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3"/>
  </p:notesMasterIdLst>
  <p:sldIdLst>
    <p:sldId id="257" r:id="rId2"/>
    <p:sldId id="300" r:id="rId3"/>
    <p:sldId id="301" r:id="rId4"/>
    <p:sldId id="302" r:id="rId5"/>
    <p:sldId id="303" r:id="rId6"/>
    <p:sldId id="304" r:id="rId7"/>
    <p:sldId id="261" r:id="rId8"/>
    <p:sldId id="305" r:id="rId9"/>
    <p:sldId id="306" r:id="rId10"/>
    <p:sldId id="307" r:id="rId11"/>
    <p:sldId id="308" r:id="rId12"/>
    <p:sldId id="309" r:id="rId13"/>
    <p:sldId id="313" r:id="rId14"/>
    <p:sldId id="310" r:id="rId15"/>
    <p:sldId id="314" r:id="rId16"/>
    <p:sldId id="315" r:id="rId17"/>
    <p:sldId id="316" r:id="rId18"/>
    <p:sldId id="317" r:id="rId19"/>
    <p:sldId id="311" r:id="rId20"/>
    <p:sldId id="312" r:id="rId21"/>
    <p:sldId id="319" r:id="rId22"/>
    <p:sldId id="320" r:id="rId23"/>
    <p:sldId id="321" r:id="rId24"/>
    <p:sldId id="322" r:id="rId25"/>
    <p:sldId id="323" r:id="rId26"/>
    <p:sldId id="324" r:id="rId27"/>
    <p:sldId id="325" r:id="rId28"/>
    <p:sldId id="326" r:id="rId29"/>
    <p:sldId id="327" r:id="rId30"/>
    <p:sldId id="328" r:id="rId31"/>
    <p:sldId id="267" r:id="rId32"/>
    <p:sldId id="268" r:id="rId33"/>
    <p:sldId id="335" r:id="rId34"/>
    <p:sldId id="269" r:id="rId35"/>
    <p:sldId id="270" r:id="rId36"/>
    <p:sldId id="329" r:id="rId37"/>
    <p:sldId id="271" r:id="rId38"/>
    <p:sldId id="272" r:id="rId39"/>
    <p:sldId id="273" r:id="rId40"/>
    <p:sldId id="274" r:id="rId41"/>
    <p:sldId id="330" r:id="rId42"/>
    <p:sldId id="275" r:id="rId43"/>
    <p:sldId id="276" r:id="rId44"/>
    <p:sldId id="277" r:id="rId45"/>
    <p:sldId id="331" r:id="rId46"/>
    <p:sldId id="332" r:id="rId47"/>
    <p:sldId id="278" r:id="rId48"/>
    <p:sldId id="279" r:id="rId49"/>
    <p:sldId id="280" r:id="rId50"/>
    <p:sldId id="281" r:id="rId51"/>
    <p:sldId id="282" r:id="rId52"/>
    <p:sldId id="283" r:id="rId53"/>
    <p:sldId id="284" r:id="rId54"/>
    <p:sldId id="285" r:id="rId55"/>
    <p:sldId id="286" r:id="rId56"/>
    <p:sldId id="287" r:id="rId57"/>
    <p:sldId id="288" r:id="rId58"/>
    <p:sldId id="289" r:id="rId59"/>
    <p:sldId id="333" r:id="rId60"/>
    <p:sldId id="334" r:id="rId61"/>
    <p:sldId id="299"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25" autoAdjust="0"/>
  </p:normalViewPr>
  <p:slideViewPr>
    <p:cSldViewPr>
      <p:cViewPr varScale="1">
        <p:scale>
          <a:sx n="74" d="100"/>
          <a:sy n="74" d="100"/>
        </p:scale>
        <p:origin x="-1452" y="-90"/>
      </p:cViewPr>
      <p:guideLst>
        <p:guide orient="horz" pos="2160"/>
        <p:guide pos="2880"/>
      </p:guideLst>
    </p:cSldViewPr>
  </p:slideViewPr>
  <p:notesTextViewPr>
    <p:cViewPr>
      <p:scale>
        <a:sx n="100" d="100"/>
        <a:sy n="100" d="100"/>
      </p:scale>
      <p:origin x="0" y="576"/>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3D48E-53EC-49EC-B75C-359B8E87D10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1DCDE81A-C9A6-4A1A-84AA-1E5095E4A651}">
      <dgm:prSet phldrT="[Text]"/>
      <dgm:spPr>
        <a:solidFill>
          <a:srgbClr val="FF0000"/>
        </a:solidFill>
      </dgm:spPr>
      <dgm:t>
        <a:bodyPr/>
        <a:lstStyle/>
        <a:p>
          <a:r>
            <a:rPr lang="en-US" dirty="0" smtClean="0">
              <a:ln>
                <a:solidFill>
                  <a:schemeClr val="bg1"/>
                </a:solidFill>
              </a:ln>
              <a:solidFill>
                <a:schemeClr val="bg1"/>
              </a:solidFill>
              <a:latin typeface="Arial" pitchFamily="34" charset="0"/>
              <a:cs typeface="Arial" pitchFamily="34" charset="0"/>
            </a:rPr>
            <a:t>INCIDENT/</a:t>
          </a:r>
        </a:p>
        <a:p>
          <a:r>
            <a:rPr lang="en-US" dirty="0" smtClean="0">
              <a:ln>
                <a:solidFill>
                  <a:schemeClr val="bg1"/>
                </a:solidFill>
              </a:ln>
              <a:solidFill>
                <a:schemeClr val="bg1"/>
              </a:solidFill>
              <a:latin typeface="Arial" pitchFamily="34" charset="0"/>
              <a:cs typeface="Arial" pitchFamily="34" charset="0"/>
            </a:rPr>
            <a:t>/OFFENSE</a:t>
          </a:r>
        </a:p>
        <a:p>
          <a:r>
            <a:rPr lang="en-US" dirty="0" smtClean="0">
              <a:ln>
                <a:solidFill>
                  <a:schemeClr val="bg1"/>
                </a:solidFill>
              </a:ln>
              <a:solidFill>
                <a:schemeClr val="bg1"/>
              </a:solidFill>
              <a:latin typeface="Arial" pitchFamily="34" charset="0"/>
              <a:cs typeface="Arial" pitchFamily="34" charset="0"/>
            </a:rPr>
            <a:t>/CRIME</a:t>
          </a:r>
          <a:endParaRPr lang="en-US" dirty="0">
            <a:ln>
              <a:solidFill>
                <a:schemeClr val="bg1"/>
              </a:solidFill>
            </a:ln>
            <a:solidFill>
              <a:schemeClr val="bg1"/>
            </a:solidFill>
            <a:latin typeface="Arial" pitchFamily="34" charset="0"/>
            <a:cs typeface="Arial" pitchFamily="34" charset="0"/>
          </a:endParaRPr>
        </a:p>
      </dgm:t>
    </dgm:pt>
    <dgm:pt modelId="{74DDDD27-8C57-419F-AC45-BB5D3BE56841}" type="parTrans" cxnId="{C6D7D4ED-D83D-4E5C-B07B-B37A7B36394B}">
      <dgm:prSet/>
      <dgm:spPr/>
      <dgm:t>
        <a:bodyPr/>
        <a:lstStyle/>
        <a:p>
          <a:endParaRPr lang="en-US"/>
        </a:p>
      </dgm:t>
    </dgm:pt>
    <dgm:pt modelId="{276AA0D8-55AC-4A66-9AE0-EDCE1E9EC335}" type="sibTrans" cxnId="{C6D7D4ED-D83D-4E5C-B07B-B37A7B36394B}">
      <dgm:prSet/>
      <dgm:spPr/>
      <dgm:t>
        <a:bodyPr/>
        <a:lstStyle/>
        <a:p>
          <a:endParaRPr lang="en-US"/>
        </a:p>
      </dgm:t>
    </dgm:pt>
    <dgm:pt modelId="{49AC2274-6B9C-463C-9572-74D068D34D5C}">
      <dgm:prSet phldrT="[Text]"/>
      <dgm:spPr/>
      <dgm:t>
        <a:bodyPr/>
        <a:lstStyle/>
        <a:p>
          <a:r>
            <a:rPr lang="en-US" b="1" dirty="0" smtClean="0">
              <a:latin typeface="Arial" pitchFamily="34" charset="0"/>
              <a:cs typeface="Arial" pitchFamily="34" charset="0"/>
            </a:rPr>
            <a:t>ADMINISTRATIVE MEASURES</a:t>
          </a:r>
          <a:endParaRPr lang="en-US" b="1" dirty="0">
            <a:latin typeface="Arial" pitchFamily="34" charset="0"/>
            <a:cs typeface="Arial" pitchFamily="34" charset="0"/>
          </a:endParaRPr>
        </a:p>
      </dgm:t>
    </dgm:pt>
    <dgm:pt modelId="{A5B56CA1-28A7-4499-BE14-2881E3A48D99}" type="parTrans" cxnId="{A0F8FFE8-686E-4114-AED3-A3BDE83F48E7}">
      <dgm:prSet/>
      <dgm:spPr/>
      <dgm:t>
        <a:bodyPr/>
        <a:lstStyle/>
        <a:p>
          <a:endParaRPr lang="en-US">
            <a:latin typeface="Arial" pitchFamily="34" charset="0"/>
            <a:cs typeface="Arial" pitchFamily="34" charset="0"/>
          </a:endParaRPr>
        </a:p>
      </dgm:t>
    </dgm:pt>
    <dgm:pt modelId="{AC06C58D-00AA-476C-8845-1EAA2FF7E29C}" type="sibTrans" cxnId="{A0F8FFE8-686E-4114-AED3-A3BDE83F48E7}">
      <dgm:prSet/>
      <dgm:spPr/>
      <dgm:t>
        <a:bodyPr/>
        <a:lstStyle/>
        <a:p>
          <a:endParaRPr lang="en-US"/>
        </a:p>
      </dgm:t>
    </dgm:pt>
    <dgm:pt modelId="{451DB1F4-144E-40CC-B3CC-9D1482AF20B8}">
      <dgm:prSet phldrT="[Text]"/>
      <dgm:spPr/>
      <dgm:t>
        <a:bodyPr/>
        <a:lstStyle/>
        <a:p>
          <a:r>
            <a:rPr lang="en-US" dirty="0" smtClean="0">
              <a:latin typeface="Arial" pitchFamily="34" charset="0"/>
              <a:cs typeface="Arial" pitchFamily="34" charset="0"/>
            </a:rPr>
            <a:t>COURTS-MARTIAL*</a:t>
          </a:r>
          <a:endParaRPr lang="en-US" dirty="0">
            <a:latin typeface="Arial" pitchFamily="34" charset="0"/>
            <a:cs typeface="Arial" pitchFamily="34" charset="0"/>
          </a:endParaRPr>
        </a:p>
      </dgm:t>
    </dgm:pt>
    <dgm:pt modelId="{25E4EB3A-383A-4D91-8715-39996A993AE0}" type="parTrans" cxnId="{AEA4C462-1608-4B6E-82A4-8491504F28FE}">
      <dgm:prSet/>
      <dgm:spPr/>
      <dgm:t>
        <a:bodyPr/>
        <a:lstStyle/>
        <a:p>
          <a:endParaRPr lang="en-US">
            <a:latin typeface="Arial" pitchFamily="34" charset="0"/>
            <a:cs typeface="Arial" pitchFamily="34" charset="0"/>
          </a:endParaRPr>
        </a:p>
      </dgm:t>
    </dgm:pt>
    <dgm:pt modelId="{6ADC786B-57AB-48A7-AF9A-BEE1CFF93357}" type="sibTrans" cxnId="{AEA4C462-1608-4B6E-82A4-8491504F28FE}">
      <dgm:prSet/>
      <dgm:spPr/>
      <dgm:t>
        <a:bodyPr/>
        <a:lstStyle/>
        <a:p>
          <a:endParaRPr lang="en-US"/>
        </a:p>
      </dgm:t>
    </dgm:pt>
    <dgm:pt modelId="{82F03096-7078-4DD0-B97D-57A8D5F58A2E}">
      <dgm:prSet phldrT="[Text]"/>
      <dgm:spPr/>
      <dgm:t>
        <a:bodyPr/>
        <a:lstStyle/>
        <a:p>
          <a:r>
            <a:rPr lang="en-US" dirty="0" smtClean="0">
              <a:latin typeface="Arial" pitchFamily="34" charset="0"/>
              <a:cs typeface="Arial" pitchFamily="34" charset="0"/>
            </a:rPr>
            <a:t>NO ACTION TAKEN*</a:t>
          </a:r>
          <a:endParaRPr lang="en-US" dirty="0">
            <a:latin typeface="Arial" pitchFamily="34" charset="0"/>
            <a:cs typeface="Arial" pitchFamily="34" charset="0"/>
          </a:endParaRPr>
        </a:p>
      </dgm:t>
    </dgm:pt>
    <dgm:pt modelId="{F58713C8-8562-416E-B0CD-E3CB1B3E6738}" type="parTrans" cxnId="{A98F1695-6828-4DFE-8095-9445DB3A957E}">
      <dgm:prSet/>
      <dgm:spPr/>
      <dgm:t>
        <a:bodyPr/>
        <a:lstStyle/>
        <a:p>
          <a:endParaRPr lang="en-US">
            <a:latin typeface="Arial" pitchFamily="34" charset="0"/>
            <a:cs typeface="Arial" pitchFamily="34" charset="0"/>
          </a:endParaRPr>
        </a:p>
      </dgm:t>
    </dgm:pt>
    <dgm:pt modelId="{0C6C5C70-C414-4E80-AFF9-25FFA5512121}" type="sibTrans" cxnId="{A98F1695-6828-4DFE-8095-9445DB3A957E}">
      <dgm:prSet/>
      <dgm:spPr/>
      <dgm:t>
        <a:bodyPr/>
        <a:lstStyle/>
        <a:p>
          <a:endParaRPr lang="en-US"/>
        </a:p>
      </dgm:t>
    </dgm:pt>
    <dgm:pt modelId="{7E1B2A6F-5383-4AC4-B016-C875FFA9CAB9}">
      <dgm:prSet phldrT="[Text]"/>
      <dgm:spPr/>
      <dgm:t>
        <a:bodyPr/>
        <a:lstStyle/>
        <a:p>
          <a:r>
            <a:rPr lang="en-US" dirty="0" smtClean="0">
              <a:latin typeface="Arial" pitchFamily="34" charset="0"/>
              <a:cs typeface="Arial" pitchFamily="34" charset="0"/>
            </a:rPr>
            <a:t>NON-JUDICIAL PUNISHMENT*</a:t>
          </a:r>
          <a:endParaRPr lang="en-US" dirty="0">
            <a:latin typeface="Arial" pitchFamily="34" charset="0"/>
            <a:cs typeface="Arial" pitchFamily="34" charset="0"/>
          </a:endParaRPr>
        </a:p>
      </dgm:t>
    </dgm:pt>
    <dgm:pt modelId="{6EE68A5A-CFBB-4745-9B8E-8D7125691FA5}" type="parTrans" cxnId="{C5702BED-6605-4C7F-96EA-F332075A30E4}">
      <dgm:prSet/>
      <dgm:spPr/>
      <dgm:t>
        <a:bodyPr/>
        <a:lstStyle/>
        <a:p>
          <a:endParaRPr lang="en-US">
            <a:latin typeface="Arial" pitchFamily="34" charset="0"/>
            <a:cs typeface="Arial" pitchFamily="34" charset="0"/>
          </a:endParaRPr>
        </a:p>
      </dgm:t>
    </dgm:pt>
    <dgm:pt modelId="{CF816BDC-7C4F-4725-A961-F3A04F094B9B}" type="sibTrans" cxnId="{C5702BED-6605-4C7F-96EA-F332075A30E4}">
      <dgm:prSet/>
      <dgm:spPr/>
      <dgm:t>
        <a:bodyPr/>
        <a:lstStyle/>
        <a:p>
          <a:endParaRPr lang="en-US"/>
        </a:p>
      </dgm:t>
    </dgm:pt>
    <dgm:pt modelId="{1FC40A87-144B-40CE-BDAF-3884AF4B3A30}" type="pres">
      <dgm:prSet presAssocID="{78E3D48E-53EC-49EC-B75C-359B8E87D107}" presName="Name0" presStyleCnt="0">
        <dgm:presLayoutVars>
          <dgm:chMax val="1"/>
          <dgm:dir/>
          <dgm:animLvl val="ctr"/>
          <dgm:resizeHandles val="exact"/>
        </dgm:presLayoutVars>
      </dgm:prSet>
      <dgm:spPr/>
      <dgm:t>
        <a:bodyPr/>
        <a:lstStyle/>
        <a:p>
          <a:endParaRPr lang="en-US"/>
        </a:p>
      </dgm:t>
    </dgm:pt>
    <dgm:pt modelId="{C664D7CB-83CD-4DDE-B1AB-639D3E0D4DC1}" type="pres">
      <dgm:prSet presAssocID="{1DCDE81A-C9A6-4A1A-84AA-1E5095E4A651}" presName="centerShape" presStyleLbl="node0" presStyleIdx="0" presStyleCnt="1"/>
      <dgm:spPr/>
      <dgm:t>
        <a:bodyPr/>
        <a:lstStyle/>
        <a:p>
          <a:endParaRPr lang="en-US"/>
        </a:p>
      </dgm:t>
    </dgm:pt>
    <dgm:pt modelId="{C602E0D6-95CB-47B3-BEDE-ED1868FFF636}" type="pres">
      <dgm:prSet presAssocID="{A5B56CA1-28A7-4499-BE14-2881E3A48D99}" presName="parTrans" presStyleLbl="sibTrans2D1" presStyleIdx="0" presStyleCnt="4"/>
      <dgm:spPr/>
      <dgm:t>
        <a:bodyPr/>
        <a:lstStyle/>
        <a:p>
          <a:endParaRPr lang="en-US"/>
        </a:p>
      </dgm:t>
    </dgm:pt>
    <dgm:pt modelId="{3805E73F-069E-466A-B921-57DFEC9A2E1F}" type="pres">
      <dgm:prSet presAssocID="{A5B56CA1-28A7-4499-BE14-2881E3A48D99}" presName="connectorText" presStyleLbl="sibTrans2D1" presStyleIdx="0" presStyleCnt="4"/>
      <dgm:spPr/>
      <dgm:t>
        <a:bodyPr/>
        <a:lstStyle/>
        <a:p>
          <a:endParaRPr lang="en-US"/>
        </a:p>
      </dgm:t>
    </dgm:pt>
    <dgm:pt modelId="{F97F4841-59DD-4890-828A-C9F80919E1F3}" type="pres">
      <dgm:prSet presAssocID="{49AC2274-6B9C-463C-9572-74D068D34D5C}" presName="node" presStyleLbl="node1" presStyleIdx="0" presStyleCnt="4">
        <dgm:presLayoutVars>
          <dgm:bulletEnabled val="1"/>
        </dgm:presLayoutVars>
      </dgm:prSet>
      <dgm:spPr/>
      <dgm:t>
        <a:bodyPr/>
        <a:lstStyle/>
        <a:p>
          <a:endParaRPr lang="en-US"/>
        </a:p>
      </dgm:t>
    </dgm:pt>
    <dgm:pt modelId="{AE0E283E-650D-4447-8E75-E6ADAE73A97D}" type="pres">
      <dgm:prSet presAssocID="{25E4EB3A-383A-4D91-8715-39996A993AE0}" presName="parTrans" presStyleLbl="sibTrans2D1" presStyleIdx="1" presStyleCnt="4"/>
      <dgm:spPr/>
      <dgm:t>
        <a:bodyPr/>
        <a:lstStyle/>
        <a:p>
          <a:endParaRPr lang="en-US"/>
        </a:p>
      </dgm:t>
    </dgm:pt>
    <dgm:pt modelId="{06502503-5137-4E7C-8283-67A82F499DA0}" type="pres">
      <dgm:prSet presAssocID="{25E4EB3A-383A-4D91-8715-39996A993AE0}" presName="connectorText" presStyleLbl="sibTrans2D1" presStyleIdx="1" presStyleCnt="4"/>
      <dgm:spPr/>
      <dgm:t>
        <a:bodyPr/>
        <a:lstStyle/>
        <a:p>
          <a:endParaRPr lang="en-US"/>
        </a:p>
      </dgm:t>
    </dgm:pt>
    <dgm:pt modelId="{FDD53970-47B0-4116-B288-6DAE58D6812D}" type="pres">
      <dgm:prSet presAssocID="{451DB1F4-144E-40CC-B3CC-9D1482AF20B8}" presName="node" presStyleLbl="node1" presStyleIdx="1" presStyleCnt="4" custScaleX="103395">
        <dgm:presLayoutVars>
          <dgm:bulletEnabled val="1"/>
        </dgm:presLayoutVars>
      </dgm:prSet>
      <dgm:spPr/>
      <dgm:t>
        <a:bodyPr/>
        <a:lstStyle/>
        <a:p>
          <a:endParaRPr lang="en-US"/>
        </a:p>
      </dgm:t>
    </dgm:pt>
    <dgm:pt modelId="{0A5AFB71-8597-44E1-9B56-35E256829C26}" type="pres">
      <dgm:prSet presAssocID="{F58713C8-8562-416E-B0CD-E3CB1B3E6738}" presName="parTrans" presStyleLbl="sibTrans2D1" presStyleIdx="2" presStyleCnt="4"/>
      <dgm:spPr/>
      <dgm:t>
        <a:bodyPr/>
        <a:lstStyle/>
        <a:p>
          <a:endParaRPr lang="en-US"/>
        </a:p>
      </dgm:t>
    </dgm:pt>
    <dgm:pt modelId="{6F9561BE-EF53-4CAC-A99F-81D9BBA0D716}" type="pres">
      <dgm:prSet presAssocID="{F58713C8-8562-416E-B0CD-E3CB1B3E6738}" presName="connectorText" presStyleLbl="sibTrans2D1" presStyleIdx="2" presStyleCnt="4"/>
      <dgm:spPr/>
      <dgm:t>
        <a:bodyPr/>
        <a:lstStyle/>
        <a:p>
          <a:endParaRPr lang="en-US"/>
        </a:p>
      </dgm:t>
    </dgm:pt>
    <dgm:pt modelId="{CBC50595-FBFA-4F70-B061-3F9CD55EA288}" type="pres">
      <dgm:prSet presAssocID="{82F03096-7078-4DD0-B97D-57A8D5F58A2E}" presName="node" presStyleLbl="node1" presStyleIdx="2" presStyleCnt="4">
        <dgm:presLayoutVars>
          <dgm:bulletEnabled val="1"/>
        </dgm:presLayoutVars>
      </dgm:prSet>
      <dgm:spPr/>
      <dgm:t>
        <a:bodyPr/>
        <a:lstStyle/>
        <a:p>
          <a:endParaRPr lang="en-US"/>
        </a:p>
      </dgm:t>
    </dgm:pt>
    <dgm:pt modelId="{4412808B-060A-490C-8D51-7D8306E2974C}" type="pres">
      <dgm:prSet presAssocID="{6EE68A5A-CFBB-4745-9B8E-8D7125691FA5}" presName="parTrans" presStyleLbl="sibTrans2D1" presStyleIdx="3" presStyleCnt="4"/>
      <dgm:spPr/>
      <dgm:t>
        <a:bodyPr/>
        <a:lstStyle/>
        <a:p>
          <a:endParaRPr lang="en-US"/>
        </a:p>
      </dgm:t>
    </dgm:pt>
    <dgm:pt modelId="{09ABA3A4-9A51-44D6-8AA0-BCD0490E4B06}" type="pres">
      <dgm:prSet presAssocID="{6EE68A5A-CFBB-4745-9B8E-8D7125691FA5}" presName="connectorText" presStyleLbl="sibTrans2D1" presStyleIdx="3" presStyleCnt="4"/>
      <dgm:spPr/>
      <dgm:t>
        <a:bodyPr/>
        <a:lstStyle/>
        <a:p>
          <a:endParaRPr lang="en-US"/>
        </a:p>
      </dgm:t>
    </dgm:pt>
    <dgm:pt modelId="{6687D186-6925-42A4-AE7C-5F2AD964742A}" type="pres">
      <dgm:prSet presAssocID="{7E1B2A6F-5383-4AC4-B016-C875FFA9CAB9}" presName="node" presStyleLbl="node1" presStyleIdx="3" presStyleCnt="4">
        <dgm:presLayoutVars>
          <dgm:bulletEnabled val="1"/>
        </dgm:presLayoutVars>
      </dgm:prSet>
      <dgm:spPr/>
      <dgm:t>
        <a:bodyPr/>
        <a:lstStyle/>
        <a:p>
          <a:endParaRPr lang="en-US"/>
        </a:p>
      </dgm:t>
    </dgm:pt>
  </dgm:ptLst>
  <dgm:cxnLst>
    <dgm:cxn modelId="{5F91F20D-F753-4622-8445-D7E56A319950}" type="presOf" srcId="{F58713C8-8562-416E-B0CD-E3CB1B3E6738}" destId="{6F9561BE-EF53-4CAC-A99F-81D9BBA0D716}" srcOrd="1" destOrd="0" presId="urn:microsoft.com/office/officeart/2005/8/layout/radial5"/>
    <dgm:cxn modelId="{AEA4C462-1608-4B6E-82A4-8491504F28FE}" srcId="{1DCDE81A-C9A6-4A1A-84AA-1E5095E4A651}" destId="{451DB1F4-144E-40CC-B3CC-9D1482AF20B8}" srcOrd="1" destOrd="0" parTransId="{25E4EB3A-383A-4D91-8715-39996A993AE0}" sibTransId="{6ADC786B-57AB-48A7-AF9A-BEE1CFF93357}"/>
    <dgm:cxn modelId="{C6D7D4ED-D83D-4E5C-B07B-B37A7B36394B}" srcId="{78E3D48E-53EC-49EC-B75C-359B8E87D107}" destId="{1DCDE81A-C9A6-4A1A-84AA-1E5095E4A651}" srcOrd="0" destOrd="0" parTransId="{74DDDD27-8C57-419F-AC45-BB5D3BE56841}" sibTransId="{276AA0D8-55AC-4A66-9AE0-EDCE1E9EC335}"/>
    <dgm:cxn modelId="{A0F8FFE8-686E-4114-AED3-A3BDE83F48E7}" srcId="{1DCDE81A-C9A6-4A1A-84AA-1E5095E4A651}" destId="{49AC2274-6B9C-463C-9572-74D068D34D5C}" srcOrd="0" destOrd="0" parTransId="{A5B56CA1-28A7-4499-BE14-2881E3A48D99}" sibTransId="{AC06C58D-00AA-476C-8845-1EAA2FF7E29C}"/>
    <dgm:cxn modelId="{3EC4FCB8-F942-4595-9C76-EE129A96059C}" type="presOf" srcId="{25E4EB3A-383A-4D91-8715-39996A993AE0}" destId="{AE0E283E-650D-4447-8E75-E6ADAE73A97D}" srcOrd="0" destOrd="0" presId="urn:microsoft.com/office/officeart/2005/8/layout/radial5"/>
    <dgm:cxn modelId="{B050B46A-A5BB-4D65-8D23-576F86EC6B3A}" type="presOf" srcId="{82F03096-7078-4DD0-B97D-57A8D5F58A2E}" destId="{CBC50595-FBFA-4F70-B061-3F9CD55EA288}" srcOrd="0" destOrd="0" presId="urn:microsoft.com/office/officeart/2005/8/layout/radial5"/>
    <dgm:cxn modelId="{C5702BED-6605-4C7F-96EA-F332075A30E4}" srcId="{1DCDE81A-C9A6-4A1A-84AA-1E5095E4A651}" destId="{7E1B2A6F-5383-4AC4-B016-C875FFA9CAB9}" srcOrd="3" destOrd="0" parTransId="{6EE68A5A-CFBB-4745-9B8E-8D7125691FA5}" sibTransId="{CF816BDC-7C4F-4725-A961-F3A04F094B9B}"/>
    <dgm:cxn modelId="{9867D38A-D901-4DB4-8C9D-13E241EFA74D}" type="presOf" srcId="{1DCDE81A-C9A6-4A1A-84AA-1E5095E4A651}" destId="{C664D7CB-83CD-4DDE-B1AB-639D3E0D4DC1}" srcOrd="0" destOrd="0" presId="urn:microsoft.com/office/officeart/2005/8/layout/radial5"/>
    <dgm:cxn modelId="{8454AAE2-AFDC-4F2E-BFE3-BEAB9F5A1309}" type="presOf" srcId="{6EE68A5A-CFBB-4745-9B8E-8D7125691FA5}" destId="{09ABA3A4-9A51-44D6-8AA0-BCD0490E4B06}" srcOrd="1" destOrd="0" presId="urn:microsoft.com/office/officeart/2005/8/layout/radial5"/>
    <dgm:cxn modelId="{37582891-BB75-41B0-A9AB-F49B9CE467A6}" type="presOf" srcId="{49AC2274-6B9C-463C-9572-74D068D34D5C}" destId="{F97F4841-59DD-4890-828A-C9F80919E1F3}" srcOrd="0" destOrd="0" presId="urn:microsoft.com/office/officeart/2005/8/layout/radial5"/>
    <dgm:cxn modelId="{25F8479C-E753-4F07-9AFE-A39F5513FEDB}" type="presOf" srcId="{6EE68A5A-CFBB-4745-9B8E-8D7125691FA5}" destId="{4412808B-060A-490C-8D51-7D8306E2974C}" srcOrd="0" destOrd="0" presId="urn:microsoft.com/office/officeart/2005/8/layout/radial5"/>
    <dgm:cxn modelId="{31ACEE73-A800-40FC-A842-754D5744CBC0}" type="presOf" srcId="{7E1B2A6F-5383-4AC4-B016-C875FFA9CAB9}" destId="{6687D186-6925-42A4-AE7C-5F2AD964742A}" srcOrd="0" destOrd="0" presId="urn:microsoft.com/office/officeart/2005/8/layout/radial5"/>
    <dgm:cxn modelId="{374C7F9A-158F-41F8-8127-DF889B5B18E5}" type="presOf" srcId="{78E3D48E-53EC-49EC-B75C-359B8E87D107}" destId="{1FC40A87-144B-40CE-BDAF-3884AF4B3A30}" srcOrd="0" destOrd="0" presId="urn:microsoft.com/office/officeart/2005/8/layout/radial5"/>
    <dgm:cxn modelId="{1C818D1A-50D0-4F59-B62F-6E01895554D0}" type="presOf" srcId="{A5B56CA1-28A7-4499-BE14-2881E3A48D99}" destId="{3805E73F-069E-466A-B921-57DFEC9A2E1F}" srcOrd="1" destOrd="0" presId="urn:microsoft.com/office/officeart/2005/8/layout/radial5"/>
    <dgm:cxn modelId="{9B87DB15-FC7B-4DE3-BD90-3630092C76E2}" type="presOf" srcId="{A5B56CA1-28A7-4499-BE14-2881E3A48D99}" destId="{C602E0D6-95CB-47B3-BEDE-ED1868FFF636}" srcOrd="0" destOrd="0" presId="urn:microsoft.com/office/officeart/2005/8/layout/radial5"/>
    <dgm:cxn modelId="{A98F1695-6828-4DFE-8095-9445DB3A957E}" srcId="{1DCDE81A-C9A6-4A1A-84AA-1E5095E4A651}" destId="{82F03096-7078-4DD0-B97D-57A8D5F58A2E}" srcOrd="2" destOrd="0" parTransId="{F58713C8-8562-416E-B0CD-E3CB1B3E6738}" sibTransId="{0C6C5C70-C414-4E80-AFF9-25FFA5512121}"/>
    <dgm:cxn modelId="{412C5A84-5833-4C53-9D44-E82B1DDF03CA}" type="presOf" srcId="{451DB1F4-144E-40CC-B3CC-9D1482AF20B8}" destId="{FDD53970-47B0-4116-B288-6DAE58D6812D}" srcOrd="0" destOrd="0" presId="urn:microsoft.com/office/officeart/2005/8/layout/radial5"/>
    <dgm:cxn modelId="{672DB001-8BF9-4CBB-90DE-BF48C04601C7}" type="presOf" srcId="{25E4EB3A-383A-4D91-8715-39996A993AE0}" destId="{06502503-5137-4E7C-8283-67A82F499DA0}" srcOrd="1" destOrd="0" presId="urn:microsoft.com/office/officeart/2005/8/layout/radial5"/>
    <dgm:cxn modelId="{9DE3F602-E164-4AB6-BA21-D7AD9FB5FAE8}" type="presOf" srcId="{F58713C8-8562-416E-B0CD-E3CB1B3E6738}" destId="{0A5AFB71-8597-44E1-9B56-35E256829C26}" srcOrd="0" destOrd="0" presId="urn:microsoft.com/office/officeart/2005/8/layout/radial5"/>
    <dgm:cxn modelId="{94668DD3-C2AD-4F1B-8840-72BAD1E1427F}" type="presParOf" srcId="{1FC40A87-144B-40CE-BDAF-3884AF4B3A30}" destId="{C664D7CB-83CD-4DDE-B1AB-639D3E0D4DC1}" srcOrd="0" destOrd="0" presId="urn:microsoft.com/office/officeart/2005/8/layout/radial5"/>
    <dgm:cxn modelId="{5A738BC4-6D82-4EAE-BAA6-0B885E89AB99}" type="presParOf" srcId="{1FC40A87-144B-40CE-BDAF-3884AF4B3A30}" destId="{C602E0D6-95CB-47B3-BEDE-ED1868FFF636}" srcOrd="1" destOrd="0" presId="urn:microsoft.com/office/officeart/2005/8/layout/radial5"/>
    <dgm:cxn modelId="{14359305-FEAD-4E03-9A48-AA30EF26D89D}" type="presParOf" srcId="{C602E0D6-95CB-47B3-BEDE-ED1868FFF636}" destId="{3805E73F-069E-466A-B921-57DFEC9A2E1F}" srcOrd="0" destOrd="0" presId="urn:microsoft.com/office/officeart/2005/8/layout/radial5"/>
    <dgm:cxn modelId="{076C9A37-2F5F-4D4D-B8F6-4E294C015BE0}" type="presParOf" srcId="{1FC40A87-144B-40CE-BDAF-3884AF4B3A30}" destId="{F97F4841-59DD-4890-828A-C9F80919E1F3}" srcOrd="2" destOrd="0" presId="urn:microsoft.com/office/officeart/2005/8/layout/radial5"/>
    <dgm:cxn modelId="{9216A6DE-DEA6-40BF-85DD-FFE6EBF1E780}" type="presParOf" srcId="{1FC40A87-144B-40CE-BDAF-3884AF4B3A30}" destId="{AE0E283E-650D-4447-8E75-E6ADAE73A97D}" srcOrd="3" destOrd="0" presId="urn:microsoft.com/office/officeart/2005/8/layout/radial5"/>
    <dgm:cxn modelId="{DEB77CE6-AED8-495E-A44D-84F8FC76249F}" type="presParOf" srcId="{AE0E283E-650D-4447-8E75-E6ADAE73A97D}" destId="{06502503-5137-4E7C-8283-67A82F499DA0}" srcOrd="0" destOrd="0" presId="urn:microsoft.com/office/officeart/2005/8/layout/radial5"/>
    <dgm:cxn modelId="{F4B5141B-5F8D-4E1A-94AE-9A429E3E4B1E}" type="presParOf" srcId="{1FC40A87-144B-40CE-BDAF-3884AF4B3A30}" destId="{FDD53970-47B0-4116-B288-6DAE58D6812D}" srcOrd="4" destOrd="0" presId="urn:microsoft.com/office/officeart/2005/8/layout/radial5"/>
    <dgm:cxn modelId="{61C6D57F-9581-42F7-B4AF-5E6DEE608E4F}" type="presParOf" srcId="{1FC40A87-144B-40CE-BDAF-3884AF4B3A30}" destId="{0A5AFB71-8597-44E1-9B56-35E256829C26}" srcOrd="5" destOrd="0" presId="urn:microsoft.com/office/officeart/2005/8/layout/radial5"/>
    <dgm:cxn modelId="{F624223D-9E12-48DE-AF7B-149E53920EB7}" type="presParOf" srcId="{0A5AFB71-8597-44E1-9B56-35E256829C26}" destId="{6F9561BE-EF53-4CAC-A99F-81D9BBA0D716}" srcOrd="0" destOrd="0" presId="urn:microsoft.com/office/officeart/2005/8/layout/radial5"/>
    <dgm:cxn modelId="{0EF5EE79-4BFF-434D-A3AA-1C66D8382DDF}" type="presParOf" srcId="{1FC40A87-144B-40CE-BDAF-3884AF4B3A30}" destId="{CBC50595-FBFA-4F70-B061-3F9CD55EA288}" srcOrd="6" destOrd="0" presId="urn:microsoft.com/office/officeart/2005/8/layout/radial5"/>
    <dgm:cxn modelId="{3353847E-E8AC-4F40-B062-0FB2F62769AD}" type="presParOf" srcId="{1FC40A87-144B-40CE-BDAF-3884AF4B3A30}" destId="{4412808B-060A-490C-8D51-7D8306E2974C}" srcOrd="7" destOrd="0" presId="urn:microsoft.com/office/officeart/2005/8/layout/radial5"/>
    <dgm:cxn modelId="{85CFC953-051F-45D6-8CCD-8C168AFC6AC1}" type="presParOf" srcId="{4412808B-060A-490C-8D51-7D8306E2974C}" destId="{09ABA3A4-9A51-44D6-8AA0-BCD0490E4B06}" srcOrd="0" destOrd="0" presId="urn:microsoft.com/office/officeart/2005/8/layout/radial5"/>
    <dgm:cxn modelId="{28946A4C-387B-4FB1-8C1C-06E951589264}" type="presParOf" srcId="{1FC40A87-144B-40CE-BDAF-3884AF4B3A30}" destId="{6687D186-6925-42A4-AE7C-5F2AD964742A}" srcOrd="8"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A52268-AC8B-4320-ABCE-8B85C11EAD4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2A1663A3-6517-46F5-972D-1496688449ED}">
      <dgm:prSet phldrT="[Text]" custT="1"/>
      <dgm:spPr/>
      <dgm:t>
        <a:bodyPr/>
        <a:lstStyle/>
        <a:p>
          <a:r>
            <a:rPr lang="en-US" sz="1000" dirty="0" smtClean="0">
              <a:latin typeface="Arial" pitchFamily="34" charset="0"/>
              <a:cs typeface="Arial" pitchFamily="34" charset="0"/>
            </a:rPr>
            <a:t>      INCIDENT	</a:t>
          </a:r>
          <a:endParaRPr lang="en-US" sz="1000" dirty="0">
            <a:latin typeface="Arial" pitchFamily="34" charset="0"/>
            <a:cs typeface="Arial" pitchFamily="34" charset="0"/>
          </a:endParaRPr>
        </a:p>
      </dgm:t>
    </dgm:pt>
    <dgm:pt modelId="{3764A207-0906-4857-8B7E-B7D5228FB2DE}" type="parTrans" cxnId="{E7CF074A-1226-440F-BA57-B96263617FE2}">
      <dgm:prSet/>
      <dgm:spPr/>
      <dgm:t>
        <a:bodyPr/>
        <a:lstStyle/>
        <a:p>
          <a:endParaRPr lang="en-US"/>
        </a:p>
      </dgm:t>
    </dgm:pt>
    <dgm:pt modelId="{15E45654-FC27-4A15-B7DA-29E5555926F5}" type="sibTrans" cxnId="{E7CF074A-1226-440F-BA57-B96263617FE2}">
      <dgm:prSet/>
      <dgm:spPr/>
      <dgm:t>
        <a:bodyPr/>
        <a:lstStyle/>
        <a:p>
          <a:endParaRPr lang="en-US"/>
        </a:p>
      </dgm:t>
    </dgm:pt>
    <dgm:pt modelId="{02F729FC-524A-4FBE-BF13-4EBD268F3029}">
      <dgm:prSet phldrT="[Text]" custT="1"/>
      <dgm:spPr/>
      <dgm:t>
        <a:bodyPr/>
        <a:lstStyle/>
        <a:p>
          <a:r>
            <a:rPr lang="en-US" sz="1000" dirty="0" smtClean="0">
              <a:latin typeface="Arial" pitchFamily="34" charset="0"/>
              <a:cs typeface="Arial" pitchFamily="34" charset="0"/>
            </a:rPr>
            <a:t>ART 32 HEARING</a:t>
          </a:r>
          <a:endParaRPr lang="en-US" sz="1000" dirty="0">
            <a:latin typeface="Arial" pitchFamily="34" charset="0"/>
            <a:cs typeface="Arial" pitchFamily="34" charset="0"/>
          </a:endParaRPr>
        </a:p>
      </dgm:t>
    </dgm:pt>
    <dgm:pt modelId="{8F4F165A-DDA0-4D82-98A7-EC5F8671ADEE}" type="parTrans" cxnId="{21B33F82-E548-4245-8341-7D4A587EB9F4}">
      <dgm:prSet/>
      <dgm:spPr/>
      <dgm:t>
        <a:bodyPr/>
        <a:lstStyle/>
        <a:p>
          <a:endParaRPr lang="en-US"/>
        </a:p>
      </dgm:t>
    </dgm:pt>
    <dgm:pt modelId="{76D2BE11-231E-4F74-825B-B9FABD9CAEDE}" type="sibTrans" cxnId="{21B33F82-E548-4245-8341-7D4A587EB9F4}">
      <dgm:prSet/>
      <dgm:spPr/>
      <dgm:t>
        <a:bodyPr/>
        <a:lstStyle/>
        <a:p>
          <a:endParaRPr lang="en-US"/>
        </a:p>
      </dgm:t>
    </dgm:pt>
    <dgm:pt modelId="{D0F8061B-888D-4BEA-BFBA-338F95784271}">
      <dgm:prSet phldrT="[Text]" custT="1"/>
      <dgm:spPr/>
      <dgm:t>
        <a:bodyPr/>
        <a:lstStyle/>
        <a:p>
          <a:r>
            <a:rPr lang="en-US" sz="1000" dirty="0" smtClean="0">
              <a:latin typeface="Arial" pitchFamily="34" charset="0"/>
              <a:cs typeface="Arial" pitchFamily="34" charset="0"/>
            </a:rPr>
            <a:t>GCM</a:t>
          </a:r>
          <a:endParaRPr lang="en-US" sz="1000" dirty="0">
            <a:latin typeface="Arial" pitchFamily="34" charset="0"/>
            <a:cs typeface="Arial" pitchFamily="34" charset="0"/>
          </a:endParaRPr>
        </a:p>
      </dgm:t>
    </dgm:pt>
    <dgm:pt modelId="{69836B22-B9EA-43CA-836B-3BB6268860C3}" type="parTrans" cxnId="{FADED129-323C-41D7-A1AA-FE5B4D4FC1A5}">
      <dgm:prSet/>
      <dgm:spPr/>
      <dgm:t>
        <a:bodyPr/>
        <a:lstStyle/>
        <a:p>
          <a:endParaRPr lang="en-US"/>
        </a:p>
      </dgm:t>
    </dgm:pt>
    <dgm:pt modelId="{2ECD7EE3-C96B-4F14-9C37-C21C2DFEA6C1}" type="sibTrans" cxnId="{FADED129-323C-41D7-A1AA-FE5B4D4FC1A5}">
      <dgm:prSet/>
      <dgm:spPr/>
      <dgm:t>
        <a:bodyPr/>
        <a:lstStyle/>
        <a:p>
          <a:endParaRPr lang="en-US"/>
        </a:p>
      </dgm:t>
    </dgm:pt>
    <dgm:pt modelId="{AF926018-E81E-47BF-A56D-29CC98C4924A}">
      <dgm:prSet phldrT="[Text]" custT="1"/>
      <dgm:spPr/>
      <dgm:t>
        <a:bodyPr/>
        <a:lstStyle/>
        <a:p>
          <a:r>
            <a:rPr lang="en-US" sz="1000" dirty="0" smtClean="0">
              <a:latin typeface="Arial" pitchFamily="34" charset="0"/>
              <a:cs typeface="Arial" pitchFamily="34" charset="0"/>
            </a:rPr>
            <a:t>INCIDENT </a:t>
          </a:r>
          <a:endParaRPr lang="en-US" sz="1000" dirty="0">
            <a:latin typeface="Arial" pitchFamily="34" charset="0"/>
            <a:cs typeface="Arial" pitchFamily="34" charset="0"/>
          </a:endParaRPr>
        </a:p>
      </dgm:t>
    </dgm:pt>
    <dgm:pt modelId="{E6C72EF6-58A1-40CF-B68E-53F3DB82D72A}" type="parTrans" cxnId="{E56EA923-00FE-43D9-9205-9699AF0BF3FA}">
      <dgm:prSet/>
      <dgm:spPr/>
      <dgm:t>
        <a:bodyPr/>
        <a:lstStyle/>
        <a:p>
          <a:endParaRPr lang="en-US"/>
        </a:p>
      </dgm:t>
    </dgm:pt>
    <dgm:pt modelId="{68F7736D-BC81-4B7D-958D-F1782466CEB8}" type="sibTrans" cxnId="{E56EA923-00FE-43D9-9205-9699AF0BF3FA}">
      <dgm:prSet/>
      <dgm:spPr/>
      <dgm:t>
        <a:bodyPr/>
        <a:lstStyle/>
        <a:p>
          <a:endParaRPr lang="en-US"/>
        </a:p>
      </dgm:t>
    </dgm:pt>
    <dgm:pt modelId="{DA8A2D61-3F47-4114-A973-51C4AEF7B9AE}">
      <dgm:prSet phldrT="[Text]" custT="1"/>
      <dgm:spPr/>
      <dgm:t>
        <a:bodyPr/>
        <a:lstStyle/>
        <a:p>
          <a:r>
            <a:rPr lang="en-US" sz="1000" dirty="0" smtClean="0">
              <a:latin typeface="Arial" pitchFamily="34" charset="0"/>
              <a:cs typeface="Arial" pitchFamily="34" charset="0"/>
            </a:rPr>
            <a:t>ART 32 HEARING</a:t>
          </a:r>
          <a:endParaRPr lang="en-US" sz="1000" dirty="0">
            <a:latin typeface="Arial" pitchFamily="34" charset="0"/>
            <a:cs typeface="Arial" pitchFamily="34" charset="0"/>
          </a:endParaRPr>
        </a:p>
      </dgm:t>
    </dgm:pt>
    <dgm:pt modelId="{2FDE6FBE-D835-4255-9392-56B54C67BCE9}" type="parTrans" cxnId="{AAC17665-1F48-410D-AD9C-C4D046812FDB}">
      <dgm:prSet/>
      <dgm:spPr/>
      <dgm:t>
        <a:bodyPr/>
        <a:lstStyle/>
        <a:p>
          <a:endParaRPr lang="en-US"/>
        </a:p>
      </dgm:t>
    </dgm:pt>
    <dgm:pt modelId="{B38133BA-ED8A-4B32-9175-DD2AA46075B2}" type="sibTrans" cxnId="{AAC17665-1F48-410D-AD9C-C4D046812FDB}">
      <dgm:prSet/>
      <dgm:spPr/>
      <dgm:t>
        <a:bodyPr/>
        <a:lstStyle/>
        <a:p>
          <a:endParaRPr lang="en-US"/>
        </a:p>
      </dgm:t>
    </dgm:pt>
    <dgm:pt modelId="{9BCDEEBE-0A8E-4904-A8F5-0D3409BC48B5}">
      <dgm:prSet phldrT="[Text]" custT="1"/>
      <dgm:spPr/>
      <dgm:t>
        <a:bodyPr/>
        <a:lstStyle/>
        <a:p>
          <a:r>
            <a:rPr lang="en-US" sz="1000" dirty="0" smtClean="0">
              <a:latin typeface="Arial" pitchFamily="34" charset="0"/>
              <a:cs typeface="Arial" pitchFamily="34" charset="0"/>
            </a:rPr>
            <a:t>SPCM</a:t>
          </a:r>
          <a:endParaRPr lang="en-US" sz="1000" dirty="0">
            <a:latin typeface="Arial" pitchFamily="34" charset="0"/>
            <a:cs typeface="Arial" pitchFamily="34" charset="0"/>
          </a:endParaRPr>
        </a:p>
      </dgm:t>
    </dgm:pt>
    <dgm:pt modelId="{BB641723-0805-4E30-A0AE-EE6B1745630B}" type="parTrans" cxnId="{0C1063FF-DB26-4909-9AED-BAF8D9A941AB}">
      <dgm:prSet/>
      <dgm:spPr/>
      <dgm:t>
        <a:bodyPr/>
        <a:lstStyle/>
        <a:p>
          <a:endParaRPr lang="en-US"/>
        </a:p>
      </dgm:t>
    </dgm:pt>
    <dgm:pt modelId="{F0A5F142-34FA-47F3-A3AB-7015F1BAEC3E}" type="sibTrans" cxnId="{0C1063FF-DB26-4909-9AED-BAF8D9A941AB}">
      <dgm:prSet/>
      <dgm:spPr/>
      <dgm:t>
        <a:bodyPr/>
        <a:lstStyle/>
        <a:p>
          <a:endParaRPr lang="en-US"/>
        </a:p>
      </dgm:t>
    </dgm:pt>
    <dgm:pt modelId="{2CB6ED78-8345-489F-8900-B1373C7A0431}">
      <dgm:prSet phldrT="[Text]" custT="1"/>
      <dgm:spPr/>
      <dgm:t>
        <a:bodyPr/>
        <a:lstStyle/>
        <a:p>
          <a:r>
            <a:rPr lang="en-US" sz="1000" dirty="0" smtClean="0">
              <a:latin typeface="Arial" pitchFamily="34" charset="0"/>
              <a:cs typeface="Arial" pitchFamily="34" charset="0"/>
            </a:rPr>
            <a:t>INCIDENT</a:t>
          </a:r>
          <a:endParaRPr lang="en-US" sz="1000" dirty="0">
            <a:latin typeface="Arial" pitchFamily="34" charset="0"/>
            <a:cs typeface="Arial" pitchFamily="34" charset="0"/>
          </a:endParaRPr>
        </a:p>
      </dgm:t>
    </dgm:pt>
    <dgm:pt modelId="{C6B667DF-2881-4206-A93F-31C3C8BDFC07}" type="parTrans" cxnId="{875A79B2-1AA2-4E5D-A4C5-FA30D6ADC27C}">
      <dgm:prSet/>
      <dgm:spPr/>
      <dgm:t>
        <a:bodyPr/>
        <a:lstStyle/>
        <a:p>
          <a:endParaRPr lang="en-US"/>
        </a:p>
      </dgm:t>
    </dgm:pt>
    <dgm:pt modelId="{14441D73-E75C-4D84-8AC4-B0E477719846}" type="sibTrans" cxnId="{875A79B2-1AA2-4E5D-A4C5-FA30D6ADC27C}">
      <dgm:prSet/>
      <dgm:spPr/>
      <dgm:t>
        <a:bodyPr/>
        <a:lstStyle/>
        <a:p>
          <a:endParaRPr lang="en-US"/>
        </a:p>
      </dgm:t>
    </dgm:pt>
    <dgm:pt modelId="{EBE823A2-B46A-4C8F-B78C-06E3284A336F}">
      <dgm:prSet phldrT="[Text]" custT="1"/>
      <dgm:spPr/>
      <dgm:t>
        <a:bodyPr/>
        <a:lstStyle/>
        <a:p>
          <a:r>
            <a:rPr lang="en-US" sz="1000" dirty="0" smtClean="0">
              <a:latin typeface="Arial" pitchFamily="34" charset="0"/>
              <a:cs typeface="Arial" pitchFamily="34" charset="0"/>
            </a:rPr>
            <a:t>INVESTIGATION i.e. AR 15-6 or other informal investigation</a:t>
          </a:r>
          <a:endParaRPr lang="en-US" sz="1000" dirty="0">
            <a:latin typeface="Arial" pitchFamily="34" charset="0"/>
            <a:cs typeface="Arial" pitchFamily="34" charset="0"/>
          </a:endParaRPr>
        </a:p>
      </dgm:t>
    </dgm:pt>
    <dgm:pt modelId="{D6A8DC7F-FADC-4A0C-A48F-4CF415CB4859}" type="parTrans" cxnId="{3C72F2A6-23AF-4080-9A11-E0AEF9C2FC98}">
      <dgm:prSet/>
      <dgm:spPr/>
      <dgm:t>
        <a:bodyPr/>
        <a:lstStyle/>
        <a:p>
          <a:endParaRPr lang="en-US"/>
        </a:p>
      </dgm:t>
    </dgm:pt>
    <dgm:pt modelId="{6E957479-0484-4CB2-8CEB-B882398C80D5}" type="sibTrans" cxnId="{3C72F2A6-23AF-4080-9A11-E0AEF9C2FC98}">
      <dgm:prSet/>
      <dgm:spPr/>
      <dgm:t>
        <a:bodyPr/>
        <a:lstStyle/>
        <a:p>
          <a:endParaRPr lang="en-US"/>
        </a:p>
      </dgm:t>
    </dgm:pt>
    <dgm:pt modelId="{F535742C-2A43-4A0F-B639-3AF957020F2B}">
      <dgm:prSet phldrT="[Text]" custT="1"/>
      <dgm:spPr/>
      <dgm:t>
        <a:bodyPr/>
        <a:lstStyle/>
        <a:p>
          <a:r>
            <a:rPr lang="en-US" sz="1000" dirty="0" smtClean="0">
              <a:latin typeface="Arial" pitchFamily="34" charset="0"/>
              <a:cs typeface="Arial" pitchFamily="34" charset="0"/>
            </a:rPr>
            <a:t>SCM</a:t>
          </a:r>
          <a:endParaRPr lang="en-US" sz="1000" dirty="0">
            <a:latin typeface="Arial" pitchFamily="34" charset="0"/>
            <a:cs typeface="Arial" pitchFamily="34" charset="0"/>
          </a:endParaRPr>
        </a:p>
      </dgm:t>
    </dgm:pt>
    <dgm:pt modelId="{12E89349-C362-4180-828D-9DD1D9090143}" type="parTrans" cxnId="{4C1CD3C7-466E-407B-BF9F-08EE9D169601}">
      <dgm:prSet/>
      <dgm:spPr/>
      <dgm:t>
        <a:bodyPr/>
        <a:lstStyle/>
        <a:p>
          <a:endParaRPr lang="en-US"/>
        </a:p>
      </dgm:t>
    </dgm:pt>
    <dgm:pt modelId="{843287F8-4B5A-477F-810C-41714AF2E857}" type="sibTrans" cxnId="{4C1CD3C7-466E-407B-BF9F-08EE9D169601}">
      <dgm:prSet/>
      <dgm:spPr/>
      <dgm:t>
        <a:bodyPr/>
        <a:lstStyle/>
        <a:p>
          <a:endParaRPr lang="en-US"/>
        </a:p>
      </dgm:t>
    </dgm:pt>
    <dgm:pt modelId="{B0F3E6D3-1114-46A4-B6B2-D927DF21705A}" type="pres">
      <dgm:prSet presAssocID="{34A52268-AC8B-4320-ABCE-8B85C11EAD42}" presName="Name0" presStyleCnt="0">
        <dgm:presLayoutVars>
          <dgm:chPref val="3"/>
          <dgm:dir/>
          <dgm:animLvl val="lvl"/>
          <dgm:resizeHandles/>
        </dgm:presLayoutVars>
      </dgm:prSet>
      <dgm:spPr/>
      <dgm:t>
        <a:bodyPr/>
        <a:lstStyle/>
        <a:p>
          <a:endParaRPr lang="en-US"/>
        </a:p>
      </dgm:t>
    </dgm:pt>
    <dgm:pt modelId="{A0D1253B-4382-4D6E-AA2F-4138C21E1F0C}" type="pres">
      <dgm:prSet presAssocID="{2A1663A3-6517-46F5-972D-1496688449ED}" presName="horFlow" presStyleCnt="0"/>
      <dgm:spPr/>
    </dgm:pt>
    <dgm:pt modelId="{EB45E601-5269-44C5-B776-2DED1208BBF4}" type="pres">
      <dgm:prSet presAssocID="{2A1663A3-6517-46F5-972D-1496688449ED}" presName="bigChev" presStyleLbl="node1" presStyleIdx="0" presStyleCnt="3"/>
      <dgm:spPr/>
      <dgm:t>
        <a:bodyPr/>
        <a:lstStyle/>
        <a:p>
          <a:endParaRPr lang="en-US"/>
        </a:p>
      </dgm:t>
    </dgm:pt>
    <dgm:pt modelId="{D95A92D0-BF5C-4E9A-8266-39CB14D8CA98}" type="pres">
      <dgm:prSet presAssocID="{8F4F165A-DDA0-4D82-98A7-EC5F8671ADEE}" presName="parTrans" presStyleCnt="0"/>
      <dgm:spPr/>
    </dgm:pt>
    <dgm:pt modelId="{F2C66279-63CF-4F78-B87D-6C45F22ABD1B}" type="pres">
      <dgm:prSet presAssocID="{02F729FC-524A-4FBE-BF13-4EBD268F3029}" presName="node" presStyleLbl="alignAccFollowNode1" presStyleIdx="0" presStyleCnt="6">
        <dgm:presLayoutVars>
          <dgm:bulletEnabled val="1"/>
        </dgm:presLayoutVars>
      </dgm:prSet>
      <dgm:spPr/>
      <dgm:t>
        <a:bodyPr/>
        <a:lstStyle/>
        <a:p>
          <a:endParaRPr lang="en-US"/>
        </a:p>
      </dgm:t>
    </dgm:pt>
    <dgm:pt modelId="{3DC2CD86-9EE5-4267-9C8B-3BE67FB4BA0C}" type="pres">
      <dgm:prSet presAssocID="{76D2BE11-231E-4F74-825B-B9FABD9CAEDE}" presName="sibTrans" presStyleCnt="0"/>
      <dgm:spPr/>
    </dgm:pt>
    <dgm:pt modelId="{F2288FF5-9A52-494C-B5E8-28DB9A98A91A}" type="pres">
      <dgm:prSet presAssocID="{D0F8061B-888D-4BEA-BFBA-338F95784271}" presName="node" presStyleLbl="alignAccFollowNode1" presStyleIdx="1" presStyleCnt="6">
        <dgm:presLayoutVars>
          <dgm:bulletEnabled val="1"/>
        </dgm:presLayoutVars>
      </dgm:prSet>
      <dgm:spPr/>
      <dgm:t>
        <a:bodyPr/>
        <a:lstStyle/>
        <a:p>
          <a:endParaRPr lang="en-US"/>
        </a:p>
      </dgm:t>
    </dgm:pt>
    <dgm:pt modelId="{A09D64DC-9441-46EC-A4EE-7C5E0F3343EE}" type="pres">
      <dgm:prSet presAssocID="{2A1663A3-6517-46F5-972D-1496688449ED}" presName="vSp" presStyleCnt="0"/>
      <dgm:spPr/>
    </dgm:pt>
    <dgm:pt modelId="{3980805F-D4E7-4764-8FE6-9A6082C8CDE2}" type="pres">
      <dgm:prSet presAssocID="{AF926018-E81E-47BF-A56D-29CC98C4924A}" presName="horFlow" presStyleCnt="0"/>
      <dgm:spPr/>
    </dgm:pt>
    <dgm:pt modelId="{64020BE2-57AE-4EDF-B61F-3C79EC572A82}" type="pres">
      <dgm:prSet presAssocID="{AF926018-E81E-47BF-A56D-29CC98C4924A}" presName="bigChev" presStyleLbl="node1" presStyleIdx="1" presStyleCnt="3"/>
      <dgm:spPr/>
      <dgm:t>
        <a:bodyPr/>
        <a:lstStyle/>
        <a:p>
          <a:endParaRPr lang="en-US"/>
        </a:p>
      </dgm:t>
    </dgm:pt>
    <dgm:pt modelId="{22D7619F-8DFE-42AE-BBCB-DA05143FC454}" type="pres">
      <dgm:prSet presAssocID="{2FDE6FBE-D835-4255-9392-56B54C67BCE9}" presName="parTrans" presStyleCnt="0"/>
      <dgm:spPr/>
    </dgm:pt>
    <dgm:pt modelId="{62BFCA67-3FEE-4BBE-8063-20ADB9F81F54}" type="pres">
      <dgm:prSet presAssocID="{DA8A2D61-3F47-4114-A973-51C4AEF7B9AE}" presName="node" presStyleLbl="alignAccFollowNode1" presStyleIdx="2" presStyleCnt="6">
        <dgm:presLayoutVars>
          <dgm:bulletEnabled val="1"/>
        </dgm:presLayoutVars>
      </dgm:prSet>
      <dgm:spPr/>
      <dgm:t>
        <a:bodyPr/>
        <a:lstStyle/>
        <a:p>
          <a:endParaRPr lang="en-US"/>
        </a:p>
      </dgm:t>
    </dgm:pt>
    <dgm:pt modelId="{0B968DF0-3162-472B-8BD5-B676B20DEB3B}" type="pres">
      <dgm:prSet presAssocID="{B38133BA-ED8A-4B32-9175-DD2AA46075B2}" presName="sibTrans" presStyleCnt="0"/>
      <dgm:spPr/>
    </dgm:pt>
    <dgm:pt modelId="{57824CA2-4567-40AE-9D0C-924F70967DE5}" type="pres">
      <dgm:prSet presAssocID="{9BCDEEBE-0A8E-4904-A8F5-0D3409BC48B5}" presName="node" presStyleLbl="alignAccFollowNode1" presStyleIdx="3" presStyleCnt="6">
        <dgm:presLayoutVars>
          <dgm:bulletEnabled val="1"/>
        </dgm:presLayoutVars>
      </dgm:prSet>
      <dgm:spPr/>
      <dgm:t>
        <a:bodyPr/>
        <a:lstStyle/>
        <a:p>
          <a:endParaRPr lang="en-US"/>
        </a:p>
      </dgm:t>
    </dgm:pt>
    <dgm:pt modelId="{2FED43C5-A008-4418-8481-88A63DBE21A6}" type="pres">
      <dgm:prSet presAssocID="{AF926018-E81E-47BF-A56D-29CC98C4924A}" presName="vSp" presStyleCnt="0"/>
      <dgm:spPr/>
    </dgm:pt>
    <dgm:pt modelId="{B40C3138-22FD-4769-9BEF-755045DEDAC9}" type="pres">
      <dgm:prSet presAssocID="{2CB6ED78-8345-489F-8900-B1373C7A0431}" presName="horFlow" presStyleCnt="0"/>
      <dgm:spPr/>
    </dgm:pt>
    <dgm:pt modelId="{F0D62D60-B0EB-478F-AE5B-66AC7D85C33B}" type="pres">
      <dgm:prSet presAssocID="{2CB6ED78-8345-489F-8900-B1373C7A0431}" presName="bigChev" presStyleLbl="node1" presStyleIdx="2" presStyleCnt="3"/>
      <dgm:spPr/>
      <dgm:t>
        <a:bodyPr/>
        <a:lstStyle/>
        <a:p>
          <a:endParaRPr lang="en-US"/>
        </a:p>
      </dgm:t>
    </dgm:pt>
    <dgm:pt modelId="{B354B235-3075-47B8-A771-506891335D7B}" type="pres">
      <dgm:prSet presAssocID="{D6A8DC7F-FADC-4A0C-A48F-4CF415CB4859}" presName="parTrans" presStyleCnt="0"/>
      <dgm:spPr/>
    </dgm:pt>
    <dgm:pt modelId="{DF4DE4E3-5E3F-46DE-A7AB-F5AB3E45C2B5}" type="pres">
      <dgm:prSet presAssocID="{EBE823A2-B46A-4C8F-B78C-06E3284A336F}" presName="node" presStyleLbl="alignAccFollowNode1" presStyleIdx="4" presStyleCnt="6" custScaleX="129521" custScaleY="123743">
        <dgm:presLayoutVars>
          <dgm:bulletEnabled val="1"/>
        </dgm:presLayoutVars>
      </dgm:prSet>
      <dgm:spPr/>
      <dgm:t>
        <a:bodyPr/>
        <a:lstStyle/>
        <a:p>
          <a:endParaRPr lang="en-US"/>
        </a:p>
      </dgm:t>
    </dgm:pt>
    <dgm:pt modelId="{D092D73D-CB48-4FCA-B11D-9B2057A1BDA8}" type="pres">
      <dgm:prSet presAssocID="{6E957479-0484-4CB2-8CEB-B882398C80D5}" presName="sibTrans" presStyleCnt="0"/>
      <dgm:spPr/>
    </dgm:pt>
    <dgm:pt modelId="{F1059BA0-5491-48FD-AE4A-89E8E7201A18}" type="pres">
      <dgm:prSet presAssocID="{F535742C-2A43-4A0F-B639-3AF957020F2B}" presName="node" presStyleLbl="alignAccFollowNode1" presStyleIdx="5" presStyleCnt="6">
        <dgm:presLayoutVars>
          <dgm:bulletEnabled val="1"/>
        </dgm:presLayoutVars>
      </dgm:prSet>
      <dgm:spPr/>
      <dgm:t>
        <a:bodyPr/>
        <a:lstStyle/>
        <a:p>
          <a:endParaRPr lang="en-US"/>
        </a:p>
      </dgm:t>
    </dgm:pt>
  </dgm:ptLst>
  <dgm:cxnLst>
    <dgm:cxn modelId="{41C1A544-681B-475C-AFEA-5B5B915208E9}" type="presOf" srcId="{9BCDEEBE-0A8E-4904-A8F5-0D3409BC48B5}" destId="{57824CA2-4567-40AE-9D0C-924F70967DE5}" srcOrd="0" destOrd="0" presId="urn:microsoft.com/office/officeart/2005/8/layout/lProcess3"/>
    <dgm:cxn modelId="{21B33F82-E548-4245-8341-7D4A587EB9F4}" srcId="{2A1663A3-6517-46F5-972D-1496688449ED}" destId="{02F729FC-524A-4FBE-BF13-4EBD268F3029}" srcOrd="0" destOrd="0" parTransId="{8F4F165A-DDA0-4D82-98A7-EC5F8671ADEE}" sibTransId="{76D2BE11-231E-4F74-825B-B9FABD9CAEDE}"/>
    <dgm:cxn modelId="{FADED129-323C-41D7-A1AA-FE5B4D4FC1A5}" srcId="{2A1663A3-6517-46F5-972D-1496688449ED}" destId="{D0F8061B-888D-4BEA-BFBA-338F95784271}" srcOrd="1" destOrd="0" parTransId="{69836B22-B9EA-43CA-836B-3BB6268860C3}" sibTransId="{2ECD7EE3-C96B-4F14-9C37-C21C2DFEA6C1}"/>
    <dgm:cxn modelId="{875A79B2-1AA2-4E5D-A4C5-FA30D6ADC27C}" srcId="{34A52268-AC8B-4320-ABCE-8B85C11EAD42}" destId="{2CB6ED78-8345-489F-8900-B1373C7A0431}" srcOrd="2" destOrd="0" parTransId="{C6B667DF-2881-4206-A93F-31C3C8BDFC07}" sibTransId="{14441D73-E75C-4D84-8AC4-B0E477719846}"/>
    <dgm:cxn modelId="{0C1063FF-DB26-4909-9AED-BAF8D9A941AB}" srcId="{AF926018-E81E-47BF-A56D-29CC98C4924A}" destId="{9BCDEEBE-0A8E-4904-A8F5-0D3409BC48B5}" srcOrd="1" destOrd="0" parTransId="{BB641723-0805-4E30-A0AE-EE6B1745630B}" sibTransId="{F0A5F142-34FA-47F3-A3AB-7015F1BAEC3E}"/>
    <dgm:cxn modelId="{ADACDDD5-8541-4A19-A60B-B774942865FC}" type="presOf" srcId="{F535742C-2A43-4A0F-B639-3AF957020F2B}" destId="{F1059BA0-5491-48FD-AE4A-89E8E7201A18}" srcOrd="0" destOrd="0" presId="urn:microsoft.com/office/officeart/2005/8/layout/lProcess3"/>
    <dgm:cxn modelId="{2550836D-6E5D-49C9-826B-D293B7E6B3A2}" type="presOf" srcId="{AF926018-E81E-47BF-A56D-29CC98C4924A}" destId="{64020BE2-57AE-4EDF-B61F-3C79EC572A82}" srcOrd="0" destOrd="0" presId="urn:microsoft.com/office/officeart/2005/8/layout/lProcess3"/>
    <dgm:cxn modelId="{C01E18AD-D5B5-42BF-B18E-06112E351DFD}" type="presOf" srcId="{2A1663A3-6517-46F5-972D-1496688449ED}" destId="{EB45E601-5269-44C5-B776-2DED1208BBF4}" srcOrd="0" destOrd="0" presId="urn:microsoft.com/office/officeart/2005/8/layout/lProcess3"/>
    <dgm:cxn modelId="{4C1CD3C7-466E-407B-BF9F-08EE9D169601}" srcId="{2CB6ED78-8345-489F-8900-B1373C7A0431}" destId="{F535742C-2A43-4A0F-B639-3AF957020F2B}" srcOrd="1" destOrd="0" parTransId="{12E89349-C362-4180-828D-9DD1D9090143}" sibTransId="{843287F8-4B5A-477F-810C-41714AF2E857}"/>
    <dgm:cxn modelId="{D443CEC8-D824-4FBB-8336-8248E3D0E356}" type="presOf" srcId="{EBE823A2-B46A-4C8F-B78C-06E3284A336F}" destId="{DF4DE4E3-5E3F-46DE-A7AB-F5AB3E45C2B5}" srcOrd="0" destOrd="0" presId="urn:microsoft.com/office/officeart/2005/8/layout/lProcess3"/>
    <dgm:cxn modelId="{AAC17665-1F48-410D-AD9C-C4D046812FDB}" srcId="{AF926018-E81E-47BF-A56D-29CC98C4924A}" destId="{DA8A2D61-3F47-4114-A973-51C4AEF7B9AE}" srcOrd="0" destOrd="0" parTransId="{2FDE6FBE-D835-4255-9392-56B54C67BCE9}" sibTransId="{B38133BA-ED8A-4B32-9175-DD2AA46075B2}"/>
    <dgm:cxn modelId="{7CDE3BD2-67D4-459E-887A-010A8B325A49}" type="presOf" srcId="{02F729FC-524A-4FBE-BF13-4EBD268F3029}" destId="{F2C66279-63CF-4F78-B87D-6C45F22ABD1B}" srcOrd="0" destOrd="0" presId="urn:microsoft.com/office/officeart/2005/8/layout/lProcess3"/>
    <dgm:cxn modelId="{9E2F4772-B508-428D-A1F9-48D866072FE0}" type="presOf" srcId="{34A52268-AC8B-4320-ABCE-8B85C11EAD42}" destId="{B0F3E6D3-1114-46A4-B6B2-D927DF21705A}" srcOrd="0" destOrd="0" presId="urn:microsoft.com/office/officeart/2005/8/layout/lProcess3"/>
    <dgm:cxn modelId="{199B9AFA-5097-4969-A748-F6A36BAF42FE}" type="presOf" srcId="{2CB6ED78-8345-489F-8900-B1373C7A0431}" destId="{F0D62D60-B0EB-478F-AE5B-66AC7D85C33B}" srcOrd="0" destOrd="0" presId="urn:microsoft.com/office/officeart/2005/8/layout/lProcess3"/>
    <dgm:cxn modelId="{3C72F2A6-23AF-4080-9A11-E0AEF9C2FC98}" srcId="{2CB6ED78-8345-489F-8900-B1373C7A0431}" destId="{EBE823A2-B46A-4C8F-B78C-06E3284A336F}" srcOrd="0" destOrd="0" parTransId="{D6A8DC7F-FADC-4A0C-A48F-4CF415CB4859}" sibTransId="{6E957479-0484-4CB2-8CEB-B882398C80D5}"/>
    <dgm:cxn modelId="{E7CF074A-1226-440F-BA57-B96263617FE2}" srcId="{34A52268-AC8B-4320-ABCE-8B85C11EAD42}" destId="{2A1663A3-6517-46F5-972D-1496688449ED}" srcOrd="0" destOrd="0" parTransId="{3764A207-0906-4857-8B7E-B7D5228FB2DE}" sibTransId="{15E45654-FC27-4A15-B7DA-29E5555926F5}"/>
    <dgm:cxn modelId="{E56EA923-00FE-43D9-9205-9699AF0BF3FA}" srcId="{34A52268-AC8B-4320-ABCE-8B85C11EAD42}" destId="{AF926018-E81E-47BF-A56D-29CC98C4924A}" srcOrd="1" destOrd="0" parTransId="{E6C72EF6-58A1-40CF-B68E-53F3DB82D72A}" sibTransId="{68F7736D-BC81-4B7D-958D-F1782466CEB8}"/>
    <dgm:cxn modelId="{5E5977CC-C022-4C3D-844E-799B0271B900}" type="presOf" srcId="{DA8A2D61-3F47-4114-A973-51C4AEF7B9AE}" destId="{62BFCA67-3FEE-4BBE-8063-20ADB9F81F54}" srcOrd="0" destOrd="0" presId="urn:microsoft.com/office/officeart/2005/8/layout/lProcess3"/>
    <dgm:cxn modelId="{E9241F3F-321E-4C95-9738-47518BF948D1}" type="presOf" srcId="{D0F8061B-888D-4BEA-BFBA-338F95784271}" destId="{F2288FF5-9A52-494C-B5E8-28DB9A98A91A}" srcOrd="0" destOrd="0" presId="urn:microsoft.com/office/officeart/2005/8/layout/lProcess3"/>
    <dgm:cxn modelId="{8E5726FE-2195-4587-B3B4-993588C93AA4}" type="presParOf" srcId="{B0F3E6D3-1114-46A4-B6B2-D927DF21705A}" destId="{A0D1253B-4382-4D6E-AA2F-4138C21E1F0C}" srcOrd="0" destOrd="0" presId="urn:microsoft.com/office/officeart/2005/8/layout/lProcess3"/>
    <dgm:cxn modelId="{E400AD86-1EC8-4DF9-B495-7A7D1CE15D44}" type="presParOf" srcId="{A0D1253B-4382-4D6E-AA2F-4138C21E1F0C}" destId="{EB45E601-5269-44C5-B776-2DED1208BBF4}" srcOrd="0" destOrd="0" presId="urn:microsoft.com/office/officeart/2005/8/layout/lProcess3"/>
    <dgm:cxn modelId="{08AE291D-BF02-45F1-9960-40C0F78DC2F0}" type="presParOf" srcId="{A0D1253B-4382-4D6E-AA2F-4138C21E1F0C}" destId="{D95A92D0-BF5C-4E9A-8266-39CB14D8CA98}" srcOrd="1" destOrd="0" presId="urn:microsoft.com/office/officeart/2005/8/layout/lProcess3"/>
    <dgm:cxn modelId="{5C2390BE-477C-4B3F-A93F-A99966F730AF}" type="presParOf" srcId="{A0D1253B-4382-4D6E-AA2F-4138C21E1F0C}" destId="{F2C66279-63CF-4F78-B87D-6C45F22ABD1B}" srcOrd="2" destOrd="0" presId="urn:microsoft.com/office/officeart/2005/8/layout/lProcess3"/>
    <dgm:cxn modelId="{3178736E-0D1B-4BE6-A2E5-1BA2E0ECF2B9}" type="presParOf" srcId="{A0D1253B-4382-4D6E-AA2F-4138C21E1F0C}" destId="{3DC2CD86-9EE5-4267-9C8B-3BE67FB4BA0C}" srcOrd="3" destOrd="0" presId="urn:microsoft.com/office/officeart/2005/8/layout/lProcess3"/>
    <dgm:cxn modelId="{1523253E-6E84-4BAC-8DA6-0E0E34A9CB12}" type="presParOf" srcId="{A0D1253B-4382-4D6E-AA2F-4138C21E1F0C}" destId="{F2288FF5-9A52-494C-B5E8-28DB9A98A91A}" srcOrd="4" destOrd="0" presId="urn:microsoft.com/office/officeart/2005/8/layout/lProcess3"/>
    <dgm:cxn modelId="{2D25D732-5AFF-4D02-9FE6-F3D9C17A1903}" type="presParOf" srcId="{B0F3E6D3-1114-46A4-B6B2-D927DF21705A}" destId="{A09D64DC-9441-46EC-A4EE-7C5E0F3343EE}" srcOrd="1" destOrd="0" presId="urn:microsoft.com/office/officeart/2005/8/layout/lProcess3"/>
    <dgm:cxn modelId="{9FA4A89C-4E70-4D66-A412-145273C2F6AD}" type="presParOf" srcId="{B0F3E6D3-1114-46A4-B6B2-D927DF21705A}" destId="{3980805F-D4E7-4764-8FE6-9A6082C8CDE2}" srcOrd="2" destOrd="0" presId="urn:microsoft.com/office/officeart/2005/8/layout/lProcess3"/>
    <dgm:cxn modelId="{B8222AA3-08C2-42F6-BEFD-B01368739862}" type="presParOf" srcId="{3980805F-D4E7-4764-8FE6-9A6082C8CDE2}" destId="{64020BE2-57AE-4EDF-B61F-3C79EC572A82}" srcOrd="0" destOrd="0" presId="urn:microsoft.com/office/officeart/2005/8/layout/lProcess3"/>
    <dgm:cxn modelId="{38E1E14E-C136-4C67-AB52-02C1B4D01CBE}" type="presParOf" srcId="{3980805F-D4E7-4764-8FE6-9A6082C8CDE2}" destId="{22D7619F-8DFE-42AE-BBCB-DA05143FC454}" srcOrd="1" destOrd="0" presId="urn:microsoft.com/office/officeart/2005/8/layout/lProcess3"/>
    <dgm:cxn modelId="{F61A4C0C-BA0F-4ED8-819B-8C7698BF1696}" type="presParOf" srcId="{3980805F-D4E7-4764-8FE6-9A6082C8CDE2}" destId="{62BFCA67-3FEE-4BBE-8063-20ADB9F81F54}" srcOrd="2" destOrd="0" presId="urn:microsoft.com/office/officeart/2005/8/layout/lProcess3"/>
    <dgm:cxn modelId="{19C3EF6C-86ED-4075-886E-2F6B03E85528}" type="presParOf" srcId="{3980805F-D4E7-4764-8FE6-9A6082C8CDE2}" destId="{0B968DF0-3162-472B-8BD5-B676B20DEB3B}" srcOrd="3" destOrd="0" presId="urn:microsoft.com/office/officeart/2005/8/layout/lProcess3"/>
    <dgm:cxn modelId="{4450DE79-23C1-4CB2-A06E-527C17F238AA}" type="presParOf" srcId="{3980805F-D4E7-4764-8FE6-9A6082C8CDE2}" destId="{57824CA2-4567-40AE-9D0C-924F70967DE5}" srcOrd="4" destOrd="0" presId="urn:microsoft.com/office/officeart/2005/8/layout/lProcess3"/>
    <dgm:cxn modelId="{20302C63-EF37-4E7C-ACF8-591B2B2C3362}" type="presParOf" srcId="{B0F3E6D3-1114-46A4-B6B2-D927DF21705A}" destId="{2FED43C5-A008-4418-8481-88A63DBE21A6}" srcOrd="3" destOrd="0" presId="urn:microsoft.com/office/officeart/2005/8/layout/lProcess3"/>
    <dgm:cxn modelId="{4AB35D39-C695-4AA5-B636-062553F306D3}" type="presParOf" srcId="{B0F3E6D3-1114-46A4-B6B2-D927DF21705A}" destId="{B40C3138-22FD-4769-9BEF-755045DEDAC9}" srcOrd="4" destOrd="0" presId="urn:microsoft.com/office/officeart/2005/8/layout/lProcess3"/>
    <dgm:cxn modelId="{88CF7ED0-E25E-4C3C-AF3A-790776374CAC}" type="presParOf" srcId="{B40C3138-22FD-4769-9BEF-755045DEDAC9}" destId="{F0D62D60-B0EB-478F-AE5B-66AC7D85C33B}" srcOrd="0" destOrd="0" presId="urn:microsoft.com/office/officeart/2005/8/layout/lProcess3"/>
    <dgm:cxn modelId="{BA5757B1-EC5E-4562-864D-C5DA9342A0DA}" type="presParOf" srcId="{B40C3138-22FD-4769-9BEF-755045DEDAC9}" destId="{B354B235-3075-47B8-A771-506891335D7B}" srcOrd="1" destOrd="0" presId="urn:microsoft.com/office/officeart/2005/8/layout/lProcess3"/>
    <dgm:cxn modelId="{9F263D5D-ABA3-4D5D-BEB5-E0B1577A3E8B}" type="presParOf" srcId="{B40C3138-22FD-4769-9BEF-755045DEDAC9}" destId="{DF4DE4E3-5E3F-46DE-A7AB-F5AB3E45C2B5}" srcOrd="2" destOrd="0" presId="urn:microsoft.com/office/officeart/2005/8/layout/lProcess3"/>
    <dgm:cxn modelId="{38374C36-8407-4BBD-B239-DC264BB2BA95}" type="presParOf" srcId="{B40C3138-22FD-4769-9BEF-755045DEDAC9}" destId="{D092D73D-CB48-4FCA-B11D-9B2057A1BDA8}" srcOrd="3" destOrd="0" presId="urn:microsoft.com/office/officeart/2005/8/layout/lProcess3"/>
    <dgm:cxn modelId="{BE9E9968-B2B7-43A0-BFA0-6F453DE9CF9B}" type="presParOf" srcId="{B40C3138-22FD-4769-9BEF-755045DEDAC9}" destId="{F1059BA0-5491-48FD-AE4A-89E8E7201A18}" srcOrd="4"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64D7CB-83CD-4DDE-B1AB-639D3E0D4DC1}">
      <dsp:nvSpPr>
        <dsp:cNvPr id="0" name=""/>
        <dsp:cNvSpPr/>
      </dsp:nvSpPr>
      <dsp:spPr>
        <a:xfrm>
          <a:off x="3343948" y="1755015"/>
          <a:ext cx="1061968" cy="1061968"/>
        </a:xfrm>
        <a:prstGeom prst="ellipse">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n>
                <a:solidFill>
                  <a:schemeClr val="bg1"/>
                </a:solidFill>
              </a:ln>
              <a:solidFill>
                <a:schemeClr val="bg1"/>
              </a:solidFill>
              <a:latin typeface="Arial" pitchFamily="34" charset="0"/>
              <a:cs typeface="Arial" pitchFamily="34" charset="0"/>
            </a:rPr>
            <a:t>INCIDENT/</a:t>
          </a:r>
        </a:p>
        <a:p>
          <a:pPr lvl="0" algn="ctr" defTabSz="488950">
            <a:lnSpc>
              <a:spcPct val="90000"/>
            </a:lnSpc>
            <a:spcBef>
              <a:spcPct val="0"/>
            </a:spcBef>
            <a:spcAft>
              <a:spcPct val="35000"/>
            </a:spcAft>
          </a:pPr>
          <a:r>
            <a:rPr lang="en-US" sz="1100" kern="1200" dirty="0" smtClean="0">
              <a:ln>
                <a:solidFill>
                  <a:schemeClr val="bg1"/>
                </a:solidFill>
              </a:ln>
              <a:solidFill>
                <a:schemeClr val="bg1"/>
              </a:solidFill>
              <a:latin typeface="Arial" pitchFamily="34" charset="0"/>
              <a:cs typeface="Arial" pitchFamily="34" charset="0"/>
            </a:rPr>
            <a:t>/OFFENSE</a:t>
          </a:r>
        </a:p>
        <a:p>
          <a:pPr lvl="0" algn="ctr" defTabSz="488950">
            <a:lnSpc>
              <a:spcPct val="90000"/>
            </a:lnSpc>
            <a:spcBef>
              <a:spcPct val="0"/>
            </a:spcBef>
            <a:spcAft>
              <a:spcPct val="35000"/>
            </a:spcAft>
          </a:pPr>
          <a:r>
            <a:rPr lang="en-US" sz="1100" kern="1200" dirty="0" smtClean="0">
              <a:ln>
                <a:solidFill>
                  <a:schemeClr val="bg1"/>
                </a:solidFill>
              </a:ln>
              <a:solidFill>
                <a:schemeClr val="bg1"/>
              </a:solidFill>
              <a:latin typeface="Arial" pitchFamily="34" charset="0"/>
              <a:cs typeface="Arial" pitchFamily="34" charset="0"/>
            </a:rPr>
            <a:t>/CRIME</a:t>
          </a:r>
          <a:endParaRPr lang="en-US" sz="1100" kern="1200" dirty="0">
            <a:ln>
              <a:solidFill>
                <a:schemeClr val="bg1"/>
              </a:solidFill>
            </a:ln>
            <a:solidFill>
              <a:schemeClr val="bg1"/>
            </a:solidFill>
            <a:latin typeface="Arial" pitchFamily="34" charset="0"/>
            <a:cs typeface="Arial" pitchFamily="34" charset="0"/>
          </a:endParaRPr>
        </a:p>
      </dsp:txBody>
      <dsp:txXfrm>
        <a:off x="3343948" y="1755015"/>
        <a:ext cx="1061968" cy="1061968"/>
      </dsp:txXfrm>
    </dsp:sp>
    <dsp:sp modelId="{C602E0D6-95CB-47B3-BEDE-ED1868FFF636}">
      <dsp:nvSpPr>
        <dsp:cNvPr id="0" name=""/>
        <dsp:cNvSpPr/>
      </dsp:nvSpPr>
      <dsp:spPr>
        <a:xfrm rot="16200000">
          <a:off x="3762158" y="1376678"/>
          <a:ext cx="225550" cy="3438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latin typeface="Arial" pitchFamily="34" charset="0"/>
            <a:cs typeface="Arial" pitchFamily="34" charset="0"/>
          </a:endParaRPr>
        </a:p>
      </dsp:txBody>
      <dsp:txXfrm rot="16200000">
        <a:off x="3762158" y="1376678"/>
        <a:ext cx="225550" cy="343875"/>
      </dsp:txXfrm>
    </dsp:sp>
    <dsp:sp modelId="{F97F4841-59DD-4890-828A-C9F80919E1F3}">
      <dsp:nvSpPr>
        <dsp:cNvPr id="0" name=""/>
        <dsp:cNvSpPr/>
      </dsp:nvSpPr>
      <dsp:spPr>
        <a:xfrm>
          <a:off x="3211202" y="1988"/>
          <a:ext cx="1327460" cy="13274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dirty="0" smtClean="0">
              <a:latin typeface="Arial" pitchFamily="34" charset="0"/>
              <a:cs typeface="Arial" pitchFamily="34" charset="0"/>
            </a:rPr>
            <a:t>ADMINISTRATIVE MEASURES</a:t>
          </a:r>
          <a:endParaRPr lang="en-US" sz="800" b="1" kern="1200" dirty="0">
            <a:latin typeface="Arial" pitchFamily="34" charset="0"/>
            <a:cs typeface="Arial" pitchFamily="34" charset="0"/>
          </a:endParaRPr>
        </a:p>
      </dsp:txBody>
      <dsp:txXfrm>
        <a:off x="3211202" y="1988"/>
        <a:ext cx="1327460" cy="1327460"/>
      </dsp:txXfrm>
    </dsp:sp>
    <dsp:sp modelId="{AE0E283E-650D-4447-8E75-E6ADAE73A97D}">
      <dsp:nvSpPr>
        <dsp:cNvPr id="0" name=""/>
        <dsp:cNvSpPr/>
      </dsp:nvSpPr>
      <dsp:spPr>
        <a:xfrm>
          <a:off x="4494584" y="2114062"/>
          <a:ext cx="213607" cy="3438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latin typeface="Arial" pitchFamily="34" charset="0"/>
            <a:cs typeface="Arial" pitchFamily="34" charset="0"/>
          </a:endParaRPr>
        </a:p>
      </dsp:txBody>
      <dsp:txXfrm>
        <a:off x="4494584" y="2114062"/>
        <a:ext cx="213607" cy="343875"/>
      </dsp:txXfrm>
    </dsp:sp>
    <dsp:sp modelId="{FDD53970-47B0-4116-B288-6DAE58D6812D}">
      <dsp:nvSpPr>
        <dsp:cNvPr id="0" name=""/>
        <dsp:cNvSpPr/>
      </dsp:nvSpPr>
      <dsp:spPr>
        <a:xfrm>
          <a:off x="4808950" y="1622269"/>
          <a:ext cx="1372528" cy="13274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latin typeface="Arial" pitchFamily="34" charset="0"/>
              <a:cs typeface="Arial" pitchFamily="34" charset="0"/>
            </a:rPr>
            <a:t>COURTS-MARTIAL*</a:t>
          </a:r>
          <a:endParaRPr lang="en-US" sz="800" kern="1200" dirty="0">
            <a:latin typeface="Arial" pitchFamily="34" charset="0"/>
            <a:cs typeface="Arial" pitchFamily="34" charset="0"/>
          </a:endParaRPr>
        </a:p>
      </dsp:txBody>
      <dsp:txXfrm>
        <a:off x="4808950" y="1622269"/>
        <a:ext cx="1372528" cy="1327460"/>
      </dsp:txXfrm>
    </dsp:sp>
    <dsp:sp modelId="{0A5AFB71-8597-44E1-9B56-35E256829C26}">
      <dsp:nvSpPr>
        <dsp:cNvPr id="0" name=""/>
        <dsp:cNvSpPr/>
      </dsp:nvSpPr>
      <dsp:spPr>
        <a:xfrm rot="5400000">
          <a:off x="3762158" y="2851446"/>
          <a:ext cx="225550" cy="3438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latin typeface="Arial" pitchFamily="34" charset="0"/>
            <a:cs typeface="Arial" pitchFamily="34" charset="0"/>
          </a:endParaRPr>
        </a:p>
      </dsp:txBody>
      <dsp:txXfrm rot="5400000">
        <a:off x="3762158" y="2851446"/>
        <a:ext cx="225550" cy="343875"/>
      </dsp:txXfrm>
    </dsp:sp>
    <dsp:sp modelId="{CBC50595-FBFA-4F70-B061-3F9CD55EA288}">
      <dsp:nvSpPr>
        <dsp:cNvPr id="0" name=""/>
        <dsp:cNvSpPr/>
      </dsp:nvSpPr>
      <dsp:spPr>
        <a:xfrm>
          <a:off x="3211202" y="3242550"/>
          <a:ext cx="1327460" cy="13274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latin typeface="Arial" pitchFamily="34" charset="0"/>
              <a:cs typeface="Arial" pitchFamily="34" charset="0"/>
            </a:rPr>
            <a:t>NO ACTION TAKEN*</a:t>
          </a:r>
          <a:endParaRPr lang="en-US" sz="800" kern="1200" dirty="0">
            <a:latin typeface="Arial" pitchFamily="34" charset="0"/>
            <a:cs typeface="Arial" pitchFamily="34" charset="0"/>
          </a:endParaRPr>
        </a:p>
      </dsp:txBody>
      <dsp:txXfrm>
        <a:off x="3211202" y="3242550"/>
        <a:ext cx="1327460" cy="1327460"/>
      </dsp:txXfrm>
    </dsp:sp>
    <dsp:sp modelId="{4412808B-060A-490C-8D51-7D8306E2974C}">
      <dsp:nvSpPr>
        <dsp:cNvPr id="0" name=""/>
        <dsp:cNvSpPr/>
      </dsp:nvSpPr>
      <dsp:spPr>
        <a:xfrm rot="10800000">
          <a:off x="3024774" y="2114062"/>
          <a:ext cx="225550" cy="3438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latin typeface="Arial" pitchFamily="34" charset="0"/>
            <a:cs typeface="Arial" pitchFamily="34" charset="0"/>
          </a:endParaRPr>
        </a:p>
      </dsp:txBody>
      <dsp:txXfrm rot="10800000">
        <a:off x="3024774" y="2114062"/>
        <a:ext cx="225550" cy="343875"/>
      </dsp:txXfrm>
    </dsp:sp>
    <dsp:sp modelId="{6687D186-6925-42A4-AE7C-5F2AD964742A}">
      <dsp:nvSpPr>
        <dsp:cNvPr id="0" name=""/>
        <dsp:cNvSpPr/>
      </dsp:nvSpPr>
      <dsp:spPr>
        <a:xfrm>
          <a:off x="1590921" y="1622269"/>
          <a:ext cx="1327460" cy="13274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latin typeface="Arial" pitchFamily="34" charset="0"/>
              <a:cs typeface="Arial" pitchFamily="34" charset="0"/>
            </a:rPr>
            <a:t>NON-JUDICIAL PUNISHMENT*</a:t>
          </a:r>
          <a:endParaRPr lang="en-US" sz="800" kern="1200" dirty="0">
            <a:latin typeface="Arial" pitchFamily="34" charset="0"/>
            <a:cs typeface="Arial" pitchFamily="34" charset="0"/>
          </a:endParaRPr>
        </a:p>
      </dsp:txBody>
      <dsp:txXfrm>
        <a:off x="1590921" y="1622269"/>
        <a:ext cx="1327460" cy="13274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45E601-5269-44C5-B776-2DED1208BBF4}">
      <dsp:nvSpPr>
        <dsp:cNvPr id="0" name=""/>
        <dsp:cNvSpPr/>
      </dsp:nvSpPr>
      <dsp:spPr>
        <a:xfrm>
          <a:off x="1403924" y="85"/>
          <a:ext cx="1867197" cy="74687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latin typeface="Arial" pitchFamily="34" charset="0"/>
              <a:cs typeface="Arial" pitchFamily="34" charset="0"/>
            </a:rPr>
            <a:t>      INCIDENT	</a:t>
          </a:r>
          <a:endParaRPr lang="en-US" sz="1000" kern="1200" dirty="0">
            <a:latin typeface="Arial" pitchFamily="34" charset="0"/>
            <a:cs typeface="Arial" pitchFamily="34" charset="0"/>
          </a:endParaRPr>
        </a:p>
      </dsp:txBody>
      <dsp:txXfrm>
        <a:off x="1403924" y="85"/>
        <a:ext cx="1867197" cy="746879"/>
      </dsp:txXfrm>
    </dsp:sp>
    <dsp:sp modelId="{F2C66279-63CF-4F78-B87D-6C45F22ABD1B}">
      <dsp:nvSpPr>
        <dsp:cNvPr id="0" name=""/>
        <dsp:cNvSpPr/>
      </dsp:nvSpPr>
      <dsp:spPr>
        <a:xfrm>
          <a:off x="3028386" y="63570"/>
          <a:ext cx="1549774" cy="619909"/>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latin typeface="Arial" pitchFamily="34" charset="0"/>
              <a:cs typeface="Arial" pitchFamily="34" charset="0"/>
            </a:rPr>
            <a:t>ART 32 HEARING</a:t>
          </a:r>
          <a:endParaRPr lang="en-US" sz="1000" kern="1200" dirty="0">
            <a:latin typeface="Arial" pitchFamily="34" charset="0"/>
            <a:cs typeface="Arial" pitchFamily="34" charset="0"/>
          </a:endParaRPr>
        </a:p>
      </dsp:txBody>
      <dsp:txXfrm>
        <a:off x="3028386" y="63570"/>
        <a:ext cx="1549774" cy="619909"/>
      </dsp:txXfrm>
    </dsp:sp>
    <dsp:sp modelId="{F2288FF5-9A52-494C-B5E8-28DB9A98A91A}">
      <dsp:nvSpPr>
        <dsp:cNvPr id="0" name=""/>
        <dsp:cNvSpPr/>
      </dsp:nvSpPr>
      <dsp:spPr>
        <a:xfrm>
          <a:off x="4361192" y="63570"/>
          <a:ext cx="1549774" cy="619909"/>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latin typeface="Arial" pitchFamily="34" charset="0"/>
              <a:cs typeface="Arial" pitchFamily="34" charset="0"/>
            </a:rPr>
            <a:t>GCM</a:t>
          </a:r>
          <a:endParaRPr lang="en-US" sz="1000" kern="1200" dirty="0">
            <a:latin typeface="Arial" pitchFamily="34" charset="0"/>
            <a:cs typeface="Arial" pitchFamily="34" charset="0"/>
          </a:endParaRPr>
        </a:p>
      </dsp:txBody>
      <dsp:txXfrm>
        <a:off x="4361192" y="63570"/>
        <a:ext cx="1549774" cy="619909"/>
      </dsp:txXfrm>
    </dsp:sp>
    <dsp:sp modelId="{64020BE2-57AE-4EDF-B61F-3C79EC572A82}">
      <dsp:nvSpPr>
        <dsp:cNvPr id="0" name=""/>
        <dsp:cNvSpPr/>
      </dsp:nvSpPr>
      <dsp:spPr>
        <a:xfrm>
          <a:off x="1403924" y="851527"/>
          <a:ext cx="1867197" cy="74687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latin typeface="Arial" pitchFamily="34" charset="0"/>
              <a:cs typeface="Arial" pitchFamily="34" charset="0"/>
            </a:rPr>
            <a:t>INCIDENT </a:t>
          </a:r>
          <a:endParaRPr lang="en-US" sz="1000" kern="1200" dirty="0">
            <a:latin typeface="Arial" pitchFamily="34" charset="0"/>
            <a:cs typeface="Arial" pitchFamily="34" charset="0"/>
          </a:endParaRPr>
        </a:p>
      </dsp:txBody>
      <dsp:txXfrm>
        <a:off x="1403924" y="851527"/>
        <a:ext cx="1867197" cy="746879"/>
      </dsp:txXfrm>
    </dsp:sp>
    <dsp:sp modelId="{62BFCA67-3FEE-4BBE-8063-20ADB9F81F54}">
      <dsp:nvSpPr>
        <dsp:cNvPr id="0" name=""/>
        <dsp:cNvSpPr/>
      </dsp:nvSpPr>
      <dsp:spPr>
        <a:xfrm>
          <a:off x="3028386" y="915012"/>
          <a:ext cx="1549774" cy="619909"/>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latin typeface="Arial" pitchFamily="34" charset="0"/>
              <a:cs typeface="Arial" pitchFamily="34" charset="0"/>
            </a:rPr>
            <a:t>ART 32 HEARING</a:t>
          </a:r>
          <a:endParaRPr lang="en-US" sz="1000" kern="1200" dirty="0">
            <a:latin typeface="Arial" pitchFamily="34" charset="0"/>
            <a:cs typeface="Arial" pitchFamily="34" charset="0"/>
          </a:endParaRPr>
        </a:p>
      </dsp:txBody>
      <dsp:txXfrm>
        <a:off x="3028386" y="915012"/>
        <a:ext cx="1549774" cy="619909"/>
      </dsp:txXfrm>
    </dsp:sp>
    <dsp:sp modelId="{57824CA2-4567-40AE-9D0C-924F70967DE5}">
      <dsp:nvSpPr>
        <dsp:cNvPr id="0" name=""/>
        <dsp:cNvSpPr/>
      </dsp:nvSpPr>
      <dsp:spPr>
        <a:xfrm>
          <a:off x="4361192" y="915012"/>
          <a:ext cx="1549774" cy="619909"/>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latin typeface="Arial" pitchFamily="34" charset="0"/>
              <a:cs typeface="Arial" pitchFamily="34" charset="0"/>
            </a:rPr>
            <a:t>SPCM</a:t>
          </a:r>
          <a:endParaRPr lang="en-US" sz="1000" kern="1200" dirty="0">
            <a:latin typeface="Arial" pitchFamily="34" charset="0"/>
            <a:cs typeface="Arial" pitchFamily="34" charset="0"/>
          </a:endParaRPr>
        </a:p>
      </dsp:txBody>
      <dsp:txXfrm>
        <a:off x="4361192" y="915012"/>
        <a:ext cx="1549774" cy="619909"/>
      </dsp:txXfrm>
    </dsp:sp>
    <dsp:sp modelId="{F0D62D60-B0EB-478F-AE5B-66AC7D85C33B}">
      <dsp:nvSpPr>
        <dsp:cNvPr id="0" name=""/>
        <dsp:cNvSpPr/>
      </dsp:nvSpPr>
      <dsp:spPr>
        <a:xfrm>
          <a:off x="1403924" y="1713077"/>
          <a:ext cx="1867197" cy="74687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latin typeface="Arial" pitchFamily="34" charset="0"/>
              <a:cs typeface="Arial" pitchFamily="34" charset="0"/>
            </a:rPr>
            <a:t>INCIDENT</a:t>
          </a:r>
          <a:endParaRPr lang="en-US" sz="1000" kern="1200" dirty="0">
            <a:latin typeface="Arial" pitchFamily="34" charset="0"/>
            <a:cs typeface="Arial" pitchFamily="34" charset="0"/>
          </a:endParaRPr>
        </a:p>
      </dsp:txBody>
      <dsp:txXfrm>
        <a:off x="1403924" y="1713077"/>
        <a:ext cx="1867197" cy="746879"/>
      </dsp:txXfrm>
    </dsp:sp>
    <dsp:sp modelId="{DF4DE4E3-5E3F-46DE-A7AB-F5AB3E45C2B5}">
      <dsp:nvSpPr>
        <dsp:cNvPr id="0" name=""/>
        <dsp:cNvSpPr/>
      </dsp:nvSpPr>
      <dsp:spPr>
        <a:xfrm>
          <a:off x="3028386" y="1702969"/>
          <a:ext cx="2007282" cy="767094"/>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latin typeface="Arial" pitchFamily="34" charset="0"/>
              <a:cs typeface="Arial" pitchFamily="34" charset="0"/>
            </a:rPr>
            <a:t>INVESTIGATION i.e. AR 15-6 or other informal investigation</a:t>
          </a:r>
          <a:endParaRPr lang="en-US" sz="1000" kern="1200" dirty="0">
            <a:latin typeface="Arial" pitchFamily="34" charset="0"/>
            <a:cs typeface="Arial" pitchFamily="34" charset="0"/>
          </a:endParaRPr>
        </a:p>
      </dsp:txBody>
      <dsp:txXfrm>
        <a:off x="3028386" y="1702969"/>
        <a:ext cx="2007282" cy="767094"/>
      </dsp:txXfrm>
    </dsp:sp>
    <dsp:sp modelId="{F1059BA0-5491-48FD-AE4A-89E8E7201A18}">
      <dsp:nvSpPr>
        <dsp:cNvPr id="0" name=""/>
        <dsp:cNvSpPr/>
      </dsp:nvSpPr>
      <dsp:spPr>
        <a:xfrm>
          <a:off x="4818701" y="1776562"/>
          <a:ext cx="1549774" cy="619909"/>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sz="1000" kern="1200" dirty="0" smtClean="0">
              <a:latin typeface="Arial" pitchFamily="34" charset="0"/>
              <a:cs typeface="Arial" pitchFamily="34" charset="0"/>
            </a:rPr>
            <a:t>SCM</a:t>
          </a:r>
          <a:endParaRPr lang="en-US" sz="1000" kern="1200" dirty="0">
            <a:latin typeface="Arial" pitchFamily="34" charset="0"/>
            <a:cs typeface="Arial" pitchFamily="34" charset="0"/>
          </a:endParaRPr>
        </a:p>
      </dsp:txBody>
      <dsp:txXfrm>
        <a:off x="4818701" y="1776562"/>
        <a:ext cx="1549774" cy="619909"/>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0545E8-D1D6-4AB1-9870-AF52A9245065}" type="datetimeFigureOut">
              <a:rPr lang="en-US" smtClean="0"/>
              <a:pPr/>
              <a:t>11/1/2013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6E2B0-D0A3-4109-9D21-A60A609BD1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dirty="0" smtClean="0"/>
              <a:t>Instructor Note:</a:t>
            </a:r>
          </a:p>
          <a:p>
            <a:pPr eaLnBrk="1" hangingPunct="1"/>
            <a:r>
              <a:rPr lang="en-US" sz="800" b="1" dirty="0" smtClean="0"/>
              <a:t>Selected Note Pages contain instruction comments to assist with your presentation.</a:t>
            </a:r>
          </a:p>
          <a:p>
            <a:pPr eaLnBrk="1" hangingPunct="1"/>
            <a:r>
              <a:rPr lang="en-US" sz="800" b="1" dirty="0" smtClean="0"/>
              <a:t>This Standard Training Package (STP) is current as of 31 October 2013.  To ensure this is the most current version, please contact the</a:t>
            </a:r>
            <a:r>
              <a:rPr lang="en-US" sz="800" b="1" baseline="0" dirty="0" smtClean="0"/>
              <a:t> ALNG-OSJA, 334-271-7471 MAJ </a:t>
            </a:r>
            <a:r>
              <a:rPr lang="en-US" sz="800" b="1" baseline="0" dirty="0" err="1" smtClean="0"/>
              <a:t>Safiya</a:t>
            </a:r>
            <a:r>
              <a:rPr lang="en-US" sz="800" b="1" baseline="0" smtClean="0"/>
              <a:t> Ingram</a:t>
            </a:r>
          </a:p>
          <a:p>
            <a:pPr eaLnBrk="1" hangingPunct="1">
              <a:tabLst>
                <a:tab pos="457200" algn="l"/>
              </a:tabLst>
            </a:pPr>
            <a:endParaRPr lang="en-US" sz="900" b="1" dirty="0" smtClean="0"/>
          </a:p>
          <a:p>
            <a:pPr eaLnBrk="1" hangingPunct="1">
              <a:buFontTx/>
              <a:buChar char="•"/>
              <a:tabLst>
                <a:tab pos="457200" algn="l"/>
              </a:tabLst>
            </a:pPr>
            <a:r>
              <a:rPr lang="en-US" sz="900" b="1" dirty="0" smtClean="0"/>
              <a:t> Instructor Comments:</a:t>
            </a:r>
            <a:r>
              <a:rPr lang="en-US" sz="900" dirty="0" smtClean="0"/>
              <a:t> </a:t>
            </a:r>
          </a:p>
          <a:p>
            <a:pPr lvl="1" eaLnBrk="1" hangingPunct="1">
              <a:buFontTx/>
              <a:buChar char="•"/>
              <a:tabLst>
                <a:tab pos="457200" algn="l"/>
              </a:tabLst>
            </a:pPr>
            <a:r>
              <a:rPr lang="en-US" sz="900" dirty="0" smtClean="0"/>
              <a:t> This is a briefing concerns the military justice system and the leader’s role in it.  This brief will cover the legal foundation that supports the military justice system, the components of the military justice system and both the punitive and non-punitive options that are available to leaders and commanders.</a:t>
            </a:r>
          </a:p>
          <a:p>
            <a:pPr lvl="1" eaLnBrk="1" hangingPunct="1">
              <a:buFontTx/>
              <a:buChar char="•"/>
              <a:tabLst>
                <a:tab pos="457200" algn="l"/>
              </a:tabLst>
            </a:pPr>
            <a:r>
              <a:rPr lang="en-US" sz="900" dirty="0" smtClean="0"/>
              <a:t> Pictured above is the seal of the United States Court of Appeals for the Armed Forces, the highest military court.  An appeal from this court goes to the United States Supreme Court.</a:t>
            </a:r>
          </a:p>
          <a:p>
            <a:endParaRPr lang="en-US"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r>
              <a:rPr lang="en-US" sz="600" b="0" dirty="0" smtClean="0"/>
              <a:t> Instructor Comments:</a:t>
            </a:r>
            <a:r>
              <a:rPr lang="en-US" sz="600" dirty="0" smtClean="0"/>
              <a:t>  These lists are not exhaustive this is to give an idea</a:t>
            </a:r>
            <a:r>
              <a:rPr lang="en-US" sz="600" baseline="0" dirty="0" smtClean="0"/>
              <a:t> of the offenses in the ACMJ</a:t>
            </a:r>
            <a:endParaRPr lang="en-US" sz="600" dirty="0" smtClean="0"/>
          </a:p>
          <a:p>
            <a:pPr lvl="1" eaLnBrk="1" hangingPunct="1">
              <a:buFontTx/>
              <a:buChar char="•"/>
            </a:pPr>
            <a:r>
              <a:rPr lang="en-US" sz="600" dirty="0" smtClean="0"/>
              <a:t> There are 2 types of crimes under the ACMJ -- Common Law Crimes and Military Crimes. </a:t>
            </a:r>
          </a:p>
          <a:p>
            <a:pPr lvl="1" eaLnBrk="1" hangingPunct="1">
              <a:buFontTx/>
              <a:buChar char="•"/>
            </a:pPr>
            <a:r>
              <a:rPr lang="en-US" sz="600" dirty="0" smtClean="0"/>
              <a:t> Common Law Crimes include forgery, housebreaking, assault</a:t>
            </a:r>
          </a:p>
          <a:p>
            <a:pPr lvl="1" eaLnBrk="1" hangingPunct="1">
              <a:buFontTx/>
              <a:buChar char="•"/>
            </a:pPr>
            <a:r>
              <a:rPr lang="en-US" sz="600" dirty="0" smtClean="0"/>
              <a:t> Military crimes are unique to military service and include such things as:  </a:t>
            </a:r>
          </a:p>
          <a:p>
            <a:pPr lvl="2" eaLnBrk="1" hangingPunct="1">
              <a:buFontTx/>
              <a:buChar char="•"/>
            </a:pPr>
            <a:r>
              <a:rPr lang="en-US" sz="600" dirty="0" smtClean="0"/>
              <a:t> Disrespect (Articles 89 &amp; 91)</a:t>
            </a:r>
          </a:p>
          <a:p>
            <a:pPr lvl="2" eaLnBrk="1" hangingPunct="1">
              <a:buFontTx/>
              <a:buChar char="•"/>
            </a:pPr>
            <a:r>
              <a:rPr lang="en-US" sz="600" dirty="0" smtClean="0"/>
              <a:t> Disobedience (Articles 90-92)	</a:t>
            </a:r>
          </a:p>
          <a:p>
            <a:pPr lvl="2" eaLnBrk="1" hangingPunct="1">
              <a:buFontTx/>
              <a:buChar char="•"/>
            </a:pPr>
            <a:r>
              <a:rPr lang="en-US" sz="600" dirty="0" smtClean="0"/>
              <a:t> AWOL (Art. 86)  </a:t>
            </a:r>
          </a:p>
          <a:p>
            <a:pPr lvl="2" eaLnBrk="1" hangingPunct="1">
              <a:buFontTx/>
              <a:buChar char="•"/>
            </a:pPr>
            <a:r>
              <a:rPr lang="en-US" sz="600" dirty="0" smtClean="0"/>
              <a:t> Conduct unbecoming an officer and gentleman (Art. 133)</a:t>
            </a:r>
          </a:p>
          <a:p>
            <a:pPr lvl="2" eaLnBrk="1" hangingPunct="1">
              <a:buFontTx/>
              <a:buChar char="•"/>
            </a:pPr>
            <a:r>
              <a:rPr lang="en-US" sz="600" dirty="0" smtClean="0"/>
              <a:t> Conduct prejudicial to good order and discipline (Article 134)</a:t>
            </a:r>
          </a:p>
          <a:p>
            <a:pPr eaLnBrk="1" hangingPunct="1"/>
            <a:endParaRPr lang="en-US" sz="6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600" dirty="0" smtClean="0"/>
              <a:t>Jurisdiction over attempted crimes, conspiracy crimes, solicitation, and accessory crimes must be determined by the underlying offense. These</a:t>
            </a:r>
            <a:r>
              <a:rPr lang="en-US" sz="600" baseline="0" dirty="0" smtClean="0"/>
              <a:t> types of offenses are not specified in the code – we must focus on the underlying offense.</a:t>
            </a:r>
            <a:endParaRPr lang="en-US" sz="600" dirty="0" smtClean="0"/>
          </a:p>
          <a:p>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r>
              <a:rPr lang="en-US" sz="600" b="1" dirty="0" smtClean="0"/>
              <a:t> </a:t>
            </a:r>
            <a:r>
              <a:rPr lang="en-US" sz="600" b="0" dirty="0" smtClean="0"/>
              <a:t>Instructor Comments: </a:t>
            </a:r>
          </a:p>
          <a:p>
            <a:pPr marL="514350" lvl="1" eaLnBrk="1" hangingPunct="1">
              <a:buFontTx/>
              <a:buChar char="•"/>
            </a:pPr>
            <a:r>
              <a:rPr lang="en-US" sz="600" dirty="0" smtClean="0"/>
              <a:t> When questioning ordinary witnesses, you do not need to warn them of any rights.  However, before questioning anyone suspected of a crime, you must inform them of their rights, primarily, nature of the charges, right to remain silent, the right against self-incrimination, and the right to counsel.</a:t>
            </a:r>
          </a:p>
          <a:p>
            <a:pPr marL="514350" lvl="1" eaLnBrk="1" hangingPunct="1"/>
            <a:endParaRPr lang="en-US" sz="600" dirty="0" smtClean="0"/>
          </a:p>
          <a:p>
            <a:pPr eaLnBrk="1" hangingPunct="1">
              <a:buFontTx/>
              <a:buChar char="•"/>
            </a:pPr>
            <a:r>
              <a:rPr lang="en-US" sz="600" b="1" dirty="0" smtClean="0"/>
              <a:t> </a:t>
            </a:r>
            <a:r>
              <a:rPr lang="en-US" sz="600" b="0" dirty="0" smtClean="0"/>
              <a:t>Instructor Note:</a:t>
            </a:r>
          </a:p>
          <a:p>
            <a:pPr marL="514350" lvl="1" eaLnBrk="1" hangingPunct="1">
              <a:spcBef>
                <a:spcPct val="50000"/>
              </a:spcBef>
              <a:buFontTx/>
              <a:buChar char="•"/>
            </a:pPr>
            <a:r>
              <a:rPr lang="en-US" sz="600" dirty="0" smtClean="0"/>
              <a:t> The right to counsel is purposely not listed on this slide because it is a right derived from the 5</a:t>
            </a:r>
            <a:r>
              <a:rPr lang="en-US" sz="600" baseline="30000" dirty="0" smtClean="0"/>
              <a:t>th</a:t>
            </a:r>
            <a:r>
              <a:rPr lang="en-US" sz="600" dirty="0" smtClean="0"/>
              <a:t> and 6</a:t>
            </a:r>
            <a:r>
              <a:rPr lang="en-US" sz="600" baseline="30000" dirty="0" smtClean="0"/>
              <a:t>th</a:t>
            </a:r>
            <a:r>
              <a:rPr lang="en-US" sz="600" dirty="0" smtClean="0"/>
              <a:t> Amendments to the Constitution and not codified in Article 31(b) of the UCMJ.  It is a constitutional right applicable to soldiers that appears throughout the this presentation.  </a:t>
            </a:r>
            <a:r>
              <a:rPr lang="en-US" sz="600" b="1" dirty="0" smtClean="0"/>
              <a:t>Explain DA Form 3881 or Air Force Form </a:t>
            </a:r>
            <a:r>
              <a:rPr lang="en-US" sz="600" b="1" kern="1200" baseline="0" dirty="0" smtClean="0">
                <a:solidFill>
                  <a:schemeClr val="tx1"/>
                </a:solidFill>
                <a:latin typeface="+mn-lt"/>
                <a:ea typeface="+mn-ea"/>
                <a:cs typeface="+mn-cs"/>
              </a:rPr>
              <a:t>AF Form 1168</a:t>
            </a:r>
            <a:r>
              <a:rPr lang="en-US" sz="600" b="1" dirty="0" smtClean="0"/>
              <a:t>, Rights Warning Procedure/Waiver Certificate</a:t>
            </a:r>
            <a:r>
              <a:rPr lang="en-US" sz="600" dirty="0" smtClean="0"/>
              <a:t>.</a:t>
            </a:r>
          </a:p>
          <a:p>
            <a:pPr eaLnBrk="1" hangingPunct="1">
              <a:spcBef>
                <a:spcPct val="50000"/>
              </a:spcBef>
            </a:pPr>
            <a:r>
              <a:rPr lang="en-US" sz="600" b="1" dirty="0" smtClean="0"/>
              <a:t> </a:t>
            </a:r>
            <a:endParaRPr lang="en-US" sz="600" b="0" dirty="0" smtClean="0"/>
          </a:p>
          <a:p>
            <a:pPr eaLnBrk="1" hangingPunct="1">
              <a:spcBef>
                <a:spcPct val="50000"/>
              </a:spcBef>
            </a:pPr>
            <a:r>
              <a:rPr lang="en-US" sz="600" dirty="0" smtClean="0"/>
              <a:t>Before your interview, consider the following questions:</a:t>
            </a:r>
          </a:p>
          <a:p>
            <a:pPr eaLnBrk="1" hangingPunct="1">
              <a:spcBef>
                <a:spcPct val="50000"/>
              </a:spcBef>
            </a:pPr>
            <a:r>
              <a:rPr lang="en-US" sz="600" dirty="0" smtClean="0"/>
              <a:t>Do you suspect the Soldier of a committing a crime?</a:t>
            </a:r>
          </a:p>
          <a:p>
            <a:pPr eaLnBrk="1" hangingPunct="1">
              <a:spcBef>
                <a:spcPct val="50000"/>
              </a:spcBef>
            </a:pPr>
            <a:r>
              <a:rPr lang="en-US" sz="600" dirty="0" smtClean="0"/>
              <a:t> Are you going to question the suspect about the crime?\</a:t>
            </a:r>
          </a:p>
          <a:p>
            <a:pPr eaLnBrk="1" hangingPunct="1">
              <a:spcBef>
                <a:spcPct val="50000"/>
              </a:spcBef>
            </a:pPr>
            <a:r>
              <a:rPr lang="en-US" sz="600" dirty="0" smtClean="0"/>
              <a:t> Only if the answer to both of these questions is YES, are rights advisements </a:t>
            </a:r>
            <a:r>
              <a:rPr lang="en-US" sz="600" b="1" dirty="0" smtClean="0"/>
              <a:t>required</a:t>
            </a:r>
            <a:r>
              <a:rPr lang="en-US" sz="600" dirty="0" smtClean="0"/>
              <a:t>.  Day-to-day work related conversations with a suspect do not require a rights advisement.  </a:t>
            </a:r>
          </a:p>
          <a:p>
            <a:pPr eaLnBrk="1" hangingPunct="1">
              <a:spcBef>
                <a:spcPct val="50000"/>
              </a:spcBef>
            </a:pPr>
            <a:r>
              <a:rPr lang="en-US" sz="600" dirty="0" smtClean="0"/>
              <a:t> However, if any meeting with a suspect is going to take place that is likely to elicit a response, whether it is intended to be only a one-way communication or not, it is better to do a rights advisement to ensure important evidence is not excluded at trial. </a:t>
            </a:r>
          </a:p>
          <a:p>
            <a:pPr eaLnBrk="1" hangingPunct="1">
              <a:spcBef>
                <a:spcPct val="50000"/>
              </a:spcBef>
            </a:pPr>
            <a:endParaRPr lang="en-US" sz="600" dirty="0" smtClean="0"/>
          </a:p>
          <a:p>
            <a:pPr eaLnBrk="1" hangingPunct="1">
              <a:spcBef>
                <a:spcPct val="50000"/>
              </a:spcBef>
            </a:pPr>
            <a:r>
              <a:rPr lang="en-US" sz="600" dirty="0" smtClean="0"/>
              <a:t> The best resource for providing and documenting rights warnings is the DA Form 3881.  The back page of the form actually provides interviewer instruction.</a:t>
            </a:r>
          </a:p>
          <a:p>
            <a:pPr eaLnBrk="1" hangingPunct="1">
              <a:spcBef>
                <a:spcPct val="50000"/>
              </a:spcBef>
            </a:pPr>
            <a:r>
              <a:rPr lang="en-US" sz="600" baseline="0" dirty="0" smtClean="0"/>
              <a:t> </a:t>
            </a:r>
            <a:r>
              <a:rPr lang="en-US" sz="600" dirty="0" smtClean="0"/>
              <a:t> Ideally, the suspect and the interviewer should have a copy of the form.  The Soldier is then able to see and hear the warnings as they are read.</a:t>
            </a:r>
          </a:p>
          <a:p>
            <a:pPr eaLnBrk="1" hangingPunct="1">
              <a:spcBef>
                <a:spcPct val="50000"/>
              </a:spcBef>
            </a:pPr>
            <a:r>
              <a:rPr lang="en-US" sz="600" dirty="0" smtClean="0"/>
              <a:t> If the Soldier waives his/her rights, an annotation should be made on the DA3881 and the interview should begin.</a:t>
            </a:r>
          </a:p>
          <a:p>
            <a:pPr eaLnBrk="1" hangingPunct="1">
              <a:spcBef>
                <a:spcPct val="50000"/>
              </a:spcBef>
            </a:pPr>
            <a:r>
              <a:rPr lang="en-US" sz="600" dirty="0" smtClean="0"/>
              <a:t> A refusal to waive rights should also be annotated on the form and the interview never started.</a:t>
            </a:r>
          </a:p>
          <a:p>
            <a:pPr eaLnBrk="1" hangingPunct="1">
              <a:spcBef>
                <a:spcPct val="50000"/>
              </a:spcBef>
            </a:pPr>
            <a:endParaRPr lang="en-US" sz="600" u="sng" dirty="0" smtClean="0"/>
          </a:p>
          <a:p>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buFontTx/>
              <a:buChar char="•"/>
            </a:pPr>
            <a:r>
              <a:rPr lang="en-US" sz="600" b="1" dirty="0" smtClean="0"/>
              <a:t> Instructor Comments:</a:t>
            </a:r>
            <a:r>
              <a:rPr lang="en-US" sz="600" dirty="0" smtClean="0"/>
              <a:t> </a:t>
            </a:r>
          </a:p>
          <a:p>
            <a:pPr lvl="1" eaLnBrk="1" hangingPunct="1">
              <a:spcBef>
                <a:spcPct val="50000"/>
              </a:spcBef>
              <a:buFontTx/>
              <a:buChar char="•"/>
            </a:pPr>
            <a:r>
              <a:rPr lang="en-US" sz="600" dirty="0" smtClean="0"/>
              <a:t> Several individuals play a role in the military justice system.  These individuals are:</a:t>
            </a:r>
          </a:p>
          <a:p>
            <a:pPr lvl="2" eaLnBrk="1" hangingPunct="1">
              <a:spcBef>
                <a:spcPct val="50000"/>
              </a:spcBef>
              <a:buFontTx/>
              <a:buChar char="•"/>
            </a:pPr>
            <a:r>
              <a:rPr lang="en-US" sz="600" dirty="0" smtClean="0"/>
              <a:t> </a:t>
            </a:r>
            <a:r>
              <a:rPr lang="en-US" sz="600" u="sng" dirty="0" smtClean="0"/>
              <a:t>Commander</a:t>
            </a:r>
            <a:r>
              <a:rPr lang="en-US" sz="600" dirty="0" smtClean="0"/>
              <a:t>:  Each level has prosecutorial discretion, and exercises independent judgment with advice and input from subordinate leaders.  A Convening Authority is a Commander who has the authority to send a case to court-martial.  Generally, Battalion Commanders, Brigade Commanders, and Division or Corps Commanders act as Convening Authorities.</a:t>
            </a:r>
            <a:endParaRPr lang="en-US" sz="600" u="sng" dirty="0" smtClean="0"/>
          </a:p>
          <a:p>
            <a:pPr lvl="2" eaLnBrk="1" hangingPunct="1">
              <a:spcBef>
                <a:spcPct val="50000"/>
              </a:spcBef>
              <a:buFontTx/>
              <a:buChar char="•"/>
            </a:pPr>
            <a:r>
              <a:rPr lang="en-US" sz="600" dirty="0" smtClean="0"/>
              <a:t> </a:t>
            </a:r>
            <a:r>
              <a:rPr lang="en-US" sz="600" u="sng" dirty="0" smtClean="0"/>
              <a:t>Staff Judge Advocate</a:t>
            </a:r>
            <a:r>
              <a:rPr lang="en-US" sz="600" dirty="0" smtClean="0"/>
              <a:t> -- Senior Ranking Lawyer who personally advises the Commanding General.</a:t>
            </a:r>
          </a:p>
          <a:p>
            <a:pPr lvl="2" eaLnBrk="1" hangingPunct="1">
              <a:spcBef>
                <a:spcPct val="50000"/>
              </a:spcBef>
              <a:buFontTx/>
              <a:buChar char="•"/>
            </a:pPr>
            <a:r>
              <a:rPr lang="en-US" sz="600" dirty="0" smtClean="0"/>
              <a:t> </a:t>
            </a:r>
            <a:r>
              <a:rPr lang="en-US" sz="600" u="sng" dirty="0" smtClean="0"/>
              <a:t>Trial Counsel</a:t>
            </a:r>
            <a:r>
              <a:rPr lang="en-US" sz="600" dirty="0" smtClean="0"/>
              <a:t> -- Usually a Captain or Major.  Assigned to each Brigade Combat Team (BCT).  They serve as both prosecutors in court and Command advisors.</a:t>
            </a:r>
          </a:p>
          <a:p>
            <a:pPr lvl="2" eaLnBrk="1" hangingPunct="1">
              <a:spcBef>
                <a:spcPct val="50000"/>
              </a:spcBef>
              <a:buFontTx/>
              <a:buChar char="•"/>
            </a:pPr>
            <a:r>
              <a:rPr lang="en-US" sz="600" dirty="0" smtClean="0"/>
              <a:t> </a:t>
            </a:r>
            <a:r>
              <a:rPr lang="en-US" sz="600" u="sng" dirty="0" smtClean="0"/>
              <a:t>Defense Counsel</a:t>
            </a:r>
            <a:r>
              <a:rPr lang="en-US" sz="600" dirty="0" smtClean="0"/>
              <a:t> -- Separate organization with a separate rating chain.  The Trial Defense Service (TDS) became independent in 1979 to avoid real and perceived conflicts of interest and to ensure Soldiers could be zealously defended without defense counsel suffering repercussions.  </a:t>
            </a:r>
          </a:p>
          <a:p>
            <a:pPr lvl="2" eaLnBrk="1" hangingPunct="1">
              <a:spcBef>
                <a:spcPct val="50000"/>
              </a:spcBef>
              <a:buFontTx/>
              <a:buChar char="•"/>
            </a:pPr>
            <a:r>
              <a:rPr lang="en-US" sz="600" dirty="0" smtClean="0"/>
              <a:t> </a:t>
            </a:r>
            <a:r>
              <a:rPr lang="en-US" sz="600" u="sng" dirty="0" smtClean="0"/>
              <a:t>Military Judge</a:t>
            </a:r>
            <a:r>
              <a:rPr lang="en-US" sz="600" dirty="0" smtClean="0"/>
              <a:t> -- LTC/COL.  Separate organization, separate chain of command (Trial Judiciary).</a:t>
            </a:r>
          </a:p>
          <a:p>
            <a:pPr lvl="2" eaLnBrk="1" hangingPunct="1">
              <a:spcBef>
                <a:spcPct val="50000"/>
              </a:spcBef>
              <a:buFontTx/>
              <a:buChar char="•"/>
            </a:pPr>
            <a:r>
              <a:rPr lang="en-US" sz="600" dirty="0" smtClean="0"/>
              <a:t> </a:t>
            </a:r>
            <a:r>
              <a:rPr lang="en-US" sz="600" u="sng" dirty="0" smtClean="0"/>
              <a:t>Panel Members</a:t>
            </a:r>
            <a:r>
              <a:rPr lang="en-US" sz="600" dirty="0" smtClean="0"/>
              <a:t> -- Officer and Enlisted Soldiers who serve as a Jury for court-martial.</a:t>
            </a:r>
            <a:endParaRPr lang="en-US" sz="600" u="sng" dirty="0" smtClean="0"/>
          </a:p>
          <a:p>
            <a:pPr lvl="2" eaLnBrk="1" hangingPunct="1">
              <a:spcBef>
                <a:spcPct val="50000"/>
              </a:spcBef>
              <a:buFontTx/>
              <a:buChar char="•"/>
            </a:pPr>
            <a:r>
              <a:rPr lang="en-US" sz="600" dirty="0" smtClean="0"/>
              <a:t> </a:t>
            </a:r>
            <a:r>
              <a:rPr lang="en-US" sz="600" u="sng" dirty="0" smtClean="0"/>
              <a:t>Legal Specialist</a:t>
            </a:r>
            <a:r>
              <a:rPr lang="en-US" sz="600" dirty="0" smtClean="0"/>
              <a:t> -- MOS 27D.  JAGC enlisted paralegal specialist. </a:t>
            </a:r>
          </a:p>
          <a:p>
            <a:pPr eaLnBrk="1" hangingPunct="1"/>
            <a:endParaRPr lang="en-US" sz="600" dirty="0" smtClean="0"/>
          </a:p>
          <a:p>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tabLst>
                <a:tab pos="461963" algn="l"/>
              </a:tabLst>
            </a:pPr>
            <a:r>
              <a:rPr lang="en-US" dirty="0" smtClean="0"/>
              <a:t> </a:t>
            </a:r>
            <a:r>
              <a:rPr lang="en-US" b="1" dirty="0" smtClean="0"/>
              <a:t>Instructor Comments:</a:t>
            </a:r>
            <a:r>
              <a:rPr lang="en-US" dirty="0" smtClean="0"/>
              <a:t> </a:t>
            </a:r>
          </a:p>
          <a:p>
            <a:pPr marL="514350" lvl="1" eaLnBrk="1" hangingPunct="1">
              <a:buFontTx/>
              <a:buChar char="•"/>
              <a:tabLst>
                <a:tab pos="461963" algn="l"/>
              </a:tabLst>
            </a:pPr>
            <a:r>
              <a:rPr lang="en-US" dirty="0" smtClean="0"/>
              <a:t> In the Military Justice system, Soldiers have many rights derived from various sources of law:  </a:t>
            </a:r>
          </a:p>
          <a:p>
            <a:pPr lvl="2" eaLnBrk="1" hangingPunct="1">
              <a:buFontTx/>
              <a:buChar char="•"/>
              <a:tabLst>
                <a:tab pos="461963" algn="l"/>
              </a:tabLst>
            </a:pPr>
            <a:r>
              <a:rPr lang="en-US" dirty="0" smtClean="0"/>
              <a:t>The Constitution</a:t>
            </a:r>
          </a:p>
          <a:p>
            <a:pPr lvl="2" eaLnBrk="1" hangingPunct="1">
              <a:buFontTx/>
              <a:buChar char="•"/>
              <a:tabLst>
                <a:tab pos="461963" algn="l"/>
              </a:tabLst>
            </a:pPr>
            <a:r>
              <a:rPr lang="en-US" dirty="0" smtClean="0"/>
              <a:t> Regulations</a:t>
            </a:r>
          </a:p>
          <a:p>
            <a:pPr lvl="2" eaLnBrk="1" hangingPunct="1">
              <a:buFontTx/>
              <a:buChar char="•"/>
              <a:tabLst>
                <a:tab pos="461963" algn="l"/>
              </a:tabLst>
            </a:pPr>
            <a:r>
              <a:rPr lang="en-US" dirty="0" smtClean="0"/>
              <a:t> UCMJ</a:t>
            </a:r>
          </a:p>
          <a:p>
            <a:pPr lvl="2" eaLnBrk="1" hangingPunct="1">
              <a:buFontTx/>
              <a:buChar char="•"/>
              <a:tabLst>
                <a:tab pos="461963" algn="l"/>
              </a:tabLst>
            </a:pPr>
            <a:r>
              <a:rPr lang="en-US" dirty="0" smtClean="0"/>
              <a:t> MCM</a:t>
            </a:r>
          </a:p>
          <a:p>
            <a:pPr lvl="2" eaLnBrk="1" hangingPunct="1">
              <a:buFontTx/>
              <a:buChar char="•"/>
              <a:tabLst>
                <a:tab pos="461963" algn="l"/>
              </a:tabLst>
            </a:pPr>
            <a:r>
              <a:rPr lang="en-US" dirty="0" smtClean="0"/>
              <a:t> Case Law (court decisions)</a:t>
            </a:r>
          </a:p>
          <a:p>
            <a:pPr marL="514350" lvl="1" eaLnBrk="1" hangingPunct="1">
              <a:buFontTx/>
              <a:buChar char="•"/>
              <a:tabLst>
                <a:tab pos="461963" algn="l"/>
              </a:tabLst>
            </a:pPr>
            <a:r>
              <a:rPr lang="en-US" dirty="0" smtClean="0"/>
              <a:t> We will discuss some of these throughout this class.</a:t>
            </a:r>
          </a:p>
          <a:p>
            <a:endParaRPr lang="en-US" dirty="0"/>
          </a:p>
        </p:txBody>
      </p:sp>
      <p:sp>
        <p:nvSpPr>
          <p:cNvPr id="4" name="Slide Number Placeholder 3"/>
          <p:cNvSpPr>
            <a:spLocks noGrp="1"/>
          </p:cNvSpPr>
          <p:nvPr>
            <p:ph type="sldNum" sz="quarter" idx="10"/>
          </p:nvPr>
        </p:nvSpPr>
        <p:spPr/>
        <p:txBody>
          <a:bodyPr/>
          <a:lstStyle/>
          <a:p>
            <a:fld id="{6946E2B0-D0A3-4109-9D21-A60A609BD1A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r>
              <a:rPr lang="en-US" sz="600" b="1" dirty="0" smtClean="0"/>
              <a:t> Instructor Comments:</a:t>
            </a:r>
            <a:r>
              <a:rPr lang="en-US" sz="600" dirty="0" smtClean="0"/>
              <a:t> </a:t>
            </a:r>
          </a:p>
          <a:p>
            <a:pPr lvl="1" eaLnBrk="1" hangingPunct="1">
              <a:buFontTx/>
              <a:buChar char="•"/>
            </a:pPr>
            <a:r>
              <a:rPr lang="en-US" sz="600" dirty="0" smtClean="0"/>
              <a:t> The Commander has the ultimate discretion on how to dispose of offenses.</a:t>
            </a:r>
          </a:p>
          <a:p>
            <a:pPr lvl="1" eaLnBrk="1" hangingPunct="1">
              <a:buFontTx/>
              <a:buChar char="•"/>
            </a:pPr>
            <a:r>
              <a:rPr lang="en-US" sz="600" dirty="0" smtClean="0"/>
              <a:t> Disposition depends on the seriousness of the offense, impact on unit mission and good order and discipline, and the quality of the evidence. Taking</a:t>
            </a:r>
            <a:r>
              <a:rPr lang="en-US" sz="600" baseline="0" dirty="0" smtClean="0"/>
              <a:t> the following into consideration:</a:t>
            </a:r>
            <a:endParaRPr lang="en-US" sz="600" dirty="0" smtClean="0"/>
          </a:p>
          <a:p>
            <a:pPr lvl="2" eaLnBrk="1" hangingPunct="1">
              <a:buFontTx/>
              <a:buChar char="•"/>
            </a:pPr>
            <a:r>
              <a:rPr lang="en-US" sz="600" dirty="0" smtClean="0"/>
              <a:t> Direct vs. Indirect Evidence (e.g., hearsay, circumstantial).</a:t>
            </a:r>
          </a:p>
          <a:p>
            <a:pPr lvl="2" eaLnBrk="1" hangingPunct="1">
              <a:buFontTx/>
              <a:buChar char="•"/>
            </a:pPr>
            <a:r>
              <a:rPr lang="en-US" sz="600" dirty="0" smtClean="0"/>
              <a:t> Credibility of Witnesses.</a:t>
            </a:r>
          </a:p>
          <a:p>
            <a:pPr lvl="2" eaLnBrk="1" hangingPunct="1">
              <a:buFontTx/>
              <a:buChar char="•"/>
            </a:pPr>
            <a:r>
              <a:rPr lang="en-US" sz="600" dirty="0" smtClean="0"/>
              <a:t> Existence of Physical Evidence.</a:t>
            </a:r>
          </a:p>
          <a:p>
            <a:pPr lvl="1" eaLnBrk="1" hangingPunct="1">
              <a:buFontTx/>
              <a:buChar char="•"/>
            </a:pPr>
            <a:r>
              <a:rPr lang="en-US" sz="600" dirty="0" smtClean="0"/>
              <a:t> The Command Priorities:</a:t>
            </a:r>
          </a:p>
          <a:p>
            <a:pPr lvl="2" eaLnBrk="1" hangingPunct="1">
              <a:buFontTx/>
              <a:buChar char="•"/>
            </a:pPr>
            <a:r>
              <a:rPr lang="en-US" sz="600" dirty="0" smtClean="0"/>
              <a:t> </a:t>
            </a:r>
            <a:r>
              <a:rPr lang="en-US" sz="600" b="1" dirty="0" smtClean="0"/>
              <a:t>Speed:</a:t>
            </a:r>
            <a:r>
              <a:rPr lang="en-US" sz="600" dirty="0" smtClean="0"/>
              <a:t> Different alternatives for the resolution of a case vary from the time it takes for final resolution.  For example, it takes a lot longer to complete a court-martial than an Article 15.</a:t>
            </a:r>
          </a:p>
          <a:p>
            <a:pPr lvl="2" eaLnBrk="1" hangingPunct="1">
              <a:buFontTx/>
              <a:buChar char="•"/>
            </a:pPr>
            <a:r>
              <a:rPr lang="en-US" sz="600" b="1" dirty="0" smtClean="0"/>
              <a:t> Good Order and Discipline:</a:t>
            </a:r>
            <a:r>
              <a:rPr lang="en-US" sz="600" dirty="0" smtClean="0"/>
              <a:t> CDRs must consider the Cost and impact on command and society (Art 15 vs. CM).</a:t>
            </a:r>
          </a:p>
          <a:p>
            <a:pPr lvl="2" eaLnBrk="1" hangingPunct="1">
              <a:buFontTx/>
              <a:buChar char="•"/>
            </a:pPr>
            <a:r>
              <a:rPr lang="en-US" sz="600" b="1" dirty="0" smtClean="0"/>
              <a:t> Justice:</a:t>
            </a:r>
            <a:r>
              <a:rPr lang="en-US" sz="600" dirty="0" smtClean="0"/>
              <a:t>  Commanders must consider each case on its own merits, considering the age, level of experience, maturity, duty performance, attitude, personal situation, etc., of each accused.      </a:t>
            </a:r>
          </a:p>
          <a:p>
            <a:pPr eaLnBrk="1" hangingPunct="1"/>
            <a:endParaRPr lang="en-US" sz="600" dirty="0" smtClean="0"/>
          </a:p>
          <a:p>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hangingPunct="1">
              <a:buFontTx/>
              <a:buChar char="•"/>
              <a:tabLst>
                <a:tab pos="457200" algn="l"/>
              </a:tabLst>
            </a:pPr>
            <a:r>
              <a:rPr lang="en-US" sz="600" b="1" dirty="0" smtClean="0"/>
              <a:t> Instructor Comments:</a:t>
            </a:r>
            <a:r>
              <a:rPr lang="en-US" sz="600" dirty="0" smtClean="0"/>
              <a:t> </a:t>
            </a:r>
          </a:p>
          <a:p>
            <a:pPr marL="514350" lvl="1" eaLnBrk="1" hangingPunct="1">
              <a:buFontTx/>
              <a:buChar char="•"/>
              <a:tabLst>
                <a:tab pos="457200" algn="l"/>
              </a:tabLst>
            </a:pPr>
            <a:r>
              <a:rPr lang="en-US" sz="600" dirty="0" smtClean="0"/>
              <a:t> Conducting investigations and inquiries. </a:t>
            </a:r>
          </a:p>
          <a:p>
            <a:pPr lvl="2" eaLnBrk="1" hangingPunct="1">
              <a:buFontTx/>
              <a:buChar char="•"/>
              <a:tabLst>
                <a:tab pos="457200" algn="l"/>
              </a:tabLst>
            </a:pPr>
            <a:r>
              <a:rPr lang="en-US" sz="600" dirty="0" smtClean="0"/>
              <a:t> Before a Commander can decide what to do in response to an incident or allegation, that Commander must have all of the information. </a:t>
            </a:r>
          </a:p>
          <a:p>
            <a:pPr lvl="2" eaLnBrk="1" hangingPunct="1">
              <a:buFontTx/>
              <a:buChar char="•"/>
              <a:tabLst>
                <a:tab pos="457200" algn="l"/>
              </a:tabLst>
            </a:pPr>
            <a:r>
              <a:rPr lang="en-US" sz="600" dirty="0" smtClean="0"/>
              <a:t> There are different types of investigations both formal and informal, sometimes conducted by the Commander, other times by a subordinate investigating officer (IO).</a:t>
            </a:r>
          </a:p>
          <a:p>
            <a:pPr eaLnBrk="1" hangingPunct="1">
              <a:lnSpc>
                <a:spcPct val="145000"/>
              </a:lnSpc>
              <a:buFontTx/>
              <a:buNone/>
            </a:pPr>
            <a:endParaRPr lang="en-US" sz="600" dirty="0" smtClean="0"/>
          </a:p>
          <a:p>
            <a:pPr marL="514350" lvl="1" eaLnBrk="1" hangingPunct="1">
              <a:buFontTx/>
              <a:buNone/>
            </a:pPr>
            <a:r>
              <a:rPr lang="en-US" sz="600" dirty="0" smtClean="0"/>
              <a:t>Trial Counsel should be consulted from the very beginning.  TC can aid the Commander in weighing the above considerations.  Here are several things that must be considered by a Commander (listed on slide).</a:t>
            </a:r>
          </a:p>
          <a:p>
            <a:pPr marL="514350" lvl="1" eaLnBrk="1" hangingPunct="1">
              <a:buFontTx/>
              <a:buChar char="•"/>
            </a:pPr>
            <a:r>
              <a:rPr lang="en-US" sz="600" dirty="0" smtClean="0"/>
              <a:t> Trial Counsel can provide advice to the Commander and can get information from the Military Police, CID, or civilian law enforcement.</a:t>
            </a:r>
          </a:p>
          <a:p>
            <a:pPr eaLnBrk="1" hangingPunct="1">
              <a:lnSpc>
                <a:spcPct val="145000"/>
              </a:lnSpc>
              <a:buFontTx/>
              <a:buNone/>
            </a:pPr>
            <a:endParaRPr lang="en-US" sz="600" dirty="0" smtClean="0"/>
          </a:p>
          <a:p>
            <a:pPr eaLnBrk="1" hangingPunct="1">
              <a:lnSpc>
                <a:spcPct val="145000"/>
              </a:lnSpc>
              <a:buFontTx/>
              <a:buNone/>
            </a:pPr>
            <a:r>
              <a:rPr lang="en-US" sz="600" dirty="0" smtClean="0"/>
              <a:t>Discovery</a:t>
            </a:r>
            <a:r>
              <a:rPr lang="en-US" sz="600" baseline="0" dirty="0" smtClean="0"/>
              <a:t> of Incident - </a:t>
            </a:r>
            <a:r>
              <a:rPr lang="en-US" sz="600" dirty="0" smtClean="0"/>
              <a:t>Initial Considerations:  Who/What/Where/When/How/Why? Notify Trial Counsel Early</a:t>
            </a:r>
          </a:p>
          <a:p>
            <a:pPr marL="457200" lvl="1" indent="0" eaLnBrk="1" hangingPunct="1">
              <a:lnSpc>
                <a:spcPct val="145000"/>
              </a:lnSpc>
              <a:buFontTx/>
              <a:buChar char="•"/>
            </a:pPr>
            <a:r>
              <a:rPr lang="en-US" sz="600" dirty="0" smtClean="0"/>
              <a:t>  Who reported incident?  </a:t>
            </a:r>
          </a:p>
          <a:p>
            <a:pPr marL="457200" lvl="1" indent="0" eaLnBrk="1" hangingPunct="1">
              <a:lnSpc>
                <a:spcPct val="145000"/>
              </a:lnSpc>
              <a:buFontTx/>
              <a:buChar char="•"/>
            </a:pPr>
            <a:r>
              <a:rPr lang="en-US" sz="600" dirty="0" smtClean="0"/>
              <a:t>  What evidence supports allegation?</a:t>
            </a:r>
          </a:p>
          <a:p>
            <a:pPr marL="457200" lvl="1" indent="0" eaLnBrk="1" hangingPunct="1">
              <a:lnSpc>
                <a:spcPct val="145000"/>
              </a:lnSpc>
              <a:buFontTx/>
              <a:buChar char="•"/>
            </a:pPr>
            <a:r>
              <a:rPr lang="en-US" sz="600" dirty="0" smtClean="0"/>
              <a:t>  Where did the incident occur?</a:t>
            </a:r>
          </a:p>
          <a:p>
            <a:pPr marL="457200" lvl="1" indent="0" eaLnBrk="1" hangingPunct="1">
              <a:lnSpc>
                <a:spcPct val="145000"/>
              </a:lnSpc>
              <a:buFontTx/>
              <a:buChar char="•"/>
            </a:pPr>
            <a:r>
              <a:rPr lang="en-US" sz="600" dirty="0" smtClean="0"/>
              <a:t>  When did the incident occur?</a:t>
            </a:r>
          </a:p>
          <a:p>
            <a:pPr marL="457200" lvl="1" indent="0" eaLnBrk="1" hangingPunct="1">
              <a:lnSpc>
                <a:spcPct val="145000"/>
              </a:lnSpc>
              <a:buFontTx/>
              <a:buChar char="•"/>
            </a:pPr>
            <a:r>
              <a:rPr lang="en-US" sz="600" dirty="0" smtClean="0"/>
              <a:t>  How credible is allegation?</a:t>
            </a:r>
          </a:p>
          <a:p>
            <a:pPr marL="457200" lvl="1" indent="0" eaLnBrk="1" hangingPunct="1">
              <a:lnSpc>
                <a:spcPct val="145000"/>
              </a:lnSpc>
              <a:buFontTx/>
              <a:buChar char="•"/>
            </a:pPr>
            <a:r>
              <a:rPr lang="en-US" sz="600" dirty="0" smtClean="0"/>
              <a:t>  Finally, what type of Inquiry/Investigation is best?</a:t>
            </a:r>
          </a:p>
          <a:p>
            <a:endParaRPr lang="en-US" sz="600" dirty="0"/>
          </a:p>
        </p:txBody>
      </p:sp>
      <p:sp>
        <p:nvSpPr>
          <p:cNvPr id="4" name="Slide Number Placeholder 3"/>
          <p:cNvSpPr>
            <a:spLocks noGrp="1"/>
          </p:cNvSpPr>
          <p:nvPr>
            <p:ph type="sldNum" sz="quarter" idx="10"/>
          </p:nvPr>
        </p:nvSpPr>
        <p:spPr/>
        <p:txBody>
          <a:bodyPr/>
          <a:lstStyle/>
          <a:p>
            <a:fld id="{6946E2B0-D0A3-4109-9D21-A60A609BD1A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buFontTx/>
              <a:buChar char="•"/>
            </a:pPr>
            <a:r>
              <a:rPr lang="en-US" sz="600" b="1" dirty="0" smtClean="0"/>
              <a:t> Instructor Comments:</a:t>
            </a:r>
            <a:r>
              <a:rPr lang="en-US" sz="600" dirty="0" smtClean="0"/>
              <a:t> </a:t>
            </a:r>
          </a:p>
          <a:p>
            <a:pPr marL="514350" lvl="1" eaLnBrk="1" hangingPunct="1">
              <a:buFontTx/>
              <a:buChar char="•"/>
            </a:pPr>
            <a:r>
              <a:rPr lang="en-US" sz="600" dirty="0" smtClean="0"/>
              <a:t> A preliminary inquiry will not be the only investigation conducted for serious offenses.  Serious offenses should also be investigated by either MPI or CID.  Your Trial Counsel can help make contact with MPI or CID if they are not already involved.  For example, the discovery of inappropriate material on a computer, depending on the nature of the material, could be an issue for CID.  The Commander should contact the Trial Counsel or CID directly. </a:t>
            </a:r>
          </a:p>
          <a:p>
            <a:pPr marL="514350" lvl="1" eaLnBrk="1" hangingPunct="1">
              <a:buFontTx/>
              <a:buChar char="•"/>
            </a:pPr>
            <a:r>
              <a:rPr lang="en-US" sz="600" dirty="0" smtClean="0"/>
              <a:t> AR 15-6 Investigations are frequently ordered by Battalion or Brigade Commanders.  These are administrative investigations used to explore complex situations.  Local installations may have policies or regulations in place which require 15-6 investigations under particular circumstances.  For example, 15-6 investigations are usually required when sensitive items such as NVGs are lost.  Also, in the deployed environment, certain incidents require a 15-6 investigation, which could be in addition to a criminal investigation.</a:t>
            </a:r>
          </a:p>
          <a:p>
            <a:pPr marL="514350" lvl="1" eaLnBrk="1" hangingPunct="1">
              <a:buFontTx/>
              <a:buChar char="•"/>
            </a:pPr>
            <a:endParaRPr lang="en-US" sz="600" dirty="0" smtClean="0"/>
          </a:p>
          <a:p>
            <a:r>
              <a:rPr lang="en-US" sz="600" dirty="0" smtClean="0"/>
              <a:t>CDI : </a:t>
            </a:r>
            <a:r>
              <a:rPr lang="en-US" sz="600" kern="1200" baseline="0" dirty="0" smtClean="0">
                <a:solidFill>
                  <a:schemeClr val="tx1"/>
                </a:solidFill>
                <a:latin typeface="+mn-lt"/>
                <a:ea typeface="+mn-ea"/>
                <a:cs typeface="+mn-cs"/>
              </a:rPr>
              <a:t>commander-directed” investigations and inquiries (CDI) are conducted for the primary purpose of gathering, analyzing, and recording relevant information about matters of significant interest to command authorities.</a:t>
            </a:r>
            <a:endParaRPr lang="en-US" sz="600" dirty="0" smtClean="0"/>
          </a:p>
          <a:p>
            <a:r>
              <a:rPr lang="en-US" sz="600" kern="1200" baseline="0" dirty="0" smtClean="0">
                <a:solidFill>
                  <a:schemeClr val="tx1"/>
                </a:solidFill>
                <a:latin typeface="+mn-lt"/>
                <a:ea typeface="+mn-ea"/>
                <a:cs typeface="+mn-cs"/>
              </a:rPr>
              <a:t>Investigating Officers should be able to function impartially and give the commander the benefit of their</a:t>
            </a:r>
          </a:p>
          <a:p>
            <a:r>
              <a:rPr lang="en-US" sz="600" kern="1200" baseline="0" dirty="0" smtClean="0">
                <a:solidFill>
                  <a:schemeClr val="tx1"/>
                </a:solidFill>
                <a:latin typeface="+mn-lt"/>
                <a:ea typeface="+mn-ea"/>
                <a:cs typeface="+mn-cs"/>
              </a:rPr>
              <a:t>"call them as I see them" efforts.</a:t>
            </a:r>
          </a:p>
          <a:p>
            <a:r>
              <a:rPr lang="en-US" sz="600" kern="1200" baseline="0" dirty="0" smtClean="0">
                <a:solidFill>
                  <a:schemeClr val="tx1"/>
                </a:solidFill>
                <a:latin typeface="+mn-lt"/>
                <a:ea typeface="+mn-ea"/>
                <a:cs typeface="+mn-cs"/>
              </a:rPr>
              <a:t>Generally speaking, there are three main phases of any investigation. These are:</a:t>
            </a:r>
          </a:p>
          <a:p>
            <a:r>
              <a:rPr lang="en-US" sz="600" kern="1200" baseline="0" dirty="0" smtClean="0">
                <a:solidFill>
                  <a:schemeClr val="tx1"/>
                </a:solidFill>
                <a:latin typeface="+mn-lt"/>
                <a:ea typeface="+mn-ea"/>
                <a:cs typeface="+mn-cs"/>
              </a:rPr>
              <a:t>1. Gathering the facts, to include questioning witnesses through oral testimony and obtaining documents;</a:t>
            </a:r>
          </a:p>
          <a:p>
            <a:r>
              <a:rPr lang="en-US" sz="600" kern="1200" baseline="0" dirty="0" smtClean="0">
                <a:solidFill>
                  <a:schemeClr val="tx1"/>
                </a:solidFill>
                <a:latin typeface="+mn-lt"/>
                <a:ea typeface="+mn-ea"/>
                <a:cs typeface="+mn-cs"/>
              </a:rPr>
              <a:t>2. Analyzing the facts, making findings as well as conclusions and recommendations (if requested); and writing the report</a:t>
            </a:r>
          </a:p>
          <a:p>
            <a:r>
              <a:rPr lang="en-US" sz="600" kern="1200" baseline="0" dirty="0" smtClean="0">
                <a:solidFill>
                  <a:schemeClr val="tx1"/>
                </a:solidFill>
                <a:latin typeface="+mn-lt"/>
                <a:ea typeface="+mn-ea"/>
                <a:cs typeface="+mn-cs"/>
              </a:rPr>
              <a:t>[AFSOI Air Force Special Office of Investigations – fraud, counterintelligence – offices on Active duty installations]</a:t>
            </a:r>
          </a:p>
          <a:p>
            <a:r>
              <a:rPr lang="en-US" sz="600" kern="1200" baseline="0" dirty="0" smtClean="0">
                <a:solidFill>
                  <a:schemeClr val="tx1"/>
                </a:solidFill>
                <a:latin typeface="+mn-lt"/>
                <a:ea typeface="+mn-ea"/>
                <a:cs typeface="+mn-cs"/>
              </a:rPr>
              <a:t>Complex Investigations are required when there are allegations of sexual assault, CDRs are prohibited from using an AR 15-6 to conduct an investigation. If local law enforcement will not prosecute or will not conduct further investigation contact JA for further instructions. Complete a Complaint of Sexual Assault/Harassment form. CI’s do not apply to sexual harassment complaints unless the initial allegation was sexual assault. OSJA will make a determination as to the allegations. See CNGBI </a:t>
            </a:r>
            <a:endParaRPr lang="en-US" sz="600" dirty="0"/>
          </a:p>
        </p:txBody>
      </p:sp>
      <p:sp>
        <p:nvSpPr>
          <p:cNvPr id="4" name="Slide Number Placeholder 3"/>
          <p:cNvSpPr>
            <a:spLocks noGrp="1"/>
          </p:cNvSpPr>
          <p:nvPr>
            <p:ph type="sldNum" sz="quarter" idx="10"/>
          </p:nvPr>
        </p:nvSpPr>
        <p:spPr/>
        <p:txBody>
          <a:bodyPr/>
          <a:lstStyle/>
          <a:p>
            <a:fld id="{6946E2B0-D0A3-4109-9D21-A60A609BD1A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r>
              <a:rPr lang="en-US" sz="600" b="1" dirty="0" smtClean="0"/>
              <a:t> Instructor Comments:</a:t>
            </a:r>
            <a:r>
              <a:rPr lang="en-US" sz="600" dirty="0" smtClean="0"/>
              <a:t> </a:t>
            </a:r>
          </a:p>
          <a:p>
            <a:pPr marL="514350" lvl="1" eaLnBrk="1" hangingPunct="1">
              <a:buFontTx/>
              <a:buChar char="•"/>
            </a:pPr>
            <a:r>
              <a:rPr lang="en-US" sz="600" dirty="0" smtClean="0"/>
              <a:t> There may also be times that a Soldier’s property may need to be searched.  We will next discuss searches, seizures, and inspections.  Inspections are closely related to searches but are conducted with different motives and analyzed differently.</a:t>
            </a:r>
          </a:p>
          <a:p>
            <a:pPr marL="514350" lvl="1" eaLnBrk="1" hangingPunct="1">
              <a:buFontTx/>
              <a:buChar char="•"/>
            </a:pPr>
            <a:r>
              <a:rPr lang="en-US" sz="600" dirty="0" smtClean="0"/>
              <a:t> We will discuss:</a:t>
            </a:r>
          </a:p>
          <a:p>
            <a:pPr lvl="2" eaLnBrk="1" hangingPunct="1">
              <a:buFontTx/>
              <a:buChar char="•"/>
            </a:pPr>
            <a:r>
              <a:rPr lang="en-US" sz="600" dirty="0" smtClean="0"/>
              <a:t> The Constitutional protection against unreasonable searches</a:t>
            </a:r>
          </a:p>
          <a:p>
            <a:pPr lvl="2" eaLnBrk="1" hangingPunct="1">
              <a:buFontTx/>
              <a:buChar char="•"/>
            </a:pPr>
            <a:r>
              <a:rPr lang="en-US" sz="600" dirty="0" smtClean="0"/>
              <a:t> Who can authorize a search</a:t>
            </a:r>
          </a:p>
          <a:p>
            <a:pPr lvl="2" eaLnBrk="1" hangingPunct="1">
              <a:buFontTx/>
              <a:buChar char="•"/>
            </a:pPr>
            <a:r>
              <a:rPr lang="en-US" sz="600" dirty="0" smtClean="0"/>
              <a:t> The conditions that must be met before a search is conducted</a:t>
            </a:r>
          </a:p>
          <a:p>
            <a:pPr lvl="2" eaLnBrk="1" hangingPunct="1">
              <a:buFontTx/>
              <a:buChar char="•"/>
            </a:pPr>
            <a:r>
              <a:rPr lang="en-US" sz="600" dirty="0" smtClean="0"/>
              <a:t> Inspections and the Urinalysis program</a:t>
            </a:r>
          </a:p>
          <a:p>
            <a:pPr lvl="2" eaLnBrk="1" hangingPunct="1">
              <a:buFontTx/>
              <a:buChar char="•"/>
            </a:pPr>
            <a:r>
              <a:rPr lang="en-US" sz="600" dirty="0" smtClean="0"/>
              <a:t> What to do if “contraband” is discovered</a:t>
            </a:r>
          </a:p>
          <a:p>
            <a:pPr lvl="2" eaLnBrk="1" hangingPunct="1">
              <a:buFontTx/>
              <a:buChar char="•"/>
            </a:pPr>
            <a:endParaRPr lang="en-US" sz="600" dirty="0" smtClean="0"/>
          </a:p>
          <a:p>
            <a:r>
              <a:rPr lang="en-US" sz="600" kern="1200" baseline="0" dirty="0" smtClean="0">
                <a:solidFill>
                  <a:schemeClr val="tx1"/>
                </a:solidFill>
                <a:latin typeface="+mn-lt"/>
                <a:ea typeface="+mn-ea"/>
                <a:cs typeface="+mn-cs"/>
              </a:rPr>
              <a:t>Fourth Amendment to the U.S. Constitution; AFI 31-201, </a:t>
            </a:r>
            <a:r>
              <a:rPr lang="en-US" sz="600" i="1" kern="1200" baseline="0" dirty="0" smtClean="0">
                <a:solidFill>
                  <a:schemeClr val="tx1"/>
                </a:solidFill>
                <a:latin typeface="+mn-lt"/>
                <a:ea typeface="+mn-ea"/>
                <a:cs typeface="+mn-cs"/>
              </a:rPr>
              <a:t>Security Police Standards and Procedures</a:t>
            </a:r>
          </a:p>
          <a:p>
            <a:r>
              <a:rPr lang="en-US" sz="600" kern="1200" baseline="0" dirty="0" smtClean="0">
                <a:solidFill>
                  <a:schemeClr val="tx1"/>
                </a:solidFill>
                <a:latin typeface="+mn-lt"/>
                <a:ea typeface="+mn-ea"/>
                <a:cs typeface="+mn-cs"/>
              </a:rPr>
              <a:t>(4 Dec 2001); AFI 36-3209, </a:t>
            </a:r>
            <a:r>
              <a:rPr lang="en-US" sz="600" i="1" kern="1200" baseline="0" dirty="0" smtClean="0">
                <a:solidFill>
                  <a:schemeClr val="tx1"/>
                </a:solidFill>
                <a:latin typeface="+mn-lt"/>
                <a:ea typeface="+mn-ea"/>
                <a:cs typeface="+mn-cs"/>
              </a:rPr>
              <a:t>Separation and Retirement Procedures for Air National Guard and Air Reserve Members,</a:t>
            </a:r>
          </a:p>
          <a:p>
            <a:r>
              <a:rPr lang="en-US" sz="600" kern="1200" baseline="0" dirty="0" smtClean="0">
                <a:solidFill>
                  <a:schemeClr val="tx1"/>
                </a:solidFill>
                <a:latin typeface="+mn-lt"/>
                <a:ea typeface="+mn-ea"/>
                <a:cs typeface="+mn-cs"/>
              </a:rPr>
              <a:t>(14 Apr 05); Military Rules of Evidence, Rules 311-316; Manual for Courts-Martial; applicable state law; AFI 36-</a:t>
            </a:r>
          </a:p>
          <a:p>
            <a:r>
              <a:rPr lang="en-US" sz="600" kern="1200" baseline="0" dirty="0" smtClean="0">
                <a:solidFill>
                  <a:schemeClr val="tx1"/>
                </a:solidFill>
                <a:latin typeface="+mn-lt"/>
                <a:ea typeface="+mn-ea"/>
                <a:cs typeface="+mn-cs"/>
              </a:rPr>
              <a:t>3209 (14 April 2005).</a:t>
            </a:r>
          </a:p>
          <a:p>
            <a:endParaRPr lang="en-US" sz="600" kern="1200" baseline="0" dirty="0" smtClean="0">
              <a:solidFill>
                <a:schemeClr val="tx1"/>
              </a:solidFill>
              <a:latin typeface="+mn-lt"/>
              <a:ea typeface="+mn-ea"/>
              <a:cs typeface="+mn-cs"/>
            </a:endParaRPr>
          </a:p>
          <a:p>
            <a:pPr marL="514350" lvl="1" eaLnBrk="1" hangingPunct="1">
              <a:buFontTx/>
              <a:buChar char="•"/>
            </a:pPr>
            <a:r>
              <a:rPr lang="en-US" sz="600" dirty="0" smtClean="0"/>
              <a:t> The Fourth Amendment to the Constitution protects people from “UNREASONABLE” searches.  Soldiers, despite their status in the military, are also protected by this right.</a:t>
            </a:r>
          </a:p>
          <a:p>
            <a:pPr marL="514350" lvl="1" eaLnBrk="1" hangingPunct="1">
              <a:buFontTx/>
              <a:buChar char="•"/>
            </a:pPr>
            <a:r>
              <a:rPr lang="en-US" sz="600" dirty="0" smtClean="0"/>
              <a:t> Commanders must be able to distinguish between REASONABLE and UNREASONABLE.</a:t>
            </a:r>
          </a:p>
          <a:p>
            <a:pPr algn="l" eaLnBrk="1" hangingPunct="1">
              <a:lnSpc>
                <a:spcPct val="75000"/>
              </a:lnSpc>
              <a:buFontTx/>
              <a:buNone/>
              <a:tabLst>
                <a:tab pos="1485900" algn="l"/>
                <a:tab pos="1549400" algn="l"/>
                <a:tab pos="2057400" algn="l"/>
                <a:tab pos="2628900" algn="l"/>
              </a:tabLst>
            </a:pPr>
            <a:r>
              <a:rPr lang="en-US" sz="600" dirty="0" smtClean="0"/>
              <a:t>Who Can Authorize a Search:</a:t>
            </a:r>
            <a:r>
              <a:rPr lang="en-US" sz="600" baseline="0" dirty="0" smtClean="0"/>
              <a:t> </a:t>
            </a:r>
            <a:r>
              <a:rPr lang="en-US" sz="600" dirty="0" smtClean="0"/>
              <a:t>“Competent Authority” based upon “Probable Cause.”</a:t>
            </a:r>
          </a:p>
          <a:p>
            <a:pPr algn="l" eaLnBrk="1" hangingPunct="1">
              <a:lnSpc>
                <a:spcPct val="75000"/>
              </a:lnSpc>
              <a:buFontTx/>
              <a:buNone/>
              <a:tabLst>
                <a:tab pos="1485900" algn="l"/>
                <a:tab pos="1549400" algn="l"/>
                <a:tab pos="2057400" algn="l"/>
                <a:tab pos="2628900" algn="l"/>
              </a:tabLst>
            </a:pPr>
            <a:r>
              <a:rPr lang="en-US" sz="600" dirty="0" smtClean="0"/>
              <a:t>Civilian Authority (Judge)</a:t>
            </a:r>
          </a:p>
          <a:p>
            <a:pPr algn="l" eaLnBrk="1" hangingPunct="1">
              <a:lnSpc>
                <a:spcPct val="75000"/>
              </a:lnSpc>
              <a:buFontTx/>
              <a:buNone/>
              <a:tabLst>
                <a:tab pos="1485900" algn="l"/>
                <a:tab pos="1549400" algn="l"/>
                <a:tab pos="2057400" algn="l"/>
                <a:tab pos="2628900" algn="l"/>
              </a:tabLst>
            </a:pPr>
            <a:r>
              <a:rPr lang="en-US" sz="600" dirty="0" smtClean="0"/>
              <a:t>Military Judges</a:t>
            </a:r>
          </a:p>
          <a:p>
            <a:pPr algn="l" eaLnBrk="1" hangingPunct="1">
              <a:lnSpc>
                <a:spcPct val="75000"/>
              </a:lnSpc>
              <a:buFontTx/>
              <a:buNone/>
              <a:tabLst>
                <a:tab pos="1485900" algn="l"/>
                <a:tab pos="1549400" algn="l"/>
                <a:tab pos="2057400" algn="l"/>
                <a:tab pos="2628900" algn="l"/>
              </a:tabLst>
            </a:pPr>
            <a:r>
              <a:rPr lang="en-US" sz="600" dirty="0" smtClean="0"/>
              <a:t>Military Magistrates</a:t>
            </a:r>
          </a:p>
          <a:p>
            <a:pPr algn="l" eaLnBrk="1" hangingPunct="1">
              <a:lnSpc>
                <a:spcPct val="75000"/>
              </a:lnSpc>
              <a:buFontTx/>
              <a:buNone/>
              <a:tabLst>
                <a:tab pos="1485900" algn="l"/>
                <a:tab pos="1549400" algn="l"/>
                <a:tab pos="2057400" algn="l"/>
                <a:tab pos="2628900" algn="l"/>
              </a:tabLst>
            </a:pPr>
            <a:r>
              <a:rPr lang="en-US" sz="600" dirty="0" smtClean="0"/>
              <a:t>Commander or Acting Commander* (Authority cannot be delegated)</a:t>
            </a:r>
          </a:p>
          <a:p>
            <a:pPr algn="l" eaLnBrk="1" hangingPunct="1">
              <a:lnSpc>
                <a:spcPct val="75000"/>
              </a:lnSpc>
              <a:buFontTx/>
              <a:buNone/>
              <a:tabLst>
                <a:tab pos="1485900" algn="l"/>
                <a:tab pos="1549400" algn="l"/>
                <a:tab pos="2057400" algn="l"/>
                <a:tab pos="2628900" algn="l"/>
              </a:tabLst>
            </a:pPr>
            <a:r>
              <a:rPr lang="en-US" sz="600" dirty="0" smtClean="0"/>
              <a:t>Can ONLY authorize searches in unit area (Includes unit’s barracks or vehicles in unit area)</a:t>
            </a:r>
          </a:p>
          <a:p>
            <a:pPr marL="1200150" lvl="3" algn="l" eaLnBrk="1" hangingPunct="1">
              <a:lnSpc>
                <a:spcPct val="90000"/>
              </a:lnSpc>
              <a:buFontTx/>
              <a:buNone/>
              <a:tabLst>
                <a:tab pos="1485900" algn="l"/>
                <a:tab pos="1549400" algn="l"/>
                <a:tab pos="2057400" algn="l"/>
                <a:tab pos="2628900" algn="l"/>
              </a:tabLst>
            </a:pPr>
            <a:r>
              <a:rPr lang="en-US" sz="600" dirty="0" smtClean="0"/>
              <a:t>COMMANDER’S SHOULD NOT </a:t>
            </a:r>
            <a:r>
              <a:rPr lang="en-US" sz="600" b="1" i="1" dirty="0" smtClean="0"/>
              <a:t>CONDUCT</a:t>
            </a:r>
            <a:r>
              <a:rPr lang="en-US" sz="600" dirty="0" smtClean="0"/>
              <a:t> SEARCHES!</a:t>
            </a:r>
          </a:p>
          <a:p>
            <a:pPr algn="l"/>
            <a:endParaRPr lang="en-US" sz="600" dirty="0" smtClean="0"/>
          </a:p>
          <a:p>
            <a:pPr eaLnBrk="1" hangingPunct="1">
              <a:buFontTx/>
              <a:buChar char="•"/>
            </a:pPr>
            <a:r>
              <a:rPr lang="en-US" sz="600" b="1" dirty="0" smtClean="0"/>
              <a:t>Instructor Comments:</a:t>
            </a:r>
            <a:r>
              <a:rPr lang="en-US" sz="600" dirty="0" smtClean="0"/>
              <a:t> </a:t>
            </a:r>
          </a:p>
          <a:p>
            <a:pPr marL="514350" lvl="1" eaLnBrk="1" hangingPunct="1">
              <a:buFontTx/>
              <a:buChar char="•"/>
            </a:pPr>
            <a:r>
              <a:rPr lang="en-US" sz="600" dirty="0" smtClean="0"/>
              <a:t> If a warrant is required, it must be authorized by a “competent authority” and based upon probable cause to be </a:t>
            </a:r>
            <a:r>
              <a:rPr lang="en-US" sz="600" i="1" dirty="0" smtClean="0"/>
              <a:t>REASONABLE</a:t>
            </a:r>
            <a:r>
              <a:rPr lang="en-US" sz="600" dirty="0" smtClean="0"/>
              <a:t>.</a:t>
            </a:r>
          </a:p>
          <a:p>
            <a:pPr marL="514350" lvl="1" eaLnBrk="1" hangingPunct="1">
              <a:buFontTx/>
              <a:buChar char="•"/>
            </a:pPr>
            <a:r>
              <a:rPr lang="en-US" sz="600" dirty="0" smtClean="0"/>
              <a:t> Competent authority includes:</a:t>
            </a:r>
          </a:p>
          <a:p>
            <a:pPr lvl="2" eaLnBrk="1" hangingPunct="1">
              <a:buFontTx/>
              <a:buChar char="•"/>
            </a:pPr>
            <a:r>
              <a:rPr lang="en-US" sz="600" dirty="0" smtClean="0"/>
              <a:t> A competent civilian authority (judge)</a:t>
            </a:r>
          </a:p>
          <a:p>
            <a:pPr lvl="2" eaLnBrk="1" hangingPunct="1">
              <a:buFontTx/>
              <a:buChar char="•"/>
            </a:pPr>
            <a:r>
              <a:rPr lang="en-US" sz="600" dirty="0" smtClean="0"/>
              <a:t> A Military Magistrate:  A lawyer who serves as a neutral and detached officer to review the evidence and situation in a case.  Usually, it is either a CID Agent or MP Investigator who provides the information when requesting authorization to search. A Military Magistrate is appointed to the position by orders, receives training, and reports directly to a Military Judge while performing those duties.</a:t>
            </a:r>
          </a:p>
          <a:p>
            <a:pPr lvl="2" eaLnBrk="1" hangingPunct="1">
              <a:buFontTx/>
              <a:buChar char="•"/>
            </a:pPr>
            <a:r>
              <a:rPr lang="en-US" sz="600" dirty="0" smtClean="0"/>
              <a:t> Commanders (or Acting Commanders who are on orders in that capacity) may authorize a search if all conditions for a REASONABLE search are met.</a:t>
            </a:r>
          </a:p>
          <a:p>
            <a:pPr lvl="2" eaLnBrk="1" hangingPunct="1">
              <a:buFontTx/>
              <a:buChar char="•"/>
            </a:pPr>
            <a:r>
              <a:rPr lang="en-US" sz="600" dirty="0" smtClean="0"/>
              <a:t> Commanders involved in the investigation should NOT conduct searches because they are no longer neutral and detached.  Get authorization from the next higher commander. </a:t>
            </a:r>
          </a:p>
          <a:p>
            <a:pPr marL="228600" lvl="2" eaLnBrk="0" hangingPunct="0">
              <a:lnSpc>
                <a:spcPct val="100000"/>
              </a:lnSpc>
              <a:spcBef>
                <a:spcPct val="50000"/>
              </a:spcBef>
              <a:tabLst>
                <a:tab pos="1778000" algn="l"/>
                <a:tab pos="1943100" algn="l"/>
              </a:tabLst>
            </a:pPr>
            <a:r>
              <a:rPr lang="en-US" sz="600" dirty="0" smtClean="0"/>
              <a:t>.</a:t>
            </a:r>
            <a:r>
              <a:rPr lang="en-US" sz="600" i="0" dirty="0" smtClean="0"/>
              <a:t> Item in Plain View (Officer legally present)</a:t>
            </a:r>
          </a:p>
          <a:p>
            <a:pPr marL="228600" lvl="2" eaLnBrk="0" hangingPunct="0">
              <a:lnSpc>
                <a:spcPct val="100000"/>
              </a:lnSpc>
              <a:spcBef>
                <a:spcPct val="50000"/>
              </a:spcBef>
              <a:tabLst>
                <a:tab pos="1778000" algn="l"/>
                <a:tab pos="1943100" algn="l"/>
              </a:tabLst>
            </a:pPr>
            <a:r>
              <a:rPr lang="en-US" sz="600" i="0" dirty="0" smtClean="0"/>
              <a:t> Consent</a:t>
            </a:r>
          </a:p>
          <a:p>
            <a:pPr marL="228600" lvl="2" eaLnBrk="0" hangingPunct="0">
              <a:lnSpc>
                <a:spcPct val="100000"/>
              </a:lnSpc>
              <a:spcBef>
                <a:spcPct val="50000"/>
              </a:spcBef>
              <a:tabLst>
                <a:tab pos="1778000" algn="l"/>
                <a:tab pos="1943100" algn="l"/>
              </a:tabLst>
            </a:pPr>
            <a:r>
              <a:rPr lang="en-US" sz="600" i="0" dirty="0" smtClean="0"/>
              <a:t> Incident to Lawful Arrest </a:t>
            </a:r>
          </a:p>
          <a:p>
            <a:pPr marL="228600" lvl="2" eaLnBrk="0" hangingPunct="0">
              <a:lnSpc>
                <a:spcPct val="100000"/>
              </a:lnSpc>
              <a:spcBef>
                <a:spcPct val="50000"/>
              </a:spcBef>
              <a:tabLst>
                <a:tab pos="1778000" algn="l"/>
                <a:tab pos="1943100" algn="l"/>
              </a:tabLst>
            </a:pPr>
            <a:r>
              <a:rPr lang="en-US" sz="600" i="0" dirty="0" smtClean="0"/>
              <a:t> Exigent Circumstances (Destruction of Evidence; Hot pursuit; Medical Emergency)</a:t>
            </a:r>
          </a:p>
          <a:p>
            <a:pPr marL="228600" lvl="2" eaLnBrk="0" hangingPunct="0">
              <a:lnSpc>
                <a:spcPct val="100000"/>
              </a:lnSpc>
              <a:spcBef>
                <a:spcPct val="50000"/>
              </a:spcBef>
              <a:tabLst>
                <a:tab pos="1778000" algn="l"/>
                <a:tab pos="1943100" algn="l"/>
              </a:tabLst>
            </a:pPr>
            <a:r>
              <a:rPr lang="en-US" sz="600" i="0" dirty="0" smtClean="0"/>
              <a:t>Health and welfare inspections</a:t>
            </a:r>
            <a:r>
              <a:rPr lang="en-US" sz="600" i="0" baseline="0" dirty="0" smtClean="0"/>
              <a:t> (not cover for unlawful search)</a:t>
            </a:r>
            <a:endParaRPr lang="en-US" sz="600" i="0" dirty="0" smtClean="0"/>
          </a:p>
          <a:p>
            <a:pPr marL="514350" lvl="1" indent="-57150" eaLnBrk="1" hangingPunct="1">
              <a:buFontTx/>
              <a:buChar char="•"/>
            </a:pPr>
            <a:r>
              <a:rPr lang="en-US" sz="600" dirty="0" smtClean="0"/>
              <a:t> Certain circumstances do not require that prior authorization be obtained prior to conducting a search or seizing evidence.  However, except in the case of a consent search, this does not alleviate the need for probable cause. </a:t>
            </a:r>
          </a:p>
          <a:p>
            <a:pPr marL="514350" lvl="1" indent="-57150" eaLnBrk="1" hangingPunct="1"/>
            <a:endParaRPr lang="en-US" sz="600" dirty="0" smtClean="0"/>
          </a:p>
          <a:p>
            <a:pPr lvl="2" eaLnBrk="1" hangingPunct="1">
              <a:buFontTx/>
              <a:buChar char="•"/>
            </a:pPr>
            <a:r>
              <a:rPr lang="en-US" sz="600" dirty="0" smtClean="0"/>
              <a:t> Plain view:  A doctrine that allows officer to seize contraband or evidence that is visible and in the open and whose incriminating nature is immediately apparent.  The Plain view doctrine applies when an officer is authorized to be in a certain area at the time the object is seen, smelled or felt (plain smell, plain feel </a:t>
            </a:r>
            <a:r>
              <a:rPr lang="en-US" sz="600" dirty="0" err="1" smtClean="0"/>
              <a:t>ie</a:t>
            </a:r>
            <a:r>
              <a:rPr lang="en-US" sz="600" dirty="0" smtClean="0"/>
              <a:t>. during a frisk) and the contraband item is detectable without moving or opening anything.</a:t>
            </a:r>
          </a:p>
          <a:p>
            <a:pPr marL="228600" lvl="2" eaLnBrk="0" hangingPunct="0">
              <a:lnSpc>
                <a:spcPct val="100000"/>
              </a:lnSpc>
              <a:spcBef>
                <a:spcPct val="50000"/>
              </a:spcBef>
              <a:tabLst>
                <a:tab pos="1778000" algn="l"/>
                <a:tab pos="1943100" algn="l"/>
              </a:tabLst>
            </a:pPr>
            <a:endParaRPr lang="en-US" sz="600" dirty="0"/>
          </a:p>
        </p:txBody>
      </p:sp>
      <p:sp>
        <p:nvSpPr>
          <p:cNvPr id="4" name="Slide Number Placeholder 3"/>
          <p:cNvSpPr>
            <a:spLocks noGrp="1"/>
          </p:cNvSpPr>
          <p:nvPr>
            <p:ph type="sldNum" sz="quarter" idx="10"/>
          </p:nvPr>
        </p:nvSpPr>
        <p:spPr/>
        <p:txBody>
          <a:bodyPr/>
          <a:lstStyle/>
          <a:p>
            <a:fld id="{6946E2B0-D0A3-4109-9D21-A60A609BD1A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buFontTx/>
              <a:buChar char="•"/>
            </a:pPr>
            <a:r>
              <a:rPr lang="en-US" sz="600" dirty="0" smtClean="0"/>
              <a:t> </a:t>
            </a:r>
            <a:r>
              <a:rPr lang="en-US" sz="600" b="1" dirty="0" smtClean="0"/>
              <a:t>Instructor Comments:</a:t>
            </a:r>
            <a:r>
              <a:rPr lang="en-US" sz="600" dirty="0" smtClean="0"/>
              <a:t> </a:t>
            </a:r>
          </a:p>
          <a:p>
            <a:pPr marL="514350" lvl="1" eaLnBrk="1" hangingPunct="1">
              <a:lnSpc>
                <a:spcPct val="90000"/>
              </a:lnSpc>
              <a:buFontTx/>
              <a:buChar char="•"/>
            </a:pPr>
            <a:r>
              <a:rPr lang="en-US" sz="600" dirty="0" smtClean="0"/>
              <a:t> Commander has ultimate discretion on how to dispose of offenses.  The decision should be based on:</a:t>
            </a:r>
          </a:p>
          <a:p>
            <a:pPr lvl="2" eaLnBrk="1" hangingPunct="1">
              <a:lnSpc>
                <a:spcPct val="90000"/>
              </a:lnSpc>
              <a:buFontTx/>
              <a:buChar char="•"/>
            </a:pPr>
            <a:r>
              <a:rPr lang="en-US" sz="600" dirty="0" smtClean="0"/>
              <a:t> Quality of Evidence:  Will affect whether admissible in court. </a:t>
            </a:r>
          </a:p>
          <a:p>
            <a:pPr marL="1143000" lvl="3" indent="114300" eaLnBrk="1" hangingPunct="1">
              <a:lnSpc>
                <a:spcPct val="90000"/>
              </a:lnSpc>
              <a:buFontTx/>
              <a:buChar char="•"/>
            </a:pPr>
            <a:r>
              <a:rPr lang="en-US" sz="600" dirty="0" smtClean="0"/>
              <a:t>Direct vs. Indirect Evidence (e.g., hearsay, circumstantial)</a:t>
            </a:r>
          </a:p>
          <a:p>
            <a:pPr marL="1143000" lvl="3" indent="114300" eaLnBrk="1" hangingPunct="1">
              <a:lnSpc>
                <a:spcPct val="90000"/>
              </a:lnSpc>
              <a:buFontTx/>
              <a:buChar char="•"/>
            </a:pPr>
            <a:r>
              <a:rPr lang="en-US" sz="600" dirty="0" smtClean="0"/>
              <a:t>Credibility of Witnesses.</a:t>
            </a:r>
          </a:p>
          <a:p>
            <a:pPr marL="1143000" lvl="3" indent="114300" eaLnBrk="1" hangingPunct="1">
              <a:lnSpc>
                <a:spcPct val="90000"/>
              </a:lnSpc>
              <a:buFontTx/>
              <a:buChar char="•"/>
            </a:pPr>
            <a:r>
              <a:rPr lang="en-US" sz="600" dirty="0" smtClean="0"/>
              <a:t>Existence of Physical Evidence.</a:t>
            </a:r>
          </a:p>
          <a:p>
            <a:pPr lvl="2" eaLnBrk="1" hangingPunct="1">
              <a:lnSpc>
                <a:spcPct val="90000"/>
              </a:lnSpc>
              <a:buFontTx/>
              <a:buChar char="•"/>
            </a:pPr>
            <a:r>
              <a:rPr lang="en-US" sz="600" dirty="0" smtClean="0"/>
              <a:t> Whether the level of proof required by the contemplated action can be satisfied</a:t>
            </a:r>
          </a:p>
          <a:p>
            <a:pPr marL="1143000" lvl="3" indent="114300" eaLnBrk="1" hangingPunct="1">
              <a:lnSpc>
                <a:spcPct val="90000"/>
              </a:lnSpc>
              <a:buFontTx/>
              <a:buChar char="•"/>
            </a:pPr>
            <a:r>
              <a:rPr lang="en-US" sz="600" dirty="0" smtClean="0"/>
              <a:t>ART 15, GCM = Beyond a reasonable doubt  </a:t>
            </a:r>
          </a:p>
          <a:p>
            <a:pPr marL="1143000" lvl="3" indent="114300" eaLnBrk="1" hangingPunct="1">
              <a:lnSpc>
                <a:spcPct val="90000"/>
              </a:lnSpc>
              <a:buFontTx/>
              <a:buChar char="•"/>
            </a:pPr>
            <a:r>
              <a:rPr lang="en-US" sz="600" dirty="0" smtClean="0"/>
              <a:t>Administrative actions = Preponderance of the evidence</a:t>
            </a:r>
          </a:p>
          <a:p>
            <a:pPr lvl="2" eaLnBrk="1" hangingPunct="1">
              <a:lnSpc>
                <a:spcPct val="90000"/>
              </a:lnSpc>
              <a:buFontTx/>
              <a:buChar char="•"/>
            </a:pPr>
            <a:r>
              <a:rPr lang="en-US" sz="600" dirty="0" smtClean="0"/>
              <a:t>Command Priorities:</a:t>
            </a:r>
          </a:p>
          <a:p>
            <a:pPr marL="1143000" lvl="3" indent="114300" eaLnBrk="1" hangingPunct="1">
              <a:lnSpc>
                <a:spcPct val="90000"/>
              </a:lnSpc>
              <a:buFontTx/>
              <a:buChar char="•"/>
            </a:pPr>
            <a:r>
              <a:rPr lang="en-US" sz="600" dirty="0" smtClean="0"/>
              <a:t>Speed: Your alternatives for resolution of a case will vary the time it takes for final resolution.  For example, it takes a lot longer for a court-martial than an Article 15.</a:t>
            </a:r>
          </a:p>
          <a:p>
            <a:pPr marL="1143000" lvl="3" indent="114300" eaLnBrk="1" hangingPunct="1">
              <a:lnSpc>
                <a:spcPct val="90000"/>
              </a:lnSpc>
              <a:buFontTx/>
              <a:buChar char="•"/>
            </a:pPr>
            <a:r>
              <a:rPr lang="en-US" sz="600" dirty="0" smtClean="0"/>
              <a:t>Good Order and Discipline:  Impact of actions (Art 15 vs. CM)</a:t>
            </a:r>
          </a:p>
          <a:p>
            <a:pPr marL="1143000" lvl="3" indent="114300" eaLnBrk="1" hangingPunct="1">
              <a:lnSpc>
                <a:spcPct val="90000"/>
              </a:lnSpc>
              <a:buFontTx/>
              <a:buChar char="•"/>
            </a:pPr>
            <a:r>
              <a:rPr lang="en-US" sz="600" dirty="0" smtClean="0"/>
              <a:t>Justice:  Give victim and accused their day in court.</a:t>
            </a:r>
          </a:p>
          <a:p>
            <a:pPr marL="1143000" lvl="3" indent="114300" eaLnBrk="1" hangingPunct="1">
              <a:lnSpc>
                <a:spcPct val="90000"/>
              </a:lnSpc>
              <a:buFontTx/>
              <a:buChar char="•"/>
            </a:pPr>
            <a:r>
              <a:rPr lang="en-US" sz="600" dirty="0" smtClean="0"/>
              <a:t>Nature of Offense/Character of Accused</a:t>
            </a:r>
          </a:p>
          <a:p>
            <a:pPr lvl="4" eaLnBrk="1" hangingPunct="1">
              <a:lnSpc>
                <a:spcPct val="90000"/>
              </a:lnSpc>
            </a:pPr>
            <a:endParaRPr lang="en-US" sz="600" dirty="0" smtClean="0"/>
          </a:p>
          <a:p>
            <a:endParaRPr lang="en-US" sz="600" dirty="0"/>
          </a:p>
        </p:txBody>
      </p:sp>
      <p:sp>
        <p:nvSpPr>
          <p:cNvPr id="4" name="Slide Number Placeholder 3"/>
          <p:cNvSpPr>
            <a:spLocks noGrp="1"/>
          </p:cNvSpPr>
          <p:nvPr>
            <p:ph type="sldNum" sz="quarter" idx="10"/>
          </p:nvPr>
        </p:nvSpPr>
        <p:spPr/>
        <p:txBody>
          <a:bodyPr/>
          <a:lstStyle/>
          <a:p>
            <a:fld id="{6946E2B0-D0A3-4109-9D21-A60A609BD1A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r>
              <a:rPr lang="en-US" b="1" dirty="0" smtClean="0"/>
              <a:t> Instructor Comments:</a:t>
            </a:r>
            <a:r>
              <a:rPr lang="en-US" dirty="0" smtClean="0"/>
              <a:t> </a:t>
            </a:r>
          </a:p>
          <a:p>
            <a:pPr lvl="1" eaLnBrk="1" hangingPunct="1">
              <a:buFontTx/>
              <a:buChar char="•"/>
            </a:pPr>
            <a:r>
              <a:rPr lang="en-US" dirty="0" smtClean="0"/>
              <a:t> After the Commander concludes her/his preliminary investigation:</a:t>
            </a:r>
          </a:p>
          <a:p>
            <a:pPr lvl="2" eaLnBrk="1" hangingPunct="1">
              <a:buFontTx/>
              <a:buChar char="•"/>
            </a:pPr>
            <a:r>
              <a:rPr lang="en-US" dirty="0" smtClean="0"/>
              <a:t> Rule 306 of the Rules for Courts-Martial provides that offenses under the ACMJ should be disposed of in a timely manner, </a:t>
            </a:r>
            <a:r>
              <a:rPr lang="en-US" b="1" i="1" dirty="0" smtClean="0"/>
              <a:t>at the lowest appropriate level</a:t>
            </a:r>
            <a:r>
              <a:rPr lang="en-US" dirty="0" smtClean="0"/>
              <a:t>.  </a:t>
            </a:r>
          </a:p>
          <a:p>
            <a:pPr lvl="1" eaLnBrk="1" hangingPunct="1">
              <a:buFontTx/>
              <a:buChar char="•"/>
            </a:pPr>
            <a:r>
              <a:rPr lang="en-US" dirty="0" smtClean="0"/>
              <a:t> The Commander may:</a:t>
            </a:r>
          </a:p>
          <a:p>
            <a:pPr lvl="2" eaLnBrk="1" hangingPunct="1">
              <a:buFontTx/>
              <a:buChar char="•"/>
            </a:pPr>
            <a:r>
              <a:rPr lang="en-US" dirty="0" smtClean="0"/>
              <a:t> Take No Action</a:t>
            </a:r>
          </a:p>
          <a:p>
            <a:pPr lvl="2" eaLnBrk="1" hangingPunct="1">
              <a:buFontTx/>
              <a:buChar char="•"/>
            </a:pPr>
            <a:r>
              <a:rPr lang="en-US" dirty="0" smtClean="0"/>
              <a:t> Take Administrative Action</a:t>
            </a:r>
          </a:p>
          <a:p>
            <a:pPr lvl="2" eaLnBrk="1" hangingPunct="1">
              <a:buFontTx/>
              <a:buChar char="•"/>
            </a:pPr>
            <a:r>
              <a:rPr lang="en-US" dirty="0" smtClean="0"/>
              <a:t> Impose </a:t>
            </a:r>
            <a:r>
              <a:rPr lang="en-US" dirty="0" err="1" smtClean="0"/>
              <a:t>Nonjudicial</a:t>
            </a:r>
            <a:r>
              <a:rPr lang="en-US" dirty="0" smtClean="0"/>
              <a:t> Punishment (ART 15)</a:t>
            </a:r>
          </a:p>
          <a:p>
            <a:pPr lvl="2" eaLnBrk="1" hangingPunct="1">
              <a:buFontTx/>
              <a:buChar char="•"/>
            </a:pPr>
            <a:r>
              <a:rPr lang="en-US" dirty="0" smtClean="0"/>
              <a:t> </a:t>
            </a:r>
            <a:r>
              <a:rPr lang="en-US" dirty="0" smtClean="0">
                <a:solidFill>
                  <a:schemeClr val="folHlink"/>
                </a:solidFill>
              </a:rPr>
              <a:t> </a:t>
            </a:r>
            <a:r>
              <a:rPr lang="en-US" dirty="0" smtClean="0"/>
              <a:t>Administrative Action might also be imposed in conjunction with Article 15 or other UCMJ action.</a:t>
            </a:r>
          </a:p>
          <a:p>
            <a:pPr lvl="2" eaLnBrk="1" hangingPunct="1">
              <a:buFontTx/>
              <a:buChar char="•"/>
            </a:pPr>
            <a:r>
              <a:rPr lang="en-US" dirty="0" smtClean="0"/>
              <a:t> Prefer and Forward Charges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 Comment:</a:t>
            </a:r>
          </a:p>
          <a:p>
            <a:r>
              <a:rPr lang="en-US" dirty="0" smtClean="0"/>
              <a:t>This is your training agenda</a:t>
            </a:r>
            <a:r>
              <a:rPr lang="en-US" baseline="0" dirty="0" smtClean="0"/>
              <a:t>. If you are receiving this training y video and have any questions. Please contact your units servicing Judge Advocate  or the ALNG-OSJA at 334-271-7471.</a:t>
            </a:r>
            <a:endParaRPr lang="en-US" dirty="0" smtClean="0"/>
          </a:p>
          <a:p>
            <a:endParaRPr lang="en-US"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 Comments:</a:t>
            </a:r>
            <a:r>
              <a:rPr lang="en-US" baseline="0" dirty="0" smtClean="0"/>
              <a:t> This portion of your training will address Administrative Actions. The provisions covered here are presently in full force and effect, the ACMJ does not limit, revise or remove any administrative measure that a CDR has available to address service member misconduct. This section will refresh you as to the provisions available to address matters in a non-punitive measure.</a:t>
            </a:r>
            <a:endParaRPr lang="en-US" dirty="0" smtClean="0"/>
          </a:p>
          <a:p>
            <a:endParaRPr lang="en-US" dirty="0"/>
          </a:p>
        </p:txBody>
      </p:sp>
      <p:sp>
        <p:nvSpPr>
          <p:cNvPr id="4" name="Slide Number Placeholder 3"/>
          <p:cNvSpPr>
            <a:spLocks noGrp="1"/>
          </p:cNvSpPr>
          <p:nvPr>
            <p:ph type="sldNum" sz="quarter" idx="10"/>
          </p:nvPr>
        </p:nvSpPr>
        <p:spPr/>
        <p:txBody>
          <a:bodyPr/>
          <a:lstStyle/>
          <a:p>
            <a:fld id="{6946E2B0-D0A3-4109-9D21-A60A609BD1A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600" dirty="0" smtClean="0"/>
              <a:t>Instructor</a:t>
            </a:r>
            <a:r>
              <a:rPr lang="en-US" sz="600" baseline="0" dirty="0" smtClean="0"/>
              <a:t> Note: Bar to reenlistment for National Guard is regulated by NGB Personnel Policy operating manual 09-206</a:t>
            </a:r>
          </a:p>
          <a:p>
            <a:pPr eaLnBrk="1" hangingPunct="1">
              <a:buFontTx/>
              <a:buChar char="•"/>
            </a:pPr>
            <a:r>
              <a:rPr lang="en-US" sz="600" b="1" dirty="0" smtClean="0"/>
              <a:t> Instructor Comments</a:t>
            </a:r>
            <a:r>
              <a:rPr lang="en-US" sz="600" b="0" dirty="0" smtClean="0"/>
              <a:t>: These</a:t>
            </a:r>
            <a:r>
              <a:rPr lang="en-US" sz="600" b="0" baseline="0" dirty="0" smtClean="0"/>
              <a:t> are some of the admin actions available in Army  / Air Force</a:t>
            </a:r>
            <a:endParaRPr lang="en-US" sz="600" b="0" dirty="0" smtClean="0"/>
          </a:p>
          <a:p>
            <a:pPr lvl="1" eaLnBrk="1" hangingPunct="1">
              <a:buFontTx/>
              <a:buChar char="•"/>
            </a:pPr>
            <a:r>
              <a:rPr lang="en-US" sz="600" dirty="0" smtClean="0"/>
              <a:t> Standard of Proof in all administrative actions is “Preponderance of the Evidence.”</a:t>
            </a:r>
          </a:p>
          <a:p>
            <a:pPr lvl="1" eaLnBrk="1" hangingPunct="1">
              <a:buFontTx/>
              <a:buChar char="•"/>
            </a:pPr>
            <a:r>
              <a:rPr lang="en-US" sz="600" dirty="0" smtClean="0"/>
              <a:t> Commanders have the option of forgoing ACMJ action in favor of administrative alternatives.  </a:t>
            </a:r>
          </a:p>
          <a:p>
            <a:pPr lvl="1" eaLnBrk="1" hangingPunct="1">
              <a:buFontTx/>
              <a:buChar char="•"/>
            </a:pPr>
            <a:r>
              <a:rPr lang="en-US" sz="600" dirty="0" smtClean="0"/>
              <a:t> Some administrative actions include:</a:t>
            </a:r>
          </a:p>
          <a:p>
            <a:pPr lvl="2" eaLnBrk="1" hangingPunct="1">
              <a:buFontTx/>
              <a:buChar char="•"/>
            </a:pPr>
            <a:r>
              <a:rPr lang="en-US" sz="600" dirty="0" smtClean="0"/>
              <a:t> FLAG:  temporary suspension of favorable actions such as pass privilege, attendance at schools and promotion eligibility.  Should be initiated at beginning of investigation and removed once action is taken and completed. (Flagging is an Army specific provision, on the ANG side a security</a:t>
            </a:r>
            <a:r>
              <a:rPr lang="en-US" sz="600" baseline="0" dirty="0" smtClean="0"/>
              <a:t> information file (</a:t>
            </a:r>
            <a:r>
              <a:rPr lang="en-US" sz="600" dirty="0" smtClean="0"/>
              <a:t>SIF) may be generated</a:t>
            </a:r>
            <a:r>
              <a:rPr lang="en-US" sz="600" baseline="0" dirty="0" smtClean="0"/>
              <a:t> but flagging is not a Air Force provision)</a:t>
            </a:r>
            <a:endParaRPr lang="en-US" sz="600" dirty="0" smtClean="0"/>
          </a:p>
          <a:p>
            <a:pPr lvl="2" eaLnBrk="1" hangingPunct="1">
              <a:buFontTx/>
              <a:buChar char="•"/>
            </a:pPr>
            <a:r>
              <a:rPr lang="en-US" sz="600" dirty="0" smtClean="0"/>
              <a:t> MOS Reclassification:  May occur after misconduct, loss of qualification (such as Parachute Riggers), loss of security clearance (many MOS require security clearances), or erroneous awarding of it (a Soldier was never qualified for a the MOS).</a:t>
            </a:r>
          </a:p>
          <a:p>
            <a:pPr lvl="2" eaLnBrk="1" hangingPunct="1">
              <a:buFontTx/>
              <a:buChar char="•"/>
            </a:pPr>
            <a:r>
              <a:rPr lang="en-US" sz="600" dirty="0" smtClean="0"/>
              <a:t> Security Clearance Revocation:  May result from certain types of misconduct.</a:t>
            </a:r>
          </a:p>
          <a:p>
            <a:pPr lvl="2" eaLnBrk="1" hangingPunct="1">
              <a:buFontTx/>
              <a:buChar char="•"/>
            </a:pPr>
            <a:r>
              <a:rPr lang="en-US" sz="600" dirty="0" smtClean="0"/>
              <a:t> Relief from duties: Especially leadership positions.</a:t>
            </a:r>
          </a:p>
          <a:p>
            <a:pPr lvl="2" eaLnBrk="1" hangingPunct="1">
              <a:buFontTx/>
              <a:buChar char="•"/>
            </a:pPr>
            <a:r>
              <a:rPr lang="en-US" sz="600" dirty="0" smtClean="0"/>
              <a:t> Adverse NCOER/OER - Automatic if relieved for cause. ANG-</a:t>
            </a:r>
            <a:r>
              <a:rPr lang="en-US" sz="600" baseline="0" dirty="0" smtClean="0"/>
              <a:t> Officer Evaluations and NCO Evaluations</a:t>
            </a:r>
            <a:endParaRPr lang="en-US" sz="600" dirty="0" smtClean="0"/>
          </a:p>
          <a:p>
            <a:pPr lvl="2" eaLnBrk="1" hangingPunct="1">
              <a:buFontTx/>
              <a:buChar char="•"/>
            </a:pPr>
            <a:r>
              <a:rPr lang="en-US" sz="600" dirty="0" smtClean="0"/>
              <a:t> Special Status:  i.e. Drill SGT.</a:t>
            </a:r>
          </a:p>
          <a:p>
            <a:pPr lvl="2" eaLnBrk="1" hangingPunct="1">
              <a:buFontTx/>
              <a:buChar char="•"/>
            </a:pPr>
            <a:r>
              <a:rPr lang="en-US" sz="600" dirty="0" smtClean="0"/>
              <a:t> Rehab Transfer:  Allows the Soldier opportunity to excel in a different environment.  Opportunity for rehab transfer may be limited based on unit of assignment.</a:t>
            </a:r>
          </a:p>
          <a:p>
            <a:pPr lvl="2" eaLnBrk="1" hangingPunct="1">
              <a:buFontTx/>
              <a:buChar char="•"/>
            </a:pPr>
            <a:r>
              <a:rPr lang="en-US" sz="600" dirty="0" smtClean="0"/>
              <a:t> Administrative Reductions:  May result from inefficiency or misconduct in or out of uniform.</a:t>
            </a:r>
          </a:p>
          <a:p>
            <a:endParaRPr lang="en-US" sz="600" i="1" kern="1200" baseline="0" dirty="0" smtClean="0">
              <a:solidFill>
                <a:schemeClr val="tx1"/>
              </a:solidFill>
              <a:latin typeface="+mn-lt"/>
              <a:ea typeface="+mn-ea"/>
              <a:cs typeface="+mn-cs"/>
            </a:endParaRPr>
          </a:p>
          <a:p>
            <a:r>
              <a:rPr lang="en-US" sz="600" i="1" kern="1200" baseline="0" dirty="0" smtClean="0">
                <a:solidFill>
                  <a:schemeClr val="tx1"/>
                </a:solidFill>
                <a:latin typeface="+mn-lt"/>
                <a:ea typeface="+mn-ea"/>
                <a:cs typeface="+mn-cs"/>
              </a:rPr>
              <a:t>Instructor Note:</a:t>
            </a:r>
          </a:p>
          <a:p>
            <a:r>
              <a:rPr lang="en-US" sz="600" i="1" kern="1200" baseline="0" dirty="0" smtClean="0">
                <a:solidFill>
                  <a:schemeClr val="tx1"/>
                </a:solidFill>
                <a:latin typeface="+mn-lt"/>
                <a:ea typeface="+mn-ea"/>
                <a:cs typeface="+mn-cs"/>
              </a:rPr>
              <a:t>Do not demote a member when action under Article 15 or other sections of the ACMJ is more appropriate.</a:t>
            </a:r>
            <a:endParaRPr lang="en-US" sz="600" dirty="0" smtClean="0"/>
          </a:p>
          <a:p>
            <a:r>
              <a:rPr lang="en-US" sz="600" kern="1200" baseline="0" dirty="0" smtClean="0">
                <a:solidFill>
                  <a:schemeClr val="tx1"/>
                </a:solidFill>
                <a:latin typeface="+mn-lt"/>
                <a:ea typeface="+mn-ea"/>
                <a:cs typeface="+mn-cs"/>
              </a:rPr>
              <a:t>AFI 36-3206 </a:t>
            </a:r>
            <a:r>
              <a:rPr lang="en-US" sz="600" i="1" kern="1200" baseline="0" dirty="0" smtClean="0">
                <a:solidFill>
                  <a:schemeClr val="tx1"/>
                </a:solidFill>
                <a:latin typeface="+mn-lt"/>
                <a:ea typeface="+mn-ea"/>
                <a:cs typeface="+mn-cs"/>
              </a:rPr>
              <a:t>Administration Discharge Procedures for Commissioned Officers</a:t>
            </a:r>
          </a:p>
          <a:p>
            <a:r>
              <a:rPr lang="en-US" sz="600" kern="1200" baseline="0" dirty="0" smtClean="0">
                <a:solidFill>
                  <a:schemeClr val="tx1"/>
                </a:solidFill>
                <a:latin typeface="+mn-lt"/>
                <a:ea typeface="+mn-ea"/>
                <a:cs typeface="+mn-cs"/>
              </a:rPr>
              <a:t>AFI 36-3208 </a:t>
            </a:r>
            <a:r>
              <a:rPr lang="en-US" sz="600" i="1" kern="1200" baseline="0" dirty="0" smtClean="0">
                <a:solidFill>
                  <a:schemeClr val="tx1"/>
                </a:solidFill>
                <a:latin typeface="+mn-lt"/>
                <a:ea typeface="+mn-ea"/>
                <a:cs typeface="+mn-cs"/>
              </a:rPr>
              <a:t>Administrative Separation of Airmen</a:t>
            </a:r>
          </a:p>
          <a:p>
            <a:r>
              <a:rPr lang="en-US" sz="600" kern="1200" baseline="0" dirty="0" smtClean="0">
                <a:solidFill>
                  <a:schemeClr val="tx1"/>
                </a:solidFill>
                <a:latin typeface="+mn-lt"/>
                <a:ea typeface="+mn-ea"/>
                <a:cs typeface="+mn-cs"/>
              </a:rPr>
              <a:t>	AFI 36-3209, </a:t>
            </a:r>
            <a:r>
              <a:rPr lang="en-US" sz="600" i="1" kern="1200" baseline="0" dirty="0" smtClean="0">
                <a:solidFill>
                  <a:schemeClr val="tx1"/>
                </a:solidFill>
                <a:latin typeface="+mn-lt"/>
                <a:ea typeface="+mn-ea"/>
                <a:cs typeface="+mn-cs"/>
              </a:rPr>
              <a:t>Separation and Retirement Procedures for Air National Guard</a:t>
            </a:r>
          </a:p>
          <a:p>
            <a:r>
              <a:rPr lang="fr-FR" sz="600" kern="1200" baseline="0" dirty="0" smtClean="0">
                <a:solidFill>
                  <a:schemeClr val="tx1"/>
                </a:solidFill>
                <a:latin typeface="+mn-lt"/>
                <a:ea typeface="+mn-ea"/>
                <a:cs typeface="+mn-cs"/>
              </a:rPr>
              <a:t>AFI 36-2907, </a:t>
            </a:r>
            <a:r>
              <a:rPr lang="fr-FR" sz="600" i="1" kern="1200" baseline="0" dirty="0" err="1" smtClean="0">
                <a:solidFill>
                  <a:schemeClr val="tx1"/>
                </a:solidFill>
                <a:latin typeface="+mn-lt"/>
                <a:ea typeface="+mn-ea"/>
                <a:cs typeface="+mn-cs"/>
              </a:rPr>
              <a:t>Unfavorable</a:t>
            </a:r>
            <a:r>
              <a:rPr lang="fr-FR" sz="600" i="1" kern="1200" baseline="0" dirty="0" smtClean="0">
                <a:solidFill>
                  <a:schemeClr val="tx1"/>
                </a:solidFill>
                <a:latin typeface="+mn-lt"/>
                <a:ea typeface="+mn-ea"/>
                <a:cs typeface="+mn-cs"/>
              </a:rPr>
              <a:t> Information File (UIF) Program</a:t>
            </a:r>
          </a:p>
          <a:p>
            <a:r>
              <a:rPr lang="en-US" sz="600" kern="1200" baseline="0" dirty="0" smtClean="0">
                <a:solidFill>
                  <a:schemeClr val="tx1"/>
                </a:solidFill>
                <a:latin typeface="+mn-lt"/>
                <a:ea typeface="+mn-ea"/>
                <a:cs typeface="+mn-cs"/>
              </a:rPr>
              <a:t>AFI 31-501, </a:t>
            </a:r>
            <a:r>
              <a:rPr lang="en-US" sz="600" i="1" kern="1200" baseline="0" dirty="0" smtClean="0">
                <a:solidFill>
                  <a:schemeClr val="tx1"/>
                </a:solidFill>
                <a:latin typeface="+mn-lt"/>
                <a:ea typeface="+mn-ea"/>
                <a:cs typeface="+mn-cs"/>
              </a:rPr>
              <a:t>Personnel Security Program Management (27 January 2005); DOD 5200.2-R, Personnel</a:t>
            </a:r>
          </a:p>
          <a:p>
            <a:r>
              <a:rPr lang="en-US" sz="600" i="1" kern="1200" baseline="0" dirty="0" smtClean="0">
                <a:solidFill>
                  <a:schemeClr val="tx1"/>
                </a:solidFill>
                <a:latin typeface="+mn-lt"/>
                <a:ea typeface="+mn-ea"/>
                <a:cs typeface="+mn-cs"/>
              </a:rPr>
              <a:t>Security Program (January 1987); </a:t>
            </a:r>
            <a:r>
              <a:rPr lang="en-US" sz="600" i="1" kern="1200" baseline="0" dirty="0" err="1" smtClean="0">
                <a:solidFill>
                  <a:schemeClr val="tx1"/>
                </a:solidFill>
                <a:latin typeface="+mn-lt"/>
                <a:ea typeface="+mn-ea"/>
                <a:cs typeface="+mn-cs"/>
              </a:rPr>
              <a:t>DoDD</a:t>
            </a:r>
            <a:r>
              <a:rPr lang="en-US" sz="600" i="1" kern="1200" baseline="0" dirty="0" smtClean="0">
                <a:solidFill>
                  <a:schemeClr val="tx1"/>
                </a:solidFill>
                <a:latin typeface="+mn-lt"/>
                <a:ea typeface="+mn-ea"/>
                <a:cs typeface="+mn-cs"/>
              </a:rPr>
              <a:t> 5200.2, </a:t>
            </a:r>
            <a:r>
              <a:rPr lang="en-US" sz="600" i="1" kern="1200" baseline="0" dirty="0" err="1" smtClean="0">
                <a:solidFill>
                  <a:schemeClr val="tx1"/>
                </a:solidFill>
                <a:latin typeface="+mn-lt"/>
                <a:ea typeface="+mn-ea"/>
                <a:cs typeface="+mn-cs"/>
              </a:rPr>
              <a:t>DoD</a:t>
            </a:r>
            <a:r>
              <a:rPr lang="en-US" sz="600" i="1" kern="1200" baseline="0" dirty="0" smtClean="0">
                <a:solidFill>
                  <a:schemeClr val="tx1"/>
                </a:solidFill>
                <a:latin typeface="+mn-lt"/>
                <a:ea typeface="+mn-ea"/>
                <a:cs typeface="+mn-cs"/>
              </a:rPr>
              <a:t> Personnel Security Program, (9 April 1999).</a:t>
            </a:r>
          </a:p>
          <a:p>
            <a:r>
              <a:rPr lang="en-US" sz="600" kern="1200" baseline="0" dirty="0" smtClean="0">
                <a:solidFill>
                  <a:schemeClr val="tx1"/>
                </a:solidFill>
                <a:latin typeface="+mn-lt"/>
                <a:ea typeface="+mn-ea"/>
                <a:cs typeface="+mn-cs"/>
              </a:rPr>
              <a:t>AFI 36-2606, </a:t>
            </a:r>
            <a:r>
              <a:rPr lang="en-US" sz="600" i="1" kern="1200" baseline="0" dirty="0" smtClean="0">
                <a:solidFill>
                  <a:schemeClr val="tx1"/>
                </a:solidFill>
                <a:latin typeface="+mn-lt"/>
                <a:ea typeface="+mn-ea"/>
                <a:cs typeface="+mn-cs"/>
              </a:rPr>
              <a:t>Reenlistment in the United States Air Force (21 November 2001); ANGI 36-2002,</a:t>
            </a:r>
          </a:p>
          <a:p>
            <a:r>
              <a:rPr lang="en-US" sz="600" i="1" kern="1200" baseline="0" dirty="0" smtClean="0">
                <a:solidFill>
                  <a:schemeClr val="tx1"/>
                </a:solidFill>
                <a:latin typeface="+mn-lt"/>
                <a:ea typeface="+mn-ea"/>
                <a:cs typeface="+mn-cs"/>
              </a:rPr>
              <a:t>Enlistment and Reenlistment in the Air National Guard and as a Reserve of the Air Force (1 March 2004)</a:t>
            </a:r>
          </a:p>
          <a:p>
            <a:r>
              <a:rPr lang="en-US" sz="600" kern="1200" baseline="0" dirty="0" smtClean="0">
                <a:solidFill>
                  <a:schemeClr val="tx1"/>
                </a:solidFill>
                <a:latin typeface="+mn-lt"/>
                <a:ea typeface="+mn-ea"/>
                <a:cs typeface="+mn-cs"/>
              </a:rPr>
              <a:t>AFI 36-2406, </a:t>
            </a:r>
            <a:r>
              <a:rPr lang="en-US" sz="600" i="1" kern="1200" baseline="0" dirty="0" smtClean="0">
                <a:solidFill>
                  <a:schemeClr val="tx1"/>
                </a:solidFill>
                <a:latin typeface="+mn-lt"/>
                <a:ea typeface="+mn-ea"/>
                <a:cs typeface="+mn-cs"/>
              </a:rPr>
              <a:t>Officer and Enlisted Evaluation Systems (15 Apr 2005); AFPD 36-24, Military</a:t>
            </a:r>
          </a:p>
          <a:p>
            <a:r>
              <a:rPr lang="en-US" sz="600" i="1" kern="1200" baseline="0" dirty="0" smtClean="0">
                <a:solidFill>
                  <a:schemeClr val="tx1"/>
                </a:solidFill>
                <a:latin typeface="+mn-lt"/>
                <a:ea typeface="+mn-ea"/>
                <a:cs typeface="+mn-cs"/>
              </a:rPr>
              <a:t>Evaluations (11 Jun 93)</a:t>
            </a:r>
            <a:endParaRPr lang="en-US" sz="600" i="1"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C48DED5-5171-4E6C-9DFB-0048360AAB6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r>
              <a:rPr lang="en-US" sz="600" b="1" dirty="0" smtClean="0"/>
              <a:t> </a:t>
            </a:r>
            <a:r>
              <a:rPr lang="en-US" sz="600" b="0" dirty="0" smtClean="0"/>
              <a:t>Instructor Comments: </a:t>
            </a:r>
          </a:p>
          <a:p>
            <a:pPr lvl="1" eaLnBrk="1" hangingPunct="1">
              <a:buFontTx/>
              <a:buChar char="•"/>
            </a:pPr>
            <a:r>
              <a:rPr lang="en-US" sz="600" dirty="0" smtClean="0"/>
              <a:t> The following involuntary separation actions under AR 135-178 (enlisted) require written counseling and rehabilitation at least once before initiation of separation actions:</a:t>
            </a:r>
          </a:p>
          <a:p>
            <a:pPr lvl="2" eaLnBrk="1" hangingPunct="1">
              <a:buFontTx/>
              <a:buChar char="•"/>
            </a:pPr>
            <a:r>
              <a:rPr lang="en-US" sz="600" dirty="0" smtClean="0"/>
              <a:t> Parenthood</a:t>
            </a:r>
          </a:p>
          <a:p>
            <a:pPr lvl="2" eaLnBrk="1" hangingPunct="1">
              <a:buFontTx/>
              <a:buChar char="•"/>
            </a:pPr>
            <a:r>
              <a:rPr lang="en-US" sz="600" dirty="0" smtClean="0"/>
              <a:t> Personality Disorder</a:t>
            </a:r>
          </a:p>
          <a:p>
            <a:pPr lvl="2" eaLnBrk="1" hangingPunct="1">
              <a:buFontTx/>
              <a:buChar char="•"/>
            </a:pPr>
            <a:r>
              <a:rPr lang="en-US" sz="600" dirty="0" smtClean="0"/>
              <a:t> Other Designated Physical or Mental Conditions</a:t>
            </a:r>
          </a:p>
          <a:p>
            <a:pPr lvl="2" eaLnBrk="1" hangingPunct="1">
              <a:buFontTx/>
              <a:buChar char="•"/>
            </a:pPr>
            <a:r>
              <a:rPr lang="en-US" sz="600" dirty="0" smtClean="0"/>
              <a:t> Entry-level Performance and Conduct </a:t>
            </a:r>
          </a:p>
          <a:p>
            <a:pPr lvl="2" eaLnBrk="1" hangingPunct="1">
              <a:buFontTx/>
              <a:buChar char="•"/>
            </a:pPr>
            <a:r>
              <a:rPr lang="en-US" sz="600" dirty="0" smtClean="0"/>
              <a:t> Unsatisfactory Performance </a:t>
            </a:r>
          </a:p>
          <a:p>
            <a:pPr lvl="2" eaLnBrk="1" hangingPunct="1">
              <a:buFontTx/>
              <a:buChar char="•"/>
            </a:pPr>
            <a:r>
              <a:rPr lang="en-US" sz="600" dirty="0" smtClean="0"/>
              <a:t> Pattern of Misconduct</a:t>
            </a:r>
          </a:p>
          <a:p>
            <a:pPr lvl="2" eaLnBrk="1" hangingPunct="1">
              <a:buFontTx/>
              <a:buChar char="•"/>
            </a:pPr>
            <a:r>
              <a:rPr lang="en-US" sz="600" dirty="0" smtClean="0"/>
              <a:t> Failure to Meet Body Fat Standards</a:t>
            </a:r>
          </a:p>
          <a:p>
            <a:pPr lvl="1" eaLnBrk="1" hangingPunct="1">
              <a:buFontTx/>
              <a:buChar char="•"/>
            </a:pPr>
            <a:r>
              <a:rPr lang="en-US" sz="600" dirty="0" smtClean="0"/>
              <a:t> These actions require that the Soldier receive a reasonable chance to improve.  Army Regulation 135-178 states that non-trainees should be transferred to another battalion-sized unit for three months and re-evaluated before separation is initiated.  However, the regulation also authorizes the separation authority to waive this requirement in many cases.</a:t>
            </a:r>
          </a:p>
          <a:p>
            <a:pPr lvl="1" eaLnBrk="1" hangingPunct="1">
              <a:buFontTx/>
              <a:buChar char="•"/>
            </a:pPr>
            <a:r>
              <a:rPr lang="en-US" sz="600" dirty="0" smtClean="0"/>
              <a:t> Commanders must ensure that a responsible person properly fills out the Counseling Form (DA Form 4856).  This includes a documentation of the follow-up to the counseling and results of rehabilitation.</a:t>
            </a:r>
          </a:p>
          <a:p>
            <a:pPr lvl="1" eaLnBrk="1" hangingPunct="1">
              <a:buFontTx/>
              <a:buChar char="•"/>
            </a:pPr>
            <a:r>
              <a:rPr lang="en-US" sz="600" dirty="0" smtClean="0"/>
              <a:t> </a:t>
            </a:r>
            <a:r>
              <a:rPr lang="en-US" sz="600" dirty="0" err="1" smtClean="0"/>
              <a:t>Nonjudicial</a:t>
            </a:r>
            <a:r>
              <a:rPr lang="en-US" sz="600" dirty="0" smtClean="0"/>
              <a:t> punishment and courts-martial charges also require documentation.  Counseling is the fundamental – and arguably most important – step in effecting good order and discipline in the unit.</a:t>
            </a:r>
          </a:p>
          <a:p>
            <a:endParaRPr lang="en-US" sz="6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baseline="0" dirty="0" smtClean="0">
                <a:solidFill>
                  <a:schemeClr val="tx1"/>
                </a:solidFill>
                <a:latin typeface="+mn-lt"/>
                <a:ea typeface="+mn-ea"/>
                <a:cs typeface="+mn-cs"/>
              </a:rPr>
              <a:t>ANG: Letter of Counseling (LOC) will be destroyed one year after the last recorded counseling session or upon the member‘s reassignment or separation. Must reflect that the soldier received and give 30 days to respond to a formal LOC.</a:t>
            </a:r>
          </a:p>
          <a:p>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r>
              <a:rPr lang="en-US" b="0" dirty="0" smtClean="0"/>
              <a:t> Instructor Comments: </a:t>
            </a:r>
          </a:p>
          <a:p>
            <a:pPr lvl="1" eaLnBrk="1" hangingPunct="1">
              <a:buFontTx/>
              <a:buChar char="•"/>
            </a:pPr>
            <a:r>
              <a:rPr lang="en-US" dirty="0" smtClean="0"/>
              <a:t> Corrective Training Must relate to the deficiency and cease when rehabilitation has occurred.  It Must not be used as a subterfuge for </a:t>
            </a:r>
            <a:r>
              <a:rPr lang="en-US" dirty="0" err="1" smtClean="0"/>
              <a:t>nonjudicial</a:t>
            </a:r>
            <a:r>
              <a:rPr lang="en-US" dirty="0" smtClean="0"/>
              <a:t> punishment.  Corrective training should be conducted while the leader is present.  For example, if a Soldier’s corrective training is scheduled outside normal duty hours, that Soldier’s leader or leaders should be there for the training as well.  This also reduces the perception that the corrective training is punishment.</a:t>
            </a:r>
          </a:p>
          <a:p>
            <a:pPr lvl="2" eaLnBrk="1" hangingPunct="1">
              <a:buFontTx/>
              <a:buChar char="•"/>
            </a:pPr>
            <a:r>
              <a:rPr lang="en-US" dirty="0" smtClean="0"/>
              <a:t>  An example of appropriate corrective training for a Soldier who does not report to PT Formation on time would be a requirement that the Soldier report to his Squad Leader 15 minutes prior to the start of every Formation.</a:t>
            </a:r>
          </a:p>
          <a:p>
            <a:pPr eaLnBrk="1" hangingPunct="1"/>
            <a:endParaRPr lang="en-US" dirty="0" smtClean="0"/>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eaLnBrk="1" hangingPunct="1">
              <a:buFontTx/>
              <a:buNone/>
            </a:pPr>
            <a:r>
              <a:rPr lang="en-US" sz="600" dirty="0" smtClean="0"/>
              <a:t>Instructor Comments:</a:t>
            </a:r>
          </a:p>
          <a:p>
            <a:pPr lvl="1" eaLnBrk="1" hangingPunct="1">
              <a:buFontTx/>
              <a:buChar char="•"/>
            </a:pPr>
            <a:r>
              <a:rPr lang="en-US" sz="600" dirty="0" smtClean="0"/>
              <a:t> An administrative written reprimand is official documentation of misconduct or poor performance which is placed in a Soldier’s official files.</a:t>
            </a:r>
          </a:p>
          <a:p>
            <a:pPr lvl="1" eaLnBrk="1" hangingPunct="1">
              <a:buFontTx/>
              <a:buChar char="•"/>
            </a:pPr>
            <a:r>
              <a:rPr lang="en-US" sz="600" dirty="0" smtClean="0"/>
              <a:t> An Administrative</a:t>
            </a:r>
            <a:r>
              <a:rPr lang="en-US" sz="600" baseline="0" dirty="0" smtClean="0"/>
              <a:t> Reprimand may be initiated accordingly</a:t>
            </a:r>
            <a:r>
              <a:rPr lang="en-US" sz="600" dirty="0" smtClean="0"/>
              <a:t>:  </a:t>
            </a:r>
          </a:p>
          <a:p>
            <a:pPr lvl="2" eaLnBrk="1" hangingPunct="1">
              <a:buFontTx/>
              <a:buChar char="•"/>
            </a:pPr>
            <a:r>
              <a:rPr lang="en-US" sz="600" dirty="0" smtClean="0"/>
              <a:t>  For Enlisted:  Immediate or higher level commander in chain of command.  A supervisor, school commandant, general officer, or GCMCA.  </a:t>
            </a:r>
          </a:p>
          <a:p>
            <a:pPr lvl="2" eaLnBrk="1" hangingPunct="1">
              <a:buFontTx/>
              <a:buChar char="•"/>
            </a:pPr>
            <a:r>
              <a:rPr lang="en-US" sz="600" dirty="0" smtClean="0"/>
              <a:t>  For Officers:  Immediate or higher level commander in chain of command, general officer, rater, intermediate or senior rater.</a:t>
            </a:r>
          </a:p>
          <a:p>
            <a:pPr lvl="1" eaLnBrk="1" hangingPunct="1">
              <a:buFontTx/>
              <a:buChar char="•"/>
            </a:pPr>
            <a:r>
              <a:rPr lang="en-US" sz="600" dirty="0" smtClean="0"/>
              <a:t> The accused</a:t>
            </a:r>
            <a:r>
              <a:rPr lang="en-US" sz="600" baseline="0" dirty="0" smtClean="0"/>
              <a:t> will be </a:t>
            </a:r>
            <a:r>
              <a:rPr lang="en-US" sz="600" dirty="0" smtClean="0"/>
              <a:t>Notified</a:t>
            </a:r>
            <a:r>
              <a:rPr lang="en-US" sz="600" baseline="0" dirty="0" smtClean="0"/>
              <a:t> and given an opportunity to rebut</a:t>
            </a:r>
            <a:r>
              <a:rPr lang="en-US" sz="600" dirty="0" smtClean="0"/>
              <a:t>:  May Rebut in writing.</a:t>
            </a:r>
          </a:p>
          <a:p>
            <a:pPr lvl="1" eaLnBrk="1" hangingPunct="1">
              <a:buFontTx/>
              <a:buChar char="•"/>
            </a:pPr>
            <a:r>
              <a:rPr lang="en-US" sz="600" dirty="0" smtClean="0"/>
              <a:t> Filing:  Letters are filed in Soldier’s MPRJ (local file), for a period of 3 years or less and will be destroyed upon reassignment to another GCM jurisdiction.  May be filed in OMPF, upon the direction of a general officer or GCMCA.</a:t>
            </a:r>
          </a:p>
          <a:p>
            <a:r>
              <a:rPr lang="en-US" sz="600" dirty="0" smtClean="0"/>
              <a:t>**ANG Admonition/Reprimand: </a:t>
            </a:r>
            <a:r>
              <a:rPr lang="en-US" sz="600" kern="1200" baseline="0" dirty="0" smtClean="0">
                <a:solidFill>
                  <a:schemeClr val="tx1"/>
                </a:solidFill>
                <a:latin typeface="+mn-lt"/>
                <a:ea typeface="+mn-ea"/>
                <a:cs typeface="+mn-cs"/>
              </a:rPr>
              <a:t>As a policy matter, they should not be filed in the recipient's official personnel file, but rather in a Commander's or supervisor's own file on the member. The Commander may use them in determinations on promotion, assignment, OPRs, etc. based upon the Commander's discretion. The length of time the Commander wishes them kept "on file" is also a matter of discretion. The only avenue of appeal from an administrative admonition or reprimand would appear to be through a "complaint of wrongs" procedure pursuant to any applicable law or regulation.</a:t>
            </a:r>
            <a:endParaRPr lang="en-US" sz="600" dirty="0" smtClean="0"/>
          </a:p>
          <a:p>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r>
              <a:rPr lang="en-US" sz="600" b="1" dirty="0" smtClean="0"/>
              <a:t> </a:t>
            </a:r>
            <a:r>
              <a:rPr lang="en-US" sz="600" b="0" dirty="0" smtClean="0"/>
              <a:t>Instructor Comments: </a:t>
            </a:r>
          </a:p>
          <a:p>
            <a:pPr lvl="1" eaLnBrk="1" hangingPunct="1">
              <a:buFontTx/>
              <a:buChar char="•"/>
            </a:pPr>
            <a:r>
              <a:rPr lang="en-US" sz="600" dirty="0" smtClean="0"/>
              <a:t> Bar to Reenlistment (PPOM 09-206) </a:t>
            </a:r>
          </a:p>
          <a:p>
            <a:pPr lvl="2" eaLnBrk="1" hangingPunct="1">
              <a:buFontTx/>
              <a:buChar char="•"/>
            </a:pPr>
            <a:r>
              <a:rPr lang="en-US" sz="600" dirty="0" smtClean="0"/>
              <a:t> It is military Policy </a:t>
            </a:r>
            <a:r>
              <a:rPr lang="en-US" sz="600" baseline="0" dirty="0" smtClean="0"/>
              <a:t>that</a:t>
            </a:r>
            <a:r>
              <a:rPr lang="en-US" sz="600" dirty="0" smtClean="0"/>
              <a:t> Only personnel of high moral character, competence, and demonstrated adaptability to the professional Soldier’s moral code will be reenlisted in the Army.  Those who do not meet the standard will be barred.  </a:t>
            </a:r>
          </a:p>
          <a:p>
            <a:pPr lvl="2" eaLnBrk="1" hangingPunct="1">
              <a:buFontTx/>
              <a:buChar char="•"/>
            </a:pPr>
            <a:r>
              <a:rPr lang="en-US" sz="600" dirty="0" smtClean="0"/>
              <a:t> Non-trainable Soldiers or Soldiers unsuitable for continued service (single parent Soldiers or Dual Active Duty couples with dependent family members who do not or are unable to file an approved family care plan)</a:t>
            </a:r>
            <a:r>
              <a:rPr lang="en-US" sz="600" baseline="0" dirty="0" smtClean="0"/>
              <a:t> may be separated for the good of the service.</a:t>
            </a:r>
            <a:endParaRPr lang="en-US" sz="600" dirty="0" smtClean="0"/>
          </a:p>
          <a:p>
            <a:pPr lvl="2" eaLnBrk="1" hangingPunct="1">
              <a:buFontTx/>
              <a:buChar char="•"/>
            </a:pPr>
            <a:r>
              <a:rPr lang="en-US" sz="600" dirty="0" smtClean="0"/>
              <a:t> Initiation of Bar or separation proceedings </a:t>
            </a:r>
            <a:r>
              <a:rPr lang="en-US" sz="600" dirty="0" err="1" smtClean="0"/>
              <a:t>ar</a:t>
            </a:r>
            <a:r>
              <a:rPr lang="en-US" sz="600" dirty="0" smtClean="0"/>
              <a:t> required for:</a:t>
            </a:r>
          </a:p>
          <a:p>
            <a:pPr lvl="3" eaLnBrk="1" hangingPunct="1">
              <a:buFontTx/>
              <a:buChar char="•"/>
            </a:pPr>
            <a:r>
              <a:rPr lang="en-US" sz="600" dirty="0" smtClean="0"/>
              <a:t> Failure to make satisfactory progress in weight control program</a:t>
            </a:r>
          </a:p>
          <a:p>
            <a:pPr lvl="3" eaLnBrk="1" hangingPunct="1">
              <a:buFontTx/>
              <a:buChar char="•"/>
            </a:pPr>
            <a:r>
              <a:rPr lang="en-US" sz="600" dirty="0" smtClean="0"/>
              <a:t> 2 consecutive APFT failures</a:t>
            </a:r>
          </a:p>
          <a:p>
            <a:pPr lvl="3" eaLnBrk="1" hangingPunct="1">
              <a:buFontTx/>
              <a:buChar char="•"/>
            </a:pPr>
            <a:r>
              <a:rPr lang="en-US" sz="600" dirty="0" smtClean="0"/>
              <a:t> Removal for cause from NCOES courses.</a:t>
            </a:r>
          </a:p>
          <a:p>
            <a:pPr lvl="1" eaLnBrk="1" hangingPunct="1">
              <a:buFontTx/>
              <a:buChar char="•"/>
            </a:pPr>
            <a:r>
              <a:rPr lang="en-US" sz="600" dirty="0" smtClean="0"/>
              <a:t> A Bar: Is a probationary period that is reviewed at 30-90-180 day intervals.  If bar is not removed, then separation action is initiated and Soldier cannot reenlist.  There is a long list of reasons to impose in PPOM 09-206 Unsuitable/non-trainable Bar.</a:t>
            </a:r>
          </a:p>
          <a:p>
            <a:pPr lvl="1" eaLnBrk="1" hangingPunct="1"/>
            <a:endParaRPr lang="en-US" sz="600" dirty="0" smtClean="0"/>
          </a:p>
          <a:p>
            <a:pPr lvl="1" eaLnBrk="1" hangingPunct="1">
              <a:buFontTx/>
              <a:buChar char="•"/>
            </a:pPr>
            <a:r>
              <a:rPr lang="en-US" sz="600" b="1" dirty="0" smtClean="0"/>
              <a:t> NOTE:  Bar to reenlistment is one of the most UNDER-utilized tools a Commander has!</a:t>
            </a:r>
          </a:p>
          <a:p>
            <a:pPr eaLnBrk="1" hangingPunct="1"/>
            <a:endParaRPr lang="en-US" sz="600" dirty="0" smtClean="0"/>
          </a:p>
          <a:p>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600" dirty="0" smtClean="0"/>
              <a:t>Instructor Note:</a:t>
            </a:r>
          </a:p>
          <a:p>
            <a:r>
              <a:rPr lang="en-US" sz="600" kern="1200" baseline="0" dirty="0" smtClean="0">
                <a:solidFill>
                  <a:schemeClr val="tx1"/>
                </a:solidFill>
                <a:latin typeface="+mn-lt"/>
                <a:ea typeface="+mn-ea"/>
                <a:cs typeface="+mn-cs"/>
              </a:rPr>
              <a:t>AFI 36-2606, </a:t>
            </a:r>
            <a:r>
              <a:rPr lang="en-US" sz="600" i="1" kern="1200" baseline="0" dirty="0" smtClean="0">
                <a:solidFill>
                  <a:schemeClr val="tx1"/>
                </a:solidFill>
                <a:latin typeface="+mn-lt"/>
                <a:ea typeface="+mn-ea"/>
                <a:cs typeface="+mn-cs"/>
              </a:rPr>
              <a:t>Reenlistment in the United States Air Force (21 November 2001); ANGI 36-2002, Enlistment and Reenlistment in the Air National Guard and as a Reserve of the Air Force (1 March 2004).</a:t>
            </a:r>
          </a:p>
          <a:p>
            <a:endParaRPr lang="en-US" sz="600" i="1" kern="1200" baseline="0" dirty="0" smtClean="0">
              <a:solidFill>
                <a:schemeClr val="tx1"/>
              </a:solidFill>
              <a:latin typeface="+mn-lt"/>
              <a:ea typeface="+mn-ea"/>
              <a:cs typeface="+mn-cs"/>
            </a:endParaRPr>
          </a:p>
          <a:p>
            <a:r>
              <a:rPr lang="en-US" sz="600" i="1" kern="1200" baseline="0" dirty="0" smtClean="0">
                <a:solidFill>
                  <a:schemeClr val="tx1"/>
                </a:solidFill>
                <a:latin typeface="+mn-lt"/>
                <a:ea typeface="+mn-ea"/>
                <a:cs typeface="+mn-cs"/>
              </a:rPr>
              <a:t>Instructor Comment: retention in the Air Force is at the discretion of the commander, and the commander is not required to specify the cause for the bar. Here are some ineligibility factors to consider for the ANG:</a:t>
            </a:r>
          </a:p>
          <a:p>
            <a:r>
              <a:rPr lang="en-US" sz="600" kern="1200" baseline="0" dirty="0" smtClean="0">
                <a:solidFill>
                  <a:schemeClr val="tx1"/>
                </a:solidFill>
                <a:latin typeface="+mn-lt"/>
                <a:ea typeface="+mn-ea"/>
                <a:cs typeface="+mn-cs"/>
              </a:rPr>
              <a:t>1. Morally unacceptable persons convicted by a civilian court of an offense punishable by death or convicted of one</a:t>
            </a:r>
          </a:p>
          <a:p>
            <a:r>
              <a:rPr lang="en-US" sz="600" kern="1200" baseline="0" dirty="0" smtClean="0">
                <a:solidFill>
                  <a:schemeClr val="tx1"/>
                </a:solidFill>
                <a:latin typeface="+mn-lt"/>
                <a:ea typeface="+mn-ea"/>
                <a:cs typeface="+mn-cs"/>
              </a:rPr>
              <a:t>or more felonies, persons under restraint, persons having frequent difficulties with law enforcement;</a:t>
            </a:r>
          </a:p>
          <a:p>
            <a:r>
              <a:rPr lang="en-US" sz="600" kern="1200" baseline="0" dirty="0" smtClean="0">
                <a:solidFill>
                  <a:schemeClr val="tx1"/>
                </a:solidFill>
                <a:latin typeface="+mn-lt"/>
                <a:ea typeface="+mn-ea"/>
                <a:cs typeface="+mn-cs"/>
              </a:rPr>
              <a:t>2. Persons under parole, probation, or suspended sentence from a civil court (This is subject to certain exceptions listed in the regulation);</a:t>
            </a:r>
          </a:p>
          <a:p>
            <a:r>
              <a:rPr lang="en-US" sz="600" kern="1200" baseline="0" dirty="0" smtClean="0">
                <a:solidFill>
                  <a:schemeClr val="tx1"/>
                </a:solidFill>
                <a:latin typeface="+mn-lt"/>
                <a:ea typeface="+mn-ea"/>
                <a:cs typeface="+mn-cs"/>
              </a:rPr>
              <a:t>3. Persons under the influence of alcohol or drugs;</a:t>
            </a:r>
          </a:p>
          <a:p>
            <a:r>
              <a:rPr lang="en-US" sz="600" kern="1200" baseline="0" dirty="0" smtClean="0">
                <a:solidFill>
                  <a:schemeClr val="tx1"/>
                </a:solidFill>
                <a:latin typeface="+mn-lt"/>
                <a:ea typeface="+mn-ea"/>
                <a:cs typeface="+mn-cs"/>
              </a:rPr>
              <a:t>4. Persons with a documented history of mental illness or insanity;</a:t>
            </a:r>
          </a:p>
          <a:p>
            <a:r>
              <a:rPr lang="en-US" sz="600" kern="1200" baseline="0" dirty="0" smtClean="0">
                <a:solidFill>
                  <a:schemeClr val="tx1"/>
                </a:solidFill>
                <a:latin typeface="+mn-lt"/>
                <a:ea typeface="+mn-ea"/>
                <a:cs typeface="+mn-cs"/>
              </a:rPr>
              <a:t>5. Students enrolled in the advanced course of AFROTC, Army ROTC, or Naval ROTC, or scholarship students within these programs;</a:t>
            </a:r>
          </a:p>
          <a:p>
            <a:r>
              <a:rPr lang="en-US" sz="600" kern="1200" baseline="0" dirty="0" smtClean="0">
                <a:solidFill>
                  <a:schemeClr val="tx1"/>
                </a:solidFill>
                <a:latin typeface="+mn-lt"/>
                <a:ea typeface="+mn-ea"/>
                <a:cs typeface="+mn-cs"/>
              </a:rPr>
              <a:t>6. Drug abusers, unless cleared of drug abuse charges</a:t>
            </a:r>
          </a:p>
          <a:p>
            <a:r>
              <a:rPr lang="en-US" sz="600" kern="1200" baseline="0" dirty="0" smtClean="0">
                <a:solidFill>
                  <a:schemeClr val="tx1"/>
                </a:solidFill>
                <a:latin typeface="+mn-lt"/>
                <a:ea typeface="+mn-ea"/>
                <a:cs typeface="+mn-cs"/>
              </a:rPr>
              <a:t>10. Individuals not selected for retention under state selective retention programs;</a:t>
            </a:r>
          </a:p>
          <a:p>
            <a:r>
              <a:rPr lang="en-US" sz="600" kern="1200" baseline="0" dirty="0" smtClean="0">
                <a:solidFill>
                  <a:schemeClr val="tx1"/>
                </a:solidFill>
                <a:latin typeface="+mn-lt"/>
                <a:ea typeface="+mn-ea"/>
                <a:cs typeface="+mn-cs"/>
              </a:rPr>
              <a:t>11. Conscientious objectors; and</a:t>
            </a:r>
          </a:p>
          <a:p>
            <a:r>
              <a:rPr lang="en-US" sz="600" kern="1200" baseline="0" dirty="0" smtClean="0">
                <a:solidFill>
                  <a:schemeClr val="tx1"/>
                </a:solidFill>
                <a:latin typeface="+mn-lt"/>
                <a:ea typeface="+mn-ea"/>
                <a:cs typeface="+mn-cs"/>
              </a:rPr>
              <a:t>12. Individuals convicted of misdemeanor crimes of domestic violence.</a:t>
            </a:r>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r>
              <a:rPr lang="en-US" sz="600" dirty="0" smtClean="0"/>
              <a:t> </a:t>
            </a:r>
            <a:r>
              <a:rPr lang="en-US" sz="600" b="0" dirty="0" smtClean="0"/>
              <a:t>Instructor Comments: ANG right to a board is based in part on the seriousness</a:t>
            </a:r>
            <a:r>
              <a:rPr lang="en-US" sz="600" b="0" baseline="0" dirty="0" smtClean="0"/>
              <a:t> of the offense</a:t>
            </a:r>
            <a:endParaRPr lang="en-US" sz="600" b="0" dirty="0" smtClean="0"/>
          </a:p>
          <a:p>
            <a:pPr marL="514350" lvl="1" eaLnBrk="1" hangingPunct="1">
              <a:buFontTx/>
              <a:buChar char="•"/>
            </a:pPr>
            <a:r>
              <a:rPr lang="en-US" sz="600" dirty="0" smtClean="0"/>
              <a:t> AR 135-178 which applies to Army</a:t>
            </a:r>
            <a:r>
              <a:rPr lang="en-US" sz="600" baseline="0" dirty="0" smtClean="0"/>
              <a:t> </a:t>
            </a:r>
            <a:r>
              <a:rPr lang="en-US" sz="600" dirty="0" smtClean="0"/>
              <a:t>enlisted</a:t>
            </a:r>
            <a:r>
              <a:rPr lang="en-US" sz="600" baseline="0" dirty="0" smtClean="0"/>
              <a:t> and AFI 36-3208 applies to ANG Airmen, and both regulations </a:t>
            </a:r>
            <a:r>
              <a:rPr lang="en-US" sz="600" dirty="0" smtClean="0"/>
              <a:t>set forth the criteria for conducting an Enlisted Administrative Separation. Administrative Separations may result in either an Honorable, General, or Other Than Honorable Discharge.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600" kern="1200" baseline="0" dirty="0" smtClean="0">
                <a:solidFill>
                  <a:schemeClr val="tx1"/>
                </a:solidFill>
                <a:latin typeface="+mn-lt"/>
                <a:ea typeface="+mn-ea"/>
                <a:cs typeface="+mn-cs"/>
              </a:rPr>
              <a:t>AFI 36-3209, </a:t>
            </a:r>
            <a:r>
              <a:rPr lang="en-US" sz="600" i="1" kern="1200" baseline="0" dirty="0" smtClean="0">
                <a:solidFill>
                  <a:schemeClr val="tx1"/>
                </a:solidFill>
                <a:latin typeface="+mn-lt"/>
                <a:ea typeface="+mn-ea"/>
                <a:cs typeface="+mn-cs"/>
              </a:rPr>
              <a:t>Separation and Retirement Procedures for Air National Guard and Air Force Reserve Members (14 April 2005) and </a:t>
            </a:r>
            <a:r>
              <a:rPr lang="en-US" sz="600" kern="1200" baseline="0" dirty="0" smtClean="0">
                <a:solidFill>
                  <a:schemeClr val="tx1"/>
                </a:solidFill>
                <a:latin typeface="+mn-lt"/>
                <a:ea typeface="+mn-ea"/>
                <a:cs typeface="+mn-cs"/>
              </a:rPr>
              <a:t>AFI 36-3208 </a:t>
            </a:r>
            <a:r>
              <a:rPr lang="en-US" sz="600" i="1" kern="1200" baseline="0" dirty="0" smtClean="0">
                <a:solidFill>
                  <a:schemeClr val="tx1"/>
                </a:solidFill>
                <a:latin typeface="+mn-lt"/>
                <a:ea typeface="+mn-ea"/>
                <a:cs typeface="+mn-cs"/>
              </a:rPr>
              <a:t>Administrative Separation of Airmen</a:t>
            </a:r>
            <a:endParaRPr lang="en-US" sz="600" dirty="0" smtClean="0"/>
          </a:p>
          <a:p>
            <a:endParaRPr lang="en-US" sz="600" dirty="0" smtClean="0"/>
          </a:p>
          <a:p>
            <a:pPr marL="514350" lvl="1" eaLnBrk="1" hangingPunct="1">
              <a:buFontTx/>
              <a:buChar char="•"/>
            </a:pPr>
            <a:r>
              <a:rPr lang="en-US" sz="600" dirty="0" smtClean="0"/>
              <a:t> The Soldier must receive notice and is afforded an opportunity to rebut the recommendation for separation.</a:t>
            </a:r>
          </a:p>
          <a:p>
            <a:pPr marL="514350" lvl="1" eaLnBrk="1" hangingPunct="1">
              <a:buFontTx/>
              <a:buChar char="•"/>
            </a:pPr>
            <a:r>
              <a:rPr lang="en-US" sz="600" dirty="0" smtClean="0"/>
              <a:t> If a Soldier has more than 6 years of service or the Commander recommends the Soldier be discharged Other than Honorably, the Soldier is entitled to a hearing before an Administrative Separation Board.</a:t>
            </a:r>
          </a:p>
          <a:p>
            <a:pPr eaLnBrk="1" hangingPunct="1"/>
            <a:endParaRPr lang="en-US" sz="600" dirty="0" smtClean="0"/>
          </a:p>
          <a:p>
            <a:r>
              <a:rPr lang="en-US" sz="600" dirty="0" smtClean="0"/>
              <a:t>Officer Separations</a:t>
            </a:r>
            <a:r>
              <a:rPr lang="en-US" sz="600" baseline="0" dirty="0" smtClean="0"/>
              <a:t> AR 135-175 – Withdrawal of Federal Recognition NGR 601-100/101 </a:t>
            </a:r>
            <a:r>
              <a:rPr lang="en-US" sz="600" kern="1200" baseline="0" dirty="0" smtClean="0">
                <a:solidFill>
                  <a:schemeClr val="tx1"/>
                </a:solidFill>
                <a:latin typeface="+mn-lt"/>
                <a:ea typeface="+mn-ea"/>
                <a:cs typeface="+mn-cs"/>
              </a:rPr>
              <a:t>AFI 36-3209, </a:t>
            </a:r>
            <a:r>
              <a:rPr lang="en-US" sz="600" i="1" kern="1200" baseline="0" dirty="0" smtClean="0">
                <a:solidFill>
                  <a:schemeClr val="tx1"/>
                </a:solidFill>
                <a:latin typeface="+mn-lt"/>
                <a:ea typeface="+mn-ea"/>
                <a:cs typeface="+mn-cs"/>
              </a:rPr>
              <a:t>Separation and Retirement Procedures for Air National Guard and Air Force Reserve Members (14 April 2005) and</a:t>
            </a:r>
            <a:endParaRPr lang="en-US" sz="600" baseline="0" dirty="0" smtClean="0"/>
          </a:p>
          <a:p>
            <a:r>
              <a:rPr lang="en-US" sz="600" kern="1200" baseline="0" dirty="0" smtClean="0">
                <a:solidFill>
                  <a:schemeClr val="tx1"/>
                </a:solidFill>
                <a:latin typeface="+mn-lt"/>
                <a:ea typeface="+mn-ea"/>
                <a:cs typeface="+mn-cs"/>
              </a:rPr>
              <a:t>AFI 36-3206 </a:t>
            </a:r>
            <a:r>
              <a:rPr lang="en-US" sz="600" i="1" kern="1200" baseline="0" dirty="0" smtClean="0">
                <a:solidFill>
                  <a:schemeClr val="tx1"/>
                </a:solidFill>
                <a:latin typeface="+mn-lt"/>
                <a:ea typeface="+mn-ea"/>
                <a:cs typeface="+mn-cs"/>
              </a:rPr>
              <a:t>Administration Discharge Procedures for Commissioned Officers</a:t>
            </a:r>
          </a:p>
          <a:p>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eaLnBrk="1" hangingPunct="1">
              <a:buFontTx/>
              <a:buChar char="•"/>
            </a:pPr>
            <a:r>
              <a:rPr lang="en-US" sz="600" dirty="0" smtClean="0"/>
              <a:t> </a:t>
            </a:r>
            <a:r>
              <a:rPr lang="en-US" sz="600" b="0" dirty="0" smtClean="0"/>
              <a:t>Instructor Comments: This list of reasons for</a:t>
            </a:r>
            <a:r>
              <a:rPr lang="en-US" sz="600" b="0" baseline="0" dirty="0" smtClean="0"/>
              <a:t> </a:t>
            </a:r>
            <a:r>
              <a:rPr lang="en-US" sz="600" b="0" dirty="0" smtClean="0"/>
              <a:t>Involuntary separations are similar for both ARNG</a:t>
            </a:r>
            <a:r>
              <a:rPr lang="en-US" sz="600" b="0" baseline="0" dirty="0" smtClean="0"/>
              <a:t> &amp; ANG</a:t>
            </a:r>
            <a:endParaRPr lang="en-US" sz="600" b="0" dirty="0" smtClean="0"/>
          </a:p>
          <a:p>
            <a:pPr marL="514350" lvl="1" eaLnBrk="1" hangingPunct="1">
              <a:buFontTx/>
              <a:buChar char="•"/>
            </a:pPr>
            <a:r>
              <a:rPr lang="en-US" sz="600" dirty="0" smtClean="0"/>
              <a:t> To ensure successful separation actions there must be a local file that contains legally sufficient counseling IAW AR 135-178. (Discussed in previous slides). AFI 36-3206 &amp; 36-3208, 36-3209 (voluntary separation)</a:t>
            </a:r>
          </a:p>
          <a:p>
            <a:pPr marL="514350" lvl="1" eaLnBrk="1" hangingPunct="1">
              <a:buFontTx/>
              <a:buChar char="•"/>
            </a:pPr>
            <a:r>
              <a:rPr lang="en-US" sz="600" dirty="0" smtClean="0"/>
              <a:t> Common types of Involuntary Separation initiated by a Command are:</a:t>
            </a:r>
          </a:p>
          <a:p>
            <a:pPr lvl="2" eaLnBrk="1" hangingPunct="1">
              <a:buFontTx/>
              <a:buChar char="•"/>
            </a:pPr>
            <a:r>
              <a:rPr lang="en-US" sz="600" dirty="0" smtClean="0"/>
              <a:t> Failure to properly maintain a family care plan, personality disorders, and other designated physical or mental conditions </a:t>
            </a:r>
          </a:p>
          <a:p>
            <a:pPr lvl="2" eaLnBrk="1" hangingPunct="1">
              <a:buFontTx/>
              <a:buChar char="•"/>
            </a:pPr>
            <a:r>
              <a:rPr lang="en-US" sz="600" dirty="0" smtClean="0"/>
              <a:t> Enlistment, Reenlistment, and Extensions.  Separation may be avoided if basis was </a:t>
            </a:r>
            <a:r>
              <a:rPr lang="en-US" sz="600" dirty="0" err="1" smtClean="0"/>
              <a:t>waivable</a:t>
            </a:r>
            <a:r>
              <a:rPr lang="en-US" sz="600" dirty="0" smtClean="0"/>
              <a:t> and command makes the recommendation.</a:t>
            </a:r>
          </a:p>
          <a:p>
            <a:pPr lvl="2" eaLnBrk="1" hangingPunct="1">
              <a:buFontTx/>
              <a:buChar char="•"/>
            </a:pPr>
            <a:r>
              <a:rPr lang="en-US" sz="600" dirty="0" smtClean="0"/>
              <a:t> Alcohol/Drug Abuse Rehabilitation failure.</a:t>
            </a:r>
          </a:p>
          <a:p>
            <a:pPr lvl="2" eaLnBrk="1" hangingPunct="1">
              <a:buFontTx/>
              <a:buChar char="•"/>
            </a:pPr>
            <a:r>
              <a:rPr lang="en-US" sz="600" dirty="0" smtClean="0"/>
              <a:t> Substandard performance not rising to a crime; need documented counseling and rehabilitative efforts IAW AR 135-178</a:t>
            </a:r>
          </a:p>
          <a:p>
            <a:pPr lvl="2" eaLnBrk="1" hangingPunct="1">
              <a:buFontTx/>
              <a:buChar char="•"/>
            </a:pPr>
            <a:r>
              <a:rPr lang="en-US" sz="600" dirty="0" smtClean="0"/>
              <a:t> This includes misconduct that occurs both on and off post.</a:t>
            </a:r>
          </a:p>
          <a:p>
            <a:pPr lvl="3" eaLnBrk="1" hangingPunct="1">
              <a:buFontTx/>
              <a:buChar char="•"/>
            </a:pPr>
            <a:r>
              <a:rPr lang="en-US" sz="600" dirty="0" smtClean="0"/>
              <a:t> Pattern of minor infractions, counseling/ rehab required.</a:t>
            </a:r>
          </a:p>
          <a:p>
            <a:pPr lvl="3" eaLnBrk="1" hangingPunct="1">
              <a:buFontTx/>
              <a:buChar char="•"/>
            </a:pPr>
            <a:r>
              <a:rPr lang="en-US" sz="600" dirty="0" smtClean="0"/>
              <a:t> At least two minor offenses, counseling/ rehab required.</a:t>
            </a:r>
          </a:p>
          <a:p>
            <a:pPr lvl="3" eaLnBrk="1" hangingPunct="1">
              <a:buFontTx/>
              <a:buChar char="•"/>
            </a:pPr>
            <a:r>
              <a:rPr lang="en-US" sz="600" dirty="0" smtClean="0"/>
              <a:t> One offense, no counseling required, offense would warrant BCD under ACMJ.</a:t>
            </a:r>
          </a:p>
          <a:p>
            <a:pPr lvl="2" eaLnBrk="1" hangingPunct="1">
              <a:buFontTx/>
              <a:buChar char="•"/>
            </a:pPr>
            <a:r>
              <a:rPr lang="en-US" sz="600" dirty="0" smtClean="0"/>
              <a:t> Statement, acts, or marriage.  May proceed to a board if the command feels the Soldier falsely made the statement to avoid further service or if the Soldier wants the opportunity to show that they will not act on their feelings and further service is in the best interest of the Army.</a:t>
            </a:r>
          </a:p>
          <a:p>
            <a:pPr lvl="2" eaLnBrk="1" hangingPunct="1">
              <a:buFontTx/>
              <a:buChar char="•"/>
            </a:pPr>
            <a:r>
              <a:rPr lang="en-US" sz="600" dirty="0" smtClean="0"/>
              <a:t> Failure to meet the Body Fat Standards outlined in AR 600-9.</a:t>
            </a:r>
          </a:p>
          <a:p>
            <a:pPr eaLnBrk="1" hangingPunct="1"/>
            <a:endParaRPr lang="en-US" sz="600" dirty="0" smtClean="0"/>
          </a:p>
          <a:p>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r>
              <a:rPr lang="en-US" b="1" dirty="0" smtClean="0"/>
              <a:t> </a:t>
            </a:r>
            <a:r>
              <a:rPr lang="en-US" b="0" dirty="0" smtClean="0"/>
              <a:t>Instructor Comments: </a:t>
            </a:r>
          </a:p>
          <a:p>
            <a:pPr marL="514350" lvl="1" eaLnBrk="1" hangingPunct="1">
              <a:buFontTx/>
              <a:buChar char="•"/>
            </a:pPr>
            <a:r>
              <a:rPr lang="en-US" dirty="0" smtClean="0"/>
              <a:t> Among the punitive options available under the ACMJ are both Nonjudicial Punishment (Article 15), and court-martial.  </a:t>
            </a:r>
          </a:p>
          <a:p>
            <a:pPr marL="514350" lvl="1" eaLnBrk="1" hangingPunct="1">
              <a:buFontTx/>
              <a:buChar char="•"/>
            </a:pPr>
            <a:r>
              <a:rPr lang="en-US" dirty="0" smtClean="0"/>
              <a:t> There are 3 types of court-martial: </a:t>
            </a:r>
          </a:p>
          <a:p>
            <a:pPr lvl="2" eaLnBrk="1" hangingPunct="1">
              <a:buFontTx/>
              <a:buChar char="•"/>
            </a:pPr>
            <a:r>
              <a:rPr lang="en-US" dirty="0" smtClean="0"/>
              <a:t> Summary Courts-Martial</a:t>
            </a:r>
          </a:p>
          <a:p>
            <a:pPr lvl="2" eaLnBrk="1" hangingPunct="1">
              <a:buFontTx/>
              <a:buChar char="•"/>
            </a:pPr>
            <a:r>
              <a:rPr lang="en-US" dirty="0" smtClean="0"/>
              <a:t> Special Courts-Martial </a:t>
            </a:r>
          </a:p>
          <a:p>
            <a:pPr lvl="2" eaLnBrk="1" hangingPunct="1">
              <a:buFontTx/>
              <a:buChar char="•"/>
            </a:pPr>
            <a:r>
              <a:rPr lang="en-US" dirty="0" smtClean="0"/>
              <a:t>General Courts-Martial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eaLnBrk="1" hangingPunct="1">
              <a:buFontTx/>
              <a:buNone/>
            </a:pPr>
            <a:r>
              <a:rPr lang="en-US" sz="600" dirty="0" smtClean="0"/>
              <a:t>Instructor Comment: These are the legal sources</a:t>
            </a:r>
            <a:r>
              <a:rPr lang="en-US" sz="600" baseline="0" dirty="0" smtClean="0"/>
              <a:t> of the ACMJ, the Alabama Constitution provides the Governor with the authority to make rules for the governing and regulating of the state military forces (US Constitution give authority to the States Sovereignty). Art 36 of the ACMJ gives the Governor the authority to prescribe pretrial, trial, and post-trial procedures and Art 56 of the ACMJ specifies the max limits for violations of the ACMJ. The state has devised an AMCM that contains 3 parts : preamble, punitive articles, and non judicial punishment procedures (MRE &amp;RCM of the UCMJ are adopted and incorporated where they do not conflict with state law) regarding administration of military justice and implements the MCM.</a:t>
            </a:r>
            <a:endParaRPr lang="en-US" sz="600" dirty="0" smtClean="0"/>
          </a:p>
          <a:p>
            <a:pPr lvl="1" eaLnBrk="1" hangingPunct="1">
              <a:buFontTx/>
              <a:buNone/>
            </a:pPr>
            <a:endParaRPr lang="en-US" sz="600" dirty="0" smtClean="0"/>
          </a:p>
          <a:p>
            <a:pPr lvl="1" eaLnBrk="1" hangingPunct="1">
              <a:buFontTx/>
              <a:buNone/>
            </a:pPr>
            <a:r>
              <a:rPr lang="en-US" sz="600" dirty="0" smtClean="0"/>
              <a:t>Instructor</a:t>
            </a:r>
            <a:r>
              <a:rPr lang="en-US" sz="600" baseline="0" dirty="0" smtClean="0"/>
              <a:t> Note:</a:t>
            </a:r>
          </a:p>
          <a:p>
            <a:pPr lvl="1" eaLnBrk="1" hangingPunct="1">
              <a:buFontTx/>
              <a:buChar char="•"/>
            </a:pPr>
            <a:r>
              <a:rPr lang="en-US" sz="600" dirty="0" smtClean="0"/>
              <a:t>The authority for a separate system of military justice comes from the </a:t>
            </a:r>
            <a:r>
              <a:rPr lang="en-US" sz="600" b="1" i="1" dirty="0" smtClean="0"/>
              <a:t>Constitution of the United States.  Art. I, sec. 8, clause 14</a:t>
            </a:r>
            <a:r>
              <a:rPr lang="en-US" sz="600" dirty="0" smtClean="0"/>
              <a:t> grants Congress the power to “make Rules for the Government and Regulation of the land and naval forces.”  Pursuant to this power, Congress, in 1950, enacted the Uniform Code of Military Justice to govern all the Armed Forces. </a:t>
            </a:r>
            <a:r>
              <a:rPr lang="en-US" sz="600" b="1" u="sng" dirty="0" smtClean="0"/>
              <a:t>Likewise</a:t>
            </a:r>
            <a:r>
              <a:rPr lang="en-US" sz="600" b="1" u="sng" baseline="0" dirty="0" smtClean="0"/>
              <a:t> the Alabama Constitution  grants the </a:t>
            </a:r>
            <a:endParaRPr lang="en-US" sz="600" b="1" u="sng" dirty="0" smtClean="0"/>
          </a:p>
          <a:p>
            <a:pPr lvl="1" eaLnBrk="1" hangingPunct="1">
              <a:buFontTx/>
              <a:buChar char="•"/>
            </a:pPr>
            <a:r>
              <a:rPr lang="en-US" sz="600" dirty="0" smtClean="0"/>
              <a:t> </a:t>
            </a:r>
            <a:r>
              <a:rPr lang="en-US" sz="600" b="1" i="1" dirty="0" smtClean="0"/>
              <a:t>Article 36, UCMJ</a:t>
            </a:r>
            <a:r>
              <a:rPr lang="en-US" sz="600" dirty="0" smtClean="0"/>
              <a:t> provides the President with authority to prescribe pretrial, trial, and post-trial procedures while </a:t>
            </a:r>
            <a:r>
              <a:rPr lang="en-US" sz="600" b="1" u="sng" dirty="0" smtClean="0"/>
              <a:t>Article</a:t>
            </a:r>
            <a:r>
              <a:rPr lang="en-US" sz="600" b="1" u="sng" baseline="0" dirty="0" smtClean="0"/>
              <a:t> 36 ACMJ provides the Governor w/ authority to prescribe</a:t>
            </a:r>
            <a:r>
              <a:rPr lang="en-US" sz="600" baseline="0" dirty="0" smtClean="0"/>
              <a:t>. </a:t>
            </a:r>
            <a:r>
              <a:rPr lang="en-US" sz="600" b="1" i="1" dirty="0" smtClean="0"/>
              <a:t>Article 56</a:t>
            </a:r>
            <a:r>
              <a:rPr lang="en-US" sz="600" dirty="0" smtClean="0"/>
              <a:t> gives the President the authority to set forth maximum punishments for violations of the UCMJ.  Arising out of the President’s use of this power is the Manual for Courts-Martial, an Executive Order of the President. </a:t>
            </a:r>
            <a:r>
              <a:rPr lang="en-US" sz="600" b="1" u="sng" dirty="0" smtClean="0"/>
              <a:t>Article</a:t>
            </a:r>
            <a:r>
              <a:rPr lang="en-US" sz="600" b="1" u="sng" baseline="0" dirty="0" smtClean="0"/>
              <a:t> 56 ACMJ specifies the maximum limits </a:t>
            </a:r>
            <a:endParaRPr lang="en-US" sz="600" b="1" u="sng" dirty="0" smtClean="0"/>
          </a:p>
          <a:p>
            <a:pPr lvl="1" eaLnBrk="1" hangingPunct="1">
              <a:buFontTx/>
              <a:buChar char="•"/>
            </a:pPr>
            <a:r>
              <a:rPr lang="en-US" sz="600" dirty="0" smtClean="0"/>
              <a:t> The most recent edition of the </a:t>
            </a:r>
            <a:r>
              <a:rPr lang="en-US" sz="600" b="1" i="1" dirty="0" smtClean="0"/>
              <a:t>MCM</a:t>
            </a:r>
            <a:r>
              <a:rPr lang="en-US" sz="600" dirty="0" smtClean="0"/>
              <a:t> was issued in 2008 (edited 2012), and contains 5 parts:  Preamble; Rules for Courts-Martial; Military Rules of Evidence; Punitive Articles; and Non-judicial Punishment Procedures. </a:t>
            </a:r>
            <a:r>
              <a:rPr lang="en-US" sz="600" b="1" u="sng" dirty="0" smtClean="0"/>
              <a:t>The AMCM is similar</a:t>
            </a:r>
            <a:r>
              <a:rPr lang="en-US" sz="600" b="1" u="sng" baseline="0" dirty="0" smtClean="0"/>
              <a:t> to the MCM</a:t>
            </a:r>
            <a:endParaRPr lang="en-US" sz="600" b="1" u="sng" dirty="0" smtClean="0"/>
          </a:p>
          <a:p>
            <a:pPr lvl="1" eaLnBrk="1" hangingPunct="1">
              <a:buFontTx/>
              <a:buChar char="•"/>
            </a:pPr>
            <a:r>
              <a:rPr lang="en-US" sz="600" dirty="0" smtClean="0"/>
              <a:t> Additionally, </a:t>
            </a:r>
            <a:r>
              <a:rPr lang="en-US" sz="600" b="1" i="1" dirty="0" smtClean="0"/>
              <a:t>AR 27-10</a:t>
            </a:r>
            <a:r>
              <a:rPr lang="en-US" sz="600" dirty="0" smtClean="0"/>
              <a:t> sets forth policies and procedures regarding the administration of military justice, and implements the MCM.  Often, local commands create their own version of AR 27-10.  The military justice system draws from both military and federal court decisions.</a:t>
            </a:r>
            <a:r>
              <a:rPr lang="en-US" sz="600" baseline="0" dirty="0" smtClean="0"/>
              <a:t>: </a:t>
            </a:r>
            <a:r>
              <a:rPr lang="en-US" sz="600" b="1" u="sng" baseline="0" dirty="0" smtClean="0"/>
              <a:t>Alabama SMDR 27-10 accomplishes the same, but we do not have any current State court decisions </a:t>
            </a:r>
            <a:endParaRPr lang="en-US" sz="600" b="1" u="sng"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a:t>
            </a:r>
            <a:r>
              <a:rPr lang="en-US" baseline="0" dirty="0" smtClean="0"/>
              <a:t> Comment:</a:t>
            </a:r>
          </a:p>
          <a:p>
            <a:endParaRPr lang="en-US" dirty="0" smtClean="0"/>
          </a:p>
          <a:p>
            <a:r>
              <a:rPr lang="en-US" dirty="0" smtClean="0"/>
              <a:t>This timeline</a:t>
            </a:r>
            <a:r>
              <a:rPr lang="en-US" baseline="0" dirty="0" smtClean="0"/>
              <a:t> </a:t>
            </a:r>
            <a:r>
              <a:rPr lang="en-US" dirty="0" smtClean="0"/>
              <a:t>leads into the NJP</a:t>
            </a:r>
            <a:r>
              <a:rPr lang="en-US" baseline="0" dirty="0" smtClean="0"/>
              <a:t> process (STOP when you get to the red portion – that is the Courts-martial process) </a:t>
            </a:r>
            <a:endParaRPr lang="en-US" dirty="0" smtClean="0"/>
          </a:p>
          <a:p>
            <a:endParaRPr lang="en-US" dirty="0" smtClean="0"/>
          </a:p>
          <a:p>
            <a:r>
              <a:rPr lang="en-US" baseline="0" dirty="0" smtClean="0"/>
              <a:t>After the commander is informed of the offense the CDR then makes a determination as to how he/she wants to proceed Amber is the investigative phase and progresses into yellow as he/she decides what action to take (each of these actions will have additional requirements for their completion) at this point the only action that can be green is the decision not to take any further action.  Begin w/ NJP</a:t>
            </a:r>
            <a:endParaRPr lang="en-US"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 Comment: This portion</a:t>
            </a:r>
            <a:r>
              <a:rPr lang="en-US" baseline="0" dirty="0" smtClean="0"/>
              <a:t> of your training addresses Non-judicial Punishment (Article 15’s) and is a punitive provision that you as </a:t>
            </a:r>
            <a:r>
              <a:rPr lang="en-US" baseline="0" dirty="0" err="1" smtClean="0"/>
              <a:t>servicemembers</a:t>
            </a:r>
            <a:r>
              <a:rPr lang="en-US" baseline="0" dirty="0" smtClean="0"/>
              <a:t> are now subject to while in your T32 capacity as members of the ALNG.</a:t>
            </a:r>
            <a:endParaRPr lang="en-US" dirty="0" smtClean="0"/>
          </a:p>
          <a:p>
            <a:endParaRPr lang="en-US" dirty="0"/>
          </a:p>
        </p:txBody>
      </p:sp>
      <p:sp>
        <p:nvSpPr>
          <p:cNvPr id="4" name="Slide Number Placeholder 3"/>
          <p:cNvSpPr>
            <a:spLocks noGrp="1"/>
          </p:cNvSpPr>
          <p:nvPr>
            <p:ph type="sldNum" sz="quarter" idx="10"/>
          </p:nvPr>
        </p:nvSpPr>
        <p:spPr/>
        <p:txBody>
          <a:bodyPr/>
          <a:lstStyle/>
          <a:p>
            <a:fld id="{6946E2B0-D0A3-4109-9D21-A60A609BD1A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600" dirty="0" smtClean="0"/>
              <a:t>Instructor</a:t>
            </a:r>
            <a:r>
              <a:rPr lang="en-US" sz="600" baseline="0" dirty="0" smtClean="0"/>
              <a:t> Comments:</a:t>
            </a:r>
            <a:endParaRPr lang="en-US" sz="600" dirty="0" smtClean="0"/>
          </a:p>
          <a:p>
            <a:r>
              <a:rPr lang="en-US" sz="600" dirty="0" smtClean="0"/>
              <a:t>NJP</a:t>
            </a:r>
            <a:r>
              <a:rPr lang="en-US" sz="600" baseline="0" dirty="0" smtClean="0"/>
              <a:t> is a </a:t>
            </a:r>
            <a:r>
              <a:rPr lang="en-US" sz="600" dirty="0" smtClean="0"/>
              <a:t>Disciplinary </a:t>
            </a:r>
            <a:r>
              <a:rPr lang="en-US" sz="600" i="1" u="sng" dirty="0" smtClean="0"/>
              <a:t>punishment</a:t>
            </a:r>
            <a:r>
              <a:rPr lang="en-US" sz="600" dirty="0" smtClean="0"/>
              <a:t> for </a:t>
            </a:r>
            <a:r>
              <a:rPr lang="en-US" sz="600" i="1" u="sng" dirty="0" smtClean="0"/>
              <a:t>minor</a:t>
            </a:r>
            <a:r>
              <a:rPr lang="en-US" sz="600" dirty="0" smtClean="0"/>
              <a:t> offenses without the intervention of a court martial”</a:t>
            </a:r>
          </a:p>
          <a:p>
            <a:pPr lvl="1"/>
            <a:r>
              <a:rPr lang="en-US" sz="600" dirty="0" smtClean="0"/>
              <a:t>ACMJ, Article 15(a) [emphasis added</a:t>
            </a:r>
          </a:p>
          <a:p>
            <a:endParaRPr lang="en-US" sz="600" dirty="0" smtClean="0"/>
          </a:p>
          <a:p>
            <a:r>
              <a:rPr lang="en-US" sz="600" dirty="0" smtClean="0"/>
              <a:t>“</a:t>
            </a:r>
            <a:r>
              <a:rPr lang="en-US" sz="600" dirty="0" err="1" smtClean="0"/>
              <a:t>Nonjudicial</a:t>
            </a:r>
            <a:r>
              <a:rPr lang="en-US" sz="600" dirty="0" smtClean="0"/>
              <a:t> punishment provides the commanders with an essential and </a:t>
            </a:r>
            <a:r>
              <a:rPr lang="en-US" sz="600" i="1" u="sng" dirty="0" smtClean="0"/>
              <a:t>prompt</a:t>
            </a:r>
            <a:r>
              <a:rPr lang="en-US" sz="600" dirty="0" smtClean="0"/>
              <a:t> means of maintaining good order and discipline and also promotes positive behavior and changes in service members </a:t>
            </a:r>
            <a:r>
              <a:rPr lang="en-US" sz="600" i="1" u="sng" dirty="0" smtClean="0"/>
              <a:t>without the stigma of a court-martial conviction.</a:t>
            </a:r>
            <a:r>
              <a:rPr lang="en-US" sz="600" dirty="0" smtClean="0"/>
              <a:t>”</a:t>
            </a:r>
          </a:p>
          <a:p>
            <a:pPr lvl="1"/>
            <a:r>
              <a:rPr lang="en-US" sz="600" dirty="0" smtClean="0"/>
              <a:t>AMCM 3-2(b) [emphasis added]</a:t>
            </a:r>
          </a:p>
          <a:p>
            <a:pPr eaLnBrk="1" hangingPunct="1">
              <a:lnSpc>
                <a:spcPct val="90000"/>
              </a:lnSpc>
            </a:pPr>
            <a:r>
              <a:rPr lang="en-US" sz="600" dirty="0" smtClean="0"/>
              <a:t>Commanders still have</a:t>
            </a:r>
            <a:r>
              <a:rPr lang="en-US" sz="600" baseline="0" dirty="0" smtClean="0"/>
              <a:t> administrative measures available as discussed earlier but here are a few of them.</a:t>
            </a:r>
          </a:p>
          <a:p>
            <a:pPr eaLnBrk="1" hangingPunct="1">
              <a:lnSpc>
                <a:spcPct val="90000"/>
              </a:lnSpc>
            </a:pPr>
            <a:endParaRPr lang="en-US" sz="600" dirty="0" smtClean="0"/>
          </a:p>
          <a:p>
            <a:pPr eaLnBrk="1" hangingPunct="1">
              <a:lnSpc>
                <a:spcPct val="90000"/>
              </a:lnSpc>
            </a:pPr>
            <a:r>
              <a:rPr lang="en-US" sz="600" dirty="0" smtClean="0"/>
              <a:t>Counseling (AR 600-20)</a:t>
            </a:r>
          </a:p>
          <a:p>
            <a:pPr eaLnBrk="1" hangingPunct="1">
              <a:spcBef>
                <a:spcPct val="30000"/>
              </a:spcBef>
            </a:pPr>
            <a:r>
              <a:rPr lang="en-US" sz="600" dirty="0" smtClean="0"/>
              <a:t>Corrective Training (AR 600-20) </a:t>
            </a:r>
          </a:p>
          <a:p>
            <a:pPr eaLnBrk="1" hangingPunct="1">
              <a:spcBef>
                <a:spcPct val="30000"/>
              </a:spcBef>
            </a:pPr>
            <a:r>
              <a:rPr lang="en-US" sz="600" dirty="0" smtClean="0"/>
              <a:t>Administrative Reprimands (AR 600-37)</a:t>
            </a:r>
          </a:p>
          <a:p>
            <a:pPr eaLnBrk="1" hangingPunct="1">
              <a:spcBef>
                <a:spcPct val="30000"/>
              </a:spcBef>
            </a:pPr>
            <a:r>
              <a:rPr lang="en-US" sz="600" dirty="0" smtClean="0"/>
              <a:t>Bar to Reenlistment (PPOM09-206)</a:t>
            </a:r>
          </a:p>
          <a:p>
            <a:pPr eaLnBrk="1" hangingPunct="1">
              <a:spcBef>
                <a:spcPct val="30000"/>
              </a:spcBef>
            </a:pPr>
            <a:r>
              <a:rPr lang="en-US" sz="600" dirty="0" smtClean="0"/>
              <a:t>FLAG (AR 600-8-2)</a:t>
            </a:r>
          </a:p>
          <a:p>
            <a:pPr eaLnBrk="1" hangingPunct="1">
              <a:spcBef>
                <a:spcPct val="30000"/>
              </a:spcBef>
            </a:pPr>
            <a:r>
              <a:rPr lang="en-US" sz="600" dirty="0" smtClean="0"/>
              <a:t>MOS Reclassification (AR 600-200)</a:t>
            </a:r>
          </a:p>
          <a:p>
            <a:pPr eaLnBrk="1" hangingPunct="1">
              <a:spcBef>
                <a:spcPct val="30000"/>
              </a:spcBef>
            </a:pPr>
            <a:r>
              <a:rPr lang="en-US" sz="600" dirty="0" smtClean="0"/>
              <a:t>Revoke Security Clearance (AR 380-67)</a:t>
            </a:r>
          </a:p>
          <a:p>
            <a:pPr eaLnBrk="1" hangingPunct="1">
              <a:spcBef>
                <a:spcPct val="30000"/>
              </a:spcBef>
            </a:pPr>
            <a:r>
              <a:rPr lang="en-US" sz="600" dirty="0" smtClean="0"/>
              <a:t>Relief from Duties</a:t>
            </a:r>
          </a:p>
          <a:p>
            <a:pPr eaLnBrk="1" hangingPunct="1">
              <a:spcBef>
                <a:spcPct val="30000"/>
              </a:spcBef>
            </a:pPr>
            <a:r>
              <a:rPr lang="en-US" sz="600" dirty="0" smtClean="0"/>
              <a:t>Adverse NCOER/OER</a:t>
            </a:r>
          </a:p>
          <a:p>
            <a:pPr eaLnBrk="1" hangingPunct="1">
              <a:spcBef>
                <a:spcPct val="30000"/>
              </a:spcBef>
            </a:pPr>
            <a:r>
              <a:rPr lang="en-US" sz="600" dirty="0" smtClean="0"/>
              <a:t>Removal from Special Status</a:t>
            </a:r>
          </a:p>
          <a:p>
            <a:pPr eaLnBrk="1" hangingPunct="1">
              <a:spcBef>
                <a:spcPct val="30000"/>
              </a:spcBef>
            </a:pPr>
            <a:r>
              <a:rPr lang="en-US" sz="600" dirty="0" smtClean="0"/>
              <a:t>Rehabilitative Transfer</a:t>
            </a:r>
          </a:p>
          <a:p>
            <a:pPr eaLnBrk="1" hangingPunct="1">
              <a:spcBef>
                <a:spcPct val="30000"/>
              </a:spcBef>
            </a:pPr>
            <a:r>
              <a:rPr lang="en-US" sz="600" dirty="0" smtClean="0"/>
              <a:t>Administrative Reductions (AR 600-8-19)</a:t>
            </a:r>
          </a:p>
          <a:p>
            <a:pPr eaLnBrk="1" hangingPunct="1">
              <a:spcBef>
                <a:spcPct val="30000"/>
              </a:spcBef>
            </a:pPr>
            <a:r>
              <a:rPr lang="en-US" sz="600" dirty="0" smtClean="0">
                <a:solidFill>
                  <a:srgbClr val="003366"/>
                </a:solidFill>
              </a:rPr>
              <a:t>Administrative Separations (AR 135-175 or AR 135-178)</a:t>
            </a:r>
            <a:endParaRPr lang="en-US" sz="600" dirty="0" smtClean="0">
              <a:solidFill>
                <a:srgbClr val="003366"/>
              </a:solidFill>
            </a:endParaRPr>
          </a:p>
        </p:txBody>
      </p:sp>
      <p:sp>
        <p:nvSpPr>
          <p:cNvPr id="4" name="Slide Number Placeholder 3"/>
          <p:cNvSpPr>
            <a:spLocks noGrp="1"/>
          </p:cNvSpPr>
          <p:nvPr>
            <p:ph type="sldNum" sz="quarter" idx="10"/>
          </p:nvPr>
        </p:nvSpPr>
        <p:spPr/>
        <p:txBody>
          <a:bodyPr/>
          <a:lstStyle/>
          <a:p>
            <a:fld id="{7C48DED5-5171-4E6C-9DFB-0048360AAB6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600" dirty="0" smtClean="0"/>
              <a:t>Instructor </a:t>
            </a:r>
            <a:r>
              <a:rPr lang="en-US" sz="600" dirty="0" smtClean="0"/>
              <a:t>Comments</a:t>
            </a:r>
            <a:r>
              <a:rPr lang="en-US" sz="600" dirty="0" smtClean="0"/>
              <a:t>:</a:t>
            </a:r>
          </a:p>
          <a:p>
            <a:r>
              <a:rPr lang="en-US" sz="600" dirty="0" smtClean="0"/>
              <a:t>What is considered</a:t>
            </a:r>
            <a:r>
              <a:rPr lang="en-US" sz="600" baseline="0" dirty="0" smtClean="0"/>
              <a:t> a “</a:t>
            </a:r>
            <a:r>
              <a:rPr lang="en-US" sz="600" dirty="0" smtClean="0"/>
              <a:t>Minor” offense </a:t>
            </a:r>
            <a:r>
              <a:rPr lang="en-US" sz="600" dirty="0" smtClean="0"/>
              <a:t>is in the discretion of the commander imposing punishment.</a:t>
            </a:r>
          </a:p>
          <a:p>
            <a:r>
              <a:rPr lang="en-US" sz="600" dirty="0" smtClean="0"/>
              <a:t>Commander </a:t>
            </a:r>
            <a:r>
              <a:rPr lang="en-US" sz="600" dirty="0" smtClean="0"/>
              <a:t>should</a:t>
            </a:r>
            <a:r>
              <a:rPr lang="en-US" sz="600" baseline="0" dirty="0" smtClean="0"/>
              <a:t> </a:t>
            </a:r>
            <a:r>
              <a:rPr lang="en-US" sz="600" dirty="0" smtClean="0"/>
              <a:t>handle </a:t>
            </a:r>
            <a:r>
              <a:rPr lang="en-US" sz="600" dirty="0" smtClean="0"/>
              <a:t>at the lowest level possible. If Admin measures</a:t>
            </a:r>
            <a:r>
              <a:rPr lang="en-US" sz="600" baseline="0" dirty="0" smtClean="0"/>
              <a:t> are not sufficient to address </a:t>
            </a:r>
            <a:r>
              <a:rPr lang="en-US" sz="600" baseline="0" dirty="0" smtClean="0"/>
              <a:t>the misconduct</a:t>
            </a:r>
            <a:endParaRPr lang="en-US" sz="600" baseline="0" dirty="0" smtClean="0"/>
          </a:p>
          <a:p>
            <a:pPr eaLnBrk="1" hangingPunct="1">
              <a:buFontTx/>
              <a:buChar char="•"/>
            </a:pPr>
            <a:r>
              <a:rPr lang="en-US" sz="600" dirty="0" smtClean="0"/>
              <a:t> </a:t>
            </a:r>
            <a:r>
              <a:rPr lang="en-US" sz="600" b="1" dirty="0" smtClean="0"/>
              <a:t>Instructor Comments:</a:t>
            </a:r>
            <a:r>
              <a:rPr lang="en-US" sz="600" dirty="0" smtClean="0"/>
              <a:t> </a:t>
            </a:r>
          </a:p>
          <a:p>
            <a:pPr marL="514350" lvl="1" eaLnBrk="1" hangingPunct="1">
              <a:buFontTx/>
              <a:buChar char="•"/>
            </a:pPr>
            <a:r>
              <a:rPr lang="en-US" sz="600" dirty="0" smtClean="0"/>
              <a:t> Article 15</a:t>
            </a:r>
            <a:r>
              <a:rPr lang="en-US" sz="600" dirty="0" smtClean="0"/>
              <a:t>: is  </a:t>
            </a:r>
            <a:r>
              <a:rPr lang="en-US" sz="600" dirty="0" smtClean="0"/>
              <a:t>A provision of the ACMJ which authorizes punishment of Soldiers for minor offenses.  It is referred to as “nonjudicial punishment” because the punishment is imposed by a commander rather than through a court-martial proceeding.</a:t>
            </a:r>
          </a:p>
          <a:p>
            <a:pPr lvl="2" eaLnBrk="1" hangingPunct="1">
              <a:buFontTx/>
              <a:buChar char="•"/>
            </a:pPr>
            <a:r>
              <a:rPr lang="en-US" sz="600" dirty="0" smtClean="0"/>
              <a:t> A commander should use Article 15 for minor violations of the ACMJ, and when non-punitive administrative procedures have failed or are inappropriate.</a:t>
            </a:r>
          </a:p>
          <a:p>
            <a:pPr lvl="2" eaLnBrk="1" hangingPunct="1">
              <a:buFontTx/>
              <a:buChar char="•"/>
            </a:pPr>
            <a:r>
              <a:rPr lang="en-US" sz="600" dirty="0" smtClean="0"/>
              <a:t> An Article 15 serves the function of correcting, educating, and reforming a Soldier who has engaged in misconduct.  Though a punitive action, it enables the Soldier to avoid the stigma of a court-martial.</a:t>
            </a:r>
          </a:p>
          <a:p>
            <a:pPr lvl="2" eaLnBrk="1" hangingPunct="1">
              <a:buFontTx/>
              <a:buChar char="•"/>
            </a:pPr>
            <a:r>
              <a:rPr lang="en-US" sz="600" dirty="0" smtClean="0"/>
              <a:t> An Article 15 may be imposed on a commissioned officer, as well as on enlisted personnel.</a:t>
            </a:r>
          </a:p>
          <a:p>
            <a:pPr lvl="2" eaLnBrk="1" hangingPunct="1">
              <a:buFontTx/>
              <a:buChar char="•"/>
            </a:pPr>
            <a:endParaRPr lang="en-US" sz="600" dirty="0" smtClean="0"/>
          </a:p>
          <a:p>
            <a:pPr eaLnBrk="1" hangingPunct="1">
              <a:buFontTx/>
              <a:buChar char="•"/>
            </a:pPr>
            <a:r>
              <a:rPr lang="en-US" sz="600" dirty="0" smtClean="0"/>
              <a:t> </a:t>
            </a:r>
            <a:r>
              <a:rPr lang="en-US" sz="600" b="1" dirty="0" smtClean="0"/>
              <a:t>IMPORTANT TO REMEMBER</a:t>
            </a:r>
            <a:r>
              <a:rPr lang="en-US" sz="600" dirty="0" smtClean="0"/>
              <a:t>:  A commander can combine administrative and nonjudicial punishment in an attempt to maintain good order and discipline.  A combination of these measures is often the most effective application.  For example, a squad leader who is caught drunk on duty might be relieved from his leadership position, required to give alcohol abuse related classes as a form of corrective training, and given an Article 15.  Be sure not to structure such classes as punishment or otherwise attempt to embarrass the Soldier (e.g., the class need not know that the instructor was caught drunk on duty).</a:t>
            </a:r>
          </a:p>
          <a:p>
            <a:pPr eaLnBrk="1" hangingPunct="1"/>
            <a:endParaRPr lang="en-US" sz="600" dirty="0" smtClean="0"/>
          </a:p>
          <a:p>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 Notes:</a:t>
            </a:r>
          </a:p>
          <a:p>
            <a:r>
              <a:rPr lang="en-US" dirty="0" smtClean="0"/>
              <a:t>Minor” is in the discretion of the commander imposing punishment.</a:t>
            </a:r>
          </a:p>
          <a:p>
            <a:r>
              <a:rPr lang="en-US" dirty="0" err="1" smtClean="0"/>
              <a:t>Coommander</a:t>
            </a:r>
            <a:r>
              <a:rPr lang="en-US" dirty="0" smtClean="0"/>
              <a:t> should handle at the lowest level possible. If Admin measures</a:t>
            </a:r>
            <a:r>
              <a:rPr lang="en-US" baseline="0" dirty="0" smtClean="0"/>
              <a:t> are not sufficient to address misconduct</a:t>
            </a:r>
            <a:endParaRPr lang="en-US"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Instructor Comments:</a:t>
            </a:r>
          </a:p>
          <a:p>
            <a:r>
              <a:rPr lang="en-US" sz="1200" dirty="0" smtClean="0"/>
              <a:t>Commanding Officer as defined by AMCM 3-5(a) is: “Commissioned or warrant officer who by virtue of rank and assignment exercises primary command authority over a military organization or prescribed territorial area, which under pertinent official directives is recognized as a command.” </a:t>
            </a:r>
            <a:endParaRPr lang="en-US"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600" dirty="0" smtClean="0"/>
              <a:t>Instructor Note: Only right</a:t>
            </a:r>
            <a:r>
              <a:rPr lang="en-US" sz="600" baseline="0" dirty="0" smtClean="0"/>
              <a:t> to consult with counsel</a:t>
            </a:r>
          </a:p>
          <a:p>
            <a:pPr eaLnBrk="1" hangingPunct="1">
              <a:buFontTx/>
              <a:buChar char="•"/>
            </a:pPr>
            <a:r>
              <a:rPr lang="en-US" sz="600" dirty="0" smtClean="0"/>
              <a:t> </a:t>
            </a:r>
            <a:r>
              <a:rPr lang="en-US" sz="600" b="0" dirty="0" smtClean="0"/>
              <a:t>Instructor Comments: </a:t>
            </a:r>
          </a:p>
          <a:p>
            <a:pPr marL="514350" lvl="1" eaLnBrk="1" hangingPunct="1">
              <a:buFontTx/>
              <a:buChar char="•"/>
            </a:pPr>
            <a:r>
              <a:rPr lang="en-US" sz="600" dirty="0" smtClean="0"/>
              <a:t> Soldiers always have the following rights:</a:t>
            </a:r>
          </a:p>
          <a:p>
            <a:pPr lvl="2" eaLnBrk="1" hangingPunct="1">
              <a:buFontTx/>
              <a:buChar char="•"/>
            </a:pPr>
            <a:r>
              <a:rPr lang="en-US" sz="600" dirty="0" smtClean="0"/>
              <a:t> To be informed of the charges against them</a:t>
            </a:r>
          </a:p>
          <a:p>
            <a:pPr lvl="2" eaLnBrk="1" hangingPunct="1">
              <a:buFontTx/>
              <a:buChar char="•"/>
            </a:pPr>
            <a:r>
              <a:rPr lang="en-US" sz="600" dirty="0" smtClean="0"/>
              <a:t> To present evidence and witnesses on his/her own behalf.  </a:t>
            </a:r>
          </a:p>
          <a:p>
            <a:pPr lvl="2" eaLnBrk="1" hangingPunct="1">
              <a:buFontTx/>
              <a:buChar char="•"/>
            </a:pPr>
            <a:r>
              <a:rPr lang="en-US" sz="600" dirty="0" smtClean="0"/>
              <a:t> Can only turn down Art 15 and demand trial by CM if restriction contemplated.  </a:t>
            </a:r>
          </a:p>
          <a:p>
            <a:pPr lvl="2" eaLnBrk="1" hangingPunct="1">
              <a:buFontTx/>
              <a:buChar char="•"/>
            </a:pPr>
            <a:r>
              <a:rPr lang="en-US" sz="600" dirty="0" smtClean="0"/>
              <a:t> If the Soldier accepts the Article 15 procedures he/she has the right to appeal the decision</a:t>
            </a:r>
            <a:r>
              <a:rPr lang="en-US" sz="600" baseline="0" dirty="0" smtClean="0"/>
              <a:t> based on view that punishment is unjust or disproportionate to the offense</a:t>
            </a:r>
            <a:endParaRPr lang="en-US" sz="600" dirty="0" smtClean="0"/>
          </a:p>
          <a:p>
            <a:pPr lvl="3" eaLnBrk="1" hangingPunct="1">
              <a:buFontTx/>
              <a:buChar char="•"/>
            </a:pPr>
            <a:r>
              <a:rPr lang="en-US" sz="600" dirty="0" smtClean="0"/>
              <a:t> A Soldier’s acceptance of Article 15 procedures is not an admission of guilt.</a:t>
            </a:r>
          </a:p>
          <a:p>
            <a:pPr eaLnBrk="1" hangingPunct="1">
              <a:buFontTx/>
              <a:buChar char="•"/>
            </a:pPr>
            <a:r>
              <a:rPr lang="en-US" sz="600" dirty="0" smtClean="0"/>
              <a:t> </a:t>
            </a:r>
            <a:r>
              <a:rPr lang="en-US" sz="600" b="1" dirty="0" smtClean="0"/>
              <a:t>Instructor Comments:</a:t>
            </a:r>
            <a:r>
              <a:rPr lang="en-US" sz="600" dirty="0" smtClean="0"/>
              <a:t> </a:t>
            </a:r>
          </a:p>
          <a:p>
            <a:pPr marL="514350" lvl="1" eaLnBrk="1" hangingPunct="1">
              <a:buFontTx/>
              <a:buChar char="•"/>
            </a:pPr>
            <a:r>
              <a:rPr lang="en-US" sz="600" dirty="0" smtClean="0"/>
              <a:t> Unlike Summarized proceedings, a Soldier involved in a Formal proceeding has the right to consult an attorney.  However, there is no right to have a government attorney present at the hearing.  </a:t>
            </a:r>
          </a:p>
          <a:p>
            <a:pPr marL="514350" lvl="1" eaLnBrk="1" hangingPunct="1">
              <a:buFontTx/>
              <a:buChar char="•"/>
            </a:pPr>
            <a:r>
              <a:rPr lang="en-US" sz="600" dirty="0" smtClean="0"/>
              <a:t> A Soldier may request to be represented by a spokesperson at the hearing.  This spokesperson has no right to examine or cross-examine witnesses, but can make suggestions as to relevant issues or questions to the commander.</a:t>
            </a:r>
          </a:p>
          <a:p>
            <a:pPr marL="514350" lvl="1" eaLnBrk="1" hangingPunct="1">
              <a:buFontTx/>
              <a:buChar char="•"/>
            </a:pPr>
            <a:r>
              <a:rPr lang="en-US" sz="600" dirty="0" smtClean="0"/>
              <a:t> In addition, a Soldier may request that the Formal Article 15 hearing be open.  The Commander, however, has the discretion to approve or disapprove the request.  </a:t>
            </a:r>
          </a:p>
          <a:p>
            <a:pPr eaLnBrk="1" hangingPunct="1"/>
            <a:endParaRPr lang="en-US" sz="600" dirty="0" smtClean="0"/>
          </a:p>
          <a:p>
            <a:pPr eaLnBrk="1" hangingPunct="1"/>
            <a:endParaRPr lang="en-US" sz="600" dirty="0" smtClean="0"/>
          </a:p>
          <a:p>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a:t>
            </a:r>
            <a:r>
              <a:rPr lang="en-US" baseline="0" dirty="0" smtClean="0"/>
              <a:t> Comments: If you are any of these positions you do not have the authority to impose or imply that a </a:t>
            </a:r>
            <a:r>
              <a:rPr lang="en-US" baseline="0" dirty="0" err="1" smtClean="0"/>
              <a:t>servicemember</a:t>
            </a:r>
            <a:r>
              <a:rPr lang="en-US" baseline="0" dirty="0" smtClean="0"/>
              <a:t> will receive an Art 15.</a:t>
            </a:r>
          </a:p>
          <a:p>
            <a:r>
              <a:rPr lang="en-US" baseline="0" dirty="0" smtClean="0"/>
              <a:t>This is important in terms of avoiding UCI. These individuals may recommend to the CDR that an Art. 15 may be considered as an appropriate COA for the offense.</a:t>
            </a:r>
            <a:endParaRPr lang="en-US"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charset="0"/>
              <a:buNone/>
            </a:pPr>
            <a:r>
              <a:rPr lang="en-US" sz="600" dirty="0" smtClean="0"/>
              <a:t>Instructor</a:t>
            </a:r>
            <a:r>
              <a:rPr lang="en-US" sz="600" baseline="0" dirty="0" smtClean="0"/>
              <a:t> Comment: There are 2 procedures to NJP: formal and summarized proceedings</a:t>
            </a:r>
          </a:p>
          <a:p>
            <a:pPr>
              <a:buFont typeface="Arial" charset="0"/>
              <a:buNone/>
            </a:pPr>
            <a:r>
              <a:rPr lang="en-US" sz="600" baseline="0" dirty="0" smtClean="0"/>
              <a:t>*If Restriction is contemplated allows SM to turn down NJP and request CM</a:t>
            </a:r>
            <a:endParaRPr lang="en-US" sz="600" dirty="0" smtClean="0"/>
          </a:p>
          <a:p>
            <a:pPr>
              <a:buFont typeface="Arial" charset="0"/>
              <a:buNone/>
            </a:pPr>
            <a:r>
              <a:rPr lang="en-US" sz="600" dirty="0" smtClean="0"/>
              <a:t>*</a:t>
            </a:r>
            <a:r>
              <a:rPr lang="en-US" sz="600" baseline="0" dirty="0" smtClean="0"/>
              <a:t>TAG approval is required in advance for restriction!</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sz="600" dirty="0" smtClean="0"/>
              <a:t>Once</a:t>
            </a:r>
            <a:r>
              <a:rPr lang="en-US" sz="600" baseline="0" dirty="0" smtClean="0"/>
              <a:t> SM notified, he/she has to accept w/in n</a:t>
            </a:r>
            <a:r>
              <a:rPr lang="en-US" sz="600" dirty="0" smtClean="0"/>
              <a:t>ormally two weeks, but may be as short as two days if SM is on orders and all resources are readily available.</a:t>
            </a:r>
          </a:p>
          <a:p>
            <a:r>
              <a:rPr lang="en-US" sz="600" dirty="0" smtClean="0"/>
              <a:t>Non-adversarial.</a:t>
            </a:r>
          </a:p>
          <a:p>
            <a:pPr lvl="1"/>
            <a:r>
              <a:rPr lang="en-US" sz="600" dirty="0" smtClean="0"/>
              <a:t>No right to counsel at the hearing.</a:t>
            </a:r>
          </a:p>
          <a:p>
            <a:pPr lvl="1"/>
            <a:r>
              <a:rPr lang="en-US" sz="600" dirty="0" smtClean="0"/>
              <a:t>No right to cross-examine witnesses.</a:t>
            </a:r>
          </a:p>
          <a:p>
            <a:r>
              <a:rPr lang="en-US" sz="600" dirty="0" smtClean="0"/>
              <a:t>Open hearing unless closed by the CDR.</a:t>
            </a:r>
          </a:p>
          <a:p>
            <a:r>
              <a:rPr lang="en-US" sz="600" dirty="0" smtClean="0"/>
              <a:t>SM may present defense, mitigation, and/or extenuation.</a:t>
            </a:r>
          </a:p>
          <a:p>
            <a:r>
              <a:rPr lang="en-US" sz="600" dirty="0" smtClean="0"/>
              <a:t>SM may bring witnesses or evidence.</a:t>
            </a:r>
          </a:p>
          <a:p>
            <a:r>
              <a:rPr lang="en-US" sz="600" dirty="0" smtClean="0"/>
              <a:t>Rules of evidence do not apply.</a:t>
            </a:r>
          </a:p>
          <a:p>
            <a:r>
              <a:rPr lang="en-US" sz="600" dirty="0" smtClean="0"/>
              <a:t>SM may bring a spokesperson, who need not be an attorney. Or bring</a:t>
            </a:r>
            <a:r>
              <a:rPr lang="en-US" sz="600" baseline="0" dirty="0" smtClean="0"/>
              <a:t> a civilian attorney at own expense</a:t>
            </a:r>
          </a:p>
          <a:p>
            <a:r>
              <a:rPr lang="en-US" sz="600" baseline="0" dirty="0" smtClean="0"/>
              <a:t>If proceedings are terminated b/c not guilty the summary of the proceedings are destroyed.</a:t>
            </a:r>
          </a:p>
          <a:p>
            <a:endParaRPr lang="en-US" sz="600" baseline="0" dirty="0" smtClean="0"/>
          </a:p>
          <a:p>
            <a:r>
              <a:rPr lang="en-US" sz="600" baseline="0" dirty="0" smtClean="0"/>
              <a:t>FORMAL Procedures: </a:t>
            </a:r>
            <a:r>
              <a:rPr lang="en-US" sz="600" dirty="0" smtClean="0"/>
              <a:t>Accepting a NJP process extinguishes right to request Courts-Martial.</a:t>
            </a:r>
          </a:p>
          <a:p>
            <a:endParaRPr lang="en-US" sz="600" dirty="0" smtClean="0"/>
          </a:p>
          <a:p>
            <a:r>
              <a:rPr lang="en-US" sz="600" dirty="0" smtClean="0"/>
              <a:t>APPEAL: the commander may</a:t>
            </a:r>
            <a:r>
              <a:rPr lang="en-US" sz="600" baseline="0" dirty="0" smtClean="0"/>
              <a:t> take the following </a:t>
            </a:r>
            <a:r>
              <a:rPr lang="en-US" sz="600" dirty="0" smtClean="0"/>
              <a:t>Actions:</a:t>
            </a:r>
          </a:p>
          <a:p>
            <a:pPr lvl="1"/>
            <a:r>
              <a:rPr lang="en-US" sz="600" dirty="0" smtClean="0"/>
              <a:t>No action</a:t>
            </a:r>
          </a:p>
          <a:p>
            <a:pPr lvl="1"/>
            <a:r>
              <a:rPr lang="en-US" sz="600" dirty="0" smtClean="0"/>
              <a:t>Set aside/change NJP (may not increase)</a:t>
            </a:r>
          </a:p>
          <a:p>
            <a:pPr lvl="1"/>
            <a:r>
              <a:rPr lang="en-US" sz="600" dirty="0" smtClean="0"/>
              <a:t>Authorize additional proceedings</a:t>
            </a:r>
          </a:p>
          <a:p>
            <a:endParaRPr lang="en-US" sz="600" dirty="0" smtClean="0"/>
          </a:p>
          <a:p>
            <a:pPr>
              <a:buFont typeface="Arial" charset="0"/>
              <a:buChar char="•"/>
            </a:pPr>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600" dirty="0" smtClean="0"/>
              <a:t>Instructor Comments:  If a Soldier is found guilty at an Article 15, a Commander must determine the appropriate punishment for the offense or offenses.  The Commander has the discretion to give up to the maximum punishment or no punishment at all.</a:t>
            </a:r>
          </a:p>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-“A reprimand is a more severe form of censure than an admonition.” –AMCM 3-10(a)</a:t>
            </a:r>
          </a:p>
          <a:p>
            <a:r>
              <a:rPr lang="en-US" sz="600" dirty="0" smtClean="0"/>
              <a:t>-Restriction: Gives the SM the option for Court Martial!</a:t>
            </a:r>
          </a:p>
          <a:p>
            <a:r>
              <a:rPr lang="en-US" sz="600" dirty="0" smtClean="0"/>
              <a:t>-Deprives SM of liberty by force of moral obligation rather than physical restraint.</a:t>
            </a:r>
          </a:p>
          <a:p>
            <a:pPr lvl="2" eaLnBrk="1" hangingPunct="1">
              <a:buFontTx/>
              <a:buChar char="•"/>
            </a:pPr>
            <a:r>
              <a:rPr lang="en-US" sz="600" dirty="0" smtClean="0"/>
              <a:t>Restriction may also include suspension from duties. Ordering SM to perform duty at a certain place is not restriction. Restriction (in lieu of arrest):  Soldier is ordered to remain within specified boundaries (on the installation).  Individuals are required to perform full military duties while on restriction. </a:t>
            </a:r>
          </a:p>
          <a:p>
            <a:pPr lvl="3" eaLnBrk="1" hangingPunct="1">
              <a:buFontTx/>
              <a:buChar char="•"/>
            </a:pPr>
            <a:r>
              <a:rPr lang="en-US" sz="600" dirty="0" smtClean="0"/>
              <a:t> Conditions that are too harsh or restrictions on liberty that are too great can be “tantamount to confinement.”</a:t>
            </a:r>
          </a:p>
          <a:p>
            <a:r>
              <a:rPr lang="en-US" sz="600" dirty="0" smtClean="0"/>
              <a:t>Instructor Notes:-</a:t>
            </a:r>
          </a:p>
          <a:p>
            <a:r>
              <a:rPr lang="en-US" sz="600" dirty="0" smtClean="0"/>
              <a:t>These</a:t>
            </a:r>
            <a:r>
              <a:rPr lang="en-US" sz="600" baseline="0" dirty="0" smtClean="0"/>
              <a:t> ranges are specified in the ACMJ, AMCM and SMDR 27-10</a:t>
            </a:r>
            <a:endParaRPr lang="en-US" sz="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-Articulate</a:t>
            </a:r>
            <a:r>
              <a:rPr lang="en-US" sz="600" baseline="0" dirty="0" smtClean="0"/>
              <a:t> the differences on </a:t>
            </a:r>
            <a:r>
              <a:rPr lang="en-US" sz="600" dirty="0" smtClean="0"/>
              <a:t>Confinement</a:t>
            </a:r>
            <a:r>
              <a:rPr lang="en-US" sz="600" baseline="0" dirty="0" smtClean="0"/>
              <a:t> vs. Restriction to post or w/holding privileges </a:t>
            </a:r>
            <a:endParaRPr lang="en-US" sz="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-Punishment is usually effective immediately but may be delayed for good cause.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600" dirty="0" smtClean="0"/>
          </a:p>
          <a:p>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600" dirty="0" smtClean="0"/>
              <a:t>Instructor Comment: </a:t>
            </a:r>
          </a:p>
          <a:p>
            <a:pPr>
              <a:buFont typeface="Arial" pitchFamily="34" charset="0"/>
              <a:buChar char="•"/>
            </a:pPr>
            <a:r>
              <a:rPr lang="en-US" sz="600" dirty="0" smtClean="0"/>
              <a:t>These are similarities in ACMJ and UCMJ.</a:t>
            </a:r>
            <a:r>
              <a:rPr lang="en-US" sz="600" baseline="0" dirty="0" smtClean="0"/>
              <a:t> The benefits of a State Model Code will be in having a code that will permit the ease of transitioning to the UCMJ when deployed. The Key differences b/t the ACMJ and UCMJ are that the ACMJ only allows the accused the right to turn down a summarized Art. 15 in the instance a CDR informs the accused that he is contemplating imposing restriction as a form of punishment. The primary focus of the ACMJ is on misdemeanor offenses; </a:t>
            </a:r>
            <a:r>
              <a:rPr lang="en-US" sz="600" dirty="0" smtClean="0"/>
              <a:t>Maximum punishments imposed  for NJP are based on Grade of Commander imposing punishment not the proceeding; Commanders at a Special Courts-Martial may adjudge Bad Conduct Discharge but not Dishonorable Discharge;</a:t>
            </a:r>
            <a:r>
              <a:rPr lang="en-US" sz="600" baseline="0" dirty="0" smtClean="0"/>
              <a:t> the </a:t>
            </a:r>
            <a:r>
              <a:rPr lang="en-US" sz="600" dirty="0" smtClean="0"/>
              <a:t>Maximum punishment imposed for Courts-martial may include confinement for more than 6 mos. but not to exceed one year; and only bad conduct discharge (No dishonorable discharge at this time);</a:t>
            </a:r>
            <a:r>
              <a:rPr lang="en-US" sz="600" baseline="0" dirty="0" smtClean="0"/>
              <a:t> and the </a:t>
            </a:r>
            <a:r>
              <a:rPr lang="en-US" sz="600" dirty="0" smtClean="0"/>
              <a:t>Appellate process is by a military Review Panel and </a:t>
            </a:r>
            <a:r>
              <a:rPr lang="en-US" sz="600" baseline="0" dirty="0" smtClean="0"/>
              <a:t> when applicable </a:t>
            </a:r>
            <a:r>
              <a:rPr lang="en-US" sz="600" dirty="0" smtClean="0"/>
              <a:t>review by writ of certiorari to Alabama Supreme Court</a:t>
            </a:r>
          </a:p>
          <a:p>
            <a:pPr>
              <a:buFont typeface="Arial" pitchFamily="34" charset="0"/>
              <a:buNone/>
            </a:pPr>
            <a:r>
              <a:rPr lang="en-US" sz="600" dirty="0" smtClean="0"/>
              <a:t>	</a:t>
            </a:r>
            <a:endParaRPr lang="en-US" sz="600" baseline="0" dirty="0" smtClean="0"/>
          </a:p>
          <a:p>
            <a:endParaRPr lang="en-US" sz="600" baseline="0" dirty="0" smtClean="0"/>
          </a:p>
          <a:p>
            <a:r>
              <a:rPr lang="en-US" sz="600" baseline="0" dirty="0" smtClean="0"/>
              <a:t>JA’s should familiarize themselves w/ fundamental Differences b/t ACMJ and UCMJ:</a:t>
            </a:r>
          </a:p>
          <a:p>
            <a:pPr>
              <a:buFont typeface="Arial" pitchFamily="34" charset="0"/>
              <a:buNone/>
            </a:pPr>
            <a:r>
              <a:rPr lang="en-US" sz="600" b="1" dirty="0" smtClean="0"/>
              <a:t>UCMJ</a:t>
            </a:r>
            <a:endParaRPr lang="en-US" sz="600" dirty="0" smtClean="0"/>
          </a:p>
          <a:p>
            <a:pPr>
              <a:buFont typeface="Arial" pitchFamily="34" charset="0"/>
              <a:buChar char="•"/>
            </a:pPr>
            <a:r>
              <a:rPr lang="en-US" sz="600" dirty="0" smtClean="0"/>
              <a:t>Summarized NJP Proceedings – Accused has right to turn down and request Courts-Martial, CDR can impose confinement</a:t>
            </a:r>
          </a:p>
          <a:p>
            <a:pPr>
              <a:buFont typeface="Arial" pitchFamily="34" charset="0"/>
              <a:buChar char="•"/>
            </a:pPr>
            <a:r>
              <a:rPr lang="en-US" sz="600" dirty="0" smtClean="0"/>
              <a:t>Covers Misdemeanor and Felony Offenses</a:t>
            </a:r>
          </a:p>
          <a:p>
            <a:pPr>
              <a:buFont typeface="Arial" pitchFamily="34" charset="0"/>
              <a:buChar char="•"/>
            </a:pPr>
            <a:r>
              <a:rPr lang="en-US" sz="600" dirty="0" smtClean="0"/>
              <a:t>Maximum punishments imposed for NJP limited  under Summarized proceedings and by the grade of the imposing commander(no forfeiture or reduction)</a:t>
            </a:r>
          </a:p>
          <a:p>
            <a:pPr>
              <a:buFont typeface="Arial" pitchFamily="34" charset="0"/>
              <a:buChar char="•"/>
            </a:pPr>
            <a:r>
              <a:rPr lang="en-US" sz="600" dirty="0" smtClean="0"/>
              <a:t>Maximum punishments imposed for Courts-Martial: SPCM cannot adjudge BCD unless designated as BCD SPCM; General Courts-Martial max punishment up to death</a:t>
            </a:r>
          </a:p>
          <a:p>
            <a:pPr>
              <a:buFont typeface="Arial" pitchFamily="34" charset="0"/>
              <a:buChar char="•"/>
            </a:pPr>
            <a:r>
              <a:rPr lang="en-US" sz="600" dirty="0" smtClean="0"/>
              <a:t>Appellate process: US Court of Appeals For the Armed Forces, US Army Court of Criminal Appeals, (Government Appellate Division, Defense Appellate Division)</a:t>
            </a:r>
          </a:p>
          <a:p>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600" dirty="0" smtClean="0"/>
              <a:t>Instructor Note: Severity of the Punishment: IAW</a:t>
            </a:r>
            <a:r>
              <a:rPr lang="en-US" sz="600" baseline="0" dirty="0" smtClean="0"/>
              <a:t> ALA criminal code prosecution of misdemeanor offenses must commence w/in 1 yr </a:t>
            </a:r>
            <a:endParaRPr lang="en-US" sz="600" dirty="0" smtClean="0"/>
          </a:p>
          <a:p>
            <a:r>
              <a:rPr lang="en-US" sz="600" dirty="0" smtClean="0"/>
              <a:t>Should be “Least severe discipline appropriate to the offense.” –AMCM 3-1(b)</a:t>
            </a:r>
          </a:p>
          <a:p>
            <a:endParaRPr lang="en-US" sz="600" dirty="0" smtClean="0"/>
          </a:p>
          <a:p>
            <a:r>
              <a:rPr lang="en-US" sz="600" dirty="0" smtClean="0"/>
              <a:t>Instructor</a:t>
            </a:r>
            <a:r>
              <a:rPr lang="en-US" sz="600" baseline="0" dirty="0" smtClean="0"/>
              <a:t> Comment:</a:t>
            </a:r>
            <a:endParaRPr lang="en-US" sz="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REDUCTION: is the Grade from which demoted must be within the promotion authority of the commander.</a:t>
            </a:r>
          </a:p>
          <a:p>
            <a:r>
              <a:rPr lang="en-US" sz="600" kern="1200" baseline="0" dirty="0" smtClean="0">
                <a:solidFill>
                  <a:schemeClr val="tx1"/>
                </a:solidFill>
                <a:latin typeface="+mn-lt"/>
                <a:ea typeface="+mn-ea"/>
                <a:cs typeface="+mn-cs"/>
              </a:rPr>
              <a:t>ANG DEMOTION apply to airmen in grades E-1 to E-9. This disciplinary tool can result in demotions of one</a:t>
            </a:r>
          </a:p>
          <a:p>
            <a:r>
              <a:rPr lang="en-US" sz="600" kern="1200" baseline="0" dirty="0" smtClean="0">
                <a:solidFill>
                  <a:schemeClr val="tx1"/>
                </a:solidFill>
                <a:latin typeface="+mn-lt"/>
                <a:ea typeface="+mn-ea"/>
                <a:cs typeface="+mn-cs"/>
              </a:rPr>
              <a:t>grade or three or more grades. Administrative demotions apply to airmen in grades E-1 to E-9. </a:t>
            </a:r>
            <a:endParaRPr lang="en-US" sz="600" dirty="0" smtClean="0"/>
          </a:p>
          <a:p>
            <a:r>
              <a:rPr lang="en-US" sz="600" dirty="0" smtClean="0"/>
              <a:t>Left to the discretion of the commander, but should be consistent within the command and comparable to the rest of the state.</a:t>
            </a:r>
          </a:p>
          <a:p>
            <a:endParaRPr lang="en-US" sz="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t>EXTRA</a:t>
            </a:r>
            <a:r>
              <a:rPr lang="en-US" sz="600" baseline="0" dirty="0" smtClean="0"/>
              <a:t> DUTY: </a:t>
            </a:r>
            <a:r>
              <a:rPr lang="en-US" sz="600" dirty="0" smtClean="0"/>
              <a:t>Should be military duty, but extra duty imposed on NCOs should not be demeaning to their grade or position.</a:t>
            </a:r>
          </a:p>
          <a:p>
            <a:r>
              <a:rPr lang="en-US" sz="600" dirty="0" smtClean="0"/>
              <a:t>Should not be a duty normally considered an honor to perform (memorials, color guard).</a:t>
            </a:r>
          </a:p>
          <a:p>
            <a:r>
              <a:rPr lang="en-US" sz="600" dirty="0" smtClean="0"/>
              <a:t>May not constitute a health or safety hazard.</a:t>
            </a:r>
          </a:p>
          <a:p>
            <a:endParaRPr lang="en-US" sz="6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600" dirty="0" smtClean="0"/>
              <a:t>* As the code is written GO and Gov authority is limited to that of a Company-Grade NJP. This is a typo and is/will be before the legislature for correction prior to implementation. As written GO and GOV would not be able to use. </a:t>
            </a:r>
          </a:p>
          <a:p>
            <a:endParaRPr lang="en-US" sz="600" dirty="0" smtClean="0"/>
          </a:p>
          <a:p>
            <a:r>
              <a:rPr lang="en-US" sz="600" kern="1200" dirty="0" smtClean="0">
                <a:solidFill>
                  <a:schemeClr val="tx1"/>
                </a:solidFill>
                <a:latin typeface="+mn-lt"/>
                <a:ea typeface="+mn-ea"/>
                <a:cs typeface="+mn-cs"/>
              </a:rPr>
              <a:t>1 The maximum punishment that can be imposed by any commander will not exceed extra duty for 14 days, restriction for 14 days, oral reprimand, or any combination thereof. Combinations of extra duties and restriction cannot exceed the maximum allowed for extra duty.</a:t>
            </a:r>
          </a:p>
          <a:p>
            <a:r>
              <a:rPr lang="en-US" sz="600" kern="1200" dirty="0" smtClean="0">
                <a:solidFill>
                  <a:schemeClr val="tx1"/>
                </a:solidFill>
                <a:latin typeface="+mn-lt"/>
                <a:ea typeface="+mn-ea"/>
                <a:cs typeface="+mn-cs"/>
              </a:rPr>
              <a:t>2 Amount of forfeiture is computed at the reduced grade, even if suspended, if reduction is part of the punishment imposed. For RC Soldiers, use monthly basic pay for the grade and time in service of an AA Soldier (see </a:t>
            </a:r>
            <a:r>
              <a:rPr lang="en-US" sz="600" kern="1200" dirty="0" err="1" smtClean="0">
                <a:solidFill>
                  <a:schemeClr val="tx1"/>
                </a:solidFill>
                <a:latin typeface="+mn-lt"/>
                <a:ea typeface="+mn-ea"/>
                <a:cs typeface="+mn-cs"/>
              </a:rPr>
              <a:t>para</a:t>
            </a:r>
            <a:r>
              <a:rPr lang="en-US" sz="600" kern="1200" dirty="0" smtClean="0">
                <a:solidFill>
                  <a:schemeClr val="tx1"/>
                </a:solidFill>
                <a:latin typeface="+mn-lt"/>
                <a:ea typeface="+mn-ea"/>
                <a:cs typeface="+mn-cs"/>
              </a:rPr>
              <a:t> 20–9).</a:t>
            </a:r>
          </a:p>
          <a:p>
            <a:r>
              <a:rPr lang="en-US" sz="600" kern="1200" dirty="0" smtClean="0">
                <a:solidFill>
                  <a:schemeClr val="tx1"/>
                </a:solidFill>
                <a:latin typeface="+mn-lt"/>
                <a:ea typeface="+mn-ea"/>
                <a:cs typeface="+mn-cs"/>
              </a:rPr>
              <a:t>3 Only if imposed by a field grade commander of a unit authorized a commander in the grade of O–5 or higher. In the RC, reduction is only authorized from grade E–5. For RC Soldiers of grade E–6 and higher, reduction is authorized only if the grade from which the Soldier is reduced is within the promotion authority of the officer imposing the reduction.</a:t>
            </a:r>
          </a:p>
          <a:p>
            <a:r>
              <a:rPr lang="en-US" sz="600" kern="1200" dirty="0" smtClean="0">
                <a:solidFill>
                  <a:schemeClr val="tx1"/>
                </a:solidFill>
                <a:latin typeface="+mn-lt"/>
                <a:ea typeface="+mn-ea"/>
                <a:cs typeface="+mn-cs"/>
              </a:rPr>
              <a:t>4 In the case of commissioned officers and warrant officers, admonitions and reprimands given as </a:t>
            </a:r>
            <a:r>
              <a:rPr lang="en-US" sz="600" kern="1200" dirty="0" err="1" smtClean="0">
                <a:solidFill>
                  <a:schemeClr val="tx1"/>
                </a:solidFill>
                <a:latin typeface="+mn-lt"/>
                <a:ea typeface="+mn-ea"/>
                <a:cs typeface="+mn-cs"/>
              </a:rPr>
              <a:t>nonjudicial</a:t>
            </a:r>
            <a:r>
              <a:rPr lang="en-US" sz="600" kern="1200" dirty="0" smtClean="0">
                <a:solidFill>
                  <a:schemeClr val="tx1"/>
                </a:solidFill>
                <a:latin typeface="+mn-lt"/>
                <a:ea typeface="+mn-ea"/>
                <a:cs typeface="+mn-cs"/>
              </a:rPr>
              <a:t> punishment must be administered in writing Art. 15 paragraph 5b(1), MCM 2008 (this is not included in 3-9, Ch. 3, AMCM, 2013). </a:t>
            </a:r>
          </a:p>
          <a:p>
            <a:r>
              <a:rPr lang="en-US" sz="600" kern="1200" dirty="0" smtClean="0">
                <a:solidFill>
                  <a:schemeClr val="tx1"/>
                </a:solidFill>
                <a:latin typeface="+mn-lt"/>
                <a:ea typeface="+mn-ea"/>
                <a:cs typeface="+mn-cs"/>
              </a:rPr>
              <a:t>5 At the time punishment is imposed</a:t>
            </a:r>
          </a:p>
          <a:p>
            <a:r>
              <a:rPr lang="en-US" sz="600" kern="1200" dirty="0" smtClean="0">
                <a:solidFill>
                  <a:schemeClr val="tx1"/>
                </a:solidFill>
                <a:latin typeface="+mn-lt"/>
                <a:ea typeface="+mn-ea"/>
                <a:cs typeface="+mn-cs"/>
              </a:rPr>
              <a:t> -This refers to officers and </a:t>
            </a:r>
            <a:r>
              <a:rPr lang="en-US" sz="600" kern="1200" dirty="0" err="1" smtClean="0">
                <a:solidFill>
                  <a:schemeClr val="tx1"/>
                </a:solidFill>
                <a:latin typeface="+mn-lt"/>
                <a:ea typeface="+mn-ea"/>
                <a:cs typeface="+mn-cs"/>
              </a:rPr>
              <a:t>Wos</a:t>
            </a:r>
            <a:endParaRPr lang="en-US" sz="600" kern="1200" dirty="0" smtClean="0">
              <a:solidFill>
                <a:schemeClr val="tx1"/>
              </a:solidFill>
              <a:latin typeface="+mn-lt"/>
              <a:ea typeface="+mn-ea"/>
              <a:cs typeface="+mn-cs"/>
            </a:endParaRPr>
          </a:p>
          <a:p>
            <a:endParaRPr lang="en-US" sz="600" dirty="0" smtClean="0"/>
          </a:p>
          <a:p>
            <a:r>
              <a:rPr lang="en-US" sz="600" dirty="0" smtClean="0"/>
              <a:t>DEMOTION AUTHORITY is on the next slide</a:t>
            </a:r>
          </a:p>
          <a:p>
            <a:r>
              <a:rPr lang="en-US" sz="600" dirty="0" smtClean="0"/>
              <a:t>RANK                                                 DEMOTION AUTHORITY</a:t>
            </a:r>
          </a:p>
          <a:p>
            <a:r>
              <a:rPr lang="en-US" sz="600" dirty="0" smtClean="0"/>
              <a:t>Traditional Guardsmen E-1 to E-6      State Adjutant General, but may be 			</a:t>
            </a:r>
            <a:r>
              <a:rPr lang="en-US" sz="600" baseline="0" dirty="0" smtClean="0"/>
              <a:t> 				</a:t>
            </a:r>
            <a:r>
              <a:rPr lang="en-US" sz="600" dirty="0" smtClean="0"/>
              <a:t>delegated to wing, group or base commander</a:t>
            </a:r>
          </a:p>
          <a:p>
            <a:endParaRPr lang="en-US" sz="600" dirty="0" smtClean="0"/>
          </a:p>
          <a:p>
            <a:r>
              <a:rPr lang="en-US" sz="600" dirty="0" smtClean="0"/>
              <a:t>Traditional Guardsmen E-7 to E-9      State Adjutant General, but may be 							delegated to Assistant Adjutant for Air</a:t>
            </a:r>
          </a:p>
          <a:p>
            <a:endParaRPr lang="en-US" sz="600" dirty="0" smtClean="0"/>
          </a:p>
          <a:p>
            <a:r>
              <a:rPr lang="en-US" sz="600" dirty="0" smtClean="0"/>
              <a:t>Full –time AGRs                                  State Adjutant General*</a:t>
            </a:r>
          </a:p>
          <a:p>
            <a:endParaRPr lang="en-US" sz="600" dirty="0" smtClean="0"/>
          </a:p>
          <a:p>
            <a:r>
              <a:rPr lang="en-US" sz="600" dirty="0" smtClean="0"/>
              <a:t>Members on active duty with NGB</a:t>
            </a:r>
          </a:p>
          <a:p>
            <a:r>
              <a:rPr lang="en-US" sz="600" dirty="0" smtClean="0"/>
              <a:t>or ANG Readiness Center 		Director, Air National Guard, with concurrence of the State Adjutant General</a:t>
            </a:r>
          </a:p>
          <a:p>
            <a:endParaRPr lang="en-US" sz="600" dirty="0" smtClean="0"/>
          </a:p>
          <a:p>
            <a:r>
              <a:rPr lang="en-US" sz="600" dirty="0" smtClean="0"/>
              <a:t>*  ANGI 36-2503 and ANGI 36-101 do not specify a separate demotion authority for AGRs.  However, </a:t>
            </a:r>
          </a:p>
          <a:p>
            <a:r>
              <a:rPr lang="en-US" sz="600" dirty="0" smtClean="0"/>
              <a:t>the State</a:t>
            </a:r>
          </a:p>
          <a:p>
            <a:r>
              <a:rPr lang="en-US" sz="600" dirty="0" smtClean="0"/>
              <a:t>Adjutant General holds the authority to terminate AGR status for cause.</a:t>
            </a:r>
          </a:p>
          <a:p>
            <a:endParaRPr lang="en-US" sz="600" dirty="0" smtClean="0"/>
          </a:p>
          <a:p>
            <a:endParaRPr lang="en-US" sz="600" dirty="0" smtClean="0"/>
          </a:p>
        </p:txBody>
      </p:sp>
      <p:sp>
        <p:nvSpPr>
          <p:cNvPr id="4" name="Slide Number Placeholder 3"/>
          <p:cNvSpPr>
            <a:spLocks noGrp="1"/>
          </p:cNvSpPr>
          <p:nvPr>
            <p:ph type="sldNum" sz="quarter" idx="10"/>
          </p:nvPr>
        </p:nvSpPr>
        <p:spPr/>
        <p:txBody>
          <a:bodyPr/>
          <a:lstStyle/>
          <a:p>
            <a:fld id="{7C48DED5-5171-4E6C-9DFB-0048360AAB6D}"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600" dirty="0" smtClean="0"/>
              <a:t>Instructor Comment:</a:t>
            </a:r>
          </a:p>
          <a:p>
            <a:r>
              <a:rPr lang="en-US" sz="600" kern="1200" baseline="0" dirty="0" smtClean="0">
                <a:solidFill>
                  <a:schemeClr val="tx1"/>
                </a:solidFill>
                <a:latin typeface="+mn-lt"/>
                <a:ea typeface="+mn-ea"/>
                <a:cs typeface="+mn-cs"/>
              </a:rPr>
              <a:t>A reduction of three or more grades should only be used in an extraordinarily unique case when there appears to be no reasonable hope that the airman will again exhibit the proficiency, leadership, or fitness previously possessed. In this case, commanders may consider separation or discharge action under AFI 36-3209. </a:t>
            </a:r>
          </a:p>
          <a:p>
            <a:endParaRPr lang="en-US" sz="600" kern="1200" baseline="0" dirty="0" smtClean="0">
              <a:solidFill>
                <a:schemeClr val="tx1"/>
              </a:solidFill>
              <a:latin typeface="+mn-lt"/>
              <a:ea typeface="+mn-ea"/>
              <a:cs typeface="+mn-cs"/>
            </a:endParaRPr>
          </a:p>
          <a:p>
            <a:r>
              <a:rPr lang="en-US" sz="600" kern="1200" baseline="0" dirty="0" smtClean="0">
                <a:solidFill>
                  <a:schemeClr val="tx1"/>
                </a:solidFill>
                <a:latin typeface="+mn-lt"/>
                <a:ea typeface="+mn-ea"/>
                <a:cs typeface="+mn-cs"/>
              </a:rPr>
              <a:t>ANGI 36-2503, </a:t>
            </a:r>
            <a:r>
              <a:rPr lang="en-US" sz="600" i="1" kern="1200" baseline="0" dirty="0" smtClean="0">
                <a:solidFill>
                  <a:schemeClr val="tx1"/>
                </a:solidFill>
                <a:latin typeface="+mn-lt"/>
                <a:ea typeface="+mn-ea"/>
                <a:cs typeface="+mn-cs"/>
              </a:rPr>
              <a:t>Administrative Demotion of Airmen (1 March 2004); AFPD 36-25 Military Promotion and Demotion (21 June 1993);</a:t>
            </a:r>
            <a:endParaRPr lang="en-US" sz="600" kern="1200" baseline="0" dirty="0" smtClean="0">
              <a:solidFill>
                <a:schemeClr val="tx1"/>
              </a:solidFill>
              <a:latin typeface="+mn-lt"/>
              <a:ea typeface="+mn-ea"/>
              <a:cs typeface="+mn-cs"/>
            </a:endParaRPr>
          </a:p>
          <a:p>
            <a:endParaRPr lang="en-US" sz="600" i="1" kern="1200" baseline="0" dirty="0" smtClean="0">
              <a:solidFill>
                <a:schemeClr val="tx1"/>
              </a:solidFill>
              <a:latin typeface="+mn-lt"/>
              <a:ea typeface="+mn-ea"/>
              <a:cs typeface="+mn-cs"/>
            </a:endParaRPr>
          </a:p>
          <a:p>
            <a:r>
              <a:rPr lang="en-US" sz="600" i="1" kern="1200" baseline="0" dirty="0" smtClean="0">
                <a:solidFill>
                  <a:schemeClr val="tx1"/>
                </a:solidFill>
                <a:latin typeface="+mn-lt"/>
                <a:ea typeface="+mn-ea"/>
                <a:cs typeface="+mn-cs"/>
              </a:rPr>
              <a:t>(Do not demote a member when action under Article 15 or other sections of the UCMJ is more appropriate. Do not forgo demotion </a:t>
            </a:r>
            <a:r>
              <a:rPr lang="en-US" sz="600" kern="1200" baseline="0" dirty="0" smtClean="0">
                <a:solidFill>
                  <a:schemeClr val="tx1"/>
                </a:solidFill>
                <a:latin typeface="+mn-lt"/>
                <a:ea typeface="+mn-ea"/>
                <a:cs typeface="+mn-cs"/>
              </a:rPr>
              <a:t>because discharge is contemplated.3)</a:t>
            </a:r>
          </a:p>
          <a:p>
            <a:endParaRPr lang="en-US" sz="600" kern="1200" baseline="0" dirty="0" smtClean="0">
              <a:solidFill>
                <a:schemeClr val="tx1"/>
              </a:solidFill>
              <a:latin typeface="+mn-lt"/>
              <a:ea typeface="+mn-ea"/>
              <a:cs typeface="+mn-cs"/>
            </a:endParaRPr>
          </a:p>
          <a:p>
            <a:r>
              <a:rPr lang="en-US" sz="600" kern="1200" baseline="0" dirty="0" smtClean="0">
                <a:solidFill>
                  <a:schemeClr val="tx1"/>
                </a:solidFill>
                <a:latin typeface="+mn-lt"/>
                <a:ea typeface="+mn-ea"/>
                <a:cs typeface="+mn-cs"/>
              </a:rPr>
              <a:t>* ANGI 36-2503 and ANGI 36-101 do not specify a separate demotion authority for AGRs. However, the State Adjutant General holds the authority to terminate AGR status for cause.</a:t>
            </a:r>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800" dirty="0" smtClean="0"/>
              <a:t>Instructor</a:t>
            </a:r>
            <a:r>
              <a:rPr lang="en-US" sz="800" baseline="0" dirty="0" smtClean="0"/>
              <a:t> Comments:</a:t>
            </a:r>
            <a:endParaRPr lang="en-US" sz="8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dirty="0" smtClean="0"/>
              <a:t>We must be aware and Avoid double jeopardy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dirty="0" smtClean="0"/>
              <a:t>All offenses punishable by Art. 15 should be dealt with at the same time.</a:t>
            </a:r>
          </a:p>
          <a:p>
            <a:pPr>
              <a:buFont typeface="Arial" pitchFamily="34" charset="0"/>
              <a:buChar char="•"/>
            </a:pPr>
            <a:r>
              <a:rPr lang="en-US" sz="800" dirty="0" smtClean="0"/>
              <a:t>A court martial may be imposed for the same offense, but prior use of Art. 15 will mitigate the sentence at the court martial.</a:t>
            </a:r>
          </a:p>
          <a:p>
            <a:pPr>
              <a:buFont typeface="Arial" pitchFamily="34" charset="0"/>
              <a:buChar char="•"/>
            </a:pPr>
            <a:r>
              <a:rPr lang="en-US" sz="800" dirty="0" smtClean="0"/>
              <a:t>Art. 15 will not be used as evidence at the guilt phase of the court martial.</a:t>
            </a:r>
          </a:p>
          <a:p>
            <a:pPr>
              <a:buFont typeface="Arial" pitchFamily="34" charset="0"/>
              <a:buChar char="•"/>
            </a:pPr>
            <a:r>
              <a:rPr lang="en-US" sz="800" dirty="0" smtClean="0"/>
              <a:t>Situations where both </a:t>
            </a:r>
            <a:r>
              <a:rPr lang="en-US" sz="800" baseline="0" dirty="0" smtClean="0"/>
              <a:t> A</a:t>
            </a:r>
            <a:r>
              <a:rPr lang="en-US" sz="800" dirty="0" smtClean="0"/>
              <a:t>rt. 15 and Admin. Sep. are available, but separation is discretionary.</a:t>
            </a:r>
          </a:p>
          <a:p>
            <a:pPr>
              <a:buFont typeface="Arial" pitchFamily="34" charset="0"/>
              <a:buChar char="•"/>
            </a:pPr>
            <a:endParaRPr lang="en-US" sz="800" dirty="0" smtClean="0"/>
          </a:p>
          <a:p>
            <a:pPr>
              <a:buFont typeface="Arial" pitchFamily="34" charset="0"/>
              <a:buChar char="•"/>
            </a:pPr>
            <a:endParaRPr lang="en-US" sz="800" dirty="0" smtClean="0"/>
          </a:p>
          <a:p>
            <a:pPr>
              <a:buFont typeface="Arial" pitchFamily="34" charset="0"/>
              <a:buChar char="•"/>
            </a:pPr>
            <a:endParaRPr lang="en-US" sz="8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 Comment: This</a:t>
            </a:r>
            <a:r>
              <a:rPr lang="en-US" baseline="0" dirty="0" smtClean="0"/>
              <a:t> is a comparison of the Art 15 punishments that may be imposed. There will be a difference </a:t>
            </a:r>
            <a:r>
              <a:rPr lang="en-US" baseline="0" dirty="0" err="1" smtClean="0"/>
              <a:t>incorportated</a:t>
            </a:r>
            <a:r>
              <a:rPr lang="en-US" baseline="0" dirty="0" smtClean="0"/>
              <a:t> that will reduce the amount of punishment available during a summarized proceeding. Whereby the maximum amount punishable will be 6 days for any provision that imposes extra duty, or </a:t>
            </a:r>
            <a:r>
              <a:rPr lang="en-US" baseline="0" dirty="0" err="1" smtClean="0"/>
              <a:t>forfeituure</a:t>
            </a:r>
            <a:r>
              <a:rPr lang="en-US" baseline="0" dirty="0" smtClean="0"/>
              <a:t>, reduction 1 grade</a:t>
            </a:r>
            <a:endParaRPr lang="en-US" dirty="0" smtClean="0"/>
          </a:p>
          <a:p>
            <a:endParaRPr lang="en-US" dirty="0" smtClean="0"/>
          </a:p>
          <a:p>
            <a:r>
              <a:rPr lang="en-US" dirty="0" smtClean="0"/>
              <a:t>Instructor</a:t>
            </a:r>
            <a:r>
              <a:rPr lang="en-US" baseline="0" dirty="0" smtClean="0"/>
              <a:t> Notes: </a:t>
            </a:r>
          </a:p>
          <a:p>
            <a:pPr>
              <a:buFont typeface="Arial" charset="0"/>
              <a:buChar char="•"/>
            </a:pPr>
            <a:r>
              <a:rPr lang="en-US" baseline="0" dirty="0" smtClean="0"/>
              <a:t>*GO/GOV authority as written in code is limited to that of a Co Grade CDR.</a:t>
            </a:r>
          </a:p>
          <a:p>
            <a:pPr>
              <a:buFont typeface="Arial" charset="0"/>
              <a:buChar char="•"/>
            </a:pPr>
            <a:r>
              <a:rPr lang="en-US" baseline="0" dirty="0" smtClean="0"/>
              <a:t>ACMJ does not distinguish b/t formal and summarize as far as punishment imposed</a:t>
            </a:r>
          </a:p>
          <a:p>
            <a:pPr>
              <a:buFont typeface="Arial" charset="0"/>
              <a:buChar char="•"/>
            </a:pPr>
            <a:r>
              <a:rPr lang="en-US" baseline="0" dirty="0" smtClean="0"/>
              <a:t>*Restriction gives SM opportunity to turn down</a:t>
            </a:r>
          </a:p>
          <a:p>
            <a:pPr>
              <a:buFont typeface="Arial"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600" dirty="0" smtClean="0"/>
              <a:t>Instructor </a:t>
            </a:r>
            <a:r>
              <a:rPr lang="en-US" sz="600" dirty="0" smtClean="0"/>
              <a:t>Comments: The Air </a:t>
            </a:r>
            <a:r>
              <a:rPr lang="en-US" sz="600" dirty="0" smtClean="0"/>
              <a:t>Force </a:t>
            </a:r>
            <a:r>
              <a:rPr lang="en-US" sz="600" dirty="0" smtClean="0"/>
              <a:t>also has the AF Office </a:t>
            </a:r>
            <a:r>
              <a:rPr lang="en-US" sz="600" dirty="0" smtClean="0"/>
              <a:t>of Special Investigation</a:t>
            </a:r>
          </a:p>
          <a:p>
            <a:r>
              <a:rPr lang="en-US" sz="600" dirty="0" smtClean="0"/>
              <a:t>Investigate promptly and </a:t>
            </a:r>
            <a:r>
              <a:rPr lang="en-US" sz="600" dirty="0" smtClean="0"/>
              <a:t>adequately and take</a:t>
            </a:r>
            <a:r>
              <a:rPr lang="en-US" sz="600" baseline="0" dirty="0" smtClean="0"/>
              <a:t> the following into consideration when conducting investigation</a:t>
            </a:r>
            <a:r>
              <a:rPr lang="en-US" sz="600" dirty="0" smtClean="0"/>
              <a:t> </a:t>
            </a:r>
            <a:endParaRPr lang="en-US" sz="600" dirty="0" smtClean="0"/>
          </a:p>
          <a:p>
            <a:pPr lvl="1"/>
            <a:r>
              <a:rPr lang="en-US" sz="600" dirty="0" smtClean="0"/>
              <a:t>Was an offense committed?</a:t>
            </a:r>
          </a:p>
          <a:p>
            <a:pPr lvl="1"/>
            <a:r>
              <a:rPr lang="en-US" sz="600" dirty="0" smtClean="0"/>
              <a:t>Was this particular SM involved?</a:t>
            </a:r>
          </a:p>
          <a:p>
            <a:pPr lvl="1"/>
            <a:r>
              <a:rPr lang="en-US" sz="600" dirty="0" smtClean="0"/>
              <a:t> What is the character and record of the SM?</a:t>
            </a:r>
          </a:p>
          <a:p>
            <a:pPr lvl="6"/>
            <a:r>
              <a:rPr lang="en-US" sz="600" dirty="0" smtClean="0"/>
              <a:t>Some investigations</a:t>
            </a:r>
            <a:r>
              <a:rPr lang="en-US" sz="600" baseline="0" dirty="0" smtClean="0"/>
              <a:t> are </a:t>
            </a:r>
            <a:r>
              <a:rPr lang="en-US" sz="600" dirty="0" smtClean="0"/>
              <a:t>Usually </a:t>
            </a:r>
            <a:r>
              <a:rPr lang="en-US" sz="600" dirty="0" smtClean="0"/>
              <a:t>an informal, </a:t>
            </a:r>
            <a:r>
              <a:rPr lang="en-US" sz="600" dirty="0" smtClean="0"/>
              <a:t>but</a:t>
            </a:r>
            <a:r>
              <a:rPr lang="en-US" sz="600" baseline="0" dirty="0" smtClean="0"/>
              <a:t> they still must be</a:t>
            </a:r>
            <a:r>
              <a:rPr lang="en-US" sz="600" dirty="0" smtClean="0"/>
              <a:t> a thorough investigation</a:t>
            </a:r>
            <a:r>
              <a:rPr lang="en-US" sz="600" baseline="0" dirty="0" smtClean="0"/>
              <a:t> with  </a:t>
            </a:r>
            <a:r>
              <a:rPr lang="en-US" sz="600" dirty="0" smtClean="0"/>
              <a:t>Witness interviews</a:t>
            </a:r>
            <a:r>
              <a:rPr lang="en-US" sz="600" baseline="0" dirty="0" smtClean="0"/>
              <a:t> and a </a:t>
            </a:r>
            <a:r>
              <a:rPr lang="en-US" sz="600" dirty="0" smtClean="0"/>
              <a:t>Review </a:t>
            </a:r>
            <a:r>
              <a:rPr lang="en-US" sz="600" dirty="0" smtClean="0"/>
              <a:t>of records</a:t>
            </a:r>
          </a:p>
          <a:p>
            <a:r>
              <a:rPr lang="en-US" sz="600" kern="1200" baseline="0" dirty="0" smtClean="0">
                <a:solidFill>
                  <a:schemeClr val="tx1"/>
                </a:solidFill>
                <a:latin typeface="+mn-lt"/>
                <a:ea typeface="+mn-ea"/>
                <a:cs typeface="+mn-cs"/>
              </a:rPr>
              <a:t>AFI 90-301, </a:t>
            </a:r>
            <a:r>
              <a:rPr lang="en-US" sz="600" i="1" kern="1200" baseline="0" dirty="0" smtClean="0">
                <a:solidFill>
                  <a:schemeClr val="tx1"/>
                </a:solidFill>
                <a:latin typeface="+mn-lt"/>
                <a:ea typeface="+mn-ea"/>
                <a:cs typeface="+mn-cs"/>
              </a:rPr>
              <a:t>Inspector General Complaints (8 Feb 05); SAF/IGQ “CDI Guide” and “IO</a:t>
            </a:r>
          </a:p>
          <a:p>
            <a:r>
              <a:rPr lang="en-US" sz="600" kern="1200" baseline="0" dirty="0" smtClean="0">
                <a:solidFill>
                  <a:schemeClr val="tx1"/>
                </a:solidFill>
                <a:latin typeface="+mn-lt"/>
                <a:ea typeface="+mn-ea"/>
                <a:cs typeface="+mn-cs"/>
              </a:rPr>
              <a:t>Guide:” various specific AFIs and ANGIs authorizing investigations</a:t>
            </a:r>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eaLnBrk="1" hangingPunct="1">
              <a:buFontTx/>
              <a:buChar char="•"/>
            </a:pPr>
            <a:r>
              <a:rPr lang="en-US" sz="600" dirty="0" smtClean="0"/>
              <a:t> </a:t>
            </a:r>
            <a:r>
              <a:rPr lang="en-US" sz="600" b="1" dirty="0" smtClean="0"/>
              <a:t>Instructor Comments:</a:t>
            </a:r>
            <a:r>
              <a:rPr lang="en-US" sz="600" dirty="0" smtClean="0"/>
              <a:t> </a:t>
            </a:r>
          </a:p>
          <a:p>
            <a:pPr marL="514350" lvl="1" eaLnBrk="1" hangingPunct="1">
              <a:buFontTx/>
              <a:buChar char="•"/>
            </a:pPr>
            <a:r>
              <a:rPr lang="en-US" sz="600" dirty="0" smtClean="0"/>
              <a:t> Soldiers may appeal the punishment imposed through an Article 15 proceeding on grounds that the punishment was unjust, or too harsh.</a:t>
            </a:r>
          </a:p>
          <a:p>
            <a:pPr lvl="2" eaLnBrk="1" hangingPunct="1">
              <a:buFontTx/>
              <a:buChar char="•"/>
            </a:pPr>
            <a:r>
              <a:rPr lang="en-US" sz="600" dirty="0" smtClean="0"/>
              <a:t> Procedure – Appeals are made in writing, using a Form 2627 or 2627-1.  Documents supporting the appeal may also be attached and submitted.  Normally, a Soldier must appeal within 5 days of the imposition of punishment.</a:t>
            </a:r>
          </a:p>
          <a:p>
            <a:pPr lvl="2" eaLnBrk="1" hangingPunct="1">
              <a:buFontTx/>
              <a:buChar char="•"/>
            </a:pPr>
            <a:r>
              <a:rPr lang="en-US" sz="600" dirty="0" smtClean="0"/>
              <a:t> Review – A Judge Advocate will review the Article 15 and supporting documents IAW SMDR 27-10.  The Judge Advocate will then determine if the evidence supports a finding of guilty and if the punishment was authorized.</a:t>
            </a:r>
          </a:p>
          <a:p>
            <a:pPr lvl="2" eaLnBrk="1" hangingPunct="1">
              <a:buFontTx/>
              <a:buChar char="•"/>
            </a:pPr>
            <a:r>
              <a:rPr lang="en-US" sz="600" dirty="0" smtClean="0"/>
              <a:t> Actions -- Action may be taken on an appeal by the next higher commander to the Commander who imposed the punishment.</a:t>
            </a:r>
          </a:p>
          <a:p>
            <a:pPr lvl="3" eaLnBrk="1" hangingPunct="1">
              <a:buFontTx/>
              <a:buChar char="•"/>
            </a:pPr>
            <a:r>
              <a:rPr lang="en-US" sz="600" dirty="0" smtClean="0"/>
              <a:t> Possible actions on an appeal are: </a:t>
            </a:r>
          </a:p>
          <a:p>
            <a:pPr lvl="4" eaLnBrk="1" hangingPunct="1">
              <a:buFontTx/>
              <a:buChar char="•"/>
            </a:pPr>
            <a:r>
              <a:rPr lang="en-US" sz="600" dirty="0" smtClean="0"/>
              <a:t> Approval of the punishment</a:t>
            </a:r>
          </a:p>
          <a:p>
            <a:pPr lvl="4" eaLnBrk="1" hangingPunct="1">
              <a:buFontTx/>
              <a:buChar char="•"/>
            </a:pPr>
            <a:r>
              <a:rPr lang="en-US" sz="600" dirty="0" smtClean="0"/>
              <a:t> Reduction of the punishment  </a:t>
            </a:r>
          </a:p>
          <a:p>
            <a:pPr lvl="4" eaLnBrk="1" hangingPunct="1">
              <a:buFontTx/>
              <a:buChar char="•"/>
            </a:pPr>
            <a:r>
              <a:rPr lang="en-US" sz="600" dirty="0" smtClean="0"/>
              <a:t> Remission:  The unexecuted portion of the punishment is vacated.</a:t>
            </a:r>
          </a:p>
          <a:p>
            <a:pPr lvl="4" eaLnBrk="1" hangingPunct="1">
              <a:buFontTx/>
              <a:buChar char="•"/>
            </a:pPr>
            <a:r>
              <a:rPr lang="en-US" sz="600" dirty="0" smtClean="0"/>
              <a:t> Suspension of punishment:  Soldier placed on probation (Not to exceed 6 months).  Punishment vacated at end of probation unless a ACMJ violation is committed during that time.</a:t>
            </a:r>
          </a:p>
          <a:p>
            <a:pPr lvl="4" eaLnBrk="1" hangingPunct="1">
              <a:buFontTx/>
              <a:buChar char="•"/>
            </a:pPr>
            <a:r>
              <a:rPr lang="en-US" sz="600" dirty="0" smtClean="0"/>
              <a:t> Setting aside punishment:  Punishment is completely vacated and all rights, privileges, and property are restored.</a:t>
            </a:r>
          </a:p>
          <a:p>
            <a:pPr eaLnBrk="1" hangingPunct="1"/>
            <a:endParaRPr lang="en-US" sz="600" dirty="0" smtClean="0"/>
          </a:p>
          <a:p>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Char char="•"/>
            </a:pPr>
            <a:r>
              <a:rPr lang="en-US" sz="600" b="1" dirty="0" smtClean="0"/>
              <a:t> </a:t>
            </a:r>
            <a:r>
              <a:rPr lang="en-US" sz="600" b="0" dirty="0" smtClean="0"/>
              <a:t>Instructor Comments: </a:t>
            </a:r>
          </a:p>
          <a:p>
            <a:pPr marL="514350" lvl="1" eaLnBrk="1" hangingPunct="1">
              <a:buFontTx/>
              <a:buChar char="•"/>
            </a:pPr>
            <a:r>
              <a:rPr lang="en-US" sz="600" dirty="0" smtClean="0"/>
              <a:t> When an Article 15 results in a finding of guilt and punishment is imposed the Article 15 must then be filed.</a:t>
            </a:r>
          </a:p>
          <a:p>
            <a:pPr lvl="2" eaLnBrk="1" hangingPunct="1">
              <a:buFontTx/>
              <a:buChar char="•"/>
            </a:pPr>
            <a:r>
              <a:rPr lang="en-US" sz="600" dirty="0" smtClean="0"/>
              <a:t> Summarized:  Maintained in local file for 2 years or until the Soldier transfers out of the unit.</a:t>
            </a:r>
          </a:p>
          <a:p>
            <a:pPr lvl="2" eaLnBrk="1" hangingPunct="1">
              <a:buFontTx/>
              <a:buChar char="•"/>
            </a:pPr>
            <a:r>
              <a:rPr lang="en-US" sz="600" dirty="0" smtClean="0"/>
              <a:t> Formal:  The filing of a Formal Article 15 depends on the Soldier’s grade.  </a:t>
            </a:r>
          </a:p>
          <a:p>
            <a:pPr lvl="3" eaLnBrk="1" hangingPunct="1">
              <a:buFontTx/>
              <a:buChar char="•"/>
            </a:pPr>
            <a:r>
              <a:rPr lang="en-US" sz="600" dirty="0" smtClean="0"/>
              <a:t> Enlisted Soldiers who are E4 and below: It will be maintained in the local file for up to 2 years. </a:t>
            </a:r>
          </a:p>
          <a:p>
            <a:pPr lvl="3" eaLnBrk="1" hangingPunct="1">
              <a:buFontTx/>
              <a:buChar char="•"/>
            </a:pPr>
            <a:r>
              <a:rPr lang="en-US" sz="600" dirty="0" smtClean="0"/>
              <a:t> Soldiers in the grade of E-5 or above: the Article 15 is filed in the Soldier’s OMPF.  The Commander imposing the Article 15 decides whether to file it in the Performance fiche, or the Restricted fiche of the OMPF.  </a:t>
            </a:r>
          </a:p>
          <a:p>
            <a:pPr marL="514350" lvl="1" eaLnBrk="1" hangingPunct="1">
              <a:buFontTx/>
              <a:buChar char="•"/>
            </a:pPr>
            <a:r>
              <a:rPr lang="en-US" sz="600" b="1" dirty="0" smtClean="0"/>
              <a:t> NOTE:  In recent years, documents filed in the Restricted fiche of the OMPF have been reviewed by promotions boards considering promotion to CSM/SGM. </a:t>
            </a:r>
          </a:p>
          <a:p>
            <a:pPr eaLnBrk="1" hangingPunct="1"/>
            <a:endParaRPr lang="en-US" sz="600" dirty="0" smtClean="0"/>
          </a:p>
          <a:p>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 Comments: Now</a:t>
            </a:r>
            <a:r>
              <a:rPr lang="en-US" baseline="0" dirty="0" smtClean="0"/>
              <a:t> in the procedural timeline the commander determines that this matter rises to the level of Courts-martial (following the yellow) after</a:t>
            </a:r>
            <a:endParaRPr lang="en-US" dirty="0" smtClean="0"/>
          </a:p>
          <a:p>
            <a:r>
              <a:rPr lang="en-US" baseline="0" dirty="0" smtClean="0"/>
              <a:t>the offense has occurred when the CDR makes a determination to proceed to a CM, then moves to the investigative phase and progresses all the way to sentencing (and appeal)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 Comment: We are now covering</a:t>
            </a:r>
            <a:r>
              <a:rPr lang="en-US" baseline="0" dirty="0" smtClean="0"/>
              <a:t> the portion on the ACMJ Courts-Martial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6946E2B0-D0A3-4109-9D21-A60A609BD1A2}"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 Comments:</a:t>
            </a:r>
          </a:p>
          <a:p>
            <a:pPr eaLnBrk="1" hangingPunct="1">
              <a:buFontTx/>
              <a:buChar char="•"/>
            </a:pPr>
            <a:r>
              <a:rPr lang="en-US" dirty="0" smtClean="0"/>
              <a:t>The Commander or anyone subject to the code may prefer charges against an accused. </a:t>
            </a:r>
          </a:p>
          <a:p>
            <a:pPr marL="514350" lvl="1" eaLnBrk="1" hangingPunct="1">
              <a:buFontTx/>
              <a:buChar char="•"/>
            </a:pPr>
            <a:r>
              <a:rPr lang="en-US" dirty="0" smtClean="0"/>
              <a:t> The charges are referred to a court-martial only by a commander in his/her capacity as the Convening Authority. </a:t>
            </a:r>
          </a:p>
          <a:p>
            <a:endParaRPr lang="en-US"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0" dirty="0" smtClean="0"/>
              <a:t>Instructor Comments: </a:t>
            </a:r>
          </a:p>
          <a:p>
            <a:pPr lvl="1">
              <a:buFontTx/>
              <a:buChar char="•"/>
            </a:pPr>
            <a:r>
              <a:rPr lang="en-US" dirty="0" smtClean="0"/>
              <a:t> Although Commanders administer military justice, Commanders rely on subordinate leaders and judge advocates for advice and recommendations.  Proper administration of military justice will not only ensure good order and discipline, but also provide unit security and enhance military readiness.</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600" dirty="0" smtClean="0"/>
              <a:t>Instructor Note: Wing/ regiment</a:t>
            </a:r>
            <a:r>
              <a:rPr lang="en-US" sz="600" baseline="0" dirty="0" smtClean="0"/>
              <a:t> </a:t>
            </a:r>
            <a:r>
              <a:rPr lang="en-US" sz="600" dirty="0" smtClean="0"/>
              <a:t>Or corresponding unit of the Army or Air force</a:t>
            </a:r>
            <a:r>
              <a:rPr lang="en-US" sz="600" baseline="0" dirty="0" smtClean="0"/>
              <a:t> </a:t>
            </a:r>
          </a:p>
          <a:p>
            <a:r>
              <a:rPr lang="en-US" sz="600" baseline="0" dirty="0" smtClean="0"/>
              <a:t>Instructor Comment:</a:t>
            </a:r>
          </a:p>
          <a:p>
            <a:r>
              <a:rPr lang="en-US" sz="600" baseline="0" dirty="0" smtClean="0"/>
              <a:t>The Commanding officer is a commissioned officer or warrant officer in CMD by virtue of position</a:t>
            </a:r>
          </a:p>
          <a:p>
            <a:r>
              <a:rPr lang="en-US" sz="600" baseline="0" dirty="0" smtClean="0"/>
              <a:t>The CDR is any GO/TAG any other officer in Command</a:t>
            </a:r>
          </a:p>
          <a:p>
            <a:r>
              <a:rPr lang="en-US" sz="600" b="1" baseline="0" dirty="0" smtClean="0"/>
              <a:t>General Courts-Martial</a:t>
            </a:r>
          </a:p>
          <a:p>
            <a:pPr marL="514350" lvl="1" eaLnBrk="1" hangingPunct="1">
              <a:buFontTx/>
              <a:buChar char="•"/>
            </a:pPr>
            <a:r>
              <a:rPr lang="en-US" sz="600" dirty="0" smtClean="0"/>
              <a:t>Requires Article 32 investigation</a:t>
            </a:r>
            <a:r>
              <a:rPr lang="en-US" sz="600" baseline="0" dirty="0" smtClean="0"/>
              <a:t> but it</a:t>
            </a:r>
            <a:r>
              <a:rPr lang="en-US" sz="600" dirty="0" smtClean="0"/>
              <a:t> Can be waived by the accused. </a:t>
            </a:r>
          </a:p>
          <a:p>
            <a:pPr marL="514350" lvl="1" eaLnBrk="1" hangingPunct="1">
              <a:buFontTx/>
              <a:buChar char="•"/>
            </a:pPr>
            <a:r>
              <a:rPr lang="en-US" sz="600" dirty="0" smtClean="0"/>
              <a:t> Full trial procedures apply.  CM panel can adjudge any punishment that does not exceed the maximum punishment for the offense(s). </a:t>
            </a:r>
          </a:p>
          <a:p>
            <a:pPr marL="514350" lvl="1" eaLnBrk="1" hangingPunct="1">
              <a:buFontTx/>
              <a:buChar char="•"/>
            </a:pPr>
            <a:r>
              <a:rPr lang="en-US" sz="600" dirty="0" smtClean="0"/>
              <a:t> Commissioned Officers, Commissioned Warrant Officers, and Cadets are “Dismissed” rather than Discharged.</a:t>
            </a:r>
            <a:endParaRPr lang="en-US" sz="600" baseline="0" dirty="0" smtClean="0"/>
          </a:p>
          <a:p>
            <a:pPr>
              <a:buFont typeface="Arial" pitchFamily="34" charset="0"/>
              <a:buChar char="•"/>
            </a:pPr>
            <a:r>
              <a:rPr lang="en-US" sz="600" dirty="0" smtClean="0"/>
              <a:t> </a:t>
            </a:r>
            <a:r>
              <a:rPr lang="en-US" sz="600" b="1" dirty="0" smtClean="0"/>
              <a:t>Special Courts-Martial</a:t>
            </a:r>
            <a:r>
              <a:rPr lang="en-US" sz="600" dirty="0" smtClean="0"/>
              <a:t> is authorized to adjudge a Bad Conduct Discharge.  </a:t>
            </a:r>
          </a:p>
          <a:p>
            <a:pPr marL="514350" lvl="1" eaLnBrk="1" hangingPunct="1">
              <a:buFontTx/>
              <a:buChar char="•"/>
            </a:pPr>
            <a:r>
              <a:rPr lang="en-US" sz="600" dirty="0" smtClean="0"/>
              <a:t> The Accused has a right to defense counsel and the government is represented by the Trial Counsel.</a:t>
            </a:r>
          </a:p>
          <a:p>
            <a:pPr marL="514350" lvl="1" eaLnBrk="1" hangingPunct="1">
              <a:buFontTx/>
              <a:buChar char="•"/>
            </a:pPr>
            <a:r>
              <a:rPr lang="en-US" sz="600" dirty="0" smtClean="0"/>
              <a:t> The Court consists of at least three members and a military judge.  The Accused may choose to be tried by a judge alone.</a:t>
            </a:r>
          </a:p>
          <a:p>
            <a:pPr lvl="2" eaLnBrk="1" hangingPunct="1">
              <a:buFontTx/>
              <a:buChar char="•"/>
            </a:pPr>
            <a:r>
              <a:rPr lang="en-US" sz="600" b="1" dirty="0" smtClean="0"/>
              <a:t>Summary Courts-Martial:</a:t>
            </a:r>
          </a:p>
          <a:p>
            <a:pPr lvl="2" eaLnBrk="1" hangingPunct="1">
              <a:buFontTx/>
              <a:buChar char="•"/>
            </a:pPr>
            <a:r>
              <a:rPr lang="en-US" sz="600" dirty="0" smtClean="0"/>
              <a:t> Convened by battalion-level commander (0-5) or higher</a:t>
            </a:r>
          </a:p>
          <a:p>
            <a:pPr lvl="2" eaLnBrk="1" hangingPunct="1">
              <a:buFontTx/>
              <a:buChar char="•"/>
            </a:pPr>
            <a:r>
              <a:rPr lang="en-US" sz="600" dirty="0" smtClean="0"/>
              <a:t> No military judge</a:t>
            </a:r>
          </a:p>
          <a:p>
            <a:pPr lvl="2" eaLnBrk="1" hangingPunct="1">
              <a:buFontTx/>
              <a:buChar char="•"/>
            </a:pPr>
            <a:r>
              <a:rPr lang="en-US" sz="600" dirty="0" smtClean="0"/>
              <a:t> The rules of evidence apply</a:t>
            </a:r>
          </a:p>
          <a:p>
            <a:pPr lvl="2" eaLnBrk="1" hangingPunct="1">
              <a:buFontTx/>
              <a:buChar char="•"/>
            </a:pPr>
            <a:r>
              <a:rPr lang="en-US" sz="600" dirty="0" smtClean="0"/>
              <a:t> Line officer presides over case (should be a FG/can be company grade)</a:t>
            </a:r>
          </a:p>
          <a:p>
            <a:pPr lvl="2" eaLnBrk="1" hangingPunct="1">
              <a:buFontTx/>
              <a:buChar char="•"/>
            </a:pPr>
            <a:r>
              <a:rPr lang="en-US" sz="600" dirty="0" smtClean="0"/>
              <a:t> Usually there are no lawyers at the proceeding but the accused can consult with counsel for a advice and assistance prior to the hearing</a:t>
            </a:r>
          </a:p>
          <a:p>
            <a:pPr lvl="2" eaLnBrk="1" hangingPunct="1">
              <a:buFontTx/>
              <a:buChar char="•"/>
            </a:pPr>
            <a:r>
              <a:rPr lang="en-US" sz="600" dirty="0" smtClean="0"/>
              <a:t> Legal advisor appointed to assist summary court-martial officer</a:t>
            </a:r>
          </a:p>
          <a:p>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 Comment:</a:t>
            </a:r>
          </a:p>
          <a:p>
            <a:r>
              <a:rPr lang="en-US" dirty="0" smtClean="0"/>
              <a:t>This is a comparison of punishments</a:t>
            </a:r>
            <a:r>
              <a:rPr lang="en-US" baseline="0" dirty="0" smtClean="0"/>
              <a:t> b/t the ACMJ and the UCMJ</a:t>
            </a:r>
          </a:p>
          <a:p>
            <a:r>
              <a:rPr lang="en-US" dirty="0" smtClean="0"/>
              <a:t>ACMJ</a:t>
            </a:r>
            <a:r>
              <a:rPr lang="en-US" baseline="0" dirty="0" smtClean="0"/>
              <a:t> GCM: </a:t>
            </a:r>
            <a:r>
              <a:rPr lang="en-US" dirty="0" smtClean="0"/>
              <a:t>Regarding extra duties</a:t>
            </a:r>
            <a:r>
              <a:rPr lang="en-US" baseline="0" dirty="0" smtClean="0"/>
              <a:t> and withholding privileges the code does not specify a limitation to maximums these punishments are not specifically limited</a:t>
            </a:r>
            <a:endParaRPr lang="en-US"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a:t>
            </a:r>
            <a:r>
              <a:rPr lang="en-US" baseline="0" dirty="0" smtClean="0"/>
              <a:t> Comment:</a:t>
            </a:r>
          </a:p>
          <a:p>
            <a:endParaRPr lang="en-US" baseline="0" dirty="0" smtClean="0"/>
          </a:p>
          <a:p>
            <a:r>
              <a:rPr lang="en-US" baseline="0" dirty="0" smtClean="0"/>
              <a:t>This is a graphic of the entire Court-Martial process</a:t>
            </a:r>
            <a:endParaRPr lang="en-US" dirty="0"/>
          </a:p>
        </p:txBody>
      </p:sp>
      <p:sp>
        <p:nvSpPr>
          <p:cNvPr id="4" name="Slide Number Placeholder 3"/>
          <p:cNvSpPr>
            <a:spLocks noGrp="1"/>
          </p:cNvSpPr>
          <p:nvPr>
            <p:ph type="sldNum" sz="quarter" idx="10"/>
          </p:nvPr>
        </p:nvSpPr>
        <p:spPr/>
        <p:txBody>
          <a:bodyPr/>
          <a:lstStyle/>
          <a:p>
            <a:fld id="{6946E2B0-D0A3-4109-9D21-A60A609BD1A2}" type="slidenum">
              <a:rPr lang="en-US" smtClean="0"/>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0" dirty="0" smtClean="0">
                <a:effectLst/>
              </a:rPr>
              <a:t>Instructor Comment: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600" b="0" dirty="0" smtClean="0">
                <a:effectLst/>
              </a:rPr>
              <a:t>WAIVER</a:t>
            </a:r>
            <a:r>
              <a:rPr lang="en-US" sz="600" b="0" dirty="0" smtClean="0">
                <a:effectLst/>
              </a:rPr>
              <a:t>: The Article 32 Investigation may be waived as a condition of a pre-trial agreement or for other reasons R.C.M. 702(c)(2)(e). The Article 32 Investigation should not be waived casually. The Investigation should never be waived without obtaining a benefit, such as a pretrial agreement, dismissal of charges, referral to an inferior court, or an alternative disposition. The client must be fully informed of the meaning and effect of a waiver. </a:t>
            </a:r>
            <a:endParaRPr lang="en-US" sz="600" dirty="0" smtClean="0"/>
          </a:p>
          <a:p>
            <a:endParaRPr lang="en-US" sz="600" dirty="0" smtClean="0"/>
          </a:p>
          <a:p>
            <a:r>
              <a:rPr lang="en-US" sz="600" dirty="0" smtClean="0"/>
              <a:t>Standard of Review Art 32:</a:t>
            </a:r>
            <a:r>
              <a:rPr lang="en-US" sz="600" baseline="0" dirty="0" smtClean="0"/>
              <a:t> preponderance of the evidence</a:t>
            </a:r>
            <a:endParaRPr lang="en-US" sz="600" dirty="0" smtClean="0"/>
          </a:p>
          <a:p>
            <a:endParaRPr lang="en-US" sz="600" dirty="0" smtClean="0"/>
          </a:p>
          <a:p>
            <a:pPr marL="0" indent="0">
              <a:buNone/>
            </a:pPr>
            <a:r>
              <a:rPr lang="en-US" sz="600" b="0" dirty="0" smtClean="0">
                <a:effectLst/>
              </a:rPr>
              <a:t>ARTICLE 32 is required or a pre-requisite to trial</a:t>
            </a:r>
          </a:p>
          <a:p>
            <a:pPr marL="0" indent="0">
              <a:buNone/>
            </a:pPr>
            <a:r>
              <a:rPr lang="en-US" sz="600" b="0" dirty="0" smtClean="0">
                <a:effectLst/>
              </a:rPr>
              <a:t>There are four recognized purposes: 	     (↓I’ll tell you what it says ↓)</a:t>
            </a:r>
          </a:p>
          <a:p>
            <a:pPr marL="457200" indent="-457200">
              <a:buAutoNum type="arabicParenBoth"/>
            </a:pPr>
            <a:r>
              <a:rPr lang="en-US" sz="600" b="0" dirty="0" smtClean="0">
                <a:effectLst/>
              </a:rPr>
              <a:t>To inquire into the truth of the matter </a:t>
            </a:r>
          </a:p>
          <a:p>
            <a:pPr marL="0" indent="0">
              <a:buNone/>
            </a:pPr>
            <a:r>
              <a:rPr lang="en-US" sz="600" b="0" dirty="0" smtClean="0">
                <a:effectLst/>
              </a:rPr>
              <a:t>alleged in the charges</a:t>
            </a:r>
          </a:p>
          <a:p>
            <a:pPr marL="0" indent="0">
              <a:buNone/>
            </a:pPr>
            <a:r>
              <a:rPr lang="en-US" sz="600" b="0" dirty="0" smtClean="0">
                <a:effectLst/>
              </a:rPr>
              <a:t> (2) to consider the form of the charges,</a:t>
            </a:r>
            <a:endParaRPr lang="en-US" sz="600" dirty="0" smtClean="0">
              <a:effectLst/>
            </a:endParaRPr>
          </a:p>
          <a:p>
            <a:pPr marL="0" indent="0">
              <a:buNone/>
            </a:pPr>
            <a:r>
              <a:rPr lang="en-US" sz="600" b="0" dirty="0" smtClean="0">
                <a:effectLst/>
              </a:rPr>
              <a:t>(3) to make a recommendation as to </a:t>
            </a:r>
          </a:p>
          <a:p>
            <a:pPr marL="0" indent="0">
              <a:buNone/>
            </a:pPr>
            <a:r>
              <a:rPr lang="en-US" sz="600" b="0" dirty="0" smtClean="0">
                <a:effectLst/>
              </a:rPr>
              <a:t>disposition of the charges</a:t>
            </a:r>
          </a:p>
          <a:p>
            <a:pPr marL="0" indent="0">
              <a:buNone/>
            </a:pPr>
            <a:r>
              <a:rPr lang="en-US" sz="600" b="0" dirty="0" smtClean="0">
                <a:effectLst/>
              </a:rPr>
              <a:t>(4) </a:t>
            </a:r>
            <a:r>
              <a:rPr lang="en-US" sz="600" b="0" dirty="0" smtClean="0">
                <a:effectLst/>
              </a:rPr>
              <a:t>And obtaining discovery </a:t>
            </a:r>
            <a:r>
              <a:rPr lang="en-US" sz="600" b="0" dirty="0" smtClean="0">
                <a:effectLst/>
              </a:rPr>
              <a:t>(See 405a RCM discussion and United States v. Roberts, 10 M.J. 308 (C.M.A. 1981). </a:t>
            </a:r>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600" b="1" kern="1200" baseline="0" dirty="0" smtClean="0">
                <a:solidFill>
                  <a:schemeClr val="tx1"/>
                </a:solidFill>
                <a:latin typeface="+mn-lt"/>
                <a:ea typeface="+mn-ea"/>
                <a:cs typeface="+mn-cs"/>
              </a:rPr>
              <a:t>Instructor Comment:</a:t>
            </a:r>
          </a:p>
          <a:p>
            <a:r>
              <a:rPr lang="en-US" sz="600" b="1" kern="1200" baseline="0" dirty="0" smtClean="0">
                <a:solidFill>
                  <a:schemeClr val="tx1"/>
                </a:solidFill>
                <a:latin typeface="+mn-lt"/>
                <a:ea typeface="+mn-ea"/>
                <a:cs typeface="+mn-cs"/>
              </a:rPr>
              <a:t>UCI is the improper use or the perception of the use of superior authority to interfere w/ court-martial (or any administrative matter)</a:t>
            </a:r>
          </a:p>
          <a:p>
            <a:endParaRPr lang="en-US" sz="600" b="1" kern="1200" baseline="0" dirty="0" smtClean="0">
              <a:solidFill>
                <a:schemeClr val="tx1"/>
              </a:solidFill>
              <a:latin typeface="+mn-lt"/>
              <a:ea typeface="+mn-ea"/>
              <a:cs typeface="+mn-cs"/>
            </a:endParaRPr>
          </a:p>
          <a:p>
            <a:r>
              <a:rPr lang="en-US" sz="600" b="1" kern="1200" baseline="0" dirty="0" smtClean="0">
                <a:solidFill>
                  <a:schemeClr val="tx1"/>
                </a:solidFill>
                <a:latin typeface="+mn-lt"/>
                <a:ea typeface="+mn-ea"/>
                <a:cs typeface="+mn-cs"/>
              </a:rPr>
              <a:t>These are types of UCI:</a:t>
            </a:r>
          </a:p>
          <a:p>
            <a:r>
              <a:rPr lang="en-US" sz="600" b="1" kern="1200" baseline="0" dirty="0" smtClean="0">
                <a:solidFill>
                  <a:schemeClr val="tx1"/>
                </a:solidFill>
                <a:latin typeface="+mn-lt"/>
                <a:ea typeface="+mn-ea"/>
                <a:cs typeface="+mn-cs"/>
              </a:rPr>
              <a:t>Accusatory </a:t>
            </a:r>
            <a:r>
              <a:rPr lang="en-US" sz="600" b="1" kern="1200" baseline="0" dirty="0" smtClean="0">
                <a:solidFill>
                  <a:schemeClr val="tx1"/>
                </a:solidFill>
                <a:latin typeface="+mn-lt"/>
                <a:ea typeface="+mn-ea"/>
                <a:cs typeface="+mn-cs"/>
              </a:rPr>
              <a:t>UCI </a:t>
            </a:r>
            <a:r>
              <a:rPr lang="en-US" sz="600" kern="1200" baseline="0" dirty="0" smtClean="0">
                <a:solidFill>
                  <a:schemeClr val="tx1"/>
                </a:solidFill>
                <a:latin typeface="+mn-lt"/>
                <a:ea typeface="+mn-ea"/>
                <a:cs typeface="+mn-cs"/>
              </a:rPr>
              <a:t>happens when someone that is responsible for bringing charges or processing charges takes a certain action because someone else pressured him or her to take that action. Adjudicative UCI is UCI that taints the trial process itself – the military judge, the defense counsel, the members, or a witness is pressured to do or not do something. </a:t>
            </a:r>
          </a:p>
          <a:p>
            <a:endParaRPr lang="en-US" sz="600" kern="1200" baseline="0" dirty="0" smtClean="0">
              <a:solidFill>
                <a:schemeClr val="tx1"/>
              </a:solidFill>
              <a:latin typeface="+mn-lt"/>
              <a:ea typeface="+mn-ea"/>
              <a:cs typeface="+mn-cs"/>
            </a:endParaRPr>
          </a:p>
          <a:p>
            <a:r>
              <a:rPr lang="en-US" sz="600" b="1" kern="1200" baseline="0" dirty="0" smtClean="0">
                <a:solidFill>
                  <a:schemeClr val="tx1"/>
                </a:solidFill>
                <a:latin typeface="+mn-lt"/>
                <a:ea typeface="+mn-ea"/>
                <a:cs typeface="+mn-cs"/>
              </a:rPr>
              <a:t>Apparent</a:t>
            </a:r>
            <a:r>
              <a:rPr lang="en-US" sz="600" kern="1200" baseline="0" dirty="0" smtClean="0">
                <a:solidFill>
                  <a:schemeClr val="tx1"/>
                </a:solidFill>
                <a:latin typeface="+mn-lt"/>
                <a:ea typeface="+mn-ea"/>
                <a:cs typeface="+mn-cs"/>
              </a:rPr>
              <a:t> UCI does not have to actually occur for there to be a problem. If the situation just looks bad – as in, members of the public would think that the system is unfair – then that can be enough for the military judge to grant the accused some relief. </a:t>
            </a:r>
          </a:p>
          <a:p>
            <a:endParaRPr lang="en-US" sz="600" kern="1200" baseline="0" dirty="0" smtClean="0">
              <a:solidFill>
                <a:schemeClr val="tx1"/>
              </a:solidFill>
              <a:latin typeface="+mn-lt"/>
              <a:ea typeface="+mn-ea"/>
              <a:cs typeface="+mn-cs"/>
            </a:endParaRPr>
          </a:p>
          <a:p>
            <a:r>
              <a:rPr lang="en-US" sz="600" b="1" kern="1200" baseline="0" dirty="0" smtClean="0">
                <a:solidFill>
                  <a:schemeClr val="tx1"/>
                </a:solidFill>
                <a:latin typeface="+mn-lt"/>
                <a:ea typeface="+mn-ea"/>
                <a:cs typeface="+mn-cs"/>
              </a:rPr>
              <a:t>Inadvertent </a:t>
            </a:r>
            <a:r>
              <a:rPr lang="en-US" sz="600" kern="1200" baseline="0" dirty="0" smtClean="0">
                <a:solidFill>
                  <a:schemeClr val="tx1"/>
                </a:solidFill>
                <a:latin typeface="+mn-lt"/>
                <a:ea typeface="+mn-ea"/>
                <a:cs typeface="+mn-cs"/>
              </a:rPr>
              <a:t>A commander or superior does not have to intend to commit UCI or have some sinister purpose. A commander or superior can have perfectly good intentions and still commit UCI. This often happens when commanders coach or mentor subordinates about military justice or issue policy letters. </a:t>
            </a:r>
          </a:p>
          <a:p>
            <a:endParaRPr lang="en-US" sz="600" kern="1200" baseline="0" dirty="0" smtClean="0">
              <a:solidFill>
                <a:schemeClr val="tx1"/>
              </a:solidFill>
              <a:latin typeface="+mn-lt"/>
              <a:ea typeface="+mn-ea"/>
              <a:cs typeface="+mn-cs"/>
            </a:endParaRPr>
          </a:p>
          <a:p>
            <a:r>
              <a:rPr lang="en-US" sz="600" b="1" kern="1200" baseline="0" dirty="0" smtClean="0">
                <a:solidFill>
                  <a:schemeClr val="tx1"/>
                </a:solidFill>
                <a:latin typeface="+mn-lt"/>
                <a:ea typeface="+mn-ea"/>
                <a:cs typeface="+mn-cs"/>
              </a:rPr>
              <a:t>AMCM/Administrative </a:t>
            </a:r>
            <a:r>
              <a:rPr lang="en-US" sz="600" kern="1200" baseline="0" dirty="0" smtClean="0">
                <a:solidFill>
                  <a:schemeClr val="tx1"/>
                </a:solidFill>
                <a:latin typeface="+mn-lt"/>
                <a:ea typeface="+mn-ea"/>
                <a:cs typeface="+mn-cs"/>
              </a:rPr>
              <a:t>The principles of UCI fully apply to Article 15s and all courts-martial. Because this concept arises in the ACMJ, it is generally limited to procedures that are found in the ACMJ. Accusatory UCI concepts generally do not apply to administrative proceedings like administrative separation boards. In fact, there are several regulations that include requirements for subordinates to initiate separation boards, GOMORs, or grade reduction boards. The Secretary of the Army can direct a subordinate to initiate a GOMOR or a separation board. However, the Secretary of the Army could not do the same for a court-martial or Article 15. Because tampering with an administrative proceeding is already a violation of the UCMJ, UCI generally does not apply to administrative proceedings. </a:t>
            </a:r>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 Comment: </a:t>
            </a:r>
          </a:p>
          <a:p>
            <a:endParaRPr lang="en-US" dirty="0" smtClean="0"/>
          </a:p>
          <a:p>
            <a:r>
              <a:rPr lang="en-US" dirty="0" smtClean="0"/>
              <a:t>Here</a:t>
            </a:r>
            <a:r>
              <a:rPr lang="en-US" baseline="0" dirty="0" smtClean="0"/>
              <a:t> are a few examples of UCI</a:t>
            </a:r>
            <a:endParaRPr lang="en-US" dirty="0"/>
          </a:p>
        </p:txBody>
      </p:sp>
      <p:sp>
        <p:nvSpPr>
          <p:cNvPr id="4" name="Slide Number Placeholder 3"/>
          <p:cNvSpPr>
            <a:spLocks noGrp="1"/>
          </p:cNvSpPr>
          <p:nvPr>
            <p:ph type="sldNum" sz="quarter" idx="10"/>
          </p:nvPr>
        </p:nvSpPr>
        <p:spPr/>
        <p:txBody>
          <a:bodyPr/>
          <a:lstStyle/>
          <a:p>
            <a:fld id="{6946E2B0-D0A3-4109-9D21-A60A609BD1A2}" type="slidenum">
              <a:rPr lang="en-US" smtClean="0"/>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Instructor Comment:</a:t>
            </a:r>
          </a:p>
          <a:p>
            <a:endParaRPr lang="en-US" b="1" u="sng" dirty="0" smtClean="0"/>
          </a:p>
          <a:p>
            <a:r>
              <a:rPr lang="en-US" b="0" u="none" dirty="0" smtClean="0"/>
              <a:t>There are</a:t>
            </a:r>
            <a:r>
              <a:rPr lang="en-US" b="0" u="none" baseline="0" dirty="0" smtClean="0"/>
              <a:t> matters that the commander may do that are not considered a violation of UCI</a:t>
            </a:r>
          </a:p>
          <a:p>
            <a:endParaRPr lang="en-US" b="0" u="none" baseline="0" dirty="0" smtClean="0"/>
          </a:p>
          <a:p>
            <a:r>
              <a:rPr lang="en-US" b="0" u="none" dirty="0" smtClean="0"/>
              <a:t>Often</a:t>
            </a:r>
            <a:r>
              <a:rPr lang="en-US" b="0" u="none" dirty="0" smtClean="0"/>
              <a:t>, battalion commanders withhold drug offenses and certain types of assaults to their level, and often, commanding generals withhold the authority to deal with officer and senior NCO misconduct.</a:t>
            </a:r>
            <a:endParaRPr lang="en-US" b="0" u="none"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dirty="0" smtClean="0">
                <a:effectLst/>
                <a:latin typeface="Times New Roman" pitchFamily="18" charset="0"/>
                <a:cs typeface="Arial" charset="0"/>
              </a:rPr>
              <a:t>Instructor Comment:</a:t>
            </a:r>
          </a:p>
          <a:p>
            <a:endParaRPr lang="en-US" sz="600" dirty="0" smtClean="0">
              <a:effectLst/>
              <a:latin typeface="Times New Roman" pitchFamily="18" charset="0"/>
              <a:cs typeface="Arial" charset="0"/>
            </a:endParaRPr>
          </a:p>
          <a:p>
            <a:r>
              <a:rPr lang="en-US" sz="600" dirty="0" smtClean="0">
                <a:effectLst/>
                <a:latin typeface="Times New Roman" pitchFamily="18" charset="0"/>
                <a:cs typeface="Arial" charset="0"/>
              </a:rPr>
              <a:t>If </a:t>
            </a:r>
            <a:r>
              <a:rPr lang="en-US" sz="600" dirty="0" smtClean="0">
                <a:effectLst/>
                <a:latin typeface="Times New Roman" pitchFamily="18" charset="0"/>
                <a:cs typeface="Arial" charset="0"/>
              </a:rPr>
              <a:t>the Sentence includes a Bad-Conduct or Dishonorable Discharge </a:t>
            </a:r>
          </a:p>
          <a:p>
            <a:pPr lvl="1"/>
            <a:r>
              <a:rPr lang="en-US" sz="600" dirty="0" smtClean="0">
                <a:effectLst/>
                <a:latin typeface="Times New Roman" pitchFamily="18" charset="0"/>
                <a:cs typeface="Arial" charset="0"/>
              </a:rPr>
              <a:t>The C.A. cannot execute the sentence until appellate review has been completed, unless accused waived his right to appeal in writing</a:t>
            </a:r>
          </a:p>
          <a:p>
            <a:pPr>
              <a:lnSpc>
                <a:spcPct val="90000"/>
              </a:lnSpc>
              <a:defRPr/>
            </a:pPr>
            <a:r>
              <a:rPr lang="en-US" sz="600" dirty="0" smtClean="0">
                <a:effectLst/>
              </a:rPr>
              <a:t>C.A. is not required to take action on the </a:t>
            </a:r>
            <a:r>
              <a:rPr lang="en-US" sz="600" u="sng" dirty="0" smtClean="0">
                <a:effectLst/>
              </a:rPr>
              <a:t>findings</a:t>
            </a:r>
            <a:r>
              <a:rPr lang="en-US" sz="600" dirty="0" smtClean="0">
                <a:effectLst/>
              </a:rPr>
              <a:t> of the Court-Martial. However, C.A. has sole discretion to:</a:t>
            </a:r>
          </a:p>
          <a:p>
            <a:pPr marL="971550" lvl="1" indent="-514350">
              <a:lnSpc>
                <a:spcPct val="90000"/>
              </a:lnSpc>
              <a:buFontTx/>
              <a:buAutoNum type="alphaUcPeriod"/>
              <a:defRPr/>
            </a:pPr>
            <a:r>
              <a:rPr lang="en-US" sz="600" dirty="0" smtClean="0">
                <a:effectLst/>
              </a:rPr>
              <a:t>Dismiss any charge by setting aside a finding of guilty;</a:t>
            </a:r>
          </a:p>
          <a:p>
            <a:pPr marL="971550" lvl="1" indent="-514350">
              <a:lnSpc>
                <a:spcPct val="90000"/>
              </a:lnSpc>
              <a:buFontTx/>
              <a:buAutoNum type="alphaUcPeriod"/>
              <a:defRPr/>
            </a:pPr>
            <a:r>
              <a:rPr lang="en-US" sz="600" dirty="0" smtClean="0">
                <a:effectLst/>
              </a:rPr>
              <a:t>Change a finding of guilty to a finding of guilty to a lesser-included offense;</a:t>
            </a:r>
          </a:p>
          <a:p>
            <a:pPr marL="971550" lvl="1" indent="-514350">
              <a:lnSpc>
                <a:spcPct val="90000"/>
              </a:lnSpc>
              <a:buFontTx/>
              <a:buAutoNum type="alphaUcPeriod"/>
              <a:defRPr/>
            </a:pPr>
            <a:r>
              <a:rPr lang="en-US" sz="600" dirty="0" smtClean="0">
                <a:effectLst/>
              </a:rPr>
              <a:t>Set aside a reduction in rank and pay grade, even if the C.A. does not set aside, remit, or reduce the confinement adjudged by the Court-Martial</a:t>
            </a:r>
          </a:p>
          <a:p>
            <a:pPr marL="971550" marR="0" lvl="1" indent="-514350" algn="l" defTabSz="914400" rtl="0" eaLnBrk="1" fontAlgn="auto" latinLnBrk="0" hangingPunct="1">
              <a:lnSpc>
                <a:spcPct val="90000"/>
              </a:lnSpc>
              <a:spcBef>
                <a:spcPts val="0"/>
              </a:spcBef>
              <a:spcAft>
                <a:spcPts val="0"/>
              </a:spcAft>
              <a:buClrTx/>
              <a:buSzTx/>
              <a:buFontTx/>
              <a:buAutoNum type="alphaUcPeriod"/>
              <a:tabLst/>
              <a:defRPr/>
            </a:pPr>
            <a:r>
              <a:rPr lang="en-US" sz="600" dirty="0" smtClean="0">
                <a:effectLst/>
              </a:rPr>
              <a:t>Order a Rehearing on findings of guilty (</a:t>
            </a:r>
            <a:r>
              <a:rPr lang="en-US" sz="600" dirty="0" smtClean="0"/>
              <a:t>Except where the evidence was insufficient at the trial to support the findings)</a:t>
            </a:r>
          </a:p>
          <a:p>
            <a:pPr marL="971550" lvl="1" indent="-514350">
              <a:lnSpc>
                <a:spcPct val="90000"/>
              </a:lnSpc>
              <a:buFontTx/>
              <a:buAutoNum type="alphaUcPeriod"/>
              <a:defRPr/>
            </a:pPr>
            <a:endParaRPr lang="en-US" sz="600" dirty="0" smtClean="0">
              <a:effectLst/>
            </a:endParaRPr>
          </a:p>
          <a:p>
            <a:r>
              <a:rPr lang="en-US" sz="600" dirty="0" smtClean="0">
                <a:effectLst/>
              </a:rPr>
              <a:t>C.A. may order a proceeding in revision or a rehearing</a:t>
            </a:r>
          </a:p>
          <a:p>
            <a:pPr lvl="1"/>
            <a:r>
              <a:rPr lang="en-US" sz="600" dirty="0" smtClean="0">
                <a:effectLst/>
              </a:rPr>
              <a:t>A Rehearing is essentially a new trial</a:t>
            </a:r>
          </a:p>
          <a:p>
            <a:pPr lvl="1"/>
            <a:r>
              <a:rPr lang="en-US" sz="600" dirty="0" smtClean="0">
                <a:effectLst/>
              </a:rPr>
              <a:t>Proceeding in revision is used to correct technical defects</a:t>
            </a:r>
          </a:p>
          <a:p>
            <a:pPr lvl="2"/>
            <a:r>
              <a:rPr lang="en-US" sz="600" dirty="0" smtClean="0">
                <a:effectLst/>
              </a:rPr>
              <a:t>Due to an error or omission in the record </a:t>
            </a:r>
            <a:r>
              <a:rPr lang="en-US" sz="600" i="1" dirty="0" smtClean="0">
                <a:effectLst/>
              </a:rPr>
              <a:t>or</a:t>
            </a:r>
            <a:r>
              <a:rPr lang="en-US" sz="600" dirty="0" smtClean="0">
                <a:effectLst/>
              </a:rPr>
              <a:t> </a:t>
            </a:r>
          </a:p>
          <a:p>
            <a:pPr lvl="2"/>
            <a:r>
              <a:rPr lang="en-US" sz="600" dirty="0" smtClean="0">
                <a:effectLst/>
              </a:rPr>
              <a:t>If the record shows improper or inconsistent action by a Court-Martial with respect to the findings or sentence that can be rectified without material prejudice to the substantial rights of accused</a:t>
            </a:r>
          </a:p>
          <a:p>
            <a:endParaRPr lang="en-US" sz="600"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a:t>
            </a:r>
            <a:r>
              <a:rPr lang="en-US" baseline="0" dirty="0" smtClean="0"/>
              <a:t> Comment: </a:t>
            </a:r>
            <a:endParaRPr lang="en-US" baseline="0" dirty="0" smtClean="0"/>
          </a:p>
          <a:p>
            <a:r>
              <a:rPr lang="en-US" baseline="0" dirty="0" smtClean="0"/>
              <a:t>The accused has 10 days after receipt of the authenticated Record of Trial to submit matters for consideration. Note the difference in time for Summary Courts-martial.</a:t>
            </a:r>
          </a:p>
          <a:p>
            <a:endParaRPr lang="en-US" baseline="0" dirty="0" smtClean="0"/>
          </a:p>
          <a:p>
            <a:r>
              <a:rPr lang="en-US" baseline="0" dirty="0" smtClean="0"/>
              <a:t>It is possible to request up to an additional 60 days to submit matters but must be for good cause shown. (This is determined by the CA or person taking action)</a:t>
            </a:r>
          </a:p>
          <a:p>
            <a:r>
              <a:rPr lang="en-US" baseline="0" dirty="0" smtClean="0"/>
              <a:t>See post trial procedures AMCM </a:t>
            </a:r>
            <a:r>
              <a:rPr lang="en-US" baseline="0" dirty="0" err="1" smtClean="0"/>
              <a:t>ch</a:t>
            </a:r>
            <a:r>
              <a:rPr lang="en-US" baseline="0" dirty="0" smtClean="0"/>
              <a:t>. 9 Art 59-76 ACMJ</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 </a:t>
            </a:r>
            <a:r>
              <a:rPr lang="en-US" dirty="0" smtClean="0"/>
              <a:t>Comment: </a:t>
            </a:r>
            <a:r>
              <a:rPr lang="en-US" dirty="0" smtClean="0">
                <a:latin typeface="Arial" pitchFamily="34" charset="0"/>
                <a:cs typeface="Arial" pitchFamily="34" charset="0"/>
              </a:rPr>
              <a:t>Courts-Martial are a backup system: Primary jurisdiction lies w/ USA Office or local DA</a:t>
            </a:r>
          </a:p>
          <a:p>
            <a:endParaRPr lang="en-US" dirty="0" smtClean="0"/>
          </a:p>
          <a:p>
            <a:r>
              <a:rPr lang="en-US" baseline="0" dirty="0" smtClean="0"/>
              <a:t>This </a:t>
            </a:r>
            <a:r>
              <a:rPr lang="en-US" baseline="0" dirty="0" smtClean="0"/>
              <a:t>training is required by TAG. The projected date of implementation is 1 February, regardless CDRs still have use of Administrative measures which can include up to discharge.</a:t>
            </a:r>
          </a:p>
          <a:p>
            <a:endParaRPr lang="en-US" baseline="0" dirty="0" smtClean="0"/>
          </a:p>
          <a:p>
            <a:r>
              <a:rPr lang="en-US" baseline="0" dirty="0" smtClean="0"/>
              <a:t>Questions regarding this training package should be directed to the ALNG-OSJA, MAJ Safiya Ingram or COL W. Terry Travis at 334-271-7471</a:t>
            </a:r>
          </a:p>
          <a:p>
            <a:endParaRPr lang="en-US"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 Comment:</a:t>
            </a:r>
          </a:p>
          <a:p>
            <a:r>
              <a:rPr lang="en-US" dirty="0" smtClean="0"/>
              <a:t>This next portion</a:t>
            </a:r>
            <a:r>
              <a:rPr lang="en-US" baseline="0" dirty="0" smtClean="0"/>
              <a:t> of training will cover general provisions of the ACMJ.</a:t>
            </a:r>
            <a:endParaRPr lang="en-US" dirty="0" smtClean="0"/>
          </a:p>
          <a:p>
            <a:endParaRPr lang="en-US" dirty="0"/>
          </a:p>
        </p:txBody>
      </p:sp>
      <p:sp>
        <p:nvSpPr>
          <p:cNvPr id="4" name="Slide Number Placeholder 3"/>
          <p:cNvSpPr>
            <a:spLocks noGrp="1"/>
          </p:cNvSpPr>
          <p:nvPr>
            <p:ph type="sldNum" sz="quarter" idx="10"/>
          </p:nvPr>
        </p:nvSpPr>
        <p:spPr/>
        <p:txBody>
          <a:bodyPr/>
          <a:lstStyle/>
          <a:p>
            <a:fld id="{6946E2B0-D0A3-4109-9D21-A60A609BD1A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 Comments:</a:t>
            </a:r>
          </a:p>
          <a:p>
            <a:r>
              <a:rPr lang="en-US" dirty="0" smtClean="0"/>
              <a:t>This</a:t>
            </a:r>
            <a:r>
              <a:rPr lang="en-US" baseline="0" dirty="0" smtClean="0"/>
              <a:t> chart is to quickly familiarize you with the components of the ACMJ. You will notice that the CDR always has the discretion of using Administrative measures or not to take action when and where it is necessary after review of all evidence and matters.</a:t>
            </a:r>
          </a:p>
          <a:p>
            <a:r>
              <a:rPr lang="en-US" baseline="0" dirty="0" smtClean="0"/>
              <a:t>	The trial counsel for the command prosecuting a matter must obtain Local Law enforcement release to prosecute a case under Courts-Martial proceedings. However, a CDR can still pursue administrative procedures and (NJP- if its not the same offense the individual is prosecuted by civilian courts. A service member may still receive an Art. 15 for other military type offenses that arise from a civilian prosecuted offense. The appeals court for the ACMJ Courts-martial is the Courts-Martial Review Panel.</a:t>
            </a:r>
            <a:endParaRPr lang="en-US" dirty="0" smtClean="0"/>
          </a:p>
        </p:txBody>
      </p:sp>
      <p:sp>
        <p:nvSpPr>
          <p:cNvPr id="4" name="Slide Number Placeholder 3"/>
          <p:cNvSpPr>
            <a:spLocks noGrp="1"/>
          </p:cNvSpPr>
          <p:nvPr>
            <p:ph type="sldNum" sz="quarter" idx="10"/>
          </p:nvPr>
        </p:nvSpPr>
        <p:spPr/>
        <p:txBody>
          <a:bodyPr/>
          <a:lstStyle/>
          <a:p>
            <a:fld id="{7C48DED5-5171-4E6C-9DFB-0048360AAB6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Instructor Comment</a:t>
            </a:r>
            <a:r>
              <a:rPr lang="en-US" dirty="0" smtClean="0"/>
              <a:t>: The jurisdiction of the ACMJ is over all ALNG members and applies at all times and places except when in a Federal T10 status. Jurisdiction</a:t>
            </a:r>
            <a:r>
              <a:rPr lang="en-US" baseline="0" dirty="0" smtClean="0"/>
              <a:t> over the offense applies when in a state duty status (T32 or SAD) and/or when there is a clear and convincing nexus b/t an offense (either military or non-military) and the state military forces efficient functioning. The civilian courts have primary jurisdiction when an act or omission violates military code and civilian criminal law (primarily applicable only with CMs but JAs must be aware of the possibility of double punishing in NJP).</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Instructor Note: Efficient Functioning: is not defined in the code,</a:t>
            </a:r>
            <a:r>
              <a:rPr lang="en-US" baseline="0" dirty="0" smtClean="0"/>
              <a:t> however this should be interpreted to mean military service operating w/ good order and discipline</a:t>
            </a:r>
          </a:p>
          <a:p>
            <a:r>
              <a:rPr lang="en-US" sz="1200" i="0" kern="1200" dirty="0" smtClean="0">
                <a:solidFill>
                  <a:schemeClr val="tx1"/>
                </a:solidFill>
                <a:latin typeface="+mn-lt"/>
                <a:ea typeface="+mn-ea"/>
                <a:cs typeface="+mn-cs"/>
              </a:rPr>
              <a:t>-When</a:t>
            </a:r>
            <a:r>
              <a:rPr lang="en-US" sz="1200" i="0" kern="1200" baseline="0" dirty="0" smtClean="0">
                <a:solidFill>
                  <a:schemeClr val="tx1"/>
                </a:solidFill>
                <a:latin typeface="+mn-lt"/>
                <a:ea typeface="+mn-ea"/>
                <a:cs typeface="+mn-cs"/>
              </a:rPr>
              <a:t> not in T10 Status</a:t>
            </a:r>
          </a:p>
          <a:p>
            <a:r>
              <a:rPr lang="en-US" sz="1200" i="0" kern="1200" baseline="0" dirty="0" smtClean="0">
                <a:solidFill>
                  <a:schemeClr val="tx1"/>
                </a:solidFill>
                <a:latin typeface="+mn-lt"/>
                <a:ea typeface="+mn-ea"/>
                <a:cs typeface="+mn-cs"/>
              </a:rPr>
              <a:t>-Nexus exists b/t an offense, either military or non-military and the state military force</a:t>
            </a:r>
          </a:p>
          <a:p>
            <a:r>
              <a:rPr lang="en-US" sz="1200" i="0" kern="1200" baseline="0" dirty="0" smtClean="0">
                <a:solidFill>
                  <a:schemeClr val="tx1"/>
                </a:solidFill>
                <a:latin typeface="+mn-lt"/>
                <a:ea typeface="+mn-ea"/>
                <a:cs typeface="+mn-cs"/>
              </a:rPr>
              <a:t>-nexus b/t act or omission (offense) and efficient functioning of the </a:t>
            </a:r>
            <a:r>
              <a:rPr lang="en-US" sz="1200" i="0" kern="1200" baseline="0" dirty="0" err="1" smtClean="0">
                <a:solidFill>
                  <a:schemeClr val="tx1"/>
                </a:solidFill>
                <a:latin typeface="+mn-lt"/>
                <a:ea typeface="+mn-ea"/>
                <a:cs typeface="+mn-cs"/>
              </a:rPr>
              <a:t>st</a:t>
            </a:r>
            <a:r>
              <a:rPr lang="en-US" sz="1200" i="0" kern="1200" baseline="0" dirty="0" smtClean="0">
                <a:solidFill>
                  <a:schemeClr val="tx1"/>
                </a:solidFill>
                <a:latin typeface="+mn-lt"/>
                <a:ea typeface="+mn-ea"/>
                <a:cs typeface="+mn-cs"/>
              </a:rPr>
              <a:t>. mil. (promoting/preserving good order and discipline)</a:t>
            </a: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-Civilian courts when an act or omission violates military</a:t>
            </a:r>
            <a:r>
              <a:rPr lang="en-US" b="1" dirty="0" smtClean="0"/>
              <a:t> </a:t>
            </a:r>
            <a:r>
              <a:rPr lang="en-US" dirty="0" smtClean="0"/>
              <a:t>code and civilian criminal law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 Comments: Where civilian courts prosecute</a:t>
            </a:r>
            <a:r>
              <a:rPr lang="en-US" baseline="0" dirty="0" smtClean="0"/>
              <a:t> a matter, ordinarily won’t use NJP for the same offense but the CDR may impose NJP for military unique offenses that are not covered or prosecuted by civilian authorities. So, for instance if civilian court prosecutes for a DUI the CDR may give an Art 15 for offenses that are specific to the military and are not prosecuted by civilian courts. </a:t>
            </a:r>
            <a:endParaRPr lang="en-US" dirty="0"/>
          </a:p>
        </p:txBody>
      </p:sp>
      <p:sp>
        <p:nvSpPr>
          <p:cNvPr id="4" name="Slide Number Placeholder 3"/>
          <p:cNvSpPr>
            <a:spLocks noGrp="1"/>
          </p:cNvSpPr>
          <p:nvPr>
            <p:ph type="sldNum" sz="quarter" idx="10"/>
          </p:nvPr>
        </p:nvSpPr>
        <p:spPr/>
        <p:txBody>
          <a:bodyPr/>
          <a:lstStyle/>
          <a:p>
            <a:fld id="{7C48DED5-5171-4E6C-9DFB-0048360AAB6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7C1EF368-B585-4766-A853-6840BA53C45B}" type="datetimeFigureOut">
              <a:rPr lang="en-US" smtClean="0"/>
              <a:pPr/>
              <a:t>11/1/2013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A3CBE6D1-DEA7-4A4C-A179-C844B0DCBCB1}"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1EF368-B585-4766-A853-6840BA53C45B}" type="datetimeFigureOut">
              <a:rPr lang="en-US" smtClean="0"/>
              <a:pPr/>
              <a:t>11/1/2013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CBE6D1-DEA7-4A4C-A179-C844B0DCBC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1EF368-B585-4766-A853-6840BA53C45B}" type="datetimeFigureOut">
              <a:rPr lang="en-US" smtClean="0"/>
              <a:pPr/>
              <a:t>11/1/2013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CBE6D1-DEA7-4A4C-A179-C844B0DCBC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1EF368-B585-4766-A853-6840BA53C45B}" type="datetimeFigureOut">
              <a:rPr lang="en-US" smtClean="0"/>
              <a:pPr/>
              <a:t>11/1/2013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CBE6D1-DEA7-4A4C-A179-C844B0DCBC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C1EF368-B585-4766-A853-6840BA53C45B}" type="datetimeFigureOut">
              <a:rPr lang="en-US" smtClean="0"/>
              <a:pPr/>
              <a:t>11/1/2013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CBE6D1-DEA7-4A4C-A179-C844B0DCBCB1}"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1EF368-B585-4766-A853-6840BA53C45B}" type="datetimeFigureOut">
              <a:rPr lang="en-US" smtClean="0"/>
              <a:pPr/>
              <a:t>11/1/2013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CBE6D1-DEA7-4A4C-A179-C844B0DCBC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C1EF368-B585-4766-A853-6840BA53C45B}" type="datetimeFigureOut">
              <a:rPr lang="en-US" smtClean="0"/>
              <a:pPr/>
              <a:t>11/1/2013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3CBE6D1-DEA7-4A4C-A179-C844B0DCBCB1}"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C1EF368-B585-4766-A853-6840BA53C45B}" type="datetimeFigureOut">
              <a:rPr lang="en-US" smtClean="0"/>
              <a:pPr/>
              <a:t>11/1/2013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3CBE6D1-DEA7-4A4C-A179-C844B0DCBC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C1EF368-B585-4766-A853-6840BA53C45B}" type="datetimeFigureOut">
              <a:rPr lang="en-US" smtClean="0"/>
              <a:pPr/>
              <a:t>11/1/2013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3CBE6D1-DEA7-4A4C-A179-C844B0DCBC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1EF368-B585-4766-A853-6840BA53C45B}" type="datetimeFigureOut">
              <a:rPr lang="en-US" smtClean="0"/>
              <a:pPr/>
              <a:t>11/1/2013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3CBE6D1-DEA7-4A4C-A179-C844B0DCBC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7C1EF368-B585-4766-A853-6840BA53C45B}" type="datetimeFigureOut">
              <a:rPr lang="en-US" smtClean="0"/>
              <a:pPr/>
              <a:t>11/1/2013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A3CBE6D1-DEA7-4A4C-A179-C844B0DCBC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C1EF368-B585-4766-A853-6840BA53C45B}" type="datetimeFigureOut">
              <a:rPr lang="en-US" smtClean="0"/>
              <a:pPr/>
              <a:t>11/1/2013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3CBE6D1-DEA7-4A4C-A179-C844B0DCBCB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oleObject" Target="../embeddings/oleObject2.bin"/></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200px-Seal_of_the_Alabama_National_Guard_svg.png"/>
          <p:cNvPicPr>
            <a:picLocks noChangeAspect="1"/>
          </p:cNvPicPr>
          <p:nvPr/>
        </p:nvPicPr>
        <p:blipFill>
          <a:blip r:embed="rId3" cstate="print">
            <a:lum/>
          </a:blip>
          <a:srcRect/>
          <a:stretch>
            <a:fillRect/>
          </a:stretch>
        </p:blipFill>
        <p:spPr>
          <a:xfrm>
            <a:off x="2011680" y="868680"/>
            <a:ext cx="5029200" cy="5029200"/>
          </a:xfrm>
          <a:prstGeom prst="rect">
            <a:avLst/>
          </a:prstGeom>
        </p:spPr>
      </p:pic>
      <p:sp>
        <p:nvSpPr>
          <p:cNvPr id="8" name="Slide Number Placeholder 7"/>
          <p:cNvSpPr>
            <a:spLocks noGrp="1"/>
          </p:cNvSpPr>
          <p:nvPr>
            <p:ph type="sldNum" sz="quarter" idx="12"/>
          </p:nvPr>
        </p:nvSpPr>
        <p:spPr/>
        <p:txBody>
          <a:bodyPr/>
          <a:lstStyle/>
          <a:p>
            <a:fld id="{B33C4384-B4AC-407F-837C-8B8ADA994925}" type="slidenum">
              <a:rPr lang="en-US" smtClean="0"/>
              <a:pPr/>
              <a:t>1</a:t>
            </a:fld>
            <a:endParaRPr lang="en-US"/>
          </a:p>
        </p:txBody>
      </p:sp>
      <p:sp>
        <p:nvSpPr>
          <p:cNvPr id="2" name="Title 1"/>
          <p:cNvSpPr>
            <a:spLocks noGrp="1"/>
          </p:cNvSpPr>
          <p:nvPr>
            <p:ph type="ctrTitle"/>
          </p:nvPr>
        </p:nvSpPr>
        <p:spPr>
          <a:xfrm>
            <a:off x="533400" y="152400"/>
            <a:ext cx="8382000" cy="1470025"/>
          </a:xfrm>
          <a:ln>
            <a:noFill/>
          </a:ln>
          <a:effectLst>
            <a:outerShdw blurRad="44450" dist="27940" dir="5400000" algn="ctr">
              <a:srgbClr val="000000">
                <a:alpha val="32000"/>
              </a:srgbClr>
            </a:outerShdw>
          </a:effectLst>
        </p:spPr>
        <p:txBody>
          <a:bodyPr>
            <a:normAutofit/>
          </a:bodyPr>
          <a:lstStyle/>
          <a:p>
            <a:pPr algn="ctr"/>
            <a:r>
              <a:rPr lang="en-US" sz="3200" b="1" dirty="0" smtClean="0">
                <a:solidFill>
                  <a:schemeClr val="bg1"/>
                </a:solidFill>
                <a:effectLst>
                  <a:outerShdw blurRad="50800" dist="38100" algn="l" rotWithShape="0">
                    <a:prstClr val="black">
                      <a:alpha val="40000"/>
                    </a:prstClr>
                  </a:outerShdw>
                  <a:reflection blurRad="12700" stA="34000" endA="740" endPos="53000" dir="5400000" sy="-100000" algn="bl" rotWithShape="0"/>
                </a:effectLst>
                <a:latin typeface="Arial" pitchFamily="34" charset="0"/>
                <a:cs typeface="Arial" pitchFamily="34" charset="0"/>
              </a:rPr>
              <a:t>ALABAMA CODE OF MILITARY JUSTICE</a:t>
            </a:r>
            <a:br>
              <a:rPr lang="en-US" sz="3200" b="1" dirty="0" smtClean="0">
                <a:solidFill>
                  <a:schemeClr val="bg1"/>
                </a:solidFill>
                <a:effectLst>
                  <a:outerShdw blurRad="50800" dist="38100" algn="l" rotWithShape="0">
                    <a:prstClr val="black">
                      <a:alpha val="40000"/>
                    </a:prstClr>
                  </a:outerShdw>
                  <a:reflection blurRad="12700" stA="34000" endA="740" endPos="53000" dir="5400000" sy="-100000" algn="bl" rotWithShape="0"/>
                </a:effectLst>
                <a:latin typeface="Arial" pitchFamily="34" charset="0"/>
                <a:cs typeface="Arial" pitchFamily="34" charset="0"/>
              </a:rPr>
            </a:br>
            <a:r>
              <a:rPr lang="en-US" sz="3200" dirty="0" smtClean="0">
                <a:solidFill>
                  <a:schemeClr val="bg1"/>
                </a:solidFill>
                <a:effectLst>
                  <a:outerShdw blurRad="50800" dist="38100" algn="l" rotWithShape="0">
                    <a:prstClr val="black">
                      <a:alpha val="40000"/>
                    </a:prstClr>
                  </a:outerShdw>
                  <a:reflection blurRad="12700" stA="34000" endA="740" endPos="53000" dir="5400000" sy="-100000" algn="bl" rotWithShape="0"/>
                </a:effectLst>
                <a:latin typeface="Arial" pitchFamily="34" charset="0"/>
                <a:cs typeface="Arial" pitchFamily="34" charset="0"/>
              </a:rPr>
              <a:t>COMMAND AND LEADER TRAINING  </a:t>
            </a:r>
            <a:endParaRPr lang="en-US" sz="3200" b="1" dirty="0">
              <a:solidFill>
                <a:schemeClr val="bg1"/>
              </a:solidFill>
              <a:effectLst>
                <a:outerShdw blurRad="50800" dist="38100" algn="l" rotWithShape="0">
                  <a:prstClr val="black">
                    <a:alpha val="40000"/>
                  </a:prstClr>
                </a:outerShdw>
                <a:reflection blurRad="12700" stA="34000" endA="740" endPos="53000" dir="5400000" sy="-100000" algn="bl" rotWithShape="0"/>
              </a:effectLst>
              <a:latin typeface="Arial" pitchFamily="34" charset="0"/>
              <a:cs typeface="Arial" pitchFamily="34" charset="0"/>
            </a:endParaRPr>
          </a:p>
        </p:txBody>
      </p:sp>
      <p:sp>
        <p:nvSpPr>
          <p:cNvPr id="3" name="Subtitle 2"/>
          <p:cNvSpPr>
            <a:spLocks noGrp="1"/>
          </p:cNvSpPr>
          <p:nvPr>
            <p:ph type="subTitle" idx="1"/>
          </p:nvPr>
        </p:nvSpPr>
        <p:spPr>
          <a:xfrm>
            <a:off x="609600" y="5638800"/>
            <a:ext cx="7772400" cy="1508760"/>
          </a:xfrm>
        </p:spPr>
        <p:txBody>
          <a:bodyPr numCol="1" anchor="ctr"/>
          <a:lstStyle/>
          <a:p>
            <a:r>
              <a:rPr lang="en-US" sz="1800" b="1" u="sng" dirty="0" smtClean="0">
                <a:solidFill>
                  <a:schemeClr val="bg1"/>
                </a:solidFill>
              </a:rPr>
              <a:t>ALNG STAFF JUDGE ADVOCATE</a:t>
            </a:r>
            <a:r>
              <a:rPr lang="en-US" sz="1800" b="1" dirty="0" smtClean="0">
                <a:solidFill>
                  <a:schemeClr val="bg1"/>
                </a:solidFill>
              </a:rPr>
              <a:t>		 </a:t>
            </a:r>
            <a:r>
              <a:rPr lang="en-US" sz="1800" b="1" u="sng" dirty="0" smtClean="0">
                <a:solidFill>
                  <a:schemeClr val="bg1"/>
                </a:solidFill>
              </a:rPr>
              <a:t>ALNG MILITARY JUDGE</a:t>
            </a:r>
          </a:p>
          <a:p>
            <a:r>
              <a:rPr lang="en-US" sz="1800" b="1" dirty="0" smtClean="0">
                <a:solidFill>
                  <a:schemeClr val="bg1"/>
                </a:solidFill>
              </a:rPr>
              <a:t>         COL W. TERRY TRAVIS 	          	   COL TERRY MOORER</a:t>
            </a:r>
          </a:p>
          <a:p>
            <a:endParaRPr lang="en-US" b="1" dirty="0" smtClean="0">
              <a:solidFill>
                <a:schemeClr val="bg1"/>
              </a:solidFill>
            </a:endParaRPr>
          </a:p>
        </p:txBody>
      </p:sp>
      <p:pic>
        <p:nvPicPr>
          <p:cNvPr id="6" name="Picture 5" descr="100px-JAGC_Staff_Corps_Insignia_Army.gif"/>
          <p:cNvPicPr>
            <a:picLocks noChangeAspect="1"/>
          </p:cNvPicPr>
          <p:nvPr/>
        </p:nvPicPr>
        <p:blipFill>
          <a:blip r:embed="rId4" cstate="print"/>
          <a:stretch>
            <a:fillRect/>
          </a:stretch>
        </p:blipFill>
        <p:spPr>
          <a:xfrm>
            <a:off x="1828800" y="5334000"/>
            <a:ext cx="952500" cy="581025"/>
          </a:xfrm>
          <a:prstGeom prst="rect">
            <a:avLst/>
          </a:prstGeom>
        </p:spPr>
      </p:pic>
      <p:pic>
        <p:nvPicPr>
          <p:cNvPr id="7" name="Picture 6" descr="100px-JAGC_Staff_Corps_Insignia_Army.gif"/>
          <p:cNvPicPr>
            <a:picLocks noChangeAspect="1"/>
          </p:cNvPicPr>
          <p:nvPr/>
        </p:nvPicPr>
        <p:blipFill>
          <a:blip r:embed="rId4" cstate="print"/>
          <a:stretch>
            <a:fillRect/>
          </a:stretch>
        </p:blipFill>
        <p:spPr>
          <a:xfrm>
            <a:off x="6400800" y="5334000"/>
            <a:ext cx="952500" cy="5810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7772400" cy="914400"/>
          </a:xfrm>
        </p:spPr>
        <p:txBody>
          <a:bodyPr/>
          <a:lstStyle/>
          <a:p>
            <a:pPr algn="ctr"/>
            <a:r>
              <a:rPr lang="en-US" b="1" dirty="0" smtClean="0">
                <a:latin typeface="Arial" pitchFamily="34" charset="0"/>
                <a:cs typeface="Arial" pitchFamily="34" charset="0"/>
              </a:rPr>
              <a:t>Crimes Covered in the ACMJ</a:t>
            </a:r>
            <a:endParaRPr lang="en-US" b="1" dirty="0">
              <a:latin typeface="Arial" pitchFamily="34" charset="0"/>
              <a:cs typeface="Arial" pitchFamily="34" charset="0"/>
            </a:endParaRPr>
          </a:p>
        </p:txBody>
      </p:sp>
      <p:sp>
        <p:nvSpPr>
          <p:cNvPr id="6" name="Text Placeholder 5"/>
          <p:cNvSpPr>
            <a:spLocks noGrp="1"/>
          </p:cNvSpPr>
          <p:nvPr>
            <p:ph type="body" idx="1"/>
          </p:nvPr>
        </p:nvSpPr>
        <p:spPr/>
        <p:txBody>
          <a:bodyPr>
            <a:normAutofit/>
          </a:bodyPr>
          <a:lstStyle/>
          <a:p>
            <a:r>
              <a:rPr lang="en-US" dirty="0" smtClean="0">
                <a:latin typeface="Arial" pitchFamily="34" charset="0"/>
                <a:cs typeface="Arial" pitchFamily="34" charset="0"/>
              </a:rPr>
              <a:t>Common Law Crimes</a:t>
            </a:r>
            <a:endParaRPr lang="en-US" dirty="0">
              <a:latin typeface="Arial" pitchFamily="34" charset="0"/>
              <a:cs typeface="Arial" pitchFamily="34" charset="0"/>
            </a:endParaRPr>
          </a:p>
        </p:txBody>
      </p:sp>
      <p:sp>
        <p:nvSpPr>
          <p:cNvPr id="7" name="Text Placeholder 6"/>
          <p:cNvSpPr>
            <a:spLocks noGrp="1"/>
          </p:cNvSpPr>
          <p:nvPr>
            <p:ph type="body" sz="half" idx="3"/>
          </p:nvPr>
        </p:nvSpPr>
        <p:spPr>
          <a:noFill/>
        </p:spPr>
        <p:txBody>
          <a:bodyPr>
            <a:normAutofit/>
          </a:bodyPr>
          <a:lstStyle/>
          <a:p>
            <a:r>
              <a:rPr lang="en-US" dirty="0" smtClean="0">
                <a:latin typeface="Arial" pitchFamily="34" charset="0"/>
                <a:cs typeface="Arial" pitchFamily="34" charset="0"/>
              </a:rPr>
              <a:t>Military Crimes</a:t>
            </a:r>
            <a:endParaRPr lang="en-US" dirty="0" smtClean="0">
              <a:solidFill>
                <a:srgbClr val="C00000"/>
              </a:solidFill>
              <a:latin typeface="Arial" pitchFamily="34" charset="0"/>
              <a:cs typeface="Arial" pitchFamily="34" charset="0"/>
            </a:endParaRPr>
          </a:p>
        </p:txBody>
      </p:sp>
      <p:sp>
        <p:nvSpPr>
          <p:cNvPr id="5" name="Rectangle 3"/>
          <p:cNvSpPr>
            <a:spLocks noGrp="1" noChangeArrowheads="1"/>
          </p:cNvSpPr>
          <p:nvPr>
            <p:ph sz="quarter" idx="2"/>
          </p:nvPr>
        </p:nvSpPr>
        <p:spPr>
          <a:noFill/>
        </p:spPr>
        <p:txBody>
          <a:bodyPr lIns="92075" tIns="46038" rIns="92075" bIns="46038"/>
          <a:lstStyle/>
          <a:p>
            <a:pPr lvl="1" eaLnBrk="1" hangingPunct="1">
              <a:buNone/>
            </a:pPr>
            <a:r>
              <a:rPr lang="en-US" sz="2400" dirty="0" smtClean="0">
                <a:latin typeface="Arial" pitchFamily="34" charset="0"/>
                <a:cs typeface="Arial" pitchFamily="34" charset="0"/>
              </a:rPr>
              <a:t>Misdemeanor Offenses:</a:t>
            </a:r>
          </a:p>
          <a:p>
            <a:pPr lvl="1" eaLnBrk="1" hangingPunct="1">
              <a:buFontTx/>
              <a:buChar char="•"/>
            </a:pPr>
            <a:r>
              <a:rPr lang="en-US" sz="2400" dirty="0" smtClean="0">
                <a:latin typeface="Arial" pitchFamily="34" charset="0"/>
                <a:cs typeface="Arial" pitchFamily="34" charset="0"/>
              </a:rPr>
              <a:t>Forgery</a:t>
            </a:r>
          </a:p>
          <a:p>
            <a:pPr lvl="1" eaLnBrk="1" hangingPunct="1">
              <a:buFontTx/>
              <a:buChar char="•"/>
            </a:pPr>
            <a:r>
              <a:rPr lang="en-US" sz="2400" dirty="0" smtClean="0">
                <a:latin typeface="Arial" pitchFamily="34" charset="0"/>
                <a:cs typeface="Arial" pitchFamily="34" charset="0"/>
              </a:rPr>
              <a:t>Housebreaking</a:t>
            </a:r>
          </a:p>
          <a:p>
            <a:pPr lvl="1" eaLnBrk="1" hangingPunct="1">
              <a:buFontTx/>
              <a:buChar char="•"/>
            </a:pPr>
            <a:r>
              <a:rPr lang="en-US" sz="2400" dirty="0" smtClean="0">
                <a:latin typeface="Arial" pitchFamily="34" charset="0"/>
                <a:cs typeface="Arial" pitchFamily="34" charset="0"/>
              </a:rPr>
              <a:t>Assault</a:t>
            </a:r>
          </a:p>
          <a:p>
            <a:pPr algn="ctr" eaLnBrk="1" hangingPunct="1">
              <a:buFontTx/>
              <a:buNone/>
            </a:pPr>
            <a:endParaRPr lang="en-US"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33C4384-B4AC-407F-837C-8B8ADA994925}" type="slidenum">
              <a:rPr lang="en-US" smtClean="0"/>
              <a:pPr/>
              <a:t>10</a:t>
            </a:fld>
            <a:endParaRPr lang="en-US"/>
          </a:p>
        </p:txBody>
      </p:sp>
      <p:sp>
        <p:nvSpPr>
          <p:cNvPr id="9" name="Text Box 6"/>
          <p:cNvSpPr txBox="1">
            <a:spLocks noGrp="1" noChangeArrowheads="1"/>
          </p:cNvSpPr>
          <p:nvPr>
            <p:ph sz="quarter" idx="4"/>
          </p:nvPr>
        </p:nvSpPr>
        <p:spPr bwMode="auto">
          <a:xfrm>
            <a:off x="4645025" y="2459037"/>
            <a:ext cx="4041775" cy="3785652"/>
          </a:xfrm>
          <a:prstGeom prst="rect">
            <a:avLst/>
          </a:prstGeom>
          <a:noFill/>
          <a:ln w="9525">
            <a:noFill/>
            <a:miter lim="800000"/>
            <a:headEnd/>
            <a:tailEnd/>
          </a:ln>
        </p:spPr>
        <p:txBody>
          <a:bodyPr>
            <a:spAutoFit/>
          </a:bodyPr>
          <a:lstStyle/>
          <a:p>
            <a:pPr marL="800100" lvl="1" indent="-342900">
              <a:spcBef>
                <a:spcPct val="20000"/>
              </a:spcBef>
              <a:buFontTx/>
              <a:buChar char="•"/>
            </a:pPr>
            <a:r>
              <a:rPr lang="en-US" sz="2400" dirty="0" smtClean="0">
                <a:latin typeface="Arial" pitchFamily="34" charset="0"/>
                <a:cs typeface="Arial" pitchFamily="34" charset="0"/>
              </a:rPr>
              <a:t>Disrespect</a:t>
            </a:r>
            <a:endParaRPr lang="en-US" sz="2400" dirty="0">
              <a:latin typeface="Arial" pitchFamily="34" charset="0"/>
              <a:cs typeface="Arial" pitchFamily="34" charset="0"/>
            </a:endParaRPr>
          </a:p>
          <a:p>
            <a:pPr marL="800100" lvl="1" indent="-342900">
              <a:spcBef>
                <a:spcPct val="20000"/>
              </a:spcBef>
              <a:buFontTx/>
              <a:buChar char="•"/>
            </a:pPr>
            <a:r>
              <a:rPr lang="en-US" sz="2400" dirty="0">
                <a:latin typeface="Arial" pitchFamily="34" charset="0"/>
                <a:cs typeface="Arial" pitchFamily="34" charset="0"/>
              </a:rPr>
              <a:t>Disobedience</a:t>
            </a:r>
          </a:p>
          <a:p>
            <a:pPr marL="800100" lvl="1" indent="-342900">
              <a:spcBef>
                <a:spcPct val="20000"/>
              </a:spcBef>
              <a:buFontTx/>
              <a:buChar char="•"/>
            </a:pPr>
            <a:r>
              <a:rPr lang="en-US" sz="2400" dirty="0">
                <a:latin typeface="Arial" pitchFamily="34" charset="0"/>
                <a:cs typeface="Arial" pitchFamily="34" charset="0"/>
              </a:rPr>
              <a:t>AWOL</a:t>
            </a:r>
          </a:p>
          <a:p>
            <a:pPr marL="800100" lvl="1" indent="-342900">
              <a:spcBef>
                <a:spcPct val="20000"/>
              </a:spcBef>
              <a:buFontTx/>
              <a:buChar char="•"/>
            </a:pPr>
            <a:r>
              <a:rPr lang="en-US" sz="2400" dirty="0">
                <a:latin typeface="Arial" pitchFamily="34" charset="0"/>
                <a:cs typeface="Arial" pitchFamily="34" charset="0"/>
              </a:rPr>
              <a:t>Conduct Unbecoming an Officer</a:t>
            </a:r>
          </a:p>
          <a:p>
            <a:pPr marL="800100" lvl="1" indent="-342900">
              <a:spcBef>
                <a:spcPct val="20000"/>
              </a:spcBef>
              <a:buFontTx/>
              <a:buChar char="•"/>
            </a:pPr>
            <a:r>
              <a:rPr lang="en-US" sz="2400" dirty="0">
                <a:latin typeface="Arial" pitchFamily="34" charset="0"/>
                <a:cs typeface="Arial" pitchFamily="34" charset="0"/>
              </a:rPr>
              <a:t>Conduct Prejudicial to Good Order and Discipline</a:t>
            </a:r>
          </a:p>
          <a:p>
            <a:pPr marL="342900" indent="-342900">
              <a:spcBef>
                <a:spcPct val="20000"/>
              </a:spcBef>
            </a:pPr>
            <a:endParaRPr lang="en-US" sz="2400" dirty="0">
              <a:latin typeface="Arial" pitchFamily="34" charset="0"/>
              <a:cs typeface="Arial" pitchFamily="34" charset="0"/>
            </a:endParaRPr>
          </a:p>
        </p:txBody>
      </p:sp>
      <p:pic>
        <p:nvPicPr>
          <p:cNvPr id="10" name="Picture 9"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11" name="Picture 10"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itchFamily="34" charset="0"/>
                <a:cs typeface="Arial" pitchFamily="34" charset="0"/>
              </a:rPr>
              <a:t>Suspects Rights </a:t>
            </a:r>
            <a:endParaRPr lang="en-US" b="1" dirty="0">
              <a:latin typeface="Arial" pitchFamily="34" charset="0"/>
              <a:cs typeface="Arial" pitchFamily="34" charset="0"/>
            </a:endParaRPr>
          </a:p>
        </p:txBody>
      </p:sp>
      <p:sp>
        <p:nvSpPr>
          <p:cNvPr id="5" name="Rectangle 3"/>
          <p:cNvSpPr>
            <a:spLocks noGrp="1" noChangeArrowheads="1"/>
          </p:cNvSpPr>
          <p:nvPr>
            <p:ph sz="half" idx="1"/>
          </p:nvPr>
        </p:nvSpPr>
        <p:spPr>
          <a:noFill/>
        </p:spPr>
        <p:txBody>
          <a:bodyPr lIns="92075" tIns="46038" rIns="92075" bIns="46038"/>
          <a:lstStyle/>
          <a:p>
            <a:pPr eaLnBrk="1" hangingPunct="1"/>
            <a:r>
              <a:rPr lang="en-US" sz="2400" b="1" dirty="0" smtClean="0">
                <a:latin typeface="Arial" pitchFamily="34" charset="0"/>
                <a:cs typeface="Arial" pitchFamily="34" charset="0"/>
              </a:rPr>
              <a:t>Article 31 (b), ACMJ:</a:t>
            </a:r>
          </a:p>
          <a:p>
            <a:pPr lvl="1" eaLnBrk="1" hangingPunct="1">
              <a:buFontTx/>
              <a:buChar char="•"/>
            </a:pPr>
            <a:r>
              <a:rPr lang="en-US" sz="2400" dirty="0" smtClean="0">
                <a:latin typeface="Arial" pitchFamily="34" charset="0"/>
                <a:cs typeface="Arial" pitchFamily="34" charset="0"/>
              </a:rPr>
              <a:t>To be informed of the nature of the suspected offense</a:t>
            </a:r>
          </a:p>
          <a:p>
            <a:pPr lvl="1" eaLnBrk="1" hangingPunct="1">
              <a:buFontTx/>
              <a:buChar char="•"/>
            </a:pPr>
            <a:r>
              <a:rPr lang="en-US" sz="2400" dirty="0" smtClean="0">
                <a:latin typeface="Arial" pitchFamily="34" charset="0"/>
                <a:cs typeface="Arial" pitchFamily="34" charset="0"/>
              </a:rPr>
              <a:t>To remain silent</a:t>
            </a:r>
          </a:p>
          <a:p>
            <a:pPr lvl="1" eaLnBrk="1" hangingPunct="1">
              <a:buFontTx/>
              <a:buChar char="•"/>
            </a:pPr>
            <a:r>
              <a:rPr lang="en-US" sz="2400" dirty="0" smtClean="0">
                <a:latin typeface="Arial" pitchFamily="34" charset="0"/>
                <a:cs typeface="Arial" pitchFamily="34" charset="0"/>
              </a:rPr>
              <a:t>To be informed that any statement you make can be used against you</a:t>
            </a:r>
          </a:p>
        </p:txBody>
      </p:sp>
      <p:sp>
        <p:nvSpPr>
          <p:cNvPr id="4" name="Slide Number Placeholder 3"/>
          <p:cNvSpPr>
            <a:spLocks noGrp="1"/>
          </p:cNvSpPr>
          <p:nvPr>
            <p:ph type="sldNum" sz="quarter" idx="12"/>
          </p:nvPr>
        </p:nvSpPr>
        <p:spPr/>
        <p:txBody>
          <a:bodyPr/>
          <a:lstStyle/>
          <a:p>
            <a:fld id="{B33C4384-B4AC-407F-837C-8B8ADA994925}" type="slidenum">
              <a:rPr lang="en-US" smtClean="0"/>
              <a:pPr/>
              <a:t>11</a:t>
            </a:fld>
            <a:endParaRPr lang="en-US"/>
          </a:p>
        </p:txBody>
      </p:sp>
      <p:pic>
        <p:nvPicPr>
          <p:cNvPr id="6" name="Picture 5" descr="army-national-guard-logojpg-7dce7adc283be22e.jpg"/>
          <p:cNvPicPr>
            <a:picLocks noChangeAspect="1"/>
          </p:cNvPicPr>
          <p:nvPr/>
        </p:nvPicPr>
        <p:blipFill>
          <a:blip r:embed="rId4" cstate="print"/>
          <a:stretch>
            <a:fillRect/>
          </a:stretch>
        </p:blipFill>
        <p:spPr>
          <a:xfrm>
            <a:off x="152400" y="76200"/>
            <a:ext cx="838200" cy="838200"/>
          </a:xfrm>
          <a:prstGeom prst="ellipse">
            <a:avLst/>
          </a:prstGeom>
        </p:spPr>
      </p:pic>
      <p:pic>
        <p:nvPicPr>
          <p:cNvPr id="7" name="Picture 6" descr="ANG_gif.png"/>
          <p:cNvPicPr>
            <a:picLocks noChangeAspect="1"/>
          </p:cNvPicPr>
          <p:nvPr/>
        </p:nvPicPr>
        <p:blipFill>
          <a:blip r:embed="rId5" cstate="print"/>
          <a:stretch>
            <a:fillRect/>
          </a:stretch>
        </p:blipFill>
        <p:spPr>
          <a:xfrm>
            <a:off x="8137383" y="76200"/>
            <a:ext cx="854217" cy="838200"/>
          </a:xfrm>
          <a:prstGeom prst="rect">
            <a:avLst/>
          </a:prstGeom>
        </p:spPr>
      </p:pic>
      <p:graphicFrame>
        <p:nvGraphicFramePr>
          <p:cNvPr id="68609" name="Object 6"/>
          <p:cNvGraphicFramePr>
            <a:graphicFrameLocks noChangeAspect="1"/>
          </p:cNvGraphicFramePr>
          <p:nvPr>
            <p:ph sz="half" idx="2"/>
          </p:nvPr>
        </p:nvGraphicFramePr>
        <p:xfrm>
          <a:off x="4926771" y="1770063"/>
          <a:ext cx="3497334" cy="4525962"/>
        </p:xfrm>
        <a:graphic>
          <a:graphicData uri="http://schemas.openxmlformats.org/presentationml/2006/ole">
            <p:oleObj spid="_x0000_s68609" name="Acrobat Document" r:id="rId6" imgW="5830114" imgH="7542857" progId="AcroExch.Document.7">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14400"/>
          </a:xfrm>
        </p:spPr>
        <p:txBody>
          <a:bodyPr/>
          <a:lstStyle/>
          <a:p>
            <a:pPr algn="ctr"/>
            <a:r>
              <a:rPr lang="en-US" b="1" dirty="0" smtClean="0">
                <a:latin typeface="Arial" pitchFamily="34" charset="0"/>
                <a:cs typeface="Arial" pitchFamily="34" charset="0"/>
              </a:rPr>
              <a:t>Key Personnel in the Military Justice System</a:t>
            </a:r>
            <a:endParaRPr lang="en-US"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33C4384-B4AC-407F-837C-8B8ADA994925}" type="slidenum">
              <a:rPr lang="en-US" smtClean="0"/>
              <a:pPr/>
              <a:t>12</a:t>
            </a:fld>
            <a:endParaRPr lang="en-US"/>
          </a:p>
        </p:txBody>
      </p:sp>
      <p:sp>
        <p:nvSpPr>
          <p:cNvPr id="5" name="Rectangle 3"/>
          <p:cNvSpPr>
            <a:spLocks noGrp="1" noChangeArrowheads="1"/>
          </p:cNvSpPr>
          <p:nvPr>
            <p:ph idx="1"/>
          </p:nvPr>
        </p:nvSpPr>
        <p:spPr>
          <a:xfrm>
            <a:off x="914400" y="2057400"/>
            <a:ext cx="7772400" cy="4572000"/>
          </a:xfrm>
          <a:noFill/>
        </p:spPr>
        <p:txBody>
          <a:bodyPr lIns="92075" tIns="46038" rIns="92075" bIns="46038"/>
          <a:lstStyle/>
          <a:p>
            <a:pPr eaLnBrk="1" hangingPunct="1">
              <a:buFont typeface="Times" pitchFamily="18" charset="0"/>
              <a:buChar char="•"/>
            </a:pPr>
            <a:r>
              <a:rPr lang="en-US" sz="2400" b="1" dirty="0" smtClean="0">
                <a:latin typeface="Arial" pitchFamily="34" charset="0"/>
                <a:cs typeface="Arial" pitchFamily="34" charset="0"/>
              </a:rPr>
              <a:t>Commander</a:t>
            </a:r>
          </a:p>
          <a:p>
            <a:pPr eaLnBrk="1" hangingPunct="1">
              <a:buFont typeface="Times" pitchFamily="18" charset="0"/>
              <a:buChar char="•"/>
            </a:pPr>
            <a:r>
              <a:rPr lang="en-US" sz="2400" dirty="0" smtClean="0">
                <a:latin typeface="Arial" pitchFamily="34" charset="0"/>
                <a:cs typeface="Arial" pitchFamily="34" charset="0"/>
              </a:rPr>
              <a:t>Staff Judge Advocate</a:t>
            </a:r>
          </a:p>
          <a:p>
            <a:pPr eaLnBrk="1" hangingPunct="1"/>
            <a:r>
              <a:rPr lang="en-US" sz="2400" dirty="0" smtClean="0">
                <a:latin typeface="Arial" pitchFamily="34" charset="0"/>
                <a:cs typeface="Arial" pitchFamily="34" charset="0"/>
              </a:rPr>
              <a:t>Trial Counsel</a:t>
            </a:r>
          </a:p>
          <a:p>
            <a:pPr eaLnBrk="1" hangingPunct="1"/>
            <a:r>
              <a:rPr lang="en-US" sz="2400" dirty="0" smtClean="0">
                <a:latin typeface="Arial" pitchFamily="34" charset="0"/>
                <a:cs typeface="Arial" pitchFamily="34" charset="0"/>
              </a:rPr>
              <a:t>Defense Counsel</a:t>
            </a:r>
          </a:p>
          <a:p>
            <a:pPr eaLnBrk="1" hangingPunct="1"/>
            <a:r>
              <a:rPr lang="en-US" sz="2400" dirty="0" smtClean="0">
                <a:latin typeface="Arial" pitchFamily="34" charset="0"/>
                <a:cs typeface="Arial" pitchFamily="34" charset="0"/>
              </a:rPr>
              <a:t>Military Judge</a:t>
            </a:r>
          </a:p>
          <a:p>
            <a:pPr eaLnBrk="1" hangingPunct="1"/>
            <a:r>
              <a:rPr lang="en-US" sz="2400" dirty="0" smtClean="0">
                <a:latin typeface="Arial" pitchFamily="34" charset="0"/>
                <a:cs typeface="Arial" pitchFamily="34" charset="0"/>
              </a:rPr>
              <a:t>Panel Members (Jury)</a:t>
            </a:r>
          </a:p>
          <a:p>
            <a:pPr eaLnBrk="1" hangingPunct="1"/>
            <a:r>
              <a:rPr lang="en-US" sz="2400" dirty="0" smtClean="0">
                <a:latin typeface="Arial" pitchFamily="34" charset="0"/>
                <a:cs typeface="Arial" pitchFamily="34" charset="0"/>
              </a:rPr>
              <a:t>Paralegal Specialist </a:t>
            </a:r>
          </a:p>
        </p:txBody>
      </p:sp>
      <p:pic>
        <p:nvPicPr>
          <p:cNvPr id="6" name="Picture 5"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7" name="Picture 6" descr="ANG_gif.png"/>
          <p:cNvPicPr>
            <a:picLocks noChangeAspect="1"/>
          </p:cNvPicPr>
          <p:nvPr/>
        </p:nvPicPr>
        <p:blipFill>
          <a:blip r:embed="rId4" cstate="print"/>
          <a:stretch>
            <a:fillRect/>
          </a:stretch>
        </p:blipFill>
        <p:spPr>
          <a:xfrm>
            <a:off x="8137383" y="76200"/>
            <a:ext cx="854217" cy="838200"/>
          </a:xfrm>
          <a:prstGeom prst="rect">
            <a:avLst/>
          </a:prstGeom>
        </p:spPr>
      </p:pic>
      <p:pic>
        <p:nvPicPr>
          <p:cNvPr id="8" name="Picture 5" descr="courtroom"/>
          <p:cNvPicPr>
            <a:picLocks noChangeAspect="1" noChangeArrowheads="1"/>
          </p:cNvPicPr>
          <p:nvPr/>
        </p:nvPicPr>
        <p:blipFill>
          <a:blip r:embed="rId5" cstate="email"/>
          <a:srcRect/>
          <a:stretch>
            <a:fillRect/>
          </a:stretch>
        </p:blipFill>
        <p:spPr bwMode="auto">
          <a:xfrm>
            <a:off x="4953000" y="1981200"/>
            <a:ext cx="2958075" cy="2381250"/>
          </a:xfrm>
          <a:prstGeom prst="rect">
            <a:avLst/>
          </a:prstGeom>
          <a:noFill/>
          <a:ln w="9525">
            <a:noFill/>
            <a:miter lim="800000"/>
            <a:headEnd/>
            <a:tailEnd/>
          </a:ln>
        </p:spPr>
      </p:pic>
      <p:pic>
        <p:nvPicPr>
          <p:cNvPr id="9" name="Picture 8" descr="imagesCATE0MKO.jpg"/>
          <p:cNvPicPr>
            <a:picLocks noChangeAspect="1"/>
          </p:cNvPicPr>
          <p:nvPr/>
        </p:nvPicPr>
        <p:blipFill>
          <a:blip r:embed="rId6" cstate="print"/>
          <a:stretch>
            <a:fillRect/>
          </a:stretch>
        </p:blipFill>
        <p:spPr>
          <a:xfrm>
            <a:off x="4953000" y="4343400"/>
            <a:ext cx="2971800" cy="2057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itchFamily="34" charset="0"/>
                <a:cs typeface="Arial" pitchFamily="34" charset="0"/>
              </a:rPr>
              <a:t>Soldiers Rights</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pPr>
              <a:lnSpc>
                <a:spcPct val="145000"/>
              </a:lnSpc>
            </a:pPr>
            <a:r>
              <a:rPr lang="en-US" dirty="0" smtClean="0">
                <a:latin typeface="Arial" pitchFamily="34" charset="0"/>
                <a:cs typeface="Arial" pitchFamily="34" charset="0"/>
              </a:rPr>
              <a:t>Presumption of Innocence</a:t>
            </a:r>
          </a:p>
          <a:p>
            <a:pPr>
              <a:lnSpc>
                <a:spcPct val="145000"/>
              </a:lnSpc>
            </a:pPr>
            <a:r>
              <a:rPr lang="en-US" dirty="0" smtClean="0">
                <a:latin typeface="Arial" pitchFamily="34" charset="0"/>
                <a:cs typeface="Arial" pitchFamily="34" charset="0"/>
              </a:rPr>
              <a:t>Right against self-incrimination</a:t>
            </a:r>
          </a:p>
          <a:p>
            <a:pPr>
              <a:lnSpc>
                <a:spcPct val="145000"/>
              </a:lnSpc>
            </a:pPr>
            <a:r>
              <a:rPr lang="en-US" dirty="0" smtClean="0">
                <a:latin typeface="Arial" pitchFamily="34" charset="0"/>
                <a:cs typeface="Arial" pitchFamily="34" charset="0"/>
              </a:rPr>
              <a:t>Right against unreasonable search/seizure</a:t>
            </a:r>
          </a:p>
          <a:p>
            <a:pPr>
              <a:lnSpc>
                <a:spcPct val="145000"/>
              </a:lnSpc>
            </a:pPr>
            <a:r>
              <a:rPr lang="en-US" dirty="0" smtClean="0">
                <a:latin typeface="Arial" pitchFamily="34" charset="0"/>
                <a:cs typeface="Arial" pitchFamily="34" charset="0"/>
              </a:rPr>
              <a:t>Fair and Impartial Hearing</a:t>
            </a:r>
          </a:p>
          <a:p>
            <a:pPr>
              <a:lnSpc>
                <a:spcPct val="145000"/>
              </a:lnSpc>
            </a:pPr>
            <a:r>
              <a:rPr lang="en-US" dirty="0" smtClean="0">
                <a:latin typeface="Arial" pitchFamily="34" charset="0"/>
                <a:cs typeface="Arial" pitchFamily="34" charset="0"/>
              </a:rPr>
              <a:t>Right to Counsel (in most situations)</a:t>
            </a:r>
          </a:p>
          <a:p>
            <a:pPr>
              <a:lnSpc>
                <a:spcPct val="145000"/>
              </a:lnSpc>
            </a:pPr>
            <a:r>
              <a:rPr lang="en-US" dirty="0" smtClean="0">
                <a:latin typeface="Arial" pitchFamily="34" charset="0"/>
                <a:cs typeface="Arial" pitchFamily="34" charset="0"/>
              </a:rPr>
              <a:t>Other Rights (discussed throughout this class)</a:t>
            </a:r>
          </a:p>
          <a:p>
            <a:pPr>
              <a:lnSpc>
                <a:spcPct val="145000"/>
              </a:lnSpc>
              <a:buNone/>
            </a:pPr>
            <a:endParaRPr lang="en-US" dirty="0" smtClean="0">
              <a:latin typeface="Arial" pitchFamily="34" charset="0"/>
              <a:cs typeface="Arial" pitchFamily="34" charset="0"/>
            </a:endParaRPr>
          </a:p>
          <a:p>
            <a:pPr>
              <a:lnSpc>
                <a:spcPct val="145000"/>
              </a:lnSpc>
              <a:buNone/>
            </a:pPr>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pic>
        <p:nvPicPr>
          <p:cNvPr id="4" name="Picture 3"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5" name="Picture 4"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914400"/>
          </a:xfrm>
        </p:spPr>
        <p:txBody>
          <a:bodyPr/>
          <a:lstStyle/>
          <a:p>
            <a:pPr algn="ctr"/>
            <a:r>
              <a:rPr lang="en-US" b="1" dirty="0" smtClean="0">
                <a:latin typeface="Arial" pitchFamily="34" charset="0"/>
                <a:cs typeface="Arial" pitchFamily="34" charset="0"/>
              </a:rPr>
              <a:t>Commander’s Responsibilities</a:t>
            </a:r>
            <a:endParaRPr lang="en-US"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33C4384-B4AC-407F-837C-8B8ADA994925}" type="slidenum">
              <a:rPr lang="en-US" smtClean="0"/>
              <a:pPr/>
              <a:t>14</a:t>
            </a:fld>
            <a:endParaRPr lang="en-US"/>
          </a:p>
        </p:txBody>
      </p:sp>
      <p:sp>
        <p:nvSpPr>
          <p:cNvPr id="5" name="Rectangle 3"/>
          <p:cNvSpPr>
            <a:spLocks noGrp="1" noChangeArrowheads="1"/>
          </p:cNvSpPr>
          <p:nvPr>
            <p:ph idx="1"/>
          </p:nvPr>
        </p:nvSpPr>
        <p:spPr/>
        <p:txBody>
          <a:bodyPr lIns="92075" tIns="46038" rIns="92075" bIns="46038"/>
          <a:lstStyle/>
          <a:p>
            <a:pPr eaLnBrk="1" hangingPunct="1">
              <a:lnSpc>
                <a:spcPct val="145000"/>
              </a:lnSpc>
            </a:pPr>
            <a:r>
              <a:rPr lang="en-US" sz="2400" b="1" dirty="0" smtClean="0">
                <a:latin typeface="Arial" pitchFamily="34" charset="0"/>
                <a:cs typeface="Arial" pitchFamily="34" charset="0"/>
              </a:rPr>
              <a:t>Maintain good order and discipline!!!</a:t>
            </a:r>
          </a:p>
          <a:p>
            <a:pPr eaLnBrk="1" hangingPunct="1">
              <a:lnSpc>
                <a:spcPct val="145000"/>
              </a:lnSpc>
            </a:pPr>
            <a:r>
              <a:rPr lang="en-US" sz="2400" dirty="0" smtClean="0">
                <a:latin typeface="Arial" pitchFamily="34" charset="0"/>
                <a:cs typeface="Arial" pitchFamily="34" charset="0"/>
              </a:rPr>
              <a:t>Investigate reported offenses</a:t>
            </a:r>
          </a:p>
          <a:p>
            <a:pPr eaLnBrk="1" hangingPunct="1">
              <a:lnSpc>
                <a:spcPct val="145000"/>
              </a:lnSpc>
            </a:pPr>
            <a:r>
              <a:rPr lang="en-US" sz="2400" dirty="0" smtClean="0">
                <a:latin typeface="Arial" pitchFamily="34" charset="0"/>
                <a:cs typeface="Arial" pitchFamily="34" charset="0"/>
              </a:rPr>
              <a:t>Enforce the Law</a:t>
            </a:r>
          </a:p>
          <a:p>
            <a:pPr eaLnBrk="1" hangingPunct="1">
              <a:lnSpc>
                <a:spcPct val="145000"/>
              </a:lnSpc>
            </a:pPr>
            <a:r>
              <a:rPr lang="en-US" sz="2400" dirty="0" smtClean="0">
                <a:latin typeface="Arial" pitchFamily="34" charset="0"/>
                <a:cs typeface="Arial" pitchFamily="34" charset="0"/>
              </a:rPr>
              <a:t>Protect Soldiers’ Rights</a:t>
            </a:r>
          </a:p>
          <a:p>
            <a:pPr eaLnBrk="1" hangingPunct="1">
              <a:lnSpc>
                <a:spcPct val="145000"/>
              </a:lnSpc>
            </a:pPr>
            <a:r>
              <a:rPr lang="en-US" sz="2400" dirty="0" smtClean="0">
                <a:latin typeface="Arial" pitchFamily="34" charset="0"/>
                <a:cs typeface="Arial" pitchFamily="34" charset="0"/>
              </a:rPr>
              <a:t>Determine Disposition of Case</a:t>
            </a:r>
          </a:p>
          <a:p>
            <a:pPr eaLnBrk="1" hangingPunct="1">
              <a:lnSpc>
                <a:spcPct val="145000"/>
              </a:lnSpc>
              <a:buFontTx/>
              <a:buNone/>
            </a:pPr>
            <a:endParaRPr lang="en-US" sz="2400" dirty="0" smtClean="0">
              <a:latin typeface="Arial" pitchFamily="34" charset="0"/>
              <a:cs typeface="Arial" pitchFamily="34" charset="0"/>
            </a:endParaRPr>
          </a:p>
        </p:txBody>
      </p:sp>
      <p:pic>
        <p:nvPicPr>
          <p:cNvPr id="6" name="Picture 5"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7" name="Picture 6"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itchFamily="34" charset="0"/>
                <a:cs typeface="Arial" pitchFamily="34" charset="0"/>
              </a:rPr>
              <a:t>Conducting Investigations</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lstStyle/>
          <a:p>
            <a:pPr>
              <a:buFont typeface="Wingdings" pitchFamily="2" charset="2"/>
              <a:buChar char="§"/>
            </a:pPr>
            <a:r>
              <a:rPr lang="en-US" b="1" dirty="0" smtClean="0">
                <a:latin typeface="Arial" pitchFamily="34" charset="0"/>
                <a:cs typeface="Arial" pitchFamily="34" charset="0"/>
              </a:rPr>
              <a:t>	</a:t>
            </a:r>
            <a:r>
              <a:rPr lang="en-US" sz="2400" dirty="0" smtClean="0">
                <a:latin typeface="Arial" pitchFamily="34" charset="0"/>
                <a:cs typeface="Arial" pitchFamily="34" charset="0"/>
              </a:rPr>
              <a:t>Discovery of Incident / Allegation: </a:t>
            </a:r>
          </a:p>
          <a:p>
            <a:pPr lvl="2">
              <a:buFont typeface="Wingdings" pitchFamily="2" charset="2"/>
              <a:buChar char="§"/>
            </a:pPr>
            <a:r>
              <a:rPr lang="en-US" dirty="0" smtClean="0">
                <a:latin typeface="Arial" pitchFamily="34" charset="0"/>
                <a:cs typeface="Arial" pitchFamily="34" charset="0"/>
              </a:rPr>
              <a:t>Initial Considerations </a:t>
            </a:r>
          </a:p>
          <a:p>
            <a:pPr lvl="1">
              <a:buNone/>
            </a:pPr>
            <a:endParaRPr lang="en-US" dirty="0" smtClean="0">
              <a:latin typeface="Arial" pitchFamily="34" charset="0"/>
              <a:cs typeface="Arial" pitchFamily="34" charset="0"/>
            </a:endParaRPr>
          </a:p>
          <a:p>
            <a:pPr>
              <a:buFont typeface="Wingdings" pitchFamily="2" charset="2"/>
              <a:buChar char="§"/>
            </a:pPr>
            <a:r>
              <a:rPr lang="en-US" dirty="0" smtClean="0">
                <a:latin typeface="Arial" pitchFamily="34" charset="0"/>
                <a:cs typeface="Arial" pitchFamily="34" charset="0"/>
              </a:rPr>
              <a:t>	</a:t>
            </a:r>
            <a:r>
              <a:rPr lang="en-US" sz="2400" dirty="0" smtClean="0">
                <a:latin typeface="Arial" pitchFamily="34" charset="0"/>
                <a:cs typeface="Arial" pitchFamily="34" charset="0"/>
              </a:rPr>
              <a:t>Types of Inquires / Investigations  </a:t>
            </a:r>
          </a:p>
          <a:p>
            <a:pPr>
              <a:buNone/>
            </a:pPr>
            <a:endParaRPr lang="en-US" sz="2400" dirty="0" smtClean="0">
              <a:latin typeface="Arial" pitchFamily="34" charset="0"/>
              <a:cs typeface="Arial" pitchFamily="34" charset="0"/>
            </a:endParaRPr>
          </a:p>
          <a:p>
            <a:pPr>
              <a:buFont typeface="Wingdings" pitchFamily="2" charset="2"/>
              <a:buChar char="§"/>
            </a:pPr>
            <a:r>
              <a:rPr lang="en-US" sz="2400" dirty="0" smtClean="0">
                <a:latin typeface="Arial" pitchFamily="34" charset="0"/>
                <a:cs typeface="Arial" pitchFamily="34" charset="0"/>
              </a:rPr>
              <a:t>	Conducting an Investigation</a:t>
            </a:r>
          </a:p>
          <a:p>
            <a:pPr>
              <a:buFont typeface="Wingdings" pitchFamily="2" charset="2"/>
              <a:buChar char="§"/>
            </a:pPr>
            <a:endParaRPr lang="en-US" sz="2400" dirty="0" smtClean="0">
              <a:latin typeface="Arial" pitchFamily="34" charset="0"/>
              <a:cs typeface="Arial" pitchFamily="34" charset="0"/>
            </a:endParaRPr>
          </a:p>
          <a:p>
            <a:pPr lvl="1">
              <a:buFont typeface="Wingdings" pitchFamily="2" charset="2"/>
              <a:buChar char="§"/>
            </a:pPr>
            <a:endParaRPr lang="en-US" dirty="0" smtClean="0">
              <a:latin typeface="Arial" pitchFamily="34" charset="0"/>
              <a:cs typeface="Arial" pitchFamily="34" charset="0"/>
            </a:endParaRPr>
          </a:p>
          <a:p>
            <a:pPr>
              <a:buFont typeface="Wingdings" pitchFamily="2" charset="2"/>
              <a:buChar char="§"/>
            </a:pPr>
            <a:endParaRPr lang="en-US" dirty="0">
              <a:latin typeface="Arial" pitchFamily="34" charset="0"/>
              <a:cs typeface="Arial" pitchFamily="34" charset="0"/>
            </a:endParaRPr>
          </a:p>
        </p:txBody>
      </p:sp>
      <p:pic>
        <p:nvPicPr>
          <p:cNvPr id="4" name="Picture 3" descr="ANG_gif.png"/>
          <p:cNvPicPr>
            <a:picLocks noChangeAspect="1"/>
          </p:cNvPicPr>
          <p:nvPr/>
        </p:nvPicPr>
        <p:blipFill>
          <a:blip r:embed="rId3" cstate="print"/>
          <a:stretch>
            <a:fillRect/>
          </a:stretch>
        </p:blipFill>
        <p:spPr>
          <a:xfrm>
            <a:off x="8137383" y="76200"/>
            <a:ext cx="854217" cy="838200"/>
          </a:xfrm>
          <a:prstGeom prst="rect">
            <a:avLst/>
          </a:prstGeom>
        </p:spPr>
      </p:pic>
      <p:pic>
        <p:nvPicPr>
          <p:cNvPr id="5" name="Picture 4" descr="army-national-guard-logojpg-7dce7adc283be22e.jpg"/>
          <p:cNvPicPr>
            <a:picLocks noChangeAspect="1"/>
          </p:cNvPicPr>
          <p:nvPr/>
        </p:nvPicPr>
        <p:blipFill>
          <a:blip r:embed="rId4" cstate="print"/>
          <a:stretch>
            <a:fillRect/>
          </a:stretch>
        </p:blipFill>
        <p:spPr>
          <a:xfrm>
            <a:off x="152400" y="76200"/>
            <a:ext cx="838200" cy="838200"/>
          </a:xfrm>
          <a:prstGeom prst="ellipse">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itchFamily="34" charset="0"/>
                <a:cs typeface="Arial" pitchFamily="34" charset="0"/>
              </a:rPr>
              <a:t>Types of Investigations</a:t>
            </a:r>
            <a:endParaRPr lang="en-US" b="1" dirty="0">
              <a:latin typeface="Arial" pitchFamily="34" charset="0"/>
              <a:cs typeface="Arial" pitchFamily="34" charset="0"/>
            </a:endParaRPr>
          </a:p>
        </p:txBody>
      </p:sp>
      <p:sp>
        <p:nvSpPr>
          <p:cNvPr id="3" name="Content Placeholder 2"/>
          <p:cNvSpPr>
            <a:spLocks noGrp="1"/>
          </p:cNvSpPr>
          <p:nvPr>
            <p:ph idx="1"/>
          </p:nvPr>
        </p:nvSpPr>
        <p:spPr>
          <a:xfrm>
            <a:off x="990600" y="1371600"/>
            <a:ext cx="7772400" cy="5181600"/>
          </a:xfrm>
        </p:spPr>
        <p:txBody>
          <a:bodyPr>
            <a:normAutofit fontScale="47500" lnSpcReduction="20000"/>
          </a:bodyPr>
          <a:lstStyle/>
          <a:p>
            <a:pPr marL="609600" indent="-609600" algn="ctr">
              <a:lnSpc>
                <a:spcPct val="80000"/>
              </a:lnSpc>
            </a:pPr>
            <a:endParaRPr lang="en-US" sz="2400" dirty="0" smtClean="0">
              <a:latin typeface="Arial" pitchFamily="34" charset="0"/>
              <a:cs typeface="Arial" pitchFamily="34" charset="0"/>
            </a:endParaRPr>
          </a:p>
          <a:p>
            <a:pPr marL="609600" indent="-609600">
              <a:lnSpc>
                <a:spcPct val="80000"/>
              </a:lnSpc>
            </a:pPr>
            <a:r>
              <a:rPr lang="en-US" sz="3400" b="1" dirty="0" smtClean="0">
                <a:latin typeface="Arial" pitchFamily="34" charset="0"/>
                <a:cs typeface="Arial" pitchFamily="34" charset="0"/>
              </a:rPr>
              <a:t>Preliminary Inquiry: RCM 303</a:t>
            </a:r>
          </a:p>
          <a:p>
            <a:pPr marL="990600" lvl="1" indent="-533400">
              <a:lnSpc>
                <a:spcPct val="120000"/>
              </a:lnSpc>
              <a:buFontTx/>
              <a:buChar char="•"/>
            </a:pPr>
            <a:r>
              <a:rPr lang="en-US" sz="2900" dirty="0" smtClean="0">
                <a:latin typeface="Arial" pitchFamily="34" charset="0"/>
                <a:cs typeface="Arial" pitchFamily="34" charset="0"/>
              </a:rPr>
              <a:t>Required for any offense reported to the CMDR</a:t>
            </a:r>
          </a:p>
          <a:p>
            <a:pPr marL="990600" lvl="1" indent="-533400">
              <a:lnSpc>
                <a:spcPct val="120000"/>
              </a:lnSpc>
              <a:buFontTx/>
              <a:buChar char="•"/>
            </a:pPr>
            <a:r>
              <a:rPr lang="en-US" sz="2900" dirty="0" smtClean="0">
                <a:latin typeface="Arial" pitchFamily="34" charset="0"/>
                <a:cs typeface="Arial" pitchFamily="34" charset="0"/>
              </a:rPr>
              <a:t>Not only investigation for serious offenses</a:t>
            </a:r>
          </a:p>
          <a:p>
            <a:pPr marL="990600" lvl="1" indent="-533400">
              <a:lnSpc>
                <a:spcPct val="120000"/>
              </a:lnSpc>
              <a:buFontTx/>
              <a:buChar char="•"/>
            </a:pPr>
            <a:r>
              <a:rPr lang="en-US" sz="2900" dirty="0" smtClean="0">
                <a:latin typeface="Arial" pitchFamily="34" charset="0"/>
                <a:cs typeface="Arial" pitchFamily="34" charset="0"/>
              </a:rPr>
              <a:t>No formal requirements</a:t>
            </a:r>
          </a:p>
          <a:p>
            <a:pPr marL="609600" indent="-609600">
              <a:lnSpc>
                <a:spcPct val="80000"/>
              </a:lnSpc>
            </a:pPr>
            <a:r>
              <a:rPr lang="en-US" sz="3400" b="1" dirty="0" smtClean="0">
                <a:latin typeface="Arial" pitchFamily="34" charset="0"/>
                <a:cs typeface="Arial" pitchFamily="34" charset="0"/>
              </a:rPr>
              <a:t>AR 15-6: </a:t>
            </a:r>
          </a:p>
          <a:p>
            <a:pPr marL="990600" lvl="1" indent="-533400">
              <a:lnSpc>
                <a:spcPct val="120000"/>
              </a:lnSpc>
              <a:buFontTx/>
              <a:buChar char="•"/>
            </a:pPr>
            <a:r>
              <a:rPr lang="en-US" sz="2900" dirty="0" smtClean="0">
                <a:latin typeface="Arial" pitchFamily="34" charset="0"/>
                <a:cs typeface="Arial" pitchFamily="34" charset="0"/>
              </a:rPr>
              <a:t>Usually initiated for complex offenses </a:t>
            </a:r>
          </a:p>
          <a:p>
            <a:pPr marL="990600" lvl="1" indent="-533400">
              <a:lnSpc>
                <a:spcPct val="120000"/>
              </a:lnSpc>
              <a:buFontTx/>
              <a:buChar char="•"/>
            </a:pPr>
            <a:r>
              <a:rPr lang="en-US" sz="2900" dirty="0" smtClean="0">
                <a:latin typeface="Arial" pitchFamily="34" charset="0"/>
                <a:cs typeface="Arial" pitchFamily="34" charset="0"/>
              </a:rPr>
              <a:t>Requires appointment of Investigating Officer (JAG will prepare appointment letter)</a:t>
            </a:r>
          </a:p>
          <a:p>
            <a:pPr marL="990600" lvl="1" indent="-533400">
              <a:lnSpc>
                <a:spcPct val="120000"/>
              </a:lnSpc>
              <a:buFontTx/>
              <a:buChar char="•"/>
            </a:pPr>
            <a:r>
              <a:rPr lang="en-US" sz="2900" dirty="0" smtClean="0">
                <a:latin typeface="Arial" pitchFamily="34" charset="0"/>
                <a:cs typeface="Arial" pitchFamily="34" charset="0"/>
              </a:rPr>
              <a:t>Cannot be used to investigate allegations of Sexual Assault</a:t>
            </a:r>
          </a:p>
          <a:p>
            <a:pPr marL="609600" indent="-609600">
              <a:lnSpc>
                <a:spcPct val="80000"/>
              </a:lnSpc>
            </a:pPr>
            <a:r>
              <a:rPr lang="en-US" sz="3400" b="1" dirty="0" smtClean="0">
                <a:latin typeface="Arial" pitchFamily="34" charset="0"/>
                <a:cs typeface="Arial" pitchFamily="34" charset="0"/>
              </a:rPr>
              <a:t>ANG CDI: </a:t>
            </a:r>
          </a:p>
          <a:p>
            <a:pPr marL="990600" lvl="1" indent="-533400">
              <a:lnSpc>
                <a:spcPct val="120000"/>
              </a:lnSpc>
              <a:buFontTx/>
              <a:buChar char="•"/>
            </a:pPr>
            <a:r>
              <a:rPr lang="en-US" sz="2900" dirty="0" smtClean="0">
                <a:latin typeface="Arial" pitchFamily="34" charset="0"/>
                <a:cs typeface="Arial" pitchFamily="34" charset="0"/>
              </a:rPr>
              <a:t>Any time need to gather facts to make a decision and those facts may not be easily gathered </a:t>
            </a:r>
          </a:p>
          <a:p>
            <a:pPr marL="990600" lvl="1" indent="-533400">
              <a:lnSpc>
                <a:spcPct val="120000"/>
              </a:lnSpc>
              <a:buFontTx/>
              <a:buChar char="•"/>
            </a:pPr>
            <a:r>
              <a:rPr lang="en-US" sz="2900" dirty="0" smtClean="0">
                <a:latin typeface="Arial" pitchFamily="34" charset="0"/>
                <a:cs typeface="Arial" pitchFamily="34" charset="0"/>
              </a:rPr>
              <a:t>Consult with SJA before initiating and appointing an investigator</a:t>
            </a:r>
          </a:p>
          <a:p>
            <a:pPr marL="990600" lvl="1" indent="-533400">
              <a:lnSpc>
                <a:spcPct val="120000"/>
              </a:lnSpc>
              <a:buFontTx/>
              <a:buChar char="•"/>
            </a:pPr>
            <a:r>
              <a:rPr lang="en-US" sz="2900" dirty="0" smtClean="0">
                <a:latin typeface="Arial" pitchFamily="34" charset="0"/>
                <a:cs typeface="Arial" pitchFamily="34" charset="0"/>
              </a:rPr>
              <a:t>Cannot be used to investigate allegations of Sexual Assault</a:t>
            </a:r>
          </a:p>
          <a:p>
            <a:pPr marL="609600" indent="-609600">
              <a:lnSpc>
                <a:spcPct val="80000"/>
              </a:lnSpc>
            </a:pPr>
            <a:r>
              <a:rPr lang="en-US" sz="3400" b="1" dirty="0" smtClean="0">
                <a:latin typeface="Arial" pitchFamily="34" charset="0"/>
                <a:cs typeface="Arial" pitchFamily="34" charset="0"/>
              </a:rPr>
              <a:t>MPI/CID or AFSOI:</a:t>
            </a:r>
          </a:p>
          <a:p>
            <a:pPr marL="990600" lvl="1" indent="-533400">
              <a:lnSpc>
                <a:spcPct val="120000"/>
              </a:lnSpc>
              <a:buFontTx/>
              <a:buChar char="•"/>
            </a:pPr>
            <a:r>
              <a:rPr lang="en-US" sz="2500" dirty="0" smtClean="0">
                <a:latin typeface="Arial" pitchFamily="34" charset="0"/>
                <a:cs typeface="Arial" pitchFamily="34" charset="0"/>
              </a:rPr>
              <a:t> </a:t>
            </a:r>
            <a:r>
              <a:rPr lang="en-US" sz="2900" dirty="0" smtClean="0">
                <a:latin typeface="Arial" pitchFamily="34" charset="0"/>
                <a:cs typeface="Arial" pitchFamily="34" charset="0"/>
              </a:rPr>
              <a:t>Serious offense</a:t>
            </a:r>
          </a:p>
          <a:p>
            <a:pPr marL="609600" indent="-609600">
              <a:lnSpc>
                <a:spcPct val="80000"/>
              </a:lnSpc>
            </a:pPr>
            <a:r>
              <a:rPr lang="en-US" sz="3400" b="1" dirty="0" smtClean="0">
                <a:latin typeface="Arial" pitchFamily="34" charset="0"/>
                <a:cs typeface="Arial" pitchFamily="34" charset="0"/>
              </a:rPr>
              <a:t>* Complex Investigations: </a:t>
            </a:r>
          </a:p>
          <a:p>
            <a:pPr marL="990600" lvl="1" indent="-533400">
              <a:lnSpc>
                <a:spcPct val="120000"/>
              </a:lnSpc>
              <a:buFontTx/>
              <a:buChar char="•"/>
            </a:pPr>
            <a:r>
              <a:rPr lang="en-US" sz="2500" dirty="0" smtClean="0">
                <a:latin typeface="Arial" pitchFamily="34" charset="0"/>
                <a:cs typeface="Arial" pitchFamily="34" charset="0"/>
              </a:rPr>
              <a:t> </a:t>
            </a:r>
            <a:r>
              <a:rPr lang="en-US" sz="2900" dirty="0" smtClean="0">
                <a:latin typeface="Arial" pitchFamily="34" charset="0"/>
                <a:cs typeface="Arial" pitchFamily="34" charset="0"/>
              </a:rPr>
              <a:t>Sexual Assault Investigation</a:t>
            </a:r>
          </a:p>
          <a:p>
            <a:pPr marL="990600" lvl="1" indent="-533400">
              <a:lnSpc>
                <a:spcPct val="120000"/>
              </a:lnSpc>
              <a:buFontTx/>
              <a:buChar char="•"/>
            </a:pPr>
            <a:r>
              <a:rPr lang="en-US" sz="2900" dirty="0" smtClean="0">
                <a:latin typeface="Arial" pitchFamily="34" charset="0"/>
                <a:cs typeface="Arial" pitchFamily="34" charset="0"/>
              </a:rPr>
              <a:t>Must notify servicing JAG and ALNG-OSJA immediately</a:t>
            </a:r>
          </a:p>
          <a:p>
            <a:pPr marL="990600" lvl="1" indent="-533400" algn="ctr">
              <a:lnSpc>
                <a:spcPct val="80000"/>
              </a:lnSpc>
              <a:buNone/>
            </a:pPr>
            <a:endParaRPr lang="en-US" sz="2900" dirty="0" smtClean="0">
              <a:latin typeface="Arial" pitchFamily="34" charset="0"/>
              <a:cs typeface="Arial" pitchFamily="34" charset="0"/>
            </a:endParaRPr>
          </a:p>
          <a:p>
            <a:pPr marL="990600" lvl="1" indent="-533400" algn="ctr">
              <a:lnSpc>
                <a:spcPct val="80000"/>
              </a:lnSpc>
              <a:buNone/>
            </a:pPr>
            <a:r>
              <a:rPr lang="en-US" sz="2900" dirty="0" smtClean="0">
                <a:latin typeface="Arial" pitchFamily="34" charset="0"/>
                <a:cs typeface="Arial" pitchFamily="34" charset="0"/>
              </a:rPr>
              <a:t>Discuss Which is Appropriate with Trial Counsel</a:t>
            </a:r>
          </a:p>
          <a:p>
            <a:pPr marL="609600" indent="-609600">
              <a:lnSpc>
                <a:spcPct val="80000"/>
              </a:lnSpc>
            </a:pPr>
            <a:endParaRPr lang="en-US" sz="2400" dirty="0" smtClean="0">
              <a:latin typeface="Arial" pitchFamily="34" charset="0"/>
              <a:cs typeface="Arial" pitchFamily="34" charset="0"/>
            </a:endParaRPr>
          </a:p>
          <a:p>
            <a:pPr marL="609600" indent="-609600">
              <a:lnSpc>
                <a:spcPct val="80000"/>
              </a:lnSpc>
            </a:pPr>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pic>
        <p:nvPicPr>
          <p:cNvPr id="4" name="Picture 3" descr="ANG_gif.png"/>
          <p:cNvPicPr>
            <a:picLocks noChangeAspect="1"/>
          </p:cNvPicPr>
          <p:nvPr/>
        </p:nvPicPr>
        <p:blipFill>
          <a:blip r:embed="rId3" cstate="print"/>
          <a:stretch>
            <a:fillRect/>
          </a:stretch>
        </p:blipFill>
        <p:spPr>
          <a:xfrm>
            <a:off x="8137383" y="76200"/>
            <a:ext cx="854217" cy="838200"/>
          </a:xfrm>
          <a:prstGeom prst="rect">
            <a:avLst/>
          </a:prstGeom>
        </p:spPr>
      </p:pic>
      <p:pic>
        <p:nvPicPr>
          <p:cNvPr id="5" name="Picture 4" descr="army-national-guard-logojpg-7dce7adc283be22e.jpg"/>
          <p:cNvPicPr>
            <a:picLocks noChangeAspect="1"/>
          </p:cNvPicPr>
          <p:nvPr/>
        </p:nvPicPr>
        <p:blipFill>
          <a:blip r:embed="rId4" cstate="print"/>
          <a:stretch>
            <a:fillRect/>
          </a:stretch>
        </p:blipFill>
        <p:spPr>
          <a:xfrm>
            <a:off x="152400" y="76200"/>
            <a:ext cx="838200" cy="838200"/>
          </a:xfrm>
          <a:prstGeom prst="ellipse">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itchFamily="34" charset="0"/>
                <a:cs typeface="Arial" pitchFamily="34" charset="0"/>
              </a:rPr>
              <a:t>Search and Seizure</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lstStyle/>
          <a:p>
            <a:pPr marL="797814" lvl="1" indent="-342900">
              <a:buClr>
                <a:schemeClr val="tx1"/>
              </a:buClr>
              <a:buFont typeface="Wingdings" pitchFamily="2" charset="2"/>
              <a:buChar char="§"/>
              <a:tabLst>
                <a:tab pos="736600" algn="l"/>
              </a:tabLst>
            </a:pPr>
            <a:r>
              <a:rPr lang="en-US" sz="2800" dirty="0" smtClean="0">
                <a:latin typeface="Arial" pitchFamily="34" charset="0"/>
                <a:cs typeface="Arial" pitchFamily="34" charset="0"/>
              </a:rPr>
              <a:t>4</a:t>
            </a:r>
            <a:r>
              <a:rPr lang="en-US" sz="2800" baseline="30000" dirty="0" smtClean="0">
                <a:latin typeface="Arial" pitchFamily="34" charset="0"/>
                <a:cs typeface="Arial" pitchFamily="34" charset="0"/>
              </a:rPr>
              <a:t>th</a:t>
            </a:r>
            <a:r>
              <a:rPr lang="en-US" sz="2800" dirty="0" smtClean="0">
                <a:latin typeface="Arial" pitchFamily="34" charset="0"/>
                <a:cs typeface="Arial" pitchFamily="34" charset="0"/>
              </a:rPr>
              <a:t> Amendment protections</a:t>
            </a:r>
          </a:p>
          <a:p>
            <a:pPr marL="797814" lvl="1" indent="-342900">
              <a:buClr>
                <a:schemeClr val="tx1"/>
              </a:buClr>
              <a:buFont typeface="Wingdings" pitchFamily="2" charset="2"/>
              <a:buChar char="§"/>
              <a:tabLst>
                <a:tab pos="736600" algn="l"/>
              </a:tabLst>
            </a:pPr>
            <a:r>
              <a:rPr lang="en-US" sz="2800" dirty="0" smtClean="0">
                <a:latin typeface="Arial" pitchFamily="34" charset="0"/>
                <a:cs typeface="Arial" pitchFamily="34" charset="0"/>
              </a:rPr>
              <a:t>Who can Authorize</a:t>
            </a:r>
          </a:p>
          <a:p>
            <a:pPr marL="797814" lvl="1" indent="-342900">
              <a:buClr>
                <a:schemeClr val="tx1"/>
              </a:buClr>
              <a:buFont typeface="Wingdings" pitchFamily="2" charset="2"/>
              <a:buChar char="§"/>
              <a:tabLst>
                <a:tab pos="736600" algn="l"/>
              </a:tabLst>
            </a:pPr>
            <a:r>
              <a:rPr lang="en-US" sz="2800" dirty="0" smtClean="0">
                <a:latin typeface="Arial" pitchFamily="34" charset="0"/>
                <a:cs typeface="Arial" pitchFamily="34" charset="0"/>
              </a:rPr>
              <a:t>Probable Cause</a:t>
            </a:r>
          </a:p>
          <a:p>
            <a:pPr marL="797814" lvl="1" indent="-342900">
              <a:buClr>
                <a:schemeClr val="tx1"/>
              </a:buClr>
              <a:buFont typeface="Wingdings" pitchFamily="2" charset="2"/>
              <a:buChar char="§"/>
              <a:tabLst>
                <a:tab pos="736600" algn="l"/>
              </a:tabLst>
            </a:pPr>
            <a:r>
              <a:rPr lang="en-US" sz="2800" dirty="0" smtClean="0">
                <a:latin typeface="Arial" pitchFamily="34" charset="0"/>
                <a:cs typeface="Arial" pitchFamily="34" charset="0"/>
              </a:rPr>
              <a:t>Exceptions to Authorization requirement </a:t>
            </a:r>
          </a:p>
          <a:p>
            <a:pPr marL="797814" lvl="1" indent="-342900">
              <a:buClr>
                <a:schemeClr val="tx1"/>
              </a:buClr>
              <a:buFont typeface="Wingdings" pitchFamily="2" charset="2"/>
              <a:buChar char="§"/>
              <a:tabLst>
                <a:tab pos="736600" algn="l"/>
              </a:tabLst>
            </a:pPr>
            <a:r>
              <a:rPr lang="en-US" sz="2800" dirty="0" smtClean="0">
                <a:latin typeface="Arial" pitchFamily="34" charset="0"/>
                <a:cs typeface="Arial" pitchFamily="34" charset="0"/>
              </a:rPr>
              <a:t>Consent Searches</a:t>
            </a:r>
          </a:p>
          <a:p>
            <a:pPr marL="797814" lvl="1" indent="-342900">
              <a:buClr>
                <a:schemeClr val="tx1"/>
              </a:buClr>
              <a:buFont typeface="Wingdings" pitchFamily="2" charset="2"/>
              <a:buChar char="§"/>
              <a:tabLst>
                <a:tab pos="736600" algn="l"/>
              </a:tabLst>
            </a:pPr>
            <a:r>
              <a:rPr lang="en-US" sz="2800" dirty="0" smtClean="0">
                <a:latin typeface="Arial" pitchFamily="34" charset="0"/>
                <a:cs typeface="Arial" pitchFamily="34" charset="0"/>
              </a:rPr>
              <a:t>Health &amp; Welfare Searches (Inspections, Inventories, and Urinalysis)</a:t>
            </a:r>
          </a:p>
          <a:p>
            <a:pPr marL="525780" indent="-457200">
              <a:buClr>
                <a:schemeClr val="tx1"/>
              </a:buClr>
              <a:buFont typeface="Wingdings" pitchFamily="2" charset="2"/>
              <a:buChar char="§"/>
              <a:tabLst>
                <a:tab pos="736600" algn="l"/>
              </a:tabLst>
            </a:pPr>
            <a:endParaRPr lang="en-US" sz="2400" dirty="0" smtClean="0">
              <a:latin typeface="Arial" pitchFamily="34" charset="0"/>
              <a:cs typeface="Arial" pitchFamily="34" charset="0"/>
            </a:endParaRPr>
          </a:p>
          <a:p>
            <a:pPr marL="582930" indent="-514350">
              <a:buClr>
                <a:schemeClr val="tx1"/>
              </a:buClr>
              <a:buFont typeface="Wingdings" pitchFamily="2" charset="2"/>
              <a:buChar char="§"/>
            </a:pPr>
            <a:endParaRPr lang="en-US" dirty="0">
              <a:latin typeface="Arial" pitchFamily="34" charset="0"/>
              <a:cs typeface="Arial" pitchFamily="34" charset="0"/>
            </a:endParaRPr>
          </a:p>
        </p:txBody>
      </p:sp>
      <p:pic>
        <p:nvPicPr>
          <p:cNvPr id="4" name="Picture 3" descr="ANG_gif.png"/>
          <p:cNvPicPr>
            <a:picLocks noChangeAspect="1"/>
          </p:cNvPicPr>
          <p:nvPr/>
        </p:nvPicPr>
        <p:blipFill>
          <a:blip r:embed="rId3" cstate="print"/>
          <a:stretch>
            <a:fillRect/>
          </a:stretch>
        </p:blipFill>
        <p:spPr>
          <a:xfrm>
            <a:off x="8137383" y="76200"/>
            <a:ext cx="854217" cy="838200"/>
          </a:xfrm>
          <a:prstGeom prst="rect">
            <a:avLst/>
          </a:prstGeom>
        </p:spPr>
      </p:pic>
      <p:pic>
        <p:nvPicPr>
          <p:cNvPr id="5" name="Picture 4" descr="army-national-guard-logojpg-7dce7adc283be22e.jpg"/>
          <p:cNvPicPr>
            <a:picLocks noChangeAspect="1"/>
          </p:cNvPicPr>
          <p:nvPr/>
        </p:nvPicPr>
        <p:blipFill>
          <a:blip r:embed="rId4" cstate="print"/>
          <a:stretch>
            <a:fillRect/>
          </a:stretch>
        </p:blipFill>
        <p:spPr>
          <a:xfrm>
            <a:off x="152400" y="76200"/>
            <a:ext cx="838200" cy="838200"/>
          </a:xfrm>
          <a:prstGeom prst="ellipse">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itchFamily="34" charset="0"/>
                <a:cs typeface="Arial" pitchFamily="34" charset="0"/>
              </a:rPr>
              <a:t>Disposition of Offenses Commander’s Options</a:t>
            </a:r>
            <a:endParaRPr lang="en-US" dirty="0"/>
          </a:p>
        </p:txBody>
      </p:sp>
      <p:sp>
        <p:nvSpPr>
          <p:cNvPr id="3" name="Content Placeholder 2"/>
          <p:cNvSpPr>
            <a:spLocks noGrp="1"/>
          </p:cNvSpPr>
          <p:nvPr>
            <p:ph idx="1"/>
          </p:nvPr>
        </p:nvSpPr>
        <p:spPr>
          <a:xfrm>
            <a:off x="914400" y="2209800"/>
            <a:ext cx="7772400" cy="4572000"/>
          </a:xfrm>
        </p:spPr>
        <p:txBody>
          <a:bodyPr>
            <a:normAutofit/>
          </a:bodyPr>
          <a:lstStyle/>
          <a:p>
            <a:pPr>
              <a:lnSpc>
                <a:spcPct val="80000"/>
              </a:lnSpc>
              <a:buFont typeface="Wingdings" pitchFamily="2" charset="2"/>
              <a:buChar char="§"/>
            </a:pPr>
            <a:r>
              <a:rPr lang="en-US" b="1" dirty="0" smtClean="0">
                <a:latin typeface="Arial" pitchFamily="34" charset="0"/>
                <a:cs typeface="Arial" pitchFamily="34" charset="0"/>
              </a:rPr>
              <a:t>	</a:t>
            </a:r>
            <a:r>
              <a:rPr lang="en-US" dirty="0" smtClean="0">
                <a:latin typeface="Arial" pitchFamily="34" charset="0"/>
                <a:cs typeface="Arial" pitchFamily="34" charset="0"/>
              </a:rPr>
              <a:t>Once the investigation is complete,</a:t>
            </a:r>
          </a:p>
          <a:p>
            <a:pPr>
              <a:lnSpc>
                <a:spcPct val="80000"/>
              </a:lnSpc>
              <a:buNone/>
            </a:pPr>
            <a:r>
              <a:rPr lang="en-US" dirty="0" smtClean="0">
                <a:latin typeface="Arial" pitchFamily="34" charset="0"/>
                <a:cs typeface="Arial" pitchFamily="34" charset="0"/>
              </a:rPr>
              <a:t>Commander must consider: </a:t>
            </a:r>
          </a:p>
          <a:p>
            <a:pPr lvl="2">
              <a:lnSpc>
                <a:spcPct val="80000"/>
              </a:lnSpc>
            </a:pPr>
            <a:r>
              <a:rPr lang="en-US" sz="1800" dirty="0" smtClean="0">
                <a:latin typeface="Arial" pitchFamily="34" charset="0"/>
                <a:cs typeface="Arial" pitchFamily="34" charset="0"/>
              </a:rPr>
              <a:t>How well is allegation </a:t>
            </a:r>
            <a:r>
              <a:rPr lang="en-US" sz="1800" b="1" i="1" dirty="0" smtClean="0">
                <a:latin typeface="Arial" pitchFamily="34" charset="0"/>
                <a:cs typeface="Arial" pitchFamily="34" charset="0"/>
              </a:rPr>
              <a:t>Substantiated</a:t>
            </a:r>
          </a:p>
          <a:p>
            <a:pPr lvl="3">
              <a:lnSpc>
                <a:spcPct val="80000"/>
              </a:lnSpc>
              <a:buNone/>
            </a:pPr>
            <a:r>
              <a:rPr lang="en-US" sz="1800" dirty="0" smtClean="0">
                <a:latin typeface="Arial" pitchFamily="34" charset="0"/>
                <a:cs typeface="Arial" pitchFamily="34" charset="0"/>
              </a:rPr>
              <a:t>	(Quality of Evidence Collected)</a:t>
            </a:r>
          </a:p>
          <a:p>
            <a:pPr lvl="3">
              <a:lnSpc>
                <a:spcPct val="80000"/>
              </a:lnSpc>
              <a:buNone/>
            </a:pPr>
            <a:endParaRPr lang="en-US" sz="1800" dirty="0" smtClean="0">
              <a:latin typeface="Arial" pitchFamily="34" charset="0"/>
              <a:cs typeface="Arial" pitchFamily="34" charset="0"/>
            </a:endParaRPr>
          </a:p>
          <a:p>
            <a:pPr lvl="2">
              <a:lnSpc>
                <a:spcPct val="80000"/>
              </a:lnSpc>
            </a:pPr>
            <a:r>
              <a:rPr lang="en-US" sz="1800" dirty="0" smtClean="0">
                <a:latin typeface="Arial" pitchFamily="34" charset="0"/>
                <a:cs typeface="Arial" pitchFamily="34" charset="0"/>
              </a:rPr>
              <a:t>What are Command </a:t>
            </a:r>
            <a:r>
              <a:rPr lang="en-US" sz="1800" b="1" i="1" dirty="0" smtClean="0">
                <a:latin typeface="Arial" pitchFamily="34" charset="0"/>
                <a:cs typeface="Arial" pitchFamily="34" charset="0"/>
              </a:rPr>
              <a:t>Priorities</a:t>
            </a:r>
          </a:p>
          <a:p>
            <a:pPr lvl="3">
              <a:lnSpc>
                <a:spcPct val="80000"/>
              </a:lnSpc>
              <a:buNone/>
            </a:pPr>
            <a:r>
              <a:rPr lang="en-US" sz="1800" dirty="0" smtClean="0">
                <a:latin typeface="Arial" pitchFamily="34" charset="0"/>
                <a:cs typeface="Arial" pitchFamily="34" charset="0"/>
              </a:rPr>
              <a:t>	(Speed, Good Order and Discipline, Justice)</a:t>
            </a:r>
          </a:p>
          <a:p>
            <a:pPr lvl="3">
              <a:lnSpc>
                <a:spcPct val="80000"/>
              </a:lnSpc>
              <a:buNone/>
            </a:pPr>
            <a:endParaRPr lang="en-US" sz="1800" dirty="0" smtClean="0">
              <a:latin typeface="Arial" pitchFamily="34" charset="0"/>
              <a:cs typeface="Arial" pitchFamily="34" charset="0"/>
            </a:endParaRPr>
          </a:p>
          <a:p>
            <a:pPr lvl="2">
              <a:lnSpc>
                <a:spcPct val="80000"/>
              </a:lnSpc>
            </a:pPr>
            <a:r>
              <a:rPr lang="en-US" sz="1800" dirty="0" smtClean="0">
                <a:latin typeface="Arial" pitchFamily="34" charset="0"/>
                <a:cs typeface="Arial" pitchFamily="34" charset="0"/>
              </a:rPr>
              <a:t>Are there </a:t>
            </a:r>
            <a:r>
              <a:rPr lang="en-US" sz="1800" b="1" i="1" dirty="0" smtClean="0">
                <a:latin typeface="Arial" pitchFamily="34" charset="0"/>
                <a:cs typeface="Arial" pitchFamily="34" charset="0"/>
              </a:rPr>
              <a:t>Individual </a:t>
            </a:r>
            <a:r>
              <a:rPr lang="en-US" sz="1800" dirty="0" smtClean="0">
                <a:latin typeface="Arial" pitchFamily="34" charset="0"/>
                <a:cs typeface="Arial" pitchFamily="34" charset="0"/>
              </a:rPr>
              <a:t>Soldier Considerations</a:t>
            </a:r>
          </a:p>
          <a:p>
            <a:pPr lvl="3">
              <a:lnSpc>
                <a:spcPct val="80000"/>
              </a:lnSpc>
              <a:buNone/>
            </a:pPr>
            <a:r>
              <a:rPr lang="en-US" sz="1800" dirty="0" smtClean="0">
                <a:latin typeface="Arial" pitchFamily="34" charset="0"/>
                <a:cs typeface="Arial" pitchFamily="34" charset="0"/>
              </a:rPr>
              <a:t>	(Duty Performance, Attitude/Motivation, Personal Problems)</a:t>
            </a:r>
          </a:p>
          <a:p>
            <a:pPr lvl="3">
              <a:lnSpc>
                <a:spcPct val="80000"/>
              </a:lnSpc>
              <a:buNone/>
            </a:pPr>
            <a:endParaRPr lang="en-US" sz="1800" dirty="0" smtClean="0">
              <a:latin typeface="Arial" pitchFamily="34" charset="0"/>
              <a:cs typeface="Arial" pitchFamily="34" charset="0"/>
            </a:endParaRPr>
          </a:p>
          <a:p>
            <a:pPr lvl="2">
              <a:lnSpc>
                <a:spcPct val="80000"/>
              </a:lnSpc>
            </a:pPr>
            <a:r>
              <a:rPr lang="en-US" sz="1800" dirty="0" smtClean="0">
                <a:latin typeface="Arial" pitchFamily="34" charset="0"/>
                <a:cs typeface="Arial" pitchFamily="34" charset="0"/>
              </a:rPr>
              <a:t>Are there </a:t>
            </a:r>
            <a:r>
              <a:rPr lang="en-US" sz="1800" b="1" i="1" dirty="0" smtClean="0">
                <a:latin typeface="Arial" pitchFamily="34" charset="0"/>
                <a:cs typeface="Arial" pitchFamily="34" charset="0"/>
              </a:rPr>
              <a:t>Sentencing</a:t>
            </a:r>
            <a:r>
              <a:rPr lang="en-US" sz="1800" dirty="0" smtClean="0">
                <a:latin typeface="Arial" pitchFamily="34" charset="0"/>
                <a:cs typeface="Arial" pitchFamily="34" charset="0"/>
              </a:rPr>
              <a:t> Factors</a:t>
            </a:r>
          </a:p>
          <a:p>
            <a:pPr lvl="3">
              <a:lnSpc>
                <a:spcPct val="80000"/>
              </a:lnSpc>
              <a:buNone/>
            </a:pPr>
            <a:r>
              <a:rPr lang="en-US" sz="1800" dirty="0" smtClean="0">
                <a:latin typeface="Arial" pitchFamily="34" charset="0"/>
                <a:cs typeface="Arial" pitchFamily="34" charset="0"/>
              </a:rPr>
              <a:t>	(Rehabilitation, Protection of Society, Preservation of good order and discipline, Deterrence - Specific &amp; General)</a:t>
            </a:r>
          </a:p>
          <a:p>
            <a:endParaRPr lang="en-US" dirty="0">
              <a:latin typeface="Arial" pitchFamily="34" charset="0"/>
              <a:cs typeface="Arial" pitchFamily="34" charset="0"/>
            </a:endParaRPr>
          </a:p>
        </p:txBody>
      </p:sp>
      <p:pic>
        <p:nvPicPr>
          <p:cNvPr id="4" name="Picture 3" descr="ANG_gif.png"/>
          <p:cNvPicPr>
            <a:picLocks noChangeAspect="1"/>
          </p:cNvPicPr>
          <p:nvPr/>
        </p:nvPicPr>
        <p:blipFill>
          <a:blip r:embed="rId3" cstate="print"/>
          <a:stretch>
            <a:fillRect/>
          </a:stretch>
        </p:blipFill>
        <p:spPr>
          <a:xfrm>
            <a:off x="8137383" y="76200"/>
            <a:ext cx="854217" cy="838200"/>
          </a:xfrm>
          <a:prstGeom prst="rect">
            <a:avLst/>
          </a:prstGeom>
        </p:spPr>
      </p:pic>
      <p:pic>
        <p:nvPicPr>
          <p:cNvPr id="5" name="Picture 4" descr="army-national-guard-logojpg-7dce7adc283be22e.jpg"/>
          <p:cNvPicPr>
            <a:picLocks noChangeAspect="1"/>
          </p:cNvPicPr>
          <p:nvPr/>
        </p:nvPicPr>
        <p:blipFill>
          <a:blip r:embed="rId4" cstate="print"/>
          <a:stretch>
            <a:fillRect/>
          </a:stretch>
        </p:blipFill>
        <p:spPr>
          <a:xfrm>
            <a:off x="152400" y="76200"/>
            <a:ext cx="838200" cy="838200"/>
          </a:xfrm>
          <a:prstGeom prst="ellipse">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2064"/>
            <a:ext cx="7772400" cy="914400"/>
          </a:xfrm>
        </p:spPr>
        <p:txBody>
          <a:bodyPr/>
          <a:lstStyle/>
          <a:p>
            <a:pPr algn="ctr"/>
            <a:r>
              <a:rPr lang="en-US" b="1" dirty="0" smtClean="0">
                <a:latin typeface="Arial" pitchFamily="34" charset="0"/>
                <a:cs typeface="Arial" pitchFamily="34" charset="0"/>
              </a:rPr>
              <a:t>Disposition of Offenses Commander’s Options</a:t>
            </a:r>
            <a:endParaRPr lang="en-US"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33C4384-B4AC-407F-837C-8B8ADA994925}" type="slidenum">
              <a:rPr lang="en-US" smtClean="0"/>
              <a:pPr/>
              <a:t>19</a:t>
            </a:fld>
            <a:endParaRPr lang="en-US"/>
          </a:p>
        </p:txBody>
      </p:sp>
      <p:sp>
        <p:nvSpPr>
          <p:cNvPr id="5" name="Rectangle 3"/>
          <p:cNvSpPr>
            <a:spLocks noGrp="1" noChangeArrowheads="1"/>
          </p:cNvSpPr>
          <p:nvPr>
            <p:ph idx="1"/>
          </p:nvPr>
        </p:nvSpPr>
        <p:spPr>
          <a:xfrm>
            <a:off x="914400" y="2286000"/>
            <a:ext cx="7772400" cy="4572000"/>
          </a:xfrm>
          <a:noFill/>
        </p:spPr>
        <p:txBody>
          <a:bodyPr lIns="92075" tIns="46038" rIns="92075" bIns="46038"/>
          <a:lstStyle/>
          <a:p>
            <a:pPr eaLnBrk="1" hangingPunct="1"/>
            <a:r>
              <a:rPr lang="en-US" sz="2400" dirty="0" smtClean="0"/>
              <a:t>Take No Action (after investigating)</a:t>
            </a:r>
          </a:p>
          <a:p>
            <a:pPr eaLnBrk="1" hangingPunct="1">
              <a:buFontTx/>
              <a:buNone/>
            </a:pPr>
            <a:endParaRPr lang="en-US" sz="2400" dirty="0" smtClean="0"/>
          </a:p>
          <a:p>
            <a:pPr eaLnBrk="1" hangingPunct="1"/>
            <a:r>
              <a:rPr lang="en-US" sz="2400" dirty="0" smtClean="0"/>
              <a:t>Take Administrative Actions,</a:t>
            </a:r>
            <a:r>
              <a:rPr lang="en-US" sz="2400" dirty="0" smtClean="0">
                <a:solidFill>
                  <a:schemeClr val="folHlink"/>
                </a:solidFill>
              </a:rPr>
              <a:t> </a:t>
            </a:r>
            <a:r>
              <a:rPr lang="en-US" sz="2400" dirty="0" smtClean="0"/>
              <a:t>and/or</a:t>
            </a:r>
          </a:p>
          <a:p>
            <a:pPr eaLnBrk="1" hangingPunct="1">
              <a:buFontTx/>
              <a:buNone/>
            </a:pPr>
            <a:endParaRPr lang="en-US" sz="2400" dirty="0" smtClean="0">
              <a:solidFill>
                <a:srgbClr val="003366"/>
              </a:solidFill>
            </a:endParaRPr>
          </a:p>
          <a:p>
            <a:pPr eaLnBrk="1" hangingPunct="1"/>
            <a:r>
              <a:rPr lang="en-US" sz="2400" dirty="0" smtClean="0"/>
              <a:t>Impose Nonjudicial Punishment - Article 15</a:t>
            </a:r>
          </a:p>
          <a:p>
            <a:pPr eaLnBrk="1" hangingPunct="1">
              <a:buFontTx/>
              <a:buNone/>
            </a:pPr>
            <a:endParaRPr lang="en-US" sz="2400" dirty="0" smtClean="0"/>
          </a:p>
          <a:p>
            <a:pPr eaLnBrk="1" hangingPunct="1"/>
            <a:r>
              <a:rPr lang="en-US" sz="2400" dirty="0" smtClean="0"/>
              <a:t>Courts-Martial</a:t>
            </a:r>
          </a:p>
        </p:txBody>
      </p:sp>
      <p:pic>
        <p:nvPicPr>
          <p:cNvPr id="6" name="Picture 5"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7" name="Picture 6"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1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 calcmode="lin" valueType="num">
                                      <p:cBhvr additive="base">
                                        <p:cTn id="22" dur="10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itchFamily="34" charset="0"/>
                <a:cs typeface="Arial" pitchFamily="34" charset="0"/>
              </a:rPr>
              <a:t>Agenda</a:t>
            </a:r>
            <a:endParaRPr lang="en-US" b="1" dirty="0">
              <a:latin typeface="Arial" pitchFamily="34" charset="0"/>
              <a:cs typeface="Arial" pitchFamily="34" charset="0"/>
            </a:endParaRPr>
          </a:p>
        </p:txBody>
      </p:sp>
      <p:sp>
        <p:nvSpPr>
          <p:cNvPr id="4" name="Text Placeholder 3"/>
          <p:cNvSpPr>
            <a:spLocks noGrp="1"/>
          </p:cNvSpPr>
          <p:nvPr>
            <p:ph idx="1"/>
          </p:nvPr>
        </p:nvSpPr>
        <p:spPr>
          <a:xfrm>
            <a:off x="685800" y="1371600"/>
            <a:ext cx="8001000" cy="5410200"/>
          </a:xfrm>
        </p:spPr>
        <p:txBody>
          <a:bodyPr>
            <a:normAutofit fontScale="92500" lnSpcReduction="20000"/>
          </a:bodyPr>
          <a:lstStyle/>
          <a:p>
            <a:pPr>
              <a:buFont typeface="Wingdings" pitchFamily="2" charset="2"/>
              <a:buChar char="§"/>
            </a:pPr>
            <a:r>
              <a:rPr lang="en-US" sz="2100" dirty="0" smtClean="0">
                <a:latin typeface="Arial" pitchFamily="34" charset="0"/>
                <a:cs typeface="Arial" pitchFamily="34" charset="0"/>
              </a:rPr>
              <a:t>Legal Sources of the ACMJ</a:t>
            </a:r>
          </a:p>
          <a:p>
            <a:pPr>
              <a:buFont typeface="Wingdings" pitchFamily="2" charset="2"/>
              <a:buChar char="§"/>
            </a:pPr>
            <a:r>
              <a:rPr lang="en-US" sz="2100" dirty="0" smtClean="0">
                <a:latin typeface="Arial" pitchFamily="34" charset="0"/>
                <a:cs typeface="Arial" pitchFamily="34" charset="0"/>
              </a:rPr>
              <a:t>Similarities between ACMJ &amp; UCMJ</a:t>
            </a:r>
          </a:p>
          <a:p>
            <a:pPr lvl="1">
              <a:buFont typeface="Wingdings" pitchFamily="2" charset="2"/>
              <a:buChar char="§"/>
            </a:pPr>
            <a:r>
              <a:rPr lang="en-US" sz="1700" dirty="0" smtClean="0">
                <a:latin typeface="Arial" pitchFamily="34" charset="0"/>
                <a:cs typeface="Arial" pitchFamily="34" charset="0"/>
              </a:rPr>
              <a:t>Purpose of the ACMJ</a:t>
            </a:r>
          </a:p>
          <a:p>
            <a:pPr>
              <a:buFont typeface="Wingdings" pitchFamily="2" charset="2"/>
              <a:buChar char="§"/>
            </a:pPr>
            <a:r>
              <a:rPr lang="en-US" sz="2100" dirty="0" smtClean="0">
                <a:latin typeface="Arial" pitchFamily="34" charset="0"/>
                <a:cs typeface="Arial" pitchFamily="34" charset="0"/>
              </a:rPr>
              <a:t>ACMJ</a:t>
            </a:r>
          </a:p>
          <a:p>
            <a:pPr lvl="1">
              <a:buFont typeface="Wingdings" pitchFamily="2" charset="2"/>
              <a:buChar char="§"/>
            </a:pPr>
            <a:r>
              <a:rPr lang="en-US" sz="1700" dirty="0" smtClean="0">
                <a:latin typeface="Arial" pitchFamily="34" charset="0"/>
                <a:cs typeface="Arial" pitchFamily="34" charset="0"/>
              </a:rPr>
              <a:t>ACMJ Components Chart</a:t>
            </a:r>
          </a:p>
          <a:p>
            <a:pPr lvl="1">
              <a:buFont typeface="Wingdings" pitchFamily="2" charset="2"/>
              <a:buChar char="§"/>
            </a:pPr>
            <a:r>
              <a:rPr lang="en-US" sz="1700" dirty="0" smtClean="0">
                <a:latin typeface="Arial" pitchFamily="34" charset="0"/>
                <a:cs typeface="Arial" pitchFamily="34" charset="0"/>
              </a:rPr>
              <a:t>Jurisdiction of the ACMJ</a:t>
            </a:r>
          </a:p>
          <a:p>
            <a:pPr lvl="1">
              <a:buFont typeface="Wingdings" pitchFamily="2" charset="2"/>
              <a:buChar char="§"/>
            </a:pPr>
            <a:r>
              <a:rPr lang="en-US" sz="1700" dirty="0" smtClean="0">
                <a:latin typeface="Arial" pitchFamily="34" charset="0"/>
                <a:cs typeface="Arial" pitchFamily="34" charset="0"/>
              </a:rPr>
              <a:t>Jurisdiction and Applicability</a:t>
            </a:r>
          </a:p>
          <a:p>
            <a:pPr lvl="1">
              <a:buFont typeface="Wingdings" pitchFamily="2" charset="2"/>
              <a:buChar char="§"/>
            </a:pPr>
            <a:r>
              <a:rPr lang="en-US" sz="1700" dirty="0" smtClean="0">
                <a:latin typeface="Arial" pitchFamily="34" charset="0"/>
                <a:cs typeface="Arial" pitchFamily="34" charset="0"/>
              </a:rPr>
              <a:t>Crimes Covered in the ACMJ</a:t>
            </a:r>
          </a:p>
          <a:p>
            <a:pPr lvl="1">
              <a:buFont typeface="Wingdings" pitchFamily="2" charset="2"/>
              <a:buChar char="§"/>
            </a:pPr>
            <a:r>
              <a:rPr lang="en-US" sz="1700" dirty="0" smtClean="0">
                <a:latin typeface="Arial" pitchFamily="34" charset="0"/>
                <a:cs typeface="Arial" pitchFamily="34" charset="0"/>
              </a:rPr>
              <a:t>Suspects Rights </a:t>
            </a:r>
          </a:p>
          <a:p>
            <a:pPr lvl="1">
              <a:buFont typeface="Wingdings" pitchFamily="2" charset="2"/>
              <a:buChar char="§"/>
            </a:pPr>
            <a:r>
              <a:rPr lang="en-US" sz="1700" dirty="0" smtClean="0">
                <a:latin typeface="Arial" pitchFamily="34" charset="0"/>
                <a:cs typeface="Arial" pitchFamily="34" charset="0"/>
              </a:rPr>
              <a:t>Key Personnel in the  Military Justice System</a:t>
            </a:r>
          </a:p>
          <a:p>
            <a:pPr lvl="1">
              <a:buFont typeface="Wingdings" pitchFamily="2" charset="2"/>
              <a:buChar char="§"/>
            </a:pPr>
            <a:r>
              <a:rPr lang="en-US" sz="1700" dirty="0" smtClean="0">
                <a:latin typeface="Arial" pitchFamily="34" charset="0"/>
                <a:cs typeface="Arial" pitchFamily="34" charset="0"/>
              </a:rPr>
              <a:t>Soldiers Rights</a:t>
            </a:r>
          </a:p>
          <a:p>
            <a:pPr lvl="1">
              <a:buFont typeface="Wingdings" pitchFamily="2" charset="2"/>
              <a:buChar char="§"/>
            </a:pPr>
            <a:r>
              <a:rPr lang="en-US" sz="1700" dirty="0" smtClean="0">
                <a:latin typeface="Arial" pitchFamily="34" charset="0"/>
                <a:cs typeface="Arial" pitchFamily="34" charset="0"/>
              </a:rPr>
              <a:t>Commanders Responsibilities</a:t>
            </a:r>
          </a:p>
          <a:p>
            <a:pPr lvl="1">
              <a:buFont typeface="Wingdings" pitchFamily="2" charset="2"/>
              <a:buChar char="§"/>
            </a:pPr>
            <a:r>
              <a:rPr lang="en-US" sz="1800" dirty="0" smtClean="0">
                <a:latin typeface="Arial" pitchFamily="34" charset="0"/>
                <a:cs typeface="Arial" pitchFamily="34" charset="0"/>
              </a:rPr>
              <a:t>Investigations &amp; Searches</a:t>
            </a:r>
            <a:endParaRPr lang="en-US" sz="1700" dirty="0" smtClean="0">
              <a:latin typeface="Arial" pitchFamily="34" charset="0"/>
              <a:cs typeface="Arial" pitchFamily="34" charset="0"/>
            </a:endParaRPr>
          </a:p>
          <a:p>
            <a:pPr lvl="1">
              <a:buFont typeface="Wingdings" pitchFamily="2" charset="2"/>
              <a:buChar char="§"/>
            </a:pPr>
            <a:r>
              <a:rPr lang="en-US" sz="1700" dirty="0" smtClean="0">
                <a:latin typeface="Arial" pitchFamily="34" charset="0"/>
                <a:cs typeface="Arial" pitchFamily="34" charset="0"/>
              </a:rPr>
              <a:t>Disposition of Offense Commanders Options</a:t>
            </a:r>
          </a:p>
          <a:p>
            <a:pPr>
              <a:buFont typeface="Wingdings" pitchFamily="2" charset="2"/>
              <a:buChar char="§"/>
            </a:pPr>
            <a:r>
              <a:rPr lang="en-US" sz="2100" dirty="0" smtClean="0">
                <a:latin typeface="Arial" pitchFamily="34" charset="0"/>
                <a:cs typeface="Arial" pitchFamily="34" charset="0"/>
              </a:rPr>
              <a:t>Administrative Actions</a:t>
            </a:r>
          </a:p>
          <a:p>
            <a:pPr>
              <a:buFont typeface="Wingdings" pitchFamily="2" charset="2"/>
              <a:buChar char="§"/>
            </a:pPr>
            <a:r>
              <a:rPr lang="en-US" sz="2100" dirty="0" smtClean="0">
                <a:latin typeface="Arial" pitchFamily="34" charset="0"/>
                <a:cs typeface="Arial" pitchFamily="34" charset="0"/>
              </a:rPr>
              <a:t>Non-Judicial Punishment (Article 15)</a:t>
            </a:r>
          </a:p>
          <a:p>
            <a:pPr>
              <a:buFont typeface="Wingdings" pitchFamily="2" charset="2"/>
              <a:buChar char="§"/>
            </a:pPr>
            <a:r>
              <a:rPr lang="en-US" sz="2100" dirty="0" smtClean="0">
                <a:latin typeface="Arial" pitchFamily="34" charset="0"/>
                <a:cs typeface="Arial" pitchFamily="34" charset="0"/>
              </a:rPr>
              <a:t>Courts-Martial</a:t>
            </a:r>
          </a:p>
          <a:p>
            <a:pPr>
              <a:buFont typeface="Wingdings" pitchFamily="2" charset="2"/>
              <a:buChar char="§"/>
            </a:pPr>
            <a:r>
              <a:rPr lang="en-US" sz="2100" dirty="0" smtClean="0">
                <a:latin typeface="Arial" pitchFamily="34" charset="0"/>
                <a:cs typeface="Arial" pitchFamily="34" charset="0"/>
              </a:rPr>
              <a:t>Unlawful Command Influence</a:t>
            </a:r>
          </a:p>
          <a:p>
            <a:pPr>
              <a:buFont typeface="Wingdings" pitchFamily="2" charset="2"/>
              <a:buChar char="§"/>
            </a:pPr>
            <a:r>
              <a:rPr lang="en-US" sz="2100" dirty="0" smtClean="0">
                <a:latin typeface="Arial" pitchFamily="34" charset="0"/>
                <a:cs typeface="Arial" pitchFamily="34" charset="0"/>
              </a:rPr>
              <a:t>Appeals</a:t>
            </a:r>
          </a:p>
          <a:p>
            <a:pPr>
              <a:buFont typeface="Wingdings" pitchFamily="2" charset="2"/>
              <a:buChar char="§"/>
            </a:pPr>
            <a:endParaRPr lang="en-US" sz="2200" dirty="0" smtClean="0">
              <a:latin typeface="Arial" pitchFamily="34" charset="0"/>
              <a:cs typeface="Arial" pitchFamily="34" charset="0"/>
            </a:endParaRPr>
          </a:p>
          <a:p>
            <a:pPr>
              <a:buNone/>
            </a:pPr>
            <a:endParaRPr lang="en-US"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33C4384-B4AC-407F-837C-8B8ADA994925}" type="slidenum">
              <a:rPr lang="en-US" smtClean="0"/>
              <a:pPr/>
              <a:t>2</a:t>
            </a:fld>
            <a:endParaRPr lang="en-US"/>
          </a:p>
        </p:txBody>
      </p:sp>
      <p:pic>
        <p:nvPicPr>
          <p:cNvPr id="6" name="Picture 5"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8" name="Picture 7"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62000" y="1447800"/>
            <a:ext cx="8077200" cy="977486"/>
          </a:xfrm>
        </p:spPr>
        <p:txBody>
          <a:bodyPr>
            <a:noAutofit/>
          </a:bodyPr>
          <a:lstStyle/>
          <a:p>
            <a:pPr algn="ctr"/>
            <a:r>
              <a:rPr lang="en-US" sz="4000" b="1" dirty="0" smtClean="0">
                <a:latin typeface="Arial" pitchFamily="34" charset="0"/>
                <a:cs typeface="Arial" pitchFamily="34" charset="0"/>
              </a:rPr>
              <a:t>Administrative Actions</a:t>
            </a:r>
            <a:endParaRPr lang="en-US" sz="4000" b="1" dirty="0">
              <a:latin typeface="Arial" pitchFamily="34" charset="0"/>
              <a:cs typeface="Arial" pitchFamily="34" charset="0"/>
            </a:endParaRPr>
          </a:p>
        </p:txBody>
      </p:sp>
      <p:sp>
        <p:nvSpPr>
          <p:cNvPr id="4" name="Title 3"/>
          <p:cNvSpPr>
            <a:spLocks noGrp="1"/>
          </p:cNvSpPr>
          <p:nvPr>
            <p:ph type="title"/>
          </p:nvPr>
        </p:nvSpPr>
        <p:spPr/>
        <p:txBody>
          <a:bodyPr/>
          <a:lstStyle/>
          <a:p>
            <a:pPr algn="ctr"/>
            <a:r>
              <a:rPr lang="en-US" sz="4200" b="1" dirty="0" smtClean="0">
                <a:solidFill>
                  <a:schemeClr val="bg1"/>
                </a:solidFill>
                <a:latin typeface="Arial" pitchFamily="34" charset="0"/>
                <a:cs typeface="Arial" pitchFamily="34" charset="0"/>
              </a:rPr>
              <a:t>Alabama Code of Military Justice</a:t>
            </a:r>
            <a:endParaRPr lang="en-US" sz="4200" b="1" dirty="0">
              <a:solidFill>
                <a:schemeClr val="bg1"/>
              </a:solidFill>
              <a:latin typeface="Arial" pitchFamily="34" charset="0"/>
              <a:cs typeface="Arial" pitchFamily="34" charset="0"/>
            </a:endParaRPr>
          </a:p>
        </p:txBody>
      </p:sp>
      <p:pic>
        <p:nvPicPr>
          <p:cNvPr id="6" name="Picture 5" descr="200px-Seal_of_the_Alabama_National_Guard_svg.png"/>
          <p:cNvPicPr>
            <a:picLocks noChangeAspect="1"/>
          </p:cNvPicPr>
          <p:nvPr/>
        </p:nvPicPr>
        <p:blipFill>
          <a:blip r:embed="rId3" cstate="print"/>
          <a:stretch>
            <a:fillRect/>
          </a:stretch>
        </p:blipFill>
        <p:spPr>
          <a:xfrm>
            <a:off x="4953000" y="3429000"/>
            <a:ext cx="1905000" cy="1905000"/>
          </a:xfrm>
          <a:prstGeom prst="rect">
            <a:avLst/>
          </a:prstGeom>
        </p:spPr>
      </p:pic>
      <p:sp>
        <p:nvSpPr>
          <p:cNvPr id="7" name="Slide Number Placeholder 6"/>
          <p:cNvSpPr>
            <a:spLocks noGrp="1"/>
          </p:cNvSpPr>
          <p:nvPr>
            <p:ph type="sldNum" sz="quarter" idx="12"/>
          </p:nvPr>
        </p:nvSpPr>
        <p:spPr/>
        <p:txBody>
          <a:bodyPr/>
          <a:lstStyle/>
          <a:p>
            <a:fld id="{B33C4384-B4AC-407F-837C-8B8ADA994925}" type="slidenum">
              <a:rPr lang="en-US" smtClean="0"/>
              <a:pPr/>
              <a:t>20</a:t>
            </a:fld>
            <a:endParaRPr lang="en-US"/>
          </a:p>
        </p:txBody>
      </p:sp>
      <p:pic>
        <p:nvPicPr>
          <p:cNvPr id="8" name="Picture 7" descr="army-national-guard-logojpg-7dce7adc283be22e.jpg"/>
          <p:cNvPicPr>
            <a:picLocks noChangeAspect="1"/>
          </p:cNvPicPr>
          <p:nvPr/>
        </p:nvPicPr>
        <p:blipFill>
          <a:blip r:embed="rId4" cstate="print"/>
          <a:stretch>
            <a:fillRect/>
          </a:stretch>
        </p:blipFill>
        <p:spPr>
          <a:xfrm>
            <a:off x="3810000" y="5181600"/>
            <a:ext cx="838200" cy="838200"/>
          </a:xfrm>
          <a:prstGeom prst="ellipse">
            <a:avLst/>
          </a:prstGeom>
        </p:spPr>
      </p:pic>
      <p:pic>
        <p:nvPicPr>
          <p:cNvPr id="9" name="Picture 8" descr="ANG_gif.png"/>
          <p:cNvPicPr>
            <a:picLocks noChangeAspect="1"/>
          </p:cNvPicPr>
          <p:nvPr/>
        </p:nvPicPr>
        <p:blipFill>
          <a:blip r:embed="rId5" cstate="print"/>
          <a:stretch>
            <a:fillRect/>
          </a:stretch>
        </p:blipFill>
        <p:spPr>
          <a:xfrm>
            <a:off x="7070583" y="5181600"/>
            <a:ext cx="854217" cy="838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7772400" cy="914400"/>
          </a:xfrm>
        </p:spPr>
        <p:txBody>
          <a:bodyPr/>
          <a:lstStyle/>
          <a:p>
            <a:pPr algn="ctr"/>
            <a:r>
              <a:rPr lang="en-US" b="1" dirty="0" smtClean="0">
                <a:latin typeface="Arial" pitchFamily="34" charset="0"/>
                <a:cs typeface="Arial" pitchFamily="34" charset="0"/>
              </a:rPr>
              <a:t>Administrative Action</a:t>
            </a:r>
            <a:endParaRPr lang="en-US" b="1" dirty="0">
              <a:latin typeface="Arial" pitchFamily="34" charset="0"/>
              <a:cs typeface="Arial" pitchFamily="34" charset="0"/>
            </a:endParaRPr>
          </a:p>
        </p:txBody>
      </p:sp>
      <p:sp>
        <p:nvSpPr>
          <p:cNvPr id="9" name="Text Placeholder 8"/>
          <p:cNvSpPr>
            <a:spLocks noGrp="1"/>
          </p:cNvSpPr>
          <p:nvPr>
            <p:ph type="body" idx="1"/>
          </p:nvPr>
        </p:nvSpPr>
        <p:spPr/>
        <p:txBody>
          <a:bodyPr/>
          <a:lstStyle/>
          <a:p>
            <a:r>
              <a:rPr lang="en-US" dirty="0" smtClean="0">
                <a:latin typeface="Arial" pitchFamily="34" charset="0"/>
                <a:cs typeface="Arial" pitchFamily="34" charset="0"/>
              </a:rPr>
              <a:t>Army Admin. Actions</a:t>
            </a:r>
            <a:endParaRPr lang="en-US" dirty="0">
              <a:latin typeface="Arial" pitchFamily="34" charset="0"/>
              <a:cs typeface="Arial" pitchFamily="34" charset="0"/>
            </a:endParaRPr>
          </a:p>
        </p:txBody>
      </p:sp>
      <p:sp>
        <p:nvSpPr>
          <p:cNvPr id="10" name="Text Placeholder 9"/>
          <p:cNvSpPr>
            <a:spLocks noGrp="1"/>
          </p:cNvSpPr>
          <p:nvPr>
            <p:ph type="body" sz="half" idx="3"/>
          </p:nvPr>
        </p:nvSpPr>
        <p:spPr/>
        <p:txBody>
          <a:bodyPr/>
          <a:lstStyle/>
          <a:p>
            <a:r>
              <a:rPr lang="en-US" dirty="0" smtClean="0">
                <a:latin typeface="Arial" pitchFamily="34" charset="0"/>
                <a:cs typeface="Arial" pitchFamily="34" charset="0"/>
              </a:rPr>
              <a:t>Air Force Admin. Actions</a:t>
            </a:r>
            <a:endParaRPr lang="en-US" dirty="0">
              <a:latin typeface="Arial" pitchFamily="34" charset="0"/>
              <a:cs typeface="Arial" pitchFamily="34" charset="0"/>
            </a:endParaRPr>
          </a:p>
        </p:txBody>
      </p:sp>
      <p:sp>
        <p:nvSpPr>
          <p:cNvPr id="5" name="Rectangle 3"/>
          <p:cNvSpPr>
            <a:spLocks noGrp="1" noChangeArrowheads="1"/>
          </p:cNvSpPr>
          <p:nvPr>
            <p:ph sz="quarter" idx="2"/>
          </p:nvPr>
        </p:nvSpPr>
        <p:spPr>
          <a:noFill/>
        </p:spPr>
        <p:txBody>
          <a:bodyPr lIns="92075" tIns="46038" rIns="92075" bIns="46038">
            <a:normAutofit fontScale="85000" lnSpcReduction="20000"/>
          </a:bodyPr>
          <a:lstStyle/>
          <a:p>
            <a:pPr eaLnBrk="1" hangingPunct="1">
              <a:lnSpc>
                <a:spcPct val="90000"/>
              </a:lnSpc>
            </a:pPr>
            <a:r>
              <a:rPr lang="en-US" sz="1800" dirty="0" smtClean="0">
                <a:latin typeface="Arial" pitchFamily="34" charset="0"/>
                <a:cs typeface="Arial" pitchFamily="34" charset="0"/>
              </a:rPr>
              <a:t>Counseling (AR 600-20)/ (A</a:t>
            </a:r>
          </a:p>
          <a:p>
            <a:pPr eaLnBrk="1" hangingPunct="1">
              <a:spcBef>
                <a:spcPct val="30000"/>
              </a:spcBef>
            </a:pPr>
            <a:r>
              <a:rPr lang="en-US" sz="1800" dirty="0" smtClean="0">
                <a:latin typeface="Arial" pitchFamily="34" charset="0"/>
                <a:cs typeface="Arial" pitchFamily="34" charset="0"/>
              </a:rPr>
              <a:t>Corrective Training (AR 600-20) </a:t>
            </a:r>
          </a:p>
          <a:p>
            <a:pPr eaLnBrk="1" hangingPunct="1">
              <a:spcBef>
                <a:spcPct val="30000"/>
              </a:spcBef>
            </a:pPr>
            <a:r>
              <a:rPr lang="en-US" sz="1800" dirty="0" smtClean="0">
                <a:latin typeface="Arial" pitchFamily="34" charset="0"/>
                <a:cs typeface="Arial" pitchFamily="34" charset="0"/>
              </a:rPr>
              <a:t>Administrative Reprimands (AR 600-37)</a:t>
            </a:r>
          </a:p>
          <a:p>
            <a:pPr eaLnBrk="1" hangingPunct="1">
              <a:spcBef>
                <a:spcPct val="30000"/>
              </a:spcBef>
            </a:pPr>
            <a:r>
              <a:rPr lang="en-US" sz="1800" dirty="0" smtClean="0">
                <a:latin typeface="Arial" pitchFamily="34" charset="0"/>
                <a:cs typeface="Arial" pitchFamily="34" charset="0"/>
              </a:rPr>
              <a:t>Bar to Reenlistment (PPOM 09-206)</a:t>
            </a:r>
          </a:p>
          <a:p>
            <a:pPr eaLnBrk="1" hangingPunct="1">
              <a:spcBef>
                <a:spcPct val="30000"/>
              </a:spcBef>
            </a:pPr>
            <a:r>
              <a:rPr lang="en-US" sz="1800" dirty="0" smtClean="0">
                <a:latin typeface="Arial" pitchFamily="34" charset="0"/>
                <a:cs typeface="Arial" pitchFamily="34" charset="0"/>
              </a:rPr>
              <a:t>FLAG (AR 600-8-2)</a:t>
            </a:r>
          </a:p>
          <a:p>
            <a:pPr eaLnBrk="1" hangingPunct="1">
              <a:spcBef>
                <a:spcPct val="30000"/>
              </a:spcBef>
            </a:pPr>
            <a:r>
              <a:rPr lang="en-US" sz="1800" dirty="0" smtClean="0">
                <a:latin typeface="Arial" pitchFamily="34" charset="0"/>
                <a:cs typeface="Arial" pitchFamily="34" charset="0"/>
              </a:rPr>
              <a:t>MOS Reclassification (AR 600-200)</a:t>
            </a:r>
          </a:p>
          <a:p>
            <a:pPr eaLnBrk="1" hangingPunct="1">
              <a:spcBef>
                <a:spcPct val="30000"/>
              </a:spcBef>
            </a:pPr>
            <a:r>
              <a:rPr lang="en-US" sz="1800" dirty="0" smtClean="0">
                <a:latin typeface="Arial" pitchFamily="34" charset="0"/>
                <a:cs typeface="Arial" pitchFamily="34" charset="0"/>
              </a:rPr>
              <a:t>Revoke Security Clearance (AR 380-67)</a:t>
            </a:r>
          </a:p>
          <a:p>
            <a:pPr eaLnBrk="1" hangingPunct="1">
              <a:spcBef>
                <a:spcPct val="30000"/>
              </a:spcBef>
            </a:pPr>
            <a:r>
              <a:rPr lang="en-US" sz="1800" dirty="0" smtClean="0">
                <a:latin typeface="Arial" pitchFamily="34" charset="0"/>
                <a:cs typeface="Arial" pitchFamily="34" charset="0"/>
              </a:rPr>
              <a:t>Relief from Duties</a:t>
            </a:r>
          </a:p>
          <a:p>
            <a:pPr eaLnBrk="1" hangingPunct="1">
              <a:spcBef>
                <a:spcPct val="30000"/>
              </a:spcBef>
            </a:pPr>
            <a:r>
              <a:rPr lang="en-US" sz="1800" dirty="0" smtClean="0">
                <a:latin typeface="Arial" pitchFamily="34" charset="0"/>
                <a:cs typeface="Arial" pitchFamily="34" charset="0"/>
              </a:rPr>
              <a:t>Adverse NCOER/OER</a:t>
            </a:r>
          </a:p>
          <a:p>
            <a:pPr eaLnBrk="1" hangingPunct="1">
              <a:spcBef>
                <a:spcPct val="30000"/>
              </a:spcBef>
            </a:pPr>
            <a:r>
              <a:rPr lang="en-US" sz="1800" dirty="0" smtClean="0">
                <a:latin typeface="Arial" pitchFamily="34" charset="0"/>
                <a:cs typeface="Arial" pitchFamily="34" charset="0"/>
              </a:rPr>
              <a:t>Removal from Special Status</a:t>
            </a:r>
          </a:p>
          <a:p>
            <a:pPr eaLnBrk="1" hangingPunct="1">
              <a:spcBef>
                <a:spcPct val="30000"/>
              </a:spcBef>
            </a:pPr>
            <a:r>
              <a:rPr lang="en-US" sz="1800" dirty="0" smtClean="0">
                <a:latin typeface="Arial" pitchFamily="34" charset="0"/>
                <a:cs typeface="Arial" pitchFamily="34" charset="0"/>
              </a:rPr>
              <a:t>Rehabilitative Transfer</a:t>
            </a:r>
          </a:p>
          <a:p>
            <a:pPr eaLnBrk="1" hangingPunct="1">
              <a:spcBef>
                <a:spcPct val="30000"/>
              </a:spcBef>
            </a:pPr>
            <a:r>
              <a:rPr lang="en-US" sz="1800" dirty="0" smtClean="0">
                <a:latin typeface="Arial" pitchFamily="34" charset="0"/>
                <a:cs typeface="Arial" pitchFamily="34" charset="0"/>
              </a:rPr>
              <a:t>Administrative Reductions (AR 600-8-19)</a:t>
            </a:r>
          </a:p>
          <a:p>
            <a:pPr eaLnBrk="1" hangingPunct="1">
              <a:spcBef>
                <a:spcPct val="30000"/>
              </a:spcBef>
            </a:pPr>
            <a:r>
              <a:rPr lang="en-US" sz="1800" dirty="0" smtClean="0">
                <a:latin typeface="Arial" pitchFamily="34" charset="0"/>
                <a:cs typeface="Arial" pitchFamily="34" charset="0"/>
              </a:rPr>
              <a:t>Administrative Separations (AR 135-175, 135-178)</a:t>
            </a:r>
          </a:p>
          <a:p>
            <a:pPr eaLnBrk="1" hangingPunct="1">
              <a:spcBef>
                <a:spcPct val="30000"/>
              </a:spcBef>
            </a:pPr>
            <a:endParaRPr lang="en-US" sz="1800" dirty="0" smtClean="0">
              <a:solidFill>
                <a:srgbClr val="FFFF00"/>
              </a:solidFill>
              <a:latin typeface="Arial" pitchFamily="34" charset="0"/>
              <a:cs typeface="Arial" pitchFamily="34" charset="0"/>
            </a:endParaRPr>
          </a:p>
        </p:txBody>
      </p:sp>
      <p:sp>
        <p:nvSpPr>
          <p:cNvPr id="11" name="Content Placeholder 10"/>
          <p:cNvSpPr>
            <a:spLocks noGrp="1"/>
          </p:cNvSpPr>
          <p:nvPr>
            <p:ph sz="quarter" idx="4"/>
          </p:nvPr>
        </p:nvSpPr>
        <p:spPr/>
        <p:txBody>
          <a:bodyPr>
            <a:normAutofit fontScale="92500"/>
          </a:bodyPr>
          <a:lstStyle/>
          <a:p>
            <a:r>
              <a:rPr lang="en-US" dirty="0" smtClean="0">
                <a:latin typeface="Arial" pitchFamily="34" charset="0"/>
                <a:cs typeface="Arial" pitchFamily="34" charset="0"/>
              </a:rPr>
              <a:t>Letters of Counseling, Admonition, Reprimand (AFI 36-2907)</a:t>
            </a:r>
          </a:p>
          <a:p>
            <a:r>
              <a:rPr lang="en-US" dirty="0" smtClean="0">
                <a:latin typeface="Arial" pitchFamily="34" charset="0"/>
                <a:cs typeface="Arial" pitchFamily="34" charset="0"/>
              </a:rPr>
              <a:t>Demotion (ANGI 36-2503)</a:t>
            </a:r>
          </a:p>
          <a:p>
            <a:r>
              <a:rPr lang="en-US" dirty="0" smtClean="0">
                <a:latin typeface="Arial" pitchFamily="34" charset="0"/>
                <a:cs typeface="Arial" pitchFamily="34" charset="0"/>
              </a:rPr>
              <a:t>Administrative Separation (AFI 36-3206 &amp; 36-3208)</a:t>
            </a:r>
          </a:p>
          <a:p>
            <a:r>
              <a:rPr lang="en-US" dirty="0" smtClean="0">
                <a:latin typeface="Arial" pitchFamily="34" charset="0"/>
                <a:cs typeface="Arial" pitchFamily="34" charset="0"/>
              </a:rPr>
              <a:t>Revocation of Security Clearance (AFI 31-501)</a:t>
            </a:r>
          </a:p>
          <a:p>
            <a:r>
              <a:rPr lang="en-US" dirty="0" smtClean="0">
                <a:latin typeface="Arial" pitchFamily="34" charset="0"/>
                <a:cs typeface="Arial" pitchFamily="34" charset="0"/>
              </a:rPr>
              <a:t>Bar to Reenlisting (ANGI 36-2002, AFI 36-2606)  </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33C4384-B4AC-407F-837C-8B8ADA994925}" type="slidenum">
              <a:rPr lang="en-US" smtClean="0"/>
              <a:pPr/>
              <a:t>21</a:t>
            </a:fld>
            <a:endParaRPr lang="en-US"/>
          </a:p>
        </p:txBody>
      </p:sp>
      <p:pic>
        <p:nvPicPr>
          <p:cNvPr id="6" name="Picture 5"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7" name="Picture 6"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2064"/>
            <a:ext cx="7772400" cy="914400"/>
          </a:xfrm>
        </p:spPr>
        <p:txBody>
          <a:bodyPr/>
          <a:lstStyle/>
          <a:p>
            <a:pPr algn="ctr"/>
            <a:r>
              <a:rPr lang="en-US" b="1" dirty="0" smtClean="0">
                <a:latin typeface="Arial" pitchFamily="34" charset="0"/>
                <a:cs typeface="Arial" pitchFamily="34" charset="0"/>
              </a:rPr>
              <a:t>Counseling Soldier’s</a:t>
            </a:r>
            <a:endParaRPr lang="en-US"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33C4384-B4AC-407F-837C-8B8ADA994925}" type="slidenum">
              <a:rPr lang="en-US" smtClean="0"/>
              <a:pPr/>
              <a:t>22</a:t>
            </a:fld>
            <a:endParaRPr lang="en-US"/>
          </a:p>
        </p:txBody>
      </p:sp>
      <p:sp>
        <p:nvSpPr>
          <p:cNvPr id="5" name="Rectangle 3"/>
          <p:cNvSpPr>
            <a:spLocks noGrp="1" noChangeArrowheads="1"/>
          </p:cNvSpPr>
          <p:nvPr>
            <p:ph idx="1"/>
          </p:nvPr>
        </p:nvSpPr>
        <p:spPr>
          <a:noFill/>
        </p:spPr>
        <p:txBody>
          <a:bodyPr lIns="92075" tIns="46038" rIns="92075" bIns="46038">
            <a:normAutofit fontScale="92500" lnSpcReduction="20000"/>
          </a:bodyPr>
          <a:lstStyle/>
          <a:p>
            <a:pPr eaLnBrk="1" hangingPunct="1">
              <a:tabLst>
                <a:tab pos="736600" algn="l"/>
              </a:tabLst>
            </a:pPr>
            <a:r>
              <a:rPr lang="en-US" sz="3200" dirty="0" smtClean="0">
                <a:latin typeface="Arial" pitchFamily="34" charset="0"/>
                <a:cs typeface="Arial" pitchFamily="34" charset="0"/>
              </a:rPr>
              <a:t>Key to all administrative actions</a:t>
            </a:r>
            <a:r>
              <a:rPr lang="en-US" sz="2400" dirty="0" smtClean="0">
                <a:latin typeface="Arial" pitchFamily="34" charset="0"/>
                <a:cs typeface="Arial" pitchFamily="34" charset="0"/>
              </a:rPr>
              <a:t>:</a:t>
            </a:r>
          </a:p>
          <a:p>
            <a:pPr marL="682625" lvl="1" indent="-225425" eaLnBrk="1" hangingPunct="1">
              <a:buFontTx/>
              <a:buNone/>
              <a:tabLst>
                <a:tab pos="736600" algn="l"/>
              </a:tabLst>
            </a:pPr>
            <a:r>
              <a:rPr lang="en-US" dirty="0" smtClean="0">
                <a:latin typeface="Arial" pitchFamily="34" charset="0"/>
                <a:cs typeface="Arial" pitchFamily="34" charset="0"/>
              </a:rPr>
              <a:t>	</a:t>
            </a:r>
          </a:p>
          <a:p>
            <a:pPr marL="682625" lvl="1" indent="-225425" eaLnBrk="1" hangingPunct="1">
              <a:buFontTx/>
              <a:buChar char="•"/>
              <a:tabLst>
                <a:tab pos="736600" algn="l"/>
              </a:tabLst>
            </a:pPr>
            <a:r>
              <a:rPr lang="en-US" dirty="0" smtClean="0">
                <a:latin typeface="Arial" pitchFamily="34" charset="0"/>
                <a:cs typeface="Arial" pitchFamily="34" charset="0"/>
              </a:rPr>
              <a:t>Soldier must understand commander’s expectations for future conduct.</a:t>
            </a:r>
          </a:p>
          <a:p>
            <a:pPr marL="682625" lvl="1" indent="-225425" eaLnBrk="1" hangingPunct="1">
              <a:buFontTx/>
              <a:buNone/>
              <a:tabLst>
                <a:tab pos="736600" algn="l"/>
              </a:tabLst>
            </a:pPr>
            <a:endParaRPr lang="en-US" dirty="0" smtClean="0">
              <a:latin typeface="Arial" pitchFamily="34" charset="0"/>
              <a:cs typeface="Arial" pitchFamily="34" charset="0"/>
            </a:endParaRPr>
          </a:p>
          <a:p>
            <a:pPr marL="682625" lvl="1" indent="-225425" eaLnBrk="1" hangingPunct="1">
              <a:buFontTx/>
              <a:buChar char="•"/>
              <a:tabLst>
                <a:tab pos="736600" algn="l"/>
              </a:tabLst>
            </a:pPr>
            <a:r>
              <a:rPr lang="en-US" dirty="0" smtClean="0">
                <a:latin typeface="Arial" pitchFamily="34" charset="0"/>
                <a:cs typeface="Arial" pitchFamily="34" charset="0"/>
              </a:rPr>
              <a:t>	Oral counseling is not enough – Creates no record.</a:t>
            </a:r>
          </a:p>
          <a:p>
            <a:pPr marL="682625" lvl="1" indent="-225425" eaLnBrk="1" hangingPunct="1">
              <a:buNone/>
              <a:tabLst>
                <a:tab pos="736600" algn="l"/>
              </a:tabLst>
            </a:pPr>
            <a:endParaRPr lang="en-US" dirty="0" smtClean="0">
              <a:latin typeface="Arial" pitchFamily="34" charset="0"/>
              <a:cs typeface="Arial" pitchFamily="34" charset="0"/>
            </a:endParaRPr>
          </a:p>
          <a:p>
            <a:pPr marL="682625" lvl="1" indent="-225425" eaLnBrk="1" hangingPunct="1">
              <a:buFontTx/>
              <a:buChar char="•"/>
              <a:tabLst>
                <a:tab pos="736600" algn="l"/>
              </a:tabLst>
            </a:pPr>
            <a:r>
              <a:rPr lang="en-US" dirty="0" smtClean="0">
                <a:latin typeface="Arial" pitchFamily="34" charset="0"/>
                <a:cs typeface="Arial" pitchFamily="34" charset="0"/>
              </a:rPr>
              <a:t>Put it in writing and document with specificity</a:t>
            </a:r>
          </a:p>
          <a:p>
            <a:pPr marL="1203325" lvl="2" eaLnBrk="1" hangingPunct="1">
              <a:tabLst>
                <a:tab pos="736600" algn="l"/>
              </a:tabLst>
            </a:pPr>
            <a:r>
              <a:rPr lang="en-US" dirty="0" smtClean="0">
                <a:latin typeface="Arial" pitchFamily="34" charset="0"/>
                <a:cs typeface="Arial" pitchFamily="34" charset="0"/>
              </a:rPr>
              <a:t>DA Form 4856 - Include requirements of AR 135-178</a:t>
            </a:r>
          </a:p>
          <a:p>
            <a:pPr marL="1203325" lvl="2" eaLnBrk="1" hangingPunct="1">
              <a:tabLst>
                <a:tab pos="736600" algn="l"/>
              </a:tabLst>
            </a:pPr>
            <a:r>
              <a:rPr lang="en-US" dirty="0" smtClean="0">
                <a:latin typeface="Arial" pitchFamily="34" charset="0"/>
                <a:cs typeface="Arial" pitchFamily="34" charset="0"/>
              </a:rPr>
              <a:t>Letter of Counseling (applicable to </a:t>
            </a:r>
            <a:r>
              <a:rPr lang="en-US" b="1" dirty="0" smtClean="0">
                <a:latin typeface="Arial" pitchFamily="34" charset="0"/>
                <a:cs typeface="Arial" pitchFamily="34" charset="0"/>
              </a:rPr>
              <a:t>ANG</a:t>
            </a:r>
            <a:r>
              <a:rPr lang="en-US" dirty="0" smtClean="0">
                <a:latin typeface="Arial" pitchFamily="34" charset="0"/>
                <a:cs typeface="Arial" pitchFamily="34" charset="0"/>
              </a:rPr>
              <a:t>)</a:t>
            </a:r>
          </a:p>
        </p:txBody>
      </p:sp>
      <p:pic>
        <p:nvPicPr>
          <p:cNvPr id="6" name="Picture 5"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7" name="Picture 6"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2064"/>
            <a:ext cx="7772400" cy="914400"/>
          </a:xfrm>
        </p:spPr>
        <p:txBody>
          <a:bodyPr/>
          <a:lstStyle/>
          <a:p>
            <a:pPr algn="ctr"/>
            <a:r>
              <a:rPr lang="en-US" b="1" dirty="0" smtClean="0">
                <a:latin typeface="Arial" pitchFamily="34" charset="0"/>
                <a:cs typeface="Arial" pitchFamily="34" charset="0"/>
              </a:rPr>
              <a:t>Corrective Training</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lstStyle/>
          <a:p>
            <a:pPr algn="ctr">
              <a:lnSpc>
                <a:spcPct val="90000"/>
              </a:lnSpc>
              <a:buNone/>
            </a:pPr>
            <a:r>
              <a:rPr lang="en-US" dirty="0" smtClean="0">
                <a:latin typeface="Arial" pitchFamily="34" charset="0"/>
                <a:cs typeface="Arial" pitchFamily="34" charset="0"/>
              </a:rPr>
              <a:t>A.K.A.- </a:t>
            </a:r>
            <a:r>
              <a:rPr lang="en-US" b="1" i="1" dirty="0" smtClean="0">
                <a:latin typeface="Arial" pitchFamily="34" charset="0"/>
                <a:cs typeface="Arial" pitchFamily="34" charset="0"/>
              </a:rPr>
              <a:t>Remedial</a:t>
            </a:r>
            <a:r>
              <a:rPr lang="en-US" dirty="0" smtClean="0">
                <a:solidFill>
                  <a:srgbClr val="9933FF"/>
                </a:solidFill>
                <a:latin typeface="Arial" pitchFamily="34" charset="0"/>
                <a:cs typeface="Arial" pitchFamily="34" charset="0"/>
              </a:rPr>
              <a:t> </a:t>
            </a:r>
            <a:r>
              <a:rPr lang="en-US" dirty="0" smtClean="0">
                <a:latin typeface="Arial" pitchFamily="34" charset="0"/>
                <a:cs typeface="Arial" pitchFamily="34" charset="0"/>
              </a:rPr>
              <a:t>Training</a:t>
            </a:r>
          </a:p>
          <a:p>
            <a:pPr>
              <a:lnSpc>
                <a:spcPct val="90000"/>
              </a:lnSpc>
              <a:buNone/>
            </a:pPr>
            <a:endParaRPr lang="en-US" dirty="0" smtClean="0">
              <a:latin typeface="Arial" pitchFamily="34" charset="0"/>
              <a:cs typeface="Arial" pitchFamily="34" charset="0"/>
            </a:endParaRPr>
          </a:p>
          <a:p>
            <a:pPr>
              <a:lnSpc>
                <a:spcPct val="90000"/>
              </a:lnSpc>
            </a:pPr>
            <a:r>
              <a:rPr lang="en-US" sz="2400" dirty="0" smtClean="0">
                <a:latin typeface="Arial" pitchFamily="34" charset="0"/>
                <a:cs typeface="Arial" pitchFamily="34" charset="0"/>
              </a:rPr>
              <a:t>Training or instruction must be directly related to the deficiency observed and oriented to correct that particular deficiency</a:t>
            </a:r>
          </a:p>
          <a:p>
            <a:pPr lvl="4">
              <a:lnSpc>
                <a:spcPct val="90000"/>
              </a:lnSpc>
              <a:buFontTx/>
              <a:buChar char="•"/>
            </a:pPr>
            <a:r>
              <a:rPr lang="en-US" dirty="0" smtClean="0">
                <a:latin typeface="Arial" pitchFamily="34" charset="0"/>
                <a:cs typeface="Arial" pitchFamily="34" charset="0"/>
              </a:rPr>
              <a:t>Remedial PT</a:t>
            </a:r>
          </a:p>
          <a:p>
            <a:pPr lvl="4">
              <a:lnSpc>
                <a:spcPct val="90000"/>
              </a:lnSpc>
              <a:buFontTx/>
              <a:buChar char="•"/>
            </a:pPr>
            <a:r>
              <a:rPr lang="en-US" dirty="0" smtClean="0">
                <a:latin typeface="Arial" pitchFamily="34" charset="0"/>
                <a:cs typeface="Arial" pitchFamily="34" charset="0"/>
              </a:rPr>
              <a:t>Bi-hourly check-in for FTRs</a:t>
            </a:r>
          </a:p>
          <a:p>
            <a:pPr>
              <a:lnSpc>
                <a:spcPct val="90000"/>
              </a:lnSpc>
              <a:buNone/>
            </a:pPr>
            <a:r>
              <a:rPr lang="en-US" dirty="0" smtClean="0">
                <a:latin typeface="Arial" pitchFamily="34" charset="0"/>
                <a:cs typeface="Arial" pitchFamily="34" charset="0"/>
              </a:rPr>
              <a:t>	</a:t>
            </a:r>
          </a:p>
          <a:p>
            <a:pPr>
              <a:lnSpc>
                <a:spcPct val="90000"/>
              </a:lnSpc>
            </a:pPr>
            <a:r>
              <a:rPr lang="en-US" sz="2400" dirty="0" smtClean="0">
                <a:latin typeface="Arial" pitchFamily="34" charset="0"/>
                <a:cs typeface="Arial" pitchFamily="34" charset="0"/>
              </a:rPr>
              <a:t>Training, NOT Punishment</a:t>
            </a:r>
          </a:p>
          <a:p>
            <a:pPr>
              <a:lnSpc>
                <a:spcPct val="90000"/>
              </a:lnSpc>
              <a:buNone/>
            </a:pPr>
            <a:endParaRPr lang="en-US" sz="2400" dirty="0" smtClean="0">
              <a:latin typeface="Arial" pitchFamily="34" charset="0"/>
              <a:cs typeface="Arial" pitchFamily="34" charset="0"/>
            </a:endParaRPr>
          </a:p>
          <a:p>
            <a:pPr>
              <a:lnSpc>
                <a:spcPct val="90000"/>
              </a:lnSpc>
            </a:pPr>
            <a:r>
              <a:rPr lang="en-US" sz="2400" dirty="0" smtClean="0">
                <a:latin typeface="Arial" pitchFamily="34" charset="0"/>
                <a:cs typeface="Arial" pitchFamily="34" charset="0"/>
              </a:rPr>
              <a:t>Must not be excessively humiliating or degrading</a:t>
            </a:r>
          </a:p>
          <a:p>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33C4384-B4AC-407F-837C-8B8ADA994925}" type="slidenum">
              <a:rPr lang="en-US" smtClean="0"/>
              <a:pPr/>
              <a:t>23</a:t>
            </a:fld>
            <a:endParaRPr lang="en-US"/>
          </a:p>
        </p:txBody>
      </p:sp>
      <p:pic>
        <p:nvPicPr>
          <p:cNvPr id="5" name="Picture 4"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6" name="Picture 5"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2064"/>
            <a:ext cx="7772400" cy="914400"/>
          </a:xfrm>
        </p:spPr>
        <p:txBody>
          <a:bodyPr/>
          <a:lstStyle/>
          <a:p>
            <a:pPr algn="ctr"/>
            <a:r>
              <a:rPr lang="en-US" b="1" dirty="0" smtClean="0">
                <a:latin typeface="Arial" pitchFamily="34" charset="0"/>
                <a:cs typeface="Arial" pitchFamily="34" charset="0"/>
              </a:rPr>
              <a:t>Administrative Reprimand</a:t>
            </a:r>
            <a:br>
              <a:rPr lang="en-US" b="1" dirty="0" smtClean="0">
                <a:latin typeface="Arial" pitchFamily="34" charset="0"/>
                <a:cs typeface="Arial" pitchFamily="34" charset="0"/>
              </a:rPr>
            </a:br>
            <a:r>
              <a:rPr lang="en-US" b="1" dirty="0" smtClean="0">
                <a:latin typeface="Arial" pitchFamily="34" charset="0"/>
                <a:cs typeface="Arial" pitchFamily="34" charset="0"/>
              </a:rPr>
              <a:t>(AR 600-37/AFI 36-2907 )</a:t>
            </a:r>
            <a:endParaRPr lang="en-US"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33C4384-B4AC-407F-837C-8B8ADA994925}" type="slidenum">
              <a:rPr lang="en-US" smtClean="0"/>
              <a:pPr/>
              <a:t>24</a:t>
            </a:fld>
            <a:endParaRPr lang="en-US"/>
          </a:p>
        </p:txBody>
      </p:sp>
      <p:sp>
        <p:nvSpPr>
          <p:cNvPr id="5" name="Rectangle 3"/>
          <p:cNvSpPr>
            <a:spLocks noGrp="1" noChangeArrowheads="1"/>
          </p:cNvSpPr>
          <p:nvPr>
            <p:ph idx="1"/>
          </p:nvPr>
        </p:nvSpPr>
        <p:spPr>
          <a:xfrm>
            <a:off x="914400" y="2133600"/>
            <a:ext cx="7772400" cy="4572000"/>
          </a:xfrm>
          <a:noFill/>
        </p:spPr>
        <p:txBody>
          <a:bodyPr lIns="92075" tIns="46038" rIns="92075" bIns="46038"/>
          <a:lstStyle/>
          <a:p>
            <a:pPr eaLnBrk="1" hangingPunct="1">
              <a:lnSpc>
                <a:spcPct val="90000"/>
              </a:lnSpc>
              <a:spcBef>
                <a:spcPct val="50000"/>
              </a:spcBef>
            </a:pPr>
            <a:r>
              <a:rPr lang="en-US" sz="2400" dirty="0" smtClean="0">
                <a:latin typeface="Arial" pitchFamily="34" charset="0"/>
                <a:cs typeface="Arial" pitchFamily="34" charset="0"/>
              </a:rPr>
              <a:t>Officially documents misconduct or poor performance in official files</a:t>
            </a:r>
          </a:p>
          <a:p>
            <a:pPr lvl="2" eaLnBrk="1" hangingPunct="1">
              <a:lnSpc>
                <a:spcPct val="90000"/>
              </a:lnSpc>
              <a:spcBef>
                <a:spcPct val="50000"/>
              </a:spcBef>
            </a:pPr>
            <a:r>
              <a:rPr lang="en-US" dirty="0" smtClean="0">
                <a:latin typeface="Arial" pitchFamily="34" charset="0"/>
                <a:cs typeface="Arial" pitchFamily="34" charset="0"/>
              </a:rPr>
              <a:t>Formal Procedures (Soldier may Rebut in Writing)</a:t>
            </a:r>
          </a:p>
          <a:p>
            <a:pPr eaLnBrk="1" hangingPunct="1">
              <a:lnSpc>
                <a:spcPct val="90000"/>
              </a:lnSpc>
              <a:spcBef>
                <a:spcPct val="50000"/>
              </a:spcBef>
            </a:pPr>
            <a:r>
              <a:rPr lang="en-US" sz="2400" dirty="0" smtClean="0">
                <a:latin typeface="Arial" pitchFamily="34" charset="0"/>
                <a:cs typeface="Arial" pitchFamily="34" charset="0"/>
              </a:rPr>
              <a:t>Filing Options</a:t>
            </a:r>
          </a:p>
          <a:p>
            <a:pPr lvl="2" eaLnBrk="1" hangingPunct="1">
              <a:lnSpc>
                <a:spcPct val="90000"/>
              </a:lnSpc>
              <a:spcBef>
                <a:spcPct val="50000"/>
              </a:spcBef>
            </a:pPr>
            <a:r>
              <a:rPr lang="en-US" dirty="0" smtClean="0">
                <a:latin typeface="Arial" pitchFamily="34" charset="0"/>
                <a:cs typeface="Arial" pitchFamily="34" charset="0"/>
              </a:rPr>
              <a:t>Local File</a:t>
            </a:r>
          </a:p>
          <a:p>
            <a:pPr lvl="2" eaLnBrk="1" hangingPunct="1">
              <a:lnSpc>
                <a:spcPct val="90000"/>
              </a:lnSpc>
              <a:spcBef>
                <a:spcPct val="50000"/>
              </a:spcBef>
            </a:pPr>
            <a:r>
              <a:rPr lang="en-US" dirty="0" smtClean="0">
                <a:latin typeface="Arial" pitchFamily="34" charset="0"/>
                <a:cs typeface="Arial" pitchFamily="34" charset="0"/>
              </a:rPr>
              <a:t>OMPF (General Officer directed for </a:t>
            </a:r>
            <a:r>
              <a:rPr lang="en-US" b="1" dirty="0" smtClean="0">
                <a:latin typeface="Arial" pitchFamily="34" charset="0"/>
                <a:cs typeface="Arial" pitchFamily="34" charset="0"/>
              </a:rPr>
              <a:t>ARNG</a:t>
            </a:r>
            <a:r>
              <a:rPr lang="en-US" dirty="0" smtClean="0">
                <a:latin typeface="Arial" pitchFamily="34" charset="0"/>
                <a:cs typeface="Arial" pitchFamily="34" charset="0"/>
              </a:rPr>
              <a:t>); UIF (generally as a policy matter should not be filed here for </a:t>
            </a:r>
            <a:r>
              <a:rPr lang="en-US" b="1" dirty="0" smtClean="0">
                <a:latin typeface="Arial" pitchFamily="34" charset="0"/>
                <a:cs typeface="Arial" pitchFamily="34" charset="0"/>
              </a:rPr>
              <a:t>ANG</a:t>
            </a:r>
            <a:r>
              <a:rPr lang="en-US" dirty="0" smtClean="0">
                <a:latin typeface="Arial" pitchFamily="34" charset="0"/>
                <a:cs typeface="Arial" pitchFamily="34" charset="0"/>
              </a:rPr>
              <a:t>). </a:t>
            </a:r>
          </a:p>
        </p:txBody>
      </p:sp>
      <p:pic>
        <p:nvPicPr>
          <p:cNvPr id="6" name="Picture 5"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7" name="Picture 6"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2064"/>
            <a:ext cx="7772400" cy="914400"/>
          </a:xfrm>
        </p:spPr>
        <p:txBody>
          <a:bodyPr/>
          <a:lstStyle/>
          <a:p>
            <a:pPr algn="ctr"/>
            <a:r>
              <a:rPr lang="en-US" b="1" dirty="0" smtClean="0">
                <a:latin typeface="Arial" pitchFamily="34" charset="0"/>
                <a:cs typeface="Arial" pitchFamily="34" charset="0"/>
              </a:rPr>
              <a:t>Army Bar to Reenlistment</a:t>
            </a:r>
            <a:endParaRPr lang="en-US"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33C4384-B4AC-407F-837C-8B8ADA994925}" type="slidenum">
              <a:rPr lang="en-US" smtClean="0"/>
              <a:pPr/>
              <a:t>25</a:t>
            </a:fld>
            <a:endParaRPr lang="en-US"/>
          </a:p>
        </p:txBody>
      </p:sp>
      <p:sp>
        <p:nvSpPr>
          <p:cNvPr id="5" name="Rectangle 3"/>
          <p:cNvSpPr>
            <a:spLocks noGrp="1" noChangeArrowheads="1"/>
          </p:cNvSpPr>
          <p:nvPr>
            <p:ph idx="1"/>
          </p:nvPr>
        </p:nvSpPr>
        <p:spPr>
          <a:noFill/>
        </p:spPr>
        <p:txBody>
          <a:bodyPr lIns="92075" tIns="46038" rIns="92075" bIns="46038">
            <a:normAutofit/>
          </a:bodyPr>
          <a:lstStyle/>
          <a:p>
            <a:pPr eaLnBrk="1" hangingPunct="1"/>
            <a:r>
              <a:rPr lang="en-US" sz="2600" dirty="0" smtClean="0">
                <a:latin typeface="Arial" pitchFamily="34" charset="0"/>
                <a:cs typeface="Arial" pitchFamily="34" charset="0"/>
              </a:rPr>
              <a:t>The Army desires to retain only those Soldiers of high moral character, competence, and demonstrated adaptability (PPOM 09-206).</a:t>
            </a:r>
          </a:p>
          <a:p>
            <a:pPr eaLnBrk="1" hangingPunct="1">
              <a:buFontTx/>
              <a:buNone/>
            </a:pPr>
            <a:endParaRPr lang="en-US" sz="2600" dirty="0" smtClean="0">
              <a:latin typeface="Arial" pitchFamily="34" charset="0"/>
              <a:cs typeface="Arial" pitchFamily="34" charset="0"/>
            </a:endParaRPr>
          </a:p>
          <a:p>
            <a:pPr eaLnBrk="1" hangingPunct="1"/>
            <a:r>
              <a:rPr lang="en-US" sz="2600" dirty="0" smtClean="0">
                <a:latin typeface="Arial" pitchFamily="34" charset="0"/>
                <a:cs typeface="Arial" pitchFamily="34" charset="0"/>
              </a:rPr>
              <a:t>Initiation of proceeding required for:</a:t>
            </a:r>
          </a:p>
          <a:p>
            <a:pPr lvl="1" eaLnBrk="1" hangingPunct="1">
              <a:buFontTx/>
              <a:buChar char="•"/>
            </a:pPr>
            <a:r>
              <a:rPr lang="en-US" sz="2400" dirty="0" smtClean="0">
                <a:latin typeface="Arial" pitchFamily="34" charset="0"/>
                <a:cs typeface="Arial" pitchFamily="34" charset="0"/>
              </a:rPr>
              <a:t>Failure to make satisfactory progress in Army Weight Control Program.</a:t>
            </a:r>
          </a:p>
          <a:p>
            <a:pPr lvl="1" eaLnBrk="1" hangingPunct="1">
              <a:buFontTx/>
              <a:buChar char="•"/>
            </a:pPr>
            <a:r>
              <a:rPr lang="en-US" sz="2400" dirty="0" smtClean="0">
                <a:latin typeface="Arial" pitchFamily="34" charset="0"/>
                <a:cs typeface="Arial" pitchFamily="34" charset="0"/>
              </a:rPr>
              <a:t>2 Consecutive APFT failures.</a:t>
            </a:r>
          </a:p>
          <a:p>
            <a:pPr lvl="1" eaLnBrk="1" hangingPunct="1">
              <a:buFontTx/>
              <a:buChar char="•"/>
            </a:pPr>
            <a:r>
              <a:rPr lang="en-US" sz="2400" dirty="0" smtClean="0">
                <a:latin typeface="Arial" pitchFamily="34" charset="0"/>
                <a:cs typeface="Arial" pitchFamily="34" charset="0"/>
              </a:rPr>
              <a:t>Removal for Cause from NCOES Courses.</a:t>
            </a:r>
          </a:p>
        </p:txBody>
      </p:sp>
      <p:pic>
        <p:nvPicPr>
          <p:cNvPr id="6" name="Picture 5"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7" name="Picture 6"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772400" cy="914400"/>
          </a:xfrm>
        </p:spPr>
        <p:txBody>
          <a:bodyPr/>
          <a:lstStyle/>
          <a:p>
            <a:pPr algn="ctr"/>
            <a:r>
              <a:rPr lang="en-US" b="1" dirty="0" smtClean="0">
                <a:latin typeface="Arial" pitchFamily="34" charset="0"/>
                <a:cs typeface="Arial" pitchFamily="34" charset="0"/>
              </a:rPr>
              <a:t>Air Force Barring Reenlistment</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“Continued retention in the ANG is a command prerogative and not an inherent right of any individual." "No individual will be extended without the concurrence of his/her commander.“</a:t>
            </a:r>
          </a:p>
          <a:p>
            <a:pPr lvl="1"/>
            <a:r>
              <a:rPr lang="en-US" dirty="0" smtClean="0">
                <a:latin typeface="Arial" pitchFamily="34" charset="0"/>
                <a:cs typeface="Arial" pitchFamily="34" charset="0"/>
              </a:rPr>
              <a:t>Command discretion &amp;</a:t>
            </a:r>
          </a:p>
          <a:p>
            <a:pPr lvl="1"/>
            <a:r>
              <a:rPr lang="en-US" dirty="0" smtClean="0">
                <a:latin typeface="Arial" pitchFamily="34" charset="0"/>
                <a:cs typeface="Arial" pitchFamily="34" charset="0"/>
              </a:rPr>
              <a:t>Not required to specify reasons for decision</a:t>
            </a:r>
          </a:p>
          <a:p>
            <a:r>
              <a:rPr lang="en-US" dirty="0" smtClean="0">
                <a:latin typeface="Arial" pitchFamily="34" charset="0"/>
                <a:cs typeface="Arial" pitchFamily="34" charset="0"/>
              </a:rPr>
              <a:t>14 Ineligibility Factors (waiver not permitted)</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33C4384-B4AC-407F-837C-8B8ADA994925}" type="slidenum">
              <a:rPr lang="en-US" smtClean="0"/>
              <a:pPr/>
              <a:t>26</a:t>
            </a:fld>
            <a:endParaRPr lang="en-US"/>
          </a:p>
        </p:txBody>
      </p:sp>
      <p:pic>
        <p:nvPicPr>
          <p:cNvPr id="5" name="Picture 4"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6" name="Picture 5"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2064"/>
            <a:ext cx="7772400" cy="914400"/>
          </a:xfrm>
        </p:spPr>
        <p:txBody>
          <a:bodyPr/>
          <a:lstStyle/>
          <a:p>
            <a:pPr algn="ctr"/>
            <a:r>
              <a:rPr lang="en-US" b="1" dirty="0" smtClean="0">
                <a:latin typeface="Arial" pitchFamily="34" charset="0"/>
                <a:cs typeface="Arial" pitchFamily="34" charset="0"/>
              </a:rPr>
              <a:t>Administrative Separations</a:t>
            </a:r>
            <a:endParaRPr lang="en-US"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33C4384-B4AC-407F-837C-8B8ADA994925}" type="slidenum">
              <a:rPr lang="en-US" smtClean="0"/>
              <a:pPr/>
              <a:t>27</a:t>
            </a:fld>
            <a:endParaRPr lang="en-US"/>
          </a:p>
        </p:txBody>
      </p:sp>
      <p:sp>
        <p:nvSpPr>
          <p:cNvPr id="5" name="Rectangle 3"/>
          <p:cNvSpPr>
            <a:spLocks noGrp="1" noChangeArrowheads="1"/>
          </p:cNvSpPr>
          <p:nvPr>
            <p:ph idx="1"/>
          </p:nvPr>
        </p:nvSpPr>
        <p:spPr/>
        <p:txBody>
          <a:bodyPr>
            <a:normAutofit lnSpcReduction="10000"/>
          </a:bodyPr>
          <a:lstStyle/>
          <a:p>
            <a:pPr marL="0" indent="0" eaLnBrk="1" hangingPunct="1">
              <a:lnSpc>
                <a:spcPct val="90000"/>
              </a:lnSpc>
            </a:pPr>
            <a:r>
              <a:rPr lang="en-US" sz="1800" b="1" dirty="0" smtClean="0">
                <a:latin typeface="Arial" pitchFamily="34" charset="0"/>
                <a:cs typeface="Arial" pitchFamily="34" charset="0"/>
              </a:rPr>
              <a:t>  Soldier’s Rights: </a:t>
            </a:r>
          </a:p>
          <a:p>
            <a:pPr marL="114300" lvl="1" indent="280988" eaLnBrk="1" hangingPunct="1">
              <a:lnSpc>
                <a:spcPct val="90000"/>
              </a:lnSpc>
              <a:buFontTx/>
              <a:buChar char="•"/>
            </a:pPr>
            <a:r>
              <a:rPr lang="en-US" sz="1800" dirty="0" smtClean="0">
                <a:latin typeface="Arial" pitchFamily="34" charset="0"/>
                <a:cs typeface="Arial" pitchFamily="34" charset="0"/>
              </a:rPr>
              <a:t>Notice and Opportunity to Respond</a:t>
            </a:r>
          </a:p>
          <a:p>
            <a:pPr marL="114300" lvl="1" indent="280988" eaLnBrk="1" hangingPunct="1">
              <a:lnSpc>
                <a:spcPct val="90000"/>
              </a:lnSpc>
              <a:buFontTx/>
              <a:buChar char="•"/>
            </a:pPr>
            <a:r>
              <a:rPr lang="en-US" sz="1800" dirty="0" smtClean="0">
                <a:latin typeface="Arial" pitchFamily="34" charset="0"/>
                <a:cs typeface="Arial" pitchFamily="34" charset="0"/>
              </a:rPr>
              <a:t>Attorney (Consultation / Board Representation)</a:t>
            </a:r>
          </a:p>
          <a:p>
            <a:pPr marL="114300" lvl="1" indent="280988" eaLnBrk="1" hangingPunct="1">
              <a:lnSpc>
                <a:spcPct val="90000"/>
              </a:lnSpc>
              <a:buFontTx/>
              <a:buChar char="•"/>
            </a:pPr>
            <a:r>
              <a:rPr lang="en-US" sz="1800" dirty="0" smtClean="0">
                <a:latin typeface="Arial" pitchFamily="34" charset="0"/>
                <a:cs typeface="Arial" pitchFamily="34" charset="0"/>
              </a:rPr>
              <a:t>Hearing (Separation Board) if:</a:t>
            </a:r>
          </a:p>
          <a:p>
            <a:pPr marL="512763" lvl="2" indent="-3175" eaLnBrk="1" hangingPunct="1">
              <a:lnSpc>
                <a:spcPct val="90000"/>
              </a:lnSpc>
            </a:pPr>
            <a:r>
              <a:rPr lang="en-US" sz="1800" dirty="0" smtClean="0">
                <a:latin typeface="Arial" pitchFamily="34" charset="0"/>
                <a:cs typeface="Arial" pitchFamily="34" charset="0"/>
              </a:rPr>
              <a:t>  &gt; 6 years of service</a:t>
            </a:r>
          </a:p>
          <a:p>
            <a:pPr marL="512763" lvl="2" indent="-3175" eaLnBrk="1" hangingPunct="1">
              <a:lnSpc>
                <a:spcPct val="90000"/>
              </a:lnSpc>
            </a:pPr>
            <a:r>
              <a:rPr lang="en-US" sz="1800" dirty="0" smtClean="0">
                <a:latin typeface="Arial" pitchFamily="34" charset="0"/>
                <a:cs typeface="Arial" pitchFamily="34" charset="0"/>
              </a:rPr>
              <a:t>  Other Than Honorable Discharge recommended</a:t>
            </a:r>
          </a:p>
          <a:p>
            <a:pPr marL="512763" lvl="2" indent="-3175" eaLnBrk="1" hangingPunct="1">
              <a:lnSpc>
                <a:spcPct val="90000"/>
              </a:lnSpc>
            </a:pPr>
            <a:endParaRPr lang="en-US" sz="1800" dirty="0" smtClean="0">
              <a:latin typeface="Arial" pitchFamily="34" charset="0"/>
              <a:cs typeface="Arial" pitchFamily="34" charset="0"/>
            </a:endParaRPr>
          </a:p>
          <a:p>
            <a:pPr marL="0" indent="0" eaLnBrk="1" hangingPunct="1">
              <a:lnSpc>
                <a:spcPct val="90000"/>
              </a:lnSpc>
            </a:pPr>
            <a:r>
              <a:rPr lang="en-US" sz="1800" b="1" dirty="0" smtClean="0">
                <a:latin typeface="Arial" pitchFamily="34" charset="0"/>
                <a:cs typeface="Arial" pitchFamily="34" charset="0"/>
              </a:rPr>
              <a:t>  Characterization of Service (Options):  </a:t>
            </a:r>
          </a:p>
          <a:p>
            <a:pPr marL="114300" lvl="1" indent="280988" eaLnBrk="1" hangingPunct="1">
              <a:lnSpc>
                <a:spcPct val="90000"/>
              </a:lnSpc>
              <a:buFontTx/>
              <a:buChar char="•"/>
            </a:pPr>
            <a:r>
              <a:rPr lang="en-US" sz="1800" u="sng" dirty="0" smtClean="0">
                <a:latin typeface="Arial" pitchFamily="34" charset="0"/>
                <a:cs typeface="Arial" pitchFamily="34" charset="0"/>
              </a:rPr>
              <a:t>Honorable</a:t>
            </a:r>
            <a:r>
              <a:rPr lang="en-US" sz="1800" dirty="0" smtClean="0">
                <a:latin typeface="Arial" pitchFamily="34" charset="0"/>
                <a:cs typeface="Arial" pitchFamily="34" charset="0"/>
              </a:rPr>
              <a:t> (No misconduct; Entitled to all benefits)</a:t>
            </a:r>
          </a:p>
          <a:p>
            <a:pPr marL="114300" lvl="1" indent="280988" eaLnBrk="1" hangingPunct="1">
              <a:lnSpc>
                <a:spcPct val="90000"/>
              </a:lnSpc>
              <a:buFontTx/>
              <a:buChar char="•"/>
            </a:pPr>
            <a:r>
              <a:rPr lang="en-US" sz="1800" u="sng" dirty="0" smtClean="0">
                <a:latin typeface="Arial" pitchFamily="34" charset="0"/>
                <a:cs typeface="Arial" pitchFamily="34" charset="0"/>
              </a:rPr>
              <a:t>General </a:t>
            </a:r>
            <a:r>
              <a:rPr lang="en-US" sz="1800" dirty="0" smtClean="0">
                <a:latin typeface="Arial" pitchFamily="34" charset="0"/>
                <a:cs typeface="Arial" pitchFamily="34" charset="0"/>
              </a:rPr>
              <a:t>(Minor misconduct; Entitled to most benefits)</a:t>
            </a:r>
          </a:p>
          <a:p>
            <a:pPr marL="114300" lvl="1" indent="280988" eaLnBrk="1" hangingPunct="1">
              <a:lnSpc>
                <a:spcPct val="90000"/>
              </a:lnSpc>
              <a:buFontTx/>
              <a:buChar char="•"/>
            </a:pPr>
            <a:r>
              <a:rPr lang="en-US" sz="1800" u="sng" dirty="0" smtClean="0">
                <a:latin typeface="Arial" pitchFamily="34" charset="0"/>
                <a:cs typeface="Arial" pitchFamily="34" charset="0"/>
              </a:rPr>
              <a:t>Other than Honorable</a:t>
            </a:r>
            <a:r>
              <a:rPr lang="en-US" sz="1800" dirty="0" smtClean="0">
                <a:latin typeface="Arial" pitchFamily="34" charset="0"/>
                <a:cs typeface="Arial" pitchFamily="34" charset="0"/>
              </a:rPr>
              <a:t> (Requires Board)</a:t>
            </a:r>
          </a:p>
          <a:p>
            <a:pPr marL="512763" lvl="2" indent="-3175" eaLnBrk="1" hangingPunct="1">
              <a:lnSpc>
                <a:spcPct val="90000"/>
              </a:lnSpc>
            </a:pPr>
            <a:r>
              <a:rPr lang="en-US" sz="1800" dirty="0" smtClean="0">
                <a:latin typeface="Arial" pitchFamily="34" charset="0"/>
                <a:cs typeface="Arial" pitchFamily="34" charset="0"/>
              </a:rPr>
              <a:t>  More serious misconduct; Forfeits most benefits</a:t>
            </a:r>
          </a:p>
          <a:p>
            <a:pPr marL="512763" lvl="2" indent="-3175" eaLnBrk="1" hangingPunct="1">
              <a:lnSpc>
                <a:spcPct val="90000"/>
              </a:lnSpc>
              <a:buFontTx/>
              <a:buNone/>
            </a:pPr>
            <a:endParaRPr lang="en-US" sz="1800" dirty="0" smtClean="0">
              <a:latin typeface="Arial" pitchFamily="34" charset="0"/>
              <a:cs typeface="Arial" pitchFamily="34" charset="0"/>
            </a:endParaRPr>
          </a:p>
          <a:p>
            <a:pPr marL="0" indent="0" eaLnBrk="1" hangingPunct="1">
              <a:lnSpc>
                <a:spcPct val="90000"/>
              </a:lnSpc>
            </a:pPr>
            <a:r>
              <a:rPr lang="en-US" sz="1800" dirty="0" smtClean="0">
                <a:latin typeface="Arial" pitchFamily="34" charset="0"/>
                <a:cs typeface="Arial" pitchFamily="34" charset="0"/>
              </a:rPr>
              <a:t>  </a:t>
            </a:r>
            <a:r>
              <a:rPr lang="en-US" sz="1800" b="1" dirty="0" smtClean="0">
                <a:latin typeface="Arial" pitchFamily="34" charset="0"/>
                <a:cs typeface="Arial" pitchFamily="34" charset="0"/>
              </a:rPr>
              <a:t>Standard of Proof:</a:t>
            </a:r>
          </a:p>
          <a:p>
            <a:pPr marL="114300" lvl="1" indent="280988" eaLnBrk="1" hangingPunct="1">
              <a:lnSpc>
                <a:spcPct val="90000"/>
              </a:lnSpc>
              <a:buFontTx/>
              <a:buChar char="•"/>
            </a:pPr>
            <a:r>
              <a:rPr lang="en-US" sz="1800" dirty="0" smtClean="0">
                <a:latin typeface="Arial" pitchFamily="34" charset="0"/>
                <a:cs typeface="Arial" pitchFamily="34" charset="0"/>
              </a:rPr>
              <a:t>“Greater weight of the evidence”</a:t>
            </a:r>
          </a:p>
          <a:p>
            <a:pPr marL="114300" lvl="1" indent="280988" eaLnBrk="1" hangingPunct="1">
              <a:lnSpc>
                <a:spcPct val="90000"/>
              </a:lnSpc>
              <a:buFontTx/>
              <a:buChar char="•"/>
            </a:pPr>
            <a:r>
              <a:rPr lang="en-US" sz="1800" dirty="0" smtClean="0">
                <a:latin typeface="Arial" pitchFamily="34" charset="0"/>
                <a:cs typeface="Arial" pitchFamily="34" charset="0"/>
              </a:rPr>
              <a:t>Preponderance of the evidence (51%)</a:t>
            </a:r>
          </a:p>
          <a:p>
            <a:pPr marL="0" indent="0" eaLnBrk="1" hangingPunct="1">
              <a:lnSpc>
                <a:spcPct val="90000"/>
              </a:lnSpc>
            </a:pPr>
            <a:endParaRPr lang="en-US" sz="1800" dirty="0" smtClean="0">
              <a:latin typeface="Arial" pitchFamily="34" charset="0"/>
              <a:cs typeface="Arial" pitchFamily="34" charset="0"/>
            </a:endParaRPr>
          </a:p>
        </p:txBody>
      </p:sp>
      <p:pic>
        <p:nvPicPr>
          <p:cNvPr id="6" name="Picture 5"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7" name="Picture 6"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772400" cy="914400"/>
          </a:xfrm>
        </p:spPr>
        <p:txBody>
          <a:bodyPr/>
          <a:lstStyle/>
          <a:p>
            <a:pPr algn="ctr"/>
            <a:r>
              <a:rPr lang="en-US" b="1" dirty="0" smtClean="0">
                <a:latin typeface="Arial" pitchFamily="34" charset="0"/>
                <a:cs typeface="Arial" pitchFamily="34" charset="0"/>
              </a:rPr>
              <a:t>Types of Involuntary Separations</a:t>
            </a:r>
            <a:endParaRPr lang="en-US"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33C4384-B4AC-407F-837C-8B8ADA994925}" type="slidenum">
              <a:rPr lang="en-US" smtClean="0"/>
              <a:pPr/>
              <a:t>28</a:t>
            </a:fld>
            <a:endParaRPr lang="en-US"/>
          </a:p>
        </p:txBody>
      </p:sp>
      <p:sp>
        <p:nvSpPr>
          <p:cNvPr id="5" name="Rectangle 3"/>
          <p:cNvSpPr>
            <a:spLocks noGrp="1" noChangeArrowheads="1"/>
          </p:cNvSpPr>
          <p:nvPr>
            <p:ph idx="1"/>
          </p:nvPr>
        </p:nvSpPr>
        <p:spPr>
          <a:noFill/>
        </p:spPr>
        <p:txBody>
          <a:bodyPr lIns="92075" tIns="46038" rIns="92075" bIns="46038">
            <a:normAutofit fontScale="92500" lnSpcReduction="20000"/>
          </a:bodyPr>
          <a:lstStyle/>
          <a:p>
            <a:pPr eaLnBrk="1" hangingPunct="1">
              <a:lnSpc>
                <a:spcPct val="90000"/>
              </a:lnSpc>
            </a:pPr>
            <a:r>
              <a:rPr lang="en-US" dirty="0" smtClean="0">
                <a:latin typeface="Arial" pitchFamily="34" charset="0"/>
                <a:cs typeface="Arial" pitchFamily="34" charset="0"/>
              </a:rPr>
              <a:t>Convenience of the Government</a:t>
            </a:r>
          </a:p>
          <a:p>
            <a:pPr lvl="1" eaLnBrk="1" hangingPunct="1">
              <a:lnSpc>
                <a:spcPct val="90000"/>
              </a:lnSpc>
              <a:buFontTx/>
              <a:buChar char="•"/>
            </a:pPr>
            <a:r>
              <a:rPr lang="en-US" dirty="0" smtClean="0">
                <a:latin typeface="Arial" pitchFamily="34" charset="0"/>
                <a:cs typeface="Arial" pitchFamily="34" charset="0"/>
              </a:rPr>
              <a:t>	Parenthood</a:t>
            </a:r>
          </a:p>
          <a:p>
            <a:pPr lvl="1" eaLnBrk="1" hangingPunct="1">
              <a:lnSpc>
                <a:spcPct val="90000"/>
              </a:lnSpc>
              <a:buFontTx/>
              <a:buChar char="•"/>
            </a:pPr>
            <a:r>
              <a:rPr lang="en-US" dirty="0" smtClean="0">
                <a:latin typeface="Arial" pitchFamily="34" charset="0"/>
                <a:cs typeface="Arial" pitchFamily="34" charset="0"/>
              </a:rPr>
              <a:t>	Personality Disorder</a:t>
            </a:r>
          </a:p>
          <a:p>
            <a:pPr lvl="1" eaLnBrk="1" hangingPunct="1">
              <a:lnSpc>
                <a:spcPct val="90000"/>
              </a:lnSpc>
              <a:buFontTx/>
              <a:buChar char="•"/>
            </a:pPr>
            <a:r>
              <a:rPr lang="en-US" dirty="0" smtClean="0">
                <a:latin typeface="Arial" pitchFamily="34" charset="0"/>
                <a:cs typeface="Arial" pitchFamily="34" charset="0"/>
              </a:rPr>
              <a:t>	Other designated physical or mental condition</a:t>
            </a:r>
          </a:p>
          <a:p>
            <a:pPr eaLnBrk="1" hangingPunct="1">
              <a:lnSpc>
                <a:spcPct val="90000"/>
              </a:lnSpc>
            </a:pPr>
            <a:r>
              <a:rPr lang="en-US" dirty="0" smtClean="0">
                <a:latin typeface="Arial" pitchFamily="34" charset="0"/>
                <a:cs typeface="Arial" pitchFamily="34" charset="0"/>
              </a:rPr>
              <a:t>Defective/Fraudulent Entry</a:t>
            </a:r>
          </a:p>
          <a:p>
            <a:pPr eaLnBrk="1" hangingPunct="1">
              <a:lnSpc>
                <a:spcPct val="90000"/>
              </a:lnSpc>
            </a:pPr>
            <a:r>
              <a:rPr lang="en-US" dirty="0" smtClean="0">
                <a:latin typeface="Arial" pitchFamily="34" charset="0"/>
                <a:cs typeface="Arial" pitchFamily="34" charset="0"/>
              </a:rPr>
              <a:t>Alcohol/Drug Abuse Rehab. Failure</a:t>
            </a:r>
            <a:endParaRPr lang="en-US" b="1" dirty="0" smtClean="0">
              <a:latin typeface="Arial" pitchFamily="34" charset="0"/>
              <a:cs typeface="Arial" pitchFamily="34" charset="0"/>
            </a:endParaRPr>
          </a:p>
          <a:p>
            <a:pPr eaLnBrk="1" hangingPunct="1">
              <a:lnSpc>
                <a:spcPct val="90000"/>
              </a:lnSpc>
            </a:pPr>
            <a:r>
              <a:rPr lang="en-US" dirty="0" smtClean="0">
                <a:latin typeface="Arial" pitchFamily="34" charset="0"/>
                <a:cs typeface="Arial" pitchFamily="34" charset="0"/>
              </a:rPr>
              <a:t>Unsatisfactory Performance</a:t>
            </a:r>
          </a:p>
          <a:p>
            <a:pPr eaLnBrk="1" hangingPunct="1">
              <a:lnSpc>
                <a:spcPct val="90000"/>
              </a:lnSpc>
            </a:pPr>
            <a:r>
              <a:rPr lang="en-US" b="1" dirty="0" smtClean="0">
                <a:latin typeface="Arial" pitchFamily="34" charset="0"/>
                <a:cs typeface="Arial" pitchFamily="34" charset="0"/>
              </a:rPr>
              <a:t>Misconduct***</a:t>
            </a:r>
          </a:p>
          <a:p>
            <a:pPr lvl="1" eaLnBrk="1" hangingPunct="1">
              <a:lnSpc>
                <a:spcPct val="90000"/>
              </a:lnSpc>
              <a:buFontTx/>
              <a:buChar char="•"/>
            </a:pPr>
            <a:r>
              <a:rPr lang="en-US" dirty="0" smtClean="0">
                <a:latin typeface="Arial" pitchFamily="34" charset="0"/>
                <a:cs typeface="Arial" pitchFamily="34" charset="0"/>
              </a:rPr>
              <a:t>	Minor Disciplinary Infractions</a:t>
            </a:r>
          </a:p>
          <a:p>
            <a:pPr lvl="1" eaLnBrk="1" hangingPunct="1">
              <a:lnSpc>
                <a:spcPct val="90000"/>
              </a:lnSpc>
              <a:buFontTx/>
              <a:buChar char="•"/>
            </a:pPr>
            <a:r>
              <a:rPr lang="en-US" dirty="0" smtClean="0">
                <a:latin typeface="Arial" pitchFamily="34" charset="0"/>
                <a:cs typeface="Arial" pitchFamily="34" charset="0"/>
              </a:rPr>
              <a:t>	Pattern of Misconduct</a:t>
            </a:r>
          </a:p>
          <a:p>
            <a:pPr lvl="1" eaLnBrk="1" hangingPunct="1">
              <a:lnSpc>
                <a:spcPct val="90000"/>
              </a:lnSpc>
              <a:buFontTx/>
              <a:buChar char="•"/>
            </a:pPr>
            <a:r>
              <a:rPr lang="en-US" dirty="0" smtClean="0">
                <a:latin typeface="Arial" pitchFamily="34" charset="0"/>
                <a:cs typeface="Arial" pitchFamily="34" charset="0"/>
              </a:rPr>
              <a:t>	Serious Misconduct</a:t>
            </a:r>
          </a:p>
          <a:p>
            <a:pPr eaLnBrk="1" hangingPunct="1">
              <a:lnSpc>
                <a:spcPct val="90000"/>
              </a:lnSpc>
            </a:pPr>
            <a:r>
              <a:rPr lang="en-US" dirty="0" smtClean="0">
                <a:latin typeface="Arial" pitchFamily="34" charset="0"/>
                <a:cs typeface="Arial" pitchFamily="34" charset="0"/>
              </a:rPr>
              <a:t>Failure to Meet Body Fat Standards</a:t>
            </a:r>
            <a:endParaRPr lang="en-US" b="1" dirty="0" smtClean="0">
              <a:latin typeface="Arial" pitchFamily="34" charset="0"/>
              <a:cs typeface="Arial" pitchFamily="34" charset="0"/>
            </a:endParaRPr>
          </a:p>
          <a:p>
            <a:pPr eaLnBrk="1" hangingPunct="1">
              <a:lnSpc>
                <a:spcPct val="90000"/>
              </a:lnSpc>
              <a:buFontTx/>
              <a:buNone/>
            </a:pPr>
            <a:endParaRPr lang="en-US" dirty="0" smtClean="0">
              <a:latin typeface="Arial" pitchFamily="34" charset="0"/>
              <a:cs typeface="Arial" pitchFamily="34" charset="0"/>
            </a:endParaRPr>
          </a:p>
        </p:txBody>
      </p:sp>
      <p:pic>
        <p:nvPicPr>
          <p:cNvPr id="6" name="Picture 5"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7" name="Picture 6"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2064"/>
            <a:ext cx="7772400" cy="914400"/>
          </a:xfrm>
        </p:spPr>
        <p:txBody>
          <a:bodyPr/>
          <a:lstStyle/>
          <a:p>
            <a:pPr algn="ctr"/>
            <a:r>
              <a:rPr lang="en-US" b="1" dirty="0" smtClean="0">
                <a:latin typeface="Arial" pitchFamily="34" charset="0"/>
                <a:cs typeface="Arial" pitchFamily="34" charset="0"/>
              </a:rPr>
              <a:t>Punitive Options</a:t>
            </a:r>
            <a:endParaRPr lang="en-US"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33C4384-B4AC-407F-837C-8B8ADA994925}" type="slidenum">
              <a:rPr lang="en-US" smtClean="0"/>
              <a:pPr/>
              <a:t>29</a:t>
            </a:fld>
            <a:endParaRPr lang="en-US"/>
          </a:p>
        </p:txBody>
      </p:sp>
      <p:sp>
        <p:nvSpPr>
          <p:cNvPr id="5" name="Rectangle 3"/>
          <p:cNvSpPr>
            <a:spLocks noGrp="1" noChangeArrowheads="1"/>
          </p:cNvSpPr>
          <p:nvPr>
            <p:ph idx="1"/>
          </p:nvPr>
        </p:nvSpPr>
        <p:spPr>
          <a:noFill/>
        </p:spPr>
        <p:txBody>
          <a:bodyPr lIns="92075" tIns="46038" rIns="92075" bIns="46038"/>
          <a:lstStyle/>
          <a:p>
            <a:pPr eaLnBrk="1" hangingPunct="1">
              <a:lnSpc>
                <a:spcPct val="90000"/>
              </a:lnSpc>
            </a:pPr>
            <a:r>
              <a:rPr lang="en-US" sz="2400" dirty="0" smtClean="0">
                <a:latin typeface="Arial" pitchFamily="34" charset="0"/>
                <a:cs typeface="Arial" pitchFamily="34" charset="0"/>
              </a:rPr>
              <a:t>Nonjudicial Punishment (Article 15)</a:t>
            </a:r>
          </a:p>
          <a:p>
            <a:pPr eaLnBrk="1" hangingPunct="1">
              <a:lnSpc>
                <a:spcPct val="90000"/>
              </a:lnSpc>
              <a:buFontTx/>
              <a:buNone/>
            </a:pPr>
            <a:endParaRPr lang="en-US" sz="2400" dirty="0" smtClean="0">
              <a:latin typeface="Arial" pitchFamily="34" charset="0"/>
              <a:cs typeface="Arial" pitchFamily="34" charset="0"/>
            </a:endParaRPr>
          </a:p>
          <a:p>
            <a:pPr eaLnBrk="1" hangingPunct="1">
              <a:lnSpc>
                <a:spcPct val="90000"/>
              </a:lnSpc>
            </a:pPr>
            <a:r>
              <a:rPr lang="en-US" sz="2400" dirty="0" smtClean="0">
                <a:latin typeface="Arial" pitchFamily="34" charset="0"/>
                <a:cs typeface="Arial" pitchFamily="34" charset="0"/>
              </a:rPr>
              <a:t>Summary Courts-Martial</a:t>
            </a:r>
          </a:p>
          <a:p>
            <a:pPr eaLnBrk="1" hangingPunct="1">
              <a:lnSpc>
                <a:spcPct val="90000"/>
              </a:lnSpc>
              <a:buFontTx/>
              <a:buNone/>
            </a:pPr>
            <a:endParaRPr lang="en-US" sz="2400" dirty="0" smtClean="0">
              <a:latin typeface="Arial" pitchFamily="34" charset="0"/>
              <a:cs typeface="Arial" pitchFamily="34" charset="0"/>
            </a:endParaRPr>
          </a:p>
          <a:p>
            <a:pPr eaLnBrk="1" hangingPunct="1">
              <a:lnSpc>
                <a:spcPct val="90000"/>
              </a:lnSpc>
            </a:pPr>
            <a:r>
              <a:rPr lang="en-US" sz="2400" dirty="0" smtClean="0">
                <a:latin typeface="Arial" pitchFamily="34" charset="0"/>
                <a:cs typeface="Arial" pitchFamily="34" charset="0"/>
              </a:rPr>
              <a:t>Special Courts-Martial</a:t>
            </a:r>
          </a:p>
          <a:p>
            <a:pPr eaLnBrk="1" hangingPunct="1">
              <a:lnSpc>
                <a:spcPct val="90000"/>
              </a:lnSpc>
              <a:buNone/>
            </a:pPr>
            <a:endParaRPr lang="en-US" sz="2400" dirty="0" smtClean="0">
              <a:latin typeface="Arial" pitchFamily="34" charset="0"/>
              <a:cs typeface="Arial" pitchFamily="34" charset="0"/>
            </a:endParaRPr>
          </a:p>
          <a:p>
            <a:pPr eaLnBrk="1" hangingPunct="1">
              <a:lnSpc>
                <a:spcPct val="90000"/>
              </a:lnSpc>
            </a:pPr>
            <a:r>
              <a:rPr lang="en-US" sz="2400" dirty="0" smtClean="0">
                <a:latin typeface="Arial" pitchFamily="34" charset="0"/>
                <a:cs typeface="Arial" pitchFamily="34" charset="0"/>
              </a:rPr>
              <a:t>General Courts-Martial</a:t>
            </a:r>
          </a:p>
          <a:p>
            <a:pPr eaLnBrk="1" hangingPunct="1">
              <a:lnSpc>
                <a:spcPct val="90000"/>
              </a:lnSpc>
              <a:buFontTx/>
              <a:buNone/>
            </a:pPr>
            <a:endParaRPr lang="en-US" sz="2400" dirty="0" smtClean="0">
              <a:latin typeface="Arial" pitchFamily="34" charset="0"/>
              <a:cs typeface="Arial" pitchFamily="34" charset="0"/>
            </a:endParaRPr>
          </a:p>
        </p:txBody>
      </p:sp>
      <p:pic>
        <p:nvPicPr>
          <p:cNvPr id="6" name="Picture 5"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7" name="Picture 6" descr="ANG_gif.png"/>
          <p:cNvPicPr>
            <a:picLocks noChangeAspect="1"/>
          </p:cNvPicPr>
          <p:nvPr/>
        </p:nvPicPr>
        <p:blipFill>
          <a:blip r:embed="rId4" cstate="print"/>
          <a:stretch>
            <a:fillRect/>
          </a:stretch>
        </p:blipFill>
        <p:spPr>
          <a:xfrm>
            <a:off x="8137383" y="76200"/>
            <a:ext cx="854217" cy="838200"/>
          </a:xfrm>
          <a:prstGeom prst="rect">
            <a:avLst/>
          </a:prstGeom>
        </p:spPr>
      </p:pic>
      <p:pic>
        <p:nvPicPr>
          <p:cNvPr id="9" name="Picture 8" descr="imagesCAKU5F9B.jpg"/>
          <p:cNvPicPr>
            <a:picLocks noChangeAspect="1"/>
          </p:cNvPicPr>
          <p:nvPr/>
        </p:nvPicPr>
        <p:blipFill>
          <a:blip r:embed="rId5" cstate="print"/>
          <a:stretch>
            <a:fillRect/>
          </a:stretch>
        </p:blipFill>
        <p:spPr>
          <a:xfrm>
            <a:off x="5029200" y="2438400"/>
            <a:ext cx="3764457" cy="28860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2064"/>
            <a:ext cx="7772400" cy="914400"/>
          </a:xfrm>
        </p:spPr>
        <p:txBody>
          <a:bodyPr/>
          <a:lstStyle/>
          <a:p>
            <a:pPr algn="ctr"/>
            <a:r>
              <a:rPr lang="en-US" b="1" dirty="0" smtClean="0">
                <a:latin typeface="Arial" pitchFamily="34" charset="0"/>
                <a:cs typeface="Arial" pitchFamily="34" charset="0"/>
              </a:rPr>
              <a:t>Legal Sources of Alabama Military Justice</a:t>
            </a:r>
            <a:endParaRPr lang="en-US"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33C4384-B4AC-407F-837C-8B8ADA994925}" type="slidenum">
              <a:rPr lang="en-US" smtClean="0"/>
              <a:pPr/>
              <a:t>3</a:t>
            </a:fld>
            <a:endParaRPr lang="en-US"/>
          </a:p>
        </p:txBody>
      </p:sp>
      <p:sp>
        <p:nvSpPr>
          <p:cNvPr id="5" name="Rectangle 3"/>
          <p:cNvSpPr>
            <a:spLocks noGrp="1" noChangeArrowheads="1"/>
          </p:cNvSpPr>
          <p:nvPr>
            <p:ph idx="1"/>
          </p:nvPr>
        </p:nvSpPr>
        <p:spPr>
          <a:xfrm>
            <a:off x="914400" y="2057400"/>
            <a:ext cx="7772400" cy="4572000"/>
          </a:xfrm>
        </p:spPr>
        <p:txBody>
          <a:bodyPr lIns="92075" tIns="46038" rIns="92075" bIns="46038">
            <a:normAutofit lnSpcReduction="10000"/>
          </a:bodyPr>
          <a:lstStyle/>
          <a:p>
            <a:pPr eaLnBrk="1" hangingPunct="1">
              <a:lnSpc>
                <a:spcPct val="145000"/>
              </a:lnSpc>
            </a:pPr>
            <a:r>
              <a:rPr lang="en-US" sz="2400" dirty="0" smtClean="0">
                <a:latin typeface="Arial" pitchFamily="34" charset="0"/>
                <a:cs typeface="Arial" pitchFamily="34" charset="0"/>
              </a:rPr>
              <a:t>Alabama Constitution &amp; US Constitution</a:t>
            </a:r>
          </a:p>
          <a:p>
            <a:pPr eaLnBrk="1" hangingPunct="1">
              <a:lnSpc>
                <a:spcPct val="145000"/>
              </a:lnSpc>
            </a:pPr>
            <a:r>
              <a:rPr lang="en-US" sz="2400" dirty="0" smtClean="0">
                <a:latin typeface="Arial" pitchFamily="34" charset="0"/>
                <a:cs typeface="Arial" pitchFamily="34" charset="0"/>
              </a:rPr>
              <a:t>Modeled after Uniform Code of Military Justice (UCMJ) and Manual for Courts-Martial 2012 (M.C.M.)</a:t>
            </a:r>
          </a:p>
          <a:p>
            <a:pPr eaLnBrk="1" hangingPunct="1">
              <a:lnSpc>
                <a:spcPct val="145000"/>
              </a:lnSpc>
            </a:pPr>
            <a:r>
              <a:rPr lang="en-US" sz="2400" dirty="0" smtClean="0">
                <a:latin typeface="Arial" pitchFamily="34" charset="0"/>
                <a:cs typeface="Arial" pitchFamily="34" charset="0"/>
              </a:rPr>
              <a:t>Army Regulation, Air Force Instruction, Army &amp; Air National Guard Regulation, and Local Policies</a:t>
            </a:r>
          </a:p>
          <a:p>
            <a:pPr eaLnBrk="1" hangingPunct="1">
              <a:lnSpc>
                <a:spcPct val="145000"/>
              </a:lnSpc>
            </a:pPr>
            <a:r>
              <a:rPr lang="en-US" sz="2400" dirty="0" smtClean="0">
                <a:latin typeface="Arial" pitchFamily="34" charset="0"/>
                <a:cs typeface="Arial" pitchFamily="34" charset="0"/>
              </a:rPr>
              <a:t>The ACMJ is also supported by its own MCM and State Military Department Regulation (SMDR) 27-10</a:t>
            </a:r>
          </a:p>
        </p:txBody>
      </p:sp>
      <p:pic>
        <p:nvPicPr>
          <p:cNvPr id="6" name="Picture 5" descr="ANG_gif.png"/>
          <p:cNvPicPr>
            <a:picLocks noChangeAspect="1"/>
          </p:cNvPicPr>
          <p:nvPr/>
        </p:nvPicPr>
        <p:blipFill>
          <a:blip r:embed="rId3" cstate="print"/>
          <a:stretch>
            <a:fillRect/>
          </a:stretch>
        </p:blipFill>
        <p:spPr>
          <a:xfrm>
            <a:off x="8137383" y="76200"/>
            <a:ext cx="854217" cy="838200"/>
          </a:xfrm>
          <a:prstGeom prst="rect">
            <a:avLst/>
          </a:prstGeom>
        </p:spPr>
      </p:pic>
      <p:pic>
        <p:nvPicPr>
          <p:cNvPr id="7" name="Picture 6" descr="army-national-guard-logojpg-7dce7adc283be22e.jpg"/>
          <p:cNvPicPr>
            <a:picLocks noChangeAspect="1"/>
          </p:cNvPicPr>
          <p:nvPr/>
        </p:nvPicPr>
        <p:blipFill>
          <a:blip r:embed="rId4" cstate="print"/>
          <a:stretch>
            <a:fillRect/>
          </a:stretch>
        </p:blipFill>
        <p:spPr>
          <a:xfrm>
            <a:off x="152400" y="76200"/>
            <a:ext cx="838200" cy="838200"/>
          </a:xfrm>
          <a:prstGeom prst="ellipse">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2000" b="1" dirty="0" smtClean="0">
                <a:latin typeface="Arial" pitchFamily="34" charset="0"/>
                <a:cs typeface="Arial" pitchFamily="34" charset="0"/>
              </a:rPr>
              <a:t>Procedural Timeline</a:t>
            </a:r>
            <a:endParaRPr lang="en-US" sz="2000" b="1" dirty="0">
              <a:latin typeface="Arial" pitchFamily="34" charset="0"/>
              <a:cs typeface="Arial" pitchFamily="34" charset="0"/>
            </a:endParaRPr>
          </a:p>
        </p:txBody>
      </p:sp>
      <p:sp>
        <p:nvSpPr>
          <p:cNvPr id="3" name="Content Placeholder 2"/>
          <p:cNvSpPr>
            <a:spLocks noGrp="1"/>
          </p:cNvSpPr>
          <p:nvPr>
            <p:ph idx="1"/>
          </p:nvPr>
        </p:nvSpPr>
        <p:spPr>
          <a:xfrm>
            <a:off x="0" y="1295400"/>
            <a:ext cx="9144000" cy="5029200"/>
          </a:xfrm>
        </p:spPr>
        <p:txBody>
          <a:bodyPr>
            <a:normAutofit fontScale="77500" lnSpcReduction="20000"/>
          </a:bodyPr>
          <a:lstStyle/>
          <a:p>
            <a:pPr marL="0" indent="0" algn="ctr">
              <a:buNone/>
            </a:pPr>
            <a:r>
              <a:rPr lang="en-US" sz="1400" dirty="0">
                <a:latin typeface="Arial" pitchFamily="34" charset="0"/>
                <a:cs typeface="Arial" pitchFamily="34" charset="0"/>
              </a:rPr>
              <a:t>CRIME IS COMMITTED OR SUSPECTED</a:t>
            </a:r>
          </a:p>
          <a:p>
            <a:pPr marL="0" indent="0" algn="ctr">
              <a:buNone/>
            </a:pPr>
            <a:r>
              <a:rPr lang="en-US" sz="1400" dirty="0">
                <a:solidFill>
                  <a:schemeClr val="tx1">
                    <a:lumMod val="95000"/>
                    <a:lumOff val="5000"/>
                  </a:schemeClr>
                </a:solidFill>
                <a:latin typeface="Arial" pitchFamily="34" charset="0"/>
                <a:cs typeface="Arial" pitchFamily="34" charset="0"/>
              </a:rPr>
              <a:t>↓</a:t>
            </a:r>
          </a:p>
          <a:p>
            <a:pPr marL="0" indent="0" algn="ctr">
              <a:buNone/>
            </a:pPr>
            <a:r>
              <a:rPr lang="en-US" sz="1400" dirty="0">
                <a:solidFill>
                  <a:schemeClr val="accent6">
                    <a:lumMod val="75000"/>
                  </a:schemeClr>
                </a:solidFill>
                <a:latin typeface="Arial" pitchFamily="34" charset="0"/>
                <a:cs typeface="Arial" pitchFamily="34" charset="0"/>
              </a:rPr>
              <a:t>COMMANDER ORDERS AN </a:t>
            </a:r>
            <a:r>
              <a:rPr lang="en-US" sz="1400" dirty="0" smtClean="0">
                <a:solidFill>
                  <a:schemeClr val="accent6">
                    <a:lumMod val="75000"/>
                  </a:schemeClr>
                </a:solidFill>
                <a:latin typeface="Arial" pitchFamily="34" charset="0"/>
                <a:cs typeface="Arial" pitchFamily="34" charset="0"/>
              </a:rPr>
              <a:t>INVESTIGATION</a:t>
            </a:r>
            <a:r>
              <a:rPr lang="en-US" sz="1400" dirty="0" smtClean="0">
                <a:solidFill>
                  <a:srgbClr val="FFC000"/>
                </a:solidFill>
                <a:latin typeface="Arial" pitchFamily="34" charset="0"/>
                <a:cs typeface="Arial" pitchFamily="34" charset="0"/>
              </a:rPr>
              <a:t> ( IF NEEDED ) EXISTING VERIFIED INFORMATION MAY BE ENOUGH</a:t>
            </a:r>
          </a:p>
          <a:p>
            <a:pPr marL="0" indent="0" algn="ctr">
              <a:buNone/>
            </a:pPr>
            <a:r>
              <a:rPr lang="en-US" sz="1400" dirty="0" smtClean="0">
                <a:solidFill>
                  <a:srgbClr val="FFC000"/>
                </a:solidFill>
                <a:latin typeface="Arial" pitchFamily="34" charset="0"/>
                <a:cs typeface="Arial" pitchFamily="34" charset="0"/>
              </a:rPr>
              <a:t>(Commander makes determination to use Administrative Actions or </a:t>
            </a:r>
            <a:r>
              <a:rPr lang="en-US" sz="1800" b="1" dirty="0" smtClean="0">
                <a:solidFill>
                  <a:srgbClr val="FFFF00"/>
                </a:solidFill>
                <a:latin typeface="Arial" pitchFamily="34" charset="0"/>
                <a:cs typeface="Arial" pitchFamily="34" charset="0"/>
              </a:rPr>
              <a:t>Non-judicial punishment </a:t>
            </a:r>
            <a:r>
              <a:rPr lang="en-US" sz="1400" dirty="0" smtClean="0">
                <a:solidFill>
                  <a:srgbClr val="FFC000"/>
                </a:solidFill>
                <a:latin typeface="Arial" pitchFamily="34" charset="0"/>
                <a:cs typeface="Arial" pitchFamily="34" charset="0"/>
              </a:rPr>
              <a:t>or Courts-Martial or </a:t>
            </a:r>
            <a:r>
              <a:rPr lang="en-US" sz="1400" dirty="0" smtClean="0">
                <a:solidFill>
                  <a:srgbClr val="00B050"/>
                </a:solidFill>
                <a:latin typeface="Arial" pitchFamily="34" charset="0"/>
                <a:cs typeface="Arial" pitchFamily="34" charset="0"/>
              </a:rPr>
              <a:t>Not to take Action</a:t>
            </a:r>
            <a:r>
              <a:rPr lang="en-US" sz="1400" dirty="0" smtClean="0">
                <a:solidFill>
                  <a:srgbClr val="FFC000"/>
                </a:solidFill>
                <a:latin typeface="Arial" pitchFamily="34" charset="0"/>
                <a:cs typeface="Arial" pitchFamily="34" charset="0"/>
              </a:rPr>
              <a:t>)</a:t>
            </a:r>
          </a:p>
          <a:p>
            <a:pPr marL="0" indent="0" algn="ctr">
              <a:buNone/>
            </a:pPr>
            <a:r>
              <a:rPr lang="en-US" sz="1400" dirty="0" smtClean="0">
                <a:solidFill>
                  <a:srgbClr val="FFC000"/>
                </a:solidFill>
                <a:latin typeface="Arial" pitchFamily="34" charset="0"/>
                <a:cs typeface="Arial" pitchFamily="34" charset="0"/>
              </a:rPr>
              <a:t>(Any Action may be combined with Administrative Actions)</a:t>
            </a:r>
          </a:p>
          <a:p>
            <a:pPr marL="0" indent="0" algn="ctr">
              <a:buNone/>
            </a:pPr>
            <a:r>
              <a:rPr lang="en-US" sz="1400" dirty="0" smtClean="0">
                <a:solidFill>
                  <a:srgbClr val="FF0000"/>
                </a:solidFill>
                <a:latin typeface="Arial" pitchFamily="34" charset="0"/>
                <a:cs typeface="Arial" pitchFamily="34" charset="0"/>
              </a:rPr>
              <a:t>↓</a:t>
            </a:r>
            <a:endParaRPr lang="en-US" sz="1400" dirty="0">
              <a:solidFill>
                <a:srgbClr val="FF0000"/>
              </a:solidFill>
              <a:latin typeface="Arial" pitchFamily="34" charset="0"/>
              <a:cs typeface="Arial" pitchFamily="34" charset="0"/>
            </a:endParaRPr>
          </a:p>
          <a:p>
            <a:pPr marL="0" indent="0" algn="ctr">
              <a:buNone/>
            </a:pPr>
            <a:r>
              <a:rPr lang="en-US" sz="1400" dirty="0" smtClean="0">
                <a:solidFill>
                  <a:srgbClr val="FF0000"/>
                </a:solidFill>
                <a:latin typeface="Arial" pitchFamily="34" charset="0"/>
                <a:cs typeface="Arial" pitchFamily="34" charset="0"/>
              </a:rPr>
              <a:t>CHARGES ARE PREFERRED</a:t>
            </a:r>
            <a:endParaRPr lang="en-US" sz="1400" dirty="0">
              <a:solidFill>
                <a:srgbClr val="FF0000"/>
              </a:solidFill>
              <a:latin typeface="Arial" pitchFamily="34" charset="0"/>
              <a:cs typeface="Arial" pitchFamily="34" charset="0"/>
            </a:endParaRPr>
          </a:p>
          <a:p>
            <a:pPr marL="0" indent="0" algn="ctr">
              <a:buNone/>
            </a:pPr>
            <a:r>
              <a:rPr lang="en-US" sz="1400" dirty="0">
                <a:solidFill>
                  <a:srgbClr val="FF0000"/>
                </a:solidFill>
                <a:latin typeface="Arial" pitchFamily="34" charset="0"/>
                <a:cs typeface="Arial" pitchFamily="34" charset="0"/>
              </a:rPr>
              <a:t>↓</a:t>
            </a:r>
          </a:p>
          <a:p>
            <a:pPr marL="0" indent="0" algn="ctr">
              <a:buNone/>
            </a:pPr>
            <a:r>
              <a:rPr lang="en-US" sz="1400" dirty="0">
                <a:solidFill>
                  <a:srgbClr val="FF0000"/>
                </a:solidFill>
                <a:latin typeface="Arial" pitchFamily="34" charset="0"/>
                <a:cs typeface="Arial" pitchFamily="34" charset="0"/>
              </a:rPr>
              <a:t>CONVENING AUTHORITY ORDERS AN ARTICLE 32 INVESTIGATION</a:t>
            </a:r>
          </a:p>
          <a:p>
            <a:pPr marL="0" indent="0" algn="ctr">
              <a:buNone/>
            </a:pPr>
            <a:r>
              <a:rPr lang="en-US" sz="1400" dirty="0">
                <a:solidFill>
                  <a:srgbClr val="FF0000"/>
                </a:solidFill>
                <a:latin typeface="Arial" pitchFamily="34" charset="0"/>
                <a:cs typeface="Arial" pitchFamily="34" charset="0"/>
              </a:rPr>
              <a:t>↓</a:t>
            </a:r>
          </a:p>
          <a:p>
            <a:pPr marL="0" indent="0" algn="ctr">
              <a:buNone/>
            </a:pPr>
            <a:r>
              <a:rPr lang="en-US" sz="1400" dirty="0">
                <a:solidFill>
                  <a:srgbClr val="FF0000"/>
                </a:solidFill>
                <a:latin typeface="Arial" pitchFamily="34" charset="0"/>
                <a:cs typeface="Arial" pitchFamily="34" charset="0"/>
              </a:rPr>
              <a:t>ARTICLE 32 IS CONVENED </a:t>
            </a:r>
          </a:p>
          <a:p>
            <a:pPr marL="0" indent="0" algn="ctr">
              <a:buNone/>
            </a:pPr>
            <a:r>
              <a:rPr lang="en-US" sz="1400" dirty="0">
                <a:solidFill>
                  <a:srgbClr val="FF0000"/>
                </a:solidFill>
                <a:latin typeface="Arial" pitchFamily="34" charset="0"/>
                <a:cs typeface="Arial" pitchFamily="34" charset="0"/>
              </a:rPr>
              <a:t>↓</a:t>
            </a:r>
          </a:p>
          <a:p>
            <a:pPr marL="0" indent="0" algn="ctr">
              <a:buNone/>
            </a:pPr>
            <a:r>
              <a:rPr lang="en-US" sz="1400" dirty="0">
                <a:solidFill>
                  <a:srgbClr val="FF0000"/>
                </a:solidFill>
                <a:latin typeface="Arial" pitchFamily="34" charset="0"/>
                <a:cs typeface="Arial" pitchFamily="34" charset="0"/>
              </a:rPr>
              <a:t>ARTICLE 32 REPORT SENT CONVENING AUTHORITY</a:t>
            </a:r>
          </a:p>
          <a:p>
            <a:pPr marL="0" indent="0" algn="ctr">
              <a:buNone/>
            </a:pPr>
            <a:r>
              <a:rPr lang="en-US" sz="1400" dirty="0">
                <a:solidFill>
                  <a:srgbClr val="FF0000"/>
                </a:solidFill>
                <a:latin typeface="Arial" pitchFamily="34" charset="0"/>
                <a:cs typeface="Arial" pitchFamily="34" charset="0"/>
              </a:rPr>
              <a:t>↓</a:t>
            </a:r>
          </a:p>
          <a:p>
            <a:pPr marL="0" indent="0" algn="ctr">
              <a:buNone/>
            </a:pPr>
            <a:r>
              <a:rPr lang="en-US" sz="1400" dirty="0">
                <a:solidFill>
                  <a:srgbClr val="FF0000"/>
                </a:solidFill>
                <a:latin typeface="Arial" pitchFamily="34" charset="0"/>
                <a:cs typeface="Arial" pitchFamily="34" charset="0"/>
              </a:rPr>
              <a:t>CONVENING AUTHORITY REFERS CHARGES FOR A COURT MARTIAL</a:t>
            </a:r>
          </a:p>
          <a:p>
            <a:pPr marL="0" indent="0" algn="ctr">
              <a:buNone/>
            </a:pPr>
            <a:r>
              <a:rPr lang="en-US" sz="1400" dirty="0">
                <a:solidFill>
                  <a:srgbClr val="FF0000"/>
                </a:solidFill>
                <a:latin typeface="Arial" pitchFamily="34" charset="0"/>
                <a:cs typeface="Arial" pitchFamily="34" charset="0"/>
              </a:rPr>
              <a:t>↓</a:t>
            </a:r>
          </a:p>
          <a:p>
            <a:pPr marL="0" indent="0" algn="ctr">
              <a:buNone/>
            </a:pPr>
            <a:r>
              <a:rPr lang="en-US" sz="1400" dirty="0" smtClean="0">
                <a:solidFill>
                  <a:srgbClr val="FF0000"/>
                </a:solidFill>
                <a:latin typeface="Arial" pitchFamily="34" charset="0"/>
                <a:cs typeface="Arial" pitchFamily="34" charset="0"/>
              </a:rPr>
              <a:t>PRETRIAL</a:t>
            </a:r>
            <a:endParaRPr lang="en-US" sz="1400" dirty="0">
              <a:solidFill>
                <a:srgbClr val="FF0000"/>
              </a:solidFill>
              <a:latin typeface="Arial" pitchFamily="34" charset="0"/>
              <a:cs typeface="Arial" pitchFamily="34" charset="0"/>
            </a:endParaRPr>
          </a:p>
          <a:p>
            <a:pPr marL="0" indent="0" algn="ctr">
              <a:buNone/>
            </a:pPr>
            <a:r>
              <a:rPr lang="en-US" sz="1400" dirty="0">
                <a:solidFill>
                  <a:srgbClr val="FF0000"/>
                </a:solidFill>
                <a:latin typeface="Arial" pitchFamily="34" charset="0"/>
                <a:cs typeface="Arial" pitchFamily="34" charset="0"/>
              </a:rPr>
              <a:t>↓</a:t>
            </a:r>
          </a:p>
          <a:p>
            <a:pPr marL="0" indent="0" algn="ctr">
              <a:buNone/>
            </a:pPr>
            <a:r>
              <a:rPr lang="en-US" sz="1400" dirty="0">
                <a:solidFill>
                  <a:srgbClr val="FF0000"/>
                </a:solidFill>
                <a:latin typeface="Arial" pitchFamily="34" charset="0"/>
                <a:cs typeface="Arial" pitchFamily="34" charset="0"/>
              </a:rPr>
              <a:t>COURT MARTIAL</a:t>
            </a:r>
          </a:p>
          <a:p>
            <a:pPr marL="0" indent="0" algn="ctr">
              <a:buNone/>
            </a:pPr>
            <a:r>
              <a:rPr lang="en-US" sz="1400" dirty="0">
                <a:solidFill>
                  <a:srgbClr val="FF0000"/>
                </a:solidFill>
                <a:latin typeface="Arial" pitchFamily="34" charset="0"/>
                <a:cs typeface="Arial" pitchFamily="34" charset="0"/>
              </a:rPr>
              <a:t>↓</a:t>
            </a:r>
          </a:p>
          <a:p>
            <a:pPr marL="0" indent="0" algn="ctr">
              <a:buNone/>
            </a:pPr>
            <a:r>
              <a:rPr lang="en-US" sz="1400" dirty="0">
                <a:solidFill>
                  <a:srgbClr val="FF0000"/>
                </a:solidFill>
                <a:latin typeface="Arial" pitchFamily="34" charset="0"/>
                <a:cs typeface="Arial" pitchFamily="34" charset="0"/>
              </a:rPr>
              <a:t>SENTENCING</a:t>
            </a:r>
          </a:p>
          <a:p>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a:bodyPr>
          <a:lstStyle/>
          <a:p>
            <a:fld id="{BF08CCA0-F3FE-472E-9E87-0103A9120B4E}" type="slidenum">
              <a:rPr lang="en-US" smtClean="0"/>
              <a:pPr/>
              <a:t>30</a:t>
            </a:fld>
            <a:endParaRPr lang="en-US" dirty="0"/>
          </a:p>
        </p:txBody>
      </p:sp>
      <p:cxnSp>
        <p:nvCxnSpPr>
          <p:cNvPr id="8" name="Straight Arrow Connector 7"/>
          <p:cNvCxnSpPr>
            <a:stCxn id="11" idx="3"/>
          </p:cNvCxnSpPr>
          <p:nvPr/>
        </p:nvCxnSpPr>
        <p:spPr>
          <a:xfrm flipV="1">
            <a:off x="2743200" y="2514600"/>
            <a:ext cx="1828800" cy="1476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47800" y="2362200"/>
            <a:ext cx="1295400" cy="600164"/>
          </a:xfrm>
          <a:prstGeom prst="rect">
            <a:avLst/>
          </a:prstGeom>
          <a:noFill/>
          <a:ln>
            <a:solidFill>
              <a:srgbClr val="FF0000"/>
            </a:solidFill>
          </a:ln>
        </p:spPr>
        <p:txBody>
          <a:bodyPr wrap="square" rtlCol="0">
            <a:spAutoFit/>
          </a:bodyPr>
          <a:lstStyle/>
          <a:p>
            <a:r>
              <a:rPr lang="en-US" sz="1100" b="1" dirty="0" smtClean="0">
                <a:solidFill>
                  <a:srgbClr val="FF0000"/>
                </a:solidFill>
              </a:rPr>
              <a:t>Only when CDR decides to go w/ CM </a:t>
            </a:r>
            <a:endParaRPr lang="en-US" sz="1100" b="1" dirty="0">
              <a:solidFill>
                <a:srgbClr val="FF0000"/>
              </a:solidFill>
            </a:endParaRPr>
          </a:p>
        </p:txBody>
      </p:sp>
      <p:pic>
        <p:nvPicPr>
          <p:cNvPr id="13" name="Picture 12"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9" name="Picture 8" descr="ANG_gif.png"/>
          <p:cNvPicPr>
            <a:picLocks noChangeAspect="1"/>
          </p:cNvPicPr>
          <p:nvPr/>
        </p:nvPicPr>
        <p:blipFill>
          <a:blip r:embed="rId4" cstate="print"/>
          <a:stretch>
            <a:fillRect/>
          </a:stretch>
        </p:blipFill>
        <p:spPr>
          <a:xfrm>
            <a:off x="8137383" y="76200"/>
            <a:ext cx="854217" cy="838200"/>
          </a:xfrm>
          <a:prstGeom prst="rect">
            <a:avLst/>
          </a:prstGeom>
        </p:spPr>
      </p:pic>
    </p:spTree>
    <p:extLst>
      <p:ext uri="{BB962C8B-B14F-4D97-AF65-F5344CB8AC3E}">
        <p14:creationId xmlns="" xmlns:p14="http://schemas.microsoft.com/office/powerpoint/2010/main" val="17364424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62000" y="1447800"/>
            <a:ext cx="8077200" cy="977486"/>
          </a:xfrm>
        </p:spPr>
        <p:txBody>
          <a:bodyPr>
            <a:noAutofit/>
          </a:bodyPr>
          <a:lstStyle/>
          <a:p>
            <a:pPr algn="ctr"/>
            <a:r>
              <a:rPr lang="en-US" sz="4000" b="1" dirty="0" smtClean="0">
                <a:latin typeface="Arial" pitchFamily="34" charset="0"/>
                <a:cs typeface="Arial" pitchFamily="34" charset="0"/>
              </a:rPr>
              <a:t>Non-Judicial Punishment</a:t>
            </a:r>
            <a:endParaRPr lang="en-US" sz="4000" b="1"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33C4384-B4AC-407F-837C-8B8ADA994925}" type="slidenum">
              <a:rPr lang="en-US" smtClean="0"/>
              <a:pPr/>
              <a:t>31</a:t>
            </a:fld>
            <a:endParaRPr lang="en-US"/>
          </a:p>
        </p:txBody>
      </p:sp>
      <p:sp>
        <p:nvSpPr>
          <p:cNvPr id="4" name="Title 3"/>
          <p:cNvSpPr>
            <a:spLocks noGrp="1"/>
          </p:cNvSpPr>
          <p:nvPr>
            <p:ph type="title"/>
          </p:nvPr>
        </p:nvSpPr>
        <p:spPr/>
        <p:txBody>
          <a:bodyPr/>
          <a:lstStyle/>
          <a:p>
            <a:pPr algn="ctr"/>
            <a:r>
              <a:rPr lang="en-US" sz="4200" b="1" dirty="0" smtClean="0">
                <a:solidFill>
                  <a:schemeClr val="bg1"/>
                </a:solidFill>
                <a:latin typeface="Arial" pitchFamily="34" charset="0"/>
                <a:cs typeface="Arial" pitchFamily="34" charset="0"/>
              </a:rPr>
              <a:t>Alabama Code of Military Justice</a:t>
            </a:r>
            <a:endParaRPr lang="en-US" sz="4200" b="1" dirty="0">
              <a:solidFill>
                <a:schemeClr val="bg1"/>
              </a:solidFill>
              <a:latin typeface="Arial" pitchFamily="34" charset="0"/>
              <a:cs typeface="Arial" pitchFamily="34" charset="0"/>
            </a:endParaRPr>
          </a:p>
        </p:txBody>
      </p:sp>
      <p:pic>
        <p:nvPicPr>
          <p:cNvPr id="6" name="Picture 5" descr="200px-Seal_of_the_Alabama_National_Guard_svg.png"/>
          <p:cNvPicPr>
            <a:picLocks noChangeAspect="1"/>
          </p:cNvPicPr>
          <p:nvPr/>
        </p:nvPicPr>
        <p:blipFill>
          <a:blip r:embed="rId3" cstate="print"/>
          <a:stretch>
            <a:fillRect/>
          </a:stretch>
        </p:blipFill>
        <p:spPr>
          <a:xfrm>
            <a:off x="4953000" y="3429000"/>
            <a:ext cx="1905000" cy="1905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7772400" cy="914400"/>
          </a:xfrm>
        </p:spPr>
        <p:txBody>
          <a:bodyPr>
            <a:noAutofit/>
          </a:bodyPr>
          <a:lstStyle/>
          <a:p>
            <a:pPr algn="ctr"/>
            <a:r>
              <a:rPr lang="en-US" b="1" dirty="0" smtClean="0">
                <a:latin typeface="Arial" pitchFamily="34" charset="0"/>
                <a:cs typeface="Arial" pitchFamily="34" charset="0"/>
              </a:rPr>
              <a:t>Non-Judicial Punishment</a:t>
            </a:r>
            <a:br>
              <a:rPr lang="en-US" b="1" dirty="0" smtClean="0">
                <a:latin typeface="Arial" pitchFamily="34" charset="0"/>
                <a:cs typeface="Arial" pitchFamily="34" charset="0"/>
              </a:rPr>
            </a:br>
            <a:r>
              <a:rPr lang="en-US" b="1" dirty="0" smtClean="0">
                <a:latin typeface="Arial" pitchFamily="34" charset="0"/>
                <a:cs typeface="Arial" pitchFamily="34" charset="0"/>
              </a:rPr>
              <a:t>(NJP) Article 15</a:t>
            </a:r>
            <a:endParaRPr lang="en-US" b="1" dirty="0">
              <a:latin typeface="Arial" pitchFamily="34" charset="0"/>
              <a:cs typeface="Arial" pitchFamily="34" charset="0"/>
            </a:endParaRPr>
          </a:p>
        </p:txBody>
      </p:sp>
      <p:sp>
        <p:nvSpPr>
          <p:cNvPr id="3" name="Content Placeholder 2"/>
          <p:cNvSpPr>
            <a:spLocks noGrp="1"/>
          </p:cNvSpPr>
          <p:nvPr>
            <p:ph idx="1"/>
          </p:nvPr>
        </p:nvSpPr>
        <p:spPr>
          <a:xfrm>
            <a:off x="914400" y="2667000"/>
            <a:ext cx="7772400" cy="4572000"/>
          </a:xfrm>
        </p:spPr>
        <p:txBody>
          <a:bodyPr>
            <a:normAutofit/>
          </a:bodyPr>
          <a:lstStyle/>
          <a:p>
            <a:r>
              <a:rPr lang="en-US" dirty="0" smtClean="0">
                <a:latin typeface="Arial" pitchFamily="34" charset="0"/>
                <a:cs typeface="Arial" pitchFamily="34" charset="0"/>
              </a:rPr>
              <a:t>Non-judicial punishment is proper in all cases involving </a:t>
            </a:r>
            <a:r>
              <a:rPr lang="en-US" i="1" u="sng" dirty="0" smtClean="0">
                <a:latin typeface="Arial" pitchFamily="34" charset="0"/>
                <a:cs typeface="Arial" pitchFamily="34" charset="0"/>
              </a:rPr>
              <a:t>minor</a:t>
            </a:r>
            <a:r>
              <a:rPr lang="en-US" dirty="0" smtClean="0">
                <a:latin typeface="Arial" pitchFamily="34" charset="0"/>
                <a:cs typeface="Arial" pitchFamily="34" charset="0"/>
              </a:rPr>
              <a:t> offenses when</a:t>
            </a:r>
          </a:p>
          <a:p>
            <a:pPr lvl="1"/>
            <a:r>
              <a:rPr lang="en-US" dirty="0" smtClean="0">
                <a:latin typeface="Arial" pitchFamily="34" charset="0"/>
                <a:cs typeface="Arial" pitchFamily="34" charset="0"/>
              </a:rPr>
              <a:t>administrative and leadership measures (nonpunitive) are inadequate or inappropriate. </a:t>
            </a:r>
            <a:r>
              <a:rPr lang="en-US" sz="800" dirty="0" smtClean="0">
                <a:latin typeface="Arial" pitchFamily="34" charset="0"/>
                <a:cs typeface="Arial" pitchFamily="34" charset="0"/>
              </a:rPr>
              <a:t>(See SMDR 27-10, </a:t>
            </a:r>
            <a:r>
              <a:rPr lang="en-US" sz="800" dirty="0" err="1" smtClean="0">
                <a:latin typeface="Arial" pitchFamily="34" charset="0"/>
                <a:cs typeface="Arial" pitchFamily="34" charset="0"/>
              </a:rPr>
              <a:t>para</a:t>
            </a:r>
            <a:r>
              <a:rPr lang="en-US" sz="800" dirty="0" smtClean="0">
                <a:latin typeface="Arial" pitchFamily="34" charset="0"/>
                <a:cs typeface="Arial" pitchFamily="34" charset="0"/>
              </a:rPr>
              <a:t>. 3-2)</a:t>
            </a:r>
          </a:p>
          <a:p>
            <a:pPr lvl="1"/>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33C4384-B4AC-407F-837C-8B8ADA994925}" type="slidenum">
              <a:rPr lang="en-US" smtClean="0"/>
              <a:pPr/>
              <a:t>32</a:t>
            </a:fld>
            <a:endParaRPr lang="en-US"/>
          </a:p>
        </p:txBody>
      </p:sp>
      <p:pic>
        <p:nvPicPr>
          <p:cNvPr id="4" name="Picture 3"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5" name="Picture 4"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2064"/>
            <a:ext cx="7772400" cy="914400"/>
          </a:xfrm>
        </p:spPr>
        <p:txBody>
          <a:bodyPr/>
          <a:lstStyle/>
          <a:p>
            <a:pPr algn="ctr"/>
            <a:r>
              <a:rPr lang="en-US" b="1" dirty="0" smtClean="0">
                <a:latin typeface="Arial" pitchFamily="34" charset="0"/>
                <a:cs typeface="Arial" pitchFamily="34" charset="0"/>
              </a:rPr>
              <a:t>NJP (Article 15)</a:t>
            </a:r>
            <a:endParaRPr lang="en-US" b="1" dirty="0">
              <a:latin typeface="Arial" pitchFamily="34" charset="0"/>
              <a:cs typeface="Arial" pitchFamily="34" charset="0"/>
            </a:endParaRPr>
          </a:p>
        </p:txBody>
      </p:sp>
      <p:pic>
        <p:nvPicPr>
          <p:cNvPr id="4" name="Picture 3"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sp>
        <p:nvSpPr>
          <p:cNvPr id="6" name="Slide Number Placeholder 5"/>
          <p:cNvSpPr>
            <a:spLocks noGrp="1"/>
          </p:cNvSpPr>
          <p:nvPr>
            <p:ph type="sldNum" sz="quarter" idx="12"/>
          </p:nvPr>
        </p:nvSpPr>
        <p:spPr/>
        <p:txBody>
          <a:bodyPr/>
          <a:lstStyle/>
          <a:p>
            <a:fld id="{B33C4384-B4AC-407F-837C-8B8ADA994925}" type="slidenum">
              <a:rPr lang="en-US" smtClean="0"/>
              <a:pPr/>
              <a:t>33</a:t>
            </a:fld>
            <a:endParaRPr lang="en-US"/>
          </a:p>
        </p:txBody>
      </p:sp>
      <p:sp>
        <p:nvSpPr>
          <p:cNvPr id="9" name="Rectangle 3"/>
          <p:cNvSpPr>
            <a:spLocks noGrp="1" noChangeArrowheads="1"/>
          </p:cNvSpPr>
          <p:nvPr>
            <p:ph idx="1"/>
          </p:nvPr>
        </p:nvSpPr>
        <p:spPr>
          <a:noFill/>
        </p:spPr>
        <p:txBody>
          <a:bodyPr lIns="92075" tIns="46038" rIns="92075" bIns="46038"/>
          <a:lstStyle/>
          <a:p>
            <a:pPr eaLnBrk="1" hangingPunct="1">
              <a:buFontTx/>
              <a:buNone/>
            </a:pPr>
            <a:r>
              <a:rPr lang="en-US" sz="2400" dirty="0" smtClean="0">
                <a:latin typeface="Arial" pitchFamily="34" charset="0"/>
                <a:cs typeface="Arial" pitchFamily="34" charset="0"/>
              </a:rPr>
              <a:t>Any </a:t>
            </a:r>
            <a:r>
              <a:rPr lang="en-US" sz="2400" b="1" i="1" dirty="0" smtClean="0">
                <a:latin typeface="Arial" pitchFamily="34" charset="0"/>
                <a:cs typeface="Arial" pitchFamily="34" charset="0"/>
              </a:rPr>
              <a:t>commanding officer</a:t>
            </a:r>
            <a:r>
              <a:rPr lang="en-US" sz="2400" dirty="0" smtClean="0">
                <a:latin typeface="Arial" pitchFamily="34" charset="0"/>
                <a:cs typeface="Arial" pitchFamily="34" charset="0"/>
              </a:rPr>
              <a:t> may impose disciplinary punishments for </a:t>
            </a:r>
            <a:r>
              <a:rPr lang="en-US" sz="2400" b="1" i="1" dirty="0" smtClean="0">
                <a:latin typeface="Arial" pitchFamily="34" charset="0"/>
                <a:cs typeface="Arial" pitchFamily="34" charset="0"/>
              </a:rPr>
              <a:t>minor offenses</a:t>
            </a:r>
            <a:r>
              <a:rPr lang="en-US" sz="2400" dirty="0" smtClean="0">
                <a:latin typeface="Arial" pitchFamily="34" charset="0"/>
                <a:cs typeface="Arial" pitchFamily="34" charset="0"/>
              </a:rPr>
              <a:t> without the intervention of a court-martial...”</a:t>
            </a:r>
          </a:p>
          <a:p>
            <a:pPr algn="r" eaLnBrk="1" hangingPunct="1">
              <a:buFontTx/>
              <a:buNone/>
            </a:pPr>
            <a:endParaRPr lang="en-US" sz="2400" dirty="0" smtClean="0">
              <a:latin typeface="Arial" pitchFamily="34" charset="0"/>
              <a:cs typeface="Arial" pitchFamily="34" charset="0"/>
            </a:endParaRPr>
          </a:p>
          <a:p>
            <a:pPr lvl="1" eaLnBrk="1" hangingPunct="1">
              <a:buFontTx/>
              <a:buChar char="•"/>
            </a:pPr>
            <a:r>
              <a:rPr lang="en-US" sz="2400" dirty="0" smtClean="0">
                <a:latin typeface="Arial" pitchFamily="34" charset="0"/>
                <a:cs typeface="Arial" pitchFamily="34" charset="0"/>
              </a:rPr>
              <a:t>Article 15 Purpose and Function</a:t>
            </a:r>
          </a:p>
          <a:p>
            <a:pPr lvl="1" eaLnBrk="1" hangingPunct="1">
              <a:buFontTx/>
              <a:buChar char="•"/>
            </a:pPr>
            <a:r>
              <a:rPr lang="en-US" sz="2400" dirty="0" smtClean="0">
                <a:latin typeface="Arial" pitchFamily="34" charset="0"/>
                <a:cs typeface="Arial" pitchFamily="34" charset="0"/>
              </a:rPr>
              <a:t>Who may impose an Article 15</a:t>
            </a:r>
          </a:p>
          <a:p>
            <a:pPr lvl="1" eaLnBrk="1" hangingPunct="1">
              <a:buFontTx/>
              <a:buChar char="•"/>
            </a:pPr>
            <a:r>
              <a:rPr lang="en-US" sz="2400" dirty="0" smtClean="0">
                <a:latin typeface="Arial" pitchFamily="34" charset="0"/>
                <a:cs typeface="Arial" pitchFamily="34" charset="0"/>
              </a:rPr>
              <a:t>No Absolute right to demand trial by courts-martial</a:t>
            </a:r>
          </a:p>
          <a:p>
            <a:pPr lvl="1" eaLnBrk="1" hangingPunct="1">
              <a:buFontTx/>
              <a:buNone/>
            </a:pPr>
            <a:endParaRPr lang="en-US" dirty="0" smtClean="0">
              <a:latin typeface="Arial" pitchFamily="34" charset="0"/>
              <a:cs typeface="Arial" pitchFamily="34" charset="0"/>
            </a:endParaRPr>
          </a:p>
        </p:txBody>
      </p:sp>
      <p:pic>
        <p:nvPicPr>
          <p:cNvPr id="7" name="Picture 6"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2064"/>
            <a:ext cx="7772400" cy="914400"/>
          </a:xfrm>
        </p:spPr>
        <p:txBody>
          <a:bodyPr/>
          <a:lstStyle/>
          <a:p>
            <a:pPr algn="ctr"/>
            <a:r>
              <a:rPr lang="en-US" b="1" dirty="0" smtClean="0">
                <a:latin typeface="Arial" pitchFamily="34" charset="0"/>
                <a:cs typeface="Arial" pitchFamily="34" charset="0"/>
              </a:rPr>
              <a:t>NJP (Article 15)</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Factors to consider:</a:t>
            </a:r>
          </a:p>
          <a:p>
            <a:pPr lvl="1"/>
            <a:r>
              <a:rPr lang="en-US" sz="2400" dirty="0" smtClean="0">
                <a:latin typeface="Arial" pitchFamily="34" charset="0"/>
                <a:cs typeface="Arial" pitchFamily="34" charset="0"/>
              </a:rPr>
              <a:t>Nature and circumstances of the offense.</a:t>
            </a:r>
          </a:p>
          <a:p>
            <a:pPr lvl="1"/>
            <a:r>
              <a:rPr lang="en-US" sz="2400" dirty="0" smtClean="0">
                <a:latin typeface="Arial" pitchFamily="34" charset="0"/>
                <a:cs typeface="Arial" pitchFamily="34" charset="0"/>
              </a:rPr>
              <a:t>Offender’s age, rank, record, and experience.</a:t>
            </a:r>
          </a:p>
          <a:p>
            <a:pPr lvl="1"/>
            <a:r>
              <a:rPr lang="en-US" sz="2400" dirty="0" smtClean="0">
                <a:latin typeface="Arial" pitchFamily="34" charset="0"/>
                <a:cs typeface="Arial" pitchFamily="34" charset="0"/>
              </a:rPr>
              <a:t>Offender’s history of misconduct (or lack thereof).</a:t>
            </a:r>
          </a:p>
          <a:p>
            <a:pPr lvl="1"/>
            <a:r>
              <a:rPr lang="en-US" sz="2400" dirty="0" smtClean="0">
                <a:latin typeface="Arial" pitchFamily="34" charset="0"/>
                <a:cs typeface="Arial" pitchFamily="34" charset="0"/>
              </a:rPr>
              <a:t>Max sentence if court-martial were imposed.</a:t>
            </a:r>
          </a:p>
          <a:p>
            <a:pPr lvl="1"/>
            <a:r>
              <a:rPr lang="en-US" sz="2400" dirty="0" smtClean="0">
                <a:latin typeface="Arial" pitchFamily="34" charset="0"/>
                <a:cs typeface="Arial" pitchFamily="34" charset="0"/>
              </a:rPr>
              <a:t>Customs of the service.</a:t>
            </a:r>
          </a:p>
          <a:p>
            <a:pPr lvl="1"/>
            <a:endParaRPr lang="en-US" sz="2400" dirty="0" smtClean="0">
              <a:latin typeface="Arial" pitchFamily="34" charset="0"/>
              <a:cs typeface="Arial" pitchFamily="34" charset="0"/>
            </a:endParaRPr>
          </a:p>
          <a:p>
            <a:pPr lvl="1">
              <a:buNone/>
            </a:pPr>
            <a:r>
              <a:rPr lang="en-US" sz="1200" dirty="0" smtClean="0">
                <a:latin typeface="Arial" pitchFamily="34" charset="0"/>
                <a:cs typeface="Arial" pitchFamily="34" charset="0"/>
              </a:rPr>
              <a:t>	See AMCM 3-2(d)</a:t>
            </a:r>
            <a:endParaRPr lang="en-US" sz="12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33C4384-B4AC-407F-837C-8B8ADA994925}" type="slidenum">
              <a:rPr lang="en-US" smtClean="0"/>
              <a:pPr/>
              <a:t>34</a:t>
            </a:fld>
            <a:endParaRPr lang="en-US"/>
          </a:p>
        </p:txBody>
      </p:sp>
      <p:pic>
        <p:nvPicPr>
          <p:cNvPr id="4" name="Picture 3"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5" name="Picture 4"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2064"/>
            <a:ext cx="7772400" cy="914400"/>
          </a:xfrm>
        </p:spPr>
        <p:txBody>
          <a:bodyPr/>
          <a:lstStyle/>
          <a:p>
            <a:pPr algn="ctr"/>
            <a:r>
              <a:rPr lang="en-US" b="1" dirty="0" smtClean="0">
                <a:latin typeface="Arial" pitchFamily="34" charset="0"/>
                <a:cs typeface="Arial" pitchFamily="34" charset="0"/>
              </a:rPr>
              <a:t>NJP Authorities</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en-US" sz="2400" dirty="0" smtClean="0">
                <a:latin typeface="Arial" pitchFamily="34" charset="0"/>
                <a:cs typeface="Arial" pitchFamily="34" charset="0"/>
              </a:rPr>
              <a:t>WHO CAN IMPOSE DISCIPLINARY ACTIONS:</a:t>
            </a:r>
          </a:p>
          <a:p>
            <a:r>
              <a:rPr lang="en-US" sz="2400" dirty="0" smtClean="0">
                <a:latin typeface="Arial" pitchFamily="34" charset="0"/>
                <a:cs typeface="Arial" pitchFamily="34" charset="0"/>
              </a:rPr>
              <a:t>Any Commanding officer </a:t>
            </a:r>
          </a:p>
          <a:p>
            <a:pPr lvl="1"/>
            <a:r>
              <a:rPr lang="en-US" sz="2400" dirty="0" smtClean="0">
                <a:latin typeface="Arial" pitchFamily="34" charset="0"/>
                <a:cs typeface="Arial" pitchFamily="34" charset="0"/>
              </a:rPr>
              <a:t>Governor, TAG, GO of flag rank in command</a:t>
            </a:r>
          </a:p>
          <a:p>
            <a:pPr lvl="1"/>
            <a:r>
              <a:rPr lang="en-US" sz="2400" dirty="0" smtClean="0">
                <a:latin typeface="Arial" pitchFamily="34" charset="0"/>
                <a:cs typeface="Arial" pitchFamily="34" charset="0"/>
              </a:rPr>
              <a:t>Commissioned or warrant officer in command </a:t>
            </a:r>
            <a:r>
              <a:rPr lang="en-US" sz="600" dirty="0" smtClean="0">
                <a:latin typeface="Arial" pitchFamily="34" charset="0"/>
                <a:cs typeface="Arial" pitchFamily="34" charset="0"/>
              </a:rPr>
              <a:t>(AMCM 3-5(a))</a:t>
            </a:r>
          </a:p>
          <a:p>
            <a:r>
              <a:rPr lang="en-US" sz="2400" dirty="0" smtClean="0">
                <a:latin typeface="Arial" pitchFamily="34" charset="0"/>
                <a:cs typeface="Arial" pitchFamily="34" charset="0"/>
              </a:rPr>
              <a:t>Delegation of Authority: </a:t>
            </a:r>
          </a:p>
          <a:p>
            <a:pPr lvl="1"/>
            <a:r>
              <a:rPr lang="en-US" sz="2400" dirty="0" smtClean="0">
                <a:latin typeface="Arial" pitchFamily="34" charset="0"/>
                <a:cs typeface="Arial" pitchFamily="34" charset="0"/>
              </a:rPr>
              <a:t>The Governor, TAG, or general officers of flag rank in command may delegate their authority to a Principal Assistant as defined by AMCM. </a:t>
            </a:r>
          </a:p>
          <a:p>
            <a:pPr lvl="1"/>
            <a:r>
              <a:rPr lang="en-US" sz="2400" dirty="0" smtClean="0">
                <a:latin typeface="Arial" pitchFamily="34" charset="0"/>
                <a:cs typeface="Arial" pitchFamily="34" charset="0"/>
              </a:rPr>
              <a:t>O6 or below may not delegate.</a:t>
            </a:r>
          </a:p>
          <a:p>
            <a:pPr lvl="1"/>
            <a:r>
              <a:rPr lang="en-US" sz="2400" dirty="0" smtClean="0">
                <a:latin typeface="Arial" pitchFamily="34" charset="0"/>
                <a:cs typeface="Arial" pitchFamily="34" charset="0"/>
              </a:rPr>
              <a:t>Written memo required</a:t>
            </a:r>
          </a:p>
          <a:p>
            <a:endParaRPr lang="en-US" sz="24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33C4384-B4AC-407F-837C-8B8ADA994925}" type="slidenum">
              <a:rPr lang="en-US" smtClean="0"/>
              <a:pPr/>
              <a:t>35</a:t>
            </a:fld>
            <a:endParaRPr lang="en-US"/>
          </a:p>
        </p:txBody>
      </p:sp>
      <p:pic>
        <p:nvPicPr>
          <p:cNvPr id="4" name="Picture 3"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5" name="Picture 4"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itchFamily="34" charset="0"/>
                <a:cs typeface="Arial" pitchFamily="34" charset="0"/>
              </a:rPr>
              <a:t>Soldier’s Rights</a:t>
            </a:r>
            <a:endParaRPr lang="en-US"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33C4384-B4AC-407F-837C-8B8ADA994925}" type="slidenum">
              <a:rPr lang="en-US" smtClean="0"/>
              <a:pPr/>
              <a:t>36</a:t>
            </a:fld>
            <a:endParaRPr lang="en-US"/>
          </a:p>
        </p:txBody>
      </p:sp>
      <p:sp>
        <p:nvSpPr>
          <p:cNvPr id="5" name="Rectangle 3"/>
          <p:cNvSpPr>
            <a:spLocks noGrp="1" noChangeArrowheads="1"/>
          </p:cNvSpPr>
          <p:nvPr>
            <p:ph idx="1"/>
          </p:nvPr>
        </p:nvSpPr>
        <p:spPr>
          <a:noFill/>
        </p:spPr>
        <p:txBody>
          <a:bodyPr lIns="92075" tIns="46038" rIns="92075" bIns="46038">
            <a:normAutofit fontScale="85000" lnSpcReduction="20000"/>
          </a:bodyPr>
          <a:lstStyle/>
          <a:p>
            <a:pPr eaLnBrk="1" hangingPunct="1">
              <a:lnSpc>
                <a:spcPct val="110000"/>
              </a:lnSpc>
            </a:pPr>
            <a:r>
              <a:rPr lang="en-US" sz="2400" b="1" dirty="0" smtClean="0">
                <a:latin typeface="Arial" pitchFamily="34" charset="0"/>
                <a:cs typeface="Arial" pitchFamily="34" charset="0"/>
              </a:rPr>
              <a:t>Formal and Summarized</a:t>
            </a:r>
          </a:p>
          <a:p>
            <a:pPr lvl="2" eaLnBrk="1" hangingPunct="1">
              <a:lnSpc>
                <a:spcPct val="110000"/>
              </a:lnSpc>
            </a:pPr>
            <a:r>
              <a:rPr lang="en-US" dirty="0" smtClean="0">
                <a:latin typeface="Arial" pitchFamily="34" charset="0"/>
                <a:cs typeface="Arial" pitchFamily="34" charset="0"/>
              </a:rPr>
              <a:t>Remain Silent</a:t>
            </a:r>
          </a:p>
          <a:p>
            <a:pPr lvl="2" eaLnBrk="1" hangingPunct="1">
              <a:lnSpc>
                <a:spcPct val="110000"/>
              </a:lnSpc>
            </a:pPr>
            <a:r>
              <a:rPr lang="en-US" dirty="0" smtClean="0">
                <a:latin typeface="Arial" pitchFamily="34" charset="0"/>
                <a:cs typeface="Arial" pitchFamily="34" charset="0"/>
              </a:rPr>
              <a:t>Examine Evidence</a:t>
            </a:r>
          </a:p>
          <a:p>
            <a:pPr lvl="2" eaLnBrk="1" hangingPunct="1">
              <a:lnSpc>
                <a:spcPct val="110000"/>
              </a:lnSpc>
            </a:pPr>
            <a:r>
              <a:rPr lang="en-US" dirty="0" smtClean="0">
                <a:latin typeface="Arial" pitchFamily="34" charset="0"/>
                <a:cs typeface="Arial" pitchFamily="34" charset="0"/>
              </a:rPr>
              <a:t>Present A Defense</a:t>
            </a:r>
          </a:p>
          <a:p>
            <a:pPr lvl="2" eaLnBrk="1" hangingPunct="1">
              <a:lnSpc>
                <a:spcPct val="110000"/>
              </a:lnSpc>
            </a:pPr>
            <a:r>
              <a:rPr lang="en-US" dirty="0" smtClean="0">
                <a:latin typeface="Arial" pitchFamily="34" charset="0"/>
                <a:cs typeface="Arial" pitchFamily="34" charset="0"/>
              </a:rPr>
              <a:t>Call Witnesses</a:t>
            </a:r>
          </a:p>
          <a:p>
            <a:pPr lvl="2" eaLnBrk="1" hangingPunct="1">
              <a:lnSpc>
                <a:spcPct val="110000"/>
              </a:lnSpc>
            </a:pPr>
            <a:r>
              <a:rPr lang="en-US" dirty="0" smtClean="0">
                <a:latin typeface="Arial" pitchFamily="34" charset="0"/>
                <a:cs typeface="Arial" pitchFamily="34" charset="0"/>
              </a:rPr>
              <a:t>Cannot Demand Trial by Courts-martial unless Restriction contemplated</a:t>
            </a:r>
          </a:p>
          <a:p>
            <a:pPr lvl="2" eaLnBrk="1" hangingPunct="1">
              <a:lnSpc>
                <a:spcPct val="110000"/>
              </a:lnSpc>
            </a:pPr>
            <a:r>
              <a:rPr lang="en-US" dirty="0" smtClean="0">
                <a:latin typeface="Arial" pitchFamily="34" charset="0"/>
                <a:cs typeface="Arial" pitchFamily="34" charset="0"/>
              </a:rPr>
              <a:t>Appeal to the next superior authority</a:t>
            </a:r>
          </a:p>
          <a:p>
            <a:r>
              <a:rPr lang="en-US" sz="2400" b="1" dirty="0" smtClean="0">
                <a:latin typeface="Arial" pitchFamily="34" charset="0"/>
                <a:cs typeface="Arial" pitchFamily="34" charset="0"/>
              </a:rPr>
              <a:t>Formal Article 15s: </a:t>
            </a:r>
            <a:r>
              <a:rPr lang="en-US" sz="2400" dirty="0" smtClean="0">
                <a:latin typeface="Arial" pitchFamily="34" charset="0"/>
                <a:cs typeface="Arial" pitchFamily="34" charset="0"/>
              </a:rPr>
              <a:t>ADDITIONAL RIGHTS AVAILABLE ONLY IN FORMAL ARTICLE 15s </a:t>
            </a:r>
            <a:r>
              <a:rPr lang="en-US" sz="2000" dirty="0" smtClean="0">
                <a:latin typeface="Arial" pitchFamily="34" charset="0"/>
                <a:cs typeface="Arial" pitchFamily="34" charset="0"/>
              </a:rPr>
              <a:t>(Both Company Grade and Field Grade)</a:t>
            </a:r>
          </a:p>
          <a:p>
            <a:pPr lvl="1">
              <a:lnSpc>
                <a:spcPct val="120000"/>
              </a:lnSpc>
              <a:buFontTx/>
              <a:buChar char="•"/>
            </a:pPr>
            <a:r>
              <a:rPr lang="en-US" sz="2400" dirty="0" smtClean="0">
                <a:latin typeface="Arial" pitchFamily="34" charset="0"/>
                <a:cs typeface="Arial" pitchFamily="34" charset="0"/>
              </a:rPr>
              <a:t>Consult With Counsel</a:t>
            </a:r>
          </a:p>
          <a:p>
            <a:pPr lvl="1">
              <a:lnSpc>
                <a:spcPct val="120000"/>
              </a:lnSpc>
              <a:buFontTx/>
              <a:buChar char="•"/>
            </a:pPr>
            <a:r>
              <a:rPr lang="en-US" sz="2400" dirty="0" smtClean="0">
                <a:latin typeface="Arial" pitchFamily="34" charset="0"/>
                <a:cs typeface="Arial" pitchFamily="34" charset="0"/>
              </a:rPr>
              <a:t>Have A Spokesperson</a:t>
            </a:r>
          </a:p>
          <a:p>
            <a:pPr lvl="1">
              <a:lnSpc>
                <a:spcPct val="120000"/>
              </a:lnSpc>
              <a:buFontTx/>
              <a:buChar char="•"/>
            </a:pPr>
            <a:r>
              <a:rPr lang="en-US" sz="2400" dirty="0" smtClean="0">
                <a:latin typeface="Arial" pitchFamily="34" charset="0"/>
                <a:cs typeface="Arial" pitchFamily="34" charset="0"/>
              </a:rPr>
              <a:t>Ask For An Open Hearing</a:t>
            </a:r>
          </a:p>
          <a:p>
            <a:pPr eaLnBrk="1" hangingPunct="1">
              <a:lnSpc>
                <a:spcPct val="145000"/>
              </a:lnSpc>
            </a:pPr>
            <a:endParaRPr lang="en-US" sz="2400" b="1" dirty="0" smtClean="0">
              <a:latin typeface="Arial" pitchFamily="34" charset="0"/>
              <a:cs typeface="Arial" pitchFamily="34" charset="0"/>
            </a:endParaRPr>
          </a:p>
          <a:p>
            <a:pPr eaLnBrk="1" hangingPunct="1">
              <a:lnSpc>
                <a:spcPct val="145000"/>
              </a:lnSpc>
            </a:pPr>
            <a:endParaRPr lang="en-US" sz="2400" b="1" dirty="0" smtClean="0">
              <a:latin typeface="Arial" pitchFamily="34" charset="0"/>
              <a:cs typeface="Arial" pitchFamily="34" charset="0"/>
            </a:endParaRPr>
          </a:p>
        </p:txBody>
      </p:sp>
      <p:pic>
        <p:nvPicPr>
          <p:cNvPr id="8" name="Picture 7"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6" name="Picture 5"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itchFamily="34" charset="0"/>
                <a:cs typeface="Arial" pitchFamily="34" charset="0"/>
              </a:rPr>
              <a:t>NJP (Article 15)</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en-US" sz="2800" dirty="0" smtClean="0">
                <a:latin typeface="Arial" pitchFamily="34" charset="0"/>
                <a:cs typeface="Arial" pitchFamily="34" charset="0"/>
              </a:rPr>
              <a:t>The Following DO NOT Have NJP Authority:</a:t>
            </a:r>
          </a:p>
          <a:p>
            <a:r>
              <a:rPr lang="en-US" sz="2800" dirty="0" smtClean="0">
                <a:latin typeface="Arial" pitchFamily="34" charset="0"/>
                <a:cs typeface="Arial" pitchFamily="34" charset="0"/>
              </a:rPr>
              <a:t>Section chiefs.</a:t>
            </a:r>
          </a:p>
          <a:p>
            <a:r>
              <a:rPr lang="en-US" sz="2800" dirty="0" smtClean="0">
                <a:latin typeface="Arial" pitchFamily="34" charset="0"/>
                <a:cs typeface="Arial" pitchFamily="34" charset="0"/>
              </a:rPr>
              <a:t>Deputy commanders.</a:t>
            </a:r>
          </a:p>
          <a:p>
            <a:r>
              <a:rPr lang="en-US" sz="2800" dirty="0" smtClean="0">
                <a:latin typeface="Arial" pitchFamily="34" charset="0"/>
                <a:cs typeface="Arial" pitchFamily="34" charset="0"/>
              </a:rPr>
              <a:t>Platoon leaders.</a:t>
            </a:r>
          </a:p>
          <a:p>
            <a:r>
              <a:rPr lang="en-US" sz="2800" dirty="0" smtClean="0">
                <a:latin typeface="Arial" pitchFamily="34" charset="0"/>
                <a:cs typeface="Arial" pitchFamily="34" charset="0"/>
              </a:rPr>
              <a:t>First sergeants.</a:t>
            </a:r>
          </a:p>
          <a:p>
            <a:endParaRPr lang="en-US" sz="2800" dirty="0" smtClean="0">
              <a:latin typeface="Arial" pitchFamily="34" charset="0"/>
              <a:cs typeface="Arial" pitchFamily="34" charset="0"/>
            </a:endParaRPr>
          </a:p>
          <a:p>
            <a:pPr lvl="1"/>
            <a:r>
              <a:rPr lang="en-US" sz="2400" dirty="0" smtClean="0">
                <a:latin typeface="Arial" pitchFamily="34" charset="0"/>
                <a:cs typeface="Arial" pitchFamily="34" charset="0"/>
              </a:rPr>
              <a:t>These individuals may make recommendations, but they may not demand that the CDR take action, nor may they initiate NJP.</a:t>
            </a:r>
          </a:p>
          <a:p>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33C4384-B4AC-407F-837C-8B8ADA994925}" type="slidenum">
              <a:rPr lang="en-US" smtClean="0"/>
              <a:pPr/>
              <a:t>37</a:t>
            </a:fld>
            <a:endParaRPr lang="en-US"/>
          </a:p>
        </p:txBody>
      </p:sp>
      <p:pic>
        <p:nvPicPr>
          <p:cNvPr id="4" name="Picture 3"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5" name="Picture 4"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685800"/>
          </a:xfrm>
        </p:spPr>
        <p:txBody>
          <a:bodyPr/>
          <a:lstStyle/>
          <a:p>
            <a:pPr algn="ctr"/>
            <a:r>
              <a:rPr lang="en-US" b="1" dirty="0" smtClean="0">
                <a:latin typeface="Arial" pitchFamily="34" charset="0"/>
                <a:cs typeface="Arial" pitchFamily="34" charset="0"/>
              </a:rPr>
              <a:t>NJP Procedures </a:t>
            </a:r>
            <a:endParaRPr lang="en-US" b="1" dirty="0">
              <a:latin typeface="Arial" pitchFamily="34" charset="0"/>
              <a:cs typeface="Arial" pitchFamily="34" charset="0"/>
            </a:endParaRPr>
          </a:p>
        </p:txBody>
      </p:sp>
      <p:sp>
        <p:nvSpPr>
          <p:cNvPr id="3" name="Content Placeholder 2"/>
          <p:cNvSpPr>
            <a:spLocks noGrp="1"/>
          </p:cNvSpPr>
          <p:nvPr>
            <p:ph idx="1"/>
          </p:nvPr>
        </p:nvSpPr>
        <p:spPr>
          <a:xfrm>
            <a:off x="914400" y="990600"/>
            <a:ext cx="7772400" cy="5791200"/>
          </a:xfrm>
        </p:spPr>
        <p:txBody>
          <a:bodyPr>
            <a:noAutofit/>
          </a:bodyPr>
          <a:lstStyle/>
          <a:p>
            <a:r>
              <a:rPr lang="en-US" sz="1600" b="1" dirty="0" smtClean="0">
                <a:latin typeface="Arial" pitchFamily="34" charset="0"/>
                <a:cs typeface="Arial" pitchFamily="34" charset="0"/>
              </a:rPr>
              <a:t>Summarized Procedures:</a:t>
            </a:r>
          </a:p>
          <a:p>
            <a:pPr lvl="1"/>
            <a:r>
              <a:rPr lang="en-US" sz="1600" dirty="0" smtClean="0">
                <a:latin typeface="Arial" pitchFamily="34" charset="0"/>
                <a:cs typeface="Arial" pitchFamily="34" charset="0"/>
              </a:rPr>
              <a:t>Use only if restriction is NOT contemplated*.</a:t>
            </a:r>
          </a:p>
          <a:p>
            <a:pPr lvl="1"/>
            <a:r>
              <a:rPr lang="en-US" sz="1600" dirty="0" smtClean="0">
                <a:latin typeface="Arial" pitchFamily="34" charset="0"/>
                <a:cs typeface="Arial" pitchFamily="34" charset="0"/>
              </a:rPr>
              <a:t>This is a non-adversarial process but is a hearing before the commander. </a:t>
            </a:r>
          </a:p>
          <a:p>
            <a:pPr lvl="1"/>
            <a:r>
              <a:rPr lang="en-US" sz="1600" dirty="0" smtClean="0">
                <a:latin typeface="Arial" pitchFamily="34" charset="0"/>
                <a:cs typeface="Arial" pitchFamily="34" charset="0"/>
              </a:rPr>
              <a:t>Imposition of punishment based on finding beyond reasonable doubt that the offense was committed.</a:t>
            </a:r>
          </a:p>
          <a:p>
            <a:pPr lvl="1"/>
            <a:r>
              <a:rPr lang="en-US" sz="1600" dirty="0" smtClean="0">
                <a:latin typeface="Arial" pitchFamily="34" charset="0"/>
                <a:cs typeface="Arial" pitchFamily="34" charset="0"/>
              </a:rPr>
              <a:t>Termination of the Proceedings: finding that an offense did not occur or that NJP is not necessary. </a:t>
            </a:r>
          </a:p>
          <a:p>
            <a:pPr lvl="1"/>
            <a:r>
              <a:rPr lang="en-US" sz="1600" dirty="0" smtClean="0">
                <a:latin typeface="Arial" pitchFamily="34" charset="0"/>
                <a:cs typeface="Arial" pitchFamily="34" charset="0"/>
              </a:rPr>
              <a:t>Can be published on unit bulletin board</a:t>
            </a:r>
          </a:p>
          <a:p>
            <a:pPr lvl="1"/>
            <a:r>
              <a:rPr lang="en-US" sz="1600" dirty="0" smtClean="0">
                <a:latin typeface="Arial" pitchFamily="34" charset="0"/>
                <a:cs typeface="Arial" pitchFamily="34" charset="0"/>
              </a:rPr>
              <a:t>Appeals are to the next Superior Commander.</a:t>
            </a:r>
          </a:p>
          <a:p>
            <a:pPr lvl="1"/>
            <a:r>
              <a:rPr lang="en-US" sz="1600" dirty="0" smtClean="0">
                <a:latin typeface="Arial" pitchFamily="34" charset="0"/>
                <a:cs typeface="Arial" pitchFamily="34" charset="0"/>
              </a:rPr>
              <a:t>Punishment may not be increased on Appeal by the Superior Commander</a:t>
            </a:r>
          </a:p>
          <a:p>
            <a:pPr lvl="1"/>
            <a:r>
              <a:rPr lang="en-US" sz="1600" dirty="0" smtClean="0">
                <a:latin typeface="Arial" pitchFamily="34" charset="0"/>
                <a:cs typeface="Arial" pitchFamily="34" charset="0"/>
              </a:rPr>
              <a:t>Filing: OMPF restricted or performance fiche</a:t>
            </a: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Formal Procedures:</a:t>
            </a:r>
            <a:r>
              <a:rPr lang="en-US" sz="1600" dirty="0" smtClean="0">
                <a:latin typeface="Arial" pitchFamily="34" charset="0"/>
                <a:cs typeface="Arial" pitchFamily="34" charset="0"/>
              </a:rPr>
              <a:t> (same procedures as informal)</a:t>
            </a:r>
          </a:p>
          <a:p>
            <a:pPr lvl="1"/>
            <a:r>
              <a:rPr lang="en-US" sz="1600" dirty="0" smtClean="0">
                <a:latin typeface="Arial" pitchFamily="34" charset="0"/>
                <a:cs typeface="Arial" pitchFamily="34" charset="0"/>
              </a:rPr>
              <a:t>Use if contemplating restriction</a:t>
            </a:r>
          </a:p>
          <a:p>
            <a:pPr lvl="1"/>
            <a:r>
              <a:rPr lang="en-US" sz="1600" dirty="0" smtClean="0">
                <a:latin typeface="Arial" pitchFamily="34" charset="0"/>
                <a:cs typeface="Arial" pitchFamily="34" charset="0"/>
              </a:rPr>
              <a:t>Soldier has the right to turn down &amp; request CM if contemplating restriction.</a:t>
            </a:r>
          </a:p>
          <a:p>
            <a:pPr lvl="1"/>
            <a:r>
              <a:rPr lang="en-US" sz="1600" dirty="0" smtClean="0">
                <a:latin typeface="Arial" pitchFamily="34" charset="0"/>
                <a:cs typeface="Arial" pitchFamily="34" charset="0"/>
              </a:rPr>
              <a:t>Can be published on unit bulletin board</a:t>
            </a:r>
          </a:p>
          <a:p>
            <a:pPr lvl="1"/>
            <a:r>
              <a:rPr lang="en-US" sz="1600" dirty="0" smtClean="0">
                <a:latin typeface="Arial" pitchFamily="34" charset="0"/>
                <a:cs typeface="Arial" pitchFamily="34" charset="0"/>
              </a:rPr>
              <a:t>Appeals are to the next superior commander.</a:t>
            </a:r>
          </a:p>
          <a:p>
            <a:pPr lvl="1"/>
            <a:r>
              <a:rPr lang="en-US" sz="1600" dirty="0" smtClean="0">
                <a:latin typeface="Arial" pitchFamily="34" charset="0"/>
                <a:cs typeface="Arial" pitchFamily="34" charset="0"/>
              </a:rPr>
              <a:t>Punishment may not be increased on Appeal by the Superior Commander</a:t>
            </a:r>
          </a:p>
          <a:p>
            <a:pPr lvl="1"/>
            <a:r>
              <a:rPr lang="en-US" sz="1600" dirty="0" smtClean="0">
                <a:latin typeface="Arial" pitchFamily="34" charset="0"/>
                <a:cs typeface="Arial" pitchFamily="34" charset="0"/>
              </a:rPr>
              <a:t>Filing: OMPF restricted or performance</a:t>
            </a:r>
          </a:p>
          <a:p>
            <a:pPr lvl="1">
              <a:buNone/>
            </a:pPr>
            <a:endParaRPr lang="en-US" sz="1600" dirty="0" smtClean="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33C4384-B4AC-407F-837C-8B8ADA994925}" type="slidenum">
              <a:rPr lang="en-US" smtClean="0"/>
              <a:pPr/>
              <a:t>38</a:t>
            </a:fld>
            <a:endParaRPr lang="en-US"/>
          </a:p>
        </p:txBody>
      </p:sp>
      <p:pic>
        <p:nvPicPr>
          <p:cNvPr id="4" name="Picture 3"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5" name="Picture 4"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itchFamily="34" charset="0"/>
                <a:cs typeface="Arial" pitchFamily="34" charset="0"/>
              </a:rPr>
              <a:t>NJP: Range of Punishments</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lvl="1">
              <a:buClr>
                <a:schemeClr val="tx1"/>
              </a:buClr>
              <a:buFont typeface="Wingdings" pitchFamily="2" charset="2"/>
              <a:buChar char="§"/>
            </a:pPr>
            <a:r>
              <a:rPr lang="en-US" dirty="0" smtClean="0">
                <a:latin typeface="Arial" pitchFamily="34" charset="0"/>
                <a:cs typeface="Arial" pitchFamily="34" charset="0"/>
              </a:rPr>
              <a:t>Admonition: may be written or verbal.</a:t>
            </a:r>
          </a:p>
          <a:p>
            <a:pPr lvl="1">
              <a:buClr>
                <a:schemeClr val="tx1"/>
              </a:buClr>
              <a:buFont typeface="Wingdings" pitchFamily="2" charset="2"/>
              <a:buChar char="§"/>
            </a:pPr>
            <a:r>
              <a:rPr lang="en-US" dirty="0" smtClean="0">
                <a:latin typeface="Arial" pitchFamily="34" charset="0"/>
                <a:cs typeface="Arial" pitchFamily="34" charset="0"/>
              </a:rPr>
              <a:t>Reprimand: more severe than admonition.</a:t>
            </a:r>
          </a:p>
          <a:p>
            <a:pPr lvl="1">
              <a:buClr>
                <a:schemeClr val="tx1"/>
              </a:buClr>
              <a:buFont typeface="Wingdings" pitchFamily="2" charset="2"/>
              <a:buChar char="§"/>
            </a:pPr>
            <a:r>
              <a:rPr lang="en-US" dirty="0" smtClean="0">
                <a:latin typeface="Arial" pitchFamily="34" charset="0"/>
                <a:cs typeface="Arial" pitchFamily="34" charset="0"/>
              </a:rPr>
              <a:t>Withholding privileges: up to 6 consecutive months</a:t>
            </a:r>
          </a:p>
          <a:p>
            <a:pPr lvl="1">
              <a:buClr>
                <a:schemeClr val="tx1"/>
              </a:buClr>
              <a:buFont typeface="Wingdings" pitchFamily="2" charset="2"/>
              <a:buChar char="§"/>
            </a:pPr>
            <a:r>
              <a:rPr lang="en-US" dirty="0" smtClean="0">
                <a:latin typeface="Arial" pitchFamily="34" charset="0"/>
                <a:cs typeface="Arial" pitchFamily="34" charset="0"/>
              </a:rPr>
              <a:t>Forfeiture of pay: within limits of grade</a:t>
            </a:r>
          </a:p>
          <a:p>
            <a:pPr lvl="1">
              <a:buClr>
                <a:schemeClr val="tx1"/>
              </a:buClr>
              <a:buFont typeface="Wingdings" pitchFamily="2" charset="2"/>
              <a:buChar char="§"/>
            </a:pPr>
            <a:r>
              <a:rPr lang="en-US" dirty="0" smtClean="0">
                <a:latin typeface="Arial" pitchFamily="34" charset="0"/>
                <a:cs typeface="Arial" pitchFamily="34" charset="0"/>
              </a:rPr>
              <a:t>Reduction in grade: within limits of grade</a:t>
            </a:r>
          </a:p>
          <a:p>
            <a:pPr lvl="1">
              <a:buClr>
                <a:schemeClr val="tx1"/>
              </a:buClr>
              <a:buFont typeface="Wingdings" pitchFamily="2" charset="2"/>
              <a:buChar char="§"/>
            </a:pPr>
            <a:r>
              <a:rPr lang="en-US" dirty="0" smtClean="0">
                <a:latin typeface="Arial" pitchFamily="34" charset="0"/>
                <a:cs typeface="Arial" pitchFamily="34" charset="0"/>
              </a:rPr>
              <a:t>Extra duty: within limits of grade</a:t>
            </a:r>
          </a:p>
          <a:p>
            <a:pPr lvl="1">
              <a:buClr>
                <a:schemeClr val="tx1"/>
              </a:buClr>
              <a:buFont typeface="Wingdings" pitchFamily="2" charset="2"/>
              <a:buChar char="§"/>
            </a:pPr>
            <a:r>
              <a:rPr lang="en-US" dirty="0" smtClean="0">
                <a:latin typeface="Arial" pitchFamily="34" charset="0"/>
                <a:cs typeface="Arial" pitchFamily="34" charset="0"/>
              </a:rPr>
              <a:t>Restriction or suspension: Caveat - SM can turn down NJP and demand Courts-Martial. </a:t>
            </a:r>
          </a:p>
          <a:p>
            <a:pPr>
              <a:buClr>
                <a:schemeClr val="tx1"/>
              </a:buClr>
              <a:buFont typeface="Wingdings" pitchFamily="2" charset="2"/>
              <a:buChar char="§"/>
            </a:pP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33C4384-B4AC-407F-837C-8B8ADA994925}" type="slidenum">
              <a:rPr lang="en-US" smtClean="0"/>
              <a:pPr/>
              <a:t>39</a:t>
            </a:fld>
            <a:endParaRPr lang="en-US"/>
          </a:p>
        </p:txBody>
      </p:sp>
      <p:pic>
        <p:nvPicPr>
          <p:cNvPr id="4" name="Picture 3"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5" name="Picture 4"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772400" cy="914400"/>
          </a:xfrm>
        </p:spPr>
        <p:txBody>
          <a:bodyPr/>
          <a:lstStyle/>
          <a:p>
            <a:r>
              <a:rPr lang="en-US" b="1" dirty="0" smtClean="0">
                <a:latin typeface="Arial" pitchFamily="34" charset="0"/>
                <a:cs typeface="Arial" pitchFamily="34" charset="0"/>
              </a:rPr>
              <a:t>ACMJ is Similar to the UCMJ</a:t>
            </a:r>
            <a:endParaRPr lang="en-US" b="1" dirty="0">
              <a:latin typeface="Arial" pitchFamily="34" charset="0"/>
              <a:cs typeface="Arial" pitchFamily="34" charset="0"/>
            </a:endParaRPr>
          </a:p>
        </p:txBody>
      </p:sp>
      <p:sp>
        <p:nvSpPr>
          <p:cNvPr id="3" name="Text Placeholder 2"/>
          <p:cNvSpPr>
            <a:spLocks noGrp="1"/>
          </p:cNvSpPr>
          <p:nvPr>
            <p:ph type="body" idx="1"/>
          </p:nvPr>
        </p:nvSpPr>
        <p:spPr/>
        <p:txBody>
          <a:bodyPr/>
          <a:lstStyle/>
          <a:p>
            <a:r>
              <a:rPr lang="en-US" dirty="0" smtClean="0">
                <a:latin typeface="Arial" pitchFamily="34" charset="0"/>
                <a:cs typeface="Arial" pitchFamily="34" charset="0"/>
              </a:rPr>
              <a:t>Alabama Code	</a:t>
            </a:r>
            <a:endParaRPr lang="en-US" dirty="0">
              <a:latin typeface="Arial" pitchFamily="34" charset="0"/>
              <a:cs typeface="Arial" pitchFamily="34" charset="0"/>
            </a:endParaRPr>
          </a:p>
        </p:txBody>
      </p:sp>
      <p:sp>
        <p:nvSpPr>
          <p:cNvPr id="4" name="Text Placeholder 3"/>
          <p:cNvSpPr>
            <a:spLocks noGrp="1"/>
          </p:cNvSpPr>
          <p:nvPr>
            <p:ph type="body" sz="half" idx="3"/>
          </p:nvPr>
        </p:nvSpPr>
        <p:spPr/>
        <p:txBody>
          <a:bodyPr/>
          <a:lstStyle/>
          <a:p>
            <a:r>
              <a:rPr lang="en-US" dirty="0" smtClean="0">
                <a:latin typeface="Arial" pitchFamily="34" charset="0"/>
                <a:cs typeface="Arial" pitchFamily="34" charset="0"/>
              </a:rPr>
              <a:t>Uniform Code</a:t>
            </a:r>
            <a:endParaRPr lang="en-US" dirty="0">
              <a:latin typeface="Arial" pitchFamily="34" charset="0"/>
              <a:cs typeface="Arial" pitchFamily="34" charset="0"/>
            </a:endParaRPr>
          </a:p>
        </p:txBody>
      </p:sp>
      <p:sp>
        <p:nvSpPr>
          <p:cNvPr id="5" name="Content Placeholder 4"/>
          <p:cNvSpPr>
            <a:spLocks noGrp="1"/>
          </p:cNvSpPr>
          <p:nvPr>
            <p:ph sz="quarter" idx="2"/>
          </p:nvPr>
        </p:nvSpPr>
        <p:spPr/>
        <p:txBody>
          <a:bodyPr>
            <a:normAutofit/>
          </a:bodyPr>
          <a:lstStyle/>
          <a:p>
            <a:r>
              <a:rPr lang="en-US" sz="1800" dirty="0" smtClean="0">
                <a:latin typeface="Arial" pitchFamily="34" charset="0"/>
                <a:cs typeface="Arial" pitchFamily="34" charset="0"/>
              </a:rPr>
              <a:t>Administrative, Non-Judicial Punishment (summarized/formal), Courts-Martial (GCM, SPCM, SCM)</a:t>
            </a:r>
          </a:p>
          <a:p>
            <a:r>
              <a:rPr lang="en-US" sz="1800" dirty="0" smtClean="0">
                <a:latin typeface="Arial" pitchFamily="34" charset="0"/>
                <a:cs typeface="Arial" pitchFamily="34" charset="0"/>
              </a:rPr>
              <a:t>Military and misdemeanor offenses</a:t>
            </a:r>
          </a:p>
          <a:p>
            <a:r>
              <a:rPr lang="en-US" sz="1800" dirty="0" smtClean="0">
                <a:latin typeface="Arial" pitchFamily="34" charset="0"/>
                <a:cs typeface="Arial" pitchFamily="34" charset="0"/>
              </a:rPr>
              <a:t>SPCM not authorized adjudge Dishonorable Discharge</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Appellate process for NJP to next higher level commander </a:t>
            </a:r>
            <a:endParaRPr lang="en-US" sz="1800" dirty="0">
              <a:latin typeface="Arial" pitchFamily="34" charset="0"/>
              <a:cs typeface="Arial" pitchFamily="34" charset="0"/>
            </a:endParaRPr>
          </a:p>
        </p:txBody>
      </p:sp>
      <p:sp>
        <p:nvSpPr>
          <p:cNvPr id="6" name="Content Placeholder 5"/>
          <p:cNvSpPr>
            <a:spLocks noGrp="1"/>
          </p:cNvSpPr>
          <p:nvPr>
            <p:ph sz="quarter" idx="4"/>
          </p:nvPr>
        </p:nvSpPr>
        <p:spPr/>
        <p:txBody>
          <a:bodyPr>
            <a:normAutofit/>
          </a:bodyPr>
          <a:lstStyle/>
          <a:p>
            <a:endParaRPr lang="en-US" sz="1800" dirty="0" smtClean="0">
              <a:latin typeface="Arial" pitchFamily="34" charset="0"/>
              <a:cs typeface="Arial" pitchFamily="34" charset="0"/>
            </a:endParaRPr>
          </a:p>
          <a:p>
            <a:endParaRPr lang="en-US" sz="1800" dirty="0" smtClean="0">
              <a:latin typeface="Arial" pitchFamily="34" charset="0"/>
              <a:cs typeface="Arial" pitchFamily="34" charset="0"/>
            </a:endParaRPr>
          </a:p>
          <a:p>
            <a:endParaRPr lang="en-US" sz="1800" dirty="0" smtClean="0">
              <a:latin typeface="Arial" pitchFamily="34" charset="0"/>
              <a:cs typeface="Arial" pitchFamily="34" charset="0"/>
            </a:endParaRPr>
          </a:p>
          <a:p>
            <a:endParaRPr lang="en-US" sz="1800" dirty="0" smtClean="0">
              <a:latin typeface="Arial" pitchFamily="34" charset="0"/>
              <a:cs typeface="Arial" pitchFamily="34" charset="0"/>
            </a:endParaRP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SPCM not authorized adjudge Bad Conduct Discharge or Dishonorable Discharge</a:t>
            </a:r>
          </a:p>
          <a:p>
            <a:endParaRPr lang="en-US" sz="1800" dirty="0">
              <a:latin typeface="Arial" pitchFamily="34" charset="0"/>
              <a:cs typeface="Arial" pitchFamily="34" charset="0"/>
            </a:endParaRPr>
          </a:p>
        </p:txBody>
      </p:sp>
      <p:pic>
        <p:nvPicPr>
          <p:cNvPr id="7" name="Picture 6"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sp>
        <p:nvSpPr>
          <p:cNvPr id="9" name="Slide Number Placeholder 8"/>
          <p:cNvSpPr>
            <a:spLocks noGrp="1"/>
          </p:cNvSpPr>
          <p:nvPr>
            <p:ph type="sldNum" sz="quarter" idx="12"/>
          </p:nvPr>
        </p:nvSpPr>
        <p:spPr/>
        <p:txBody>
          <a:bodyPr/>
          <a:lstStyle/>
          <a:p>
            <a:fld id="{B33C4384-B4AC-407F-837C-8B8ADA994925}" type="slidenum">
              <a:rPr lang="en-US" smtClean="0">
                <a:latin typeface="Arial" pitchFamily="34" charset="0"/>
                <a:cs typeface="Arial" pitchFamily="34" charset="0"/>
              </a:rPr>
              <a:pPr/>
              <a:t>4</a:t>
            </a:fld>
            <a:endParaRPr lang="en-US">
              <a:latin typeface="Arial" pitchFamily="34" charset="0"/>
              <a:cs typeface="Arial" pitchFamily="34" charset="0"/>
            </a:endParaRPr>
          </a:p>
        </p:txBody>
      </p:sp>
      <p:pic>
        <p:nvPicPr>
          <p:cNvPr id="10" name="Picture 9" descr="ANG_gif.png"/>
          <p:cNvPicPr>
            <a:picLocks noChangeAspect="1"/>
          </p:cNvPicPr>
          <p:nvPr/>
        </p:nvPicPr>
        <p:blipFill>
          <a:blip r:embed="rId4" cstate="print"/>
          <a:stretch>
            <a:fillRect/>
          </a:stretch>
        </p:blipFill>
        <p:spPr>
          <a:xfrm>
            <a:off x="8137383" y="76200"/>
            <a:ext cx="854217" cy="838200"/>
          </a:xfrm>
          <a:prstGeom prst="rect">
            <a:avLst/>
          </a:prstGeom>
        </p:spPr>
      </p:pic>
      <p:sp>
        <p:nvSpPr>
          <p:cNvPr id="11" name="Right Arrow 10"/>
          <p:cNvSpPr/>
          <p:nvPr/>
        </p:nvSpPr>
        <p:spPr>
          <a:xfrm>
            <a:off x="4495800" y="2590800"/>
            <a:ext cx="10546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same</a:t>
            </a:r>
            <a:endParaRPr lang="en-US" dirty="0">
              <a:latin typeface="Arial" pitchFamily="34" charset="0"/>
              <a:cs typeface="Arial" pitchFamily="34" charset="0"/>
            </a:endParaRPr>
          </a:p>
        </p:txBody>
      </p:sp>
      <p:sp>
        <p:nvSpPr>
          <p:cNvPr id="12" name="Right Arrow 11"/>
          <p:cNvSpPr/>
          <p:nvPr/>
        </p:nvSpPr>
        <p:spPr>
          <a:xfrm>
            <a:off x="3733800" y="3581400"/>
            <a:ext cx="1828800"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same</a:t>
            </a:r>
            <a:endParaRPr lang="en-US" dirty="0">
              <a:latin typeface="Arial" pitchFamily="34" charset="0"/>
              <a:cs typeface="Arial" pitchFamily="34" charset="0"/>
            </a:endParaRPr>
          </a:p>
        </p:txBody>
      </p:sp>
      <p:sp>
        <p:nvSpPr>
          <p:cNvPr id="13" name="Right Arrow 12"/>
          <p:cNvSpPr/>
          <p:nvPr/>
        </p:nvSpPr>
        <p:spPr>
          <a:xfrm>
            <a:off x="3810000" y="5638800"/>
            <a:ext cx="1828800"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same</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pPr algn="ctr"/>
            <a:r>
              <a:rPr lang="en-US" sz="4000" b="1" dirty="0" smtClean="0">
                <a:latin typeface="Arial" pitchFamily="34" charset="0"/>
                <a:cs typeface="Arial" pitchFamily="34" charset="0"/>
              </a:rPr>
              <a:t>NJP Punishments</a:t>
            </a:r>
            <a:endParaRPr lang="en-US" sz="4000" b="1" dirty="0">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533400" y="1032125"/>
          <a:ext cx="8001000" cy="4014855"/>
        </p:xfrm>
        <a:graphic>
          <a:graphicData uri="http://schemas.openxmlformats.org/drawingml/2006/table">
            <a:tbl>
              <a:tblPr firstRow="1" bandRow="1">
                <a:tableStyleId>{5C22544A-7EE6-4342-B048-85BDC9FD1C3A}</a:tableStyleId>
              </a:tblPr>
              <a:tblGrid>
                <a:gridCol w="2667000"/>
                <a:gridCol w="2667000"/>
                <a:gridCol w="2667000"/>
              </a:tblGrid>
              <a:tr h="369955">
                <a:tc>
                  <a:txBody>
                    <a:bodyPr/>
                    <a:lstStyle/>
                    <a:p>
                      <a:pPr marL="0" marR="0" algn="l">
                        <a:lnSpc>
                          <a:spcPct val="115000"/>
                        </a:lnSpc>
                        <a:spcBef>
                          <a:spcPts val="0"/>
                        </a:spcBef>
                        <a:spcAft>
                          <a:spcPts val="0"/>
                        </a:spcAft>
                      </a:pPr>
                      <a:r>
                        <a:rPr lang="en-US" sz="1600" b="1" dirty="0">
                          <a:latin typeface="Arial" pitchFamily="34" charset="0"/>
                          <a:ea typeface="Calibri"/>
                          <a:cs typeface="Arial" pitchFamily="34" charset="0"/>
                        </a:rPr>
                        <a:t>COMPANY COMMANDER</a:t>
                      </a:r>
                      <a:endParaRPr lang="en-US" sz="1600" dirty="0">
                        <a:latin typeface="Arial" pitchFamily="34" charset="0"/>
                        <a:ea typeface="Calibri"/>
                        <a:cs typeface="Arial" pitchFamily="34" charset="0"/>
                      </a:endParaRPr>
                    </a:p>
                  </a:txBody>
                  <a:tcPr marL="51712" marR="51712" marT="0" marB="0"/>
                </a:tc>
                <a:tc>
                  <a:txBody>
                    <a:bodyPr/>
                    <a:lstStyle/>
                    <a:p>
                      <a:pPr marL="0" marR="0" algn="ctr">
                        <a:lnSpc>
                          <a:spcPct val="115000"/>
                        </a:lnSpc>
                        <a:spcBef>
                          <a:spcPts val="0"/>
                        </a:spcBef>
                        <a:spcAft>
                          <a:spcPts val="0"/>
                        </a:spcAft>
                      </a:pPr>
                      <a:r>
                        <a:rPr lang="en-US" sz="1600" b="1" dirty="0">
                          <a:latin typeface="Arial" pitchFamily="34" charset="0"/>
                          <a:ea typeface="Calibri"/>
                          <a:cs typeface="Arial" pitchFamily="34" charset="0"/>
                        </a:rPr>
                        <a:t>FIELD GRADE </a:t>
                      </a:r>
                      <a:endParaRPr lang="en-US" sz="1600" dirty="0">
                        <a:latin typeface="Arial" pitchFamily="34" charset="0"/>
                        <a:ea typeface="Calibri"/>
                        <a:cs typeface="Arial" pitchFamily="34" charset="0"/>
                      </a:endParaRPr>
                    </a:p>
                  </a:txBody>
                  <a:tcPr marL="51712" marR="51712" marT="0" marB="0"/>
                </a:tc>
                <a:tc>
                  <a:txBody>
                    <a:bodyPr/>
                    <a:lstStyle/>
                    <a:p>
                      <a:pPr marL="0" marR="0" algn="ctr">
                        <a:lnSpc>
                          <a:spcPct val="115000"/>
                        </a:lnSpc>
                        <a:spcBef>
                          <a:spcPts val="0"/>
                        </a:spcBef>
                        <a:spcAft>
                          <a:spcPts val="0"/>
                        </a:spcAft>
                      </a:pPr>
                      <a:r>
                        <a:rPr lang="en-US" sz="1600" b="1" dirty="0" smtClean="0">
                          <a:latin typeface="Arial" pitchFamily="34" charset="0"/>
                          <a:ea typeface="Calibri"/>
                          <a:cs typeface="Arial" pitchFamily="34" charset="0"/>
                        </a:rPr>
                        <a:t>G.O. </a:t>
                      </a:r>
                      <a:r>
                        <a:rPr lang="en-US" sz="1600" b="1" smtClean="0">
                          <a:latin typeface="Arial" pitchFamily="34" charset="0"/>
                          <a:ea typeface="Calibri"/>
                          <a:cs typeface="Arial" pitchFamily="34" charset="0"/>
                        </a:rPr>
                        <a:t>&amp; OFFICERS in CMD</a:t>
                      </a:r>
                      <a:endParaRPr lang="en-US" sz="1600" dirty="0">
                        <a:latin typeface="Arial" pitchFamily="34" charset="0"/>
                        <a:ea typeface="Calibri"/>
                        <a:cs typeface="Arial" pitchFamily="34" charset="0"/>
                      </a:endParaRPr>
                    </a:p>
                  </a:txBody>
                  <a:tcPr marL="51712" marR="51712" marT="0" marB="0"/>
                </a:tc>
              </a:tr>
              <a:tr h="5173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ea typeface="Times New Roman"/>
                          <a:cs typeface="Arial" pitchFamily="34" charset="0"/>
                        </a:rPr>
                        <a:t>Admonition</a:t>
                      </a:r>
                    </a:p>
                    <a:p>
                      <a:endParaRPr lang="en-US" sz="1400" dirty="0">
                        <a:latin typeface="Arial" pitchFamily="34" charset="0"/>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ea typeface="Times New Roman"/>
                          <a:cs typeface="Arial" pitchFamily="34" charset="0"/>
                        </a:rPr>
                        <a:t>Admonition</a:t>
                      </a:r>
                    </a:p>
                    <a:p>
                      <a:pPr algn="ctr"/>
                      <a:endParaRPr lang="en-US" sz="1400" dirty="0">
                        <a:latin typeface="Arial" pitchFamily="34" charset="0"/>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ea typeface="Times New Roman"/>
                          <a:cs typeface="Arial" pitchFamily="34" charset="0"/>
                        </a:rPr>
                        <a:t>Admonition</a:t>
                      </a:r>
                    </a:p>
                    <a:p>
                      <a:endParaRPr lang="en-US" sz="1400" dirty="0">
                        <a:latin typeface="Arial" pitchFamily="34" charset="0"/>
                        <a:cs typeface="Arial" pitchFamily="34" charset="0"/>
                      </a:endParaRPr>
                    </a:p>
                  </a:txBody>
                  <a:tcPr/>
                </a:tc>
              </a:tr>
              <a:tr h="5173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ea typeface="Times New Roman"/>
                          <a:cs typeface="Arial" pitchFamily="34" charset="0"/>
                        </a:rPr>
                        <a:t>Reprimand</a:t>
                      </a:r>
                    </a:p>
                    <a:p>
                      <a:pPr algn="ctr"/>
                      <a:endParaRPr lang="en-US" sz="1400" dirty="0">
                        <a:latin typeface="Arial" pitchFamily="34" charset="0"/>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ea typeface="Times New Roman"/>
                          <a:cs typeface="Arial" pitchFamily="34" charset="0"/>
                        </a:rPr>
                        <a:t>Reprimand</a:t>
                      </a:r>
                    </a:p>
                    <a:p>
                      <a:pPr algn="ctr"/>
                      <a:endParaRPr lang="en-US" sz="1400" dirty="0">
                        <a:latin typeface="Arial" pitchFamily="34" charset="0"/>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ea typeface="Times New Roman"/>
                          <a:cs typeface="Arial" pitchFamily="34" charset="0"/>
                        </a:rPr>
                        <a:t>Reprimand</a:t>
                      </a:r>
                    </a:p>
                    <a:p>
                      <a:pPr algn="ctr"/>
                      <a:endParaRPr lang="en-US" sz="1400" dirty="0">
                        <a:latin typeface="Arial" pitchFamily="34" charset="0"/>
                        <a:cs typeface="Arial" pitchFamily="34" charset="0"/>
                      </a:endParaRPr>
                    </a:p>
                  </a:txBody>
                  <a:tcPr/>
                </a:tc>
              </a:tr>
              <a:tr h="517343">
                <a:tc>
                  <a:txBody>
                    <a:bodyPr/>
                    <a:lstStyle/>
                    <a:p>
                      <a:pPr algn="ctr"/>
                      <a:r>
                        <a:rPr lang="en-US" sz="1400" b="1" dirty="0" smtClean="0">
                          <a:latin typeface="Arial" pitchFamily="34" charset="0"/>
                          <a:ea typeface="Times New Roman"/>
                          <a:cs typeface="Arial" pitchFamily="34" charset="0"/>
                        </a:rPr>
                        <a:t>Withholding privileges -   6</a:t>
                      </a:r>
                      <a:r>
                        <a:rPr lang="en-US" sz="1400" b="1" baseline="0" dirty="0" smtClean="0">
                          <a:latin typeface="Arial" pitchFamily="34" charset="0"/>
                          <a:ea typeface="Times New Roman"/>
                          <a:cs typeface="Arial" pitchFamily="34" charset="0"/>
                        </a:rPr>
                        <a:t> mos.</a:t>
                      </a:r>
                      <a:endParaRPr lang="en-US" sz="1400" dirty="0">
                        <a:latin typeface="Arial" pitchFamily="34" charset="0"/>
                        <a:cs typeface="Arial" pitchFamily="34" charset="0"/>
                      </a:endParaRPr>
                    </a:p>
                  </a:txBody>
                  <a:tcPr/>
                </a:tc>
                <a:tc>
                  <a:txBody>
                    <a:bodyPr/>
                    <a:lstStyle/>
                    <a:p>
                      <a:pPr algn="ctr"/>
                      <a:r>
                        <a:rPr lang="en-US" sz="1400" b="1" dirty="0" smtClean="0">
                          <a:latin typeface="Arial" pitchFamily="34" charset="0"/>
                          <a:ea typeface="Times New Roman"/>
                          <a:cs typeface="Arial" pitchFamily="34" charset="0"/>
                        </a:rPr>
                        <a:t>Withholding privileges -   6</a:t>
                      </a:r>
                      <a:r>
                        <a:rPr lang="en-US" sz="1400" b="1" baseline="0" dirty="0" smtClean="0">
                          <a:latin typeface="Arial" pitchFamily="34" charset="0"/>
                          <a:ea typeface="Times New Roman"/>
                          <a:cs typeface="Arial" pitchFamily="34" charset="0"/>
                        </a:rPr>
                        <a:t> mos.</a:t>
                      </a:r>
                      <a:endParaRPr lang="en-US" sz="1400" dirty="0">
                        <a:latin typeface="Arial" pitchFamily="34" charset="0"/>
                        <a:cs typeface="Arial" pitchFamily="34" charset="0"/>
                      </a:endParaRPr>
                    </a:p>
                  </a:txBody>
                  <a:tcPr/>
                </a:tc>
                <a:tc>
                  <a:txBody>
                    <a:bodyPr/>
                    <a:lstStyle/>
                    <a:p>
                      <a:pPr algn="ctr"/>
                      <a:r>
                        <a:rPr lang="en-US" sz="1400" b="1" dirty="0" smtClean="0">
                          <a:latin typeface="Arial" pitchFamily="34" charset="0"/>
                          <a:ea typeface="Times New Roman"/>
                          <a:cs typeface="Arial" pitchFamily="34" charset="0"/>
                        </a:rPr>
                        <a:t>Withholding privileges -   6</a:t>
                      </a:r>
                      <a:r>
                        <a:rPr lang="en-US" sz="1400" b="1" baseline="0" dirty="0" smtClean="0">
                          <a:latin typeface="Arial" pitchFamily="34" charset="0"/>
                          <a:ea typeface="Times New Roman"/>
                          <a:cs typeface="Arial" pitchFamily="34" charset="0"/>
                        </a:rPr>
                        <a:t> mos.</a:t>
                      </a:r>
                      <a:endParaRPr lang="en-US" sz="1400" dirty="0">
                        <a:latin typeface="Arial" pitchFamily="34" charset="0"/>
                        <a:cs typeface="Arial" pitchFamily="34" charset="0"/>
                      </a:endParaRPr>
                    </a:p>
                  </a:txBody>
                  <a:tcPr/>
                </a:tc>
              </a:tr>
              <a:tr h="5173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ea typeface="Times New Roman"/>
                          <a:cs typeface="Arial" pitchFamily="34" charset="0"/>
                        </a:rPr>
                        <a:t>Forfeiture -</a:t>
                      </a:r>
                      <a:r>
                        <a:rPr lang="en-US" sz="1400" b="1" baseline="0" dirty="0" smtClean="0">
                          <a:latin typeface="Arial" pitchFamily="34" charset="0"/>
                          <a:ea typeface="Times New Roman"/>
                          <a:cs typeface="Arial" pitchFamily="34" charset="0"/>
                        </a:rPr>
                        <a:t> 8 days </a:t>
                      </a:r>
                    </a:p>
                    <a:p>
                      <a:pPr algn="ctr"/>
                      <a:endParaRPr lang="en-US" sz="1400" dirty="0">
                        <a:latin typeface="Arial" pitchFamily="34" charset="0"/>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ea typeface="Times New Roman"/>
                          <a:cs typeface="Arial" pitchFamily="34" charset="0"/>
                        </a:rPr>
                        <a:t>Forfeiture -</a:t>
                      </a:r>
                      <a:r>
                        <a:rPr lang="en-US" sz="1400" b="1" baseline="0" dirty="0" smtClean="0">
                          <a:latin typeface="Arial" pitchFamily="34" charset="0"/>
                          <a:ea typeface="Times New Roman"/>
                          <a:cs typeface="Arial" pitchFamily="34" charset="0"/>
                        </a:rPr>
                        <a:t> 12 days </a:t>
                      </a:r>
                    </a:p>
                    <a:p>
                      <a:pPr algn="ctr"/>
                      <a:endParaRPr lang="en-US" sz="1400" dirty="0">
                        <a:latin typeface="Arial" pitchFamily="34" charset="0"/>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ea typeface="Times New Roman"/>
                          <a:cs typeface="Arial" pitchFamily="34" charset="0"/>
                        </a:rPr>
                        <a:t>Forfeiture -</a:t>
                      </a:r>
                      <a:r>
                        <a:rPr lang="en-US" sz="1400" b="1" baseline="0" dirty="0" smtClean="0">
                          <a:latin typeface="Arial" pitchFamily="34" charset="0"/>
                          <a:ea typeface="Times New Roman"/>
                          <a:cs typeface="Arial" pitchFamily="34" charset="0"/>
                        </a:rPr>
                        <a:t> 12 days </a:t>
                      </a:r>
                    </a:p>
                    <a:p>
                      <a:pPr algn="ctr"/>
                      <a:endParaRPr lang="en-US" sz="1400" dirty="0">
                        <a:latin typeface="Arial" pitchFamily="34" charset="0"/>
                        <a:cs typeface="Arial" pitchFamily="34" charset="0"/>
                      </a:endParaRPr>
                    </a:p>
                  </a:txBody>
                  <a:tcPr/>
                </a:tc>
              </a:tr>
              <a:tr h="5173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ea typeface="Times New Roman"/>
                          <a:cs typeface="Arial" pitchFamily="34" charset="0"/>
                        </a:rPr>
                        <a:t>Reduction – 1 grade</a:t>
                      </a:r>
                    </a:p>
                    <a:p>
                      <a:pPr algn="ctr"/>
                      <a:r>
                        <a:rPr lang="en-US" sz="1400" dirty="0" smtClean="0">
                          <a:latin typeface="Arial" pitchFamily="34" charset="0"/>
                          <a:cs typeface="Arial" pitchFamily="34" charset="0"/>
                        </a:rPr>
                        <a:t>(for enlisted)</a:t>
                      </a:r>
                      <a:endParaRPr lang="en-US" sz="1400" dirty="0">
                        <a:latin typeface="Arial" pitchFamily="34" charset="0"/>
                        <a:cs typeface="Arial" pitchFamily="34" charset="0"/>
                      </a:endParaRPr>
                    </a:p>
                  </a:txBody>
                  <a:tcPr/>
                </a:tc>
                <a:tc>
                  <a:txBody>
                    <a:bodyPr/>
                    <a:lstStyle/>
                    <a:p>
                      <a:pPr marL="0" marR="45720" algn="ctr">
                        <a:lnSpc>
                          <a:spcPts val="1105"/>
                        </a:lnSpc>
                        <a:spcBef>
                          <a:spcPts val="100"/>
                        </a:spcBef>
                        <a:spcAft>
                          <a:spcPts val="0"/>
                        </a:spcAft>
                      </a:pPr>
                      <a:endParaRPr lang="en-US" sz="1400" b="1" dirty="0" smtClean="0">
                        <a:latin typeface="Arial" pitchFamily="34" charset="0"/>
                        <a:ea typeface="Times New Roman"/>
                        <a:cs typeface="Arial" pitchFamily="34" charset="0"/>
                      </a:endParaRPr>
                    </a:p>
                    <a:p>
                      <a:pPr marL="0" marR="45720" algn="ctr">
                        <a:lnSpc>
                          <a:spcPts val="1105"/>
                        </a:lnSpc>
                        <a:spcBef>
                          <a:spcPts val="100"/>
                        </a:spcBef>
                        <a:spcAft>
                          <a:spcPts val="0"/>
                        </a:spcAft>
                      </a:pPr>
                      <a:r>
                        <a:rPr lang="en-US" sz="1400" b="1" dirty="0" smtClean="0">
                          <a:latin typeface="Arial" pitchFamily="34" charset="0"/>
                          <a:ea typeface="Times New Roman"/>
                          <a:cs typeface="Arial" pitchFamily="34" charset="0"/>
                        </a:rPr>
                        <a:t>1 to 2 grades³</a:t>
                      </a:r>
                    </a:p>
                    <a:p>
                      <a:pPr marL="0" marR="45720" indent="0" algn="ctr" defTabSz="914400" rtl="0" eaLnBrk="1" fontAlgn="auto" latinLnBrk="0" hangingPunct="1">
                        <a:lnSpc>
                          <a:spcPts val="1105"/>
                        </a:lnSpc>
                        <a:spcBef>
                          <a:spcPts val="100"/>
                        </a:spcBef>
                        <a:spcAft>
                          <a:spcPts val="0"/>
                        </a:spcAft>
                        <a:buClrTx/>
                        <a:buSzTx/>
                        <a:buFontTx/>
                        <a:buNone/>
                        <a:tabLst/>
                        <a:defRPr/>
                      </a:pPr>
                      <a:r>
                        <a:rPr kumimoji="0" lang="en-US" sz="1400" kern="1200" dirty="0" smtClean="0">
                          <a:solidFill>
                            <a:schemeClr val="dk1"/>
                          </a:solidFill>
                          <a:latin typeface="Arial" pitchFamily="34" charset="0"/>
                          <a:ea typeface="+mn-ea"/>
                          <a:cs typeface="Arial" pitchFamily="34" charset="0"/>
                        </a:rPr>
                        <a:t>(for enlisted)</a:t>
                      </a:r>
                      <a:endParaRPr lang="en-US" sz="1400" b="1" dirty="0">
                        <a:latin typeface="Arial" pitchFamily="34" charset="0"/>
                        <a:ea typeface="Times New Roman"/>
                        <a:cs typeface="Arial" pitchFamily="34" charset="0"/>
                      </a:endParaRPr>
                    </a:p>
                  </a:txBody>
                  <a:tcPr marL="68580" marR="68580" marT="0" marB="0"/>
                </a:tc>
                <a:tc>
                  <a:txBody>
                    <a:bodyPr/>
                    <a:lstStyle/>
                    <a:p>
                      <a:pPr marL="0" marR="45720" algn="ctr">
                        <a:lnSpc>
                          <a:spcPts val="1105"/>
                        </a:lnSpc>
                        <a:spcBef>
                          <a:spcPts val="100"/>
                        </a:spcBef>
                        <a:spcAft>
                          <a:spcPts val="0"/>
                        </a:spcAft>
                      </a:pPr>
                      <a:endParaRPr lang="en-US" sz="1400" b="1" dirty="0" smtClean="0">
                        <a:latin typeface="Arial" pitchFamily="34" charset="0"/>
                        <a:ea typeface="Times New Roman"/>
                        <a:cs typeface="Arial" pitchFamily="34" charset="0"/>
                      </a:endParaRPr>
                    </a:p>
                    <a:p>
                      <a:pPr marL="0" marR="45720" algn="ctr">
                        <a:lnSpc>
                          <a:spcPts val="1105"/>
                        </a:lnSpc>
                        <a:spcBef>
                          <a:spcPts val="100"/>
                        </a:spcBef>
                        <a:spcAft>
                          <a:spcPts val="0"/>
                        </a:spcAft>
                      </a:pPr>
                      <a:r>
                        <a:rPr lang="en-US" sz="1400" b="1" dirty="0" smtClean="0">
                          <a:latin typeface="Arial" pitchFamily="34" charset="0"/>
                          <a:ea typeface="Times New Roman"/>
                          <a:cs typeface="Arial" pitchFamily="34" charset="0"/>
                        </a:rPr>
                        <a:t>1 to 2 grades³</a:t>
                      </a:r>
                      <a:r>
                        <a:rPr lang="en-US" sz="1400" b="1" baseline="0" dirty="0" smtClean="0">
                          <a:latin typeface="Arial" pitchFamily="34" charset="0"/>
                          <a:ea typeface="Times New Roman"/>
                          <a:cs typeface="Arial" pitchFamily="34" charset="0"/>
                        </a:rPr>
                        <a:t>*</a:t>
                      </a:r>
                    </a:p>
                    <a:p>
                      <a:pPr marL="0" marR="45720" indent="0" algn="ctr" defTabSz="914400" rtl="0" eaLnBrk="1" fontAlgn="auto" latinLnBrk="0" hangingPunct="1">
                        <a:lnSpc>
                          <a:spcPts val="1105"/>
                        </a:lnSpc>
                        <a:spcBef>
                          <a:spcPts val="100"/>
                        </a:spcBef>
                        <a:spcAft>
                          <a:spcPts val="0"/>
                        </a:spcAft>
                        <a:buClrTx/>
                        <a:buSzTx/>
                        <a:buFontTx/>
                        <a:buNone/>
                        <a:tabLst/>
                        <a:defRPr/>
                      </a:pPr>
                      <a:r>
                        <a:rPr kumimoji="0" lang="en-US" sz="1400" kern="1200" dirty="0" smtClean="0">
                          <a:solidFill>
                            <a:schemeClr val="dk1"/>
                          </a:solidFill>
                          <a:latin typeface="Arial" pitchFamily="34" charset="0"/>
                          <a:ea typeface="+mn-ea"/>
                          <a:cs typeface="Arial" pitchFamily="34" charset="0"/>
                        </a:rPr>
                        <a:t>(for enlisted)</a:t>
                      </a:r>
                      <a:endParaRPr lang="en-US" sz="1400" dirty="0">
                        <a:latin typeface="Arial" pitchFamily="34" charset="0"/>
                        <a:cs typeface="Arial" pitchFamily="34" charset="0"/>
                      </a:endParaRPr>
                    </a:p>
                  </a:txBody>
                  <a:tcPr/>
                </a:tc>
              </a:tr>
              <a:tr h="5173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ea typeface="Times New Roman"/>
                          <a:cs typeface="Arial" pitchFamily="34" charset="0"/>
                        </a:rPr>
                        <a:t>Extra duties - 8</a:t>
                      </a:r>
                      <a:r>
                        <a:rPr lang="en-US" sz="1400" b="1" baseline="0" dirty="0" smtClean="0">
                          <a:latin typeface="Arial" pitchFamily="34" charset="0"/>
                          <a:ea typeface="Times New Roman"/>
                          <a:cs typeface="Arial" pitchFamily="34" charset="0"/>
                        </a:rPr>
                        <a:t> days </a:t>
                      </a:r>
                    </a:p>
                    <a:p>
                      <a:pPr algn="ctr"/>
                      <a:endParaRPr lang="en-US" sz="1400" dirty="0">
                        <a:latin typeface="Arial" pitchFamily="34" charset="0"/>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ea typeface="Times New Roman"/>
                          <a:cs typeface="Arial" pitchFamily="34" charset="0"/>
                        </a:rPr>
                        <a:t>Extra duties - 14</a:t>
                      </a:r>
                      <a:r>
                        <a:rPr lang="en-US" sz="1400" b="1" baseline="0" dirty="0" smtClean="0">
                          <a:latin typeface="Arial" pitchFamily="34" charset="0"/>
                          <a:ea typeface="Times New Roman"/>
                          <a:cs typeface="Arial" pitchFamily="34" charset="0"/>
                        </a:rPr>
                        <a:t> days </a:t>
                      </a:r>
                    </a:p>
                    <a:p>
                      <a:pPr algn="ctr"/>
                      <a:endParaRPr lang="en-US" sz="1400" dirty="0">
                        <a:latin typeface="Arial" pitchFamily="34" charset="0"/>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ea typeface="Times New Roman"/>
                          <a:cs typeface="Arial" pitchFamily="34" charset="0"/>
                        </a:rPr>
                        <a:t>Extra duties - 14</a:t>
                      </a:r>
                      <a:r>
                        <a:rPr lang="en-US" sz="1400" b="1" baseline="0" dirty="0" smtClean="0">
                          <a:latin typeface="Arial" pitchFamily="34" charset="0"/>
                          <a:ea typeface="Times New Roman"/>
                          <a:cs typeface="Arial" pitchFamily="34" charset="0"/>
                        </a:rPr>
                        <a:t> days *</a:t>
                      </a:r>
                    </a:p>
                    <a:p>
                      <a:pPr algn="ctr"/>
                      <a:endParaRPr lang="en-US" sz="1400" dirty="0">
                        <a:latin typeface="Arial" pitchFamily="34" charset="0"/>
                        <a:cs typeface="Arial" pitchFamily="34" charset="0"/>
                      </a:endParaRPr>
                    </a:p>
                  </a:txBody>
                  <a:tcPr/>
                </a:tc>
              </a:tr>
              <a:tr h="5173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ea typeface="Times New Roman"/>
                          <a:cs typeface="Arial" pitchFamily="34" charset="0"/>
                        </a:rPr>
                        <a:t>Restriction –</a:t>
                      </a:r>
                      <a:r>
                        <a:rPr lang="en-US" sz="1400" b="1" baseline="0" dirty="0" smtClean="0">
                          <a:latin typeface="Arial" pitchFamily="34" charset="0"/>
                          <a:ea typeface="Times New Roman"/>
                          <a:cs typeface="Arial" pitchFamily="34" charset="0"/>
                        </a:rPr>
                        <a:t> 8 days</a:t>
                      </a:r>
                      <a:endParaRPr lang="en-US" sz="1400" b="1" dirty="0" smtClean="0">
                        <a:latin typeface="Arial" pitchFamily="34" charset="0"/>
                        <a:ea typeface="Times New Roman"/>
                        <a:cs typeface="Arial" pitchFamily="34" charset="0"/>
                      </a:endParaRPr>
                    </a:p>
                    <a:p>
                      <a:pPr algn="ctr"/>
                      <a:endParaRPr lang="en-US" sz="1400" dirty="0">
                        <a:latin typeface="Arial" pitchFamily="34" charset="0"/>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ea typeface="Times New Roman"/>
                          <a:cs typeface="Arial" pitchFamily="34" charset="0"/>
                        </a:rPr>
                        <a:t>Restriction –</a:t>
                      </a:r>
                      <a:r>
                        <a:rPr lang="en-US" sz="1400" b="1" baseline="0" dirty="0" smtClean="0">
                          <a:latin typeface="Arial" pitchFamily="34" charset="0"/>
                          <a:ea typeface="Times New Roman"/>
                          <a:cs typeface="Arial" pitchFamily="34" charset="0"/>
                        </a:rPr>
                        <a:t> 14 days</a:t>
                      </a:r>
                      <a:endParaRPr lang="en-US" sz="1400" b="1" dirty="0" smtClean="0">
                        <a:latin typeface="Arial" pitchFamily="34" charset="0"/>
                        <a:ea typeface="Times New Roman"/>
                        <a:cs typeface="Arial" pitchFamily="34" charset="0"/>
                      </a:endParaRPr>
                    </a:p>
                    <a:p>
                      <a:pPr algn="ctr"/>
                      <a:endParaRPr lang="en-US" sz="1400" dirty="0">
                        <a:latin typeface="Arial" pitchFamily="34" charset="0"/>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ea typeface="Times New Roman"/>
                          <a:cs typeface="Arial" pitchFamily="34" charset="0"/>
                        </a:rPr>
                        <a:t>Restriction –</a:t>
                      </a:r>
                      <a:r>
                        <a:rPr lang="en-US" sz="1400" b="1" baseline="0" dirty="0" smtClean="0">
                          <a:latin typeface="Arial" pitchFamily="34" charset="0"/>
                          <a:ea typeface="Times New Roman"/>
                          <a:cs typeface="Arial" pitchFamily="34" charset="0"/>
                        </a:rPr>
                        <a:t> 14 days</a:t>
                      </a:r>
                      <a:endParaRPr lang="en-US" sz="1400" b="1" dirty="0" smtClean="0">
                        <a:latin typeface="Arial" pitchFamily="34" charset="0"/>
                        <a:ea typeface="Times New Roman"/>
                        <a:cs typeface="Arial" pitchFamily="34" charset="0"/>
                      </a:endParaRPr>
                    </a:p>
                    <a:p>
                      <a:pPr algn="ctr"/>
                      <a:endParaRPr lang="en-US" sz="1400" dirty="0">
                        <a:latin typeface="Arial" pitchFamily="34" charset="0"/>
                        <a:cs typeface="Arial" pitchFamily="34" charset="0"/>
                      </a:endParaRPr>
                    </a:p>
                  </a:txBody>
                  <a:tcPr/>
                </a:tc>
              </a:tr>
            </a:tbl>
          </a:graphicData>
        </a:graphic>
      </p:graphicFrame>
      <p:sp>
        <p:nvSpPr>
          <p:cNvPr id="8" name="Slide Number Placeholder 7"/>
          <p:cNvSpPr>
            <a:spLocks noGrp="1"/>
          </p:cNvSpPr>
          <p:nvPr>
            <p:ph type="sldNum" sz="quarter" idx="12"/>
          </p:nvPr>
        </p:nvSpPr>
        <p:spPr/>
        <p:txBody>
          <a:bodyPr/>
          <a:lstStyle/>
          <a:p>
            <a:fld id="{B33C4384-B4AC-407F-837C-8B8ADA994925}" type="slidenum">
              <a:rPr lang="en-US" smtClean="0"/>
              <a:pPr/>
              <a:t>40</a:t>
            </a:fld>
            <a:endParaRPr lang="en-US"/>
          </a:p>
        </p:txBody>
      </p:sp>
      <p:sp>
        <p:nvSpPr>
          <p:cNvPr id="6" name="TextBox 5"/>
          <p:cNvSpPr txBox="1"/>
          <p:nvPr/>
        </p:nvSpPr>
        <p:spPr>
          <a:xfrm>
            <a:off x="914400" y="5021520"/>
            <a:ext cx="7086600" cy="2369880"/>
          </a:xfrm>
          <a:prstGeom prst="rect">
            <a:avLst/>
          </a:prstGeom>
          <a:noFill/>
        </p:spPr>
        <p:txBody>
          <a:bodyPr wrap="square" rtlCol="0">
            <a:spAutoFit/>
          </a:bodyPr>
          <a:lstStyle/>
          <a:p>
            <a:pPr algn="ctr"/>
            <a:r>
              <a:rPr lang="en-US" b="1" u="sng" dirty="0" smtClean="0">
                <a:latin typeface="Arial" pitchFamily="34" charset="0"/>
                <a:cs typeface="Arial" pitchFamily="34" charset="0"/>
              </a:rPr>
              <a:t>Statutory Limits</a:t>
            </a:r>
            <a:r>
              <a:rPr lang="en-US" dirty="0" smtClean="0">
                <a:latin typeface="Arial" pitchFamily="34" charset="0"/>
                <a:cs typeface="Arial" pitchFamily="34" charset="0"/>
              </a:rPr>
              <a:t>: </a:t>
            </a:r>
          </a:p>
          <a:p>
            <a:pPr>
              <a:buFont typeface="Wingdings" pitchFamily="2" charset="2"/>
              <a:buChar char="§"/>
            </a:pPr>
            <a:r>
              <a:rPr lang="en-US" sz="1400" dirty="0" smtClean="0">
                <a:latin typeface="Arial" pitchFamily="34" charset="0"/>
                <a:cs typeface="Arial" pitchFamily="34" charset="0"/>
              </a:rPr>
              <a:t> Commanders have one year to take action </a:t>
            </a:r>
          </a:p>
          <a:p>
            <a:pPr>
              <a:buFont typeface="Wingdings" pitchFamily="2" charset="2"/>
              <a:buChar char="§"/>
            </a:pPr>
            <a:r>
              <a:rPr lang="en-US" sz="1400" dirty="0" smtClean="0">
                <a:latin typeface="Arial" pitchFamily="34" charset="0"/>
                <a:cs typeface="Arial" pitchFamily="34" charset="0"/>
              </a:rPr>
              <a:t> 45 days to appeal NJP</a:t>
            </a:r>
          </a:p>
          <a:p>
            <a:pPr marL="0" lvl="1">
              <a:buFont typeface="Wingdings" pitchFamily="2" charset="2"/>
              <a:buChar char="§"/>
            </a:pPr>
            <a:r>
              <a:rPr lang="en-US" sz="1400" kern="0" dirty="0" smtClean="0">
                <a:effectLst>
                  <a:outerShdw blurRad="38100" dist="38100" dir="2700000" algn="tl">
                    <a:srgbClr val="C0C0C0"/>
                  </a:outerShdw>
                </a:effectLst>
                <a:latin typeface="Arial" pitchFamily="34" charset="0"/>
                <a:cs typeface="Arial" pitchFamily="34" charset="0"/>
              </a:rPr>
              <a:t> </a:t>
            </a:r>
            <a:r>
              <a:rPr lang="en-US" sz="1400" kern="0" dirty="0" smtClean="0">
                <a:latin typeface="Arial" pitchFamily="34" charset="0"/>
                <a:cs typeface="Arial" pitchFamily="34" charset="0"/>
              </a:rPr>
              <a:t>1 training period counts as a “day” for </a:t>
            </a:r>
            <a:r>
              <a:rPr lang="en-US" sz="1400" i="1" u="sng" kern="0" dirty="0" smtClean="0">
                <a:latin typeface="Arial" pitchFamily="34" charset="0"/>
                <a:cs typeface="Arial" pitchFamily="34" charset="0"/>
              </a:rPr>
              <a:t>pay</a:t>
            </a:r>
            <a:r>
              <a:rPr lang="en-US" sz="1400" kern="0" dirty="0" smtClean="0">
                <a:latin typeface="Arial" pitchFamily="34" charset="0"/>
                <a:cs typeface="Arial" pitchFamily="34" charset="0"/>
              </a:rPr>
              <a:t> purposes, so there are typically 4 “days” in</a:t>
            </a:r>
          </a:p>
          <a:p>
            <a:pPr marL="0" lvl="1"/>
            <a:r>
              <a:rPr lang="en-US" sz="1400" kern="0" dirty="0" smtClean="0">
                <a:latin typeface="Arial" pitchFamily="34" charset="0"/>
                <a:cs typeface="Arial" pitchFamily="34" charset="0"/>
              </a:rPr>
              <a:t>   a drill weekend</a:t>
            </a:r>
            <a:r>
              <a:rPr lang="en-US" sz="1400" kern="0" dirty="0" smtClean="0">
                <a:effectLst>
                  <a:outerShdw blurRad="38100" dist="38100" dir="2700000" algn="tl">
                    <a:srgbClr val="C0C0C0"/>
                  </a:outerShdw>
                </a:effectLst>
                <a:latin typeface="Arial" pitchFamily="34" charset="0"/>
                <a:cs typeface="Arial" pitchFamily="34" charset="0"/>
              </a:rPr>
              <a:t>.</a:t>
            </a:r>
          </a:p>
          <a:p>
            <a:pPr marL="0" lvl="1">
              <a:buFont typeface="Wingdings" pitchFamily="2" charset="2"/>
              <a:buChar char="§"/>
            </a:pPr>
            <a:r>
              <a:rPr lang="en-US" sz="1400" dirty="0" smtClean="0">
                <a:latin typeface="Arial" pitchFamily="34" charset="0"/>
                <a:cs typeface="Arial" pitchFamily="34" charset="0"/>
              </a:rPr>
              <a:t> Basic pay only: does not include incentive pay, proficiency pay, allowances</a:t>
            </a:r>
          </a:p>
          <a:p>
            <a:pPr marL="0" lvl="1"/>
            <a:r>
              <a:rPr lang="en-US" sz="1400" dirty="0" smtClean="0">
                <a:latin typeface="Arial" pitchFamily="34" charset="0"/>
                <a:cs typeface="Arial" pitchFamily="34" charset="0"/>
              </a:rPr>
              <a:t>  (If reduced, basic pay is calculated at the reduced rate).</a:t>
            </a:r>
          </a:p>
          <a:p>
            <a:pPr marL="0" lvl="1">
              <a:buFont typeface="Arial" pitchFamily="34" charset="0"/>
              <a:buChar char="•"/>
            </a:pPr>
            <a:endParaRPr lang="en-US" sz="1400" dirty="0" smtClean="0">
              <a:latin typeface="Arial" pitchFamily="34" charset="0"/>
              <a:cs typeface="Arial" pitchFamily="34" charset="0"/>
            </a:endParaRPr>
          </a:p>
          <a:p>
            <a:pPr marL="0" lvl="1">
              <a:buFont typeface="Arial" pitchFamily="34" charset="0"/>
              <a:buChar char="•"/>
            </a:pPr>
            <a:endParaRPr lang="en-US" sz="1400" b="1" kern="0" dirty="0" smtClean="0">
              <a:effectLst>
                <a:outerShdw blurRad="38100" dist="38100" dir="2700000" algn="tl">
                  <a:srgbClr val="C0C0C0"/>
                </a:outerShdw>
              </a:effectLst>
              <a:latin typeface="Arial" pitchFamily="34" charset="0"/>
              <a:cs typeface="Arial" pitchFamily="34" charset="0"/>
            </a:endParaRPr>
          </a:p>
          <a:p>
            <a:pPr>
              <a:buFont typeface="Arial" pitchFamily="34" charset="0"/>
              <a:buChar char="•"/>
            </a:pPr>
            <a:endParaRPr lang="en-US" dirty="0">
              <a:latin typeface="Arial" pitchFamily="34" charset="0"/>
              <a:cs typeface="Arial" pitchFamily="34" charset="0"/>
            </a:endParaRPr>
          </a:p>
        </p:txBody>
      </p:sp>
      <p:pic>
        <p:nvPicPr>
          <p:cNvPr id="5" name="Picture 4"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7" name="Picture 6"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2064"/>
            <a:ext cx="7772400" cy="914400"/>
          </a:xfrm>
        </p:spPr>
        <p:txBody>
          <a:bodyPr/>
          <a:lstStyle/>
          <a:p>
            <a:pPr algn="ctr"/>
            <a:r>
              <a:rPr lang="en-US" b="1" dirty="0" smtClean="0">
                <a:latin typeface="Arial" pitchFamily="34" charset="0"/>
                <a:cs typeface="Arial" pitchFamily="34" charset="0"/>
              </a:rPr>
              <a:t>ANG Involuntary Demotions</a:t>
            </a:r>
            <a:endParaRPr lang="en-US" b="1" dirty="0">
              <a:latin typeface="Arial" pitchFamily="34" charset="0"/>
              <a:cs typeface="Arial" pitchFamily="34" charset="0"/>
            </a:endParaRPr>
          </a:p>
        </p:txBody>
      </p:sp>
      <p:graphicFrame>
        <p:nvGraphicFramePr>
          <p:cNvPr id="8" name="Content Placeholder 7"/>
          <p:cNvGraphicFramePr>
            <a:graphicFrameLocks noGrp="1"/>
          </p:cNvGraphicFramePr>
          <p:nvPr>
            <p:ph idx="1"/>
          </p:nvPr>
        </p:nvGraphicFramePr>
        <p:xfrm>
          <a:off x="685800" y="1447800"/>
          <a:ext cx="7772400" cy="3017520"/>
        </p:xfrm>
        <a:graphic>
          <a:graphicData uri="http://schemas.openxmlformats.org/drawingml/2006/table">
            <a:tbl>
              <a:tblPr firstRow="1" bandRow="1">
                <a:tableStyleId>{5C22544A-7EE6-4342-B048-85BDC9FD1C3A}</a:tableStyleId>
              </a:tblPr>
              <a:tblGrid>
                <a:gridCol w="3886200"/>
                <a:gridCol w="3886200"/>
              </a:tblGrid>
              <a:tr h="340868">
                <a:tc>
                  <a:txBody>
                    <a:bodyPr/>
                    <a:lstStyle/>
                    <a:p>
                      <a:r>
                        <a:rPr lang="en-US" dirty="0" smtClean="0">
                          <a:latin typeface="Arial" pitchFamily="34" charset="0"/>
                          <a:cs typeface="Arial" pitchFamily="34" charset="0"/>
                        </a:rPr>
                        <a:t>Rank</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Demotion Authority</a:t>
                      </a:r>
                      <a:endParaRPr lang="en-US" dirty="0">
                        <a:latin typeface="Arial" pitchFamily="34" charset="0"/>
                        <a:cs typeface="Arial" pitchFamily="34" charset="0"/>
                      </a:endParaRPr>
                    </a:p>
                  </a:txBody>
                  <a:tcPr/>
                </a:tc>
              </a:tr>
              <a:tr h="588348">
                <a:tc>
                  <a:txBody>
                    <a:bodyPr/>
                    <a:lstStyle/>
                    <a:p>
                      <a:r>
                        <a:rPr lang="en-US" dirty="0" smtClean="0">
                          <a:latin typeface="Arial" pitchFamily="34" charset="0"/>
                          <a:cs typeface="Arial" pitchFamily="34" charset="0"/>
                        </a:rPr>
                        <a:t>Traditional Guardsmen E-1 to E-6</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TAG</a:t>
                      </a:r>
                      <a:r>
                        <a:rPr lang="en-US" baseline="0" dirty="0" smtClean="0">
                          <a:latin typeface="Arial" pitchFamily="34" charset="0"/>
                          <a:cs typeface="Arial" pitchFamily="34" charset="0"/>
                        </a:rPr>
                        <a:t> (delegate to wing/group/base CDR</a:t>
                      </a:r>
                      <a:endParaRPr lang="en-US" dirty="0">
                        <a:latin typeface="Arial" pitchFamily="34" charset="0"/>
                        <a:cs typeface="Arial" pitchFamily="34" charset="0"/>
                      </a:endParaRPr>
                    </a:p>
                  </a:txBody>
                  <a:tcPr/>
                </a:tc>
              </a:tr>
              <a:tr h="588348">
                <a:tc>
                  <a:txBody>
                    <a:bodyPr/>
                    <a:lstStyle/>
                    <a:p>
                      <a:r>
                        <a:rPr lang="en-US" dirty="0" smtClean="0">
                          <a:latin typeface="Arial" pitchFamily="34" charset="0"/>
                          <a:cs typeface="Arial" pitchFamily="34" charset="0"/>
                        </a:rPr>
                        <a:t>Traditional Guardsmen E-7 to E-9</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TAG</a:t>
                      </a:r>
                      <a:r>
                        <a:rPr lang="en-US" baseline="0" dirty="0" smtClean="0">
                          <a:latin typeface="Arial" pitchFamily="34" charset="0"/>
                          <a:cs typeface="Arial" pitchFamily="34" charset="0"/>
                        </a:rPr>
                        <a:t> (delegate to Assistant Adjutant for Air</a:t>
                      </a:r>
                      <a:endParaRPr lang="en-US" dirty="0">
                        <a:latin typeface="Arial" pitchFamily="34" charset="0"/>
                        <a:cs typeface="Arial" pitchFamily="34" charset="0"/>
                      </a:endParaRPr>
                    </a:p>
                  </a:txBody>
                  <a:tcPr/>
                </a:tc>
              </a:tr>
              <a:tr h="340868">
                <a:tc>
                  <a:txBody>
                    <a:bodyPr/>
                    <a:lstStyle/>
                    <a:p>
                      <a:r>
                        <a:rPr lang="en-US" dirty="0" smtClean="0">
                          <a:latin typeface="Arial" pitchFamily="34" charset="0"/>
                          <a:cs typeface="Arial" pitchFamily="34" charset="0"/>
                        </a:rPr>
                        <a:t>Full-Time AGRs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TAG </a:t>
                      </a:r>
                      <a:endParaRPr lang="en-US" dirty="0">
                        <a:latin typeface="Arial" pitchFamily="34" charset="0"/>
                        <a:cs typeface="Arial" pitchFamily="34" charset="0"/>
                      </a:endParaRPr>
                    </a:p>
                  </a:txBody>
                  <a:tcPr/>
                </a:tc>
              </a:tr>
              <a:tr h="588348">
                <a:tc>
                  <a:txBody>
                    <a:bodyPr/>
                    <a:lstStyle/>
                    <a:p>
                      <a:r>
                        <a:rPr lang="en-US" dirty="0" smtClean="0">
                          <a:latin typeface="Arial" pitchFamily="34" charset="0"/>
                          <a:cs typeface="Arial" pitchFamily="34" charset="0"/>
                        </a:rPr>
                        <a:t>Members on AD w/ NGB or ANG Readiness Center</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Dir.</a:t>
                      </a:r>
                      <a:r>
                        <a:rPr lang="en-US" baseline="0" dirty="0" smtClean="0">
                          <a:latin typeface="Arial" pitchFamily="34" charset="0"/>
                          <a:cs typeface="Arial" pitchFamily="34" charset="0"/>
                        </a:rPr>
                        <a:t> ANG with TAG concurrence</a:t>
                      </a:r>
                      <a:endParaRPr lang="en-US" dirty="0">
                        <a:latin typeface="Arial" pitchFamily="34" charset="0"/>
                        <a:cs typeface="Arial" pitchFamily="34" charset="0"/>
                      </a:endParaRPr>
                    </a:p>
                  </a:txBody>
                  <a:tcPr/>
                </a:tc>
              </a:tr>
              <a:tr h="340868">
                <a:tc>
                  <a:txBody>
                    <a:bodyPr/>
                    <a:lstStyle/>
                    <a:p>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bl>
          </a:graphicData>
        </a:graphic>
      </p:graphicFrame>
      <p:sp>
        <p:nvSpPr>
          <p:cNvPr id="4" name="Slide Number Placeholder 3"/>
          <p:cNvSpPr>
            <a:spLocks noGrp="1"/>
          </p:cNvSpPr>
          <p:nvPr>
            <p:ph type="sldNum" sz="quarter" idx="12"/>
          </p:nvPr>
        </p:nvSpPr>
        <p:spPr/>
        <p:txBody>
          <a:bodyPr/>
          <a:lstStyle/>
          <a:p>
            <a:fld id="{B33C4384-B4AC-407F-837C-8B8ADA994925}" type="slidenum">
              <a:rPr lang="en-US" smtClean="0"/>
              <a:pPr/>
              <a:t>41</a:t>
            </a:fld>
            <a:endParaRPr lang="en-US"/>
          </a:p>
        </p:txBody>
      </p:sp>
      <p:graphicFrame>
        <p:nvGraphicFramePr>
          <p:cNvPr id="9" name="Table 8"/>
          <p:cNvGraphicFramePr>
            <a:graphicFrameLocks noGrp="1"/>
          </p:cNvGraphicFramePr>
          <p:nvPr/>
        </p:nvGraphicFramePr>
        <p:xfrm>
          <a:off x="304800" y="4953000"/>
          <a:ext cx="8610600" cy="1371600"/>
        </p:xfrm>
        <a:graphic>
          <a:graphicData uri="http://schemas.openxmlformats.org/drawingml/2006/table">
            <a:tbl>
              <a:tblPr firstRow="1" bandRow="1">
                <a:tableStyleId>{5C22544A-7EE6-4342-B048-85BDC9FD1C3A}</a:tableStyleId>
              </a:tblPr>
              <a:tblGrid>
                <a:gridCol w="2870200"/>
                <a:gridCol w="2870200"/>
                <a:gridCol w="2870200"/>
              </a:tblGrid>
              <a:tr h="563880">
                <a:tc>
                  <a:txBody>
                    <a:bodyPr/>
                    <a:lstStyle/>
                    <a:p>
                      <a:r>
                        <a:rPr lang="en-US" dirty="0" smtClean="0">
                          <a:latin typeface="Arial" pitchFamily="34" charset="0"/>
                          <a:cs typeface="Arial" pitchFamily="34" charset="0"/>
                        </a:rPr>
                        <a:t>Rule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If airman</a:t>
                      </a:r>
                      <a:r>
                        <a:rPr lang="en-US" baseline="0" dirty="0" smtClean="0">
                          <a:latin typeface="Arial" pitchFamily="34" charset="0"/>
                          <a:cs typeface="Arial" pitchFamily="34" charset="0"/>
                        </a:rPr>
                        <a:t> is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Then</a:t>
                      </a:r>
                      <a:r>
                        <a:rPr lang="en-US" baseline="0" dirty="0" smtClean="0">
                          <a:latin typeface="Arial" pitchFamily="34" charset="0"/>
                          <a:cs typeface="Arial" pitchFamily="34" charset="0"/>
                        </a:rPr>
                        <a:t> demotion is to grade no lower than</a:t>
                      </a:r>
                      <a:endParaRPr lang="en-US" dirty="0">
                        <a:latin typeface="Arial" pitchFamily="34" charset="0"/>
                        <a:cs typeface="Arial" pitchFamily="34" charset="0"/>
                      </a:endParaRPr>
                    </a:p>
                  </a:txBody>
                  <a:tcPr/>
                </a:tc>
              </a:tr>
              <a:tr h="0">
                <a:tc>
                  <a:txBody>
                    <a:bodyPr/>
                    <a:lstStyle/>
                    <a:p>
                      <a:r>
                        <a:rPr lang="en-US"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E-4 or higher</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E-2</a:t>
                      </a:r>
                      <a:endParaRPr lang="en-US" dirty="0">
                        <a:latin typeface="Arial" pitchFamily="34" charset="0"/>
                        <a:cs typeface="Arial" pitchFamily="34" charset="0"/>
                      </a:endParaRPr>
                    </a:p>
                  </a:txBody>
                  <a:tcPr/>
                </a:tc>
              </a:tr>
              <a:tr h="0">
                <a:tc>
                  <a:txBody>
                    <a:bodyPr/>
                    <a:lstStyle/>
                    <a:p>
                      <a:r>
                        <a:rPr lang="en-US"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E-3</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E-1</a:t>
                      </a:r>
                      <a:endParaRPr lang="en-US" dirty="0">
                        <a:latin typeface="Arial" pitchFamily="34" charset="0"/>
                        <a:cs typeface="Arial" pitchFamily="34" charset="0"/>
                      </a:endParaRPr>
                    </a:p>
                  </a:txBody>
                  <a:tcPr/>
                </a:tc>
              </a:tr>
            </a:tbl>
          </a:graphicData>
        </a:graphic>
      </p:graphicFrame>
      <p:pic>
        <p:nvPicPr>
          <p:cNvPr id="10" name="Picture 9"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11" name="Picture 10"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2064"/>
            <a:ext cx="7772400" cy="914400"/>
          </a:xfrm>
        </p:spPr>
        <p:txBody>
          <a:bodyPr>
            <a:noAutofit/>
          </a:bodyPr>
          <a:lstStyle/>
          <a:p>
            <a:pPr algn="ctr"/>
            <a:r>
              <a:rPr lang="en-US" b="1" dirty="0" smtClean="0">
                <a:latin typeface="Arial" pitchFamily="34" charset="0"/>
                <a:cs typeface="Arial" pitchFamily="34" charset="0"/>
              </a:rPr>
              <a:t>NJP: Actions at Punishment Phase</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Arial" pitchFamily="34" charset="0"/>
                <a:cs typeface="Arial" pitchFamily="34" charset="0"/>
              </a:rPr>
              <a:t>Combining Punishment:</a:t>
            </a:r>
          </a:p>
          <a:p>
            <a:pPr lvl="1"/>
            <a:r>
              <a:rPr lang="en-US" dirty="0" smtClean="0">
                <a:latin typeface="Arial" pitchFamily="34" charset="0"/>
                <a:cs typeface="Arial" pitchFamily="34" charset="0"/>
              </a:rPr>
              <a:t>Multiple punishments run consecutive but cannot exceed the longest available punishment.</a:t>
            </a:r>
          </a:p>
          <a:p>
            <a:pPr lvl="1"/>
            <a:r>
              <a:rPr lang="en-US" dirty="0" smtClean="0">
                <a:latin typeface="Arial" pitchFamily="34" charset="0"/>
                <a:cs typeface="Arial" pitchFamily="34" charset="0"/>
              </a:rPr>
              <a:t>Generally may not </a:t>
            </a:r>
            <a:r>
              <a:rPr lang="en-US" i="1" u="sng" dirty="0" smtClean="0">
                <a:latin typeface="Arial" pitchFamily="34" charset="0"/>
                <a:cs typeface="Arial" pitchFamily="34" charset="0"/>
              </a:rPr>
              <a:t>impose punitive action</a:t>
            </a:r>
            <a:r>
              <a:rPr lang="en-US" dirty="0" smtClean="0">
                <a:latin typeface="Arial" pitchFamily="34" charset="0"/>
                <a:cs typeface="Arial" pitchFamily="34" charset="0"/>
              </a:rPr>
              <a:t> for the same offense twice.  NJP does not limit imposing additional administrative and leadership measures.</a:t>
            </a:r>
          </a:p>
          <a:p>
            <a:r>
              <a:rPr lang="en-US" dirty="0" smtClean="0">
                <a:latin typeface="Arial" pitchFamily="34" charset="0"/>
                <a:cs typeface="Arial" pitchFamily="34" charset="0"/>
              </a:rPr>
              <a:t>Mitigating Punishment:</a:t>
            </a:r>
          </a:p>
          <a:p>
            <a:pPr lvl="1"/>
            <a:r>
              <a:rPr lang="en-US" sz="2400" dirty="0" smtClean="0">
                <a:latin typeface="Arial" pitchFamily="34" charset="0"/>
                <a:cs typeface="Arial" pitchFamily="34" charset="0"/>
              </a:rPr>
              <a:t>CDR may mitigate, reduce, vacate, or suspend punishment, but may not increase punishment after determination.</a:t>
            </a:r>
          </a:p>
          <a:p>
            <a:pPr lvl="1"/>
            <a:r>
              <a:rPr lang="en-US" sz="2400" dirty="0" smtClean="0">
                <a:latin typeface="Arial" pitchFamily="34" charset="0"/>
                <a:cs typeface="Arial" pitchFamily="34" charset="0"/>
              </a:rPr>
              <a:t>Must be documented.</a:t>
            </a:r>
          </a:p>
          <a:p>
            <a:pPr lvl="1"/>
            <a:r>
              <a:rPr lang="en-US" sz="2400" dirty="0" smtClean="0">
                <a:latin typeface="Arial" pitchFamily="34" charset="0"/>
                <a:cs typeface="Arial" pitchFamily="34" charset="0"/>
              </a:rPr>
              <a:t>May change a reduction in grade to pay forfeiture.</a:t>
            </a:r>
          </a:p>
          <a:p>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33C4384-B4AC-407F-837C-8B8ADA994925}" type="slidenum">
              <a:rPr lang="en-US" smtClean="0"/>
              <a:pPr/>
              <a:t>42</a:t>
            </a:fld>
            <a:endParaRPr lang="en-US"/>
          </a:p>
        </p:txBody>
      </p:sp>
      <p:pic>
        <p:nvPicPr>
          <p:cNvPr id="4" name="Picture 3"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5" name="Picture 4"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latin typeface="Arial" pitchFamily="34" charset="0"/>
                <a:cs typeface="Arial" pitchFamily="34" charset="0"/>
              </a:rPr>
              <a:t>Non-Judicial Punishment Comparisons</a:t>
            </a:r>
            <a:endParaRPr lang="en-US" b="1" dirty="0">
              <a:latin typeface="Arial" pitchFamily="34" charset="0"/>
              <a:cs typeface="Arial" pitchFamily="34" charset="0"/>
            </a:endParaRPr>
          </a:p>
        </p:txBody>
      </p:sp>
      <p:sp>
        <p:nvSpPr>
          <p:cNvPr id="7" name="Text Placeholder 6"/>
          <p:cNvSpPr>
            <a:spLocks noGrp="1"/>
          </p:cNvSpPr>
          <p:nvPr>
            <p:ph type="body" idx="1"/>
          </p:nvPr>
        </p:nvSpPr>
        <p:spPr/>
        <p:txBody>
          <a:bodyPr/>
          <a:lstStyle/>
          <a:p>
            <a:r>
              <a:rPr lang="en-US" dirty="0" smtClean="0">
                <a:latin typeface="Arial" pitchFamily="34" charset="0"/>
                <a:cs typeface="Arial" pitchFamily="34" charset="0"/>
              </a:rPr>
              <a:t>Alabama Code</a:t>
            </a:r>
            <a:endParaRPr lang="en-US" dirty="0">
              <a:latin typeface="Arial" pitchFamily="34" charset="0"/>
              <a:cs typeface="Arial" pitchFamily="34" charset="0"/>
            </a:endParaRPr>
          </a:p>
        </p:txBody>
      </p:sp>
      <p:sp>
        <p:nvSpPr>
          <p:cNvPr id="9" name="Text Placeholder 8"/>
          <p:cNvSpPr>
            <a:spLocks noGrp="1"/>
          </p:cNvSpPr>
          <p:nvPr>
            <p:ph type="body" sz="half" idx="3"/>
          </p:nvPr>
        </p:nvSpPr>
        <p:spPr/>
        <p:txBody>
          <a:bodyPr/>
          <a:lstStyle/>
          <a:p>
            <a:r>
              <a:rPr lang="en-US" dirty="0" smtClean="0">
                <a:latin typeface="Arial" pitchFamily="34" charset="0"/>
                <a:cs typeface="Arial" pitchFamily="34" charset="0"/>
              </a:rPr>
              <a:t>Uniform Code</a:t>
            </a:r>
            <a:endParaRPr lang="en-US" dirty="0">
              <a:latin typeface="Arial" pitchFamily="34" charset="0"/>
              <a:cs typeface="Arial" pitchFamily="34" charset="0"/>
            </a:endParaRPr>
          </a:p>
        </p:txBody>
      </p:sp>
      <p:sp>
        <p:nvSpPr>
          <p:cNvPr id="8" name="Content Placeholder 7"/>
          <p:cNvSpPr>
            <a:spLocks noGrp="1"/>
          </p:cNvSpPr>
          <p:nvPr>
            <p:ph sz="quarter" idx="2"/>
          </p:nvPr>
        </p:nvSpPr>
        <p:spPr/>
        <p:txBody>
          <a:bodyPr>
            <a:noAutofit/>
          </a:bodyPr>
          <a:lstStyle/>
          <a:p>
            <a:pPr>
              <a:spcBef>
                <a:spcPts val="0"/>
              </a:spcBef>
              <a:buNone/>
            </a:pPr>
            <a:r>
              <a:rPr lang="en-US" sz="1400" dirty="0" smtClean="0">
                <a:latin typeface="Arial" pitchFamily="34" charset="0"/>
                <a:cs typeface="Arial" pitchFamily="34" charset="0"/>
              </a:rPr>
              <a:t>Punishments may be imposed at Summarized or Formal Proceedings</a:t>
            </a:r>
          </a:p>
          <a:p>
            <a:pPr>
              <a:spcBef>
                <a:spcPts val="0"/>
              </a:spcBef>
            </a:pPr>
            <a:r>
              <a:rPr lang="en-US" sz="1400" dirty="0" smtClean="0">
                <a:latin typeface="Arial" pitchFamily="34" charset="0"/>
                <a:cs typeface="Arial" pitchFamily="34" charset="0"/>
              </a:rPr>
              <a:t>*G.O. &amp; Governor</a:t>
            </a:r>
          </a:p>
          <a:p>
            <a:pPr lvl="1">
              <a:spcBef>
                <a:spcPts val="0"/>
              </a:spcBef>
            </a:pPr>
            <a:r>
              <a:rPr lang="en-US" sz="1400" dirty="0" smtClean="0">
                <a:latin typeface="Arial" pitchFamily="34" charset="0"/>
                <a:cs typeface="Arial" pitchFamily="34" charset="0"/>
              </a:rPr>
              <a:t>Admonition/Reprimand</a:t>
            </a:r>
          </a:p>
          <a:p>
            <a:pPr lvl="1">
              <a:spcBef>
                <a:spcPts val="0"/>
              </a:spcBef>
            </a:pPr>
            <a:r>
              <a:rPr lang="en-US" sz="1400" dirty="0" smtClean="0">
                <a:latin typeface="Arial" pitchFamily="34" charset="0"/>
                <a:cs typeface="Arial" pitchFamily="34" charset="0"/>
              </a:rPr>
              <a:t>Extra Duty: 14 days</a:t>
            </a:r>
          </a:p>
          <a:p>
            <a:pPr lvl="1">
              <a:spcBef>
                <a:spcPts val="0"/>
              </a:spcBef>
            </a:pPr>
            <a:r>
              <a:rPr lang="en-US" sz="1400" dirty="0" smtClean="0">
                <a:latin typeface="Arial" pitchFamily="34" charset="0"/>
                <a:cs typeface="Arial" pitchFamily="34" charset="0"/>
              </a:rPr>
              <a:t>Reduction: 1 to 2 grades</a:t>
            </a:r>
          </a:p>
          <a:p>
            <a:pPr lvl="1">
              <a:spcBef>
                <a:spcPts val="0"/>
              </a:spcBef>
            </a:pPr>
            <a:r>
              <a:rPr lang="en-US" sz="1400" dirty="0" smtClean="0">
                <a:latin typeface="Arial" pitchFamily="34" charset="0"/>
                <a:cs typeface="Arial" pitchFamily="34" charset="0"/>
              </a:rPr>
              <a:t>Forfeiture: 12 days pay</a:t>
            </a:r>
          </a:p>
          <a:p>
            <a:pPr>
              <a:spcBef>
                <a:spcPts val="0"/>
              </a:spcBef>
            </a:pPr>
            <a:r>
              <a:rPr lang="en-US" sz="1400" dirty="0" smtClean="0">
                <a:latin typeface="Arial" pitchFamily="34" charset="0"/>
                <a:cs typeface="Arial" pitchFamily="34" charset="0"/>
              </a:rPr>
              <a:t>Field Grade:</a:t>
            </a:r>
          </a:p>
          <a:p>
            <a:pPr lvl="1">
              <a:spcBef>
                <a:spcPts val="0"/>
              </a:spcBef>
            </a:pPr>
            <a:r>
              <a:rPr lang="en-US" sz="1400" dirty="0" smtClean="0">
                <a:latin typeface="Arial" pitchFamily="34" charset="0"/>
                <a:cs typeface="Arial" pitchFamily="34" charset="0"/>
              </a:rPr>
              <a:t>Admonition/Reprimand</a:t>
            </a:r>
          </a:p>
          <a:p>
            <a:pPr lvl="1">
              <a:spcBef>
                <a:spcPts val="0"/>
              </a:spcBef>
            </a:pPr>
            <a:r>
              <a:rPr lang="en-US" sz="1400" dirty="0" smtClean="0">
                <a:latin typeface="Arial" pitchFamily="34" charset="0"/>
                <a:cs typeface="Arial" pitchFamily="34" charset="0"/>
              </a:rPr>
              <a:t>Extra Duty: 14 days</a:t>
            </a:r>
          </a:p>
          <a:p>
            <a:pPr lvl="1">
              <a:spcBef>
                <a:spcPts val="0"/>
              </a:spcBef>
            </a:pPr>
            <a:r>
              <a:rPr lang="en-US" sz="1400" dirty="0" smtClean="0">
                <a:latin typeface="Arial" pitchFamily="34" charset="0"/>
                <a:cs typeface="Arial" pitchFamily="34" charset="0"/>
              </a:rPr>
              <a:t>Reduction: 1 to 2 grades</a:t>
            </a:r>
          </a:p>
          <a:p>
            <a:pPr lvl="1">
              <a:spcBef>
                <a:spcPts val="0"/>
              </a:spcBef>
            </a:pPr>
            <a:r>
              <a:rPr lang="en-US" sz="1400" dirty="0" smtClean="0">
                <a:latin typeface="Arial" pitchFamily="34" charset="0"/>
                <a:cs typeface="Arial" pitchFamily="34" charset="0"/>
              </a:rPr>
              <a:t>Forfeiture: 12 days pay</a:t>
            </a:r>
          </a:p>
          <a:p>
            <a:pPr>
              <a:spcBef>
                <a:spcPts val="0"/>
              </a:spcBef>
            </a:pPr>
            <a:r>
              <a:rPr lang="en-US" sz="1400" dirty="0" smtClean="0">
                <a:latin typeface="Arial" pitchFamily="34" charset="0"/>
                <a:cs typeface="Arial" pitchFamily="34" charset="0"/>
              </a:rPr>
              <a:t>Company Grade:</a:t>
            </a:r>
          </a:p>
          <a:p>
            <a:pPr lvl="1">
              <a:spcBef>
                <a:spcPts val="0"/>
              </a:spcBef>
            </a:pPr>
            <a:r>
              <a:rPr lang="en-US" sz="1400" dirty="0" smtClean="0">
                <a:latin typeface="Arial" pitchFamily="34" charset="0"/>
                <a:cs typeface="Arial" pitchFamily="34" charset="0"/>
              </a:rPr>
              <a:t>Admonition/Reprimand</a:t>
            </a:r>
          </a:p>
          <a:p>
            <a:pPr lvl="1">
              <a:spcBef>
                <a:spcPts val="0"/>
              </a:spcBef>
            </a:pPr>
            <a:r>
              <a:rPr lang="en-US" sz="1400" dirty="0" smtClean="0">
                <a:latin typeface="Arial" pitchFamily="34" charset="0"/>
                <a:cs typeface="Arial" pitchFamily="34" charset="0"/>
              </a:rPr>
              <a:t>Extra Duty: 8 days</a:t>
            </a:r>
          </a:p>
          <a:p>
            <a:pPr lvl="1">
              <a:spcBef>
                <a:spcPts val="0"/>
              </a:spcBef>
            </a:pPr>
            <a:r>
              <a:rPr lang="en-US" sz="1400" dirty="0" smtClean="0">
                <a:latin typeface="Arial" pitchFamily="34" charset="0"/>
                <a:cs typeface="Arial" pitchFamily="34" charset="0"/>
              </a:rPr>
              <a:t>Reduction: 1 grade</a:t>
            </a:r>
          </a:p>
          <a:p>
            <a:pPr lvl="1">
              <a:spcBef>
                <a:spcPts val="0"/>
              </a:spcBef>
            </a:pPr>
            <a:r>
              <a:rPr lang="en-US" sz="1400" dirty="0" smtClean="0">
                <a:latin typeface="Arial" pitchFamily="34" charset="0"/>
                <a:cs typeface="Arial" pitchFamily="34" charset="0"/>
              </a:rPr>
              <a:t>Forfeiture: 8 days pay</a:t>
            </a:r>
            <a:endParaRPr lang="en-US" sz="1400" dirty="0">
              <a:latin typeface="Arial" pitchFamily="34" charset="0"/>
              <a:cs typeface="Arial" pitchFamily="34" charset="0"/>
            </a:endParaRPr>
          </a:p>
          <a:p>
            <a:pPr lvl="1">
              <a:spcBef>
                <a:spcPts val="0"/>
              </a:spcBef>
              <a:buNone/>
            </a:pPr>
            <a:r>
              <a:rPr lang="en-US" sz="1400" dirty="0" smtClean="0">
                <a:latin typeface="Arial" pitchFamily="34" charset="0"/>
                <a:cs typeface="Arial" pitchFamily="34" charset="0"/>
              </a:rPr>
              <a:t>(*Restriction at Formal)</a:t>
            </a:r>
          </a:p>
        </p:txBody>
      </p:sp>
      <p:sp>
        <p:nvSpPr>
          <p:cNvPr id="10" name="Content Placeholder 9"/>
          <p:cNvSpPr>
            <a:spLocks noGrp="1"/>
          </p:cNvSpPr>
          <p:nvPr>
            <p:ph sz="quarter" idx="4"/>
          </p:nvPr>
        </p:nvSpPr>
        <p:spPr/>
        <p:txBody>
          <a:bodyPr>
            <a:noAutofit/>
          </a:bodyPr>
          <a:lstStyle/>
          <a:p>
            <a:pPr>
              <a:spcBef>
                <a:spcPts val="0"/>
              </a:spcBef>
              <a:buNone/>
            </a:pPr>
            <a:r>
              <a:rPr lang="en-US" sz="1400" dirty="0" smtClean="0">
                <a:latin typeface="Arial" pitchFamily="34" charset="0"/>
                <a:cs typeface="Arial" pitchFamily="34" charset="0"/>
              </a:rPr>
              <a:t>Punishments are limited at Summarized Proceedings</a:t>
            </a:r>
          </a:p>
          <a:p>
            <a:pPr>
              <a:spcBef>
                <a:spcPts val="0"/>
              </a:spcBef>
            </a:pPr>
            <a:r>
              <a:rPr lang="en-US" sz="1400" dirty="0" smtClean="0">
                <a:latin typeface="Arial" pitchFamily="34" charset="0"/>
                <a:cs typeface="Arial" pitchFamily="34" charset="0"/>
              </a:rPr>
              <a:t>Field Grade:</a:t>
            </a:r>
          </a:p>
          <a:p>
            <a:pPr lvl="1">
              <a:spcBef>
                <a:spcPts val="0"/>
              </a:spcBef>
            </a:pPr>
            <a:r>
              <a:rPr lang="en-US" sz="1400" dirty="0" smtClean="0">
                <a:latin typeface="Arial" pitchFamily="34" charset="0"/>
                <a:cs typeface="Arial" pitchFamily="34" charset="0"/>
              </a:rPr>
              <a:t>Forfeiture ½ of 1 mo. for 2 mo.</a:t>
            </a:r>
          </a:p>
          <a:p>
            <a:pPr lvl="1">
              <a:spcBef>
                <a:spcPts val="0"/>
              </a:spcBef>
            </a:pPr>
            <a:r>
              <a:rPr lang="en-US" sz="1400" dirty="0" smtClean="0">
                <a:latin typeface="Arial" pitchFamily="34" charset="0"/>
                <a:cs typeface="Arial" pitchFamily="34" charset="0"/>
              </a:rPr>
              <a:t>Reduction E4-1: total, E5-6: 1grade</a:t>
            </a:r>
          </a:p>
          <a:p>
            <a:pPr lvl="1">
              <a:spcBef>
                <a:spcPts val="0"/>
              </a:spcBef>
            </a:pPr>
            <a:r>
              <a:rPr lang="en-US" sz="1400" dirty="0" smtClean="0">
                <a:latin typeface="Arial" pitchFamily="34" charset="0"/>
                <a:cs typeface="Arial" pitchFamily="34" charset="0"/>
              </a:rPr>
              <a:t>Restriction: 60 days</a:t>
            </a:r>
          </a:p>
          <a:p>
            <a:pPr lvl="1">
              <a:spcBef>
                <a:spcPts val="0"/>
              </a:spcBef>
            </a:pPr>
            <a:r>
              <a:rPr lang="en-US" sz="1400" dirty="0" smtClean="0">
                <a:latin typeface="Arial" pitchFamily="34" charset="0"/>
                <a:cs typeface="Arial" pitchFamily="34" charset="0"/>
              </a:rPr>
              <a:t>Extra Duty: 45 days</a:t>
            </a:r>
          </a:p>
          <a:p>
            <a:pPr>
              <a:spcBef>
                <a:spcPts val="0"/>
              </a:spcBef>
            </a:pPr>
            <a:r>
              <a:rPr lang="en-US" sz="1400" dirty="0" smtClean="0">
                <a:latin typeface="Arial" pitchFamily="34" charset="0"/>
                <a:cs typeface="Arial" pitchFamily="34" charset="0"/>
              </a:rPr>
              <a:t>Company:</a:t>
            </a:r>
          </a:p>
          <a:p>
            <a:pPr lvl="1">
              <a:spcBef>
                <a:spcPts val="0"/>
              </a:spcBef>
            </a:pPr>
            <a:r>
              <a:rPr lang="en-US" sz="1400" dirty="0" smtClean="0">
                <a:latin typeface="Arial" pitchFamily="34" charset="0"/>
                <a:cs typeface="Arial" pitchFamily="34" charset="0"/>
              </a:rPr>
              <a:t>Forfeiture 7 days pay</a:t>
            </a:r>
          </a:p>
          <a:p>
            <a:pPr lvl="1">
              <a:spcBef>
                <a:spcPts val="0"/>
              </a:spcBef>
            </a:pPr>
            <a:r>
              <a:rPr lang="en-US" sz="1400" dirty="0" smtClean="0">
                <a:latin typeface="Arial" pitchFamily="34" charset="0"/>
                <a:cs typeface="Arial" pitchFamily="34" charset="0"/>
              </a:rPr>
              <a:t>Reduction 1 grade (E1-4)</a:t>
            </a:r>
          </a:p>
          <a:p>
            <a:pPr lvl="1">
              <a:spcBef>
                <a:spcPts val="0"/>
              </a:spcBef>
            </a:pPr>
            <a:r>
              <a:rPr lang="en-US" sz="1400" dirty="0" smtClean="0">
                <a:latin typeface="Arial" pitchFamily="34" charset="0"/>
                <a:cs typeface="Arial" pitchFamily="34" charset="0"/>
              </a:rPr>
              <a:t>Restriction 14 days</a:t>
            </a:r>
          </a:p>
          <a:p>
            <a:pPr lvl="1">
              <a:spcBef>
                <a:spcPts val="0"/>
              </a:spcBef>
            </a:pPr>
            <a:r>
              <a:rPr lang="en-US" sz="1400" dirty="0" smtClean="0">
                <a:latin typeface="Arial" pitchFamily="34" charset="0"/>
                <a:cs typeface="Arial" pitchFamily="34" charset="0"/>
              </a:rPr>
              <a:t>Extra Duty: 14 days</a:t>
            </a:r>
          </a:p>
          <a:p>
            <a:pPr>
              <a:spcBef>
                <a:spcPts val="0"/>
              </a:spcBef>
            </a:pPr>
            <a:r>
              <a:rPr lang="en-US" sz="1400" dirty="0" smtClean="0">
                <a:latin typeface="Arial" pitchFamily="34" charset="0"/>
                <a:cs typeface="Arial" pitchFamily="34" charset="0"/>
              </a:rPr>
              <a:t>Summarized:</a:t>
            </a:r>
          </a:p>
          <a:p>
            <a:pPr lvl="1">
              <a:spcBef>
                <a:spcPts val="0"/>
              </a:spcBef>
            </a:pPr>
            <a:r>
              <a:rPr lang="en-US" sz="1400" dirty="0" smtClean="0">
                <a:latin typeface="Arial" pitchFamily="34" charset="0"/>
                <a:cs typeface="Arial" pitchFamily="34" charset="0"/>
              </a:rPr>
              <a:t>Forfeiture: No</a:t>
            </a:r>
          </a:p>
          <a:p>
            <a:pPr lvl="1">
              <a:spcBef>
                <a:spcPts val="0"/>
              </a:spcBef>
            </a:pPr>
            <a:r>
              <a:rPr lang="en-US" sz="1400" dirty="0" smtClean="0">
                <a:latin typeface="Arial" pitchFamily="34" charset="0"/>
                <a:cs typeface="Arial" pitchFamily="34" charset="0"/>
              </a:rPr>
              <a:t>Reduction: No</a:t>
            </a:r>
          </a:p>
          <a:p>
            <a:pPr lvl="1">
              <a:spcBef>
                <a:spcPts val="0"/>
              </a:spcBef>
            </a:pPr>
            <a:r>
              <a:rPr lang="en-US" sz="1400" dirty="0" smtClean="0">
                <a:latin typeface="Arial" pitchFamily="34" charset="0"/>
                <a:cs typeface="Arial" pitchFamily="34" charset="0"/>
              </a:rPr>
              <a:t>Restriction: 14 days</a:t>
            </a:r>
          </a:p>
          <a:p>
            <a:pPr lvl="1">
              <a:spcBef>
                <a:spcPts val="0"/>
              </a:spcBef>
            </a:pPr>
            <a:r>
              <a:rPr lang="en-US" sz="1400" dirty="0" smtClean="0">
                <a:latin typeface="Arial" pitchFamily="34" charset="0"/>
                <a:cs typeface="Arial" pitchFamily="34" charset="0"/>
              </a:rPr>
              <a:t>Extra Duty: 14 days</a:t>
            </a:r>
            <a:endParaRPr lang="en-US" sz="1400" dirty="0">
              <a:latin typeface="Arial" pitchFamily="34" charset="0"/>
              <a:cs typeface="Arial" pitchFamily="34" charset="0"/>
            </a:endParaRPr>
          </a:p>
        </p:txBody>
      </p:sp>
      <p:sp>
        <p:nvSpPr>
          <p:cNvPr id="13" name="Slide Number Placeholder 12"/>
          <p:cNvSpPr>
            <a:spLocks noGrp="1"/>
          </p:cNvSpPr>
          <p:nvPr>
            <p:ph type="sldNum" sz="quarter" idx="12"/>
          </p:nvPr>
        </p:nvSpPr>
        <p:spPr/>
        <p:txBody>
          <a:bodyPr/>
          <a:lstStyle/>
          <a:p>
            <a:fld id="{B33C4384-B4AC-407F-837C-8B8ADA994925}" type="slidenum">
              <a:rPr lang="en-US" smtClean="0"/>
              <a:pPr/>
              <a:t>43</a:t>
            </a:fld>
            <a:endParaRPr lang="en-US"/>
          </a:p>
        </p:txBody>
      </p:sp>
      <p:pic>
        <p:nvPicPr>
          <p:cNvPr id="11" name="Picture 10"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12" name="Picture 11"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itchFamily="34" charset="0"/>
                <a:cs typeface="Arial" pitchFamily="34" charset="0"/>
              </a:rPr>
              <a:t>Investigation</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b="1" dirty="0" smtClean="0">
                <a:latin typeface="Arial" pitchFamily="34" charset="0"/>
                <a:cs typeface="Arial" pitchFamily="34" charset="0"/>
              </a:rPr>
              <a:t>NJP INVESTIGATIONS</a:t>
            </a:r>
            <a:r>
              <a:rPr lang="en-US" dirty="0" smtClean="0">
                <a:latin typeface="Arial" pitchFamily="34" charset="0"/>
                <a:cs typeface="Arial" pitchFamily="34" charset="0"/>
              </a:rPr>
              <a:t>:</a:t>
            </a:r>
          </a:p>
          <a:p>
            <a:pPr lvl="1"/>
            <a:r>
              <a:rPr lang="en-US" dirty="0" smtClean="0">
                <a:latin typeface="Arial" pitchFamily="34" charset="0"/>
                <a:cs typeface="Arial" pitchFamily="34" charset="0"/>
              </a:rPr>
              <a:t>A formal investigation is not required i.e., AR 15-6 investigation, ANG Command Directed Investigation (CDI).</a:t>
            </a:r>
          </a:p>
          <a:p>
            <a:pPr lvl="1"/>
            <a:r>
              <a:rPr lang="en-US" dirty="0" smtClean="0">
                <a:latin typeface="Arial" pitchFamily="34" charset="0"/>
                <a:cs typeface="Arial" pitchFamily="34" charset="0"/>
              </a:rPr>
              <a:t>An investigation initiated for another purpose may be sufficient i.e., FLIPL, AFOSI, LOD or GSA accident report.</a:t>
            </a:r>
          </a:p>
          <a:p>
            <a:pPr lvl="1"/>
            <a:r>
              <a:rPr lang="en-US" dirty="0" smtClean="0">
                <a:latin typeface="Arial" pitchFamily="34" charset="0"/>
                <a:cs typeface="Arial" pitchFamily="34" charset="0"/>
              </a:rPr>
              <a:t>The investigation does not have to be documented (i.e., Commander personally witnesses the offending act – late for formation)</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33C4384-B4AC-407F-837C-8B8ADA994925}" type="slidenum">
              <a:rPr lang="en-US" smtClean="0"/>
              <a:pPr/>
              <a:t>44</a:t>
            </a:fld>
            <a:endParaRPr lang="en-US"/>
          </a:p>
        </p:txBody>
      </p:sp>
      <p:pic>
        <p:nvPicPr>
          <p:cNvPr id="4" name="Picture 3"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5" name="Picture 4"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smtClean="0">
                <a:latin typeface="Arial" pitchFamily="34" charset="0"/>
                <a:cs typeface="Arial" pitchFamily="34" charset="0"/>
              </a:rPr>
              <a:t>Article 15 Appeals</a:t>
            </a:r>
            <a:endParaRPr lang="en-US" b="1"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33C4384-B4AC-407F-837C-8B8ADA994925}" type="slidenum">
              <a:rPr lang="en-US" smtClean="0"/>
              <a:pPr/>
              <a:t>45</a:t>
            </a:fld>
            <a:endParaRPr lang="en-US"/>
          </a:p>
        </p:txBody>
      </p:sp>
      <p:sp>
        <p:nvSpPr>
          <p:cNvPr id="10" name="Rectangle 3"/>
          <p:cNvSpPr>
            <a:spLocks noGrp="1" noChangeArrowheads="1"/>
          </p:cNvSpPr>
          <p:nvPr>
            <p:ph idx="1"/>
          </p:nvPr>
        </p:nvSpPr>
        <p:spPr>
          <a:noFill/>
        </p:spPr>
        <p:txBody>
          <a:bodyPr lIns="92075" tIns="46038" rIns="92075" bIns="46038"/>
          <a:lstStyle/>
          <a:p>
            <a:pPr eaLnBrk="1" hangingPunct="1"/>
            <a:r>
              <a:rPr lang="en-US" sz="2400" b="1" dirty="0" smtClean="0">
                <a:latin typeface="Arial" pitchFamily="34" charset="0"/>
                <a:cs typeface="Arial" pitchFamily="34" charset="0"/>
              </a:rPr>
              <a:t>Procedure:</a:t>
            </a:r>
          </a:p>
          <a:p>
            <a:pPr lvl="2" eaLnBrk="1" hangingPunct="1"/>
            <a:r>
              <a:rPr lang="en-US" dirty="0" smtClean="0">
                <a:latin typeface="Arial" pitchFamily="34" charset="0"/>
                <a:cs typeface="Arial" pitchFamily="34" charset="0"/>
              </a:rPr>
              <a:t>Written Appeal</a:t>
            </a:r>
            <a:r>
              <a:rPr lang="en-US" dirty="0" smtClean="0">
                <a:solidFill>
                  <a:schemeClr val="bg1"/>
                </a:solidFill>
                <a:latin typeface="Arial" pitchFamily="34" charset="0"/>
                <a:cs typeface="Arial" pitchFamily="34" charset="0"/>
              </a:rPr>
              <a:t> </a:t>
            </a:r>
            <a:r>
              <a:rPr lang="en-US" dirty="0" smtClean="0">
                <a:latin typeface="Arial" pitchFamily="34" charset="0"/>
                <a:cs typeface="Arial" pitchFamily="34" charset="0"/>
              </a:rPr>
              <a:t>(Some Commanders Permit Personal Appearance)</a:t>
            </a:r>
          </a:p>
          <a:p>
            <a:pPr lvl="2" eaLnBrk="1" hangingPunct="1"/>
            <a:r>
              <a:rPr lang="en-US" dirty="0" smtClean="0">
                <a:latin typeface="Arial" pitchFamily="34" charset="0"/>
                <a:cs typeface="Arial" pitchFamily="34" charset="0"/>
              </a:rPr>
              <a:t>Submitted Through Imposing Commander</a:t>
            </a:r>
          </a:p>
          <a:p>
            <a:pPr eaLnBrk="1" hangingPunct="1">
              <a:buFontTx/>
              <a:buNone/>
            </a:pPr>
            <a:endParaRPr lang="en-US" dirty="0" smtClean="0">
              <a:latin typeface="Arial" pitchFamily="34" charset="0"/>
              <a:cs typeface="Arial" pitchFamily="34" charset="0"/>
            </a:endParaRPr>
          </a:p>
          <a:p>
            <a:pPr eaLnBrk="1" hangingPunct="1">
              <a:buFont typeface="Wingdings" pitchFamily="2" charset="2"/>
              <a:buChar char="§"/>
            </a:pPr>
            <a:r>
              <a:rPr lang="en-US" sz="2400" b="1" dirty="0" smtClean="0">
                <a:latin typeface="Arial" pitchFamily="34" charset="0"/>
                <a:cs typeface="Arial" pitchFamily="34" charset="0"/>
              </a:rPr>
              <a:t>Appellate Authority:</a:t>
            </a:r>
          </a:p>
          <a:p>
            <a:pPr lvl="2" eaLnBrk="1" hangingPunct="1"/>
            <a:r>
              <a:rPr lang="en-US" dirty="0" smtClean="0">
                <a:latin typeface="Arial" pitchFamily="34" charset="0"/>
                <a:cs typeface="Arial" pitchFamily="34" charset="0"/>
              </a:rPr>
              <a:t>Next Higher Level Commander</a:t>
            </a:r>
          </a:p>
        </p:txBody>
      </p:sp>
      <p:pic>
        <p:nvPicPr>
          <p:cNvPr id="11" name="Picture 10"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6" name="Picture 5"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itchFamily="34" charset="0"/>
                <a:cs typeface="Arial" pitchFamily="34" charset="0"/>
              </a:rPr>
              <a:t>Article 15 Filing</a:t>
            </a:r>
            <a:endParaRPr lang="en-US" b="1" dirty="0">
              <a:latin typeface="Arial" pitchFamily="34" charset="0"/>
              <a:cs typeface="Arial" pitchFamily="34" charset="0"/>
            </a:endParaRPr>
          </a:p>
        </p:txBody>
      </p:sp>
      <p:sp>
        <p:nvSpPr>
          <p:cNvPr id="5" name="Rectangle 3"/>
          <p:cNvSpPr>
            <a:spLocks noGrp="1" noChangeArrowheads="1"/>
          </p:cNvSpPr>
          <p:nvPr>
            <p:ph sz="half" idx="1"/>
          </p:nvPr>
        </p:nvSpPr>
        <p:spPr>
          <a:noFill/>
        </p:spPr>
        <p:txBody>
          <a:bodyPr lIns="92075" tIns="46038" rIns="92075" bIns="46038"/>
          <a:lstStyle/>
          <a:p>
            <a:pPr eaLnBrk="1" hangingPunct="1">
              <a:lnSpc>
                <a:spcPct val="80000"/>
              </a:lnSpc>
            </a:pPr>
            <a:r>
              <a:rPr lang="en-US" sz="2400" dirty="0" smtClean="0">
                <a:latin typeface="Arial" pitchFamily="34" charset="0"/>
                <a:cs typeface="Arial" pitchFamily="34" charset="0"/>
              </a:rPr>
              <a:t>Summarized: </a:t>
            </a:r>
          </a:p>
          <a:p>
            <a:pPr lvl="2" eaLnBrk="1" hangingPunct="1">
              <a:lnSpc>
                <a:spcPct val="80000"/>
              </a:lnSpc>
            </a:pPr>
            <a:r>
              <a:rPr lang="en-US" dirty="0" smtClean="0">
                <a:latin typeface="Arial" pitchFamily="34" charset="0"/>
                <a:cs typeface="Arial" pitchFamily="34" charset="0"/>
              </a:rPr>
              <a:t>Kept in unit (local) file for two years or transfer</a:t>
            </a:r>
          </a:p>
          <a:p>
            <a:pPr eaLnBrk="1" hangingPunct="1">
              <a:lnSpc>
                <a:spcPct val="80000"/>
              </a:lnSpc>
              <a:buFontTx/>
              <a:buNone/>
            </a:pPr>
            <a:r>
              <a:rPr lang="en-US" sz="2400" dirty="0" smtClean="0">
                <a:latin typeface="Arial" pitchFamily="34" charset="0"/>
                <a:cs typeface="Arial" pitchFamily="34" charset="0"/>
              </a:rPr>
              <a:t>	</a:t>
            </a:r>
          </a:p>
          <a:p>
            <a:pPr eaLnBrk="1" hangingPunct="1">
              <a:lnSpc>
                <a:spcPct val="80000"/>
              </a:lnSpc>
            </a:pPr>
            <a:r>
              <a:rPr lang="en-US" sz="2400" dirty="0" smtClean="0">
                <a:latin typeface="Arial" pitchFamily="34" charset="0"/>
                <a:cs typeface="Arial" pitchFamily="34" charset="0"/>
              </a:rPr>
              <a:t>Formal: Depends upon pay grade of accused</a:t>
            </a:r>
          </a:p>
          <a:p>
            <a:pPr eaLnBrk="1" hangingPunct="1">
              <a:lnSpc>
                <a:spcPct val="80000"/>
              </a:lnSpc>
            </a:pPr>
            <a:endParaRPr lang="en-US" sz="2400" dirty="0" smtClean="0">
              <a:latin typeface="Arial" pitchFamily="34" charset="0"/>
              <a:cs typeface="Arial" pitchFamily="34" charset="0"/>
            </a:endParaRPr>
          </a:p>
          <a:p>
            <a:pPr lvl="1" eaLnBrk="1" hangingPunct="1">
              <a:lnSpc>
                <a:spcPct val="80000"/>
              </a:lnSpc>
              <a:buFontTx/>
              <a:buChar char="•"/>
            </a:pPr>
            <a:r>
              <a:rPr lang="en-US" dirty="0" smtClean="0">
                <a:latin typeface="Arial" pitchFamily="34" charset="0"/>
                <a:cs typeface="Arial" pitchFamily="34" charset="0"/>
              </a:rPr>
              <a:t>E-4 and below:  Filed Locally</a:t>
            </a:r>
          </a:p>
          <a:p>
            <a:pPr lvl="1" eaLnBrk="1" hangingPunct="1">
              <a:lnSpc>
                <a:spcPct val="80000"/>
              </a:lnSpc>
              <a:buFontTx/>
              <a:buChar char="•"/>
            </a:pPr>
            <a:endParaRPr lang="en-US" sz="2400" dirty="0" smtClean="0">
              <a:latin typeface="Arial" pitchFamily="34" charset="0"/>
              <a:cs typeface="Arial" pitchFamily="34" charset="0"/>
            </a:endParaRPr>
          </a:p>
          <a:p>
            <a:pPr lvl="1" eaLnBrk="1" hangingPunct="1">
              <a:lnSpc>
                <a:spcPct val="80000"/>
              </a:lnSpc>
              <a:buFontTx/>
              <a:buChar char="•"/>
            </a:pPr>
            <a:r>
              <a:rPr lang="en-US" dirty="0" smtClean="0">
                <a:latin typeface="Arial" pitchFamily="34" charset="0"/>
                <a:cs typeface="Arial" pitchFamily="34" charset="0"/>
              </a:rPr>
              <a:t>E-5 and above:  Filed in OMPF</a:t>
            </a:r>
          </a:p>
        </p:txBody>
      </p:sp>
      <p:sp>
        <p:nvSpPr>
          <p:cNvPr id="4" name="Slide Number Placeholder 3"/>
          <p:cNvSpPr>
            <a:spLocks noGrp="1"/>
          </p:cNvSpPr>
          <p:nvPr>
            <p:ph type="sldNum" sz="quarter" idx="12"/>
          </p:nvPr>
        </p:nvSpPr>
        <p:spPr/>
        <p:txBody>
          <a:bodyPr/>
          <a:lstStyle/>
          <a:p>
            <a:fld id="{B33C4384-B4AC-407F-837C-8B8ADA994925}" type="slidenum">
              <a:rPr lang="en-US" smtClean="0"/>
              <a:pPr/>
              <a:t>46</a:t>
            </a:fld>
            <a:endParaRPr lang="en-US"/>
          </a:p>
        </p:txBody>
      </p:sp>
      <p:graphicFrame>
        <p:nvGraphicFramePr>
          <p:cNvPr id="1026" name="Object 4"/>
          <p:cNvGraphicFramePr>
            <a:graphicFrameLocks/>
          </p:cNvGraphicFramePr>
          <p:nvPr>
            <p:ph sz="half" idx="2"/>
          </p:nvPr>
        </p:nvGraphicFramePr>
        <p:xfrm>
          <a:off x="5037931" y="2045494"/>
          <a:ext cx="3275013" cy="3975100"/>
        </p:xfrm>
        <a:graphic>
          <a:graphicData uri="http://schemas.openxmlformats.org/presentationml/2006/ole">
            <p:oleObj spid="_x0000_s1026" name="ClipArt" r:id="rId4" imgW="3274920" imgH="3974760" progId="">
              <p:embed/>
            </p:oleObj>
          </a:graphicData>
        </a:graphic>
      </p:graphicFrame>
      <p:pic>
        <p:nvPicPr>
          <p:cNvPr id="8" name="Picture 7" descr="army-national-guard-logojpg-7dce7adc283be22e.jpg"/>
          <p:cNvPicPr>
            <a:picLocks noChangeAspect="1"/>
          </p:cNvPicPr>
          <p:nvPr/>
        </p:nvPicPr>
        <p:blipFill>
          <a:blip r:embed="rId5" cstate="print"/>
          <a:stretch>
            <a:fillRect/>
          </a:stretch>
        </p:blipFill>
        <p:spPr>
          <a:xfrm>
            <a:off x="152400" y="76200"/>
            <a:ext cx="838200" cy="838200"/>
          </a:xfrm>
          <a:prstGeom prst="ellipse">
            <a:avLst/>
          </a:prstGeom>
        </p:spPr>
      </p:pic>
      <p:pic>
        <p:nvPicPr>
          <p:cNvPr id="7" name="Picture 6" descr="ANG_gif.png"/>
          <p:cNvPicPr>
            <a:picLocks noChangeAspect="1"/>
          </p:cNvPicPr>
          <p:nvPr/>
        </p:nvPicPr>
        <p:blipFill>
          <a:blip r:embed="rId6"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noAutofit/>
          </a:bodyPr>
          <a:lstStyle/>
          <a:p>
            <a:pPr algn="ctr"/>
            <a:r>
              <a:rPr lang="en-US" b="1" dirty="0" smtClean="0">
                <a:latin typeface="Arial" pitchFamily="34" charset="0"/>
                <a:cs typeface="Arial" pitchFamily="34" charset="0"/>
              </a:rPr>
              <a:t>Practice Tips for Imposing NJP Actions</a:t>
            </a:r>
            <a:endParaRPr lang="en-US" b="1" dirty="0">
              <a:latin typeface="Arial" pitchFamily="34" charset="0"/>
              <a:cs typeface="Arial" pitchFamily="34" charset="0"/>
            </a:endParaRPr>
          </a:p>
        </p:txBody>
      </p:sp>
      <p:sp>
        <p:nvSpPr>
          <p:cNvPr id="3" name="Content Placeholder 2"/>
          <p:cNvSpPr>
            <a:spLocks noGrp="1"/>
          </p:cNvSpPr>
          <p:nvPr>
            <p:ph idx="1"/>
          </p:nvPr>
        </p:nvSpPr>
        <p:spPr>
          <a:xfrm>
            <a:off x="914400" y="2057400"/>
            <a:ext cx="7772400" cy="4572000"/>
          </a:xfrm>
        </p:spPr>
        <p:txBody>
          <a:bodyPr>
            <a:normAutofit fontScale="77500" lnSpcReduction="20000"/>
          </a:bodyPr>
          <a:lstStyle/>
          <a:p>
            <a:pPr marL="342900" lvl="1" indent="-342900">
              <a:buNone/>
            </a:pPr>
            <a:r>
              <a:rPr lang="en-US" sz="3400" b="1" dirty="0" smtClean="0">
                <a:latin typeface="Arial" pitchFamily="34" charset="0"/>
                <a:cs typeface="Arial" pitchFamily="34" charset="0"/>
              </a:rPr>
              <a:t>Contact your SJA when you decide to impose NJP.</a:t>
            </a:r>
          </a:p>
          <a:p>
            <a:r>
              <a:rPr lang="en-US" dirty="0" smtClean="0">
                <a:latin typeface="Arial" pitchFamily="34" charset="0"/>
                <a:cs typeface="Arial" pitchFamily="34" charset="0"/>
              </a:rPr>
              <a:t>Determine a time to conduct NJP</a:t>
            </a:r>
          </a:p>
          <a:p>
            <a:pPr lvl="1"/>
            <a:r>
              <a:rPr lang="en-US" dirty="0" smtClean="0">
                <a:latin typeface="Arial" pitchFamily="34" charset="0"/>
                <a:cs typeface="Arial" pitchFamily="34" charset="0"/>
              </a:rPr>
              <a:t>Set aside specific day or drill period to conduct</a:t>
            </a:r>
          </a:p>
          <a:p>
            <a:pPr lvl="1"/>
            <a:r>
              <a:rPr lang="en-US" dirty="0" smtClean="0">
                <a:latin typeface="Arial" pitchFamily="34" charset="0"/>
                <a:cs typeface="Arial" pitchFamily="34" charset="0"/>
              </a:rPr>
              <a:t>Designate in advance who will conduct the NJP</a:t>
            </a:r>
          </a:p>
          <a:p>
            <a:pPr lvl="1"/>
            <a:r>
              <a:rPr lang="en-US" dirty="0" smtClean="0">
                <a:latin typeface="Arial" pitchFamily="34" charset="0"/>
                <a:cs typeface="Arial" pitchFamily="34" charset="0"/>
              </a:rPr>
              <a:t>Be prepared to conduct in alternate locations or by alternate means if not geographically located.</a:t>
            </a:r>
          </a:p>
          <a:p>
            <a:r>
              <a:rPr lang="en-US" dirty="0" smtClean="0">
                <a:latin typeface="Arial" pitchFamily="34" charset="0"/>
                <a:cs typeface="Arial" pitchFamily="34" charset="0"/>
              </a:rPr>
              <a:t>Consistent application of punishment</a:t>
            </a:r>
          </a:p>
          <a:p>
            <a:pPr lvl="1"/>
            <a:r>
              <a:rPr lang="en-US" dirty="0" smtClean="0">
                <a:latin typeface="Arial" pitchFamily="34" charset="0"/>
                <a:cs typeface="Arial" pitchFamily="34" charset="0"/>
              </a:rPr>
              <a:t>Create a tracking system to monitor how NJP is imposed</a:t>
            </a:r>
          </a:p>
          <a:p>
            <a:pPr lvl="1"/>
            <a:r>
              <a:rPr lang="en-US" sz="2400" dirty="0" smtClean="0">
                <a:latin typeface="Arial" pitchFamily="34" charset="0"/>
                <a:cs typeface="Arial" pitchFamily="34" charset="0"/>
              </a:rPr>
              <a:t>Lowest appropriate level.” –AMCM 3-1(b)</a:t>
            </a:r>
          </a:p>
          <a:p>
            <a:pPr lvl="1"/>
            <a:r>
              <a:rPr lang="en-US" sz="2400" dirty="0" smtClean="0">
                <a:latin typeface="Arial" pitchFamily="34" charset="0"/>
                <a:cs typeface="Arial" pitchFamily="34" charset="0"/>
              </a:rPr>
              <a:t>Higher-level commander may withhold authority.</a:t>
            </a:r>
          </a:p>
          <a:p>
            <a:r>
              <a:rPr lang="en-US" sz="2800" dirty="0" smtClean="0">
                <a:latin typeface="Arial" pitchFamily="34" charset="0"/>
                <a:cs typeface="Arial" pitchFamily="34" charset="0"/>
              </a:rPr>
              <a:t>AVOID UNLAWFUL COMMAND INFLUENCE!</a:t>
            </a:r>
          </a:p>
          <a:p>
            <a:pPr lvl="1"/>
            <a:r>
              <a:rPr lang="en-US" sz="2400" dirty="0" smtClean="0">
                <a:latin typeface="Arial" pitchFamily="34" charset="0"/>
                <a:cs typeface="Arial" pitchFamily="34" charset="0"/>
              </a:rPr>
              <a:t>May not predetermine punishment for offenses.</a:t>
            </a:r>
          </a:p>
          <a:p>
            <a:pPr lvl="1"/>
            <a:r>
              <a:rPr lang="en-US" sz="2400" dirty="0" smtClean="0">
                <a:latin typeface="Arial" pitchFamily="34" charset="0"/>
                <a:cs typeface="Arial" pitchFamily="34" charset="0"/>
              </a:rPr>
              <a:t>May not insist on prosecution of cases</a:t>
            </a:r>
            <a:endParaRPr lang="en-US" dirty="0" smtClean="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33C4384-B4AC-407F-837C-8B8ADA994925}" type="slidenum">
              <a:rPr lang="en-US" smtClean="0"/>
              <a:pPr/>
              <a:t>47</a:t>
            </a:fld>
            <a:endParaRPr lang="en-US"/>
          </a:p>
        </p:txBody>
      </p:sp>
      <p:pic>
        <p:nvPicPr>
          <p:cNvPr id="4" name="Picture 3" descr="army-national-guard-logojpg-7dce7adc283be22e.jpg"/>
          <p:cNvPicPr>
            <a:picLocks noChangeAspect="1"/>
          </p:cNvPicPr>
          <p:nvPr/>
        </p:nvPicPr>
        <p:blipFill>
          <a:blip r:embed="rId2" cstate="print"/>
          <a:stretch>
            <a:fillRect/>
          </a:stretch>
        </p:blipFill>
        <p:spPr>
          <a:xfrm>
            <a:off x="152400" y="76200"/>
            <a:ext cx="838200" cy="838200"/>
          </a:xfrm>
          <a:prstGeom prst="ellipse">
            <a:avLst/>
          </a:prstGeom>
        </p:spPr>
      </p:pic>
      <p:pic>
        <p:nvPicPr>
          <p:cNvPr id="5" name="Picture 4" descr="ANG_gif.png"/>
          <p:cNvPicPr>
            <a:picLocks noChangeAspect="1"/>
          </p:cNvPicPr>
          <p:nvPr/>
        </p:nvPicPr>
        <p:blipFill>
          <a:blip r:embed="rId3"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2000" b="1" dirty="0" smtClean="0">
                <a:latin typeface="Arial" pitchFamily="34" charset="0"/>
                <a:cs typeface="Arial" pitchFamily="34" charset="0"/>
              </a:rPr>
              <a:t>Procedural Timeline</a:t>
            </a:r>
            <a:endParaRPr lang="en-US" sz="2000" b="1" dirty="0">
              <a:latin typeface="Arial" pitchFamily="34" charset="0"/>
              <a:cs typeface="Arial" pitchFamily="34" charset="0"/>
            </a:endParaRPr>
          </a:p>
        </p:txBody>
      </p:sp>
      <p:sp>
        <p:nvSpPr>
          <p:cNvPr id="3" name="Content Placeholder 2"/>
          <p:cNvSpPr>
            <a:spLocks noGrp="1"/>
          </p:cNvSpPr>
          <p:nvPr>
            <p:ph idx="1"/>
          </p:nvPr>
        </p:nvSpPr>
        <p:spPr>
          <a:xfrm>
            <a:off x="381000" y="1295400"/>
            <a:ext cx="8763000" cy="5029200"/>
          </a:xfrm>
        </p:spPr>
        <p:txBody>
          <a:bodyPr>
            <a:normAutofit fontScale="77500" lnSpcReduction="20000"/>
          </a:bodyPr>
          <a:lstStyle/>
          <a:p>
            <a:pPr marL="0" indent="0" algn="ctr">
              <a:buNone/>
            </a:pPr>
            <a:r>
              <a:rPr lang="en-US" sz="1400" dirty="0">
                <a:latin typeface="Arial" pitchFamily="34" charset="0"/>
                <a:cs typeface="Arial" pitchFamily="34" charset="0"/>
              </a:rPr>
              <a:t>CRIME IS COMMITTED OR SUSPECTED</a:t>
            </a:r>
          </a:p>
          <a:p>
            <a:pPr marL="0" indent="0" algn="ctr">
              <a:buNone/>
            </a:pPr>
            <a:r>
              <a:rPr lang="en-US" sz="1400" dirty="0">
                <a:solidFill>
                  <a:schemeClr val="tx1">
                    <a:lumMod val="95000"/>
                    <a:lumOff val="5000"/>
                  </a:schemeClr>
                </a:solidFill>
                <a:latin typeface="Arial" pitchFamily="34" charset="0"/>
                <a:cs typeface="Arial" pitchFamily="34" charset="0"/>
              </a:rPr>
              <a:t>↓</a:t>
            </a:r>
          </a:p>
          <a:p>
            <a:pPr marL="0" indent="0" algn="ctr">
              <a:buNone/>
            </a:pPr>
            <a:r>
              <a:rPr lang="en-US" sz="1400" dirty="0">
                <a:solidFill>
                  <a:schemeClr val="accent6">
                    <a:lumMod val="75000"/>
                  </a:schemeClr>
                </a:solidFill>
                <a:latin typeface="Arial" pitchFamily="34" charset="0"/>
                <a:cs typeface="Arial" pitchFamily="34" charset="0"/>
              </a:rPr>
              <a:t>COMMANDER ORDERS AN </a:t>
            </a:r>
            <a:r>
              <a:rPr lang="en-US" sz="1400" dirty="0" smtClean="0">
                <a:solidFill>
                  <a:schemeClr val="accent6">
                    <a:lumMod val="75000"/>
                  </a:schemeClr>
                </a:solidFill>
                <a:latin typeface="Arial" pitchFamily="34" charset="0"/>
                <a:cs typeface="Arial" pitchFamily="34" charset="0"/>
              </a:rPr>
              <a:t>INVESTIGATION</a:t>
            </a:r>
            <a:r>
              <a:rPr lang="en-US" sz="1400" dirty="0" smtClean="0">
                <a:solidFill>
                  <a:srgbClr val="FFC000"/>
                </a:solidFill>
                <a:latin typeface="Arial" pitchFamily="34" charset="0"/>
                <a:cs typeface="Arial" pitchFamily="34" charset="0"/>
              </a:rPr>
              <a:t> ( IF NEEDED ) EXISTING VERIFIED INFORMATION MAY BE ENOUGH</a:t>
            </a:r>
          </a:p>
          <a:p>
            <a:pPr marL="0" indent="0" algn="ctr">
              <a:buNone/>
            </a:pPr>
            <a:r>
              <a:rPr lang="en-US" sz="1400" dirty="0" smtClean="0">
                <a:solidFill>
                  <a:srgbClr val="FFC000"/>
                </a:solidFill>
                <a:latin typeface="Arial" pitchFamily="34" charset="0"/>
                <a:cs typeface="Arial" pitchFamily="34" charset="0"/>
              </a:rPr>
              <a:t>(Commander makes determination to use Administrative Actions or Non-judicial punishment or </a:t>
            </a:r>
            <a:r>
              <a:rPr lang="en-US" sz="1500" b="1" dirty="0" smtClean="0">
                <a:solidFill>
                  <a:srgbClr val="FFFF00"/>
                </a:solidFill>
                <a:latin typeface="Arial" pitchFamily="34" charset="0"/>
                <a:cs typeface="Arial" pitchFamily="34" charset="0"/>
              </a:rPr>
              <a:t>Courts-Martial</a:t>
            </a:r>
            <a:r>
              <a:rPr lang="en-US" sz="1400" dirty="0" smtClean="0">
                <a:solidFill>
                  <a:srgbClr val="FFC000"/>
                </a:solidFill>
                <a:latin typeface="Arial" pitchFamily="34" charset="0"/>
                <a:cs typeface="Arial" pitchFamily="34" charset="0"/>
              </a:rPr>
              <a:t> or </a:t>
            </a:r>
            <a:r>
              <a:rPr lang="en-US" sz="1400" dirty="0" smtClean="0">
                <a:solidFill>
                  <a:srgbClr val="00B050"/>
                </a:solidFill>
                <a:latin typeface="Arial" pitchFamily="34" charset="0"/>
                <a:cs typeface="Arial" pitchFamily="34" charset="0"/>
              </a:rPr>
              <a:t>Not to take Action</a:t>
            </a:r>
            <a:r>
              <a:rPr lang="en-US" sz="1400" dirty="0" smtClean="0">
                <a:solidFill>
                  <a:srgbClr val="FFC000"/>
                </a:solidFill>
                <a:latin typeface="Arial" pitchFamily="34" charset="0"/>
                <a:cs typeface="Arial" pitchFamily="34" charset="0"/>
              </a:rPr>
              <a:t>)</a:t>
            </a:r>
          </a:p>
          <a:p>
            <a:pPr marL="0" indent="0" algn="ctr">
              <a:buNone/>
            </a:pPr>
            <a:r>
              <a:rPr lang="en-US" sz="1400" dirty="0" smtClean="0">
                <a:solidFill>
                  <a:srgbClr val="FFC000"/>
                </a:solidFill>
                <a:latin typeface="Arial" pitchFamily="34" charset="0"/>
                <a:cs typeface="Arial" pitchFamily="34" charset="0"/>
              </a:rPr>
              <a:t>(Any Action may be combined with Administrative Actions)</a:t>
            </a:r>
          </a:p>
          <a:p>
            <a:pPr marL="0" indent="0" algn="ctr">
              <a:buNone/>
            </a:pPr>
            <a:r>
              <a:rPr lang="en-US" sz="1400" dirty="0" smtClean="0">
                <a:solidFill>
                  <a:schemeClr val="tx1">
                    <a:lumMod val="95000"/>
                    <a:lumOff val="5000"/>
                  </a:schemeClr>
                </a:solidFill>
                <a:latin typeface="Arial" pitchFamily="34" charset="0"/>
                <a:cs typeface="Arial" pitchFamily="34" charset="0"/>
              </a:rPr>
              <a:t>↓</a:t>
            </a:r>
            <a:endParaRPr lang="en-US" sz="1400" dirty="0">
              <a:solidFill>
                <a:schemeClr val="tx1">
                  <a:lumMod val="95000"/>
                  <a:lumOff val="5000"/>
                </a:schemeClr>
              </a:solidFill>
              <a:latin typeface="Arial" pitchFamily="34" charset="0"/>
              <a:cs typeface="Arial" pitchFamily="34" charset="0"/>
            </a:endParaRPr>
          </a:p>
          <a:p>
            <a:pPr marL="0" indent="0" algn="ctr">
              <a:buNone/>
            </a:pPr>
            <a:r>
              <a:rPr lang="en-US" sz="1400" b="1" dirty="0" smtClean="0">
                <a:solidFill>
                  <a:srgbClr val="FFFF00"/>
                </a:solidFill>
                <a:latin typeface="Arial" pitchFamily="34" charset="0"/>
                <a:cs typeface="Arial" pitchFamily="34" charset="0"/>
              </a:rPr>
              <a:t>COMMANDER PREFERS CHARGES TO THE CONVENING AUTHORITY</a:t>
            </a:r>
          </a:p>
          <a:p>
            <a:pPr marL="0" indent="0" algn="ctr">
              <a:buNone/>
            </a:pPr>
            <a:r>
              <a:rPr lang="en-US" sz="1400" b="1" dirty="0" smtClean="0">
                <a:solidFill>
                  <a:schemeClr val="tx1">
                    <a:lumMod val="95000"/>
                    <a:lumOff val="5000"/>
                  </a:schemeClr>
                </a:solidFill>
                <a:latin typeface="Arial" pitchFamily="34" charset="0"/>
                <a:cs typeface="Arial" pitchFamily="34" charset="0"/>
              </a:rPr>
              <a:t>↓</a:t>
            </a:r>
            <a:endParaRPr lang="en-US" sz="1400" b="1" dirty="0">
              <a:solidFill>
                <a:schemeClr val="tx1">
                  <a:lumMod val="95000"/>
                  <a:lumOff val="5000"/>
                </a:schemeClr>
              </a:solidFill>
              <a:latin typeface="Arial" pitchFamily="34" charset="0"/>
              <a:cs typeface="Arial" pitchFamily="34" charset="0"/>
            </a:endParaRPr>
          </a:p>
          <a:p>
            <a:pPr marL="0" indent="0" algn="ctr">
              <a:buNone/>
            </a:pPr>
            <a:r>
              <a:rPr lang="en-US" sz="1400" b="1" dirty="0" smtClean="0">
                <a:solidFill>
                  <a:srgbClr val="FFFF00"/>
                </a:solidFill>
                <a:latin typeface="Arial" pitchFamily="34" charset="0"/>
                <a:cs typeface="Arial" pitchFamily="34" charset="0"/>
              </a:rPr>
              <a:t>CONVENING </a:t>
            </a:r>
            <a:r>
              <a:rPr lang="en-US" sz="1400" b="1" dirty="0">
                <a:solidFill>
                  <a:srgbClr val="FFFF00"/>
                </a:solidFill>
                <a:latin typeface="Arial" pitchFamily="34" charset="0"/>
                <a:cs typeface="Arial" pitchFamily="34" charset="0"/>
              </a:rPr>
              <a:t>AUTHORITY ORDERS AN ARTICLE 32 </a:t>
            </a:r>
            <a:r>
              <a:rPr lang="en-US" sz="1400" b="1" dirty="0" smtClean="0">
                <a:solidFill>
                  <a:srgbClr val="FFFF00"/>
                </a:solidFill>
                <a:latin typeface="Arial" pitchFamily="34" charset="0"/>
                <a:cs typeface="Arial" pitchFamily="34" charset="0"/>
              </a:rPr>
              <a:t>INVESTIGATION</a:t>
            </a:r>
            <a:r>
              <a:rPr lang="en-US" sz="1400" b="1" dirty="0" smtClean="0">
                <a:solidFill>
                  <a:schemeClr val="accent6">
                    <a:lumMod val="75000"/>
                  </a:schemeClr>
                </a:solidFill>
                <a:latin typeface="Arial" pitchFamily="34" charset="0"/>
                <a:cs typeface="Arial" pitchFamily="34" charset="0"/>
              </a:rPr>
              <a:t> </a:t>
            </a:r>
            <a:endParaRPr lang="en-US" sz="1400" b="1" dirty="0">
              <a:solidFill>
                <a:schemeClr val="accent6">
                  <a:lumMod val="75000"/>
                </a:schemeClr>
              </a:solidFill>
              <a:latin typeface="Arial" pitchFamily="34" charset="0"/>
              <a:cs typeface="Arial" pitchFamily="34" charset="0"/>
            </a:endParaRPr>
          </a:p>
          <a:p>
            <a:pPr marL="0" indent="0" algn="ctr">
              <a:buNone/>
            </a:pPr>
            <a:r>
              <a:rPr lang="en-US" sz="1400" b="1" dirty="0">
                <a:solidFill>
                  <a:schemeClr val="tx1">
                    <a:lumMod val="95000"/>
                    <a:lumOff val="5000"/>
                  </a:schemeClr>
                </a:solidFill>
                <a:latin typeface="Arial" pitchFamily="34" charset="0"/>
                <a:cs typeface="Arial" pitchFamily="34" charset="0"/>
              </a:rPr>
              <a:t>↓</a:t>
            </a:r>
          </a:p>
          <a:p>
            <a:pPr marL="0" indent="0" algn="ctr">
              <a:buNone/>
            </a:pPr>
            <a:r>
              <a:rPr lang="en-US" sz="1400" b="1" dirty="0">
                <a:solidFill>
                  <a:srgbClr val="FFFF00"/>
                </a:solidFill>
                <a:latin typeface="Arial" pitchFamily="34" charset="0"/>
                <a:cs typeface="Arial" pitchFamily="34" charset="0"/>
              </a:rPr>
              <a:t>ARTICLE 32 IS CONVENED</a:t>
            </a:r>
            <a:r>
              <a:rPr lang="en-US" sz="1400" b="1" dirty="0">
                <a:solidFill>
                  <a:schemeClr val="tx1">
                    <a:lumMod val="95000"/>
                    <a:lumOff val="5000"/>
                  </a:schemeClr>
                </a:solidFill>
                <a:latin typeface="Arial" pitchFamily="34" charset="0"/>
                <a:cs typeface="Arial" pitchFamily="34" charset="0"/>
              </a:rPr>
              <a:t> </a:t>
            </a:r>
          </a:p>
          <a:p>
            <a:pPr marL="0" indent="0" algn="ctr">
              <a:buNone/>
            </a:pPr>
            <a:r>
              <a:rPr lang="en-US" sz="1400" b="1" dirty="0">
                <a:solidFill>
                  <a:schemeClr val="tx1">
                    <a:lumMod val="95000"/>
                    <a:lumOff val="5000"/>
                  </a:schemeClr>
                </a:solidFill>
                <a:latin typeface="Arial" pitchFamily="34" charset="0"/>
                <a:cs typeface="Arial" pitchFamily="34" charset="0"/>
              </a:rPr>
              <a:t>↓</a:t>
            </a:r>
          </a:p>
          <a:p>
            <a:pPr marL="0" indent="0" algn="ctr">
              <a:buNone/>
            </a:pPr>
            <a:r>
              <a:rPr lang="en-US" sz="1400" b="1" dirty="0">
                <a:solidFill>
                  <a:srgbClr val="FFFF00"/>
                </a:solidFill>
                <a:latin typeface="Arial" pitchFamily="34" charset="0"/>
                <a:cs typeface="Arial" pitchFamily="34" charset="0"/>
              </a:rPr>
              <a:t>ARTICLE 32 REPORT SENT CONVENING AUTHORITY</a:t>
            </a:r>
          </a:p>
          <a:p>
            <a:pPr marL="0" indent="0" algn="ctr">
              <a:buNone/>
            </a:pPr>
            <a:r>
              <a:rPr lang="en-US" sz="1400" b="1" dirty="0">
                <a:solidFill>
                  <a:schemeClr val="tx1">
                    <a:lumMod val="95000"/>
                    <a:lumOff val="5000"/>
                  </a:schemeClr>
                </a:solidFill>
                <a:latin typeface="Arial" pitchFamily="34" charset="0"/>
                <a:cs typeface="Arial" pitchFamily="34" charset="0"/>
              </a:rPr>
              <a:t>↓</a:t>
            </a:r>
          </a:p>
          <a:p>
            <a:pPr marL="0" indent="0" algn="ctr">
              <a:buNone/>
            </a:pPr>
            <a:r>
              <a:rPr lang="en-US" sz="1400" b="1" dirty="0">
                <a:solidFill>
                  <a:srgbClr val="FFFF00"/>
                </a:solidFill>
                <a:latin typeface="Arial" pitchFamily="34" charset="0"/>
                <a:cs typeface="Arial" pitchFamily="34" charset="0"/>
              </a:rPr>
              <a:t>CONVENING AUTHORITY REFERS CHARGES FOR A COURT MARTIAL</a:t>
            </a:r>
          </a:p>
          <a:p>
            <a:pPr marL="0" indent="0" algn="ctr">
              <a:buNone/>
            </a:pPr>
            <a:r>
              <a:rPr lang="en-US" sz="1400" b="1" dirty="0">
                <a:solidFill>
                  <a:srgbClr val="FFFF00"/>
                </a:solidFill>
                <a:latin typeface="Arial" pitchFamily="34" charset="0"/>
                <a:cs typeface="Arial" pitchFamily="34" charset="0"/>
              </a:rPr>
              <a:t>↓</a:t>
            </a:r>
          </a:p>
          <a:p>
            <a:pPr marL="0" indent="0" algn="ctr">
              <a:buNone/>
            </a:pPr>
            <a:r>
              <a:rPr lang="en-US" sz="1400" b="1" dirty="0" smtClean="0">
                <a:solidFill>
                  <a:srgbClr val="FFFF00"/>
                </a:solidFill>
                <a:latin typeface="Arial" pitchFamily="34" charset="0"/>
                <a:cs typeface="Arial" pitchFamily="34" charset="0"/>
              </a:rPr>
              <a:t>PRETRIAL</a:t>
            </a:r>
            <a:endParaRPr lang="en-US" sz="1400" b="1" dirty="0">
              <a:solidFill>
                <a:srgbClr val="FFFF00"/>
              </a:solidFill>
              <a:latin typeface="Arial" pitchFamily="34" charset="0"/>
              <a:cs typeface="Arial" pitchFamily="34" charset="0"/>
            </a:endParaRPr>
          </a:p>
          <a:p>
            <a:pPr marL="0" indent="0" algn="ctr">
              <a:buNone/>
            </a:pPr>
            <a:r>
              <a:rPr lang="en-US" sz="1400" b="1" dirty="0">
                <a:solidFill>
                  <a:schemeClr val="tx1">
                    <a:lumMod val="95000"/>
                    <a:lumOff val="5000"/>
                  </a:schemeClr>
                </a:solidFill>
                <a:latin typeface="Arial" pitchFamily="34" charset="0"/>
                <a:cs typeface="Arial" pitchFamily="34" charset="0"/>
              </a:rPr>
              <a:t>↓</a:t>
            </a:r>
          </a:p>
          <a:p>
            <a:pPr marL="0" indent="0" algn="ctr">
              <a:buNone/>
            </a:pPr>
            <a:r>
              <a:rPr lang="en-US" sz="1400" b="1" dirty="0">
                <a:solidFill>
                  <a:srgbClr val="92D050"/>
                </a:solidFill>
                <a:latin typeface="Arial" pitchFamily="34" charset="0"/>
                <a:cs typeface="Arial" pitchFamily="34" charset="0"/>
              </a:rPr>
              <a:t>COURT MARTIAL</a:t>
            </a:r>
          </a:p>
          <a:p>
            <a:pPr marL="0" indent="0" algn="ctr">
              <a:buNone/>
            </a:pPr>
            <a:r>
              <a:rPr lang="en-US" sz="1400" b="1" dirty="0">
                <a:solidFill>
                  <a:schemeClr val="tx1">
                    <a:lumMod val="95000"/>
                    <a:lumOff val="5000"/>
                  </a:schemeClr>
                </a:solidFill>
                <a:latin typeface="Arial" pitchFamily="34" charset="0"/>
                <a:cs typeface="Arial" pitchFamily="34" charset="0"/>
              </a:rPr>
              <a:t>↓</a:t>
            </a:r>
          </a:p>
          <a:p>
            <a:pPr marL="0" indent="0" algn="ctr">
              <a:buNone/>
            </a:pPr>
            <a:r>
              <a:rPr lang="en-US" sz="1400" b="1" dirty="0">
                <a:solidFill>
                  <a:srgbClr val="00B050"/>
                </a:solidFill>
                <a:latin typeface="Arial" pitchFamily="34" charset="0"/>
                <a:cs typeface="Arial" pitchFamily="34" charset="0"/>
              </a:rPr>
              <a:t>SENTENCING</a:t>
            </a:r>
          </a:p>
          <a:p>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normAutofit/>
          </a:bodyPr>
          <a:lstStyle/>
          <a:p>
            <a:fld id="{BF08CCA0-F3FE-472E-9E87-0103A9120B4E}" type="slidenum">
              <a:rPr lang="en-US" smtClean="0"/>
              <a:pPr/>
              <a:t>48</a:t>
            </a:fld>
            <a:endParaRPr lang="en-US" dirty="0"/>
          </a:p>
        </p:txBody>
      </p:sp>
      <p:cxnSp>
        <p:nvCxnSpPr>
          <p:cNvPr id="8" name="Straight Arrow Connector 7"/>
          <p:cNvCxnSpPr>
            <a:stCxn id="11" idx="3"/>
          </p:cNvCxnSpPr>
          <p:nvPr/>
        </p:nvCxnSpPr>
        <p:spPr>
          <a:xfrm>
            <a:off x="1981200" y="2501444"/>
            <a:ext cx="2743200" cy="1315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5800" y="2286000"/>
            <a:ext cx="1295400" cy="430887"/>
          </a:xfrm>
          <a:prstGeom prst="rect">
            <a:avLst/>
          </a:prstGeom>
          <a:noFill/>
          <a:ln>
            <a:solidFill>
              <a:srgbClr val="FFFF00"/>
            </a:solidFill>
          </a:ln>
        </p:spPr>
        <p:txBody>
          <a:bodyPr wrap="square" rtlCol="0">
            <a:spAutoFit/>
          </a:bodyPr>
          <a:lstStyle/>
          <a:p>
            <a:r>
              <a:rPr lang="en-US" sz="1100" b="1" dirty="0" smtClean="0">
                <a:solidFill>
                  <a:srgbClr val="FFFF00"/>
                </a:solidFill>
              </a:rPr>
              <a:t>CDR decides to go w/ CM </a:t>
            </a:r>
            <a:endParaRPr lang="en-US" sz="1100" b="1" dirty="0">
              <a:solidFill>
                <a:srgbClr val="FFFF00"/>
              </a:solidFill>
            </a:endParaRPr>
          </a:p>
        </p:txBody>
      </p:sp>
      <p:pic>
        <p:nvPicPr>
          <p:cNvPr id="13" name="Picture 12"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14" name="Picture 13" descr="ANG_gif.png"/>
          <p:cNvPicPr>
            <a:picLocks noChangeAspect="1"/>
          </p:cNvPicPr>
          <p:nvPr/>
        </p:nvPicPr>
        <p:blipFill>
          <a:blip r:embed="rId4" cstate="print"/>
          <a:stretch>
            <a:fillRect/>
          </a:stretch>
        </p:blipFill>
        <p:spPr>
          <a:xfrm>
            <a:off x="8137383" y="76200"/>
            <a:ext cx="854217" cy="838200"/>
          </a:xfrm>
          <a:prstGeom prst="rect">
            <a:avLst/>
          </a:prstGeom>
        </p:spPr>
      </p:pic>
    </p:spTree>
    <p:extLst>
      <p:ext uri="{BB962C8B-B14F-4D97-AF65-F5344CB8AC3E}">
        <p14:creationId xmlns:p14="http://schemas.microsoft.com/office/powerpoint/2010/main" xmlns="" val="17364424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62000" y="1447800"/>
            <a:ext cx="8077200" cy="977486"/>
          </a:xfrm>
        </p:spPr>
        <p:txBody>
          <a:bodyPr>
            <a:noAutofit/>
          </a:bodyPr>
          <a:lstStyle/>
          <a:p>
            <a:pPr algn="ctr"/>
            <a:r>
              <a:rPr lang="en-US" sz="4000" b="1" dirty="0" smtClean="0">
                <a:latin typeface="Arial" pitchFamily="34" charset="0"/>
                <a:cs typeface="Arial" pitchFamily="34" charset="0"/>
              </a:rPr>
              <a:t>Courts-Martial</a:t>
            </a:r>
            <a:endParaRPr lang="en-US" sz="4000" b="1"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33C4384-B4AC-407F-837C-8B8ADA994925}" type="slidenum">
              <a:rPr lang="en-US" smtClean="0"/>
              <a:pPr/>
              <a:t>49</a:t>
            </a:fld>
            <a:endParaRPr lang="en-US"/>
          </a:p>
        </p:txBody>
      </p:sp>
      <p:sp>
        <p:nvSpPr>
          <p:cNvPr id="4" name="Title 3"/>
          <p:cNvSpPr>
            <a:spLocks noGrp="1"/>
          </p:cNvSpPr>
          <p:nvPr>
            <p:ph type="title"/>
          </p:nvPr>
        </p:nvSpPr>
        <p:spPr/>
        <p:txBody>
          <a:bodyPr/>
          <a:lstStyle/>
          <a:p>
            <a:pPr algn="ctr"/>
            <a:r>
              <a:rPr lang="en-US" sz="4200" b="1" dirty="0" smtClean="0">
                <a:solidFill>
                  <a:schemeClr val="bg1"/>
                </a:solidFill>
                <a:latin typeface="Arial" pitchFamily="34" charset="0"/>
                <a:cs typeface="Arial" pitchFamily="34" charset="0"/>
              </a:rPr>
              <a:t>Alabama Code of Military Justice</a:t>
            </a:r>
            <a:endParaRPr lang="en-US" sz="4200" b="1" dirty="0">
              <a:solidFill>
                <a:schemeClr val="bg1"/>
              </a:solidFill>
              <a:latin typeface="Arial" pitchFamily="34" charset="0"/>
              <a:cs typeface="Arial" pitchFamily="34" charset="0"/>
            </a:endParaRPr>
          </a:p>
        </p:txBody>
      </p:sp>
      <p:pic>
        <p:nvPicPr>
          <p:cNvPr id="6" name="Picture 5" descr="200px-Seal_of_the_Alabama_National_Guard_svg.png"/>
          <p:cNvPicPr>
            <a:picLocks noChangeAspect="1"/>
          </p:cNvPicPr>
          <p:nvPr/>
        </p:nvPicPr>
        <p:blipFill>
          <a:blip r:embed="rId3" cstate="print"/>
          <a:stretch>
            <a:fillRect/>
          </a:stretch>
        </p:blipFill>
        <p:spPr>
          <a:xfrm>
            <a:off x="4953000" y="3429000"/>
            <a:ext cx="1905000" cy="1905000"/>
          </a:xfrm>
          <a:prstGeom prst="rect">
            <a:avLst/>
          </a:prstGeom>
        </p:spPr>
      </p:pic>
      <p:pic>
        <p:nvPicPr>
          <p:cNvPr id="8" name="Picture 7" descr="army-national-guard-logojpg-7dce7adc283be22e.jpg"/>
          <p:cNvPicPr>
            <a:picLocks noChangeAspect="1"/>
          </p:cNvPicPr>
          <p:nvPr/>
        </p:nvPicPr>
        <p:blipFill>
          <a:blip r:embed="rId4" cstate="print"/>
          <a:stretch>
            <a:fillRect/>
          </a:stretch>
        </p:blipFill>
        <p:spPr>
          <a:xfrm>
            <a:off x="3810000" y="5181600"/>
            <a:ext cx="838200" cy="838200"/>
          </a:xfrm>
          <a:prstGeom prst="ellipse">
            <a:avLst/>
          </a:prstGeom>
        </p:spPr>
      </p:pic>
      <p:pic>
        <p:nvPicPr>
          <p:cNvPr id="9" name="Picture 8" descr="ANG_gif.png"/>
          <p:cNvPicPr>
            <a:picLocks noChangeAspect="1"/>
          </p:cNvPicPr>
          <p:nvPr/>
        </p:nvPicPr>
        <p:blipFill>
          <a:blip r:embed="rId5" cstate="print"/>
          <a:stretch>
            <a:fillRect/>
          </a:stretch>
        </p:blipFill>
        <p:spPr>
          <a:xfrm>
            <a:off x="7146783" y="5181600"/>
            <a:ext cx="854217" cy="838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smtClean="0">
                <a:latin typeface="Arial" pitchFamily="34" charset="0"/>
                <a:cs typeface="Arial" pitchFamily="34" charset="0"/>
              </a:rPr>
              <a:t>Purpose of ACMJ</a:t>
            </a:r>
            <a:endParaRPr lang="en-US" b="1"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33C4384-B4AC-407F-837C-8B8ADA994925}" type="slidenum">
              <a:rPr lang="en-US" smtClean="0"/>
              <a:pPr/>
              <a:t>5</a:t>
            </a:fld>
            <a:endParaRPr lang="en-US"/>
          </a:p>
        </p:txBody>
      </p:sp>
      <p:sp>
        <p:nvSpPr>
          <p:cNvPr id="10" name="Rectangle 5"/>
          <p:cNvSpPr>
            <a:spLocks noGrp="1" noChangeArrowheads="1"/>
          </p:cNvSpPr>
          <p:nvPr>
            <p:ph idx="1"/>
          </p:nvPr>
        </p:nvSpPr>
        <p:spPr>
          <a:noFill/>
        </p:spPr>
        <p:txBody>
          <a:bodyPr lIns="92075" tIns="46038" rIns="92075" bIns="46038"/>
          <a:lstStyle/>
          <a:p>
            <a:pPr eaLnBrk="1" hangingPunct="1">
              <a:spcBef>
                <a:spcPct val="10000"/>
              </a:spcBef>
            </a:pPr>
            <a:r>
              <a:rPr lang="en-US" sz="2400" dirty="0" smtClean="0">
                <a:latin typeface="Arial" pitchFamily="34" charset="0"/>
                <a:cs typeface="Arial" pitchFamily="34" charset="0"/>
              </a:rPr>
              <a:t>Promote Justice</a:t>
            </a:r>
          </a:p>
          <a:p>
            <a:pPr eaLnBrk="1" hangingPunct="1">
              <a:spcBef>
                <a:spcPct val="10000"/>
              </a:spcBef>
              <a:buFontTx/>
              <a:buNone/>
            </a:pPr>
            <a:endParaRPr lang="en-US" sz="2400" dirty="0" smtClean="0">
              <a:latin typeface="Arial" pitchFamily="34" charset="0"/>
              <a:cs typeface="Arial" pitchFamily="34" charset="0"/>
            </a:endParaRPr>
          </a:p>
          <a:p>
            <a:pPr eaLnBrk="1" hangingPunct="1">
              <a:spcBef>
                <a:spcPct val="10000"/>
              </a:spcBef>
            </a:pPr>
            <a:r>
              <a:rPr lang="en-US" sz="2400" dirty="0" smtClean="0">
                <a:latin typeface="Arial" pitchFamily="34" charset="0"/>
                <a:cs typeface="Arial" pitchFamily="34" charset="0"/>
              </a:rPr>
              <a:t>Help Maintain Good Order and Discipline in the Armed Forces</a:t>
            </a:r>
          </a:p>
          <a:p>
            <a:pPr eaLnBrk="1" hangingPunct="1">
              <a:spcBef>
                <a:spcPct val="10000"/>
              </a:spcBef>
            </a:pPr>
            <a:endParaRPr lang="en-US" sz="2400" dirty="0" smtClean="0">
              <a:latin typeface="Arial" pitchFamily="34" charset="0"/>
              <a:cs typeface="Arial" pitchFamily="34" charset="0"/>
            </a:endParaRPr>
          </a:p>
          <a:p>
            <a:pPr eaLnBrk="1" hangingPunct="1">
              <a:spcBef>
                <a:spcPct val="10000"/>
              </a:spcBef>
            </a:pPr>
            <a:r>
              <a:rPr lang="en-US" sz="2400" dirty="0" smtClean="0">
                <a:latin typeface="Arial" pitchFamily="34" charset="0"/>
                <a:cs typeface="Arial" pitchFamily="34" charset="0"/>
              </a:rPr>
              <a:t>Promote Efficiency and Effectiveness in the Military</a:t>
            </a:r>
          </a:p>
          <a:p>
            <a:pPr eaLnBrk="1" hangingPunct="1">
              <a:spcBef>
                <a:spcPct val="10000"/>
              </a:spcBef>
            </a:pPr>
            <a:endParaRPr lang="en-US" sz="2400" dirty="0" smtClean="0">
              <a:latin typeface="Arial" pitchFamily="34" charset="0"/>
              <a:cs typeface="Arial" pitchFamily="34" charset="0"/>
            </a:endParaRPr>
          </a:p>
          <a:p>
            <a:pPr eaLnBrk="1" hangingPunct="1">
              <a:spcBef>
                <a:spcPct val="10000"/>
              </a:spcBef>
            </a:pPr>
            <a:r>
              <a:rPr lang="en-US" sz="2400" dirty="0" smtClean="0">
                <a:latin typeface="Arial" pitchFamily="34" charset="0"/>
                <a:cs typeface="Arial" pitchFamily="34" charset="0"/>
              </a:rPr>
              <a:t>Strengthen National Security</a:t>
            </a:r>
          </a:p>
        </p:txBody>
      </p:sp>
      <p:pic>
        <p:nvPicPr>
          <p:cNvPr id="11" name="Picture 10"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6" name="Picture 5" descr="ANG_gif.png"/>
          <p:cNvPicPr>
            <a:picLocks noChangeAspect="1"/>
          </p:cNvPicPr>
          <p:nvPr/>
        </p:nvPicPr>
        <p:blipFill>
          <a:blip r:embed="rId4" cstate="print"/>
          <a:stretch>
            <a:fillRect/>
          </a:stretch>
        </p:blipFill>
        <p:spPr>
          <a:xfrm>
            <a:off x="8137383" y="76200"/>
            <a:ext cx="854217" cy="838200"/>
          </a:xfrm>
          <a:prstGeom prst="rect">
            <a:avLst/>
          </a:prstGeom>
        </p:spPr>
      </p:pic>
      <p:pic>
        <p:nvPicPr>
          <p:cNvPr id="12" name="Picture 11" descr="imagesCAJWYMKL.jpg"/>
          <p:cNvPicPr>
            <a:picLocks noChangeAspect="1"/>
          </p:cNvPicPr>
          <p:nvPr/>
        </p:nvPicPr>
        <p:blipFill>
          <a:blip r:embed="rId5" cstate="print"/>
          <a:srcRect l="14545" t="-546"/>
          <a:stretch>
            <a:fillRect/>
          </a:stretch>
        </p:blipFill>
        <p:spPr>
          <a:xfrm>
            <a:off x="2514600" y="5029200"/>
            <a:ext cx="4419600" cy="17526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772400" cy="914400"/>
          </a:xfrm>
        </p:spPr>
        <p:txBody>
          <a:bodyPr/>
          <a:lstStyle/>
          <a:p>
            <a:pPr algn="ctr"/>
            <a:r>
              <a:rPr lang="en-US" b="1" dirty="0" smtClean="0">
                <a:latin typeface="Arial" pitchFamily="34" charset="0"/>
                <a:cs typeface="Arial" pitchFamily="34" charset="0"/>
              </a:rPr>
              <a:t>Courts-Martial</a:t>
            </a:r>
            <a:br>
              <a:rPr lang="en-US" b="1" dirty="0" smtClean="0">
                <a:latin typeface="Arial" pitchFamily="34" charset="0"/>
                <a:cs typeface="Arial" pitchFamily="34" charset="0"/>
              </a:rPr>
            </a:br>
            <a:r>
              <a:rPr lang="en-US" b="1" dirty="0" smtClean="0">
                <a:latin typeface="Arial" pitchFamily="34" charset="0"/>
                <a:cs typeface="Arial" pitchFamily="34" charset="0"/>
              </a:rPr>
              <a:t>(CM)</a:t>
            </a:r>
            <a:br>
              <a:rPr lang="en-US" b="1" dirty="0" smtClean="0">
                <a:latin typeface="Arial" pitchFamily="34" charset="0"/>
                <a:cs typeface="Arial" pitchFamily="34" charset="0"/>
              </a:rPr>
            </a:br>
            <a:endParaRPr lang="en-US" b="1" dirty="0">
              <a:latin typeface="Arial" pitchFamily="34" charset="0"/>
              <a:cs typeface="Arial" pitchFamily="34" charset="0"/>
            </a:endParaRPr>
          </a:p>
        </p:txBody>
      </p:sp>
      <p:sp>
        <p:nvSpPr>
          <p:cNvPr id="3" name="Content Placeholder 2"/>
          <p:cNvSpPr>
            <a:spLocks noGrp="1"/>
          </p:cNvSpPr>
          <p:nvPr>
            <p:ph idx="1"/>
          </p:nvPr>
        </p:nvSpPr>
        <p:spPr>
          <a:xfrm>
            <a:off x="1143000" y="2895600"/>
            <a:ext cx="7772400" cy="4572000"/>
          </a:xfrm>
        </p:spPr>
        <p:txBody>
          <a:bodyPr/>
          <a:lstStyle/>
          <a:p>
            <a:r>
              <a:rPr lang="en-US" dirty="0" smtClean="0">
                <a:latin typeface="Arial" pitchFamily="34" charset="0"/>
                <a:cs typeface="Arial" pitchFamily="34" charset="0"/>
              </a:rPr>
              <a:t>Three types of Courts-Martial:</a:t>
            </a:r>
          </a:p>
          <a:p>
            <a:pPr lvl="1"/>
            <a:r>
              <a:rPr lang="en-US" dirty="0" smtClean="0">
                <a:latin typeface="Arial" pitchFamily="34" charset="0"/>
                <a:cs typeface="Arial" pitchFamily="34" charset="0"/>
              </a:rPr>
              <a:t>General Court-Martial (GCM)* Judge w/5 members</a:t>
            </a:r>
          </a:p>
          <a:p>
            <a:pPr lvl="1"/>
            <a:r>
              <a:rPr lang="en-US" dirty="0" smtClean="0">
                <a:latin typeface="Arial" pitchFamily="34" charset="0"/>
                <a:cs typeface="Arial" pitchFamily="34" charset="0"/>
              </a:rPr>
              <a:t>Special Court-Martial (SPCM) Judge w/3 members</a:t>
            </a:r>
          </a:p>
          <a:p>
            <a:pPr lvl="1"/>
            <a:r>
              <a:rPr lang="en-US" dirty="0" smtClean="0">
                <a:latin typeface="Arial" pitchFamily="34" charset="0"/>
                <a:cs typeface="Arial" pitchFamily="34" charset="0"/>
              </a:rPr>
              <a:t>Summary Court-MARTIAL (SCM) 1 Officer (LTC)</a:t>
            </a:r>
          </a:p>
          <a:p>
            <a:pPr lvl="1"/>
            <a:endParaRPr lang="en-US" dirty="0" smtClean="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33C4384-B4AC-407F-837C-8B8ADA994925}" type="slidenum">
              <a:rPr lang="en-US" smtClean="0"/>
              <a:pPr/>
              <a:t>50</a:t>
            </a:fld>
            <a:endParaRPr lang="en-US"/>
          </a:p>
        </p:txBody>
      </p:sp>
      <p:pic>
        <p:nvPicPr>
          <p:cNvPr id="4" name="Picture 3"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5" name="Picture 4"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itchFamily="34" charset="0"/>
                <a:cs typeface="Arial" pitchFamily="34" charset="0"/>
              </a:rPr>
              <a:t>Roles and Responsibilities</a:t>
            </a:r>
            <a:br>
              <a:rPr lang="en-US" b="1" dirty="0" smtClean="0">
                <a:latin typeface="Arial" pitchFamily="34" charset="0"/>
                <a:cs typeface="Arial" pitchFamily="34" charset="0"/>
              </a:rPr>
            </a:br>
            <a:r>
              <a:rPr lang="en-US" b="1" dirty="0" smtClean="0">
                <a:latin typeface="Arial" pitchFamily="34" charset="0"/>
                <a:cs typeface="Arial" pitchFamily="34" charset="0"/>
              </a:rPr>
              <a:t/>
            </a:r>
            <a:br>
              <a:rPr lang="en-US" b="1" dirty="0" smtClean="0">
                <a:latin typeface="Arial" pitchFamily="34" charset="0"/>
                <a:cs typeface="Arial" pitchFamily="34" charset="0"/>
              </a:rPr>
            </a:b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r>
              <a:rPr lang="en-US" b="1" dirty="0" smtClean="0">
                <a:latin typeface="Arial" pitchFamily="34" charset="0"/>
                <a:cs typeface="Arial" pitchFamily="34" charset="0"/>
              </a:rPr>
              <a:t>Court-Martial </a:t>
            </a:r>
            <a:r>
              <a:rPr lang="en-US" b="1" dirty="0">
                <a:latin typeface="Arial" pitchFamily="34" charset="0"/>
                <a:cs typeface="Arial" pitchFamily="34" charset="0"/>
              </a:rPr>
              <a:t>Convening Authorities</a:t>
            </a:r>
          </a:p>
          <a:p>
            <a:pPr lvl="1"/>
            <a:r>
              <a:rPr lang="en-US" b="1" dirty="0" smtClean="0">
                <a:latin typeface="Arial" pitchFamily="34" charset="0"/>
                <a:cs typeface="Arial" pitchFamily="34" charset="0"/>
              </a:rPr>
              <a:t>General</a:t>
            </a:r>
            <a:r>
              <a:rPr lang="en-US" dirty="0">
                <a:latin typeface="Arial" pitchFamily="34" charset="0"/>
                <a:cs typeface="Arial" pitchFamily="34" charset="0"/>
              </a:rPr>
              <a:t>: Governor, TAG, any commanding General Officer</a:t>
            </a:r>
          </a:p>
          <a:p>
            <a:pPr lvl="1"/>
            <a:r>
              <a:rPr lang="en-US" b="1" dirty="0" smtClean="0">
                <a:latin typeface="Arial" pitchFamily="34" charset="0"/>
                <a:cs typeface="Arial" pitchFamily="34" charset="0"/>
              </a:rPr>
              <a:t>Special</a:t>
            </a:r>
            <a:r>
              <a:rPr lang="en-US" dirty="0">
                <a:latin typeface="Arial" pitchFamily="34" charset="0"/>
                <a:cs typeface="Arial" pitchFamily="34" charset="0"/>
              </a:rPr>
              <a:t>: </a:t>
            </a:r>
            <a:r>
              <a:rPr lang="en-US" dirty="0" smtClean="0">
                <a:latin typeface="Arial" pitchFamily="34" charset="0"/>
                <a:cs typeface="Arial" pitchFamily="34" charset="0"/>
              </a:rPr>
              <a:t>commanding </a:t>
            </a:r>
            <a:r>
              <a:rPr lang="en-US" dirty="0">
                <a:latin typeface="Arial" pitchFamily="34" charset="0"/>
                <a:cs typeface="Arial" pitchFamily="34" charset="0"/>
              </a:rPr>
              <a:t>officer </a:t>
            </a:r>
            <a:r>
              <a:rPr lang="en-US" dirty="0" smtClean="0">
                <a:latin typeface="Arial" pitchFamily="34" charset="0"/>
                <a:cs typeface="Arial" pitchFamily="34" charset="0"/>
              </a:rPr>
              <a:t>of</a:t>
            </a:r>
          </a:p>
          <a:p>
            <a:pPr lvl="2"/>
            <a:r>
              <a:rPr lang="en-US" dirty="0" smtClean="0">
                <a:latin typeface="Arial" pitchFamily="34" charset="0"/>
                <a:cs typeface="Arial" pitchFamily="34" charset="0"/>
              </a:rPr>
              <a:t>a </a:t>
            </a:r>
            <a:r>
              <a:rPr lang="en-US" dirty="0">
                <a:latin typeface="Arial" pitchFamily="34" charset="0"/>
                <a:cs typeface="Arial" pitchFamily="34" charset="0"/>
              </a:rPr>
              <a:t>brigade, </a:t>
            </a:r>
            <a:r>
              <a:rPr lang="en-US" dirty="0" smtClean="0">
                <a:latin typeface="Arial" pitchFamily="34" charset="0"/>
                <a:cs typeface="Arial" pitchFamily="34" charset="0"/>
              </a:rPr>
              <a:t>regiment (Army)</a:t>
            </a:r>
          </a:p>
          <a:p>
            <a:pPr lvl="2"/>
            <a:r>
              <a:rPr lang="en-US" dirty="0" smtClean="0">
                <a:latin typeface="Arial" pitchFamily="34" charset="0"/>
                <a:cs typeface="Arial" pitchFamily="34" charset="0"/>
              </a:rPr>
              <a:t>a wing</a:t>
            </a:r>
            <a:r>
              <a:rPr lang="en-US" dirty="0">
                <a:latin typeface="Arial" pitchFamily="34" charset="0"/>
                <a:cs typeface="Arial" pitchFamily="34" charset="0"/>
              </a:rPr>
              <a:t>, </a:t>
            </a:r>
            <a:r>
              <a:rPr lang="en-US" dirty="0" smtClean="0">
                <a:latin typeface="Arial" pitchFamily="34" charset="0"/>
                <a:cs typeface="Arial" pitchFamily="34" charset="0"/>
              </a:rPr>
              <a:t>group (Air Force)</a:t>
            </a:r>
          </a:p>
          <a:p>
            <a:pPr lvl="2"/>
            <a:r>
              <a:rPr lang="en-US" dirty="0" smtClean="0">
                <a:latin typeface="Arial" pitchFamily="34" charset="0"/>
                <a:cs typeface="Arial" pitchFamily="34" charset="0"/>
              </a:rPr>
              <a:t>commanding </a:t>
            </a:r>
            <a:r>
              <a:rPr lang="en-US" dirty="0">
                <a:latin typeface="Arial" pitchFamily="34" charset="0"/>
                <a:cs typeface="Arial" pitchFamily="34" charset="0"/>
              </a:rPr>
              <a:t>officer or officer in </a:t>
            </a:r>
            <a:r>
              <a:rPr lang="en-US" dirty="0" smtClean="0">
                <a:latin typeface="Arial" pitchFamily="34" charset="0"/>
                <a:cs typeface="Arial" pitchFamily="34" charset="0"/>
              </a:rPr>
              <a:t>charge </a:t>
            </a:r>
            <a:r>
              <a:rPr lang="en-US" dirty="0">
                <a:latin typeface="Arial" pitchFamily="34" charset="0"/>
                <a:cs typeface="Arial" pitchFamily="34" charset="0"/>
              </a:rPr>
              <a:t>when empowered by </a:t>
            </a:r>
            <a:r>
              <a:rPr lang="en-US" dirty="0" smtClean="0">
                <a:latin typeface="Arial" pitchFamily="34" charset="0"/>
                <a:cs typeface="Arial" pitchFamily="34" charset="0"/>
              </a:rPr>
              <a:t>TAG.</a:t>
            </a:r>
            <a:endParaRPr lang="en-US" dirty="0">
              <a:latin typeface="Arial" pitchFamily="34" charset="0"/>
              <a:cs typeface="Arial" pitchFamily="34" charset="0"/>
            </a:endParaRPr>
          </a:p>
          <a:p>
            <a:pPr lvl="1"/>
            <a:r>
              <a:rPr lang="en-US" b="1" dirty="0" smtClean="0">
                <a:latin typeface="Arial" pitchFamily="34" charset="0"/>
                <a:cs typeface="Arial" pitchFamily="34" charset="0"/>
              </a:rPr>
              <a:t>Summary</a:t>
            </a:r>
            <a:r>
              <a:rPr lang="en-US" dirty="0">
                <a:latin typeface="Arial" pitchFamily="34" charset="0"/>
                <a:cs typeface="Arial" pitchFamily="34" charset="0"/>
              </a:rPr>
              <a:t>: </a:t>
            </a:r>
            <a:r>
              <a:rPr lang="en-US" dirty="0" smtClean="0">
                <a:latin typeface="Arial" pitchFamily="34" charset="0"/>
                <a:cs typeface="Arial" pitchFamily="34" charset="0"/>
              </a:rPr>
              <a:t>commanding </a:t>
            </a:r>
            <a:r>
              <a:rPr lang="en-US" dirty="0">
                <a:latin typeface="Arial" pitchFamily="34" charset="0"/>
                <a:cs typeface="Arial" pitchFamily="34" charset="0"/>
              </a:rPr>
              <a:t>officer </a:t>
            </a:r>
            <a:r>
              <a:rPr lang="en-US" dirty="0" smtClean="0">
                <a:latin typeface="Arial" pitchFamily="34" charset="0"/>
                <a:cs typeface="Arial" pitchFamily="34" charset="0"/>
              </a:rPr>
              <a:t>of</a:t>
            </a:r>
          </a:p>
          <a:p>
            <a:pPr lvl="2"/>
            <a:r>
              <a:rPr lang="en-US" dirty="0" smtClean="0">
                <a:latin typeface="Arial" pitchFamily="34" charset="0"/>
                <a:cs typeface="Arial" pitchFamily="34" charset="0"/>
              </a:rPr>
              <a:t>a battalion (Army)</a:t>
            </a:r>
          </a:p>
          <a:p>
            <a:pPr lvl="2"/>
            <a:r>
              <a:rPr lang="en-US" dirty="0" smtClean="0">
                <a:latin typeface="Arial" pitchFamily="34" charset="0"/>
                <a:cs typeface="Arial" pitchFamily="34" charset="0"/>
              </a:rPr>
              <a:t>a detached </a:t>
            </a:r>
            <a:r>
              <a:rPr lang="en-US" dirty="0">
                <a:latin typeface="Arial" pitchFamily="34" charset="0"/>
                <a:cs typeface="Arial" pitchFamily="34" charset="0"/>
              </a:rPr>
              <a:t>squadron or other </a:t>
            </a:r>
            <a:r>
              <a:rPr lang="en-US" dirty="0" smtClean="0">
                <a:latin typeface="Arial" pitchFamily="34" charset="0"/>
                <a:cs typeface="Arial" pitchFamily="34" charset="0"/>
              </a:rPr>
              <a:t>detachment (Air Force)</a:t>
            </a:r>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33C4384-B4AC-407F-837C-8B8ADA994925}" type="slidenum">
              <a:rPr lang="en-US" smtClean="0"/>
              <a:pPr/>
              <a:t>51</a:t>
            </a:fld>
            <a:endParaRPr lang="en-US"/>
          </a:p>
        </p:txBody>
      </p:sp>
      <p:pic>
        <p:nvPicPr>
          <p:cNvPr id="4" name="Picture 3"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5" name="Picture 4"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609600"/>
            <a:ext cx="7772400" cy="914400"/>
          </a:xfrm>
        </p:spPr>
        <p:txBody>
          <a:bodyPr/>
          <a:lstStyle/>
          <a:p>
            <a:pPr algn="ctr"/>
            <a:r>
              <a:rPr lang="en-US" b="1" dirty="0" smtClean="0">
                <a:latin typeface="Arial" pitchFamily="34" charset="0"/>
                <a:cs typeface="Arial" pitchFamily="34" charset="0"/>
              </a:rPr>
              <a:t>CM Comparison of Punishments </a:t>
            </a:r>
            <a:endParaRPr lang="en-US" b="1" dirty="0">
              <a:latin typeface="Arial" pitchFamily="34" charset="0"/>
              <a:cs typeface="Arial" pitchFamily="34" charset="0"/>
            </a:endParaRPr>
          </a:p>
        </p:txBody>
      </p:sp>
      <p:sp>
        <p:nvSpPr>
          <p:cNvPr id="5" name="Text Placeholder 4"/>
          <p:cNvSpPr>
            <a:spLocks noGrp="1"/>
          </p:cNvSpPr>
          <p:nvPr>
            <p:ph type="body" idx="1"/>
          </p:nvPr>
        </p:nvSpPr>
        <p:spPr>
          <a:xfrm>
            <a:off x="533400" y="1295400"/>
            <a:ext cx="4040188" cy="381000"/>
          </a:xfrm>
        </p:spPr>
        <p:txBody>
          <a:bodyPr>
            <a:normAutofit fontScale="92500" lnSpcReduction="20000"/>
          </a:bodyPr>
          <a:lstStyle/>
          <a:p>
            <a:r>
              <a:rPr lang="en-US" dirty="0" smtClean="0">
                <a:latin typeface="Arial" pitchFamily="34" charset="0"/>
                <a:cs typeface="Arial" pitchFamily="34" charset="0"/>
              </a:rPr>
              <a:t>Alabama Code	</a:t>
            </a:r>
            <a:endParaRPr lang="en-US" dirty="0">
              <a:latin typeface="Arial" pitchFamily="34" charset="0"/>
              <a:cs typeface="Arial" pitchFamily="34" charset="0"/>
            </a:endParaRPr>
          </a:p>
        </p:txBody>
      </p:sp>
      <p:sp>
        <p:nvSpPr>
          <p:cNvPr id="7" name="Text Placeholder 6"/>
          <p:cNvSpPr>
            <a:spLocks noGrp="1"/>
          </p:cNvSpPr>
          <p:nvPr>
            <p:ph type="body" sz="half" idx="3"/>
          </p:nvPr>
        </p:nvSpPr>
        <p:spPr>
          <a:xfrm>
            <a:off x="4648200" y="1295400"/>
            <a:ext cx="4041775" cy="381000"/>
          </a:xfrm>
        </p:spPr>
        <p:txBody>
          <a:bodyPr>
            <a:normAutofit fontScale="92500" lnSpcReduction="20000"/>
          </a:bodyPr>
          <a:lstStyle/>
          <a:p>
            <a:r>
              <a:rPr lang="en-US" dirty="0" smtClean="0">
                <a:latin typeface="Arial" pitchFamily="34" charset="0"/>
                <a:cs typeface="Arial" pitchFamily="34" charset="0"/>
              </a:rPr>
              <a:t>Uniform Code</a:t>
            </a:r>
            <a:endParaRPr lang="en-US" dirty="0">
              <a:latin typeface="Arial" pitchFamily="34" charset="0"/>
              <a:cs typeface="Arial" pitchFamily="34" charset="0"/>
            </a:endParaRPr>
          </a:p>
        </p:txBody>
      </p:sp>
      <p:sp>
        <p:nvSpPr>
          <p:cNvPr id="6" name="Content Placeholder 5"/>
          <p:cNvSpPr>
            <a:spLocks noGrp="1"/>
          </p:cNvSpPr>
          <p:nvPr>
            <p:ph sz="quarter" idx="2"/>
          </p:nvPr>
        </p:nvSpPr>
        <p:spPr>
          <a:xfrm>
            <a:off x="533400" y="1676400"/>
            <a:ext cx="4040188" cy="4800600"/>
          </a:xfrm>
        </p:spPr>
        <p:txBody>
          <a:bodyPr>
            <a:noAutofit/>
          </a:bodyPr>
          <a:lstStyle/>
          <a:p>
            <a:pPr>
              <a:buFont typeface="Wingdings" pitchFamily="2" charset="2"/>
              <a:buChar char="§"/>
            </a:pPr>
            <a:r>
              <a:rPr lang="en-US" sz="1100" dirty="0" smtClean="0">
                <a:latin typeface="Arial" pitchFamily="34" charset="0"/>
                <a:cs typeface="Arial" pitchFamily="34" charset="0"/>
              </a:rPr>
              <a:t>GCM Maximum punishment: </a:t>
            </a:r>
          </a:p>
          <a:p>
            <a:pPr lvl="1">
              <a:buFont typeface="Wingdings" pitchFamily="2" charset="2"/>
              <a:buChar char="§"/>
            </a:pPr>
            <a:r>
              <a:rPr lang="en-US" sz="1100" dirty="0" smtClean="0">
                <a:latin typeface="Arial" pitchFamily="34" charset="0"/>
                <a:cs typeface="Arial" pitchFamily="34" charset="0"/>
              </a:rPr>
              <a:t>Any punishment not restricted (i.e., extra duty, withhold privileges, admonition/reprimand)</a:t>
            </a:r>
          </a:p>
          <a:p>
            <a:pPr lvl="1">
              <a:buFont typeface="Wingdings" pitchFamily="2" charset="2"/>
              <a:buChar char="§"/>
            </a:pPr>
            <a:r>
              <a:rPr lang="en-US" sz="1100" dirty="0" smtClean="0">
                <a:latin typeface="Arial" pitchFamily="34" charset="0"/>
                <a:cs typeface="Arial" pitchFamily="34" charset="0"/>
              </a:rPr>
              <a:t>Forfeiture: up to 1 year (total during period of confinement)</a:t>
            </a:r>
          </a:p>
          <a:p>
            <a:pPr lvl="1">
              <a:buFont typeface="Wingdings" pitchFamily="2" charset="2"/>
              <a:buChar char="§"/>
            </a:pPr>
            <a:r>
              <a:rPr lang="en-US" sz="1100" dirty="0" smtClean="0">
                <a:latin typeface="Arial" pitchFamily="34" charset="0"/>
                <a:cs typeface="Arial" pitchFamily="34" charset="0"/>
              </a:rPr>
              <a:t>Reduction to E1</a:t>
            </a:r>
          </a:p>
          <a:p>
            <a:pPr lvl="1">
              <a:buFont typeface="Wingdings" pitchFamily="2" charset="2"/>
              <a:buChar char="§"/>
            </a:pPr>
            <a:r>
              <a:rPr lang="en-US" sz="1100" dirty="0" smtClean="0">
                <a:latin typeface="Arial" pitchFamily="34" charset="0"/>
                <a:cs typeface="Arial" pitchFamily="34" charset="0"/>
              </a:rPr>
              <a:t>Bad Conduct discharge</a:t>
            </a:r>
          </a:p>
          <a:p>
            <a:pPr lvl="1">
              <a:buFont typeface="Wingdings" pitchFamily="2" charset="2"/>
              <a:buChar char="§"/>
            </a:pPr>
            <a:r>
              <a:rPr lang="en-US" sz="1100" dirty="0" smtClean="0">
                <a:latin typeface="Arial" pitchFamily="34" charset="0"/>
                <a:cs typeface="Arial" pitchFamily="34" charset="0"/>
              </a:rPr>
              <a:t>Dismissal (Officers)</a:t>
            </a:r>
          </a:p>
          <a:p>
            <a:pPr lvl="1">
              <a:buFont typeface="Wingdings" pitchFamily="2" charset="2"/>
              <a:buChar char="§"/>
            </a:pPr>
            <a:r>
              <a:rPr lang="en-US" sz="1100" dirty="0" smtClean="0">
                <a:latin typeface="Arial" pitchFamily="34" charset="0"/>
                <a:cs typeface="Arial" pitchFamily="34" charset="0"/>
              </a:rPr>
              <a:t>Confinement: up to 1 yr</a:t>
            </a:r>
          </a:p>
          <a:p>
            <a:pPr>
              <a:buFont typeface="Wingdings" pitchFamily="2" charset="2"/>
              <a:buChar char="§"/>
            </a:pPr>
            <a:r>
              <a:rPr lang="en-US" sz="1100" dirty="0" smtClean="0">
                <a:latin typeface="Arial" pitchFamily="34" charset="0"/>
                <a:cs typeface="Arial" pitchFamily="34" charset="0"/>
              </a:rPr>
              <a:t>SPCM Maximum punishment: </a:t>
            </a:r>
          </a:p>
          <a:p>
            <a:pPr lvl="1">
              <a:buFont typeface="Wingdings" pitchFamily="2" charset="2"/>
              <a:buChar char="§"/>
            </a:pPr>
            <a:r>
              <a:rPr lang="en-US" sz="1100" dirty="0" smtClean="0">
                <a:latin typeface="Arial" pitchFamily="34" charset="0"/>
                <a:cs typeface="Arial" pitchFamily="34" charset="0"/>
              </a:rPr>
              <a:t>Any punishment not restricted (i.e.,  extra duty, withhold privileges, admonition/reprimand)</a:t>
            </a:r>
          </a:p>
          <a:p>
            <a:pPr lvl="1">
              <a:buFont typeface="Wingdings" pitchFamily="2" charset="2"/>
              <a:buChar char="§"/>
            </a:pPr>
            <a:r>
              <a:rPr lang="en-US" sz="1100" dirty="0" smtClean="0">
                <a:latin typeface="Arial" pitchFamily="34" charset="0"/>
                <a:cs typeface="Arial" pitchFamily="34" charset="0"/>
              </a:rPr>
              <a:t>Forfeiture: no more than 24 days </a:t>
            </a:r>
          </a:p>
          <a:p>
            <a:pPr lvl="1">
              <a:buFont typeface="Wingdings" pitchFamily="2" charset="2"/>
              <a:buChar char="§"/>
            </a:pPr>
            <a:r>
              <a:rPr lang="en-US" sz="1100" dirty="0" smtClean="0">
                <a:latin typeface="Arial" pitchFamily="34" charset="0"/>
                <a:cs typeface="Arial" pitchFamily="34" charset="0"/>
              </a:rPr>
              <a:t>Reduction: </a:t>
            </a:r>
            <a:r>
              <a:rPr lang="en-US" sz="1100" dirty="0" smtClean="0">
                <a:latin typeface="Arial" pitchFamily="34" charset="0"/>
                <a:ea typeface="Times New Roman"/>
                <a:cs typeface="Arial" pitchFamily="34" charset="0"/>
              </a:rPr>
              <a:t>must be w/in promotion authority of CDR imposing reduction:</a:t>
            </a:r>
          </a:p>
          <a:p>
            <a:pPr lvl="2">
              <a:buFont typeface="Wingdings" pitchFamily="2" charset="2"/>
              <a:buChar char="§"/>
            </a:pPr>
            <a:r>
              <a:rPr lang="en-US" sz="1100" dirty="0" smtClean="0">
                <a:latin typeface="Arial" pitchFamily="34" charset="0"/>
                <a:ea typeface="Times New Roman"/>
                <a:cs typeface="Arial" pitchFamily="34" charset="0"/>
              </a:rPr>
              <a:t>E-1 to E-3, lowest grade</a:t>
            </a:r>
          </a:p>
          <a:p>
            <a:pPr lvl="2">
              <a:buFont typeface="Wingdings" pitchFamily="2" charset="2"/>
              <a:buChar char="§"/>
            </a:pPr>
            <a:r>
              <a:rPr lang="en-US" sz="1100" dirty="0" smtClean="0">
                <a:latin typeface="Arial" pitchFamily="34" charset="0"/>
                <a:ea typeface="Times New Roman"/>
                <a:cs typeface="Arial" pitchFamily="34" charset="0"/>
              </a:rPr>
              <a:t>E-4 and above, up to 2 grades</a:t>
            </a:r>
            <a:endParaRPr lang="en-US" sz="1100" dirty="0" smtClean="0">
              <a:latin typeface="Arial" pitchFamily="34" charset="0"/>
              <a:cs typeface="Arial" pitchFamily="34" charset="0"/>
            </a:endParaRPr>
          </a:p>
          <a:p>
            <a:pPr lvl="1">
              <a:buFont typeface="Wingdings" pitchFamily="2" charset="2"/>
              <a:buChar char="§"/>
            </a:pPr>
            <a:r>
              <a:rPr lang="en-US" sz="1100" dirty="0" smtClean="0">
                <a:latin typeface="Arial" pitchFamily="34" charset="0"/>
                <a:cs typeface="Arial" pitchFamily="34" charset="0"/>
              </a:rPr>
              <a:t>Restriction/Confinement: no more than 6 mos.</a:t>
            </a:r>
          </a:p>
          <a:p>
            <a:pPr>
              <a:buFont typeface="Wingdings" pitchFamily="2" charset="2"/>
              <a:buChar char="§"/>
            </a:pPr>
            <a:r>
              <a:rPr lang="en-US" sz="1100" dirty="0" smtClean="0">
                <a:latin typeface="Arial" pitchFamily="34" charset="0"/>
                <a:cs typeface="Arial" pitchFamily="34" charset="0"/>
              </a:rPr>
              <a:t>SCM Maximum punishment:</a:t>
            </a:r>
          </a:p>
          <a:p>
            <a:pPr lvl="1">
              <a:buFont typeface="Wingdings" pitchFamily="2" charset="2"/>
              <a:buChar char="§"/>
            </a:pPr>
            <a:r>
              <a:rPr lang="en-US" sz="1100" dirty="0" smtClean="0">
                <a:latin typeface="Arial" pitchFamily="34" charset="0"/>
                <a:ea typeface="Times New Roman"/>
                <a:cs typeface="Arial" pitchFamily="34" charset="0"/>
              </a:rPr>
              <a:t>Forfeiture : no more than 15 days of pay</a:t>
            </a:r>
          </a:p>
          <a:p>
            <a:pPr lvl="1">
              <a:buFont typeface="Wingdings" pitchFamily="2" charset="2"/>
              <a:buChar char="§"/>
            </a:pPr>
            <a:r>
              <a:rPr lang="en-US" sz="1100" dirty="0" smtClean="0">
                <a:latin typeface="Arial" pitchFamily="34" charset="0"/>
                <a:ea typeface="Times New Roman"/>
                <a:cs typeface="Arial" pitchFamily="34" charset="0"/>
              </a:rPr>
              <a:t>Reduction :  must be w/in promotion authority of CDR imposing reduction:</a:t>
            </a:r>
          </a:p>
          <a:p>
            <a:pPr lvl="2">
              <a:buFont typeface="Wingdings" pitchFamily="2" charset="2"/>
              <a:buChar char="§"/>
            </a:pPr>
            <a:r>
              <a:rPr lang="en-US" sz="1100" dirty="0" smtClean="0">
                <a:latin typeface="Arial" pitchFamily="34" charset="0"/>
                <a:ea typeface="Times New Roman"/>
                <a:cs typeface="Arial" pitchFamily="34" charset="0"/>
              </a:rPr>
              <a:t>E-1 to E-3, lowest grade</a:t>
            </a:r>
          </a:p>
          <a:p>
            <a:pPr lvl="2">
              <a:buFont typeface="Wingdings" pitchFamily="2" charset="2"/>
              <a:buChar char="§"/>
            </a:pPr>
            <a:r>
              <a:rPr lang="en-US" sz="1100" dirty="0" smtClean="0">
                <a:latin typeface="Arial" pitchFamily="34" charset="0"/>
                <a:ea typeface="Times New Roman"/>
                <a:cs typeface="Arial" pitchFamily="34" charset="0"/>
              </a:rPr>
              <a:t>E-4 and above, up to 2 grades</a:t>
            </a:r>
          </a:p>
          <a:p>
            <a:pPr lvl="1">
              <a:buFont typeface="Wingdings" pitchFamily="2" charset="2"/>
              <a:buChar char="§"/>
            </a:pPr>
            <a:r>
              <a:rPr lang="en-US" sz="1100" dirty="0" smtClean="0">
                <a:latin typeface="Arial" pitchFamily="34" charset="0"/>
                <a:ea typeface="Times New Roman"/>
                <a:cs typeface="Arial" pitchFamily="34" charset="0"/>
              </a:rPr>
              <a:t>Restriction: 2 mos.</a:t>
            </a:r>
            <a:endParaRPr lang="en-US" sz="1100" dirty="0">
              <a:latin typeface="Arial" pitchFamily="34" charset="0"/>
              <a:cs typeface="Arial" pitchFamily="34" charset="0"/>
            </a:endParaRPr>
          </a:p>
        </p:txBody>
      </p:sp>
      <p:sp>
        <p:nvSpPr>
          <p:cNvPr id="8" name="Content Placeholder 7"/>
          <p:cNvSpPr>
            <a:spLocks noGrp="1"/>
          </p:cNvSpPr>
          <p:nvPr>
            <p:ph sz="quarter" idx="4"/>
          </p:nvPr>
        </p:nvSpPr>
        <p:spPr>
          <a:xfrm>
            <a:off x="4648200" y="1676400"/>
            <a:ext cx="4041775" cy="5105400"/>
          </a:xfrm>
        </p:spPr>
        <p:txBody>
          <a:bodyPr>
            <a:noAutofit/>
          </a:bodyPr>
          <a:lstStyle/>
          <a:p>
            <a:pPr>
              <a:tabLst>
                <a:tab pos="1425575" algn="l"/>
              </a:tabLst>
            </a:pPr>
            <a:r>
              <a:rPr lang="en-US" sz="1100" dirty="0" smtClean="0">
                <a:latin typeface="Arial" pitchFamily="34" charset="0"/>
                <a:cs typeface="Arial" pitchFamily="34" charset="0"/>
              </a:rPr>
              <a:t>GCM Maximum punishment</a:t>
            </a:r>
          </a:p>
          <a:p>
            <a:pPr lvl="1">
              <a:buFont typeface="Wingdings" pitchFamily="2" charset="2"/>
              <a:buChar char="§"/>
              <a:tabLst>
                <a:tab pos="1425575" algn="l"/>
              </a:tabLst>
            </a:pPr>
            <a:r>
              <a:rPr lang="en-US" sz="1100" dirty="0" smtClean="0">
                <a:latin typeface="Arial" pitchFamily="34" charset="0"/>
                <a:cs typeface="Arial" pitchFamily="34" charset="0"/>
              </a:rPr>
              <a:t>Confinement as authorized by law ( up to death)</a:t>
            </a:r>
          </a:p>
          <a:p>
            <a:pPr lvl="1">
              <a:buFont typeface="Wingdings" pitchFamily="2" charset="2"/>
              <a:buChar char="§"/>
              <a:tabLst>
                <a:tab pos="1425575" algn="l"/>
              </a:tabLst>
            </a:pPr>
            <a:r>
              <a:rPr lang="en-US" sz="1100" dirty="0" smtClean="0">
                <a:latin typeface="Arial" pitchFamily="34" charset="0"/>
                <a:cs typeface="Arial" pitchFamily="34" charset="0"/>
              </a:rPr>
              <a:t>Total forfeiture of all pay/allowances</a:t>
            </a:r>
          </a:p>
          <a:p>
            <a:pPr lvl="1">
              <a:buFont typeface="Wingdings" pitchFamily="2" charset="2"/>
              <a:buChar char="§"/>
              <a:tabLst>
                <a:tab pos="1425575" algn="l"/>
              </a:tabLst>
            </a:pPr>
            <a:r>
              <a:rPr lang="en-US" sz="1100" dirty="0" smtClean="0">
                <a:latin typeface="Arial" pitchFamily="34" charset="0"/>
                <a:cs typeface="Arial" pitchFamily="34" charset="0"/>
              </a:rPr>
              <a:t>Reduction to E1</a:t>
            </a:r>
          </a:p>
          <a:p>
            <a:pPr lvl="1">
              <a:buFont typeface="Wingdings" pitchFamily="2" charset="2"/>
              <a:buChar char="§"/>
              <a:tabLst>
                <a:tab pos="1425575" algn="l"/>
              </a:tabLst>
            </a:pPr>
            <a:r>
              <a:rPr lang="en-US" sz="1100" dirty="0" smtClean="0">
                <a:latin typeface="Arial" pitchFamily="34" charset="0"/>
                <a:cs typeface="Arial" pitchFamily="34" charset="0"/>
              </a:rPr>
              <a:t>Bad Conduct/Dishonorable Discharge</a:t>
            </a:r>
          </a:p>
          <a:p>
            <a:pPr lvl="1">
              <a:buFont typeface="Wingdings" pitchFamily="2" charset="2"/>
              <a:buChar char="§"/>
              <a:tabLst>
                <a:tab pos="1425575" algn="l"/>
              </a:tabLst>
            </a:pPr>
            <a:r>
              <a:rPr lang="en-US" sz="1100" dirty="0" smtClean="0">
                <a:latin typeface="Arial" pitchFamily="34" charset="0"/>
                <a:cs typeface="Arial" pitchFamily="34" charset="0"/>
              </a:rPr>
              <a:t>Dismissal (Officers)</a:t>
            </a:r>
          </a:p>
          <a:p>
            <a:pPr>
              <a:buFont typeface="Wingdings" pitchFamily="2" charset="2"/>
              <a:buChar char="§"/>
              <a:tabLst>
                <a:tab pos="1425575" algn="l"/>
              </a:tabLst>
            </a:pPr>
            <a:r>
              <a:rPr lang="en-US" sz="1100" dirty="0" smtClean="0">
                <a:latin typeface="Arial" pitchFamily="34" charset="0"/>
                <a:cs typeface="Arial" pitchFamily="34" charset="0"/>
              </a:rPr>
              <a:t>BCD SPCM Maximum punishment</a:t>
            </a:r>
          </a:p>
          <a:p>
            <a:pPr lvl="1">
              <a:buFont typeface="Wingdings" pitchFamily="2" charset="2"/>
              <a:buChar char="§"/>
              <a:tabLst>
                <a:tab pos="1425575" algn="l"/>
              </a:tabLst>
            </a:pPr>
            <a:r>
              <a:rPr lang="en-US" sz="1100" dirty="0" smtClean="0">
                <a:latin typeface="Arial" pitchFamily="34" charset="0"/>
                <a:cs typeface="Arial" pitchFamily="34" charset="0"/>
              </a:rPr>
              <a:t>12 months confinement</a:t>
            </a:r>
          </a:p>
          <a:p>
            <a:pPr lvl="1">
              <a:buFont typeface="Wingdings" pitchFamily="2" charset="2"/>
              <a:buChar char="§"/>
              <a:tabLst>
                <a:tab pos="1425575" algn="l"/>
              </a:tabLst>
            </a:pPr>
            <a:r>
              <a:rPr lang="en-US" sz="1100" dirty="0" smtClean="0">
                <a:latin typeface="Arial" pitchFamily="34" charset="0"/>
                <a:cs typeface="Arial" pitchFamily="34" charset="0"/>
              </a:rPr>
              <a:t>2/3 forfeiture (pay only) for 12 months</a:t>
            </a:r>
          </a:p>
          <a:p>
            <a:pPr lvl="1">
              <a:buFont typeface="Wingdings" pitchFamily="2" charset="2"/>
              <a:buChar char="§"/>
              <a:tabLst>
                <a:tab pos="1425575" algn="l"/>
              </a:tabLst>
            </a:pPr>
            <a:r>
              <a:rPr lang="en-US" sz="1100" dirty="0" smtClean="0">
                <a:latin typeface="Arial" pitchFamily="34" charset="0"/>
                <a:cs typeface="Arial" pitchFamily="34" charset="0"/>
              </a:rPr>
              <a:t>Reduction to E1</a:t>
            </a:r>
          </a:p>
          <a:p>
            <a:pPr lvl="1">
              <a:buFont typeface="Wingdings" pitchFamily="2" charset="2"/>
              <a:buChar char="§"/>
              <a:tabLst>
                <a:tab pos="1425575" algn="l"/>
              </a:tabLst>
            </a:pPr>
            <a:r>
              <a:rPr lang="en-US" sz="1100" dirty="0" smtClean="0">
                <a:latin typeface="Arial" pitchFamily="34" charset="0"/>
                <a:cs typeface="Arial" pitchFamily="34" charset="0"/>
              </a:rPr>
              <a:t>Bad Conduct Discharge</a:t>
            </a:r>
          </a:p>
          <a:p>
            <a:pPr>
              <a:buFont typeface="Wingdings" pitchFamily="2" charset="2"/>
              <a:buChar char="§"/>
              <a:tabLst>
                <a:tab pos="1425575" algn="l"/>
              </a:tabLst>
            </a:pPr>
            <a:r>
              <a:rPr lang="en-US" sz="1100" dirty="0" smtClean="0">
                <a:latin typeface="Arial" pitchFamily="34" charset="0"/>
                <a:cs typeface="Arial" pitchFamily="34" charset="0"/>
              </a:rPr>
              <a:t>SPCM Maximum punishment</a:t>
            </a:r>
          </a:p>
          <a:p>
            <a:pPr lvl="1">
              <a:buFont typeface="Wingdings" pitchFamily="2" charset="2"/>
              <a:buChar char="§"/>
              <a:tabLst>
                <a:tab pos="1425575" algn="l"/>
              </a:tabLst>
            </a:pPr>
            <a:r>
              <a:rPr lang="en-US" sz="1100" dirty="0" smtClean="0">
                <a:latin typeface="Arial" pitchFamily="34" charset="0"/>
                <a:cs typeface="Arial" pitchFamily="34" charset="0"/>
              </a:rPr>
              <a:t>NO punitive discharge</a:t>
            </a:r>
          </a:p>
          <a:p>
            <a:pPr lvl="1">
              <a:buFont typeface="Wingdings" pitchFamily="2" charset="2"/>
              <a:buChar char="§"/>
              <a:tabLst>
                <a:tab pos="1425575" algn="l"/>
              </a:tabLst>
            </a:pPr>
            <a:r>
              <a:rPr lang="en-US" sz="1100" dirty="0" smtClean="0">
                <a:latin typeface="Arial" pitchFamily="34" charset="0"/>
                <a:cs typeface="Arial" pitchFamily="34" charset="0"/>
              </a:rPr>
              <a:t>12 months confinement (if Judge present)</a:t>
            </a:r>
          </a:p>
          <a:p>
            <a:pPr lvl="1">
              <a:buFont typeface="Wingdings" pitchFamily="2" charset="2"/>
              <a:buChar char="§"/>
              <a:tabLst>
                <a:tab pos="1425575" algn="l"/>
              </a:tabLst>
            </a:pPr>
            <a:r>
              <a:rPr lang="en-US" sz="1100" dirty="0" smtClean="0">
                <a:latin typeface="Arial" pitchFamily="34" charset="0"/>
                <a:cs typeface="Arial" pitchFamily="34" charset="0"/>
              </a:rPr>
              <a:t>2/3 forfeiture (pay only) for 12 months (if Judge present)</a:t>
            </a:r>
          </a:p>
          <a:p>
            <a:pPr lvl="1">
              <a:buFont typeface="Wingdings" pitchFamily="2" charset="2"/>
              <a:buChar char="§"/>
              <a:tabLst>
                <a:tab pos="1425575" algn="l"/>
              </a:tabLst>
            </a:pPr>
            <a:r>
              <a:rPr lang="en-US" sz="1100" dirty="0" smtClean="0">
                <a:latin typeface="Arial" pitchFamily="34" charset="0"/>
                <a:cs typeface="Arial" pitchFamily="34" charset="0"/>
              </a:rPr>
              <a:t>Reduction to E1</a:t>
            </a:r>
          </a:p>
          <a:p>
            <a:pPr>
              <a:buFont typeface="Wingdings" pitchFamily="2" charset="2"/>
              <a:buChar char="§"/>
              <a:tabLst>
                <a:tab pos="1425575" algn="l"/>
              </a:tabLst>
            </a:pPr>
            <a:r>
              <a:rPr lang="en-US" sz="1100" dirty="0" smtClean="0">
                <a:latin typeface="Arial" pitchFamily="34" charset="0"/>
                <a:cs typeface="Arial" pitchFamily="34" charset="0"/>
              </a:rPr>
              <a:t>SCM Maximum punishment</a:t>
            </a:r>
          </a:p>
          <a:p>
            <a:pPr lvl="1">
              <a:buFont typeface="Wingdings" pitchFamily="2" charset="2"/>
              <a:buChar char="§"/>
              <a:tabLst>
                <a:tab pos="1425575" algn="l"/>
              </a:tabLst>
            </a:pPr>
            <a:r>
              <a:rPr lang="en-US" sz="1100" dirty="0" smtClean="0">
                <a:latin typeface="Arial" pitchFamily="34" charset="0"/>
                <a:cs typeface="Arial" pitchFamily="34" charset="0"/>
              </a:rPr>
              <a:t>Forfeiture of 2/3 of 1 month’s pay for 1 month</a:t>
            </a:r>
            <a:endParaRPr lang="en-US" sz="1100" b="1" i="1" dirty="0" smtClean="0">
              <a:latin typeface="Arial" pitchFamily="34" charset="0"/>
              <a:cs typeface="Arial" pitchFamily="34" charset="0"/>
            </a:endParaRPr>
          </a:p>
          <a:p>
            <a:pPr lvl="1">
              <a:buFont typeface="Wingdings" pitchFamily="2" charset="2"/>
              <a:buChar char="§"/>
              <a:tabLst>
                <a:tab pos="1425575" algn="l"/>
              </a:tabLst>
            </a:pPr>
            <a:r>
              <a:rPr lang="en-US" sz="1100" dirty="0" smtClean="0">
                <a:latin typeface="Arial" pitchFamily="34" charset="0"/>
                <a:cs typeface="Arial" pitchFamily="34" charset="0"/>
              </a:rPr>
              <a:t>E4 &amp; below: 30 days confinement, reduction to E1</a:t>
            </a:r>
          </a:p>
          <a:p>
            <a:pPr lvl="1">
              <a:buFont typeface="Wingdings" pitchFamily="2" charset="2"/>
              <a:buChar char="§"/>
              <a:tabLst>
                <a:tab pos="1425575" algn="l"/>
              </a:tabLst>
            </a:pPr>
            <a:r>
              <a:rPr lang="en-US" sz="1100" dirty="0" smtClean="0">
                <a:latin typeface="Arial" pitchFamily="34" charset="0"/>
                <a:cs typeface="Arial" pitchFamily="34" charset="0"/>
              </a:rPr>
              <a:t>E5 &amp; above: 2 months restriction, 1 grade reduction</a:t>
            </a:r>
          </a:p>
          <a:p>
            <a:pPr>
              <a:buFont typeface="Wingdings" pitchFamily="2" charset="2"/>
              <a:buChar char="§"/>
              <a:tabLst>
                <a:tab pos="1425575" algn="l"/>
              </a:tabLst>
            </a:pPr>
            <a:endParaRPr lang="en-US" sz="1100" dirty="0" smtClean="0">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fld id="{B33C4384-B4AC-407F-837C-8B8ADA994925}" type="slidenum">
              <a:rPr lang="en-US" smtClean="0"/>
              <a:pPr/>
              <a:t>52</a:t>
            </a:fld>
            <a:endParaRPr lang="en-US"/>
          </a:p>
        </p:txBody>
      </p:sp>
      <p:pic>
        <p:nvPicPr>
          <p:cNvPr id="9" name="Picture 8"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10" name="Picture 9"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itchFamily="34" charset="0"/>
                <a:cs typeface="Arial" pitchFamily="34" charset="0"/>
              </a:rPr>
              <a:t>ACMJ COURTS-MARTIAL</a:t>
            </a:r>
            <a:endParaRPr lang="en-US" b="1" dirty="0">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3" cstate="print"/>
          <a:stretch>
            <a:fillRect/>
          </a:stretch>
        </p:blipFill>
        <p:spPr bwMode="auto">
          <a:xfrm>
            <a:off x="1472803" y="1784350"/>
            <a:ext cx="5994797" cy="4572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33C4384-B4AC-407F-837C-8B8ADA994925}" type="slidenum">
              <a:rPr lang="en-US" smtClean="0"/>
              <a:pPr/>
              <a:t>53</a:t>
            </a:fld>
            <a:endParaRPr lang="en-US"/>
          </a:p>
        </p:txBody>
      </p:sp>
      <p:pic>
        <p:nvPicPr>
          <p:cNvPr id="4" name="Picture 3" descr="army-national-guard-logojpg-7dce7adc283be22e.jpg"/>
          <p:cNvPicPr>
            <a:picLocks noChangeAspect="1"/>
          </p:cNvPicPr>
          <p:nvPr/>
        </p:nvPicPr>
        <p:blipFill>
          <a:blip r:embed="rId4" cstate="print"/>
          <a:stretch>
            <a:fillRect/>
          </a:stretch>
        </p:blipFill>
        <p:spPr>
          <a:xfrm>
            <a:off x="152400" y="76200"/>
            <a:ext cx="838200" cy="838200"/>
          </a:xfrm>
          <a:prstGeom prst="ellipse">
            <a:avLst/>
          </a:prstGeom>
        </p:spPr>
      </p:pic>
      <p:pic>
        <p:nvPicPr>
          <p:cNvPr id="5" name="Picture 4" descr="ANG_gif.png"/>
          <p:cNvPicPr>
            <a:picLocks noChangeAspect="1"/>
          </p:cNvPicPr>
          <p:nvPr/>
        </p:nvPicPr>
        <p:blipFill>
          <a:blip r:embed="rId5"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normAutofit/>
          </a:bodyPr>
          <a:lstStyle/>
          <a:p>
            <a:pPr algn="ctr"/>
            <a:r>
              <a:rPr lang="en-US" b="1" dirty="0" smtClean="0">
                <a:latin typeface="Arial" pitchFamily="34" charset="0"/>
                <a:cs typeface="Arial" pitchFamily="34" charset="0"/>
              </a:rPr>
              <a:t>CM CONVENING AUTHORITY</a:t>
            </a:r>
            <a:endParaRPr lang="en-US" b="1" dirty="0">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990600" y="990600"/>
          <a:ext cx="7772400" cy="1752600"/>
        </p:xfrm>
        <a:graphic>
          <a:graphicData uri="http://schemas.openxmlformats.org/drawingml/2006/table">
            <a:tbl>
              <a:tblPr firstRow="1" bandRow="1">
                <a:tableStyleId>{5C22544A-7EE6-4342-B048-85BDC9FD1C3A}</a:tableStyleId>
              </a:tblPr>
              <a:tblGrid>
                <a:gridCol w="1554480"/>
                <a:gridCol w="1554480"/>
                <a:gridCol w="1554480"/>
                <a:gridCol w="1554480"/>
                <a:gridCol w="1554480"/>
              </a:tblGrid>
              <a:tr h="370840">
                <a:tc>
                  <a:txBody>
                    <a:bodyPr/>
                    <a:lstStyle/>
                    <a:p>
                      <a:pPr algn="ctr"/>
                      <a:r>
                        <a:rPr lang="en-US" sz="1600" dirty="0" smtClean="0">
                          <a:latin typeface="Arial" pitchFamily="34" charset="0"/>
                          <a:cs typeface="Arial" pitchFamily="34" charset="0"/>
                        </a:rPr>
                        <a:t>CONVENING AUTHORTIY</a:t>
                      </a:r>
                      <a:endParaRPr lang="en-US" sz="1600" dirty="0">
                        <a:latin typeface="Arial" pitchFamily="34" charset="0"/>
                        <a:cs typeface="Arial" pitchFamily="34" charset="0"/>
                      </a:endParaRPr>
                    </a:p>
                  </a:txBody>
                  <a:tcPr marL="86360" marR="86360"/>
                </a:tc>
                <a:tc>
                  <a:txBody>
                    <a:bodyPr/>
                    <a:lstStyle/>
                    <a:p>
                      <a:pPr algn="ctr"/>
                      <a:r>
                        <a:rPr lang="en-US" sz="1800" dirty="0" smtClean="0">
                          <a:latin typeface="Arial" pitchFamily="34" charset="0"/>
                          <a:cs typeface="Arial" pitchFamily="34" charset="0"/>
                        </a:rPr>
                        <a:t>GENERAL</a:t>
                      </a:r>
                      <a:endParaRPr lang="en-US" sz="1800" dirty="0">
                        <a:latin typeface="Arial" pitchFamily="34" charset="0"/>
                        <a:cs typeface="Arial" pitchFamily="34" charset="0"/>
                      </a:endParaRPr>
                    </a:p>
                  </a:txBody>
                  <a:tcPr marL="86360" marR="86360"/>
                </a:tc>
                <a:tc>
                  <a:txBody>
                    <a:bodyPr/>
                    <a:lstStyle/>
                    <a:p>
                      <a:pPr algn="ctr"/>
                      <a:r>
                        <a:rPr lang="en-US" sz="1800" dirty="0" smtClean="0">
                          <a:latin typeface="Arial" pitchFamily="34" charset="0"/>
                          <a:cs typeface="Arial" pitchFamily="34" charset="0"/>
                        </a:rPr>
                        <a:t>SPECIAL</a:t>
                      </a:r>
                      <a:endParaRPr lang="en-US" sz="1800" dirty="0">
                        <a:latin typeface="Arial" pitchFamily="34" charset="0"/>
                        <a:cs typeface="Arial" pitchFamily="34" charset="0"/>
                      </a:endParaRPr>
                    </a:p>
                  </a:txBody>
                  <a:tcPr marL="86360" marR="86360"/>
                </a:tc>
                <a:tc>
                  <a:txBody>
                    <a:bodyPr/>
                    <a:lstStyle/>
                    <a:p>
                      <a:pPr algn="ctr"/>
                      <a:r>
                        <a:rPr lang="en-US" sz="1800" dirty="0" smtClean="0">
                          <a:latin typeface="Arial" pitchFamily="34" charset="0"/>
                          <a:cs typeface="Arial" pitchFamily="34" charset="0"/>
                        </a:rPr>
                        <a:t>SUMMARY</a:t>
                      </a:r>
                      <a:endParaRPr lang="en-US" sz="1800" dirty="0">
                        <a:latin typeface="Arial" pitchFamily="34" charset="0"/>
                        <a:cs typeface="Arial" pitchFamily="34" charset="0"/>
                      </a:endParaRPr>
                    </a:p>
                  </a:txBody>
                  <a:tcPr marL="86360" marR="86360"/>
                </a:tc>
                <a:tc>
                  <a:txBody>
                    <a:bodyPr/>
                    <a:lstStyle/>
                    <a:p>
                      <a:pPr algn="ctr"/>
                      <a:r>
                        <a:rPr lang="en-US" sz="1800" dirty="0" smtClean="0">
                          <a:latin typeface="Arial" pitchFamily="34" charset="0"/>
                          <a:cs typeface="Arial" pitchFamily="34" charset="0"/>
                        </a:rPr>
                        <a:t>ARTICLE 32 HEARING</a:t>
                      </a:r>
                      <a:endParaRPr lang="en-US" sz="1800" dirty="0">
                        <a:latin typeface="Arial" pitchFamily="34" charset="0"/>
                        <a:cs typeface="Arial" pitchFamily="34" charset="0"/>
                      </a:endParaRPr>
                    </a:p>
                  </a:txBody>
                  <a:tcPr marL="86360" marR="86360"/>
                </a:tc>
              </a:tr>
              <a:tr h="370840">
                <a:tc>
                  <a:txBody>
                    <a:bodyPr/>
                    <a:lstStyle/>
                    <a:p>
                      <a:r>
                        <a:rPr lang="en-US" sz="1800" dirty="0" smtClean="0">
                          <a:latin typeface="Arial" pitchFamily="34" charset="0"/>
                          <a:cs typeface="Arial" pitchFamily="34" charset="0"/>
                        </a:rPr>
                        <a:t>COMPANY</a:t>
                      </a:r>
                      <a:endParaRPr lang="en-US" sz="1800" dirty="0">
                        <a:latin typeface="Arial" pitchFamily="34" charset="0"/>
                        <a:cs typeface="Arial" pitchFamily="34" charset="0"/>
                      </a:endParaRPr>
                    </a:p>
                  </a:txBody>
                  <a:tcPr marL="86360" marR="86360"/>
                </a:tc>
                <a:tc>
                  <a:txBody>
                    <a:bodyPr/>
                    <a:lstStyle/>
                    <a:p>
                      <a:r>
                        <a:rPr lang="en-US" sz="1800" dirty="0" smtClean="0">
                          <a:latin typeface="Arial" pitchFamily="34" charset="0"/>
                          <a:cs typeface="Arial" pitchFamily="34" charset="0"/>
                        </a:rPr>
                        <a:t>NO</a:t>
                      </a:r>
                      <a:endParaRPr lang="en-US" sz="1800" dirty="0">
                        <a:latin typeface="Arial" pitchFamily="34" charset="0"/>
                        <a:cs typeface="Arial" pitchFamily="34" charset="0"/>
                      </a:endParaRPr>
                    </a:p>
                  </a:txBody>
                  <a:tcPr marL="86360" marR="86360"/>
                </a:tc>
                <a:tc>
                  <a:txBody>
                    <a:bodyPr/>
                    <a:lstStyle/>
                    <a:p>
                      <a:r>
                        <a:rPr lang="en-US" sz="1800" dirty="0" smtClean="0">
                          <a:latin typeface="Arial" pitchFamily="34" charset="0"/>
                          <a:cs typeface="Arial" pitchFamily="34" charset="0"/>
                        </a:rPr>
                        <a:t>NO</a:t>
                      </a:r>
                      <a:endParaRPr lang="en-US" sz="1800" dirty="0">
                        <a:latin typeface="Arial" pitchFamily="34" charset="0"/>
                        <a:cs typeface="Arial" pitchFamily="34" charset="0"/>
                      </a:endParaRPr>
                    </a:p>
                  </a:txBody>
                  <a:tcPr marL="86360" marR="86360"/>
                </a:tc>
                <a:tc>
                  <a:txBody>
                    <a:bodyPr/>
                    <a:lstStyle/>
                    <a:p>
                      <a:r>
                        <a:rPr lang="en-US" sz="1800" dirty="0" smtClean="0">
                          <a:latin typeface="Arial" pitchFamily="34" charset="0"/>
                          <a:cs typeface="Arial" pitchFamily="34" charset="0"/>
                        </a:rPr>
                        <a:t>YES</a:t>
                      </a:r>
                      <a:endParaRPr lang="en-US" sz="1800" dirty="0">
                        <a:latin typeface="Arial" pitchFamily="34" charset="0"/>
                        <a:cs typeface="Arial" pitchFamily="34" charset="0"/>
                      </a:endParaRPr>
                    </a:p>
                  </a:txBody>
                  <a:tcPr marL="86360" marR="86360"/>
                </a:tc>
                <a:tc>
                  <a:txBody>
                    <a:bodyPr/>
                    <a:lstStyle/>
                    <a:p>
                      <a:r>
                        <a:rPr lang="en-US" sz="1800" dirty="0" smtClean="0">
                          <a:latin typeface="Arial" pitchFamily="34" charset="0"/>
                          <a:cs typeface="Arial" pitchFamily="34" charset="0"/>
                        </a:rPr>
                        <a:t>NO</a:t>
                      </a:r>
                      <a:endParaRPr lang="en-US" sz="1800" dirty="0">
                        <a:latin typeface="Arial" pitchFamily="34" charset="0"/>
                        <a:cs typeface="Arial" pitchFamily="34" charset="0"/>
                      </a:endParaRPr>
                    </a:p>
                  </a:txBody>
                  <a:tcPr marL="86360" marR="86360"/>
                </a:tc>
              </a:tr>
              <a:tr h="370840">
                <a:tc>
                  <a:txBody>
                    <a:bodyPr/>
                    <a:lstStyle/>
                    <a:p>
                      <a:r>
                        <a:rPr lang="en-US" sz="1800" dirty="0" smtClean="0">
                          <a:latin typeface="Arial" pitchFamily="34" charset="0"/>
                          <a:cs typeface="Arial" pitchFamily="34" charset="0"/>
                        </a:rPr>
                        <a:t>BRIGADE</a:t>
                      </a:r>
                      <a:endParaRPr lang="en-US" sz="1800" dirty="0">
                        <a:latin typeface="Arial" pitchFamily="34" charset="0"/>
                        <a:cs typeface="Arial" pitchFamily="34" charset="0"/>
                      </a:endParaRPr>
                    </a:p>
                  </a:txBody>
                  <a:tcPr marL="86360" marR="86360"/>
                </a:tc>
                <a:tc>
                  <a:txBody>
                    <a:bodyPr/>
                    <a:lstStyle/>
                    <a:p>
                      <a:r>
                        <a:rPr lang="en-US" sz="1800" dirty="0" smtClean="0">
                          <a:latin typeface="Arial" pitchFamily="34" charset="0"/>
                          <a:cs typeface="Arial" pitchFamily="34" charset="0"/>
                        </a:rPr>
                        <a:t>NO</a:t>
                      </a:r>
                      <a:endParaRPr lang="en-US" sz="1800" dirty="0">
                        <a:latin typeface="Arial" pitchFamily="34" charset="0"/>
                        <a:cs typeface="Arial" pitchFamily="34" charset="0"/>
                      </a:endParaRPr>
                    </a:p>
                  </a:txBody>
                  <a:tcPr marL="86360" marR="86360"/>
                </a:tc>
                <a:tc>
                  <a:txBody>
                    <a:bodyPr/>
                    <a:lstStyle/>
                    <a:p>
                      <a:r>
                        <a:rPr lang="en-US" sz="1800" dirty="0" smtClean="0">
                          <a:latin typeface="Arial" pitchFamily="34" charset="0"/>
                          <a:cs typeface="Arial" pitchFamily="34" charset="0"/>
                        </a:rPr>
                        <a:t>YES</a:t>
                      </a:r>
                      <a:endParaRPr lang="en-US" sz="1800" dirty="0">
                        <a:latin typeface="Arial" pitchFamily="34" charset="0"/>
                        <a:cs typeface="Arial" pitchFamily="34" charset="0"/>
                      </a:endParaRPr>
                    </a:p>
                  </a:txBody>
                  <a:tcPr marL="86360" marR="86360"/>
                </a:tc>
                <a:tc>
                  <a:txBody>
                    <a:bodyPr/>
                    <a:lstStyle/>
                    <a:p>
                      <a:r>
                        <a:rPr lang="en-US" sz="1800" dirty="0" smtClean="0">
                          <a:latin typeface="Arial" pitchFamily="34" charset="0"/>
                          <a:cs typeface="Arial" pitchFamily="34" charset="0"/>
                        </a:rPr>
                        <a:t>YES</a:t>
                      </a:r>
                      <a:endParaRPr lang="en-US" sz="1800" dirty="0">
                        <a:latin typeface="Arial" pitchFamily="34" charset="0"/>
                        <a:cs typeface="Arial" pitchFamily="34" charset="0"/>
                      </a:endParaRPr>
                    </a:p>
                  </a:txBody>
                  <a:tcPr marL="86360" marR="86360"/>
                </a:tc>
                <a:tc>
                  <a:txBody>
                    <a:bodyPr/>
                    <a:lstStyle/>
                    <a:p>
                      <a:r>
                        <a:rPr lang="en-US" sz="1800" dirty="0" smtClean="0">
                          <a:latin typeface="Arial" pitchFamily="34" charset="0"/>
                          <a:cs typeface="Arial" pitchFamily="34" charset="0"/>
                        </a:rPr>
                        <a:t>YES</a:t>
                      </a:r>
                      <a:endParaRPr lang="en-US" sz="1800" dirty="0">
                        <a:latin typeface="Arial" pitchFamily="34" charset="0"/>
                        <a:cs typeface="Arial" pitchFamily="34" charset="0"/>
                      </a:endParaRPr>
                    </a:p>
                  </a:txBody>
                  <a:tcPr marL="86360" marR="86360"/>
                </a:tc>
              </a:tr>
              <a:tr h="370840">
                <a:tc>
                  <a:txBody>
                    <a:bodyPr/>
                    <a:lstStyle/>
                    <a:p>
                      <a:r>
                        <a:rPr lang="en-US" sz="1800" dirty="0" smtClean="0">
                          <a:latin typeface="Arial" pitchFamily="34" charset="0"/>
                          <a:cs typeface="Arial" pitchFamily="34" charset="0"/>
                        </a:rPr>
                        <a:t>GO/GOV*</a:t>
                      </a:r>
                      <a:endParaRPr lang="en-US" sz="1800" dirty="0">
                        <a:latin typeface="Arial" pitchFamily="34" charset="0"/>
                        <a:cs typeface="Arial" pitchFamily="34" charset="0"/>
                      </a:endParaRPr>
                    </a:p>
                  </a:txBody>
                  <a:tcPr marL="86360" marR="86360"/>
                </a:tc>
                <a:tc>
                  <a:txBody>
                    <a:bodyPr/>
                    <a:lstStyle/>
                    <a:p>
                      <a:r>
                        <a:rPr lang="en-US" sz="1800" dirty="0" smtClean="0">
                          <a:latin typeface="Arial" pitchFamily="34" charset="0"/>
                          <a:cs typeface="Arial" pitchFamily="34" charset="0"/>
                        </a:rPr>
                        <a:t>YES</a:t>
                      </a:r>
                      <a:endParaRPr lang="en-US" sz="1800" dirty="0">
                        <a:latin typeface="Arial" pitchFamily="34" charset="0"/>
                        <a:cs typeface="Arial" pitchFamily="34" charset="0"/>
                      </a:endParaRPr>
                    </a:p>
                  </a:txBody>
                  <a:tcPr marL="86360" marR="86360"/>
                </a:tc>
                <a:tc>
                  <a:txBody>
                    <a:bodyPr/>
                    <a:lstStyle/>
                    <a:p>
                      <a:r>
                        <a:rPr lang="en-US" sz="1800" dirty="0" smtClean="0">
                          <a:latin typeface="Arial" pitchFamily="34" charset="0"/>
                          <a:cs typeface="Arial" pitchFamily="34" charset="0"/>
                        </a:rPr>
                        <a:t>YES</a:t>
                      </a:r>
                      <a:endParaRPr lang="en-US" sz="1800" dirty="0">
                        <a:latin typeface="Arial" pitchFamily="34" charset="0"/>
                        <a:cs typeface="Arial" pitchFamily="34" charset="0"/>
                      </a:endParaRPr>
                    </a:p>
                  </a:txBody>
                  <a:tcPr marL="86360" marR="86360"/>
                </a:tc>
                <a:tc>
                  <a:txBody>
                    <a:bodyPr/>
                    <a:lstStyle/>
                    <a:p>
                      <a:r>
                        <a:rPr lang="en-US" sz="1800" dirty="0" smtClean="0">
                          <a:latin typeface="Arial" pitchFamily="34" charset="0"/>
                          <a:cs typeface="Arial" pitchFamily="34" charset="0"/>
                        </a:rPr>
                        <a:t>YES</a:t>
                      </a:r>
                      <a:endParaRPr lang="en-US" sz="1800" dirty="0">
                        <a:latin typeface="Arial" pitchFamily="34" charset="0"/>
                        <a:cs typeface="Arial" pitchFamily="34" charset="0"/>
                      </a:endParaRPr>
                    </a:p>
                  </a:txBody>
                  <a:tcPr marL="86360" marR="86360"/>
                </a:tc>
                <a:tc>
                  <a:txBody>
                    <a:bodyPr/>
                    <a:lstStyle/>
                    <a:p>
                      <a:r>
                        <a:rPr lang="en-US" sz="1800" dirty="0" smtClean="0">
                          <a:latin typeface="Arial" pitchFamily="34" charset="0"/>
                          <a:cs typeface="Arial" pitchFamily="34" charset="0"/>
                        </a:rPr>
                        <a:t>YES</a:t>
                      </a:r>
                      <a:endParaRPr lang="en-US" sz="1800" dirty="0">
                        <a:latin typeface="Arial" pitchFamily="34" charset="0"/>
                        <a:cs typeface="Arial" pitchFamily="34" charset="0"/>
                      </a:endParaRPr>
                    </a:p>
                  </a:txBody>
                  <a:tcPr marL="86360" marR="86360"/>
                </a:tc>
              </a:tr>
            </a:tbl>
          </a:graphicData>
        </a:graphic>
      </p:graphicFrame>
      <p:sp>
        <p:nvSpPr>
          <p:cNvPr id="11" name="Slide Number Placeholder 10"/>
          <p:cNvSpPr>
            <a:spLocks noGrp="1"/>
          </p:cNvSpPr>
          <p:nvPr>
            <p:ph type="sldNum" sz="quarter" idx="12"/>
          </p:nvPr>
        </p:nvSpPr>
        <p:spPr/>
        <p:txBody>
          <a:bodyPr/>
          <a:lstStyle/>
          <a:p>
            <a:fld id="{B33C4384-B4AC-407F-837C-8B8ADA994925}" type="slidenum">
              <a:rPr lang="en-US" smtClean="0">
                <a:latin typeface="Arial" pitchFamily="34" charset="0"/>
                <a:cs typeface="Arial" pitchFamily="34" charset="0"/>
              </a:rPr>
              <a:pPr/>
              <a:t>54</a:t>
            </a:fld>
            <a:endParaRPr lang="en-US">
              <a:latin typeface="Arial" pitchFamily="34" charset="0"/>
              <a:cs typeface="Arial" pitchFamily="34" charset="0"/>
            </a:endParaRPr>
          </a:p>
        </p:txBody>
      </p:sp>
      <p:sp>
        <p:nvSpPr>
          <p:cNvPr id="6" name="TextBox 5"/>
          <p:cNvSpPr txBox="1"/>
          <p:nvPr/>
        </p:nvSpPr>
        <p:spPr>
          <a:xfrm>
            <a:off x="1905000" y="2895600"/>
            <a:ext cx="5715000" cy="1200329"/>
          </a:xfrm>
          <a:prstGeom prst="rect">
            <a:avLst/>
          </a:prstGeom>
          <a:noFill/>
        </p:spPr>
        <p:txBody>
          <a:bodyPr wrap="square" rtlCol="0">
            <a:spAutoFit/>
          </a:bodyPr>
          <a:lstStyle/>
          <a:p>
            <a:pPr>
              <a:buFont typeface="Wingdings" pitchFamily="2" charset="2"/>
              <a:buChar char="§"/>
            </a:pPr>
            <a:r>
              <a:rPr lang="en-US" dirty="0" smtClean="0">
                <a:latin typeface="Arial" pitchFamily="34" charset="0"/>
                <a:cs typeface="Arial" pitchFamily="34" charset="0"/>
              </a:rPr>
              <a:t> Gov, TAG or G.O. Commanding can convene – TAG    </a:t>
            </a:r>
          </a:p>
          <a:p>
            <a:r>
              <a:rPr lang="en-US" dirty="0" smtClean="0">
                <a:latin typeface="Arial" pitchFamily="34" charset="0"/>
                <a:cs typeface="Arial" pitchFamily="34" charset="0"/>
              </a:rPr>
              <a:t>   may reserve this authority.</a:t>
            </a:r>
          </a:p>
          <a:p>
            <a:pPr>
              <a:buFont typeface="Wingdings" pitchFamily="2" charset="2"/>
              <a:buChar char="§"/>
            </a:pPr>
            <a:r>
              <a:rPr lang="en-US" dirty="0" smtClean="0">
                <a:latin typeface="Arial" pitchFamily="34" charset="0"/>
                <a:cs typeface="Arial" pitchFamily="34" charset="0"/>
              </a:rPr>
              <a:t> ART. 32 Hearing is required for courts-martial unless waived </a:t>
            </a:r>
            <a:endParaRPr lang="en-US" dirty="0">
              <a:latin typeface="Arial" pitchFamily="34" charset="0"/>
              <a:cs typeface="Arial" pitchFamily="34" charset="0"/>
            </a:endParaRPr>
          </a:p>
        </p:txBody>
      </p:sp>
      <p:graphicFrame>
        <p:nvGraphicFramePr>
          <p:cNvPr id="7" name="Content Placeholder 3"/>
          <p:cNvGraphicFramePr>
            <a:graphicFrameLocks/>
          </p:cNvGraphicFramePr>
          <p:nvPr/>
        </p:nvGraphicFramePr>
        <p:xfrm>
          <a:off x="838200" y="4267200"/>
          <a:ext cx="7772400" cy="2470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57200" y="5029200"/>
            <a:ext cx="1371600" cy="646331"/>
          </a:xfrm>
          <a:prstGeom prst="rect">
            <a:avLst/>
          </a:prstGeom>
          <a:noFill/>
        </p:spPr>
        <p:txBody>
          <a:bodyPr wrap="square" rtlCol="0">
            <a:spAutoFit/>
          </a:bodyPr>
          <a:lstStyle/>
          <a:p>
            <a:pPr algn="ctr"/>
            <a:r>
              <a:rPr lang="en-US" b="1" dirty="0" smtClean="0">
                <a:latin typeface="Arial" pitchFamily="34" charset="0"/>
                <a:cs typeface="Arial" pitchFamily="34" charset="0"/>
              </a:rPr>
              <a:t>CM PROCESS</a:t>
            </a:r>
            <a:endParaRPr lang="en-US" b="1" dirty="0">
              <a:latin typeface="Arial" pitchFamily="34" charset="0"/>
              <a:cs typeface="Arial" pitchFamily="34" charset="0"/>
            </a:endParaRPr>
          </a:p>
        </p:txBody>
      </p:sp>
      <p:pic>
        <p:nvPicPr>
          <p:cNvPr id="9" name="Picture 8" descr="army-national-guard-logojpg-7dce7adc283be22e.jpg"/>
          <p:cNvPicPr>
            <a:picLocks noChangeAspect="1"/>
          </p:cNvPicPr>
          <p:nvPr/>
        </p:nvPicPr>
        <p:blipFill>
          <a:blip r:embed="rId8" cstate="print"/>
          <a:stretch>
            <a:fillRect/>
          </a:stretch>
        </p:blipFill>
        <p:spPr>
          <a:xfrm>
            <a:off x="152400" y="76200"/>
            <a:ext cx="838200" cy="838200"/>
          </a:xfrm>
          <a:prstGeom prst="ellipse">
            <a:avLst/>
          </a:prstGeom>
        </p:spPr>
      </p:pic>
      <p:pic>
        <p:nvPicPr>
          <p:cNvPr id="10" name="Picture 9" descr="ANG_gif.png"/>
          <p:cNvPicPr>
            <a:picLocks noChangeAspect="1"/>
          </p:cNvPicPr>
          <p:nvPr/>
        </p:nvPicPr>
        <p:blipFill>
          <a:blip r:embed="rId9"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2064"/>
            <a:ext cx="7772400" cy="914400"/>
          </a:xfrm>
        </p:spPr>
        <p:txBody>
          <a:bodyPr>
            <a:noAutofit/>
          </a:bodyPr>
          <a:lstStyle/>
          <a:p>
            <a:pPr algn="ctr"/>
            <a:r>
              <a:rPr lang="en-US" b="1" dirty="0" smtClean="0">
                <a:latin typeface="Arial" pitchFamily="34" charset="0"/>
                <a:cs typeface="Arial" pitchFamily="34" charset="0"/>
              </a:rPr>
              <a:t>Unlawful Command Influence</a:t>
            </a:r>
            <a:br>
              <a:rPr lang="en-US" b="1" dirty="0" smtClean="0">
                <a:latin typeface="Arial" pitchFamily="34" charset="0"/>
                <a:cs typeface="Arial" pitchFamily="34" charset="0"/>
              </a:rPr>
            </a:br>
            <a:r>
              <a:rPr lang="en-US" b="1" dirty="0" smtClean="0">
                <a:latin typeface="Arial" pitchFamily="34" charset="0"/>
                <a:cs typeface="Arial" pitchFamily="34" charset="0"/>
              </a:rPr>
              <a:t>(UCI)</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b="1" dirty="0" smtClean="0">
                <a:latin typeface="Arial" pitchFamily="34" charset="0"/>
                <a:cs typeface="Arial" pitchFamily="34" charset="0"/>
              </a:rPr>
              <a:t>UCI is</a:t>
            </a:r>
            <a:r>
              <a:rPr lang="en-US" dirty="0" smtClean="0">
                <a:latin typeface="Arial" pitchFamily="34" charset="0"/>
                <a:cs typeface="Arial" pitchFamily="34" charset="0"/>
              </a:rPr>
              <a:t>:</a:t>
            </a:r>
          </a:p>
          <a:p>
            <a:pPr lvl="1"/>
            <a:r>
              <a:rPr lang="en-US" dirty="0" smtClean="0">
                <a:latin typeface="Arial" pitchFamily="34" charset="0"/>
                <a:cs typeface="Arial" pitchFamily="34" charset="0"/>
              </a:rPr>
              <a:t>the improper use, or perception of use</a:t>
            </a:r>
          </a:p>
          <a:p>
            <a:pPr lvl="1"/>
            <a:r>
              <a:rPr lang="en-US" dirty="0" smtClean="0">
                <a:latin typeface="Arial" pitchFamily="34" charset="0"/>
                <a:cs typeface="Arial" pitchFamily="34" charset="0"/>
              </a:rPr>
              <a:t>of a superior authority to interfere with the court-martial process. </a:t>
            </a:r>
          </a:p>
          <a:p>
            <a:r>
              <a:rPr lang="en-US" dirty="0" smtClean="0">
                <a:latin typeface="Arial" pitchFamily="34" charset="0"/>
                <a:cs typeface="Arial" pitchFamily="34" charset="0"/>
              </a:rPr>
              <a:t>Accusatory (the process of bringing charges) v. adjudicative (the actual trial) </a:t>
            </a:r>
          </a:p>
          <a:p>
            <a:r>
              <a:rPr lang="en-US" dirty="0" smtClean="0">
                <a:latin typeface="Arial" pitchFamily="34" charset="0"/>
                <a:cs typeface="Arial" pitchFamily="34" charset="0"/>
              </a:rPr>
              <a:t>Apparent v. actual </a:t>
            </a:r>
          </a:p>
          <a:p>
            <a:r>
              <a:rPr lang="en-US" dirty="0" smtClean="0">
                <a:latin typeface="Arial" pitchFamily="34" charset="0"/>
                <a:cs typeface="Arial" pitchFamily="34" charset="0"/>
              </a:rPr>
              <a:t>Inadvertent v. intentional </a:t>
            </a:r>
          </a:p>
          <a:p>
            <a:r>
              <a:rPr lang="en-US" dirty="0" smtClean="0">
                <a:latin typeface="Arial" pitchFamily="34" charset="0"/>
                <a:cs typeface="Arial" pitchFamily="34" charset="0"/>
              </a:rPr>
              <a:t>The AMCM v. administrative matters </a:t>
            </a:r>
          </a:p>
          <a:p>
            <a:endParaRPr lang="en-US" b="1"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33C4384-B4AC-407F-837C-8B8ADA994925}" type="slidenum">
              <a:rPr lang="en-US" smtClean="0"/>
              <a:pPr/>
              <a:t>55</a:t>
            </a:fld>
            <a:endParaRPr lang="en-US"/>
          </a:p>
        </p:txBody>
      </p:sp>
      <p:pic>
        <p:nvPicPr>
          <p:cNvPr id="4" name="Picture 3"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5" name="Picture 4"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772400" cy="914400"/>
          </a:xfrm>
        </p:spPr>
        <p:txBody>
          <a:bodyPr/>
          <a:lstStyle/>
          <a:p>
            <a:pPr algn="ctr"/>
            <a:r>
              <a:rPr lang="en-US" b="1" dirty="0" smtClean="0">
                <a:latin typeface="Arial" pitchFamily="34" charset="0"/>
                <a:cs typeface="Arial" pitchFamily="34" charset="0"/>
              </a:rPr>
              <a:t>Examples of Unlawful Command Influence </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77500" lnSpcReduction="20000"/>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“I am absolutely uncompromising about discipline in the leader ranks.” </a:t>
            </a:r>
          </a:p>
          <a:p>
            <a:r>
              <a:rPr lang="en-US" dirty="0" smtClean="0">
                <a:latin typeface="Arial" pitchFamily="34" charset="0"/>
                <a:cs typeface="Arial" pitchFamily="34" charset="0"/>
              </a:rPr>
              <a:t>“I am going to CRUSH leaders who fail to lead by example.” </a:t>
            </a:r>
          </a:p>
          <a:p>
            <a:r>
              <a:rPr lang="en-US" dirty="0" smtClean="0">
                <a:latin typeface="Arial" pitchFamily="34" charset="0"/>
                <a:cs typeface="Arial" pitchFamily="34" charset="0"/>
              </a:rPr>
              <a:t>“There is no place in the Army for drug users.” </a:t>
            </a:r>
          </a:p>
          <a:p>
            <a:r>
              <a:rPr lang="en-US" dirty="0" smtClean="0">
                <a:latin typeface="Arial" pitchFamily="34" charset="0"/>
                <a:cs typeface="Arial" pitchFamily="34" charset="0"/>
              </a:rPr>
              <a:t>“Reduction in grade and $500 is a starting point.” </a:t>
            </a:r>
          </a:p>
          <a:p>
            <a:r>
              <a:rPr lang="en-US" dirty="0" smtClean="0">
                <a:latin typeface="Arial" pitchFamily="34" charset="0"/>
                <a:cs typeface="Arial" pitchFamily="34" charset="0"/>
              </a:rPr>
              <a:t>“TDS is the enemy.” </a:t>
            </a:r>
          </a:p>
          <a:p>
            <a:r>
              <a:rPr lang="en-US" dirty="0" smtClean="0">
                <a:latin typeface="Arial" pitchFamily="34" charset="0"/>
                <a:cs typeface="Arial" pitchFamily="34" charset="0"/>
              </a:rPr>
              <a:t>“The accused is a scumbag. Stay away from him.” </a:t>
            </a:r>
          </a:p>
          <a:p>
            <a:r>
              <a:rPr lang="en-US" dirty="0" smtClean="0">
                <a:latin typeface="Arial" pitchFamily="34" charset="0"/>
                <a:cs typeface="Arial" pitchFamily="34" charset="0"/>
              </a:rPr>
              <a:t>“You testified for the accused? You have embarrassed the unit.” </a:t>
            </a:r>
          </a:p>
          <a:p>
            <a:r>
              <a:rPr lang="en-US" dirty="0" smtClean="0">
                <a:latin typeface="Arial" pitchFamily="34" charset="0"/>
                <a:cs typeface="Arial" pitchFamily="34" charset="0"/>
              </a:rPr>
              <a:t>PAO comments: “They will likely be discharged from the Army.” </a:t>
            </a: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33C4384-B4AC-407F-837C-8B8ADA994925}" type="slidenum">
              <a:rPr lang="en-US" smtClean="0"/>
              <a:pPr/>
              <a:t>56</a:t>
            </a:fld>
            <a:endParaRPr lang="en-US"/>
          </a:p>
        </p:txBody>
      </p:sp>
      <p:pic>
        <p:nvPicPr>
          <p:cNvPr id="4" name="Picture 3"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5" name="Picture 4"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72400" cy="914400"/>
          </a:xfrm>
        </p:spPr>
        <p:txBody>
          <a:bodyPr>
            <a:noAutofit/>
          </a:bodyPr>
          <a:lstStyle/>
          <a:p>
            <a:pPr algn="ctr"/>
            <a:r>
              <a:rPr lang="en-US" b="1" dirty="0" smtClean="0">
                <a:latin typeface="Arial" pitchFamily="34" charset="0"/>
                <a:cs typeface="Arial" pitchFamily="34" charset="0"/>
              </a:rPr>
              <a:t>What Are Things You Can Do That Are </a:t>
            </a:r>
            <a:r>
              <a:rPr lang="en-US" b="1" u="sng" dirty="0" smtClean="0">
                <a:latin typeface="Arial" pitchFamily="34" charset="0"/>
                <a:cs typeface="Arial" pitchFamily="34" charset="0"/>
              </a:rPr>
              <a:t>NOT UCI?</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fontScale="77500" lnSpcReduction="20000"/>
          </a:bodyPr>
          <a:lstStyle/>
          <a:p>
            <a:endParaRPr lang="en-US" dirty="0" smtClean="0">
              <a:latin typeface="Arial" pitchFamily="34" charset="0"/>
              <a:cs typeface="Arial" pitchFamily="34" charset="0"/>
            </a:endParaRPr>
          </a:p>
          <a:p>
            <a:r>
              <a:rPr lang="en-US" b="1" dirty="0" smtClean="0">
                <a:latin typeface="Arial" pitchFamily="34" charset="0"/>
                <a:cs typeface="Arial" pitchFamily="34" charset="0"/>
              </a:rPr>
              <a:t>Withhold Authority over:</a:t>
            </a:r>
            <a:r>
              <a:rPr lang="en-US" b="1" u="sng" dirty="0" smtClean="0">
                <a:latin typeface="Arial" pitchFamily="34" charset="0"/>
                <a:cs typeface="Arial" pitchFamily="34" charset="0"/>
              </a:rPr>
              <a:t> </a:t>
            </a:r>
          </a:p>
          <a:p>
            <a:pPr lvl="1"/>
            <a:r>
              <a:rPr lang="en-US" dirty="0" smtClean="0">
                <a:latin typeface="Arial" pitchFamily="34" charset="0"/>
                <a:cs typeface="Arial" pitchFamily="34" charset="0"/>
              </a:rPr>
              <a:t>types of offenses</a:t>
            </a:r>
          </a:p>
          <a:p>
            <a:pPr lvl="1"/>
            <a:r>
              <a:rPr lang="en-US" dirty="0" smtClean="0">
                <a:latin typeface="Arial" pitchFamily="34" charset="0"/>
                <a:cs typeface="Arial" pitchFamily="34" charset="0"/>
              </a:rPr>
              <a:t>types of offenders,</a:t>
            </a:r>
          </a:p>
          <a:p>
            <a:pPr lvl="1"/>
            <a:r>
              <a:rPr lang="en-US" dirty="0" smtClean="0">
                <a:latin typeface="Arial" pitchFamily="34" charset="0"/>
                <a:cs typeface="Arial" pitchFamily="34" charset="0"/>
              </a:rPr>
              <a:t>or certain commanders. </a:t>
            </a:r>
          </a:p>
          <a:p>
            <a:pPr lvl="1"/>
            <a:r>
              <a:rPr lang="en-US" dirty="0" smtClean="0">
                <a:latin typeface="Arial" pitchFamily="34" charset="0"/>
                <a:cs typeface="Arial" pitchFamily="34" charset="0"/>
              </a:rPr>
              <a:t>I.e., withholding convening of courts-martial, withholding exercise of the disposition of Sexual Assault cases</a:t>
            </a:r>
            <a:endParaRPr lang="en-US" b="1" u="sng" dirty="0" smtClean="0">
              <a:latin typeface="Arial" pitchFamily="34" charset="0"/>
              <a:cs typeface="Arial" pitchFamily="34" charset="0"/>
            </a:endParaRPr>
          </a:p>
          <a:p>
            <a:r>
              <a:rPr lang="en-US" b="1" dirty="0" smtClean="0">
                <a:latin typeface="Arial" pitchFamily="34" charset="0"/>
                <a:cs typeface="Arial" pitchFamily="34" charset="0"/>
              </a:rPr>
              <a:t>Reach down and take specific cases.</a:t>
            </a:r>
            <a:r>
              <a:rPr lang="en-US" dirty="0" smtClean="0">
                <a:latin typeface="Arial" pitchFamily="34" charset="0"/>
                <a:cs typeface="Arial" pitchFamily="34" charset="0"/>
              </a:rPr>
              <a:t> </a:t>
            </a:r>
          </a:p>
          <a:p>
            <a:r>
              <a:rPr lang="en-US" b="1" dirty="0" smtClean="0">
                <a:latin typeface="Arial" pitchFamily="34" charset="0"/>
                <a:cs typeface="Arial" pitchFamily="34" charset="0"/>
              </a:rPr>
              <a:t>Send cases back down:</a:t>
            </a:r>
          </a:p>
          <a:p>
            <a:pPr lvl="1"/>
            <a:r>
              <a:rPr lang="en-US" dirty="0" smtClean="0">
                <a:latin typeface="Arial" pitchFamily="34" charset="0"/>
                <a:cs typeface="Arial" pitchFamily="34" charset="0"/>
              </a:rPr>
              <a:t> with guidance to resolve at their level,</a:t>
            </a:r>
          </a:p>
          <a:p>
            <a:pPr lvl="1"/>
            <a:r>
              <a:rPr lang="en-US" dirty="0" smtClean="0">
                <a:latin typeface="Arial" pitchFamily="34" charset="0"/>
                <a:cs typeface="Arial" pitchFamily="34" charset="0"/>
              </a:rPr>
              <a:t> with their tools (including taking no action). </a:t>
            </a:r>
          </a:p>
          <a:p>
            <a:pPr lvl="1"/>
            <a:r>
              <a:rPr lang="en-US" dirty="0" smtClean="0">
                <a:latin typeface="Arial" pitchFamily="34" charset="0"/>
                <a:cs typeface="Arial" pitchFamily="34" charset="0"/>
              </a:rPr>
              <a:t>If you send a case back down to a subordinate, you cannot “boot-strap conditions” i.e.,  “I’ll let you handle this case provided you at least give X, Y, or Z.” </a:t>
            </a:r>
          </a:p>
          <a:p>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33C4384-B4AC-407F-837C-8B8ADA994925}" type="slidenum">
              <a:rPr lang="en-US" smtClean="0"/>
              <a:pPr/>
              <a:t>57</a:t>
            </a:fld>
            <a:endParaRPr lang="en-US"/>
          </a:p>
        </p:txBody>
      </p:sp>
      <p:pic>
        <p:nvPicPr>
          <p:cNvPr id="4" name="Picture 3"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5" name="Picture 4"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7772400" cy="914400"/>
          </a:xfrm>
        </p:spPr>
        <p:txBody>
          <a:bodyPr/>
          <a:lstStyle/>
          <a:p>
            <a:pPr algn="ctr"/>
            <a:r>
              <a:rPr lang="en-US" b="1" dirty="0" smtClean="0">
                <a:latin typeface="Arial" pitchFamily="34" charset="0"/>
                <a:cs typeface="Arial" pitchFamily="34" charset="0"/>
              </a:rPr>
              <a:t>Actions by the Convening Authority</a:t>
            </a:r>
            <a:endParaRPr lang="en-US" b="1" dirty="0">
              <a:latin typeface="Arial" pitchFamily="34" charset="0"/>
              <a:cs typeface="Arial" pitchFamily="34" charset="0"/>
            </a:endParaRPr>
          </a:p>
        </p:txBody>
      </p:sp>
      <p:sp>
        <p:nvSpPr>
          <p:cNvPr id="3" name="Content Placeholder 2"/>
          <p:cNvSpPr>
            <a:spLocks noGrp="1"/>
          </p:cNvSpPr>
          <p:nvPr>
            <p:ph idx="1"/>
          </p:nvPr>
        </p:nvSpPr>
        <p:spPr>
          <a:xfrm>
            <a:off x="914400" y="2057400"/>
            <a:ext cx="7772400" cy="4572000"/>
          </a:xfrm>
        </p:spPr>
        <p:txBody>
          <a:bodyPr>
            <a:normAutofit fontScale="85000" lnSpcReduction="20000"/>
          </a:bodyPr>
          <a:lstStyle/>
          <a:p>
            <a:pPr>
              <a:defRPr/>
            </a:pPr>
            <a:r>
              <a:rPr lang="en-US" sz="2800" b="1" dirty="0" smtClean="0">
                <a:latin typeface="Arial" pitchFamily="34" charset="0"/>
                <a:cs typeface="Arial" pitchFamily="34" charset="0"/>
              </a:rPr>
              <a:t>The Convening Authority (CA) may</a:t>
            </a:r>
          </a:p>
          <a:p>
            <a:pPr lvl="1">
              <a:defRPr/>
            </a:pPr>
            <a:r>
              <a:rPr lang="en-US" dirty="0" smtClean="0">
                <a:latin typeface="Arial" pitchFamily="34" charset="0"/>
                <a:cs typeface="Arial" pitchFamily="34" charset="0"/>
              </a:rPr>
              <a:t>Approve the findings or sentence, in whole or in part</a:t>
            </a:r>
          </a:p>
          <a:p>
            <a:pPr lvl="1">
              <a:defRPr/>
            </a:pPr>
            <a:r>
              <a:rPr lang="en-US" dirty="0" smtClean="0">
                <a:latin typeface="Arial" pitchFamily="34" charset="0"/>
                <a:cs typeface="Arial" pitchFamily="34" charset="0"/>
              </a:rPr>
              <a:t>Disapprove the findings or a sentence, in whole or in part unless the findings are Not Guilty </a:t>
            </a:r>
          </a:p>
          <a:p>
            <a:pPr lvl="1">
              <a:defRPr/>
            </a:pPr>
            <a:r>
              <a:rPr lang="en-US" dirty="0" smtClean="0">
                <a:latin typeface="Arial" pitchFamily="34" charset="0"/>
                <a:cs typeface="Arial" pitchFamily="34" charset="0"/>
              </a:rPr>
              <a:t>Remit, commute, or suspend the sentence in whole or in part</a:t>
            </a:r>
          </a:p>
          <a:p>
            <a:pPr lvl="1">
              <a:defRPr/>
            </a:pPr>
            <a:r>
              <a:rPr lang="en-US" dirty="0" smtClean="0">
                <a:latin typeface="Arial" pitchFamily="34" charset="0"/>
                <a:cs typeface="Arial" pitchFamily="34" charset="0"/>
              </a:rPr>
              <a:t>Order a rehearing on the findings, on the sentence, or on both (except when at trial the evidence is insufficient to support the findings)</a:t>
            </a:r>
          </a:p>
          <a:p>
            <a:pPr lvl="1">
              <a:defRPr/>
            </a:pPr>
            <a:r>
              <a:rPr lang="en-US" dirty="0" smtClean="0">
                <a:latin typeface="Arial" pitchFamily="34" charset="0"/>
                <a:cs typeface="Arial" pitchFamily="34" charset="0"/>
              </a:rPr>
              <a:t>Dismiss the charges</a:t>
            </a:r>
          </a:p>
          <a:p>
            <a:r>
              <a:rPr lang="en-US" b="1" dirty="0" smtClean="0">
                <a:latin typeface="Arial" pitchFamily="34" charset="0"/>
                <a:cs typeface="Arial" pitchFamily="34" charset="0"/>
              </a:rPr>
              <a:t>Punishment</a:t>
            </a:r>
            <a:endParaRPr lang="en-US" dirty="0" smtClean="0">
              <a:latin typeface="Arial" pitchFamily="34" charset="0"/>
              <a:cs typeface="Arial" pitchFamily="34" charset="0"/>
            </a:endParaRPr>
          </a:p>
          <a:p>
            <a:pPr lvl="1">
              <a:buFontTx/>
              <a:buChar char="•"/>
            </a:pPr>
            <a:r>
              <a:rPr lang="en-US" dirty="0" smtClean="0">
                <a:latin typeface="Arial" pitchFamily="34" charset="0"/>
                <a:cs typeface="Arial" pitchFamily="34" charset="0"/>
              </a:rPr>
              <a:t>The C.A. must take action on the sentence</a:t>
            </a:r>
          </a:p>
          <a:p>
            <a:pPr lvl="1">
              <a:buFontTx/>
              <a:buChar char="•"/>
            </a:pPr>
            <a:r>
              <a:rPr lang="en-US" dirty="0" smtClean="0">
                <a:latin typeface="Arial" pitchFamily="34" charset="0"/>
                <a:cs typeface="Arial" pitchFamily="34" charset="0"/>
              </a:rPr>
              <a:t>The C.A. may take action on the findings</a:t>
            </a:r>
          </a:p>
          <a:p>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33C4384-B4AC-407F-837C-8B8ADA994925}" type="slidenum">
              <a:rPr lang="en-US" smtClean="0"/>
              <a:pPr/>
              <a:t>58</a:t>
            </a:fld>
            <a:endParaRPr lang="en-US"/>
          </a:p>
        </p:txBody>
      </p:sp>
      <p:pic>
        <p:nvPicPr>
          <p:cNvPr id="4" name="Picture 3"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5" name="Picture 4"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2064"/>
            <a:ext cx="7772400" cy="914400"/>
          </a:xfrm>
        </p:spPr>
        <p:txBody>
          <a:bodyPr/>
          <a:lstStyle/>
          <a:p>
            <a:pPr algn="ctr"/>
            <a:r>
              <a:rPr lang="en-US" b="1" dirty="0" smtClean="0">
                <a:latin typeface="Arial" pitchFamily="34" charset="0"/>
                <a:cs typeface="Arial" pitchFamily="34" charset="0"/>
              </a:rPr>
              <a:t>Appeals</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10000"/>
          </a:bodyPr>
          <a:lstStyle/>
          <a:p>
            <a:pPr>
              <a:defRPr/>
            </a:pPr>
            <a:r>
              <a:rPr lang="en-US" sz="2800" dirty="0" smtClean="0">
                <a:latin typeface="Arial" pitchFamily="34" charset="0"/>
                <a:cs typeface="Arial" pitchFamily="34" charset="0"/>
              </a:rPr>
              <a:t>The Accused must submit:</a:t>
            </a:r>
          </a:p>
          <a:p>
            <a:pPr lvl="1">
              <a:defRPr/>
            </a:pPr>
            <a:r>
              <a:rPr lang="en-US" sz="2400" dirty="0" smtClean="0">
                <a:latin typeface="Arial" pitchFamily="34" charset="0"/>
                <a:cs typeface="Arial" pitchFamily="34" charset="0"/>
              </a:rPr>
              <a:t>Within 10 days after receiving record of trial</a:t>
            </a:r>
          </a:p>
          <a:p>
            <a:pPr lvl="1">
              <a:defRPr/>
            </a:pPr>
            <a:r>
              <a:rPr lang="en-US" sz="2400" dirty="0" smtClean="0">
                <a:latin typeface="Arial" pitchFamily="34" charset="0"/>
                <a:cs typeface="Arial" pitchFamily="34" charset="0"/>
              </a:rPr>
              <a:t>For SCM the accused has 7 days after sentencing</a:t>
            </a:r>
          </a:p>
          <a:p>
            <a:pPr>
              <a:defRPr/>
            </a:pPr>
            <a:r>
              <a:rPr lang="en-US" sz="2800" dirty="0" smtClean="0">
                <a:latin typeface="Arial" pitchFamily="34" charset="0"/>
                <a:cs typeface="Arial" pitchFamily="34" charset="0"/>
              </a:rPr>
              <a:t>Court-Martial Convening Authority (CMCA) appoints Courts-Martial Military Review Panel</a:t>
            </a:r>
          </a:p>
          <a:p>
            <a:pPr>
              <a:defRPr/>
            </a:pPr>
            <a:r>
              <a:rPr lang="en-US" sz="2800" dirty="0" smtClean="0">
                <a:latin typeface="Arial" pitchFamily="34" charset="0"/>
                <a:cs typeface="Arial" pitchFamily="34" charset="0"/>
              </a:rPr>
              <a:t>Court-Martial Military Review Panel</a:t>
            </a:r>
          </a:p>
          <a:p>
            <a:pPr lvl="1">
              <a:defRPr/>
            </a:pPr>
            <a:r>
              <a:rPr lang="en-US" sz="2400" dirty="0" smtClean="0">
                <a:latin typeface="Arial" pitchFamily="34" charset="0"/>
                <a:cs typeface="Arial" pitchFamily="34" charset="0"/>
              </a:rPr>
              <a:t>Initial appeals are reviewed and ruled upon </a:t>
            </a:r>
          </a:p>
          <a:p>
            <a:pPr lvl="1">
              <a:defRPr/>
            </a:pPr>
            <a:r>
              <a:rPr lang="en-US" dirty="0" smtClean="0">
                <a:latin typeface="Arial" pitchFamily="34" charset="0"/>
                <a:cs typeface="Arial" pitchFamily="34" charset="0"/>
              </a:rPr>
              <a:t>Selection of Panel Members based on:</a:t>
            </a:r>
          </a:p>
          <a:p>
            <a:pPr lvl="1"/>
            <a:r>
              <a:rPr lang="en-US" dirty="0" smtClean="0">
                <a:latin typeface="Arial" pitchFamily="34" charset="0"/>
                <a:cs typeface="Arial" pitchFamily="34" charset="0"/>
              </a:rPr>
              <a:t>Best qualified by reason of: age, education, training, experience, length of service and judicial temperament.</a:t>
            </a:r>
            <a:endParaRPr lang="en-US" sz="2400" dirty="0" smtClean="0">
              <a:latin typeface="Arial" pitchFamily="34" charset="0"/>
              <a:cs typeface="Arial" pitchFamily="34" charset="0"/>
            </a:endParaRPr>
          </a:p>
          <a:p>
            <a:pPr>
              <a:defRPr/>
            </a:pPr>
            <a:r>
              <a:rPr lang="en-US" sz="2800" dirty="0" smtClean="0">
                <a:latin typeface="Arial" pitchFamily="34" charset="0"/>
                <a:cs typeface="Arial" pitchFamily="34" charset="0"/>
              </a:rPr>
              <a:t>Writ of Cert. to the Alabama Supreme Court</a:t>
            </a:r>
          </a:p>
          <a:p>
            <a:pPr lvl="1">
              <a:defRPr/>
            </a:pPr>
            <a:r>
              <a:rPr lang="en-US" sz="2000" dirty="0" smtClean="0">
                <a:latin typeface="Arial" pitchFamily="34" charset="0"/>
                <a:cs typeface="Arial" pitchFamily="34" charset="0"/>
              </a:rPr>
              <a:t>If the accused seeks additional review, he must petition for a Writ of Cert. to the Supreme Court</a:t>
            </a:r>
          </a:p>
          <a:p>
            <a:endParaRPr lang="en-US" dirty="0">
              <a:latin typeface="Arial" pitchFamily="34" charset="0"/>
              <a:cs typeface="Arial" pitchFamily="34" charset="0"/>
            </a:endParaRPr>
          </a:p>
        </p:txBody>
      </p:sp>
      <p:pic>
        <p:nvPicPr>
          <p:cNvPr id="4" name="Picture 3"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sp>
        <p:nvSpPr>
          <p:cNvPr id="6" name="Slide Number Placeholder 5"/>
          <p:cNvSpPr>
            <a:spLocks noGrp="1"/>
          </p:cNvSpPr>
          <p:nvPr>
            <p:ph type="sldNum" sz="quarter" idx="12"/>
          </p:nvPr>
        </p:nvSpPr>
        <p:spPr/>
        <p:txBody>
          <a:bodyPr/>
          <a:lstStyle/>
          <a:p>
            <a:fld id="{B33C4384-B4AC-407F-837C-8B8ADA994925}" type="slidenum">
              <a:rPr lang="en-US" smtClean="0"/>
              <a:pPr/>
              <a:t>59</a:t>
            </a:fld>
            <a:endParaRPr lang="en-US"/>
          </a:p>
        </p:txBody>
      </p:sp>
      <p:pic>
        <p:nvPicPr>
          <p:cNvPr id="7" name="Picture 6"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62000" y="1447800"/>
            <a:ext cx="8077200" cy="977486"/>
          </a:xfrm>
        </p:spPr>
        <p:txBody>
          <a:bodyPr>
            <a:noAutofit/>
          </a:bodyPr>
          <a:lstStyle/>
          <a:p>
            <a:pPr algn="ctr"/>
            <a:r>
              <a:rPr lang="en-US" sz="4000" b="1" dirty="0" smtClean="0">
                <a:latin typeface="Arial" pitchFamily="34" charset="0"/>
                <a:cs typeface="Arial" pitchFamily="34" charset="0"/>
              </a:rPr>
              <a:t>ACMJ</a:t>
            </a:r>
            <a:endParaRPr lang="en-US" sz="4000" b="1" dirty="0">
              <a:latin typeface="Arial" pitchFamily="34" charset="0"/>
              <a:cs typeface="Arial" pitchFamily="34" charset="0"/>
            </a:endParaRPr>
          </a:p>
        </p:txBody>
      </p:sp>
      <p:sp>
        <p:nvSpPr>
          <p:cNvPr id="4" name="Title 3"/>
          <p:cNvSpPr>
            <a:spLocks noGrp="1"/>
          </p:cNvSpPr>
          <p:nvPr>
            <p:ph type="title"/>
          </p:nvPr>
        </p:nvSpPr>
        <p:spPr/>
        <p:txBody>
          <a:bodyPr/>
          <a:lstStyle/>
          <a:p>
            <a:r>
              <a:rPr lang="en-US" sz="4200" b="1" dirty="0" smtClean="0">
                <a:solidFill>
                  <a:schemeClr val="bg1"/>
                </a:solidFill>
                <a:latin typeface="Arial" pitchFamily="34" charset="0"/>
                <a:cs typeface="Arial" pitchFamily="34" charset="0"/>
              </a:rPr>
              <a:t>Alabama Code of Military Justice</a:t>
            </a:r>
            <a:endParaRPr lang="en-US" sz="4200" b="1" dirty="0">
              <a:solidFill>
                <a:schemeClr val="bg1"/>
              </a:solidFill>
              <a:latin typeface="Arial" pitchFamily="34" charset="0"/>
              <a:cs typeface="Arial" pitchFamily="34" charset="0"/>
            </a:endParaRPr>
          </a:p>
        </p:txBody>
      </p:sp>
      <p:pic>
        <p:nvPicPr>
          <p:cNvPr id="6" name="Picture 5" descr="200px-Seal_of_the_Alabama_National_Guard_svg.png"/>
          <p:cNvPicPr>
            <a:picLocks noChangeAspect="1"/>
          </p:cNvPicPr>
          <p:nvPr/>
        </p:nvPicPr>
        <p:blipFill>
          <a:blip r:embed="rId3" cstate="print"/>
          <a:stretch>
            <a:fillRect/>
          </a:stretch>
        </p:blipFill>
        <p:spPr>
          <a:xfrm>
            <a:off x="4953000" y="3429000"/>
            <a:ext cx="1905000" cy="1905000"/>
          </a:xfrm>
          <a:prstGeom prst="rect">
            <a:avLst/>
          </a:prstGeom>
        </p:spPr>
      </p:pic>
      <p:sp>
        <p:nvSpPr>
          <p:cNvPr id="7" name="Slide Number Placeholder 6"/>
          <p:cNvSpPr>
            <a:spLocks noGrp="1"/>
          </p:cNvSpPr>
          <p:nvPr>
            <p:ph type="sldNum" sz="quarter" idx="12"/>
          </p:nvPr>
        </p:nvSpPr>
        <p:spPr/>
        <p:txBody>
          <a:bodyPr/>
          <a:lstStyle/>
          <a:p>
            <a:fld id="{B33C4384-B4AC-407F-837C-8B8ADA994925}" type="slidenum">
              <a:rPr lang="en-US" smtClean="0"/>
              <a:pPr/>
              <a:t>6</a:t>
            </a:fld>
            <a:endParaRPr lang="en-US"/>
          </a:p>
        </p:txBody>
      </p:sp>
      <p:pic>
        <p:nvPicPr>
          <p:cNvPr id="8" name="Picture 7" descr="ANG_gif.png"/>
          <p:cNvPicPr>
            <a:picLocks noChangeAspect="1"/>
          </p:cNvPicPr>
          <p:nvPr/>
        </p:nvPicPr>
        <p:blipFill>
          <a:blip r:embed="rId4" cstate="print"/>
          <a:stretch>
            <a:fillRect/>
          </a:stretch>
        </p:blipFill>
        <p:spPr>
          <a:xfrm>
            <a:off x="7162800" y="5029200"/>
            <a:ext cx="854217" cy="838200"/>
          </a:xfrm>
          <a:prstGeom prst="rect">
            <a:avLst/>
          </a:prstGeom>
        </p:spPr>
      </p:pic>
      <p:pic>
        <p:nvPicPr>
          <p:cNvPr id="9" name="Picture 8" descr="army-national-guard-logojpg-7dce7adc283be22e.jpg"/>
          <p:cNvPicPr>
            <a:picLocks noChangeAspect="1"/>
          </p:cNvPicPr>
          <p:nvPr/>
        </p:nvPicPr>
        <p:blipFill>
          <a:blip r:embed="rId5" cstate="print"/>
          <a:stretch>
            <a:fillRect/>
          </a:stretch>
        </p:blipFill>
        <p:spPr>
          <a:xfrm>
            <a:off x="3810000" y="5029200"/>
            <a:ext cx="838200" cy="838200"/>
          </a:xfrm>
          <a:prstGeom prst="ellipse">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914400"/>
          </a:xfrm>
        </p:spPr>
        <p:txBody>
          <a:bodyPr/>
          <a:lstStyle/>
          <a:p>
            <a:pPr algn="ctr"/>
            <a:r>
              <a:rPr lang="en-US" b="1" dirty="0" smtClean="0">
                <a:latin typeface="Arial" pitchFamily="34" charset="0"/>
                <a:cs typeface="Arial" pitchFamily="34" charset="0"/>
              </a:rPr>
              <a:t>Training Objectives Summary</a:t>
            </a:r>
            <a:endParaRPr lang="en-US"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33C4384-B4AC-407F-837C-8B8ADA994925}" type="slidenum">
              <a:rPr lang="en-US" smtClean="0"/>
              <a:pPr/>
              <a:t>60</a:t>
            </a:fld>
            <a:endParaRPr lang="en-US"/>
          </a:p>
        </p:txBody>
      </p:sp>
      <p:sp>
        <p:nvSpPr>
          <p:cNvPr id="5" name="Rectangle 3"/>
          <p:cNvSpPr>
            <a:spLocks noGrp="1" noChangeArrowheads="1"/>
          </p:cNvSpPr>
          <p:nvPr>
            <p:ph idx="1"/>
          </p:nvPr>
        </p:nvSpPr>
        <p:spPr>
          <a:noFill/>
        </p:spPr>
        <p:txBody>
          <a:bodyPr lIns="92075" tIns="46038" rIns="92075" bIns="46038"/>
          <a:lstStyle/>
          <a:p>
            <a:pPr eaLnBrk="1" hangingPunct="1">
              <a:lnSpc>
                <a:spcPct val="145000"/>
              </a:lnSpc>
            </a:pPr>
            <a:r>
              <a:rPr lang="en-US" sz="2800" dirty="0" smtClean="0">
                <a:latin typeface="Arial" pitchFamily="34" charset="0"/>
                <a:cs typeface="Arial" pitchFamily="34" charset="0"/>
              </a:rPr>
              <a:t>Compare ACMJ and UCMJ Justice Systems</a:t>
            </a:r>
          </a:p>
          <a:p>
            <a:pPr eaLnBrk="1" hangingPunct="1">
              <a:lnSpc>
                <a:spcPct val="145000"/>
              </a:lnSpc>
            </a:pPr>
            <a:r>
              <a:rPr lang="en-US" sz="2800" dirty="0" smtClean="0">
                <a:latin typeface="Arial" pitchFamily="34" charset="0"/>
                <a:cs typeface="Arial" pitchFamily="34" charset="0"/>
              </a:rPr>
              <a:t>Discuss ACMJ Jurisdiction</a:t>
            </a:r>
          </a:p>
          <a:p>
            <a:pPr eaLnBrk="1" hangingPunct="1">
              <a:lnSpc>
                <a:spcPct val="145000"/>
              </a:lnSpc>
            </a:pPr>
            <a:r>
              <a:rPr lang="en-US" sz="2800" dirty="0" smtClean="0">
                <a:latin typeface="Arial" pitchFamily="34" charset="0"/>
                <a:cs typeface="Arial" pitchFamily="34" charset="0"/>
              </a:rPr>
              <a:t>Investigations</a:t>
            </a:r>
          </a:p>
          <a:p>
            <a:pPr eaLnBrk="1" hangingPunct="1">
              <a:lnSpc>
                <a:spcPct val="145000"/>
              </a:lnSpc>
            </a:pPr>
            <a:r>
              <a:rPr lang="en-US" sz="2800" dirty="0" smtClean="0">
                <a:latin typeface="Arial" pitchFamily="34" charset="0"/>
                <a:cs typeface="Arial" pitchFamily="34" charset="0"/>
              </a:rPr>
              <a:t>Discuss Administrative Actions</a:t>
            </a:r>
          </a:p>
          <a:p>
            <a:pPr eaLnBrk="1" hangingPunct="1">
              <a:lnSpc>
                <a:spcPct val="145000"/>
              </a:lnSpc>
            </a:pPr>
            <a:r>
              <a:rPr lang="en-US" sz="2800" dirty="0" smtClean="0">
                <a:latin typeface="Arial" pitchFamily="34" charset="0"/>
                <a:cs typeface="Arial" pitchFamily="34" charset="0"/>
              </a:rPr>
              <a:t>Discuss Nonjudicial Punishment, Article 15</a:t>
            </a:r>
          </a:p>
          <a:p>
            <a:pPr eaLnBrk="1" hangingPunct="1">
              <a:lnSpc>
                <a:spcPct val="145000"/>
              </a:lnSpc>
            </a:pPr>
            <a:r>
              <a:rPr lang="en-US" sz="2800" dirty="0" smtClean="0">
                <a:latin typeface="Arial" pitchFamily="34" charset="0"/>
                <a:cs typeface="Arial" pitchFamily="34" charset="0"/>
              </a:rPr>
              <a:t>Understand Courts-Martial</a:t>
            </a:r>
          </a:p>
          <a:p>
            <a:pPr eaLnBrk="1" hangingPunct="1">
              <a:lnSpc>
                <a:spcPct val="145000"/>
              </a:lnSpc>
              <a:buFontTx/>
              <a:buNone/>
            </a:pPr>
            <a:endParaRPr lang="en-US" sz="2800" dirty="0" smtClean="0">
              <a:latin typeface="Arial" pitchFamily="34" charset="0"/>
              <a:cs typeface="Arial" pitchFamily="34" charset="0"/>
            </a:endParaRPr>
          </a:p>
        </p:txBody>
      </p:sp>
      <p:pic>
        <p:nvPicPr>
          <p:cNvPr id="6" name="Picture 5"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7" name="Picture 6"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62000" y="1447800"/>
            <a:ext cx="8077200" cy="977486"/>
          </a:xfrm>
        </p:spPr>
        <p:txBody>
          <a:bodyPr>
            <a:noAutofit/>
          </a:bodyPr>
          <a:lstStyle/>
          <a:p>
            <a:pPr algn="ctr"/>
            <a:r>
              <a:rPr lang="en-US" sz="4000" b="1" dirty="0" smtClean="0">
                <a:latin typeface="Arial" pitchFamily="34" charset="0"/>
                <a:cs typeface="Arial" pitchFamily="34" charset="0"/>
              </a:rPr>
              <a:t>QUESTIONS?</a:t>
            </a:r>
            <a:endParaRPr lang="en-US" sz="4000" b="1"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33C4384-B4AC-407F-837C-8B8ADA994925}" type="slidenum">
              <a:rPr lang="en-US" smtClean="0"/>
              <a:pPr/>
              <a:t>61</a:t>
            </a:fld>
            <a:endParaRPr lang="en-US"/>
          </a:p>
        </p:txBody>
      </p:sp>
      <p:sp>
        <p:nvSpPr>
          <p:cNvPr id="4" name="Title 3"/>
          <p:cNvSpPr>
            <a:spLocks noGrp="1"/>
          </p:cNvSpPr>
          <p:nvPr>
            <p:ph type="title"/>
          </p:nvPr>
        </p:nvSpPr>
        <p:spPr/>
        <p:txBody>
          <a:bodyPr/>
          <a:lstStyle/>
          <a:p>
            <a:pPr algn="ctr"/>
            <a:r>
              <a:rPr lang="en-US" sz="4200" b="1" dirty="0" smtClean="0">
                <a:solidFill>
                  <a:schemeClr val="bg1"/>
                </a:solidFill>
                <a:latin typeface="Arial" pitchFamily="34" charset="0"/>
                <a:cs typeface="Arial" pitchFamily="34" charset="0"/>
              </a:rPr>
              <a:t>Alabama Code of Military Justice</a:t>
            </a:r>
            <a:endParaRPr lang="en-US" sz="4200" b="1" dirty="0">
              <a:solidFill>
                <a:schemeClr val="bg1"/>
              </a:solidFill>
              <a:latin typeface="Arial" pitchFamily="34" charset="0"/>
              <a:cs typeface="Arial" pitchFamily="34" charset="0"/>
            </a:endParaRPr>
          </a:p>
        </p:txBody>
      </p:sp>
      <p:pic>
        <p:nvPicPr>
          <p:cNvPr id="6" name="Picture 5" descr="200px-Seal_of_the_Alabama_National_Guard_svg.png"/>
          <p:cNvPicPr>
            <a:picLocks noChangeAspect="1"/>
          </p:cNvPicPr>
          <p:nvPr/>
        </p:nvPicPr>
        <p:blipFill>
          <a:blip r:embed="rId2" cstate="print"/>
          <a:stretch>
            <a:fillRect/>
          </a:stretch>
        </p:blipFill>
        <p:spPr>
          <a:xfrm>
            <a:off x="4953000" y="3429000"/>
            <a:ext cx="1905000" cy="1905000"/>
          </a:xfrm>
          <a:prstGeom prst="rect">
            <a:avLst/>
          </a:prstGeom>
        </p:spPr>
      </p:pic>
      <p:pic>
        <p:nvPicPr>
          <p:cNvPr id="8" name="Picture 7" descr="ANG_gif.png"/>
          <p:cNvPicPr>
            <a:picLocks noChangeAspect="1"/>
          </p:cNvPicPr>
          <p:nvPr/>
        </p:nvPicPr>
        <p:blipFill>
          <a:blip r:embed="rId3" cstate="print"/>
          <a:stretch>
            <a:fillRect/>
          </a:stretch>
        </p:blipFill>
        <p:spPr>
          <a:xfrm>
            <a:off x="7070583" y="5181600"/>
            <a:ext cx="854217" cy="838200"/>
          </a:xfrm>
          <a:prstGeom prst="rect">
            <a:avLst/>
          </a:prstGeom>
        </p:spPr>
      </p:pic>
      <p:pic>
        <p:nvPicPr>
          <p:cNvPr id="9" name="Picture 8" descr="army-national-guard-logojpg-7dce7adc283be22e.jpg"/>
          <p:cNvPicPr>
            <a:picLocks noChangeAspect="1"/>
          </p:cNvPicPr>
          <p:nvPr/>
        </p:nvPicPr>
        <p:blipFill>
          <a:blip r:embed="rId4" cstate="print"/>
          <a:stretch>
            <a:fillRect/>
          </a:stretch>
        </p:blipFill>
        <p:spPr>
          <a:xfrm>
            <a:off x="3810000" y="5105400"/>
            <a:ext cx="838200" cy="838200"/>
          </a:xfrm>
          <a:prstGeom prst="ellipse">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772400" cy="914400"/>
          </a:xfrm>
        </p:spPr>
        <p:txBody>
          <a:bodyPr/>
          <a:lstStyle/>
          <a:p>
            <a:pPr algn="ctr"/>
            <a:r>
              <a:rPr lang="en-US" dirty="0" smtClean="0">
                <a:latin typeface="Arial" pitchFamily="34" charset="0"/>
                <a:cs typeface="Arial" pitchFamily="34" charset="0"/>
              </a:rPr>
              <a:t>ACMJ Components</a:t>
            </a:r>
            <a:endParaRPr lang="en-US" dirty="0">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914400" y="178435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Slide Number Placeholder 15"/>
          <p:cNvSpPr>
            <a:spLocks noGrp="1"/>
          </p:cNvSpPr>
          <p:nvPr>
            <p:ph type="sldNum" sz="quarter" idx="12"/>
          </p:nvPr>
        </p:nvSpPr>
        <p:spPr/>
        <p:txBody>
          <a:bodyPr/>
          <a:lstStyle/>
          <a:p>
            <a:fld id="{B33C4384-B4AC-407F-837C-8B8ADA994925}" type="slidenum">
              <a:rPr lang="en-US" smtClean="0">
                <a:latin typeface="Arial" pitchFamily="34" charset="0"/>
                <a:cs typeface="Arial" pitchFamily="34" charset="0"/>
              </a:rPr>
              <a:pPr/>
              <a:t>7</a:t>
            </a:fld>
            <a:endParaRPr lang="en-US">
              <a:latin typeface="Arial" pitchFamily="34" charset="0"/>
              <a:cs typeface="Arial" pitchFamily="34" charset="0"/>
            </a:endParaRPr>
          </a:p>
        </p:txBody>
      </p:sp>
      <p:sp>
        <p:nvSpPr>
          <p:cNvPr id="5" name="7-Point Star 4"/>
          <p:cNvSpPr/>
          <p:nvPr/>
        </p:nvSpPr>
        <p:spPr>
          <a:xfrm>
            <a:off x="0" y="1066800"/>
            <a:ext cx="1828800" cy="16764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latin typeface="Arial" pitchFamily="34" charset="0"/>
                <a:cs typeface="Arial" pitchFamily="34" charset="0"/>
              </a:rPr>
              <a:t>LOCAL LAW ENFORCEMENT AGENCY*</a:t>
            </a:r>
            <a:endParaRPr lang="en-US" sz="800" dirty="0">
              <a:solidFill>
                <a:schemeClr val="bg1"/>
              </a:solidFill>
              <a:latin typeface="Arial" pitchFamily="34" charset="0"/>
              <a:cs typeface="Arial" pitchFamily="34" charset="0"/>
            </a:endParaRPr>
          </a:p>
        </p:txBody>
      </p:sp>
      <p:sp>
        <p:nvSpPr>
          <p:cNvPr id="17" name="Trapezoid 16"/>
          <p:cNvSpPr/>
          <p:nvPr/>
        </p:nvSpPr>
        <p:spPr>
          <a:xfrm>
            <a:off x="7315200" y="3352800"/>
            <a:ext cx="1600200" cy="1216152"/>
          </a:xfrm>
          <a:prstGeom prst="trapezoi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smtClean="0">
                <a:latin typeface="Arial" pitchFamily="34" charset="0"/>
                <a:cs typeface="Arial" pitchFamily="34" charset="0"/>
              </a:rPr>
              <a:t>CM APPEALS</a:t>
            </a:r>
          </a:p>
          <a:p>
            <a:pPr algn="ctr"/>
            <a:r>
              <a:rPr lang="en-US" sz="1200" dirty="0" smtClean="0">
                <a:latin typeface="Arial" pitchFamily="34" charset="0"/>
                <a:cs typeface="Arial" pitchFamily="34" charset="0"/>
              </a:rPr>
              <a:t>CM Military Review Panel</a:t>
            </a:r>
            <a:endParaRPr lang="en-US" sz="1200" dirty="0">
              <a:latin typeface="Arial" pitchFamily="34" charset="0"/>
              <a:cs typeface="Arial" pitchFamily="34" charset="0"/>
            </a:endParaRPr>
          </a:p>
        </p:txBody>
      </p:sp>
      <p:pic>
        <p:nvPicPr>
          <p:cNvPr id="12" name="Picture 11" descr="army-national-guard-logojpg-7dce7adc283be22e.jpg"/>
          <p:cNvPicPr>
            <a:picLocks noChangeAspect="1"/>
          </p:cNvPicPr>
          <p:nvPr/>
        </p:nvPicPr>
        <p:blipFill>
          <a:blip r:embed="rId8" cstate="print"/>
          <a:stretch>
            <a:fillRect/>
          </a:stretch>
        </p:blipFill>
        <p:spPr>
          <a:xfrm>
            <a:off x="152400" y="76200"/>
            <a:ext cx="838200" cy="838200"/>
          </a:xfrm>
          <a:prstGeom prst="ellipse">
            <a:avLst/>
          </a:prstGeom>
        </p:spPr>
      </p:pic>
      <p:pic>
        <p:nvPicPr>
          <p:cNvPr id="14" name="Picture 13" descr="ANG_gif.png"/>
          <p:cNvPicPr>
            <a:picLocks noChangeAspect="1"/>
          </p:cNvPicPr>
          <p:nvPr/>
        </p:nvPicPr>
        <p:blipFill>
          <a:blip r:embed="rId9"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itchFamily="34" charset="0"/>
                <a:cs typeface="Arial" pitchFamily="34" charset="0"/>
              </a:rPr>
              <a:t>Jurisdiction of the ACMJ</a:t>
            </a:r>
            <a:endParaRPr lang="en-US"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33C4384-B4AC-407F-837C-8B8ADA994925}" type="slidenum">
              <a:rPr lang="en-US" smtClean="0"/>
              <a:pPr/>
              <a:t>8</a:t>
            </a:fld>
            <a:endParaRPr lang="en-US"/>
          </a:p>
        </p:txBody>
      </p:sp>
      <p:sp>
        <p:nvSpPr>
          <p:cNvPr id="5" name="Rectangle 5"/>
          <p:cNvSpPr>
            <a:spLocks noGrp="1" noChangeArrowheads="1"/>
          </p:cNvSpPr>
          <p:nvPr>
            <p:ph idx="1"/>
          </p:nvPr>
        </p:nvSpPr>
        <p:spPr>
          <a:noFill/>
        </p:spPr>
        <p:txBody>
          <a:bodyPr lIns="92075" tIns="46038" rIns="92075" bIns="46038">
            <a:normAutofit fontScale="92500" lnSpcReduction="20000"/>
          </a:bodyPr>
          <a:lstStyle/>
          <a:p>
            <a:pPr marL="0" indent="0" eaLnBrk="1" hangingPunct="1">
              <a:buFontTx/>
              <a:buNone/>
            </a:pPr>
            <a:r>
              <a:rPr lang="en-US" u="sng" dirty="0" smtClean="0">
                <a:latin typeface="Arial" pitchFamily="34" charset="0"/>
                <a:cs typeface="Arial" pitchFamily="34" charset="0"/>
              </a:rPr>
              <a:t>Over the Person</a:t>
            </a:r>
            <a:r>
              <a:rPr lang="en-US" dirty="0" smtClean="0">
                <a:latin typeface="Arial" pitchFamily="34" charset="0"/>
                <a:cs typeface="Arial" pitchFamily="34" charset="0"/>
              </a:rPr>
              <a:t>:</a:t>
            </a:r>
          </a:p>
          <a:p>
            <a:pPr lvl="1" indent="-628650">
              <a:buFontTx/>
              <a:buChar char="•"/>
            </a:pPr>
            <a:r>
              <a:rPr lang="en-US" dirty="0" smtClean="0">
                <a:latin typeface="Arial" pitchFamily="34" charset="0"/>
                <a:cs typeface="Arial" pitchFamily="34" charset="0"/>
              </a:rPr>
              <a:t>All ALNG members, </a:t>
            </a:r>
          </a:p>
          <a:p>
            <a:pPr lvl="1" indent="-628650">
              <a:buFontTx/>
              <a:buChar char="•"/>
            </a:pPr>
            <a:r>
              <a:rPr lang="en-US" dirty="0" smtClean="0">
                <a:latin typeface="Arial" pitchFamily="34" charset="0"/>
                <a:cs typeface="Arial" pitchFamily="34" charset="0"/>
              </a:rPr>
              <a:t>At all times and all places </a:t>
            </a:r>
            <a:r>
              <a:rPr lang="en-US" b="1" i="1" dirty="0" smtClean="0">
                <a:latin typeface="Arial" pitchFamily="34" charset="0"/>
                <a:cs typeface="Arial" pitchFamily="34" charset="0"/>
              </a:rPr>
              <a:t>except when in </a:t>
            </a:r>
            <a:r>
              <a:rPr lang="en-US" dirty="0" smtClean="0">
                <a:latin typeface="Arial" pitchFamily="34" charset="0"/>
                <a:cs typeface="Arial" pitchFamily="34" charset="0"/>
              </a:rPr>
              <a:t>a federal Title 10 Status</a:t>
            </a:r>
          </a:p>
          <a:p>
            <a:pPr lvl="1" indent="-628650" eaLnBrk="1" hangingPunct="1">
              <a:buFontTx/>
              <a:buNone/>
            </a:pPr>
            <a:endParaRPr lang="en-US" u="sng" dirty="0" smtClean="0">
              <a:latin typeface="Arial" pitchFamily="34" charset="0"/>
              <a:cs typeface="Arial" pitchFamily="34" charset="0"/>
            </a:endParaRPr>
          </a:p>
          <a:p>
            <a:pPr lvl="1" indent="-628650" eaLnBrk="1" hangingPunct="1">
              <a:buFontTx/>
              <a:buNone/>
            </a:pPr>
            <a:r>
              <a:rPr lang="en-US" u="sng" dirty="0" smtClean="0">
                <a:latin typeface="Arial" pitchFamily="34" charset="0"/>
                <a:cs typeface="Arial" pitchFamily="34" charset="0"/>
              </a:rPr>
              <a:t>Over the Offense</a:t>
            </a:r>
            <a:r>
              <a:rPr lang="en-US" dirty="0" smtClean="0">
                <a:latin typeface="Arial" pitchFamily="34" charset="0"/>
                <a:cs typeface="Arial" pitchFamily="34" charset="0"/>
              </a:rPr>
              <a:t>:</a:t>
            </a:r>
          </a:p>
          <a:p>
            <a:pPr lvl="1" indent="-628650" eaLnBrk="1" hangingPunct="1">
              <a:buFontTx/>
              <a:buChar char="•"/>
            </a:pPr>
            <a:r>
              <a:rPr lang="en-US" dirty="0" smtClean="0">
                <a:latin typeface="Arial" pitchFamily="34" charset="0"/>
                <a:cs typeface="Arial" pitchFamily="34" charset="0"/>
              </a:rPr>
              <a:t>Title 32 Status or State Active Duty (SAD)</a:t>
            </a:r>
          </a:p>
          <a:p>
            <a:pPr lvl="1" indent="-628650" eaLnBrk="1" hangingPunct="1">
              <a:buFontTx/>
              <a:buChar char="•"/>
            </a:pPr>
            <a:r>
              <a:rPr lang="en-US" dirty="0" smtClean="0">
                <a:latin typeface="Arial" pitchFamily="34" charset="0"/>
                <a:cs typeface="Arial" pitchFamily="34" charset="0"/>
              </a:rPr>
              <a:t>Clear &amp; Convincing Nexus b/t offense (military or non-military) and efficient functioning of the state military force</a:t>
            </a:r>
          </a:p>
          <a:p>
            <a:pPr lvl="1" indent="-628650" eaLnBrk="1" hangingPunct="1">
              <a:buFontTx/>
              <a:buChar char="•"/>
            </a:pPr>
            <a:r>
              <a:rPr lang="en-US" dirty="0" smtClean="0">
                <a:latin typeface="Arial" pitchFamily="34" charset="0"/>
                <a:cs typeface="Arial" pitchFamily="34" charset="0"/>
              </a:rPr>
              <a:t>Concurrent Jurisdiction: Civilian court has primary jurisdiction for Courts-martial</a:t>
            </a:r>
          </a:p>
        </p:txBody>
      </p:sp>
      <p:pic>
        <p:nvPicPr>
          <p:cNvPr id="6" name="Picture 5"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pic>
        <p:nvPicPr>
          <p:cNvPr id="7" name="Picture 6"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914400"/>
          </a:xfrm>
        </p:spPr>
        <p:txBody>
          <a:bodyPr/>
          <a:lstStyle/>
          <a:p>
            <a:pPr algn="ctr"/>
            <a:r>
              <a:rPr lang="en-US" b="1" dirty="0" smtClean="0">
                <a:latin typeface="Arial" pitchFamily="34" charset="0"/>
                <a:cs typeface="Arial" pitchFamily="34" charset="0"/>
              </a:rPr>
              <a:t>Jurisdiction and Applicability</a:t>
            </a:r>
            <a:br>
              <a:rPr lang="en-US" b="1" dirty="0" smtClean="0">
                <a:latin typeface="Arial" pitchFamily="34" charset="0"/>
                <a:cs typeface="Arial" pitchFamily="34" charset="0"/>
              </a:rPr>
            </a:b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r>
              <a:rPr lang="en-US" b="1" dirty="0" smtClean="0">
                <a:latin typeface="Arial" pitchFamily="34" charset="0"/>
                <a:cs typeface="Arial" pitchFamily="34" charset="0"/>
              </a:rPr>
              <a:t>Jurisdiction </a:t>
            </a:r>
            <a:r>
              <a:rPr lang="en-US" b="1" dirty="0">
                <a:latin typeface="Arial" pitchFamily="34" charset="0"/>
                <a:cs typeface="Arial" pitchFamily="34" charset="0"/>
              </a:rPr>
              <a:t>after Civilian Convictions </a:t>
            </a:r>
            <a:r>
              <a:rPr lang="en-US" sz="1300" dirty="0" smtClean="0">
                <a:latin typeface="Arial" pitchFamily="34" charset="0"/>
                <a:cs typeface="Arial" pitchFamily="34" charset="0"/>
              </a:rPr>
              <a:t>(See SMDR 27-10</a:t>
            </a:r>
            <a:r>
              <a:rPr lang="en-US" sz="1300" dirty="0">
                <a:latin typeface="Arial" pitchFamily="34" charset="0"/>
                <a:cs typeface="Arial" pitchFamily="34" charset="0"/>
              </a:rPr>
              <a:t>, Chap. 4)</a:t>
            </a:r>
          </a:p>
          <a:p>
            <a:pPr lvl="1"/>
            <a:r>
              <a:rPr lang="en-US" dirty="0" smtClean="0">
                <a:latin typeface="Arial" pitchFamily="34" charset="0"/>
                <a:cs typeface="Arial" pitchFamily="34" charset="0"/>
              </a:rPr>
              <a:t>May</a:t>
            </a:r>
            <a:r>
              <a:rPr lang="en-US" dirty="0">
                <a:latin typeface="Arial" pitchFamily="34" charset="0"/>
                <a:cs typeface="Arial" pitchFamily="34" charset="0"/>
              </a:rPr>
              <a:t>, but ordinarily will not, be tried </a:t>
            </a:r>
            <a:r>
              <a:rPr lang="en-US" dirty="0" smtClean="0">
                <a:latin typeface="Arial" pitchFamily="34" charset="0"/>
                <a:cs typeface="Arial" pitchFamily="34" charset="0"/>
              </a:rPr>
              <a:t>by court-martial </a:t>
            </a:r>
            <a:r>
              <a:rPr lang="en-US" dirty="0">
                <a:latin typeface="Arial" pitchFamily="34" charset="0"/>
                <a:cs typeface="Arial" pitchFamily="34" charset="0"/>
              </a:rPr>
              <a:t>or punished </a:t>
            </a:r>
            <a:r>
              <a:rPr lang="en-US" dirty="0" smtClean="0">
                <a:latin typeface="Arial" pitchFamily="34" charset="0"/>
                <a:cs typeface="Arial" pitchFamily="34" charset="0"/>
              </a:rPr>
              <a:t>under Art</a:t>
            </a:r>
            <a:r>
              <a:rPr lang="en-US" dirty="0">
                <a:latin typeface="Arial" pitchFamily="34" charset="0"/>
                <a:cs typeface="Arial" pitchFamily="34" charset="0"/>
              </a:rPr>
              <a:t>. 15, for the same act</a:t>
            </a:r>
            <a:r>
              <a:rPr lang="en-US" dirty="0" smtClean="0">
                <a:latin typeface="Arial" pitchFamily="34" charset="0"/>
                <a:cs typeface="Arial" pitchFamily="34" charset="0"/>
              </a:rPr>
              <a:t>.</a:t>
            </a:r>
          </a:p>
          <a:p>
            <a:pPr lvl="1"/>
            <a:r>
              <a:rPr lang="en-US" dirty="0" smtClean="0">
                <a:latin typeface="Arial" pitchFamily="34" charset="0"/>
                <a:cs typeface="Arial" pitchFamily="34" charset="0"/>
              </a:rPr>
              <a:t>For </a:t>
            </a:r>
            <a:r>
              <a:rPr lang="en-US" dirty="0">
                <a:latin typeface="Arial" pitchFamily="34" charset="0"/>
                <a:cs typeface="Arial" pitchFamily="34" charset="0"/>
              </a:rPr>
              <a:t>instance, a </a:t>
            </a:r>
            <a:r>
              <a:rPr lang="en-US" dirty="0" smtClean="0">
                <a:latin typeface="Arial" pitchFamily="34" charset="0"/>
                <a:cs typeface="Arial" pitchFamily="34" charset="0"/>
              </a:rPr>
              <a:t>soldier convicted </a:t>
            </a:r>
            <a:r>
              <a:rPr lang="en-US" dirty="0">
                <a:latin typeface="Arial" pitchFamily="34" charset="0"/>
                <a:cs typeface="Arial" pitchFamily="34" charset="0"/>
              </a:rPr>
              <a:t>of DUI by a civilian </a:t>
            </a:r>
            <a:r>
              <a:rPr lang="en-US" dirty="0" smtClean="0">
                <a:latin typeface="Arial" pitchFamily="34" charset="0"/>
                <a:cs typeface="Arial" pitchFamily="34" charset="0"/>
              </a:rPr>
              <a:t>court won’t generally receive an </a:t>
            </a:r>
            <a:r>
              <a:rPr lang="en-US" dirty="0">
                <a:latin typeface="Arial" pitchFamily="34" charset="0"/>
                <a:cs typeface="Arial" pitchFamily="34" charset="0"/>
              </a:rPr>
              <a:t>Art. </a:t>
            </a:r>
            <a:r>
              <a:rPr lang="en-US" dirty="0" smtClean="0">
                <a:latin typeface="Arial" pitchFamily="34" charset="0"/>
                <a:cs typeface="Arial" pitchFamily="34" charset="0"/>
              </a:rPr>
              <a:t>15 </a:t>
            </a:r>
            <a:r>
              <a:rPr lang="en-US" dirty="0">
                <a:latin typeface="Arial" pitchFamily="34" charset="0"/>
                <a:cs typeface="Arial" pitchFamily="34" charset="0"/>
              </a:rPr>
              <a:t>for DUI</a:t>
            </a:r>
            <a:r>
              <a:rPr lang="en-US" dirty="0" smtClean="0">
                <a:latin typeface="Arial" pitchFamily="34" charset="0"/>
                <a:cs typeface="Arial" pitchFamily="34" charset="0"/>
              </a:rPr>
              <a:t>. </a:t>
            </a:r>
          </a:p>
          <a:p>
            <a:pPr lvl="2"/>
            <a:r>
              <a:rPr lang="en-US" dirty="0" smtClean="0">
                <a:latin typeface="Arial" pitchFamily="34" charset="0"/>
                <a:cs typeface="Arial" pitchFamily="34" charset="0"/>
              </a:rPr>
              <a:t>As the </a:t>
            </a:r>
            <a:r>
              <a:rPr lang="en-US" dirty="0">
                <a:latin typeface="Arial" pitchFamily="34" charset="0"/>
                <a:cs typeface="Arial" pitchFamily="34" charset="0"/>
              </a:rPr>
              <a:t>commander </a:t>
            </a:r>
            <a:r>
              <a:rPr lang="en-US" dirty="0" smtClean="0">
                <a:latin typeface="Arial" pitchFamily="34" charset="0"/>
                <a:cs typeface="Arial" pitchFamily="34" charset="0"/>
              </a:rPr>
              <a:t>you may impose </a:t>
            </a:r>
            <a:r>
              <a:rPr lang="en-US" dirty="0">
                <a:latin typeface="Arial" pitchFamily="34" charset="0"/>
                <a:cs typeface="Arial" pitchFamily="34" charset="0"/>
              </a:rPr>
              <a:t>punishment </a:t>
            </a:r>
            <a:r>
              <a:rPr lang="en-US" dirty="0" smtClean="0">
                <a:latin typeface="Arial" pitchFamily="34" charset="0"/>
                <a:cs typeface="Arial" pitchFamily="34" charset="0"/>
              </a:rPr>
              <a:t>for other </a:t>
            </a:r>
            <a:r>
              <a:rPr lang="en-US" dirty="0">
                <a:latin typeface="Arial" pitchFamily="34" charset="0"/>
                <a:cs typeface="Arial" pitchFamily="34" charset="0"/>
              </a:rPr>
              <a:t>actions which arise from the DUI, </a:t>
            </a:r>
            <a:r>
              <a:rPr lang="en-US" dirty="0" smtClean="0">
                <a:latin typeface="Arial" pitchFamily="34" charset="0"/>
                <a:cs typeface="Arial" pitchFamily="34" charset="0"/>
              </a:rPr>
              <a:t>(i.e. dereliction </a:t>
            </a:r>
            <a:r>
              <a:rPr lang="en-US" dirty="0">
                <a:latin typeface="Arial" pitchFamily="34" charset="0"/>
                <a:cs typeface="Arial" pitchFamily="34" charset="0"/>
              </a:rPr>
              <a:t>of duty</a:t>
            </a:r>
            <a:r>
              <a:rPr lang="en-US" dirty="0" smtClean="0">
                <a:latin typeface="Arial" pitchFamily="34" charset="0"/>
                <a:cs typeface="Arial" pitchFamily="34" charset="0"/>
              </a:rPr>
              <a:t>, fraternization</a:t>
            </a:r>
            <a:r>
              <a:rPr lang="en-US" dirty="0">
                <a:latin typeface="Arial" pitchFamily="34" charset="0"/>
                <a:cs typeface="Arial" pitchFamily="34" charset="0"/>
              </a:rPr>
              <a:t>, </a:t>
            </a:r>
            <a:r>
              <a:rPr lang="en-US" dirty="0" smtClean="0">
                <a:latin typeface="Arial" pitchFamily="34" charset="0"/>
                <a:cs typeface="Arial" pitchFamily="34" charset="0"/>
              </a:rPr>
              <a:t>and any offense </a:t>
            </a:r>
            <a:r>
              <a:rPr lang="en-US" dirty="0">
                <a:latin typeface="Arial" pitchFamily="34" charset="0"/>
                <a:cs typeface="Arial" pitchFamily="34" charset="0"/>
              </a:rPr>
              <a:t>that </a:t>
            </a:r>
            <a:r>
              <a:rPr lang="en-US" dirty="0" smtClean="0">
                <a:latin typeface="Arial" pitchFamily="34" charset="0"/>
                <a:cs typeface="Arial" pitchFamily="34" charset="0"/>
              </a:rPr>
              <a:t>is unique to the military and not considered by </a:t>
            </a:r>
            <a:r>
              <a:rPr lang="en-US" dirty="0">
                <a:latin typeface="Arial" pitchFamily="34" charset="0"/>
                <a:cs typeface="Arial" pitchFamily="34" charset="0"/>
              </a:rPr>
              <a:t>the civilian </a:t>
            </a:r>
            <a:r>
              <a:rPr lang="en-US" dirty="0" smtClean="0">
                <a:latin typeface="Arial" pitchFamily="34" charset="0"/>
                <a:cs typeface="Arial" pitchFamily="34" charset="0"/>
              </a:rPr>
              <a:t>court).</a:t>
            </a:r>
            <a:endParaRPr lang="en-US" dirty="0">
              <a:latin typeface="Arial" pitchFamily="34" charset="0"/>
              <a:cs typeface="Arial" pitchFamily="34" charset="0"/>
            </a:endParaRPr>
          </a:p>
        </p:txBody>
      </p:sp>
      <p:pic>
        <p:nvPicPr>
          <p:cNvPr id="4" name="Picture 3" descr="army-national-guard-logojpg-7dce7adc283be22e.jpg"/>
          <p:cNvPicPr>
            <a:picLocks noChangeAspect="1"/>
          </p:cNvPicPr>
          <p:nvPr/>
        </p:nvPicPr>
        <p:blipFill>
          <a:blip r:embed="rId3" cstate="print"/>
          <a:stretch>
            <a:fillRect/>
          </a:stretch>
        </p:blipFill>
        <p:spPr>
          <a:xfrm>
            <a:off x="152400" y="76200"/>
            <a:ext cx="838200" cy="838200"/>
          </a:xfrm>
          <a:prstGeom prst="ellipse">
            <a:avLst/>
          </a:prstGeom>
        </p:spPr>
      </p:pic>
      <p:sp>
        <p:nvSpPr>
          <p:cNvPr id="6" name="Slide Number Placeholder 5"/>
          <p:cNvSpPr>
            <a:spLocks noGrp="1"/>
          </p:cNvSpPr>
          <p:nvPr>
            <p:ph type="sldNum" sz="quarter" idx="12"/>
          </p:nvPr>
        </p:nvSpPr>
        <p:spPr/>
        <p:txBody>
          <a:bodyPr/>
          <a:lstStyle/>
          <a:p>
            <a:fld id="{B33C4384-B4AC-407F-837C-8B8ADA994925}" type="slidenum">
              <a:rPr lang="en-US" smtClean="0"/>
              <a:pPr/>
              <a:t>9</a:t>
            </a:fld>
            <a:endParaRPr lang="en-US"/>
          </a:p>
        </p:txBody>
      </p:sp>
      <p:pic>
        <p:nvPicPr>
          <p:cNvPr id="7" name="Picture 6" descr="ANG_gif.png"/>
          <p:cNvPicPr>
            <a:picLocks noChangeAspect="1"/>
          </p:cNvPicPr>
          <p:nvPr/>
        </p:nvPicPr>
        <p:blipFill>
          <a:blip r:embed="rId4" cstate="print"/>
          <a:stretch>
            <a:fillRect/>
          </a:stretch>
        </p:blipFill>
        <p:spPr>
          <a:xfrm>
            <a:off x="8137383" y="76200"/>
            <a:ext cx="854217" cy="838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CBAE73F7C23C4BB7B45A7AD462CDE2" ma:contentTypeVersion="0" ma:contentTypeDescription="Create a new document." ma:contentTypeScope="" ma:versionID="bb5e809cfcc10460cbed657b0412ba7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A49F4A-46FB-4F14-8880-5A18B41D0D4D}"/>
</file>

<file path=customXml/itemProps2.xml><?xml version="1.0" encoding="utf-8"?>
<ds:datastoreItem xmlns:ds="http://schemas.openxmlformats.org/officeDocument/2006/customXml" ds:itemID="{217D0BC3-D684-4DA5-BD2B-B733AA715C33}"/>
</file>

<file path=customXml/itemProps3.xml><?xml version="1.0" encoding="utf-8"?>
<ds:datastoreItem xmlns:ds="http://schemas.openxmlformats.org/officeDocument/2006/customXml" ds:itemID="{BA19A0F2-B9CF-491F-8855-2176E26004FE}"/>
</file>

<file path=docProps/app.xml><?xml version="1.0" encoding="utf-8"?>
<Properties xmlns="http://schemas.openxmlformats.org/officeDocument/2006/extended-properties" xmlns:vt="http://schemas.openxmlformats.org/officeDocument/2006/docPropsVTypes">
  <TotalTime>1845</TotalTime>
  <Words>12781</Words>
  <Application>Microsoft Office PowerPoint</Application>
  <PresentationFormat>On-screen Show (4:3)</PresentationFormat>
  <Paragraphs>1355</Paragraphs>
  <Slides>61</Slides>
  <Notes>59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4" baseType="lpstr">
      <vt:lpstr>Metro</vt:lpstr>
      <vt:lpstr>ClipArt</vt:lpstr>
      <vt:lpstr>Acrobat Document</vt:lpstr>
      <vt:lpstr>ALABAMA CODE OF MILITARY JUSTICE COMMAND AND LEADER TRAINING  </vt:lpstr>
      <vt:lpstr>Agenda</vt:lpstr>
      <vt:lpstr>Legal Sources of Alabama Military Justice</vt:lpstr>
      <vt:lpstr>ACMJ is Similar to the UCMJ</vt:lpstr>
      <vt:lpstr>Purpose of ACMJ</vt:lpstr>
      <vt:lpstr>Alabama Code of Military Justice</vt:lpstr>
      <vt:lpstr>ACMJ Components</vt:lpstr>
      <vt:lpstr>Jurisdiction of the ACMJ</vt:lpstr>
      <vt:lpstr>Jurisdiction and Applicability </vt:lpstr>
      <vt:lpstr>Crimes Covered in the ACMJ</vt:lpstr>
      <vt:lpstr>Suspects Rights </vt:lpstr>
      <vt:lpstr>Key Personnel in the Military Justice System</vt:lpstr>
      <vt:lpstr>Soldiers Rights</vt:lpstr>
      <vt:lpstr>Commander’s Responsibilities</vt:lpstr>
      <vt:lpstr>Conducting Investigations</vt:lpstr>
      <vt:lpstr>Types of Investigations</vt:lpstr>
      <vt:lpstr>Search and Seizure</vt:lpstr>
      <vt:lpstr>Disposition of Offenses Commander’s Options</vt:lpstr>
      <vt:lpstr>Disposition of Offenses Commander’s Options</vt:lpstr>
      <vt:lpstr>Alabama Code of Military Justice</vt:lpstr>
      <vt:lpstr>Administrative Action</vt:lpstr>
      <vt:lpstr>Counseling Soldier’s</vt:lpstr>
      <vt:lpstr>Corrective Training</vt:lpstr>
      <vt:lpstr>Administrative Reprimand (AR 600-37/AFI 36-2907 )</vt:lpstr>
      <vt:lpstr>Army Bar to Reenlistment</vt:lpstr>
      <vt:lpstr>Air Force Barring Reenlistment</vt:lpstr>
      <vt:lpstr>Administrative Separations</vt:lpstr>
      <vt:lpstr>Types of Involuntary Separations</vt:lpstr>
      <vt:lpstr>Punitive Options</vt:lpstr>
      <vt:lpstr> Procedural Timeline</vt:lpstr>
      <vt:lpstr>Alabama Code of Military Justice</vt:lpstr>
      <vt:lpstr>Non-Judicial Punishment (NJP) Article 15</vt:lpstr>
      <vt:lpstr>NJP (Article 15)</vt:lpstr>
      <vt:lpstr>NJP (Article 15)</vt:lpstr>
      <vt:lpstr>NJP Authorities</vt:lpstr>
      <vt:lpstr>Soldier’s Rights</vt:lpstr>
      <vt:lpstr>NJP (Article 15)</vt:lpstr>
      <vt:lpstr>NJP Procedures </vt:lpstr>
      <vt:lpstr>NJP: Range of Punishments</vt:lpstr>
      <vt:lpstr>NJP Punishments</vt:lpstr>
      <vt:lpstr>ANG Involuntary Demotions</vt:lpstr>
      <vt:lpstr>NJP: Actions at Punishment Phase</vt:lpstr>
      <vt:lpstr>Non-Judicial Punishment Comparisons</vt:lpstr>
      <vt:lpstr>Investigation</vt:lpstr>
      <vt:lpstr>Article 15 Appeals</vt:lpstr>
      <vt:lpstr>Article 15 Filing</vt:lpstr>
      <vt:lpstr>Practice Tips for Imposing NJP Actions</vt:lpstr>
      <vt:lpstr> Procedural Timeline</vt:lpstr>
      <vt:lpstr>Alabama Code of Military Justice</vt:lpstr>
      <vt:lpstr>Courts-Martial (CM) </vt:lpstr>
      <vt:lpstr>Roles and Responsibilities  </vt:lpstr>
      <vt:lpstr>CM Comparison of Punishments </vt:lpstr>
      <vt:lpstr>ACMJ COURTS-MARTIAL</vt:lpstr>
      <vt:lpstr>CM CONVENING AUTHORITY</vt:lpstr>
      <vt:lpstr>Unlawful Command Influence (UCI)</vt:lpstr>
      <vt:lpstr>Examples of Unlawful Command Influence </vt:lpstr>
      <vt:lpstr>What Are Things You Can Do That Are NOT UCI?</vt:lpstr>
      <vt:lpstr>Actions by the Convening Authority</vt:lpstr>
      <vt:lpstr>Appeals</vt:lpstr>
      <vt:lpstr>Training Objectives Summary</vt:lpstr>
      <vt:lpstr>Alabama Code of Military Justice</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safiya.ingram</dc:creator>
  <cp:lastModifiedBy>Safiya L. Ingram</cp:lastModifiedBy>
  <cp:revision>183</cp:revision>
  <dcterms:created xsi:type="dcterms:W3CDTF">2013-10-30T21:31:18Z</dcterms:created>
  <dcterms:modified xsi:type="dcterms:W3CDTF">2013-11-01T23:56:22Z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0x01010041CBAE73F7C23C4BB7B45A7AD462CDE2</vt:lpwstr>
  </property>
</Properties>
</file>