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20"/>
  </p:notesMasterIdLst>
  <p:sldIdLst>
    <p:sldId id="256" r:id="rId2"/>
    <p:sldId id="257" r:id="rId3"/>
    <p:sldId id="258" r:id="rId4"/>
    <p:sldId id="262" r:id="rId5"/>
    <p:sldId id="271" r:id="rId6"/>
    <p:sldId id="273" r:id="rId7"/>
    <p:sldId id="272" r:id="rId8"/>
    <p:sldId id="269" r:id="rId9"/>
    <p:sldId id="261" r:id="rId10"/>
    <p:sldId id="265" r:id="rId11"/>
    <p:sldId id="264" r:id="rId12"/>
    <p:sldId id="266" r:id="rId13"/>
    <p:sldId id="267" r:id="rId14"/>
    <p:sldId id="263" r:id="rId15"/>
    <p:sldId id="268" r:id="rId16"/>
    <p:sldId id="259" r:id="rId17"/>
    <p:sldId id="270" r:id="rId18"/>
    <p:sldId id="260" r:id="rId19"/>
  </p:sldIdLst>
  <p:sldSz cx="12192000" cy="6858000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7EBB"/>
    <a:srgbClr val="E7DFF5"/>
    <a:srgbClr val="C1BC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84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261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261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77AFE165-5891-4FFC-A70C-686655E89B0E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52525"/>
            <a:ext cx="5530850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437221"/>
            <a:ext cx="5557520" cy="3630454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26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26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F09A4874-06A0-4BC7-A571-E61873816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1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A4874-06A0-4BC7-A571-E618738166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5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ACF5-905A-43E3-A61F-655EE56B063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FD55-36E5-470D-B3CE-6DE237B6E15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31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ACF5-905A-43E3-A61F-655EE56B063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FD55-36E5-470D-B3CE-6DE237B6E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11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ACF5-905A-43E3-A61F-655EE56B063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FD55-36E5-470D-B3CE-6DE237B6E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56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ACF5-905A-43E3-A61F-655EE56B063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FD55-36E5-470D-B3CE-6DE237B6E15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1333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ACF5-905A-43E3-A61F-655EE56B063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FD55-36E5-470D-B3CE-6DE237B6E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88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ACF5-905A-43E3-A61F-655EE56B063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FD55-36E5-470D-B3CE-6DE237B6E15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0075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ACF5-905A-43E3-A61F-655EE56B063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FD55-36E5-470D-B3CE-6DE237B6E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79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ACF5-905A-43E3-A61F-655EE56B063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FD55-36E5-470D-B3CE-6DE237B6E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96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ACF5-905A-43E3-A61F-655EE56B063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FD55-36E5-470D-B3CE-6DE237B6E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66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ACF5-905A-43E3-A61F-655EE56B063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FD55-36E5-470D-B3CE-6DE237B6E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ACF5-905A-43E3-A61F-655EE56B063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FD55-36E5-470D-B3CE-6DE237B6E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13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ACF5-905A-43E3-A61F-655EE56B063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FD55-36E5-470D-B3CE-6DE237B6E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1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ACF5-905A-43E3-A61F-655EE56B063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FD55-36E5-470D-B3CE-6DE237B6E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50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ACF5-905A-43E3-A61F-655EE56B063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FD55-36E5-470D-B3CE-6DE237B6E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3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ACF5-905A-43E3-A61F-655EE56B063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FD55-36E5-470D-B3CE-6DE237B6E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28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ACF5-905A-43E3-A61F-655EE56B063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FD55-36E5-470D-B3CE-6DE237B6E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04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ACF5-905A-43E3-A61F-655EE56B063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FD55-36E5-470D-B3CE-6DE237B6E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6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599ACF5-905A-43E3-A61F-655EE56B063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67DFD55-36E5-470D-B3CE-6DE237B6E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320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186" y="647699"/>
            <a:ext cx="8697913" cy="2971801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RIA</a:t>
            </a:r>
            <a:br>
              <a:rPr lang="en-US" sz="3600" b="1" dirty="0" smtClean="0"/>
            </a:br>
            <a:r>
              <a:rPr lang="en-US" sz="3600" b="1" dirty="0" smtClean="0"/>
              <a:t>Child, Youth and School Services</a:t>
            </a:r>
            <a:br>
              <a:rPr lang="en-US" sz="3600" b="1" dirty="0" smtClean="0"/>
            </a:br>
            <a:r>
              <a:rPr lang="en-US" sz="3600" b="1" dirty="0" smtClean="0"/>
              <a:t>Town Hall Meeting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13738"/>
            <a:ext cx="9144000" cy="1655762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20 November 2015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786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1143001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 smtClean="0"/>
          </a:p>
          <a:p>
            <a:pPr marL="227013" indent="-227013">
              <a:buFont typeface="Arial" pitchFamily="34" charset="0"/>
              <a:buChar char="•"/>
            </a:pPr>
            <a:r>
              <a:rPr lang="en-US" sz="2000" dirty="0" smtClean="0"/>
              <a:t>Lengthy fill time for hiring CYS Services staff has negatively impacted mission capability and places quality of care at risk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1128045" y="228600"/>
            <a:ext cx="68280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tabLst/>
            </a:pPr>
            <a:r>
              <a:rPr lang="en-US" sz="3200" b="1" dirty="0" smtClean="0"/>
              <a:t>CYS Services Staffing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053905"/>
              </p:ext>
            </p:extLst>
          </p:nvPr>
        </p:nvGraphicFramePr>
        <p:xfrm>
          <a:off x="3035300" y="2980732"/>
          <a:ext cx="4660899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633"/>
                <a:gridCol w="1553633"/>
                <a:gridCol w="1553633"/>
              </a:tblGrid>
              <a:tr h="4724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ARMY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RIA</a:t>
                      </a:r>
                      <a:endParaRPr lang="en-US" dirty="0"/>
                    </a:p>
                  </a:txBody>
                  <a:tcPr anchor="ctr"/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Vacancies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2,829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</a:p>
                  </a:txBody>
                  <a:tcPr anchor="ctr"/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RPA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1,870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ctr"/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1,072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Average Fill Time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132.20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(Aug)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112</a:t>
                      </a:r>
                      <a:endParaRPr lang="en-US" dirty="0"/>
                    </a:p>
                  </a:txBody>
                  <a:tcPr anchor="ctr"/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Rooms Closed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95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023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7325" y="71189"/>
            <a:ext cx="9144000" cy="694574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Homes off Post Locations 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68479" y="-174772"/>
            <a:ext cx="6121692" cy="794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42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62" y="-237068"/>
            <a:ext cx="8534400" cy="15070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727472"/>
            <a:ext cx="9753600" cy="6136481"/>
          </a:xfrm>
        </p:spPr>
      </p:pic>
      <p:sp>
        <p:nvSpPr>
          <p:cNvPr id="5" name="Rectangle 4"/>
          <p:cNvSpPr/>
          <p:nvPr/>
        </p:nvSpPr>
        <p:spPr>
          <a:xfrm>
            <a:off x="1238250" y="933450"/>
            <a:ext cx="742950" cy="3365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66850" y="869889"/>
            <a:ext cx="59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RIA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33851" y="1514476"/>
            <a:ext cx="323849" cy="95250"/>
          </a:xfrm>
          <a:prstGeom prst="rect">
            <a:avLst/>
          </a:prstGeom>
          <a:solidFill>
            <a:srgbClr val="E7D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14651" y="1609725"/>
            <a:ext cx="314324" cy="133350"/>
          </a:xfrm>
          <a:prstGeom prst="rect">
            <a:avLst/>
          </a:prstGeom>
          <a:solidFill>
            <a:srgbClr val="E7D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52887" y="1465719"/>
            <a:ext cx="37147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</a:rPr>
              <a:t>RIA</a:t>
            </a:r>
            <a:endParaRPr lang="en-US" sz="700" dirty="0"/>
          </a:p>
        </p:txBody>
      </p:sp>
      <p:sp>
        <p:nvSpPr>
          <p:cNvPr id="10" name="TextBox 9"/>
          <p:cNvSpPr txBox="1"/>
          <p:nvPr/>
        </p:nvSpPr>
        <p:spPr>
          <a:xfrm>
            <a:off x="2605088" y="1592491"/>
            <a:ext cx="7216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 smtClean="0">
                <a:solidFill>
                  <a:schemeClr val="bg1"/>
                </a:solidFill>
              </a:rPr>
              <a:t>wait list form</a:t>
            </a:r>
            <a:endParaRPr lang="en-US" sz="7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96100" y="2790825"/>
            <a:ext cx="952500" cy="2095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920142" y="4652961"/>
            <a:ext cx="90441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 smtClean="0">
                <a:solidFill>
                  <a:schemeClr val="bg1"/>
                </a:solidFill>
              </a:rPr>
              <a:t>Based on priority</a:t>
            </a:r>
            <a:endParaRPr lang="en-US" sz="7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28975" y="5910258"/>
            <a:ext cx="1843088" cy="757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910137" y="6190649"/>
            <a:ext cx="1843088" cy="757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439275" y="5448297"/>
            <a:ext cx="781050" cy="17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272713" y="5448297"/>
            <a:ext cx="0" cy="461961"/>
          </a:xfrm>
          <a:prstGeom prst="straightConnector1">
            <a:avLst/>
          </a:prstGeom>
          <a:ln w="57150">
            <a:solidFill>
              <a:srgbClr val="4A7EBB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627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172507"/>
            <a:ext cx="9802813" cy="1507067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RIA Excess Demand Waiting List Priorities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961" y="1352550"/>
            <a:ext cx="11307763" cy="57721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PRIORITY A: </a:t>
            </a:r>
            <a:r>
              <a:rPr lang="en-US" b="1" dirty="0" smtClean="0">
                <a:solidFill>
                  <a:schemeClr val="tx1"/>
                </a:solidFill>
              </a:rPr>
              <a:t>Military: 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(1) Single Parent Active Duty Military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(2) Both Parents Active Duty Military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(3) Active Duty Military with full-time </a:t>
            </a:r>
            <a:r>
              <a:rPr lang="en-US" b="1" dirty="0" smtClean="0">
                <a:solidFill>
                  <a:schemeClr val="tx1"/>
                </a:solidFill>
              </a:rPr>
              <a:t>working/full-time </a:t>
            </a:r>
            <a:r>
              <a:rPr lang="en-US" b="1" dirty="0">
                <a:solidFill>
                  <a:schemeClr val="tx1"/>
                </a:solidFill>
              </a:rPr>
              <a:t>student spouse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PRIORITY B: </a:t>
            </a:r>
            <a:r>
              <a:rPr lang="en-US" b="1" dirty="0" smtClean="0">
                <a:solidFill>
                  <a:schemeClr val="tx1"/>
                </a:solidFill>
              </a:rPr>
              <a:t>Civilian: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1) Single parent DoD civilian.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(2) Both parents DoD civilian.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(3) DoD civilian with full-time working/full-time student spouse.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PRIORITY C: All other eligible </a:t>
            </a:r>
            <a:r>
              <a:rPr lang="en-US" b="1" dirty="0" smtClean="0">
                <a:solidFill>
                  <a:schemeClr val="tx1"/>
                </a:solidFill>
              </a:rPr>
              <a:t>Military &amp; Civilian Patrons: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(1) Active duty </a:t>
            </a:r>
            <a:r>
              <a:rPr lang="en-US" b="1" dirty="0" smtClean="0">
                <a:solidFill>
                  <a:schemeClr val="tx1"/>
                </a:solidFill>
              </a:rPr>
              <a:t>Military </a:t>
            </a:r>
            <a:r>
              <a:rPr lang="en-US" b="1" dirty="0">
                <a:solidFill>
                  <a:schemeClr val="tx1"/>
                </a:solidFill>
              </a:rPr>
              <a:t>with non working/non full-time student spouse.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(2) DoD civilian with non-working/non full-time student spouse.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(3) DoD contractors.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739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90339"/>
            <a:ext cx="9144000" cy="694574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Factors that influence placement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33649"/>
            <a:ext cx="9144000" cy="400193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Age Group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Date of Registration on Wait List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Priority (A, B or C)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Whether Parent </a:t>
            </a:r>
            <a:r>
              <a:rPr lang="en-US" b="1" dirty="0">
                <a:solidFill>
                  <a:schemeClr val="tx1"/>
                </a:solidFill>
              </a:rPr>
              <a:t>A</a:t>
            </a:r>
            <a:r>
              <a:rPr lang="en-US" b="1" dirty="0" smtClean="0">
                <a:solidFill>
                  <a:schemeClr val="tx1"/>
                </a:solidFill>
              </a:rPr>
              <a:t>ccepts 1</a:t>
            </a:r>
            <a:r>
              <a:rPr lang="en-US" b="1" baseline="30000" dirty="0" smtClean="0">
                <a:solidFill>
                  <a:schemeClr val="tx1"/>
                </a:solidFill>
              </a:rPr>
              <a:t>st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V</a:t>
            </a:r>
            <a:r>
              <a:rPr lang="en-US" b="1" dirty="0" smtClean="0">
                <a:solidFill>
                  <a:schemeClr val="tx1"/>
                </a:solidFill>
              </a:rPr>
              <a:t>iable </a:t>
            </a:r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dirty="0" smtClean="0">
                <a:solidFill>
                  <a:schemeClr val="tx1"/>
                </a:solidFill>
              </a:rPr>
              <a:t>ffer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29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6" y="0"/>
            <a:ext cx="3057524" cy="68790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000" y="10531"/>
            <a:ext cx="304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98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225" y="633164"/>
            <a:ext cx="9144000" cy="694574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Way Ahead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2975" y="1895549"/>
            <a:ext cx="9144000" cy="400193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Short term:  </a:t>
            </a:r>
            <a:r>
              <a:rPr lang="en-US" b="1" dirty="0">
                <a:solidFill>
                  <a:schemeClr val="tx1"/>
                </a:solidFill>
              </a:rPr>
              <a:t>	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-</a:t>
            </a:r>
            <a:r>
              <a:rPr lang="en-US" b="1" dirty="0">
                <a:solidFill>
                  <a:schemeClr val="tx1"/>
                </a:solidFill>
              </a:rPr>
              <a:t>Three Additional </a:t>
            </a:r>
            <a:r>
              <a:rPr lang="en-US" b="1" dirty="0" smtClean="0">
                <a:solidFill>
                  <a:schemeClr val="tx1"/>
                </a:solidFill>
              </a:rPr>
              <a:t>FCC /Homes </a:t>
            </a:r>
            <a:r>
              <a:rPr lang="en-US" b="1" dirty="0">
                <a:solidFill>
                  <a:schemeClr val="tx1"/>
                </a:solidFill>
              </a:rPr>
              <a:t>Off Post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	-Sponsors inform incoming families to register in advance</a:t>
            </a:r>
          </a:p>
          <a:p>
            <a:r>
              <a:rPr lang="en-US" b="1" dirty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-Expecting mothers </a:t>
            </a:r>
            <a:r>
              <a:rPr lang="en-US" b="1" smtClean="0">
                <a:solidFill>
                  <a:schemeClr val="tx1"/>
                </a:solidFill>
              </a:rPr>
              <a:t>register unborn </a:t>
            </a:r>
            <a:r>
              <a:rPr lang="en-US" b="1" dirty="0" smtClean="0">
                <a:solidFill>
                  <a:schemeClr val="tx1"/>
                </a:solidFill>
              </a:rPr>
              <a:t>ASAP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Mid-term:  New Part Day/Pre School Program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Long-term:  CDC Extension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346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225" y="633164"/>
            <a:ext cx="9144000" cy="694574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Sources of Information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2975" y="1895549"/>
            <a:ext cx="9144000" cy="400193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CYSS home page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CYSS Facebook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CYMS notifications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Parent advisory board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Island Insight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Newsletters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Electronic marquees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057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5350" y="400050"/>
            <a:ext cx="9144000" cy="959272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Q &amp; A</a:t>
            </a:r>
            <a:endParaRPr lang="en-US" sz="7200" b="1" dirty="0"/>
          </a:p>
        </p:txBody>
      </p:sp>
      <p:pic>
        <p:nvPicPr>
          <p:cNvPr id="5" name="Picture 7" descr="MCj007862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6675" y="400050"/>
            <a:ext cx="2988854" cy="6433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050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6783"/>
            <a:ext cx="9144000" cy="71062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AGENDA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3726" y="1011229"/>
            <a:ext cx="7724274" cy="5551496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Introduction of Panel Members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CYSS Facilities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Army Goal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Definitions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Challenges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CYSS Wait List Process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RIA Waiting List Priorities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Factors That Influence Placement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Army Fee Assistance Program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Way Ahead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Sources of Information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Q&amp;A</a:t>
            </a:r>
          </a:p>
          <a:p>
            <a:pPr algn="l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66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909" y="607092"/>
            <a:ext cx="9144000" cy="798851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Panel Members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909" y="1641381"/>
            <a:ext cx="8045116" cy="2978243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Darrell Clay					Director FMWR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David Vander Heyden		CYSS Coordinator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Kelli Overturf		</a:t>
            </a:r>
            <a:r>
              <a:rPr lang="en-US" b="1" dirty="0">
                <a:solidFill>
                  <a:schemeClr val="tx1"/>
                </a:solidFill>
              </a:rPr>
              <a:t>		</a:t>
            </a:r>
            <a:r>
              <a:rPr lang="en-US" b="1" dirty="0" smtClean="0">
                <a:solidFill>
                  <a:schemeClr val="tx1"/>
                </a:solidFill>
              </a:rPr>
              <a:t>	CDC Director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Tim Hernandez		</a:t>
            </a:r>
            <a:r>
              <a:rPr lang="en-US" b="1" dirty="0">
                <a:solidFill>
                  <a:schemeClr val="tx1"/>
                </a:solidFill>
              </a:rPr>
              <a:t>		</a:t>
            </a:r>
            <a:r>
              <a:rPr lang="en-US" b="1" dirty="0" smtClean="0">
                <a:solidFill>
                  <a:schemeClr val="tx1"/>
                </a:solidFill>
              </a:rPr>
              <a:t>SAC/YC Director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Nancy Lawson	</a:t>
            </a:r>
            <a:r>
              <a:rPr lang="en-US" b="1" dirty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	</a:t>
            </a:r>
            <a:r>
              <a:rPr lang="en-US" b="1" dirty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FCC Director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Tina Bevier					Outreach Service Director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Sherry Morrison				Outreach Admin Assistant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15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90339"/>
            <a:ext cx="9144000" cy="694574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RIA</a:t>
            </a:r>
            <a:br>
              <a:rPr lang="en-US" sz="3600" b="1" dirty="0" smtClean="0"/>
            </a:br>
            <a:r>
              <a:rPr lang="en-US" sz="3600" b="1" dirty="0" smtClean="0"/>
              <a:t>Child, Youth &amp; School Services</a:t>
            </a:r>
            <a:br>
              <a:rPr lang="en-US" sz="3600" b="1" dirty="0" smtClean="0"/>
            </a:br>
            <a:r>
              <a:rPr lang="en-US" sz="3600" b="1" dirty="0" smtClean="0"/>
              <a:t>Facilities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33649"/>
            <a:ext cx="9144000" cy="400193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Child Development Center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Covenant Cottage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School Age Center/Youth Center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Homes Off Post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919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dcbui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970650"/>
            <a:ext cx="28448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28600" y="152400"/>
            <a:ext cx="845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Child Development Center</a:t>
            </a:r>
          </a:p>
        </p:txBody>
      </p:sp>
      <p:pic>
        <p:nvPicPr>
          <p:cNvPr id="6" name="Picture 11" descr="cdcbuilding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3865349"/>
            <a:ext cx="2895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481138" y="6017999"/>
            <a:ext cx="29718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latin typeface="+mn-lt"/>
              </a:rPr>
              <a:t>Building 11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515100" y="5448567"/>
            <a:ext cx="43434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latin typeface="+mn-lt"/>
              </a:rPr>
              <a:t>Building 15</a:t>
            </a:r>
          </a:p>
        </p:txBody>
      </p:sp>
      <p:pic>
        <p:nvPicPr>
          <p:cNvPr id="9" name="Picture 9" descr="DSCN004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1151409"/>
            <a:ext cx="56642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778000" y="2831200"/>
            <a:ext cx="29718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latin typeface="+mn-lt"/>
              </a:rPr>
              <a:t>Building 16</a:t>
            </a:r>
          </a:p>
        </p:txBody>
      </p:sp>
    </p:spTree>
    <p:extLst>
      <p:ext uri="{BB962C8B-B14F-4D97-AF65-F5344CB8AC3E}">
        <p14:creationId xmlns:p14="http://schemas.microsoft.com/office/powerpoint/2010/main" val="908615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28600" y="152400"/>
            <a:ext cx="845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cap="all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Covenant cottage</a:t>
            </a:r>
            <a:endParaRPr lang="en-US" altLang="en-US" b="1" cap="all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892425" y="5790084"/>
            <a:ext cx="43434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latin typeface="+mn-lt"/>
              </a:rPr>
              <a:t>Building </a:t>
            </a:r>
            <a:r>
              <a:rPr lang="en-US" altLang="en-US" sz="2100" b="1" dirty="0" smtClean="0">
                <a:latin typeface="+mn-lt"/>
              </a:rPr>
              <a:t>85</a:t>
            </a:r>
            <a:endParaRPr lang="en-US" altLang="en-US" sz="2100" b="1" dirty="0">
              <a:latin typeface="+mn-lt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4825" y="856134"/>
            <a:ext cx="657860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659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28600" y="152400"/>
            <a:ext cx="845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cap="all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School Age center/youth center</a:t>
            </a:r>
            <a:endParaRPr lang="en-US" altLang="en-US" b="1" cap="all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  <p:pic>
        <p:nvPicPr>
          <p:cNvPr id="11" name="Picture 4" descr="ysbui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1038225"/>
            <a:ext cx="650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222149" y="6031409"/>
            <a:ext cx="405495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dirty="0" smtClean="0">
                <a:latin typeface="+mn-lt"/>
              </a:rPr>
              <a:t>Building </a:t>
            </a:r>
            <a:r>
              <a:rPr lang="en-US" altLang="en-US" sz="2100" b="1" dirty="0">
                <a:latin typeface="+mn-lt"/>
              </a:rPr>
              <a:t>150</a:t>
            </a:r>
          </a:p>
        </p:txBody>
      </p:sp>
    </p:spTree>
    <p:extLst>
      <p:ext uri="{BB962C8B-B14F-4D97-AF65-F5344CB8AC3E}">
        <p14:creationId xmlns:p14="http://schemas.microsoft.com/office/powerpoint/2010/main" val="3803850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712" y="104372"/>
            <a:ext cx="8534400" cy="1507067"/>
          </a:xfrm>
        </p:spPr>
        <p:txBody>
          <a:bodyPr/>
          <a:lstStyle/>
          <a:p>
            <a:r>
              <a:rPr lang="en-US" dirty="0"/>
              <a:t>CYS Services Waiting List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84614" y="2298247"/>
            <a:ext cx="77642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chemeClr val="tx1"/>
                </a:solidFill>
                <a:latin typeface="+mn-lt"/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  <a:latin typeface="+mn-lt"/>
              </a:rPr>
              <a:t>    Provide viable care options to patrons</a:t>
            </a:r>
          </a:p>
          <a:p>
            <a:endParaRPr lang="en-US" sz="2400" b="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  <a:latin typeface="+mn-lt"/>
              </a:rPr>
              <a:t>    Provide options within 30 days</a:t>
            </a:r>
          </a:p>
          <a:p>
            <a:pPr>
              <a:buFont typeface="Arial" pitchFamily="34" charset="0"/>
              <a:buChar char="•"/>
            </a:pPr>
            <a:endParaRPr lang="en-US" sz="2400" b="0" dirty="0">
              <a:solidFill>
                <a:schemeClr val="tx1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  <a:latin typeface="+mn-lt"/>
              </a:rPr>
              <a:t>    Provide care options in </a:t>
            </a:r>
          </a:p>
          <a:p>
            <a:r>
              <a:rPr lang="en-US" sz="2400" b="0" dirty="0" smtClean="0">
                <a:solidFill>
                  <a:schemeClr val="tx1"/>
                </a:solidFill>
                <a:latin typeface="+mn-lt"/>
              </a:rPr>
              <a:t>        -  Facility Base Programs (CDC &amp; SAC/YC)</a:t>
            </a:r>
          </a:p>
          <a:p>
            <a:r>
              <a:rPr lang="en-US" sz="2400" b="0" dirty="0" smtClean="0">
                <a:solidFill>
                  <a:schemeClr val="tx1"/>
                </a:solidFill>
                <a:latin typeface="+mn-lt"/>
              </a:rPr>
              <a:t>        -  Family Child Care (Covenant Cottage)</a:t>
            </a:r>
          </a:p>
          <a:p>
            <a:r>
              <a:rPr lang="en-US" sz="2400" b="0" dirty="0" smtClean="0">
                <a:solidFill>
                  <a:schemeClr val="tx1"/>
                </a:solidFill>
                <a:latin typeface="+mn-lt"/>
              </a:rPr>
              <a:t>        -  Community Base Facilities (Homes Off Post)</a:t>
            </a:r>
          </a:p>
          <a:p>
            <a:endParaRPr lang="en-US" sz="2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0014" y="1775027"/>
            <a:ext cx="4288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Army Goal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775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6783"/>
            <a:ext cx="9144000" cy="71062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Definitions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1019250"/>
            <a:ext cx="9143504" cy="583875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600" b="1" dirty="0" smtClean="0">
                <a:solidFill>
                  <a:schemeClr val="tx1"/>
                </a:solidFill>
              </a:rPr>
              <a:t>Excess Demand</a:t>
            </a:r>
            <a:r>
              <a:rPr lang="en-US" dirty="0" smtClean="0">
                <a:solidFill>
                  <a:schemeClr val="tx1"/>
                </a:solidFill>
              </a:rPr>
              <a:t>: The number of children whose parents (Military and civilian) request child care in any Army CYSS operated, or sponsored program for whom no viable care is available.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  </a:t>
            </a:r>
          </a:p>
          <a:p>
            <a:pPr algn="l"/>
            <a:r>
              <a:rPr lang="en-US" sz="2600" b="1" dirty="0" smtClean="0">
                <a:solidFill>
                  <a:schemeClr val="tx1"/>
                </a:solidFill>
              </a:rPr>
              <a:t>Preference </a:t>
            </a:r>
            <a:r>
              <a:rPr lang="en-US" sz="2600" b="1" dirty="0">
                <a:solidFill>
                  <a:schemeClr val="tx1"/>
                </a:solidFill>
              </a:rPr>
              <a:t>for Care</a:t>
            </a:r>
            <a:r>
              <a:rPr lang="en-US" dirty="0" smtClean="0">
                <a:solidFill>
                  <a:schemeClr val="tx1"/>
                </a:solidFill>
              </a:rPr>
              <a:t>:  The system (CDC, FCC/HOP, SAC) and type (full day, part day, special needs) of care in which parents want to enroll their children.</a:t>
            </a:r>
          </a:p>
          <a:p>
            <a:pPr algn="l"/>
            <a:endParaRPr lang="en-US" sz="26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600" b="1" dirty="0" smtClean="0">
                <a:solidFill>
                  <a:schemeClr val="tx1"/>
                </a:solidFill>
              </a:rPr>
              <a:t>Projected </a:t>
            </a:r>
            <a:r>
              <a:rPr lang="en-US" sz="2600" b="1" dirty="0">
                <a:solidFill>
                  <a:schemeClr val="tx1"/>
                </a:solidFill>
              </a:rPr>
              <a:t>Care</a:t>
            </a:r>
            <a:r>
              <a:rPr lang="en-US" dirty="0" smtClean="0">
                <a:solidFill>
                  <a:schemeClr val="tx1"/>
                </a:solidFill>
              </a:rPr>
              <a:t>:   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ncludes unborn children and children transferring to the installation.  </a:t>
            </a:r>
          </a:p>
          <a:p>
            <a:pPr algn="l"/>
            <a:endParaRPr lang="en-US" sz="26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600" b="1" dirty="0" smtClean="0">
                <a:solidFill>
                  <a:schemeClr val="tx1"/>
                </a:solidFill>
              </a:rPr>
              <a:t>Viable </a:t>
            </a:r>
            <a:r>
              <a:rPr lang="en-US" sz="2600" b="1" dirty="0">
                <a:solidFill>
                  <a:schemeClr val="tx1"/>
                </a:solidFill>
              </a:rPr>
              <a:t>Care</a:t>
            </a:r>
            <a:r>
              <a:rPr lang="en-US" dirty="0" smtClean="0">
                <a:solidFill>
                  <a:schemeClr val="tx1"/>
                </a:solidFill>
              </a:rPr>
              <a:t>:  A child care option which meets the patron’s schedule, reflects the necessary program type and the appropriate age group for the child.  Care may be on or off-post in any CYSS system, at any location convenient to either the home or work site.  Viable off-post care options are those which are comparable in price and quality to CYSS sponsored child care options.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63934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431</Words>
  <Application>Microsoft Office PowerPoint</Application>
  <PresentationFormat>Widescreen</PresentationFormat>
  <Paragraphs>126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 3</vt:lpstr>
      <vt:lpstr>Slice</vt:lpstr>
      <vt:lpstr>RIA Child, Youth and School Services Town Hall Meeting</vt:lpstr>
      <vt:lpstr>AGENDA</vt:lpstr>
      <vt:lpstr>Panel Members</vt:lpstr>
      <vt:lpstr>RIA Child, Youth &amp; School Services Facilities</vt:lpstr>
      <vt:lpstr>PowerPoint Presentation</vt:lpstr>
      <vt:lpstr>PowerPoint Presentation</vt:lpstr>
      <vt:lpstr>PowerPoint Presentation</vt:lpstr>
      <vt:lpstr>CYS Services Waiting List</vt:lpstr>
      <vt:lpstr>Definitions</vt:lpstr>
      <vt:lpstr>PowerPoint Presentation</vt:lpstr>
      <vt:lpstr>Homes off Post Locations </vt:lpstr>
      <vt:lpstr>PowerPoint Presentation</vt:lpstr>
      <vt:lpstr>RIA Excess Demand Waiting List Priorities </vt:lpstr>
      <vt:lpstr>Factors that influence placement</vt:lpstr>
      <vt:lpstr>PowerPoint Presentation</vt:lpstr>
      <vt:lpstr>Way Ahead</vt:lpstr>
      <vt:lpstr>Sources of Information</vt:lpstr>
      <vt:lpstr>Q &amp; A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RIA Child, Youth and School Services Town Hall Meeting</dc:title>
  <dc:creator>darrell.w.clay</dc:creator>
  <cp:lastModifiedBy>darrell.w.clay</cp:lastModifiedBy>
  <cp:revision>17</cp:revision>
  <cp:lastPrinted>2015-11-20T16:39:11Z</cp:lastPrinted>
  <dcterms:created xsi:type="dcterms:W3CDTF">2015-11-09T20:11:42Z</dcterms:created>
  <dcterms:modified xsi:type="dcterms:W3CDTF">2015-11-20T16:39:17Z</dcterms:modified>
</cp:coreProperties>
</file>