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5"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2" r:id="rId23"/>
    <p:sldId id="283" r:id="rId24"/>
    <p:sldId id="28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66" d="100"/>
          <a:sy n="66" d="100"/>
        </p:scale>
        <p:origin x="-4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4E2CBF1-7016-492C-AA31-14F2CBF71DF5}" type="datetimeFigureOut">
              <a:rPr lang="en-US"/>
              <a:pPr>
                <a:defRPr/>
              </a:pPr>
              <a:t>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8A7722E-4F90-4198-832B-46EFD1734C4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6224CD-1601-4A2A-8B80-A3412946B376}" type="slidenum">
              <a:rPr lang="en-US" smtClean="0"/>
              <a:pPr fontAlgn="base">
                <a:spcBef>
                  <a:spcPct val="0"/>
                </a:spcBef>
                <a:spcAft>
                  <a:spcPct val="0"/>
                </a:spcAft>
                <a:defRPr/>
              </a:pPr>
              <a:t>16</a:t>
            </a:fld>
            <a:endParaRPr lang="en-US" smtClean="0"/>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Ultimately the responsibility of paying for rehabilitation is on the individual. There are different programs that are available at reduced cost based on income and there may be free services in the future. What ever the case it is the individuals responsibility to take care of this and up to the command to track the progress.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D53E12-8BEC-4F3A-BD68-87B6195FDFCE}" type="slidenum">
              <a:rPr lang="en-US" smtClean="0"/>
              <a:pPr fontAlgn="base">
                <a:spcBef>
                  <a:spcPct val="0"/>
                </a:spcBef>
                <a:spcAft>
                  <a:spcPct val="0"/>
                </a:spcAft>
                <a:defRPr/>
              </a:pPr>
              <a:t>22</a:t>
            </a:fld>
            <a:endParaRPr lang="en-US" smtClean="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xfrm>
            <a:off x="685800" y="4344988"/>
            <a:ext cx="5486400" cy="4113212"/>
          </a:xfrm>
          <a:noFill/>
        </p:spPr>
        <p:txBody>
          <a:bodyPr wrap="square" numCol="1" anchor="t" anchorCtr="0" compatLnSpc="1">
            <a:prstTxWarp prst="textNoShape">
              <a:avLst/>
            </a:prstTxWarp>
          </a:bodyPr>
          <a:lstStyle/>
          <a:p>
            <a:pPr eaLnBrk="1" hangingPunct="1">
              <a:spcBef>
                <a:spcPct val="0"/>
              </a:spcBef>
            </a:pPr>
            <a:r>
              <a:rPr lang="en-US" smtClean="0"/>
              <a:t>It is difficult in the period of an IDT weekend to readily assess every soldier.  You must depend on a variety of sources to</a:t>
            </a:r>
          </a:p>
          <a:p>
            <a:pPr eaLnBrk="1" hangingPunct="1">
              <a:spcBef>
                <a:spcPct val="0"/>
              </a:spcBef>
            </a:pPr>
            <a:endParaRPr lang="en-US" smtClean="0"/>
          </a:p>
          <a:p>
            <a:pPr eaLnBrk="1" hangingPunct="1">
              <a:spcBef>
                <a:spcPct val="0"/>
              </a:spcBef>
            </a:pPr>
            <a:r>
              <a:rPr lang="en-US" smtClean="0"/>
              <a:t>identify fellow soldiers who may have a substance abuse problem.  These can be observations in and out of duty </a:t>
            </a:r>
          </a:p>
          <a:p>
            <a:pPr eaLnBrk="1" hangingPunct="1">
              <a:spcBef>
                <a:spcPct val="0"/>
              </a:spcBef>
            </a:pPr>
            <a:endParaRPr lang="en-US" smtClean="0"/>
          </a:p>
          <a:p>
            <a:pPr eaLnBrk="1" hangingPunct="1">
              <a:spcBef>
                <a:spcPct val="0"/>
              </a:spcBef>
            </a:pPr>
            <a:r>
              <a:rPr lang="en-US" smtClean="0"/>
              <a:t>status, members of the community who volunteer information, police reports involving unit members, etc.</a:t>
            </a:r>
          </a:p>
          <a:p>
            <a:pPr eaLnBrk="1" hangingPunct="1">
              <a:spcBef>
                <a:spcPct val="0"/>
              </a:spcBef>
            </a:pPr>
            <a:endParaRPr lang="en-US" smtClean="0"/>
          </a:p>
          <a:p>
            <a:pPr eaLnBrk="1" hangingPunct="1">
              <a:spcBef>
                <a:spcPct val="0"/>
              </a:spcBef>
            </a:pPr>
            <a:r>
              <a:rPr lang="en-US" smtClean="0"/>
              <a:t>It is the changes from the normal behavior that can be the greatest indicators of a problem, be it substance abuse</a:t>
            </a:r>
          </a:p>
          <a:p>
            <a:pPr eaLnBrk="1" hangingPunct="1">
              <a:spcBef>
                <a:spcPct val="0"/>
              </a:spcBef>
            </a:pPr>
            <a:endParaRPr lang="en-US" smtClean="0"/>
          </a:p>
          <a:p>
            <a:pPr eaLnBrk="1" hangingPunct="1">
              <a:spcBef>
                <a:spcPct val="0"/>
              </a:spcBef>
            </a:pPr>
            <a:r>
              <a:rPr lang="en-US" smtClean="0"/>
              <a:t>or not.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92E83543-3C1B-434D-BECA-9CB3519FCABF}" type="datetimeFigureOut">
              <a:rPr lang="en-US"/>
              <a:pPr>
                <a:defRPr/>
              </a:pPr>
              <a:t>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ABF1E91-88B5-46C5-85D7-9943D03EBF3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DB5C567-2D29-4A23-88E3-710C6AC4BAB0}" type="datetimeFigureOut">
              <a:rPr lang="en-US"/>
              <a:pPr>
                <a:defRPr/>
              </a:pPr>
              <a:t>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FEAB9F2-257D-4408-A355-0F238402E4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3A9D1D7-73D9-4F02-A5FC-8440801D3D48}" type="datetimeFigureOut">
              <a:rPr lang="en-US"/>
              <a:pPr>
                <a:defRPr/>
              </a:pPr>
              <a:t>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DE101F5-2D3A-4735-BC21-0B0E3CCE95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4E8A4F8-C97E-425D-8D40-656AC1574B23}" type="datetimeFigureOut">
              <a:rPr lang="en-US"/>
              <a:pPr>
                <a:defRPr/>
              </a:pPr>
              <a:t>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B1C9052-07DB-4297-BF87-FD143AB6ED8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6642F9-B340-4BD5-B0BC-6E9EC824E21B}" type="datetimeFigureOut">
              <a:rPr lang="en-US"/>
              <a:pPr>
                <a:defRPr/>
              </a:pPr>
              <a:t>1/13/2014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C922E2-0276-4B19-809D-8EBB158456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2FE0C7E-23B3-487A-8376-212255F7B9BD}" type="datetimeFigureOut">
              <a:rPr lang="en-US"/>
              <a:pPr>
                <a:defRPr/>
              </a:pPr>
              <a:t>1/13/2014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3E46AD8-617A-4E87-B15B-5C939696B8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ABC3AB1-0BAB-46AE-83B1-C9E252205656}" type="datetimeFigureOut">
              <a:rPr lang="en-US"/>
              <a:pPr>
                <a:defRPr/>
              </a:pPr>
              <a:t>1/13/2014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79A63926-5111-406F-BDF3-02E355B4E5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179FD01-255F-4668-9A7C-263BB78784D3}" type="datetimeFigureOut">
              <a:rPr lang="en-US"/>
              <a:pPr>
                <a:defRPr/>
              </a:pPr>
              <a:t>1/13/2014</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76BECB7C-E2A5-4C7F-BF0D-0E48E733B6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459ED00-C0E1-458A-801F-D780CF19E7BE}" type="datetimeFigureOut">
              <a:rPr lang="en-US"/>
              <a:pPr>
                <a:defRPr/>
              </a:pPr>
              <a:t>1/13/2014</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2EC7BA8-C5A5-42A5-9BB1-7722E3A946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EA0A265-2F96-41A6-9BBC-A91EE344C711}" type="datetimeFigureOut">
              <a:rPr lang="en-US"/>
              <a:pPr>
                <a:defRPr/>
              </a:pPr>
              <a:t>1/13/2014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985DE6E-5BD0-49EA-9E67-07C1D5C712C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C7FD1307-A7DB-483A-B237-880C0E6D966D}" type="datetimeFigureOut">
              <a:rPr lang="en-US"/>
              <a:pPr>
                <a:defRPr/>
              </a:pPr>
              <a:t>1/13/2014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76F7589-7E17-4991-860C-7491241B07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7D2A6180-2A0F-4636-9856-AB70C754084B}" type="datetimeFigureOut">
              <a:rPr lang="en-US"/>
              <a:pPr>
                <a:defRPr/>
              </a:pPr>
              <a:t>1/13/2014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89C9E2C5-D3F8-451B-9933-EFA3318B3C3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95"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229600" cy="1828800"/>
          </a:xfrm>
        </p:spPr>
        <p:txBody>
          <a:bodyPr/>
          <a:lstStyle/>
          <a:p>
            <a:pPr eaLnBrk="1" fontAlgn="auto" hangingPunct="1">
              <a:spcAft>
                <a:spcPts val="0"/>
              </a:spcAft>
              <a:defRPr/>
            </a:pPr>
            <a:r>
              <a:rPr lang="en-US" sz="8000" dirty="0" smtClean="0"/>
              <a:t>Self-Referral</a:t>
            </a:r>
            <a:endParaRPr lang="en-US" sz="8000" dirty="0"/>
          </a:p>
        </p:txBody>
      </p:sp>
      <p:sp>
        <p:nvSpPr>
          <p:cNvPr id="3075" name="Subtitle 2"/>
          <p:cNvSpPr>
            <a:spLocks noGrp="1"/>
          </p:cNvSpPr>
          <p:nvPr>
            <p:ph type="subTitle" idx="1"/>
          </p:nvPr>
        </p:nvSpPr>
        <p:spPr>
          <a:xfrm>
            <a:off x="1371600" y="3332163"/>
            <a:ext cx="6400800" cy="1752600"/>
          </a:xfrm>
        </p:spPr>
        <p:txBody>
          <a:bodyPr/>
          <a:lstStyle/>
          <a:p>
            <a:pPr eaLnBrk="1" hangingPunct="1"/>
            <a:r>
              <a:rPr lang="en-US" sz="3200" smtClean="0"/>
              <a:t>SGT Angela Andresen</a:t>
            </a:r>
          </a:p>
          <a:p>
            <a:pPr eaLnBrk="1" hangingPunct="1"/>
            <a:r>
              <a:rPr lang="en-US" sz="3200" smtClean="0"/>
              <a:t>Prevention Coordinator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n-US" sz="4000" smtClean="0"/>
              <a:t>    SELF REFERRAL PROCESS:</a:t>
            </a:r>
          </a:p>
        </p:txBody>
      </p:sp>
      <p:sp>
        <p:nvSpPr>
          <p:cNvPr id="12291" name="Rectangle 3"/>
          <p:cNvSpPr>
            <a:spLocks noGrp="1" noChangeArrowheads="1"/>
          </p:cNvSpPr>
          <p:nvPr>
            <p:ph idx="1"/>
          </p:nvPr>
        </p:nvSpPr>
        <p:spPr/>
        <p:txBody>
          <a:bodyPr/>
          <a:lstStyle/>
          <a:p>
            <a:pPr eaLnBrk="1" hangingPunct="1">
              <a:lnSpc>
                <a:spcPct val="90000"/>
              </a:lnSpc>
            </a:pPr>
            <a:r>
              <a:rPr lang="en-US" smtClean="0"/>
              <a:t>You (the soldier) goes to the Commander, Readiness NCO, or Unit Prevention Specialist (UPS) and tell them that you have a problem.</a:t>
            </a:r>
          </a:p>
          <a:p>
            <a:pPr eaLnBrk="1" hangingPunct="1">
              <a:lnSpc>
                <a:spcPct val="90000"/>
              </a:lnSpc>
            </a:pPr>
            <a:r>
              <a:rPr lang="en-US" smtClean="0"/>
              <a:t>The soldier and the person you talked to, will go to the Commander and let him/her know that you want to self refer.</a:t>
            </a:r>
          </a:p>
          <a:p>
            <a:pPr eaLnBrk="1" hangingPunct="1">
              <a:lnSpc>
                <a:spcPct val="90000"/>
              </a:lnSpc>
            </a:pPr>
            <a:r>
              <a:rPr lang="en-US" smtClean="0"/>
              <a:t>The Commander will start the self referral paperwork</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en-US" smtClean="0"/>
              <a:t>  Self-Referral Paperwork</a:t>
            </a:r>
          </a:p>
        </p:txBody>
      </p:sp>
      <p:sp>
        <p:nvSpPr>
          <p:cNvPr id="13315" name="Rectangle 3"/>
          <p:cNvSpPr>
            <a:spLocks noGrp="1" noChangeArrowheads="1"/>
          </p:cNvSpPr>
          <p:nvPr>
            <p:ph idx="1"/>
          </p:nvPr>
        </p:nvSpPr>
        <p:spPr/>
        <p:txBody>
          <a:bodyPr/>
          <a:lstStyle/>
          <a:p>
            <a:pPr eaLnBrk="1" hangingPunct="1">
              <a:lnSpc>
                <a:spcPct val="80000"/>
              </a:lnSpc>
              <a:buFontTx/>
              <a:buNone/>
            </a:pPr>
            <a:r>
              <a:rPr lang="en-US" i="1" smtClean="0"/>
              <a:t> </a:t>
            </a:r>
            <a:r>
              <a:rPr lang="en-US" smtClean="0"/>
              <a:t>1. Explain/ Complete the Right’s Warning    Statement with soldier. Counsel/ advise soldier of rights under the appropriate provisions of the State law pertaining to self incrimination (DA Form 3881) .</a:t>
            </a:r>
          </a:p>
          <a:p>
            <a:pPr eaLnBrk="1" hangingPunct="1">
              <a:lnSpc>
                <a:spcPct val="80000"/>
              </a:lnSpc>
              <a:buFontTx/>
              <a:buNone/>
            </a:pPr>
            <a:endParaRPr lang="en-US" smtClean="0"/>
          </a:p>
          <a:p>
            <a:pPr eaLnBrk="1" hangingPunct="1">
              <a:lnSpc>
                <a:spcPct val="80000"/>
              </a:lnSpc>
              <a:buFontTx/>
              <a:buNone/>
            </a:pPr>
            <a:r>
              <a:rPr lang="en-US" smtClean="0"/>
              <a:t> 2. Explain “Limited Use Policy” to soldier.</a:t>
            </a:r>
          </a:p>
          <a:p>
            <a:pPr eaLnBrk="1" hangingPunct="1">
              <a:lnSpc>
                <a:spcPct val="80000"/>
              </a:lnSpc>
              <a:buFontTx/>
              <a:buNone/>
            </a:pPr>
            <a:endParaRPr lang="en-US" smtClean="0"/>
          </a:p>
          <a:p>
            <a:pPr eaLnBrk="1" hangingPunct="1">
              <a:lnSpc>
                <a:spcPct val="80000"/>
              </a:lnSpc>
              <a:buFontTx/>
              <a:buNone/>
            </a:pPr>
            <a:r>
              <a:rPr lang="en-US" smtClean="0"/>
              <a:t> 3. Complete DA Form 4856 for referral to the Prevention Coordinator for treatment coordination.</a:t>
            </a:r>
          </a:p>
          <a:p>
            <a:pPr eaLnBrk="1" hangingPunct="1">
              <a:lnSpc>
                <a:spcPct val="80000"/>
              </a:lnSpc>
              <a:buFontTx/>
              <a:buNone/>
            </a:pPr>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0" y="0"/>
            <a:ext cx="9144000" cy="6858000"/>
          </a:xfrm>
        </p:spPr>
        <p:txBody>
          <a:bodyPr/>
          <a:lstStyle/>
          <a:p>
            <a:pPr eaLnBrk="1" hangingPunct="1">
              <a:lnSpc>
                <a:spcPct val="90000"/>
              </a:lnSpc>
              <a:buFontTx/>
              <a:buNone/>
            </a:pPr>
            <a:r>
              <a:rPr lang="en-US" smtClean="0"/>
              <a:t>Soldier must be advised of the following IAW AR 600-85:</a:t>
            </a:r>
          </a:p>
          <a:p>
            <a:pPr eaLnBrk="1" hangingPunct="1">
              <a:lnSpc>
                <a:spcPct val="90000"/>
              </a:lnSpc>
              <a:buFontTx/>
              <a:buNone/>
            </a:pPr>
            <a:endParaRPr lang="en-US" smtClean="0"/>
          </a:p>
          <a:p>
            <a:pPr eaLnBrk="1" hangingPunct="1">
              <a:lnSpc>
                <a:spcPct val="90000"/>
              </a:lnSpc>
            </a:pPr>
            <a:r>
              <a:rPr lang="en-US" smtClean="0"/>
              <a:t>They must be screened/evaluated within 30 days of the command counseling session.</a:t>
            </a:r>
          </a:p>
          <a:p>
            <a:pPr eaLnBrk="1" hangingPunct="1">
              <a:lnSpc>
                <a:spcPct val="90000"/>
              </a:lnSpc>
            </a:pPr>
            <a:endParaRPr lang="en-US" smtClean="0"/>
          </a:p>
          <a:p>
            <a:pPr eaLnBrk="1" hangingPunct="1">
              <a:lnSpc>
                <a:spcPct val="90000"/>
              </a:lnSpc>
            </a:pPr>
            <a:r>
              <a:rPr lang="en-US" smtClean="0"/>
              <a:t>The Command can test the soldier 90 days after the counseling session.</a:t>
            </a:r>
          </a:p>
          <a:p>
            <a:pPr eaLnBrk="1" hangingPunct="1">
              <a:lnSpc>
                <a:spcPct val="90000"/>
              </a:lnSpc>
            </a:pPr>
            <a:endParaRPr lang="en-US" smtClean="0"/>
          </a:p>
          <a:p>
            <a:pPr eaLnBrk="1" hangingPunct="1">
              <a:lnSpc>
                <a:spcPct val="90000"/>
              </a:lnSpc>
            </a:pPr>
            <a:r>
              <a:rPr lang="en-US" smtClean="0"/>
              <a:t>They are responsible for all costs incurred in any referral/ rehabilitation programs.</a:t>
            </a:r>
          </a:p>
          <a:p>
            <a:pPr eaLnBrk="1" hangingPunct="1">
              <a:lnSpc>
                <a:spcPct val="90000"/>
              </a:lnSpc>
            </a:pPr>
            <a:endParaRPr lang="en-US" smtClean="0"/>
          </a:p>
          <a:p>
            <a:pPr eaLnBrk="1" hangingPunct="1">
              <a:lnSpc>
                <a:spcPct val="90000"/>
              </a:lnSpc>
            </a:pPr>
            <a:r>
              <a:rPr lang="en-US" smtClean="0"/>
              <a:t>They must sign a consent statement that allows the treatment personnel to share necessary treatment information with the unit commander or designee.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smtClean="0"/>
              <a:t>Cont.</a:t>
            </a:r>
          </a:p>
        </p:txBody>
      </p:sp>
      <p:sp>
        <p:nvSpPr>
          <p:cNvPr id="15363" name="Rectangle 3"/>
          <p:cNvSpPr>
            <a:spLocks noGrp="1" noChangeArrowheads="1"/>
          </p:cNvSpPr>
          <p:nvPr>
            <p:ph idx="1"/>
          </p:nvPr>
        </p:nvSpPr>
        <p:spPr>
          <a:xfrm>
            <a:off x="0" y="1981200"/>
            <a:ext cx="9144000" cy="4724400"/>
          </a:xfrm>
        </p:spPr>
        <p:txBody>
          <a:bodyPr/>
          <a:lstStyle/>
          <a:p>
            <a:pPr marL="609600" indent="-609600" eaLnBrk="1" hangingPunct="1"/>
            <a:r>
              <a:rPr lang="en-US" smtClean="0"/>
              <a:t>Failure to participate in and successfully complete approved State or ASAP counseling and treatment program, or the refusal to sign a consent form to release information to the unit commander, will result in process for separation under AR 135-175 or AR 135-178.</a:t>
            </a:r>
          </a:p>
          <a:p>
            <a:pPr marL="609600" indent="-609600" eaLnBrk="1" hangingPunct="1"/>
            <a:endParaRPr lang="en-US" smtClean="0"/>
          </a:p>
          <a:p>
            <a:pPr marL="609600" indent="-609600" eaLnBrk="1" hangingPunct="1"/>
            <a:r>
              <a:rPr lang="en-US" smtClean="0"/>
              <a:t>Medical release completed and signed</a:t>
            </a:r>
          </a:p>
          <a:p>
            <a:pPr marL="609600" indent="-609600" eaLnBrk="1" hangingPunct="1"/>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fontAlgn="auto" hangingPunct="1">
              <a:spcAft>
                <a:spcPts val="0"/>
              </a:spcAft>
              <a:defRPr/>
            </a:pPr>
            <a:r>
              <a:rPr lang="en-US" smtClean="0"/>
              <a:t>Cont.</a:t>
            </a:r>
          </a:p>
        </p:txBody>
      </p:sp>
      <p:sp>
        <p:nvSpPr>
          <p:cNvPr id="16387" name="Rectangle 3"/>
          <p:cNvSpPr>
            <a:spLocks noGrp="1" noChangeArrowheads="1"/>
          </p:cNvSpPr>
          <p:nvPr>
            <p:ph idx="1"/>
          </p:nvPr>
        </p:nvSpPr>
        <p:spPr/>
        <p:txBody>
          <a:bodyPr/>
          <a:lstStyle/>
          <a:p>
            <a:pPr eaLnBrk="1" hangingPunct="1"/>
            <a:r>
              <a:rPr lang="en-US" smtClean="0"/>
              <a:t>Prevention Coordinator contacted, soldier given PC contact information.</a:t>
            </a:r>
          </a:p>
          <a:p>
            <a:pPr eaLnBrk="1" hangingPunct="1"/>
            <a:endParaRPr lang="en-US" smtClean="0"/>
          </a:p>
          <a:p>
            <a:pPr eaLnBrk="1" hangingPunct="1"/>
            <a:r>
              <a:rPr lang="en-US" smtClean="0"/>
              <a:t>Originals made of all documentation to be kept on file by unit, copies to be sent to the Prevention Coordinator’s office.</a:t>
            </a:r>
          </a:p>
          <a:p>
            <a:pPr eaLnBrk="1" hangingPunct="1"/>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219200"/>
          </a:xfrm>
        </p:spPr>
        <p:txBody>
          <a:bodyPr>
            <a:normAutofit fontScale="90000"/>
          </a:bodyPr>
          <a:lstStyle/>
          <a:p>
            <a:pPr eaLnBrk="1" fontAlgn="auto" hangingPunct="1">
              <a:spcAft>
                <a:spcPts val="0"/>
              </a:spcAft>
              <a:defRPr/>
            </a:pPr>
            <a:r>
              <a:rPr lang="en-US" sz="4000" dirty="0" smtClean="0"/>
              <a:t>What does the regulation say?</a:t>
            </a:r>
            <a:br>
              <a:rPr lang="en-US" sz="4000" dirty="0" smtClean="0"/>
            </a:br>
            <a:r>
              <a:rPr lang="en-US" sz="4000" dirty="0" smtClean="0"/>
              <a:t> AR 600–85 • 24 March 2006</a:t>
            </a:r>
          </a:p>
        </p:txBody>
      </p:sp>
      <p:sp>
        <p:nvSpPr>
          <p:cNvPr id="31747" name="Rectangle 3"/>
          <p:cNvSpPr>
            <a:spLocks noGrp="1" noChangeArrowheads="1"/>
          </p:cNvSpPr>
          <p:nvPr>
            <p:ph idx="1"/>
          </p:nvPr>
        </p:nvSpPr>
        <p:spPr>
          <a:xfrm>
            <a:off x="685800" y="1524000"/>
            <a:ext cx="8077200" cy="5334000"/>
          </a:xfrm>
        </p:spPr>
        <p:txBody>
          <a:bodyPr>
            <a:normAutofit lnSpcReduction="10000"/>
          </a:bodyPr>
          <a:lstStyle/>
          <a:p>
            <a:pPr marL="548640" indent="-411480" eaLnBrk="1" fontAlgn="auto" hangingPunct="1">
              <a:lnSpc>
                <a:spcPct val="80000"/>
              </a:lnSpc>
              <a:spcAft>
                <a:spcPts val="0"/>
              </a:spcAft>
              <a:buClr>
                <a:schemeClr val="tx1">
                  <a:shade val="95000"/>
                </a:schemeClr>
              </a:buClr>
              <a:buFont typeface="Wingdings 2"/>
              <a:buChar char=""/>
              <a:defRPr/>
            </a:pPr>
            <a:r>
              <a:rPr lang="en-US" sz="2700" b="1" dirty="0" smtClean="0"/>
              <a:t>Section II</a:t>
            </a:r>
          </a:p>
          <a:p>
            <a:pPr marL="548640" indent="-411480" eaLnBrk="1" fontAlgn="auto" hangingPunct="1">
              <a:lnSpc>
                <a:spcPct val="80000"/>
              </a:lnSpc>
              <a:spcAft>
                <a:spcPts val="0"/>
              </a:spcAft>
              <a:buClr>
                <a:schemeClr val="tx1">
                  <a:shade val="95000"/>
                </a:schemeClr>
              </a:buClr>
              <a:buFont typeface="Wingdings 2"/>
              <a:buChar char=""/>
              <a:defRPr/>
            </a:pPr>
            <a:r>
              <a:rPr lang="en-US" sz="2700" b="1" dirty="0" smtClean="0"/>
              <a:t>Limited Use Policy</a:t>
            </a:r>
          </a:p>
          <a:p>
            <a:pPr marL="548640" indent="-411480" eaLnBrk="1" fontAlgn="auto" hangingPunct="1">
              <a:lnSpc>
                <a:spcPct val="80000"/>
              </a:lnSpc>
              <a:spcAft>
                <a:spcPts val="0"/>
              </a:spcAft>
              <a:buClr>
                <a:schemeClr val="tx1">
                  <a:shade val="95000"/>
                </a:schemeClr>
              </a:buClr>
              <a:buFont typeface="Wingdings 2"/>
              <a:buChar char=""/>
              <a:defRPr/>
            </a:pPr>
            <a:r>
              <a:rPr lang="en-US" sz="2700" b="1" dirty="0" smtClean="0"/>
              <a:t>6–3. Objective</a:t>
            </a:r>
          </a:p>
          <a:p>
            <a:pPr marL="548640" indent="-411480" eaLnBrk="1" fontAlgn="auto" hangingPunct="1">
              <a:lnSpc>
                <a:spcPct val="80000"/>
              </a:lnSpc>
              <a:spcAft>
                <a:spcPts val="0"/>
              </a:spcAft>
              <a:buClr>
                <a:schemeClr val="tx1">
                  <a:shade val="95000"/>
                </a:schemeClr>
              </a:buClr>
              <a:buFont typeface="Wingdings 2"/>
              <a:buChar char=""/>
              <a:defRPr/>
            </a:pPr>
            <a:r>
              <a:rPr lang="en-US" sz="2700" dirty="0" smtClean="0"/>
              <a:t>The objective of the “Limited Use Policy” is to facilitate the identification of alcohol and other drug abusers by encouraging identification through self-referral. In addition, </a:t>
            </a:r>
            <a:r>
              <a:rPr lang="en-US" sz="2700" b="1" u="sng" dirty="0" smtClean="0"/>
              <a:t>the policy is designed to facilitate the treatment and rehabilitation of those abusers who demonstrate the potential for rehabilitation and retention</a:t>
            </a:r>
            <a:r>
              <a:rPr lang="en-US" sz="2700" b="1" dirty="0" smtClean="0"/>
              <a:t>.</a:t>
            </a:r>
            <a:r>
              <a:rPr lang="en-US" sz="2700" dirty="0" smtClean="0"/>
              <a:t> When applied properly, the “Limited Use Policy” does not conflict with the Army’s mission or standards of discipline. </a:t>
            </a:r>
            <a:r>
              <a:rPr lang="en-US" sz="2700" b="1" u="sng" dirty="0" smtClean="0"/>
              <a:t>It is not intended to protect a member who is attempting to avoid disciplinary or adverse administrative action.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fontAlgn="auto" hangingPunct="1">
              <a:spcAft>
                <a:spcPts val="0"/>
              </a:spcAft>
              <a:defRPr/>
            </a:pPr>
            <a:r>
              <a:rPr lang="en-US" smtClean="0"/>
              <a:t>Who pays for rehabilitation?</a:t>
            </a:r>
          </a:p>
        </p:txBody>
      </p:sp>
      <p:sp>
        <p:nvSpPr>
          <p:cNvPr id="18435" name="Rectangle 3"/>
          <p:cNvSpPr>
            <a:spLocks noGrp="1" noChangeArrowheads="1"/>
          </p:cNvSpPr>
          <p:nvPr>
            <p:ph idx="1"/>
          </p:nvPr>
        </p:nvSpPr>
        <p:spPr>
          <a:xfrm>
            <a:off x="250825" y="1447800"/>
            <a:ext cx="8642350" cy="5221288"/>
          </a:xfrm>
        </p:spPr>
        <p:txBody>
          <a:bodyPr/>
          <a:lstStyle/>
          <a:p>
            <a:pPr eaLnBrk="1" hangingPunct="1"/>
            <a:endParaRPr lang="en-US" b="1" u="sng" smtClean="0"/>
          </a:p>
          <a:p>
            <a:pPr eaLnBrk="1" hangingPunct="1"/>
            <a:r>
              <a:rPr lang="en-US" smtClean="0"/>
              <a:t>It is the responsibility of the soldier or airman to pay for his or her rehabilitation expenses.</a:t>
            </a:r>
          </a:p>
          <a:p>
            <a:pPr eaLnBrk="1" hangingPunct="1"/>
            <a:endParaRPr lang="en-US" smtClean="0"/>
          </a:p>
          <a:p>
            <a:pPr eaLnBrk="1" hangingPunct="1"/>
            <a:r>
              <a:rPr lang="en-US" smtClean="0"/>
              <a:t>The rehabilitation must be through a Indiana certified center for treatment.</a:t>
            </a:r>
          </a:p>
          <a:p>
            <a:pPr eaLnBrk="1" hangingPunct="1"/>
            <a:endParaRPr lang="en-US" smtClean="0"/>
          </a:p>
          <a:p>
            <a:pPr eaLnBrk="1" hangingPunct="1"/>
            <a:r>
              <a:rPr lang="en-US" smtClean="0"/>
              <a:t> Soldier/Airman  must be screened /evaluated within 30 days of the command counseling session.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fontAlgn="auto" hangingPunct="1">
              <a:spcAft>
                <a:spcPts val="0"/>
              </a:spcAft>
              <a:defRPr/>
            </a:pPr>
            <a:r>
              <a:rPr lang="en-US" smtClean="0"/>
              <a:t>Access to Recovery (ATR)</a:t>
            </a:r>
          </a:p>
        </p:txBody>
      </p:sp>
      <p:sp>
        <p:nvSpPr>
          <p:cNvPr id="19459" name="Rectangle 3"/>
          <p:cNvSpPr>
            <a:spLocks noGrp="1" noChangeArrowheads="1"/>
          </p:cNvSpPr>
          <p:nvPr>
            <p:ph idx="1"/>
          </p:nvPr>
        </p:nvSpPr>
        <p:spPr/>
        <p:txBody>
          <a:bodyPr/>
          <a:lstStyle/>
          <a:p>
            <a:pPr eaLnBrk="1" hangingPunct="1">
              <a:buFontTx/>
              <a:buNone/>
            </a:pPr>
            <a:r>
              <a:rPr lang="en-US" smtClean="0"/>
              <a:t> This grant is open to individuals who aren’t able to afford to go to a treatment facility.</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Eligibility Criteria for Access to Recovery</a:t>
            </a:r>
          </a:p>
        </p:txBody>
      </p:sp>
      <p:sp>
        <p:nvSpPr>
          <p:cNvPr id="20483" name="Rectangle 3"/>
          <p:cNvSpPr>
            <a:spLocks noGrp="1" noChangeArrowheads="1"/>
          </p:cNvSpPr>
          <p:nvPr>
            <p:ph idx="1"/>
          </p:nvPr>
        </p:nvSpPr>
        <p:spPr/>
        <p:txBody>
          <a:bodyPr/>
          <a:lstStyle/>
          <a:p>
            <a:pPr eaLnBrk="1" hangingPunct="1"/>
            <a:endParaRPr lang="en-US" smtClean="0"/>
          </a:p>
          <a:p>
            <a:pPr eaLnBrk="1" hangingPunct="1"/>
            <a:r>
              <a:rPr lang="en-US" smtClean="0"/>
              <a:t>Be residents of Indiana and age 18 and older</a:t>
            </a:r>
          </a:p>
          <a:p>
            <a:pPr eaLnBrk="1" hangingPunct="1"/>
            <a:r>
              <a:rPr lang="en-US" smtClean="0"/>
              <a:t>Reside in one of the following Counties:</a:t>
            </a:r>
          </a:p>
          <a:p>
            <a:pPr eaLnBrk="1" hangingPunct="1">
              <a:buFontTx/>
              <a:buNone/>
            </a:pPr>
            <a:r>
              <a:rPr lang="en-US" smtClean="0"/>
              <a:t>    Vanderburgh, Lake, Vigo, St. Joseph, Marion, Elkhart, and Allen</a:t>
            </a:r>
          </a:p>
          <a:p>
            <a:pPr eaLnBrk="1" hangingPunct="1"/>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en-US" smtClean="0"/>
              <a:t>Eligibility continued…</a:t>
            </a:r>
          </a:p>
        </p:txBody>
      </p:sp>
      <p:sp>
        <p:nvSpPr>
          <p:cNvPr id="21507" name="Rectangle 3"/>
          <p:cNvSpPr>
            <a:spLocks noGrp="1" noChangeArrowheads="1"/>
          </p:cNvSpPr>
          <p:nvPr>
            <p:ph idx="1"/>
          </p:nvPr>
        </p:nvSpPr>
        <p:spPr>
          <a:xfrm>
            <a:off x="533400" y="1981200"/>
            <a:ext cx="7924800" cy="3886200"/>
          </a:xfrm>
        </p:spPr>
        <p:txBody>
          <a:bodyPr/>
          <a:lstStyle/>
          <a:p>
            <a:pPr eaLnBrk="1" hangingPunct="1"/>
            <a:r>
              <a:rPr lang="en-US" smtClean="0"/>
              <a:t>Have median family income or below and no private insurance for the required services or private insurance coverage for the required services has been exhausted </a:t>
            </a:r>
          </a:p>
          <a:p>
            <a:pPr eaLnBrk="1" hangingPunct="1"/>
            <a:endParaRPr lang="en-US" smtClean="0"/>
          </a:p>
          <a:p>
            <a:pPr eaLnBrk="1" hangingPunct="1"/>
            <a:r>
              <a:rPr lang="en-US" smtClean="0"/>
              <a:t>Have been released from prison, jail or another correctional facility in the last 45 days.  </a:t>
            </a:r>
          </a:p>
          <a:p>
            <a:pPr eaLnBrk="1" hangingPunct="1"/>
            <a:endParaRPr lang="en-US" smtClean="0"/>
          </a:p>
          <a:p>
            <a:pPr eaLnBrk="1" hangingPunct="1">
              <a:buFontTx/>
              <a:buNone/>
            </a:pPr>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en-US" smtClean="0"/>
              <a:t>WHAT IS SELF REFERRAL?</a:t>
            </a:r>
          </a:p>
        </p:txBody>
      </p:sp>
      <p:sp>
        <p:nvSpPr>
          <p:cNvPr id="31747" name="Rectangle 3"/>
          <p:cNvSpPr>
            <a:spLocks noGrp="1" noChangeArrowheads="1"/>
          </p:cNvSpPr>
          <p:nvPr>
            <p:ph idx="1"/>
          </p:nvPr>
        </p:nvSpPr>
        <p:spPr/>
        <p:txBody>
          <a:bodyPr/>
          <a:lstStyle/>
          <a:p>
            <a:pPr eaLnBrk="1" hangingPunct="1">
              <a:buFontTx/>
              <a:buNone/>
            </a:pPr>
            <a:r>
              <a:rPr lang="en-US" sz="4000" smtClean="0"/>
              <a:t>  A self-referral is when a soldier voluntarily comes forward and admits that he/she has a substance abuse problem </a:t>
            </a:r>
            <a:r>
              <a:rPr lang="en-US" sz="4000" u="sng" smtClean="0">
                <a:solidFill>
                  <a:srgbClr val="800000"/>
                </a:solidFill>
              </a:rPr>
              <a:t>BEFORE</a:t>
            </a:r>
            <a:r>
              <a:rPr lang="en-US" sz="4000" smtClean="0"/>
              <a:t> he/she knows about a urinalysis test.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randombar(horizontal)">
                                      <p:cBhvr>
                                        <p:cTn id="7" dur="600">
                                          <p:stCondLst>
                                            <p:cond delay="0"/>
                                          </p:stCondLst>
                                        </p:cTn>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randombar(horizontal)">
                                      <p:cBhvr>
                                        <p:cTn id="12"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en-US" smtClean="0"/>
              <a:t>Eligibility continued….</a:t>
            </a:r>
          </a:p>
        </p:txBody>
      </p:sp>
      <p:sp>
        <p:nvSpPr>
          <p:cNvPr id="22531" name="Rectangle 3"/>
          <p:cNvSpPr>
            <a:spLocks noGrp="1" noChangeArrowheads="1"/>
          </p:cNvSpPr>
          <p:nvPr>
            <p:ph idx="1"/>
          </p:nvPr>
        </p:nvSpPr>
        <p:spPr/>
        <p:txBody>
          <a:bodyPr/>
          <a:lstStyle/>
          <a:p>
            <a:pPr eaLnBrk="1" hangingPunct="1"/>
            <a:r>
              <a:rPr lang="en-US" smtClean="0"/>
              <a:t>Will be released from Prison, Jail or another correctional facility in the next 6 months.  </a:t>
            </a:r>
          </a:p>
          <a:p>
            <a:pPr eaLnBrk="1" hangingPunct="1"/>
            <a:endParaRPr lang="en-US" smtClean="0"/>
          </a:p>
          <a:p>
            <a:pPr eaLnBrk="1" hangingPunct="1"/>
            <a:r>
              <a:rPr lang="en-US" smtClean="0"/>
              <a:t>If you are a women being pregnant or having dependent children.  </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en-US" smtClean="0"/>
              <a:t>Confidentiality</a:t>
            </a:r>
          </a:p>
        </p:txBody>
      </p:sp>
      <p:sp>
        <p:nvSpPr>
          <p:cNvPr id="23555" name="Rectangle 3"/>
          <p:cNvSpPr>
            <a:spLocks noGrp="1" noChangeArrowheads="1"/>
          </p:cNvSpPr>
          <p:nvPr>
            <p:ph idx="1"/>
          </p:nvPr>
        </p:nvSpPr>
        <p:spPr/>
        <p:txBody>
          <a:bodyPr/>
          <a:lstStyle/>
          <a:p>
            <a:pPr eaLnBrk="1" hangingPunct="1"/>
            <a:r>
              <a:rPr lang="en-US" smtClean="0"/>
              <a:t>The soldier will be protected under the limited use policy if he self-refers </a:t>
            </a:r>
            <a:r>
              <a:rPr lang="en-US" u="sng" smtClean="0"/>
              <a:t>before</a:t>
            </a:r>
            <a:r>
              <a:rPr lang="en-US" smtClean="0"/>
              <a:t> a drug test is announced.</a:t>
            </a:r>
          </a:p>
          <a:p>
            <a:pPr eaLnBrk="1" hangingPunct="1">
              <a:buFontTx/>
              <a:buNone/>
            </a:pPr>
            <a:r>
              <a:rPr lang="en-US" smtClean="0"/>
              <a:t> </a:t>
            </a:r>
          </a:p>
          <a:p>
            <a:pPr eaLnBrk="1" hangingPunct="1"/>
            <a:r>
              <a:rPr lang="en-US" smtClean="0"/>
              <a:t>If he/she contacts the PT&amp;O to self-refer, I am obligated to notify the commander of that soldier’s self-admittance.</a:t>
            </a:r>
            <a:endParaRPr lang="en-US" u="sng"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685800" y="2895600"/>
            <a:ext cx="7524750" cy="4057650"/>
          </a:xfrm>
          <a:prstGeom prst="rect">
            <a:avLst/>
          </a:prstGeom>
          <a:noFill/>
          <a:ln w="9525">
            <a:noFill/>
            <a:miter lim="800000"/>
            <a:headEnd/>
            <a:tailEnd/>
          </a:ln>
        </p:spPr>
        <p:txBody>
          <a:bodyPr>
            <a:spAutoFit/>
          </a:bodyPr>
          <a:lstStyle/>
          <a:p>
            <a:pPr algn="ctr"/>
            <a:endParaRPr lang="en-US" sz="3600" b="1">
              <a:solidFill>
                <a:srgbClr val="CC0000"/>
              </a:solidFill>
            </a:endParaRPr>
          </a:p>
          <a:p>
            <a:pPr algn="ctr"/>
            <a:r>
              <a:rPr lang="en-US" sz="3600" b="1">
                <a:solidFill>
                  <a:srgbClr val="CC0000"/>
                </a:solidFill>
              </a:rPr>
              <a:t>AS IN APPLYING A BASELINE TO</a:t>
            </a:r>
          </a:p>
          <a:p>
            <a:pPr algn="ctr"/>
            <a:r>
              <a:rPr lang="en-US" sz="3600" b="1">
                <a:solidFill>
                  <a:srgbClr val="CC0000"/>
                </a:solidFill>
              </a:rPr>
              <a:t>KNOW THE PERFORMANCE OF </a:t>
            </a:r>
          </a:p>
          <a:p>
            <a:pPr algn="ctr"/>
            <a:r>
              <a:rPr lang="en-US" sz="3600" b="1">
                <a:solidFill>
                  <a:srgbClr val="CC0000"/>
                </a:solidFill>
              </a:rPr>
              <a:t>EQUIPMENT, THE SAME IS TRUE</a:t>
            </a:r>
          </a:p>
          <a:p>
            <a:pPr algn="ctr"/>
            <a:r>
              <a:rPr lang="en-US" sz="3600" b="1">
                <a:solidFill>
                  <a:srgbClr val="CC0000"/>
                </a:solidFill>
              </a:rPr>
              <a:t>FOR THE TROOPS YOU LEAD.</a:t>
            </a:r>
          </a:p>
          <a:p>
            <a:pPr algn="ctr"/>
            <a:endParaRPr lang="en-US" sz="3600" b="1">
              <a:solidFill>
                <a:srgbClr val="CC0000"/>
              </a:solidFill>
            </a:endParaRPr>
          </a:p>
          <a:p>
            <a:pPr algn="ctr"/>
            <a:r>
              <a:rPr lang="en-US" sz="4400" b="1">
                <a:solidFill>
                  <a:srgbClr val="CC0000"/>
                </a:solidFill>
              </a:rPr>
              <a:t>KNOW YOUR TROOPS!</a:t>
            </a:r>
          </a:p>
        </p:txBody>
      </p:sp>
      <p:sp>
        <p:nvSpPr>
          <p:cNvPr id="24579" name="Text Box 3"/>
          <p:cNvSpPr txBox="1">
            <a:spLocks noChangeArrowheads="1"/>
          </p:cNvSpPr>
          <p:nvPr/>
        </p:nvSpPr>
        <p:spPr bwMode="auto">
          <a:xfrm>
            <a:off x="914400" y="717550"/>
            <a:ext cx="6400800" cy="366713"/>
          </a:xfrm>
          <a:prstGeom prst="rect">
            <a:avLst/>
          </a:prstGeom>
          <a:noFill/>
          <a:ln w="12700" cap="sq">
            <a:noFill/>
            <a:miter lim="800000"/>
            <a:headEnd type="none" w="sm" len="sm"/>
            <a:tailEnd type="none" w="sm" len="sm"/>
          </a:ln>
        </p:spPr>
        <p:txBody>
          <a:bodyPr>
            <a:spAutoFit/>
          </a:bodyPr>
          <a:lstStyle/>
          <a:p>
            <a:endParaRPr lang="en-US">
              <a:latin typeface="Verdana" pitchFamily="34" charset="0"/>
            </a:endParaRPr>
          </a:p>
        </p:txBody>
      </p:sp>
      <p:sp>
        <p:nvSpPr>
          <p:cNvPr id="24580" name="Text Box 4"/>
          <p:cNvSpPr txBox="1">
            <a:spLocks noChangeArrowheads="1"/>
          </p:cNvSpPr>
          <p:nvPr/>
        </p:nvSpPr>
        <p:spPr bwMode="auto">
          <a:xfrm>
            <a:off x="1219200" y="641350"/>
            <a:ext cx="6172200" cy="366713"/>
          </a:xfrm>
          <a:prstGeom prst="rect">
            <a:avLst/>
          </a:prstGeom>
          <a:noFill/>
          <a:ln w="12700" cap="sq">
            <a:noFill/>
            <a:miter lim="800000"/>
            <a:headEnd type="none" w="sm" len="sm"/>
            <a:tailEnd type="none" w="sm" len="sm"/>
          </a:ln>
        </p:spPr>
        <p:txBody>
          <a:bodyPr>
            <a:spAutoFit/>
          </a:bodyPr>
          <a:lstStyle/>
          <a:p>
            <a:endParaRPr lang="en-US">
              <a:latin typeface="Verdana" pitchFamily="34" charset="0"/>
            </a:endParaRPr>
          </a:p>
        </p:txBody>
      </p:sp>
      <p:sp>
        <p:nvSpPr>
          <p:cNvPr id="24581" name="Text Box 5"/>
          <p:cNvSpPr txBox="1">
            <a:spLocks noChangeArrowheads="1"/>
          </p:cNvSpPr>
          <p:nvPr/>
        </p:nvSpPr>
        <p:spPr bwMode="auto">
          <a:xfrm>
            <a:off x="0" y="304800"/>
            <a:ext cx="9144000" cy="519113"/>
          </a:xfrm>
          <a:prstGeom prst="rect">
            <a:avLst/>
          </a:prstGeom>
          <a:noFill/>
          <a:ln w="12700" cap="sq">
            <a:noFill/>
            <a:miter lim="800000"/>
            <a:headEnd type="none" w="sm" len="sm"/>
            <a:tailEnd type="none" w="sm" len="sm"/>
          </a:ln>
        </p:spPr>
        <p:txBody>
          <a:bodyPr>
            <a:spAutoFit/>
          </a:bodyPr>
          <a:lstStyle/>
          <a:p>
            <a:pPr algn="ctr">
              <a:spcBef>
                <a:spcPct val="50000"/>
              </a:spcBef>
            </a:pPr>
            <a:r>
              <a:rPr lang="en-US" sz="2800">
                <a:solidFill>
                  <a:schemeClr val="hlink"/>
                </a:solidFill>
                <a:latin typeface="Verdana" pitchFamily="34" charset="0"/>
              </a:rPr>
              <a:t>How do I know when something is wrong?</a:t>
            </a:r>
          </a:p>
        </p:txBody>
      </p:sp>
      <p:pic>
        <p:nvPicPr>
          <p:cNvPr id="24582" name="Picture 6" descr="MCj04231690000[1]"/>
          <p:cNvPicPr>
            <a:picLocks noChangeAspect="1" noChangeArrowheads="1"/>
          </p:cNvPicPr>
          <p:nvPr/>
        </p:nvPicPr>
        <p:blipFill>
          <a:blip r:embed="rId3" cstate="print"/>
          <a:srcRect/>
          <a:stretch>
            <a:fillRect/>
          </a:stretch>
        </p:blipFill>
        <p:spPr bwMode="auto">
          <a:xfrm>
            <a:off x="0" y="1524000"/>
            <a:ext cx="1981200" cy="1827213"/>
          </a:xfrm>
          <a:prstGeom prst="rect">
            <a:avLst/>
          </a:prstGeom>
          <a:noFill/>
          <a:ln w="9525">
            <a:noFill/>
            <a:miter lim="800000"/>
            <a:headEnd/>
            <a:tailEnd/>
          </a:ln>
        </p:spPr>
      </p:pic>
      <p:pic>
        <p:nvPicPr>
          <p:cNvPr id="24583" name="Picture 7" descr="MCj04280670000[1]"/>
          <p:cNvPicPr>
            <a:picLocks noChangeAspect="1" noChangeArrowheads="1"/>
          </p:cNvPicPr>
          <p:nvPr/>
        </p:nvPicPr>
        <p:blipFill>
          <a:blip r:embed="rId4" cstate="print"/>
          <a:srcRect/>
          <a:stretch>
            <a:fillRect/>
          </a:stretch>
        </p:blipFill>
        <p:spPr bwMode="auto">
          <a:xfrm rot="1514431">
            <a:off x="7194550" y="1454150"/>
            <a:ext cx="1787525" cy="2057400"/>
          </a:xfrm>
          <a:prstGeom prst="rect">
            <a:avLst/>
          </a:prstGeom>
          <a:noFill/>
          <a:ln w="9525">
            <a:noFill/>
            <a:miter lim="800000"/>
            <a:headEnd/>
            <a:tailEnd/>
          </a:ln>
        </p:spPr>
      </p:pic>
      <p:pic>
        <p:nvPicPr>
          <p:cNvPr id="24584" name="Picture 8" descr="MCj04280830000[1]"/>
          <p:cNvPicPr>
            <a:picLocks noChangeAspect="1" noChangeArrowheads="1"/>
          </p:cNvPicPr>
          <p:nvPr/>
        </p:nvPicPr>
        <p:blipFill>
          <a:blip r:embed="rId5" cstate="print"/>
          <a:srcRect/>
          <a:stretch>
            <a:fillRect/>
          </a:stretch>
        </p:blipFill>
        <p:spPr bwMode="auto">
          <a:xfrm>
            <a:off x="1981200" y="1447800"/>
            <a:ext cx="2590800" cy="1965325"/>
          </a:xfrm>
          <a:prstGeom prst="rect">
            <a:avLst/>
          </a:prstGeom>
          <a:noFill/>
          <a:ln w="9525">
            <a:noFill/>
            <a:miter lim="800000"/>
            <a:headEnd/>
            <a:tailEnd/>
          </a:ln>
        </p:spPr>
      </p:pic>
      <p:pic>
        <p:nvPicPr>
          <p:cNvPr id="24585" name="Picture 9" descr="MCj04231650000[1]"/>
          <p:cNvPicPr>
            <a:picLocks noChangeAspect="1" noChangeArrowheads="1"/>
          </p:cNvPicPr>
          <p:nvPr/>
        </p:nvPicPr>
        <p:blipFill>
          <a:blip r:embed="rId6" cstate="print"/>
          <a:srcRect/>
          <a:stretch>
            <a:fillRect/>
          </a:stretch>
        </p:blipFill>
        <p:spPr bwMode="auto">
          <a:xfrm>
            <a:off x="4800600" y="1524000"/>
            <a:ext cx="2133600" cy="1827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algn="ctr" eaLnBrk="1" hangingPunct="1">
              <a:buFontTx/>
              <a:buNone/>
            </a:pPr>
            <a:endParaRPr lang="en-US" sz="5400" smtClean="0"/>
          </a:p>
          <a:p>
            <a:pPr algn="ctr" eaLnBrk="1" hangingPunct="1">
              <a:buFontTx/>
              <a:buNone/>
            </a:pPr>
            <a:r>
              <a:rPr lang="en-US" sz="5400" smtClean="0"/>
              <a:t>QUESTIONS?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0" y="3962400"/>
            <a:ext cx="9144000" cy="2554288"/>
          </a:xfrm>
          <a:prstGeom prst="rect">
            <a:avLst/>
          </a:prstGeom>
          <a:noFill/>
          <a:ln w="9525">
            <a:noFill/>
            <a:miter lim="800000"/>
            <a:headEnd/>
            <a:tailEnd/>
          </a:ln>
        </p:spPr>
        <p:txBody>
          <a:bodyPr>
            <a:spAutoFit/>
          </a:bodyPr>
          <a:lstStyle/>
          <a:p>
            <a:pPr algn="ctr"/>
            <a:r>
              <a:rPr lang="en-US" sz="3200" b="1">
                <a:solidFill>
                  <a:srgbClr val="FF0000"/>
                </a:solidFill>
              </a:rPr>
              <a:t>SGT Angela Andresen</a:t>
            </a:r>
          </a:p>
          <a:p>
            <a:pPr algn="ctr"/>
            <a:r>
              <a:rPr lang="en-US" sz="3200" b="1">
                <a:solidFill>
                  <a:srgbClr val="FF0000"/>
                </a:solidFill>
              </a:rPr>
              <a:t> Prevention Coordinator</a:t>
            </a:r>
          </a:p>
          <a:p>
            <a:pPr algn="ctr"/>
            <a:r>
              <a:rPr lang="en-US" sz="3200" b="1">
                <a:solidFill>
                  <a:srgbClr val="FF0000"/>
                </a:solidFill>
              </a:rPr>
              <a:t>(317) 486-8291 ext. 2,6 or (317) 753-4419 Cell</a:t>
            </a:r>
          </a:p>
          <a:p>
            <a:pPr algn="ctr"/>
            <a:r>
              <a:rPr lang="en-US" sz="3200" b="1">
                <a:solidFill>
                  <a:srgbClr val="FF0000"/>
                </a:solidFill>
              </a:rPr>
              <a:t>INDIANA NATIONAL GUARD</a:t>
            </a:r>
          </a:p>
          <a:p>
            <a:pPr algn="ctr"/>
            <a:r>
              <a:rPr lang="en-US" sz="3200" b="1">
                <a:solidFill>
                  <a:srgbClr val="FF0000"/>
                </a:solidFill>
              </a:rPr>
              <a:t>COUNTERDRUG DIVISION</a:t>
            </a:r>
          </a:p>
        </p:txBody>
      </p:sp>
      <p:sp>
        <p:nvSpPr>
          <p:cNvPr id="26627" name="Text Box 5"/>
          <p:cNvSpPr txBox="1">
            <a:spLocks noChangeArrowheads="1"/>
          </p:cNvSpPr>
          <p:nvPr/>
        </p:nvSpPr>
        <p:spPr bwMode="auto">
          <a:xfrm>
            <a:off x="0" y="6324600"/>
            <a:ext cx="9144000" cy="338138"/>
          </a:xfrm>
          <a:prstGeom prst="rect">
            <a:avLst/>
          </a:prstGeom>
          <a:noFill/>
          <a:ln w="9525">
            <a:noFill/>
            <a:miter lim="800000"/>
            <a:headEnd/>
            <a:tailEnd/>
          </a:ln>
        </p:spPr>
        <p:txBody>
          <a:bodyPr>
            <a:spAutoFit/>
          </a:bodyPr>
          <a:lstStyle/>
          <a:p>
            <a:pPr algn="ctr"/>
            <a:r>
              <a:rPr lang="en-US" sz="1600" b="1"/>
              <a:t>22 October 2009</a:t>
            </a:r>
          </a:p>
        </p:txBody>
      </p:sp>
      <p:pic>
        <p:nvPicPr>
          <p:cNvPr id="26628" name="Picture 20" descr="counterdrugs -revisedII"/>
          <p:cNvPicPr>
            <a:picLocks noChangeAspect="1" noChangeArrowheads="1"/>
          </p:cNvPicPr>
          <p:nvPr/>
        </p:nvPicPr>
        <p:blipFill>
          <a:blip r:embed="rId2" cstate="print"/>
          <a:srcRect/>
          <a:stretch>
            <a:fillRect/>
          </a:stretch>
        </p:blipFill>
        <p:spPr bwMode="auto">
          <a:xfrm>
            <a:off x="2819400" y="304800"/>
            <a:ext cx="3581400" cy="3622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fontAlgn="auto" hangingPunct="1">
              <a:spcAft>
                <a:spcPts val="0"/>
              </a:spcAft>
              <a:defRPr/>
            </a:pPr>
            <a:r>
              <a:rPr lang="en-US" smtClean="0"/>
              <a:t>Example:</a:t>
            </a:r>
          </a:p>
        </p:txBody>
      </p:sp>
      <p:sp>
        <p:nvSpPr>
          <p:cNvPr id="19459" name="Rectangle 3"/>
          <p:cNvSpPr>
            <a:spLocks noGrp="1" noChangeArrowheads="1"/>
          </p:cNvSpPr>
          <p:nvPr>
            <p:ph type="body" idx="4294967295"/>
          </p:nvPr>
        </p:nvSpPr>
        <p:spPr>
          <a:xfrm>
            <a:off x="0" y="1905000"/>
            <a:ext cx="9144000" cy="4038600"/>
          </a:xfrm>
        </p:spPr>
        <p:txBody>
          <a:bodyPr>
            <a:normAutofit fontScale="92500" lnSpcReduction="10000"/>
          </a:bodyPr>
          <a:lstStyle/>
          <a:p>
            <a:pPr marL="548640" indent="-411480" eaLnBrk="1" fontAlgn="auto" hangingPunct="1">
              <a:spcAft>
                <a:spcPts val="0"/>
              </a:spcAft>
              <a:buClr>
                <a:schemeClr val="tx1">
                  <a:shade val="95000"/>
                </a:schemeClr>
              </a:buClr>
              <a:buFontTx/>
              <a:buNone/>
              <a:defRPr/>
            </a:pPr>
            <a:r>
              <a:rPr lang="en-US" sz="3600" smtClean="0"/>
              <a:t>  The unit commander has ordered a urinalysis test on Monday for all members of the unit. Before receiving an order or having knowledge of a pending test to appear for a urinalysis, a soldier approaches the platoon sergeant, admits having used illegal drugs over the weekend, and indicates a desire to receive help.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1" name="Rectangle 5"/>
          <p:cNvSpPr>
            <a:spLocks noGrp="1" noChangeArrowheads="1"/>
          </p:cNvSpPr>
          <p:nvPr>
            <p:ph type="title"/>
          </p:nvPr>
        </p:nvSpPr>
        <p:spPr/>
        <p:txBody>
          <a:bodyPr>
            <a:normAutofit fontScale="90000"/>
          </a:bodyPr>
          <a:lstStyle/>
          <a:p>
            <a:pPr eaLnBrk="1" fontAlgn="auto" hangingPunct="1">
              <a:spcAft>
                <a:spcPts val="0"/>
              </a:spcAft>
              <a:defRPr/>
            </a:pPr>
            <a:r>
              <a:rPr lang="en-US" sz="4000" smtClean="0"/>
              <a:t>Is a soldier protected under the limited use policy from having any adverse action against them?</a:t>
            </a:r>
          </a:p>
        </p:txBody>
      </p:sp>
      <p:sp>
        <p:nvSpPr>
          <p:cNvPr id="34822" name="Rectangle 6"/>
          <p:cNvSpPr>
            <a:spLocks noGrp="1" noChangeArrowheads="1"/>
          </p:cNvSpPr>
          <p:nvPr>
            <p:ph idx="1"/>
          </p:nvPr>
        </p:nvSpPr>
        <p:spPr>
          <a:xfrm>
            <a:off x="457200" y="2819400"/>
            <a:ext cx="8153400" cy="3489325"/>
          </a:xfrm>
        </p:spPr>
        <p:txBody>
          <a:bodyPr/>
          <a:lstStyle/>
          <a:p>
            <a:pPr eaLnBrk="1" hangingPunct="1">
              <a:buFontTx/>
              <a:buNone/>
            </a:pPr>
            <a:r>
              <a:rPr lang="en-US" sz="4400" smtClean="0"/>
              <a:t>Yes.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4821"/>
                                        </p:tgtEl>
                                        <p:attrNameLst>
                                          <p:attrName>style.visibility</p:attrName>
                                        </p:attrNameLst>
                                      </p:cBhvr>
                                      <p:to>
                                        <p:strVal val="visible"/>
                                      </p:to>
                                    </p:set>
                                    <p:animEffect transition="in" filter="randombar(horizontal)">
                                      <p:cBhvr>
                                        <p:cTn id="7" dur="600">
                                          <p:stCondLst>
                                            <p:cond delay="0"/>
                                          </p:stCondLst>
                                        </p:cTn>
                                        <p:tgtEl>
                                          <p:spTgt spid="3482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4822">
                                            <p:txEl>
                                              <p:pRg st="0" end="0"/>
                                            </p:txEl>
                                          </p:spTgt>
                                        </p:tgtEl>
                                        <p:attrNameLst>
                                          <p:attrName>style.visibility</p:attrName>
                                        </p:attrNameLst>
                                      </p:cBhvr>
                                      <p:to>
                                        <p:strVal val="visible"/>
                                      </p:to>
                                    </p:set>
                                    <p:animEffect transition="in" filter="randombar(horizontal)">
                                      <p:cBhvr>
                                        <p:cTn id="12" dur="500"/>
                                        <p:tgtEl>
                                          <p:spTgt spid="348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en-US" smtClean="0"/>
              <a:t>The “Limited Use Policy”:</a:t>
            </a:r>
          </a:p>
        </p:txBody>
      </p:sp>
      <p:sp>
        <p:nvSpPr>
          <p:cNvPr id="40963" name="Rectangle 3"/>
          <p:cNvSpPr>
            <a:spLocks noGrp="1" noChangeArrowheads="1"/>
          </p:cNvSpPr>
          <p:nvPr>
            <p:ph idx="1"/>
          </p:nvPr>
        </p:nvSpPr>
        <p:spPr/>
        <p:txBody>
          <a:bodyPr/>
          <a:lstStyle/>
          <a:p>
            <a:pPr eaLnBrk="1" hangingPunct="1">
              <a:lnSpc>
                <a:spcPct val="90000"/>
              </a:lnSpc>
            </a:pPr>
            <a:r>
              <a:rPr lang="en-US" smtClean="0"/>
              <a:t>Helps identify alcohol and drug abusers by encouraging </a:t>
            </a:r>
            <a:r>
              <a:rPr lang="en-US" u="sng" smtClean="0">
                <a:solidFill>
                  <a:srgbClr val="800000"/>
                </a:solidFill>
              </a:rPr>
              <a:t>identification through self-referral</a:t>
            </a:r>
            <a:r>
              <a:rPr lang="en-US" smtClean="0"/>
              <a:t>. It is not intended to protect a member who is attempting to avoid disciplinary or adverse administrative action </a:t>
            </a:r>
          </a:p>
          <a:p>
            <a:pPr eaLnBrk="1" hangingPunct="1">
              <a:lnSpc>
                <a:spcPct val="90000"/>
              </a:lnSpc>
            </a:pPr>
            <a:endParaRPr lang="en-US" smtClean="0"/>
          </a:p>
          <a:p>
            <a:pPr eaLnBrk="1" hangingPunct="1">
              <a:lnSpc>
                <a:spcPct val="90000"/>
              </a:lnSpc>
            </a:pPr>
            <a:r>
              <a:rPr lang="en-US" smtClean="0"/>
              <a:t>Protects the soldier if they provide a sample for the urinalysis, and the results come back positive if they’ve self-referred before knowing about a urinalysis test.</a:t>
            </a:r>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randombar(horizontal)">
                                      <p:cBhvr>
                                        <p:cTn id="7" dur="600">
                                          <p:stCondLst>
                                            <p:cond delay="0"/>
                                          </p:stCondLst>
                                        </p:cTn>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randombar(horizontal)">
                                      <p:cBhvr>
                                        <p:cTn id="12" dur="500"/>
                                        <p:tgtEl>
                                          <p:spTgt spid="409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randombar(horizontal)">
                                      <p:cBhvr>
                                        <p:cTn id="17"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en-US" smtClean="0"/>
              <a:t>The “Limited Use Policy” cont:</a:t>
            </a:r>
          </a:p>
        </p:txBody>
      </p:sp>
      <p:sp>
        <p:nvSpPr>
          <p:cNvPr id="41987" name="Rectangle 3"/>
          <p:cNvSpPr>
            <a:spLocks noGrp="1" noChangeArrowheads="1"/>
          </p:cNvSpPr>
          <p:nvPr>
            <p:ph idx="1"/>
          </p:nvPr>
        </p:nvSpPr>
        <p:spPr/>
        <p:txBody>
          <a:bodyPr/>
          <a:lstStyle/>
          <a:p>
            <a:pPr eaLnBrk="1" hangingPunct="1"/>
            <a:r>
              <a:rPr lang="en-US" smtClean="0"/>
              <a:t>States that if the commander is made aware of a soldier’s illegal drug use through the soldier’s self-referral, the requirement to initiate separation proceedings does not apply.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randombar(horizontal)">
                                      <p:cBhvr>
                                        <p:cTn id="7" dur="600">
                                          <p:stCondLst>
                                            <p:cond delay="0"/>
                                          </p:stCondLst>
                                        </p:cTn>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randombar(horizontal)">
                                      <p:cBhvr>
                                        <p:cTn id="12" dur="500"/>
                                        <p:tgtEl>
                                          <p:spTgt spid="419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Can you self-refer again after completing treatment?</a:t>
            </a:r>
          </a:p>
        </p:txBody>
      </p:sp>
      <p:sp>
        <p:nvSpPr>
          <p:cNvPr id="43011" name="Rectangle 3"/>
          <p:cNvSpPr>
            <a:spLocks noGrp="1" noChangeArrowheads="1"/>
          </p:cNvSpPr>
          <p:nvPr>
            <p:ph idx="1"/>
          </p:nvPr>
        </p:nvSpPr>
        <p:spPr/>
        <p:txBody>
          <a:bodyPr/>
          <a:lstStyle/>
          <a:p>
            <a:pPr eaLnBrk="1" hangingPunct="1"/>
            <a:r>
              <a:rPr lang="en-US" smtClean="0"/>
              <a:t>If you self-refer because you have a drug problem and you complete treatment, you cannot self-refer again. You will be considered a rehab failure and will be processed for separation.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randombar(horizontal)">
                                      <p:cBhvr>
                                        <p:cTn id="7" dur="600">
                                          <p:stCondLst>
                                            <p:cond delay="0"/>
                                          </p:stCondLst>
                                        </p:cTn>
                                        <p:tgtEl>
                                          <p:spTgt spid="430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randombar(horizontal)">
                                      <p:cBhvr>
                                        <p:cTn id="12" dur="500"/>
                                        <p:tgtEl>
                                          <p:spTgt spid="430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ctrTitle"/>
          </p:nvPr>
        </p:nvSpPr>
        <p:spPr/>
        <p:txBody>
          <a:bodyPr/>
          <a:lstStyle/>
          <a:p>
            <a:pPr eaLnBrk="1" fontAlgn="auto" hangingPunct="1">
              <a:spcAft>
                <a:spcPts val="0"/>
              </a:spcAft>
              <a:defRPr/>
            </a:pPr>
            <a:r>
              <a:rPr lang="en-US" sz="4000" smtClean="0"/>
              <a:t>WHAT DO I DO IF A SOLDIER SELF REFERS?</a:t>
            </a:r>
          </a:p>
        </p:txBody>
      </p:sp>
      <p:sp>
        <p:nvSpPr>
          <p:cNvPr id="10243" name="Rectangle 7"/>
          <p:cNvSpPr>
            <a:spLocks noGrp="1" noChangeArrowheads="1"/>
          </p:cNvSpPr>
          <p:nvPr>
            <p:ph type="subTitle" idx="1"/>
          </p:nvPr>
        </p:nvSpPr>
        <p:spPr>
          <a:xfrm>
            <a:off x="1371600" y="3332163"/>
            <a:ext cx="6400800" cy="1752600"/>
          </a:xfrm>
        </p:spPr>
        <p:txBody>
          <a:bodyPr/>
          <a:lstStyle/>
          <a:p>
            <a:pPr eaLnBrk="1" hangingPunct="1"/>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pPr eaLnBrk="1" fontAlgn="auto" hangingPunct="1">
              <a:spcAft>
                <a:spcPts val="0"/>
              </a:spcAft>
              <a:defRPr/>
            </a:pPr>
            <a:r>
              <a:rPr lang="en-US" smtClean="0"/>
              <a:t>SELF REFERRAL PROCESS:</a:t>
            </a:r>
          </a:p>
        </p:txBody>
      </p:sp>
      <p:sp>
        <p:nvSpPr>
          <p:cNvPr id="11267" name="Rectangle 4"/>
          <p:cNvSpPr>
            <a:spLocks noGrp="1" noChangeArrowheads="1"/>
          </p:cNvSpPr>
          <p:nvPr>
            <p:ph type="subTitle" idx="1"/>
          </p:nvPr>
        </p:nvSpPr>
        <p:spPr>
          <a:xfrm>
            <a:off x="1371600" y="3332163"/>
            <a:ext cx="6400800" cy="1752600"/>
          </a:xfrm>
        </p:spPr>
        <p:txBody>
          <a:bodyPr/>
          <a:lstStyle/>
          <a:p>
            <a:pPr eaLnBrk="1" hangingPunct="1"/>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TotalTime>
  <Words>1125</Words>
  <Application>Microsoft Office PowerPoint</Application>
  <PresentationFormat>On-screen Show (4:3)</PresentationFormat>
  <Paragraphs>106</Paragraphs>
  <Slides>24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Lucida Sans</vt:lpstr>
      <vt:lpstr>Book Antiqua</vt:lpstr>
      <vt:lpstr>Wingdings 2</vt:lpstr>
      <vt:lpstr>Wingdings</vt:lpstr>
      <vt:lpstr>Wingdings 3</vt:lpstr>
      <vt:lpstr>Calibri</vt:lpstr>
      <vt:lpstr>Verdana</vt:lpstr>
      <vt:lpstr>Apex</vt:lpstr>
      <vt:lpstr>Self-Referral</vt:lpstr>
      <vt:lpstr>WHAT IS SELF REFERRAL?</vt:lpstr>
      <vt:lpstr>Example:</vt:lpstr>
      <vt:lpstr>Is a soldier protected under the limited use policy from having any adverse action against them?</vt:lpstr>
      <vt:lpstr>The “Limited Use Policy”:</vt:lpstr>
      <vt:lpstr>The “Limited Use Policy” cont:</vt:lpstr>
      <vt:lpstr>Can you self-refer again after completing treatment?</vt:lpstr>
      <vt:lpstr>WHAT DO I DO IF A SOLDIER SELF REFERS?</vt:lpstr>
      <vt:lpstr>SELF REFERRAL PROCESS:</vt:lpstr>
      <vt:lpstr>    SELF REFERRAL PROCESS:</vt:lpstr>
      <vt:lpstr>  Self-Referral Paperwork</vt:lpstr>
      <vt:lpstr>Slide 12</vt:lpstr>
      <vt:lpstr>Cont.</vt:lpstr>
      <vt:lpstr>Cont.</vt:lpstr>
      <vt:lpstr>What does the regulation say?  AR 600–85 • 24 March 2006</vt:lpstr>
      <vt:lpstr>Who pays for rehabilitation?</vt:lpstr>
      <vt:lpstr>Access to Recovery (ATR)</vt:lpstr>
      <vt:lpstr>Eligibility Criteria for Access to Recovery</vt:lpstr>
      <vt:lpstr>Eligibility continued…</vt:lpstr>
      <vt:lpstr>Eligibility continued….</vt:lpstr>
      <vt:lpstr>Confidentiality</vt:lpstr>
      <vt:lpstr>Slide 22</vt:lpstr>
      <vt:lpstr>Slide 23</vt:lpstr>
      <vt:lpstr>Slide 24</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Self-Referral</dc:title>
  <dc:creator>angela.andresen</dc:creator>
  <cp:lastModifiedBy>diana.b.richardson</cp:lastModifiedBy>
  <cp:revision>4</cp:revision>
  <dcterms:created xsi:type="dcterms:W3CDTF">2009-11-10T12:58:11Z</dcterms:created>
  <dcterms:modified xsi:type="dcterms:W3CDTF">2014-01-13T13:53:19Z</dcterms:modified>
</cp:coreProperties>
</file>