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7" r:id="rId2"/>
    <p:sldId id="293" r:id="rId3"/>
    <p:sldId id="268" r:id="rId4"/>
    <p:sldId id="278" r:id="rId5"/>
    <p:sldId id="257" r:id="rId6"/>
    <p:sldId id="258" r:id="rId7"/>
    <p:sldId id="279" r:id="rId8"/>
    <p:sldId id="269" r:id="rId9"/>
    <p:sldId id="283" r:id="rId10"/>
    <p:sldId id="295" r:id="rId11"/>
    <p:sldId id="284" r:id="rId12"/>
    <p:sldId id="276" r:id="rId13"/>
    <p:sldId id="285" r:id="rId14"/>
    <p:sldId id="274" r:id="rId15"/>
    <p:sldId id="286" r:id="rId16"/>
    <p:sldId id="275" r:id="rId17"/>
    <p:sldId id="287" r:id="rId18"/>
    <p:sldId id="292" r:id="rId19"/>
    <p:sldId id="261" r:id="rId20"/>
    <p:sldId id="296" r:id="rId21"/>
    <p:sldId id="2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84" autoAdjust="0"/>
  </p:normalViewPr>
  <p:slideViewPr>
    <p:cSldViewPr showGuides="1">
      <p:cViewPr varScale="1">
        <p:scale>
          <a:sx n="96" d="100"/>
          <a:sy n="96" d="100"/>
        </p:scale>
        <p:origin x="-8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2F33B-0041-4854-8F71-18467B35E62E}" type="datetimeFigureOut">
              <a:rPr lang="en-US" smtClean="0"/>
              <a:pPr/>
              <a:t>6/24/2014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FF7AFA-980B-456C-B324-B8F543ED484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None/>
            </a:pPr>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endParaRPr lang="en-US" sz="1100" i="0" dirty="0" smtClean="0"/>
          </a:p>
        </p:txBody>
      </p:sp>
      <p:sp>
        <p:nvSpPr>
          <p:cNvPr id="4" name="Slide Number Placeholder 3"/>
          <p:cNvSpPr>
            <a:spLocks noGrp="1"/>
          </p:cNvSpPr>
          <p:nvPr>
            <p:ph type="sldNum" sz="quarter" idx="5"/>
          </p:nvPr>
        </p:nvSpPr>
        <p:spPr/>
        <p:txBody>
          <a:bodyPr/>
          <a:lstStyle/>
          <a:p>
            <a:pPr>
              <a:defRPr/>
            </a:pPr>
            <a:fld id="{5EB44BFB-2A43-460A-AD58-89AC91F213C4}"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a:bodyPr>
          <a:lstStyle/>
          <a:p>
            <a:pPr marL="228600" indent="-228600">
              <a:buFont typeface="+mj-lt"/>
              <a:buNone/>
              <a:defRPr/>
            </a:pPr>
            <a:endParaRPr lang="en-US" dirty="0" smtClean="0"/>
          </a:p>
        </p:txBody>
      </p:sp>
      <p:sp>
        <p:nvSpPr>
          <p:cNvPr id="4" name="Slide Number Placeholder 3"/>
          <p:cNvSpPr>
            <a:spLocks noGrp="1"/>
          </p:cNvSpPr>
          <p:nvPr>
            <p:ph type="sldNum" sz="quarter" idx="5"/>
          </p:nvPr>
        </p:nvSpPr>
        <p:spPr/>
        <p:txBody>
          <a:bodyPr/>
          <a:lstStyle/>
          <a:p>
            <a:pPr>
              <a:defRPr/>
            </a:pPr>
            <a:fld id="{F0037CD8-6786-491E-A68B-F84A04FF827C}"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http://www.youtube.com/watch?feature=player_embedded&amp;v=1ggPg5fGids </a:t>
            </a:r>
          </a:p>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100"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85800" lvl="1" indent="-228600">
              <a:buFont typeface="+mj-lt"/>
              <a:buNone/>
            </a:pPr>
            <a:endParaRPr lang="en-US" sz="1100" b="0" i="0" baseline="0" dirty="0" smtClean="0"/>
          </a:p>
        </p:txBody>
      </p:sp>
      <p:sp>
        <p:nvSpPr>
          <p:cNvPr id="4" name="Slide Number Placeholder 3"/>
          <p:cNvSpPr>
            <a:spLocks noGrp="1"/>
          </p:cNvSpPr>
          <p:nvPr>
            <p:ph type="sldNum" sz="quarter" idx="10"/>
          </p:nvPr>
        </p:nvSpPr>
        <p:spPr/>
        <p:txBody>
          <a:bodyPr/>
          <a:lstStyle/>
          <a:p>
            <a:fld id="{8CFF7AFA-980B-456C-B324-B8F543ED484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http://www.youtube.com/watch?feature=player_embedded&amp;v=1ggPg5fGids</a:t>
            </a:r>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FF7AFA-980B-456C-B324-B8F543ED484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0F2CE-2C76-4C75-BF7A-9F679B032167}" type="datetimeFigureOut">
              <a:rPr lang="en-US" smtClean="0"/>
              <a:pPr/>
              <a:t>6/24/2014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5F48C6-C12A-49A3-9455-AEB33866A7A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0F2CE-2C76-4C75-BF7A-9F679B032167}" type="datetimeFigureOut">
              <a:rPr lang="en-US" smtClean="0"/>
              <a:pPr/>
              <a:t>6/24/2014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48C6-C12A-49A3-9455-AEB33866A7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1ggPg5fGid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youtube.com/watch?feature=player_embedded&amp;v=1ggPg5fGids"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f4nQjLFzEk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youtube.com/watch?v=kDzPEWdUzaM"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8386" r="9628"/>
          <a:stretch>
            <a:fillRect/>
          </a:stretch>
        </p:blipFill>
        <p:spPr bwMode="auto">
          <a:xfrm>
            <a:off x="-533400" y="0"/>
            <a:ext cx="10058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niel.Johnson\Desktop\CAPE\Briefs Slides and Images\Pictures\1110-2.jpg"/>
          <p:cNvPicPr>
            <a:picLocks noChangeAspect="1" noChangeArrowheads="1"/>
          </p:cNvPicPr>
          <p:nvPr/>
        </p:nvPicPr>
        <p:blipFill>
          <a:blip r:embed="rId3" cstate="print"/>
          <a:srcRect l="5568" r="5568"/>
          <a:stretch>
            <a:fillRect/>
          </a:stretch>
        </p:blipFill>
        <p:spPr bwMode="auto">
          <a:xfrm>
            <a:off x="0" y="0"/>
            <a:ext cx="9144000" cy="6858000"/>
          </a:xfrm>
          <a:prstGeom prst="rect">
            <a:avLst/>
          </a:prstGeom>
          <a:noFill/>
        </p:spPr>
      </p:pic>
      <p:sp>
        <p:nvSpPr>
          <p:cNvPr id="7" name="Title 1"/>
          <p:cNvSpPr txBox="1">
            <a:spLocks/>
          </p:cNvSpPr>
          <p:nvPr/>
        </p:nvSpPr>
        <p:spPr>
          <a:xfrm>
            <a:off x="0" y="5943600"/>
            <a:ext cx="45720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Arial" pitchFamily="34" charset="0"/>
                <a:ea typeface="+mj-ea"/>
                <a:cs typeface="Arial" pitchFamily="34" charset="0"/>
              </a:rPr>
              <a:t>Military Expertise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6019800"/>
          </a:xfrm>
        </p:spPr>
        <p:txBody>
          <a:bodyPr>
            <a:normAutofit/>
          </a:bodyPr>
          <a:lstStyle/>
          <a:p>
            <a:pPr indent="0">
              <a:buNone/>
            </a:pPr>
            <a:r>
              <a:rPr lang="en-US" b="1" dirty="0" smtClean="0">
                <a:latin typeface="Times New Roman" pitchFamily="18" charset="0"/>
                <a:cs typeface="Times New Roman" pitchFamily="18" charset="0"/>
              </a:rPr>
              <a:t>Military Expertise comprises that expert knowledge society depends upon but cannot provide for itself. ADP 1, </a:t>
            </a:r>
            <a:r>
              <a:rPr lang="en-US" b="1" i="1" dirty="0" smtClean="0">
                <a:latin typeface="Times New Roman" pitchFamily="18" charset="0"/>
                <a:cs typeface="Times New Roman" pitchFamily="18" charset="0"/>
              </a:rPr>
              <a:t>The Army</a:t>
            </a:r>
            <a:r>
              <a:rPr lang="en-US" b="1" dirty="0" smtClean="0">
                <a:latin typeface="Times New Roman" pitchFamily="18" charset="0"/>
                <a:cs typeface="Times New Roman" pitchFamily="18" charset="0"/>
              </a:rPr>
              <a:t>, recognizes four categories of expert knowledge:</a:t>
            </a:r>
          </a:p>
          <a:p>
            <a:pPr lvl="1"/>
            <a:r>
              <a:rPr lang="en-US" b="1" dirty="0" smtClean="0">
                <a:latin typeface="Times New Roman" pitchFamily="18" charset="0"/>
                <a:cs typeface="Times New Roman" pitchFamily="18" charset="0"/>
              </a:rPr>
              <a:t>Military-Technical: how the Army applies landpower to accomplish the mission</a:t>
            </a:r>
          </a:p>
          <a:p>
            <a:pPr lvl="1"/>
            <a:r>
              <a:rPr lang="en-US" b="1" dirty="0" smtClean="0">
                <a:latin typeface="Times New Roman" pitchFamily="18" charset="0"/>
                <a:cs typeface="Times New Roman" pitchFamily="18" charset="0"/>
              </a:rPr>
              <a:t>Moral-Ethical: how the Army accomplishes the mission in the right way</a:t>
            </a:r>
          </a:p>
          <a:p>
            <a:pPr lvl="1"/>
            <a:r>
              <a:rPr lang="en-US" b="1" dirty="0" smtClean="0">
                <a:latin typeface="Times New Roman" pitchFamily="18" charset="0"/>
                <a:cs typeface="Times New Roman" pitchFamily="18" charset="0"/>
              </a:rPr>
              <a:t>Cultural-Political: how the Army understands and operates in a multi-cultural, complex world</a:t>
            </a:r>
          </a:p>
          <a:p>
            <a:pPr lvl="1"/>
            <a:r>
              <a:rPr lang="en-US" b="1" dirty="0" smtClean="0">
                <a:latin typeface="Times New Roman" pitchFamily="18" charset="0"/>
                <a:cs typeface="Times New Roman" pitchFamily="18" charset="0"/>
              </a:rPr>
              <a:t>Human Development: how the Army recruits, develops, and inspires Army professionals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iel.Johnson\Desktop\CAPE\Briefs Slides and Images\Pictures\army_2011_0712.jpg"/>
          <p:cNvPicPr>
            <a:picLocks noChangeAspect="1" noChangeArrowheads="1"/>
          </p:cNvPicPr>
          <p:nvPr/>
        </p:nvPicPr>
        <p:blipFill>
          <a:blip r:embed="rId3" cstate="print"/>
          <a:srcRect l="11291"/>
          <a:stretch>
            <a:fillRect/>
          </a:stretch>
        </p:blipFill>
        <p:spPr bwMode="auto">
          <a:xfrm>
            <a:off x="0" y="0"/>
            <a:ext cx="9144000" cy="6858000"/>
          </a:xfrm>
          <a:prstGeom prst="rect">
            <a:avLst/>
          </a:prstGeom>
          <a:noFill/>
        </p:spPr>
      </p:pic>
      <p:sp>
        <p:nvSpPr>
          <p:cNvPr id="11" name="Title 1"/>
          <p:cNvSpPr txBox="1">
            <a:spLocks/>
          </p:cNvSpPr>
          <p:nvPr/>
        </p:nvSpPr>
        <p:spPr>
          <a:xfrm>
            <a:off x="685800" y="5943600"/>
            <a:ext cx="45720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Honorable Service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629399"/>
          </a:xfrm>
        </p:spPr>
        <p:txBody>
          <a:bodyPr>
            <a:normAutofit lnSpcReduction="10000"/>
          </a:bodyPr>
          <a:lstStyle/>
          <a:p>
            <a:pPr indent="0">
              <a:buNone/>
            </a:pPr>
            <a:endParaRPr lang="en-US" sz="3600" b="1" dirty="0" smtClean="0">
              <a:latin typeface="Times New Roman" pitchFamily="18" charset="0"/>
              <a:cs typeface="Times New Roman" pitchFamily="18" charset="0"/>
            </a:endParaRPr>
          </a:p>
          <a:p>
            <a:pPr indent="0" algn="ctr">
              <a:buNone/>
            </a:pPr>
            <a:r>
              <a:rPr lang="en-US" sz="3600" b="1" i="1" dirty="0" smtClean="0">
                <a:latin typeface="Times New Roman" pitchFamily="18" charset="0"/>
                <a:cs typeface="Times New Roman" pitchFamily="18" charset="0"/>
              </a:rPr>
              <a:t>Service to your Nation is an individual choice, to be part of something greater than yourself. Service to the Nation is not limited to a position you hold, an office you occupy, or an organization in which you are a member. Service to the Nation is a sense of belonging, an aspiration to help, a desire to make your community, town, state, or country better.</a:t>
            </a:r>
          </a:p>
          <a:p>
            <a:pPr indent="0" algn="ctr">
              <a:buNone/>
            </a:pPr>
            <a:endParaRPr lang="en-US" sz="3600" b="1" i="1" dirty="0" smtClean="0">
              <a:latin typeface="Times New Roman" pitchFamily="18" charset="0"/>
              <a:cs typeface="Times New Roman" pitchFamily="18" charset="0"/>
            </a:endParaRPr>
          </a:p>
          <a:p>
            <a:pPr indent="0" algn="ctr">
              <a:buNone/>
            </a:pPr>
            <a:r>
              <a:rPr lang="en-US" sz="3600" b="1" i="1" dirty="0" smtClean="0">
                <a:latin typeface="Times New Roman" pitchFamily="18" charset="0"/>
                <a:cs typeface="Times New Roman" pitchFamily="18" charset="0"/>
              </a:rPr>
              <a:t>- General David M. Rodriguez</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Daniel.Johnson\Desktop\CAPE\Briefs Slides and Images\Pictures\Colors.jpg"/>
          <p:cNvPicPr>
            <a:picLocks noChangeAspect="1" noChangeArrowheads="1"/>
          </p:cNvPicPr>
          <p:nvPr/>
        </p:nvPicPr>
        <p:blipFill>
          <a:blip r:embed="rId3" cstate="print"/>
          <a:srcRect/>
          <a:stretch>
            <a:fillRect/>
          </a:stretch>
        </p:blipFill>
        <p:spPr bwMode="auto">
          <a:xfrm>
            <a:off x="-381000" y="-39066"/>
            <a:ext cx="9906000" cy="6936133"/>
          </a:xfrm>
          <a:prstGeom prst="rect">
            <a:avLst/>
          </a:prstGeom>
          <a:noFill/>
        </p:spPr>
      </p:pic>
      <p:sp>
        <p:nvSpPr>
          <p:cNvPr id="15" name="Title 1"/>
          <p:cNvSpPr txBox="1">
            <a:spLocks/>
          </p:cNvSpPr>
          <p:nvPr/>
        </p:nvSpPr>
        <p:spPr>
          <a:xfrm>
            <a:off x="0" y="5943600"/>
            <a:ext cx="4572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Esprit de Corps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668963"/>
          </a:xfrm>
        </p:spPr>
        <p:txBody>
          <a:bodyPr>
            <a:normAutofit/>
          </a:bodyPr>
          <a:lstStyle/>
          <a:p>
            <a:pPr indent="0">
              <a:buNone/>
            </a:pPr>
            <a:endParaRPr lang="en-US" b="1" dirty="0" smtClean="0">
              <a:latin typeface="Times New Roman" pitchFamily="18" charset="0"/>
              <a:cs typeface="Times New Roman" pitchFamily="18" charset="0"/>
            </a:endParaRPr>
          </a:p>
          <a:p>
            <a:pPr indent="0" algn="ctr">
              <a:buNone/>
            </a:pPr>
            <a:r>
              <a:rPr lang="en-US" sz="3600" b="1" i="1" dirty="0" smtClean="0">
                <a:latin typeface="Times New Roman" pitchFamily="18" charset="0"/>
                <a:cs typeface="Times New Roman" pitchFamily="18" charset="0"/>
              </a:rPr>
              <a:t>The Soldier’s heart, the Soldier’s spirit, the Soldier’s soul are everything. Unless the Soldier’s soul sustains him, he cannot be relied on and will fail himself and his country in the end.</a:t>
            </a:r>
          </a:p>
          <a:p>
            <a:pPr indent="0" algn="ctr">
              <a:buNone/>
            </a:pPr>
            <a:endParaRPr lang="en-US" sz="3600" b="1" i="1" dirty="0" smtClean="0">
              <a:latin typeface="Times New Roman" pitchFamily="18" charset="0"/>
              <a:cs typeface="Times New Roman" pitchFamily="18" charset="0"/>
            </a:endParaRPr>
          </a:p>
          <a:p>
            <a:pPr indent="0" algn="ctr">
              <a:buNone/>
            </a:pPr>
            <a:r>
              <a:rPr lang="en-US" b="1" i="1" dirty="0" smtClean="0">
                <a:latin typeface="Times New Roman" pitchFamily="18" charset="0"/>
                <a:cs typeface="Times New Roman" pitchFamily="18" charset="0"/>
              </a:rPr>
              <a:t>- General of the Army George C. Marshall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iel.Johnson\Desktop\CAPE\Briefs Slides and Images\Pictures\oath.jpg"/>
          <p:cNvPicPr>
            <a:picLocks noChangeAspect="1" noChangeArrowheads="1"/>
          </p:cNvPicPr>
          <p:nvPr/>
        </p:nvPicPr>
        <p:blipFill>
          <a:blip r:embed="rId3" cstate="print"/>
          <a:srcRect l="14888" t="1847" r="4907" b="13646"/>
          <a:stretch>
            <a:fillRect/>
          </a:stretch>
        </p:blipFill>
        <p:spPr bwMode="auto">
          <a:xfrm>
            <a:off x="0" y="0"/>
            <a:ext cx="9144000" cy="6858000"/>
          </a:xfrm>
          <a:prstGeom prst="rect">
            <a:avLst/>
          </a:prstGeom>
          <a:noFill/>
        </p:spPr>
      </p:pic>
      <p:sp>
        <p:nvSpPr>
          <p:cNvPr id="16" name="Title 1"/>
          <p:cNvSpPr txBox="1">
            <a:spLocks/>
          </p:cNvSpPr>
          <p:nvPr/>
        </p:nvSpPr>
        <p:spPr>
          <a:xfrm>
            <a:off x="3962400" y="0"/>
            <a:ext cx="45720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99"/>
                </a:solidFill>
                <a:effectLst/>
                <a:uLnTx/>
                <a:uFillTx/>
                <a:latin typeface="Arial" pitchFamily="34" charset="0"/>
                <a:ea typeface="+mj-ea"/>
                <a:cs typeface="Arial" pitchFamily="34" charset="0"/>
              </a:rPr>
              <a:t>Stewardship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686800" cy="5668963"/>
          </a:xfrm>
        </p:spPr>
        <p:txBody>
          <a:bodyPr>
            <a:normAutofit/>
          </a:bodyPr>
          <a:lstStyle/>
          <a:p>
            <a:pPr indent="0">
              <a:buNone/>
            </a:pPr>
            <a:r>
              <a:rPr lang="en-US" b="1" dirty="0" smtClean="0">
                <a:latin typeface="Times New Roman" pitchFamily="18" charset="0"/>
                <a:cs typeface="Times New Roman" pitchFamily="18" charset="0"/>
              </a:rPr>
              <a:t>Stewardship of the Profession is the Army professional’s commitment to preserving the value of the Army by making these essential characteristics effective elements of every day through their actions and by their moral upholding of the Army’s earned trust.</a:t>
            </a:r>
          </a:p>
          <a:p>
            <a:pPr indent="0">
              <a:buNone/>
            </a:pPr>
            <a:endParaRPr lang="en-US" b="1" dirty="0" smtClean="0">
              <a:latin typeface="Times New Roman" pitchFamily="18" charset="0"/>
              <a:cs typeface="Times New Roman" pitchFamily="18" charset="0"/>
            </a:endParaRPr>
          </a:p>
          <a:p>
            <a:pPr indent="0" algn="ctr">
              <a:buNone/>
            </a:pPr>
            <a:r>
              <a:rPr lang="en-US" b="1" i="1" dirty="0" smtClean="0">
                <a:latin typeface="Times New Roman" pitchFamily="18" charset="0"/>
                <a:cs typeface="Times New Roman" pitchFamily="18" charset="0"/>
              </a:rPr>
              <a:t>Each professional Soldier “is a steward of the future of the Army Profession.”</a:t>
            </a:r>
          </a:p>
          <a:p>
            <a:pPr indent="0" algn="ctr">
              <a:buNone/>
            </a:pPr>
            <a:r>
              <a:rPr lang="en-US" b="1" i="1" dirty="0" smtClean="0">
                <a:latin typeface="Times New Roman" pitchFamily="18" charset="0"/>
                <a:cs typeface="Times New Roman" pitchFamily="18" charset="0"/>
              </a:rPr>
              <a:t>- General Martin E. Dempsey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609600"/>
            <a:ext cx="8439150" cy="5516563"/>
          </a:xfrm>
        </p:spPr>
        <p:txBody>
          <a:bodyPr>
            <a:normAutofit/>
          </a:bodyPr>
          <a:lstStyle/>
          <a:p>
            <a:pPr marL="0" lvl="0" indent="0">
              <a:spcBef>
                <a:spcPct val="0"/>
              </a:spcBef>
              <a:buNone/>
              <a:defRPr/>
            </a:pPr>
            <a:r>
              <a:rPr lang="en-US" b="1" i="1" u="sng" dirty="0" smtClean="0">
                <a:latin typeface="Times New Roman" pitchFamily="18" charset="0"/>
                <a:cs typeface="Times New Roman" pitchFamily="18" charset="0"/>
              </a:rPr>
              <a:t>What does it mean to be an Army professional?</a:t>
            </a:r>
          </a:p>
          <a:p>
            <a:pPr marL="0" lvl="0" indent="0">
              <a:spcBef>
                <a:spcPct val="0"/>
              </a:spcBef>
              <a:buNone/>
              <a:defRPr/>
            </a:pPr>
            <a:r>
              <a:rPr lang="en-US" b="1" dirty="0" smtClean="0">
                <a:latin typeface="Times New Roman" pitchFamily="18" charset="0"/>
                <a:cs typeface="Times New Roman" pitchFamily="18" charset="0"/>
              </a:rPr>
              <a:t>An </a:t>
            </a:r>
            <a:r>
              <a:rPr lang="en-US" b="1" i="1" dirty="0" smtClean="0">
                <a:latin typeface="Times New Roman" pitchFamily="18" charset="0"/>
                <a:cs typeface="Times New Roman" pitchFamily="18" charset="0"/>
              </a:rPr>
              <a:t>Army professional</a:t>
            </a:r>
            <a:r>
              <a:rPr lang="en-US" b="1" dirty="0" smtClean="0">
                <a:latin typeface="Times New Roman" pitchFamily="18" charset="0"/>
                <a:cs typeface="Times New Roman" pitchFamily="18" charset="0"/>
              </a:rPr>
              <a:t>, uniformed or civilian:</a:t>
            </a:r>
          </a:p>
          <a:p>
            <a:r>
              <a:rPr lang="en-US" b="1" dirty="0" smtClean="0">
                <a:latin typeface="Times New Roman" pitchFamily="18" charset="0"/>
                <a:cs typeface="Times New Roman" pitchFamily="18" charset="0"/>
              </a:rPr>
              <a:t>is an expert certified within the profession, consistently demonstrating competence, character, and commitment</a:t>
            </a:r>
          </a:p>
          <a:p>
            <a:r>
              <a:rPr lang="en-US" b="1" dirty="0" smtClean="0">
                <a:latin typeface="Times New Roman" pitchFamily="18" charset="0"/>
                <a:cs typeface="Times New Roman" pitchFamily="18" charset="0"/>
              </a:rPr>
              <a:t>is bonded with comrades in a shared identity and culture of sacrifice and service to the Nation </a:t>
            </a:r>
          </a:p>
          <a:p>
            <a:r>
              <a:rPr lang="en-US" b="1" dirty="0" smtClean="0">
                <a:latin typeface="Times New Roman" pitchFamily="18" charset="0"/>
                <a:cs typeface="Times New Roman" pitchFamily="18" charset="0"/>
              </a:rPr>
              <a:t>stewards the future of the Profession </a:t>
            </a:r>
          </a:p>
          <a:p>
            <a:r>
              <a:rPr lang="en-US" b="1" dirty="0" smtClean="0">
                <a:latin typeface="Times New Roman" pitchFamily="18" charset="0"/>
                <a:cs typeface="Times New Roman" pitchFamily="18" charset="0"/>
              </a:rPr>
              <a:t>adheres to the Army’s Ethic</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12"/>
          <p:cNvSpPr txBox="1">
            <a:spLocks noChangeArrowheads="1"/>
          </p:cNvSpPr>
          <p:nvPr/>
        </p:nvSpPr>
        <p:spPr bwMode="auto">
          <a:xfrm>
            <a:off x="1223134" y="381000"/>
            <a:ext cx="6697736" cy="584618"/>
          </a:xfrm>
          <a:prstGeom prst="rect">
            <a:avLst/>
          </a:prstGeom>
          <a:noFill/>
          <a:ln w="9525">
            <a:noFill/>
            <a:miter lim="800000"/>
            <a:headEnd/>
            <a:tailEnd/>
          </a:ln>
        </p:spPr>
        <p:txBody>
          <a:bodyPr wrap="none" lIns="91284" tIns="45642" rIns="91284" bIns="45642">
            <a:spAutoFit/>
          </a:bodyPr>
          <a:lstStyle/>
          <a:p>
            <a:pPr algn="ctr" defTabSz="912813">
              <a:defRPr/>
            </a:pPr>
            <a:r>
              <a:rPr lang="en-US" sz="3200" b="1" dirty="0" smtClean="0">
                <a:solidFill>
                  <a:srgbClr val="000000"/>
                </a:solidFill>
                <a:latin typeface="Times New Roman" pitchFamily="18" charset="0"/>
                <a:cs typeface="Times New Roman" pitchFamily="18" charset="0"/>
              </a:rPr>
              <a:t>Membership in the Army Profession</a:t>
            </a:r>
            <a:endParaRPr lang="en-US" sz="3200" b="1" dirty="0">
              <a:solidFill>
                <a:srgbClr val="000000"/>
              </a:solidFill>
              <a:latin typeface="Times New Roman" pitchFamily="18" charset="0"/>
              <a:cs typeface="Times New Roman" pitchFamily="18" charset="0"/>
            </a:endParaRPr>
          </a:p>
        </p:txBody>
      </p:sp>
      <p:pic>
        <p:nvPicPr>
          <p:cNvPr id="2050" name="Picture 2" descr="C:\Users\Daniel.Johnson\Desktop\CAPE\Briefs Slides and Images\CAPE presentation images\Membership in the army profession.png"/>
          <p:cNvPicPr>
            <a:picLocks noChangeAspect="1" noChangeArrowheads="1"/>
          </p:cNvPicPr>
          <p:nvPr/>
        </p:nvPicPr>
        <p:blipFill>
          <a:blip r:embed="rId3" cstate="print"/>
          <a:srcRect/>
          <a:stretch>
            <a:fillRect/>
          </a:stretch>
        </p:blipFill>
        <p:spPr bwMode="auto">
          <a:xfrm>
            <a:off x="0" y="1120703"/>
            <a:ext cx="9144000" cy="555696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Times New Roman" pitchFamily="18" charset="0"/>
                <a:cs typeface="Times New Roman" pitchFamily="18" charset="0"/>
              </a:rPr>
              <a:t>LEARNING OUTCOMES.</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Recognize and be able to discuss: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buNone/>
            </a:pPr>
            <a:r>
              <a:rPr lang="en-US" i="1" u="sng" dirty="0" smtClean="0">
                <a:latin typeface="Times New Roman" pitchFamily="18" charset="0"/>
                <a:cs typeface="Times New Roman" pitchFamily="18" charset="0"/>
              </a:rPr>
              <a:t>Army professionals:</a:t>
            </a:r>
          </a:p>
          <a:p>
            <a:r>
              <a:rPr lang="en-US" dirty="0" smtClean="0">
                <a:latin typeface="Times New Roman" pitchFamily="18" charset="0"/>
                <a:cs typeface="Times New Roman" pitchFamily="18" charset="0"/>
              </a:rPr>
              <a:t>Receive, discuss, and reflect on the concepts and terms contained within ADRP 1, focusing on the Five Essential Characteristics and the Three Criteria for Certification as an Army professional.</a:t>
            </a:r>
          </a:p>
          <a:p>
            <a:r>
              <a:rPr lang="en-US" dirty="0" smtClean="0">
                <a:latin typeface="Times New Roman" pitchFamily="18" charset="0"/>
                <a:cs typeface="Times New Roman" pitchFamily="18" charset="0"/>
              </a:rPr>
              <a:t>Promote the socialization of the Army Profession, infusing critical concepts from ADRP 1 into their organizational culture, developmental dialogues, and reflection.</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txBox="1">
            <a:spLocks/>
          </p:cNvSpPr>
          <p:nvPr/>
        </p:nvSpPr>
        <p:spPr bwMode="auto">
          <a:xfrm>
            <a:off x="217488" y="193675"/>
            <a:ext cx="8763000" cy="720725"/>
          </a:xfrm>
          <a:prstGeom prst="rect">
            <a:avLst/>
          </a:prstGeom>
          <a:noFill/>
          <a:ln w="9525">
            <a:noFill/>
            <a:miter lim="800000"/>
            <a:headEnd/>
            <a:tailEnd/>
          </a:ln>
        </p:spPr>
        <p:txBody>
          <a:bodyPr lIns="91399" tIns="45699" rIns="91399" bIns="45699" anchor="ctr"/>
          <a:lstStyle/>
          <a:p>
            <a:pPr algn="ctr" defTabSz="913856" eaLnBrk="0" hangingPunct="0">
              <a:defRPr/>
            </a:pPr>
            <a:r>
              <a:rPr lang="en-US" sz="3200" b="1" i="1" dirty="0">
                <a:effectLst>
                  <a:outerShdw blurRad="38100" dist="38100" dir="2700000" algn="tl">
                    <a:srgbClr val="000000">
                      <a:alpha val="43137"/>
                    </a:srgbClr>
                  </a:outerShdw>
                </a:effectLst>
              </a:rPr>
              <a:t>America’s</a:t>
            </a:r>
            <a:r>
              <a:rPr lang="en-US" sz="2800" b="1" i="1" dirty="0">
                <a:effectLst>
                  <a:outerShdw blurRad="38100" dist="38100" dir="2700000" algn="tl">
                    <a:srgbClr val="000000">
                      <a:alpha val="43137"/>
                    </a:srgbClr>
                  </a:outerShdw>
                </a:effectLst>
              </a:rPr>
              <a:t> Army – Our Profession</a:t>
            </a:r>
          </a:p>
          <a:p>
            <a:pPr algn="ctr" defTabSz="913856" eaLnBrk="0" hangingPunct="0">
              <a:defRPr/>
            </a:pPr>
            <a:r>
              <a:rPr lang="en-US" sz="2000" b="1" dirty="0"/>
              <a:t>Education and Training Program (CY13)</a:t>
            </a:r>
          </a:p>
        </p:txBody>
      </p:sp>
      <p:cxnSp>
        <p:nvCxnSpPr>
          <p:cNvPr id="42" name="Straight Connector 41"/>
          <p:cNvCxnSpPr/>
          <p:nvPr/>
        </p:nvCxnSpPr>
        <p:spPr>
          <a:xfrm>
            <a:off x="2206625" y="4408488"/>
            <a:ext cx="228600" cy="381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80" name="Table 79"/>
          <p:cNvGraphicFramePr>
            <a:graphicFrameLocks noGrp="1"/>
          </p:cNvGraphicFramePr>
          <p:nvPr/>
        </p:nvGraphicFramePr>
        <p:xfrm>
          <a:off x="381000" y="1066800"/>
          <a:ext cx="8461641" cy="1219200"/>
        </p:xfrm>
        <a:graphic>
          <a:graphicData uri="http://schemas.openxmlformats.org/drawingml/2006/table">
            <a:tbl>
              <a:tblPr firstRow="1" bandRow="1">
                <a:tableStyleId>{5C22544A-7EE6-4342-B048-85BDC9FD1C3A}</a:tableStyleId>
              </a:tblPr>
              <a:tblGrid>
                <a:gridCol w="2138330"/>
                <a:gridCol w="2107770"/>
                <a:gridCol w="2107770"/>
                <a:gridCol w="2107771"/>
              </a:tblGrid>
              <a:tr h="365760">
                <a:tc gridSpan="4">
                  <a:txBody>
                    <a:bodyPr/>
                    <a:lstStyle/>
                    <a:p>
                      <a:pPr algn="ctr"/>
                      <a:r>
                        <a:rPr lang="en-US" sz="2000" b="1" dirty="0" smtClean="0">
                          <a:ln>
                            <a:noFill/>
                          </a:ln>
                          <a:solidFill>
                            <a:schemeClr val="tx1"/>
                          </a:solidFill>
                          <a:latin typeface="Arial" pitchFamily="34" charset="0"/>
                          <a:cs typeface="Arial" pitchFamily="34" charset="0"/>
                        </a:rPr>
                        <a:t>Quarterly Themes</a:t>
                      </a:r>
                      <a:endParaRPr lang="en-US" sz="2000"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hMerge="1">
                  <a:txBody>
                    <a:bodyPr/>
                    <a:lstStyle/>
                    <a:p>
                      <a:pPr algn="ctr"/>
                      <a:endParaRPr lang="en-US"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5760">
                <a:tc>
                  <a:txBody>
                    <a:bodyPr/>
                    <a:lstStyle/>
                    <a:p>
                      <a:pPr algn="ctr"/>
                      <a:r>
                        <a:rPr lang="en-US" sz="1600" b="1" dirty="0" smtClean="0">
                          <a:ln>
                            <a:noFill/>
                          </a:ln>
                          <a:solidFill>
                            <a:schemeClr val="tx1"/>
                          </a:solidFill>
                          <a:latin typeface="Arial" pitchFamily="34" charset="0"/>
                          <a:cs typeface="Arial" pitchFamily="34" charset="0"/>
                        </a:rPr>
                        <a:t>Standards and Discipline</a:t>
                      </a:r>
                      <a:endParaRPr lang="en-US" sz="1600"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ln>
                            <a:noFill/>
                          </a:ln>
                          <a:solidFill>
                            <a:schemeClr val="tx1"/>
                          </a:solidFill>
                          <a:latin typeface="Arial" pitchFamily="34" charset="0"/>
                          <a:cs typeface="Arial" pitchFamily="34" charset="0"/>
                        </a:rPr>
                        <a:t>Customs,</a:t>
                      </a:r>
                      <a:r>
                        <a:rPr lang="en-US" sz="1600" b="1" baseline="0" dirty="0" smtClean="0">
                          <a:ln>
                            <a:noFill/>
                          </a:ln>
                          <a:solidFill>
                            <a:schemeClr val="tx1"/>
                          </a:solidFill>
                          <a:latin typeface="Arial" pitchFamily="34" charset="0"/>
                          <a:cs typeface="Arial" pitchFamily="34" charset="0"/>
                        </a:rPr>
                        <a:t> Courtesies, Traditions</a:t>
                      </a:r>
                      <a:endParaRPr lang="en-US" sz="1600"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ln>
                            <a:noFill/>
                          </a:ln>
                          <a:solidFill>
                            <a:schemeClr val="tx1"/>
                          </a:solidFill>
                          <a:latin typeface="Arial" pitchFamily="34" charset="0"/>
                          <a:cs typeface="Arial" pitchFamily="34" charset="0"/>
                        </a:rPr>
                        <a:t>Military Expertise</a:t>
                      </a:r>
                      <a:endParaRPr lang="en-US" sz="1600"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b="1" dirty="0" smtClean="0">
                          <a:ln>
                            <a:noFill/>
                          </a:ln>
                          <a:solidFill>
                            <a:schemeClr val="tx1"/>
                          </a:solidFill>
                          <a:latin typeface="Arial" pitchFamily="34" charset="0"/>
                          <a:cs typeface="Arial" pitchFamily="34" charset="0"/>
                        </a:rPr>
                        <a:t>Trust</a:t>
                      </a:r>
                      <a:endParaRPr lang="en-US" sz="1600" b="1" dirty="0">
                        <a:ln>
                          <a:noFill/>
                        </a:ln>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28691" name="TextBox 84"/>
          <p:cNvSpPr txBox="1">
            <a:spLocks noChangeArrowheads="1"/>
          </p:cNvSpPr>
          <p:nvPr/>
        </p:nvSpPr>
        <p:spPr bwMode="auto">
          <a:xfrm>
            <a:off x="990600" y="4800600"/>
            <a:ext cx="7239000" cy="1077218"/>
          </a:xfrm>
          <a:prstGeom prst="rect">
            <a:avLst/>
          </a:prstGeom>
          <a:noFill/>
          <a:ln w="9525">
            <a:noFill/>
            <a:miter lim="800000"/>
            <a:headEnd/>
            <a:tailEnd/>
          </a:ln>
        </p:spPr>
        <p:txBody>
          <a:bodyPr>
            <a:spAutoFit/>
          </a:bodyPr>
          <a:lstStyle/>
          <a:p>
            <a:pPr marL="342900" indent="-342900">
              <a:spcAft>
                <a:spcPts val="600"/>
              </a:spcAft>
              <a:buFontTx/>
              <a:buAutoNum type="arabicPeriod"/>
            </a:pPr>
            <a:r>
              <a:rPr lang="en-US" dirty="0" smtClean="0"/>
              <a:t>Understand the Army Profession doctrine and concepts</a:t>
            </a:r>
          </a:p>
          <a:p>
            <a:pPr marL="342900" indent="-342900">
              <a:spcAft>
                <a:spcPts val="600"/>
              </a:spcAft>
              <a:buFontTx/>
              <a:buAutoNum type="arabicPeriod"/>
            </a:pPr>
            <a:r>
              <a:rPr lang="en-US" dirty="0" smtClean="0"/>
              <a:t>Continue and promote the dialogue about the profession </a:t>
            </a:r>
          </a:p>
          <a:p>
            <a:pPr marL="342900" indent="-342900">
              <a:spcAft>
                <a:spcPts val="600"/>
              </a:spcAft>
              <a:buFontTx/>
              <a:buAutoNum type="arabicPeriod"/>
            </a:pPr>
            <a:r>
              <a:rPr lang="en-US" dirty="0" smtClean="0"/>
              <a:t>Conduct ourselves in a manner worthy of our professional status </a:t>
            </a:r>
            <a:endParaRPr lang="en-US" dirty="0"/>
          </a:p>
        </p:txBody>
      </p:sp>
      <p:pic>
        <p:nvPicPr>
          <p:cNvPr id="28692" name="Picture 7" descr="All Posters-Sellsheets-Brochure2.jpg"/>
          <p:cNvPicPr>
            <a:picLocks noChangeAspect="1"/>
          </p:cNvPicPr>
          <p:nvPr/>
        </p:nvPicPr>
        <p:blipFill>
          <a:blip r:embed="rId3" cstate="print"/>
          <a:srcRect l="5414" t="714" r="4790" b="1735"/>
          <a:stretch>
            <a:fillRect/>
          </a:stretch>
        </p:blipFill>
        <p:spPr bwMode="auto">
          <a:xfrm>
            <a:off x="774700" y="2378075"/>
            <a:ext cx="1481138" cy="2081213"/>
          </a:xfrm>
          <a:prstGeom prst="rect">
            <a:avLst/>
          </a:prstGeom>
          <a:noFill/>
          <a:ln w="9525">
            <a:noFill/>
            <a:miter lim="800000"/>
            <a:headEnd/>
            <a:tailEnd/>
          </a:ln>
        </p:spPr>
      </p:pic>
      <p:pic>
        <p:nvPicPr>
          <p:cNvPr id="28693" name="Picture 8" descr="All Posters-Sellsheets-Brochure2.jpg"/>
          <p:cNvPicPr>
            <a:picLocks noChangeAspect="1"/>
          </p:cNvPicPr>
          <p:nvPr/>
        </p:nvPicPr>
        <p:blipFill>
          <a:blip r:embed="rId4" cstate="print"/>
          <a:srcRect l="5283" t="1530" r="5450" b="1328"/>
          <a:stretch>
            <a:fillRect/>
          </a:stretch>
        </p:blipFill>
        <p:spPr bwMode="auto">
          <a:xfrm>
            <a:off x="2830513" y="2395538"/>
            <a:ext cx="1471612" cy="2071687"/>
          </a:xfrm>
          <a:prstGeom prst="rect">
            <a:avLst/>
          </a:prstGeom>
          <a:noFill/>
          <a:ln w="9525">
            <a:noFill/>
            <a:miter lim="800000"/>
            <a:headEnd/>
            <a:tailEnd/>
          </a:ln>
        </p:spPr>
      </p:pic>
      <p:pic>
        <p:nvPicPr>
          <p:cNvPr id="28694" name="Picture 10" descr="All Posters-Sellsheets-Brochure2.jpg"/>
          <p:cNvPicPr>
            <a:picLocks noChangeAspect="1"/>
          </p:cNvPicPr>
          <p:nvPr/>
        </p:nvPicPr>
        <p:blipFill>
          <a:blip r:embed="rId5" cstate="print"/>
          <a:srcRect l="6735" t="1122" r="4526" b="1326"/>
          <a:stretch>
            <a:fillRect/>
          </a:stretch>
        </p:blipFill>
        <p:spPr bwMode="auto">
          <a:xfrm>
            <a:off x="7045325" y="2386013"/>
            <a:ext cx="1463675" cy="2081212"/>
          </a:xfrm>
          <a:prstGeom prst="rect">
            <a:avLst/>
          </a:prstGeom>
          <a:noFill/>
          <a:ln w="9525">
            <a:noFill/>
            <a:miter lim="800000"/>
            <a:headEnd/>
            <a:tailEnd/>
          </a:ln>
        </p:spPr>
      </p:pic>
      <p:pic>
        <p:nvPicPr>
          <p:cNvPr id="28695" name="Picture 3" descr="C:\Users\Andrew.Miller\Documents\America's Army - Our Profession\Posters\jpg\Mil-Exp.jpg"/>
          <p:cNvPicPr>
            <a:picLocks noChangeAspect="1" noChangeArrowheads="1"/>
          </p:cNvPicPr>
          <p:nvPr/>
        </p:nvPicPr>
        <p:blipFill>
          <a:blip r:embed="rId6" cstate="print"/>
          <a:srcRect l="1151" t="845" r="1228" b="948"/>
          <a:stretch>
            <a:fillRect/>
          </a:stretch>
        </p:blipFill>
        <p:spPr bwMode="auto">
          <a:xfrm>
            <a:off x="4967288" y="2419350"/>
            <a:ext cx="1357312" cy="2025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278750" y="762000"/>
            <a:ext cx="4586500" cy="5175985"/>
          </a:xfrm>
          <a:prstGeom prst="rect">
            <a:avLst/>
          </a:prstGeom>
          <a:noFill/>
          <a:ln w="9525">
            <a:noFill/>
            <a:miter lim="800000"/>
            <a:headEnd/>
            <a:tailEnd/>
          </a:ln>
        </p:spPr>
      </p:pic>
      <p:sp>
        <p:nvSpPr>
          <p:cNvPr id="5" name="TextBox 4"/>
          <p:cNvSpPr txBox="1"/>
          <p:nvPr/>
        </p:nvSpPr>
        <p:spPr>
          <a:xfrm>
            <a:off x="1981200" y="164068"/>
            <a:ext cx="5181600" cy="523220"/>
          </a:xfrm>
          <a:prstGeom prst="rect">
            <a:avLst/>
          </a:prstGeom>
          <a:noFill/>
        </p:spPr>
        <p:txBody>
          <a:bodyPr wrap="square" rtlCol="0">
            <a:spAutoFit/>
          </a:bodyPr>
          <a:lstStyle/>
          <a:p>
            <a:pPr algn="ctr"/>
            <a:r>
              <a:rPr lang="en-US" sz="2800" b="1" dirty="0" smtClean="0">
                <a:latin typeface="Times New Roman" pitchFamily="18" charset="0"/>
                <a:cs typeface="Times New Roman" pitchFamily="18" charset="0"/>
              </a:rPr>
              <a:t>Visit us at http://cape.army.mil</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niel.Johnson\Desktop\CAPE\Briefs Slides and Images\Pictures\army_2011_0131-1.jpg"/>
          <p:cNvPicPr>
            <a:picLocks noChangeAspect="1" noChangeArrowheads="1"/>
          </p:cNvPicPr>
          <p:nvPr/>
        </p:nvPicPr>
        <p:blipFill>
          <a:blip r:embed="rId3" cstate="print">
            <a:lum bright="-50000"/>
          </a:blip>
          <a:srcRect l="2752" t="2174" r="14439"/>
          <a:stretch>
            <a:fillRect/>
          </a:stretch>
        </p:blipFill>
        <p:spPr bwMode="auto">
          <a:xfrm>
            <a:off x="0" y="0"/>
            <a:ext cx="9144000" cy="6858000"/>
          </a:xfrm>
          <a:prstGeom prst="rect">
            <a:avLst/>
          </a:prstGeom>
          <a:noFill/>
        </p:spPr>
      </p:pic>
      <p:sp>
        <p:nvSpPr>
          <p:cNvPr id="5" name="Content Placeholder 2"/>
          <p:cNvSpPr>
            <a:spLocks noGrp="1"/>
          </p:cNvSpPr>
          <p:nvPr>
            <p:ph idx="1"/>
          </p:nvPr>
        </p:nvSpPr>
        <p:spPr>
          <a:xfrm>
            <a:off x="0" y="762000"/>
            <a:ext cx="9029700" cy="5334000"/>
          </a:xfrm>
        </p:spPr>
        <p:txBody>
          <a:bodyPr>
            <a:noAutofit/>
          </a:bodyPr>
          <a:lstStyle/>
          <a:p>
            <a:pPr indent="0" algn="ctr">
              <a:buNone/>
            </a:pPr>
            <a:r>
              <a:rPr lang="en-US" sz="4000" b="1" dirty="0" smtClean="0">
                <a:solidFill>
                  <a:srgbClr val="FFFFCC"/>
                </a:solidFill>
                <a:latin typeface="Times New Roman" pitchFamily="18" charset="0"/>
                <a:cs typeface="Times New Roman" pitchFamily="18" charset="0"/>
              </a:rPr>
              <a:t>The Army Profession</a:t>
            </a:r>
          </a:p>
          <a:p>
            <a:pPr indent="0" algn="ctr">
              <a:buNone/>
            </a:pPr>
            <a:endParaRPr lang="en-US" b="1" dirty="0" smtClean="0">
              <a:solidFill>
                <a:srgbClr val="FFFFCC"/>
              </a:solidFill>
              <a:latin typeface="Times New Roman" pitchFamily="18" charset="0"/>
              <a:cs typeface="Times New Roman" pitchFamily="18" charset="0"/>
            </a:endParaRPr>
          </a:p>
          <a:p>
            <a:pPr indent="0" algn="ctr">
              <a:buNone/>
            </a:pPr>
            <a:r>
              <a:rPr lang="en-US" b="1" dirty="0" smtClean="0">
                <a:solidFill>
                  <a:srgbClr val="FFFFCC"/>
                </a:solidFill>
                <a:latin typeface="Times New Roman" pitchFamily="18" charset="0"/>
                <a:cs typeface="Times New Roman" pitchFamily="18" charset="0"/>
              </a:rPr>
              <a:t>A unique vocation of experts certified in the design, generation, support, and ethical application of landpower, serving under civilian authority, entrusted to defend the Constitution and the rights and interests of the American people.</a:t>
            </a:r>
            <a:endParaRPr lang="en-US" sz="2000" b="1" dirty="0" smtClean="0">
              <a:solidFill>
                <a:srgbClr val="FFFF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1143000"/>
          </a:xfrm>
        </p:spPr>
        <p:txBody>
          <a:bodyPr>
            <a:normAutofit/>
          </a:bodyPr>
          <a:lstStyle/>
          <a:p>
            <a:r>
              <a:rPr lang="en-US" sz="4000" b="1" dirty="0" smtClean="0">
                <a:latin typeface="Times New Roman" pitchFamily="18" charset="0"/>
                <a:cs typeface="Times New Roman" pitchFamily="18" charset="0"/>
              </a:rPr>
              <a:t>Army Profession Overview</a:t>
            </a:r>
            <a:endParaRPr lang="en-US" sz="4000" b="1" dirty="0">
              <a:latin typeface="Times New Roman" pitchFamily="18" charset="0"/>
              <a:cs typeface="Times New Roman" pitchFamily="18" charset="0"/>
            </a:endParaRP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28647" y="1330296"/>
            <a:ext cx="9201295" cy="5603904"/>
          </a:xfrm>
          <a:prstGeom prst="rect">
            <a:avLst/>
          </a:prstGeom>
          <a:noFill/>
          <a:ln w="9525">
            <a:noFill/>
            <a:miter lim="800000"/>
            <a:headEnd/>
            <a:tailEnd/>
          </a:ln>
        </p:spPr>
      </p:pic>
      <p:sp>
        <p:nvSpPr>
          <p:cNvPr id="6" name="Rectangle 5"/>
          <p:cNvSpPr/>
          <p:nvPr/>
        </p:nvSpPr>
        <p:spPr>
          <a:xfrm>
            <a:off x="1676400" y="990601"/>
            <a:ext cx="5334000" cy="276999"/>
          </a:xfrm>
          <a:prstGeom prst="rect">
            <a:avLst/>
          </a:prstGeom>
        </p:spPr>
        <p:txBody>
          <a:bodyPr wrap="square">
            <a:spAutoFit/>
          </a:bodyPr>
          <a:lstStyle/>
          <a:p>
            <a:r>
              <a:rPr lang="en-US" sz="1200" dirty="0" smtClean="0">
                <a:hlinkClick r:id="rId5"/>
              </a:rPr>
              <a:t>http://www.youtube.com/watch?feature=player_embedded&amp;v=1ggPg5fGids </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304800"/>
            <a:ext cx="8839200" cy="6553200"/>
          </a:xfrm>
          <a:prstGeom prst="rect">
            <a:avLst/>
          </a:prstGeom>
          <a:solidFill>
            <a:schemeClr val="bg1"/>
          </a:solid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200" b="1" i="1"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does it mean for the Army to be a Profession?</a:t>
            </a:r>
            <a:endParaRPr kumimoji="0" lang="en-US" sz="2800" b="1" i="1"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The Army Profession works with expert knowledge to assure the nation’s security through land power; that expertise is the product</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of professionals’ long</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work</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and study.</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800" b="1" baseline="0" dirty="0" smtClean="0">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800" b="1" dirty="0" smtClean="0">
                <a:latin typeface="Times New Roman" pitchFamily="18" charset="0"/>
                <a:ea typeface="+mj-ea"/>
                <a:cs typeface="Times New Roman" pitchFamily="18" charset="0"/>
              </a:rPr>
              <a:t>Because our </a:t>
            </a: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expert work is vital to society – providing to society unique and necessary expertise – there is a trust between the profession and society.</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800" b="1" dirty="0" smtClean="0">
              <a:latin typeface="Times New Roman" pitchFamily="18" charset="0"/>
              <a:ea typeface="+mj-ea"/>
              <a:cs typeface="Times New Roman" pitchFamily="18"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That trust is earned by effectively and ethically applying military expertise on the American society’s behalf, and by ensuring that members of the Army Profession continue to serve honorably.  </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niel.Johnson\Desktop\CAPE\Briefs Slides and Images\CAPE presentation images\5ec color.jpg"/>
          <p:cNvPicPr>
            <a:picLocks noChangeAspect="1" noChangeArrowheads="1"/>
          </p:cNvPicPr>
          <p:nvPr/>
        </p:nvPicPr>
        <p:blipFill>
          <a:blip r:embed="rId3" cstate="print"/>
          <a:srcRect t="15188" b="14100"/>
          <a:stretch>
            <a:fillRect/>
          </a:stretch>
        </p:blipFill>
        <p:spPr bwMode="auto">
          <a:xfrm>
            <a:off x="0" y="838200"/>
            <a:ext cx="9144000" cy="4953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p:cNvPr>
          <p:cNvPicPr>
            <a:picLocks noChangeAspect="1" noChangeArrowheads="1"/>
          </p:cNvPicPr>
          <p:nvPr/>
        </p:nvPicPr>
        <p:blipFill>
          <a:blip r:embed="rId4" cstate="print"/>
          <a:srcRect/>
          <a:stretch>
            <a:fillRect/>
          </a:stretch>
        </p:blipFill>
        <p:spPr bwMode="auto">
          <a:xfrm>
            <a:off x="-45352" y="304800"/>
            <a:ext cx="9234705" cy="6553200"/>
          </a:xfrm>
          <a:prstGeom prst="rect">
            <a:avLst/>
          </a:prstGeom>
          <a:noFill/>
          <a:ln w="9525">
            <a:noFill/>
            <a:miter lim="800000"/>
            <a:headEnd/>
            <a:tailEnd/>
          </a:ln>
        </p:spPr>
      </p:pic>
      <p:sp>
        <p:nvSpPr>
          <p:cNvPr id="3" name="Rectangle 2"/>
          <p:cNvSpPr/>
          <p:nvPr/>
        </p:nvSpPr>
        <p:spPr>
          <a:xfrm>
            <a:off x="2819400" y="1524000"/>
            <a:ext cx="5486400" cy="276999"/>
          </a:xfrm>
          <a:prstGeom prst="rect">
            <a:avLst/>
          </a:prstGeom>
        </p:spPr>
        <p:txBody>
          <a:bodyPr wrap="square">
            <a:spAutoFit/>
          </a:bodyPr>
          <a:lstStyle/>
          <a:p>
            <a:pPr lvl="0"/>
            <a:r>
              <a:rPr lang="en-US" sz="1200" dirty="0" smtClean="0">
                <a:solidFill>
                  <a:prstClr val="black"/>
                </a:solidFill>
                <a:hlinkClick r:id="rId5"/>
              </a:rPr>
              <a:t>http://www.youtube.com/watch?v=kDzPEWdUzaM</a:t>
            </a:r>
            <a:r>
              <a:rPr lang="en-US" sz="1200" dirty="0" smtClean="0">
                <a:solidFill>
                  <a:prstClr val="black"/>
                </a:solidFill>
              </a:rPr>
              <a:t> </a:t>
            </a:r>
            <a:endParaRPr lang="en-US" sz="1200" dirty="0">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aniel.Johnson\Desktop\CAPE\Briefs Slides and Images\Pictures\army_2011_0827-1.jpg"/>
          <p:cNvPicPr>
            <a:picLocks noChangeAspect="1" noChangeArrowheads="1"/>
          </p:cNvPicPr>
          <p:nvPr/>
        </p:nvPicPr>
        <p:blipFill>
          <a:blip r:embed="rId3" cstate="print"/>
          <a:srcRect/>
          <a:stretch>
            <a:fillRect/>
          </a:stretch>
        </p:blipFill>
        <p:spPr bwMode="auto">
          <a:xfrm>
            <a:off x="-581789" y="-18603"/>
            <a:ext cx="10307579" cy="6895207"/>
          </a:xfrm>
          <a:prstGeom prst="rect">
            <a:avLst/>
          </a:prstGeom>
          <a:noFill/>
        </p:spPr>
      </p:pic>
      <p:sp>
        <p:nvSpPr>
          <p:cNvPr id="7" name="Title 1"/>
          <p:cNvSpPr txBox="1">
            <a:spLocks/>
          </p:cNvSpPr>
          <p:nvPr/>
        </p:nvSpPr>
        <p:spPr>
          <a:xfrm>
            <a:off x="54592" y="6150592"/>
            <a:ext cx="2895600" cy="914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Arial" pitchFamily="34" charset="0"/>
                <a:ea typeface="+mj-ea"/>
                <a:cs typeface="Arial" pitchFamily="34" charset="0"/>
              </a:rPr>
              <a:t>Trust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08037"/>
            <a:ext cx="8686800" cy="5668963"/>
          </a:xfrm>
        </p:spPr>
        <p:txBody>
          <a:bodyPr>
            <a:normAutofit lnSpcReduction="10000"/>
          </a:bodyPr>
          <a:lstStyle/>
          <a:p>
            <a:pPr indent="0">
              <a:buNone/>
            </a:pPr>
            <a:r>
              <a:rPr lang="en-US" b="1" dirty="0" smtClean="0">
                <a:latin typeface="Times New Roman" pitchFamily="18" charset="0"/>
                <a:cs typeface="Times New Roman" pitchFamily="18" charset="0"/>
              </a:rPr>
              <a:t>Trust – the bedrock of the relationship between the Army Profession and the American people – is vital to the profession. To succeed the profession sustains and develops trust:</a:t>
            </a:r>
          </a:p>
          <a:p>
            <a:pPr marL="457200" lvl="1" indent="0">
              <a:lnSpc>
                <a:spcPct val="150000"/>
              </a:lnSpc>
              <a:buFontTx/>
              <a:buChar char="-"/>
            </a:pPr>
            <a:r>
              <a:rPr lang="en-US" b="1" dirty="0" smtClean="0">
                <a:latin typeface="Times New Roman" pitchFamily="18" charset="0"/>
                <a:cs typeface="Times New Roman" pitchFamily="18" charset="0"/>
              </a:rPr>
              <a:t>- Between Army professionals (Soldiers and Army   	Civilians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Between Leaders, Soldiers and Civilians</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Between Members, their Families and the Army</a:t>
            </a:r>
          </a:p>
          <a:p>
            <a:pPr marL="457200" lvl="1" indent="0">
              <a:lnSpc>
                <a:spcPct val="150000"/>
              </a:lnSpc>
              <a:buFontTx/>
              <a:buChar char="-"/>
            </a:pPr>
            <a:r>
              <a:rPr lang="en-US" b="1" dirty="0" smtClean="0">
                <a:latin typeface="Times New Roman" pitchFamily="18" charset="0"/>
                <a:cs typeface="Times New Roman" pitchFamily="18" charset="0"/>
              </a:rPr>
              <a:t> Between the Army and the American people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2379</TotalTime>
  <Words>674</Words>
  <Application>Microsoft Office PowerPoint</Application>
  <PresentationFormat>On-screen Show (4:3)</PresentationFormat>
  <Paragraphs>75</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LEARNING OUTCOMES. Recognize and be able to discuss:</vt:lpstr>
      <vt:lpstr>Slide 3</vt:lpstr>
      <vt:lpstr>Army Profession Overview</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it mean to be an Army Professional?</dc:title>
  <dc:creator>Daniel I. Johnson</dc:creator>
  <cp:lastModifiedBy>Timothy Lempicki</cp:lastModifiedBy>
  <cp:revision>74</cp:revision>
  <dcterms:created xsi:type="dcterms:W3CDTF">2012-09-13T14:13:06Z</dcterms:created>
  <dcterms:modified xsi:type="dcterms:W3CDTF">2014-06-24T20:24:39Z</dcterms:modified>
</cp:coreProperties>
</file>