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49" r:id="rId5"/>
  </p:sldMasterIdLst>
  <p:notesMasterIdLst>
    <p:notesMasterId r:id="rId22"/>
  </p:notesMasterIdLst>
  <p:handoutMasterIdLst>
    <p:handoutMasterId r:id="rId23"/>
  </p:handoutMasterIdLst>
  <p:sldIdLst>
    <p:sldId id="256" r:id="rId6"/>
    <p:sldId id="339" r:id="rId7"/>
    <p:sldId id="328" r:id="rId8"/>
    <p:sldId id="319" r:id="rId9"/>
    <p:sldId id="341" r:id="rId10"/>
    <p:sldId id="340" r:id="rId11"/>
    <p:sldId id="317" r:id="rId12"/>
    <p:sldId id="348" r:id="rId13"/>
    <p:sldId id="346" r:id="rId14"/>
    <p:sldId id="345" r:id="rId15"/>
    <p:sldId id="344" r:id="rId16"/>
    <p:sldId id="324" r:id="rId17"/>
    <p:sldId id="349" r:id="rId18"/>
    <p:sldId id="347" r:id="rId19"/>
    <p:sldId id="336" r:id="rId20"/>
    <p:sldId id="342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3E6EB"/>
    <a:srgbClr val="A6F0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4" autoAdjust="0"/>
    <p:restoredTop sz="90370" autoAdjust="0"/>
  </p:normalViewPr>
  <p:slideViewPr>
    <p:cSldViewPr>
      <p:cViewPr>
        <p:scale>
          <a:sx n="80" d="100"/>
          <a:sy n="80" d="100"/>
        </p:scale>
        <p:origin x="-84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7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418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3" y="0"/>
            <a:ext cx="3037628" cy="46418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BAE4728-318F-4771-9B88-448D294FBEBF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7628" cy="46418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83" y="8830627"/>
            <a:ext cx="3037628" cy="46418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7CC0A72B-EB22-4A06-AD60-172A97D77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371" cy="465774"/>
          </a:xfrm>
          <a:prstGeom prst="rect">
            <a:avLst/>
          </a:prstGeom>
        </p:spPr>
        <p:txBody>
          <a:bodyPr vert="horz" lIns="93092" tIns="46547" rIns="93092" bIns="4654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1" cy="465774"/>
          </a:xfrm>
          <a:prstGeom prst="rect">
            <a:avLst/>
          </a:prstGeom>
        </p:spPr>
        <p:txBody>
          <a:bodyPr vert="horz" lIns="93092" tIns="46547" rIns="93092" bIns="46547" rtlCol="0"/>
          <a:lstStyle>
            <a:lvl1pPr algn="r">
              <a:defRPr sz="1200"/>
            </a:lvl1pPr>
          </a:lstStyle>
          <a:p>
            <a:pPr>
              <a:defRPr/>
            </a:pPr>
            <a:fld id="{9D9BE1B4-5671-4740-8234-A746D3C83F2B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2" tIns="46547" rIns="93092" bIns="4654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108"/>
            <a:ext cx="5608320" cy="4184016"/>
          </a:xfrm>
          <a:prstGeom prst="rect">
            <a:avLst/>
          </a:prstGeom>
        </p:spPr>
        <p:txBody>
          <a:bodyPr vert="horz" lIns="93092" tIns="46547" rIns="93092" bIns="4654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037"/>
            <a:ext cx="3038371" cy="465774"/>
          </a:xfrm>
          <a:prstGeom prst="rect">
            <a:avLst/>
          </a:prstGeom>
        </p:spPr>
        <p:txBody>
          <a:bodyPr vert="horz" lIns="93092" tIns="46547" rIns="93092" bIns="4654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29037"/>
            <a:ext cx="3038371" cy="465774"/>
          </a:xfrm>
          <a:prstGeom prst="rect">
            <a:avLst/>
          </a:prstGeom>
        </p:spPr>
        <p:txBody>
          <a:bodyPr vert="horz" lIns="93092" tIns="46547" rIns="93092" bIns="46547" rtlCol="0" anchor="b"/>
          <a:lstStyle>
            <a:lvl1pPr algn="r">
              <a:defRPr sz="1200"/>
            </a:lvl1pPr>
          </a:lstStyle>
          <a:p>
            <a:pPr>
              <a:defRPr/>
            </a:pPr>
            <a:fld id="{4834E7B9-88B3-4A54-8C52-38231D5A1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9996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ambria" pitchFamily="18" charset="0"/>
              </a:rPr>
              <a:t>The NACCS Social Vulnerability Index was computed by adding the following US 2010 Census variables at the Census Tract level:</a:t>
            </a:r>
          </a:p>
          <a:p>
            <a:pPr lvl="1"/>
            <a:r>
              <a:rPr lang="en-US" sz="1600" dirty="0" smtClean="0">
                <a:latin typeface="Cambria" pitchFamily="18" charset="0"/>
              </a:rPr>
              <a:t>% Population 65 and over</a:t>
            </a:r>
          </a:p>
          <a:p>
            <a:pPr lvl="1"/>
            <a:r>
              <a:rPr lang="en-US" sz="1600" dirty="0" smtClean="0">
                <a:latin typeface="Cambria" pitchFamily="18" charset="0"/>
              </a:rPr>
              <a:t>% Population under 5</a:t>
            </a:r>
          </a:p>
          <a:p>
            <a:pPr lvl="1"/>
            <a:r>
              <a:rPr lang="en-US" sz="1600" dirty="0" smtClean="0">
                <a:latin typeface="Cambria" pitchFamily="18" charset="0"/>
              </a:rPr>
              <a:t>% Population w/ Income below poverty</a:t>
            </a:r>
          </a:p>
          <a:p>
            <a:pPr lvl="1"/>
            <a:r>
              <a:rPr lang="en-US" sz="1600" dirty="0" smtClean="0">
                <a:latin typeface="Cambria" pitchFamily="18" charset="0"/>
              </a:rPr>
              <a:t>% Population Non-proficient English speakers</a:t>
            </a:r>
          </a:p>
          <a:p>
            <a:pPr lvl="1"/>
            <a:r>
              <a:rPr lang="en-US" sz="1600" dirty="0" err="1" smtClean="0">
                <a:latin typeface="Cambria" pitchFamily="18" charset="0"/>
              </a:rPr>
              <a:t>Gini</a:t>
            </a:r>
            <a:r>
              <a:rPr lang="en-US" sz="1600" dirty="0" smtClean="0">
                <a:latin typeface="Cambria" pitchFamily="18" charset="0"/>
              </a:rPr>
              <a:t> index of income inequality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4E7B9-88B3-4A54-8C52-38231D5A1F5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identification of problem areas will help us to identify opportunities to manage risk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 risk, address SLR/climate change, and improve resiliency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including the cons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ideration of appropriate strategies, such as: hold the line, phased retreat, retreat and restoration of natural systems.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4E7B9-88B3-4A54-8C52-38231D5A1F5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A7535-8BF1-44FC-86E0-0CD9DBC62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7672B-0DAF-44EB-8530-5DAA7483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29946-4649-4E37-94B6-1F3474C86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F7AA9-2E8A-4984-B8EC-DF194E78F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9C556-46A3-44B7-987A-13982266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6D03A-AEA0-4F06-A361-2035EB09B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43F2E-C0CB-41DD-95F4-36920ABA1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61E0D-947C-4A08-8620-A9D74F8D1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16B4C-CFBD-4911-9C79-0E27E8BE4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8E195-D34E-4F10-80A9-A293E747D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B9AF2-F4ED-44B2-AD98-C1ADDD37F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FloodFighter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86200" y="1524000"/>
            <a:ext cx="5257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28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3597275" cy="5492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smtClean="0"/>
              <a:t>US Army Corps of Engineers</a:t>
            </a:r>
          </a:p>
          <a:p>
            <a:pPr eaLnBrk="1" hangingPunct="1">
              <a:defRPr/>
            </a:pPr>
            <a:r>
              <a:rPr lang="en-US" b="1" smtClean="0"/>
              <a:t>BUILDING STRONG</a:t>
            </a:r>
            <a:r>
              <a:rPr lang="en-US" sz="1400" b="1" baseline="-25000" smtClean="0"/>
              <a:t>®</a:t>
            </a:r>
          </a:p>
        </p:txBody>
      </p:sp>
      <p:grpSp>
        <p:nvGrpSpPr>
          <p:cNvPr id="1029" name="Group 28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grpSp>
          <p:nvGrpSpPr>
            <p:cNvPr id="1030" name="Group 27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2"/>
              <a:chOff x="0" y="0"/>
              <a:chExt cx="5760" cy="4322"/>
            </a:xfrm>
          </p:grpSpPr>
          <p:pic>
            <p:nvPicPr>
              <p:cNvPr id="1032" name="Picture 23" descr="ppt_camo_bkgrnd-03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3" name="Picture 21" descr="white_curv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502" y="990"/>
                <a:ext cx="3258" cy="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1" name="Picture 8" descr="USACE_logo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44" y="3201"/>
              <a:ext cx="86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7C40355C-E397-4F4F-A4EA-DBD92CEC7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6223000" y="6416675"/>
            <a:ext cx="2606675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400" b="1" smtClean="0"/>
              <a:t>BUILDING STRONG</a:t>
            </a:r>
            <a:r>
              <a:rPr lang="en-US" sz="1400" b="1" baseline="-25000" smtClean="0"/>
              <a:t>®</a:t>
            </a:r>
          </a:p>
        </p:txBody>
      </p:sp>
      <p:sp>
        <p:nvSpPr>
          <p:cNvPr id="2055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mbria" pitchFamily="18" charset="0"/>
              </a:rPr>
              <a:t>North Atlantic Coast </a:t>
            </a:r>
            <a:br>
              <a:rPr lang="en-US" dirty="0" smtClean="0">
                <a:latin typeface="Cambria" pitchFamily="18" charset="0"/>
              </a:rPr>
            </a:br>
            <a:r>
              <a:rPr lang="en-US" dirty="0" smtClean="0">
                <a:latin typeface="Cambria" pitchFamily="18" charset="0"/>
              </a:rPr>
              <a:t>Comprehensive Study</a:t>
            </a:r>
            <a:br>
              <a:rPr lang="en-US" dirty="0" smtClean="0">
                <a:latin typeface="Cambria" pitchFamily="18" charset="0"/>
              </a:rPr>
            </a:br>
            <a:r>
              <a:rPr lang="en-US" dirty="0" smtClean="0">
                <a:latin typeface="Cambria" pitchFamily="18" charset="0"/>
              </a:rPr>
              <a:t/>
            </a:r>
            <a:br>
              <a:rPr lang="en-US" dirty="0" smtClean="0">
                <a:latin typeface="Cambria" pitchFamily="18" charset="0"/>
              </a:rPr>
            </a:br>
            <a:r>
              <a:rPr lang="en-US" sz="2800" i="1" dirty="0" smtClean="0">
                <a:latin typeface="Cambria" pitchFamily="18" charset="0"/>
              </a:rPr>
              <a:t>Application of Vulnerability Analyses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3054350"/>
            <a:ext cx="3505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Cambria" pitchFamily="18" charset="0"/>
              </a:rPr>
              <a:t>U.S. Army Corps of Engineers</a:t>
            </a:r>
          </a:p>
          <a:p>
            <a:r>
              <a:rPr lang="en-US" sz="1400" dirty="0">
                <a:latin typeface="Cambria" pitchFamily="18" charset="0"/>
              </a:rPr>
              <a:t>Coastal Storm </a:t>
            </a:r>
            <a:r>
              <a:rPr lang="en-US" sz="1400" dirty="0" smtClean="0">
                <a:latin typeface="Cambria" pitchFamily="18" charset="0"/>
              </a:rPr>
              <a:t>Risk Management</a:t>
            </a:r>
            <a:endParaRPr lang="en-US" sz="1400" dirty="0">
              <a:latin typeface="Cambria" pitchFamily="18" charset="0"/>
            </a:endParaRPr>
          </a:p>
          <a:p>
            <a:r>
              <a:rPr lang="en-US" sz="1400" dirty="0">
                <a:latin typeface="Cambria" pitchFamily="18" charset="0"/>
              </a:rPr>
              <a:t>Planning Center of Expertise</a:t>
            </a:r>
          </a:p>
          <a:p>
            <a:r>
              <a:rPr lang="en-US" sz="1400" b="1" dirty="0" smtClean="0">
                <a:latin typeface="Cambria" pitchFamily="18" charset="0"/>
              </a:rPr>
              <a:t>25 September 2013</a:t>
            </a:r>
            <a:endParaRPr lang="en-US" sz="1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isk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0194"/>
          <a:stretch>
            <a:fillRect/>
          </a:stretch>
        </p:blipFill>
        <p:spPr>
          <a:xfrm>
            <a:off x="1109723" y="0"/>
            <a:ext cx="8034277" cy="68110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D7672B-0DAF-44EB-8530-5DAA7483050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-228600"/>
            <a:ext cx="320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u="sng" dirty="0" smtClean="0">
              <a:latin typeface="Cambria" pitchFamily="18" charset="0"/>
            </a:endParaRPr>
          </a:p>
          <a:p>
            <a:endParaRPr lang="en-US" sz="2600" b="1" dirty="0" smtClean="0">
              <a:latin typeface="Cambria" pitchFamily="18" charset="0"/>
            </a:endParaRPr>
          </a:p>
          <a:p>
            <a:r>
              <a:rPr lang="en-US" sz="3200" b="1" dirty="0" smtClean="0">
                <a:latin typeface="Cambria" pitchFamily="18" charset="0"/>
              </a:rPr>
              <a:t>Infrastructure + Population Exposure Index</a:t>
            </a:r>
          </a:p>
          <a:p>
            <a:endParaRPr lang="en-US" dirty="0" smtClean="0">
              <a:latin typeface="Cambria" pitchFamily="18" charset="0"/>
            </a:endParaRPr>
          </a:p>
          <a:p>
            <a:endParaRPr lang="en-US" b="1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1752600"/>
            <a:ext cx="4343400" cy="1143000"/>
          </a:xfrm>
        </p:spPr>
        <p:txBody>
          <a:bodyPr/>
          <a:lstStyle/>
          <a:p>
            <a:r>
              <a:rPr lang="en-US" sz="3200" b="1" u="sng" dirty="0" smtClean="0">
                <a:latin typeface="Cambria" pitchFamily="18" charset="0"/>
              </a:rPr>
              <a:t>Infrastructure and Population Exposure Index : State of New Jersey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AB8B9A7-67E9-4565-856E-2B677EAAC28B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0000" t="12500" r="28125" b="5469"/>
          <a:stretch>
            <a:fillRect/>
          </a:stretch>
        </p:blipFill>
        <p:spPr bwMode="auto">
          <a:xfrm>
            <a:off x="4724400" y="0"/>
            <a:ext cx="43760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83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3600" b="1" u="sng" dirty="0" smtClean="0">
                <a:latin typeface="Cambria" pitchFamily="18" charset="0"/>
              </a:rPr>
              <a:t>Social Vulnerability 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D7672B-0DAF-44EB-8530-5DAA7483050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 descr="NACCS_risk_maps_1.jpg"/>
          <p:cNvPicPr>
            <a:picLocks noChangeAspect="1"/>
          </p:cNvPicPr>
          <p:nvPr/>
        </p:nvPicPr>
        <p:blipFill>
          <a:blip r:embed="rId3" cstate="print"/>
          <a:srcRect b="50000"/>
          <a:stretch>
            <a:fillRect/>
          </a:stretch>
        </p:blipFill>
        <p:spPr>
          <a:xfrm>
            <a:off x="457200" y="685800"/>
            <a:ext cx="8305800" cy="5971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105" t="18813" r="4770" b="10938"/>
          <a:stretch>
            <a:fillRect/>
          </a:stretch>
        </p:blipFill>
        <p:spPr bwMode="auto">
          <a:xfrm>
            <a:off x="1288480" y="0"/>
            <a:ext cx="7703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D7672B-0DAF-44EB-8530-5DAA7483050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-76200"/>
            <a:ext cx="2438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latin typeface="Cambria" pitchFamily="18" charset="0"/>
            </a:endParaRPr>
          </a:p>
          <a:p>
            <a:r>
              <a:rPr lang="en-US" sz="2800" b="1" dirty="0" smtClean="0">
                <a:latin typeface="Cambria" pitchFamily="18" charset="0"/>
              </a:rPr>
              <a:t>USGS Coastal Vulnerability Index</a:t>
            </a:r>
          </a:p>
          <a:p>
            <a:endParaRPr lang="en-US" b="1" dirty="0" smtClean="0">
              <a:latin typeface="Cambria" pitchFamily="18" charset="0"/>
            </a:endParaRPr>
          </a:p>
          <a:p>
            <a:endParaRPr lang="en-US" b="1" dirty="0" smtClean="0">
              <a:latin typeface="Cambr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8162" t="38603" r="75625" b="50781"/>
          <a:stretch>
            <a:fillRect/>
          </a:stretch>
        </p:blipFill>
        <p:spPr bwMode="auto">
          <a:xfrm>
            <a:off x="7391400" y="4419600"/>
            <a:ext cx="160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1752600"/>
            <a:ext cx="3048000" cy="1143000"/>
          </a:xfrm>
        </p:spPr>
        <p:txBody>
          <a:bodyPr/>
          <a:lstStyle/>
          <a:p>
            <a:r>
              <a:rPr lang="en-US" sz="3200" b="1" u="sng" dirty="0" smtClean="0">
                <a:latin typeface="Cambria" pitchFamily="18" charset="0"/>
              </a:rPr>
              <a:t>Problem Area Identification: State of New Jersey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AB8B9A7-67E9-4565-856E-2B677EAAC28B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26250" t="12500" r="25000" b="6847"/>
          <a:stretch>
            <a:fillRect/>
          </a:stretch>
        </p:blipFill>
        <p:spPr bwMode="auto">
          <a:xfrm>
            <a:off x="3904828" y="-76200"/>
            <a:ext cx="5239172" cy="693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83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/>
              <a:t>Risk Reduction Framework Example Map</a:t>
            </a:r>
            <a:r>
              <a:rPr lang="en-US" sz="5600" u="sng" dirty="0" smtClean="0"/>
              <a:t/>
            </a:r>
            <a:br>
              <a:rPr lang="en-US" sz="5600" u="sng" dirty="0" smtClean="0"/>
            </a:br>
            <a:endParaRPr lang="en-US" sz="2200" u="sng" dirty="0"/>
          </a:p>
        </p:txBody>
      </p:sp>
      <p:pic>
        <p:nvPicPr>
          <p:cNvPr id="3" name="Picture 2" descr="Final 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90600"/>
            <a:ext cx="8768379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2438400"/>
            <a:ext cx="9144000" cy="1143000"/>
          </a:xfrm>
        </p:spPr>
        <p:txBody>
          <a:bodyPr/>
          <a:lstStyle/>
          <a:p>
            <a:r>
              <a:rPr lang="en-US" sz="3600" b="1" u="sng" dirty="0" smtClean="0">
                <a:latin typeface="Cambria" pitchFamily="18" charset="0"/>
              </a:rPr>
              <a:t>Questions/Discussion</a:t>
            </a:r>
          </a:p>
        </p:txBody>
      </p:sp>
      <p:sp>
        <p:nvSpPr>
          <p:cNvPr id="2152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C411914-2E4C-4D83-AB65-9E7E0F3FF363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z="4000" b="1" u="sng" dirty="0" smtClean="0">
                <a:latin typeface="Cambria" pitchFamily="18" charset="0"/>
              </a:rPr>
              <a:t>Context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6DEB22-1DDE-471E-AD22-6A23A7816E0A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5625" t="12500" r="23125" b="12500"/>
          <a:stretch>
            <a:fillRect/>
          </a:stretch>
        </p:blipFill>
        <p:spPr bwMode="auto">
          <a:xfrm>
            <a:off x="6691312" y="3733800"/>
            <a:ext cx="21478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8" descr="NACCS Study Area 1Apr20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505200"/>
            <a:ext cx="31763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838200"/>
            <a:ext cx="9829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Coastal Framework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Regional scale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Opportunities by reach/state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Identify range of potential solutions/measures by reach/state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q"/>
              <a:tabLst/>
              <a:defRPr/>
            </a:pPr>
            <a:r>
              <a:rPr lang="en-US" sz="2800" kern="0" dirty="0" smtClean="0">
                <a:latin typeface="Cambria" pitchFamily="18" charset="0"/>
              </a:rPr>
              <a:t>State Narrative Appendices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q"/>
              <a:tabLst/>
              <a:defRPr/>
            </a:pPr>
            <a:r>
              <a:rPr lang="en-US" sz="2800" dirty="0" smtClean="0">
                <a:latin typeface="Cambria" pitchFamily="18" charset="0"/>
              </a:rPr>
              <a:t>Plan Formulation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b="1" u="sng" dirty="0" smtClean="0">
                <a:latin typeface="Cambria" pitchFamily="18" charset="0"/>
              </a:rPr>
              <a:t>Plan Formulation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486400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latin typeface="Cambria" pitchFamily="18" charset="0"/>
              </a:rPr>
              <a:t>Existing/future conditions and projects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Sea level rise and inundation mapping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Planning reaches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Existing and ongoing plans by others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Risk exposure assessment/mapping</a:t>
            </a:r>
          </a:p>
          <a:p>
            <a:pPr lvl="2"/>
            <a:r>
              <a:rPr lang="en-US" dirty="0" smtClean="0">
                <a:latin typeface="Cambria" pitchFamily="18" charset="0"/>
              </a:rPr>
              <a:t>Identify areas of high exposure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Strategies/opportunities to manage risk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Range of appropriate risk reduction measures</a:t>
            </a:r>
          </a:p>
          <a:p>
            <a:pPr lvl="1"/>
            <a:endParaRPr lang="en-US" sz="2000" dirty="0" smtClean="0">
              <a:latin typeface="Cambria" pitchFamily="18" charset="0"/>
            </a:endParaRPr>
          </a:p>
          <a:p>
            <a:pPr lvl="1"/>
            <a:endParaRPr lang="en-US" sz="1800" dirty="0" smtClean="0">
              <a:latin typeface="Cambria" pitchFamily="18" charset="0"/>
            </a:endParaRPr>
          </a:p>
          <a:p>
            <a:endParaRPr lang="en-US" sz="2400" dirty="0" smtClean="0">
              <a:latin typeface="Cambria" pitchFamily="18" charset="0"/>
            </a:endParaRPr>
          </a:p>
          <a:p>
            <a:endParaRPr lang="en-US" sz="2400" dirty="0" smtClean="0">
              <a:latin typeface="Cambria" pitchFamily="18" charset="0"/>
            </a:endParaRPr>
          </a:p>
          <a:p>
            <a:pPr lvl="1"/>
            <a:endParaRPr lang="en-US" sz="1800" dirty="0" smtClean="0">
              <a:latin typeface="Cambria" pitchFamily="18" charset="0"/>
            </a:endParaRPr>
          </a:p>
          <a:p>
            <a:pPr marL="914400" lvl="2" indent="0" algn="ctr" eaLnBrk="1" hangingPunct="1">
              <a:buNone/>
              <a:defRPr/>
            </a:pPr>
            <a:endParaRPr lang="en-US" b="1" dirty="0">
              <a:solidFill>
                <a:srgbClr val="FF0000"/>
              </a:solidFill>
              <a:latin typeface="Cambria" pitchFamily="18" charset="0"/>
            </a:endParaRPr>
          </a:p>
          <a:p>
            <a:pPr lvl="2" eaLnBrk="1" hangingPunct="1">
              <a:defRPr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None/>
              <a:defRPr/>
            </a:pPr>
            <a:endParaRPr lang="en-US" dirty="0" smtClean="0">
              <a:latin typeface="Cambria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1800" dirty="0" smtClean="0">
              <a:latin typeface="Cambria" pitchFamily="18" charset="0"/>
            </a:endParaRPr>
          </a:p>
          <a:p>
            <a:pPr lvl="1" eaLnBrk="1" hangingPunct="1">
              <a:defRPr/>
            </a:pPr>
            <a:endParaRPr lang="en-US" dirty="0" smtClean="0">
              <a:latin typeface="Cambria" pitchFamily="18" charset="0"/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sz="1800" dirty="0" smtClean="0">
              <a:latin typeface="Cambria" pitchFamily="18" charset="0"/>
            </a:endParaRPr>
          </a:p>
          <a:p>
            <a:pPr lvl="2" eaLnBrk="1" hangingPunct="1">
              <a:defRPr/>
            </a:pPr>
            <a:endParaRPr lang="en-US" dirty="0" smtClean="0">
              <a:latin typeface="Cambria" pitchFamily="18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6DEB22-1DDE-471E-AD22-6A23A7816E0A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5257800" cy="1143000"/>
          </a:xfrm>
        </p:spPr>
        <p:txBody>
          <a:bodyPr/>
          <a:lstStyle/>
          <a:p>
            <a:r>
              <a:rPr lang="en-US" sz="3600" b="1" u="sng" dirty="0" smtClean="0">
                <a:latin typeface="Cambria" pitchFamily="18" charset="0"/>
              </a:rPr>
              <a:t>Study Area - Reaches</a:t>
            </a: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>
          <a:xfrm>
            <a:off x="152400" y="1066800"/>
            <a:ext cx="4191000" cy="3886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38 Reaches defined by:</a:t>
            </a:r>
            <a:endParaRPr lang="en-US" sz="24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lvl="1" indent="-342900">
              <a:buFont typeface="Courier New" pitchFamily="49" charset="0"/>
              <a:buChar char="o"/>
            </a:pPr>
            <a:r>
              <a:rPr lang="en-US" sz="2000" dirty="0" smtClean="0">
                <a:latin typeface="Cambria" pitchFamily="18" charset="0"/>
              </a:rPr>
              <a:t>Physiographic/geographic characteristics (shoreline type)</a:t>
            </a:r>
          </a:p>
          <a:p>
            <a:pPr lvl="1" indent="-342900">
              <a:buFont typeface="Courier New" pitchFamily="49" charset="0"/>
              <a:buChar char="o"/>
            </a:pPr>
            <a:r>
              <a:rPr lang="en-US" sz="2000" dirty="0" smtClean="0">
                <a:latin typeface="Cambria" pitchFamily="18" charset="0"/>
              </a:rPr>
              <a:t>USACE  and other shore protection projects</a:t>
            </a:r>
          </a:p>
          <a:p>
            <a:pPr lvl="1" indent="-342900">
              <a:buFont typeface="Courier New" pitchFamily="49" charset="0"/>
              <a:buChar char="o"/>
            </a:pPr>
            <a:r>
              <a:rPr lang="en-US" sz="2000" dirty="0" smtClean="0">
                <a:latin typeface="Cambria" pitchFamily="18" charset="0"/>
              </a:rPr>
              <a:t>Land use</a:t>
            </a:r>
          </a:p>
          <a:p>
            <a:pPr lvl="1" indent="-342900">
              <a:buFont typeface="Courier New" pitchFamily="49" charset="0"/>
              <a:buChar char="o"/>
            </a:pPr>
            <a:r>
              <a:rPr lang="en-US" sz="2000" dirty="0" smtClean="0">
                <a:latin typeface="Cambria" pitchFamily="18" charset="0"/>
              </a:rPr>
              <a:t>Jurisdictions</a:t>
            </a:r>
          </a:p>
          <a:p>
            <a:pPr lvl="1" indent="-342900">
              <a:buFont typeface="Courier New" pitchFamily="49" charset="0"/>
              <a:buChar char="o"/>
            </a:pPr>
            <a:endParaRPr lang="en-US" sz="2000" dirty="0" smtClean="0">
              <a:latin typeface="Cambria" pitchFamily="18" charset="0"/>
            </a:endParaRPr>
          </a:p>
          <a:p>
            <a:pPr lvl="1" indent="-342900">
              <a:buFont typeface="Courier New" pitchFamily="49" charset="0"/>
              <a:buChar char="o"/>
            </a:pPr>
            <a:endParaRPr lang="en-US" sz="2000" dirty="0">
              <a:latin typeface="Cambria" pitchFamily="18" charset="0"/>
            </a:endParaRPr>
          </a:p>
          <a:p>
            <a:pPr lvl="1" indent="-342900">
              <a:buFont typeface="Courier New" pitchFamily="49" charset="0"/>
              <a:buChar char="o"/>
            </a:pPr>
            <a:endParaRPr lang="en-US" sz="2000" dirty="0" smtClean="0">
              <a:latin typeface="Cambria" pitchFamily="18" charset="0"/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AB8B9A7-67E9-4565-856E-2B677EAAC28B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30000" t="12500" r="28125" b="6250"/>
          <a:stretch>
            <a:fillRect/>
          </a:stretch>
        </p:blipFill>
        <p:spPr bwMode="auto">
          <a:xfrm>
            <a:off x="5029201" y="334369"/>
            <a:ext cx="3810000" cy="591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83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-304800" y="152400"/>
            <a:ext cx="5257800" cy="1143000"/>
          </a:xfrm>
        </p:spPr>
        <p:txBody>
          <a:bodyPr/>
          <a:lstStyle/>
          <a:p>
            <a:r>
              <a:rPr lang="en-US" sz="3600" b="1" u="sng" dirty="0" smtClean="0">
                <a:latin typeface="Cambria" pitchFamily="18" charset="0"/>
              </a:rPr>
              <a:t>USACE Project Map</a:t>
            </a:r>
            <a:br>
              <a:rPr lang="en-US" sz="3600" b="1" u="sng" dirty="0" smtClean="0">
                <a:latin typeface="Cambria" pitchFamily="18" charset="0"/>
              </a:rPr>
            </a:br>
            <a:endParaRPr lang="en-US" sz="3600" b="1" u="sng" dirty="0" smtClean="0">
              <a:latin typeface="Cambria" pitchFamily="18" charset="0"/>
            </a:endParaRP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>
          <a:xfrm>
            <a:off x="152400" y="1066800"/>
            <a:ext cx="4191000" cy="3886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Existing USACE projects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Considered in the Without Project Condition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From PL 113-2 Interim 1 and 2 Reports and The Coastal Systems Portfolio Initiative (CSPI) report</a:t>
            </a:r>
          </a:p>
          <a:p>
            <a:pPr lvl="1" indent="-342900">
              <a:buFont typeface="Courier New" pitchFamily="49" charset="0"/>
              <a:buChar char="o"/>
            </a:pPr>
            <a:endParaRPr lang="en-US" sz="2000" dirty="0" smtClean="0">
              <a:latin typeface="Cambria" pitchFamily="18" charset="0"/>
            </a:endParaRPr>
          </a:p>
          <a:p>
            <a:pPr lvl="1" indent="-342900">
              <a:buFont typeface="Courier New" pitchFamily="49" charset="0"/>
              <a:buChar char="o"/>
            </a:pPr>
            <a:endParaRPr lang="en-US" sz="2000" dirty="0">
              <a:latin typeface="Cambria" pitchFamily="18" charset="0"/>
            </a:endParaRPr>
          </a:p>
          <a:p>
            <a:pPr lvl="1" indent="-342900">
              <a:buFont typeface="Courier New" pitchFamily="49" charset="0"/>
              <a:buChar char="o"/>
            </a:pPr>
            <a:endParaRPr lang="en-US" sz="2000" dirty="0" smtClean="0">
              <a:latin typeface="Cambria" pitchFamily="18" charset="0"/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AB8B9A7-67E9-4565-856E-2B677EAAC28B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9375" t="12500" r="27500" b="6250"/>
          <a:stretch>
            <a:fillRect/>
          </a:stretch>
        </p:blipFill>
        <p:spPr bwMode="auto">
          <a:xfrm>
            <a:off x="4593980" y="0"/>
            <a:ext cx="45500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375" t="14063" r="44375" b="6250"/>
          <a:stretch>
            <a:fillRect/>
          </a:stretch>
        </p:blipFill>
        <p:spPr bwMode="auto">
          <a:xfrm>
            <a:off x="1071282" y="3962400"/>
            <a:ext cx="220531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83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-304800" y="-76200"/>
            <a:ext cx="5257800" cy="1143000"/>
          </a:xfrm>
        </p:spPr>
        <p:txBody>
          <a:bodyPr/>
          <a:lstStyle/>
          <a:p>
            <a:r>
              <a:rPr lang="en-US" sz="3600" b="1" u="sng" dirty="0" smtClean="0">
                <a:latin typeface="Cambria" pitchFamily="18" charset="0"/>
              </a:rPr>
              <a:t>NJ State Project Map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AB8B9A7-67E9-4565-856E-2B677EAAC28B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9375" t="12500" r="27500" b="6250"/>
          <a:stretch>
            <a:fillRect/>
          </a:stretch>
        </p:blipFill>
        <p:spPr bwMode="auto">
          <a:xfrm>
            <a:off x="4572000" y="76200"/>
            <a:ext cx="4419600" cy="666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152400" y="1066800"/>
            <a:ext cx="419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Existing State projects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Considered in the Without Project Condition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latin typeface="Cambria" pitchFamily="18" charset="0"/>
              </a:rPr>
              <a:t>Integrate other agency strategies/regional plans</a:t>
            </a:r>
          </a:p>
          <a:p>
            <a:pPr marL="682625" lvl="1">
              <a:buFont typeface="Wingdings" pitchFamily="2" charset="2"/>
              <a:buChar char="Ø"/>
            </a:pPr>
            <a:r>
              <a:rPr lang="en-US" sz="2000" dirty="0" err="1" smtClean="0">
                <a:latin typeface="Cambria" pitchFamily="18" charset="0"/>
              </a:rPr>
              <a:t>PlaNYC</a:t>
            </a:r>
            <a:r>
              <a:rPr lang="en-US" sz="2000" dirty="0" smtClean="0">
                <a:latin typeface="Cambria" pitchFamily="18" charset="0"/>
              </a:rPr>
              <a:t> report</a:t>
            </a:r>
          </a:p>
          <a:p>
            <a:pPr marL="682625" lvl="1"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</a:rPr>
              <a:t>Joint Field Offices State Recovery Support Strategies</a:t>
            </a:r>
          </a:p>
          <a:p>
            <a:pPr marL="682625" lvl="1"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</a:rPr>
              <a:t> Hurricane Sandy Rebuilding Task Force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kern="0" dirty="0" smtClean="0">
              <a:latin typeface="Cambria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7429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Courier New" pitchFamily="49" charset="0"/>
              <a:buChar char="o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  <a:p>
            <a:pPr marL="7429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Courier New" pitchFamily="49" charset="0"/>
              <a:buChar char="o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  <a:p>
            <a:pPr marL="7429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Courier New" pitchFamily="49" charset="0"/>
              <a:buChar char="o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3600" b="1" u="sng" dirty="0" smtClean="0">
                <a:latin typeface="Cambria" pitchFamily="18" charset="0"/>
              </a:rPr>
              <a:t>Exposure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D7672B-0DAF-44EB-8530-5DAA7483050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533400"/>
            <a:ext cx="65532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latin typeface="Cambria" pitchFamily="18" charset="0"/>
            </a:endParaRPr>
          </a:p>
          <a:p>
            <a:r>
              <a:rPr lang="en-US" sz="2800" b="1" dirty="0" smtClean="0">
                <a:latin typeface="Cambria" pitchFamily="18" charset="0"/>
              </a:rPr>
              <a:t>*Composite Exposure Index</a:t>
            </a:r>
          </a:p>
          <a:p>
            <a:endParaRPr lang="en-US" sz="2800" b="1" dirty="0" smtClean="0">
              <a:latin typeface="Cambria" pitchFamily="18" charset="0"/>
            </a:endParaRPr>
          </a:p>
          <a:p>
            <a:r>
              <a:rPr lang="en-US" sz="2800" b="1" dirty="0" smtClean="0">
                <a:latin typeface="Cambria" pitchFamily="18" charset="0"/>
              </a:rPr>
              <a:t>*Infrastructure + Population</a:t>
            </a:r>
          </a:p>
          <a:p>
            <a:endParaRPr lang="en-US" sz="2800" dirty="0" smtClean="0">
              <a:latin typeface="Cambria" pitchFamily="18" charset="0"/>
            </a:endParaRPr>
          </a:p>
          <a:p>
            <a:r>
              <a:rPr lang="en-US" sz="2800" b="1" dirty="0" smtClean="0">
                <a:latin typeface="Cambria" pitchFamily="18" charset="0"/>
              </a:rPr>
              <a:t>*Social </a:t>
            </a:r>
          </a:p>
          <a:p>
            <a:r>
              <a:rPr lang="en-US" dirty="0" smtClean="0">
                <a:latin typeface="Cambria" pitchFamily="18" charset="0"/>
              </a:rPr>
              <a:t>   -2010 Census (tract level)</a:t>
            </a:r>
          </a:p>
          <a:p>
            <a:r>
              <a:rPr lang="en-US" dirty="0" smtClean="0">
                <a:latin typeface="Cambria" pitchFamily="18" charset="0"/>
              </a:rPr>
              <a:t>   -% Population 65 and over</a:t>
            </a:r>
          </a:p>
          <a:p>
            <a:r>
              <a:rPr lang="en-US" dirty="0" smtClean="0">
                <a:latin typeface="Cambria" pitchFamily="18" charset="0"/>
              </a:rPr>
              <a:t>   -% Population under 5</a:t>
            </a:r>
          </a:p>
          <a:p>
            <a:r>
              <a:rPr lang="en-US" dirty="0" smtClean="0">
                <a:latin typeface="Cambria" pitchFamily="18" charset="0"/>
              </a:rPr>
              <a:t>   -% Population w/income    below poverty</a:t>
            </a:r>
          </a:p>
          <a:p>
            <a:r>
              <a:rPr lang="en-US" dirty="0" smtClean="0">
                <a:latin typeface="Cambria" pitchFamily="18" charset="0"/>
              </a:rPr>
              <a:t>   -% Population non-proficient English speakers</a:t>
            </a:r>
          </a:p>
          <a:p>
            <a:r>
              <a:rPr lang="en-US" dirty="0" smtClean="0">
                <a:latin typeface="Cambria" pitchFamily="18" charset="0"/>
              </a:rPr>
              <a:t>   -Index of income inequality</a:t>
            </a: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sz="2800" b="1" dirty="0" smtClean="0">
                <a:latin typeface="Cambria" pitchFamily="18" charset="0"/>
              </a:rPr>
              <a:t>*Environmental and Cultural</a:t>
            </a:r>
          </a:p>
          <a:p>
            <a:endParaRPr lang="en-US" sz="2800" b="1" dirty="0" smtClean="0">
              <a:latin typeface="Cambria" pitchFamily="18" charset="0"/>
            </a:endParaRPr>
          </a:p>
          <a:p>
            <a:r>
              <a:rPr lang="en-US" sz="2800" b="1" dirty="0" smtClean="0">
                <a:latin typeface="Cambria" pitchFamily="18" charset="0"/>
              </a:rPr>
              <a:t>*USGS Coastal Vulnerability Index</a:t>
            </a:r>
          </a:p>
          <a:p>
            <a:endParaRPr lang="en-US" b="1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28000" t="19405" r="3750" b="11719"/>
          <a:stretch>
            <a:fillRect/>
          </a:stretch>
        </p:blipFill>
        <p:spPr bwMode="auto">
          <a:xfrm>
            <a:off x="649432" y="0"/>
            <a:ext cx="84945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D7672B-0DAF-44EB-8530-5DAA7483050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-76200"/>
            <a:ext cx="243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latin typeface="Cambria" pitchFamily="18" charset="0"/>
            </a:endParaRPr>
          </a:p>
          <a:p>
            <a:r>
              <a:rPr lang="en-US" sz="2800" b="1" dirty="0" smtClean="0">
                <a:latin typeface="Cambria" pitchFamily="18" charset="0"/>
              </a:rPr>
              <a:t>Composite Exposure Index for Study Area</a:t>
            </a:r>
          </a:p>
          <a:p>
            <a:endParaRPr lang="en-US" b="1" dirty="0" smtClean="0">
              <a:latin typeface="Cambria" pitchFamily="18" charset="0"/>
            </a:endParaRPr>
          </a:p>
          <a:p>
            <a:endParaRPr lang="en-US" b="1" dirty="0" smtClean="0">
              <a:latin typeface="Cambria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l="10000" t="18750" r="65625" b="41406"/>
          <a:stretch>
            <a:fillRect/>
          </a:stretch>
        </p:blipFill>
        <p:spPr bwMode="auto">
          <a:xfrm>
            <a:off x="7978588" y="3810000"/>
            <a:ext cx="11654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D7672B-0DAF-44EB-8530-5DAA7483050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486400" y="16764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kern="0" dirty="0" smtClean="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rPr>
              <a:t>Composite 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Exposure Index : State of New Jersey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0000" t="13281" r="28125" b="7031"/>
          <a:stretch>
            <a:fillRect/>
          </a:stretch>
        </p:blipFill>
        <p:spPr bwMode="auto">
          <a:xfrm>
            <a:off x="0" y="-1"/>
            <a:ext cx="4495800" cy="684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737DCC0A72648811ED5AB4EBE2443" ma:contentTypeVersion="1" ma:contentTypeDescription="Create a new document." ma:contentTypeScope="" ma:versionID="870b751044cbe5df7a041fef2b0ae0d9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c79c8594d4fa4c9fd200c91a62336472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C19E12-4F20-4BBA-A898-6EBAF7B7A11A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4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0C79274-3113-4769-9DC9-09647195A3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47E814-C099-4913-BB8D-7EAC6D1630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10399</TotalTime>
  <Words>384</Words>
  <Application>Microsoft Office PowerPoint</Application>
  <PresentationFormat>On-screen Show (4:3)</PresentationFormat>
  <Paragraphs>106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Title Master</vt:lpstr>
      <vt:lpstr>Slide Master</vt:lpstr>
      <vt:lpstr>North Atlantic Coast  Comprehensive Study  Application of Vulnerability Analyses</vt:lpstr>
      <vt:lpstr>Context</vt:lpstr>
      <vt:lpstr>Plan Formulation</vt:lpstr>
      <vt:lpstr>Study Area - Reaches</vt:lpstr>
      <vt:lpstr>USACE Project Map </vt:lpstr>
      <vt:lpstr>NJ State Project Map</vt:lpstr>
      <vt:lpstr>Exposure Assessment</vt:lpstr>
      <vt:lpstr>Slide 8</vt:lpstr>
      <vt:lpstr>Slide 9</vt:lpstr>
      <vt:lpstr>Slide 10</vt:lpstr>
      <vt:lpstr>Infrastructure and Population Exposure Index : State of New Jersey</vt:lpstr>
      <vt:lpstr>Social Vulnerability Index</vt:lpstr>
      <vt:lpstr>Slide 13</vt:lpstr>
      <vt:lpstr>Problem Area Identification: State of New Jersey</vt:lpstr>
      <vt:lpstr>Risk Reduction Framework Example Map </vt:lpstr>
      <vt:lpstr>Questions/Discussion</vt:lpstr>
    </vt:vector>
  </TitlesOfParts>
  <Company>US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USACE</cp:lastModifiedBy>
  <cp:revision>480</cp:revision>
  <dcterms:created xsi:type="dcterms:W3CDTF">2009-05-21T17:19:18Z</dcterms:created>
  <dcterms:modified xsi:type="dcterms:W3CDTF">2013-09-24T17:12:13Z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0x0101001FA737DCC0A72648811ED5AB4EBE2443</vt:lpwstr>
  </property>
</Properties>
</file>