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60" r:id="rId1"/>
  </p:sldMasterIdLst>
  <p:notesMasterIdLst>
    <p:notesMasterId r:id="rId34"/>
  </p:notesMasterIdLst>
  <p:handoutMasterIdLst>
    <p:handoutMasterId r:id="rId35"/>
  </p:handoutMasterIdLst>
  <p:sldIdLst>
    <p:sldId id="269" r:id="rId2"/>
    <p:sldId id="326" r:id="rId3"/>
    <p:sldId id="369" r:id="rId4"/>
    <p:sldId id="367" r:id="rId5"/>
    <p:sldId id="317" r:id="rId6"/>
    <p:sldId id="333" r:id="rId7"/>
    <p:sldId id="347" r:id="rId8"/>
    <p:sldId id="361" r:id="rId9"/>
    <p:sldId id="348" r:id="rId10"/>
    <p:sldId id="349" r:id="rId11"/>
    <p:sldId id="350" r:id="rId12"/>
    <p:sldId id="351" r:id="rId13"/>
    <p:sldId id="354" r:id="rId14"/>
    <p:sldId id="360" r:id="rId15"/>
    <p:sldId id="321" r:id="rId16"/>
    <p:sldId id="357" r:id="rId17"/>
    <p:sldId id="368" r:id="rId18"/>
    <p:sldId id="359" r:id="rId19"/>
    <p:sldId id="339" r:id="rId20"/>
    <p:sldId id="356" r:id="rId21"/>
    <p:sldId id="353" r:id="rId22"/>
    <p:sldId id="322" r:id="rId23"/>
    <p:sldId id="324" r:id="rId24"/>
    <p:sldId id="358" r:id="rId25"/>
    <p:sldId id="331" r:id="rId26"/>
    <p:sldId id="342" r:id="rId27"/>
    <p:sldId id="362" r:id="rId28"/>
    <p:sldId id="364" r:id="rId29"/>
    <p:sldId id="365" r:id="rId30"/>
    <p:sldId id="334" r:id="rId31"/>
    <p:sldId id="366" r:id="rId32"/>
    <p:sldId id="311"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2881">
          <p15:clr>
            <a:srgbClr val="A4A3A4"/>
          </p15:clr>
        </p15:guide>
        <p15:guide id="3" orient="horz"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tos, Michelle (contr-i2o)" initials="CM(" lastIdx="21" clrIdx="0">
    <p:extLst>
      <p:ext uri="{19B8F6BF-5375-455C-9EA6-DF929625EA0E}">
        <p15:presenceInfo xmlns:p15="http://schemas.microsoft.com/office/powerpoint/2012/main" userId="Cantos, Michelle (contr-i2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C4E1F2"/>
    <a:srgbClr val="0033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7" autoAdjust="0"/>
    <p:restoredTop sz="93598" autoAdjust="0"/>
  </p:normalViewPr>
  <p:slideViewPr>
    <p:cSldViewPr snapToGrid="0" showGuides="1">
      <p:cViewPr varScale="1">
        <p:scale>
          <a:sx n="57" d="100"/>
          <a:sy n="57" d="100"/>
        </p:scale>
        <p:origin x="763" y="58"/>
      </p:cViewPr>
      <p:guideLst>
        <p:guide orient="horz" pos="624"/>
        <p:guide pos="2881"/>
        <p:guide orient="horz"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75" d="100"/>
          <a:sy n="75" d="100"/>
        </p:scale>
        <p:origin x="249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5904C4-010F-4896-9D22-0FDDB5A0FF93}" type="datetimeFigureOut">
              <a:rPr lang="en-US" smtClean="0">
                <a:solidFill>
                  <a:schemeClr val="bg1">
                    <a:lumMod val="65000"/>
                  </a:schemeClr>
                </a:solidFill>
                <a:latin typeface="Tahoma" pitchFamily="34" charset="0"/>
                <a:ea typeface="Tahoma" pitchFamily="34" charset="0"/>
                <a:cs typeface="Tahoma" pitchFamily="34" charset="0"/>
              </a:rPr>
              <a:pPr/>
              <a:t>8/15/2016</a:t>
            </a:fld>
            <a:endParaRPr lang="en-US" dirty="0">
              <a:solidFill>
                <a:schemeClr val="bg1">
                  <a:lumMod val="65000"/>
                </a:schemeClr>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solidFill>
                  <a:schemeClr val="bg1">
                    <a:lumMod val="65000"/>
                  </a:schemeClr>
                </a:solidFill>
                <a:latin typeface="Tahoma" pitchFamily="34" charset="0"/>
                <a:ea typeface="Tahoma" pitchFamily="34" charset="0"/>
                <a:cs typeface="Tahoma" pitchFamily="34" charset="0"/>
              </a:rPr>
              <a:t>Distribution Statement</a:t>
            </a:r>
            <a:endParaRPr lang="en-US" dirty="0">
              <a:solidFill>
                <a:schemeClr val="bg1">
                  <a:lumMod val="65000"/>
                </a:schemeClr>
              </a:solidFill>
              <a:latin typeface="Tahoma" pitchFamily="34" charset="0"/>
              <a:ea typeface="Tahoma" pitchFamily="34" charset="0"/>
              <a:cs typeface="Tahoma"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99D1F1-6DC0-4977-808C-FD0BF7AD2565}" type="slidenum">
              <a:rPr lang="en-US" smtClean="0">
                <a:solidFill>
                  <a:schemeClr val="bg1">
                    <a:lumMod val="65000"/>
                  </a:schemeClr>
                </a:solidFill>
                <a:latin typeface="Tahoma" pitchFamily="34" charset="0"/>
                <a:ea typeface="Tahoma" pitchFamily="34" charset="0"/>
                <a:cs typeface="Tahoma" pitchFamily="34" charset="0"/>
              </a:rPr>
              <a:pPr/>
              <a:t>‹#›</a:t>
            </a:fld>
            <a:endParaRPr lang="en-US" dirty="0">
              <a:solidFill>
                <a:schemeClr val="bg1">
                  <a:lumMod val="65000"/>
                </a:schemeClr>
              </a:solidFill>
              <a:latin typeface="Tahoma" pitchFamily="34" charset="0"/>
              <a:ea typeface="Tahoma" pitchFamily="34" charset="0"/>
              <a:cs typeface="Tahoma" pitchFamily="34" charset="0"/>
            </a:endParaRPr>
          </a:p>
        </p:txBody>
      </p:sp>
      <p:pic>
        <p:nvPicPr>
          <p:cNvPr id="6"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59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bg1">
                    <a:lumMod val="65000"/>
                  </a:schemeClr>
                </a:solidFill>
                <a:latin typeface="Tahoma" pitchFamily="34" charset="0"/>
                <a:ea typeface="Tahoma" pitchFamily="34" charset="0"/>
                <a:cs typeface="Tahoma" pitchFamily="34" charset="0"/>
              </a:defRPr>
            </a:lvl1pPr>
          </a:lstStyle>
          <a:p>
            <a:fld id="{92715C0D-0E45-40B4-BE1B-664AAA8E6B7F}" type="datetimeFigureOut">
              <a:rPr lang="en-US" smtClean="0"/>
              <a:pPr/>
              <a:t>8/15/2016</a:t>
            </a:fld>
            <a:endParaRPr lang="en-US" dirty="0"/>
          </a:p>
        </p:txBody>
      </p:sp>
      <p:sp>
        <p:nvSpPr>
          <p:cNvPr id="4" name="Slide Image Placeholder 3"/>
          <p:cNvSpPr>
            <a:spLocks noGrp="1" noRot="1" noChangeAspect="1"/>
          </p:cNvSpPr>
          <p:nvPr>
            <p:ph type="sldImg" idx="2"/>
          </p:nvPr>
        </p:nvSpPr>
        <p:spPr>
          <a:xfrm>
            <a:off x="1181100" y="895350"/>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648200"/>
            <a:ext cx="5608320" cy="395097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bg1">
                    <a:lumMod val="65000"/>
                  </a:schemeClr>
                </a:solidFill>
                <a:latin typeface="Tahoma" pitchFamily="34" charset="0"/>
                <a:ea typeface="Tahoma" pitchFamily="34" charset="0"/>
                <a:cs typeface="Tahoma" pitchFamily="34" charset="0"/>
              </a:defRPr>
            </a:lvl1pPr>
          </a:lstStyle>
          <a:p>
            <a:r>
              <a:rPr lang="en-US" dirty="0" smtClean="0"/>
              <a:t>Distribution Statement</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bg1">
                    <a:lumMod val="65000"/>
                  </a:schemeClr>
                </a:solidFill>
                <a:latin typeface="Tahoma" pitchFamily="34" charset="0"/>
                <a:ea typeface="Tahoma" pitchFamily="34" charset="0"/>
                <a:cs typeface="Tahoma" pitchFamily="34" charset="0"/>
              </a:defRPr>
            </a:lvl1pPr>
          </a:lstStyle>
          <a:p>
            <a:fld id="{639B577F-6036-4BCD-9021-A736CBC28733}" type="slidenum">
              <a:rPr lang="en-US" smtClean="0"/>
              <a:pPr/>
              <a:t>‹#›</a:t>
            </a:fld>
            <a:endParaRPr lang="en-US" dirty="0"/>
          </a:p>
        </p:txBody>
      </p:sp>
      <p:pic>
        <p:nvPicPr>
          <p:cNvPr id="8"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63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Welcome</a:t>
            </a:r>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a:t>
            </a:fld>
            <a:endParaRPr lang="en-US" dirty="0"/>
          </a:p>
        </p:txBody>
      </p:sp>
    </p:spTree>
    <p:extLst>
      <p:ext uri="{BB962C8B-B14F-4D97-AF65-F5344CB8AC3E}">
        <p14:creationId xmlns:p14="http://schemas.microsoft.com/office/powerpoint/2010/main" val="310032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briefing will follow</a:t>
            </a:r>
            <a:r>
              <a:rPr lang="en-US" baseline="0" dirty="0" smtClean="0"/>
              <a:t> the outline of the BAA</a:t>
            </a:r>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2</a:t>
            </a:fld>
            <a:endParaRPr lang="en-US" dirty="0"/>
          </a:p>
        </p:txBody>
      </p:sp>
    </p:spTree>
    <p:extLst>
      <p:ext uri="{BB962C8B-B14F-4D97-AF65-F5344CB8AC3E}">
        <p14:creationId xmlns:p14="http://schemas.microsoft.com/office/powerpoint/2010/main" val="6891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3</a:t>
            </a:fld>
            <a:endParaRPr lang="en-US" dirty="0"/>
          </a:p>
        </p:txBody>
      </p:sp>
    </p:spTree>
    <p:extLst>
      <p:ext uri="{BB962C8B-B14F-4D97-AF65-F5344CB8AC3E}">
        <p14:creationId xmlns:p14="http://schemas.microsoft.com/office/powerpoint/2010/main" val="315898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Dramatic success in machine learning has led to an explosion of new AI capabilities. </a:t>
            </a:r>
          </a:p>
          <a:p>
            <a:pPr marL="171450" indent="-171450">
              <a:buFont typeface="Arial" panose="020B0604020202020204" pitchFamily="34" charset="0"/>
              <a:buChar char="•"/>
            </a:pPr>
            <a:r>
              <a:rPr lang="en-US" dirty="0" smtClean="0"/>
              <a:t>These systems offer tremendous benefits, but their effectiveness will be limited by the machine’s inability to explain its decisions and actions to human users. </a:t>
            </a:r>
          </a:p>
          <a:p>
            <a:pPr marL="171450" indent="-171450">
              <a:buFont typeface="Arial" panose="020B0604020202020204" pitchFamily="34" charset="0"/>
              <a:buChar char="•"/>
            </a:pPr>
            <a:r>
              <a:rPr lang="en-US" dirty="0" smtClean="0"/>
              <a:t>This is especially important for the Department of Defense (DoD), who is facing challenges that demand the development of more intelligent, autonomous, and symbiotic systems.  </a:t>
            </a:r>
          </a:p>
          <a:p>
            <a:pPr marL="171450" indent="-171450">
              <a:buFont typeface="Arial" panose="020B0604020202020204" pitchFamily="34" charset="0"/>
              <a:buChar char="•"/>
            </a:pPr>
            <a:r>
              <a:rPr lang="en-US" dirty="0" smtClean="0"/>
              <a:t>Explainable AI will be essential if users are to understand, appropriately trust, and effectively manage this incoming generation of artificially intelligent partners.</a:t>
            </a:r>
          </a:p>
          <a:p>
            <a:pPr marL="171450" indent="-171450">
              <a:buFont typeface="Arial" panose="020B0604020202020204" pitchFamily="34" charset="0"/>
              <a:buChar char="•"/>
            </a:pPr>
            <a:r>
              <a:rPr lang="en-US" dirty="0" smtClean="0"/>
              <a:t>By creating new machine learning methods to produce more explainable models and combining them with explanation techniques, XAI aims to help users understand, appropriately trust, and effectively manage the emerging generation of AI systems</a:t>
            </a:r>
          </a:p>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4</a:t>
            </a:fld>
            <a:endParaRPr lang="en-US" dirty="0"/>
          </a:p>
        </p:txBody>
      </p:sp>
    </p:spTree>
    <p:extLst>
      <p:ext uri="{BB962C8B-B14F-4D97-AF65-F5344CB8AC3E}">
        <p14:creationId xmlns:p14="http://schemas.microsoft.com/office/powerpoint/2010/main" val="111335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5</a:t>
            </a:fld>
            <a:endParaRPr lang="en-US" dirty="0"/>
          </a:p>
        </p:txBody>
      </p:sp>
    </p:spTree>
    <p:extLst>
      <p:ext uri="{BB962C8B-B14F-4D97-AF65-F5344CB8AC3E}">
        <p14:creationId xmlns:p14="http://schemas.microsoft.com/office/powerpoint/2010/main" val="2049096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7</a:t>
            </a:fld>
            <a:endParaRPr lang="en-US" dirty="0"/>
          </a:p>
        </p:txBody>
      </p:sp>
    </p:spTree>
    <p:extLst>
      <p:ext uri="{BB962C8B-B14F-4D97-AF65-F5344CB8AC3E}">
        <p14:creationId xmlns:p14="http://schemas.microsoft.com/office/powerpoint/2010/main" val="105449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buFont typeface="Arial" panose="020B0604020202020204" pitchFamily="34" charset="0"/>
              <a:buNone/>
            </a:pPr>
            <a:r>
              <a:rPr lang="en-US" sz="1200" b="1" kern="1200" dirty="0" smtClean="0">
                <a:solidFill>
                  <a:schemeClr val="tx1"/>
                </a:solidFill>
                <a:effectLst/>
                <a:latin typeface="Tahoma" pitchFamily="34" charset="0"/>
                <a:ea typeface="Tahoma" pitchFamily="34" charset="0"/>
                <a:cs typeface="Tahoma" pitchFamily="34" charset="0"/>
              </a:rPr>
              <a:t>Research Focus</a:t>
            </a:r>
          </a:p>
          <a:p>
            <a:pPr marL="171450" lvl="0" indent="-171450">
              <a:buFont typeface="Arial" panose="020B0604020202020204" pitchFamily="34" charset="0"/>
              <a:buChar char="•"/>
            </a:pPr>
            <a:r>
              <a:rPr lang="en-US" sz="1200" kern="1200" dirty="0" smtClean="0">
                <a:solidFill>
                  <a:schemeClr val="tx1"/>
                </a:solidFill>
                <a:effectLst/>
                <a:latin typeface="Tahoma" pitchFamily="34" charset="0"/>
                <a:ea typeface="Tahoma" pitchFamily="34" charset="0"/>
                <a:cs typeface="Tahoma" pitchFamily="34" charset="0"/>
              </a:rPr>
              <a:t>How will we focus the research?</a:t>
            </a:r>
          </a:p>
          <a:p>
            <a:pPr marL="171450" lvl="0" indent="-171450">
              <a:buFont typeface="Arial" panose="020B0604020202020204" pitchFamily="34" charset="0"/>
              <a:buChar char="•"/>
            </a:pPr>
            <a:r>
              <a:rPr lang="en-US" sz="1200" kern="1200" dirty="0" smtClean="0">
                <a:solidFill>
                  <a:schemeClr val="tx1"/>
                </a:solidFill>
                <a:effectLst/>
                <a:latin typeface="Tahoma" pitchFamily="34" charset="0"/>
                <a:ea typeface="Tahoma" pitchFamily="34" charset="0"/>
                <a:cs typeface="Tahoma" pitchFamily="34" charset="0"/>
              </a:rPr>
              <a:t>This chart illustrates two general challenge problem areas we will ask researchers to address: </a:t>
            </a:r>
          </a:p>
          <a:p>
            <a:pPr marL="628650" lvl="1" indent="-171450">
              <a:buFont typeface="Arial" panose="020B0604020202020204" pitchFamily="34" charset="0"/>
              <a:buChar char="•"/>
            </a:pPr>
            <a:r>
              <a:rPr lang="en-US" sz="1200" kern="1200" dirty="0" smtClean="0">
                <a:solidFill>
                  <a:schemeClr val="tx1"/>
                </a:solidFill>
                <a:effectLst/>
                <a:latin typeface="Tahoma" pitchFamily="34" charset="0"/>
                <a:ea typeface="Tahoma" pitchFamily="34" charset="0"/>
                <a:cs typeface="Tahoma" pitchFamily="34" charset="0"/>
              </a:rPr>
              <a:t>One, a classification proble</a:t>
            </a:r>
            <a:r>
              <a:rPr lang="en-US" sz="1200" kern="1200" baseline="0" dirty="0" smtClean="0">
                <a:solidFill>
                  <a:schemeClr val="tx1"/>
                </a:solidFill>
                <a:effectLst/>
                <a:latin typeface="Tahoma" pitchFamily="34" charset="0"/>
                <a:ea typeface="Tahoma" pitchFamily="34" charset="0"/>
                <a:cs typeface="Tahoma" pitchFamily="34" charset="0"/>
              </a:rPr>
              <a:t>m to classify events of interest in multimedia </a:t>
            </a:r>
            <a:r>
              <a:rPr lang="en-US" sz="1200" kern="1200" dirty="0" smtClean="0">
                <a:solidFill>
                  <a:schemeClr val="tx1"/>
                </a:solidFill>
                <a:effectLst/>
                <a:latin typeface="Tahoma" pitchFamily="34" charset="0"/>
                <a:ea typeface="Tahoma" pitchFamily="34" charset="0"/>
                <a:cs typeface="Tahoma" pitchFamily="34" charset="0"/>
              </a:rPr>
              <a:t>data</a:t>
            </a:r>
          </a:p>
          <a:p>
            <a:pPr marL="628650" lvl="1" indent="-171450">
              <a:buFont typeface="Arial" panose="020B0604020202020204" pitchFamily="34" charset="0"/>
              <a:buChar char="•"/>
            </a:pPr>
            <a:r>
              <a:rPr lang="en-US" sz="1200" kern="1200" dirty="0" smtClean="0">
                <a:solidFill>
                  <a:schemeClr val="tx1"/>
                </a:solidFill>
                <a:effectLst/>
                <a:latin typeface="Tahoma" pitchFamily="34" charset="0"/>
                <a:ea typeface="Tahoma" pitchFamily="34" charset="0"/>
                <a:cs typeface="Tahoma" pitchFamily="34" charset="0"/>
              </a:rPr>
              <a:t>the second, a reinforcement</a:t>
            </a:r>
            <a:r>
              <a:rPr lang="en-US" sz="1200" kern="1200" baseline="0" dirty="0" smtClean="0">
                <a:solidFill>
                  <a:schemeClr val="tx1"/>
                </a:solidFill>
                <a:effectLst/>
                <a:latin typeface="Tahoma" pitchFamily="34" charset="0"/>
                <a:ea typeface="Tahoma" pitchFamily="34" charset="0"/>
                <a:cs typeface="Tahoma" pitchFamily="34" charset="0"/>
              </a:rPr>
              <a:t> learning problem to train an autonomous UAV to perform a variety of missions</a:t>
            </a:r>
            <a:endParaRPr lang="en-US" sz="1200" kern="1200" dirty="0" smtClean="0">
              <a:solidFill>
                <a:schemeClr val="tx1"/>
              </a:solidFill>
              <a:effectLst/>
              <a:latin typeface="Tahoma" pitchFamily="34" charset="0"/>
              <a:ea typeface="Tahoma" pitchFamily="34" charset="0"/>
              <a:cs typeface="Tahoma"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itchFamily="34" charset="0"/>
                <a:ea typeface="Tahoma" pitchFamily="34" charset="0"/>
                <a:cs typeface="Tahoma" pitchFamily="34" charset="0"/>
              </a:rPr>
              <a:t>The basic framework for either problem is the following:</a:t>
            </a:r>
          </a:p>
          <a:p>
            <a:pPr marL="628650" lvl="1" indent="-171450">
              <a:buFont typeface="Arial" panose="020B0604020202020204" pitchFamily="34" charset="0"/>
              <a:buChar char="•"/>
            </a:pPr>
            <a:r>
              <a:rPr lang="en-US" sz="1200" kern="1200" dirty="0" smtClean="0">
                <a:solidFill>
                  <a:schemeClr val="tx1"/>
                </a:solidFill>
                <a:effectLst/>
                <a:latin typeface="Tahoma" pitchFamily="34" charset="0"/>
                <a:ea typeface="Tahoma" pitchFamily="34" charset="0"/>
                <a:cs typeface="Tahoma" pitchFamily="34" charset="0"/>
              </a:rPr>
              <a:t>The performers are asked to train their system, thru</a:t>
            </a:r>
            <a:r>
              <a:rPr lang="en-US" sz="1200" kern="1200" baseline="0" dirty="0" smtClean="0">
                <a:solidFill>
                  <a:schemeClr val="tx1"/>
                </a:solidFill>
                <a:effectLst/>
                <a:latin typeface="Tahoma" pitchFamily="34" charset="0"/>
                <a:ea typeface="Tahoma" pitchFamily="34" charset="0"/>
                <a:cs typeface="Tahoma" pitchFamily="34" charset="0"/>
              </a:rPr>
              <a:t> machine learning,</a:t>
            </a:r>
            <a:r>
              <a:rPr lang="en-US" sz="1200" kern="1200" dirty="0" smtClean="0">
                <a:solidFill>
                  <a:schemeClr val="tx1"/>
                </a:solidFill>
                <a:effectLst/>
                <a:latin typeface="Tahoma" pitchFamily="34" charset="0"/>
                <a:ea typeface="Tahoma" pitchFamily="34" charset="0"/>
                <a:cs typeface="Tahoma" pitchFamily="34" charset="0"/>
              </a:rPr>
              <a:t> to solve problems in that domain</a:t>
            </a:r>
          </a:p>
          <a:p>
            <a:pPr marL="628650" lvl="1" indent="-171450">
              <a:buFont typeface="Arial" panose="020B0604020202020204" pitchFamily="34" charset="0"/>
              <a:buChar char="•"/>
            </a:pPr>
            <a:r>
              <a:rPr lang="en-US" sz="1200" kern="1200" dirty="0" smtClean="0">
                <a:solidFill>
                  <a:schemeClr val="tx1"/>
                </a:solidFill>
                <a:effectLst/>
                <a:latin typeface="Tahoma" pitchFamily="34" charset="0"/>
                <a:ea typeface="Tahoma" pitchFamily="34" charset="0"/>
                <a:cs typeface="Tahoma" pitchFamily="34" charset="0"/>
              </a:rPr>
              <a:t>The system produced would contain an explainable model and an explanation interface</a:t>
            </a:r>
          </a:p>
          <a:p>
            <a:pPr marL="628650" lvl="1" indent="-171450">
              <a:buFont typeface="Arial" panose="020B0604020202020204" pitchFamily="34" charset="0"/>
              <a:buChar char="•"/>
            </a:pPr>
            <a:r>
              <a:rPr lang="en-US" sz="1200" kern="1200" dirty="0" smtClean="0">
                <a:solidFill>
                  <a:schemeClr val="tx1"/>
                </a:solidFill>
                <a:effectLst/>
                <a:latin typeface="Tahoma" pitchFamily="34" charset="0"/>
                <a:ea typeface="Tahoma" pitchFamily="34" charset="0"/>
                <a:cs typeface="Tahoma" pitchFamily="34" charset="0"/>
              </a:rPr>
              <a:t>The trained system will then be tested by surrogate users who will use the system—and its explanations—to perform a related task</a:t>
            </a:r>
          </a:p>
          <a:p>
            <a:pPr marL="1085850" lvl="2" indent="-171450">
              <a:buFont typeface="Arial" panose="020B0604020202020204" pitchFamily="34" charset="0"/>
              <a:buChar char="•"/>
            </a:pPr>
            <a:r>
              <a:rPr lang="en-US" sz="1200" kern="1200" dirty="0" smtClean="0">
                <a:solidFill>
                  <a:schemeClr val="tx1"/>
                </a:solidFill>
                <a:effectLst/>
                <a:latin typeface="Tahoma" pitchFamily="34" charset="0"/>
                <a:ea typeface="Tahoma" pitchFamily="34" charset="0"/>
                <a:cs typeface="Tahoma" pitchFamily="34" charset="0"/>
              </a:rPr>
              <a:t>In the data analytics task, users would need to decide which recommendations to pursue</a:t>
            </a:r>
            <a:r>
              <a:rPr lang="en-US" sz="1200" kern="1200" baseline="0" dirty="0" smtClean="0">
                <a:solidFill>
                  <a:schemeClr val="tx1"/>
                </a:solidFill>
                <a:effectLst/>
                <a:latin typeface="Tahoma" pitchFamily="34" charset="0"/>
                <a:ea typeface="Tahoma" pitchFamily="34" charset="0"/>
                <a:cs typeface="Tahoma" pitchFamily="34" charset="0"/>
              </a:rPr>
              <a:t> and </a:t>
            </a:r>
            <a:r>
              <a:rPr lang="en-US" sz="1200" kern="1200" dirty="0" smtClean="0">
                <a:solidFill>
                  <a:schemeClr val="tx1"/>
                </a:solidFill>
                <a:effectLst/>
                <a:latin typeface="Tahoma" pitchFamily="34" charset="0"/>
                <a:ea typeface="Tahoma" pitchFamily="34" charset="0"/>
                <a:cs typeface="Tahoma" pitchFamily="34" charset="0"/>
              </a:rPr>
              <a:t>which</a:t>
            </a:r>
            <a:r>
              <a:rPr lang="en-US" sz="1200" kern="1200" baseline="0" dirty="0" smtClean="0">
                <a:solidFill>
                  <a:schemeClr val="tx1"/>
                </a:solidFill>
                <a:effectLst/>
                <a:latin typeface="Tahoma" pitchFamily="34" charset="0"/>
                <a:ea typeface="Tahoma" pitchFamily="34" charset="0"/>
                <a:cs typeface="Tahoma" pitchFamily="34" charset="0"/>
              </a:rPr>
              <a:t> recommendations were false alarms</a:t>
            </a:r>
          </a:p>
          <a:p>
            <a:pPr marL="1085850" lvl="2" indent="-171450">
              <a:buFont typeface="Arial" panose="020B0604020202020204" pitchFamily="34" charset="0"/>
              <a:buChar char="•"/>
            </a:pPr>
            <a:r>
              <a:rPr lang="en-US" sz="1200" kern="1200" baseline="0" dirty="0" smtClean="0">
                <a:solidFill>
                  <a:schemeClr val="tx1"/>
                </a:solidFill>
                <a:effectLst/>
                <a:latin typeface="Tahoma" pitchFamily="34" charset="0"/>
                <a:ea typeface="Tahoma" pitchFamily="34" charset="0"/>
                <a:cs typeface="Tahoma" pitchFamily="34" charset="0"/>
              </a:rPr>
              <a:t>In the autonomy task, users would need to decide how and when to use the autonomous system on future missions</a:t>
            </a:r>
            <a:endParaRPr lang="en-US" sz="1200" kern="1200" dirty="0" smtClean="0">
              <a:solidFill>
                <a:schemeClr val="tx1"/>
              </a:solidFill>
              <a:effectLst/>
              <a:latin typeface="Tahoma" pitchFamily="34" charset="0"/>
              <a:ea typeface="Tahoma" pitchFamily="34" charset="0"/>
              <a:cs typeface="Tahoma"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itchFamily="34" charset="0"/>
                <a:ea typeface="Tahoma" pitchFamily="34" charset="0"/>
                <a:cs typeface="Tahoma" pitchFamily="34" charset="0"/>
              </a:rPr>
              <a:t>We will then evaluate both the learning performance and the explanation performance the system</a:t>
            </a:r>
          </a:p>
          <a:p>
            <a:pPr marL="171450" lvl="0" indent="-171450">
              <a:buFont typeface="Arial" panose="020B0604020202020204" pitchFamily="34" charset="0"/>
              <a:buChar char="•"/>
            </a:pPr>
            <a:r>
              <a:rPr lang="en-US" sz="1200" kern="1200" dirty="0" smtClean="0">
                <a:solidFill>
                  <a:schemeClr val="tx1"/>
                </a:solidFill>
                <a:effectLst/>
                <a:latin typeface="Tahoma" pitchFamily="34" charset="0"/>
                <a:ea typeface="Tahoma" pitchFamily="34" charset="0"/>
                <a:cs typeface="Tahoma" pitchFamily="34" charset="0"/>
              </a:rPr>
              <a:t>In</a:t>
            </a:r>
            <a:r>
              <a:rPr lang="en-US" sz="1200" kern="1200" baseline="0" dirty="0" smtClean="0">
                <a:solidFill>
                  <a:schemeClr val="tx1"/>
                </a:solidFill>
                <a:effectLst/>
                <a:latin typeface="Tahoma" pitchFamily="34" charset="0"/>
                <a:ea typeface="Tahoma" pitchFamily="34" charset="0"/>
                <a:cs typeface="Tahoma" pitchFamily="34" charset="0"/>
              </a:rPr>
              <a:t> the BAA I will ask each bidder to propose their own test problem in one or both of these areas</a:t>
            </a:r>
          </a:p>
          <a:p>
            <a:pPr marL="171450" lvl="0" indent="-171450">
              <a:buFont typeface="Arial" panose="020B0604020202020204" pitchFamily="34" charset="0"/>
              <a:buChar char="•"/>
            </a:pPr>
            <a:r>
              <a:rPr lang="en-US" sz="1200" kern="1200" baseline="0" dirty="0" smtClean="0">
                <a:solidFill>
                  <a:schemeClr val="tx1"/>
                </a:solidFill>
                <a:effectLst/>
                <a:latin typeface="Tahoma" pitchFamily="34" charset="0"/>
                <a:ea typeface="Tahoma" pitchFamily="34" charset="0"/>
                <a:cs typeface="Tahoma" pitchFamily="34" charset="0"/>
              </a:rPr>
              <a:t>During the first year of the program, I will asks the evaluator to design a set of common test problems and metrics in each area</a:t>
            </a:r>
            <a:endParaRPr lang="en-US" sz="1200" kern="1200" dirty="0" smtClean="0">
              <a:solidFill>
                <a:schemeClr val="tx1"/>
              </a:solidFill>
              <a:effectLst/>
              <a:latin typeface="Tahoma" pitchFamily="34" charset="0"/>
              <a:ea typeface="Tahoma" pitchFamily="34" charset="0"/>
              <a:cs typeface="Tahoma" pitchFamily="34" charset="0"/>
            </a:endParaRPr>
          </a:p>
          <a:p>
            <a:pPr marL="171450" lvl="0" indent="-171450">
              <a:buFont typeface="Arial" panose="020B0604020202020204" pitchFamily="34" charset="0"/>
              <a:buChar char="•"/>
            </a:pPr>
            <a:endParaRPr lang="en-US" sz="1200" kern="1200" dirty="0" smtClean="0">
              <a:solidFill>
                <a:schemeClr val="tx1"/>
              </a:solidFill>
              <a:effectLst/>
              <a:latin typeface="Tahoma" pitchFamily="34"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17</a:t>
            </a:fld>
            <a:endParaRPr lang="en-US" dirty="0"/>
          </a:p>
        </p:txBody>
      </p:sp>
    </p:spTree>
    <p:extLst>
      <p:ext uri="{BB962C8B-B14F-4D97-AF65-F5344CB8AC3E}">
        <p14:creationId xmlns:p14="http://schemas.microsoft.com/office/powerpoint/2010/main" val="775450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1506071" y="6356351"/>
            <a:ext cx="6131858" cy="365125"/>
          </a:xfrm>
        </p:spPr>
        <p:txBody>
          <a:bodyPr/>
          <a:lstStyle/>
          <a:p>
            <a:pPr>
              <a:defRPr/>
            </a:pPr>
            <a:r>
              <a:rPr lang="en-US" dirty="0" smtClean="0">
                <a:solidFill>
                  <a:prstClr val="black">
                    <a:tint val="75000"/>
                  </a:prstClr>
                </a:solidFill>
              </a:rPr>
              <a:t>Distribution Statement "A" (Approved for Public Release, Distribution Unlimited)</a:t>
            </a:r>
          </a:p>
        </p:txBody>
      </p:sp>
      <p:sp>
        <p:nvSpPr>
          <p:cNvPr id="6" name="Slide Number Placeholder 5"/>
          <p:cNvSpPr>
            <a:spLocks noGrp="1"/>
          </p:cNvSpPr>
          <p:nvPr>
            <p:ph type="sldNum" sz="quarter" idx="12"/>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641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704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137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252011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Content Placeholder 10"/>
          <p:cNvSpPr>
            <a:spLocks noGrp="1"/>
          </p:cNvSpPr>
          <p:nvPr>
            <p:ph sz="quarter" idx="13"/>
          </p:nvPr>
        </p:nvSpPr>
        <p:spPr>
          <a:xfrm>
            <a:off x="419100" y="1143000"/>
            <a:ext cx="8305800" cy="5334000"/>
          </a:xfrm>
        </p:spPr>
        <p:txBody>
          <a:bodyPr/>
          <a:lstStyle>
            <a:lvl1pPr marL="342900" indent="-342900">
              <a:buClr>
                <a:schemeClr val="accent3">
                  <a:lumMod val="75000"/>
                </a:schemeClr>
              </a:buClr>
              <a:buSzPct val="120000"/>
              <a:buFont typeface="Tahoma" panose="020B0604030504040204" pitchFamily="34" charset="0"/>
              <a:buChar char="•"/>
              <a:defRPr sz="1800">
                <a:latin typeface="Tahoma" pitchFamily="34" charset="0"/>
                <a:ea typeface="Tahoma" pitchFamily="34" charset="0"/>
                <a:cs typeface="Tahoma" pitchFamily="34" charset="0"/>
              </a:defRPr>
            </a:lvl1pPr>
            <a:lvl2pPr marL="742950" indent="-285750">
              <a:buFont typeface="Courier New" panose="02070309020205020404" pitchFamily="49" charset="0"/>
              <a:buChar char="o"/>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8862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43463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106049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75660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210372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58066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0536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1449977" y="6356351"/>
            <a:ext cx="6244046"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84071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06026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34710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31682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41449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TextBox 4"/>
          <p:cNvSpPr txBox="1"/>
          <p:nvPr userDrawn="1"/>
        </p:nvSpPr>
        <p:spPr>
          <a:xfrm>
            <a:off x="3729431" y="3525877"/>
            <a:ext cx="1716111" cy="369332"/>
          </a:xfrm>
          <a:prstGeom prst="rect">
            <a:avLst/>
          </a:prstGeom>
          <a:noFill/>
        </p:spPr>
        <p:txBody>
          <a:bodyPr wrap="none" rtlCol="0">
            <a:spAutoFit/>
          </a:bodyPr>
          <a:lstStyle/>
          <a:p>
            <a:r>
              <a:rPr lang="en-US" dirty="0" smtClean="0">
                <a:solidFill>
                  <a:prstClr val="black"/>
                </a:solidFill>
                <a:latin typeface="Tahoma" pitchFamily="34" charset="0"/>
                <a:ea typeface="Tahoma" pitchFamily="34" charset="0"/>
                <a:cs typeface="Tahoma" pitchFamily="34" charset="0"/>
              </a:rPr>
              <a:t>www.darpa.mil</a:t>
            </a:r>
            <a:endParaRPr lang="en-US" dirty="0">
              <a:solidFill>
                <a:prstClr val="black"/>
              </a:solidFill>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2177935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Y17_Staffer_Quad_1">
    <p:spTree>
      <p:nvGrpSpPr>
        <p:cNvPr id="1" name=""/>
        <p:cNvGrpSpPr/>
        <p:nvPr/>
      </p:nvGrpSpPr>
      <p:grpSpPr>
        <a:xfrm>
          <a:off x="0" y="0"/>
          <a:ext cx="0" cy="0"/>
          <a:chOff x="0" y="0"/>
          <a:chExt cx="0" cy="0"/>
        </a:xfrm>
      </p:grpSpPr>
      <p:sp>
        <p:nvSpPr>
          <p:cNvPr id="74" name="Text Placeholder 73"/>
          <p:cNvSpPr>
            <a:spLocks noGrp="1"/>
          </p:cNvSpPr>
          <p:nvPr>
            <p:ph type="body" sz="quarter" idx="36" hasCustomPrompt="1"/>
          </p:nvPr>
        </p:nvSpPr>
        <p:spPr>
          <a:xfrm>
            <a:off x="197156" y="4077691"/>
            <a:ext cx="4288536" cy="2157984"/>
          </a:xfrm>
        </p:spPr>
        <p:txBody>
          <a:bodyPr/>
          <a:lstStyle>
            <a:lvl1pPr marL="0" indent="0">
              <a:defRPr sz="1200" baseline="0"/>
            </a:lvl1pPr>
          </a:lstStyle>
          <a:p>
            <a:pPr lvl="0"/>
            <a:r>
              <a:rPr lang="en-US" dirty="0" smtClean="0"/>
              <a:t>(What are you trying to accomplish and what is the desired end state)</a:t>
            </a:r>
            <a:endParaRPr lang="en-US" dirty="0"/>
          </a:p>
        </p:txBody>
      </p:sp>
      <p:sp>
        <p:nvSpPr>
          <p:cNvPr id="71" name="Text Placeholder 70"/>
          <p:cNvSpPr>
            <a:spLocks noGrp="1"/>
          </p:cNvSpPr>
          <p:nvPr>
            <p:ph type="body" sz="quarter" idx="35" hasCustomPrompt="1"/>
          </p:nvPr>
        </p:nvSpPr>
        <p:spPr>
          <a:xfrm>
            <a:off x="197156" y="1592626"/>
            <a:ext cx="4288536" cy="2157984"/>
          </a:xfrm>
        </p:spPr>
        <p:txBody>
          <a:bodyPr/>
          <a:lstStyle>
            <a:lvl1pPr marL="0" indent="0">
              <a:defRPr sz="1200" baseline="0"/>
            </a:lvl1pPr>
          </a:lstStyle>
          <a:p>
            <a:pPr lvl="0"/>
            <a:r>
              <a:rPr lang="en-US" dirty="0" smtClean="0"/>
              <a:t>(Give a broad overview of the program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1" name="Straight Connector 1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5" name="Text Placeholder 6"/>
          <p:cNvSpPr>
            <a:spLocks noGrp="1"/>
          </p:cNvSpPr>
          <p:nvPr>
            <p:ph type="body" sz="quarter" idx="14" hasCustomPrompt="1"/>
          </p:nvPr>
        </p:nvSpPr>
        <p:spPr>
          <a:xfrm>
            <a:off x="4705245" y="1592626"/>
            <a:ext cx="4288536" cy="2157984"/>
          </a:xfrm>
        </p:spPr>
        <p:txBody>
          <a:bodyPr/>
          <a:lstStyle>
            <a:lvl1pPr marL="0" indent="0">
              <a:defRPr sz="1200" baseline="0"/>
            </a:lvl1pPr>
          </a:lstStyle>
          <a:p>
            <a:pPr lvl="0"/>
            <a:r>
              <a:rPr lang="en-US" dirty="0" smtClean="0"/>
              <a:t>Upcoming Key Decisions:</a:t>
            </a:r>
          </a:p>
          <a:p>
            <a:pPr lvl="0"/>
            <a:endParaRPr lang="en-US" dirty="0" smtClean="0"/>
          </a:p>
          <a:p>
            <a:pPr lvl="0"/>
            <a:r>
              <a:rPr lang="en-US" dirty="0" smtClean="0"/>
              <a:t>Transition: (Define stages of transition – 6.1, 6.2, 6.3</a:t>
            </a:r>
          </a:p>
          <a:p>
            <a:pPr lvl="0"/>
            <a:endParaRPr lang="en-US" dirty="0" smtClean="0"/>
          </a:p>
          <a:p>
            <a:pPr lvl="0"/>
            <a:r>
              <a:rPr lang="en-US" dirty="0" smtClean="0"/>
              <a:t>Technical Risk</a:t>
            </a:r>
            <a:endParaRPr lang="en-US" dirty="0"/>
          </a:p>
        </p:txBody>
      </p:sp>
      <p:sp>
        <p:nvSpPr>
          <p:cNvPr id="17" name="TextBox 1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18" name="TextBox 1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19" name="TextBox 1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sp>
        <p:nvSpPr>
          <p:cNvPr id="21" name="TextBox 20"/>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PERFORMERS</a:t>
            </a:r>
            <a:endParaRPr lang="en-US" sz="1200" b="1" dirty="0">
              <a:solidFill>
                <a:prstClr val="black"/>
              </a:solidFill>
              <a:ea typeface="Tahoma" pitchFamily="34" charset="0"/>
              <a:cs typeface="Tahoma" pitchFamily="34" charset="0"/>
            </a:endParaRPr>
          </a:p>
        </p:txBody>
      </p:sp>
      <p:sp>
        <p:nvSpPr>
          <p:cNvPr id="24" name="Text Placeholder 6"/>
          <p:cNvSpPr>
            <a:spLocks noGrp="1"/>
          </p:cNvSpPr>
          <p:nvPr>
            <p:ph type="body" sz="quarter" idx="32" hasCustomPrompt="1"/>
          </p:nvPr>
        </p:nvSpPr>
        <p:spPr>
          <a:xfrm>
            <a:off x="4689815" y="4329799"/>
            <a:ext cx="2439118" cy="2221992"/>
          </a:xfrm>
        </p:spPr>
        <p:txBody>
          <a:bodyPr/>
          <a:lstStyle>
            <a:lvl1pPr marL="0" indent="0">
              <a:defRPr sz="1000"/>
            </a:lvl1pPr>
          </a:lstStyle>
          <a:p>
            <a:pPr lvl="0"/>
            <a:r>
              <a:rPr lang="en-US" dirty="0" smtClean="0"/>
              <a:t>(Just include primes)</a:t>
            </a:r>
            <a:endParaRPr lang="en-US" dirty="0"/>
          </a:p>
        </p:txBody>
      </p:sp>
      <p:sp>
        <p:nvSpPr>
          <p:cNvPr id="25" name="Text Placeholder 6"/>
          <p:cNvSpPr>
            <a:spLocks noGrp="1"/>
          </p:cNvSpPr>
          <p:nvPr>
            <p:ph type="body" sz="quarter" idx="33" hasCustomPrompt="1"/>
          </p:nvPr>
        </p:nvSpPr>
        <p:spPr>
          <a:xfrm>
            <a:off x="7135836" y="4329585"/>
            <a:ext cx="1965960" cy="2221992"/>
          </a:xfrm>
        </p:spPr>
        <p:txBody>
          <a:bodyPr/>
          <a:lstStyle>
            <a:lvl1pPr marL="0" indent="0">
              <a:defRPr sz="1000" baseline="0"/>
            </a:lvl1pPr>
          </a:lstStyle>
          <a:p>
            <a:pPr lvl="0"/>
            <a:r>
              <a:rPr lang="en-US" dirty="0" smtClean="0"/>
              <a:t>(City, State)</a:t>
            </a:r>
            <a:endParaRPr lang="en-US" dirty="0"/>
          </a:p>
        </p:txBody>
      </p:sp>
      <p:cxnSp>
        <p:nvCxnSpPr>
          <p:cNvPr id="13" name="Straight Connector 12"/>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8" name="Text Placeholder 67"/>
          <p:cNvSpPr>
            <a:spLocks noGrp="1"/>
          </p:cNvSpPr>
          <p:nvPr>
            <p:ph type="body" sz="quarter" idx="34" hasCustomPrompt="1"/>
          </p:nvPr>
        </p:nvSpPr>
        <p:spPr>
          <a:xfrm>
            <a:off x="1612592" y="201560"/>
            <a:ext cx="6419088" cy="521208"/>
          </a:xfrm>
        </p:spPr>
        <p:txBody>
          <a:bodyPr anchor="ctr"/>
          <a:lstStyle>
            <a:lvl1pPr>
              <a:defRPr sz="2400"/>
            </a:lvl1pPr>
          </a:lstStyle>
          <a:p>
            <a:pPr lvl="0"/>
            <a:r>
              <a:rPr lang="en-US" dirty="0" smtClean="0"/>
              <a:t>Program Name (Acronym)</a:t>
            </a:r>
            <a:endParaRPr lang="en-US" dirty="0"/>
          </a:p>
        </p:txBody>
      </p:sp>
      <p:sp>
        <p:nvSpPr>
          <p:cNvPr id="52" name="TextBox 51"/>
          <p:cNvSpPr txBox="1"/>
          <p:nvPr userDrawn="1"/>
        </p:nvSpPr>
        <p:spPr>
          <a:xfrm>
            <a:off x="28578" y="1100945"/>
            <a:ext cx="623887" cy="246221"/>
          </a:xfrm>
          <a:prstGeom prst="rect">
            <a:avLst/>
          </a:prstGeom>
          <a:noFill/>
        </p:spPr>
        <p:txBody>
          <a:bodyPr wrap="square" rtlCol="0">
            <a:spAutoFit/>
          </a:bodyPr>
          <a:lstStyle/>
          <a:p>
            <a:r>
              <a:rPr lang="en-US" sz="1000" dirty="0" smtClean="0">
                <a:solidFill>
                  <a:prstClr val="black"/>
                </a:solidFill>
              </a:rPr>
              <a:t>PE:</a:t>
            </a:r>
            <a:endParaRPr lang="en-US" sz="1000" dirty="0">
              <a:solidFill>
                <a:prstClr val="black"/>
              </a:solidFill>
            </a:endParaRPr>
          </a:p>
        </p:txBody>
      </p:sp>
      <p:sp>
        <p:nvSpPr>
          <p:cNvPr id="53" name="TextBox 52"/>
          <p:cNvSpPr txBox="1"/>
          <p:nvPr userDrawn="1"/>
        </p:nvSpPr>
        <p:spPr>
          <a:xfrm>
            <a:off x="1044045" y="1100945"/>
            <a:ext cx="1204913" cy="246221"/>
          </a:xfrm>
          <a:prstGeom prst="rect">
            <a:avLst/>
          </a:prstGeom>
          <a:noFill/>
        </p:spPr>
        <p:txBody>
          <a:bodyPr wrap="square" rtlCol="0">
            <a:spAutoFit/>
          </a:bodyPr>
          <a:lstStyle/>
          <a:p>
            <a:r>
              <a:rPr lang="en-US" sz="1000" dirty="0" smtClean="0">
                <a:solidFill>
                  <a:prstClr val="black"/>
                </a:solidFill>
              </a:rPr>
              <a:t>PROJECT:</a:t>
            </a:r>
            <a:endParaRPr lang="en-US" sz="1000" dirty="0">
              <a:solidFill>
                <a:prstClr val="black"/>
              </a:solidFill>
            </a:endParaRPr>
          </a:p>
        </p:txBody>
      </p:sp>
      <p:sp>
        <p:nvSpPr>
          <p:cNvPr id="54" name="TextBox 53"/>
          <p:cNvSpPr txBox="1"/>
          <p:nvPr userDrawn="1"/>
        </p:nvSpPr>
        <p:spPr>
          <a:xfrm>
            <a:off x="2257426" y="1100945"/>
            <a:ext cx="1204913" cy="246221"/>
          </a:xfrm>
          <a:prstGeom prst="rect">
            <a:avLst/>
          </a:prstGeom>
          <a:noFill/>
        </p:spPr>
        <p:txBody>
          <a:bodyPr wrap="square" rtlCol="0">
            <a:spAutoFit/>
          </a:bodyPr>
          <a:lstStyle/>
          <a:p>
            <a:r>
              <a:rPr lang="en-US" sz="1000" dirty="0" smtClean="0">
                <a:solidFill>
                  <a:prstClr val="black"/>
                </a:solidFill>
              </a:rPr>
              <a:t>RDDS PG #:</a:t>
            </a:r>
            <a:endParaRPr lang="en-US" sz="1000" dirty="0">
              <a:solidFill>
                <a:prstClr val="black"/>
              </a:solidFill>
            </a:endParaRPr>
          </a:p>
        </p:txBody>
      </p:sp>
      <p:sp>
        <p:nvSpPr>
          <p:cNvPr id="55"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6"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9"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61" name="TextBox 60"/>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FY17</a:t>
            </a:r>
          </a:p>
        </p:txBody>
      </p:sp>
      <p:sp>
        <p:nvSpPr>
          <p:cNvPr id="62" name="TextBox 61"/>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FY16</a:t>
            </a:r>
          </a:p>
        </p:txBody>
      </p:sp>
      <p:sp>
        <p:nvSpPr>
          <p:cNvPr id="63" name="TextBox 62"/>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FY15</a:t>
            </a:r>
          </a:p>
        </p:txBody>
      </p:sp>
      <p:sp>
        <p:nvSpPr>
          <p:cNvPr id="20" name="Rectangle 19"/>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22" name="Rectangle 21"/>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smtClean="0">
                <a:solidFill>
                  <a:prstClr val="white"/>
                </a:solidFill>
                <a:ea typeface="Tahoma" pitchFamily="34" charset="0"/>
                <a:cs typeface="Tahoma" pitchFamily="34" charset="0"/>
              </a:rPr>
              <a:t>LOCATION:</a:t>
            </a:r>
            <a:endParaRPr lang="en-US" sz="1000" dirty="0">
              <a:solidFill>
                <a:prstClr val="white"/>
              </a:solidFill>
              <a:ea typeface="Tahoma" pitchFamily="34" charset="0"/>
              <a:cs typeface="Tahoma" pitchFamily="34" charset="0"/>
            </a:endParaRPr>
          </a:p>
        </p:txBody>
      </p:sp>
      <p:sp>
        <p:nvSpPr>
          <p:cNvPr id="14" name="Slide Number Placeholder 13"/>
          <p:cNvSpPr>
            <a:spLocks noGrp="1"/>
          </p:cNvSpPr>
          <p:nvPr>
            <p:ph type="sldNum" sz="quarter" idx="39"/>
          </p:nvPr>
        </p:nvSpPr>
        <p:spPr>
          <a:xfrm>
            <a:off x="8102430" y="6553200"/>
            <a:ext cx="762000" cy="292102"/>
          </a:xfrm>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23" name="TextBox 22"/>
          <p:cNvSpPr txBox="1"/>
          <p:nvPr userDrawn="1"/>
        </p:nvSpPr>
        <p:spPr>
          <a:xfrm>
            <a:off x="1010769" y="6583835"/>
            <a:ext cx="7122463" cy="230832"/>
          </a:xfrm>
          <a:prstGeom prst="rect">
            <a:avLst/>
          </a:prstGeom>
          <a:noFill/>
        </p:spPr>
        <p:txBody>
          <a:bodyPr wrap="none" rtlCol="0">
            <a:spAutoFit/>
          </a:bodyPr>
          <a:lstStyle/>
          <a:p>
            <a:r>
              <a:rPr lang="en-US" sz="900" dirty="0" smtClean="0">
                <a:solidFill>
                  <a:prstClr val="white">
                    <a:lumMod val="50000"/>
                  </a:prstClr>
                </a:solidFill>
              </a:rPr>
              <a:t>Distribution authorized to U.S. Government Agencies only. Other requests for this document shall be referred to DARPA Director’s Office.</a:t>
            </a:r>
            <a:endParaRPr lang="en-US" sz="900" dirty="0">
              <a:solidFill>
                <a:prstClr val="white">
                  <a:lumMod val="50000"/>
                </a:prstClr>
              </a:solidFill>
            </a:endParaRPr>
          </a:p>
        </p:txBody>
      </p:sp>
    </p:spTree>
    <p:extLst>
      <p:ext uri="{BB962C8B-B14F-4D97-AF65-F5344CB8AC3E}">
        <p14:creationId xmlns:p14="http://schemas.microsoft.com/office/powerpoint/2010/main" val="20146069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Y17_Staffer_Quad_2">
    <p:spTree>
      <p:nvGrpSpPr>
        <p:cNvPr id="1" name=""/>
        <p:cNvGrpSpPr/>
        <p:nvPr/>
      </p:nvGrpSpPr>
      <p:grpSpPr>
        <a:xfrm>
          <a:off x="0" y="0"/>
          <a:ext cx="0" cy="0"/>
          <a:chOff x="0" y="0"/>
          <a:chExt cx="0" cy="0"/>
        </a:xfrm>
      </p:grpSpPr>
      <p:sp>
        <p:nvSpPr>
          <p:cNvPr id="74" name="Text Placeholder 73"/>
          <p:cNvSpPr>
            <a:spLocks noGrp="1"/>
          </p:cNvSpPr>
          <p:nvPr>
            <p:ph type="body" sz="quarter" idx="36" hasCustomPrompt="1"/>
          </p:nvPr>
        </p:nvSpPr>
        <p:spPr>
          <a:xfrm>
            <a:off x="197156" y="4077691"/>
            <a:ext cx="4288536" cy="2157984"/>
          </a:xfrm>
        </p:spPr>
        <p:txBody>
          <a:bodyPr/>
          <a:lstStyle>
            <a:lvl1pPr marL="0" indent="0">
              <a:defRPr sz="1200" baseline="0"/>
            </a:lvl1pPr>
          </a:lstStyle>
          <a:p>
            <a:pPr lvl="0"/>
            <a:r>
              <a:rPr lang="en-US" dirty="0" smtClean="0"/>
              <a:t>(What are you trying to accomplish and what is the desired end state)</a:t>
            </a:r>
            <a:endParaRPr lang="en-US" dirty="0"/>
          </a:p>
        </p:txBody>
      </p:sp>
      <p:sp>
        <p:nvSpPr>
          <p:cNvPr id="71" name="Text Placeholder 70"/>
          <p:cNvSpPr>
            <a:spLocks noGrp="1"/>
          </p:cNvSpPr>
          <p:nvPr>
            <p:ph type="body" sz="quarter" idx="35" hasCustomPrompt="1"/>
          </p:nvPr>
        </p:nvSpPr>
        <p:spPr>
          <a:xfrm>
            <a:off x="197156" y="1592626"/>
            <a:ext cx="4288536" cy="2157984"/>
          </a:xfrm>
        </p:spPr>
        <p:txBody>
          <a:bodyPr/>
          <a:lstStyle>
            <a:lvl1pPr marL="0" indent="0">
              <a:defRPr sz="1200" baseline="0"/>
            </a:lvl1pPr>
          </a:lstStyle>
          <a:p>
            <a:pPr lvl="0"/>
            <a:r>
              <a:rPr lang="en-US" dirty="0" smtClean="0"/>
              <a:t>(Give a broad overview of the program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1" name="Straight Connector 1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5" name="Text Placeholder 6"/>
          <p:cNvSpPr>
            <a:spLocks noGrp="1"/>
          </p:cNvSpPr>
          <p:nvPr>
            <p:ph type="body" sz="quarter" idx="14" hasCustomPrompt="1"/>
          </p:nvPr>
        </p:nvSpPr>
        <p:spPr>
          <a:xfrm>
            <a:off x="4705245" y="1592626"/>
            <a:ext cx="4288536" cy="2157984"/>
          </a:xfrm>
        </p:spPr>
        <p:txBody>
          <a:bodyPr/>
          <a:lstStyle>
            <a:lvl1pPr marL="0" indent="0">
              <a:defRPr sz="1200" baseline="0"/>
            </a:lvl1pPr>
          </a:lstStyle>
          <a:p>
            <a:pPr lvl="0"/>
            <a:r>
              <a:rPr lang="en-US" dirty="0" smtClean="0"/>
              <a:t>Upcoming Key Decisions:</a:t>
            </a:r>
          </a:p>
          <a:p>
            <a:pPr lvl="0"/>
            <a:endParaRPr lang="en-US" dirty="0" smtClean="0"/>
          </a:p>
          <a:p>
            <a:pPr lvl="0"/>
            <a:r>
              <a:rPr lang="en-US" dirty="0" smtClean="0"/>
              <a:t>Transition: (Define stages of transition – 6.1, 6.2, 6.3</a:t>
            </a:r>
          </a:p>
          <a:p>
            <a:pPr lvl="0"/>
            <a:endParaRPr lang="en-US" dirty="0" smtClean="0"/>
          </a:p>
          <a:p>
            <a:pPr lvl="0"/>
            <a:r>
              <a:rPr lang="en-US" dirty="0" smtClean="0"/>
              <a:t>Technical Risk</a:t>
            </a:r>
            <a:endParaRPr lang="en-US" dirty="0"/>
          </a:p>
        </p:txBody>
      </p:sp>
      <p:sp>
        <p:nvSpPr>
          <p:cNvPr id="17" name="TextBox 1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9" name="TextBox 1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sp>
        <p:nvSpPr>
          <p:cNvPr id="21" name="TextBox 20"/>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24" name="Text Placeholder 6"/>
          <p:cNvSpPr>
            <a:spLocks noGrp="1"/>
          </p:cNvSpPr>
          <p:nvPr>
            <p:ph type="body" sz="quarter" idx="32" hasCustomPrompt="1"/>
          </p:nvPr>
        </p:nvSpPr>
        <p:spPr>
          <a:xfrm>
            <a:off x="4689815" y="4329799"/>
            <a:ext cx="2439118" cy="2221992"/>
          </a:xfrm>
        </p:spPr>
        <p:txBody>
          <a:bodyPr/>
          <a:lstStyle>
            <a:lvl1pPr marL="0" indent="0">
              <a:defRPr sz="1000"/>
            </a:lvl1pPr>
          </a:lstStyle>
          <a:p>
            <a:pPr lvl="0"/>
            <a:r>
              <a:rPr lang="en-US" dirty="0" smtClean="0"/>
              <a:t>(Just include primes)</a:t>
            </a:r>
            <a:endParaRPr lang="en-US" dirty="0"/>
          </a:p>
        </p:txBody>
      </p:sp>
      <p:sp>
        <p:nvSpPr>
          <p:cNvPr id="25" name="Text Placeholder 6"/>
          <p:cNvSpPr>
            <a:spLocks noGrp="1"/>
          </p:cNvSpPr>
          <p:nvPr>
            <p:ph type="body" sz="quarter" idx="33" hasCustomPrompt="1"/>
          </p:nvPr>
        </p:nvSpPr>
        <p:spPr>
          <a:xfrm>
            <a:off x="7135836" y="4329585"/>
            <a:ext cx="1965960" cy="2221992"/>
          </a:xfrm>
        </p:spPr>
        <p:txBody>
          <a:bodyPr/>
          <a:lstStyle>
            <a:lvl1pPr marL="0" indent="0">
              <a:defRPr sz="1000" baseline="0"/>
            </a:lvl1pPr>
          </a:lstStyle>
          <a:p>
            <a:pPr lvl="0"/>
            <a:r>
              <a:rPr lang="en-US" dirty="0" smtClean="0"/>
              <a:t>(City, State)</a:t>
            </a:r>
            <a:endParaRPr lang="en-US" dirty="0"/>
          </a:p>
        </p:txBody>
      </p:sp>
      <p:cxnSp>
        <p:nvCxnSpPr>
          <p:cNvPr id="13" name="Straight Connector 12"/>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8" name="Text Placeholder 67"/>
          <p:cNvSpPr>
            <a:spLocks noGrp="1"/>
          </p:cNvSpPr>
          <p:nvPr>
            <p:ph type="body" sz="quarter" idx="34" hasCustomPrompt="1"/>
          </p:nvPr>
        </p:nvSpPr>
        <p:spPr>
          <a:xfrm>
            <a:off x="1612592" y="201560"/>
            <a:ext cx="6419088" cy="521208"/>
          </a:xfrm>
        </p:spPr>
        <p:txBody>
          <a:bodyPr anchor="ctr"/>
          <a:lstStyle>
            <a:lvl1pPr>
              <a:defRPr sz="2400"/>
            </a:lvl1pPr>
          </a:lstStyle>
          <a:p>
            <a:pPr lvl="0"/>
            <a:r>
              <a:rPr lang="en-US" dirty="0" smtClean="0"/>
              <a:t>Program Name (Acronym)</a:t>
            </a:r>
            <a:endParaRPr lang="en-US" dirty="0"/>
          </a:p>
        </p:txBody>
      </p:sp>
      <p:sp>
        <p:nvSpPr>
          <p:cNvPr id="55" name="Text Placeholder 2"/>
          <p:cNvSpPr>
            <a:spLocks noGrp="1"/>
          </p:cNvSpPr>
          <p:nvPr>
            <p:ph type="body" sz="quarter" idx="21" hasCustomPrompt="1"/>
          </p:nvPr>
        </p:nvSpPr>
        <p:spPr>
          <a:xfrm>
            <a:off x="280456" y="1100945"/>
            <a:ext cx="1490472"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6" name="Text Placeholder 2"/>
          <p:cNvSpPr>
            <a:spLocks noGrp="1"/>
          </p:cNvSpPr>
          <p:nvPr>
            <p:ph type="body" sz="quarter" idx="22" hasCustomPrompt="1"/>
          </p:nvPr>
        </p:nvSpPr>
        <p:spPr>
          <a:xfrm>
            <a:off x="2402828" y="1100945"/>
            <a:ext cx="1243584"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3" hasCustomPrompt="1"/>
          </p:nvPr>
        </p:nvSpPr>
        <p:spPr>
          <a:xfrm>
            <a:off x="4388379"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39"/>
          <p:cNvSpPr>
            <a:spLocks noGrp="1"/>
          </p:cNvSpPr>
          <p:nvPr>
            <p:ph type="body" sz="quarter" idx="15" hasCustomPrompt="1"/>
          </p:nvPr>
        </p:nvSpPr>
        <p:spPr>
          <a:xfrm>
            <a:off x="6841551" y="1120609"/>
            <a:ext cx="731520" cy="230832"/>
          </a:xfrm>
          <a:noFill/>
        </p:spPr>
        <p:txBody>
          <a:bodyPr wrap="square" rtlCol="0">
            <a:spAutoFit/>
          </a:bodyPr>
          <a:lstStyle>
            <a:lvl1pPr algn="ctr">
              <a:defRPr lang="en-US" sz="900" dirty="0">
                <a:latin typeface="+mn-lt"/>
                <a:cs typeface="+mn-cs"/>
              </a:defRPr>
            </a:lvl1pPr>
          </a:lstStyle>
          <a:p>
            <a:pPr marL="0" lvl="0"/>
            <a:r>
              <a:rPr lang="en-US" dirty="0" smtClean="0"/>
              <a:t>0.000</a:t>
            </a:r>
            <a:endParaRPr lang="en-US" dirty="0"/>
          </a:p>
        </p:txBody>
      </p:sp>
      <p:sp>
        <p:nvSpPr>
          <p:cNvPr id="59" name="Text Placeholder 39"/>
          <p:cNvSpPr>
            <a:spLocks noGrp="1"/>
          </p:cNvSpPr>
          <p:nvPr>
            <p:ph type="body" sz="quarter" idx="29" hasCustomPrompt="1"/>
          </p:nvPr>
        </p:nvSpPr>
        <p:spPr>
          <a:xfrm>
            <a:off x="7583659" y="1120609"/>
            <a:ext cx="731520" cy="230832"/>
          </a:xfrm>
          <a:noFill/>
        </p:spPr>
        <p:txBody>
          <a:bodyPr wrap="square"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30" hasCustomPrompt="1"/>
          </p:nvPr>
        </p:nvSpPr>
        <p:spPr>
          <a:xfrm>
            <a:off x="8321253" y="1120609"/>
            <a:ext cx="731520" cy="230832"/>
          </a:xfrm>
          <a:noFill/>
        </p:spPr>
        <p:txBody>
          <a:bodyPr wrap="square" rtlCol="0">
            <a:spAutoFit/>
          </a:bodyPr>
          <a:lstStyle>
            <a:lvl1pPr algn="ctr">
              <a:defRPr lang="en-US" sz="900" dirty="0">
                <a:latin typeface="+mn-lt"/>
                <a:cs typeface="+mn-cs"/>
              </a:defRPr>
            </a:lvl1pPr>
          </a:lstStyle>
          <a:p>
            <a:pPr marL="0" lvl="0"/>
            <a:r>
              <a:rPr lang="en-US" dirty="0" smtClean="0"/>
              <a:t>0.000</a:t>
            </a:r>
            <a:endParaRPr lang="en-US" dirty="0"/>
          </a:p>
        </p:txBody>
      </p:sp>
      <p:sp>
        <p:nvSpPr>
          <p:cNvPr id="33" name="TextBox 32"/>
          <p:cNvSpPr txBox="1"/>
          <p:nvPr userDrawn="1"/>
        </p:nvSpPr>
        <p:spPr>
          <a:xfrm>
            <a:off x="1782269" y="1109505"/>
            <a:ext cx="792555" cy="246221"/>
          </a:xfrm>
          <a:prstGeom prst="rect">
            <a:avLst/>
          </a:prstGeom>
          <a:noFill/>
        </p:spPr>
        <p:txBody>
          <a:bodyPr wrap="square" rtlCol="0">
            <a:spAutoFit/>
          </a:bodyPr>
          <a:lstStyle/>
          <a:p>
            <a:r>
              <a:rPr lang="en-US" sz="1000" dirty="0" smtClean="0">
                <a:solidFill>
                  <a:prstClr val="black"/>
                </a:solidFill>
              </a:rPr>
              <a:t>PROJECT:</a:t>
            </a:r>
            <a:endParaRPr lang="en-US" sz="1000" dirty="0">
              <a:solidFill>
                <a:prstClr val="black"/>
              </a:solidFill>
            </a:endParaRPr>
          </a:p>
        </p:txBody>
      </p:sp>
      <p:sp>
        <p:nvSpPr>
          <p:cNvPr id="34" name="TextBox 33"/>
          <p:cNvSpPr txBox="1"/>
          <p:nvPr userDrawn="1"/>
        </p:nvSpPr>
        <p:spPr>
          <a:xfrm>
            <a:off x="3614740" y="1109505"/>
            <a:ext cx="1204913" cy="246221"/>
          </a:xfrm>
          <a:prstGeom prst="rect">
            <a:avLst/>
          </a:prstGeom>
          <a:noFill/>
        </p:spPr>
        <p:txBody>
          <a:bodyPr wrap="square" rtlCol="0">
            <a:spAutoFit/>
          </a:bodyPr>
          <a:lstStyle/>
          <a:p>
            <a:r>
              <a:rPr lang="en-US" sz="1000" dirty="0" smtClean="0">
                <a:solidFill>
                  <a:prstClr val="black"/>
                </a:solidFill>
              </a:rPr>
              <a:t>RDDS PG #:</a:t>
            </a:r>
            <a:endParaRPr lang="en-US" sz="1000" dirty="0">
              <a:solidFill>
                <a:prstClr val="black"/>
              </a:solidFill>
            </a:endParaRPr>
          </a:p>
        </p:txBody>
      </p:sp>
      <p:sp>
        <p:nvSpPr>
          <p:cNvPr id="35" name="TextBox 3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FY17</a:t>
            </a:r>
          </a:p>
        </p:txBody>
      </p:sp>
      <p:sp>
        <p:nvSpPr>
          <p:cNvPr id="36" name="TextBox 3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FY16</a:t>
            </a:r>
          </a:p>
        </p:txBody>
      </p:sp>
      <p:sp>
        <p:nvSpPr>
          <p:cNvPr id="37" name="TextBox 3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FY15</a:t>
            </a:r>
          </a:p>
        </p:txBody>
      </p:sp>
      <p:sp>
        <p:nvSpPr>
          <p:cNvPr id="38" name="TextBox 3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PROJECT</a:t>
            </a:r>
          </a:p>
        </p:txBody>
      </p:sp>
      <p:sp>
        <p:nvSpPr>
          <p:cNvPr id="39" name="TextBox 38"/>
          <p:cNvSpPr txBox="1"/>
          <p:nvPr userDrawn="1"/>
        </p:nvSpPr>
        <p:spPr>
          <a:xfrm>
            <a:off x="28578" y="1100945"/>
            <a:ext cx="623887" cy="246221"/>
          </a:xfrm>
          <a:prstGeom prst="rect">
            <a:avLst/>
          </a:prstGeom>
          <a:noFill/>
        </p:spPr>
        <p:txBody>
          <a:bodyPr wrap="square" rtlCol="0">
            <a:spAutoFit/>
          </a:bodyPr>
          <a:lstStyle/>
          <a:p>
            <a:r>
              <a:rPr lang="en-US" sz="1000" dirty="0" smtClean="0">
                <a:solidFill>
                  <a:prstClr val="black"/>
                </a:solidFill>
              </a:rPr>
              <a:t>PE:</a:t>
            </a:r>
            <a:endParaRPr lang="en-US" sz="1000" dirty="0">
              <a:solidFill>
                <a:prstClr val="black"/>
              </a:solidFill>
            </a:endParaRPr>
          </a:p>
        </p:txBody>
      </p:sp>
      <p:sp>
        <p:nvSpPr>
          <p:cNvPr id="5" name="Text Placeholder 4"/>
          <p:cNvSpPr>
            <a:spLocks noGrp="1"/>
          </p:cNvSpPr>
          <p:nvPr>
            <p:ph type="body" sz="quarter" idx="37" hasCustomPrompt="1"/>
          </p:nvPr>
        </p:nvSpPr>
        <p:spPr>
          <a:xfrm>
            <a:off x="6836422" y="874914"/>
            <a:ext cx="731520" cy="228600"/>
          </a:xfrm>
        </p:spPr>
        <p:txBody>
          <a:bodyPr/>
          <a:lstStyle>
            <a:lvl1pPr algn="ctr">
              <a:defRPr sz="900"/>
            </a:lvl1pPr>
          </a:lstStyle>
          <a:p>
            <a:pPr lvl="0"/>
            <a:r>
              <a:rPr lang="en-US" dirty="0" smtClean="0"/>
              <a:t>0.000</a:t>
            </a:r>
            <a:endParaRPr lang="en-US" dirty="0"/>
          </a:p>
        </p:txBody>
      </p:sp>
      <p:sp>
        <p:nvSpPr>
          <p:cNvPr id="7" name="Text Placeholder 6"/>
          <p:cNvSpPr>
            <a:spLocks noGrp="1"/>
          </p:cNvSpPr>
          <p:nvPr>
            <p:ph type="body" sz="quarter" idx="38" hasCustomPrompt="1"/>
          </p:nvPr>
        </p:nvSpPr>
        <p:spPr>
          <a:xfrm>
            <a:off x="7583659" y="874688"/>
            <a:ext cx="731520" cy="228600"/>
          </a:xfrm>
        </p:spPr>
        <p:txBody>
          <a:bodyPr/>
          <a:lstStyle>
            <a:lvl1pPr algn="ctr">
              <a:defRPr sz="900"/>
            </a:lvl1pPr>
          </a:lstStyle>
          <a:p>
            <a:pPr lvl="0"/>
            <a:r>
              <a:rPr lang="en-US" dirty="0" smtClean="0"/>
              <a:t>0.000</a:t>
            </a:r>
            <a:endParaRPr lang="en-US" dirty="0"/>
          </a:p>
        </p:txBody>
      </p:sp>
      <p:sp>
        <p:nvSpPr>
          <p:cNvPr id="10" name="Text Placeholder 9"/>
          <p:cNvSpPr>
            <a:spLocks noGrp="1"/>
          </p:cNvSpPr>
          <p:nvPr>
            <p:ph type="body" sz="quarter" idx="39" hasCustomPrompt="1"/>
          </p:nvPr>
        </p:nvSpPr>
        <p:spPr>
          <a:xfrm>
            <a:off x="8321253" y="874688"/>
            <a:ext cx="731520" cy="228600"/>
          </a:xfrm>
        </p:spPr>
        <p:txBody>
          <a:bodyPr/>
          <a:lstStyle>
            <a:lvl1pPr algn="ctr">
              <a:defRPr sz="900"/>
            </a:lvl1pPr>
          </a:lstStyle>
          <a:p>
            <a:pPr lvl="0"/>
            <a:r>
              <a:rPr lang="en-US" dirty="0" smtClean="0"/>
              <a:t>0.000</a:t>
            </a:r>
            <a:endParaRPr lang="en-US" dirty="0"/>
          </a:p>
        </p:txBody>
      </p:sp>
      <p:sp>
        <p:nvSpPr>
          <p:cNvPr id="16" name="Content Placeholder 15"/>
          <p:cNvSpPr>
            <a:spLocks noGrp="1"/>
          </p:cNvSpPr>
          <p:nvPr>
            <p:ph sz="quarter" idx="40" hasCustomPrompt="1"/>
          </p:nvPr>
        </p:nvSpPr>
        <p:spPr>
          <a:xfrm>
            <a:off x="6093679" y="1121948"/>
            <a:ext cx="731520" cy="228600"/>
          </a:xfrm>
        </p:spPr>
        <p:txBody>
          <a:bodyPr/>
          <a:lstStyle>
            <a:lvl1pPr algn="ctr">
              <a:defRPr sz="900"/>
            </a:lvl1pPr>
          </a:lstStyle>
          <a:p>
            <a:pPr lvl="0"/>
            <a:r>
              <a:rPr lang="en-US" dirty="0" smtClean="0"/>
              <a:t>-</a:t>
            </a:r>
            <a:endParaRPr lang="en-US" dirty="0"/>
          </a:p>
        </p:txBody>
      </p:sp>
      <p:sp>
        <p:nvSpPr>
          <p:cNvPr id="26" name="Content Placeholder 25"/>
          <p:cNvSpPr>
            <a:spLocks noGrp="1"/>
          </p:cNvSpPr>
          <p:nvPr>
            <p:ph sz="quarter" idx="41" hasCustomPrompt="1"/>
          </p:nvPr>
        </p:nvSpPr>
        <p:spPr>
          <a:xfrm>
            <a:off x="6093679" y="874688"/>
            <a:ext cx="731520" cy="228600"/>
          </a:xfrm>
        </p:spPr>
        <p:txBody>
          <a:bodyPr/>
          <a:lstStyle>
            <a:lvl1pPr algn="ctr">
              <a:defRPr sz="900"/>
            </a:lvl1pPr>
            <a:lvl2pPr>
              <a:defRPr sz="900"/>
            </a:lvl2pPr>
            <a:lvl3pPr>
              <a:defRPr sz="900"/>
            </a:lvl3pPr>
            <a:lvl4pPr>
              <a:defRPr sz="900"/>
            </a:lvl4pPr>
            <a:lvl5pPr>
              <a:defRPr sz="900"/>
            </a:lvl5pPr>
          </a:lstStyle>
          <a:p>
            <a:pPr lvl="0"/>
            <a:r>
              <a:rPr lang="en-US" dirty="0" smtClean="0"/>
              <a:t>-</a:t>
            </a:r>
            <a:endParaRPr lang="en-US" dirty="0"/>
          </a:p>
        </p:txBody>
      </p:sp>
      <p:sp>
        <p:nvSpPr>
          <p:cNvPr id="20" name="Rectangle 19"/>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smtClean="0">
                <a:solidFill>
                  <a:prstClr val="white"/>
                </a:solidFill>
                <a:latin typeface="Tahoma" pitchFamily="34" charset="0"/>
                <a:ea typeface="Tahoma" pitchFamily="34" charset="0"/>
                <a:cs typeface="Tahoma" pitchFamily="34" charset="0"/>
              </a:rPr>
              <a:t>PERFORMER:	</a:t>
            </a:r>
            <a:endParaRPr lang="en-US" sz="1000" dirty="0">
              <a:solidFill>
                <a:prstClr val="white"/>
              </a:solidFill>
              <a:latin typeface="Tahoma" pitchFamily="34" charset="0"/>
              <a:ea typeface="Tahoma" pitchFamily="34" charset="0"/>
              <a:cs typeface="Tahoma" pitchFamily="34" charset="0"/>
            </a:endParaRPr>
          </a:p>
        </p:txBody>
      </p:sp>
      <p:sp>
        <p:nvSpPr>
          <p:cNvPr id="22" name="Rectangle 21"/>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sp>
        <p:nvSpPr>
          <p:cNvPr id="50" name="TextBox 49"/>
          <p:cNvSpPr txBox="1"/>
          <p:nvPr userDrawn="1"/>
        </p:nvSpPr>
        <p:spPr>
          <a:xfrm>
            <a:off x="1010769" y="6583835"/>
            <a:ext cx="7122463" cy="230832"/>
          </a:xfrm>
          <a:prstGeom prst="rect">
            <a:avLst/>
          </a:prstGeom>
          <a:noFill/>
        </p:spPr>
        <p:txBody>
          <a:bodyPr wrap="none" rtlCol="0">
            <a:spAutoFit/>
          </a:bodyPr>
          <a:lstStyle/>
          <a:p>
            <a:r>
              <a:rPr lang="en-US" sz="900" dirty="0" smtClean="0">
                <a:solidFill>
                  <a:prstClr val="white">
                    <a:lumMod val="50000"/>
                  </a:prstClr>
                </a:solidFill>
                <a:latin typeface="Calibri Light" panose="020F0302020204030204"/>
              </a:rPr>
              <a:t>Distribution authorized to U.S. Government Agencies only. Other requests for this document shall be referred to DARPA Director’s Office.</a:t>
            </a:r>
            <a:endParaRPr lang="en-US" sz="900" dirty="0">
              <a:solidFill>
                <a:prstClr val="white">
                  <a:lumMod val="50000"/>
                </a:prstClr>
              </a:solidFill>
              <a:latin typeface="Calibri Light" panose="020F0302020204030204"/>
            </a:endParaRPr>
          </a:p>
        </p:txBody>
      </p:sp>
      <p:sp>
        <p:nvSpPr>
          <p:cNvPr id="4" name="Slide Number Placeholder 3"/>
          <p:cNvSpPr>
            <a:spLocks noGrp="1"/>
          </p:cNvSpPr>
          <p:nvPr>
            <p:ph type="sldNum" sz="quarter" idx="44"/>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355605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Y17_Staffer_Quad_3">
    <p:spTree>
      <p:nvGrpSpPr>
        <p:cNvPr id="1" name=""/>
        <p:cNvGrpSpPr/>
        <p:nvPr/>
      </p:nvGrpSpPr>
      <p:grpSpPr>
        <a:xfrm>
          <a:off x="0" y="0"/>
          <a:ext cx="0" cy="0"/>
          <a:chOff x="0" y="0"/>
          <a:chExt cx="0" cy="0"/>
        </a:xfrm>
      </p:grpSpPr>
      <p:sp>
        <p:nvSpPr>
          <p:cNvPr id="64" name="Text Placeholder 70"/>
          <p:cNvSpPr>
            <a:spLocks noGrp="1"/>
          </p:cNvSpPr>
          <p:nvPr>
            <p:ph type="body" sz="quarter" idx="49" hasCustomPrompt="1"/>
          </p:nvPr>
        </p:nvSpPr>
        <p:spPr>
          <a:xfrm>
            <a:off x="197156" y="1592626"/>
            <a:ext cx="4288536" cy="2157984"/>
          </a:xfrm>
        </p:spPr>
        <p:txBody>
          <a:bodyPr/>
          <a:lstStyle>
            <a:lvl1pPr marL="0" indent="0">
              <a:defRPr sz="1200" baseline="0"/>
            </a:lvl1pPr>
          </a:lstStyle>
          <a:p>
            <a:pPr lvl="0"/>
            <a:r>
              <a:rPr lang="en-US" dirty="0" smtClean="0"/>
              <a:t>(Give a broad overview of the program here)</a:t>
            </a:r>
          </a:p>
        </p:txBody>
      </p:sp>
      <p:sp>
        <p:nvSpPr>
          <p:cNvPr id="63" name="Text Placeholder 6"/>
          <p:cNvSpPr>
            <a:spLocks noGrp="1"/>
          </p:cNvSpPr>
          <p:nvPr>
            <p:ph type="body" sz="quarter" idx="47" hasCustomPrompt="1"/>
          </p:nvPr>
        </p:nvSpPr>
        <p:spPr>
          <a:xfrm>
            <a:off x="7135836" y="4329585"/>
            <a:ext cx="1965960" cy="2221992"/>
          </a:xfrm>
        </p:spPr>
        <p:txBody>
          <a:bodyPr/>
          <a:lstStyle>
            <a:lvl1pPr marL="0" indent="0">
              <a:defRPr sz="1000" baseline="0"/>
            </a:lvl1pPr>
          </a:lstStyle>
          <a:p>
            <a:pPr lvl="0"/>
            <a:r>
              <a:rPr lang="en-US" dirty="0" smtClean="0"/>
              <a:t>(City, State)</a:t>
            </a:r>
            <a:endParaRPr lang="en-US" dirty="0"/>
          </a:p>
        </p:txBody>
      </p:sp>
      <p:sp>
        <p:nvSpPr>
          <p:cNvPr id="62" name="Text Placeholder 6"/>
          <p:cNvSpPr>
            <a:spLocks noGrp="1"/>
          </p:cNvSpPr>
          <p:nvPr>
            <p:ph type="body" sz="quarter" idx="46" hasCustomPrompt="1"/>
          </p:nvPr>
        </p:nvSpPr>
        <p:spPr>
          <a:xfrm>
            <a:off x="4689815" y="4329799"/>
            <a:ext cx="2439118" cy="2221992"/>
          </a:xfrm>
        </p:spPr>
        <p:txBody>
          <a:bodyPr/>
          <a:lstStyle>
            <a:lvl1pPr marL="0" indent="0">
              <a:defRPr sz="1000"/>
            </a:lvl1pPr>
          </a:lstStyle>
          <a:p>
            <a:pPr lvl="0"/>
            <a:r>
              <a:rPr lang="en-US" dirty="0" smtClean="0"/>
              <a:t>(Just include primes)</a:t>
            </a:r>
            <a:endParaRPr lang="en-US" dirty="0"/>
          </a:p>
        </p:txBody>
      </p:sp>
      <p:sp>
        <p:nvSpPr>
          <p:cNvPr id="60" name="Text Placeholder 67"/>
          <p:cNvSpPr>
            <a:spLocks noGrp="1"/>
          </p:cNvSpPr>
          <p:nvPr>
            <p:ph type="body" sz="quarter" idx="43" hasCustomPrompt="1"/>
          </p:nvPr>
        </p:nvSpPr>
        <p:spPr>
          <a:xfrm>
            <a:off x="1612592" y="201560"/>
            <a:ext cx="6419088" cy="521208"/>
          </a:xfrm>
        </p:spPr>
        <p:txBody>
          <a:bodyPr anchor="ctr"/>
          <a:lstStyle>
            <a:lvl1pPr>
              <a:defRPr sz="2400"/>
            </a:lvl1pPr>
          </a:lstStyle>
          <a:p>
            <a:pPr lvl="0"/>
            <a:r>
              <a:rPr lang="en-US" dirty="0" smtClean="0"/>
              <a:t>Program Name (Acronym)</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1" name="TextBox 10"/>
          <p:cNvSpPr txBox="1"/>
          <p:nvPr userDrawn="1"/>
        </p:nvSpPr>
        <p:spPr>
          <a:xfrm>
            <a:off x="2215265" y="1124894"/>
            <a:ext cx="792555" cy="246221"/>
          </a:xfrm>
          <a:prstGeom prst="rect">
            <a:avLst/>
          </a:prstGeom>
          <a:noFill/>
        </p:spPr>
        <p:txBody>
          <a:bodyPr wrap="square" rtlCol="0">
            <a:spAutoFit/>
          </a:bodyPr>
          <a:lstStyle/>
          <a:p>
            <a:r>
              <a:rPr lang="en-US" sz="1000" dirty="0" smtClean="0">
                <a:solidFill>
                  <a:prstClr val="black"/>
                </a:solidFill>
              </a:rPr>
              <a:t>PROJECT:</a:t>
            </a:r>
            <a:endParaRPr lang="en-US" sz="1000" dirty="0">
              <a:solidFill>
                <a:prstClr val="black"/>
              </a:solidFill>
            </a:endParaRPr>
          </a:p>
        </p:txBody>
      </p:sp>
      <p:sp>
        <p:nvSpPr>
          <p:cNvPr id="53" name="TextBox 52"/>
          <p:cNvSpPr txBox="1"/>
          <p:nvPr userDrawn="1"/>
        </p:nvSpPr>
        <p:spPr>
          <a:xfrm>
            <a:off x="28578" y="1100945"/>
            <a:ext cx="623887" cy="246221"/>
          </a:xfrm>
          <a:prstGeom prst="rect">
            <a:avLst/>
          </a:prstGeom>
          <a:noFill/>
        </p:spPr>
        <p:txBody>
          <a:bodyPr wrap="square" rtlCol="0">
            <a:spAutoFit/>
          </a:bodyPr>
          <a:lstStyle/>
          <a:p>
            <a:r>
              <a:rPr lang="en-US" sz="1000" dirty="0" smtClean="0">
                <a:solidFill>
                  <a:prstClr val="black"/>
                </a:solidFill>
              </a:rPr>
              <a:t>PE:</a:t>
            </a:r>
            <a:endParaRPr lang="en-US" sz="1000" dirty="0">
              <a:solidFill>
                <a:prstClr val="black"/>
              </a:solidFill>
            </a:endParaRPr>
          </a:p>
        </p:txBody>
      </p:sp>
      <p:sp>
        <p:nvSpPr>
          <p:cNvPr id="12" name="TextBox 11"/>
          <p:cNvSpPr txBox="1"/>
          <p:nvPr userDrawn="1"/>
        </p:nvSpPr>
        <p:spPr>
          <a:xfrm>
            <a:off x="4426414" y="1115062"/>
            <a:ext cx="1204913" cy="246221"/>
          </a:xfrm>
          <a:prstGeom prst="rect">
            <a:avLst/>
          </a:prstGeom>
          <a:noFill/>
        </p:spPr>
        <p:txBody>
          <a:bodyPr wrap="square" rtlCol="0">
            <a:spAutoFit/>
          </a:bodyPr>
          <a:lstStyle/>
          <a:p>
            <a:r>
              <a:rPr lang="en-US" sz="1000" dirty="0" smtClean="0">
                <a:solidFill>
                  <a:prstClr val="black"/>
                </a:solidFill>
              </a:rPr>
              <a:t>RDDS PG #:</a:t>
            </a:r>
            <a:endParaRPr lang="en-US" sz="1000" dirty="0">
              <a:solidFill>
                <a:prstClr val="black"/>
              </a:solidFill>
            </a:endParaRPr>
          </a:p>
        </p:txBody>
      </p:sp>
      <p:sp>
        <p:nvSpPr>
          <p:cNvPr id="23" name="Text Placeholder 2"/>
          <p:cNvSpPr>
            <a:spLocks noGrp="1"/>
          </p:cNvSpPr>
          <p:nvPr>
            <p:ph type="body" sz="quarter" idx="21" hasCustomPrompt="1"/>
          </p:nvPr>
        </p:nvSpPr>
        <p:spPr>
          <a:xfrm>
            <a:off x="273354" y="1095398"/>
            <a:ext cx="2073278"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26257" y="1095398"/>
            <a:ext cx="172290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201142" y="1105230"/>
            <a:ext cx="91022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10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FY17</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FY16</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FY15</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4914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4914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3898" y="84914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4914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57" name="Text Placeholder 73"/>
          <p:cNvSpPr>
            <a:spLocks noGrp="1"/>
          </p:cNvSpPr>
          <p:nvPr>
            <p:ph type="body" sz="quarter" idx="40" hasCustomPrompt="1"/>
          </p:nvPr>
        </p:nvSpPr>
        <p:spPr>
          <a:xfrm>
            <a:off x="197156" y="4077691"/>
            <a:ext cx="4288536" cy="2157984"/>
          </a:xfrm>
        </p:spPr>
        <p:txBody>
          <a:bodyPr/>
          <a:lstStyle>
            <a:lvl1pPr marL="0" indent="0">
              <a:defRPr sz="1200" baseline="0"/>
            </a:lvl1pPr>
          </a:lstStyle>
          <a:p>
            <a:pPr lvl="0"/>
            <a:r>
              <a:rPr lang="en-US" dirty="0" smtClean="0"/>
              <a:t>(What are you trying to accomplish and what is the desired end state)</a:t>
            </a:r>
            <a:endParaRPr lang="en-US" dirty="0"/>
          </a:p>
        </p:txBody>
      </p:sp>
      <p:sp>
        <p:nvSpPr>
          <p:cNvPr id="59" name="Text Placeholder 6"/>
          <p:cNvSpPr>
            <a:spLocks noGrp="1"/>
          </p:cNvSpPr>
          <p:nvPr>
            <p:ph type="body" sz="quarter" idx="14" hasCustomPrompt="1"/>
          </p:nvPr>
        </p:nvSpPr>
        <p:spPr>
          <a:xfrm>
            <a:off x="4705245" y="1592626"/>
            <a:ext cx="4288536" cy="2157984"/>
          </a:xfrm>
        </p:spPr>
        <p:txBody>
          <a:bodyPr/>
          <a:lstStyle>
            <a:lvl1pPr marL="0" indent="0">
              <a:defRPr sz="1200" baseline="0"/>
            </a:lvl1pPr>
          </a:lstStyle>
          <a:p>
            <a:pPr lvl="0"/>
            <a:r>
              <a:rPr lang="en-US" dirty="0" smtClean="0"/>
              <a:t>Upcoming Key Decisions:</a:t>
            </a:r>
          </a:p>
          <a:p>
            <a:pPr lvl="0"/>
            <a:endParaRPr lang="en-US" dirty="0" smtClean="0"/>
          </a:p>
          <a:p>
            <a:pPr lvl="0"/>
            <a:r>
              <a:rPr lang="en-US" dirty="0" smtClean="0"/>
              <a:t>Transition: (Define stages of transition – 6.1, 6.2, 6.3</a:t>
            </a:r>
          </a:p>
          <a:p>
            <a:pPr lvl="0"/>
            <a:endParaRPr lang="en-US" dirty="0" smtClean="0"/>
          </a:p>
          <a:p>
            <a:pPr lvl="0"/>
            <a:r>
              <a:rPr lang="en-US" dirty="0" smtClean="0"/>
              <a:t>Technical Risk</a:t>
            </a:r>
            <a:endParaRPr lang="en-US" dirty="0"/>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smtClean="0">
                <a:solidFill>
                  <a:prstClr val="white"/>
                </a:solidFill>
                <a:latin typeface="Tahoma" pitchFamily="34" charset="0"/>
                <a:ea typeface="Tahoma" pitchFamily="34" charset="0"/>
                <a:cs typeface="Tahoma" pitchFamily="34" charset="0"/>
              </a:rPr>
              <a:t>PERFORMER:	</a:t>
            </a:r>
            <a:endParaRPr lang="en-US" sz="1000" dirty="0">
              <a:solidFill>
                <a:prstClr val="white"/>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sp>
        <p:nvSpPr>
          <p:cNvPr id="68" name="TextBox 67"/>
          <p:cNvSpPr txBox="1"/>
          <p:nvPr userDrawn="1"/>
        </p:nvSpPr>
        <p:spPr>
          <a:xfrm>
            <a:off x="1010769" y="6583835"/>
            <a:ext cx="7122463" cy="230832"/>
          </a:xfrm>
          <a:prstGeom prst="rect">
            <a:avLst/>
          </a:prstGeom>
          <a:noFill/>
        </p:spPr>
        <p:txBody>
          <a:bodyPr wrap="none" rtlCol="0">
            <a:spAutoFit/>
          </a:bodyPr>
          <a:lstStyle/>
          <a:p>
            <a:r>
              <a:rPr lang="en-US" sz="900" dirty="0" smtClean="0">
                <a:solidFill>
                  <a:prstClr val="white">
                    <a:lumMod val="50000"/>
                  </a:prstClr>
                </a:solidFill>
                <a:latin typeface="Calibri Light" panose="020F0302020204030204"/>
              </a:rPr>
              <a:t>Distribution authorized to U.S. Government Agencies only. Other requests for this document shall be referred to DARPA Director’s Office.</a:t>
            </a:r>
            <a:endParaRPr lang="en-US" sz="900" dirty="0">
              <a:solidFill>
                <a:prstClr val="white">
                  <a:lumMod val="50000"/>
                </a:prstClr>
              </a:solidFill>
              <a:latin typeface="Calibri Light" panose="020F0302020204030204"/>
            </a:endParaRPr>
          </a:p>
        </p:txBody>
      </p:sp>
      <p:sp>
        <p:nvSpPr>
          <p:cNvPr id="4" name="Slide Number Placeholder 3"/>
          <p:cNvSpPr>
            <a:spLocks noGrp="1"/>
          </p:cNvSpPr>
          <p:nvPr>
            <p:ph type="sldNum" sz="quarter" idx="52"/>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377460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1723060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349861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224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4253680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234112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794376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871907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11463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282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14958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50187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59495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6688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830977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96536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extBox 4"/>
          <p:cNvSpPr txBox="1"/>
          <p:nvPr userDrawn="1"/>
        </p:nvSpPr>
        <p:spPr>
          <a:xfrm>
            <a:off x="3729431" y="3525877"/>
            <a:ext cx="1716111" cy="369332"/>
          </a:xfrm>
          <a:prstGeom prst="rect">
            <a:avLst/>
          </a:prstGeom>
          <a:noFill/>
        </p:spPr>
        <p:txBody>
          <a:bodyPr wrap="none" rtlCol="0">
            <a:spAutoFit/>
          </a:bodyPr>
          <a:lstStyle/>
          <a:p>
            <a:pPr lvl="0"/>
            <a:r>
              <a:rPr lang="en-US" dirty="0" smtClean="0">
                <a:latin typeface="Tahoma" pitchFamily="34" charset="0"/>
                <a:ea typeface="Tahoma" pitchFamily="34" charset="0"/>
                <a:cs typeface="Tahoma" pitchFamily="34" charset="0"/>
              </a:rPr>
              <a:t>www.darpa.mil</a:t>
            </a:r>
            <a:endParaRPr lang="en-US" dirty="0">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431281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FY17_Staffer_Quad_1">
    <p:spTree>
      <p:nvGrpSpPr>
        <p:cNvPr id="1" name=""/>
        <p:cNvGrpSpPr/>
        <p:nvPr/>
      </p:nvGrpSpPr>
      <p:grpSpPr>
        <a:xfrm>
          <a:off x="0" y="0"/>
          <a:ext cx="0" cy="0"/>
          <a:chOff x="0" y="0"/>
          <a:chExt cx="0" cy="0"/>
        </a:xfrm>
      </p:grpSpPr>
      <p:sp>
        <p:nvSpPr>
          <p:cNvPr id="74" name="Text Placeholder 73"/>
          <p:cNvSpPr>
            <a:spLocks noGrp="1"/>
          </p:cNvSpPr>
          <p:nvPr>
            <p:ph type="body" sz="quarter" idx="36" hasCustomPrompt="1"/>
          </p:nvPr>
        </p:nvSpPr>
        <p:spPr>
          <a:xfrm>
            <a:off x="197156" y="4077691"/>
            <a:ext cx="4288536" cy="2157984"/>
          </a:xfrm>
        </p:spPr>
        <p:txBody>
          <a:bodyPr/>
          <a:lstStyle>
            <a:lvl1pPr marL="0" indent="0">
              <a:defRPr sz="1200" baseline="0"/>
            </a:lvl1pPr>
          </a:lstStyle>
          <a:p>
            <a:pPr lvl="0"/>
            <a:r>
              <a:rPr lang="en-US" dirty="0" smtClean="0"/>
              <a:t>(What are you trying to accomplish and what is the desired end state)</a:t>
            </a:r>
            <a:endParaRPr lang="en-US" dirty="0"/>
          </a:p>
        </p:txBody>
      </p:sp>
      <p:sp>
        <p:nvSpPr>
          <p:cNvPr id="71" name="Text Placeholder 70"/>
          <p:cNvSpPr>
            <a:spLocks noGrp="1"/>
          </p:cNvSpPr>
          <p:nvPr>
            <p:ph type="body" sz="quarter" idx="35" hasCustomPrompt="1"/>
          </p:nvPr>
        </p:nvSpPr>
        <p:spPr>
          <a:xfrm>
            <a:off x="197156" y="1592626"/>
            <a:ext cx="4288536" cy="2157984"/>
          </a:xfrm>
        </p:spPr>
        <p:txBody>
          <a:bodyPr/>
          <a:lstStyle>
            <a:lvl1pPr marL="0" indent="0">
              <a:defRPr sz="1200" baseline="0"/>
            </a:lvl1pPr>
          </a:lstStyle>
          <a:p>
            <a:pPr lvl="0"/>
            <a:r>
              <a:rPr lang="en-US" dirty="0" smtClean="0"/>
              <a:t>(Give a broad overview of the program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1" name="Straight Connector 1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5" name="Text Placeholder 6"/>
          <p:cNvSpPr>
            <a:spLocks noGrp="1"/>
          </p:cNvSpPr>
          <p:nvPr>
            <p:ph type="body" sz="quarter" idx="14" hasCustomPrompt="1"/>
          </p:nvPr>
        </p:nvSpPr>
        <p:spPr>
          <a:xfrm>
            <a:off x="4705245" y="1592626"/>
            <a:ext cx="4288536" cy="2157984"/>
          </a:xfrm>
        </p:spPr>
        <p:txBody>
          <a:bodyPr/>
          <a:lstStyle>
            <a:lvl1pPr marL="0" indent="0">
              <a:defRPr sz="1200" baseline="0"/>
            </a:lvl1pPr>
          </a:lstStyle>
          <a:p>
            <a:pPr lvl="0"/>
            <a:r>
              <a:rPr lang="en-US" dirty="0" smtClean="0"/>
              <a:t>Upcoming Key Decisions:</a:t>
            </a:r>
          </a:p>
          <a:p>
            <a:pPr lvl="0"/>
            <a:endParaRPr lang="en-US" dirty="0" smtClean="0"/>
          </a:p>
          <a:p>
            <a:pPr lvl="0"/>
            <a:r>
              <a:rPr lang="en-US" dirty="0" smtClean="0"/>
              <a:t>Transition: (Define stages of transition – 6.1, 6.2, 6.3</a:t>
            </a:r>
          </a:p>
          <a:p>
            <a:pPr lvl="0"/>
            <a:endParaRPr lang="en-US" dirty="0" smtClean="0"/>
          </a:p>
          <a:p>
            <a:pPr lvl="0"/>
            <a:r>
              <a:rPr lang="en-US" dirty="0" smtClean="0"/>
              <a:t>Technical Risk</a:t>
            </a:r>
            <a:endParaRPr lang="en-US" dirty="0"/>
          </a:p>
        </p:txBody>
      </p:sp>
      <p:sp>
        <p:nvSpPr>
          <p:cNvPr id="17" name="TextBox 1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18" name="TextBox 1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19" name="TextBox 1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sp>
        <p:nvSpPr>
          <p:cNvPr id="21" name="TextBox 20"/>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PERFORMERS</a:t>
            </a:r>
            <a:endParaRPr lang="en-US" sz="1200" b="1" dirty="0">
              <a:solidFill>
                <a:prstClr val="black"/>
              </a:solidFill>
              <a:ea typeface="Tahoma" pitchFamily="34" charset="0"/>
              <a:cs typeface="Tahoma" pitchFamily="34" charset="0"/>
            </a:endParaRPr>
          </a:p>
        </p:txBody>
      </p:sp>
      <p:sp>
        <p:nvSpPr>
          <p:cNvPr id="24" name="Text Placeholder 6"/>
          <p:cNvSpPr>
            <a:spLocks noGrp="1"/>
          </p:cNvSpPr>
          <p:nvPr>
            <p:ph type="body" sz="quarter" idx="32" hasCustomPrompt="1"/>
          </p:nvPr>
        </p:nvSpPr>
        <p:spPr>
          <a:xfrm>
            <a:off x="4689815" y="4329799"/>
            <a:ext cx="2439118" cy="2221992"/>
          </a:xfrm>
        </p:spPr>
        <p:txBody>
          <a:bodyPr/>
          <a:lstStyle>
            <a:lvl1pPr marL="0" indent="0">
              <a:defRPr sz="1000"/>
            </a:lvl1pPr>
          </a:lstStyle>
          <a:p>
            <a:pPr lvl="0"/>
            <a:r>
              <a:rPr lang="en-US" dirty="0" smtClean="0"/>
              <a:t>(Just include primes)</a:t>
            </a:r>
            <a:endParaRPr lang="en-US" dirty="0"/>
          </a:p>
        </p:txBody>
      </p:sp>
      <p:sp>
        <p:nvSpPr>
          <p:cNvPr id="25" name="Text Placeholder 6"/>
          <p:cNvSpPr>
            <a:spLocks noGrp="1"/>
          </p:cNvSpPr>
          <p:nvPr>
            <p:ph type="body" sz="quarter" idx="33" hasCustomPrompt="1"/>
          </p:nvPr>
        </p:nvSpPr>
        <p:spPr>
          <a:xfrm>
            <a:off x="7135836" y="4329585"/>
            <a:ext cx="1965960" cy="2221992"/>
          </a:xfrm>
        </p:spPr>
        <p:txBody>
          <a:bodyPr/>
          <a:lstStyle>
            <a:lvl1pPr marL="0" indent="0">
              <a:defRPr sz="1000" baseline="0"/>
            </a:lvl1pPr>
          </a:lstStyle>
          <a:p>
            <a:pPr lvl="0"/>
            <a:r>
              <a:rPr lang="en-US" dirty="0" smtClean="0"/>
              <a:t>(City, State)</a:t>
            </a:r>
            <a:endParaRPr lang="en-US" dirty="0"/>
          </a:p>
        </p:txBody>
      </p:sp>
      <p:cxnSp>
        <p:nvCxnSpPr>
          <p:cNvPr id="13" name="Straight Connector 12"/>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8" name="Text Placeholder 67"/>
          <p:cNvSpPr>
            <a:spLocks noGrp="1"/>
          </p:cNvSpPr>
          <p:nvPr>
            <p:ph type="body" sz="quarter" idx="34" hasCustomPrompt="1"/>
          </p:nvPr>
        </p:nvSpPr>
        <p:spPr>
          <a:xfrm>
            <a:off x="1612592" y="201560"/>
            <a:ext cx="6419088" cy="521208"/>
          </a:xfrm>
        </p:spPr>
        <p:txBody>
          <a:bodyPr anchor="ctr"/>
          <a:lstStyle>
            <a:lvl1pPr>
              <a:defRPr sz="2400"/>
            </a:lvl1pPr>
          </a:lstStyle>
          <a:p>
            <a:pPr lvl="0"/>
            <a:r>
              <a:rPr lang="en-US" dirty="0" smtClean="0"/>
              <a:t>Program Name (Acronym)</a:t>
            </a:r>
            <a:endParaRPr lang="en-US" dirty="0"/>
          </a:p>
        </p:txBody>
      </p:sp>
      <p:sp>
        <p:nvSpPr>
          <p:cNvPr id="52" name="TextBox 51"/>
          <p:cNvSpPr txBox="1"/>
          <p:nvPr userDrawn="1"/>
        </p:nvSpPr>
        <p:spPr>
          <a:xfrm>
            <a:off x="28578" y="1100945"/>
            <a:ext cx="623887" cy="246221"/>
          </a:xfrm>
          <a:prstGeom prst="rect">
            <a:avLst/>
          </a:prstGeom>
          <a:noFill/>
        </p:spPr>
        <p:txBody>
          <a:bodyPr wrap="square" rtlCol="0">
            <a:spAutoFit/>
          </a:bodyPr>
          <a:lstStyle/>
          <a:p>
            <a:r>
              <a:rPr lang="en-US" sz="1000" dirty="0" smtClean="0">
                <a:solidFill>
                  <a:prstClr val="black"/>
                </a:solidFill>
              </a:rPr>
              <a:t>PE:</a:t>
            </a:r>
            <a:endParaRPr lang="en-US" sz="1000" dirty="0">
              <a:solidFill>
                <a:prstClr val="black"/>
              </a:solidFill>
            </a:endParaRPr>
          </a:p>
        </p:txBody>
      </p:sp>
      <p:sp>
        <p:nvSpPr>
          <p:cNvPr id="53" name="TextBox 52"/>
          <p:cNvSpPr txBox="1"/>
          <p:nvPr userDrawn="1"/>
        </p:nvSpPr>
        <p:spPr>
          <a:xfrm>
            <a:off x="1044045" y="1100945"/>
            <a:ext cx="1204913" cy="246221"/>
          </a:xfrm>
          <a:prstGeom prst="rect">
            <a:avLst/>
          </a:prstGeom>
          <a:noFill/>
        </p:spPr>
        <p:txBody>
          <a:bodyPr wrap="square" rtlCol="0">
            <a:spAutoFit/>
          </a:bodyPr>
          <a:lstStyle/>
          <a:p>
            <a:r>
              <a:rPr lang="en-US" sz="1000" dirty="0" smtClean="0">
                <a:solidFill>
                  <a:prstClr val="black"/>
                </a:solidFill>
              </a:rPr>
              <a:t>PROJECT:</a:t>
            </a:r>
            <a:endParaRPr lang="en-US" sz="1000" dirty="0">
              <a:solidFill>
                <a:prstClr val="black"/>
              </a:solidFill>
            </a:endParaRPr>
          </a:p>
        </p:txBody>
      </p:sp>
      <p:sp>
        <p:nvSpPr>
          <p:cNvPr id="54" name="TextBox 53"/>
          <p:cNvSpPr txBox="1"/>
          <p:nvPr userDrawn="1"/>
        </p:nvSpPr>
        <p:spPr>
          <a:xfrm>
            <a:off x="2257426" y="1100945"/>
            <a:ext cx="1204913" cy="246221"/>
          </a:xfrm>
          <a:prstGeom prst="rect">
            <a:avLst/>
          </a:prstGeom>
          <a:noFill/>
        </p:spPr>
        <p:txBody>
          <a:bodyPr wrap="square" rtlCol="0">
            <a:spAutoFit/>
          </a:bodyPr>
          <a:lstStyle/>
          <a:p>
            <a:r>
              <a:rPr lang="en-US" sz="1000" dirty="0" smtClean="0">
                <a:solidFill>
                  <a:prstClr val="black"/>
                </a:solidFill>
              </a:rPr>
              <a:t>RDDS PG #:</a:t>
            </a:r>
            <a:endParaRPr lang="en-US" sz="1000" dirty="0">
              <a:solidFill>
                <a:prstClr val="black"/>
              </a:solidFill>
            </a:endParaRPr>
          </a:p>
        </p:txBody>
      </p:sp>
      <p:sp>
        <p:nvSpPr>
          <p:cNvPr id="55"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6"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9"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61" name="TextBox 60"/>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FY17</a:t>
            </a:r>
          </a:p>
        </p:txBody>
      </p:sp>
      <p:sp>
        <p:nvSpPr>
          <p:cNvPr id="62" name="TextBox 61"/>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FY16</a:t>
            </a:r>
          </a:p>
        </p:txBody>
      </p:sp>
      <p:sp>
        <p:nvSpPr>
          <p:cNvPr id="63" name="TextBox 62"/>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FY15</a:t>
            </a:r>
          </a:p>
        </p:txBody>
      </p:sp>
      <p:sp>
        <p:nvSpPr>
          <p:cNvPr id="20" name="Rectangle 19"/>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22" name="Rectangle 21"/>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smtClean="0">
                <a:solidFill>
                  <a:prstClr val="white"/>
                </a:solidFill>
                <a:ea typeface="Tahoma" pitchFamily="34" charset="0"/>
                <a:cs typeface="Tahoma" pitchFamily="34" charset="0"/>
              </a:rPr>
              <a:t>LOCATION:</a:t>
            </a:r>
            <a:endParaRPr lang="en-US" sz="1000" dirty="0">
              <a:solidFill>
                <a:prstClr val="white"/>
              </a:solidFill>
              <a:ea typeface="Tahoma" pitchFamily="34" charset="0"/>
              <a:cs typeface="Tahoma" pitchFamily="34" charset="0"/>
            </a:endParaRPr>
          </a:p>
        </p:txBody>
      </p:sp>
      <p:sp>
        <p:nvSpPr>
          <p:cNvPr id="14" name="Slide Number Placeholder 13"/>
          <p:cNvSpPr>
            <a:spLocks noGrp="1"/>
          </p:cNvSpPr>
          <p:nvPr>
            <p:ph type="sldNum" sz="quarter" idx="39"/>
          </p:nvPr>
        </p:nvSpPr>
        <p:spPr>
          <a:xfrm>
            <a:off x="8102430" y="6553200"/>
            <a:ext cx="762000" cy="292102"/>
          </a:xfrm>
        </p:spPr>
        <p:txBody>
          <a:bodyPr/>
          <a:lstStyle/>
          <a:p>
            <a:pPr>
              <a:defRPr/>
            </a:pPr>
            <a:fld id="{231CC523-8BC6-4921-807A-66BD262F34AB}" type="slidenum">
              <a:rPr lang="en-US" smtClean="0"/>
              <a:pPr>
                <a:defRPr/>
              </a:pPr>
              <a:t>‹#›</a:t>
            </a:fld>
            <a:endParaRPr lang="en-US" dirty="0"/>
          </a:p>
        </p:txBody>
      </p:sp>
      <p:sp>
        <p:nvSpPr>
          <p:cNvPr id="23" name="TextBox 22"/>
          <p:cNvSpPr txBox="1"/>
          <p:nvPr userDrawn="1"/>
        </p:nvSpPr>
        <p:spPr>
          <a:xfrm>
            <a:off x="1010769" y="6583835"/>
            <a:ext cx="7122463" cy="230832"/>
          </a:xfrm>
          <a:prstGeom prst="rect">
            <a:avLst/>
          </a:prstGeom>
          <a:noFill/>
        </p:spPr>
        <p:txBody>
          <a:bodyPr wrap="none" rtlCol="0">
            <a:spAutoFit/>
          </a:bodyPr>
          <a:lstStyle/>
          <a:p>
            <a:r>
              <a:rPr lang="en-US" sz="900" dirty="0" smtClean="0">
                <a:solidFill>
                  <a:prstClr val="white">
                    <a:lumMod val="50000"/>
                  </a:prstClr>
                </a:solidFill>
              </a:rPr>
              <a:t>Distribution authorized to U.S. Government Agencies only. Other requests for this document shall be referred to DARPA Director’s Office.</a:t>
            </a:r>
            <a:endParaRPr lang="en-US" sz="900" dirty="0">
              <a:solidFill>
                <a:prstClr val="white">
                  <a:lumMod val="50000"/>
                </a:prstClr>
              </a:solidFill>
            </a:endParaRPr>
          </a:p>
        </p:txBody>
      </p:sp>
    </p:spTree>
    <p:extLst>
      <p:ext uri="{BB962C8B-B14F-4D97-AF65-F5344CB8AC3E}">
        <p14:creationId xmlns:p14="http://schemas.microsoft.com/office/powerpoint/2010/main" val="326293626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Y17_Staffer_Quad_2">
    <p:spTree>
      <p:nvGrpSpPr>
        <p:cNvPr id="1" name=""/>
        <p:cNvGrpSpPr/>
        <p:nvPr/>
      </p:nvGrpSpPr>
      <p:grpSpPr>
        <a:xfrm>
          <a:off x="0" y="0"/>
          <a:ext cx="0" cy="0"/>
          <a:chOff x="0" y="0"/>
          <a:chExt cx="0" cy="0"/>
        </a:xfrm>
      </p:grpSpPr>
      <p:sp>
        <p:nvSpPr>
          <p:cNvPr id="74" name="Text Placeholder 73"/>
          <p:cNvSpPr>
            <a:spLocks noGrp="1"/>
          </p:cNvSpPr>
          <p:nvPr>
            <p:ph type="body" sz="quarter" idx="36" hasCustomPrompt="1"/>
          </p:nvPr>
        </p:nvSpPr>
        <p:spPr>
          <a:xfrm>
            <a:off x="197156" y="4077691"/>
            <a:ext cx="4288536" cy="2157984"/>
          </a:xfrm>
        </p:spPr>
        <p:txBody>
          <a:bodyPr/>
          <a:lstStyle>
            <a:lvl1pPr marL="0" indent="0">
              <a:defRPr sz="1200" baseline="0"/>
            </a:lvl1pPr>
          </a:lstStyle>
          <a:p>
            <a:pPr lvl="0"/>
            <a:r>
              <a:rPr lang="en-US" dirty="0" smtClean="0"/>
              <a:t>(What are you trying to accomplish and what is the desired end state)</a:t>
            </a:r>
            <a:endParaRPr lang="en-US" dirty="0"/>
          </a:p>
        </p:txBody>
      </p:sp>
      <p:sp>
        <p:nvSpPr>
          <p:cNvPr id="71" name="Text Placeholder 70"/>
          <p:cNvSpPr>
            <a:spLocks noGrp="1"/>
          </p:cNvSpPr>
          <p:nvPr>
            <p:ph type="body" sz="quarter" idx="35" hasCustomPrompt="1"/>
          </p:nvPr>
        </p:nvSpPr>
        <p:spPr>
          <a:xfrm>
            <a:off x="197156" y="1592626"/>
            <a:ext cx="4288536" cy="2157984"/>
          </a:xfrm>
        </p:spPr>
        <p:txBody>
          <a:bodyPr/>
          <a:lstStyle>
            <a:lvl1pPr marL="0" indent="0">
              <a:defRPr sz="1200" baseline="0"/>
            </a:lvl1pPr>
          </a:lstStyle>
          <a:p>
            <a:pPr lvl="0"/>
            <a:r>
              <a:rPr lang="en-US" dirty="0" smtClean="0"/>
              <a:t>(Give a broad overview of the program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1" name="Straight Connector 1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5" name="Text Placeholder 6"/>
          <p:cNvSpPr>
            <a:spLocks noGrp="1"/>
          </p:cNvSpPr>
          <p:nvPr>
            <p:ph type="body" sz="quarter" idx="14" hasCustomPrompt="1"/>
          </p:nvPr>
        </p:nvSpPr>
        <p:spPr>
          <a:xfrm>
            <a:off x="4705245" y="1592626"/>
            <a:ext cx="4288536" cy="2157984"/>
          </a:xfrm>
        </p:spPr>
        <p:txBody>
          <a:bodyPr/>
          <a:lstStyle>
            <a:lvl1pPr marL="0" indent="0">
              <a:defRPr sz="1200" baseline="0"/>
            </a:lvl1pPr>
          </a:lstStyle>
          <a:p>
            <a:pPr lvl="0"/>
            <a:r>
              <a:rPr lang="en-US" dirty="0" smtClean="0"/>
              <a:t>Upcoming Key Decisions:</a:t>
            </a:r>
          </a:p>
          <a:p>
            <a:pPr lvl="0"/>
            <a:endParaRPr lang="en-US" dirty="0" smtClean="0"/>
          </a:p>
          <a:p>
            <a:pPr lvl="0"/>
            <a:r>
              <a:rPr lang="en-US" dirty="0" smtClean="0"/>
              <a:t>Transition: (Define stages of transition – 6.1, 6.2, 6.3</a:t>
            </a:r>
          </a:p>
          <a:p>
            <a:pPr lvl="0"/>
            <a:endParaRPr lang="en-US" dirty="0" smtClean="0"/>
          </a:p>
          <a:p>
            <a:pPr lvl="0"/>
            <a:r>
              <a:rPr lang="en-US" dirty="0" smtClean="0"/>
              <a:t>Technical Risk</a:t>
            </a:r>
            <a:endParaRPr lang="en-US" dirty="0"/>
          </a:p>
        </p:txBody>
      </p:sp>
      <p:sp>
        <p:nvSpPr>
          <p:cNvPr id="17" name="TextBox 1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9" name="TextBox 1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1" name="TextBox 20"/>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24" name="Text Placeholder 6"/>
          <p:cNvSpPr>
            <a:spLocks noGrp="1"/>
          </p:cNvSpPr>
          <p:nvPr>
            <p:ph type="body" sz="quarter" idx="32" hasCustomPrompt="1"/>
          </p:nvPr>
        </p:nvSpPr>
        <p:spPr>
          <a:xfrm>
            <a:off x="4689815" y="4329799"/>
            <a:ext cx="2439118" cy="2221992"/>
          </a:xfrm>
        </p:spPr>
        <p:txBody>
          <a:bodyPr/>
          <a:lstStyle>
            <a:lvl1pPr marL="0" indent="0">
              <a:defRPr sz="1000"/>
            </a:lvl1pPr>
          </a:lstStyle>
          <a:p>
            <a:pPr lvl="0"/>
            <a:r>
              <a:rPr lang="en-US" dirty="0" smtClean="0"/>
              <a:t>(Just include primes)</a:t>
            </a:r>
            <a:endParaRPr lang="en-US" dirty="0"/>
          </a:p>
        </p:txBody>
      </p:sp>
      <p:sp>
        <p:nvSpPr>
          <p:cNvPr id="25" name="Text Placeholder 6"/>
          <p:cNvSpPr>
            <a:spLocks noGrp="1"/>
          </p:cNvSpPr>
          <p:nvPr>
            <p:ph type="body" sz="quarter" idx="33" hasCustomPrompt="1"/>
          </p:nvPr>
        </p:nvSpPr>
        <p:spPr>
          <a:xfrm>
            <a:off x="7135836" y="4329585"/>
            <a:ext cx="1965960" cy="2221992"/>
          </a:xfrm>
        </p:spPr>
        <p:txBody>
          <a:bodyPr/>
          <a:lstStyle>
            <a:lvl1pPr marL="0" indent="0">
              <a:defRPr sz="1000" baseline="0"/>
            </a:lvl1pPr>
          </a:lstStyle>
          <a:p>
            <a:pPr lvl="0"/>
            <a:r>
              <a:rPr lang="en-US" dirty="0" smtClean="0"/>
              <a:t>(City, State)</a:t>
            </a:r>
            <a:endParaRPr lang="en-US" dirty="0"/>
          </a:p>
        </p:txBody>
      </p:sp>
      <p:cxnSp>
        <p:nvCxnSpPr>
          <p:cNvPr id="13" name="Straight Connector 12"/>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8" name="Text Placeholder 67"/>
          <p:cNvSpPr>
            <a:spLocks noGrp="1"/>
          </p:cNvSpPr>
          <p:nvPr>
            <p:ph type="body" sz="quarter" idx="34" hasCustomPrompt="1"/>
          </p:nvPr>
        </p:nvSpPr>
        <p:spPr>
          <a:xfrm>
            <a:off x="1612592" y="201560"/>
            <a:ext cx="6419088" cy="521208"/>
          </a:xfrm>
        </p:spPr>
        <p:txBody>
          <a:bodyPr anchor="ctr"/>
          <a:lstStyle>
            <a:lvl1pPr>
              <a:defRPr sz="2400"/>
            </a:lvl1pPr>
          </a:lstStyle>
          <a:p>
            <a:pPr lvl="0"/>
            <a:r>
              <a:rPr lang="en-US" dirty="0" smtClean="0"/>
              <a:t>Program Name (Acronym)</a:t>
            </a:r>
            <a:endParaRPr lang="en-US" dirty="0"/>
          </a:p>
        </p:txBody>
      </p:sp>
      <p:sp>
        <p:nvSpPr>
          <p:cNvPr id="55" name="Text Placeholder 2"/>
          <p:cNvSpPr>
            <a:spLocks noGrp="1"/>
          </p:cNvSpPr>
          <p:nvPr>
            <p:ph type="body" sz="quarter" idx="21" hasCustomPrompt="1"/>
          </p:nvPr>
        </p:nvSpPr>
        <p:spPr>
          <a:xfrm>
            <a:off x="280456" y="1100945"/>
            <a:ext cx="1490472"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6" name="Text Placeholder 2"/>
          <p:cNvSpPr>
            <a:spLocks noGrp="1"/>
          </p:cNvSpPr>
          <p:nvPr>
            <p:ph type="body" sz="quarter" idx="22" hasCustomPrompt="1"/>
          </p:nvPr>
        </p:nvSpPr>
        <p:spPr>
          <a:xfrm>
            <a:off x="2402828" y="1100945"/>
            <a:ext cx="1243584"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3" hasCustomPrompt="1"/>
          </p:nvPr>
        </p:nvSpPr>
        <p:spPr>
          <a:xfrm>
            <a:off x="4388379"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39"/>
          <p:cNvSpPr>
            <a:spLocks noGrp="1"/>
          </p:cNvSpPr>
          <p:nvPr>
            <p:ph type="body" sz="quarter" idx="15" hasCustomPrompt="1"/>
          </p:nvPr>
        </p:nvSpPr>
        <p:spPr>
          <a:xfrm>
            <a:off x="6841551" y="1120609"/>
            <a:ext cx="731520" cy="230832"/>
          </a:xfrm>
          <a:noFill/>
        </p:spPr>
        <p:txBody>
          <a:bodyPr wrap="square" rtlCol="0">
            <a:spAutoFit/>
          </a:bodyPr>
          <a:lstStyle>
            <a:lvl1pPr algn="ctr">
              <a:defRPr lang="en-US" sz="900" dirty="0">
                <a:latin typeface="+mn-lt"/>
                <a:cs typeface="+mn-cs"/>
              </a:defRPr>
            </a:lvl1pPr>
          </a:lstStyle>
          <a:p>
            <a:pPr marL="0" lvl="0"/>
            <a:r>
              <a:rPr lang="en-US" dirty="0" smtClean="0"/>
              <a:t>0.000</a:t>
            </a:r>
            <a:endParaRPr lang="en-US" dirty="0"/>
          </a:p>
        </p:txBody>
      </p:sp>
      <p:sp>
        <p:nvSpPr>
          <p:cNvPr id="59" name="Text Placeholder 39"/>
          <p:cNvSpPr>
            <a:spLocks noGrp="1"/>
          </p:cNvSpPr>
          <p:nvPr>
            <p:ph type="body" sz="quarter" idx="29" hasCustomPrompt="1"/>
          </p:nvPr>
        </p:nvSpPr>
        <p:spPr>
          <a:xfrm>
            <a:off x="7583659" y="1120609"/>
            <a:ext cx="731520" cy="230832"/>
          </a:xfrm>
          <a:noFill/>
        </p:spPr>
        <p:txBody>
          <a:bodyPr wrap="square"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30" hasCustomPrompt="1"/>
          </p:nvPr>
        </p:nvSpPr>
        <p:spPr>
          <a:xfrm>
            <a:off x="8321253" y="1120609"/>
            <a:ext cx="731520" cy="230832"/>
          </a:xfrm>
          <a:noFill/>
        </p:spPr>
        <p:txBody>
          <a:bodyPr wrap="square" rtlCol="0">
            <a:spAutoFit/>
          </a:bodyPr>
          <a:lstStyle>
            <a:lvl1pPr algn="ctr">
              <a:defRPr lang="en-US" sz="900" dirty="0">
                <a:latin typeface="+mn-lt"/>
                <a:cs typeface="+mn-cs"/>
              </a:defRPr>
            </a:lvl1pPr>
          </a:lstStyle>
          <a:p>
            <a:pPr marL="0" lvl="0"/>
            <a:r>
              <a:rPr lang="en-US" dirty="0" smtClean="0"/>
              <a:t>0.000</a:t>
            </a:r>
            <a:endParaRPr lang="en-US" dirty="0"/>
          </a:p>
        </p:txBody>
      </p:sp>
      <p:sp>
        <p:nvSpPr>
          <p:cNvPr id="33" name="TextBox 32"/>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34" name="TextBox 33"/>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35" name="TextBox 3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FY17</a:t>
            </a:r>
          </a:p>
        </p:txBody>
      </p:sp>
      <p:sp>
        <p:nvSpPr>
          <p:cNvPr id="36" name="TextBox 3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FY16</a:t>
            </a:r>
          </a:p>
        </p:txBody>
      </p:sp>
      <p:sp>
        <p:nvSpPr>
          <p:cNvPr id="37" name="TextBox 3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FY15</a:t>
            </a:r>
          </a:p>
        </p:txBody>
      </p:sp>
      <p:sp>
        <p:nvSpPr>
          <p:cNvPr id="38" name="TextBox 3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39" name="TextBox 38"/>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5" name="Text Placeholder 4"/>
          <p:cNvSpPr>
            <a:spLocks noGrp="1"/>
          </p:cNvSpPr>
          <p:nvPr>
            <p:ph type="body" sz="quarter" idx="37" hasCustomPrompt="1"/>
          </p:nvPr>
        </p:nvSpPr>
        <p:spPr>
          <a:xfrm>
            <a:off x="6836422" y="874914"/>
            <a:ext cx="731520" cy="228600"/>
          </a:xfrm>
        </p:spPr>
        <p:txBody>
          <a:bodyPr/>
          <a:lstStyle>
            <a:lvl1pPr algn="ctr">
              <a:defRPr sz="900"/>
            </a:lvl1pPr>
          </a:lstStyle>
          <a:p>
            <a:pPr lvl="0"/>
            <a:r>
              <a:rPr lang="en-US" dirty="0" smtClean="0"/>
              <a:t>0.000</a:t>
            </a:r>
            <a:endParaRPr lang="en-US" dirty="0"/>
          </a:p>
        </p:txBody>
      </p:sp>
      <p:sp>
        <p:nvSpPr>
          <p:cNvPr id="7" name="Text Placeholder 6"/>
          <p:cNvSpPr>
            <a:spLocks noGrp="1"/>
          </p:cNvSpPr>
          <p:nvPr>
            <p:ph type="body" sz="quarter" idx="38" hasCustomPrompt="1"/>
          </p:nvPr>
        </p:nvSpPr>
        <p:spPr>
          <a:xfrm>
            <a:off x="7583659" y="874688"/>
            <a:ext cx="731520" cy="228600"/>
          </a:xfrm>
        </p:spPr>
        <p:txBody>
          <a:bodyPr/>
          <a:lstStyle>
            <a:lvl1pPr algn="ctr">
              <a:defRPr sz="900"/>
            </a:lvl1pPr>
          </a:lstStyle>
          <a:p>
            <a:pPr lvl="0"/>
            <a:r>
              <a:rPr lang="en-US" dirty="0" smtClean="0"/>
              <a:t>0.000</a:t>
            </a:r>
            <a:endParaRPr lang="en-US" dirty="0"/>
          </a:p>
        </p:txBody>
      </p:sp>
      <p:sp>
        <p:nvSpPr>
          <p:cNvPr id="10" name="Text Placeholder 9"/>
          <p:cNvSpPr>
            <a:spLocks noGrp="1"/>
          </p:cNvSpPr>
          <p:nvPr>
            <p:ph type="body" sz="quarter" idx="39" hasCustomPrompt="1"/>
          </p:nvPr>
        </p:nvSpPr>
        <p:spPr>
          <a:xfrm>
            <a:off x="8321253" y="874688"/>
            <a:ext cx="731520" cy="228600"/>
          </a:xfrm>
        </p:spPr>
        <p:txBody>
          <a:bodyPr/>
          <a:lstStyle>
            <a:lvl1pPr algn="ctr">
              <a:defRPr sz="900"/>
            </a:lvl1pPr>
          </a:lstStyle>
          <a:p>
            <a:pPr lvl="0"/>
            <a:r>
              <a:rPr lang="en-US" dirty="0" smtClean="0"/>
              <a:t>0.000</a:t>
            </a:r>
            <a:endParaRPr lang="en-US" dirty="0"/>
          </a:p>
        </p:txBody>
      </p:sp>
      <p:sp>
        <p:nvSpPr>
          <p:cNvPr id="16" name="Content Placeholder 15"/>
          <p:cNvSpPr>
            <a:spLocks noGrp="1"/>
          </p:cNvSpPr>
          <p:nvPr>
            <p:ph sz="quarter" idx="40" hasCustomPrompt="1"/>
          </p:nvPr>
        </p:nvSpPr>
        <p:spPr>
          <a:xfrm>
            <a:off x="6093679" y="1121948"/>
            <a:ext cx="731520" cy="228600"/>
          </a:xfrm>
        </p:spPr>
        <p:txBody>
          <a:bodyPr/>
          <a:lstStyle>
            <a:lvl1pPr algn="ctr">
              <a:defRPr sz="900"/>
            </a:lvl1pPr>
          </a:lstStyle>
          <a:p>
            <a:pPr lvl="0"/>
            <a:r>
              <a:rPr lang="en-US" dirty="0" smtClean="0"/>
              <a:t>-</a:t>
            </a:r>
            <a:endParaRPr lang="en-US" dirty="0"/>
          </a:p>
        </p:txBody>
      </p:sp>
      <p:sp>
        <p:nvSpPr>
          <p:cNvPr id="26" name="Content Placeholder 25"/>
          <p:cNvSpPr>
            <a:spLocks noGrp="1"/>
          </p:cNvSpPr>
          <p:nvPr>
            <p:ph sz="quarter" idx="41" hasCustomPrompt="1"/>
          </p:nvPr>
        </p:nvSpPr>
        <p:spPr>
          <a:xfrm>
            <a:off x="6093679" y="874688"/>
            <a:ext cx="731520" cy="228600"/>
          </a:xfrm>
        </p:spPr>
        <p:txBody>
          <a:bodyPr/>
          <a:lstStyle>
            <a:lvl1pPr algn="ctr">
              <a:defRPr sz="900"/>
            </a:lvl1pPr>
            <a:lvl2pPr>
              <a:defRPr sz="900"/>
            </a:lvl2pPr>
            <a:lvl3pPr>
              <a:defRPr sz="900"/>
            </a:lvl3pPr>
            <a:lvl4pPr>
              <a:defRPr sz="900"/>
            </a:lvl4pPr>
            <a:lvl5pPr>
              <a:defRPr sz="900"/>
            </a:lvl5pPr>
          </a:lstStyle>
          <a:p>
            <a:pPr lvl="0"/>
            <a:r>
              <a:rPr lang="en-US" dirty="0" smtClean="0"/>
              <a:t>-</a:t>
            </a:r>
            <a:endParaRPr lang="en-US" dirty="0"/>
          </a:p>
        </p:txBody>
      </p:sp>
      <p:sp>
        <p:nvSpPr>
          <p:cNvPr id="20" name="Rectangle 19"/>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22" name="Rectangle 21"/>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50" name="TextBox 49"/>
          <p:cNvSpPr txBox="1"/>
          <p:nvPr userDrawn="1"/>
        </p:nvSpPr>
        <p:spPr>
          <a:xfrm>
            <a:off x="1010769" y="6583835"/>
            <a:ext cx="7122463" cy="230832"/>
          </a:xfrm>
          <a:prstGeom prst="rect">
            <a:avLst/>
          </a:prstGeom>
          <a:noFill/>
        </p:spPr>
        <p:txBody>
          <a:bodyPr wrap="none" rtlCol="0">
            <a:spAutoFit/>
          </a:bodyPr>
          <a:lstStyle/>
          <a:p>
            <a:r>
              <a:rPr lang="en-US" sz="900" dirty="0" smtClean="0">
                <a:solidFill>
                  <a:schemeClr val="bg1">
                    <a:lumMod val="50000"/>
                  </a:schemeClr>
                </a:solidFill>
                <a:latin typeface="+mj-lt"/>
              </a:rPr>
              <a:t>Distribution authorized to U.S. Government Agencies only. Other requests</a:t>
            </a:r>
            <a:r>
              <a:rPr lang="en-US" sz="900" baseline="0" dirty="0" smtClean="0">
                <a:solidFill>
                  <a:schemeClr val="bg1">
                    <a:lumMod val="50000"/>
                  </a:schemeClr>
                </a:solidFill>
                <a:latin typeface="+mj-lt"/>
              </a:rPr>
              <a:t> for this document shall be referred to DARPA Director’s Office.</a:t>
            </a:r>
            <a:endParaRPr lang="en-US" sz="900" dirty="0">
              <a:solidFill>
                <a:schemeClr val="bg1">
                  <a:lumMod val="50000"/>
                </a:schemeClr>
              </a:solidFill>
              <a:latin typeface="+mj-lt"/>
            </a:endParaRPr>
          </a:p>
        </p:txBody>
      </p:sp>
      <p:sp>
        <p:nvSpPr>
          <p:cNvPr id="4" name="Slide Number Placeholder 3"/>
          <p:cNvSpPr>
            <a:spLocks noGrp="1"/>
          </p:cNvSpPr>
          <p:nvPr>
            <p:ph type="sldNum" sz="quarter" idx="44"/>
          </p:nvPr>
        </p:nvSpPr>
        <p:spPr/>
        <p:txBody>
          <a:bodyPr/>
          <a:lstStyle/>
          <a:p>
            <a:pPr>
              <a:defRPr/>
            </a:pPr>
            <a:fld id="{231CC523-8BC6-4921-807A-66BD262F34AB}" type="slidenum">
              <a:rPr lang="en-US" smtClean="0"/>
              <a:pPr>
                <a:defRPr/>
              </a:pPr>
              <a:t>‹#›</a:t>
            </a:fld>
            <a:endParaRPr lang="en-US" dirty="0"/>
          </a:p>
        </p:txBody>
      </p:sp>
    </p:spTree>
    <p:extLst>
      <p:ext uri="{BB962C8B-B14F-4D97-AF65-F5344CB8AC3E}">
        <p14:creationId xmlns:p14="http://schemas.microsoft.com/office/powerpoint/2010/main" val="410579822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FY17_Staffer_Quad_3">
    <p:spTree>
      <p:nvGrpSpPr>
        <p:cNvPr id="1" name=""/>
        <p:cNvGrpSpPr/>
        <p:nvPr/>
      </p:nvGrpSpPr>
      <p:grpSpPr>
        <a:xfrm>
          <a:off x="0" y="0"/>
          <a:ext cx="0" cy="0"/>
          <a:chOff x="0" y="0"/>
          <a:chExt cx="0" cy="0"/>
        </a:xfrm>
      </p:grpSpPr>
      <p:sp>
        <p:nvSpPr>
          <p:cNvPr id="64" name="Text Placeholder 70"/>
          <p:cNvSpPr>
            <a:spLocks noGrp="1"/>
          </p:cNvSpPr>
          <p:nvPr>
            <p:ph type="body" sz="quarter" idx="49" hasCustomPrompt="1"/>
          </p:nvPr>
        </p:nvSpPr>
        <p:spPr>
          <a:xfrm>
            <a:off x="197156" y="1592626"/>
            <a:ext cx="4288536" cy="2157984"/>
          </a:xfrm>
        </p:spPr>
        <p:txBody>
          <a:bodyPr/>
          <a:lstStyle>
            <a:lvl1pPr marL="0" indent="0">
              <a:defRPr sz="1200" baseline="0"/>
            </a:lvl1pPr>
          </a:lstStyle>
          <a:p>
            <a:pPr lvl="0"/>
            <a:r>
              <a:rPr lang="en-US" dirty="0" smtClean="0"/>
              <a:t>(Give a broad overview of the program here)</a:t>
            </a:r>
          </a:p>
        </p:txBody>
      </p:sp>
      <p:sp>
        <p:nvSpPr>
          <p:cNvPr id="63" name="Text Placeholder 6"/>
          <p:cNvSpPr>
            <a:spLocks noGrp="1"/>
          </p:cNvSpPr>
          <p:nvPr>
            <p:ph type="body" sz="quarter" idx="47" hasCustomPrompt="1"/>
          </p:nvPr>
        </p:nvSpPr>
        <p:spPr>
          <a:xfrm>
            <a:off x="7135836" y="4329585"/>
            <a:ext cx="1965960" cy="2221992"/>
          </a:xfrm>
        </p:spPr>
        <p:txBody>
          <a:bodyPr/>
          <a:lstStyle>
            <a:lvl1pPr marL="0" indent="0">
              <a:defRPr sz="1000" baseline="0"/>
            </a:lvl1pPr>
          </a:lstStyle>
          <a:p>
            <a:pPr lvl="0"/>
            <a:r>
              <a:rPr lang="en-US" dirty="0" smtClean="0"/>
              <a:t>(City, State)</a:t>
            </a:r>
            <a:endParaRPr lang="en-US" dirty="0"/>
          </a:p>
        </p:txBody>
      </p:sp>
      <p:sp>
        <p:nvSpPr>
          <p:cNvPr id="62" name="Text Placeholder 6"/>
          <p:cNvSpPr>
            <a:spLocks noGrp="1"/>
          </p:cNvSpPr>
          <p:nvPr>
            <p:ph type="body" sz="quarter" idx="46" hasCustomPrompt="1"/>
          </p:nvPr>
        </p:nvSpPr>
        <p:spPr>
          <a:xfrm>
            <a:off x="4689815" y="4329799"/>
            <a:ext cx="2439118" cy="2221992"/>
          </a:xfrm>
        </p:spPr>
        <p:txBody>
          <a:bodyPr/>
          <a:lstStyle>
            <a:lvl1pPr marL="0" indent="0">
              <a:defRPr sz="1000"/>
            </a:lvl1pPr>
          </a:lstStyle>
          <a:p>
            <a:pPr lvl="0"/>
            <a:r>
              <a:rPr lang="en-US" dirty="0" smtClean="0"/>
              <a:t>(Just include primes)</a:t>
            </a:r>
            <a:endParaRPr lang="en-US" dirty="0"/>
          </a:p>
        </p:txBody>
      </p:sp>
      <p:sp>
        <p:nvSpPr>
          <p:cNvPr id="60" name="Text Placeholder 67"/>
          <p:cNvSpPr>
            <a:spLocks noGrp="1"/>
          </p:cNvSpPr>
          <p:nvPr>
            <p:ph type="body" sz="quarter" idx="43" hasCustomPrompt="1"/>
          </p:nvPr>
        </p:nvSpPr>
        <p:spPr>
          <a:xfrm>
            <a:off x="1612592" y="201560"/>
            <a:ext cx="6419088" cy="521208"/>
          </a:xfrm>
        </p:spPr>
        <p:txBody>
          <a:bodyPr anchor="ctr"/>
          <a:lstStyle>
            <a:lvl1pPr>
              <a:defRPr sz="2400"/>
            </a:lvl1pPr>
          </a:lstStyle>
          <a:p>
            <a:pPr lvl="0"/>
            <a:r>
              <a:rPr lang="en-US" dirty="0" smtClean="0"/>
              <a:t>Program Name (Acronym)</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1" name="TextBox 10"/>
          <p:cNvSpPr txBox="1"/>
          <p:nvPr userDrawn="1"/>
        </p:nvSpPr>
        <p:spPr>
          <a:xfrm>
            <a:off x="2215265" y="1124894"/>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53" name="TextBox 52"/>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2" name="TextBox 11"/>
          <p:cNvSpPr txBox="1"/>
          <p:nvPr userDrawn="1"/>
        </p:nvSpPr>
        <p:spPr>
          <a:xfrm>
            <a:off x="4426414" y="1115062"/>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73354" y="1095398"/>
            <a:ext cx="2073278"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26257" y="1095398"/>
            <a:ext cx="172290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201142" y="1105230"/>
            <a:ext cx="91022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10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FY17</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FY16</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FY15</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4914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4914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3898" y="84914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4914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57" name="Text Placeholder 73"/>
          <p:cNvSpPr>
            <a:spLocks noGrp="1"/>
          </p:cNvSpPr>
          <p:nvPr>
            <p:ph type="body" sz="quarter" idx="40" hasCustomPrompt="1"/>
          </p:nvPr>
        </p:nvSpPr>
        <p:spPr>
          <a:xfrm>
            <a:off x="197156" y="4077691"/>
            <a:ext cx="4288536" cy="2157984"/>
          </a:xfrm>
        </p:spPr>
        <p:txBody>
          <a:bodyPr/>
          <a:lstStyle>
            <a:lvl1pPr marL="0" indent="0">
              <a:defRPr sz="1200" baseline="0"/>
            </a:lvl1pPr>
          </a:lstStyle>
          <a:p>
            <a:pPr lvl="0"/>
            <a:r>
              <a:rPr lang="en-US" dirty="0" smtClean="0"/>
              <a:t>(What are you trying to accomplish and what is the desired end state)</a:t>
            </a:r>
            <a:endParaRPr lang="en-US" dirty="0"/>
          </a:p>
        </p:txBody>
      </p:sp>
      <p:sp>
        <p:nvSpPr>
          <p:cNvPr id="59" name="Text Placeholder 6"/>
          <p:cNvSpPr>
            <a:spLocks noGrp="1"/>
          </p:cNvSpPr>
          <p:nvPr>
            <p:ph type="body" sz="quarter" idx="14" hasCustomPrompt="1"/>
          </p:nvPr>
        </p:nvSpPr>
        <p:spPr>
          <a:xfrm>
            <a:off x="4705245" y="1592626"/>
            <a:ext cx="4288536" cy="2157984"/>
          </a:xfrm>
        </p:spPr>
        <p:txBody>
          <a:bodyPr/>
          <a:lstStyle>
            <a:lvl1pPr marL="0" indent="0">
              <a:defRPr sz="1200" baseline="0"/>
            </a:lvl1pPr>
          </a:lstStyle>
          <a:p>
            <a:pPr lvl="0"/>
            <a:r>
              <a:rPr lang="en-US" dirty="0" smtClean="0"/>
              <a:t>Upcoming Key Decisions:</a:t>
            </a:r>
          </a:p>
          <a:p>
            <a:pPr lvl="0"/>
            <a:endParaRPr lang="en-US" dirty="0" smtClean="0"/>
          </a:p>
          <a:p>
            <a:pPr lvl="0"/>
            <a:r>
              <a:rPr lang="en-US" dirty="0" smtClean="0"/>
              <a:t>Transition: (Define stages of transition – 6.1, 6.2, 6.3</a:t>
            </a:r>
          </a:p>
          <a:p>
            <a:pPr lvl="0"/>
            <a:endParaRPr lang="en-US" dirty="0" smtClean="0"/>
          </a:p>
          <a:p>
            <a:pPr lvl="0"/>
            <a:r>
              <a:rPr lang="en-US" dirty="0" smtClean="0"/>
              <a:t>Technical Risk</a:t>
            </a:r>
            <a:endParaRPr lang="en-US" dirty="0"/>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68" name="TextBox 67"/>
          <p:cNvSpPr txBox="1"/>
          <p:nvPr userDrawn="1"/>
        </p:nvSpPr>
        <p:spPr>
          <a:xfrm>
            <a:off x="1010769" y="6583835"/>
            <a:ext cx="7122463" cy="230832"/>
          </a:xfrm>
          <a:prstGeom prst="rect">
            <a:avLst/>
          </a:prstGeom>
          <a:noFill/>
        </p:spPr>
        <p:txBody>
          <a:bodyPr wrap="none" rtlCol="0">
            <a:spAutoFit/>
          </a:bodyPr>
          <a:lstStyle/>
          <a:p>
            <a:r>
              <a:rPr lang="en-US" sz="900" dirty="0" smtClean="0">
                <a:solidFill>
                  <a:schemeClr val="bg1">
                    <a:lumMod val="50000"/>
                  </a:schemeClr>
                </a:solidFill>
                <a:latin typeface="+mj-lt"/>
              </a:rPr>
              <a:t>Distribution authorized to U.S. Government Agencies only. Other requests</a:t>
            </a:r>
            <a:r>
              <a:rPr lang="en-US" sz="900" baseline="0" dirty="0" smtClean="0">
                <a:solidFill>
                  <a:schemeClr val="bg1">
                    <a:lumMod val="50000"/>
                  </a:schemeClr>
                </a:solidFill>
                <a:latin typeface="+mj-lt"/>
              </a:rPr>
              <a:t> for this document shall be referred to DARPA Director’s Office.</a:t>
            </a:r>
            <a:endParaRPr lang="en-US" sz="900" dirty="0">
              <a:solidFill>
                <a:schemeClr val="bg1">
                  <a:lumMod val="50000"/>
                </a:schemeClr>
              </a:solidFill>
              <a:latin typeface="+mj-lt"/>
            </a:endParaRPr>
          </a:p>
        </p:txBody>
      </p:sp>
      <p:sp>
        <p:nvSpPr>
          <p:cNvPr id="4" name="Slide Number Placeholder 3"/>
          <p:cNvSpPr>
            <a:spLocks noGrp="1"/>
          </p:cNvSpPr>
          <p:nvPr>
            <p:ph type="sldNum" sz="quarter" idx="52"/>
          </p:nvPr>
        </p:nvSpPr>
        <p:spPr/>
        <p:txBody>
          <a:bodyPr/>
          <a:lstStyle/>
          <a:p>
            <a:pPr>
              <a:defRPr/>
            </a:pPr>
            <a:fld id="{231CC523-8BC6-4921-807A-66BD262F34AB}" type="slidenum">
              <a:rPr lang="en-US" smtClean="0"/>
              <a:pPr>
                <a:defRPr/>
              </a:pPr>
              <a:t>‹#›</a:t>
            </a:fld>
            <a:endParaRPr lang="en-US" dirty="0"/>
          </a:p>
        </p:txBody>
      </p:sp>
    </p:spTree>
    <p:extLst>
      <p:ext uri="{BB962C8B-B14F-4D97-AF65-F5344CB8AC3E}">
        <p14:creationId xmlns:p14="http://schemas.microsoft.com/office/powerpoint/2010/main" val="36214442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dirty="0"/>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77374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0421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527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2820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0086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796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1381328" y="6356351"/>
            <a:ext cx="6381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199865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18" r:id="rId29"/>
    <p:sldLayoutId id="2147483719" r:id="rId30"/>
    <p:sldLayoutId id="2147483722" r:id="rId31"/>
    <p:sldLayoutId id="2147483720" r:id="rId32"/>
    <p:sldLayoutId id="2147483721" r:id="rId33"/>
    <p:sldLayoutId id="2147483723" r:id="rId34"/>
    <p:sldLayoutId id="2147483725" r:id="rId35"/>
    <p:sldLayoutId id="2147483726" r:id="rId36"/>
    <p:sldLayoutId id="2147483729" r:id="rId37"/>
    <p:sldLayoutId id="2147483728" r:id="rId38"/>
    <p:sldLayoutId id="2147483727" r:id="rId39"/>
    <p:sldLayoutId id="2147483730" r:id="rId40"/>
    <p:sldLayoutId id="2147483731" r:id="rId41"/>
    <p:sldLayoutId id="2147483757" r:id="rId42"/>
    <p:sldLayoutId id="2147483758" r:id="rId43"/>
    <p:sldLayoutId id="2147483759" r:id="rId44"/>
    <p:sldLayoutId id="2147483754" r:id="rId4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a:t>
            </a:fld>
            <a:endParaRPr lang="en-US" dirty="0"/>
          </a:p>
        </p:txBody>
      </p:sp>
      <p:sp>
        <p:nvSpPr>
          <p:cNvPr id="16" name="Title 15"/>
          <p:cNvSpPr>
            <a:spLocks noGrp="1"/>
          </p:cNvSpPr>
          <p:nvPr>
            <p:ph type="ctrTitle"/>
          </p:nvPr>
        </p:nvSpPr>
        <p:spPr/>
        <p:txBody>
          <a:bodyPr/>
          <a:lstStyle/>
          <a:p>
            <a:r>
              <a:rPr lang="en-US" dirty="0">
                <a:ea typeface="Avenir Book" charset="0"/>
                <a:cs typeface="Avenir Book" charset="0"/>
              </a:rPr>
              <a:t>E</a:t>
            </a:r>
            <a:r>
              <a:rPr lang="en-US" dirty="0">
                <a:solidFill>
                  <a:srgbClr val="0070C0"/>
                </a:solidFill>
                <a:ea typeface="Avenir Book" charset="0"/>
                <a:cs typeface="Avenir Book" charset="0"/>
              </a:rPr>
              <a:t>x</a:t>
            </a:r>
            <a:r>
              <a:rPr lang="en-US" dirty="0">
                <a:ea typeface="Avenir Book" charset="0"/>
                <a:cs typeface="Avenir Book" charset="0"/>
              </a:rPr>
              <a:t>plainable </a:t>
            </a:r>
            <a:r>
              <a:rPr lang="en-US" dirty="0">
                <a:solidFill>
                  <a:srgbClr val="0070C0"/>
                </a:solidFill>
                <a:ea typeface="Avenir Book" charset="0"/>
                <a:cs typeface="Avenir Book" charset="0"/>
              </a:rPr>
              <a:t>A</a:t>
            </a:r>
            <a:r>
              <a:rPr lang="en-US" dirty="0">
                <a:ea typeface="Avenir Book" charset="0"/>
                <a:cs typeface="Avenir Book" charset="0"/>
              </a:rPr>
              <a:t>rtificial </a:t>
            </a:r>
            <a:r>
              <a:rPr lang="en-US" dirty="0">
                <a:solidFill>
                  <a:srgbClr val="0070C0"/>
                </a:solidFill>
                <a:ea typeface="Avenir Book" charset="0"/>
                <a:cs typeface="Avenir Book" charset="0"/>
              </a:rPr>
              <a:t>I</a:t>
            </a:r>
            <a:r>
              <a:rPr lang="en-US" dirty="0">
                <a:ea typeface="Avenir Book" charset="0"/>
                <a:cs typeface="Avenir Book" charset="0"/>
              </a:rPr>
              <a:t>ntelligence (</a:t>
            </a:r>
            <a:r>
              <a:rPr lang="en-US" dirty="0">
                <a:solidFill>
                  <a:srgbClr val="0070C0"/>
                </a:solidFill>
                <a:ea typeface="Avenir Book" charset="0"/>
                <a:cs typeface="Avenir Book" charset="0"/>
              </a:rPr>
              <a:t>XAI</a:t>
            </a:r>
            <a:r>
              <a:rPr lang="en-US" dirty="0">
                <a:ea typeface="Avenir Book" charset="0"/>
                <a:cs typeface="Avenir Book" charset="0"/>
              </a:rPr>
              <a:t>)</a:t>
            </a:r>
            <a:endParaRPr lang="en-US" dirty="0"/>
          </a:p>
        </p:txBody>
      </p:sp>
      <p:sp>
        <p:nvSpPr>
          <p:cNvPr id="17" name="Subtitle 16"/>
          <p:cNvSpPr>
            <a:spLocks noGrp="1"/>
          </p:cNvSpPr>
          <p:nvPr>
            <p:ph type="subTitle" idx="1"/>
          </p:nvPr>
        </p:nvSpPr>
        <p:spPr>
          <a:xfrm>
            <a:off x="1371600" y="2078665"/>
            <a:ext cx="6400800" cy="2535865"/>
          </a:xfrm>
        </p:spPr>
        <p:txBody>
          <a:bodyPr>
            <a:noAutofit/>
          </a:bodyPr>
          <a:lstStyle/>
          <a:p>
            <a:r>
              <a:rPr lang="en-US" dirty="0">
                <a:latin typeface="Avenir Next" charset="0"/>
                <a:ea typeface="Avenir Next" charset="0"/>
                <a:cs typeface="Avenir Next" charset="0"/>
              </a:rPr>
              <a:t>David Gunning</a:t>
            </a:r>
          </a:p>
          <a:p>
            <a:r>
              <a:rPr lang="en-US" dirty="0" smtClean="0">
                <a:ea typeface="Avenir Next" charset="0"/>
                <a:cs typeface="Avenir Next" charset="0"/>
              </a:rPr>
              <a:t>DARPA/I2O</a:t>
            </a:r>
          </a:p>
          <a:p>
            <a:endParaRPr lang="en-US" dirty="0">
              <a:latin typeface="Avenir Next" charset="0"/>
              <a:ea typeface="Avenir Next" charset="0"/>
              <a:cs typeface="Avenir Next" charset="0"/>
            </a:endParaRPr>
          </a:p>
          <a:p>
            <a:endParaRPr lang="en-US" dirty="0">
              <a:latin typeface="Avenir Next" charset="0"/>
              <a:ea typeface="Avenir Next" charset="0"/>
              <a:cs typeface="Avenir Next" charset="0"/>
            </a:endParaRPr>
          </a:p>
          <a:p>
            <a:r>
              <a:rPr lang="en-US" dirty="0" smtClean="0">
                <a:latin typeface="Avenir Next" charset="0"/>
                <a:ea typeface="Avenir Next" charset="0"/>
                <a:cs typeface="Avenir Next" charset="0"/>
              </a:rPr>
              <a:t>Proposers Day</a:t>
            </a:r>
          </a:p>
          <a:p>
            <a:r>
              <a:rPr lang="en-US" dirty="0" smtClean="0">
                <a:latin typeface="Avenir Next" charset="0"/>
                <a:ea typeface="Avenir Next" charset="0"/>
                <a:cs typeface="Avenir Next" charset="0"/>
              </a:rPr>
              <a:t>11 AUG 2016</a:t>
            </a:r>
          </a:p>
        </p:txBody>
      </p:sp>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3588806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10</a:t>
            </a:fld>
            <a:endParaRPr lang="en-US" dirty="0"/>
          </a:p>
        </p:txBody>
      </p:sp>
      <p:sp>
        <p:nvSpPr>
          <p:cNvPr id="4" name="Title 3"/>
          <p:cNvSpPr>
            <a:spLocks noGrp="1"/>
          </p:cNvSpPr>
          <p:nvPr>
            <p:ph type="ctrTitle"/>
          </p:nvPr>
        </p:nvSpPr>
        <p:spPr/>
        <p:txBody>
          <a:bodyPr/>
          <a:lstStyle/>
          <a:p>
            <a:r>
              <a:rPr lang="en-US" dirty="0"/>
              <a:t>B.1 Explainable Models</a:t>
            </a:r>
          </a:p>
        </p:txBody>
      </p:sp>
      <p:sp>
        <p:nvSpPr>
          <p:cNvPr id="57" name="Rounded Rectangle 56"/>
          <p:cNvSpPr/>
          <p:nvPr/>
        </p:nvSpPr>
        <p:spPr>
          <a:xfrm>
            <a:off x="2182803" y="1341837"/>
            <a:ext cx="4023138" cy="2682297"/>
          </a:xfrm>
          <a:prstGeom prst="roundRect">
            <a:avLst>
              <a:gd name="adj" fmla="val 22135"/>
            </a:avLst>
          </a:prstGeom>
          <a:solidFill>
            <a:srgbClr val="FDE5CD">
              <a:alpha val="50196"/>
            </a:srgbClr>
          </a:solidFill>
          <a:ln w="12700" cap="flat" cmpd="sng" algn="ctr">
            <a:noFill/>
            <a:prstDash val="solid"/>
            <a:miter lim="800000"/>
          </a:ln>
          <a:effectLst/>
        </p:spPr>
        <p:txBody>
          <a:bodyPr rtlCol="0" anchor="ctr"/>
          <a:lstStyle/>
          <a:p>
            <a:pPr algn="ctr"/>
            <a:endParaRPr lang="en-US" sz="1400" kern="0" dirty="0" smtClean="0">
              <a:solidFill>
                <a:prstClr val="black"/>
              </a:solidFill>
              <a:latin typeface="Calibri" panose="020F0502020204030204"/>
            </a:endParaRPr>
          </a:p>
        </p:txBody>
      </p:sp>
      <p:sp>
        <p:nvSpPr>
          <p:cNvPr id="58" name="TextBox 57"/>
          <p:cNvSpPr txBox="1"/>
          <p:nvPr/>
        </p:nvSpPr>
        <p:spPr>
          <a:xfrm rot="16200000">
            <a:off x="5212407" y="2448459"/>
            <a:ext cx="2442276" cy="307777"/>
          </a:xfrm>
          <a:prstGeom prst="rect">
            <a:avLst/>
          </a:prstGeom>
          <a:noFill/>
        </p:spPr>
        <p:txBody>
          <a:bodyPr wrap="square" rtlCol="0">
            <a:spAutoFit/>
          </a:bodyPr>
          <a:lstStyle/>
          <a:p>
            <a:pPr algn="ctr">
              <a:defRPr/>
            </a:pPr>
            <a:r>
              <a:rPr lang="en-US" sz="1400" kern="0" dirty="0" smtClean="0">
                <a:solidFill>
                  <a:srgbClr val="1B587C">
                    <a:lumMod val="75000"/>
                  </a:srgbClr>
                </a:solidFill>
                <a:latin typeface="Avenir Next"/>
                <a:ea typeface="Avenir Next" charset="0"/>
                <a:cs typeface="Avenir Next" charset="0"/>
              </a:rPr>
              <a:t>Prediction Accuracy</a:t>
            </a:r>
          </a:p>
        </p:txBody>
      </p:sp>
      <p:sp>
        <p:nvSpPr>
          <p:cNvPr id="59" name="TextBox 58"/>
          <p:cNvSpPr txBox="1"/>
          <p:nvPr/>
        </p:nvSpPr>
        <p:spPr>
          <a:xfrm>
            <a:off x="6298104" y="3424248"/>
            <a:ext cx="2620344" cy="307777"/>
          </a:xfrm>
          <a:prstGeom prst="rect">
            <a:avLst/>
          </a:prstGeom>
          <a:noFill/>
        </p:spPr>
        <p:txBody>
          <a:bodyPr wrap="square" rtlCol="0">
            <a:spAutoFit/>
          </a:bodyPr>
          <a:lstStyle/>
          <a:p>
            <a:pPr algn="ctr">
              <a:defRPr/>
            </a:pPr>
            <a:r>
              <a:rPr lang="en-US" sz="1400" kern="0" dirty="0" smtClean="0">
                <a:solidFill>
                  <a:srgbClr val="1B587C">
                    <a:lumMod val="75000"/>
                  </a:srgbClr>
                </a:solidFill>
                <a:latin typeface="Avenir Next"/>
                <a:ea typeface="Avenir Next" charset="0"/>
                <a:cs typeface="Avenir Next" charset="0"/>
              </a:rPr>
              <a:t>Explainability</a:t>
            </a:r>
          </a:p>
        </p:txBody>
      </p:sp>
      <p:sp>
        <p:nvSpPr>
          <p:cNvPr id="60" name="Rectangle 59"/>
          <p:cNvSpPr>
            <a:spLocks noChangeAspect="1"/>
          </p:cNvSpPr>
          <p:nvPr/>
        </p:nvSpPr>
        <p:spPr>
          <a:xfrm>
            <a:off x="6601281" y="1670524"/>
            <a:ext cx="2134550" cy="1716263"/>
          </a:xfrm>
          <a:prstGeom prst="rect">
            <a:avLst/>
          </a:prstGeom>
          <a:pattFill prst="smGrid">
            <a:fgClr>
              <a:srgbClr val="DAE3F3"/>
            </a:fgClr>
            <a:bgClr>
              <a:sysClr val="window" lastClr="FFFFFF"/>
            </a:bgClr>
          </a:patt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800" kern="0" dirty="0" smtClean="0">
              <a:solidFill>
                <a:prstClr val="black"/>
              </a:solidFill>
              <a:latin typeface="Avenir Next"/>
              <a:ea typeface="Avenir Next" charset="0"/>
              <a:cs typeface="Avenir Next" charset="0"/>
            </a:endParaRPr>
          </a:p>
        </p:txBody>
      </p:sp>
      <p:cxnSp>
        <p:nvCxnSpPr>
          <p:cNvPr id="61" name="Straight Connector 60"/>
          <p:cNvCxnSpPr/>
          <p:nvPr/>
        </p:nvCxnSpPr>
        <p:spPr>
          <a:xfrm>
            <a:off x="6623697" y="1660365"/>
            <a:ext cx="0" cy="1734778"/>
          </a:xfrm>
          <a:prstGeom prst="line">
            <a:avLst/>
          </a:prstGeom>
          <a:noFill/>
          <a:ln w="28575" cap="flat" cmpd="sng" algn="ctr">
            <a:solidFill>
              <a:srgbClr val="5B9BD5">
                <a:lumMod val="50000"/>
              </a:srgbClr>
            </a:solidFill>
            <a:prstDash val="solid"/>
            <a:miter lim="800000"/>
            <a:headEnd type="triangle" w="med" len="med"/>
            <a:tailEnd type="none" w="med" len="med"/>
          </a:ln>
          <a:effectLst/>
        </p:spPr>
      </p:cxnSp>
      <p:cxnSp>
        <p:nvCxnSpPr>
          <p:cNvPr id="62" name="Straight Connector 61"/>
          <p:cNvCxnSpPr>
            <a:cxnSpLocks noChangeAspect="1"/>
          </p:cNvCxnSpPr>
          <p:nvPr/>
        </p:nvCxnSpPr>
        <p:spPr>
          <a:xfrm flipH="1">
            <a:off x="6613014" y="3395141"/>
            <a:ext cx="2139410" cy="0"/>
          </a:xfrm>
          <a:prstGeom prst="line">
            <a:avLst/>
          </a:prstGeom>
          <a:noFill/>
          <a:ln w="28575" cap="flat" cmpd="sng" algn="ctr">
            <a:solidFill>
              <a:srgbClr val="5B9BD5">
                <a:lumMod val="50000"/>
              </a:srgbClr>
            </a:solidFill>
            <a:prstDash val="solid"/>
            <a:miter lim="800000"/>
            <a:headEnd type="triangle" w="med" len="med"/>
            <a:tailEnd type="none" w="med" len="med"/>
          </a:ln>
          <a:effectLst/>
        </p:spPr>
      </p:cxnSp>
      <p:sp>
        <p:nvSpPr>
          <p:cNvPr id="63" name="Oval 62"/>
          <p:cNvSpPr>
            <a:spLocks noChangeAspect="1"/>
          </p:cNvSpPr>
          <p:nvPr/>
        </p:nvSpPr>
        <p:spPr>
          <a:xfrm>
            <a:off x="6755289" y="1816186"/>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algn="ctr">
              <a:defRPr/>
            </a:pPr>
            <a:endParaRPr lang="en-US" sz="800" kern="0" dirty="0" smtClean="0">
              <a:solidFill>
                <a:prstClr val="black"/>
              </a:solidFill>
              <a:latin typeface="Avenir Next"/>
              <a:ea typeface="Avenir Next" charset="0"/>
              <a:cs typeface="Avenir Next" charset="0"/>
            </a:endParaRPr>
          </a:p>
        </p:txBody>
      </p:sp>
      <p:sp>
        <p:nvSpPr>
          <p:cNvPr id="64" name="Oval 63"/>
          <p:cNvSpPr>
            <a:spLocks noChangeAspect="1"/>
          </p:cNvSpPr>
          <p:nvPr/>
        </p:nvSpPr>
        <p:spPr>
          <a:xfrm>
            <a:off x="6877239" y="2130476"/>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algn="ctr">
              <a:defRPr/>
            </a:pPr>
            <a:endParaRPr lang="en-US" sz="800" kern="0" dirty="0" smtClean="0">
              <a:solidFill>
                <a:prstClr val="black"/>
              </a:solidFill>
              <a:latin typeface="Avenir Next"/>
              <a:ea typeface="Avenir Next" charset="0"/>
              <a:cs typeface="Avenir Next" charset="0"/>
            </a:endParaRPr>
          </a:p>
        </p:txBody>
      </p:sp>
      <p:sp>
        <p:nvSpPr>
          <p:cNvPr id="65" name="Oval 64"/>
          <p:cNvSpPr>
            <a:spLocks noChangeAspect="1"/>
          </p:cNvSpPr>
          <p:nvPr/>
        </p:nvSpPr>
        <p:spPr>
          <a:xfrm>
            <a:off x="7447732" y="1816186"/>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algn="ctr">
              <a:defRPr/>
            </a:pPr>
            <a:endParaRPr lang="en-US" sz="800" kern="0" dirty="0" smtClean="0">
              <a:solidFill>
                <a:prstClr val="black"/>
              </a:solidFill>
              <a:latin typeface="Avenir Next"/>
              <a:ea typeface="Avenir Next" charset="0"/>
              <a:cs typeface="Avenir Next" charset="0"/>
            </a:endParaRPr>
          </a:p>
        </p:txBody>
      </p:sp>
      <p:sp>
        <p:nvSpPr>
          <p:cNvPr id="66" name="Oval 65"/>
          <p:cNvSpPr>
            <a:spLocks noChangeAspect="1"/>
          </p:cNvSpPr>
          <p:nvPr/>
        </p:nvSpPr>
        <p:spPr>
          <a:xfrm>
            <a:off x="7119309" y="2432177"/>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algn="ctr">
              <a:defRPr/>
            </a:pPr>
            <a:endParaRPr lang="en-US" sz="800" kern="0" dirty="0" smtClean="0">
              <a:solidFill>
                <a:prstClr val="black"/>
              </a:solidFill>
              <a:latin typeface="Avenir Next"/>
              <a:ea typeface="Avenir Next" charset="0"/>
              <a:cs typeface="Avenir Next" charset="0"/>
            </a:endParaRPr>
          </a:p>
        </p:txBody>
      </p:sp>
      <p:sp>
        <p:nvSpPr>
          <p:cNvPr id="67" name="Oval 66"/>
          <p:cNvSpPr>
            <a:spLocks noChangeAspect="1"/>
          </p:cNvSpPr>
          <p:nvPr/>
        </p:nvSpPr>
        <p:spPr>
          <a:xfrm>
            <a:off x="7503481" y="2760450"/>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algn="ctr">
              <a:defRPr/>
            </a:pPr>
            <a:endParaRPr lang="en-US" sz="800" kern="0" dirty="0" smtClean="0">
              <a:solidFill>
                <a:prstClr val="black"/>
              </a:solidFill>
              <a:latin typeface="Avenir Next"/>
              <a:ea typeface="Avenir Next" charset="0"/>
              <a:cs typeface="Avenir Next" charset="0"/>
            </a:endParaRPr>
          </a:p>
        </p:txBody>
      </p:sp>
      <p:sp>
        <p:nvSpPr>
          <p:cNvPr id="68" name="Oval 67"/>
          <p:cNvSpPr>
            <a:spLocks noChangeAspect="1"/>
          </p:cNvSpPr>
          <p:nvPr/>
        </p:nvSpPr>
        <p:spPr>
          <a:xfrm>
            <a:off x="6884970" y="2262499"/>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algn="ctr">
              <a:defRPr/>
            </a:pPr>
            <a:endParaRPr lang="en-US" sz="800" kern="0" dirty="0" smtClean="0">
              <a:solidFill>
                <a:prstClr val="black"/>
              </a:solidFill>
              <a:latin typeface="Avenir Next"/>
              <a:ea typeface="Avenir Next" charset="0"/>
              <a:cs typeface="Avenir Next" charset="0"/>
            </a:endParaRPr>
          </a:p>
        </p:txBody>
      </p:sp>
      <p:sp>
        <p:nvSpPr>
          <p:cNvPr id="69" name="TextBox 68"/>
          <p:cNvSpPr txBox="1"/>
          <p:nvPr/>
        </p:nvSpPr>
        <p:spPr>
          <a:xfrm>
            <a:off x="2440893" y="949013"/>
            <a:ext cx="3488154" cy="369332"/>
          </a:xfrm>
          <a:prstGeom prst="rect">
            <a:avLst/>
          </a:prstGeom>
          <a:noFill/>
        </p:spPr>
        <p:txBody>
          <a:bodyPr wrap="square" rtlCol="0">
            <a:spAutoFit/>
          </a:bodyPr>
          <a:lstStyle/>
          <a:p>
            <a:pPr algn="ctr"/>
            <a:r>
              <a:rPr lang="en-US" dirty="0" smtClean="0">
                <a:solidFill>
                  <a:srgbClr val="F07F09">
                    <a:lumMod val="50000"/>
                  </a:srgbClr>
                </a:solidFill>
                <a:latin typeface="Avenir Next"/>
              </a:rPr>
              <a:t>Learning Techniques (today)</a:t>
            </a:r>
            <a:endParaRPr lang="en-US" dirty="0">
              <a:solidFill>
                <a:srgbClr val="F07F09">
                  <a:lumMod val="50000"/>
                </a:srgbClr>
              </a:solidFill>
              <a:latin typeface="Avenir Next"/>
            </a:endParaRPr>
          </a:p>
        </p:txBody>
      </p:sp>
      <p:sp>
        <p:nvSpPr>
          <p:cNvPr id="70" name="Oval 69"/>
          <p:cNvSpPr/>
          <p:nvPr/>
        </p:nvSpPr>
        <p:spPr>
          <a:xfrm>
            <a:off x="3531895" y="1692640"/>
            <a:ext cx="1776080" cy="2227334"/>
          </a:xfrm>
          <a:prstGeom prst="ellipse">
            <a:avLst/>
          </a:prstGeom>
          <a:solidFill>
            <a:srgbClr val="C19859">
              <a:lumMod val="40000"/>
              <a:lumOff val="60000"/>
              <a:alpha val="49804"/>
            </a:srgbClr>
          </a:solidFill>
          <a:ln w="3175" cap="flat" cmpd="sng" algn="ctr">
            <a:solidFill>
              <a:srgbClr val="C19859">
                <a:lumMod val="75000"/>
              </a:srgbClr>
            </a:solidFill>
            <a:prstDash val="solid"/>
            <a:miter lim="800000"/>
          </a:ln>
          <a:effectLst/>
        </p:spPr>
        <p:txBody>
          <a:bodyPr rtlCol="0" anchor="ctr"/>
          <a:lstStyle/>
          <a:p>
            <a:pPr algn="ctr"/>
            <a:endParaRPr lang="en-US" sz="1400" kern="0" dirty="0" smtClean="0">
              <a:solidFill>
                <a:prstClr val="black"/>
              </a:solidFill>
              <a:latin typeface="Calibri" panose="020F0502020204030204"/>
            </a:endParaRPr>
          </a:p>
        </p:txBody>
      </p:sp>
      <p:sp>
        <p:nvSpPr>
          <p:cNvPr id="71" name="Oval 70"/>
          <p:cNvSpPr/>
          <p:nvPr/>
        </p:nvSpPr>
        <p:spPr>
          <a:xfrm>
            <a:off x="2280473" y="1422936"/>
            <a:ext cx="1670628" cy="1541183"/>
          </a:xfrm>
          <a:prstGeom prst="ellipse">
            <a:avLst/>
          </a:prstGeom>
          <a:solidFill>
            <a:srgbClr val="DFD7E7">
              <a:alpha val="50196"/>
            </a:srgbClr>
          </a:solidFill>
          <a:ln w="3175" cap="flat" cmpd="sng" algn="ctr">
            <a:solidFill>
              <a:srgbClr val="604878">
                <a:lumMod val="60000"/>
                <a:lumOff val="40000"/>
              </a:srgbClr>
            </a:solidFill>
            <a:prstDash val="solid"/>
            <a:miter lim="800000"/>
          </a:ln>
          <a:effectLst/>
        </p:spPr>
        <p:txBody>
          <a:bodyPr rtlCol="0" anchor="ctr"/>
          <a:lstStyle/>
          <a:p>
            <a:pPr algn="ctr"/>
            <a:endParaRPr lang="en-US" sz="1400" kern="0" dirty="0" smtClean="0">
              <a:solidFill>
                <a:prstClr val="black"/>
              </a:solidFill>
              <a:latin typeface="Calibri" panose="020F0502020204030204"/>
            </a:endParaRPr>
          </a:p>
        </p:txBody>
      </p:sp>
      <p:sp>
        <p:nvSpPr>
          <p:cNvPr id="72" name="Oval 71"/>
          <p:cNvSpPr/>
          <p:nvPr/>
        </p:nvSpPr>
        <p:spPr>
          <a:xfrm>
            <a:off x="2369077" y="2559466"/>
            <a:ext cx="1481714" cy="1360507"/>
          </a:xfrm>
          <a:prstGeom prst="ellipse">
            <a:avLst/>
          </a:prstGeom>
          <a:solidFill>
            <a:srgbClr val="323232">
              <a:lumMod val="25000"/>
              <a:lumOff val="75000"/>
              <a:alpha val="50196"/>
            </a:srgbClr>
          </a:solidFill>
          <a:ln w="3175" cap="flat" cmpd="sng" algn="ctr">
            <a:solidFill>
              <a:srgbClr val="323232">
                <a:lumMod val="50000"/>
                <a:lumOff val="50000"/>
              </a:srgbClr>
            </a:solidFill>
            <a:prstDash val="solid"/>
            <a:miter lim="800000"/>
          </a:ln>
          <a:effectLst/>
        </p:spPr>
        <p:txBody>
          <a:bodyPr rtlCol="0" anchor="ctr"/>
          <a:lstStyle/>
          <a:p>
            <a:pPr algn="ctr"/>
            <a:endParaRPr lang="en-US" sz="1400" kern="0" dirty="0" smtClean="0">
              <a:solidFill>
                <a:prstClr val="black"/>
              </a:solidFill>
              <a:latin typeface="Calibri" panose="020F0502020204030204"/>
            </a:endParaRPr>
          </a:p>
        </p:txBody>
      </p:sp>
      <p:sp>
        <p:nvSpPr>
          <p:cNvPr id="73" name="Oval 72"/>
          <p:cNvSpPr/>
          <p:nvPr/>
        </p:nvSpPr>
        <p:spPr>
          <a:xfrm>
            <a:off x="4857761" y="1906069"/>
            <a:ext cx="1235718" cy="1216862"/>
          </a:xfrm>
          <a:prstGeom prst="ellipse">
            <a:avLst/>
          </a:prstGeom>
          <a:solidFill>
            <a:srgbClr val="D3CBB6">
              <a:alpha val="50196"/>
            </a:srgbClr>
          </a:solidFill>
          <a:ln w="3175" cap="flat" cmpd="sng" algn="ctr">
            <a:solidFill>
              <a:srgbClr val="C19859">
                <a:lumMod val="75000"/>
              </a:srgbClr>
            </a:solidFill>
            <a:prstDash val="solid"/>
            <a:miter lim="800000"/>
          </a:ln>
          <a:effectLst/>
        </p:spPr>
        <p:txBody>
          <a:bodyPr rtlCol="0" anchor="ctr"/>
          <a:lstStyle/>
          <a:p>
            <a:pPr algn="ctr"/>
            <a:endParaRPr lang="en-US" sz="1400" kern="0" dirty="0" smtClean="0">
              <a:solidFill>
                <a:prstClr val="black"/>
              </a:solidFill>
              <a:latin typeface="Calibri" panose="020F0502020204030204"/>
            </a:endParaRPr>
          </a:p>
        </p:txBody>
      </p:sp>
      <p:sp>
        <p:nvSpPr>
          <p:cNvPr id="74" name="Oval 73"/>
          <p:cNvSpPr/>
          <p:nvPr/>
        </p:nvSpPr>
        <p:spPr>
          <a:xfrm>
            <a:off x="2668894" y="1764489"/>
            <a:ext cx="1135212" cy="1044368"/>
          </a:xfrm>
          <a:prstGeom prst="ellipse">
            <a:avLst/>
          </a:prstGeom>
          <a:solidFill>
            <a:srgbClr val="BFAFCF">
              <a:alpha val="25098"/>
            </a:srgbClr>
          </a:solidFill>
          <a:ln w="3175" cap="flat" cmpd="sng" algn="ctr">
            <a:solidFill>
              <a:srgbClr val="604878">
                <a:lumMod val="60000"/>
                <a:lumOff val="40000"/>
              </a:srgbClr>
            </a:solidFill>
            <a:prstDash val="solid"/>
            <a:miter lim="800000"/>
          </a:ln>
          <a:effectLst/>
        </p:spPr>
        <p:txBody>
          <a:bodyPr rtlCol="0" anchor="ctr"/>
          <a:lstStyle/>
          <a:p>
            <a:pPr algn="ctr"/>
            <a:endParaRPr lang="en-US" sz="1400" kern="0" dirty="0" smtClean="0">
              <a:solidFill>
                <a:prstClr val="black"/>
              </a:solidFill>
              <a:latin typeface="Calibri" panose="020F0502020204030204"/>
            </a:endParaRPr>
          </a:p>
        </p:txBody>
      </p:sp>
      <p:sp>
        <p:nvSpPr>
          <p:cNvPr id="75" name="Rectangle 74"/>
          <p:cNvSpPr/>
          <p:nvPr/>
        </p:nvSpPr>
        <p:spPr>
          <a:xfrm>
            <a:off x="2566454" y="1520595"/>
            <a:ext cx="994182" cy="276999"/>
          </a:xfrm>
          <a:prstGeom prst="rect">
            <a:avLst/>
          </a:prstGeom>
          <a:ln>
            <a:noFill/>
          </a:ln>
        </p:spPr>
        <p:txBody>
          <a:bodyPr wrap="none">
            <a:spAutoFit/>
          </a:bodyPr>
          <a:lstStyle/>
          <a:p>
            <a:pPr algn="ctr"/>
            <a:r>
              <a:rPr lang="en-US" sz="1200" dirty="0" smtClean="0">
                <a:solidFill>
                  <a:srgbClr val="604878">
                    <a:lumMod val="75000"/>
                  </a:srgbClr>
                </a:solidFill>
                <a:latin typeface="Avenir Next"/>
              </a:rPr>
              <a:t>Neural Nets</a:t>
            </a:r>
            <a:endParaRPr lang="en-US" sz="1200" dirty="0">
              <a:solidFill>
                <a:srgbClr val="604878">
                  <a:lumMod val="75000"/>
                </a:srgbClr>
              </a:solidFill>
              <a:latin typeface="Avenir Next"/>
            </a:endParaRPr>
          </a:p>
        </p:txBody>
      </p:sp>
      <p:sp>
        <p:nvSpPr>
          <p:cNvPr id="76" name="Rectangle 75"/>
          <p:cNvSpPr/>
          <p:nvPr/>
        </p:nvSpPr>
        <p:spPr>
          <a:xfrm>
            <a:off x="2361660" y="3037176"/>
            <a:ext cx="841897" cy="461665"/>
          </a:xfrm>
          <a:prstGeom prst="rect">
            <a:avLst/>
          </a:prstGeom>
          <a:ln>
            <a:noFill/>
          </a:ln>
        </p:spPr>
        <p:txBody>
          <a:bodyPr wrap="none">
            <a:spAutoFit/>
          </a:bodyPr>
          <a:lstStyle/>
          <a:p>
            <a:pPr algn="ctr"/>
            <a:r>
              <a:rPr lang="en-US" sz="1200" dirty="0" smtClean="0">
                <a:solidFill>
                  <a:srgbClr val="323232">
                    <a:lumMod val="75000"/>
                    <a:lumOff val="25000"/>
                  </a:srgbClr>
                </a:solidFill>
                <a:latin typeface="Avenir Next"/>
              </a:rPr>
              <a:t>Statistical</a:t>
            </a:r>
          </a:p>
          <a:p>
            <a:pPr algn="ctr"/>
            <a:r>
              <a:rPr lang="en-US" sz="1200" dirty="0" smtClean="0">
                <a:solidFill>
                  <a:srgbClr val="323232">
                    <a:lumMod val="75000"/>
                    <a:lumOff val="25000"/>
                  </a:srgbClr>
                </a:solidFill>
                <a:latin typeface="Avenir Next"/>
              </a:rPr>
              <a:t>Models</a:t>
            </a:r>
            <a:endParaRPr lang="en-US" sz="1200" dirty="0">
              <a:solidFill>
                <a:srgbClr val="323232">
                  <a:lumMod val="75000"/>
                  <a:lumOff val="25000"/>
                </a:srgbClr>
              </a:solidFill>
              <a:latin typeface="Avenir Next"/>
            </a:endParaRPr>
          </a:p>
        </p:txBody>
      </p:sp>
      <p:sp>
        <p:nvSpPr>
          <p:cNvPr id="77" name="Rectangle 76"/>
          <p:cNvSpPr/>
          <p:nvPr/>
        </p:nvSpPr>
        <p:spPr>
          <a:xfrm>
            <a:off x="5069484" y="2145651"/>
            <a:ext cx="865943" cy="461665"/>
          </a:xfrm>
          <a:prstGeom prst="rect">
            <a:avLst/>
          </a:prstGeom>
          <a:ln>
            <a:noFill/>
          </a:ln>
        </p:spPr>
        <p:txBody>
          <a:bodyPr wrap="none">
            <a:spAutoFit/>
          </a:bodyPr>
          <a:lstStyle/>
          <a:p>
            <a:pPr algn="ctr"/>
            <a:r>
              <a:rPr lang="en-US" sz="1200" dirty="0" smtClean="0">
                <a:solidFill>
                  <a:srgbClr val="C19859">
                    <a:lumMod val="75000"/>
                  </a:srgbClr>
                </a:solidFill>
                <a:latin typeface="Avenir Next"/>
              </a:rPr>
              <a:t>Ensemble</a:t>
            </a:r>
          </a:p>
          <a:p>
            <a:pPr algn="ctr"/>
            <a:r>
              <a:rPr lang="en-US" sz="1200" dirty="0" smtClean="0">
                <a:solidFill>
                  <a:srgbClr val="C19859">
                    <a:lumMod val="75000"/>
                  </a:srgbClr>
                </a:solidFill>
                <a:latin typeface="Avenir Next"/>
              </a:rPr>
              <a:t>Methods</a:t>
            </a:r>
            <a:endParaRPr lang="en-US" sz="1200" dirty="0">
              <a:solidFill>
                <a:srgbClr val="C19859">
                  <a:lumMod val="75000"/>
                </a:srgbClr>
              </a:solidFill>
              <a:latin typeface="Avenir Next"/>
            </a:endParaRPr>
          </a:p>
        </p:txBody>
      </p:sp>
      <p:sp>
        <p:nvSpPr>
          <p:cNvPr id="78" name="Rectangle 77"/>
          <p:cNvSpPr/>
          <p:nvPr/>
        </p:nvSpPr>
        <p:spPr>
          <a:xfrm>
            <a:off x="5138289" y="3159059"/>
            <a:ext cx="771365" cy="461665"/>
          </a:xfrm>
          <a:prstGeom prst="rect">
            <a:avLst/>
          </a:prstGeom>
          <a:ln>
            <a:noFill/>
          </a:ln>
        </p:spPr>
        <p:txBody>
          <a:bodyPr wrap="none">
            <a:spAutoFit/>
          </a:bodyPr>
          <a:lstStyle/>
          <a:p>
            <a:pPr algn="ctr"/>
            <a:r>
              <a:rPr lang="en-US" sz="1200" dirty="0" smtClean="0">
                <a:solidFill>
                  <a:srgbClr val="9F2936">
                    <a:lumMod val="75000"/>
                  </a:srgbClr>
                </a:solidFill>
                <a:latin typeface="Avenir Next"/>
              </a:rPr>
              <a:t>Decision</a:t>
            </a:r>
          </a:p>
          <a:p>
            <a:pPr algn="ctr"/>
            <a:r>
              <a:rPr lang="en-US" sz="1200" dirty="0" smtClean="0">
                <a:solidFill>
                  <a:srgbClr val="9F2936">
                    <a:lumMod val="75000"/>
                  </a:srgbClr>
                </a:solidFill>
                <a:latin typeface="Avenir Next"/>
              </a:rPr>
              <a:t>Trees</a:t>
            </a:r>
            <a:endParaRPr lang="en-US" sz="1200" dirty="0">
              <a:solidFill>
                <a:srgbClr val="9F2936">
                  <a:lumMod val="75000"/>
                </a:srgbClr>
              </a:solidFill>
              <a:latin typeface="Avenir Next"/>
            </a:endParaRPr>
          </a:p>
        </p:txBody>
      </p:sp>
      <p:sp>
        <p:nvSpPr>
          <p:cNvPr id="79" name="Oval 78"/>
          <p:cNvSpPr/>
          <p:nvPr/>
        </p:nvSpPr>
        <p:spPr>
          <a:xfrm>
            <a:off x="3719941" y="2261859"/>
            <a:ext cx="1290142" cy="807279"/>
          </a:xfrm>
          <a:prstGeom prst="ellipse">
            <a:avLst/>
          </a:prstGeom>
          <a:solidFill>
            <a:srgbClr val="E4D1B6">
              <a:alpha val="50196"/>
            </a:srgbClr>
          </a:solidFill>
          <a:ln w="3175" cap="flat" cmpd="sng" algn="ctr">
            <a:solidFill>
              <a:srgbClr val="C19859">
                <a:lumMod val="60000"/>
                <a:lumOff val="40000"/>
              </a:srgbClr>
            </a:solidFill>
            <a:prstDash val="solid"/>
            <a:miter lim="800000"/>
          </a:ln>
          <a:effectLst/>
        </p:spPr>
        <p:txBody>
          <a:bodyPr rtlCol="0" anchor="ctr"/>
          <a:lstStyle/>
          <a:p>
            <a:pPr algn="ctr"/>
            <a:endParaRPr lang="en-US" sz="1400" kern="0" dirty="0" smtClean="0">
              <a:solidFill>
                <a:prstClr val="black"/>
              </a:solidFill>
              <a:latin typeface="Calibri" panose="020F0502020204030204"/>
            </a:endParaRPr>
          </a:p>
        </p:txBody>
      </p:sp>
      <p:sp>
        <p:nvSpPr>
          <p:cNvPr id="80" name="Rectangle 79"/>
          <p:cNvSpPr/>
          <p:nvPr/>
        </p:nvSpPr>
        <p:spPr>
          <a:xfrm>
            <a:off x="2865326" y="2016360"/>
            <a:ext cx="779381" cy="461665"/>
          </a:xfrm>
          <a:prstGeom prst="rect">
            <a:avLst/>
          </a:prstGeom>
          <a:ln>
            <a:noFill/>
          </a:ln>
        </p:spPr>
        <p:txBody>
          <a:bodyPr wrap="none">
            <a:spAutoFit/>
          </a:bodyPr>
          <a:lstStyle/>
          <a:p>
            <a:pPr algn="ctr"/>
            <a:r>
              <a:rPr lang="en-US" sz="1200" dirty="0" smtClean="0">
                <a:solidFill>
                  <a:srgbClr val="604878">
                    <a:lumMod val="75000"/>
                  </a:srgbClr>
                </a:solidFill>
                <a:latin typeface="Avenir Next"/>
              </a:rPr>
              <a:t>Deep</a:t>
            </a:r>
          </a:p>
          <a:p>
            <a:pPr algn="ctr"/>
            <a:r>
              <a:rPr lang="en-US" sz="1200" dirty="0" smtClean="0">
                <a:solidFill>
                  <a:srgbClr val="604878">
                    <a:lumMod val="75000"/>
                  </a:srgbClr>
                </a:solidFill>
                <a:latin typeface="Avenir Next"/>
              </a:rPr>
              <a:t>Learning</a:t>
            </a:r>
            <a:endParaRPr lang="en-US" sz="1200" dirty="0">
              <a:solidFill>
                <a:srgbClr val="604878">
                  <a:lumMod val="75000"/>
                </a:srgbClr>
              </a:solidFill>
              <a:latin typeface="Avenir Next"/>
            </a:endParaRPr>
          </a:p>
        </p:txBody>
      </p:sp>
      <p:sp>
        <p:nvSpPr>
          <p:cNvPr id="81" name="Oval 80"/>
          <p:cNvSpPr/>
          <p:nvPr/>
        </p:nvSpPr>
        <p:spPr>
          <a:xfrm>
            <a:off x="3767904" y="2976730"/>
            <a:ext cx="1281260" cy="784714"/>
          </a:xfrm>
          <a:prstGeom prst="ellipse">
            <a:avLst/>
          </a:prstGeom>
          <a:solidFill>
            <a:srgbClr val="E4D1B6">
              <a:alpha val="50196"/>
            </a:srgbClr>
          </a:solidFill>
          <a:ln w="3175" cap="flat" cmpd="sng" algn="ctr">
            <a:solidFill>
              <a:srgbClr val="C19859">
                <a:lumMod val="60000"/>
                <a:lumOff val="40000"/>
              </a:srgbClr>
            </a:solidFill>
            <a:prstDash val="solid"/>
            <a:miter lim="800000"/>
          </a:ln>
          <a:effectLst/>
        </p:spPr>
        <p:txBody>
          <a:bodyPr rtlCol="0" anchor="ctr"/>
          <a:lstStyle/>
          <a:p>
            <a:pPr algn="ctr"/>
            <a:endParaRPr lang="en-US" sz="1400" kern="0" dirty="0" smtClean="0">
              <a:solidFill>
                <a:prstClr val="black"/>
              </a:solidFill>
              <a:latin typeface="Calibri" panose="020F0502020204030204"/>
            </a:endParaRPr>
          </a:p>
        </p:txBody>
      </p:sp>
      <p:sp>
        <p:nvSpPr>
          <p:cNvPr id="82" name="Rectangle 81"/>
          <p:cNvSpPr/>
          <p:nvPr/>
        </p:nvSpPr>
        <p:spPr>
          <a:xfrm>
            <a:off x="3070577" y="3439258"/>
            <a:ext cx="561372" cy="261610"/>
          </a:xfrm>
          <a:prstGeom prst="rect">
            <a:avLst/>
          </a:prstGeom>
          <a:ln>
            <a:noFill/>
          </a:ln>
        </p:spPr>
        <p:txBody>
          <a:bodyPr wrap="none">
            <a:spAutoFit/>
          </a:bodyPr>
          <a:lstStyle/>
          <a:p>
            <a:pPr algn="ctr"/>
            <a:r>
              <a:rPr lang="en-US" sz="1100" dirty="0" smtClean="0">
                <a:solidFill>
                  <a:srgbClr val="323232">
                    <a:lumMod val="75000"/>
                    <a:lumOff val="25000"/>
                  </a:srgbClr>
                </a:solidFill>
                <a:latin typeface="Avenir Next"/>
              </a:rPr>
              <a:t>SVMs</a:t>
            </a:r>
            <a:endParaRPr lang="en-US" sz="1100" dirty="0">
              <a:solidFill>
                <a:srgbClr val="323232">
                  <a:lumMod val="75000"/>
                  <a:lumOff val="25000"/>
                </a:srgbClr>
              </a:solidFill>
              <a:latin typeface="Avenir Next"/>
            </a:endParaRPr>
          </a:p>
        </p:txBody>
      </p:sp>
      <p:sp>
        <p:nvSpPr>
          <p:cNvPr id="83" name="Rectangle 82"/>
          <p:cNvSpPr/>
          <p:nvPr/>
        </p:nvSpPr>
        <p:spPr>
          <a:xfrm>
            <a:off x="3189468" y="2964640"/>
            <a:ext cx="567783" cy="261610"/>
          </a:xfrm>
          <a:prstGeom prst="rect">
            <a:avLst/>
          </a:prstGeom>
          <a:ln>
            <a:noFill/>
          </a:ln>
        </p:spPr>
        <p:txBody>
          <a:bodyPr wrap="none">
            <a:spAutoFit/>
          </a:bodyPr>
          <a:lstStyle/>
          <a:p>
            <a:pPr algn="ctr"/>
            <a:r>
              <a:rPr lang="en-US" sz="1100" dirty="0" smtClean="0">
                <a:solidFill>
                  <a:srgbClr val="323232">
                    <a:lumMod val="75000"/>
                    <a:lumOff val="25000"/>
                  </a:srgbClr>
                </a:solidFill>
                <a:latin typeface="Avenir Next"/>
              </a:rPr>
              <a:t>AOGs</a:t>
            </a:r>
            <a:endParaRPr lang="en-US" sz="1100" dirty="0">
              <a:solidFill>
                <a:srgbClr val="323232">
                  <a:lumMod val="75000"/>
                  <a:lumOff val="25000"/>
                </a:srgbClr>
              </a:solidFill>
              <a:latin typeface="Avenir Next"/>
            </a:endParaRPr>
          </a:p>
        </p:txBody>
      </p:sp>
      <p:sp>
        <p:nvSpPr>
          <p:cNvPr id="84" name="Oval 83"/>
          <p:cNvSpPr/>
          <p:nvPr/>
        </p:nvSpPr>
        <p:spPr>
          <a:xfrm>
            <a:off x="3839062" y="2687775"/>
            <a:ext cx="1087118" cy="627603"/>
          </a:xfrm>
          <a:prstGeom prst="ellipse">
            <a:avLst/>
          </a:prstGeom>
          <a:solidFill>
            <a:srgbClr val="F3EADE">
              <a:alpha val="20000"/>
            </a:srgbClr>
          </a:solidFill>
          <a:ln w="3175" cap="flat" cmpd="sng" algn="ctr">
            <a:solidFill>
              <a:srgbClr val="C19859">
                <a:lumMod val="60000"/>
                <a:lumOff val="40000"/>
              </a:srgbClr>
            </a:solidFill>
            <a:prstDash val="solid"/>
            <a:miter lim="800000"/>
          </a:ln>
          <a:effectLst/>
        </p:spPr>
        <p:txBody>
          <a:bodyPr rtlCol="0" anchor="ctr"/>
          <a:lstStyle/>
          <a:p>
            <a:pPr algn="ctr"/>
            <a:endParaRPr lang="en-US" sz="1400" kern="0" dirty="0" smtClean="0">
              <a:solidFill>
                <a:prstClr val="black"/>
              </a:solidFill>
              <a:latin typeface="Calibri" panose="020F0502020204030204"/>
            </a:endParaRPr>
          </a:p>
        </p:txBody>
      </p:sp>
      <p:sp>
        <p:nvSpPr>
          <p:cNvPr id="85" name="Rectangle 84"/>
          <p:cNvSpPr/>
          <p:nvPr/>
        </p:nvSpPr>
        <p:spPr>
          <a:xfrm>
            <a:off x="3912405" y="2277741"/>
            <a:ext cx="906017" cy="430887"/>
          </a:xfrm>
          <a:prstGeom prst="rect">
            <a:avLst/>
          </a:prstGeom>
          <a:ln>
            <a:noFill/>
          </a:ln>
        </p:spPr>
        <p:txBody>
          <a:bodyPr wrap="none">
            <a:spAutoFit/>
          </a:bodyPr>
          <a:lstStyle/>
          <a:p>
            <a:pPr algn="ctr"/>
            <a:r>
              <a:rPr lang="en-US" sz="1100" dirty="0" smtClean="0">
                <a:solidFill>
                  <a:srgbClr val="C19859">
                    <a:lumMod val="75000"/>
                  </a:srgbClr>
                </a:solidFill>
                <a:latin typeface="Avenir Next"/>
              </a:rPr>
              <a:t>Bayesian</a:t>
            </a:r>
          </a:p>
          <a:p>
            <a:pPr algn="ctr"/>
            <a:r>
              <a:rPr lang="en-US" sz="1100" dirty="0" smtClean="0">
                <a:solidFill>
                  <a:srgbClr val="C19859">
                    <a:lumMod val="75000"/>
                  </a:srgbClr>
                </a:solidFill>
                <a:latin typeface="Avenir Next"/>
              </a:rPr>
              <a:t> Belief Nets</a:t>
            </a:r>
            <a:endParaRPr lang="en-US" sz="1100" dirty="0">
              <a:solidFill>
                <a:srgbClr val="C19859">
                  <a:lumMod val="75000"/>
                </a:srgbClr>
              </a:solidFill>
              <a:latin typeface="Avenir Next"/>
            </a:endParaRPr>
          </a:p>
        </p:txBody>
      </p:sp>
      <p:sp>
        <p:nvSpPr>
          <p:cNvPr id="86" name="Rectangle 85"/>
          <p:cNvSpPr/>
          <p:nvPr/>
        </p:nvSpPr>
        <p:spPr>
          <a:xfrm>
            <a:off x="4048586" y="3286435"/>
            <a:ext cx="730302" cy="430887"/>
          </a:xfrm>
          <a:prstGeom prst="rect">
            <a:avLst/>
          </a:prstGeom>
          <a:ln>
            <a:noFill/>
          </a:ln>
        </p:spPr>
        <p:txBody>
          <a:bodyPr wrap="square">
            <a:spAutoFit/>
          </a:bodyPr>
          <a:lstStyle/>
          <a:p>
            <a:pPr algn="ctr"/>
            <a:r>
              <a:rPr lang="en-US" sz="1100" dirty="0" smtClean="0">
                <a:solidFill>
                  <a:srgbClr val="C19859">
                    <a:lumMod val="75000"/>
                  </a:srgbClr>
                </a:solidFill>
                <a:latin typeface="Avenir Next"/>
              </a:rPr>
              <a:t>Markov Models</a:t>
            </a:r>
            <a:endParaRPr lang="en-US" sz="1100" dirty="0">
              <a:solidFill>
                <a:srgbClr val="C19859">
                  <a:lumMod val="75000"/>
                </a:srgbClr>
              </a:solidFill>
              <a:latin typeface="Avenir Next"/>
            </a:endParaRPr>
          </a:p>
        </p:txBody>
      </p:sp>
      <p:sp>
        <p:nvSpPr>
          <p:cNvPr id="87" name="Rectangle 86"/>
          <p:cNvSpPr/>
          <p:nvPr/>
        </p:nvSpPr>
        <p:spPr>
          <a:xfrm>
            <a:off x="4443578" y="2878544"/>
            <a:ext cx="452367" cy="215444"/>
          </a:xfrm>
          <a:prstGeom prst="rect">
            <a:avLst/>
          </a:prstGeom>
          <a:ln>
            <a:noFill/>
          </a:ln>
        </p:spPr>
        <p:txBody>
          <a:bodyPr wrap="none">
            <a:spAutoFit/>
          </a:bodyPr>
          <a:lstStyle/>
          <a:p>
            <a:pPr algn="ctr"/>
            <a:r>
              <a:rPr lang="en-US" sz="800" dirty="0" smtClean="0">
                <a:solidFill>
                  <a:srgbClr val="C19859">
                    <a:lumMod val="75000"/>
                  </a:srgbClr>
                </a:solidFill>
                <a:latin typeface="Avenir Next"/>
              </a:rPr>
              <a:t>HBNs</a:t>
            </a:r>
            <a:endParaRPr lang="en-US" sz="800" dirty="0">
              <a:solidFill>
                <a:srgbClr val="C19859">
                  <a:lumMod val="75000"/>
                </a:srgbClr>
              </a:solidFill>
              <a:latin typeface="Avenir Next"/>
            </a:endParaRPr>
          </a:p>
        </p:txBody>
      </p:sp>
      <p:sp>
        <p:nvSpPr>
          <p:cNvPr id="88" name="Rectangle 87"/>
          <p:cNvSpPr/>
          <p:nvPr/>
        </p:nvSpPr>
        <p:spPr>
          <a:xfrm>
            <a:off x="4172286" y="3063727"/>
            <a:ext cx="452368" cy="215444"/>
          </a:xfrm>
          <a:prstGeom prst="rect">
            <a:avLst/>
          </a:prstGeom>
          <a:ln>
            <a:noFill/>
          </a:ln>
        </p:spPr>
        <p:txBody>
          <a:bodyPr wrap="none">
            <a:spAutoFit/>
          </a:bodyPr>
          <a:lstStyle/>
          <a:p>
            <a:pPr algn="ctr"/>
            <a:r>
              <a:rPr lang="en-US" sz="800" dirty="0" smtClean="0">
                <a:solidFill>
                  <a:srgbClr val="C19859">
                    <a:lumMod val="75000"/>
                  </a:srgbClr>
                </a:solidFill>
                <a:latin typeface="Avenir Next"/>
              </a:rPr>
              <a:t>MLNs</a:t>
            </a:r>
            <a:endParaRPr lang="en-US" sz="800" dirty="0">
              <a:solidFill>
                <a:srgbClr val="C19859">
                  <a:lumMod val="75000"/>
                </a:srgbClr>
              </a:solidFill>
              <a:latin typeface="Avenir Next"/>
            </a:endParaRPr>
          </a:p>
        </p:txBody>
      </p:sp>
      <p:grpSp>
        <p:nvGrpSpPr>
          <p:cNvPr id="89" name="Group 88"/>
          <p:cNvGrpSpPr/>
          <p:nvPr/>
        </p:nvGrpSpPr>
        <p:grpSpPr>
          <a:xfrm>
            <a:off x="1034691" y="4157351"/>
            <a:ext cx="2246302" cy="2205349"/>
            <a:chOff x="1034691" y="4157351"/>
            <a:chExt cx="2246302" cy="2205349"/>
          </a:xfrm>
        </p:grpSpPr>
        <p:sp>
          <p:nvSpPr>
            <p:cNvPr id="90" name="Rectangle 89"/>
            <p:cNvSpPr/>
            <p:nvPr/>
          </p:nvSpPr>
          <p:spPr>
            <a:xfrm>
              <a:off x="1034691" y="4157351"/>
              <a:ext cx="2246302" cy="2205349"/>
            </a:xfrm>
            <a:prstGeom prst="rect">
              <a:avLst/>
            </a:prstGeom>
            <a:solidFill>
              <a:srgbClr val="4E8542">
                <a:lumMod val="20000"/>
                <a:lumOff val="80000"/>
              </a:srgbClr>
            </a:solidFill>
            <a:ln w="12700" cap="flat" cmpd="sng" algn="ctr">
              <a:solidFill>
                <a:srgbClr val="4E8542">
                  <a:lumMod val="60000"/>
                  <a:lumOff val="40000"/>
                </a:srgbClr>
              </a:solidFill>
              <a:prstDash val="solid"/>
              <a:miter lim="800000"/>
            </a:ln>
            <a:effectLst/>
          </p:spPr>
          <p:txBody>
            <a:bodyPr rtlCol="0" anchor="ctr"/>
            <a:lstStyle/>
            <a:p>
              <a:pPr algn="ctr"/>
              <a:endParaRPr lang="en-US" sz="1400" kern="0" dirty="0" smtClean="0">
                <a:solidFill>
                  <a:prstClr val="black"/>
                </a:solidFill>
                <a:latin typeface="Calibri" panose="020F0502020204030204"/>
              </a:endParaRPr>
            </a:p>
          </p:txBody>
        </p:sp>
        <p:grpSp>
          <p:nvGrpSpPr>
            <p:cNvPr id="91" name="Group 90"/>
            <p:cNvGrpSpPr/>
            <p:nvPr/>
          </p:nvGrpSpPr>
          <p:grpSpPr>
            <a:xfrm>
              <a:off x="1440336" y="4280320"/>
              <a:ext cx="1435012" cy="1088642"/>
              <a:chOff x="1256367" y="4291078"/>
              <a:chExt cx="1527412" cy="1088642"/>
            </a:xfrm>
          </p:grpSpPr>
          <p:sp>
            <p:nvSpPr>
              <p:cNvPr id="93" name="Rectangle 92"/>
              <p:cNvSpPr/>
              <p:nvPr/>
            </p:nvSpPr>
            <p:spPr>
              <a:xfrm>
                <a:off x="1256367" y="4291078"/>
                <a:ext cx="1527412" cy="1088642"/>
              </a:xfrm>
              <a:prstGeom prst="rect">
                <a:avLst/>
              </a:prstGeom>
              <a:solidFill>
                <a:sysClr val="window" lastClr="FFFFFF"/>
              </a:solidFill>
              <a:ln w="28575" cap="flat" cmpd="sng" algn="ctr">
                <a:solidFill>
                  <a:srgbClr val="4E8542">
                    <a:lumMod val="75000"/>
                  </a:srgbClr>
                </a:solidFill>
                <a:prstDash val="solid"/>
                <a:miter lim="800000"/>
              </a:ln>
              <a:effectLst/>
            </p:spPr>
            <p:txBody>
              <a:bodyPr lIns="91440" rIns="91440" rtlCol="0" anchor="ctr"/>
              <a:lstStyle/>
              <a:p>
                <a:pPr algn="ctr">
                  <a:defRPr/>
                </a:pPr>
                <a:endParaRPr lang="en-US" sz="1200" kern="0" dirty="0" smtClean="0">
                  <a:solidFill>
                    <a:srgbClr val="70AD47">
                      <a:lumMod val="75000"/>
                    </a:srgbClr>
                  </a:solidFill>
                  <a:latin typeface="Avenir Next" charset="0"/>
                  <a:ea typeface="Avenir Next" charset="0"/>
                  <a:cs typeface="Avenir Next" charset="0"/>
                </a:endParaRPr>
              </a:p>
            </p:txBody>
          </p:sp>
          <p:pic>
            <p:nvPicPr>
              <p:cNvPr id="94" name="Picture 93"/>
              <p:cNvPicPr>
                <a:picLocks noChangeAspect="1"/>
              </p:cNvPicPr>
              <p:nvPr/>
            </p:nvPicPr>
            <p:blipFill>
              <a:blip r:embed="rId2"/>
              <a:stretch>
                <a:fillRect/>
              </a:stretch>
            </p:blipFill>
            <p:spPr>
              <a:xfrm>
                <a:off x="1362504" y="4351153"/>
                <a:ext cx="1315140" cy="981491"/>
              </a:xfrm>
              <a:prstGeom prst="rect">
                <a:avLst/>
              </a:prstGeom>
            </p:spPr>
          </p:pic>
        </p:grpSp>
        <p:sp>
          <p:nvSpPr>
            <p:cNvPr id="92" name="Rectangle 91"/>
            <p:cNvSpPr/>
            <p:nvPr/>
          </p:nvSpPr>
          <p:spPr>
            <a:xfrm>
              <a:off x="1118795" y="5396474"/>
              <a:ext cx="2078094" cy="918200"/>
            </a:xfrm>
            <a:prstGeom prst="rect">
              <a:avLst/>
            </a:prstGeom>
          </p:spPr>
          <p:txBody>
            <a:bodyPr wrap="square">
              <a:spAutoFit/>
            </a:bodyPr>
            <a:lstStyle/>
            <a:p>
              <a:pPr algn="ctr">
                <a:spcBef>
                  <a:spcPts val="200"/>
                </a:spcBef>
              </a:pPr>
              <a:r>
                <a:rPr lang="en-US" sz="1600" b="1" kern="0" dirty="0" smtClean="0">
                  <a:solidFill>
                    <a:srgbClr val="4E8542">
                      <a:lumMod val="50000"/>
                    </a:srgbClr>
                  </a:solidFill>
                  <a:latin typeface="Avenir Next" charset="0"/>
                  <a:ea typeface="Avenir Next" charset="0"/>
                  <a:cs typeface="Avenir Next" charset="0"/>
                </a:rPr>
                <a:t>Deep Explanation</a:t>
              </a:r>
            </a:p>
            <a:p>
              <a:pPr algn="ctr">
                <a:spcBef>
                  <a:spcPts val="200"/>
                </a:spcBef>
              </a:pPr>
              <a:r>
                <a:rPr lang="en-US" sz="1200" kern="0" dirty="0" smtClean="0">
                  <a:solidFill>
                    <a:prstClr val="black"/>
                  </a:solidFill>
                  <a:latin typeface="Avenir Next" charset="0"/>
                </a:rPr>
                <a:t>Modified deep learning techniques to learn explainable features</a:t>
              </a:r>
              <a:endParaRPr lang="en-US" sz="1200" kern="0" dirty="0" smtClean="0">
                <a:solidFill>
                  <a:prstClr val="black"/>
                </a:solidFill>
                <a:latin typeface="Calibri"/>
              </a:endParaRPr>
            </a:p>
          </p:txBody>
        </p:sp>
      </p:grpSp>
      <p:sp>
        <p:nvSpPr>
          <p:cNvPr id="95" name="TextBox 94"/>
          <p:cNvSpPr txBox="1"/>
          <p:nvPr/>
        </p:nvSpPr>
        <p:spPr>
          <a:xfrm>
            <a:off x="312124" y="938644"/>
            <a:ext cx="1792177" cy="646331"/>
          </a:xfrm>
          <a:prstGeom prst="rect">
            <a:avLst/>
          </a:prstGeom>
          <a:noFill/>
        </p:spPr>
        <p:txBody>
          <a:bodyPr wrap="square" rtlCol="0">
            <a:spAutoFit/>
          </a:bodyPr>
          <a:lstStyle/>
          <a:p>
            <a:pPr algn="ctr"/>
            <a:r>
              <a:rPr lang="en-US" dirty="0" smtClean="0">
                <a:solidFill>
                  <a:srgbClr val="4E8542">
                    <a:lumMod val="75000"/>
                  </a:srgbClr>
                </a:solidFill>
                <a:latin typeface="Avenir Next"/>
              </a:rPr>
              <a:t>New </a:t>
            </a:r>
          </a:p>
          <a:p>
            <a:pPr algn="ctr"/>
            <a:r>
              <a:rPr lang="en-US" dirty="0" smtClean="0">
                <a:solidFill>
                  <a:srgbClr val="4E8542">
                    <a:lumMod val="75000"/>
                  </a:srgbClr>
                </a:solidFill>
                <a:latin typeface="Avenir Next"/>
              </a:rPr>
              <a:t>Approach</a:t>
            </a:r>
            <a:endParaRPr lang="en-US" dirty="0">
              <a:solidFill>
                <a:srgbClr val="4E8542">
                  <a:lumMod val="75000"/>
                </a:srgbClr>
              </a:solidFill>
              <a:latin typeface="Avenir Next"/>
            </a:endParaRPr>
          </a:p>
        </p:txBody>
      </p:sp>
      <p:sp>
        <p:nvSpPr>
          <p:cNvPr id="96" name="Rectangle 95"/>
          <p:cNvSpPr/>
          <p:nvPr/>
        </p:nvSpPr>
        <p:spPr>
          <a:xfrm>
            <a:off x="394400" y="1721919"/>
            <a:ext cx="1788403" cy="2031325"/>
          </a:xfrm>
          <a:prstGeom prst="rect">
            <a:avLst/>
          </a:prstGeom>
        </p:spPr>
        <p:txBody>
          <a:bodyPr wrap="square">
            <a:spAutoFit/>
          </a:bodyPr>
          <a:lstStyle/>
          <a:p>
            <a:r>
              <a:rPr lang="en-US" sz="1400" dirty="0">
                <a:solidFill>
                  <a:srgbClr val="4E8542">
                    <a:lumMod val="75000"/>
                  </a:srgbClr>
                </a:solidFill>
                <a:latin typeface="Avenir Next"/>
              </a:rPr>
              <a:t>C</a:t>
            </a:r>
            <a:r>
              <a:rPr lang="en-US" sz="1400" dirty="0" smtClean="0">
                <a:solidFill>
                  <a:srgbClr val="4E8542">
                    <a:lumMod val="75000"/>
                  </a:srgbClr>
                </a:solidFill>
                <a:latin typeface="Avenir Next"/>
              </a:rPr>
              <a:t>reate </a:t>
            </a:r>
            <a:r>
              <a:rPr lang="en-US" sz="1400" dirty="0">
                <a:solidFill>
                  <a:srgbClr val="4E8542">
                    <a:lumMod val="75000"/>
                  </a:srgbClr>
                </a:solidFill>
                <a:latin typeface="Avenir Next"/>
              </a:rPr>
              <a:t>a suite of </a:t>
            </a:r>
            <a:r>
              <a:rPr lang="en-US" sz="1400" dirty="0" smtClean="0">
                <a:solidFill>
                  <a:srgbClr val="4E8542">
                    <a:lumMod val="75000"/>
                  </a:srgbClr>
                </a:solidFill>
                <a:latin typeface="Avenir Next"/>
              </a:rPr>
              <a:t>machine </a:t>
            </a:r>
            <a:r>
              <a:rPr lang="en-US" sz="1400" dirty="0">
                <a:solidFill>
                  <a:srgbClr val="4E8542">
                    <a:lumMod val="75000"/>
                  </a:srgbClr>
                </a:solidFill>
                <a:latin typeface="Avenir Next"/>
              </a:rPr>
              <a:t>learning techniques that</a:t>
            </a:r>
          </a:p>
          <a:p>
            <a:r>
              <a:rPr lang="en-US" sz="1400" dirty="0" smtClean="0">
                <a:solidFill>
                  <a:srgbClr val="4E8542">
                    <a:lumMod val="75000"/>
                  </a:srgbClr>
                </a:solidFill>
                <a:latin typeface="Avenir Next"/>
              </a:rPr>
              <a:t>produce </a:t>
            </a:r>
            <a:r>
              <a:rPr lang="en-US" sz="1400" dirty="0">
                <a:solidFill>
                  <a:srgbClr val="4E8542">
                    <a:lumMod val="75000"/>
                  </a:srgbClr>
                </a:solidFill>
                <a:latin typeface="Avenir Next"/>
              </a:rPr>
              <a:t>more explainable models, while maintaining a high level of learning performance </a:t>
            </a:r>
          </a:p>
        </p:txBody>
      </p:sp>
      <p:sp>
        <p:nvSpPr>
          <p:cNvPr id="97" name="Rectangle 96"/>
          <p:cNvSpPr/>
          <p:nvPr/>
        </p:nvSpPr>
        <p:spPr>
          <a:xfrm>
            <a:off x="4188523" y="2691343"/>
            <a:ext cx="433132" cy="246221"/>
          </a:xfrm>
          <a:prstGeom prst="rect">
            <a:avLst/>
          </a:prstGeom>
          <a:ln>
            <a:noFill/>
          </a:ln>
        </p:spPr>
        <p:txBody>
          <a:bodyPr wrap="none">
            <a:spAutoFit/>
          </a:bodyPr>
          <a:lstStyle/>
          <a:p>
            <a:pPr algn="ctr"/>
            <a:r>
              <a:rPr lang="en-US" sz="1000" dirty="0" smtClean="0">
                <a:solidFill>
                  <a:srgbClr val="C19859">
                    <a:lumMod val="75000"/>
                  </a:srgbClr>
                </a:solidFill>
                <a:latin typeface="Avenir Next"/>
              </a:rPr>
              <a:t>SRL</a:t>
            </a:r>
            <a:endParaRPr lang="en-US" sz="1000" dirty="0">
              <a:solidFill>
                <a:srgbClr val="C19859">
                  <a:lumMod val="75000"/>
                </a:srgbClr>
              </a:solidFill>
              <a:latin typeface="Avenir Next"/>
            </a:endParaRPr>
          </a:p>
        </p:txBody>
      </p:sp>
      <p:sp>
        <p:nvSpPr>
          <p:cNvPr id="98" name="Rectangle 97"/>
          <p:cNvSpPr/>
          <p:nvPr/>
        </p:nvSpPr>
        <p:spPr>
          <a:xfrm>
            <a:off x="3912534" y="2878544"/>
            <a:ext cx="445956" cy="215444"/>
          </a:xfrm>
          <a:prstGeom prst="rect">
            <a:avLst/>
          </a:prstGeom>
          <a:ln>
            <a:noFill/>
          </a:ln>
        </p:spPr>
        <p:txBody>
          <a:bodyPr wrap="none">
            <a:spAutoFit/>
          </a:bodyPr>
          <a:lstStyle/>
          <a:p>
            <a:pPr algn="ctr"/>
            <a:r>
              <a:rPr lang="en-US" sz="800" dirty="0" smtClean="0">
                <a:solidFill>
                  <a:srgbClr val="C19859">
                    <a:lumMod val="75000"/>
                  </a:srgbClr>
                </a:solidFill>
                <a:latin typeface="Avenir Next"/>
              </a:rPr>
              <a:t>CRFs</a:t>
            </a:r>
            <a:endParaRPr lang="en-US" sz="800" dirty="0">
              <a:solidFill>
                <a:srgbClr val="C19859">
                  <a:lumMod val="75000"/>
                </a:srgbClr>
              </a:solidFill>
              <a:latin typeface="Avenir Next"/>
            </a:endParaRPr>
          </a:p>
        </p:txBody>
      </p:sp>
      <p:cxnSp>
        <p:nvCxnSpPr>
          <p:cNvPr id="99" name="Straight Arrow Connector 98"/>
          <p:cNvCxnSpPr>
            <a:endCxn id="63" idx="2"/>
          </p:cNvCxnSpPr>
          <p:nvPr/>
        </p:nvCxnSpPr>
        <p:spPr>
          <a:xfrm flipV="1">
            <a:off x="3531895" y="1859514"/>
            <a:ext cx="3223394" cy="381895"/>
          </a:xfrm>
          <a:prstGeom prst="straightConnector1">
            <a:avLst/>
          </a:prstGeom>
          <a:noFill/>
          <a:ln w="6350" cap="flat" cmpd="sng" algn="ctr">
            <a:solidFill>
              <a:srgbClr val="F07F09">
                <a:lumMod val="75000"/>
              </a:srgbClr>
            </a:solidFill>
            <a:prstDash val="solid"/>
            <a:miter lim="800000"/>
            <a:tailEnd type="stealth"/>
          </a:ln>
          <a:effectLst/>
        </p:spPr>
      </p:cxnSp>
      <p:sp>
        <p:nvSpPr>
          <p:cNvPr id="100" name="Oval 99"/>
          <p:cNvSpPr/>
          <p:nvPr/>
        </p:nvSpPr>
        <p:spPr>
          <a:xfrm>
            <a:off x="4934089" y="2651774"/>
            <a:ext cx="1159390" cy="1207027"/>
          </a:xfrm>
          <a:prstGeom prst="ellipse">
            <a:avLst/>
          </a:prstGeom>
          <a:solidFill>
            <a:srgbClr val="F2CED2">
              <a:alpha val="50196"/>
            </a:srgbClr>
          </a:solidFill>
          <a:ln w="3175" cap="flat" cmpd="sng" algn="ctr">
            <a:solidFill>
              <a:srgbClr val="9F2936">
                <a:lumMod val="60000"/>
                <a:lumOff val="40000"/>
              </a:srgbClr>
            </a:solidFill>
            <a:prstDash val="solid"/>
            <a:miter lim="800000"/>
          </a:ln>
          <a:effectLst/>
        </p:spPr>
        <p:txBody>
          <a:bodyPr rtlCol="0" anchor="ctr"/>
          <a:lstStyle/>
          <a:p>
            <a:pPr algn="ctr"/>
            <a:endParaRPr lang="en-US" sz="1400" kern="0" dirty="0" smtClean="0">
              <a:solidFill>
                <a:prstClr val="black"/>
              </a:solidFill>
              <a:latin typeface="Calibri" panose="020F0502020204030204"/>
            </a:endParaRPr>
          </a:p>
        </p:txBody>
      </p:sp>
      <p:sp>
        <p:nvSpPr>
          <p:cNvPr id="101" name="Rectangle 100"/>
          <p:cNvSpPr/>
          <p:nvPr/>
        </p:nvSpPr>
        <p:spPr>
          <a:xfrm>
            <a:off x="5154443" y="2669086"/>
            <a:ext cx="696024" cy="415498"/>
          </a:xfrm>
          <a:prstGeom prst="rect">
            <a:avLst/>
          </a:prstGeom>
          <a:ln>
            <a:noFill/>
          </a:ln>
        </p:spPr>
        <p:txBody>
          <a:bodyPr wrap="none">
            <a:spAutoFit/>
          </a:bodyPr>
          <a:lstStyle/>
          <a:p>
            <a:pPr algn="ctr"/>
            <a:r>
              <a:rPr lang="en-US" sz="1050" dirty="0" smtClean="0">
                <a:solidFill>
                  <a:srgbClr val="C19859">
                    <a:lumMod val="75000"/>
                  </a:srgbClr>
                </a:solidFill>
                <a:latin typeface="Avenir Next"/>
              </a:rPr>
              <a:t>Random</a:t>
            </a:r>
          </a:p>
          <a:p>
            <a:pPr algn="ctr"/>
            <a:r>
              <a:rPr lang="en-US" sz="1050" dirty="0" smtClean="0">
                <a:solidFill>
                  <a:srgbClr val="C19859">
                    <a:lumMod val="75000"/>
                  </a:srgbClr>
                </a:solidFill>
                <a:latin typeface="Avenir Next"/>
              </a:rPr>
              <a:t>Forests</a:t>
            </a:r>
            <a:endParaRPr lang="en-US" sz="1050" dirty="0">
              <a:solidFill>
                <a:srgbClr val="C19859">
                  <a:lumMod val="75000"/>
                </a:srgbClr>
              </a:solidFill>
              <a:latin typeface="Avenir Next"/>
            </a:endParaRPr>
          </a:p>
        </p:txBody>
      </p:sp>
      <p:sp>
        <p:nvSpPr>
          <p:cNvPr id="102" name="Rectangle 101"/>
          <p:cNvSpPr/>
          <p:nvPr/>
        </p:nvSpPr>
        <p:spPr>
          <a:xfrm>
            <a:off x="3994610" y="1715338"/>
            <a:ext cx="840295" cy="461665"/>
          </a:xfrm>
          <a:prstGeom prst="rect">
            <a:avLst/>
          </a:prstGeom>
          <a:ln>
            <a:noFill/>
          </a:ln>
        </p:spPr>
        <p:txBody>
          <a:bodyPr wrap="none">
            <a:spAutoFit/>
          </a:bodyPr>
          <a:lstStyle/>
          <a:p>
            <a:pPr algn="ctr"/>
            <a:r>
              <a:rPr lang="en-US" sz="1200" dirty="0" smtClean="0">
                <a:solidFill>
                  <a:srgbClr val="C19859">
                    <a:lumMod val="75000"/>
                  </a:srgbClr>
                </a:solidFill>
                <a:latin typeface="Avenir Next"/>
              </a:rPr>
              <a:t>Graphical</a:t>
            </a:r>
          </a:p>
          <a:p>
            <a:pPr algn="ctr"/>
            <a:r>
              <a:rPr lang="en-US" sz="1200" dirty="0" smtClean="0">
                <a:solidFill>
                  <a:srgbClr val="C19859">
                    <a:lumMod val="75000"/>
                  </a:srgbClr>
                </a:solidFill>
                <a:latin typeface="Avenir Next"/>
              </a:rPr>
              <a:t>Models</a:t>
            </a:r>
            <a:endParaRPr lang="en-US" sz="1200" dirty="0">
              <a:solidFill>
                <a:srgbClr val="C19859">
                  <a:lumMod val="75000"/>
                </a:srgbClr>
              </a:solidFill>
              <a:latin typeface="Avenir Next"/>
            </a:endParaRPr>
          </a:p>
        </p:txBody>
      </p:sp>
      <p:cxnSp>
        <p:nvCxnSpPr>
          <p:cNvPr id="103" name="Straight Arrow Connector 102"/>
          <p:cNvCxnSpPr/>
          <p:nvPr/>
        </p:nvCxnSpPr>
        <p:spPr>
          <a:xfrm flipV="1">
            <a:off x="5502455" y="2177003"/>
            <a:ext cx="1374784" cy="568284"/>
          </a:xfrm>
          <a:prstGeom prst="straightConnector1">
            <a:avLst/>
          </a:prstGeom>
          <a:noFill/>
          <a:ln w="6350" cap="flat" cmpd="sng" algn="ctr">
            <a:solidFill>
              <a:srgbClr val="F07F09">
                <a:lumMod val="75000"/>
              </a:srgbClr>
            </a:solidFill>
            <a:prstDash val="solid"/>
            <a:miter lim="800000"/>
            <a:tailEnd type="stealth"/>
          </a:ln>
          <a:effectLst/>
        </p:spPr>
      </p:cxnSp>
      <p:cxnSp>
        <p:nvCxnSpPr>
          <p:cNvPr id="104" name="Straight Arrow Connector 103"/>
          <p:cNvCxnSpPr>
            <a:endCxn id="68" idx="2"/>
          </p:cNvCxnSpPr>
          <p:nvPr/>
        </p:nvCxnSpPr>
        <p:spPr>
          <a:xfrm flipV="1">
            <a:off x="3572089" y="2305827"/>
            <a:ext cx="3312881" cy="1259669"/>
          </a:xfrm>
          <a:prstGeom prst="straightConnector1">
            <a:avLst/>
          </a:prstGeom>
          <a:noFill/>
          <a:ln w="6350" cap="flat" cmpd="sng" algn="ctr">
            <a:solidFill>
              <a:srgbClr val="F07F09">
                <a:lumMod val="75000"/>
              </a:srgbClr>
            </a:solidFill>
            <a:prstDash val="solid"/>
            <a:miter lim="800000"/>
            <a:tailEnd type="stealth"/>
          </a:ln>
          <a:effectLst/>
        </p:spPr>
      </p:cxnSp>
      <p:cxnSp>
        <p:nvCxnSpPr>
          <p:cNvPr id="105" name="Straight Arrow Connector 104"/>
          <p:cNvCxnSpPr>
            <a:endCxn id="66" idx="2"/>
          </p:cNvCxnSpPr>
          <p:nvPr/>
        </p:nvCxnSpPr>
        <p:spPr>
          <a:xfrm flipV="1">
            <a:off x="4778888" y="2475505"/>
            <a:ext cx="2340421" cy="212270"/>
          </a:xfrm>
          <a:prstGeom prst="straightConnector1">
            <a:avLst/>
          </a:prstGeom>
          <a:noFill/>
          <a:ln w="6350" cap="flat" cmpd="sng" algn="ctr">
            <a:solidFill>
              <a:srgbClr val="F07F09">
                <a:lumMod val="75000"/>
              </a:srgbClr>
            </a:solidFill>
            <a:prstDash val="solid"/>
            <a:miter lim="800000"/>
            <a:tailEnd type="stealth"/>
          </a:ln>
          <a:effectLst/>
        </p:spPr>
      </p:cxnSp>
      <p:cxnSp>
        <p:nvCxnSpPr>
          <p:cNvPr id="106" name="Straight Arrow Connector 105"/>
          <p:cNvCxnSpPr>
            <a:endCxn id="67" idx="2"/>
          </p:cNvCxnSpPr>
          <p:nvPr/>
        </p:nvCxnSpPr>
        <p:spPr>
          <a:xfrm flipV="1">
            <a:off x="5861276" y="2803778"/>
            <a:ext cx="1642205" cy="511602"/>
          </a:xfrm>
          <a:prstGeom prst="straightConnector1">
            <a:avLst/>
          </a:prstGeom>
          <a:noFill/>
          <a:ln w="6350" cap="flat" cmpd="sng" algn="ctr">
            <a:solidFill>
              <a:srgbClr val="F07F09">
                <a:lumMod val="75000"/>
              </a:srgbClr>
            </a:solidFill>
            <a:prstDash val="solid"/>
            <a:miter lim="800000"/>
            <a:tailEnd type="stealth"/>
          </a:ln>
          <a:effectLst/>
        </p:spPr>
      </p:cxnSp>
      <p:cxnSp>
        <p:nvCxnSpPr>
          <p:cNvPr id="107" name="Straight Arrow Connector 106"/>
          <p:cNvCxnSpPr>
            <a:endCxn id="65" idx="2"/>
          </p:cNvCxnSpPr>
          <p:nvPr/>
        </p:nvCxnSpPr>
        <p:spPr>
          <a:xfrm flipV="1">
            <a:off x="6860788" y="1859514"/>
            <a:ext cx="586944" cy="1139"/>
          </a:xfrm>
          <a:prstGeom prst="straightConnector1">
            <a:avLst/>
          </a:prstGeom>
          <a:noFill/>
          <a:ln w="6350" cap="flat" cmpd="sng" algn="ctr">
            <a:solidFill>
              <a:srgbClr val="4E8542">
                <a:lumMod val="75000"/>
              </a:srgbClr>
            </a:solidFill>
            <a:prstDash val="solid"/>
            <a:miter lim="800000"/>
            <a:tailEnd type="stealth"/>
          </a:ln>
          <a:effectLst/>
        </p:spPr>
      </p:cxnSp>
      <p:cxnSp>
        <p:nvCxnSpPr>
          <p:cNvPr id="108" name="Straight Arrow Connector 107"/>
          <p:cNvCxnSpPr>
            <a:endCxn id="90" idx="0"/>
          </p:cNvCxnSpPr>
          <p:nvPr/>
        </p:nvCxnSpPr>
        <p:spPr>
          <a:xfrm flipH="1">
            <a:off x="2157842" y="2482406"/>
            <a:ext cx="912736" cy="1674945"/>
          </a:xfrm>
          <a:prstGeom prst="straightConnector1">
            <a:avLst/>
          </a:prstGeom>
          <a:noFill/>
          <a:ln w="12700" cap="flat" cmpd="sng" algn="ctr">
            <a:solidFill>
              <a:srgbClr val="4E8542">
                <a:lumMod val="75000"/>
              </a:srgbClr>
            </a:solidFill>
            <a:prstDash val="solid"/>
            <a:miter lim="800000"/>
            <a:tailEnd type="triangle"/>
          </a:ln>
          <a:effectLst/>
        </p:spPr>
      </p:cxnSp>
      <p:sp>
        <p:nvSpPr>
          <p:cNvPr id="109" name="TextBox 108"/>
          <p:cNvSpPr txBox="1"/>
          <p:nvPr/>
        </p:nvSpPr>
        <p:spPr>
          <a:xfrm>
            <a:off x="6036018" y="938644"/>
            <a:ext cx="3231235" cy="646331"/>
          </a:xfrm>
          <a:prstGeom prst="rect">
            <a:avLst/>
          </a:prstGeom>
          <a:noFill/>
        </p:spPr>
        <p:txBody>
          <a:bodyPr wrap="square" rtlCol="0">
            <a:spAutoFit/>
          </a:bodyPr>
          <a:lstStyle/>
          <a:p>
            <a:pPr algn="ctr"/>
            <a:r>
              <a:rPr lang="en-US" dirty="0" smtClean="0">
                <a:solidFill>
                  <a:srgbClr val="F07F09">
                    <a:lumMod val="50000"/>
                  </a:srgbClr>
                </a:solidFill>
                <a:latin typeface="Avenir Next"/>
              </a:rPr>
              <a:t>Explainability</a:t>
            </a:r>
          </a:p>
          <a:p>
            <a:pPr algn="ctr"/>
            <a:r>
              <a:rPr lang="en-US" dirty="0" smtClean="0">
                <a:solidFill>
                  <a:srgbClr val="F07F09">
                    <a:lumMod val="50000"/>
                  </a:srgbClr>
                </a:solidFill>
                <a:latin typeface="Avenir Next"/>
              </a:rPr>
              <a:t>(notional)</a:t>
            </a:r>
          </a:p>
        </p:txBody>
      </p:sp>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166011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11</a:t>
            </a:fld>
            <a:endParaRPr lang="en-US" dirty="0"/>
          </a:p>
        </p:txBody>
      </p:sp>
      <p:sp>
        <p:nvSpPr>
          <p:cNvPr id="4" name="Title 3"/>
          <p:cNvSpPr>
            <a:spLocks noGrp="1"/>
          </p:cNvSpPr>
          <p:nvPr>
            <p:ph type="ctrTitle"/>
          </p:nvPr>
        </p:nvSpPr>
        <p:spPr/>
        <p:txBody>
          <a:bodyPr/>
          <a:lstStyle/>
          <a:p>
            <a:r>
              <a:rPr lang="en-US" dirty="0"/>
              <a:t>B.1 Explainable Models</a:t>
            </a:r>
          </a:p>
        </p:txBody>
      </p:sp>
      <p:sp>
        <p:nvSpPr>
          <p:cNvPr id="71" name="Rounded Rectangle 70"/>
          <p:cNvSpPr/>
          <p:nvPr/>
        </p:nvSpPr>
        <p:spPr>
          <a:xfrm>
            <a:off x="2182803" y="1341837"/>
            <a:ext cx="4023138" cy="2682297"/>
          </a:xfrm>
          <a:prstGeom prst="roundRect">
            <a:avLst>
              <a:gd name="adj" fmla="val 22135"/>
            </a:avLst>
          </a:prstGeom>
          <a:solidFill>
            <a:srgbClr val="FDE5CD">
              <a:alpha val="5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72" name="TextBox 71"/>
          <p:cNvSpPr txBox="1"/>
          <p:nvPr/>
        </p:nvSpPr>
        <p:spPr>
          <a:xfrm rot="16200000">
            <a:off x="5212407" y="2448459"/>
            <a:ext cx="2442276" cy="307777"/>
          </a:xfrm>
          <a:prstGeom prst="rect">
            <a:avLst/>
          </a:prstGeom>
          <a:noFill/>
        </p:spPr>
        <p:txBody>
          <a:bodyPr wrap="square" rtlCol="0">
            <a:spAutoFit/>
          </a:bodyPr>
          <a:lstStyle/>
          <a:p>
            <a:pPr algn="ctr">
              <a:defRPr/>
            </a:pPr>
            <a:r>
              <a:rPr lang="en-US" sz="1400" kern="0" dirty="0" smtClean="0">
                <a:solidFill>
                  <a:srgbClr val="1B587C">
                    <a:lumMod val="75000"/>
                  </a:srgbClr>
                </a:solidFill>
                <a:latin typeface="Avenir Next"/>
                <a:ea typeface="Avenir Next" charset="0"/>
                <a:cs typeface="Avenir Next" charset="0"/>
              </a:rPr>
              <a:t>Prediction Accuracy</a:t>
            </a:r>
          </a:p>
        </p:txBody>
      </p:sp>
      <p:sp>
        <p:nvSpPr>
          <p:cNvPr id="73" name="TextBox 72"/>
          <p:cNvSpPr txBox="1"/>
          <p:nvPr/>
        </p:nvSpPr>
        <p:spPr>
          <a:xfrm>
            <a:off x="6298104" y="3424248"/>
            <a:ext cx="2620344" cy="307777"/>
          </a:xfrm>
          <a:prstGeom prst="rect">
            <a:avLst/>
          </a:prstGeom>
          <a:noFill/>
        </p:spPr>
        <p:txBody>
          <a:bodyPr wrap="square" rtlCol="0">
            <a:spAutoFit/>
          </a:bodyPr>
          <a:lstStyle/>
          <a:p>
            <a:pPr algn="ctr">
              <a:defRPr/>
            </a:pPr>
            <a:r>
              <a:rPr lang="en-US" sz="1400" kern="0" dirty="0" smtClean="0">
                <a:solidFill>
                  <a:srgbClr val="1B587C">
                    <a:lumMod val="75000"/>
                  </a:srgbClr>
                </a:solidFill>
                <a:latin typeface="Avenir Next"/>
                <a:ea typeface="Avenir Next" charset="0"/>
                <a:cs typeface="Avenir Next" charset="0"/>
              </a:rPr>
              <a:t>Explainability</a:t>
            </a:r>
          </a:p>
        </p:txBody>
      </p:sp>
      <p:sp>
        <p:nvSpPr>
          <p:cNvPr id="74" name="Rectangle 73"/>
          <p:cNvSpPr>
            <a:spLocks noChangeAspect="1"/>
          </p:cNvSpPr>
          <p:nvPr/>
        </p:nvSpPr>
        <p:spPr>
          <a:xfrm>
            <a:off x="6601281" y="1670524"/>
            <a:ext cx="2134550" cy="1716263"/>
          </a:xfrm>
          <a:prstGeom prst="rect">
            <a:avLst/>
          </a:prstGeom>
          <a:pattFill prst="smGrid">
            <a:fgClr>
              <a:srgbClr val="DAE3F3"/>
            </a:fgClr>
            <a:bgClr>
              <a:sysClr val="window" lastClr="FFFFFF"/>
            </a:bgClr>
          </a:patt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800" kern="0" dirty="0" smtClean="0">
              <a:solidFill>
                <a:prstClr val="black"/>
              </a:solidFill>
              <a:latin typeface="Avenir Next"/>
              <a:ea typeface="Avenir Next" charset="0"/>
              <a:cs typeface="Avenir Next" charset="0"/>
            </a:endParaRPr>
          </a:p>
        </p:txBody>
      </p:sp>
      <p:cxnSp>
        <p:nvCxnSpPr>
          <p:cNvPr id="75" name="Straight Connector 74"/>
          <p:cNvCxnSpPr/>
          <p:nvPr/>
        </p:nvCxnSpPr>
        <p:spPr>
          <a:xfrm>
            <a:off x="6623697" y="1660365"/>
            <a:ext cx="0" cy="1734778"/>
          </a:xfrm>
          <a:prstGeom prst="line">
            <a:avLst/>
          </a:prstGeom>
          <a:noFill/>
          <a:ln w="28575" cap="flat" cmpd="sng" algn="ctr">
            <a:solidFill>
              <a:srgbClr val="5B9BD5">
                <a:lumMod val="50000"/>
              </a:srgbClr>
            </a:solidFill>
            <a:prstDash val="solid"/>
            <a:miter lim="800000"/>
            <a:headEnd type="triangle" w="med" len="med"/>
            <a:tailEnd type="none" w="med" len="med"/>
          </a:ln>
          <a:effectLst/>
        </p:spPr>
      </p:cxnSp>
      <p:cxnSp>
        <p:nvCxnSpPr>
          <p:cNvPr id="76" name="Straight Connector 75"/>
          <p:cNvCxnSpPr>
            <a:cxnSpLocks noChangeAspect="1"/>
          </p:cNvCxnSpPr>
          <p:nvPr/>
        </p:nvCxnSpPr>
        <p:spPr>
          <a:xfrm flipH="1">
            <a:off x="6613014" y="3395141"/>
            <a:ext cx="2139410" cy="0"/>
          </a:xfrm>
          <a:prstGeom prst="line">
            <a:avLst/>
          </a:prstGeom>
          <a:noFill/>
          <a:ln w="28575" cap="flat" cmpd="sng" algn="ctr">
            <a:solidFill>
              <a:srgbClr val="5B9BD5">
                <a:lumMod val="50000"/>
              </a:srgbClr>
            </a:solidFill>
            <a:prstDash val="solid"/>
            <a:miter lim="800000"/>
            <a:headEnd type="triangle" w="med" len="med"/>
            <a:tailEnd type="none" w="med" len="med"/>
          </a:ln>
          <a:effectLst/>
        </p:spPr>
      </p:cxnSp>
      <p:sp>
        <p:nvSpPr>
          <p:cNvPr id="77" name="Oval 76"/>
          <p:cNvSpPr>
            <a:spLocks noChangeAspect="1"/>
          </p:cNvSpPr>
          <p:nvPr/>
        </p:nvSpPr>
        <p:spPr>
          <a:xfrm>
            <a:off x="6755289" y="1816186"/>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78" name="Oval 77"/>
          <p:cNvSpPr>
            <a:spLocks noChangeAspect="1"/>
          </p:cNvSpPr>
          <p:nvPr/>
        </p:nvSpPr>
        <p:spPr>
          <a:xfrm>
            <a:off x="6877239" y="2130476"/>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79" name="Oval 78"/>
          <p:cNvSpPr>
            <a:spLocks noChangeAspect="1"/>
          </p:cNvSpPr>
          <p:nvPr/>
        </p:nvSpPr>
        <p:spPr>
          <a:xfrm>
            <a:off x="7447732" y="1816186"/>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80" name="Oval 79"/>
          <p:cNvSpPr>
            <a:spLocks noChangeAspect="1"/>
          </p:cNvSpPr>
          <p:nvPr/>
        </p:nvSpPr>
        <p:spPr>
          <a:xfrm>
            <a:off x="7119309" y="2432177"/>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81" name="Oval 80"/>
          <p:cNvSpPr>
            <a:spLocks noChangeAspect="1"/>
          </p:cNvSpPr>
          <p:nvPr/>
        </p:nvSpPr>
        <p:spPr>
          <a:xfrm>
            <a:off x="7503481" y="2760450"/>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82" name="Oval 81"/>
          <p:cNvSpPr>
            <a:spLocks noChangeAspect="1"/>
          </p:cNvSpPr>
          <p:nvPr/>
        </p:nvSpPr>
        <p:spPr>
          <a:xfrm>
            <a:off x="7524182" y="2076096"/>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83" name="Oval 82"/>
          <p:cNvSpPr>
            <a:spLocks noChangeAspect="1"/>
          </p:cNvSpPr>
          <p:nvPr/>
        </p:nvSpPr>
        <p:spPr>
          <a:xfrm>
            <a:off x="6884970" y="2262499"/>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84" name="TextBox 83"/>
          <p:cNvSpPr txBox="1"/>
          <p:nvPr/>
        </p:nvSpPr>
        <p:spPr>
          <a:xfrm>
            <a:off x="2440893" y="949013"/>
            <a:ext cx="3488154" cy="369332"/>
          </a:xfrm>
          <a:prstGeom prst="rect">
            <a:avLst/>
          </a:prstGeom>
          <a:noFill/>
        </p:spPr>
        <p:txBody>
          <a:bodyPr wrap="square" rtlCol="0">
            <a:spAutoFit/>
          </a:bodyPr>
          <a:lstStyle/>
          <a:p>
            <a:pPr algn="ctr"/>
            <a:r>
              <a:rPr lang="en-US" dirty="0" smtClean="0">
                <a:solidFill>
                  <a:srgbClr val="F07F09">
                    <a:lumMod val="50000"/>
                  </a:srgbClr>
                </a:solidFill>
                <a:latin typeface="Avenir Next"/>
              </a:rPr>
              <a:t>Learning Techniques (today)</a:t>
            </a:r>
            <a:endParaRPr lang="en-US" dirty="0">
              <a:solidFill>
                <a:srgbClr val="F07F09">
                  <a:lumMod val="50000"/>
                </a:srgbClr>
              </a:solidFill>
              <a:latin typeface="Avenir Next"/>
            </a:endParaRPr>
          </a:p>
        </p:txBody>
      </p:sp>
      <p:sp>
        <p:nvSpPr>
          <p:cNvPr id="85" name="Oval 84"/>
          <p:cNvSpPr/>
          <p:nvPr/>
        </p:nvSpPr>
        <p:spPr>
          <a:xfrm>
            <a:off x="3531895" y="1692640"/>
            <a:ext cx="1776080" cy="2227334"/>
          </a:xfrm>
          <a:prstGeom prst="ellipse">
            <a:avLst/>
          </a:prstGeom>
          <a:solidFill>
            <a:srgbClr val="C19859">
              <a:lumMod val="40000"/>
              <a:lumOff val="60000"/>
              <a:alpha val="49804"/>
            </a:srgbClr>
          </a:solidFill>
          <a:ln w="3175" cap="flat" cmpd="sng" algn="ctr">
            <a:solidFill>
              <a:srgbClr val="C19859">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86" name="Oval 85"/>
          <p:cNvSpPr/>
          <p:nvPr/>
        </p:nvSpPr>
        <p:spPr>
          <a:xfrm>
            <a:off x="2280473" y="1422936"/>
            <a:ext cx="1670628" cy="1541183"/>
          </a:xfrm>
          <a:prstGeom prst="ellipse">
            <a:avLst/>
          </a:prstGeom>
          <a:solidFill>
            <a:srgbClr val="DFD7E7">
              <a:alpha val="50196"/>
            </a:srgbClr>
          </a:solidFill>
          <a:ln w="3175" cap="flat" cmpd="sng" algn="ctr">
            <a:solidFill>
              <a:srgbClr val="604878">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87" name="Oval 86"/>
          <p:cNvSpPr/>
          <p:nvPr/>
        </p:nvSpPr>
        <p:spPr>
          <a:xfrm>
            <a:off x="2369077" y="2559466"/>
            <a:ext cx="1481714" cy="1360507"/>
          </a:xfrm>
          <a:prstGeom prst="ellipse">
            <a:avLst/>
          </a:prstGeom>
          <a:solidFill>
            <a:srgbClr val="323232">
              <a:lumMod val="25000"/>
              <a:lumOff val="75000"/>
              <a:alpha val="50196"/>
            </a:srgbClr>
          </a:solidFill>
          <a:ln w="3175" cap="flat" cmpd="sng" algn="ctr">
            <a:solidFill>
              <a:srgbClr val="323232">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88" name="Oval 87"/>
          <p:cNvSpPr/>
          <p:nvPr/>
        </p:nvSpPr>
        <p:spPr>
          <a:xfrm>
            <a:off x="4857761" y="1906069"/>
            <a:ext cx="1235718" cy="1216862"/>
          </a:xfrm>
          <a:prstGeom prst="ellipse">
            <a:avLst/>
          </a:prstGeom>
          <a:solidFill>
            <a:srgbClr val="D3CBB6">
              <a:alpha val="50196"/>
            </a:srgbClr>
          </a:solidFill>
          <a:ln w="3175" cap="flat" cmpd="sng" algn="ctr">
            <a:solidFill>
              <a:srgbClr val="C19859">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89" name="Oval 88"/>
          <p:cNvSpPr/>
          <p:nvPr/>
        </p:nvSpPr>
        <p:spPr>
          <a:xfrm>
            <a:off x="2668894" y="1764489"/>
            <a:ext cx="1135212" cy="1044368"/>
          </a:xfrm>
          <a:prstGeom prst="ellipse">
            <a:avLst/>
          </a:prstGeom>
          <a:solidFill>
            <a:srgbClr val="BFAFCF">
              <a:alpha val="25098"/>
            </a:srgbClr>
          </a:solidFill>
          <a:ln w="3175" cap="flat" cmpd="sng" algn="ctr">
            <a:solidFill>
              <a:srgbClr val="604878">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90" name="Rectangle 89"/>
          <p:cNvSpPr/>
          <p:nvPr/>
        </p:nvSpPr>
        <p:spPr>
          <a:xfrm>
            <a:off x="2566454" y="1520595"/>
            <a:ext cx="994182" cy="276999"/>
          </a:xfrm>
          <a:prstGeom prst="rect">
            <a:avLst/>
          </a:prstGeom>
          <a:ln>
            <a:noFill/>
          </a:ln>
        </p:spPr>
        <p:txBody>
          <a:bodyPr wrap="none">
            <a:spAutoFit/>
          </a:bodyPr>
          <a:lstStyle/>
          <a:p>
            <a:pPr algn="ctr"/>
            <a:r>
              <a:rPr lang="en-US" sz="1200" dirty="0" smtClean="0">
                <a:solidFill>
                  <a:srgbClr val="604878">
                    <a:lumMod val="75000"/>
                  </a:srgbClr>
                </a:solidFill>
                <a:latin typeface="Avenir Next"/>
              </a:rPr>
              <a:t>Neural Nets</a:t>
            </a:r>
            <a:endParaRPr lang="en-US" sz="1200" dirty="0">
              <a:solidFill>
                <a:srgbClr val="604878">
                  <a:lumMod val="75000"/>
                </a:srgbClr>
              </a:solidFill>
              <a:latin typeface="Avenir Next"/>
            </a:endParaRPr>
          </a:p>
        </p:txBody>
      </p:sp>
      <p:sp>
        <p:nvSpPr>
          <p:cNvPr id="91" name="Rectangle 90"/>
          <p:cNvSpPr/>
          <p:nvPr/>
        </p:nvSpPr>
        <p:spPr>
          <a:xfrm>
            <a:off x="2361660" y="3037176"/>
            <a:ext cx="841897" cy="461665"/>
          </a:xfrm>
          <a:prstGeom prst="rect">
            <a:avLst/>
          </a:prstGeom>
          <a:ln>
            <a:noFill/>
          </a:ln>
        </p:spPr>
        <p:txBody>
          <a:bodyPr wrap="none">
            <a:spAutoFit/>
          </a:bodyPr>
          <a:lstStyle/>
          <a:p>
            <a:pPr algn="ctr"/>
            <a:r>
              <a:rPr lang="en-US" sz="1200" dirty="0" smtClean="0">
                <a:solidFill>
                  <a:srgbClr val="323232">
                    <a:lumMod val="75000"/>
                    <a:lumOff val="25000"/>
                  </a:srgbClr>
                </a:solidFill>
                <a:latin typeface="Avenir Next"/>
              </a:rPr>
              <a:t>Statistical</a:t>
            </a:r>
          </a:p>
          <a:p>
            <a:pPr algn="ctr"/>
            <a:r>
              <a:rPr lang="en-US" sz="1200" dirty="0" smtClean="0">
                <a:solidFill>
                  <a:srgbClr val="323232">
                    <a:lumMod val="75000"/>
                    <a:lumOff val="25000"/>
                  </a:srgbClr>
                </a:solidFill>
                <a:latin typeface="Avenir Next"/>
              </a:rPr>
              <a:t>Models</a:t>
            </a:r>
            <a:endParaRPr lang="en-US" sz="1200" dirty="0">
              <a:solidFill>
                <a:srgbClr val="323232">
                  <a:lumMod val="75000"/>
                  <a:lumOff val="25000"/>
                </a:srgbClr>
              </a:solidFill>
              <a:latin typeface="Avenir Next"/>
            </a:endParaRPr>
          </a:p>
        </p:txBody>
      </p:sp>
      <p:sp>
        <p:nvSpPr>
          <p:cNvPr id="92" name="Rectangle 91"/>
          <p:cNvSpPr/>
          <p:nvPr/>
        </p:nvSpPr>
        <p:spPr>
          <a:xfrm>
            <a:off x="5069484" y="2145651"/>
            <a:ext cx="865943" cy="461665"/>
          </a:xfrm>
          <a:prstGeom prst="rect">
            <a:avLst/>
          </a:prstGeom>
          <a:ln>
            <a:noFill/>
          </a:ln>
        </p:spPr>
        <p:txBody>
          <a:bodyPr wrap="none">
            <a:spAutoFit/>
          </a:bodyPr>
          <a:lstStyle/>
          <a:p>
            <a:pPr algn="ctr"/>
            <a:r>
              <a:rPr lang="en-US" sz="1200" dirty="0" smtClean="0">
                <a:solidFill>
                  <a:srgbClr val="C19859">
                    <a:lumMod val="75000"/>
                  </a:srgbClr>
                </a:solidFill>
                <a:latin typeface="Avenir Next"/>
              </a:rPr>
              <a:t>Ensemble</a:t>
            </a:r>
          </a:p>
          <a:p>
            <a:pPr algn="ctr"/>
            <a:r>
              <a:rPr lang="en-US" sz="1200" dirty="0" smtClean="0">
                <a:solidFill>
                  <a:srgbClr val="C19859">
                    <a:lumMod val="75000"/>
                  </a:srgbClr>
                </a:solidFill>
                <a:latin typeface="Avenir Next"/>
              </a:rPr>
              <a:t>Methods</a:t>
            </a:r>
            <a:endParaRPr lang="en-US" sz="1200" dirty="0">
              <a:solidFill>
                <a:srgbClr val="C19859">
                  <a:lumMod val="75000"/>
                </a:srgbClr>
              </a:solidFill>
              <a:latin typeface="Avenir Next"/>
            </a:endParaRPr>
          </a:p>
        </p:txBody>
      </p:sp>
      <p:sp>
        <p:nvSpPr>
          <p:cNvPr id="93" name="Rectangle 92"/>
          <p:cNvSpPr/>
          <p:nvPr/>
        </p:nvSpPr>
        <p:spPr>
          <a:xfrm>
            <a:off x="5138289" y="3159059"/>
            <a:ext cx="771365" cy="461665"/>
          </a:xfrm>
          <a:prstGeom prst="rect">
            <a:avLst/>
          </a:prstGeom>
          <a:ln>
            <a:noFill/>
          </a:ln>
        </p:spPr>
        <p:txBody>
          <a:bodyPr wrap="none">
            <a:spAutoFit/>
          </a:bodyPr>
          <a:lstStyle/>
          <a:p>
            <a:pPr algn="ctr"/>
            <a:r>
              <a:rPr lang="en-US" sz="1200" dirty="0" smtClean="0">
                <a:solidFill>
                  <a:srgbClr val="9F2936">
                    <a:lumMod val="75000"/>
                  </a:srgbClr>
                </a:solidFill>
                <a:latin typeface="Avenir Next"/>
              </a:rPr>
              <a:t>Decision</a:t>
            </a:r>
          </a:p>
          <a:p>
            <a:pPr algn="ctr"/>
            <a:r>
              <a:rPr lang="en-US" sz="1200" dirty="0" smtClean="0">
                <a:solidFill>
                  <a:srgbClr val="9F2936">
                    <a:lumMod val="75000"/>
                  </a:srgbClr>
                </a:solidFill>
                <a:latin typeface="Avenir Next"/>
              </a:rPr>
              <a:t>Trees</a:t>
            </a:r>
            <a:endParaRPr lang="en-US" sz="1200" dirty="0">
              <a:solidFill>
                <a:srgbClr val="9F2936">
                  <a:lumMod val="75000"/>
                </a:srgbClr>
              </a:solidFill>
              <a:latin typeface="Avenir Next"/>
            </a:endParaRPr>
          </a:p>
        </p:txBody>
      </p:sp>
      <p:sp>
        <p:nvSpPr>
          <p:cNvPr id="94" name="Oval 93"/>
          <p:cNvSpPr/>
          <p:nvPr/>
        </p:nvSpPr>
        <p:spPr>
          <a:xfrm>
            <a:off x="3719941" y="2261859"/>
            <a:ext cx="1290142" cy="807279"/>
          </a:xfrm>
          <a:prstGeom prst="ellipse">
            <a:avLst/>
          </a:prstGeom>
          <a:solidFill>
            <a:srgbClr val="E4D1B6">
              <a:alpha val="50196"/>
            </a:srgbClr>
          </a:solidFill>
          <a:ln w="3175" cap="flat" cmpd="sng" algn="ctr">
            <a:solidFill>
              <a:srgbClr val="C19859">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95" name="Rectangle 94"/>
          <p:cNvSpPr/>
          <p:nvPr/>
        </p:nvSpPr>
        <p:spPr>
          <a:xfrm>
            <a:off x="2865326" y="2016360"/>
            <a:ext cx="779381" cy="461665"/>
          </a:xfrm>
          <a:prstGeom prst="rect">
            <a:avLst/>
          </a:prstGeom>
          <a:ln>
            <a:noFill/>
          </a:ln>
        </p:spPr>
        <p:txBody>
          <a:bodyPr wrap="none">
            <a:spAutoFit/>
          </a:bodyPr>
          <a:lstStyle/>
          <a:p>
            <a:pPr algn="ctr"/>
            <a:r>
              <a:rPr lang="en-US" sz="1200" dirty="0" smtClean="0">
                <a:solidFill>
                  <a:srgbClr val="604878">
                    <a:lumMod val="75000"/>
                  </a:srgbClr>
                </a:solidFill>
                <a:latin typeface="Avenir Next"/>
              </a:rPr>
              <a:t>Deep</a:t>
            </a:r>
          </a:p>
          <a:p>
            <a:pPr algn="ctr"/>
            <a:r>
              <a:rPr lang="en-US" sz="1200" dirty="0" smtClean="0">
                <a:solidFill>
                  <a:srgbClr val="604878">
                    <a:lumMod val="75000"/>
                  </a:srgbClr>
                </a:solidFill>
                <a:latin typeface="Avenir Next"/>
              </a:rPr>
              <a:t>Learning</a:t>
            </a:r>
            <a:endParaRPr lang="en-US" sz="1200" dirty="0">
              <a:solidFill>
                <a:srgbClr val="604878">
                  <a:lumMod val="75000"/>
                </a:srgbClr>
              </a:solidFill>
              <a:latin typeface="Avenir Next"/>
            </a:endParaRPr>
          </a:p>
        </p:txBody>
      </p:sp>
      <p:sp>
        <p:nvSpPr>
          <p:cNvPr id="96" name="Oval 95"/>
          <p:cNvSpPr/>
          <p:nvPr/>
        </p:nvSpPr>
        <p:spPr>
          <a:xfrm>
            <a:off x="3767904" y="2976730"/>
            <a:ext cx="1281260" cy="784714"/>
          </a:xfrm>
          <a:prstGeom prst="ellipse">
            <a:avLst/>
          </a:prstGeom>
          <a:solidFill>
            <a:srgbClr val="E4D1B6">
              <a:alpha val="50196"/>
            </a:srgbClr>
          </a:solidFill>
          <a:ln w="3175" cap="flat" cmpd="sng" algn="ctr">
            <a:solidFill>
              <a:srgbClr val="C19859">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97" name="Rectangle 96"/>
          <p:cNvSpPr/>
          <p:nvPr/>
        </p:nvSpPr>
        <p:spPr>
          <a:xfrm>
            <a:off x="3070577" y="3439258"/>
            <a:ext cx="561372" cy="261610"/>
          </a:xfrm>
          <a:prstGeom prst="rect">
            <a:avLst/>
          </a:prstGeom>
          <a:ln>
            <a:noFill/>
          </a:ln>
        </p:spPr>
        <p:txBody>
          <a:bodyPr wrap="none">
            <a:spAutoFit/>
          </a:bodyPr>
          <a:lstStyle/>
          <a:p>
            <a:pPr algn="ctr"/>
            <a:r>
              <a:rPr lang="en-US" sz="1100" dirty="0" smtClean="0">
                <a:solidFill>
                  <a:srgbClr val="323232">
                    <a:lumMod val="75000"/>
                    <a:lumOff val="25000"/>
                  </a:srgbClr>
                </a:solidFill>
                <a:latin typeface="Avenir Next"/>
              </a:rPr>
              <a:t>SVMs</a:t>
            </a:r>
            <a:endParaRPr lang="en-US" sz="1100" dirty="0">
              <a:solidFill>
                <a:srgbClr val="323232">
                  <a:lumMod val="75000"/>
                  <a:lumOff val="25000"/>
                </a:srgbClr>
              </a:solidFill>
              <a:latin typeface="Avenir Next"/>
            </a:endParaRPr>
          </a:p>
        </p:txBody>
      </p:sp>
      <p:sp>
        <p:nvSpPr>
          <p:cNvPr id="98" name="Rectangle 97"/>
          <p:cNvSpPr/>
          <p:nvPr/>
        </p:nvSpPr>
        <p:spPr>
          <a:xfrm>
            <a:off x="3189468" y="2964640"/>
            <a:ext cx="567783" cy="261610"/>
          </a:xfrm>
          <a:prstGeom prst="rect">
            <a:avLst/>
          </a:prstGeom>
          <a:ln>
            <a:noFill/>
          </a:ln>
        </p:spPr>
        <p:txBody>
          <a:bodyPr wrap="none">
            <a:spAutoFit/>
          </a:bodyPr>
          <a:lstStyle/>
          <a:p>
            <a:pPr algn="ctr"/>
            <a:r>
              <a:rPr lang="en-US" sz="1100" dirty="0" smtClean="0">
                <a:solidFill>
                  <a:srgbClr val="323232">
                    <a:lumMod val="75000"/>
                    <a:lumOff val="25000"/>
                  </a:srgbClr>
                </a:solidFill>
                <a:latin typeface="Avenir Next"/>
              </a:rPr>
              <a:t>AOGs</a:t>
            </a:r>
            <a:endParaRPr lang="en-US" sz="1100" dirty="0">
              <a:solidFill>
                <a:srgbClr val="323232">
                  <a:lumMod val="75000"/>
                  <a:lumOff val="25000"/>
                </a:srgbClr>
              </a:solidFill>
              <a:latin typeface="Avenir Next"/>
            </a:endParaRPr>
          </a:p>
        </p:txBody>
      </p:sp>
      <p:sp>
        <p:nvSpPr>
          <p:cNvPr id="99" name="Oval 98"/>
          <p:cNvSpPr/>
          <p:nvPr/>
        </p:nvSpPr>
        <p:spPr>
          <a:xfrm>
            <a:off x="3839062" y="2687775"/>
            <a:ext cx="1087118" cy="627603"/>
          </a:xfrm>
          <a:prstGeom prst="ellipse">
            <a:avLst/>
          </a:prstGeom>
          <a:solidFill>
            <a:srgbClr val="F3EADE">
              <a:alpha val="20000"/>
            </a:srgbClr>
          </a:solidFill>
          <a:ln w="3175" cap="flat" cmpd="sng" algn="ctr">
            <a:solidFill>
              <a:srgbClr val="C19859">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0" name="Rectangle 99"/>
          <p:cNvSpPr/>
          <p:nvPr/>
        </p:nvSpPr>
        <p:spPr>
          <a:xfrm>
            <a:off x="3912405" y="2277741"/>
            <a:ext cx="906017" cy="430887"/>
          </a:xfrm>
          <a:prstGeom prst="rect">
            <a:avLst/>
          </a:prstGeom>
          <a:ln>
            <a:noFill/>
          </a:ln>
        </p:spPr>
        <p:txBody>
          <a:bodyPr wrap="none">
            <a:spAutoFit/>
          </a:bodyPr>
          <a:lstStyle/>
          <a:p>
            <a:pPr algn="ctr"/>
            <a:r>
              <a:rPr lang="en-US" sz="1100" dirty="0" smtClean="0">
                <a:solidFill>
                  <a:srgbClr val="C19859">
                    <a:lumMod val="75000"/>
                  </a:srgbClr>
                </a:solidFill>
                <a:latin typeface="Avenir Next"/>
              </a:rPr>
              <a:t>Bayesian</a:t>
            </a:r>
          </a:p>
          <a:p>
            <a:pPr algn="ctr"/>
            <a:r>
              <a:rPr lang="en-US" sz="1100" dirty="0" smtClean="0">
                <a:solidFill>
                  <a:srgbClr val="C19859">
                    <a:lumMod val="75000"/>
                  </a:srgbClr>
                </a:solidFill>
                <a:latin typeface="Avenir Next"/>
              </a:rPr>
              <a:t> Belief Nets</a:t>
            </a:r>
            <a:endParaRPr lang="en-US" sz="1100" dirty="0">
              <a:solidFill>
                <a:srgbClr val="C19859">
                  <a:lumMod val="75000"/>
                </a:srgbClr>
              </a:solidFill>
              <a:latin typeface="Avenir Next"/>
            </a:endParaRPr>
          </a:p>
        </p:txBody>
      </p:sp>
      <p:sp>
        <p:nvSpPr>
          <p:cNvPr id="101" name="Rectangle 100"/>
          <p:cNvSpPr/>
          <p:nvPr/>
        </p:nvSpPr>
        <p:spPr>
          <a:xfrm>
            <a:off x="4048586" y="3286435"/>
            <a:ext cx="730302" cy="430887"/>
          </a:xfrm>
          <a:prstGeom prst="rect">
            <a:avLst/>
          </a:prstGeom>
          <a:ln>
            <a:noFill/>
          </a:ln>
        </p:spPr>
        <p:txBody>
          <a:bodyPr wrap="square">
            <a:spAutoFit/>
          </a:bodyPr>
          <a:lstStyle/>
          <a:p>
            <a:pPr algn="ctr"/>
            <a:r>
              <a:rPr lang="en-US" sz="1100" dirty="0" smtClean="0">
                <a:solidFill>
                  <a:srgbClr val="C19859">
                    <a:lumMod val="75000"/>
                  </a:srgbClr>
                </a:solidFill>
                <a:latin typeface="Avenir Next"/>
              </a:rPr>
              <a:t>Markov Models</a:t>
            </a:r>
            <a:endParaRPr lang="en-US" sz="1100" dirty="0">
              <a:solidFill>
                <a:srgbClr val="C19859">
                  <a:lumMod val="75000"/>
                </a:srgbClr>
              </a:solidFill>
              <a:latin typeface="Avenir Next"/>
            </a:endParaRPr>
          </a:p>
        </p:txBody>
      </p:sp>
      <p:sp>
        <p:nvSpPr>
          <p:cNvPr id="102" name="Rectangle 101"/>
          <p:cNvSpPr/>
          <p:nvPr/>
        </p:nvSpPr>
        <p:spPr>
          <a:xfrm>
            <a:off x="4443578" y="2878544"/>
            <a:ext cx="452367" cy="215444"/>
          </a:xfrm>
          <a:prstGeom prst="rect">
            <a:avLst/>
          </a:prstGeom>
          <a:ln>
            <a:noFill/>
          </a:ln>
        </p:spPr>
        <p:txBody>
          <a:bodyPr wrap="none">
            <a:spAutoFit/>
          </a:bodyPr>
          <a:lstStyle/>
          <a:p>
            <a:pPr algn="ctr"/>
            <a:r>
              <a:rPr lang="en-US" sz="800" dirty="0" smtClean="0">
                <a:solidFill>
                  <a:srgbClr val="C19859">
                    <a:lumMod val="75000"/>
                  </a:srgbClr>
                </a:solidFill>
                <a:latin typeface="Avenir Next"/>
              </a:rPr>
              <a:t>HBNs</a:t>
            </a:r>
            <a:endParaRPr lang="en-US" sz="800" dirty="0">
              <a:solidFill>
                <a:srgbClr val="C19859">
                  <a:lumMod val="75000"/>
                </a:srgbClr>
              </a:solidFill>
              <a:latin typeface="Avenir Next"/>
            </a:endParaRPr>
          </a:p>
        </p:txBody>
      </p:sp>
      <p:sp>
        <p:nvSpPr>
          <p:cNvPr id="103" name="Rectangle 102"/>
          <p:cNvSpPr/>
          <p:nvPr/>
        </p:nvSpPr>
        <p:spPr>
          <a:xfrm>
            <a:off x="4172286" y="3063727"/>
            <a:ext cx="452368" cy="215444"/>
          </a:xfrm>
          <a:prstGeom prst="rect">
            <a:avLst/>
          </a:prstGeom>
          <a:ln>
            <a:noFill/>
          </a:ln>
        </p:spPr>
        <p:txBody>
          <a:bodyPr wrap="none">
            <a:spAutoFit/>
          </a:bodyPr>
          <a:lstStyle/>
          <a:p>
            <a:pPr algn="ctr"/>
            <a:r>
              <a:rPr lang="en-US" sz="800" dirty="0" smtClean="0">
                <a:solidFill>
                  <a:srgbClr val="C19859">
                    <a:lumMod val="75000"/>
                  </a:srgbClr>
                </a:solidFill>
                <a:latin typeface="Avenir Next"/>
              </a:rPr>
              <a:t>MLNs</a:t>
            </a:r>
            <a:endParaRPr lang="en-US" sz="800" dirty="0">
              <a:solidFill>
                <a:srgbClr val="C19859">
                  <a:lumMod val="75000"/>
                </a:srgbClr>
              </a:solidFill>
              <a:latin typeface="Avenir Next"/>
            </a:endParaRPr>
          </a:p>
        </p:txBody>
      </p:sp>
      <p:grpSp>
        <p:nvGrpSpPr>
          <p:cNvPr id="104" name="Group 103"/>
          <p:cNvGrpSpPr/>
          <p:nvPr/>
        </p:nvGrpSpPr>
        <p:grpSpPr>
          <a:xfrm>
            <a:off x="1034691" y="4157351"/>
            <a:ext cx="2246302" cy="2205349"/>
            <a:chOff x="1034691" y="4157351"/>
            <a:chExt cx="2246302" cy="2205349"/>
          </a:xfrm>
        </p:grpSpPr>
        <p:sp>
          <p:nvSpPr>
            <p:cNvPr id="105" name="Rectangle 104"/>
            <p:cNvSpPr/>
            <p:nvPr/>
          </p:nvSpPr>
          <p:spPr>
            <a:xfrm>
              <a:off x="1034691" y="4157351"/>
              <a:ext cx="2246302" cy="2205349"/>
            </a:xfrm>
            <a:prstGeom prst="rect">
              <a:avLst/>
            </a:prstGeom>
            <a:solidFill>
              <a:srgbClr val="4E8542">
                <a:lumMod val="20000"/>
                <a:lumOff val="80000"/>
              </a:srgbClr>
            </a:solidFill>
            <a:ln w="12700" cap="flat" cmpd="sng" algn="ctr">
              <a:solidFill>
                <a:srgbClr val="4E8542">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nvGrpSpPr>
            <p:cNvPr id="106" name="Group 105"/>
            <p:cNvGrpSpPr/>
            <p:nvPr/>
          </p:nvGrpSpPr>
          <p:grpSpPr>
            <a:xfrm>
              <a:off x="1440336" y="4280320"/>
              <a:ext cx="1435012" cy="1088642"/>
              <a:chOff x="1256367" y="4291078"/>
              <a:chExt cx="1527412" cy="1088642"/>
            </a:xfrm>
          </p:grpSpPr>
          <p:sp>
            <p:nvSpPr>
              <p:cNvPr id="108" name="Rectangle 107"/>
              <p:cNvSpPr/>
              <p:nvPr/>
            </p:nvSpPr>
            <p:spPr>
              <a:xfrm>
                <a:off x="1256367" y="4291078"/>
                <a:ext cx="1527412" cy="1088642"/>
              </a:xfrm>
              <a:prstGeom prst="rect">
                <a:avLst/>
              </a:prstGeom>
              <a:solidFill>
                <a:sysClr val="window" lastClr="FFFFFF"/>
              </a:solidFill>
              <a:ln w="28575" cap="flat" cmpd="sng" algn="ctr">
                <a:solidFill>
                  <a:srgbClr val="4E8542">
                    <a:lumMod val="75000"/>
                  </a:srgbClr>
                </a:solidFill>
                <a:prstDash val="solid"/>
                <a:miter lim="800000"/>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70AD47">
                      <a:lumMod val="75000"/>
                    </a:srgbClr>
                  </a:solidFill>
                  <a:effectLst/>
                  <a:uLnTx/>
                  <a:uFillTx/>
                  <a:latin typeface="Avenir Next" charset="0"/>
                  <a:ea typeface="Avenir Next" charset="0"/>
                  <a:cs typeface="Avenir Next" charset="0"/>
                </a:endParaRPr>
              </a:p>
            </p:txBody>
          </p:sp>
          <p:pic>
            <p:nvPicPr>
              <p:cNvPr id="109" name="Picture 108"/>
              <p:cNvPicPr>
                <a:picLocks noChangeAspect="1"/>
              </p:cNvPicPr>
              <p:nvPr/>
            </p:nvPicPr>
            <p:blipFill>
              <a:blip r:embed="rId2"/>
              <a:stretch>
                <a:fillRect/>
              </a:stretch>
            </p:blipFill>
            <p:spPr>
              <a:xfrm>
                <a:off x="1362504" y="4351153"/>
                <a:ext cx="1315140" cy="981491"/>
              </a:xfrm>
              <a:prstGeom prst="rect">
                <a:avLst/>
              </a:prstGeom>
            </p:spPr>
          </p:pic>
        </p:grpSp>
        <p:sp>
          <p:nvSpPr>
            <p:cNvPr id="107" name="Rectangle 106"/>
            <p:cNvSpPr/>
            <p:nvPr/>
          </p:nvSpPr>
          <p:spPr>
            <a:xfrm>
              <a:off x="1118795" y="5396474"/>
              <a:ext cx="2078094" cy="918200"/>
            </a:xfrm>
            <a:prstGeom prst="rect">
              <a:avLst/>
            </a:prstGeom>
          </p:spPr>
          <p:txBody>
            <a:bodyPr wrap="square">
              <a:spAutoFit/>
            </a:bodyPr>
            <a:lstStyle/>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600" b="1" i="0" u="none" strike="noStrike" kern="0" cap="none" spc="0" normalizeH="0" baseline="0" noProof="0" dirty="0" smtClean="0">
                  <a:ln>
                    <a:noFill/>
                  </a:ln>
                  <a:solidFill>
                    <a:srgbClr val="4E8542">
                      <a:lumMod val="50000"/>
                    </a:srgbClr>
                  </a:solidFill>
                  <a:effectLst/>
                  <a:uLnTx/>
                  <a:uFillTx/>
                  <a:latin typeface="Avenir Next" charset="0"/>
                  <a:ea typeface="Avenir Next" charset="0"/>
                  <a:cs typeface="Avenir Next" charset="0"/>
                </a:rPr>
                <a:t>Deep Explanation</a:t>
              </a:r>
            </a:p>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Avenir Next" charset="0"/>
                </a:rPr>
                <a:t>Modified deep learning techniques to learn explainable features</a:t>
              </a:r>
              <a:endParaRPr kumimoji="0" lang="en-US" sz="1200" b="0" i="0" u="none" strike="noStrike" kern="0" cap="none" spc="0" normalizeH="0" baseline="0" noProof="0" dirty="0" smtClean="0">
                <a:ln>
                  <a:noFill/>
                </a:ln>
                <a:solidFill>
                  <a:prstClr val="black"/>
                </a:solidFill>
                <a:effectLst/>
                <a:uLnTx/>
                <a:uFillTx/>
                <a:latin typeface="Calibri"/>
              </a:endParaRPr>
            </a:p>
          </p:txBody>
        </p:sp>
      </p:grpSp>
      <p:sp>
        <p:nvSpPr>
          <p:cNvPr id="110" name="TextBox 109"/>
          <p:cNvSpPr txBox="1"/>
          <p:nvPr/>
        </p:nvSpPr>
        <p:spPr>
          <a:xfrm>
            <a:off x="312124" y="938644"/>
            <a:ext cx="1792177" cy="646331"/>
          </a:xfrm>
          <a:prstGeom prst="rect">
            <a:avLst/>
          </a:prstGeom>
          <a:noFill/>
        </p:spPr>
        <p:txBody>
          <a:bodyPr wrap="square" rtlCol="0">
            <a:spAutoFit/>
          </a:bodyPr>
          <a:lstStyle/>
          <a:p>
            <a:pPr algn="ctr"/>
            <a:r>
              <a:rPr lang="en-US" dirty="0" smtClean="0">
                <a:solidFill>
                  <a:srgbClr val="4E8542">
                    <a:lumMod val="75000"/>
                  </a:srgbClr>
                </a:solidFill>
                <a:latin typeface="Avenir Next"/>
              </a:rPr>
              <a:t>New </a:t>
            </a:r>
          </a:p>
          <a:p>
            <a:pPr algn="ctr"/>
            <a:r>
              <a:rPr lang="en-US" dirty="0" smtClean="0">
                <a:solidFill>
                  <a:srgbClr val="4E8542">
                    <a:lumMod val="75000"/>
                  </a:srgbClr>
                </a:solidFill>
                <a:latin typeface="Avenir Next"/>
              </a:rPr>
              <a:t>Approach</a:t>
            </a:r>
            <a:endParaRPr lang="en-US" dirty="0">
              <a:solidFill>
                <a:srgbClr val="4E8542">
                  <a:lumMod val="75000"/>
                </a:srgbClr>
              </a:solidFill>
              <a:latin typeface="Avenir Next"/>
            </a:endParaRPr>
          </a:p>
        </p:txBody>
      </p:sp>
      <p:sp>
        <p:nvSpPr>
          <p:cNvPr id="111" name="Rectangle 110"/>
          <p:cNvSpPr/>
          <p:nvPr/>
        </p:nvSpPr>
        <p:spPr>
          <a:xfrm>
            <a:off x="394400" y="1721919"/>
            <a:ext cx="1788403" cy="2031325"/>
          </a:xfrm>
          <a:prstGeom prst="rect">
            <a:avLst/>
          </a:prstGeom>
        </p:spPr>
        <p:txBody>
          <a:bodyPr wrap="square">
            <a:spAutoFit/>
          </a:bodyPr>
          <a:lstStyle/>
          <a:p>
            <a:r>
              <a:rPr lang="en-US" sz="1400" dirty="0">
                <a:solidFill>
                  <a:srgbClr val="4E8542">
                    <a:lumMod val="75000"/>
                  </a:srgbClr>
                </a:solidFill>
                <a:latin typeface="Avenir Next"/>
              </a:rPr>
              <a:t>C</a:t>
            </a:r>
            <a:r>
              <a:rPr lang="en-US" sz="1400" dirty="0" smtClean="0">
                <a:solidFill>
                  <a:srgbClr val="4E8542">
                    <a:lumMod val="75000"/>
                  </a:srgbClr>
                </a:solidFill>
                <a:latin typeface="Avenir Next"/>
              </a:rPr>
              <a:t>reate </a:t>
            </a:r>
            <a:r>
              <a:rPr lang="en-US" sz="1400" dirty="0">
                <a:solidFill>
                  <a:srgbClr val="4E8542">
                    <a:lumMod val="75000"/>
                  </a:srgbClr>
                </a:solidFill>
                <a:latin typeface="Avenir Next"/>
              </a:rPr>
              <a:t>a suite of </a:t>
            </a:r>
            <a:r>
              <a:rPr lang="en-US" sz="1400" dirty="0" smtClean="0">
                <a:solidFill>
                  <a:srgbClr val="4E8542">
                    <a:lumMod val="75000"/>
                  </a:srgbClr>
                </a:solidFill>
                <a:latin typeface="Avenir Next"/>
              </a:rPr>
              <a:t>machine </a:t>
            </a:r>
            <a:r>
              <a:rPr lang="en-US" sz="1400" dirty="0">
                <a:solidFill>
                  <a:srgbClr val="4E8542">
                    <a:lumMod val="75000"/>
                  </a:srgbClr>
                </a:solidFill>
                <a:latin typeface="Avenir Next"/>
              </a:rPr>
              <a:t>learning techniques that</a:t>
            </a:r>
          </a:p>
          <a:p>
            <a:r>
              <a:rPr lang="en-US" sz="1400" dirty="0" smtClean="0">
                <a:solidFill>
                  <a:srgbClr val="4E8542">
                    <a:lumMod val="75000"/>
                  </a:srgbClr>
                </a:solidFill>
                <a:latin typeface="Avenir Next"/>
              </a:rPr>
              <a:t>produce </a:t>
            </a:r>
            <a:r>
              <a:rPr lang="en-US" sz="1400" dirty="0">
                <a:solidFill>
                  <a:srgbClr val="4E8542">
                    <a:lumMod val="75000"/>
                  </a:srgbClr>
                </a:solidFill>
                <a:latin typeface="Avenir Next"/>
              </a:rPr>
              <a:t>more explainable models, while maintaining a high level of learning performance </a:t>
            </a:r>
          </a:p>
        </p:txBody>
      </p:sp>
      <p:sp>
        <p:nvSpPr>
          <p:cNvPr id="112" name="Oval 111"/>
          <p:cNvSpPr>
            <a:spLocks noChangeAspect="1"/>
          </p:cNvSpPr>
          <p:nvPr/>
        </p:nvSpPr>
        <p:spPr>
          <a:xfrm>
            <a:off x="7703346" y="2206357"/>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113" name="Oval 112"/>
          <p:cNvSpPr>
            <a:spLocks noChangeAspect="1"/>
          </p:cNvSpPr>
          <p:nvPr/>
        </p:nvSpPr>
        <p:spPr>
          <a:xfrm>
            <a:off x="7917958" y="2451112"/>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114" name="Rectangle 113"/>
          <p:cNvSpPr/>
          <p:nvPr/>
        </p:nvSpPr>
        <p:spPr>
          <a:xfrm>
            <a:off x="4188523" y="2691343"/>
            <a:ext cx="433132" cy="246221"/>
          </a:xfrm>
          <a:prstGeom prst="rect">
            <a:avLst/>
          </a:prstGeom>
          <a:ln>
            <a:noFill/>
          </a:ln>
        </p:spPr>
        <p:txBody>
          <a:bodyPr wrap="none">
            <a:spAutoFit/>
          </a:bodyPr>
          <a:lstStyle/>
          <a:p>
            <a:pPr algn="ctr"/>
            <a:r>
              <a:rPr lang="en-US" sz="1000" dirty="0" smtClean="0">
                <a:solidFill>
                  <a:srgbClr val="C19859">
                    <a:lumMod val="75000"/>
                  </a:srgbClr>
                </a:solidFill>
                <a:latin typeface="Avenir Next"/>
              </a:rPr>
              <a:t>SRL</a:t>
            </a:r>
            <a:endParaRPr lang="en-US" sz="1000" dirty="0">
              <a:solidFill>
                <a:srgbClr val="C19859">
                  <a:lumMod val="75000"/>
                </a:srgbClr>
              </a:solidFill>
              <a:latin typeface="Avenir Next"/>
            </a:endParaRPr>
          </a:p>
        </p:txBody>
      </p:sp>
      <p:grpSp>
        <p:nvGrpSpPr>
          <p:cNvPr id="115" name="Group 114"/>
          <p:cNvGrpSpPr/>
          <p:nvPr/>
        </p:nvGrpSpPr>
        <p:grpSpPr>
          <a:xfrm>
            <a:off x="3446132" y="4156605"/>
            <a:ext cx="2246302" cy="2209393"/>
            <a:chOff x="3446132" y="4156605"/>
            <a:chExt cx="2246302" cy="2209393"/>
          </a:xfrm>
        </p:grpSpPr>
        <p:sp>
          <p:nvSpPr>
            <p:cNvPr id="116" name="Rectangle 115"/>
            <p:cNvSpPr/>
            <p:nvPr/>
          </p:nvSpPr>
          <p:spPr>
            <a:xfrm>
              <a:off x="3446132" y="4156605"/>
              <a:ext cx="2246302" cy="2209393"/>
            </a:xfrm>
            <a:prstGeom prst="rect">
              <a:avLst/>
            </a:prstGeom>
            <a:solidFill>
              <a:srgbClr val="4E8542">
                <a:lumMod val="20000"/>
                <a:lumOff val="80000"/>
              </a:srgbClr>
            </a:solidFill>
            <a:ln w="12700" cap="flat" cmpd="sng" algn="ctr">
              <a:solidFill>
                <a:srgbClr val="4E8542">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17" name="Rectangle 116"/>
            <p:cNvSpPr/>
            <p:nvPr/>
          </p:nvSpPr>
          <p:spPr>
            <a:xfrm>
              <a:off x="3572089" y="5396474"/>
              <a:ext cx="1994388" cy="918200"/>
            </a:xfrm>
            <a:prstGeom prst="rect">
              <a:avLst/>
            </a:prstGeom>
          </p:spPr>
          <p:txBody>
            <a:bodyPr wrap="square" lIns="0" rIns="0">
              <a:spAutoFit/>
            </a:bodyPr>
            <a:lstStyle/>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600" b="1" i="0" u="none" strike="noStrike" kern="0" cap="none" spc="0" normalizeH="0" baseline="0" noProof="0" dirty="0" smtClean="0">
                  <a:ln>
                    <a:noFill/>
                  </a:ln>
                  <a:solidFill>
                    <a:srgbClr val="4E8542">
                      <a:lumMod val="50000"/>
                    </a:srgbClr>
                  </a:solidFill>
                  <a:effectLst/>
                  <a:uLnTx/>
                  <a:uFillTx/>
                  <a:latin typeface="Avenir Next" charset="0"/>
                  <a:ea typeface="Avenir Next" charset="0"/>
                  <a:cs typeface="Avenir Next" charset="0"/>
                </a:rPr>
                <a:t>Interpretable Models</a:t>
              </a:r>
            </a:p>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Avenir Next" charset="0"/>
                </a:rPr>
                <a:t>Techniques to learn more structured, interpretable, causal models</a:t>
              </a:r>
              <a:endParaRPr kumimoji="0" lang="en-US" sz="1200" b="0" i="0" u="none" strike="noStrike" kern="0" cap="none" spc="0" normalizeH="0" baseline="0" noProof="0" dirty="0" smtClean="0">
                <a:ln>
                  <a:noFill/>
                </a:ln>
                <a:solidFill>
                  <a:prstClr val="black"/>
                </a:solidFill>
                <a:effectLst/>
                <a:uLnTx/>
                <a:uFillTx/>
                <a:latin typeface="Calibri"/>
              </a:endParaRPr>
            </a:p>
          </p:txBody>
        </p:sp>
        <p:grpSp>
          <p:nvGrpSpPr>
            <p:cNvPr id="118" name="Group 117"/>
            <p:cNvGrpSpPr/>
            <p:nvPr/>
          </p:nvGrpSpPr>
          <p:grpSpPr>
            <a:xfrm>
              <a:off x="3851778" y="4280320"/>
              <a:ext cx="1435010" cy="1068870"/>
              <a:chOff x="3641498" y="4311603"/>
              <a:chExt cx="1527409" cy="1068870"/>
            </a:xfrm>
          </p:grpSpPr>
          <p:pic>
            <p:nvPicPr>
              <p:cNvPr id="119" name="Picture 118"/>
              <p:cNvPicPr>
                <a:picLocks noChangeAspect="1"/>
              </p:cNvPicPr>
              <p:nvPr/>
            </p:nvPicPr>
            <p:blipFill rotWithShape="1">
              <a:blip r:embed="rId3"/>
              <a:srcRect r="8467"/>
              <a:stretch/>
            </p:blipFill>
            <p:spPr>
              <a:xfrm>
                <a:off x="3674978" y="4346527"/>
                <a:ext cx="1460456" cy="1033426"/>
              </a:xfrm>
              <a:prstGeom prst="rect">
                <a:avLst/>
              </a:prstGeom>
            </p:spPr>
          </p:pic>
          <p:sp>
            <p:nvSpPr>
              <p:cNvPr id="120" name="Rectangle 119"/>
              <p:cNvSpPr/>
              <p:nvPr/>
            </p:nvSpPr>
            <p:spPr>
              <a:xfrm>
                <a:off x="3641498" y="4311603"/>
                <a:ext cx="1527409" cy="1068870"/>
              </a:xfrm>
              <a:prstGeom prst="rect">
                <a:avLst/>
              </a:prstGeom>
              <a:noFill/>
              <a:ln w="28575" cap="flat" cmpd="sng" algn="ctr">
                <a:solidFill>
                  <a:srgbClr val="4E8542">
                    <a:lumMod val="75000"/>
                  </a:srgbClr>
                </a:solidFill>
                <a:prstDash val="solid"/>
                <a:miter lim="800000"/>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70AD47">
                      <a:lumMod val="75000"/>
                    </a:srgbClr>
                  </a:solidFill>
                  <a:effectLst/>
                  <a:uLnTx/>
                  <a:uFillTx/>
                  <a:latin typeface="Avenir Next" charset="0"/>
                  <a:ea typeface="Avenir Next" charset="0"/>
                  <a:cs typeface="Avenir Next" charset="0"/>
                </a:endParaRPr>
              </a:p>
            </p:txBody>
          </p:sp>
        </p:grpSp>
      </p:grpSp>
      <p:sp>
        <p:nvSpPr>
          <p:cNvPr id="121" name="Rectangle 120"/>
          <p:cNvSpPr/>
          <p:nvPr/>
        </p:nvSpPr>
        <p:spPr>
          <a:xfrm>
            <a:off x="3912534" y="2878544"/>
            <a:ext cx="445956" cy="215444"/>
          </a:xfrm>
          <a:prstGeom prst="rect">
            <a:avLst/>
          </a:prstGeom>
          <a:ln>
            <a:noFill/>
          </a:ln>
        </p:spPr>
        <p:txBody>
          <a:bodyPr wrap="none">
            <a:spAutoFit/>
          </a:bodyPr>
          <a:lstStyle/>
          <a:p>
            <a:pPr algn="ctr"/>
            <a:r>
              <a:rPr lang="en-US" sz="800" dirty="0" smtClean="0">
                <a:solidFill>
                  <a:srgbClr val="C19859">
                    <a:lumMod val="75000"/>
                  </a:srgbClr>
                </a:solidFill>
                <a:latin typeface="Avenir Next"/>
              </a:rPr>
              <a:t>CRFs</a:t>
            </a:r>
            <a:endParaRPr lang="en-US" sz="800" dirty="0">
              <a:solidFill>
                <a:srgbClr val="C19859">
                  <a:lumMod val="75000"/>
                </a:srgbClr>
              </a:solidFill>
              <a:latin typeface="Avenir Next"/>
            </a:endParaRPr>
          </a:p>
        </p:txBody>
      </p:sp>
      <p:cxnSp>
        <p:nvCxnSpPr>
          <p:cNvPr id="122" name="Straight Arrow Connector 121"/>
          <p:cNvCxnSpPr>
            <a:endCxn id="77" idx="2"/>
          </p:cNvCxnSpPr>
          <p:nvPr/>
        </p:nvCxnSpPr>
        <p:spPr>
          <a:xfrm flipV="1">
            <a:off x="3531895" y="1859514"/>
            <a:ext cx="3223394" cy="381895"/>
          </a:xfrm>
          <a:prstGeom prst="straightConnector1">
            <a:avLst/>
          </a:prstGeom>
          <a:noFill/>
          <a:ln w="6350" cap="flat" cmpd="sng" algn="ctr">
            <a:solidFill>
              <a:srgbClr val="F07F09">
                <a:lumMod val="75000"/>
              </a:srgbClr>
            </a:solidFill>
            <a:prstDash val="solid"/>
            <a:miter lim="800000"/>
            <a:tailEnd type="stealth"/>
          </a:ln>
          <a:effectLst/>
        </p:spPr>
      </p:cxnSp>
      <p:sp>
        <p:nvSpPr>
          <p:cNvPr id="123" name="Oval 122"/>
          <p:cNvSpPr/>
          <p:nvPr/>
        </p:nvSpPr>
        <p:spPr>
          <a:xfrm>
            <a:off x="4934089" y="2651774"/>
            <a:ext cx="1159390" cy="1207027"/>
          </a:xfrm>
          <a:prstGeom prst="ellipse">
            <a:avLst/>
          </a:prstGeom>
          <a:solidFill>
            <a:srgbClr val="F2CED2">
              <a:alpha val="50196"/>
            </a:srgbClr>
          </a:solidFill>
          <a:ln w="3175" cap="flat" cmpd="sng" algn="ctr">
            <a:solidFill>
              <a:srgbClr val="9F293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24" name="Rectangle 123"/>
          <p:cNvSpPr/>
          <p:nvPr/>
        </p:nvSpPr>
        <p:spPr>
          <a:xfrm>
            <a:off x="5154443" y="2669086"/>
            <a:ext cx="696024" cy="415498"/>
          </a:xfrm>
          <a:prstGeom prst="rect">
            <a:avLst/>
          </a:prstGeom>
          <a:ln>
            <a:noFill/>
          </a:ln>
        </p:spPr>
        <p:txBody>
          <a:bodyPr wrap="none">
            <a:spAutoFit/>
          </a:bodyPr>
          <a:lstStyle/>
          <a:p>
            <a:pPr algn="ctr"/>
            <a:r>
              <a:rPr lang="en-US" sz="1050" dirty="0" smtClean="0">
                <a:solidFill>
                  <a:srgbClr val="C19859">
                    <a:lumMod val="75000"/>
                  </a:srgbClr>
                </a:solidFill>
                <a:latin typeface="Avenir Next"/>
              </a:rPr>
              <a:t>Random</a:t>
            </a:r>
          </a:p>
          <a:p>
            <a:pPr algn="ctr"/>
            <a:r>
              <a:rPr lang="en-US" sz="1050" dirty="0" smtClean="0">
                <a:solidFill>
                  <a:srgbClr val="C19859">
                    <a:lumMod val="75000"/>
                  </a:srgbClr>
                </a:solidFill>
                <a:latin typeface="Avenir Next"/>
              </a:rPr>
              <a:t>Forests</a:t>
            </a:r>
            <a:endParaRPr lang="en-US" sz="1050" dirty="0">
              <a:solidFill>
                <a:srgbClr val="C19859">
                  <a:lumMod val="75000"/>
                </a:srgbClr>
              </a:solidFill>
              <a:latin typeface="Avenir Next"/>
            </a:endParaRPr>
          </a:p>
        </p:txBody>
      </p:sp>
      <p:sp>
        <p:nvSpPr>
          <p:cNvPr id="125" name="Rectangle 124"/>
          <p:cNvSpPr/>
          <p:nvPr/>
        </p:nvSpPr>
        <p:spPr>
          <a:xfrm>
            <a:off x="3994610" y="1715338"/>
            <a:ext cx="840295" cy="461665"/>
          </a:xfrm>
          <a:prstGeom prst="rect">
            <a:avLst/>
          </a:prstGeom>
          <a:ln>
            <a:noFill/>
          </a:ln>
        </p:spPr>
        <p:txBody>
          <a:bodyPr wrap="none">
            <a:spAutoFit/>
          </a:bodyPr>
          <a:lstStyle/>
          <a:p>
            <a:pPr algn="ctr"/>
            <a:r>
              <a:rPr lang="en-US" sz="1200" dirty="0" smtClean="0">
                <a:solidFill>
                  <a:srgbClr val="C19859">
                    <a:lumMod val="75000"/>
                  </a:srgbClr>
                </a:solidFill>
                <a:latin typeface="Avenir Next"/>
              </a:rPr>
              <a:t>Graphical</a:t>
            </a:r>
          </a:p>
          <a:p>
            <a:pPr algn="ctr"/>
            <a:r>
              <a:rPr lang="en-US" sz="1200" dirty="0" smtClean="0">
                <a:solidFill>
                  <a:srgbClr val="C19859">
                    <a:lumMod val="75000"/>
                  </a:srgbClr>
                </a:solidFill>
                <a:latin typeface="Avenir Next"/>
              </a:rPr>
              <a:t>Models</a:t>
            </a:r>
            <a:endParaRPr lang="en-US" sz="1200" dirty="0">
              <a:solidFill>
                <a:srgbClr val="C19859">
                  <a:lumMod val="75000"/>
                </a:srgbClr>
              </a:solidFill>
              <a:latin typeface="Avenir Next"/>
            </a:endParaRPr>
          </a:p>
        </p:txBody>
      </p:sp>
      <p:cxnSp>
        <p:nvCxnSpPr>
          <p:cNvPr id="126" name="Straight Arrow Connector 125"/>
          <p:cNvCxnSpPr/>
          <p:nvPr/>
        </p:nvCxnSpPr>
        <p:spPr>
          <a:xfrm flipV="1">
            <a:off x="5502455" y="2177003"/>
            <a:ext cx="1374784" cy="568284"/>
          </a:xfrm>
          <a:prstGeom prst="straightConnector1">
            <a:avLst/>
          </a:prstGeom>
          <a:noFill/>
          <a:ln w="6350" cap="flat" cmpd="sng" algn="ctr">
            <a:solidFill>
              <a:srgbClr val="F07F09">
                <a:lumMod val="75000"/>
              </a:srgbClr>
            </a:solidFill>
            <a:prstDash val="solid"/>
            <a:miter lim="800000"/>
            <a:tailEnd type="stealth"/>
          </a:ln>
          <a:effectLst/>
        </p:spPr>
      </p:cxnSp>
      <p:cxnSp>
        <p:nvCxnSpPr>
          <p:cNvPr id="127" name="Straight Arrow Connector 126"/>
          <p:cNvCxnSpPr>
            <a:endCxn id="83" idx="2"/>
          </p:cNvCxnSpPr>
          <p:nvPr/>
        </p:nvCxnSpPr>
        <p:spPr>
          <a:xfrm flipV="1">
            <a:off x="3572089" y="2305827"/>
            <a:ext cx="3312881" cy="1259669"/>
          </a:xfrm>
          <a:prstGeom prst="straightConnector1">
            <a:avLst/>
          </a:prstGeom>
          <a:noFill/>
          <a:ln w="6350" cap="flat" cmpd="sng" algn="ctr">
            <a:solidFill>
              <a:srgbClr val="F07F09">
                <a:lumMod val="75000"/>
              </a:srgbClr>
            </a:solidFill>
            <a:prstDash val="solid"/>
            <a:miter lim="800000"/>
            <a:tailEnd type="stealth"/>
          </a:ln>
          <a:effectLst/>
        </p:spPr>
      </p:cxnSp>
      <p:cxnSp>
        <p:nvCxnSpPr>
          <p:cNvPr id="128" name="Straight Arrow Connector 127"/>
          <p:cNvCxnSpPr>
            <a:endCxn id="80" idx="2"/>
          </p:cNvCxnSpPr>
          <p:nvPr/>
        </p:nvCxnSpPr>
        <p:spPr>
          <a:xfrm flipV="1">
            <a:off x="4778888" y="2475505"/>
            <a:ext cx="2340421" cy="212270"/>
          </a:xfrm>
          <a:prstGeom prst="straightConnector1">
            <a:avLst/>
          </a:prstGeom>
          <a:noFill/>
          <a:ln w="6350" cap="flat" cmpd="sng" algn="ctr">
            <a:solidFill>
              <a:srgbClr val="F07F09">
                <a:lumMod val="75000"/>
              </a:srgbClr>
            </a:solidFill>
            <a:prstDash val="solid"/>
            <a:miter lim="800000"/>
            <a:tailEnd type="stealth"/>
          </a:ln>
          <a:effectLst/>
        </p:spPr>
      </p:cxnSp>
      <p:cxnSp>
        <p:nvCxnSpPr>
          <p:cNvPr id="129" name="Straight Arrow Connector 128"/>
          <p:cNvCxnSpPr>
            <a:endCxn id="81" idx="2"/>
          </p:cNvCxnSpPr>
          <p:nvPr/>
        </p:nvCxnSpPr>
        <p:spPr>
          <a:xfrm flipV="1">
            <a:off x="5861276" y="2803778"/>
            <a:ext cx="1642205" cy="511602"/>
          </a:xfrm>
          <a:prstGeom prst="straightConnector1">
            <a:avLst/>
          </a:prstGeom>
          <a:noFill/>
          <a:ln w="6350" cap="flat" cmpd="sng" algn="ctr">
            <a:solidFill>
              <a:srgbClr val="F07F09">
                <a:lumMod val="75000"/>
              </a:srgbClr>
            </a:solidFill>
            <a:prstDash val="solid"/>
            <a:miter lim="800000"/>
            <a:tailEnd type="stealth"/>
          </a:ln>
          <a:effectLst/>
        </p:spPr>
      </p:cxnSp>
      <p:cxnSp>
        <p:nvCxnSpPr>
          <p:cNvPr id="130" name="Straight Arrow Connector 129"/>
          <p:cNvCxnSpPr>
            <a:endCxn id="82" idx="2"/>
          </p:cNvCxnSpPr>
          <p:nvPr/>
        </p:nvCxnSpPr>
        <p:spPr>
          <a:xfrm flipV="1">
            <a:off x="3280993" y="2119424"/>
            <a:ext cx="4243189" cy="759120"/>
          </a:xfrm>
          <a:prstGeom prst="straightConnector1">
            <a:avLst/>
          </a:prstGeom>
          <a:noFill/>
          <a:ln w="6350" cap="flat" cmpd="sng" algn="ctr">
            <a:solidFill>
              <a:srgbClr val="4E8542">
                <a:lumMod val="75000"/>
              </a:srgbClr>
            </a:solidFill>
            <a:prstDash val="solid"/>
            <a:miter lim="800000"/>
            <a:tailEnd type="stealth"/>
          </a:ln>
          <a:effectLst/>
        </p:spPr>
      </p:cxnSp>
      <p:cxnSp>
        <p:nvCxnSpPr>
          <p:cNvPr id="131" name="Straight Arrow Connector 130"/>
          <p:cNvCxnSpPr>
            <a:stCxn id="80" idx="7"/>
            <a:endCxn id="112" idx="3"/>
          </p:cNvCxnSpPr>
          <p:nvPr/>
        </p:nvCxnSpPr>
        <p:spPr>
          <a:xfrm flipV="1">
            <a:off x="7203058" y="2280322"/>
            <a:ext cx="514657" cy="164545"/>
          </a:xfrm>
          <a:prstGeom prst="straightConnector1">
            <a:avLst/>
          </a:prstGeom>
          <a:noFill/>
          <a:ln w="6350" cap="flat" cmpd="sng" algn="ctr">
            <a:solidFill>
              <a:srgbClr val="4E8542">
                <a:lumMod val="75000"/>
              </a:srgbClr>
            </a:solidFill>
            <a:prstDash val="solid"/>
            <a:miter lim="800000"/>
            <a:tailEnd type="stealth"/>
          </a:ln>
          <a:effectLst/>
        </p:spPr>
      </p:cxnSp>
      <p:cxnSp>
        <p:nvCxnSpPr>
          <p:cNvPr id="132" name="Straight Arrow Connector 131"/>
          <p:cNvCxnSpPr>
            <a:stCxn id="81" idx="7"/>
            <a:endCxn id="113" idx="3"/>
          </p:cNvCxnSpPr>
          <p:nvPr/>
        </p:nvCxnSpPr>
        <p:spPr>
          <a:xfrm flipV="1">
            <a:off x="7587230" y="2525077"/>
            <a:ext cx="345097" cy="248063"/>
          </a:xfrm>
          <a:prstGeom prst="straightConnector1">
            <a:avLst/>
          </a:prstGeom>
          <a:noFill/>
          <a:ln w="6350" cap="flat" cmpd="sng" algn="ctr">
            <a:solidFill>
              <a:srgbClr val="4E8542">
                <a:lumMod val="75000"/>
              </a:srgbClr>
            </a:solidFill>
            <a:prstDash val="solid"/>
            <a:miter lim="800000"/>
            <a:tailEnd type="stealth"/>
          </a:ln>
          <a:effectLst/>
        </p:spPr>
      </p:cxnSp>
      <p:cxnSp>
        <p:nvCxnSpPr>
          <p:cNvPr id="133" name="Straight Arrow Connector 132"/>
          <p:cNvCxnSpPr>
            <a:endCxn id="105" idx="0"/>
          </p:cNvCxnSpPr>
          <p:nvPr/>
        </p:nvCxnSpPr>
        <p:spPr>
          <a:xfrm flipH="1">
            <a:off x="2157842" y="2482406"/>
            <a:ext cx="912736" cy="1674945"/>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34" name="Straight Arrow Connector 133"/>
          <p:cNvCxnSpPr/>
          <p:nvPr/>
        </p:nvCxnSpPr>
        <p:spPr>
          <a:xfrm>
            <a:off x="3454684" y="3205477"/>
            <a:ext cx="974111" cy="958391"/>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35" name="Straight Arrow Connector 134"/>
          <p:cNvCxnSpPr>
            <a:endCxn id="116" idx="0"/>
          </p:cNvCxnSpPr>
          <p:nvPr/>
        </p:nvCxnSpPr>
        <p:spPr>
          <a:xfrm flipH="1">
            <a:off x="4569283" y="3111180"/>
            <a:ext cx="89126" cy="1045425"/>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36" name="Straight Arrow Connector 135"/>
          <p:cNvCxnSpPr/>
          <p:nvPr/>
        </p:nvCxnSpPr>
        <p:spPr>
          <a:xfrm flipH="1">
            <a:off x="4701865" y="3140758"/>
            <a:ext cx="431618" cy="1023110"/>
          </a:xfrm>
          <a:prstGeom prst="straightConnector1">
            <a:avLst/>
          </a:prstGeom>
          <a:noFill/>
          <a:ln w="12700" cap="flat" cmpd="sng" algn="ctr">
            <a:solidFill>
              <a:srgbClr val="4E8542">
                <a:lumMod val="75000"/>
              </a:srgbClr>
            </a:solidFill>
            <a:prstDash val="solid"/>
            <a:miter lim="800000"/>
            <a:tailEnd type="triangle"/>
          </a:ln>
          <a:effectLst/>
        </p:spPr>
      </p:cxnSp>
      <p:sp>
        <p:nvSpPr>
          <p:cNvPr id="137" name="TextBox 136"/>
          <p:cNvSpPr txBox="1"/>
          <p:nvPr/>
        </p:nvSpPr>
        <p:spPr>
          <a:xfrm>
            <a:off x="6036018" y="938644"/>
            <a:ext cx="3231235" cy="646331"/>
          </a:xfrm>
          <a:prstGeom prst="rect">
            <a:avLst/>
          </a:prstGeom>
          <a:noFill/>
        </p:spPr>
        <p:txBody>
          <a:bodyPr wrap="square" rtlCol="0">
            <a:spAutoFit/>
          </a:bodyPr>
          <a:lstStyle/>
          <a:p>
            <a:pPr algn="ctr"/>
            <a:r>
              <a:rPr lang="en-US" dirty="0" smtClean="0">
                <a:solidFill>
                  <a:srgbClr val="F07F09">
                    <a:lumMod val="50000"/>
                  </a:srgbClr>
                </a:solidFill>
                <a:latin typeface="Avenir Next"/>
              </a:rPr>
              <a:t>Explainability</a:t>
            </a:r>
          </a:p>
          <a:p>
            <a:pPr algn="ctr"/>
            <a:r>
              <a:rPr lang="en-US" dirty="0" smtClean="0">
                <a:solidFill>
                  <a:srgbClr val="F07F09">
                    <a:lumMod val="50000"/>
                  </a:srgbClr>
                </a:solidFill>
                <a:latin typeface="Avenir Next"/>
              </a:rPr>
              <a:t>(notional)</a:t>
            </a:r>
          </a:p>
        </p:txBody>
      </p:sp>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167565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1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1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12"/>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112" grpId="0" animBg="1"/>
      <p:bldP spid="1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12</a:t>
            </a:fld>
            <a:endParaRPr lang="en-US" dirty="0"/>
          </a:p>
        </p:txBody>
      </p:sp>
      <p:sp>
        <p:nvSpPr>
          <p:cNvPr id="4" name="Title 3"/>
          <p:cNvSpPr>
            <a:spLocks noGrp="1"/>
          </p:cNvSpPr>
          <p:nvPr>
            <p:ph type="ctrTitle"/>
          </p:nvPr>
        </p:nvSpPr>
        <p:spPr/>
        <p:txBody>
          <a:bodyPr/>
          <a:lstStyle/>
          <a:p>
            <a:r>
              <a:rPr lang="en-US" dirty="0"/>
              <a:t>B.1 Explainable Models</a:t>
            </a:r>
          </a:p>
        </p:txBody>
      </p:sp>
      <p:sp>
        <p:nvSpPr>
          <p:cNvPr id="92" name="Rounded Rectangle 91"/>
          <p:cNvSpPr/>
          <p:nvPr/>
        </p:nvSpPr>
        <p:spPr>
          <a:xfrm>
            <a:off x="2182803" y="1341837"/>
            <a:ext cx="4023138" cy="2682297"/>
          </a:xfrm>
          <a:prstGeom prst="roundRect">
            <a:avLst>
              <a:gd name="adj" fmla="val 22135"/>
            </a:avLst>
          </a:prstGeom>
          <a:solidFill>
            <a:srgbClr val="FDE5CD">
              <a:alpha val="5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93" name="TextBox 92"/>
          <p:cNvSpPr txBox="1"/>
          <p:nvPr/>
        </p:nvSpPr>
        <p:spPr>
          <a:xfrm rot="16200000">
            <a:off x="5212407" y="2448459"/>
            <a:ext cx="2442276" cy="307777"/>
          </a:xfrm>
          <a:prstGeom prst="rect">
            <a:avLst/>
          </a:prstGeom>
          <a:noFill/>
        </p:spPr>
        <p:txBody>
          <a:bodyPr wrap="square" rtlCol="0">
            <a:spAutoFit/>
          </a:bodyPr>
          <a:lstStyle/>
          <a:p>
            <a:pPr algn="ctr">
              <a:defRPr/>
            </a:pPr>
            <a:r>
              <a:rPr lang="en-US" sz="1400" kern="0" dirty="0" smtClean="0">
                <a:solidFill>
                  <a:srgbClr val="1B587C">
                    <a:lumMod val="75000"/>
                  </a:srgbClr>
                </a:solidFill>
                <a:latin typeface="Avenir Next"/>
                <a:ea typeface="Avenir Next" charset="0"/>
                <a:cs typeface="Avenir Next" charset="0"/>
              </a:rPr>
              <a:t>Prediction Accuracy</a:t>
            </a:r>
          </a:p>
        </p:txBody>
      </p:sp>
      <p:sp>
        <p:nvSpPr>
          <p:cNvPr id="94" name="TextBox 93"/>
          <p:cNvSpPr txBox="1"/>
          <p:nvPr/>
        </p:nvSpPr>
        <p:spPr>
          <a:xfrm>
            <a:off x="6298104" y="3424248"/>
            <a:ext cx="2620344" cy="307777"/>
          </a:xfrm>
          <a:prstGeom prst="rect">
            <a:avLst/>
          </a:prstGeom>
          <a:noFill/>
        </p:spPr>
        <p:txBody>
          <a:bodyPr wrap="square" rtlCol="0">
            <a:spAutoFit/>
          </a:bodyPr>
          <a:lstStyle/>
          <a:p>
            <a:pPr algn="ctr">
              <a:defRPr/>
            </a:pPr>
            <a:r>
              <a:rPr lang="en-US" sz="1400" kern="0" dirty="0" smtClean="0">
                <a:solidFill>
                  <a:srgbClr val="1B587C">
                    <a:lumMod val="75000"/>
                  </a:srgbClr>
                </a:solidFill>
                <a:latin typeface="Avenir Next"/>
                <a:ea typeface="Avenir Next" charset="0"/>
                <a:cs typeface="Avenir Next" charset="0"/>
              </a:rPr>
              <a:t>Explainability</a:t>
            </a:r>
          </a:p>
        </p:txBody>
      </p:sp>
      <p:sp>
        <p:nvSpPr>
          <p:cNvPr id="95" name="Rectangle 94"/>
          <p:cNvSpPr>
            <a:spLocks noChangeAspect="1"/>
          </p:cNvSpPr>
          <p:nvPr/>
        </p:nvSpPr>
        <p:spPr>
          <a:xfrm>
            <a:off x="6601281" y="1670524"/>
            <a:ext cx="2134550" cy="1716263"/>
          </a:xfrm>
          <a:prstGeom prst="rect">
            <a:avLst/>
          </a:prstGeom>
          <a:pattFill prst="smGrid">
            <a:fgClr>
              <a:srgbClr val="DAE3F3"/>
            </a:fgClr>
            <a:bgClr>
              <a:sysClr val="window" lastClr="FFFFFF"/>
            </a:bgClr>
          </a:patt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800" kern="0" dirty="0" smtClean="0">
              <a:solidFill>
                <a:prstClr val="black"/>
              </a:solidFill>
              <a:latin typeface="Avenir Next"/>
              <a:ea typeface="Avenir Next" charset="0"/>
              <a:cs typeface="Avenir Next" charset="0"/>
            </a:endParaRPr>
          </a:p>
        </p:txBody>
      </p:sp>
      <p:cxnSp>
        <p:nvCxnSpPr>
          <p:cNvPr id="96" name="Straight Connector 95"/>
          <p:cNvCxnSpPr/>
          <p:nvPr/>
        </p:nvCxnSpPr>
        <p:spPr>
          <a:xfrm>
            <a:off x="6623697" y="1660365"/>
            <a:ext cx="0" cy="1734778"/>
          </a:xfrm>
          <a:prstGeom prst="line">
            <a:avLst/>
          </a:prstGeom>
          <a:noFill/>
          <a:ln w="28575" cap="flat" cmpd="sng" algn="ctr">
            <a:solidFill>
              <a:srgbClr val="5B9BD5">
                <a:lumMod val="50000"/>
              </a:srgbClr>
            </a:solidFill>
            <a:prstDash val="solid"/>
            <a:miter lim="800000"/>
            <a:headEnd type="triangle" w="med" len="med"/>
            <a:tailEnd type="none" w="med" len="med"/>
          </a:ln>
          <a:effectLst/>
        </p:spPr>
      </p:cxnSp>
      <p:cxnSp>
        <p:nvCxnSpPr>
          <p:cNvPr id="97" name="Straight Connector 96"/>
          <p:cNvCxnSpPr>
            <a:cxnSpLocks noChangeAspect="1"/>
          </p:cNvCxnSpPr>
          <p:nvPr/>
        </p:nvCxnSpPr>
        <p:spPr>
          <a:xfrm flipH="1">
            <a:off x="6613014" y="3395141"/>
            <a:ext cx="2139410" cy="0"/>
          </a:xfrm>
          <a:prstGeom prst="line">
            <a:avLst/>
          </a:prstGeom>
          <a:noFill/>
          <a:ln w="28575" cap="flat" cmpd="sng" algn="ctr">
            <a:solidFill>
              <a:srgbClr val="5B9BD5">
                <a:lumMod val="50000"/>
              </a:srgbClr>
            </a:solidFill>
            <a:prstDash val="solid"/>
            <a:miter lim="800000"/>
            <a:headEnd type="triangle" w="med" len="med"/>
            <a:tailEnd type="none" w="med" len="med"/>
          </a:ln>
          <a:effectLst/>
        </p:spPr>
      </p:cxnSp>
      <p:sp>
        <p:nvSpPr>
          <p:cNvPr id="98" name="Oval 97"/>
          <p:cNvSpPr>
            <a:spLocks noChangeAspect="1"/>
          </p:cNvSpPr>
          <p:nvPr/>
        </p:nvSpPr>
        <p:spPr>
          <a:xfrm>
            <a:off x="6755289" y="1816186"/>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99" name="Oval 98"/>
          <p:cNvSpPr>
            <a:spLocks noChangeAspect="1"/>
          </p:cNvSpPr>
          <p:nvPr/>
        </p:nvSpPr>
        <p:spPr>
          <a:xfrm>
            <a:off x="6877239" y="2130476"/>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100" name="Oval 99"/>
          <p:cNvSpPr>
            <a:spLocks noChangeAspect="1"/>
          </p:cNvSpPr>
          <p:nvPr/>
        </p:nvSpPr>
        <p:spPr>
          <a:xfrm>
            <a:off x="7447732" y="1816186"/>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101" name="Oval 100"/>
          <p:cNvSpPr>
            <a:spLocks noChangeAspect="1"/>
          </p:cNvSpPr>
          <p:nvPr/>
        </p:nvSpPr>
        <p:spPr>
          <a:xfrm>
            <a:off x="7119309" y="2432177"/>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102" name="Oval 101"/>
          <p:cNvSpPr>
            <a:spLocks noChangeAspect="1"/>
          </p:cNvSpPr>
          <p:nvPr/>
        </p:nvSpPr>
        <p:spPr>
          <a:xfrm>
            <a:off x="7503481" y="2760450"/>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104" name="Oval 103"/>
          <p:cNvSpPr>
            <a:spLocks noChangeAspect="1"/>
          </p:cNvSpPr>
          <p:nvPr/>
        </p:nvSpPr>
        <p:spPr>
          <a:xfrm>
            <a:off x="7086095" y="1815243"/>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105" name="Oval 104"/>
          <p:cNvSpPr>
            <a:spLocks noChangeAspect="1"/>
          </p:cNvSpPr>
          <p:nvPr/>
        </p:nvSpPr>
        <p:spPr>
          <a:xfrm>
            <a:off x="6884970" y="2262499"/>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106" name="TextBox 105"/>
          <p:cNvSpPr txBox="1"/>
          <p:nvPr/>
        </p:nvSpPr>
        <p:spPr>
          <a:xfrm>
            <a:off x="2440893" y="949013"/>
            <a:ext cx="3488154" cy="369332"/>
          </a:xfrm>
          <a:prstGeom prst="rect">
            <a:avLst/>
          </a:prstGeom>
          <a:noFill/>
        </p:spPr>
        <p:txBody>
          <a:bodyPr wrap="square" rtlCol="0">
            <a:spAutoFit/>
          </a:bodyPr>
          <a:lstStyle/>
          <a:p>
            <a:pPr algn="ctr"/>
            <a:r>
              <a:rPr lang="en-US" dirty="0" smtClean="0">
                <a:solidFill>
                  <a:srgbClr val="F07F09">
                    <a:lumMod val="50000"/>
                  </a:srgbClr>
                </a:solidFill>
                <a:latin typeface="Avenir Next"/>
              </a:rPr>
              <a:t>Learning Techniques (today)</a:t>
            </a:r>
            <a:endParaRPr lang="en-US" dirty="0">
              <a:solidFill>
                <a:srgbClr val="F07F09">
                  <a:lumMod val="50000"/>
                </a:srgbClr>
              </a:solidFill>
              <a:latin typeface="Avenir Next"/>
            </a:endParaRPr>
          </a:p>
        </p:txBody>
      </p:sp>
      <p:sp>
        <p:nvSpPr>
          <p:cNvPr id="107" name="TextBox 106"/>
          <p:cNvSpPr txBox="1"/>
          <p:nvPr/>
        </p:nvSpPr>
        <p:spPr>
          <a:xfrm>
            <a:off x="6036018" y="938644"/>
            <a:ext cx="3231235" cy="646331"/>
          </a:xfrm>
          <a:prstGeom prst="rect">
            <a:avLst/>
          </a:prstGeom>
          <a:noFill/>
        </p:spPr>
        <p:txBody>
          <a:bodyPr wrap="square" rtlCol="0">
            <a:spAutoFit/>
          </a:bodyPr>
          <a:lstStyle/>
          <a:p>
            <a:pPr algn="ctr"/>
            <a:r>
              <a:rPr lang="en-US" dirty="0" smtClean="0">
                <a:solidFill>
                  <a:srgbClr val="F07F09">
                    <a:lumMod val="50000"/>
                  </a:srgbClr>
                </a:solidFill>
                <a:latin typeface="Avenir Next"/>
              </a:rPr>
              <a:t>Explainability</a:t>
            </a:r>
          </a:p>
          <a:p>
            <a:pPr algn="ctr"/>
            <a:r>
              <a:rPr lang="en-US" dirty="0" smtClean="0">
                <a:solidFill>
                  <a:srgbClr val="F07F09">
                    <a:lumMod val="50000"/>
                  </a:srgbClr>
                </a:solidFill>
                <a:latin typeface="Avenir Next"/>
              </a:rPr>
              <a:t>(notional)</a:t>
            </a:r>
          </a:p>
        </p:txBody>
      </p:sp>
      <p:sp>
        <p:nvSpPr>
          <p:cNvPr id="108" name="Oval 107"/>
          <p:cNvSpPr/>
          <p:nvPr/>
        </p:nvSpPr>
        <p:spPr>
          <a:xfrm>
            <a:off x="3531895" y="1692640"/>
            <a:ext cx="1776080" cy="2227334"/>
          </a:xfrm>
          <a:prstGeom prst="ellipse">
            <a:avLst/>
          </a:prstGeom>
          <a:solidFill>
            <a:srgbClr val="C19859">
              <a:lumMod val="40000"/>
              <a:lumOff val="60000"/>
              <a:alpha val="49804"/>
            </a:srgbClr>
          </a:solidFill>
          <a:ln w="3175" cap="flat" cmpd="sng" algn="ctr">
            <a:solidFill>
              <a:srgbClr val="C19859">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9" name="Oval 108"/>
          <p:cNvSpPr/>
          <p:nvPr/>
        </p:nvSpPr>
        <p:spPr>
          <a:xfrm>
            <a:off x="2280473" y="1422936"/>
            <a:ext cx="1670628" cy="1541183"/>
          </a:xfrm>
          <a:prstGeom prst="ellipse">
            <a:avLst/>
          </a:prstGeom>
          <a:solidFill>
            <a:srgbClr val="DFD7E7">
              <a:alpha val="50196"/>
            </a:srgbClr>
          </a:solidFill>
          <a:ln w="3175" cap="flat" cmpd="sng" algn="ctr">
            <a:solidFill>
              <a:srgbClr val="604878">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10" name="Oval 109"/>
          <p:cNvSpPr/>
          <p:nvPr/>
        </p:nvSpPr>
        <p:spPr>
          <a:xfrm>
            <a:off x="2369077" y="2559466"/>
            <a:ext cx="1481714" cy="1360507"/>
          </a:xfrm>
          <a:prstGeom prst="ellipse">
            <a:avLst/>
          </a:prstGeom>
          <a:solidFill>
            <a:srgbClr val="323232">
              <a:lumMod val="25000"/>
              <a:lumOff val="75000"/>
              <a:alpha val="50196"/>
            </a:srgbClr>
          </a:solidFill>
          <a:ln w="3175" cap="flat" cmpd="sng" algn="ctr">
            <a:solidFill>
              <a:srgbClr val="323232">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11" name="Oval 110"/>
          <p:cNvSpPr/>
          <p:nvPr/>
        </p:nvSpPr>
        <p:spPr>
          <a:xfrm>
            <a:off x="4857761" y="1906069"/>
            <a:ext cx="1235718" cy="1216862"/>
          </a:xfrm>
          <a:prstGeom prst="ellipse">
            <a:avLst/>
          </a:prstGeom>
          <a:solidFill>
            <a:srgbClr val="D3CBB6">
              <a:alpha val="50196"/>
            </a:srgbClr>
          </a:solidFill>
          <a:ln w="3175" cap="flat" cmpd="sng" algn="ctr">
            <a:solidFill>
              <a:srgbClr val="C19859">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12" name="Oval 111"/>
          <p:cNvSpPr/>
          <p:nvPr/>
        </p:nvSpPr>
        <p:spPr>
          <a:xfrm>
            <a:off x="2668894" y="1764489"/>
            <a:ext cx="1135212" cy="1044368"/>
          </a:xfrm>
          <a:prstGeom prst="ellipse">
            <a:avLst/>
          </a:prstGeom>
          <a:solidFill>
            <a:srgbClr val="BFAFCF">
              <a:alpha val="25098"/>
            </a:srgbClr>
          </a:solidFill>
          <a:ln w="3175" cap="flat" cmpd="sng" algn="ctr">
            <a:solidFill>
              <a:srgbClr val="604878">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13" name="Rectangle 112"/>
          <p:cNvSpPr/>
          <p:nvPr/>
        </p:nvSpPr>
        <p:spPr>
          <a:xfrm>
            <a:off x="2566454" y="1520595"/>
            <a:ext cx="994182" cy="276999"/>
          </a:xfrm>
          <a:prstGeom prst="rect">
            <a:avLst/>
          </a:prstGeom>
          <a:ln>
            <a:noFill/>
          </a:ln>
        </p:spPr>
        <p:txBody>
          <a:bodyPr wrap="none">
            <a:spAutoFit/>
          </a:bodyPr>
          <a:lstStyle/>
          <a:p>
            <a:pPr algn="ctr"/>
            <a:r>
              <a:rPr lang="en-US" sz="1200" dirty="0" smtClean="0">
                <a:solidFill>
                  <a:srgbClr val="604878">
                    <a:lumMod val="75000"/>
                  </a:srgbClr>
                </a:solidFill>
                <a:latin typeface="Avenir Next"/>
              </a:rPr>
              <a:t>Neural Nets</a:t>
            </a:r>
            <a:endParaRPr lang="en-US" sz="1200" dirty="0">
              <a:solidFill>
                <a:srgbClr val="604878">
                  <a:lumMod val="75000"/>
                </a:srgbClr>
              </a:solidFill>
              <a:latin typeface="Avenir Next"/>
            </a:endParaRPr>
          </a:p>
        </p:txBody>
      </p:sp>
      <p:sp>
        <p:nvSpPr>
          <p:cNvPr id="114" name="Rectangle 113"/>
          <p:cNvSpPr/>
          <p:nvPr/>
        </p:nvSpPr>
        <p:spPr>
          <a:xfrm>
            <a:off x="2361660" y="3037176"/>
            <a:ext cx="841897" cy="461665"/>
          </a:xfrm>
          <a:prstGeom prst="rect">
            <a:avLst/>
          </a:prstGeom>
          <a:ln>
            <a:noFill/>
          </a:ln>
        </p:spPr>
        <p:txBody>
          <a:bodyPr wrap="none">
            <a:spAutoFit/>
          </a:bodyPr>
          <a:lstStyle/>
          <a:p>
            <a:pPr algn="ctr"/>
            <a:r>
              <a:rPr lang="en-US" sz="1200" dirty="0" smtClean="0">
                <a:solidFill>
                  <a:srgbClr val="323232">
                    <a:lumMod val="75000"/>
                    <a:lumOff val="25000"/>
                  </a:srgbClr>
                </a:solidFill>
                <a:latin typeface="Avenir Next"/>
              </a:rPr>
              <a:t>Statistical</a:t>
            </a:r>
          </a:p>
          <a:p>
            <a:pPr algn="ctr"/>
            <a:r>
              <a:rPr lang="en-US" sz="1200" dirty="0" smtClean="0">
                <a:solidFill>
                  <a:srgbClr val="323232">
                    <a:lumMod val="75000"/>
                    <a:lumOff val="25000"/>
                  </a:srgbClr>
                </a:solidFill>
                <a:latin typeface="Avenir Next"/>
              </a:rPr>
              <a:t>Models</a:t>
            </a:r>
            <a:endParaRPr lang="en-US" sz="1200" dirty="0">
              <a:solidFill>
                <a:srgbClr val="323232">
                  <a:lumMod val="75000"/>
                  <a:lumOff val="25000"/>
                </a:srgbClr>
              </a:solidFill>
              <a:latin typeface="Avenir Next"/>
            </a:endParaRPr>
          </a:p>
        </p:txBody>
      </p:sp>
      <p:sp>
        <p:nvSpPr>
          <p:cNvPr id="115" name="Rectangle 114"/>
          <p:cNvSpPr/>
          <p:nvPr/>
        </p:nvSpPr>
        <p:spPr>
          <a:xfrm>
            <a:off x="5069484" y="2145651"/>
            <a:ext cx="865943" cy="461665"/>
          </a:xfrm>
          <a:prstGeom prst="rect">
            <a:avLst/>
          </a:prstGeom>
          <a:ln>
            <a:noFill/>
          </a:ln>
        </p:spPr>
        <p:txBody>
          <a:bodyPr wrap="none">
            <a:spAutoFit/>
          </a:bodyPr>
          <a:lstStyle/>
          <a:p>
            <a:pPr algn="ctr"/>
            <a:r>
              <a:rPr lang="en-US" sz="1200" dirty="0" smtClean="0">
                <a:solidFill>
                  <a:srgbClr val="C19859">
                    <a:lumMod val="75000"/>
                  </a:srgbClr>
                </a:solidFill>
                <a:latin typeface="Avenir Next"/>
              </a:rPr>
              <a:t>Ensemble</a:t>
            </a:r>
          </a:p>
          <a:p>
            <a:pPr algn="ctr"/>
            <a:r>
              <a:rPr lang="en-US" sz="1200" dirty="0" smtClean="0">
                <a:solidFill>
                  <a:srgbClr val="C19859">
                    <a:lumMod val="75000"/>
                  </a:srgbClr>
                </a:solidFill>
                <a:latin typeface="Avenir Next"/>
              </a:rPr>
              <a:t>Methods</a:t>
            </a:r>
            <a:endParaRPr lang="en-US" sz="1200" dirty="0">
              <a:solidFill>
                <a:srgbClr val="C19859">
                  <a:lumMod val="75000"/>
                </a:srgbClr>
              </a:solidFill>
              <a:latin typeface="Avenir Next"/>
            </a:endParaRPr>
          </a:p>
        </p:txBody>
      </p:sp>
      <p:sp>
        <p:nvSpPr>
          <p:cNvPr id="116" name="Rectangle 115"/>
          <p:cNvSpPr/>
          <p:nvPr/>
        </p:nvSpPr>
        <p:spPr>
          <a:xfrm>
            <a:off x="5138289" y="3159059"/>
            <a:ext cx="771365" cy="461665"/>
          </a:xfrm>
          <a:prstGeom prst="rect">
            <a:avLst/>
          </a:prstGeom>
          <a:ln>
            <a:noFill/>
          </a:ln>
        </p:spPr>
        <p:txBody>
          <a:bodyPr wrap="none">
            <a:spAutoFit/>
          </a:bodyPr>
          <a:lstStyle/>
          <a:p>
            <a:pPr algn="ctr"/>
            <a:r>
              <a:rPr lang="en-US" sz="1200" dirty="0" smtClean="0">
                <a:solidFill>
                  <a:srgbClr val="9F2936">
                    <a:lumMod val="75000"/>
                  </a:srgbClr>
                </a:solidFill>
                <a:latin typeface="Avenir Next"/>
              </a:rPr>
              <a:t>Decision</a:t>
            </a:r>
          </a:p>
          <a:p>
            <a:pPr algn="ctr"/>
            <a:r>
              <a:rPr lang="en-US" sz="1200" dirty="0" smtClean="0">
                <a:solidFill>
                  <a:srgbClr val="9F2936">
                    <a:lumMod val="75000"/>
                  </a:srgbClr>
                </a:solidFill>
                <a:latin typeface="Avenir Next"/>
              </a:rPr>
              <a:t>Trees</a:t>
            </a:r>
            <a:endParaRPr lang="en-US" sz="1200" dirty="0">
              <a:solidFill>
                <a:srgbClr val="9F2936">
                  <a:lumMod val="75000"/>
                </a:srgbClr>
              </a:solidFill>
              <a:latin typeface="Avenir Next"/>
            </a:endParaRPr>
          </a:p>
        </p:txBody>
      </p:sp>
      <p:sp>
        <p:nvSpPr>
          <p:cNvPr id="117" name="Oval 116"/>
          <p:cNvSpPr/>
          <p:nvPr/>
        </p:nvSpPr>
        <p:spPr>
          <a:xfrm>
            <a:off x="3719941" y="2261859"/>
            <a:ext cx="1290142" cy="807279"/>
          </a:xfrm>
          <a:prstGeom prst="ellipse">
            <a:avLst/>
          </a:prstGeom>
          <a:solidFill>
            <a:srgbClr val="E4D1B6">
              <a:alpha val="50196"/>
            </a:srgbClr>
          </a:solidFill>
          <a:ln w="3175" cap="flat" cmpd="sng" algn="ctr">
            <a:solidFill>
              <a:srgbClr val="C19859">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18" name="Rectangle 117"/>
          <p:cNvSpPr/>
          <p:nvPr/>
        </p:nvSpPr>
        <p:spPr>
          <a:xfrm>
            <a:off x="2865326" y="2016360"/>
            <a:ext cx="779381" cy="461665"/>
          </a:xfrm>
          <a:prstGeom prst="rect">
            <a:avLst/>
          </a:prstGeom>
          <a:ln>
            <a:noFill/>
          </a:ln>
        </p:spPr>
        <p:txBody>
          <a:bodyPr wrap="none">
            <a:spAutoFit/>
          </a:bodyPr>
          <a:lstStyle/>
          <a:p>
            <a:pPr algn="ctr"/>
            <a:r>
              <a:rPr lang="en-US" sz="1200" dirty="0" smtClean="0">
                <a:solidFill>
                  <a:srgbClr val="604878">
                    <a:lumMod val="75000"/>
                  </a:srgbClr>
                </a:solidFill>
                <a:latin typeface="Avenir Next"/>
              </a:rPr>
              <a:t>Deep</a:t>
            </a:r>
          </a:p>
          <a:p>
            <a:pPr algn="ctr"/>
            <a:r>
              <a:rPr lang="en-US" sz="1200" dirty="0" smtClean="0">
                <a:solidFill>
                  <a:srgbClr val="604878">
                    <a:lumMod val="75000"/>
                  </a:srgbClr>
                </a:solidFill>
                <a:latin typeface="Avenir Next"/>
              </a:rPr>
              <a:t>Learning</a:t>
            </a:r>
            <a:endParaRPr lang="en-US" sz="1200" dirty="0">
              <a:solidFill>
                <a:srgbClr val="604878">
                  <a:lumMod val="75000"/>
                </a:srgbClr>
              </a:solidFill>
              <a:latin typeface="Avenir Next"/>
            </a:endParaRPr>
          </a:p>
        </p:txBody>
      </p:sp>
      <p:sp>
        <p:nvSpPr>
          <p:cNvPr id="119" name="Oval 118"/>
          <p:cNvSpPr/>
          <p:nvPr/>
        </p:nvSpPr>
        <p:spPr>
          <a:xfrm>
            <a:off x="3767904" y="2976730"/>
            <a:ext cx="1281260" cy="784714"/>
          </a:xfrm>
          <a:prstGeom prst="ellipse">
            <a:avLst/>
          </a:prstGeom>
          <a:solidFill>
            <a:srgbClr val="E4D1B6">
              <a:alpha val="50196"/>
            </a:srgbClr>
          </a:solidFill>
          <a:ln w="3175" cap="flat" cmpd="sng" algn="ctr">
            <a:solidFill>
              <a:srgbClr val="C19859">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20" name="Rectangle 119"/>
          <p:cNvSpPr/>
          <p:nvPr/>
        </p:nvSpPr>
        <p:spPr>
          <a:xfrm>
            <a:off x="3070577" y="3439258"/>
            <a:ext cx="561372" cy="261610"/>
          </a:xfrm>
          <a:prstGeom prst="rect">
            <a:avLst/>
          </a:prstGeom>
          <a:ln>
            <a:noFill/>
          </a:ln>
        </p:spPr>
        <p:txBody>
          <a:bodyPr wrap="none">
            <a:spAutoFit/>
          </a:bodyPr>
          <a:lstStyle/>
          <a:p>
            <a:pPr algn="ctr"/>
            <a:r>
              <a:rPr lang="en-US" sz="1100" dirty="0" smtClean="0">
                <a:solidFill>
                  <a:srgbClr val="323232">
                    <a:lumMod val="75000"/>
                    <a:lumOff val="25000"/>
                  </a:srgbClr>
                </a:solidFill>
                <a:latin typeface="Avenir Next"/>
              </a:rPr>
              <a:t>SVMs</a:t>
            </a:r>
            <a:endParaRPr lang="en-US" sz="1100" dirty="0">
              <a:solidFill>
                <a:srgbClr val="323232">
                  <a:lumMod val="75000"/>
                  <a:lumOff val="25000"/>
                </a:srgbClr>
              </a:solidFill>
              <a:latin typeface="Avenir Next"/>
            </a:endParaRPr>
          </a:p>
        </p:txBody>
      </p:sp>
      <p:sp>
        <p:nvSpPr>
          <p:cNvPr id="121" name="Rectangle 120"/>
          <p:cNvSpPr/>
          <p:nvPr/>
        </p:nvSpPr>
        <p:spPr>
          <a:xfrm>
            <a:off x="3189468" y="2964640"/>
            <a:ext cx="567783" cy="261610"/>
          </a:xfrm>
          <a:prstGeom prst="rect">
            <a:avLst/>
          </a:prstGeom>
          <a:ln>
            <a:noFill/>
          </a:ln>
        </p:spPr>
        <p:txBody>
          <a:bodyPr wrap="none">
            <a:spAutoFit/>
          </a:bodyPr>
          <a:lstStyle/>
          <a:p>
            <a:pPr algn="ctr"/>
            <a:r>
              <a:rPr lang="en-US" sz="1100" dirty="0" smtClean="0">
                <a:solidFill>
                  <a:srgbClr val="323232">
                    <a:lumMod val="75000"/>
                    <a:lumOff val="25000"/>
                  </a:srgbClr>
                </a:solidFill>
                <a:latin typeface="Avenir Next"/>
              </a:rPr>
              <a:t>AOGs</a:t>
            </a:r>
            <a:endParaRPr lang="en-US" sz="1100" dirty="0">
              <a:solidFill>
                <a:srgbClr val="323232">
                  <a:lumMod val="75000"/>
                  <a:lumOff val="25000"/>
                </a:srgbClr>
              </a:solidFill>
              <a:latin typeface="Avenir Next"/>
            </a:endParaRPr>
          </a:p>
        </p:txBody>
      </p:sp>
      <p:sp>
        <p:nvSpPr>
          <p:cNvPr id="122" name="Oval 121"/>
          <p:cNvSpPr/>
          <p:nvPr/>
        </p:nvSpPr>
        <p:spPr>
          <a:xfrm>
            <a:off x="3839062" y="2687775"/>
            <a:ext cx="1087118" cy="627603"/>
          </a:xfrm>
          <a:prstGeom prst="ellipse">
            <a:avLst/>
          </a:prstGeom>
          <a:solidFill>
            <a:srgbClr val="F3EADE">
              <a:alpha val="20000"/>
            </a:srgbClr>
          </a:solidFill>
          <a:ln w="3175" cap="flat" cmpd="sng" algn="ctr">
            <a:solidFill>
              <a:srgbClr val="C19859">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23" name="Rectangle 122"/>
          <p:cNvSpPr/>
          <p:nvPr/>
        </p:nvSpPr>
        <p:spPr>
          <a:xfrm>
            <a:off x="3912405" y="2277741"/>
            <a:ext cx="906017" cy="430887"/>
          </a:xfrm>
          <a:prstGeom prst="rect">
            <a:avLst/>
          </a:prstGeom>
          <a:ln>
            <a:noFill/>
          </a:ln>
        </p:spPr>
        <p:txBody>
          <a:bodyPr wrap="none">
            <a:spAutoFit/>
          </a:bodyPr>
          <a:lstStyle/>
          <a:p>
            <a:pPr algn="ctr"/>
            <a:r>
              <a:rPr lang="en-US" sz="1100" dirty="0" smtClean="0">
                <a:solidFill>
                  <a:srgbClr val="C19859">
                    <a:lumMod val="75000"/>
                  </a:srgbClr>
                </a:solidFill>
                <a:latin typeface="Avenir Next"/>
              </a:rPr>
              <a:t>Bayesian</a:t>
            </a:r>
          </a:p>
          <a:p>
            <a:pPr algn="ctr"/>
            <a:r>
              <a:rPr lang="en-US" sz="1100" dirty="0" smtClean="0">
                <a:solidFill>
                  <a:srgbClr val="C19859">
                    <a:lumMod val="75000"/>
                  </a:srgbClr>
                </a:solidFill>
                <a:latin typeface="Avenir Next"/>
              </a:rPr>
              <a:t> Belief Nets</a:t>
            </a:r>
            <a:endParaRPr lang="en-US" sz="1100" dirty="0">
              <a:solidFill>
                <a:srgbClr val="C19859">
                  <a:lumMod val="75000"/>
                </a:srgbClr>
              </a:solidFill>
              <a:latin typeface="Avenir Next"/>
            </a:endParaRPr>
          </a:p>
        </p:txBody>
      </p:sp>
      <p:sp>
        <p:nvSpPr>
          <p:cNvPr id="124" name="Rectangle 123"/>
          <p:cNvSpPr/>
          <p:nvPr/>
        </p:nvSpPr>
        <p:spPr>
          <a:xfrm>
            <a:off x="4048586" y="3286435"/>
            <a:ext cx="730302" cy="430887"/>
          </a:xfrm>
          <a:prstGeom prst="rect">
            <a:avLst/>
          </a:prstGeom>
          <a:ln>
            <a:noFill/>
          </a:ln>
        </p:spPr>
        <p:txBody>
          <a:bodyPr wrap="square">
            <a:spAutoFit/>
          </a:bodyPr>
          <a:lstStyle/>
          <a:p>
            <a:pPr algn="ctr"/>
            <a:r>
              <a:rPr lang="en-US" sz="1100" dirty="0" smtClean="0">
                <a:solidFill>
                  <a:srgbClr val="C19859">
                    <a:lumMod val="75000"/>
                  </a:srgbClr>
                </a:solidFill>
                <a:latin typeface="Avenir Next"/>
              </a:rPr>
              <a:t>Markov Models</a:t>
            </a:r>
            <a:endParaRPr lang="en-US" sz="1100" dirty="0">
              <a:solidFill>
                <a:srgbClr val="C19859">
                  <a:lumMod val="75000"/>
                </a:srgbClr>
              </a:solidFill>
              <a:latin typeface="Avenir Next"/>
            </a:endParaRPr>
          </a:p>
        </p:txBody>
      </p:sp>
      <p:sp>
        <p:nvSpPr>
          <p:cNvPr id="125" name="Rectangle 124"/>
          <p:cNvSpPr/>
          <p:nvPr/>
        </p:nvSpPr>
        <p:spPr>
          <a:xfrm>
            <a:off x="4443578" y="2878544"/>
            <a:ext cx="452367" cy="215444"/>
          </a:xfrm>
          <a:prstGeom prst="rect">
            <a:avLst/>
          </a:prstGeom>
          <a:ln>
            <a:noFill/>
          </a:ln>
        </p:spPr>
        <p:txBody>
          <a:bodyPr wrap="none">
            <a:spAutoFit/>
          </a:bodyPr>
          <a:lstStyle/>
          <a:p>
            <a:pPr algn="ctr"/>
            <a:r>
              <a:rPr lang="en-US" sz="800" dirty="0" smtClean="0">
                <a:solidFill>
                  <a:srgbClr val="C19859">
                    <a:lumMod val="75000"/>
                  </a:srgbClr>
                </a:solidFill>
                <a:latin typeface="Avenir Next"/>
              </a:rPr>
              <a:t>HBNs</a:t>
            </a:r>
            <a:endParaRPr lang="en-US" sz="800" dirty="0">
              <a:solidFill>
                <a:srgbClr val="C19859">
                  <a:lumMod val="75000"/>
                </a:srgbClr>
              </a:solidFill>
              <a:latin typeface="Avenir Next"/>
            </a:endParaRPr>
          </a:p>
        </p:txBody>
      </p:sp>
      <p:sp>
        <p:nvSpPr>
          <p:cNvPr id="126" name="Rectangle 125"/>
          <p:cNvSpPr/>
          <p:nvPr/>
        </p:nvSpPr>
        <p:spPr>
          <a:xfrm>
            <a:off x="4172286" y="3063727"/>
            <a:ext cx="452368" cy="215444"/>
          </a:xfrm>
          <a:prstGeom prst="rect">
            <a:avLst/>
          </a:prstGeom>
          <a:ln>
            <a:noFill/>
          </a:ln>
        </p:spPr>
        <p:txBody>
          <a:bodyPr wrap="none">
            <a:spAutoFit/>
          </a:bodyPr>
          <a:lstStyle/>
          <a:p>
            <a:pPr algn="ctr"/>
            <a:r>
              <a:rPr lang="en-US" sz="800" dirty="0" smtClean="0">
                <a:solidFill>
                  <a:srgbClr val="C19859">
                    <a:lumMod val="75000"/>
                  </a:srgbClr>
                </a:solidFill>
                <a:latin typeface="Avenir Next"/>
              </a:rPr>
              <a:t>MLNs</a:t>
            </a:r>
            <a:endParaRPr lang="en-US" sz="800" dirty="0">
              <a:solidFill>
                <a:srgbClr val="C19859">
                  <a:lumMod val="75000"/>
                </a:srgbClr>
              </a:solidFill>
              <a:latin typeface="Avenir Next"/>
            </a:endParaRPr>
          </a:p>
        </p:txBody>
      </p:sp>
      <p:grpSp>
        <p:nvGrpSpPr>
          <p:cNvPr id="127" name="Group 126"/>
          <p:cNvGrpSpPr/>
          <p:nvPr/>
        </p:nvGrpSpPr>
        <p:grpSpPr>
          <a:xfrm>
            <a:off x="5861276" y="4157351"/>
            <a:ext cx="2246302" cy="2205349"/>
            <a:chOff x="5861276" y="4157351"/>
            <a:chExt cx="2246302" cy="2205349"/>
          </a:xfrm>
        </p:grpSpPr>
        <p:sp>
          <p:nvSpPr>
            <p:cNvPr id="128" name="Rectangle 127"/>
            <p:cNvSpPr/>
            <p:nvPr/>
          </p:nvSpPr>
          <p:spPr>
            <a:xfrm>
              <a:off x="5861276" y="4157351"/>
              <a:ext cx="2246302" cy="2205349"/>
            </a:xfrm>
            <a:prstGeom prst="rect">
              <a:avLst/>
            </a:prstGeom>
            <a:solidFill>
              <a:srgbClr val="4E8542">
                <a:lumMod val="20000"/>
                <a:lumOff val="80000"/>
              </a:srgbClr>
            </a:solidFill>
            <a:ln w="12700" cap="flat" cmpd="sng" algn="ctr">
              <a:solidFill>
                <a:srgbClr val="4E8542">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nvGrpSpPr>
            <p:cNvPr id="129" name="Group 128"/>
            <p:cNvGrpSpPr/>
            <p:nvPr/>
          </p:nvGrpSpPr>
          <p:grpSpPr>
            <a:xfrm>
              <a:off x="6264518" y="4280320"/>
              <a:ext cx="1439818" cy="1068870"/>
              <a:chOff x="4095223" y="3605854"/>
              <a:chExt cx="1200621" cy="1014314"/>
            </a:xfrm>
          </p:grpSpPr>
          <p:sp>
            <p:nvSpPr>
              <p:cNvPr id="131" name="Rectangle 130"/>
              <p:cNvSpPr/>
              <p:nvPr/>
            </p:nvSpPr>
            <p:spPr>
              <a:xfrm>
                <a:off x="4095223" y="3605854"/>
                <a:ext cx="1196612" cy="101431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grpSp>
            <p:nvGrpSpPr>
              <p:cNvPr id="132" name="Group 131"/>
              <p:cNvGrpSpPr/>
              <p:nvPr/>
            </p:nvGrpSpPr>
            <p:grpSpPr>
              <a:xfrm>
                <a:off x="4099233" y="3605854"/>
                <a:ext cx="1196611" cy="1014314"/>
                <a:chOff x="6495861" y="3720157"/>
                <a:chExt cx="1196611" cy="1014314"/>
              </a:xfrm>
            </p:grpSpPr>
            <p:sp>
              <p:nvSpPr>
                <p:cNvPr id="133" name="Rectangle 132"/>
                <p:cNvSpPr/>
                <p:nvPr/>
              </p:nvSpPr>
              <p:spPr>
                <a:xfrm>
                  <a:off x="6495861" y="3720157"/>
                  <a:ext cx="1196611" cy="1014314"/>
                </a:xfrm>
                <a:prstGeom prst="rect">
                  <a:avLst/>
                </a:prstGeom>
                <a:noFill/>
                <a:ln w="28575" cap="flat" cmpd="sng" algn="ctr">
                  <a:solidFill>
                    <a:srgbClr val="4E8542">
                      <a:lumMod val="75000"/>
                    </a:srgbClr>
                  </a:solidFill>
                  <a:prstDash val="solid"/>
                  <a:miter lim="800000"/>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70AD47">
                        <a:lumMod val="75000"/>
                      </a:srgbClr>
                    </a:solidFill>
                    <a:effectLst/>
                    <a:uLnTx/>
                    <a:uFillTx/>
                    <a:latin typeface="Avenir Next" charset="0"/>
                    <a:ea typeface="Avenir Next" charset="0"/>
                    <a:cs typeface="Avenir Next" charset="0"/>
                  </a:endParaRPr>
                </a:p>
              </p:txBody>
            </p:sp>
            <p:pic>
              <p:nvPicPr>
                <p:cNvPr id="134" name="Picture 133"/>
                <p:cNvPicPr>
                  <a:picLocks noChangeAspect="1"/>
                </p:cNvPicPr>
                <p:nvPr/>
              </p:nvPicPr>
              <p:blipFill>
                <a:blip r:embed="rId2"/>
                <a:stretch>
                  <a:fillRect/>
                </a:stretch>
              </p:blipFill>
              <p:spPr>
                <a:xfrm>
                  <a:off x="6575960" y="3778594"/>
                  <a:ext cx="1036410" cy="890093"/>
                </a:xfrm>
                <a:prstGeom prst="rect">
                  <a:avLst/>
                </a:prstGeom>
              </p:spPr>
            </p:pic>
          </p:grpSp>
        </p:grpSp>
        <p:sp>
          <p:nvSpPr>
            <p:cNvPr id="130" name="Rectangle 129"/>
            <p:cNvSpPr/>
            <p:nvPr/>
          </p:nvSpPr>
          <p:spPr>
            <a:xfrm>
              <a:off x="5861276" y="5396474"/>
              <a:ext cx="2246302" cy="918200"/>
            </a:xfrm>
            <a:prstGeom prst="rect">
              <a:avLst/>
            </a:prstGeom>
          </p:spPr>
          <p:txBody>
            <a:bodyPr wrap="square">
              <a:spAutoFit/>
            </a:bodyPr>
            <a:lstStyle/>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600" b="1" i="0" u="none" strike="noStrike" kern="0" cap="none" spc="0" normalizeH="0" baseline="0" noProof="0" dirty="0" smtClean="0">
                  <a:ln>
                    <a:noFill/>
                  </a:ln>
                  <a:solidFill>
                    <a:srgbClr val="4E8542">
                      <a:lumMod val="50000"/>
                    </a:srgbClr>
                  </a:solidFill>
                  <a:effectLst/>
                  <a:uLnTx/>
                  <a:uFillTx/>
                  <a:latin typeface="Avenir Next" charset="0"/>
                  <a:ea typeface="Avenir Next" charset="0"/>
                  <a:cs typeface="Avenir Next" charset="0"/>
                </a:rPr>
                <a:t>Model Induction</a:t>
              </a:r>
            </a:p>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Avenir Next" charset="0"/>
                </a:rPr>
                <a:t>Techniques to infer an explainable model from any model as a black box</a:t>
              </a:r>
              <a:endParaRPr kumimoji="0" lang="en-US" sz="1200" b="0" i="0" u="none" strike="noStrike" kern="0" cap="none" spc="0" normalizeH="0" baseline="0" noProof="0" dirty="0" smtClean="0">
                <a:ln>
                  <a:noFill/>
                </a:ln>
                <a:solidFill>
                  <a:prstClr val="black"/>
                </a:solidFill>
                <a:effectLst/>
                <a:uLnTx/>
                <a:uFillTx/>
                <a:latin typeface="Calibri"/>
              </a:endParaRPr>
            </a:p>
          </p:txBody>
        </p:sp>
      </p:grpSp>
      <p:grpSp>
        <p:nvGrpSpPr>
          <p:cNvPr id="135" name="Group 134"/>
          <p:cNvGrpSpPr/>
          <p:nvPr/>
        </p:nvGrpSpPr>
        <p:grpSpPr>
          <a:xfrm>
            <a:off x="1034691" y="4157351"/>
            <a:ext cx="2246302" cy="2205349"/>
            <a:chOff x="1034691" y="4157351"/>
            <a:chExt cx="2246302" cy="2205349"/>
          </a:xfrm>
        </p:grpSpPr>
        <p:sp>
          <p:nvSpPr>
            <p:cNvPr id="136" name="Rectangle 135"/>
            <p:cNvSpPr/>
            <p:nvPr/>
          </p:nvSpPr>
          <p:spPr>
            <a:xfrm>
              <a:off x="1034691" y="4157351"/>
              <a:ext cx="2246302" cy="2205349"/>
            </a:xfrm>
            <a:prstGeom prst="rect">
              <a:avLst/>
            </a:prstGeom>
            <a:solidFill>
              <a:srgbClr val="4E8542">
                <a:lumMod val="20000"/>
                <a:lumOff val="80000"/>
              </a:srgbClr>
            </a:solidFill>
            <a:ln w="12700" cap="flat" cmpd="sng" algn="ctr">
              <a:solidFill>
                <a:srgbClr val="4E8542">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nvGrpSpPr>
            <p:cNvPr id="137" name="Group 136"/>
            <p:cNvGrpSpPr/>
            <p:nvPr/>
          </p:nvGrpSpPr>
          <p:grpSpPr>
            <a:xfrm>
              <a:off x="1440336" y="4280320"/>
              <a:ext cx="1435012" cy="1088642"/>
              <a:chOff x="1256367" y="4291078"/>
              <a:chExt cx="1527412" cy="1088642"/>
            </a:xfrm>
          </p:grpSpPr>
          <p:sp>
            <p:nvSpPr>
              <p:cNvPr id="139" name="Rectangle 138"/>
              <p:cNvSpPr/>
              <p:nvPr/>
            </p:nvSpPr>
            <p:spPr>
              <a:xfrm>
                <a:off x="1256367" y="4291078"/>
                <a:ext cx="1527412" cy="1088642"/>
              </a:xfrm>
              <a:prstGeom prst="rect">
                <a:avLst/>
              </a:prstGeom>
              <a:solidFill>
                <a:sysClr val="window" lastClr="FFFFFF"/>
              </a:solidFill>
              <a:ln w="28575" cap="flat" cmpd="sng" algn="ctr">
                <a:solidFill>
                  <a:srgbClr val="4E8542">
                    <a:lumMod val="75000"/>
                  </a:srgbClr>
                </a:solidFill>
                <a:prstDash val="solid"/>
                <a:miter lim="800000"/>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70AD47">
                      <a:lumMod val="75000"/>
                    </a:srgbClr>
                  </a:solidFill>
                  <a:effectLst/>
                  <a:uLnTx/>
                  <a:uFillTx/>
                  <a:latin typeface="Avenir Next" charset="0"/>
                  <a:ea typeface="Avenir Next" charset="0"/>
                  <a:cs typeface="Avenir Next" charset="0"/>
                </a:endParaRPr>
              </a:p>
            </p:txBody>
          </p:sp>
          <p:pic>
            <p:nvPicPr>
              <p:cNvPr id="140" name="Picture 139"/>
              <p:cNvPicPr>
                <a:picLocks noChangeAspect="1"/>
              </p:cNvPicPr>
              <p:nvPr/>
            </p:nvPicPr>
            <p:blipFill>
              <a:blip r:embed="rId3"/>
              <a:stretch>
                <a:fillRect/>
              </a:stretch>
            </p:blipFill>
            <p:spPr>
              <a:xfrm>
                <a:off x="1362504" y="4351153"/>
                <a:ext cx="1315140" cy="981491"/>
              </a:xfrm>
              <a:prstGeom prst="rect">
                <a:avLst/>
              </a:prstGeom>
            </p:spPr>
          </p:pic>
        </p:grpSp>
        <p:sp>
          <p:nvSpPr>
            <p:cNvPr id="138" name="Rectangle 137"/>
            <p:cNvSpPr/>
            <p:nvPr/>
          </p:nvSpPr>
          <p:spPr>
            <a:xfrm>
              <a:off x="1118795" y="5396474"/>
              <a:ext cx="2078094" cy="918200"/>
            </a:xfrm>
            <a:prstGeom prst="rect">
              <a:avLst/>
            </a:prstGeom>
          </p:spPr>
          <p:txBody>
            <a:bodyPr wrap="square">
              <a:spAutoFit/>
            </a:bodyPr>
            <a:lstStyle/>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600" b="1" i="0" u="none" strike="noStrike" kern="0" cap="none" spc="0" normalizeH="0" baseline="0" noProof="0" dirty="0" smtClean="0">
                  <a:ln>
                    <a:noFill/>
                  </a:ln>
                  <a:solidFill>
                    <a:srgbClr val="4E8542">
                      <a:lumMod val="50000"/>
                    </a:srgbClr>
                  </a:solidFill>
                  <a:effectLst/>
                  <a:uLnTx/>
                  <a:uFillTx/>
                  <a:latin typeface="Avenir Next" charset="0"/>
                  <a:ea typeface="Avenir Next" charset="0"/>
                  <a:cs typeface="Avenir Next" charset="0"/>
                </a:rPr>
                <a:t>Deep Explanation</a:t>
              </a:r>
            </a:p>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Avenir Next" charset="0"/>
                </a:rPr>
                <a:t>Modified deep learning techniques to learn explainable features</a:t>
              </a:r>
              <a:endParaRPr kumimoji="0" lang="en-US" sz="1200" b="0" i="0" u="none" strike="noStrike" kern="0" cap="none" spc="0" normalizeH="0" baseline="0" noProof="0" dirty="0" smtClean="0">
                <a:ln>
                  <a:noFill/>
                </a:ln>
                <a:solidFill>
                  <a:prstClr val="black"/>
                </a:solidFill>
                <a:effectLst/>
                <a:uLnTx/>
                <a:uFillTx/>
                <a:latin typeface="Calibri"/>
              </a:endParaRPr>
            </a:p>
          </p:txBody>
        </p:sp>
      </p:grpSp>
      <p:sp>
        <p:nvSpPr>
          <p:cNvPr id="141" name="TextBox 140"/>
          <p:cNvSpPr txBox="1"/>
          <p:nvPr/>
        </p:nvSpPr>
        <p:spPr>
          <a:xfrm>
            <a:off x="312124" y="938644"/>
            <a:ext cx="1792177" cy="646331"/>
          </a:xfrm>
          <a:prstGeom prst="rect">
            <a:avLst/>
          </a:prstGeom>
          <a:noFill/>
        </p:spPr>
        <p:txBody>
          <a:bodyPr wrap="square" rtlCol="0">
            <a:spAutoFit/>
          </a:bodyPr>
          <a:lstStyle/>
          <a:p>
            <a:pPr algn="ctr"/>
            <a:r>
              <a:rPr lang="en-US" dirty="0" smtClean="0">
                <a:solidFill>
                  <a:srgbClr val="4E8542">
                    <a:lumMod val="75000"/>
                  </a:srgbClr>
                </a:solidFill>
                <a:latin typeface="Avenir Next"/>
              </a:rPr>
              <a:t>New </a:t>
            </a:r>
          </a:p>
          <a:p>
            <a:pPr algn="ctr"/>
            <a:r>
              <a:rPr lang="en-US" dirty="0" smtClean="0">
                <a:solidFill>
                  <a:srgbClr val="4E8542">
                    <a:lumMod val="75000"/>
                  </a:srgbClr>
                </a:solidFill>
                <a:latin typeface="Avenir Next"/>
              </a:rPr>
              <a:t>Approach</a:t>
            </a:r>
            <a:endParaRPr lang="en-US" dirty="0">
              <a:solidFill>
                <a:srgbClr val="4E8542">
                  <a:lumMod val="75000"/>
                </a:srgbClr>
              </a:solidFill>
              <a:latin typeface="Avenir Next"/>
            </a:endParaRPr>
          </a:p>
        </p:txBody>
      </p:sp>
      <p:sp>
        <p:nvSpPr>
          <p:cNvPr id="142" name="Rectangle 141"/>
          <p:cNvSpPr/>
          <p:nvPr/>
        </p:nvSpPr>
        <p:spPr>
          <a:xfrm>
            <a:off x="394400" y="1721919"/>
            <a:ext cx="1788403" cy="2031325"/>
          </a:xfrm>
          <a:prstGeom prst="rect">
            <a:avLst/>
          </a:prstGeom>
        </p:spPr>
        <p:txBody>
          <a:bodyPr wrap="square">
            <a:spAutoFit/>
          </a:bodyPr>
          <a:lstStyle/>
          <a:p>
            <a:r>
              <a:rPr lang="en-US" sz="1400" dirty="0">
                <a:solidFill>
                  <a:srgbClr val="4E8542">
                    <a:lumMod val="75000"/>
                  </a:srgbClr>
                </a:solidFill>
                <a:latin typeface="Avenir Next"/>
              </a:rPr>
              <a:t>C</a:t>
            </a:r>
            <a:r>
              <a:rPr lang="en-US" sz="1400" dirty="0" smtClean="0">
                <a:solidFill>
                  <a:srgbClr val="4E8542">
                    <a:lumMod val="75000"/>
                  </a:srgbClr>
                </a:solidFill>
                <a:latin typeface="Avenir Next"/>
              </a:rPr>
              <a:t>reate </a:t>
            </a:r>
            <a:r>
              <a:rPr lang="en-US" sz="1400" dirty="0">
                <a:solidFill>
                  <a:srgbClr val="4E8542">
                    <a:lumMod val="75000"/>
                  </a:srgbClr>
                </a:solidFill>
                <a:latin typeface="Avenir Next"/>
              </a:rPr>
              <a:t>a suite of </a:t>
            </a:r>
            <a:r>
              <a:rPr lang="en-US" sz="1400" dirty="0" smtClean="0">
                <a:solidFill>
                  <a:srgbClr val="4E8542">
                    <a:lumMod val="75000"/>
                  </a:srgbClr>
                </a:solidFill>
                <a:latin typeface="Avenir Next"/>
              </a:rPr>
              <a:t>machine </a:t>
            </a:r>
            <a:r>
              <a:rPr lang="en-US" sz="1400" dirty="0">
                <a:solidFill>
                  <a:srgbClr val="4E8542">
                    <a:lumMod val="75000"/>
                  </a:srgbClr>
                </a:solidFill>
                <a:latin typeface="Avenir Next"/>
              </a:rPr>
              <a:t>learning techniques that</a:t>
            </a:r>
          </a:p>
          <a:p>
            <a:r>
              <a:rPr lang="en-US" sz="1400" dirty="0" smtClean="0">
                <a:solidFill>
                  <a:srgbClr val="4E8542">
                    <a:lumMod val="75000"/>
                  </a:srgbClr>
                </a:solidFill>
                <a:latin typeface="Avenir Next"/>
              </a:rPr>
              <a:t>produce </a:t>
            </a:r>
            <a:r>
              <a:rPr lang="en-US" sz="1400" dirty="0">
                <a:solidFill>
                  <a:srgbClr val="4E8542">
                    <a:lumMod val="75000"/>
                  </a:srgbClr>
                </a:solidFill>
                <a:latin typeface="Avenir Next"/>
              </a:rPr>
              <a:t>more explainable models, while maintaining a high level of learning performance </a:t>
            </a:r>
          </a:p>
        </p:txBody>
      </p:sp>
      <p:sp>
        <p:nvSpPr>
          <p:cNvPr id="143" name="Oval 142"/>
          <p:cNvSpPr>
            <a:spLocks noChangeAspect="1"/>
          </p:cNvSpPr>
          <p:nvPr/>
        </p:nvSpPr>
        <p:spPr>
          <a:xfrm>
            <a:off x="7703346" y="2206357"/>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144" name="Oval 143"/>
          <p:cNvSpPr>
            <a:spLocks noChangeAspect="1"/>
          </p:cNvSpPr>
          <p:nvPr/>
        </p:nvSpPr>
        <p:spPr>
          <a:xfrm>
            <a:off x="7276258" y="2258893"/>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145" name="Oval 144"/>
          <p:cNvSpPr>
            <a:spLocks noChangeAspect="1"/>
          </p:cNvSpPr>
          <p:nvPr/>
        </p:nvSpPr>
        <p:spPr>
          <a:xfrm>
            <a:off x="7917958" y="2451112"/>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146" name="Oval 145"/>
          <p:cNvSpPr>
            <a:spLocks noChangeAspect="1"/>
          </p:cNvSpPr>
          <p:nvPr/>
        </p:nvSpPr>
        <p:spPr>
          <a:xfrm>
            <a:off x="7245838" y="2130017"/>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147" name="Oval 146"/>
          <p:cNvSpPr>
            <a:spLocks noChangeAspect="1"/>
          </p:cNvSpPr>
          <p:nvPr/>
        </p:nvSpPr>
        <p:spPr>
          <a:xfrm>
            <a:off x="7433208" y="2438326"/>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148" name="Rectangle 147"/>
          <p:cNvSpPr/>
          <p:nvPr/>
        </p:nvSpPr>
        <p:spPr>
          <a:xfrm>
            <a:off x="4188523" y="2691343"/>
            <a:ext cx="433132" cy="246221"/>
          </a:xfrm>
          <a:prstGeom prst="rect">
            <a:avLst/>
          </a:prstGeom>
          <a:ln>
            <a:noFill/>
          </a:ln>
        </p:spPr>
        <p:txBody>
          <a:bodyPr wrap="none">
            <a:spAutoFit/>
          </a:bodyPr>
          <a:lstStyle/>
          <a:p>
            <a:pPr algn="ctr"/>
            <a:r>
              <a:rPr lang="en-US" sz="1000" dirty="0" smtClean="0">
                <a:solidFill>
                  <a:srgbClr val="C19859">
                    <a:lumMod val="75000"/>
                  </a:srgbClr>
                </a:solidFill>
                <a:latin typeface="Avenir Next"/>
              </a:rPr>
              <a:t>SRL</a:t>
            </a:r>
            <a:endParaRPr lang="en-US" sz="1000" dirty="0">
              <a:solidFill>
                <a:srgbClr val="C19859">
                  <a:lumMod val="75000"/>
                </a:srgbClr>
              </a:solidFill>
              <a:latin typeface="Avenir Next"/>
            </a:endParaRPr>
          </a:p>
        </p:txBody>
      </p:sp>
      <p:grpSp>
        <p:nvGrpSpPr>
          <p:cNvPr id="149" name="Group 148"/>
          <p:cNvGrpSpPr/>
          <p:nvPr/>
        </p:nvGrpSpPr>
        <p:grpSpPr>
          <a:xfrm>
            <a:off x="3446132" y="4156605"/>
            <a:ext cx="2246302" cy="2209393"/>
            <a:chOff x="3446132" y="4156605"/>
            <a:chExt cx="2246302" cy="2209393"/>
          </a:xfrm>
        </p:grpSpPr>
        <p:sp>
          <p:nvSpPr>
            <p:cNvPr id="150" name="Rectangle 149"/>
            <p:cNvSpPr/>
            <p:nvPr/>
          </p:nvSpPr>
          <p:spPr>
            <a:xfrm>
              <a:off x="3446132" y="4156605"/>
              <a:ext cx="2246302" cy="2209393"/>
            </a:xfrm>
            <a:prstGeom prst="rect">
              <a:avLst/>
            </a:prstGeom>
            <a:solidFill>
              <a:srgbClr val="4E8542">
                <a:lumMod val="20000"/>
                <a:lumOff val="80000"/>
              </a:srgbClr>
            </a:solidFill>
            <a:ln w="12700" cap="flat" cmpd="sng" algn="ctr">
              <a:solidFill>
                <a:srgbClr val="4E8542">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51" name="Rectangle 150"/>
            <p:cNvSpPr/>
            <p:nvPr/>
          </p:nvSpPr>
          <p:spPr>
            <a:xfrm>
              <a:off x="3572089" y="5396474"/>
              <a:ext cx="1994388" cy="918200"/>
            </a:xfrm>
            <a:prstGeom prst="rect">
              <a:avLst/>
            </a:prstGeom>
          </p:spPr>
          <p:txBody>
            <a:bodyPr wrap="square" lIns="0" rIns="0">
              <a:spAutoFit/>
            </a:bodyPr>
            <a:lstStyle/>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600" b="1" i="0" u="none" strike="noStrike" kern="0" cap="none" spc="0" normalizeH="0" baseline="0" noProof="0" dirty="0" smtClean="0">
                  <a:ln>
                    <a:noFill/>
                  </a:ln>
                  <a:solidFill>
                    <a:srgbClr val="4E8542">
                      <a:lumMod val="50000"/>
                    </a:srgbClr>
                  </a:solidFill>
                  <a:effectLst/>
                  <a:uLnTx/>
                  <a:uFillTx/>
                  <a:latin typeface="Avenir Next" charset="0"/>
                  <a:ea typeface="Avenir Next" charset="0"/>
                  <a:cs typeface="Avenir Next" charset="0"/>
                </a:rPr>
                <a:t>Interpretable Models</a:t>
              </a:r>
            </a:p>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Avenir Next" charset="0"/>
                </a:rPr>
                <a:t>Techniques to learn more structured, interpretable, causal models</a:t>
              </a:r>
              <a:endParaRPr kumimoji="0" lang="en-US" sz="1200" b="0" i="0" u="none" strike="noStrike" kern="0" cap="none" spc="0" normalizeH="0" baseline="0" noProof="0" dirty="0" smtClean="0">
                <a:ln>
                  <a:noFill/>
                </a:ln>
                <a:solidFill>
                  <a:prstClr val="black"/>
                </a:solidFill>
                <a:effectLst/>
                <a:uLnTx/>
                <a:uFillTx/>
                <a:latin typeface="Calibri"/>
              </a:endParaRPr>
            </a:p>
          </p:txBody>
        </p:sp>
        <p:grpSp>
          <p:nvGrpSpPr>
            <p:cNvPr id="152" name="Group 151"/>
            <p:cNvGrpSpPr/>
            <p:nvPr/>
          </p:nvGrpSpPr>
          <p:grpSpPr>
            <a:xfrm>
              <a:off x="3851778" y="4280320"/>
              <a:ext cx="1435010" cy="1068870"/>
              <a:chOff x="3641498" y="4311603"/>
              <a:chExt cx="1527409" cy="1068870"/>
            </a:xfrm>
          </p:grpSpPr>
          <p:pic>
            <p:nvPicPr>
              <p:cNvPr id="153" name="Picture 152"/>
              <p:cNvPicPr>
                <a:picLocks noChangeAspect="1"/>
              </p:cNvPicPr>
              <p:nvPr/>
            </p:nvPicPr>
            <p:blipFill rotWithShape="1">
              <a:blip r:embed="rId4"/>
              <a:srcRect r="8467"/>
              <a:stretch/>
            </p:blipFill>
            <p:spPr>
              <a:xfrm>
                <a:off x="3674978" y="4346527"/>
                <a:ext cx="1460456" cy="1033426"/>
              </a:xfrm>
              <a:prstGeom prst="rect">
                <a:avLst/>
              </a:prstGeom>
            </p:spPr>
          </p:pic>
          <p:sp>
            <p:nvSpPr>
              <p:cNvPr id="154" name="Rectangle 153"/>
              <p:cNvSpPr/>
              <p:nvPr/>
            </p:nvSpPr>
            <p:spPr>
              <a:xfrm>
                <a:off x="3641498" y="4311603"/>
                <a:ext cx="1527409" cy="1068870"/>
              </a:xfrm>
              <a:prstGeom prst="rect">
                <a:avLst/>
              </a:prstGeom>
              <a:noFill/>
              <a:ln w="28575" cap="flat" cmpd="sng" algn="ctr">
                <a:solidFill>
                  <a:srgbClr val="4E8542">
                    <a:lumMod val="75000"/>
                  </a:srgbClr>
                </a:solidFill>
                <a:prstDash val="solid"/>
                <a:miter lim="800000"/>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70AD47">
                      <a:lumMod val="75000"/>
                    </a:srgbClr>
                  </a:solidFill>
                  <a:effectLst/>
                  <a:uLnTx/>
                  <a:uFillTx/>
                  <a:latin typeface="Avenir Next" charset="0"/>
                  <a:ea typeface="Avenir Next" charset="0"/>
                  <a:cs typeface="Avenir Next" charset="0"/>
                </a:endParaRPr>
              </a:p>
            </p:txBody>
          </p:sp>
        </p:grpSp>
      </p:grpSp>
      <p:sp>
        <p:nvSpPr>
          <p:cNvPr id="155" name="Rectangle 154"/>
          <p:cNvSpPr/>
          <p:nvPr/>
        </p:nvSpPr>
        <p:spPr>
          <a:xfrm>
            <a:off x="3912534" y="2878544"/>
            <a:ext cx="445956" cy="215444"/>
          </a:xfrm>
          <a:prstGeom prst="rect">
            <a:avLst/>
          </a:prstGeom>
          <a:ln>
            <a:noFill/>
          </a:ln>
        </p:spPr>
        <p:txBody>
          <a:bodyPr wrap="none">
            <a:spAutoFit/>
          </a:bodyPr>
          <a:lstStyle/>
          <a:p>
            <a:pPr algn="ctr"/>
            <a:r>
              <a:rPr lang="en-US" sz="800" dirty="0" smtClean="0">
                <a:solidFill>
                  <a:srgbClr val="C19859">
                    <a:lumMod val="75000"/>
                  </a:srgbClr>
                </a:solidFill>
                <a:latin typeface="Avenir Next"/>
              </a:rPr>
              <a:t>CRFs</a:t>
            </a:r>
            <a:endParaRPr lang="en-US" sz="800" dirty="0">
              <a:solidFill>
                <a:srgbClr val="C19859">
                  <a:lumMod val="75000"/>
                </a:srgbClr>
              </a:solidFill>
              <a:latin typeface="Avenir Next"/>
            </a:endParaRPr>
          </a:p>
        </p:txBody>
      </p:sp>
      <p:cxnSp>
        <p:nvCxnSpPr>
          <p:cNvPr id="156" name="Straight Arrow Connector 155"/>
          <p:cNvCxnSpPr>
            <a:endCxn id="98" idx="2"/>
          </p:cNvCxnSpPr>
          <p:nvPr/>
        </p:nvCxnSpPr>
        <p:spPr>
          <a:xfrm flipV="1">
            <a:off x="3531895" y="1859514"/>
            <a:ext cx="3223394" cy="381895"/>
          </a:xfrm>
          <a:prstGeom prst="straightConnector1">
            <a:avLst/>
          </a:prstGeom>
          <a:noFill/>
          <a:ln w="6350" cap="flat" cmpd="sng" algn="ctr">
            <a:solidFill>
              <a:srgbClr val="F07F09">
                <a:lumMod val="75000"/>
              </a:srgbClr>
            </a:solidFill>
            <a:prstDash val="solid"/>
            <a:miter lim="800000"/>
            <a:tailEnd type="stealth"/>
          </a:ln>
          <a:effectLst/>
        </p:spPr>
      </p:cxnSp>
      <p:sp>
        <p:nvSpPr>
          <p:cNvPr id="157" name="Oval 156"/>
          <p:cNvSpPr/>
          <p:nvPr/>
        </p:nvSpPr>
        <p:spPr>
          <a:xfrm>
            <a:off x="4934089" y="2651774"/>
            <a:ext cx="1159390" cy="1207027"/>
          </a:xfrm>
          <a:prstGeom prst="ellipse">
            <a:avLst/>
          </a:prstGeom>
          <a:solidFill>
            <a:srgbClr val="F2CED2">
              <a:alpha val="50196"/>
            </a:srgbClr>
          </a:solidFill>
          <a:ln w="3175" cap="flat" cmpd="sng" algn="ctr">
            <a:solidFill>
              <a:srgbClr val="9F293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58" name="Rectangle 157"/>
          <p:cNvSpPr/>
          <p:nvPr/>
        </p:nvSpPr>
        <p:spPr>
          <a:xfrm>
            <a:off x="5154443" y="2669086"/>
            <a:ext cx="696024" cy="415498"/>
          </a:xfrm>
          <a:prstGeom prst="rect">
            <a:avLst/>
          </a:prstGeom>
          <a:ln>
            <a:noFill/>
          </a:ln>
        </p:spPr>
        <p:txBody>
          <a:bodyPr wrap="none">
            <a:spAutoFit/>
          </a:bodyPr>
          <a:lstStyle/>
          <a:p>
            <a:pPr algn="ctr"/>
            <a:r>
              <a:rPr lang="en-US" sz="1050" dirty="0" smtClean="0">
                <a:solidFill>
                  <a:srgbClr val="C19859">
                    <a:lumMod val="75000"/>
                  </a:srgbClr>
                </a:solidFill>
                <a:latin typeface="Avenir Next"/>
              </a:rPr>
              <a:t>Random</a:t>
            </a:r>
          </a:p>
          <a:p>
            <a:pPr algn="ctr"/>
            <a:r>
              <a:rPr lang="en-US" sz="1050" dirty="0" smtClean="0">
                <a:solidFill>
                  <a:srgbClr val="C19859">
                    <a:lumMod val="75000"/>
                  </a:srgbClr>
                </a:solidFill>
                <a:latin typeface="Avenir Next"/>
              </a:rPr>
              <a:t>Forests</a:t>
            </a:r>
            <a:endParaRPr lang="en-US" sz="1050" dirty="0">
              <a:solidFill>
                <a:srgbClr val="C19859">
                  <a:lumMod val="75000"/>
                </a:srgbClr>
              </a:solidFill>
              <a:latin typeface="Avenir Next"/>
            </a:endParaRPr>
          </a:p>
        </p:txBody>
      </p:sp>
      <p:sp>
        <p:nvSpPr>
          <p:cNvPr id="159" name="Rectangle 158"/>
          <p:cNvSpPr/>
          <p:nvPr/>
        </p:nvSpPr>
        <p:spPr>
          <a:xfrm>
            <a:off x="3994610" y="1715338"/>
            <a:ext cx="840295" cy="461665"/>
          </a:xfrm>
          <a:prstGeom prst="rect">
            <a:avLst/>
          </a:prstGeom>
          <a:ln>
            <a:noFill/>
          </a:ln>
        </p:spPr>
        <p:txBody>
          <a:bodyPr wrap="none">
            <a:spAutoFit/>
          </a:bodyPr>
          <a:lstStyle/>
          <a:p>
            <a:pPr algn="ctr"/>
            <a:r>
              <a:rPr lang="en-US" sz="1200" dirty="0" smtClean="0">
                <a:solidFill>
                  <a:srgbClr val="C19859">
                    <a:lumMod val="75000"/>
                  </a:srgbClr>
                </a:solidFill>
                <a:latin typeface="Avenir Next"/>
              </a:rPr>
              <a:t>Graphical</a:t>
            </a:r>
          </a:p>
          <a:p>
            <a:pPr algn="ctr"/>
            <a:r>
              <a:rPr lang="en-US" sz="1200" dirty="0" smtClean="0">
                <a:solidFill>
                  <a:srgbClr val="C19859">
                    <a:lumMod val="75000"/>
                  </a:srgbClr>
                </a:solidFill>
                <a:latin typeface="Avenir Next"/>
              </a:rPr>
              <a:t>Models</a:t>
            </a:r>
            <a:endParaRPr lang="en-US" sz="1200" dirty="0">
              <a:solidFill>
                <a:srgbClr val="C19859">
                  <a:lumMod val="75000"/>
                </a:srgbClr>
              </a:solidFill>
              <a:latin typeface="Avenir Next"/>
            </a:endParaRPr>
          </a:p>
        </p:txBody>
      </p:sp>
      <p:cxnSp>
        <p:nvCxnSpPr>
          <p:cNvPr id="160" name="Straight Arrow Connector 159"/>
          <p:cNvCxnSpPr/>
          <p:nvPr/>
        </p:nvCxnSpPr>
        <p:spPr>
          <a:xfrm flipV="1">
            <a:off x="5502455" y="2177003"/>
            <a:ext cx="1374784" cy="568284"/>
          </a:xfrm>
          <a:prstGeom prst="straightConnector1">
            <a:avLst/>
          </a:prstGeom>
          <a:noFill/>
          <a:ln w="6350" cap="flat" cmpd="sng" algn="ctr">
            <a:solidFill>
              <a:srgbClr val="F07F09">
                <a:lumMod val="75000"/>
              </a:srgbClr>
            </a:solidFill>
            <a:prstDash val="solid"/>
            <a:miter lim="800000"/>
            <a:tailEnd type="stealth"/>
          </a:ln>
          <a:effectLst/>
        </p:spPr>
      </p:cxnSp>
      <p:cxnSp>
        <p:nvCxnSpPr>
          <p:cNvPr id="161" name="Straight Arrow Connector 160"/>
          <p:cNvCxnSpPr>
            <a:endCxn id="105" idx="2"/>
          </p:cNvCxnSpPr>
          <p:nvPr/>
        </p:nvCxnSpPr>
        <p:spPr>
          <a:xfrm flipV="1">
            <a:off x="3572089" y="2305827"/>
            <a:ext cx="3312881" cy="1259669"/>
          </a:xfrm>
          <a:prstGeom prst="straightConnector1">
            <a:avLst/>
          </a:prstGeom>
          <a:noFill/>
          <a:ln w="6350" cap="flat" cmpd="sng" algn="ctr">
            <a:solidFill>
              <a:srgbClr val="F07F09">
                <a:lumMod val="75000"/>
              </a:srgbClr>
            </a:solidFill>
            <a:prstDash val="solid"/>
            <a:miter lim="800000"/>
            <a:tailEnd type="stealth"/>
          </a:ln>
          <a:effectLst/>
        </p:spPr>
      </p:cxnSp>
      <p:cxnSp>
        <p:nvCxnSpPr>
          <p:cNvPr id="162" name="Straight Arrow Connector 161"/>
          <p:cNvCxnSpPr>
            <a:endCxn id="101" idx="2"/>
          </p:cNvCxnSpPr>
          <p:nvPr/>
        </p:nvCxnSpPr>
        <p:spPr>
          <a:xfrm flipV="1">
            <a:off x="4778888" y="2475505"/>
            <a:ext cx="2340421" cy="212270"/>
          </a:xfrm>
          <a:prstGeom prst="straightConnector1">
            <a:avLst/>
          </a:prstGeom>
          <a:noFill/>
          <a:ln w="6350" cap="flat" cmpd="sng" algn="ctr">
            <a:solidFill>
              <a:srgbClr val="F07F09">
                <a:lumMod val="75000"/>
              </a:srgbClr>
            </a:solidFill>
            <a:prstDash val="solid"/>
            <a:miter lim="800000"/>
            <a:tailEnd type="stealth"/>
          </a:ln>
          <a:effectLst/>
        </p:spPr>
      </p:cxnSp>
      <p:cxnSp>
        <p:nvCxnSpPr>
          <p:cNvPr id="163" name="Straight Arrow Connector 162"/>
          <p:cNvCxnSpPr>
            <a:endCxn id="102" idx="2"/>
          </p:cNvCxnSpPr>
          <p:nvPr/>
        </p:nvCxnSpPr>
        <p:spPr>
          <a:xfrm flipV="1">
            <a:off x="5861276" y="2803778"/>
            <a:ext cx="1642205" cy="511602"/>
          </a:xfrm>
          <a:prstGeom prst="straightConnector1">
            <a:avLst/>
          </a:prstGeom>
          <a:noFill/>
          <a:ln w="6350" cap="flat" cmpd="sng" algn="ctr">
            <a:solidFill>
              <a:srgbClr val="F07F09">
                <a:lumMod val="75000"/>
              </a:srgbClr>
            </a:solidFill>
            <a:prstDash val="solid"/>
            <a:miter lim="800000"/>
            <a:tailEnd type="stealth"/>
          </a:ln>
          <a:effectLst/>
        </p:spPr>
      </p:cxnSp>
      <p:sp>
        <p:nvSpPr>
          <p:cNvPr id="164" name="Oval 163"/>
          <p:cNvSpPr>
            <a:spLocks noChangeAspect="1"/>
          </p:cNvSpPr>
          <p:nvPr/>
        </p:nvSpPr>
        <p:spPr>
          <a:xfrm>
            <a:off x="7770307" y="2760450"/>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cxnSp>
        <p:nvCxnSpPr>
          <p:cNvPr id="165" name="Straight Arrow Connector 164"/>
          <p:cNvCxnSpPr>
            <a:stCxn id="98" idx="6"/>
            <a:endCxn id="104" idx="2"/>
          </p:cNvCxnSpPr>
          <p:nvPr/>
        </p:nvCxnSpPr>
        <p:spPr>
          <a:xfrm flipV="1">
            <a:off x="6853407" y="1858571"/>
            <a:ext cx="232688" cy="943"/>
          </a:xfrm>
          <a:prstGeom prst="straightConnector1">
            <a:avLst/>
          </a:prstGeom>
          <a:noFill/>
          <a:ln w="6350" cap="flat" cmpd="sng" algn="ctr">
            <a:solidFill>
              <a:srgbClr val="4E8542">
                <a:lumMod val="75000"/>
              </a:srgbClr>
            </a:solidFill>
            <a:prstDash val="solid"/>
            <a:miter lim="800000"/>
            <a:tailEnd type="stealth"/>
          </a:ln>
          <a:effectLst/>
        </p:spPr>
      </p:cxnSp>
      <p:cxnSp>
        <p:nvCxnSpPr>
          <p:cNvPr id="166" name="Straight Arrow Connector 165"/>
          <p:cNvCxnSpPr>
            <a:stCxn id="99" idx="6"/>
            <a:endCxn id="146" idx="2"/>
          </p:cNvCxnSpPr>
          <p:nvPr/>
        </p:nvCxnSpPr>
        <p:spPr>
          <a:xfrm flipV="1">
            <a:off x="6975357" y="2173345"/>
            <a:ext cx="270481" cy="459"/>
          </a:xfrm>
          <a:prstGeom prst="straightConnector1">
            <a:avLst/>
          </a:prstGeom>
          <a:noFill/>
          <a:ln w="6350" cap="flat" cmpd="sng" algn="ctr">
            <a:solidFill>
              <a:srgbClr val="4E8542">
                <a:lumMod val="75000"/>
              </a:srgbClr>
            </a:solidFill>
            <a:prstDash val="solid"/>
            <a:miter lim="800000"/>
            <a:tailEnd type="stealth"/>
          </a:ln>
          <a:effectLst/>
        </p:spPr>
      </p:cxnSp>
      <p:cxnSp>
        <p:nvCxnSpPr>
          <p:cNvPr id="167" name="Straight Arrow Connector 166"/>
          <p:cNvCxnSpPr>
            <a:stCxn id="105" idx="6"/>
            <a:endCxn id="144" idx="2"/>
          </p:cNvCxnSpPr>
          <p:nvPr/>
        </p:nvCxnSpPr>
        <p:spPr>
          <a:xfrm flipV="1">
            <a:off x="6983088" y="2302221"/>
            <a:ext cx="293170" cy="3606"/>
          </a:xfrm>
          <a:prstGeom prst="straightConnector1">
            <a:avLst/>
          </a:prstGeom>
          <a:noFill/>
          <a:ln w="6350" cap="flat" cmpd="sng" algn="ctr">
            <a:solidFill>
              <a:srgbClr val="4E8542">
                <a:lumMod val="75000"/>
              </a:srgbClr>
            </a:solidFill>
            <a:prstDash val="solid"/>
            <a:miter lim="800000"/>
            <a:tailEnd type="stealth"/>
          </a:ln>
          <a:effectLst/>
        </p:spPr>
      </p:cxnSp>
      <p:cxnSp>
        <p:nvCxnSpPr>
          <p:cNvPr id="168" name="Straight Arrow Connector 167"/>
          <p:cNvCxnSpPr>
            <a:stCxn id="101" idx="6"/>
            <a:endCxn id="147" idx="2"/>
          </p:cNvCxnSpPr>
          <p:nvPr/>
        </p:nvCxnSpPr>
        <p:spPr>
          <a:xfrm>
            <a:off x="7217427" y="2475505"/>
            <a:ext cx="215781" cy="6149"/>
          </a:xfrm>
          <a:prstGeom prst="straightConnector1">
            <a:avLst/>
          </a:prstGeom>
          <a:noFill/>
          <a:ln w="6350" cap="flat" cmpd="sng" algn="ctr">
            <a:solidFill>
              <a:srgbClr val="4E8542">
                <a:lumMod val="75000"/>
              </a:srgbClr>
            </a:solidFill>
            <a:prstDash val="solid"/>
            <a:miter lim="800000"/>
            <a:tailEnd type="stealth"/>
          </a:ln>
          <a:effectLst/>
        </p:spPr>
      </p:cxnSp>
      <p:cxnSp>
        <p:nvCxnSpPr>
          <p:cNvPr id="169" name="Straight Arrow Connector 168"/>
          <p:cNvCxnSpPr>
            <a:stCxn id="102" idx="6"/>
            <a:endCxn id="164" idx="2"/>
          </p:cNvCxnSpPr>
          <p:nvPr/>
        </p:nvCxnSpPr>
        <p:spPr>
          <a:xfrm>
            <a:off x="7601599" y="2803778"/>
            <a:ext cx="168708" cy="0"/>
          </a:xfrm>
          <a:prstGeom prst="straightConnector1">
            <a:avLst/>
          </a:prstGeom>
          <a:noFill/>
          <a:ln w="6350" cap="flat" cmpd="sng" algn="ctr">
            <a:solidFill>
              <a:srgbClr val="4E8542">
                <a:lumMod val="75000"/>
              </a:srgbClr>
            </a:solidFill>
            <a:prstDash val="solid"/>
            <a:miter lim="800000"/>
            <a:tailEnd type="stealth"/>
          </a:ln>
          <a:effectLst/>
        </p:spPr>
      </p:cxnSp>
      <p:cxnSp>
        <p:nvCxnSpPr>
          <p:cNvPr id="170" name="Straight Arrow Connector 169"/>
          <p:cNvCxnSpPr>
            <a:endCxn id="136" idx="0"/>
          </p:cNvCxnSpPr>
          <p:nvPr/>
        </p:nvCxnSpPr>
        <p:spPr>
          <a:xfrm flipH="1">
            <a:off x="2157842" y="2482406"/>
            <a:ext cx="912736" cy="1674945"/>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1" name="Straight Arrow Connector 170"/>
          <p:cNvCxnSpPr/>
          <p:nvPr/>
        </p:nvCxnSpPr>
        <p:spPr>
          <a:xfrm>
            <a:off x="3454684" y="3205477"/>
            <a:ext cx="974111" cy="958391"/>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2" name="Straight Arrow Connector 171"/>
          <p:cNvCxnSpPr>
            <a:endCxn id="150" idx="0"/>
          </p:cNvCxnSpPr>
          <p:nvPr/>
        </p:nvCxnSpPr>
        <p:spPr>
          <a:xfrm flipH="1">
            <a:off x="4569283" y="3111180"/>
            <a:ext cx="89126" cy="1045425"/>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3" name="Straight Arrow Connector 172"/>
          <p:cNvCxnSpPr/>
          <p:nvPr/>
        </p:nvCxnSpPr>
        <p:spPr>
          <a:xfrm flipH="1">
            <a:off x="4701865" y="3140758"/>
            <a:ext cx="431618" cy="1023110"/>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4" name="Straight Arrow Connector 173"/>
          <p:cNvCxnSpPr/>
          <p:nvPr/>
        </p:nvCxnSpPr>
        <p:spPr>
          <a:xfrm>
            <a:off x="3134064" y="3284757"/>
            <a:ext cx="3308646" cy="868143"/>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5" name="Straight Arrow Connector 174"/>
          <p:cNvCxnSpPr/>
          <p:nvPr/>
        </p:nvCxnSpPr>
        <p:spPr>
          <a:xfrm>
            <a:off x="3389831" y="2410774"/>
            <a:ext cx="3197603" cy="1745936"/>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6" name="Straight Arrow Connector 175"/>
          <p:cNvCxnSpPr/>
          <p:nvPr/>
        </p:nvCxnSpPr>
        <p:spPr>
          <a:xfrm>
            <a:off x="4561031" y="2831597"/>
            <a:ext cx="2232199" cy="1332271"/>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7" name="Straight Arrow Connector 176"/>
          <p:cNvCxnSpPr>
            <a:endCxn id="128" idx="0"/>
          </p:cNvCxnSpPr>
          <p:nvPr/>
        </p:nvCxnSpPr>
        <p:spPr>
          <a:xfrm>
            <a:off x="5828389" y="2497006"/>
            <a:ext cx="1156038" cy="1660345"/>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8" name="Straight Arrow Connector 177"/>
          <p:cNvCxnSpPr/>
          <p:nvPr/>
        </p:nvCxnSpPr>
        <p:spPr>
          <a:xfrm>
            <a:off x="5756581" y="3400481"/>
            <a:ext cx="1149927" cy="763387"/>
          </a:xfrm>
          <a:prstGeom prst="straightConnector1">
            <a:avLst/>
          </a:prstGeom>
          <a:noFill/>
          <a:ln w="12700" cap="flat" cmpd="sng" algn="ctr">
            <a:solidFill>
              <a:srgbClr val="4E8542">
                <a:lumMod val="75000"/>
              </a:srgbClr>
            </a:solidFill>
            <a:prstDash val="solid"/>
            <a:miter lim="800000"/>
            <a:tailEnd type="triangle"/>
          </a:ln>
          <a:effectLst/>
        </p:spPr>
      </p:cxnSp>
      <p:sp>
        <p:nvSpPr>
          <p:cNvPr id="179" name="Oval 178"/>
          <p:cNvSpPr>
            <a:spLocks noChangeAspect="1"/>
          </p:cNvSpPr>
          <p:nvPr/>
        </p:nvSpPr>
        <p:spPr>
          <a:xfrm>
            <a:off x="7524182" y="2076096"/>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279737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0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4"/>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44" grpId="0" animBg="1"/>
      <p:bldP spid="146" grpId="0" animBg="1"/>
      <p:bldP spid="147" grpId="0" animBg="1"/>
      <p:bldP spid="164" grpId="0" animBg="1"/>
      <p:bldP spid="1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13</a:t>
            </a:fld>
            <a:endParaRPr lang="en-US" dirty="0">
              <a:solidFill>
                <a:prstClr val="black">
                  <a:tint val="75000"/>
                </a:prstClr>
              </a:solidFill>
            </a:endParaRPr>
          </a:p>
        </p:txBody>
      </p:sp>
      <p:sp>
        <p:nvSpPr>
          <p:cNvPr id="4" name="Content Placeholder 3"/>
          <p:cNvSpPr>
            <a:spLocks noGrp="1"/>
          </p:cNvSpPr>
          <p:nvPr>
            <p:ph sz="quarter" idx="13"/>
          </p:nvPr>
        </p:nvSpPr>
        <p:spPr>
          <a:xfrm>
            <a:off x="491313" y="1022351"/>
            <a:ext cx="8161374" cy="5334000"/>
          </a:xfrm>
        </p:spPr>
        <p:txBody>
          <a:bodyPr>
            <a:normAutofit/>
          </a:bodyPr>
          <a:lstStyle/>
          <a:p>
            <a:r>
              <a:rPr lang="en-US" sz="2000" dirty="0" smtClean="0">
                <a:solidFill>
                  <a:srgbClr val="0070C0"/>
                </a:solidFill>
              </a:rPr>
              <a:t>State of the Art Human Computer Interaction (HCI)</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UX design</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Visualization</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Language understanding &amp; generation</a:t>
            </a:r>
          </a:p>
          <a:p>
            <a:r>
              <a:rPr lang="en-US" sz="2000" dirty="0" smtClean="0">
                <a:solidFill>
                  <a:srgbClr val="0070C0"/>
                </a:solidFill>
              </a:rPr>
              <a:t>New Principles and Strategies</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Explanation principles</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Explanation strategies</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Explanation dialogs</a:t>
            </a:r>
          </a:p>
          <a:p>
            <a:r>
              <a:rPr lang="en-US" sz="2000" dirty="0" smtClean="0">
                <a:solidFill>
                  <a:srgbClr val="0070C0"/>
                </a:solidFill>
              </a:rPr>
              <a:t>HCI in the Broadest Sense</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Cognitive science</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Mental models</a:t>
            </a:r>
          </a:p>
          <a:p>
            <a:r>
              <a:rPr lang="en-US" sz="2000" dirty="0" smtClean="0">
                <a:solidFill>
                  <a:srgbClr val="0070C0"/>
                </a:solidFill>
              </a:rPr>
              <a:t>Joint Development as an Integrated System</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In conjunction with the Explainable Models</a:t>
            </a:r>
          </a:p>
          <a:p>
            <a:r>
              <a:rPr lang="en-US" sz="2000" dirty="0" smtClean="0">
                <a:solidFill>
                  <a:srgbClr val="0070C0"/>
                </a:solidFill>
              </a:rPr>
              <a:t>Existing Machine Learning Techniques</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Also consider explaining existing ML techniques</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ctrTitle"/>
          </p:nvPr>
        </p:nvSpPr>
        <p:spPr/>
        <p:txBody>
          <a:bodyPr/>
          <a:lstStyle/>
          <a:p>
            <a:r>
              <a:rPr lang="en-US" dirty="0" smtClean="0"/>
              <a:t>B.2 Explanation Interface</a:t>
            </a:r>
            <a:endParaRPr lang="en-US" dirty="0"/>
          </a:p>
        </p:txBody>
      </p:sp>
      <p:sp>
        <p:nvSpPr>
          <p:cNvPr id="6"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830939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14</a:t>
            </a:fld>
            <a:endParaRPr lang="en-US" dirty="0">
              <a:solidFill>
                <a:prstClr val="black">
                  <a:tint val="75000"/>
                </a:prstClr>
              </a:solidFill>
            </a:endParaRPr>
          </a:p>
        </p:txBody>
      </p:sp>
      <p:sp>
        <p:nvSpPr>
          <p:cNvPr id="4" name="Content Placeholder 3"/>
          <p:cNvSpPr>
            <a:spLocks noGrp="1"/>
          </p:cNvSpPr>
          <p:nvPr>
            <p:ph sz="quarter" idx="13"/>
          </p:nvPr>
        </p:nvSpPr>
        <p:spPr>
          <a:xfrm>
            <a:off x="491313" y="1022351"/>
            <a:ext cx="8161374" cy="5334000"/>
          </a:xfrm>
        </p:spPr>
        <p:txBody>
          <a:bodyPr>
            <a:normAutofit/>
          </a:bodyPr>
          <a:lstStyle/>
          <a:p>
            <a:r>
              <a:rPr lang="en-US" sz="2000" dirty="0" smtClean="0">
                <a:solidFill>
                  <a:srgbClr val="0070C0"/>
                </a:solidFill>
              </a:rPr>
              <a:t>Psychology Theories of Explanation</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Structure and function of explanation</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Role of explanation in reasoning and learning</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Explanation quality and utility</a:t>
            </a:r>
          </a:p>
          <a:p>
            <a:r>
              <a:rPr lang="en-US" sz="2000" dirty="0" smtClean="0">
                <a:solidFill>
                  <a:srgbClr val="0070C0"/>
                </a:solidFill>
              </a:rPr>
              <a:t>Theory Summarization</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Summarize existing theories of explanation</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Organize and consolidate theories most useful for XAI</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Provide advice and consultation to XAI developers and evaluator</a:t>
            </a:r>
          </a:p>
          <a:p>
            <a:r>
              <a:rPr lang="en-US" sz="2000" dirty="0" smtClean="0">
                <a:solidFill>
                  <a:srgbClr val="0070C0"/>
                </a:solidFill>
              </a:rPr>
              <a:t>Computational Model</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Develop computational model of theory</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Generate predictions of explanation quality and effectiveness</a:t>
            </a:r>
          </a:p>
          <a:p>
            <a:r>
              <a:rPr lang="en-US" sz="2000" dirty="0" smtClean="0">
                <a:solidFill>
                  <a:srgbClr val="0070C0"/>
                </a:solidFill>
              </a:rPr>
              <a:t>Model Testing and Validation</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Test model against Phase 2 evaluation results</a:t>
            </a:r>
          </a:p>
          <a:p>
            <a:pPr lvl="1"/>
            <a:endParaRPr lang="en-US" sz="1800" i="1" dirty="0">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ctrTitle"/>
          </p:nvPr>
        </p:nvSpPr>
        <p:spPr/>
        <p:txBody>
          <a:bodyPr/>
          <a:lstStyle/>
          <a:p>
            <a:r>
              <a:rPr lang="en-US" dirty="0"/>
              <a:t>B.3 Psychology of Explanation</a:t>
            </a:r>
          </a:p>
        </p:txBody>
      </p:sp>
      <p:sp>
        <p:nvSpPr>
          <p:cNvPr id="6"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310472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15</a:t>
            </a:fld>
            <a:endParaRPr lang="en-US" dirty="0">
              <a:solidFill>
                <a:prstClr val="black">
                  <a:tint val="75000"/>
                </a:prstClr>
              </a:solidFill>
            </a:endParaRPr>
          </a:p>
        </p:txBody>
      </p:sp>
      <p:sp>
        <p:nvSpPr>
          <p:cNvPr id="4" name="Title 3"/>
          <p:cNvSpPr>
            <a:spLocks noGrp="1"/>
          </p:cNvSpPr>
          <p:nvPr>
            <p:ph type="ctrTitle"/>
          </p:nvPr>
        </p:nvSpPr>
        <p:spPr/>
        <p:txBody>
          <a:bodyPr/>
          <a:lstStyle/>
          <a:p>
            <a:r>
              <a:rPr lang="en-US" dirty="0"/>
              <a:t>B.4 Emphasis and Scope of XAI Research</a:t>
            </a:r>
          </a:p>
        </p:txBody>
      </p:sp>
      <p:grpSp>
        <p:nvGrpSpPr>
          <p:cNvPr id="6" name="Group 5"/>
          <p:cNvGrpSpPr/>
          <p:nvPr/>
        </p:nvGrpSpPr>
        <p:grpSpPr>
          <a:xfrm>
            <a:off x="1742019" y="1038934"/>
            <a:ext cx="5249331" cy="5090933"/>
            <a:chOff x="1742019" y="1038934"/>
            <a:chExt cx="5249331" cy="5090933"/>
          </a:xfrm>
        </p:grpSpPr>
        <p:sp>
          <p:nvSpPr>
            <p:cNvPr id="7" name="Oval 6"/>
            <p:cNvSpPr/>
            <p:nvPr/>
          </p:nvSpPr>
          <p:spPr>
            <a:xfrm>
              <a:off x="3491796" y="2630313"/>
              <a:ext cx="3499554" cy="3499554"/>
            </a:xfrm>
            <a:prstGeom prst="ellipse">
              <a:avLst/>
            </a:prstGeom>
            <a:solidFill>
              <a:schemeClr val="bg1">
                <a:lumMod val="75000"/>
                <a:alpha val="32941"/>
              </a:schemeClr>
            </a:solidFill>
            <a:ln>
              <a:solidFill>
                <a:srgbClr val="00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
          <p:nvSpPr>
            <p:cNvPr id="8" name="Oval 7"/>
            <p:cNvSpPr/>
            <p:nvPr/>
          </p:nvSpPr>
          <p:spPr>
            <a:xfrm>
              <a:off x="1742019" y="2630313"/>
              <a:ext cx="3499554" cy="3499554"/>
            </a:xfrm>
            <a:prstGeom prst="ellipse">
              <a:avLst/>
            </a:prstGeom>
            <a:solidFill>
              <a:schemeClr val="bg1">
                <a:lumMod val="75000"/>
                <a:alpha val="32941"/>
              </a:schemeClr>
            </a:solidFill>
            <a:ln>
              <a:solidFill>
                <a:srgbClr val="00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2400" dirty="0" smtClean="0">
                <a:solidFill>
                  <a:schemeClr val="tx1"/>
                </a:solidFill>
              </a:endParaRPr>
            </a:p>
          </p:txBody>
        </p:sp>
        <p:sp>
          <p:nvSpPr>
            <p:cNvPr id="9" name="Oval 8"/>
            <p:cNvSpPr/>
            <p:nvPr/>
          </p:nvSpPr>
          <p:spPr>
            <a:xfrm>
              <a:off x="2616908" y="1038934"/>
              <a:ext cx="3499554" cy="3499554"/>
            </a:xfrm>
            <a:prstGeom prst="ellipse">
              <a:avLst/>
            </a:prstGeom>
            <a:solidFill>
              <a:schemeClr val="bg1">
                <a:lumMod val="75000"/>
                <a:alpha val="32941"/>
              </a:schemeClr>
            </a:solidFill>
            <a:ln>
              <a:solidFill>
                <a:srgbClr val="00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smtClean="0">
                <a:solidFill>
                  <a:schemeClr val="tx1"/>
                </a:solidFill>
              </a:endParaRPr>
            </a:p>
          </p:txBody>
        </p:sp>
        <p:sp>
          <p:nvSpPr>
            <p:cNvPr id="10" name="Rectangle 9"/>
            <p:cNvSpPr/>
            <p:nvPr/>
          </p:nvSpPr>
          <p:spPr>
            <a:xfrm>
              <a:off x="2149227" y="4338955"/>
              <a:ext cx="1183336" cy="707886"/>
            </a:xfrm>
            <a:prstGeom prst="rect">
              <a:avLst/>
            </a:prstGeom>
          </p:spPr>
          <p:txBody>
            <a:bodyPr wrap="none" anchor="ctr">
              <a:spAutoFit/>
            </a:bodyPr>
            <a:lstStyle/>
            <a:p>
              <a:pPr algn="ctr"/>
              <a:r>
                <a:rPr lang="en-US" sz="2000" dirty="0" smtClean="0">
                  <a:latin typeface="Avenir Next"/>
                </a:rPr>
                <a:t>Machine</a:t>
              </a:r>
            </a:p>
            <a:p>
              <a:pPr algn="ctr"/>
              <a:r>
                <a:rPr lang="en-US" sz="2000" dirty="0" smtClean="0">
                  <a:latin typeface="Avenir Next"/>
                </a:rPr>
                <a:t>Learning</a:t>
              </a:r>
            </a:p>
          </p:txBody>
        </p:sp>
        <p:sp>
          <p:nvSpPr>
            <p:cNvPr id="11" name="Rectangle 10"/>
            <p:cNvSpPr/>
            <p:nvPr/>
          </p:nvSpPr>
          <p:spPr>
            <a:xfrm>
              <a:off x="5301854" y="4164229"/>
              <a:ext cx="1380506" cy="1015663"/>
            </a:xfrm>
            <a:prstGeom prst="rect">
              <a:avLst/>
            </a:prstGeom>
          </p:spPr>
          <p:txBody>
            <a:bodyPr wrap="none" anchor="ctr">
              <a:spAutoFit/>
            </a:bodyPr>
            <a:lstStyle/>
            <a:p>
              <a:pPr algn="ctr"/>
              <a:r>
                <a:rPr lang="en-US" sz="2000" dirty="0" smtClean="0">
                  <a:latin typeface="Avenir Next"/>
                </a:rPr>
                <a:t>Human</a:t>
              </a:r>
            </a:p>
            <a:p>
              <a:pPr algn="ctr"/>
              <a:r>
                <a:rPr lang="en-US" sz="2000" dirty="0" smtClean="0">
                  <a:latin typeface="Avenir Next"/>
                </a:rPr>
                <a:t>Computer </a:t>
              </a:r>
            </a:p>
            <a:p>
              <a:pPr algn="ctr"/>
              <a:r>
                <a:rPr lang="en-US" sz="2000" dirty="0" smtClean="0">
                  <a:latin typeface="Avenir Next"/>
                </a:rPr>
                <a:t>Interaction</a:t>
              </a:r>
              <a:endParaRPr lang="en-US" sz="2000" dirty="0">
                <a:latin typeface="Avenir Next"/>
              </a:endParaRPr>
            </a:p>
          </p:txBody>
        </p:sp>
        <p:sp>
          <p:nvSpPr>
            <p:cNvPr id="12" name="Rectangle 11"/>
            <p:cNvSpPr/>
            <p:nvPr/>
          </p:nvSpPr>
          <p:spPr>
            <a:xfrm>
              <a:off x="3603496" y="1763310"/>
              <a:ext cx="1526379" cy="707886"/>
            </a:xfrm>
            <a:prstGeom prst="rect">
              <a:avLst/>
            </a:prstGeom>
          </p:spPr>
          <p:txBody>
            <a:bodyPr wrap="none">
              <a:spAutoFit/>
            </a:bodyPr>
            <a:lstStyle/>
            <a:p>
              <a:pPr algn="ctr"/>
              <a:r>
                <a:rPr lang="en-US" sz="2000" dirty="0" smtClean="0">
                  <a:latin typeface="Avenir Next"/>
                </a:rPr>
                <a:t>End User</a:t>
              </a:r>
            </a:p>
            <a:p>
              <a:pPr algn="ctr"/>
              <a:r>
                <a:rPr lang="en-US" sz="2000" dirty="0" smtClean="0">
                  <a:latin typeface="Avenir Next"/>
                </a:rPr>
                <a:t>Explanation</a:t>
              </a:r>
              <a:endParaRPr lang="en-US" sz="2000" dirty="0">
                <a:latin typeface="Avenir Next"/>
              </a:endParaRPr>
            </a:p>
          </p:txBody>
        </p:sp>
        <p:sp>
          <p:nvSpPr>
            <p:cNvPr id="13" name="Rectangle 12"/>
            <p:cNvSpPr/>
            <p:nvPr/>
          </p:nvSpPr>
          <p:spPr>
            <a:xfrm>
              <a:off x="3668418" y="3377267"/>
              <a:ext cx="1396537" cy="707886"/>
            </a:xfrm>
            <a:prstGeom prst="rect">
              <a:avLst/>
            </a:prstGeom>
          </p:spPr>
          <p:txBody>
            <a:bodyPr wrap="none" anchor="ctr">
              <a:spAutoFit/>
            </a:bodyPr>
            <a:lstStyle/>
            <a:p>
              <a:pPr algn="ctr"/>
              <a:r>
                <a:rPr lang="en-US" sz="2000" b="1" dirty="0" smtClean="0">
                  <a:latin typeface="Avenir Next"/>
                </a:rPr>
                <a:t>XAI</a:t>
              </a:r>
            </a:p>
            <a:p>
              <a:pPr algn="ctr"/>
              <a:r>
                <a:rPr lang="en-US" sz="2000" b="1" dirty="0" smtClean="0">
                  <a:latin typeface="Avenir Next"/>
                </a:rPr>
                <a:t>Emphasis</a:t>
              </a:r>
            </a:p>
          </p:txBody>
        </p:sp>
        <p:sp>
          <p:nvSpPr>
            <p:cNvPr id="14" name="Rectangle 13"/>
            <p:cNvSpPr/>
            <p:nvPr/>
          </p:nvSpPr>
          <p:spPr>
            <a:xfrm>
              <a:off x="4890646" y="2744224"/>
              <a:ext cx="1140056" cy="830997"/>
            </a:xfrm>
            <a:prstGeom prst="rect">
              <a:avLst/>
            </a:prstGeom>
          </p:spPr>
          <p:txBody>
            <a:bodyPr wrap="none">
              <a:spAutoFit/>
            </a:bodyPr>
            <a:lstStyle/>
            <a:p>
              <a:pPr algn="ctr"/>
              <a:r>
                <a:rPr lang="en-US" sz="1600" dirty="0" smtClean="0">
                  <a:solidFill>
                    <a:schemeClr val="bg1">
                      <a:lumMod val="50000"/>
                    </a:schemeClr>
                  </a:solidFill>
                  <a:latin typeface="Avenir Next"/>
                </a:rPr>
                <a:t>Question</a:t>
              </a:r>
            </a:p>
            <a:p>
              <a:pPr algn="ctr"/>
              <a:r>
                <a:rPr lang="en-US" sz="1600" dirty="0" smtClean="0">
                  <a:solidFill>
                    <a:schemeClr val="bg1">
                      <a:lumMod val="50000"/>
                    </a:schemeClr>
                  </a:solidFill>
                  <a:latin typeface="Avenir Next"/>
                </a:rPr>
                <a:t>Answering</a:t>
              </a:r>
            </a:p>
            <a:p>
              <a:pPr algn="ctr"/>
              <a:r>
                <a:rPr lang="en-US" sz="1600" dirty="0" smtClean="0">
                  <a:solidFill>
                    <a:schemeClr val="bg1">
                      <a:lumMod val="50000"/>
                    </a:schemeClr>
                  </a:solidFill>
                  <a:latin typeface="Avenir Next"/>
                </a:rPr>
                <a:t>Dialogs</a:t>
              </a:r>
              <a:endParaRPr lang="en-US" sz="1600" dirty="0">
                <a:solidFill>
                  <a:schemeClr val="bg1">
                    <a:lumMod val="50000"/>
                  </a:schemeClr>
                </a:solidFill>
                <a:latin typeface="Avenir Next"/>
              </a:endParaRPr>
            </a:p>
          </p:txBody>
        </p:sp>
        <p:sp>
          <p:nvSpPr>
            <p:cNvPr id="15" name="Rectangle 14"/>
            <p:cNvSpPr/>
            <p:nvPr/>
          </p:nvSpPr>
          <p:spPr>
            <a:xfrm>
              <a:off x="2797097" y="2867335"/>
              <a:ext cx="1003801" cy="584775"/>
            </a:xfrm>
            <a:prstGeom prst="rect">
              <a:avLst/>
            </a:prstGeom>
          </p:spPr>
          <p:txBody>
            <a:bodyPr wrap="none">
              <a:spAutoFit/>
            </a:bodyPr>
            <a:lstStyle/>
            <a:p>
              <a:pPr algn="ctr"/>
              <a:r>
                <a:rPr lang="en-US" sz="1600" dirty="0" smtClean="0">
                  <a:solidFill>
                    <a:schemeClr val="bg1">
                      <a:lumMod val="50000"/>
                    </a:schemeClr>
                  </a:solidFill>
                  <a:latin typeface="Avenir Next"/>
                </a:rPr>
                <a:t>Visual</a:t>
              </a:r>
            </a:p>
            <a:p>
              <a:pPr algn="ctr"/>
              <a:r>
                <a:rPr lang="en-US" sz="1600" dirty="0" smtClean="0">
                  <a:solidFill>
                    <a:schemeClr val="bg1">
                      <a:lumMod val="50000"/>
                    </a:schemeClr>
                  </a:solidFill>
                  <a:latin typeface="Avenir Next"/>
                </a:rPr>
                <a:t>Analytics</a:t>
              </a:r>
              <a:endParaRPr lang="en-US" sz="1600" dirty="0">
                <a:solidFill>
                  <a:schemeClr val="bg1">
                    <a:lumMod val="50000"/>
                  </a:schemeClr>
                </a:solidFill>
                <a:latin typeface="Avenir Next"/>
              </a:endParaRPr>
            </a:p>
          </p:txBody>
        </p:sp>
        <p:sp>
          <p:nvSpPr>
            <p:cNvPr id="16" name="Rectangle 15"/>
            <p:cNvSpPr/>
            <p:nvPr/>
          </p:nvSpPr>
          <p:spPr>
            <a:xfrm>
              <a:off x="3800898" y="4721956"/>
              <a:ext cx="1132040" cy="584775"/>
            </a:xfrm>
            <a:prstGeom prst="rect">
              <a:avLst/>
            </a:prstGeom>
          </p:spPr>
          <p:txBody>
            <a:bodyPr wrap="none">
              <a:spAutoFit/>
            </a:bodyPr>
            <a:lstStyle/>
            <a:p>
              <a:pPr algn="ctr"/>
              <a:r>
                <a:rPr lang="en-US" sz="1600" dirty="0" smtClean="0">
                  <a:solidFill>
                    <a:schemeClr val="bg1">
                      <a:lumMod val="50000"/>
                    </a:schemeClr>
                  </a:solidFill>
                  <a:latin typeface="Avenir Next"/>
                </a:rPr>
                <a:t>Interactive</a:t>
              </a:r>
            </a:p>
            <a:p>
              <a:pPr algn="ctr"/>
              <a:r>
                <a:rPr lang="en-US" sz="1600" dirty="0" smtClean="0">
                  <a:solidFill>
                    <a:schemeClr val="bg1">
                      <a:lumMod val="50000"/>
                    </a:schemeClr>
                  </a:solidFill>
                  <a:latin typeface="Avenir Next"/>
                </a:rPr>
                <a:t>ML</a:t>
              </a:r>
              <a:endParaRPr lang="en-US" sz="1600" dirty="0">
                <a:solidFill>
                  <a:schemeClr val="bg1">
                    <a:lumMod val="50000"/>
                  </a:schemeClr>
                </a:solidFill>
                <a:latin typeface="Avenir Next"/>
              </a:endParaRPr>
            </a:p>
          </p:txBody>
        </p:sp>
      </p:grpSp>
      <p:sp>
        <p:nvSpPr>
          <p:cNvPr id="17"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3049656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16</a:t>
            </a:fld>
            <a:endParaRPr lang="en-US" dirty="0">
              <a:solidFill>
                <a:prstClr val="black">
                  <a:tint val="75000"/>
                </a:prstClr>
              </a:solidFill>
            </a:endParaRPr>
          </a:p>
        </p:txBody>
      </p:sp>
      <p:sp>
        <p:nvSpPr>
          <p:cNvPr id="4" name="Title 3"/>
          <p:cNvSpPr>
            <a:spLocks noGrp="1"/>
          </p:cNvSpPr>
          <p:nvPr>
            <p:ph type="ctrTitle"/>
          </p:nvPr>
        </p:nvSpPr>
        <p:spPr/>
        <p:txBody>
          <a:bodyPr/>
          <a:lstStyle/>
          <a:p>
            <a:r>
              <a:rPr lang="en-US" dirty="0" smtClean="0"/>
              <a:t>DoD Funding Categories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31080036"/>
              </p:ext>
            </p:extLst>
          </p:nvPr>
        </p:nvGraphicFramePr>
        <p:xfrm>
          <a:off x="2237851" y="1004836"/>
          <a:ext cx="6413779" cy="5163077"/>
        </p:xfrm>
        <a:graphic>
          <a:graphicData uri="http://schemas.openxmlformats.org/drawingml/2006/table">
            <a:tbl>
              <a:tblPr firstRow="1" bandRow="1">
                <a:tableStyleId>{F5AB1C69-6EDB-4FF4-983F-18BD219EF322}</a:tableStyleId>
              </a:tblPr>
              <a:tblGrid>
                <a:gridCol w="2072891"/>
                <a:gridCol w="4340888"/>
              </a:tblGrid>
              <a:tr h="383611">
                <a:tc>
                  <a:txBody>
                    <a:bodyPr/>
                    <a:lstStyle/>
                    <a:p>
                      <a:r>
                        <a:rPr lang="en-US" dirty="0" smtClean="0"/>
                        <a:t>Category</a:t>
                      </a:r>
                      <a:endParaRPr lang="en-US" dirty="0"/>
                    </a:p>
                  </a:txBody>
                  <a:tcPr/>
                </a:tc>
                <a:tc>
                  <a:txBody>
                    <a:bodyPr/>
                    <a:lstStyle/>
                    <a:p>
                      <a:r>
                        <a:rPr lang="en-US" dirty="0" smtClean="0"/>
                        <a:t>Definition</a:t>
                      </a:r>
                      <a:endParaRPr lang="en-US" dirty="0"/>
                    </a:p>
                  </a:txBody>
                  <a:tcPr/>
                </a:tc>
              </a:tr>
              <a:tr h="1535623">
                <a:tc>
                  <a:txBody>
                    <a:bodyPr/>
                    <a:lstStyle/>
                    <a:p>
                      <a:r>
                        <a:rPr lang="en-US" dirty="0" smtClean="0"/>
                        <a:t>Basic Research </a:t>
                      </a:r>
                    </a:p>
                    <a:p>
                      <a:r>
                        <a:rPr lang="en-US" dirty="0" smtClean="0"/>
                        <a:t>(6.1)</a:t>
                      </a:r>
                      <a:endParaRPr lang="en-US" dirty="0"/>
                    </a:p>
                  </a:txBody>
                  <a:tcPr/>
                </a:tc>
                <a:tc>
                  <a:txBody>
                    <a:bodyPr/>
                    <a:lstStyle/>
                    <a:p>
                      <a:r>
                        <a:rPr lang="en-US" dirty="0" smtClean="0"/>
                        <a:t>Systematic study directed toward greater knowledge or understanding of the fundamental aspects of phenomena and/or observable facts without specific applications in mind. </a:t>
                      </a:r>
                      <a:endParaRPr lang="en-US" dirty="0"/>
                    </a:p>
                  </a:txBody>
                  <a:tcPr/>
                </a:tc>
              </a:tr>
              <a:tr h="1506483">
                <a:tc>
                  <a:txBody>
                    <a:bodyPr/>
                    <a:lstStyle/>
                    <a:p>
                      <a:r>
                        <a:rPr lang="en-US" dirty="0" smtClean="0"/>
                        <a:t>Applied Research (6.2)</a:t>
                      </a:r>
                      <a:endParaRPr lang="en-US" dirty="0"/>
                    </a:p>
                  </a:txBody>
                  <a:tcPr/>
                </a:tc>
                <a:tc>
                  <a:txBody>
                    <a:bodyPr/>
                    <a:lstStyle/>
                    <a:p>
                      <a:r>
                        <a:rPr lang="en-US" dirty="0" smtClean="0"/>
                        <a:t>Systematic study to gain knowledge or</a:t>
                      </a:r>
                    </a:p>
                    <a:p>
                      <a:r>
                        <a:rPr lang="en-US" dirty="0" smtClean="0"/>
                        <a:t>understanding necessary to determine the</a:t>
                      </a:r>
                    </a:p>
                    <a:p>
                      <a:r>
                        <a:rPr lang="en-US" dirty="0" smtClean="0"/>
                        <a:t>means by which a recognized and specific</a:t>
                      </a:r>
                    </a:p>
                    <a:p>
                      <a:r>
                        <a:rPr lang="en-US" dirty="0" smtClean="0"/>
                        <a:t>need may be met.</a:t>
                      </a:r>
                    </a:p>
                    <a:p>
                      <a:endParaRPr lang="en-US" dirty="0" smtClean="0"/>
                    </a:p>
                  </a:txBody>
                  <a:tcPr/>
                </a:tc>
              </a:tr>
              <a:tr h="1371666">
                <a:tc>
                  <a:txBody>
                    <a:bodyPr/>
                    <a:lstStyle/>
                    <a:p>
                      <a:r>
                        <a:rPr lang="en-US" dirty="0" smtClean="0"/>
                        <a:t>Technology Development</a:t>
                      </a:r>
                    </a:p>
                    <a:p>
                      <a:r>
                        <a:rPr lang="en-US" dirty="0" smtClean="0"/>
                        <a:t>(6.3)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Includes all efforts that have moved into the development and integration of hardware (and software)</a:t>
                      </a:r>
                      <a:r>
                        <a:rPr lang="en-US" baseline="0" dirty="0" smtClean="0"/>
                        <a:t> </a:t>
                      </a:r>
                      <a:r>
                        <a:rPr lang="en-US" dirty="0" smtClean="0"/>
                        <a:t>for field experiments and tests.</a:t>
                      </a:r>
                    </a:p>
                    <a:p>
                      <a:endParaRPr lang="en-US" dirty="0" smtClean="0"/>
                    </a:p>
                    <a:p>
                      <a:endParaRPr lang="en-US" dirty="0"/>
                    </a:p>
                  </a:txBody>
                  <a:tcPr/>
                </a:tc>
              </a:tr>
            </a:tbl>
          </a:graphicData>
        </a:graphic>
      </p:graphicFrame>
      <p:sp>
        <p:nvSpPr>
          <p:cNvPr id="10" name="Right Arrow 9"/>
          <p:cNvSpPr/>
          <p:nvPr/>
        </p:nvSpPr>
        <p:spPr>
          <a:xfrm>
            <a:off x="1461712" y="2852278"/>
            <a:ext cx="745913" cy="581853"/>
          </a:xfrm>
          <a:prstGeom prst="rightArrow">
            <a:avLst>
              <a:gd name="adj1" fmla="val 60526"/>
              <a:gd name="adj2"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
        <p:nvSpPr>
          <p:cNvPr id="11" name="TextBox 10"/>
          <p:cNvSpPr txBox="1"/>
          <p:nvPr/>
        </p:nvSpPr>
        <p:spPr>
          <a:xfrm>
            <a:off x="423783" y="2748437"/>
            <a:ext cx="987771" cy="769441"/>
          </a:xfrm>
          <a:prstGeom prst="rect">
            <a:avLst/>
          </a:prstGeom>
          <a:noFill/>
        </p:spPr>
        <p:txBody>
          <a:bodyPr wrap="none" rtlCol="0">
            <a:spAutoFit/>
          </a:bodyPr>
          <a:lstStyle/>
          <a:p>
            <a:r>
              <a:rPr lang="en-US" sz="4400" b="1" dirty="0" smtClean="0">
                <a:solidFill>
                  <a:schemeClr val="accent3">
                    <a:lumMod val="75000"/>
                  </a:schemeClr>
                </a:solidFill>
              </a:rPr>
              <a:t>XAI</a:t>
            </a:r>
            <a:endParaRPr lang="en-US" sz="4400" b="1" dirty="0">
              <a:solidFill>
                <a:schemeClr val="accent3">
                  <a:lumMod val="75000"/>
                </a:schemeClr>
              </a:solidFill>
            </a:endParaRPr>
          </a:p>
        </p:txBody>
      </p:sp>
      <p:sp>
        <p:nvSpPr>
          <p:cNvPr id="7"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238450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17</a:t>
            </a:fld>
            <a:endParaRPr lang="en-US" dirty="0"/>
          </a:p>
        </p:txBody>
      </p:sp>
      <p:sp>
        <p:nvSpPr>
          <p:cNvPr id="4" name="Title 3"/>
          <p:cNvSpPr>
            <a:spLocks noGrp="1"/>
          </p:cNvSpPr>
          <p:nvPr>
            <p:ph type="ctrTitle"/>
          </p:nvPr>
        </p:nvSpPr>
        <p:spPr/>
        <p:txBody>
          <a:bodyPr/>
          <a:lstStyle/>
          <a:p>
            <a:r>
              <a:rPr lang="en-US" dirty="0">
                <a:solidFill>
                  <a:prstClr val="black"/>
                </a:solidFill>
              </a:rPr>
              <a:t>Explainable AI – </a:t>
            </a:r>
            <a:r>
              <a:rPr lang="en-US" dirty="0">
                <a:solidFill>
                  <a:srgbClr val="1B587C">
                    <a:lumMod val="75000"/>
                  </a:srgbClr>
                </a:solidFill>
              </a:rPr>
              <a:t>Challenge Problem Areas</a:t>
            </a:r>
            <a:endParaRPr lang="en-US" dirty="0"/>
          </a:p>
        </p:txBody>
      </p:sp>
      <p:grpSp>
        <p:nvGrpSpPr>
          <p:cNvPr id="5" name="Group 4"/>
          <p:cNvGrpSpPr/>
          <p:nvPr/>
        </p:nvGrpSpPr>
        <p:grpSpPr>
          <a:xfrm>
            <a:off x="274264" y="1025909"/>
            <a:ext cx="8586695" cy="5330442"/>
            <a:chOff x="274264" y="1025909"/>
            <a:chExt cx="8586695" cy="5330442"/>
          </a:xfrm>
        </p:grpSpPr>
        <p:sp>
          <p:nvSpPr>
            <p:cNvPr id="55" name="Rectangle 54"/>
            <p:cNvSpPr/>
            <p:nvPr/>
          </p:nvSpPr>
          <p:spPr>
            <a:xfrm>
              <a:off x="1465409" y="1025909"/>
              <a:ext cx="1848346" cy="5330442"/>
            </a:xfrm>
            <a:prstGeom prst="rect">
              <a:avLst/>
            </a:prstGeom>
            <a:solidFill>
              <a:srgbClr val="DAE3F3">
                <a:alpha val="50196"/>
              </a:srgbClr>
            </a:solidFill>
            <a:ln w="12700" cap="flat" cmpd="sng" algn="ctr">
              <a:solidFill>
                <a:srgbClr val="604878">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Avenir Next" charset="0"/>
                <a:ea typeface="Avenir Next" charset="0"/>
                <a:cs typeface="Avenir Next" charset="0"/>
              </a:endParaRPr>
            </a:p>
          </p:txBody>
        </p:sp>
        <p:sp>
          <p:nvSpPr>
            <p:cNvPr id="56" name="TextBox 55"/>
            <p:cNvSpPr txBox="1"/>
            <p:nvPr/>
          </p:nvSpPr>
          <p:spPr>
            <a:xfrm>
              <a:off x="1475470" y="1080835"/>
              <a:ext cx="1828224" cy="523220"/>
            </a:xfrm>
            <a:prstGeom prst="rect">
              <a:avLst/>
            </a:prstGeom>
            <a:noFill/>
          </p:spPr>
          <p:txBody>
            <a:bodyPr wrap="square" rtlCol="0">
              <a:spAutoFit/>
            </a:bodyPr>
            <a:lstStyle/>
            <a:p>
              <a:pPr algn="ctr"/>
              <a:r>
                <a:rPr lang="en-US" sz="1400" dirty="0">
                  <a:solidFill>
                    <a:srgbClr val="1B587C">
                      <a:lumMod val="75000"/>
                    </a:srgbClr>
                  </a:solidFill>
                  <a:latin typeface="Avenir Next" charset="0"/>
                  <a:ea typeface="Avenir Next" charset="0"/>
                  <a:cs typeface="Avenir Next" charset="0"/>
                </a:rPr>
                <a:t>Learn a model to perform the task</a:t>
              </a:r>
            </a:p>
          </p:txBody>
        </p:sp>
        <p:sp>
          <p:nvSpPr>
            <p:cNvPr id="57" name="Down Arrow 56"/>
            <p:cNvSpPr/>
            <p:nvPr/>
          </p:nvSpPr>
          <p:spPr>
            <a:xfrm>
              <a:off x="2142820" y="1633925"/>
              <a:ext cx="493525" cy="304398"/>
            </a:xfrm>
            <a:prstGeom prst="downArrow">
              <a:avLst/>
            </a:prstGeom>
            <a:solidFill>
              <a:srgbClr val="8FAADC">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venir Next" charset="0"/>
                <a:ea typeface="Avenir Next" charset="0"/>
                <a:cs typeface="Avenir Next" charset="0"/>
              </a:endParaRPr>
            </a:p>
          </p:txBody>
        </p:sp>
        <p:sp>
          <p:nvSpPr>
            <p:cNvPr id="58" name="Rectangle 57"/>
            <p:cNvSpPr/>
            <p:nvPr/>
          </p:nvSpPr>
          <p:spPr>
            <a:xfrm>
              <a:off x="3346003" y="1025909"/>
              <a:ext cx="1848346" cy="5330442"/>
            </a:xfrm>
            <a:prstGeom prst="rect">
              <a:avLst/>
            </a:prstGeom>
            <a:solidFill>
              <a:srgbClr val="DAE3F3">
                <a:alpha val="50196"/>
              </a:srgbClr>
            </a:solidFill>
            <a:ln w="12700" cap="flat" cmpd="sng" algn="ctr">
              <a:solidFill>
                <a:srgbClr val="604878">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venir Next" charset="0"/>
                <a:ea typeface="Avenir Next" charset="0"/>
                <a:cs typeface="Avenir Next" charset="0"/>
              </a:endParaRPr>
            </a:p>
          </p:txBody>
        </p:sp>
        <p:sp>
          <p:nvSpPr>
            <p:cNvPr id="59" name="Down Arrow 58"/>
            <p:cNvSpPr/>
            <p:nvPr/>
          </p:nvSpPr>
          <p:spPr>
            <a:xfrm>
              <a:off x="4023414" y="1633925"/>
              <a:ext cx="493525" cy="304398"/>
            </a:xfrm>
            <a:prstGeom prst="downArrow">
              <a:avLst/>
            </a:prstGeom>
            <a:solidFill>
              <a:srgbClr val="8FAADC">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venir Next" charset="0"/>
                <a:ea typeface="Avenir Next" charset="0"/>
                <a:cs typeface="Avenir Next" charset="0"/>
              </a:endParaRPr>
            </a:p>
          </p:txBody>
        </p:sp>
        <p:sp>
          <p:nvSpPr>
            <p:cNvPr id="61" name="Rectangle 60"/>
            <p:cNvSpPr/>
            <p:nvPr/>
          </p:nvSpPr>
          <p:spPr>
            <a:xfrm>
              <a:off x="5225815" y="1025909"/>
              <a:ext cx="1870147" cy="5330442"/>
            </a:xfrm>
            <a:prstGeom prst="rect">
              <a:avLst/>
            </a:prstGeom>
            <a:solidFill>
              <a:srgbClr val="DAE3F3">
                <a:alpha val="50196"/>
              </a:srgbClr>
            </a:solidFill>
            <a:ln w="12700" cap="flat" cmpd="sng" algn="ctr">
              <a:solidFill>
                <a:srgbClr val="604878">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venir Next" charset="0"/>
                <a:ea typeface="Avenir Next" charset="0"/>
                <a:cs typeface="Avenir Next" charset="0"/>
              </a:endParaRPr>
            </a:p>
          </p:txBody>
        </p:sp>
        <p:sp>
          <p:nvSpPr>
            <p:cNvPr id="62" name="Down Arrow 61"/>
            <p:cNvSpPr/>
            <p:nvPr/>
          </p:nvSpPr>
          <p:spPr>
            <a:xfrm>
              <a:off x="5948736" y="1633925"/>
              <a:ext cx="493525" cy="309846"/>
            </a:xfrm>
            <a:prstGeom prst="downArrow">
              <a:avLst/>
            </a:prstGeom>
            <a:solidFill>
              <a:srgbClr val="8FAADC">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venir Next" charset="0"/>
                <a:ea typeface="Avenir Next" charset="0"/>
                <a:cs typeface="Avenir Next" charset="0"/>
              </a:endParaRPr>
            </a:p>
          </p:txBody>
        </p:sp>
        <p:sp>
          <p:nvSpPr>
            <p:cNvPr id="63" name="Rectangle 62"/>
            <p:cNvSpPr/>
            <p:nvPr/>
          </p:nvSpPr>
          <p:spPr>
            <a:xfrm>
              <a:off x="305668" y="2005299"/>
              <a:ext cx="6688519" cy="1645328"/>
            </a:xfrm>
            <a:prstGeom prst="rect">
              <a:avLst/>
            </a:prstGeom>
            <a:noFill/>
            <a:ln w="12700" cap="flat" cmpd="sng" algn="ctr">
              <a:solidFill>
                <a:srgbClr val="E3DED1">
                  <a:lumMod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venir Next" charset="0"/>
                <a:ea typeface="Avenir Next" charset="0"/>
                <a:cs typeface="Avenir Next" charset="0"/>
              </a:endParaRPr>
            </a:p>
          </p:txBody>
        </p:sp>
        <p:sp>
          <p:nvSpPr>
            <p:cNvPr id="64" name="TextBox 63"/>
            <p:cNvSpPr txBox="1"/>
            <p:nvPr/>
          </p:nvSpPr>
          <p:spPr>
            <a:xfrm>
              <a:off x="305626" y="2366298"/>
              <a:ext cx="1166881" cy="1031051"/>
            </a:xfrm>
            <a:prstGeom prst="rect">
              <a:avLst/>
            </a:prstGeom>
            <a:noFill/>
          </p:spPr>
          <p:txBody>
            <a:bodyPr wrap="square" rtlCol="0">
              <a:spAutoFit/>
            </a:bodyPr>
            <a:lstStyle/>
            <a:p>
              <a:pPr algn="ctr"/>
              <a:r>
                <a:rPr lang="en-US" sz="1600" b="1" dirty="0" smtClean="0">
                  <a:solidFill>
                    <a:srgbClr val="1B587C">
                      <a:lumMod val="50000"/>
                    </a:srgbClr>
                  </a:solidFill>
                  <a:latin typeface="Avenir Next" charset="0"/>
                  <a:ea typeface="Avenir Next" charset="0"/>
                  <a:cs typeface="Avenir Next" charset="0"/>
                </a:rPr>
                <a:t>Data Analytics</a:t>
              </a:r>
            </a:p>
            <a:p>
              <a:pPr algn="ctr">
                <a:spcBef>
                  <a:spcPts val="600"/>
                </a:spcBef>
              </a:pPr>
              <a:r>
                <a:rPr lang="en-US" sz="1200" dirty="0" smtClean="0">
                  <a:solidFill>
                    <a:srgbClr val="1B587C">
                      <a:lumMod val="50000"/>
                    </a:srgbClr>
                  </a:solidFill>
                  <a:latin typeface="Avenir Next" charset="0"/>
                  <a:ea typeface="Avenir Next" charset="0"/>
                  <a:cs typeface="Avenir Next" charset="0"/>
                </a:rPr>
                <a:t>Classification Learning Task</a:t>
              </a:r>
            </a:p>
          </p:txBody>
        </p:sp>
        <p:cxnSp>
          <p:nvCxnSpPr>
            <p:cNvPr id="65" name="Straight Arrow Connector 64"/>
            <p:cNvCxnSpPr>
              <a:endCxn id="75" idx="1"/>
            </p:cNvCxnSpPr>
            <p:nvPr/>
          </p:nvCxnSpPr>
          <p:spPr>
            <a:xfrm flipV="1">
              <a:off x="3252453" y="2776752"/>
              <a:ext cx="187183" cy="5545"/>
            </a:xfrm>
            <a:prstGeom prst="straightConnector1">
              <a:avLst/>
            </a:prstGeom>
            <a:noFill/>
            <a:ln w="19050" cap="flat" cmpd="sng" algn="ctr">
              <a:solidFill>
                <a:sysClr val="windowText" lastClr="000000"/>
              </a:solidFill>
              <a:prstDash val="solid"/>
              <a:miter lim="800000"/>
              <a:tailEnd type="triangle"/>
            </a:ln>
            <a:effectLst/>
          </p:spPr>
        </p:cxnSp>
        <p:pic>
          <p:nvPicPr>
            <p:cNvPr id="66" name="Picture 65"/>
            <p:cNvPicPr>
              <a:picLocks noChangeAspect="1"/>
            </p:cNvPicPr>
            <p:nvPr/>
          </p:nvPicPr>
          <p:blipFill rotWithShape="1">
            <a:blip r:embed="rId3"/>
            <a:srcRect l="15172" t="-891" r="20566" b="-1732"/>
            <a:stretch/>
          </p:blipFill>
          <p:spPr>
            <a:xfrm>
              <a:off x="5697406" y="2187410"/>
              <a:ext cx="1181089" cy="1198230"/>
            </a:xfrm>
            <a:prstGeom prst="rect">
              <a:avLst/>
            </a:prstGeom>
          </p:spPr>
        </p:pic>
        <p:sp>
          <p:nvSpPr>
            <p:cNvPr id="67" name="Rectangle 66"/>
            <p:cNvSpPr/>
            <p:nvPr/>
          </p:nvSpPr>
          <p:spPr>
            <a:xfrm>
              <a:off x="3463017" y="2448171"/>
              <a:ext cx="829858" cy="657162"/>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solidFill>
                      <a:srgbClr val="C19859">
                        <a:lumMod val="75000"/>
                      </a:srgbClr>
                    </a:solidFill>
                  </a:ln>
                  <a:solidFill>
                    <a:prstClr val="black"/>
                  </a:solidFill>
                  <a:effectLst/>
                  <a:uLnTx/>
                  <a:uFillTx/>
                  <a:latin typeface="Avenir Next" charset="0"/>
                  <a:ea typeface="Avenir Next" charset="0"/>
                  <a:cs typeface="Avenir Next" charset="0"/>
                </a:rPr>
                <a:t>Explainable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solidFill>
                      <a:srgbClr val="C19859">
                        <a:lumMod val="75000"/>
                      </a:srgbClr>
                    </a:solidFill>
                  </a:ln>
                  <a:solidFill>
                    <a:prstClr val="black"/>
                  </a:solidFill>
                  <a:effectLst/>
                  <a:uLnTx/>
                  <a:uFillTx/>
                  <a:latin typeface="Avenir Next" charset="0"/>
                  <a:ea typeface="Avenir Next" charset="0"/>
                  <a:cs typeface="Avenir Next" charset="0"/>
                </a:rPr>
                <a:t>Model</a:t>
              </a:r>
            </a:p>
          </p:txBody>
        </p:sp>
        <p:grpSp>
          <p:nvGrpSpPr>
            <p:cNvPr id="68" name="Group 67"/>
            <p:cNvGrpSpPr/>
            <p:nvPr/>
          </p:nvGrpSpPr>
          <p:grpSpPr>
            <a:xfrm>
              <a:off x="5050488" y="2507324"/>
              <a:ext cx="692817" cy="507327"/>
              <a:chOff x="8029191" y="3387156"/>
              <a:chExt cx="1325516" cy="970631"/>
            </a:xfrm>
          </p:grpSpPr>
          <p:sp>
            <p:nvSpPr>
              <p:cNvPr id="69" name="TextBox 68"/>
              <p:cNvSpPr txBox="1"/>
              <p:nvPr/>
            </p:nvSpPr>
            <p:spPr>
              <a:xfrm>
                <a:off x="8029191" y="3387156"/>
                <a:ext cx="1325516" cy="38275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Avenir Next" charset="0"/>
                    <a:ea typeface="Avenir Next" charset="0"/>
                    <a:cs typeface="Avenir Next" charset="0"/>
                  </a:rPr>
                  <a:t>Recommend</a:t>
                </a:r>
                <a:endParaRPr kumimoji="0" lang="en-US" sz="800" b="0" i="0" u="none" strike="noStrike" kern="0" cap="none" spc="0" normalizeH="0" baseline="0" noProof="0" dirty="0" smtClean="0">
                  <a:ln>
                    <a:noFill/>
                  </a:ln>
                  <a:solidFill>
                    <a:prstClr val="black"/>
                  </a:solidFill>
                  <a:effectLst/>
                  <a:uLnTx/>
                  <a:uFillTx/>
                  <a:latin typeface="Avenir Next" charset="0"/>
                  <a:ea typeface="Avenir Next" charset="0"/>
                  <a:cs typeface="Avenir Next" charset="0"/>
                </a:endParaRPr>
              </a:p>
            </p:txBody>
          </p:sp>
          <p:sp>
            <p:nvSpPr>
              <p:cNvPr id="70" name="Rectangle 69"/>
              <p:cNvSpPr/>
              <p:nvPr/>
            </p:nvSpPr>
            <p:spPr>
              <a:xfrm>
                <a:off x="8111314" y="4008723"/>
                <a:ext cx="1174451" cy="34906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venir Next" charset="0"/>
                    <a:ea typeface="Avenir Next" charset="0"/>
                    <a:cs typeface="Avenir Next" charset="0"/>
                  </a:rPr>
                  <a:t>Explanation</a:t>
                </a:r>
              </a:p>
            </p:txBody>
          </p:sp>
          <p:grpSp>
            <p:nvGrpSpPr>
              <p:cNvPr id="71" name="Group 70"/>
              <p:cNvGrpSpPr/>
              <p:nvPr/>
            </p:nvGrpSpPr>
            <p:grpSpPr>
              <a:xfrm>
                <a:off x="8144658" y="3752072"/>
                <a:ext cx="1123407" cy="280779"/>
                <a:chOff x="8144658" y="3752072"/>
                <a:chExt cx="1123407" cy="280779"/>
              </a:xfrm>
            </p:grpSpPr>
            <p:cxnSp>
              <p:nvCxnSpPr>
                <p:cNvPr id="72" name="Straight Arrow Connector 71"/>
                <p:cNvCxnSpPr/>
                <p:nvPr/>
              </p:nvCxnSpPr>
              <p:spPr>
                <a:xfrm>
                  <a:off x="8144658" y="4032851"/>
                  <a:ext cx="1123407" cy="0"/>
                </a:xfrm>
                <a:prstGeom prst="straightConnector1">
                  <a:avLst/>
                </a:prstGeom>
                <a:noFill/>
                <a:ln w="19050" cap="flat" cmpd="sng" algn="ctr">
                  <a:solidFill>
                    <a:sysClr val="windowText" lastClr="000000"/>
                  </a:solidFill>
                  <a:prstDash val="solid"/>
                  <a:miter lim="800000"/>
                  <a:headEnd type="triangle" w="med" len="med"/>
                  <a:tailEnd type="triangle" w="med" len="med"/>
                </a:ln>
                <a:effectLst/>
              </p:spPr>
            </p:cxnSp>
            <p:cxnSp>
              <p:nvCxnSpPr>
                <p:cNvPr id="73" name="Straight Arrow Connector 72"/>
                <p:cNvCxnSpPr/>
                <p:nvPr/>
              </p:nvCxnSpPr>
              <p:spPr>
                <a:xfrm>
                  <a:off x="8144784" y="3752072"/>
                  <a:ext cx="1103758" cy="0"/>
                </a:xfrm>
                <a:prstGeom prst="straightConnector1">
                  <a:avLst/>
                </a:prstGeom>
                <a:noFill/>
                <a:ln w="19050" cap="flat" cmpd="sng" algn="ctr">
                  <a:solidFill>
                    <a:sysClr val="windowText" lastClr="000000"/>
                  </a:solidFill>
                  <a:prstDash val="solid"/>
                  <a:miter lim="800000"/>
                  <a:headEnd type="none" w="med" len="med"/>
                  <a:tailEnd type="triangle" w="med" len="med"/>
                </a:ln>
                <a:effectLst/>
              </p:spPr>
            </p:cxnSp>
          </p:grpSp>
        </p:grpSp>
        <p:grpSp>
          <p:nvGrpSpPr>
            <p:cNvPr id="74" name="Group 73"/>
            <p:cNvGrpSpPr/>
            <p:nvPr/>
          </p:nvGrpSpPr>
          <p:grpSpPr>
            <a:xfrm>
              <a:off x="3439636" y="2448171"/>
              <a:ext cx="1661679" cy="657162"/>
              <a:chOff x="3439636" y="2454875"/>
              <a:chExt cx="1661679" cy="657162"/>
            </a:xfrm>
          </p:grpSpPr>
          <p:sp>
            <p:nvSpPr>
              <p:cNvPr id="75" name="Rectangle 74"/>
              <p:cNvSpPr/>
              <p:nvPr/>
            </p:nvSpPr>
            <p:spPr>
              <a:xfrm>
                <a:off x="3439636" y="2454875"/>
                <a:ext cx="831320" cy="657162"/>
              </a:xfrm>
              <a:prstGeom prst="rect">
                <a:avLst/>
              </a:prstGeom>
              <a:solidFill>
                <a:sysClr val="window" lastClr="FFFFFF"/>
              </a:solidFill>
              <a:ln w="12700" cap="flat" cmpd="sng" algn="ctr">
                <a:solidFill>
                  <a:sysClr val="windowText" lastClr="00000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1B587C">
                        <a:lumMod val="50000"/>
                      </a:srgbClr>
                    </a:solidFill>
                    <a:effectLst/>
                    <a:uLnTx/>
                    <a:uFillTx/>
                    <a:latin typeface="Avenir Next"/>
                    <a:ea typeface="+mn-ea"/>
                    <a:cs typeface="+mn-cs"/>
                  </a:rPr>
                  <a:t>Explainable Model</a:t>
                </a:r>
              </a:p>
            </p:txBody>
          </p:sp>
          <p:sp>
            <p:nvSpPr>
              <p:cNvPr id="76" name="Rectangle 75"/>
              <p:cNvSpPr/>
              <p:nvPr/>
            </p:nvSpPr>
            <p:spPr>
              <a:xfrm>
                <a:off x="4269995" y="2454875"/>
                <a:ext cx="831320" cy="657162"/>
              </a:xfrm>
              <a:prstGeom prst="rect">
                <a:avLst/>
              </a:prstGeom>
              <a:solidFill>
                <a:sysClr val="window" lastClr="FFFFFF"/>
              </a:solidFill>
              <a:ln w="12700" cap="flat" cmpd="sng" algn="ctr">
                <a:solidFill>
                  <a:sysClr val="windowText" lastClr="00000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1B587C">
                        <a:lumMod val="50000"/>
                      </a:srgbClr>
                    </a:solidFill>
                    <a:effectLst/>
                    <a:uLnTx/>
                    <a:uFillTx/>
                    <a:latin typeface="Avenir Next"/>
                    <a:ea typeface="+mn-ea"/>
                    <a:cs typeface="+mn-cs"/>
                  </a:rPr>
                  <a:t>Explanation Interface</a:t>
                </a:r>
              </a:p>
            </p:txBody>
          </p:sp>
        </p:grpSp>
        <p:sp>
          <p:nvSpPr>
            <p:cNvPr id="77" name="TextBox 76"/>
            <p:cNvSpPr txBox="1"/>
            <p:nvPr/>
          </p:nvSpPr>
          <p:spPr>
            <a:xfrm>
              <a:off x="7098012" y="2351485"/>
              <a:ext cx="1744432" cy="830997"/>
            </a:xfrm>
            <a:prstGeom prst="rect">
              <a:avLst/>
            </a:prstGeom>
            <a:noFill/>
          </p:spPr>
          <p:txBody>
            <a:bodyPr wrap="square" rtlCol="0">
              <a:spAutoFit/>
            </a:bodyPr>
            <a:lstStyle/>
            <a:p>
              <a:pPr marL="0" lvl="1"/>
              <a:r>
                <a:rPr lang="en-US" sz="1200" dirty="0">
                  <a:solidFill>
                    <a:srgbClr val="1B587C">
                      <a:lumMod val="50000"/>
                    </a:srgbClr>
                  </a:solidFill>
                  <a:latin typeface="Avenir Next"/>
                </a:rPr>
                <a:t>An analyst is looking for items of interest </a:t>
              </a:r>
              <a:r>
                <a:rPr lang="en-US" sz="1200" dirty="0" smtClean="0">
                  <a:solidFill>
                    <a:srgbClr val="1B587C">
                      <a:lumMod val="50000"/>
                    </a:srgbClr>
                  </a:solidFill>
                  <a:latin typeface="Avenir Next"/>
                </a:rPr>
                <a:t>in </a:t>
              </a:r>
              <a:r>
                <a:rPr lang="en-US" sz="1200" dirty="0">
                  <a:solidFill>
                    <a:srgbClr val="1B587C">
                      <a:lumMod val="50000"/>
                    </a:srgbClr>
                  </a:solidFill>
                  <a:latin typeface="Avenir Next"/>
                </a:rPr>
                <a:t>massive multimedia data </a:t>
              </a:r>
              <a:r>
                <a:rPr lang="en-US" sz="1200" dirty="0" smtClean="0">
                  <a:solidFill>
                    <a:srgbClr val="1B587C">
                      <a:lumMod val="50000"/>
                    </a:srgbClr>
                  </a:solidFill>
                  <a:latin typeface="Avenir Next"/>
                </a:rPr>
                <a:t>sets</a:t>
              </a:r>
              <a:endParaRPr lang="en-US" sz="1200" dirty="0">
                <a:solidFill>
                  <a:srgbClr val="1B587C">
                    <a:lumMod val="50000"/>
                  </a:srgbClr>
                </a:solidFill>
                <a:latin typeface="Avenir Next"/>
              </a:endParaRPr>
            </a:p>
          </p:txBody>
        </p:sp>
        <p:grpSp>
          <p:nvGrpSpPr>
            <p:cNvPr id="78" name="Group 77"/>
            <p:cNvGrpSpPr/>
            <p:nvPr/>
          </p:nvGrpSpPr>
          <p:grpSpPr>
            <a:xfrm>
              <a:off x="3439636" y="4648978"/>
              <a:ext cx="1661679" cy="657162"/>
              <a:chOff x="3439636" y="4485986"/>
              <a:chExt cx="1661679" cy="657162"/>
            </a:xfrm>
          </p:grpSpPr>
          <p:sp>
            <p:nvSpPr>
              <p:cNvPr id="79" name="Rectangle 78"/>
              <p:cNvSpPr/>
              <p:nvPr/>
            </p:nvSpPr>
            <p:spPr>
              <a:xfrm>
                <a:off x="3439636" y="4485986"/>
                <a:ext cx="831320" cy="657162"/>
              </a:xfrm>
              <a:prstGeom prst="rect">
                <a:avLst/>
              </a:prstGeom>
              <a:solidFill>
                <a:sysClr val="window" lastClr="FFFFFF"/>
              </a:solidFill>
              <a:ln w="12700" cap="flat" cmpd="sng" algn="ctr">
                <a:solidFill>
                  <a:sysClr val="windowText" lastClr="00000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1B587C">
                        <a:lumMod val="50000"/>
                      </a:srgbClr>
                    </a:solidFill>
                    <a:effectLst/>
                    <a:uLnTx/>
                    <a:uFillTx/>
                    <a:latin typeface="Avenir Next"/>
                    <a:ea typeface="+mn-ea"/>
                    <a:cs typeface="+mn-cs"/>
                  </a:rPr>
                  <a:t>Explainable Model</a:t>
                </a:r>
              </a:p>
            </p:txBody>
          </p:sp>
          <p:sp>
            <p:nvSpPr>
              <p:cNvPr id="80" name="Rectangle 79"/>
              <p:cNvSpPr/>
              <p:nvPr/>
            </p:nvSpPr>
            <p:spPr>
              <a:xfrm>
                <a:off x="4269995" y="4485986"/>
                <a:ext cx="831320" cy="657162"/>
              </a:xfrm>
              <a:prstGeom prst="rect">
                <a:avLst/>
              </a:prstGeom>
              <a:solidFill>
                <a:sysClr val="window" lastClr="FFFFFF"/>
              </a:solidFill>
              <a:ln w="12700" cap="flat" cmpd="sng" algn="ctr">
                <a:solidFill>
                  <a:sysClr val="windowText" lastClr="00000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1B587C">
                        <a:lumMod val="50000"/>
                      </a:srgbClr>
                    </a:solidFill>
                    <a:effectLst/>
                    <a:uLnTx/>
                    <a:uFillTx/>
                    <a:latin typeface="Avenir Next"/>
                    <a:ea typeface="+mn-ea"/>
                    <a:cs typeface="+mn-cs"/>
                  </a:rPr>
                  <a:t>Explanation Interface</a:t>
                </a:r>
              </a:p>
            </p:txBody>
          </p:sp>
        </p:grpSp>
        <p:sp>
          <p:nvSpPr>
            <p:cNvPr id="81" name="TextBox 80"/>
            <p:cNvSpPr txBox="1"/>
            <p:nvPr/>
          </p:nvSpPr>
          <p:spPr>
            <a:xfrm>
              <a:off x="274264" y="4679458"/>
              <a:ext cx="1221625" cy="784830"/>
            </a:xfrm>
            <a:prstGeom prst="rect">
              <a:avLst/>
            </a:prstGeom>
            <a:noFill/>
          </p:spPr>
          <p:txBody>
            <a:bodyPr wrap="square" rtlCol="0">
              <a:spAutoFit/>
            </a:bodyPr>
            <a:lstStyle/>
            <a:p>
              <a:pPr algn="ctr"/>
              <a:r>
                <a:rPr lang="en-US" sz="1600" b="1" dirty="0" smtClean="0">
                  <a:solidFill>
                    <a:srgbClr val="1B587C">
                      <a:lumMod val="50000"/>
                    </a:srgbClr>
                  </a:solidFill>
                  <a:latin typeface="Avenir Next" charset="0"/>
                  <a:ea typeface="Avenir Next" charset="0"/>
                  <a:cs typeface="Avenir Next" charset="0"/>
                </a:rPr>
                <a:t>Autonomy</a:t>
              </a:r>
            </a:p>
            <a:p>
              <a:pPr algn="ctr">
                <a:spcBef>
                  <a:spcPts val="600"/>
                </a:spcBef>
              </a:pPr>
              <a:r>
                <a:rPr lang="en-US" sz="1200" dirty="0" smtClean="0">
                  <a:solidFill>
                    <a:srgbClr val="1B587C">
                      <a:lumMod val="50000"/>
                    </a:srgbClr>
                  </a:solidFill>
                  <a:latin typeface="Avenir Next" charset="0"/>
                  <a:ea typeface="Avenir Next" charset="0"/>
                  <a:cs typeface="Avenir Next" charset="0"/>
                </a:rPr>
                <a:t>Reinforcement Learning Task</a:t>
              </a:r>
            </a:p>
          </p:txBody>
        </p:sp>
        <p:cxnSp>
          <p:nvCxnSpPr>
            <p:cNvPr id="82" name="Straight Arrow Connector 81"/>
            <p:cNvCxnSpPr/>
            <p:nvPr/>
          </p:nvCxnSpPr>
          <p:spPr>
            <a:xfrm>
              <a:off x="3283051" y="4969721"/>
              <a:ext cx="158000" cy="0"/>
            </a:xfrm>
            <a:prstGeom prst="straightConnector1">
              <a:avLst/>
            </a:prstGeom>
            <a:noFill/>
            <a:ln w="19050" cap="flat" cmpd="sng" algn="ctr">
              <a:solidFill>
                <a:sysClr val="windowText" lastClr="000000"/>
              </a:solidFill>
              <a:prstDash val="solid"/>
              <a:miter lim="800000"/>
              <a:tailEnd type="triangle"/>
            </a:ln>
            <a:effectLst/>
          </p:spPr>
        </p:cxnSp>
        <p:cxnSp>
          <p:nvCxnSpPr>
            <p:cNvPr id="83" name="Straight Arrow Connector 82"/>
            <p:cNvCxnSpPr/>
            <p:nvPr/>
          </p:nvCxnSpPr>
          <p:spPr>
            <a:xfrm>
              <a:off x="5093413" y="5038780"/>
              <a:ext cx="658190" cy="0"/>
            </a:xfrm>
            <a:prstGeom prst="straightConnector1">
              <a:avLst/>
            </a:prstGeom>
            <a:noFill/>
            <a:ln w="19050" cap="flat" cmpd="sng" algn="ctr">
              <a:solidFill>
                <a:sysClr val="windowText" lastClr="000000"/>
              </a:solidFill>
              <a:prstDash val="solid"/>
              <a:miter lim="800000"/>
              <a:headEnd type="triangle" w="med" len="med"/>
              <a:tailEnd type="triangle" w="med" len="med"/>
            </a:ln>
            <a:effectLst/>
          </p:spPr>
        </p:cxnSp>
        <p:cxnSp>
          <p:nvCxnSpPr>
            <p:cNvPr id="84" name="Straight Arrow Connector 83"/>
            <p:cNvCxnSpPr/>
            <p:nvPr/>
          </p:nvCxnSpPr>
          <p:spPr>
            <a:xfrm>
              <a:off x="5108512" y="4892023"/>
              <a:ext cx="643091" cy="0"/>
            </a:xfrm>
            <a:prstGeom prst="straightConnector1">
              <a:avLst/>
            </a:prstGeom>
            <a:noFill/>
            <a:ln w="19050" cap="flat" cmpd="sng" algn="ctr">
              <a:solidFill>
                <a:sysClr val="windowText" lastClr="000000"/>
              </a:solidFill>
              <a:prstDash val="solid"/>
              <a:miter lim="800000"/>
              <a:headEnd type="none" w="med" len="med"/>
              <a:tailEnd type="triangle" w="med" len="med"/>
            </a:ln>
            <a:effectLst/>
          </p:spPr>
        </p:cxnSp>
        <p:sp>
          <p:nvSpPr>
            <p:cNvPr id="85" name="Rectangle 84"/>
            <p:cNvSpPr/>
            <p:nvPr/>
          </p:nvSpPr>
          <p:spPr>
            <a:xfrm>
              <a:off x="314904" y="4203240"/>
              <a:ext cx="6679283" cy="1629545"/>
            </a:xfrm>
            <a:prstGeom prst="rect">
              <a:avLst/>
            </a:prstGeom>
            <a:noFill/>
            <a:ln w="12700" cap="flat" cmpd="sng" algn="ctr">
              <a:solidFill>
                <a:srgbClr val="E3DED1">
                  <a:lumMod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venir Next" charset="0"/>
                <a:ea typeface="Avenir Next" charset="0"/>
                <a:cs typeface="Avenir Next" charset="0"/>
              </a:endParaRPr>
            </a:p>
          </p:txBody>
        </p:sp>
        <p:sp>
          <p:nvSpPr>
            <p:cNvPr id="86" name="TextBox 85"/>
            <p:cNvSpPr txBox="1"/>
            <p:nvPr/>
          </p:nvSpPr>
          <p:spPr>
            <a:xfrm>
              <a:off x="5182009" y="4705097"/>
              <a:ext cx="442816" cy="182448"/>
            </a:xfrm>
            <a:prstGeom prst="rect">
              <a:avLst/>
            </a:prstGeom>
            <a:noFill/>
          </p:spPr>
          <p:txBody>
            <a:bodyPr wrap="none" rtlCol="0">
              <a:spAutoFit/>
            </a:bodyPr>
            <a:lstStyle/>
            <a:p>
              <a:pPr algn="ctr"/>
              <a:r>
                <a:rPr lang="en-US" sz="800" dirty="0" smtClean="0">
                  <a:solidFill>
                    <a:prstClr val="black"/>
                  </a:solidFill>
                  <a:latin typeface="Avenir Next" charset="0"/>
                  <a:ea typeface="Avenir Next" charset="0"/>
                  <a:cs typeface="Avenir Next" charset="0"/>
                </a:rPr>
                <a:t>Actions</a:t>
              </a:r>
            </a:p>
          </p:txBody>
        </p:sp>
        <p:sp>
          <p:nvSpPr>
            <p:cNvPr id="87" name="Rectangle 86"/>
            <p:cNvSpPr/>
            <p:nvPr/>
          </p:nvSpPr>
          <p:spPr>
            <a:xfrm>
              <a:off x="5102042" y="5041408"/>
              <a:ext cx="613859" cy="182448"/>
            </a:xfrm>
            <a:prstGeom prst="rect">
              <a:avLst/>
            </a:prstGeom>
          </p:spPr>
          <p:txBody>
            <a:bodyPr wrap="none">
              <a:spAutoFit/>
            </a:bodyPr>
            <a:lstStyle/>
            <a:p>
              <a:pPr algn="ctr"/>
              <a:r>
                <a:rPr lang="en-US" sz="800" dirty="0" smtClean="0">
                  <a:solidFill>
                    <a:prstClr val="black"/>
                  </a:solidFill>
                  <a:latin typeface="Avenir Next" charset="0"/>
                  <a:ea typeface="Avenir Next" charset="0"/>
                  <a:cs typeface="Avenir Next" charset="0"/>
                </a:rPr>
                <a:t>Explanation</a:t>
              </a:r>
              <a:endParaRPr lang="en-US" sz="800" dirty="0">
                <a:solidFill>
                  <a:prstClr val="black"/>
                </a:solidFill>
                <a:latin typeface="Avenir Next" charset="0"/>
                <a:ea typeface="Avenir Next" charset="0"/>
                <a:cs typeface="Avenir Next" charset="0"/>
              </a:endParaRPr>
            </a:p>
          </p:txBody>
        </p:sp>
        <p:pic>
          <p:nvPicPr>
            <p:cNvPr id="88" name="Picture 87"/>
            <p:cNvPicPr>
              <a:picLocks noChangeAspect="1"/>
            </p:cNvPicPr>
            <p:nvPr/>
          </p:nvPicPr>
          <p:blipFill rotWithShape="1">
            <a:blip r:embed="rId4" cstate="print">
              <a:extLst>
                <a:ext uri="{28A0092B-C50C-407E-A947-70E740481C1C}">
                  <a14:useLocalDpi xmlns:a14="http://schemas.microsoft.com/office/drawing/2010/main" val="0"/>
                </a:ext>
              </a:extLst>
            </a:blip>
            <a:srcRect t="10858" b="12983"/>
            <a:stretch/>
          </p:blipFill>
          <p:spPr>
            <a:xfrm>
              <a:off x="5751602" y="4341064"/>
              <a:ext cx="1083368" cy="1314062"/>
            </a:xfrm>
            <a:prstGeom prst="rect">
              <a:avLst/>
            </a:prstGeom>
            <a:ln w="12700">
              <a:solidFill>
                <a:sysClr val="windowText" lastClr="000000"/>
              </a:solidFill>
            </a:ln>
          </p:spPr>
        </p:pic>
        <p:grpSp>
          <p:nvGrpSpPr>
            <p:cNvPr id="89" name="Group 88"/>
            <p:cNvGrpSpPr/>
            <p:nvPr/>
          </p:nvGrpSpPr>
          <p:grpSpPr>
            <a:xfrm>
              <a:off x="1431646" y="4300872"/>
              <a:ext cx="1927131" cy="1538629"/>
              <a:chOff x="1451966" y="4137880"/>
              <a:chExt cx="1927131" cy="1538629"/>
            </a:xfrm>
          </p:grpSpPr>
          <p:sp>
            <p:nvSpPr>
              <p:cNvPr id="90" name="TextBox 89"/>
              <p:cNvSpPr txBox="1"/>
              <p:nvPr/>
            </p:nvSpPr>
            <p:spPr>
              <a:xfrm>
                <a:off x="1451966" y="5414899"/>
                <a:ext cx="1927131" cy="261610"/>
              </a:xfrm>
              <a:prstGeom prst="rect">
                <a:avLst/>
              </a:prstGeom>
              <a:noFill/>
            </p:spPr>
            <p:txBody>
              <a:bodyPr wrap="none" rtlCol="0">
                <a:spAutoFit/>
              </a:bodyPr>
              <a:lstStyle/>
              <a:p>
                <a:pPr algn="ctr"/>
                <a:r>
                  <a:rPr lang="en-US" sz="1100" dirty="0" smtClean="0">
                    <a:solidFill>
                      <a:prstClr val="black"/>
                    </a:solidFill>
                    <a:latin typeface="Avenir Next" charset="0"/>
                    <a:ea typeface="Avenir Next" charset="0"/>
                    <a:cs typeface="Avenir Next" charset="0"/>
                  </a:rPr>
                  <a:t>ArduPilot &amp; SITL Simulation</a:t>
                </a:r>
              </a:p>
            </p:txBody>
          </p:sp>
          <p:pic>
            <p:nvPicPr>
              <p:cNvPr id="91" name="Picture 90"/>
              <p:cNvPicPr>
                <a:picLocks noChangeAspect="1"/>
              </p:cNvPicPr>
              <p:nvPr/>
            </p:nvPicPr>
            <p:blipFill>
              <a:blip r:embed="rId5"/>
              <a:stretch>
                <a:fillRect/>
              </a:stretch>
            </p:blipFill>
            <p:spPr>
              <a:xfrm>
                <a:off x="1548012" y="4137880"/>
                <a:ext cx="1755359" cy="1290704"/>
              </a:xfrm>
              <a:prstGeom prst="rect">
                <a:avLst/>
              </a:prstGeom>
            </p:spPr>
          </p:pic>
        </p:grpSp>
        <p:sp>
          <p:nvSpPr>
            <p:cNvPr id="92" name="TextBox 91"/>
            <p:cNvSpPr txBox="1"/>
            <p:nvPr/>
          </p:nvSpPr>
          <p:spPr>
            <a:xfrm>
              <a:off x="7116527" y="4562060"/>
              <a:ext cx="1744432" cy="830997"/>
            </a:xfrm>
            <a:prstGeom prst="rect">
              <a:avLst/>
            </a:prstGeom>
            <a:noFill/>
          </p:spPr>
          <p:txBody>
            <a:bodyPr wrap="square" rtlCol="0">
              <a:spAutoFit/>
            </a:bodyPr>
            <a:lstStyle/>
            <a:p>
              <a:pPr marL="0" lvl="1"/>
              <a:r>
                <a:rPr lang="en-US" sz="1200" dirty="0" smtClean="0">
                  <a:solidFill>
                    <a:srgbClr val="1B587C">
                      <a:lumMod val="50000"/>
                    </a:srgbClr>
                  </a:solidFill>
                  <a:latin typeface="Avenir Next"/>
                </a:rPr>
                <a:t>An operator is </a:t>
              </a:r>
              <a:r>
                <a:rPr lang="en-US" sz="1200" dirty="0">
                  <a:solidFill>
                    <a:srgbClr val="1B587C">
                      <a:lumMod val="50000"/>
                    </a:srgbClr>
                  </a:solidFill>
                  <a:latin typeface="Avenir Next"/>
                </a:rPr>
                <a:t>directing autonomous </a:t>
              </a:r>
              <a:r>
                <a:rPr lang="en-US" sz="1200" dirty="0" smtClean="0">
                  <a:solidFill>
                    <a:srgbClr val="1B587C">
                      <a:lumMod val="50000"/>
                    </a:srgbClr>
                  </a:solidFill>
                  <a:latin typeface="Avenir Next"/>
                </a:rPr>
                <a:t>systems to </a:t>
              </a:r>
              <a:r>
                <a:rPr lang="en-US" sz="1200" dirty="0">
                  <a:solidFill>
                    <a:srgbClr val="1B587C">
                      <a:lumMod val="50000"/>
                    </a:srgbClr>
                  </a:solidFill>
                  <a:latin typeface="Avenir Next"/>
                </a:rPr>
                <a:t>accomplish a series of missions</a:t>
              </a:r>
            </a:p>
          </p:txBody>
        </p:sp>
        <p:sp>
          <p:nvSpPr>
            <p:cNvPr id="93" name="Rectangle 92"/>
            <p:cNvSpPr/>
            <p:nvPr/>
          </p:nvSpPr>
          <p:spPr>
            <a:xfrm>
              <a:off x="1465409" y="3682657"/>
              <a:ext cx="1848346" cy="484517"/>
            </a:xfrm>
            <a:prstGeom prst="rect">
              <a:avLst/>
            </a:prstGeom>
            <a:noFill/>
            <a:ln w="12700" cap="flat" cmpd="sng" algn="ctr">
              <a:noFill/>
              <a:prstDash val="solid"/>
              <a:miter lim="800000"/>
            </a:ln>
            <a:effectLst/>
          </p:spPr>
          <p:txBody>
            <a:bodyPr rtlCol="0" anchor="ctr"/>
            <a:lstStyle/>
            <a:p>
              <a:pPr marL="0" marR="0" lvl="1" indent="0" defTabSz="914400" eaLnBrk="1" fontAlgn="auto" latinLnBrk="0" hangingPunct="1">
                <a:lnSpc>
                  <a:spcPct val="90000"/>
                </a:lnSpc>
                <a:spcAft>
                  <a:spcPts val="0"/>
                </a:spcAft>
                <a:buClrTx/>
                <a:buSzTx/>
                <a:buFontTx/>
                <a:buNone/>
                <a:tabLst/>
                <a:defRPr/>
              </a:pPr>
              <a:r>
                <a:rPr kumimoji="0" lang="en-US" sz="1200" b="0" i="0" u="none" strike="noStrike" kern="0" cap="none" spc="0" normalizeH="0" baseline="0" noProof="0" dirty="0" smtClean="0">
                  <a:ln>
                    <a:noFill/>
                  </a:ln>
                  <a:solidFill>
                    <a:srgbClr val="1B587C">
                      <a:lumMod val="75000"/>
                    </a:srgbClr>
                  </a:solidFill>
                  <a:effectLst/>
                  <a:uLnTx/>
                  <a:uFillTx/>
                  <a:latin typeface="Avenir Next"/>
                  <a:ea typeface="+mn-ea"/>
                  <a:cs typeface="+mn-cs"/>
                </a:rPr>
                <a:t>Classifies items of interest in large data set</a:t>
              </a:r>
            </a:p>
          </p:txBody>
        </p:sp>
        <p:sp>
          <p:nvSpPr>
            <p:cNvPr id="94" name="Rectangle 93"/>
            <p:cNvSpPr/>
            <p:nvPr/>
          </p:nvSpPr>
          <p:spPr>
            <a:xfrm>
              <a:off x="1465409" y="5862111"/>
              <a:ext cx="1848346" cy="484517"/>
            </a:xfrm>
            <a:prstGeom prst="rect">
              <a:avLst/>
            </a:prstGeom>
            <a:noFill/>
            <a:ln w="12700" cap="flat" cmpd="sng" algn="ctr">
              <a:noFill/>
              <a:prstDash val="solid"/>
              <a:miter lim="800000"/>
            </a:ln>
            <a:effectLst/>
          </p:spPr>
          <p:txBody>
            <a:bodyPr rtlCol="0" anchor="ctr"/>
            <a:lstStyle/>
            <a:p>
              <a:pPr marL="0" marR="0" lvl="1" indent="0" defTabSz="914400" eaLnBrk="1" fontAlgn="auto" latinLnBrk="0" hangingPunct="1">
                <a:lnSpc>
                  <a:spcPct val="90000"/>
                </a:lnSpc>
                <a:spcAft>
                  <a:spcPts val="0"/>
                </a:spcAft>
                <a:buClrTx/>
                <a:buSzTx/>
                <a:buFontTx/>
                <a:buNone/>
                <a:tabLst/>
                <a:defRPr/>
              </a:pPr>
              <a:r>
                <a:rPr kumimoji="0" lang="en-US" sz="1200" b="0" i="0" u="none" strike="noStrike" kern="0" cap="none" spc="0" normalizeH="0" baseline="0" noProof="0" dirty="0" smtClean="0">
                  <a:ln>
                    <a:noFill/>
                  </a:ln>
                  <a:solidFill>
                    <a:srgbClr val="1B587C">
                      <a:lumMod val="75000"/>
                    </a:srgbClr>
                  </a:solidFill>
                  <a:effectLst/>
                  <a:uLnTx/>
                  <a:uFillTx/>
                  <a:latin typeface="Avenir Next"/>
                  <a:ea typeface="+mn-ea"/>
                  <a:cs typeface="+mn-cs"/>
                </a:rPr>
                <a:t>Learns decision policies for simulated missions</a:t>
              </a:r>
            </a:p>
          </p:txBody>
        </p:sp>
        <p:sp>
          <p:nvSpPr>
            <p:cNvPr id="95" name="Rectangle 94"/>
            <p:cNvSpPr/>
            <p:nvPr/>
          </p:nvSpPr>
          <p:spPr>
            <a:xfrm>
              <a:off x="3333663" y="3682657"/>
              <a:ext cx="1848346" cy="484517"/>
            </a:xfrm>
            <a:prstGeom prst="rect">
              <a:avLst/>
            </a:prstGeom>
            <a:noFill/>
            <a:ln w="12700" cap="flat" cmpd="sng" algn="ctr">
              <a:noFill/>
              <a:prstDash val="solid"/>
              <a:miter lim="800000"/>
            </a:ln>
            <a:effectLst/>
          </p:spPr>
          <p:txBody>
            <a:bodyPr rtlCol="0" anchor="ctr"/>
            <a:lstStyle/>
            <a:p>
              <a:pPr marL="0" marR="0" lvl="1" indent="0" defTabSz="914400" eaLnBrk="1" fontAlgn="auto" latinLnBrk="0" hangingPunct="1">
                <a:lnSpc>
                  <a:spcPct val="90000"/>
                </a:lnSpc>
                <a:spcAft>
                  <a:spcPts val="0"/>
                </a:spcAft>
                <a:buClrTx/>
                <a:buSzTx/>
                <a:buFontTx/>
                <a:buNone/>
                <a:tabLst/>
                <a:defRPr/>
              </a:pPr>
              <a:r>
                <a:rPr kumimoji="0" lang="en-US" sz="1200" b="0" i="0" u="none" strike="noStrike" kern="0" cap="none" spc="0" normalizeH="0" baseline="0" noProof="0" dirty="0" smtClean="0">
                  <a:ln>
                    <a:noFill/>
                  </a:ln>
                  <a:solidFill>
                    <a:srgbClr val="1B587C">
                      <a:lumMod val="75000"/>
                    </a:srgbClr>
                  </a:solidFill>
                  <a:effectLst/>
                  <a:uLnTx/>
                  <a:uFillTx/>
                  <a:latin typeface="Avenir Next"/>
                  <a:ea typeface="+mn-ea"/>
                  <a:cs typeface="+mn-cs"/>
                </a:rPr>
                <a:t>Explains why/why not for recommended items</a:t>
              </a:r>
            </a:p>
          </p:txBody>
        </p:sp>
        <p:sp>
          <p:nvSpPr>
            <p:cNvPr id="96" name="Rectangle 95"/>
            <p:cNvSpPr/>
            <p:nvPr/>
          </p:nvSpPr>
          <p:spPr>
            <a:xfrm>
              <a:off x="5232857" y="3682657"/>
              <a:ext cx="1848346" cy="484517"/>
            </a:xfrm>
            <a:prstGeom prst="rect">
              <a:avLst/>
            </a:prstGeom>
            <a:noFill/>
            <a:ln w="12700" cap="flat" cmpd="sng" algn="ctr">
              <a:noFill/>
              <a:prstDash val="solid"/>
              <a:miter lim="800000"/>
            </a:ln>
            <a:effectLst/>
          </p:spPr>
          <p:txBody>
            <a:bodyPr rtlCol="0" anchor="ctr"/>
            <a:lstStyle/>
            <a:p>
              <a:pPr marL="0" marR="0" lvl="1" indent="0" defTabSz="914400" eaLnBrk="1" fontAlgn="auto" latinLnBrk="0" hangingPunct="1">
                <a:lnSpc>
                  <a:spcPct val="100000"/>
                </a:lnSpc>
                <a:spcAft>
                  <a:spcPts val="0"/>
                </a:spcAft>
                <a:buClrTx/>
                <a:buSzTx/>
                <a:buFontTx/>
                <a:buNone/>
                <a:tabLst/>
                <a:defRPr/>
              </a:pPr>
              <a:r>
                <a:rPr kumimoji="0" lang="en-US" sz="1200" b="0" i="0" u="none" strike="noStrike" kern="0" cap="none" spc="0" normalizeH="0" baseline="0" noProof="0" dirty="0" smtClean="0">
                  <a:ln>
                    <a:noFill/>
                  </a:ln>
                  <a:solidFill>
                    <a:srgbClr val="1B587C">
                      <a:lumMod val="75000"/>
                    </a:srgbClr>
                  </a:solidFill>
                  <a:effectLst/>
                  <a:uLnTx/>
                  <a:uFillTx/>
                  <a:latin typeface="Avenir Next"/>
                  <a:ea typeface="+mn-ea"/>
                  <a:cs typeface="+mn-cs"/>
                </a:rPr>
                <a:t>Analyst decides which items to report, pursue</a:t>
              </a:r>
            </a:p>
          </p:txBody>
        </p:sp>
        <p:sp>
          <p:nvSpPr>
            <p:cNvPr id="97" name="Rectangle 96"/>
            <p:cNvSpPr/>
            <p:nvPr/>
          </p:nvSpPr>
          <p:spPr>
            <a:xfrm>
              <a:off x="3333663" y="5862111"/>
              <a:ext cx="1848346" cy="484517"/>
            </a:xfrm>
            <a:prstGeom prst="rect">
              <a:avLst/>
            </a:prstGeom>
            <a:noFill/>
            <a:ln w="12700" cap="flat" cmpd="sng" algn="ctr">
              <a:noFill/>
              <a:prstDash val="solid"/>
              <a:miter lim="800000"/>
            </a:ln>
            <a:effectLst/>
          </p:spPr>
          <p:txBody>
            <a:bodyPr rtlCol="0" anchor="ctr"/>
            <a:lstStyle/>
            <a:p>
              <a:pPr marL="0" marR="0" lvl="1" indent="0" defTabSz="914400" eaLnBrk="1" fontAlgn="auto" latinLnBrk="0" hangingPunct="1">
                <a:lnSpc>
                  <a:spcPct val="90000"/>
                </a:lnSpc>
                <a:spcAft>
                  <a:spcPts val="0"/>
                </a:spcAft>
                <a:buClrTx/>
                <a:buSzTx/>
                <a:buFontTx/>
                <a:buNone/>
                <a:tabLst/>
                <a:defRPr/>
              </a:pPr>
              <a:r>
                <a:rPr kumimoji="0" lang="en-US" sz="1200" b="0" i="0" u="none" strike="noStrike" kern="0" cap="none" spc="0" normalizeH="0" baseline="0" noProof="0" dirty="0" smtClean="0">
                  <a:ln>
                    <a:noFill/>
                  </a:ln>
                  <a:solidFill>
                    <a:srgbClr val="1B587C">
                      <a:lumMod val="75000"/>
                    </a:srgbClr>
                  </a:solidFill>
                  <a:effectLst/>
                  <a:uLnTx/>
                  <a:uFillTx/>
                  <a:latin typeface="Avenir Next"/>
                  <a:ea typeface="+mn-ea"/>
                  <a:cs typeface="+mn-cs"/>
                </a:rPr>
                <a:t>Explains behavior in an after-action review</a:t>
              </a:r>
            </a:p>
          </p:txBody>
        </p:sp>
        <p:sp>
          <p:nvSpPr>
            <p:cNvPr id="98" name="Rectangle 97"/>
            <p:cNvSpPr/>
            <p:nvPr/>
          </p:nvSpPr>
          <p:spPr>
            <a:xfrm>
              <a:off x="5232857" y="5862111"/>
              <a:ext cx="1848346" cy="484517"/>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Aft>
                  <a:spcPts val="0"/>
                </a:spcAft>
                <a:buClrTx/>
                <a:buSzTx/>
                <a:buFontTx/>
                <a:buNone/>
                <a:tabLst/>
                <a:defRPr/>
              </a:pPr>
              <a:r>
                <a:rPr kumimoji="0" lang="en-US" sz="1200" b="0" i="0" u="none" strike="noStrike" kern="0" cap="none" spc="0" normalizeH="0" baseline="0" noProof="0" dirty="0" smtClean="0">
                  <a:ln>
                    <a:noFill/>
                  </a:ln>
                  <a:solidFill>
                    <a:srgbClr val="1B587C">
                      <a:lumMod val="75000"/>
                    </a:srgbClr>
                  </a:solidFill>
                  <a:effectLst/>
                  <a:uLnTx/>
                  <a:uFillTx/>
                  <a:latin typeface="Avenir Next"/>
                  <a:ea typeface="+mn-ea"/>
                  <a:cs typeface="+mn-cs"/>
                </a:rPr>
                <a:t>Operator decides </a:t>
              </a:r>
              <a:r>
                <a:rPr lang="en-US" sz="1200" kern="0" dirty="0" smtClean="0">
                  <a:solidFill>
                    <a:srgbClr val="1B587C">
                      <a:lumMod val="75000"/>
                    </a:srgbClr>
                  </a:solidFill>
                  <a:latin typeface="Avenir Next"/>
                </a:rPr>
                <a:t>which future tasks to delegate</a:t>
              </a:r>
              <a:endParaRPr kumimoji="0" lang="en-US" sz="1200" b="0" i="0" u="none" strike="noStrike" kern="0" cap="none" spc="0" normalizeH="0" baseline="0" noProof="0" dirty="0" smtClean="0">
                <a:ln>
                  <a:noFill/>
                </a:ln>
                <a:solidFill>
                  <a:srgbClr val="1B587C">
                    <a:lumMod val="75000"/>
                  </a:srgbClr>
                </a:solidFill>
                <a:effectLst/>
                <a:uLnTx/>
                <a:uFillTx/>
                <a:latin typeface="Avenir Next"/>
                <a:ea typeface="+mn-ea"/>
                <a:cs typeface="+mn-cs"/>
              </a:endParaRPr>
            </a:p>
          </p:txBody>
        </p:sp>
        <p:sp>
          <p:nvSpPr>
            <p:cNvPr id="99" name="TextBox 98"/>
            <p:cNvSpPr txBox="1"/>
            <p:nvPr/>
          </p:nvSpPr>
          <p:spPr>
            <a:xfrm>
              <a:off x="5232858" y="1080834"/>
              <a:ext cx="1863104" cy="523220"/>
            </a:xfrm>
            <a:prstGeom prst="rect">
              <a:avLst/>
            </a:prstGeom>
            <a:noFill/>
          </p:spPr>
          <p:txBody>
            <a:bodyPr wrap="square" rtlCol="0">
              <a:spAutoFit/>
            </a:bodyPr>
            <a:lstStyle/>
            <a:p>
              <a:pPr algn="ctr"/>
              <a:r>
                <a:rPr lang="en-US" sz="1400" dirty="0" smtClean="0">
                  <a:solidFill>
                    <a:srgbClr val="1B587C">
                      <a:lumMod val="75000"/>
                    </a:srgbClr>
                  </a:solidFill>
                  <a:latin typeface="Avenir Next" charset="0"/>
                  <a:ea typeface="Avenir Next" charset="0"/>
                  <a:cs typeface="Avenir Next" charset="0"/>
                </a:rPr>
                <a:t>Use the explanation to perform a task</a:t>
              </a:r>
            </a:p>
          </p:txBody>
        </p:sp>
        <p:sp>
          <p:nvSpPr>
            <p:cNvPr id="100" name="TextBox 99"/>
            <p:cNvSpPr txBox="1"/>
            <p:nvPr/>
          </p:nvSpPr>
          <p:spPr>
            <a:xfrm>
              <a:off x="3335102" y="1085932"/>
              <a:ext cx="1870148" cy="523220"/>
            </a:xfrm>
            <a:prstGeom prst="rect">
              <a:avLst/>
            </a:prstGeom>
            <a:noFill/>
          </p:spPr>
          <p:txBody>
            <a:bodyPr wrap="square" rtlCol="0">
              <a:spAutoFit/>
            </a:bodyPr>
            <a:lstStyle/>
            <a:p>
              <a:pPr algn="ctr"/>
              <a:r>
                <a:rPr lang="en-US" sz="1400" dirty="0" smtClean="0">
                  <a:solidFill>
                    <a:srgbClr val="1B587C">
                      <a:lumMod val="75000"/>
                    </a:srgbClr>
                  </a:solidFill>
                  <a:latin typeface="Avenir Next" charset="0"/>
                  <a:ea typeface="Avenir Next" charset="0"/>
                  <a:cs typeface="Avenir Next" charset="0"/>
                </a:rPr>
                <a:t>Explain decisions,</a:t>
              </a:r>
            </a:p>
            <a:p>
              <a:pPr algn="ctr"/>
              <a:r>
                <a:rPr lang="en-US" sz="1400" dirty="0" smtClean="0">
                  <a:solidFill>
                    <a:srgbClr val="1B587C">
                      <a:lumMod val="75000"/>
                    </a:srgbClr>
                  </a:solidFill>
                  <a:latin typeface="Avenir Next" charset="0"/>
                  <a:ea typeface="Avenir Next" charset="0"/>
                  <a:cs typeface="Avenir Next" charset="0"/>
                </a:rPr>
                <a:t>actions to the user</a:t>
              </a:r>
            </a:p>
          </p:txBody>
        </p:sp>
        <p:grpSp>
          <p:nvGrpSpPr>
            <p:cNvPr id="101" name="Group 100"/>
            <p:cNvGrpSpPr/>
            <p:nvPr/>
          </p:nvGrpSpPr>
          <p:grpSpPr>
            <a:xfrm>
              <a:off x="1456107" y="2059726"/>
              <a:ext cx="1906563" cy="1590901"/>
              <a:chOff x="1456107" y="2059726"/>
              <a:chExt cx="1906563" cy="1590901"/>
            </a:xfrm>
          </p:grpSpPr>
          <p:sp>
            <p:nvSpPr>
              <p:cNvPr id="102" name="TextBox 101"/>
              <p:cNvSpPr txBox="1"/>
              <p:nvPr/>
            </p:nvSpPr>
            <p:spPr>
              <a:xfrm>
                <a:off x="1856750" y="3416052"/>
                <a:ext cx="1094413" cy="234575"/>
              </a:xfrm>
              <a:prstGeom prst="rect">
                <a:avLst/>
              </a:prstGeom>
              <a:noFill/>
            </p:spPr>
            <p:txBody>
              <a:bodyPr wrap="none" rtlCol="0">
                <a:spAutoFit/>
              </a:bodyPr>
              <a:lstStyle/>
              <a:p>
                <a:pPr algn="ctr"/>
                <a:r>
                  <a:rPr lang="en-US" sz="1200" dirty="0" smtClean="0">
                    <a:solidFill>
                      <a:prstClr val="black"/>
                    </a:solidFill>
                    <a:latin typeface="Avenir Next" charset="0"/>
                    <a:ea typeface="Avenir Next" charset="0"/>
                    <a:cs typeface="Avenir Next" charset="0"/>
                  </a:rPr>
                  <a:t>Multimedia Data</a:t>
                </a:r>
              </a:p>
            </p:txBody>
          </p:sp>
          <p:pic>
            <p:nvPicPr>
              <p:cNvPr id="103" name="Picture 102"/>
              <p:cNvPicPr>
                <a:picLocks noChangeAspect="1"/>
              </p:cNvPicPr>
              <p:nvPr/>
            </p:nvPicPr>
            <p:blipFill>
              <a:blip r:embed="rId6"/>
              <a:stretch>
                <a:fillRect/>
              </a:stretch>
            </p:blipFill>
            <p:spPr>
              <a:xfrm>
                <a:off x="1456107" y="2059726"/>
                <a:ext cx="1906563" cy="1434052"/>
              </a:xfrm>
              <a:prstGeom prst="rect">
                <a:avLst/>
              </a:prstGeom>
            </p:spPr>
          </p:pic>
        </p:grpSp>
        <p:sp>
          <p:nvSpPr>
            <p:cNvPr id="104" name="TextBox 103"/>
            <p:cNvSpPr txBox="1"/>
            <p:nvPr/>
          </p:nvSpPr>
          <p:spPr>
            <a:xfrm>
              <a:off x="1598900" y="2257252"/>
              <a:ext cx="1681453" cy="415498"/>
            </a:xfrm>
            <a:prstGeom prst="rect">
              <a:avLst/>
            </a:prstGeom>
            <a:noFill/>
          </p:spPr>
          <p:txBody>
            <a:bodyPr wrap="square" rtlCol="0">
              <a:spAutoFit/>
            </a:bodyPr>
            <a:lstStyle>
              <a:defPPr>
                <a:defRPr lang="en-US"/>
              </a:defPPr>
              <a:lvl1pPr algn="ctr">
                <a:defRPr sz="1050" b="1">
                  <a:solidFill>
                    <a:srgbClr val="E5DB1B"/>
                  </a:solidFill>
                  <a:latin typeface="Arial"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E5DB1B"/>
                  </a:solidFill>
                  <a:effectLst/>
                  <a:uLnTx/>
                  <a:uFillTx/>
                  <a:latin typeface="Arial" pitchFamily="34" charset="0"/>
                  <a:cs typeface="Arial" pitchFamily="34" charset="0"/>
                </a:rPr>
                <a:t>Two trucks performing a loading activity</a:t>
              </a:r>
            </a:p>
          </p:txBody>
        </p:sp>
      </p:grpSp>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60" name="TextBox 59"/>
          <p:cNvSpPr txBox="1"/>
          <p:nvPr/>
        </p:nvSpPr>
        <p:spPr>
          <a:xfrm>
            <a:off x="6119024" y="3184859"/>
            <a:ext cx="817317" cy="215444"/>
          </a:xfrm>
          <a:prstGeom prst="rect">
            <a:avLst/>
          </a:prstGeom>
          <a:noFill/>
        </p:spPr>
        <p:txBody>
          <a:bodyPr wrap="square" rtlCol="0">
            <a:spAutoFit/>
          </a:bodyPr>
          <a:lstStyle/>
          <a:p>
            <a:pPr algn="r"/>
            <a:r>
              <a:rPr lang="en-US" sz="800" dirty="0" smtClean="0">
                <a:solidFill>
                  <a:schemeClr val="tx2">
                    <a:lumMod val="50000"/>
                    <a:lumOff val="50000"/>
                  </a:schemeClr>
                </a:solidFill>
              </a:rPr>
              <a:t>©Getty Images</a:t>
            </a:r>
          </a:p>
        </p:txBody>
      </p:sp>
      <p:sp>
        <p:nvSpPr>
          <p:cNvPr id="105" name="TextBox 104"/>
          <p:cNvSpPr txBox="1"/>
          <p:nvPr/>
        </p:nvSpPr>
        <p:spPr>
          <a:xfrm>
            <a:off x="6107987" y="5475214"/>
            <a:ext cx="817317" cy="215444"/>
          </a:xfrm>
          <a:prstGeom prst="rect">
            <a:avLst/>
          </a:prstGeom>
          <a:noFill/>
        </p:spPr>
        <p:txBody>
          <a:bodyPr wrap="square" rtlCol="0">
            <a:spAutoFit/>
          </a:bodyPr>
          <a:lstStyle/>
          <a:p>
            <a:pPr algn="r"/>
            <a:r>
              <a:rPr lang="en-US" sz="800" dirty="0" smtClean="0">
                <a:solidFill>
                  <a:schemeClr val="tx2">
                    <a:lumMod val="50000"/>
                    <a:lumOff val="50000"/>
                  </a:schemeClr>
                </a:solidFill>
              </a:rPr>
              <a:t>©US Army</a:t>
            </a:r>
          </a:p>
        </p:txBody>
      </p:sp>
      <p:sp>
        <p:nvSpPr>
          <p:cNvPr id="106" name="TextBox 105"/>
          <p:cNvSpPr txBox="1"/>
          <p:nvPr/>
        </p:nvSpPr>
        <p:spPr>
          <a:xfrm>
            <a:off x="1997313" y="3249037"/>
            <a:ext cx="1363959" cy="215444"/>
          </a:xfrm>
          <a:prstGeom prst="rect">
            <a:avLst/>
          </a:prstGeom>
          <a:noFill/>
        </p:spPr>
        <p:txBody>
          <a:bodyPr wrap="square" rtlCol="0">
            <a:spAutoFit/>
          </a:bodyPr>
          <a:lstStyle/>
          <a:p>
            <a:pPr algn="r"/>
            <a:r>
              <a:rPr lang="en-US" sz="800" dirty="0" smtClean="0">
                <a:solidFill>
                  <a:schemeClr val="tx2">
                    <a:lumMod val="90000"/>
                    <a:lumOff val="10000"/>
                  </a:schemeClr>
                </a:solidFill>
              </a:rPr>
              <a:t>©Air Force Research Lab</a:t>
            </a:r>
          </a:p>
        </p:txBody>
      </p:sp>
      <p:sp>
        <p:nvSpPr>
          <p:cNvPr id="107" name="TextBox 106"/>
          <p:cNvSpPr txBox="1"/>
          <p:nvPr/>
        </p:nvSpPr>
        <p:spPr>
          <a:xfrm>
            <a:off x="2378062" y="5417303"/>
            <a:ext cx="976334" cy="215444"/>
          </a:xfrm>
          <a:prstGeom prst="rect">
            <a:avLst/>
          </a:prstGeom>
          <a:noFill/>
        </p:spPr>
        <p:txBody>
          <a:bodyPr wrap="square" rtlCol="0">
            <a:spAutoFit/>
          </a:bodyPr>
          <a:lstStyle/>
          <a:p>
            <a:pPr algn="r"/>
            <a:r>
              <a:rPr lang="en-US" sz="800" dirty="0" smtClean="0">
                <a:solidFill>
                  <a:schemeClr val="tx2">
                    <a:lumMod val="25000"/>
                    <a:lumOff val="75000"/>
                  </a:schemeClr>
                </a:solidFill>
              </a:rPr>
              <a:t>©ArduPikot.org</a:t>
            </a:r>
          </a:p>
        </p:txBody>
      </p:sp>
    </p:spTree>
    <p:extLst>
      <p:ext uri="{BB962C8B-B14F-4D97-AF65-F5344CB8AC3E}">
        <p14:creationId xmlns:p14="http://schemas.microsoft.com/office/powerpoint/2010/main" val="2914569469"/>
      </p:ext>
    </p:extLst>
  </p:cSld>
  <p:clrMapOvr>
    <a:masterClrMapping/>
  </p:clrMapOvr>
  <mc:AlternateContent xmlns:mc="http://schemas.openxmlformats.org/markup-compatibility/2006" xmlns:p14="http://schemas.microsoft.com/office/powerpoint/2010/main">
    <mc:Choice Requires="p14">
      <p:transition spd="slow" p14:dur="2000" advTm="119335"/>
    </mc:Choice>
    <mc:Fallback xmlns="">
      <p:transition spd="slow" advTm="11933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18</a:t>
            </a:fld>
            <a:endParaRPr lang="en-US" dirty="0">
              <a:solidFill>
                <a:prstClr val="black">
                  <a:tint val="75000"/>
                </a:prstClr>
              </a:solidFill>
            </a:endParaRPr>
          </a:p>
        </p:txBody>
      </p:sp>
      <p:sp>
        <p:nvSpPr>
          <p:cNvPr id="4" name="Content Placeholder 3"/>
          <p:cNvSpPr>
            <a:spLocks noGrp="1"/>
          </p:cNvSpPr>
          <p:nvPr>
            <p:ph sz="quarter" idx="13"/>
          </p:nvPr>
        </p:nvSpPr>
        <p:spPr/>
        <p:txBody>
          <a:bodyPr>
            <a:normAutofit/>
          </a:bodyPr>
          <a:lstStyle/>
          <a:p>
            <a:r>
              <a:rPr lang="en-US" sz="2000" dirty="0" smtClean="0">
                <a:solidFill>
                  <a:srgbClr val="0070C0"/>
                </a:solidFill>
              </a:rPr>
              <a:t>Developers propose </a:t>
            </a:r>
            <a:r>
              <a:rPr lang="en-US" sz="2000" dirty="0">
                <a:solidFill>
                  <a:srgbClr val="0070C0"/>
                </a:solidFill>
              </a:rPr>
              <a:t>their own Phase </a:t>
            </a:r>
            <a:r>
              <a:rPr lang="en-US" sz="2000" dirty="0" smtClean="0">
                <a:solidFill>
                  <a:srgbClr val="0070C0"/>
                </a:solidFill>
              </a:rPr>
              <a:t>1 problems</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Within one or both of the two general categories (Data Analytics and Autonomy)</a:t>
            </a:r>
          </a:p>
          <a:p>
            <a:r>
              <a:rPr lang="en-US" sz="2000" dirty="0">
                <a:solidFill>
                  <a:srgbClr val="0070C0"/>
                </a:solidFill>
              </a:rPr>
              <a:t>D</a:t>
            </a:r>
            <a:r>
              <a:rPr lang="en-US" sz="2000" dirty="0" smtClean="0">
                <a:solidFill>
                  <a:srgbClr val="0070C0"/>
                </a:solidFill>
              </a:rPr>
              <a:t>uring </a:t>
            </a:r>
            <a:r>
              <a:rPr lang="en-US" sz="2000" dirty="0">
                <a:solidFill>
                  <a:srgbClr val="0070C0"/>
                </a:solidFill>
              </a:rPr>
              <a:t>Phase </a:t>
            </a:r>
            <a:r>
              <a:rPr lang="en-US" sz="2000" dirty="0" smtClean="0">
                <a:solidFill>
                  <a:srgbClr val="0070C0"/>
                </a:solidFill>
              </a:rPr>
              <a:t>1, </a:t>
            </a:r>
            <a:r>
              <a:rPr lang="en-US" sz="2000" dirty="0">
                <a:solidFill>
                  <a:srgbClr val="0070C0"/>
                </a:solidFill>
              </a:rPr>
              <a:t>t</a:t>
            </a:r>
            <a:r>
              <a:rPr lang="en-US" sz="2000" dirty="0" smtClean="0">
                <a:solidFill>
                  <a:srgbClr val="0070C0"/>
                </a:solidFill>
              </a:rPr>
              <a:t>he XAI evaluator will work with developers</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Define a set </a:t>
            </a:r>
            <a:r>
              <a:rPr lang="en-US" sz="1800" dirty="0">
                <a:latin typeface="Tahoma" panose="020B0604030504040204" pitchFamily="34" charset="0"/>
                <a:ea typeface="Tahoma" panose="020B0604030504040204" pitchFamily="34" charset="0"/>
                <a:cs typeface="Tahoma" panose="020B0604030504040204" pitchFamily="34" charset="0"/>
              </a:rPr>
              <a:t>of common test problems </a:t>
            </a:r>
            <a:r>
              <a:rPr lang="en-US" sz="1800" dirty="0" smtClean="0">
                <a:latin typeface="Tahoma" panose="020B0604030504040204" pitchFamily="34" charset="0"/>
                <a:ea typeface="Tahoma" panose="020B0604030504040204" pitchFamily="34" charset="0"/>
                <a:cs typeface="Tahoma" panose="020B0604030504040204" pitchFamily="34" charset="0"/>
              </a:rPr>
              <a:t>in each category</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Define a set of metrics and evaluation methods  </a:t>
            </a:r>
          </a:p>
          <a:p>
            <a:r>
              <a:rPr lang="en-US" sz="2000" dirty="0" smtClean="0">
                <a:solidFill>
                  <a:srgbClr val="0070C0"/>
                </a:solidFill>
              </a:rPr>
              <a:t>During Phase 2, the XAI developers will </a:t>
            </a:r>
            <a:r>
              <a:rPr lang="en-US" sz="2000" dirty="0">
                <a:solidFill>
                  <a:srgbClr val="0070C0"/>
                </a:solidFill>
              </a:rPr>
              <a:t>demonstrate their XAI systems against </a:t>
            </a:r>
            <a:r>
              <a:rPr lang="en-US" sz="2000" dirty="0" smtClean="0">
                <a:solidFill>
                  <a:srgbClr val="0070C0"/>
                </a:solidFill>
              </a:rPr>
              <a:t>the common </a:t>
            </a:r>
            <a:r>
              <a:rPr lang="en-US" sz="2000" dirty="0">
                <a:solidFill>
                  <a:srgbClr val="0070C0"/>
                </a:solidFill>
              </a:rPr>
              <a:t>test problems defined by the XAI </a:t>
            </a:r>
            <a:r>
              <a:rPr lang="en-US" sz="2000" dirty="0" smtClean="0">
                <a:solidFill>
                  <a:srgbClr val="0070C0"/>
                </a:solidFill>
              </a:rPr>
              <a:t>evaluator</a:t>
            </a:r>
          </a:p>
          <a:p>
            <a:r>
              <a:rPr lang="en-US" sz="2000" dirty="0" smtClean="0">
                <a:solidFill>
                  <a:srgbClr val="0070C0"/>
                </a:solidFill>
              </a:rPr>
              <a:t>Proposers should </a:t>
            </a:r>
            <a:r>
              <a:rPr lang="en-US" sz="2000" dirty="0">
                <a:solidFill>
                  <a:srgbClr val="0070C0"/>
                </a:solidFill>
              </a:rPr>
              <a:t>suggest creative and compelling test </a:t>
            </a:r>
            <a:r>
              <a:rPr lang="en-US" sz="2000" dirty="0" smtClean="0">
                <a:solidFill>
                  <a:srgbClr val="0070C0"/>
                </a:solidFill>
              </a:rPr>
              <a:t>problems</a:t>
            </a:r>
          </a:p>
          <a:p>
            <a:pPr lvl="1"/>
            <a:r>
              <a:rPr lang="en-US" sz="1800" dirty="0">
                <a:latin typeface="Tahoma" panose="020B0604030504040204" pitchFamily="34" charset="0"/>
                <a:ea typeface="Tahoma" panose="020B0604030504040204" pitchFamily="34" charset="0"/>
                <a:cs typeface="Tahoma" panose="020B0604030504040204" pitchFamily="34" charset="0"/>
              </a:rPr>
              <a:t>P</a:t>
            </a:r>
            <a:r>
              <a:rPr lang="en-US" sz="1800" dirty="0" smtClean="0">
                <a:latin typeface="Tahoma" panose="020B0604030504040204" pitchFamily="34" charset="0"/>
                <a:ea typeface="Tahoma" panose="020B0604030504040204" pitchFamily="34" charset="0"/>
                <a:cs typeface="Tahoma" panose="020B0604030504040204" pitchFamily="34" charset="0"/>
              </a:rPr>
              <a:t>roductive </a:t>
            </a:r>
            <a:r>
              <a:rPr lang="en-US" sz="1800" dirty="0">
                <a:latin typeface="Tahoma" panose="020B0604030504040204" pitchFamily="34" charset="0"/>
                <a:ea typeface="Tahoma" panose="020B0604030504040204" pitchFamily="34" charset="0"/>
                <a:cs typeface="Tahoma" panose="020B0604030504040204" pitchFamily="34" charset="0"/>
              </a:rPr>
              <a:t>drivers of XAI research and </a:t>
            </a:r>
            <a:r>
              <a:rPr lang="en-US" sz="1800" dirty="0" smtClean="0">
                <a:latin typeface="Tahoma" panose="020B0604030504040204" pitchFamily="34" charset="0"/>
                <a:ea typeface="Tahoma" panose="020B0604030504040204" pitchFamily="34" charset="0"/>
                <a:cs typeface="Tahoma" panose="020B0604030504040204" pitchFamily="34" charset="0"/>
              </a:rPr>
              <a:t>development</a:t>
            </a:r>
          </a:p>
          <a:p>
            <a:pPr lvl="1"/>
            <a:r>
              <a:rPr lang="en-US" sz="1800" dirty="0">
                <a:latin typeface="Tahoma" panose="020B0604030504040204" pitchFamily="34" charset="0"/>
                <a:ea typeface="Tahoma" panose="020B0604030504040204" pitchFamily="34" charset="0"/>
                <a:cs typeface="Tahoma" panose="020B0604030504040204" pitchFamily="34" charset="0"/>
              </a:rPr>
              <a:t>S</a:t>
            </a:r>
            <a:r>
              <a:rPr lang="en-US" sz="1800" dirty="0" smtClean="0">
                <a:latin typeface="Tahoma" panose="020B0604030504040204" pitchFamily="34" charset="0"/>
                <a:ea typeface="Tahoma" panose="020B0604030504040204" pitchFamily="34" charset="0"/>
                <a:cs typeface="Tahoma" panose="020B0604030504040204" pitchFamily="34" charset="0"/>
              </a:rPr>
              <a:t>ufficiently </a:t>
            </a:r>
            <a:r>
              <a:rPr lang="en-US" sz="1800" dirty="0">
                <a:latin typeface="Tahoma" panose="020B0604030504040204" pitchFamily="34" charset="0"/>
                <a:ea typeface="Tahoma" panose="020B0604030504040204" pitchFamily="34" charset="0"/>
                <a:cs typeface="Tahoma" panose="020B0604030504040204" pitchFamily="34" charset="0"/>
              </a:rPr>
              <a:t>general and compelling to be useful for multiple </a:t>
            </a:r>
            <a:r>
              <a:rPr lang="en-US" sz="1800" dirty="0" smtClean="0">
                <a:latin typeface="Tahoma" panose="020B0604030504040204" pitchFamily="34" charset="0"/>
                <a:ea typeface="Tahoma" panose="020B0604030504040204" pitchFamily="34" charset="0"/>
                <a:cs typeface="Tahoma" panose="020B0604030504040204" pitchFamily="34" charset="0"/>
              </a:rPr>
              <a:t>XAI approaches </a:t>
            </a:r>
          </a:p>
          <a:p>
            <a:pPr lvl="1"/>
            <a:r>
              <a:rPr lang="en-US" sz="1800" dirty="0">
                <a:latin typeface="Tahoma" panose="020B0604030504040204" pitchFamily="34" charset="0"/>
                <a:ea typeface="Tahoma" panose="020B0604030504040204" pitchFamily="34" charset="0"/>
                <a:cs typeface="Tahoma" panose="020B0604030504040204" pitchFamily="34" charset="0"/>
              </a:rPr>
              <a:t>A</a:t>
            </a:r>
            <a:r>
              <a:rPr lang="en-US" sz="1800" dirty="0" smtClean="0">
                <a:latin typeface="Tahoma" panose="020B0604030504040204" pitchFamily="34" charset="0"/>
                <a:ea typeface="Tahoma" panose="020B0604030504040204" pitchFamily="34" charset="0"/>
                <a:cs typeface="Tahoma" panose="020B0604030504040204" pitchFamily="34" charset="0"/>
              </a:rPr>
              <a:t>void unique</a:t>
            </a:r>
            <a:r>
              <a:rPr lang="en-US" sz="1800" dirty="0">
                <a:latin typeface="Tahoma" panose="020B0604030504040204" pitchFamily="34" charset="0"/>
                <a:ea typeface="Tahoma" panose="020B0604030504040204" pitchFamily="34" charset="0"/>
                <a:cs typeface="Tahoma" panose="020B0604030504040204" pitchFamily="34" charset="0"/>
              </a:rPr>
              <a:t>, tailored </a:t>
            </a:r>
            <a:r>
              <a:rPr lang="en-US" sz="1800" dirty="0" smtClean="0">
                <a:latin typeface="Tahoma" panose="020B0604030504040204" pitchFamily="34" charset="0"/>
                <a:ea typeface="Tahoma" panose="020B0604030504040204" pitchFamily="34" charset="0"/>
                <a:cs typeface="Tahoma" panose="020B0604030504040204" pitchFamily="34" charset="0"/>
              </a:rPr>
              <a:t>problems </a:t>
            </a:r>
            <a:r>
              <a:rPr lang="en-US" sz="1800" dirty="0">
                <a:latin typeface="Tahoma" panose="020B0604030504040204" pitchFamily="34" charset="0"/>
                <a:ea typeface="Tahoma" panose="020B0604030504040204" pitchFamily="34" charset="0"/>
                <a:cs typeface="Tahoma" panose="020B0604030504040204" pitchFamily="34" charset="0"/>
              </a:rPr>
              <a:t>for each research </a:t>
            </a:r>
            <a:r>
              <a:rPr lang="en-US" sz="1800" dirty="0" smtClean="0">
                <a:latin typeface="Tahoma" panose="020B0604030504040204" pitchFamily="34" charset="0"/>
                <a:ea typeface="Tahoma" panose="020B0604030504040204" pitchFamily="34" charset="0"/>
                <a:cs typeface="Tahoma" panose="020B0604030504040204" pitchFamily="34" charset="0"/>
              </a:rPr>
              <a:t>project</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Consider problems that might be extended to become an open, international competition</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ctrTitle"/>
          </p:nvPr>
        </p:nvSpPr>
        <p:spPr/>
        <p:txBody>
          <a:bodyPr>
            <a:normAutofit/>
          </a:bodyPr>
          <a:lstStyle/>
          <a:p>
            <a:r>
              <a:rPr lang="en-US" dirty="0" smtClean="0"/>
              <a:t>C. </a:t>
            </a:r>
            <a:r>
              <a:rPr lang="en-US" dirty="0"/>
              <a:t>Challenge Problems and </a:t>
            </a:r>
            <a:r>
              <a:rPr lang="en-US" dirty="0" smtClean="0"/>
              <a:t>Evaluation</a:t>
            </a:r>
            <a:endParaRPr lang="en-US" dirty="0"/>
          </a:p>
        </p:txBody>
      </p:sp>
      <p:sp>
        <p:nvSpPr>
          <p:cNvPr id="6"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3072473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19</a:t>
            </a:fld>
            <a:endParaRPr lang="en-US" dirty="0">
              <a:solidFill>
                <a:prstClr val="black">
                  <a:tint val="75000"/>
                </a:prstClr>
              </a:solidFill>
            </a:endParaRPr>
          </a:p>
        </p:txBody>
      </p:sp>
      <p:sp>
        <p:nvSpPr>
          <p:cNvPr id="4" name="Content Placeholder 3"/>
          <p:cNvSpPr>
            <a:spLocks noGrp="1"/>
          </p:cNvSpPr>
          <p:nvPr>
            <p:ph sz="quarter" idx="13"/>
          </p:nvPr>
        </p:nvSpPr>
        <p:spPr/>
        <p:txBody>
          <a:bodyPr>
            <a:normAutofit/>
          </a:bodyPr>
          <a:lstStyle/>
          <a:p>
            <a:r>
              <a:rPr lang="en-US" sz="2000" dirty="0">
                <a:solidFill>
                  <a:srgbClr val="0070C0"/>
                </a:solidFill>
              </a:rPr>
              <a:t>M</a:t>
            </a:r>
            <a:r>
              <a:rPr lang="en-US" sz="2000" dirty="0" smtClean="0">
                <a:solidFill>
                  <a:srgbClr val="0070C0"/>
                </a:solidFill>
              </a:rPr>
              <a:t>achine </a:t>
            </a:r>
            <a:r>
              <a:rPr lang="en-US" sz="2000" dirty="0">
                <a:solidFill>
                  <a:srgbClr val="0070C0"/>
                </a:solidFill>
              </a:rPr>
              <a:t>learning to </a:t>
            </a:r>
            <a:r>
              <a:rPr lang="en-US" sz="2000" dirty="0" smtClean="0">
                <a:solidFill>
                  <a:srgbClr val="0070C0"/>
                </a:solidFill>
              </a:rPr>
              <a:t>classify </a:t>
            </a:r>
            <a:r>
              <a:rPr lang="en-US" sz="2000" dirty="0">
                <a:solidFill>
                  <a:srgbClr val="0070C0"/>
                </a:solidFill>
              </a:rPr>
              <a:t>items, events, or patterns of </a:t>
            </a:r>
            <a:r>
              <a:rPr lang="en-US" sz="2000" dirty="0" smtClean="0">
                <a:solidFill>
                  <a:srgbClr val="0070C0"/>
                </a:solidFill>
              </a:rPr>
              <a:t>interest</a:t>
            </a:r>
          </a:p>
          <a:p>
            <a:pPr lvl="1"/>
            <a:r>
              <a:rPr lang="en-US" sz="1800" dirty="0">
                <a:latin typeface="Tahoma" panose="020B0604030504040204" pitchFamily="34" charset="0"/>
                <a:ea typeface="Tahoma" panose="020B0604030504040204" pitchFamily="34" charset="0"/>
                <a:cs typeface="Tahoma" panose="020B0604030504040204" pitchFamily="34" charset="0"/>
              </a:rPr>
              <a:t>I</a:t>
            </a:r>
            <a:r>
              <a:rPr lang="en-US" sz="1800" dirty="0" smtClean="0">
                <a:latin typeface="Tahoma" panose="020B0604030504040204" pitchFamily="34" charset="0"/>
                <a:ea typeface="Tahoma" panose="020B0604030504040204" pitchFamily="34" charset="0"/>
                <a:cs typeface="Tahoma" panose="020B0604030504040204" pitchFamily="34" charset="0"/>
              </a:rPr>
              <a:t>n </a:t>
            </a:r>
            <a:r>
              <a:rPr lang="en-US" sz="1800" dirty="0">
                <a:latin typeface="Tahoma" panose="020B0604030504040204" pitchFamily="34" charset="0"/>
                <a:ea typeface="Tahoma" panose="020B0604030504040204" pitchFamily="34" charset="0"/>
                <a:cs typeface="Tahoma" panose="020B0604030504040204" pitchFamily="34" charset="0"/>
              </a:rPr>
              <a:t>heterogeneous, multimedia </a:t>
            </a:r>
            <a:r>
              <a:rPr lang="en-US" sz="1800" dirty="0" smtClean="0">
                <a:latin typeface="Tahoma" panose="020B0604030504040204" pitchFamily="34" charset="0"/>
                <a:ea typeface="Tahoma" panose="020B0604030504040204" pitchFamily="34" charset="0"/>
                <a:cs typeface="Tahoma" panose="020B0604030504040204" pitchFamily="34" charset="0"/>
              </a:rPr>
              <a:t>data</a:t>
            </a:r>
          </a:p>
          <a:p>
            <a:pPr lvl="1"/>
            <a:r>
              <a:rPr lang="en-US" sz="1800" dirty="0">
                <a:latin typeface="Tahoma" panose="020B0604030504040204" pitchFamily="34" charset="0"/>
                <a:ea typeface="Tahoma" panose="020B0604030504040204" pitchFamily="34" charset="0"/>
                <a:cs typeface="Tahoma" panose="020B0604030504040204" pitchFamily="34" charset="0"/>
              </a:rPr>
              <a:t>I</a:t>
            </a:r>
            <a:r>
              <a:rPr lang="en-US" sz="1800" dirty="0" smtClean="0">
                <a:latin typeface="Tahoma" panose="020B0604030504040204" pitchFamily="34" charset="0"/>
                <a:ea typeface="Tahoma" panose="020B0604030504040204" pitchFamily="34" charset="0"/>
                <a:cs typeface="Tahoma" panose="020B0604030504040204" pitchFamily="34" charset="0"/>
              </a:rPr>
              <a:t>nclude structured/semi-structured data in addition to images and video</a:t>
            </a:r>
          </a:p>
          <a:p>
            <a:pPr lvl="1"/>
            <a:r>
              <a:rPr lang="en-US" sz="1800" dirty="0">
                <a:latin typeface="Tahoma" panose="020B0604030504040204" pitchFamily="34" charset="0"/>
                <a:ea typeface="Tahoma" panose="020B0604030504040204" pitchFamily="34" charset="0"/>
                <a:cs typeface="Tahoma" panose="020B0604030504040204" pitchFamily="34" charset="0"/>
              </a:rPr>
              <a:t>R</a:t>
            </a:r>
            <a:r>
              <a:rPr lang="en-US" sz="1800" dirty="0" smtClean="0">
                <a:latin typeface="Tahoma" panose="020B0604030504040204" pitchFamily="34" charset="0"/>
                <a:ea typeface="Tahoma" panose="020B0604030504040204" pitchFamily="34" charset="0"/>
                <a:cs typeface="Tahoma" panose="020B0604030504040204" pitchFamily="34" charset="0"/>
              </a:rPr>
              <a:t>equire </a:t>
            </a:r>
            <a:r>
              <a:rPr lang="en-US" sz="1800" dirty="0">
                <a:latin typeface="Tahoma" panose="020B0604030504040204" pitchFamily="34" charset="0"/>
                <a:ea typeface="Tahoma" panose="020B0604030504040204" pitchFamily="34" charset="0"/>
                <a:cs typeface="Tahoma" panose="020B0604030504040204" pitchFamily="34" charset="0"/>
              </a:rPr>
              <a:t>meaningful explanations that are not obvious in </a:t>
            </a:r>
            <a:r>
              <a:rPr lang="en-US" sz="1800" dirty="0" smtClean="0">
                <a:latin typeface="Tahoma" panose="020B0604030504040204" pitchFamily="34" charset="0"/>
                <a:ea typeface="Tahoma" panose="020B0604030504040204" pitchFamily="34" charset="0"/>
                <a:cs typeface="Tahoma" panose="020B0604030504040204" pitchFamily="34" charset="0"/>
              </a:rPr>
              <a:t>video alone </a:t>
            </a:r>
          </a:p>
          <a:p>
            <a:r>
              <a:rPr lang="en-US" sz="2000" dirty="0" smtClean="0">
                <a:solidFill>
                  <a:srgbClr val="0070C0"/>
                </a:solidFill>
              </a:rPr>
              <a:t>Proposers should describe:</a:t>
            </a:r>
          </a:p>
          <a:p>
            <a:pPr lvl="1"/>
            <a:r>
              <a:rPr lang="en-US" sz="1800" dirty="0">
                <a:latin typeface="Tahoma" panose="020B0604030504040204" pitchFamily="34" charset="0"/>
                <a:ea typeface="Tahoma" panose="020B0604030504040204" pitchFamily="34" charset="0"/>
                <a:cs typeface="Tahoma" panose="020B0604030504040204" pitchFamily="34" charset="0"/>
              </a:rPr>
              <a:t>D</a:t>
            </a:r>
            <a:r>
              <a:rPr lang="en-US" sz="1800" dirty="0" smtClean="0">
                <a:latin typeface="Tahoma" panose="020B0604030504040204" pitchFamily="34" charset="0"/>
                <a:ea typeface="Tahoma" panose="020B0604030504040204" pitchFamily="34" charset="0"/>
                <a:cs typeface="Tahoma" panose="020B0604030504040204" pitchFamily="34" charset="0"/>
              </a:rPr>
              <a:t>ata sets and training data (including background knowledge sources)</a:t>
            </a:r>
          </a:p>
          <a:p>
            <a:pPr lvl="1"/>
            <a:r>
              <a:rPr lang="en-US" sz="1800" dirty="0">
                <a:latin typeface="Tahoma" panose="020B0604030504040204" pitchFamily="34" charset="0"/>
                <a:ea typeface="Tahoma" panose="020B0604030504040204" pitchFamily="34" charset="0"/>
                <a:cs typeface="Tahoma" panose="020B0604030504040204" pitchFamily="34" charset="0"/>
              </a:rPr>
              <a:t>C</a:t>
            </a:r>
            <a:r>
              <a:rPr lang="en-US" sz="1800" dirty="0" smtClean="0">
                <a:latin typeface="Tahoma" panose="020B0604030504040204" pitchFamily="34" charset="0"/>
                <a:ea typeface="Tahoma" panose="020B0604030504040204" pitchFamily="34" charset="0"/>
                <a:cs typeface="Tahoma" panose="020B0604030504040204" pitchFamily="34" charset="0"/>
              </a:rPr>
              <a:t>lassification </a:t>
            </a:r>
            <a:r>
              <a:rPr lang="en-US" sz="1800" dirty="0">
                <a:latin typeface="Tahoma" panose="020B0604030504040204" pitchFamily="34" charset="0"/>
                <a:ea typeface="Tahoma" panose="020B0604030504040204" pitchFamily="34" charset="0"/>
                <a:cs typeface="Tahoma" panose="020B0604030504040204" pitchFamily="34" charset="0"/>
              </a:rPr>
              <a:t>function to be </a:t>
            </a:r>
            <a:r>
              <a:rPr lang="en-US" sz="1800" dirty="0" smtClean="0">
                <a:latin typeface="Tahoma" panose="020B0604030504040204" pitchFamily="34" charset="0"/>
                <a:ea typeface="Tahoma" panose="020B0604030504040204" pitchFamily="34" charset="0"/>
                <a:cs typeface="Tahoma" panose="020B0604030504040204" pitchFamily="34" charset="0"/>
              </a:rPr>
              <a:t>learned </a:t>
            </a:r>
          </a:p>
          <a:p>
            <a:pPr lvl="1"/>
            <a:r>
              <a:rPr lang="en-US" sz="1800" dirty="0">
                <a:latin typeface="Tahoma" panose="020B0604030504040204" pitchFamily="34" charset="0"/>
                <a:ea typeface="Tahoma" panose="020B0604030504040204" pitchFamily="34" charset="0"/>
                <a:cs typeface="Tahoma" panose="020B0604030504040204" pitchFamily="34" charset="0"/>
              </a:rPr>
              <a:t>T</a:t>
            </a:r>
            <a:r>
              <a:rPr lang="en-US" sz="1800" dirty="0" smtClean="0">
                <a:latin typeface="Tahoma" panose="020B0604030504040204" pitchFamily="34" charset="0"/>
                <a:ea typeface="Tahoma" panose="020B0604030504040204" pitchFamily="34" charset="0"/>
                <a:cs typeface="Tahoma" panose="020B0604030504040204" pitchFamily="34" charset="0"/>
              </a:rPr>
              <a:t>ypes </a:t>
            </a:r>
            <a:r>
              <a:rPr lang="en-US" sz="1800" dirty="0">
                <a:latin typeface="Tahoma" panose="020B0604030504040204" pitchFamily="34" charset="0"/>
                <a:ea typeface="Tahoma" panose="020B0604030504040204" pitchFamily="34" charset="0"/>
                <a:cs typeface="Tahoma" panose="020B0604030504040204" pitchFamily="34" charset="0"/>
              </a:rPr>
              <a:t>of </a:t>
            </a:r>
            <a:r>
              <a:rPr lang="en-US" sz="1800" dirty="0" smtClean="0">
                <a:latin typeface="Tahoma" panose="020B0604030504040204" pitchFamily="34" charset="0"/>
                <a:ea typeface="Tahoma" panose="020B0604030504040204" pitchFamily="34" charset="0"/>
                <a:cs typeface="Tahoma" panose="020B0604030504040204" pitchFamily="34" charset="0"/>
              </a:rPr>
              <a:t>explanations </a:t>
            </a:r>
            <a:r>
              <a:rPr lang="en-US" sz="1800" dirty="0">
                <a:latin typeface="Tahoma" panose="020B0604030504040204" pitchFamily="34" charset="0"/>
                <a:ea typeface="Tahoma" panose="020B0604030504040204" pitchFamily="34" charset="0"/>
                <a:cs typeface="Tahoma" panose="020B0604030504040204" pitchFamily="34" charset="0"/>
              </a:rPr>
              <a:t>to be </a:t>
            </a:r>
            <a:r>
              <a:rPr lang="en-US" sz="1800" dirty="0" smtClean="0">
                <a:latin typeface="Tahoma" panose="020B0604030504040204" pitchFamily="34" charset="0"/>
                <a:ea typeface="Tahoma" panose="020B0604030504040204" pitchFamily="34" charset="0"/>
                <a:cs typeface="Tahoma" panose="020B0604030504040204" pitchFamily="34" charset="0"/>
              </a:rPr>
              <a:t>provided</a:t>
            </a:r>
          </a:p>
          <a:p>
            <a:pPr lvl="1"/>
            <a:r>
              <a:rPr lang="en-US" sz="1800" dirty="0">
                <a:latin typeface="Tahoma" panose="020B0604030504040204" pitchFamily="34" charset="0"/>
                <a:ea typeface="Tahoma" panose="020B0604030504040204" pitchFamily="34" charset="0"/>
                <a:cs typeface="Tahoma" panose="020B0604030504040204" pitchFamily="34" charset="0"/>
              </a:rPr>
              <a:t>U</a:t>
            </a:r>
            <a:r>
              <a:rPr lang="en-US" sz="1800" dirty="0" smtClean="0">
                <a:latin typeface="Tahoma" panose="020B0604030504040204" pitchFamily="34" charset="0"/>
                <a:ea typeface="Tahoma" panose="020B0604030504040204" pitchFamily="34" charset="0"/>
                <a:cs typeface="Tahoma" panose="020B0604030504040204" pitchFamily="34" charset="0"/>
              </a:rPr>
              <a:t>ser </a:t>
            </a:r>
            <a:r>
              <a:rPr lang="en-US" sz="1800" dirty="0">
                <a:latin typeface="Tahoma" panose="020B0604030504040204" pitchFamily="34" charset="0"/>
                <a:ea typeface="Tahoma" panose="020B0604030504040204" pitchFamily="34" charset="0"/>
                <a:cs typeface="Tahoma" panose="020B0604030504040204" pitchFamily="34" charset="0"/>
              </a:rPr>
              <a:t>decisions to be </a:t>
            </a:r>
            <a:r>
              <a:rPr lang="en-US" sz="1800" dirty="0" smtClean="0">
                <a:latin typeface="Tahoma" panose="020B0604030504040204" pitchFamily="34" charset="0"/>
                <a:ea typeface="Tahoma" panose="020B0604030504040204" pitchFamily="34" charset="0"/>
                <a:cs typeface="Tahoma" panose="020B0604030504040204" pitchFamily="34" charset="0"/>
              </a:rPr>
              <a:t>supported</a:t>
            </a:r>
            <a:endParaRPr lang="en-US" sz="1800" dirty="0">
              <a:latin typeface="Tahoma" panose="020B0604030504040204" pitchFamily="34" charset="0"/>
              <a:ea typeface="Tahoma" panose="020B0604030504040204" pitchFamily="34" charset="0"/>
              <a:cs typeface="Tahoma" panose="020B0604030504040204" pitchFamily="34" charset="0"/>
            </a:endParaRPr>
          </a:p>
          <a:p>
            <a:r>
              <a:rPr lang="en-US" sz="2000" dirty="0" smtClean="0">
                <a:solidFill>
                  <a:srgbClr val="0070C0"/>
                </a:solidFill>
              </a:rPr>
              <a:t>Challenge problem progression</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Describe an appropriate progression of test problems to support your development strategy</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ctrTitle"/>
          </p:nvPr>
        </p:nvSpPr>
        <p:spPr/>
        <p:txBody>
          <a:bodyPr/>
          <a:lstStyle/>
          <a:p>
            <a:r>
              <a:rPr lang="en-US" dirty="0" smtClean="0"/>
              <a:t>C.1 </a:t>
            </a:r>
            <a:r>
              <a:rPr lang="en-US" dirty="0"/>
              <a:t>Data Analysis </a:t>
            </a:r>
          </a:p>
        </p:txBody>
      </p:sp>
      <p:sp>
        <p:nvSpPr>
          <p:cNvPr id="6"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3135298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2</a:t>
            </a:fld>
            <a:endParaRPr lang="en-US" dirty="0">
              <a:solidFill>
                <a:prstClr val="black">
                  <a:tint val="75000"/>
                </a:prstClr>
              </a:solidFill>
            </a:endParaRPr>
          </a:p>
        </p:txBody>
      </p:sp>
      <p:sp>
        <p:nvSpPr>
          <p:cNvPr id="4" name="Content Placeholder 3"/>
          <p:cNvSpPr>
            <a:spLocks noGrp="1"/>
          </p:cNvSpPr>
          <p:nvPr>
            <p:ph sz="quarter" idx="13"/>
          </p:nvPr>
        </p:nvSpPr>
        <p:spPr>
          <a:xfrm>
            <a:off x="925033" y="1022351"/>
            <a:ext cx="7837967" cy="5334000"/>
          </a:xfrm>
        </p:spPr>
        <p:txBody>
          <a:bodyPr>
            <a:normAutofit/>
          </a:bodyPr>
          <a:lstStyle/>
          <a:p>
            <a:pPr marL="0" indent="0">
              <a:spcBef>
                <a:spcPts val="200"/>
              </a:spcBef>
              <a:buNone/>
            </a:pPr>
            <a:r>
              <a:rPr lang="en-US" sz="2400" dirty="0" smtClean="0">
                <a:latin typeface="+mn-lt"/>
              </a:rPr>
              <a:t>A. Introduction</a:t>
            </a:r>
          </a:p>
          <a:p>
            <a:pPr marL="0" indent="0">
              <a:spcBef>
                <a:spcPts val="200"/>
              </a:spcBef>
              <a:buNone/>
            </a:pPr>
            <a:r>
              <a:rPr lang="en-US" sz="2400" dirty="0" smtClean="0">
                <a:latin typeface="+mn-lt"/>
              </a:rPr>
              <a:t>B. Program Scope</a:t>
            </a:r>
          </a:p>
          <a:p>
            <a:pPr marL="457200" lvl="1" indent="0">
              <a:spcBef>
                <a:spcPts val="200"/>
              </a:spcBef>
              <a:buNone/>
            </a:pPr>
            <a:r>
              <a:rPr lang="en-US" sz="2000" dirty="0" smtClean="0"/>
              <a:t>1. Explainable Models</a:t>
            </a:r>
          </a:p>
          <a:p>
            <a:pPr marL="457200" lvl="1" indent="0">
              <a:spcBef>
                <a:spcPts val="200"/>
              </a:spcBef>
              <a:buNone/>
            </a:pPr>
            <a:r>
              <a:rPr lang="en-US" sz="2000" dirty="0" smtClean="0"/>
              <a:t>2. Explanation Interface</a:t>
            </a:r>
          </a:p>
          <a:p>
            <a:pPr marL="457200" lvl="1" indent="0">
              <a:spcBef>
                <a:spcPts val="200"/>
              </a:spcBef>
              <a:buNone/>
            </a:pPr>
            <a:r>
              <a:rPr lang="en-US" sz="2000" dirty="0" smtClean="0"/>
              <a:t>3. Psychology of Explanation</a:t>
            </a:r>
          </a:p>
          <a:p>
            <a:pPr marL="457200" lvl="1" indent="0">
              <a:spcBef>
                <a:spcPts val="200"/>
              </a:spcBef>
              <a:buNone/>
            </a:pPr>
            <a:r>
              <a:rPr lang="en-US" sz="2000" dirty="0" smtClean="0"/>
              <a:t>4. Emphasis and Scope of XAI Research</a:t>
            </a:r>
          </a:p>
          <a:p>
            <a:pPr marL="57150" indent="0">
              <a:spcBef>
                <a:spcPts val="200"/>
              </a:spcBef>
              <a:buNone/>
            </a:pPr>
            <a:r>
              <a:rPr lang="en-US" sz="2400" dirty="0" smtClean="0">
                <a:latin typeface="+mn-lt"/>
              </a:rPr>
              <a:t>C. Challenge Problems and Evaluation</a:t>
            </a:r>
          </a:p>
          <a:p>
            <a:pPr marL="514350" lvl="1" indent="0">
              <a:spcBef>
                <a:spcPts val="200"/>
              </a:spcBef>
              <a:buNone/>
            </a:pPr>
            <a:r>
              <a:rPr lang="en-US" sz="2000" dirty="0" smtClean="0"/>
              <a:t>1. Overview</a:t>
            </a:r>
          </a:p>
          <a:p>
            <a:pPr marL="514350" lvl="1" indent="0">
              <a:spcBef>
                <a:spcPts val="200"/>
              </a:spcBef>
              <a:buNone/>
            </a:pPr>
            <a:r>
              <a:rPr lang="en-US" sz="2000" dirty="0" smtClean="0"/>
              <a:t>2. Data Analysis</a:t>
            </a:r>
          </a:p>
          <a:p>
            <a:pPr marL="514350" lvl="1" indent="0">
              <a:spcBef>
                <a:spcPts val="200"/>
              </a:spcBef>
              <a:buNone/>
            </a:pPr>
            <a:r>
              <a:rPr lang="en-US" sz="2000" dirty="0" smtClean="0"/>
              <a:t>3. Autonomy</a:t>
            </a:r>
          </a:p>
          <a:p>
            <a:pPr marL="514350" lvl="1" indent="0">
              <a:spcBef>
                <a:spcPts val="200"/>
              </a:spcBef>
              <a:buNone/>
            </a:pPr>
            <a:r>
              <a:rPr lang="en-US" sz="2000" dirty="0" smtClean="0"/>
              <a:t>4. Evaluation</a:t>
            </a:r>
          </a:p>
          <a:p>
            <a:pPr marL="114300" indent="0">
              <a:spcBef>
                <a:spcPts val="200"/>
              </a:spcBef>
              <a:buNone/>
            </a:pPr>
            <a:r>
              <a:rPr lang="en-US" sz="2400" dirty="0" smtClean="0">
                <a:latin typeface="+mn-lt"/>
              </a:rPr>
              <a:t>D. Technical Areas</a:t>
            </a:r>
          </a:p>
          <a:p>
            <a:pPr marL="571500" lvl="1" indent="0">
              <a:spcBef>
                <a:spcPts val="200"/>
              </a:spcBef>
              <a:buNone/>
            </a:pPr>
            <a:r>
              <a:rPr lang="en-US" sz="2000" dirty="0" smtClean="0"/>
              <a:t>1. Explainable Learners</a:t>
            </a:r>
          </a:p>
          <a:p>
            <a:pPr marL="571500" lvl="1" indent="0">
              <a:spcBef>
                <a:spcPts val="200"/>
              </a:spcBef>
              <a:buNone/>
            </a:pPr>
            <a:r>
              <a:rPr lang="en-US" sz="2000" dirty="0" smtClean="0"/>
              <a:t>2. Psychological Model of Explanation</a:t>
            </a:r>
          </a:p>
          <a:p>
            <a:pPr marL="171450" indent="0">
              <a:spcBef>
                <a:spcPts val="200"/>
              </a:spcBef>
              <a:buNone/>
            </a:pPr>
            <a:r>
              <a:rPr lang="en-US" sz="2400" dirty="0" smtClean="0">
                <a:latin typeface="+mn-lt"/>
              </a:rPr>
              <a:t>E. Schedule and Milestones</a:t>
            </a:r>
          </a:p>
          <a:p>
            <a:pPr marL="171450" indent="0">
              <a:spcBef>
                <a:spcPts val="200"/>
              </a:spcBef>
              <a:buNone/>
            </a:pPr>
            <a:r>
              <a:rPr lang="en-US" sz="2400" dirty="0" smtClean="0">
                <a:latin typeface="+mn-lt"/>
              </a:rPr>
              <a:t>F. Deliverables</a:t>
            </a:r>
          </a:p>
          <a:p>
            <a:pPr marL="57150" indent="0">
              <a:spcBef>
                <a:spcPts val="200"/>
              </a:spcBef>
              <a:buNone/>
            </a:pPr>
            <a:endParaRPr lang="en-US" sz="2400" dirty="0"/>
          </a:p>
        </p:txBody>
      </p:sp>
      <p:sp>
        <p:nvSpPr>
          <p:cNvPr id="5" name="Title 4"/>
          <p:cNvSpPr>
            <a:spLocks noGrp="1"/>
          </p:cNvSpPr>
          <p:nvPr>
            <p:ph type="ctrTitle"/>
          </p:nvPr>
        </p:nvSpPr>
        <p:spPr/>
        <p:txBody>
          <a:bodyPr>
            <a:normAutofit/>
          </a:bodyPr>
          <a:lstStyle/>
          <a:p>
            <a:r>
              <a:rPr lang="en-US" dirty="0" smtClean="0"/>
              <a:t>XAI BAA Outline</a:t>
            </a:r>
            <a:endParaRPr lang="en-US" dirty="0"/>
          </a:p>
        </p:txBody>
      </p:sp>
    </p:spTree>
    <p:extLst>
      <p:ext uri="{BB962C8B-B14F-4D97-AF65-F5344CB8AC3E}">
        <p14:creationId xmlns:p14="http://schemas.microsoft.com/office/powerpoint/2010/main" val="3744165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20</a:t>
            </a:fld>
            <a:endParaRPr lang="en-US" dirty="0">
              <a:solidFill>
                <a:prstClr val="black">
                  <a:tint val="75000"/>
                </a:prstClr>
              </a:solidFill>
            </a:endParaRPr>
          </a:p>
        </p:txBody>
      </p:sp>
      <p:sp>
        <p:nvSpPr>
          <p:cNvPr id="4" name="Content Placeholder 3"/>
          <p:cNvSpPr>
            <a:spLocks noGrp="1"/>
          </p:cNvSpPr>
          <p:nvPr>
            <p:ph sz="quarter" idx="13"/>
          </p:nvPr>
        </p:nvSpPr>
        <p:spPr/>
        <p:txBody>
          <a:bodyPr>
            <a:normAutofit/>
          </a:bodyPr>
          <a:lstStyle/>
          <a:p>
            <a:r>
              <a:rPr lang="en-US" sz="2000" dirty="0">
                <a:solidFill>
                  <a:srgbClr val="0070C0"/>
                </a:solidFill>
              </a:rPr>
              <a:t>R</a:t>
            </a:r>
            <a:r>
              <a:rPr lang="en-US" sz="2000" dirty="0" smtClean="0">
                <a:solidFill>
                  <a:srgbClr val="0070C0"/>
                </a:solidFill>
              </a:rPr>
              <a:t>einforcement </a:t>
            </a:r>
            <a:r>
              <a:rPr lang="en-US" sz="2000" dirty="0">
                <a:solidFill>
                  <a:srgbClr val="0070C0"/>
                </a:solidFill>
              </a:rPr>
              <a:t>learning to learn sequential decision </a:t>
            </a:r>
            <a:r>
              <a:rPr lang="en-US" sz="2000" dirty="0" smtClean="0">
                <a:solidFill>
                  <a:srgbClr val="0070C0"/>
                </a:solidFill>
              </a:rPr>
              <a:t>policies</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For a simulated autonomous agent (e.g., UAV)</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Explanations </a:t>
            </a:r>
            <a:r>
              <a:rPr lang="en-US" sz="1800" dirty="0">
                <a:latin typeface="Tahoma" panose="020B0604030504040204" pitchFamily="34" charset="0"/>
                <a:ea typeface="Tahoma" panose="020B0604030504040204" pitchFamily="34" charset="0"/>
                <a:cs typeface="Tahoma" panose="020B0604030504040204" pitchFamily="34" charset="0"/>
              </a:rPr>
              <a:t>may cover </a:t>
            </a:r>
            <a:r>
              <a:rPr lang="en-US" sz="1800" dirty="0" smtClean="0">
                <a:latin typeface="Tahoma" panose="020B0604030504040204" pitchFamily="34" charset="0"/>
                <a:ea typeface="Tahoma" panose="020B0604030504040204" pitchFamily="34" charset="0"/>
                <a:cs typeface="Tahoma" panose="020B0604030504040204" pitchFamily="34" charset="0"/>
              </a:rPr>
              <a:t>other </a:t>
            </a:r>
            <a:r>
              <a:rPr lang="en-US" sz="1800" dirty="0">
                <a:latin typeface="Tahoma" panose="020B0604030504040204" pitchFamily="34" charset="0"/>
                <a:ea typeface="Tahoma" panose="020B0604030504040204" pitchFamily="34" charset="0"/>
                <a:cs typeface="Tahoma" panose="020B0604030504040204" pitchFamily="34" charset="0"/>
              </a:rPr>
              <a:t>needed planning, decision, or control </a:t>
            </a:r>
            <a:r>
              <a:rPr lang="en-US" sz="1800" dirty="0" smtClean="0">
                <a:latin typeface="Tahoma" panose="020B0604030504040204" pitchFamily="34" charset="0"/>
                <a:ea typeface="Tahoma" panose="020B0604030504040204" pitchFamily="34" charset="0"/>
                <a:cs typeface="Tahoma" panose="020B0604030504040204" pitchFamily="34" charset="0"/>
              </a:rPr>
              <a:t>modules, </a:t>
            </a:r>
            <a:r>
              <a:rPr lang="en-US" sz="1800" dirty="0">
                <a:latin typeface="Tahoma" panose="020B0604030504040204" pitchFamily="34" charset="0"/>
                <a:ea typeface="Tahoma" panose="020B0604030504040204" pitchFamily="34" charset="0"/>
                <a:cs typeface="Tahoma" panose="020B0604030504040204" pitchFamily="34" charset="0"/>
              </a:rPr>
              <a:t>as well as decision policies learned through reinforcement </a:t>
            </a:r>
            <a:r>
              <a:rPr lang="en-US" sz="1800" dirty="0" smtClean="0">
                <a:latin typeface="Tahoma" panose="020B0604030504040204" pitchFamily="34" charset="0"/>
                <a:ea typeface="Tahoma" panose="020B0604030504040204" pitchFamily="34" charset="0"/>
                <a:cs typeface="Tahoma" panose="020B0604030504040204" pitchFamily="34" charset="0"/>
              </a:rPr>
              <a:t>learning</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Explain high level </a:t>
            </a:r>
            <a:r>
              <a:rPr lang="en-US" sz="1800" dirty="0">
                <a:latin typeface="Tahoma" panose="020B0604030504040204" pitchFamily="34" charset="0"/>
                <a:ea typeface="Tahoma" panose="020B0604030504040204" pitchFamily="34" charset="0"/>
                <a:cs typeface="Tahoma" panose="020B0604030504040204" pitchFamily="34" charset="0"/>
              </a:rPr>
              <a:t>decisions that would be meaningful to the end user </a:t>
            </a:r>
            <a:r>
              <a:rPr lang="en-US" sz="1800" dirty="0" smtClean="0">
                <a:latin typeface="Tahoma" panose="020B0604030504040204" pitchFamily="34" charset="0"/>
                <a:ea typeface="Tahoma" panose="020B0604030504040204" pitchFamily="34" charset="0"/>
                <a:cs typeface="Tahoma" panose="020B0604030504040204" pitchFamily="34" charset="0"/>
              </a:rPr>
              <a:t>(i.e., not low level motor control)</a:t>
            </a:r>
          </a:p>
          <a:p>
            <a:r>
              <a:rPr lang="en-US" sz="2000" dirty="0" smtClean="0">
                <a:solidFill>
                  <a:srgbClr val="0070C0"/>
                </a:solidFill>
              </a:rPr>
              <a:t>Proposers should describe:</a:t>
            </a:r>
          </a:p>
          <a:p>
            <a:pPr lvl="1"/>
            <a:r>
              <a:rPr lang="en-US" sz="1800" dirty="0">
                <a:latin typeface="Tahoma" panose="020B0604030504040204" pitchFamily="34" charset="0"/>
                <a:ea typeface="Tahoma" panose="020B0604030504040204" pitchFamily="34" charset="0"/>
                <a:cs typeface="Tahoma" panose="020B0604030504040204" pitchFamily="34" charset="0"/>
              </a:rPr>
              <a:t>S</a:t>
            </a:r>
            <a:r>
              <a:rPr lang="en-US" sz="1800" dirty="0" smtClean="0">
                <a:latin typeface="Tahoma" panose="020B0604030504040204" pitchFamily="34" charset="0"/>
                <a:ea typeface="Tahoma" panose="020B0604030504040204" pitchFamily="34" charset="0"/>
                <a:cs typeface="Tahoma" panose="020B0604030504040204" pitchFamily="34" charset="0"/>
              </a:rPr>
              <a:t>imulation environment</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Types </a:t>
            </a:r>
            <a:r>
              <a:rPr lang="en-US" sz="1800" dirty="0">
                <a:latin typeface="Tahoma" panose="020B0604030504040204" pitchFamily="34" charset="0"/>
                <a:ea typeface="Tahoma" panose="020B0604030504040204" pitchFamily="34" charset="0"/>
                <a:cs typeface="Tahoma" panose="020B0604030504040204" pitchFamily="34" charset="0"/>
              </a:rPr>
              <a:t>of missions to be </a:t>
            </a:r>
            <a:r>
              <a:rPr lang="en-US" sz="1800" dirty="0" smtClean="0">
                <a:latin typeface="Tahoma" panose="020B0604030504040204" pitchFamily="34" charset="0"/>
                <a:ea typeface="Tahoma" panose="020B0604030504040204" pitchFamily="34" charset="0"/>
                <a:cs typeface="Tahoma" panose="020B0604030504040204" pitchFamily="34" charset="0"/>
              </a:rPr>
              <a:t>covered</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Decision </a:t>
            </a:r>
            <a:r>
              <a:rPr lang="en-US" sz="1800" dirty="0">
                <a:latin typeface="Tahoma" panose="020B0604030504040204" pitchFamily="34" charset="0"/>
                <a:ea typeface="Tahoma" panose="020B0604030504040204" pitchFamily="34" charset="0"/>
                <a:cs typeface="Tahoma" panose="020B0604030504040204" pitchFamily="34" charset="0"/>
              </a:rPr>
              <a:t>policies and mission tasks to be </a:t>
            </a:r>
            <a:r>
              <a:rPr lang="en-US" sz="1800" dirty="0" smtClean="0">
                <a:latin typeface="Tahoma" panose="020B0604030504040204" pitchFamily="34" charset="0"/>
                <a:ea typeface="Tahoma" panose="020B0604030504040204" pitchFamily="34" charset="0"/>
                <a:cs typeface="Tahoma" panose="020B0604030504040204" pitchFamily="34" charset="0"/>
              </a:rPr>
              <a:t>learned</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Types </a:t>
            </a:r>
            <a:r>
              <a:rPr lang="en-US" sz="1800" dirty="0">
                <a:latin typeface="Tahoma" panose="020B0604030504040204" pitchFamily="34" charset="0"/>
                <a:ea typeface="Tahoma" panose="020B0604030504040204" pitchFamily="34" charset="0"/>
                <a:cs typeface="Tahoma" panose="020B0604030504040204" pitchFamily="34" charset="0"/>
              </a:rPr>
              <a:t>of </a:t>
            </a:r>
            <a:r>
              <a:rPr lang="en-US" sz="1800" dirty="0" smtClean="0">
                <a:latin typeface="Tahoma" panose="020B0604030504040204" pitchFamily="34" charset="0"/>
                <a:ea typeface="Tahoma" panose="020B0604030504040204" pitchFamily="34" charset="0"/>
                <a:cs typeface="Tahoma" panose="020B0604030504040204" pitchFamily="34" charset="0"/>
              </a:rPr>
              <a:t>explanations </a:t>
            </a:r>
            <a:r>
              <a:rPr lang="en-US" sz="1800" dirty="0">
                <a:latin typeface="Tahoma" panose="020B0604030504040204" pitchFamily="34" charset="0"/>
                <a:ea typeface="Tahoma" panose="020B0604030504040204" pitchFamily="34" charset="0"/>
                <a:cs typeface="Tahoma" panose="020B0604030504040204" pitchFamily="34" charset="0"/>
              </a:rPr>
              <a:t>to be </a:t>
            </a:r>
            <a:r>
              <a:rPr lang="en-US" sz="1800" dirty="0" smtClean="0">
                <a:latin typeface="Tahoma" panose="020B0604030504040204" pitchFamily="34" charset="0"/>
                <a:ea typeface="Tahoma" panose="020B0604030504040204" pitchFamily="34" charset="0"/>
                <a:cs typeface="Tahoma" panose="020B0604030504040204" pitchFamily="34" charset="0"/>
              </a:rPr>
              <a:t>provided</a:t>
            </a:r>
          </a:p>
          <a:p>
            <a:pPr lvl="1"/>
            <a:r>
              <a:rPr lang="en-US" sz="1800" dirty="0">
                <a:latin typeface="Tahoma" panose="020B0604030504040204" pitchFamily="34" charset="0"/>
                <a:ea typeface="Tahoma" panose="020B0604030504040204" pitchFamily="34" charset="0"/>
                <a:cs typeface="Tahoma" panose="020B0604030504040204" pitchFamily="34" charset="0"/>
              </a:rPr>
              <a:t>U</a:t>
            </a:r>
            <a:r>
              <a:rPr lang="en-US" sz="1800" dirty="0" smtClean="0">
                <a:latin typeface="Tahoma" panose="020B0604030504040204" pitchFamily="34" charset="0"/>
                <a:ea typeface="Tahoma" panose="020B0604030504040204" pitchFamily="34" charset="0"/>
                <a:cs typeface="Tahoma" panose="020B0604030504040204" pitchFamily="34" charset="0"/>
              </a:rPr>
              <a:t>ser </a:t>
            </a:r>
            <a:r>
              <a:rPr lang="en-US" sz="1800" dirty="0">
                <a:latin typeface="Tahoma" panose="020B0604030504040204" pitchFamily="34" charset="0"/>
                <a:ea typeface="Tahoma" panose="020B0604030504040204" pitchFamily="34" charset="0"/>
                <a:cs typeface="Tahoma" panose="020B0604030504040204" pitchFamily="34" charset="0"/>
              </a:rPr>
              <a:t>decisions to be </a:t>
            </a:r>
            <a:r>
              <a:rPr lang="en-US" sz="1800" dirty="0" smtClean="0">
                <a:latin typeface="Tahoma" panose="020B0604030504040204" pitchFamily="34" charset="0"/>
                <a:ea typeface="Tahoma" panose="020B0604030504040204" pitchFamily="34" charset="0"/>
                <a:cs typeface="Tahoma" panose="020B0604030504040204" pitchFamily="34" charset="0"/>
              </a:rPr>
              <a:t>supported</a:t>
            </a:r>
            <a:endParaRPr lang="en-US" sz="1800" dirty="0">
              <a:latin typeface="Tahoma" panose="020B0604030504040204" pitchFamily="34" charset="0"/>
              <a:ea typeface="Tahoma" panose="020B0604030504040204" pitchFamily="34" charset="0"/>
              <a:cs typeface="Tahoma" panose="020B0604030504040204" pitchFamily="34" charset="0"/>
            </a:endParaRPr>
          </a:p>
          <a:p>
            <a:r>
              <a:rPr lang="en-US" sz="2000" dirty="0" smtClean="0">
                <a:solidFill>
                  <a:srgbClr val="0070C0"/>
                </a:solidFill>
              </a:rPr>
              <a:t>Challenge problem progression</a:t>
            </a:r>
          </a:p>
          <a:p>
            <a:pPr lvl="1"/>
            <a:r>
              <a:rPr lang="en-US" sz="1800" dirty="0">
                <a:latin typeface="Tahoma" panose="020B0604030504040204" pitchFamily="34" charset="0"/>
                <a:ea typeface="Tahoma" panose="020B0604030504040204" pitchFamily="34" charset="0"/>
                <a:cs typeface="Tahoma" panose="020B0604030504040204" pitchFamily="34" charset="0"/>
              </a:rPr>
              <a:t>Describe an appropriate progression of test problems to support your development strategy</a:t>
            </a:r>
          </a:p>
        </p:txBody>
      </p:sp>
      <p:sp>
        <p:nvSpPr>
          <p:cNvPr id="5" name="Title 4"/>
          <p:cNvSpPr>
            <a:spLocks noGrp="1"/>
          </p:cNvSpPr>
          <p:nvPr>
            <p:ph type="ctrTitle"/>
          </p:nvPr>
        </p:nvSpPr>
        <p:spPr/>
        <p:txBody>
          <a:bodyPr/>
          <a:lstStyle/>
          <a:p>
            <a:r>
              <a:rPr lang="en-US" dirty="0"/>
              <a:t>C.2 Autonomy </a:t>
            </a:r>
          </a:p>
        </p:txBody>
      </p:sp>
      <p:sp>
        <p:nvSpPr>
          <p:cNvPr id="6"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510552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21</a:t>
            </a:fld>
            <a:endParaRPr lang="en-US" dirty="0">
              <a:solidFill>
                <a:prstClr val="black">
                  <a:tint val="75000"/>
                </a:prstClr>
              </a:solidFill>
            </a:endParaRPr>
          </a:p>
        </p:txBody>
      </p:sp>
      <p:sp>
        <p:nvSpPr>
          <p:cNvPr id="4" name="Content Placeholder 3"/>
          <p:cNvSpPr>
            <a:spLocks noGrp="1"/>
          </p:cNvSpPr>
          <p:nvPr>
            <p:ph sz="quarter" idx="13"/>
          </p:nvPr>
        </p:nvSpPr>
        <p:spPr>
          <a:xfrm>
            <a:off x="509046" y="1174376"/>
            <a:ext cx="8215853" cy="4849906"/>
          </a:xfrm>
        </p:spPr>
        <p:txBody>
          <a:bodyPr>
            <a:normAutofit/>
          </a:bodyPr>
          <a:lstStyle/>
          <a:p>
            <a:pPr>
              <a:spcBef>
                <a:spcPts val="1200"/>
              </a:spcBef>
            </a:pPr>
            <a:r>
              <a:rPr lang="en-US" sz="2000" dirty="0"/>
              <a:t>XAI developers are </a:t>
            </a:r>
            <a:r>
              <a:rPr lang="en-US" sz="2000" dirty="0">
                <a:solidFill>
                  <a:srgbClr val="0070C0"/>
                </a:solidFill>
              </a:rPr>
              <a:t>presented with a problem </a:t>
            </a:r>
            <a:r>
              <a:rPr lang="en-US" sz="2000" dirty="0" smtClean="0">
                <a:solidFill>
                  <a:srgbClr val="0070C0"/>
                </a:solidFill>
              </a:rPr>
              <a:t>domain</a:t>
            </a:r>
            <a:endParaRPr lang="en-US" sz="2000" dirty="0" smtClean="0"/>
          </a:p>
          <a:p>
            <a:pPr>
              <a:spcBef>
                <a:spcPts val="1200"/>
              </a:spcBef>
            </a:pPr>
            <a:r>
              <a:rPr lang="en-US" sz="2000" dirty="0" smtClean="0"/>
              <a:t>Apply machine </a:t>
            </a:r>
            <a:r>
              <a:rPr lang="en-US" sz="2000" dirty="0"/>
              <a:t>learning </a:t>
            </a:r>
            <a:r>
              <a:rPr lang="en-US" sz="2000" dirty="0" smtClean="0"/>
              <a:t>techniques </a:t>
            </a:r>
            <a:r>
              <a:rPr lang="en-US" sz="2000" dirty="0">
                <a:solidFill>
                  <a:srgbClr val="0070C0"/>
                </a:solidFill>
              </a:rPr>
              <a:t>to learn an explainable </a:t>
            </a:r>
            <a:r>
              <a:rPr lang="en-US" sz="2000" dirty="0" smtClean="0">
                <a:solidFill>
                  <a:srgbClr val="0070C0"/>
                </a:solidFill>
              </a:rPr>
              <a:t>model</a:t>
            </a:r>
            <a:endParaRPr lang="en-US" sz="2000" dirty="0" smtClean="0"/>
          </a:p>
          <a:p>
            <a:pPr>
              <a:spcBef>
                <a:spcPts val="1200"/>
              </a:spcBef>
            </a:pPr>
            <a:r>
              <a:rPr lang="en-US" sz="2000" dirty="0" smtClean="0"/>
              <a:t>Combine with the explanation interface to </a:t>
            </a:r>
            <a:r>
              <a:rPr lang="en-US" sz="2000" dirty="0" smtClean="0">
                <a:solidFill>
                  <a:srgbClr val="0070C0"/>
                </a:solidFill>
              </a:rPr>
              <a:t>construct an </a:t>
            </a:r>
            <a:r>
              <a:rPr lang="en-US" sz="2000" dirty="0">
                <a:solidFill>
                  <a:srgbClr val="0070C0"/>
                </a:solidFill>
              </a:rPr>
              <a:t>explainable </a:t>
            </a:r>
            <a:r>
              <a:rPr lang="en-US" sz="2000" dirty="0" smtClean="0">
                <a:solidFill>
                  <a:srgbClr val="0070C0"/>
                </a:solidFill>
              </a:rPr>
              <a:t>system</a:t>
            </a:r>
            <a:endParaRPr lang="en-US" sz="2000" dirty="0"/>
          </a:p>
          <a:p>
            <a:pPr>
              <a:spcBef>
                <a:spcPts val="1200"/>
              </a:spcBef>
            </a:pPr>
            <a:r>
              <a:rPr lang="en-US" sz="2000" dirty="0"/>
              <a:t>The explainable system </a:t>
            </a:r>
            <a:r>
              <a:rPr lang="en-US" sz="2000" dirty="0">
                <a:solidFill>
                  <a:srgbClr val="0070C0"/>
                </a:solidFill>
              </a:rPr>
              <a:t>delivers and explains decisions or actions </a:t>
            </a:r>
            <a:r>
              <a:rPr lang="en-US" sz="2000" dirty="0" smtClean="0"/>
              <a:t>to a user who is </a:t>
            </a:r>
            <a:r>
              <a:rPr lang="en-US" sz="2000" dirty="0"/>
              <a:t>performing </a:t>
            </a:r>
            <a:r>
              <a:rPr lang="en-US" sz="2000" dirty="0" smtClean="0"/>
              <a:t>domain tasks</a:t>
            </a:r>
            <a:endParaRPr lang="en-US" sz="2000" dirty="0"/>
          </a:p>
          <a:p>
            <a:pPr>
              <a:spcBef>
                <a:spcPts val="1200"/>
              </a:spcBef>
            </a:pPr>
            <a:r>
              <a:rPr lang="en-US" sz="2000" dirty="0"/>
              <a:t>The system’s </a:t>
            </a:r>
            <a:r>
              <a:rPr lang="en-US" sz="2000" dirty="0">
                <a:solidFill>
                  <a:srgbClr val="0070C0"/>
                </a:solidFill>
              </a:rPr>
              <a:t>decisions and explanations contribute </a:t>
            </a:r>
            <a:r>
              <a:rPr lang="en-US" sz="2000" dirty="0"/>
              <a:t>(positively or negatively) to the user’s performance of the domain </a:t>
            </a:r>
            <a:r>
              <a:rPr lang="en-US" sz="2000" dirty="0" smtClean="0"/>
              <a:t>tasks  </a:t>
            </a:r>
            <a:endParaRPr lang="en-US" sz="2000" dirty="0"/>
          </a:p>
          <a:p>
            <a:pPr>
              <a:spcBef>
                <a:spcPts val="1200"/>
              </a:spcBef>
            </a:pPr>
            <a:r>
              <a:rPr lang="en-US" sz="2000" dirty="0">
                <a:solidFill>
                  <a:srgbClr val="0070C0"/>
                </a:solidFill>
              </a:rPr>
              <a:t>The evaluator measures </a:t>
            </a:r>
            <a:r>
              <a:rPr lang="en-US" sz="2000" dirty="0"/>
              <a:t>the learning performance </a:t>
            </a:r>
            <a:r>
              <a:rPr lang="en-US" sz="2000" dirty="0" smtClean="0"/>
              <a:t>and explanation effectiveness</a:t>
            </a:r>
            <a:endParaRPr lang="en-US" sz="2000" dirty="0"/>
          </a:p>
          <a:p>
            <a:pPr>
              <a:spcBef>
                <a:spcPts val="1200"/>
              </a:spcBef>
            </a:pPr>
            <a:r>
              <a:rPr lang="en-US" sz="2000" dirty="0"/>
              <a:t>The evaluator also conducts evaluations of existing machine learning </a:t>
            </a:r>
            <a:r>
              <a:rPr lang="en-US" sz="2000" dirty="0" smtClean="0"/>
              <a:t>techniques </a:t>
            </a:r>
            <a:r>
              <a:rPr lang="en-US" sz="2000" dirty="0"/>
              <a:t>to </a:t>
            </a:r>
            <a:r>
              <a:rPr lang="en-US" sz="2000" dirty="0">
                <a:solidFill>
                  <a:srgbClr val="0070C0"/>
                </a:solidFill>
              </a:rPr>
              <a:t>establish baseline </a:t>
            </a:r>
            <a:r>
              <a:rPr lang="en-US" sz="2000" dirty="0" smtClean="0">
                <a:solidFill>
                  <a:srgbClr val="0070C0"/>
                </a:solidFill>
              </a:rPr>
              <a:t>measures </a:t>
            </a:r>
            <a:r>
              <a:rPr lang="en-US" sz="2000" dirty="0"/>
              <a:t>for learning performance and explanation </a:t>
            </a:r>
            <a:r>
              <a:rPr lang="en-US" sz="2000" dirty="0" smtClean="0"/>
              <a:t>effectiveness</a:t>
            </a:r>
            <a:endParaRPr lang="en-US" sz="2000" dirty="0"/>
          </a:p>
        </p:txBody>
      </p:sp>
      <p:sp>
        <p:nvSpPr>
          <p:cNvPr id="5" name="Title 4"/>
          <p:cNvSpPr>
            <a:spLocks noGrp="1"/>
          </p:cNvSpPr>
          <p:nvPr>
            <p:ph type="ctrTitle"/>
          </p:nvPr>
        </p:nvSpPr>
        <p:spPr/>
        <p:txBody>
          <a:bodyPr/>
          <a:lstStyle/>
          <a:p>
            <a:r>
              <a:rPr lang="en-US" dirty="0" smtClean="0"/>
              <a:t>C.3 </a:t>
            </a:r>
            <a:r>
              <a:rPr lang="en-US" dirty="0"/>
              <a:t>Evaluation – </a:t>
            </a:r>
            <a:r>
              <a:rPr lang="en-US" dirty="0" smtClean="0">
                <a:solidFill>
                  <a:srgbClr val="0070C0"/>
                </a:solidFill>
              </a:rPr>
              <a:t>Evaluation Sequence</a:t>
            </a:r>
            <a:endParaRPr lang="en-US" dirty="0"/>
          </a:p>
        </p:txBody>
      </p:sp>
      <p:sp>
        <p:nvSpPr>
          <p:cNvPr id="6"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2344270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381328" y="6437376"/>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3" name="Slide Number Placeholder 2"/>
          <p:cNvSpPr>
            <a:spLocks noGrp="1"/>
          </p:cNvSpPr>
          <p:nvPr>
            <p:ph type="sldNum" sz="quarter" idx="11"/>
          </p:nvPr>
        </p:nvSpPr>
        <p:spPr>
          <a:xfrm>
            <a:off x="6457950" y="6414226"/>
            <a:ext cx="2057400" cy="365125"/>
          </a:xfrm>
        </p:spPr>
        <p:txBody>
          <a:bodyPr/>
          <a:lstStyle/>
          <a:p>
            <a:pPr>
              <a:defRPr/>
            </a:pPr>
            <a:fld id="{231CC523-8BC6-4921-807A-66BD262F34AB}" type="slidenum">
              <a:rPr lang="en-US" smtClean="0">
                <a:solidFill>
                  <a:prstClr val="black">
                    <a:tint val="75000"/>
                  </a:prstClr>
                </a:solidFill>
              </a:rPr>
              <a:pPr>
                <a:defRPr/>
              </a:pPr>
              <a:t>22</a:t>
            </a:fld>
            <a:endParaRPr lang="en-US" dirty="0">
              <a:solidFill>
                <a:prstClr val="black">
                  <a:tint val="75000"/>
                </a:prstClr>
              </a:solidFill>
            </a:endParaRPr>
          </a:p>
        </p:txBody>
      </p:sp>
      <p:sp>
        <p:nvSpPr>
          <p:cNvPr id="4" name="Title 3"/>
          <p:cNvSpPr>
            <a:spLocks noGrp="1"/>
          </p:cNvSpPr>
          <p:nvPr>
            <p:ph type="ctrTitle"/>
          </p:nvPr>
        </p:nvSpPr>
        <p:spPr/>
        <p:txBody>
          <a:bodyPr/>
          <a:lstStyle/>
          <a:p>
            <a:r>
              <a:rPr lang="en-US" dirty="0"/>
              <a:t>C.3 Evaluation – </a:t>
            </a:r>
            <a:r>
              <a:rPr lang="en-US" dirty="0">
                <a:solidFill>
                  <a:srgbClr val="0070C0"/>
                </a:solidFill>
              </a:rPr>
              <a:t>Evaluation </a:t>
            </a:r>
            <a:r>
              <a:rPr lang="en-US" dirty="0" smtClean="0">
                <a:solidFill>
                  <a:srgbClr val="0070C0"/>
                </a:solidFill>
              </a:rPr>
              <a:t>Framework</a:t>
            </a:r>
            <a:endParaRPr lang="en-US" dirty="0"/>
          </a:p>
        </p:txBody>
      </p:sp>
      <p:sp>
        <p:nvSpPr>
          <p:cNvPr id="6" name="TextBox 5"/>
          <p:cNvSpPr txBox="1"/>
          <p:nvPr/>
        </p:nvSpPr>
        <p:spPr>
          <a:xfrm>
            <a:off x="1570397" y="1723081"/>
            <a:ext cx="2608406" cy="369332"/>
          </a:xfrm>
          <a:prstGeom prst="rect">
            <a:avLst/>
          </a:prstGeom>
          <a:noFill/>
        </p:spPr>
        <p:txBody>
          <a:bodyPr wrap="none" rtlCol="0">
            <a:spAutoFit/>
          </a:bodyPr>
          <a:lstStyle/>
          <a:p>
            <a:pPr algn="ctr"/>
            <a:r>
              <a:rPr lang="en-US" dirty="0" smtClean="0">
                <a:latin typeface="Avenir Next"/>
              </a:rPr>
              <a:t>Explanation Framework</a:t>
            </a:r>
            <a:endParaRPr lang="en-US" dirty="0">
              <a:latin typeface="Avenir Next"/>
            </a:endParaRPr>
          </a:p>
        </p:txBody>
      </p:sp>
      <p:grpSp>
        <p:nvGrpSpPr>
          <p:cNvPr id="7" name="Group 6"/>
          <p:cNvGrpSpPr/>
          <p:nvPr/>
        </p:nvGrpSpPr>
        <p:grpSpPr>
          <a:xfrm>
            <a:off x="456684" y="2100703"/>
            <a:ext cx="4873411" cy="2970920"/>
            <a:chOff x="225468" y="2177088"/>
            <a:chExt cx="4873411" cy="2976117"/>
          </a:xfrm>
        </p:grpSpPr>
        <p:grpSp>
          <p:nvGrpSpPr>
            <p:cNvPr id="8" name="Group 7"/>
            <p:cNvGrpSpPr/>
            <p:nvPr/>
          </p:nvGrpSpPr>
          <p:grpSpPr>
            <a:xfrm>
              <a:off x="2817018" y="2932516"/>
              <a:ext cx="997234" cy="1019959"/>
              <a:chOff x="6059752" y="4439099"/>
              <a:chExt cx="997234" cy="1019959"/>
            </a:xfrm>
          </p:grpSpPr>
          <p:pic>
            <p:nvPicPr>
              <p:cNvPr id="26" name="Picture 25"/>
              <p:cNvPicPr>
                <a:picLocks noChangeAspect="1"/>
              </p:cNvPicPr>
              <p:nvPr/>
            </p:nvPicPr>
            <p:blipFill>
              <a:blip r:embed="rId2"/>
              <a:stretch>
                <a:fillRect/>
              </a:stretch>
            </p:blipFill>
            <p:spPr>
              <a:xfrm>
                <a:off x="6122898" y="4531006"/>
                <a:ext cx="816246" cy="816246"/>
              </a:xfrm>
              <a:prstGeom prst="rect">
                <a:avLst/>
              </a:prstGeom>
            </p:spPr>
          </p:pic>
          <p:sp>
            <p:nvSpPr>
              <p:cNvPr id="27" name="Oval 26"/>
              <p:cNvSpPr/>
              <p:nvPr/>
            </p:nvSpPr>
            <p:spPr>
              <a:xfrm>
                <a:off x="6059752" y="4439099"/>
                <a:ext cx="997234" cy="101995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endParaRPr lang="en-US" dirty="0">
                  <a:solidFill>
                    <a:prstClr val="black"/>
                  </a:solidFill>
                  <a:latin typeface="Avenir Next"/>
                </a:endParaRPr>
              </a:p>
            </p:txBody>
          </p:sp>
        </p:grpSp>
        <p:sp>
          <p:nvSpPr>
            <p:cNvPr id="9" name="Rectangle 8"/>
            <p:cNvSpPr/>
            <p:nvPr/>
          </p:nvSpPr>
          <p:spPr>
            <a:xfrm>
              <a:off x="515012" y="2940312"/>
              <a:ext cx="541098" cy="175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Avenir Next" charset="0"/>
                <a:ea typeface="Avenir Next" charset="0"/>
                <a:cs typeface="Avenir Next" charset="0"/>
              </a:endParaRPr>
            </a:p>
          </p:txBody>
        </p:sp>
        <p:cxnSp>
          <p:nvCxnSpPr>
            <p:cNvPr id="10" name="Straight Arrow Connector 9"/>
            <p:cNvCxnSpPr>
              <a:stCxn id="27" idx="6"/>
            </p:cNvCxnSpPr>
            <p:nvPr/>
          </p:nvCxnSpPr>
          <p:spPr>
            <a:xfrm>
              <a:off x="3814252" y="3442496"/>
              <a:ext cx="267510" cy="0"/>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2" idx="2"/>
            </p:cNvCxnSpPr>
            <p:nvPr/>
          </p:nvCxnSpPr>
          <p:spPr>
            <a:xfrm>
              <a:off x="3320447" y="2505043"/>
              <a:ext cx="0" cy="420773"/>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09812" y="2258822"/>
              <a:ext cx="421269" cy="246221"/>
            </a:xfrm>
            <a:prstGeom prst="rect">
              <a:avLst/>
            </a:prstGeom>
            <a:noFill/>
          </p:spPr>
          <p:txBody>
            <a:bodyPr wrap="none" lIns="0" tIns="0" rIns="0" bIns="0" rtlCol="0">
              <a:spAutoFit/>
            </a:bodyPr>
            <a:lstStyle/>
            <a:p>
              <a:pPr algn="ctr"/>
              <a:r>
                <a:rPr lang="en-US" sz="1600" dirty="0" smtClean="0">
                  <a:latin typeface="Avenir Next" charset="0"/>
                  <a:ea typeface="Avenir Next" charset="0"/>
                  <a:cs typeface="Avenir Next" charset="0"/>
                </a:rPr>
                <a:t>Task</a:t>
              </a:r>
            </a:p>
          </p:txBody>
        </p:sp>
        <p:sp>
          <p:nvSpPr>
            <p:cNvPr id="13" name="Rectangle 12"/>
            <p:cNvSpPr/>
            <p:nvPr/>
          </p:nvSpPr>
          <p:spPr>
            <a:xfrm>
              <a:off x="3995884" y="3287709"/>
              <a:ext cx="871827" cy="307777"/>
            </a:xfrm>
            <a:prstGeom prst="rect">
              <a:avLst/>
            </a:prstGeom>
          </p:spPr>
          <p:txBody>
            <a:bodyPr wrap="square">
              <a:spAutoFit/>
            </a:bodyPr>
            <a:lstStyle/>
            <a:p>
              <a:pPr algn="ctr"/>
              <a:r>
                <a:rPr lang="en-US" sz="1400" dirty="0" smtClean="0">
                  <a:latin typeface="Avenir Next" charset="0"/>
                  <a:ea typeface="Avenir Next" charset="0"/>
                  <a:cs typeface="Avenir Next" charset="0"/>
                </a:rPr>
                <a:t>Decision</a:t>
              </a:r>
              <a:endParaRPr lang="en-US" sz="1400" dirty="0">
                <a:latin typeface="Avenir Next" charset="0"/>
                <a:ea typeface="Avenir Next" charset="0"/>
                <a:cs typeface="Avenir Next" charset="0"/>
              </a:endParaRPr>
            </a:p>
          </p:txBody>
        </p:sp>
        <p:cxnSp>
          <p:nvCxnSpPr>
            <p:cNvPr id="14" name="Elbow Connector 13"/>
            <p:cNvCxnSpPr>
              <a:stCxn id="12" idx="1"/>
              <a:endCxn id="22" idx="0"/>
            </p:cNvCxnSpPr>
            <p:nvPr/>
          </p:nvCxnSpPr>
          <p:spPr>
            <a:xfrm rot="10800000" flipV="1">
              <a:off x="809434" y="2381932"/>
              <a:ext cx="2300379" cy="726211"/>
            </a:xfrm>
            <a:prstGeom prst="bentConnector2">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17143" y="2468253"/>
              <a:ext cx="1636988" cy="739956"/>
            </a:xfrm>
            <a:prstGeom prst="rect">
              <a:avLst/>
            </a:prstGeom>
            <a:noFill/>
          </p:spPr>
          <p:txBody>
            <a:bodyPr wrap="none" rtlCol="0">
              <a:spAutoFit/>
            </a:bodyPr>
            <a:lstStyle/>
            <a:p>
              <a:pPr algn="ctr"/>
              <a:r>
                <a:rPr lang="en-US" sz="1400" dirty="0" smtClean="0">
                  <a:solidFill>
                    <a:prstClr val="black"/>
                  </a:solidFill>
                  <a:latin typeface="Avenir Next" charset="0"/>
                  <a:ea typeface="Avenir Next" charset="0"/>
                  <a:cs typeface="Avenir Next" charset="0"/>
                </a:rPr>
                <a:t>Recommendation,</a:t>
              </a:r>
            </a:p>
            <a:p>
              <a:pPr algn="ctr"/>
              <a:r>
                <a:rPr lang="en-US" sz="1400" dirty="0" smtClean="0">
                  <a:solidFill>
                    <a:prstClr val="black"/>
                  </a:solidFill>
                  <a:latin typeface="Avenir Next" charset="0"/>
                  <a:ea typeface="Avenir Next" charset="0"/>
                  <a:cs typeface="Avenir Next" charset="0"/>
                </a:rPr>
                <a:t>Decision or </a:t>
              </a:r>
            </a:p>
            <a:p>
              <a:pPr algn="ctr"/>
              <a:r>
                <a:rPr lang="en-US" sz="1400" dirty="0" smtClean="0">
                  <a:solidFill>
                    <a:prstClr val="black"/>
                  </a:solidFill>
                  <a:latin typeface="Avenir Next" charset="0"/>
                  <a:ea typeface="Avenir Next" charset="0"/>
                  <a:cs typeface="Avenir Next" charset="0"/>
                </a:rPr>
                <a:t>Action</a:t>
              </a:r>
            </a:p>
          </p:txBody>
        </p:sp>
        <p:sp>
          <p:nvSpPr>
            <p:cNvPr id="16" name="Rectangle 15"/>
            <p:cNvSpPr/>
            <p:nvPr/>
          </p:nvSpPr>
          <p:spPr>
            <a:xfrm>
              <a:off x="2051717" y="3855862"/>
              <a:ext cx="1120820" cy="307777"/>
            </a:xfrm>
            <a:prstGeom prst="rect">
              <a:avLst/>
            </a:prstGeom>
          </p:spPr>
          <p:txBody>
            <a:bodyPr wrap="none">
              <a:spAutoFit/>
            </a:bodyPr>
            <a:lstStyle/>
            <a:p>
              <a:pPr algn="ctr"/>
              <a:r>
                <a:rPr lang="en-US" sz="1400" dirty="0" smtClean="0">
                  <a:solidFill>
                    <a:prstClr val="black"/>
                  </a:solidFill>
                  <a:latin typeface="Avenir Next" charset="0"/>
                  <a:ea typeface="Avenir Next" charset="0"/>
                  <a:cs typeface="Avenir Next" charset="0"/>
                </a:rPr>
                <a:t>Explanation</a:t>
              </a:r>
              <a:endParaRPr lang="en-US" sz="1200" dirty="0">
                <a:solidFill>
                  <a:prstClr val="black"/>
                </a:solidFill>
                <a:latin typeface="Avenir Next" charset="0"/>
                <a:ea typeface="Avenir Next" charset="0"/>
                <a:cs typeface="Avenir Next" charset="0"/>
              </a:endParaRPr>
            </a:p>
          </p:txBody>
        </p:sp>
        <p:cxnSp>
          <p:nvCxnSpPr>
            <p:cNvPr id="17" name="Straight Arrow Connector 16"/>
            <p:cNvCxnSpPr/>
            <p:nvPr/>
          </p:nvCxnSpPr>
          <p:spPr>
            <a:xfrm>
              <a:off x="2168994" y="3644790"/>
              <a:ext cx="699645" cy="0"/>
            </a:xfrm>
            <a:prstGeom prst="straightConnector1">
              <a:avLst/>
            </a:prstGeom>
            <a:ln w="38100">
              <a:solidFill>
                <a:schemeClr val="accent3">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180718" y="3240486"/>
              <a:ext cx="687921" cy="0"/>
            </a:xfrm>
            <a:prstGeom prst="straightConnector1">
              <a:avLst/>
            </a:prstGeom>
            <a:ln w="38100">
              <a:solidFill>
                <a:schemeClr val="accent3">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19922" y="4095922"/>
              <a:ext cx="1706582" cy="1017440"/>
            </a:xfrm>
            <a:prstGeom prst="rect">
              <a:avLst/>
            </a:prstGeom>
          </p:spPr>
          <p:txBody>
            <a:bodyPr wrap="square">
              <a:spAutoFit/>
            </a:bodyPr>
            <a:lstStyle/>
            <a:p>
              <a:r>
                <a:rPr lang="en-US" sz="1200" dirty="0" smtClean="0">
                  <a:solidFill>
                    <a:schemeClr val="accent3">
                      <a:lumMod val="75000"/>
                    </a:schemeClr>
                  </a:solidFill>
                  <a:latin typeface="Avenir Next"/>
                </a:rPr>
                <a:t>The system takes input from the current task and makes a </a:t>
              </a:r>
              <a:r>
                <a:rPr lang="en-US" sz="1200" dirty="0">
                  <a:solidFill>
                    <a:schemeClr val="accent3">
                      <a:lumMod val="75000"/>
                    </a:schemeClr>
                  </a:solidFill>
                  <a:latin typeface="Avenir Next"/>
                </a:rPr>
                <a:t>recommendation, decision, </a:t>
              </a:r>
              <a:r>
                <a:rPr lang="en-US" sz="1200" dirty="0" smtClean="0">
                  <a:solidFill>
                    <a:schemeClr val="accent3">
                      <a:lumMod val="75000"/>
                    </a:schemeClr>
                  </a:solidFill>
                  <a:latin typeface="Avenir Next"/>
                </a:rPr>
                <a:t>or action</a:t>
              </a:r>
              <a:endParaRPr lang="en-US" sz="1200" dirty="0">
                <a:solidFill>
                  <a:schemeClr val="accent3">
                    <a:lumMod val="75000"/>
                  </a:schemeClr>
                </a:solidFill>
                <a:latin typeface="Avenir Next"/>
              </a:endParaRPr>
            </a:p>
          </p:txBody>
        </p:sp>
        <p:sp>
          <p:nvSpPr>
            <p:cNvPr id="20" name="Rectangle 19"/>
            <p:cNvSpPr/>
            <p:nvPr/>
          </p:nvSpPr>
          <p:spPr>
            <a:xfrm>
              <a:off x="2051717" y="4095922"/>
              <a:ext cx="1683605" cy="1017440"/>
            </a:xfrm>
            <a:prstGeom prst="rect">
              <a:avLst/>
            </a:prstGeom>
          </p:spPr>
          <p:txBody>
            <a:bodyPr wrap="square">
              <a:spAutoFit/>
            </a:bodyPr>
            <a:lstStyle/>
            <a:p>
              <a:r>
                <a:rPr lang="en-US" sz="1200" dirty="0" smtClean="0">
                  <a:solidFill>
                    <a:schemeClr val="accent3">
                      <a:lumMod val="75000"/>
                    </a:schemeClr>
                  </a:solidFill>
                  <a:latin typeface="Avenir Next"/>
                </a:rPr>
                <a:t>The system provides an explanation to the user that justifies its recommendation, decision, or action</a:t>
              </a:r>
              <a:endParaRPr lang="en-US" sz="1200" dirty="0">
                <a:solidFill>
                  <a:schemeClr val="accent3">
                    <a:lumMod val="75000"/>
                  </a:schemeClr>
                </a:solidFill>
                <a:latin typeface="Avenir Next"/>
              </a:endParaRPr>
            </a:p>
          </p:txBody>
        </p:sp>
        <p:sp>
          <p:nvSpPr>
            <p:cNvPr id="21" name="Rectangle 20"/>
            <p:cNvSpPr/>
            <p:nvPr/>
          </p:nvSpPr>
          <p:spPr>
            <a:xfrm>
              <a:off x="4000241" y="3556335"/>
              <a:ext cx="1098638" cy="1015663"/>
            </a:xfrm>
            <a:prstGeom prst="rect">
              <a:avLst/>
            </a:prstGeom>
          </p:spPr>
          <p:txBody>
            <a:bodyPr wrap="square">
              <a:spAutoFit/>
            </a:bodyPr>
            <a:lstStyle/>
            <a:p>
              <a:r>
                <a:rPr lang="en-US" sz="1200" dirty="0" smtClean="0">
                  <a:solidFill>
                    <a:schemeClr val="accent3">
                      <a:lumMod val="75000"/>
                    </a:schemeClr>
                  </a:solidFill>
                  <a:latin typeface="Avenir Next"/>
                </a:rPr>
                <a:t>The user makes a decision based on the explanation</a:t>
              </a:r>
              <a:endParaRPr lang="en-US" sz="1200" dirty="0">
                <a:solidFill>
                  <a:schemeClr val="accent3">
                    <a:lumMod val="75000"/>
                  </a:schemeClr>
                </a:solidFill>
                <a:latin typeface="Avenir Next"/>
              </a:endParaRPr>
            </a:p>
          </p:txBody>
        </p:sp>
        <p:sp>
          <p:nvSpPr>
            <p:cNvPr id="22" name="Rectangle 21"/>
            <p:cNvSpPr/>
            <p:nvPr/>
          </p:nvSpPr>
          <p:spPr>
            <a:xfrm>
              <a:off x="365895" y="3108143"/>
              <a:ext cx="887077" cy="751934"/>
            </a:xfrm>
            <a:prstGeom prst="rect">
              <a:avLst/>
            </a:prstGeom>
            <a:noFill/>
            <a:ln w="28575" cap="flat" cmpd="sng" algn="ctr">
              <a:solidFill>
                <a:schemeClr val="accent3">
                  <a:lumMod val="75000"/>
                </a:schemeClr>
              </a:solidFill>
              <a:prstDash val="solid"/>
              <a:miter lim="800000"/>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effectLst/>
                  <a:uLnTx/>
                  <a:uFillTx/>
                  <a:latin typeface="Avenir Next" charset="0"/>
                  <a:ea typeface="Avenir Next" charset="0"/>
                  <a:cs typeface="Avenir Next" charset="0"/>
                </a:rPr>
                <a:t>Explainable</a:t>
              </a:r>
              <a:r>
                <a:rPr kumimoji="0" lang="en-US" sz="1050" b="0" i="0" u="none" strike="noStrike" kern="0" cap="none" spc="0" normalizeH="0" noProof="0" dirty="0" smtClean="0">
                  <a:ln>
                    <a:noFill/>
                  </a:ln>
                  <a:effectLst/>
                  <a:uLnTx/>
                  <a:uFillTx/>
                  <a:latin typeface="Avenir Next" charset="0"/>
                  <a:ea typeface="Avenir Next" charset="0"/>
                  <a:cs typeface="Avenir Next" charset="0"/>
                </a:rPr>
                <a:t> Model</a:t>
              </a:r>
              <a:endParaRPr kumimoji="0" lang="en-US" sz="1050" b="0" i="0" u="none" strike="noStrike" kern="0" cap="none" spc="0" normalizeH="0" baseline="0" noProof="0" dirty="0" smtClean="0">
                <a:ln>
                  <a:noFill/>
                </a:ln>
                <a:effectLst/>
                <a:uLnTx/>
                <a:uFillTx/>
                <a:latin typeface="Avenir Next" charset="0"/>
                <a:ea typeface="Avenir Next" charset="0"/>
                <a:cs typeface="Avenir Next" charset="0"/>
              </a:endParaRPr>
            </a:p>
          </p:txBody>
        </p:sp>
        <p:sp>
          <p:nvSpPr>
            <p:cNvPr id="23" name="Rectangle 22"/>
            <p:cNvSpPr/>
            <p:nvPr/>
          </p:nvSpPr>
          <p:spPr>
            <a:xfrm>
              <a:off x="225468" y="2177088"/>
              <a:ext cx="4873411" cy="2976117"/>
            </a:xfrm>
            <a:prstGeom prst="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
          <p:nvSpPr>
            <p:cNvPr id="24" name="Rectangle 23"/>
            <p:cNvSpPr/>
            <p:nvPr/>
          </p:nvSpPr>
          <p:spPr>
            <a:xfrm>
              <a:off x="1254885" y="3108143"/>
              <a:ext cx="887077" cy="751934"/>
            </a:xfrm>
            <a:prstGeom prst="rect">
              <a:avLst/>
            </a:prstGeom>
            <a:noFill/>
            <a:ln w="28575" cap="flat" cmpd="sng" algn="ctr">
              <a:solidFill>
                <a:schemeClr val="accent3">
                  <a:lumMod val="75000"/>
                </a:schemeClr>
              </a:solidFill>
              <a:prstDash val="solid"/>
              <a:miter lim="800000"/>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effectLst/>
                  <a:uLnTx/>
                  <a:uFillTx/>
                  <a:latin typeface="Avenir Next" charset="0"/>
                  <a:ea typeface="Avenir Next" charset="0"/>
                  <a:cs typeface="Avenir Next" charset="0"/>
                </a:rPr>
                <a:t>Explanation Interface</a:t>
              </a:r>
            </a:p>
          </p:txBody>
        </p:sp>
        <p:sp>
          <p:nvSpPr>
            <p:cNvPr id="25" name="Rectangle 24"/>
            <p:cNvSpPr/>
            <p:nvPr/>
          </p:nvSpPr>
          <p:spPr>
            <a:xfrm>
              <a:off x="319922" y="3855862"/>
              <a:ext cx="1122423" cy="307777"/>
            </a:xfrm>
            <a:prstGeom prst="rect">
              <a:avLst/>
            </a:prstGeom>
          </p:spPr>
          <p:txBody>
            <a:bodyPr wrap="none">
              <a:spAutoFit/>
            </a:bodyPr>
            <a:lstStyle/>
            <a:p>
              <a:pPr algn="ctr"/>
              <a:r>
                <a:rPr lang="en-US" sz="1400" dirty="0" smtClean="0">
                  <a:solidFill>
                    <a:prstClr val="black"/>
                  </a:solidFill>
                  <a:latin typeface="Avenir Next" charset="0"/>
                  <a:ea typeface="Avenir Next" charset="0"/>
                  <a:cs typeface="Avenir Next" charset="0"/>
                </a:rPr>
                <a:t>XAI System</a:t>
              </a:r>
              <a:endParaRPr lang="en-US" sz="1200" dirty="0">
                <a:solidFill>
                  <a:prstClr val="black"/>
                </a:solidFill>
                <a:latin typeface="Avenir Next" charset="0"/>
                <a:ea typeface="Avenir Next" charset="0"/>
                <a:cs typeface="Avenir Next" charset="0"/>
              </a:endParaRPr>
            </a:p>
          </p:txBody>
        </p:sp>
      </p:grpSp>
      <p:graphicFrame>
        <p:nvGraphicFramePr>
          <p:cNvPr id="28" name="Table 27"/>
          <p:cNvGraphicFramePr>
            <a:graphicFrameLocks noGrp="1"/>
          </p:cNvGraphicFramePr>
          <p:nvPr>
            <p:extLst>
              <p:ext uri="{D42A27DB-BD31-4B8C-83A1-F6EECF244321}">
                <p14:modId xmlns:p14="http://schemas.microsoft.com/office/powerpoint/2010/main" val="493992492"/>
              </p:ext>
            </p:extLst>
          </p:nvPr>
        </p:nvGraphicFramePr>
        <p:xfrm>
          <a:off x="5512727" y="951547"/>
          <a:ext cx="3077779" cy="5468916"/>
        </p:xfrm>
        <a:graphic>
          <a:graphicData uri="http://schemas.openxmlformats.org/drawingml/2006/table">
            <a:tbl>
              <a:tblPr firstRow="1" bandRow="1">
                <a:tableStyleId>{1FECB4D8-DB02-4DC6-A0A2-4F2EBAE1DC90}</a:tableStyleId>
              </a:tblPr>
              <a:tblGrid>
                <a:gridCol w="3077779"/>
              </a:tblGrid>
              <a:tr h="678202">
                <a:tc>
                  <a:txBody>
                    <a:bodyPr/>
                    <a:lstStyle/>
                    <a:p>
                      <a:pPr algn="ctr"/>
                      <a:r>
                        <a:rPr lang="en-US" sz="1600" dirty="0" smtClean="0">
                          <a:latin typeface="Avenir Next"/>
                        </a:rPr>
                        <a:t>Measure of Explanation Effectiveness</a:t>
                      </a:r>
                      <a:endParaRPr lang="en-US" sz="1600" dirty="0">
                        <a:latin typeface="Avenir Next"/>
                      </a:endParaRPr>
                    </a:p>
                  </a:txBody>
                  <a:tcPr anchor="ctr"/>
                </a:tc>
              </a:tr>
              <a:tr h="333900">
                <a:tc>
                  <a:txBody>
                    <a:bodyPr/>
                    <a:lstStyle/>
                    <a:p>
                      <a:r>
                        <a:rPr lang="en-US" sz="1400" dirty="0" smtClean="0">
                          <a:solidFill>
                            <a:schemeClr val="accent3">
                              <a:lumMod val="50000"/>
                            </a:schemeClr>
                          </a:solidFill>
                          <a:latin typeface="Avenir Next"/>
                        </a:rPr>
                        <a:t>User Satisfaction</a:t>
                      </a:r>
                      <a:endParaRPr lang="en-US" sz="1400" dirty="0">
                        <a:solidFill>
                          <a:schemeClr val="accent3">
                            <a:lumMod val="50000"/>
                          </a:schemeClr>
                        </a:solidFill>
                        <a:latin typeface="Avenir Next"/>
                      </a:endParaRPr>
                    </a:p>
                  </a:txBody>
                  <a:tcPr/>
                </a:tc>
              </a:tr>
              <a:tr h="448089">
                <a:tc>
                  <a:txBody>
                    <a:bodyPr/>
                    <a:lstStyle/>
                    <a:p>
                      <a:pPr marL="285750" indent="-173038">
                        <a:buFont typeface="Arial" panose="020B0604020202020204" pitchFamily="34" charset="0"/>
                        <a:buChar char="•"/>
                      </a:pPr>
                      <a:r>
                        <a:rPr lang="en-US" sz="1200" dirty="0" smtClean="0">
                          <a:solidFill>
                            <a:schemeClr val="accent3">
                              <a:lumMod val="50000"/>
                            </a:schemeClr>
                          </a:solidFill>
                          <a:latin typeface="Avenir Next"/>
                        </a:rPr>
                        <a:t>Clarity of the explanation (user rating)</a:t>
                      </a:r>
                    </a:p>
                    <a:p>
                      <a:pPr marL="285750" indent="-173038">
                        <a:buFont typeface="Arial" panose="020B0604020202020204" pitchFamily="34" charset="0"/>
                        <a:buChar char="•"/>
                      </a:pPr>
                      <a:r>
                        <a:rPr lang="en-US" sz="1200" dirty="0" smtClean="0">
                          <a:solidFill>
                            <a:schemeClr val="accent3">
                              <a:lumMod val="50000"/>
                            </a:schemeClr>
                          </a:solidFill>
                          <a:latin typeface="Avenir Next"/>
                        </a:rPr>
                        <a:t>Utility of the explanation (user rating)</a:t>
                      </a:r>
                      <a:endParaRPr lang="en-US" sz="1200" dirty="0">
                        <a:solidFill>
                          <a:schemeClr val="accent3">
                            <a:lumMod val="50000"/>
                          </a:schemeClr>
                        </a:solidFill>
                        <a:latin typeface="Avenir Next"/>
                      </a:endParaRPr>
                    </a:p>
                  </a:txBody>
                  <a:tcPr/>
                </a:tc>
              </a:tr>
              <a:tr h="333900">
                <a:tc>
                  <a:txBody>
                    <a:bodyPr/>
                    <a:lstStyle/>
                    <a:p>
                      <a:r>
                        <a:rPr lang="en-US" sz="1400" dirty="0" smtClean="0">
                          <a:solidFill>
                            <a:schemeClr val="accent3">
                              <a:lumMod val="50000"/>
                            </a:schemeClr>
                          </a:solidFill>
                          <a:latin typeface="Avenir Next"/>
                        </a:rPr>
                        <a:t>Mental Model</a:t>
                      </a:r>
                      <a:endParaRPr lang="en-US" sz="1400" dirty="0">
                        <a:solidFill>
                          <a:schemeClr val="accent3">
                            <a:lumMod val="50000"/>
                          </a:schemeClr>
                        </a:solidFill>
                        <a:latin typeface="Avenir Next"/>
                      </a:endParaRPr>
                    </a:p>
                  </a:txBody>
                  <a:tcPr/>
                </a:tc>
              </a:tr>
              <a:tr h="985795">
                <a:tc>
                  <a:txBody>
                    <a:bodyPr/>
                    <a:lstStyle/>
                    <a:p>
                      <a:pPr marL="285750" indent="-173038" algn="l" defTabSz="914400" rtl="0" eaLnBrk="1" latinLnBrk="0" hangingPunct="1">
                        <a:buFont typeface="Arial" panose="020B0604020202020204" pitchFamily="34" charset="0"/>
                        <a:buChar char="•"/>
                      </a:pPr>
                      <a:r>
                        <a:rPr lang="en-US" sz="1200" kern="1200" dirty="0" smtClean="0">
                          <a:solidFill>
                            <a:schemeClr val="accent3">
                              <a:lumMod val="50000"/>
                            </a:schemeClr>
                          </a:solidFill>
                          <a:latin typeface="Avenir Next"/>
                          <a:ea typeface="+mn-ea"/>
                          <a:cs typeface="+mn-cs"/>
                        </a:rPr>
                        <a:t>Understanding individual decisions</a:t>
                      </a:r>
                    </a:p>
                    <a:p>
                      <a:pPr marL="285750" indent="-173038" algn="l" defTabSz="914400" rtl="0" eaLnBrk="1" latinLnBrk="0" hangingPunct="1">
                        <a:buFont typeface="Arial" panose="020B0604020202020204" pitchFamily="34" charset="0"/>
                        <a:buChar char="•"/>
                      </a:pPr>
                      <a:r>
                        <a:rPr lang="en-US" sz="1200" kern="1200" dirty="0" smtClean="0">
                          <a:solidFill>
                            <a:schemeClr val="accent3">
                              <a:lumMod val="50000"/>
                            </a:schemeClr>
                          </a:solidFill>
                          <a:latin typeface="Avenir Next"/>
                          <a:ea typeface="+mn-ea"/>
                          <a:cs typeface="+mn-cs"/>
                        </a:rPr>
                        <a:t>Understanding the overall model</a:t>
                      </a:r>
                    </a:p>
                    <a:p>
                      <a:pPr marL="285750" indent="-173038" algn="l" defTabSz="914400" rtl="0" eaLnBrk="1" latinLnBrk="0" hangingPunct="1">
                        <a:buFont typeface="Arial" panose="020B0604020202020204" pitchFamily="34" charset="0"/>
                        <a:buChar char="•"/>
                      </a:pPr>
                      <a:r>
                        <a:rPr lang="en-US" sz="1200" kern="1200" dirty="0" smtClean="0">
                          <a:solidFill>
                            <a:schemeClr val="accent3">
                              <a:lumMod val="50000"/>
                            </a:schemeClr>
                          </a:solidFill>
                          <a:latin typeface="Avenir Next"/>
                          <a:ea typeface="+mn-ea"/>
                          <a:cs typeface="+mn-cs"/>
                        </a:rPr>
                        <a:t>Strength/weakness assessment</a:t>
                      </a:r>
                    </a:p>
                    <a:p>
                      <a:pPr marL="285750" indent="-173038" algn="l" defTabSz="914400" rtl="0" eaLnBrk="1" latinLnBrk="0" hangingPunct="1">
                        <a:buFont typeface="Arial" panose="020B0604020202020204" pitchFamily="34" charset="0"/>
                        <a:buChar char="•"/>
                      </a:pPr>
                      <a:r>
                        <a:rPr lang="en-US" sz="1200" kern="1200" dirty="0" smtClean="0">
                          <a:solidFill>
                            <a:schemeClr val="accent3">
                              <a:lumMod val="50000"/>
                            </a:schemeClr>
                          </a:solidFill>
                          <a:latin typeface="Avenir Next"/>
                          <a:ea typeface="+mn-ea"/>
                          <a:cs typeface="+mn-cs"/>
                        </a:rPr>
                        <a:t>‘What will it do’ prediction</a:t>
                      </a:r>
                    </a:p>
                    <a:p>
                      <a:pPr marL="285750" indent="-173038" algn="l" defTabSz="914400" rtl="0" eaLnBrk="1" latinLnBrk="0" hangingPunct="1">
                        <a:buFont typeface="Arial" panose="020B0604020202020204" pitchFamily="34" charset="0"/>
                        <a:buChar char="•"/>
                      </a:pPr>
                      <a:r>
                        <a:rPr lang="en-US" sz="1200" kern="1200" dirty="0" smtClean="0">
                          <a:solidFill>
                            <a:schemeClr val="accent3">
                              <a:lumMod val="50000"/>
                            </a:schemeClr>
                          </a:solidFill>
                          <a:latin typeface="Avenir Next"/>
                          <a:ea typeface="+mn-ea"/>
                          <a:cs typeface="+mn-cs"/>
                        </a:rPr>
                        <a:t>‘How do I intervene’ prediction</a:t>
                      </a:r>
                    </a:p>
                  </a:txBody>
                  <a:tcPr/>
                </a:tc>
              </a:tr>
              <a:tr h="333900">
                <a:tc>
                  <a:txBody>
                    <a:bodyPr/>
                    <a:lstStyle/>
                    <a:p>
                      <a:r>
                        <a:rPr lang="en-US" sz="1400" dirty="0" smtClean="0">
                          <a:solidFill>
                            <a:schemeClr val="accent3">
                              <a:lumMod val="50000"/>
                            </a:schemeClr>
                          </a:solidFill>
                          <a:latin typeface="Avenir Next"/>
                        </a:rPr>
                        <a:t>Task Performance</a:t>
                      </a:r>
                      <a:endParaRPr lang="en-US" sz="1400" dirty="0">
                        <a:solidFill>
                          <a:schemeClr val="accent3">
                            <a:lumMod val="50000"/>
                          </a:schemeClr>
                        </a:solidFill>
                        <a:latin typeface="Avenir Next"/>
                      </a:endParaRPr>
                    </a:p>
                  </a:txBody>
                  <a:tcPr/>
                </a:tc>
              </a:tr>
              <a:tr h="806559">
                <a:tc>
                  <a:txBody>
                    <a:bodyPr/>
                    <a:lstStyle/>
                    <a:p>
                      <a:pPr marL="285750" indent="-173038" algn="l" defTabSz="914400" rtl="0" eaLnBrk="1" latinLnBrk="0" hangingPunct="1">
                        <a:buFont typeface="Arial" panose="020B0604020202020204" pitchFamily="34" charset="0"/>
                        <a:buChar char="•"/>
                      </a:pPr>
                      <a:r>
                        <a:rPr lang="en-US" sz="1200" kern="1200" dirty="0" smtClean="0">
                          <a:solidFill>
                            <a:schemeClr val="accent3">
                              <a:lumMod val="50000"/>
                            </a:schemeClr>
                          </a:solidFill>
                          <a:latin typeface="Avenir Next"/>
                          <a:ea typeface="+mn-ea"/>
                          <a:cs typeface="+mn-cs"/>
                        </a:rPr>
                        <a:t>Does the explanation improve the user’s decision, task performance?</a:t>
                      </a:r>
                    </a:p>
                    <a:p>
                      <a:pPr marL="285750" indent="-173038" algn="l" defTabSz="914400" rtl="0" eaLnBrk="1" latinLnBrk="0" hangingPunct="1">
                        <a:buFont typeface="Arial" panose="020B0604020202020204" pitchFamily="34" charset="0"/>
                        <a:buChar char="•"/>
                      </a:pPr>
                      <a:r>
                        <a:rPr lang="en-US" sz="1200" kern="1200" dirty="0" smtClean="0">
                          <a:solidFill>
                            <a:schemeClr val="accent3">
                              <a:lumMod val="50000"/>
                            </a:schemeClr>
                          </a:solidFill>
                          <a:latin typeface="Avenir Next"/>
                          <a:ea typeface="+mn-ea"/>
                          <a:cs typeface="+mn-cs"/>
                        </a:rPr>
                        <a:t>Artificial</a:t>
                      </a:r>
                      <a:r>
                        <a:rPr lang="en-US" sz="1200" kern="1200" baseline="0" dirty="0" smtClean="0">
                          <a:solidFill>
                            <a:schemeClr val="accent3">
                              <a:lumMod val="50000"/>
                            </a:schemeClr>
                          </a:solidFill>
                          <a:latin typeface="Avenir Next"/>
                          <a:ea typeface="+mn-ea"/>
                          <a:cs typeface="+mn-cs"/>
                        </a:rPr>
                        <a:t> decision tasks introduced to diagnose the user’s understanding</a:t>
                      </a:r>
                      <a:endParaRPr lang="en-US" sz="1200" kern="1200" dirty="0">
                        <a:solidFill>
                          <a:schemeClr val="accent3">
                            <a:lumMod val="50000"/>
                          </a:schemeClr>
                        </a:solidFill>
                        <a:latin typeface="Avenir Next"/>
                        <a:ea typeface="+mn-ea"/>
                        <a:cs typeface="+mn-cs"/>
                      </a:endParaRPr>
                    </a:p>
                  </a:txBody>
                  <a:tcPr/>
                </a:tc>
              </a:tr>
              <a:tr h="333900">
                <a:tc>
                  <a:txBody>
                    <a:bodyPr/>
                    <a:lstStyle/>
                    <a:p>
                      <a:pPr marL="0" indent="0">
                        <a:buFont typeface="Arial" panose="020B0604020202020204" pitchFamily="34" charset="0"/>
                        <a:buNone/>
                      </a:pPr>
                      <a:r>
                        <a:rPr lang="en-US" sz="1400" dirty="0" smtClean="0">
                          <a:solidFill>
                            <a:schemeClr val="accent3">
                              <a:lumMod val="50000"/>
                            </a:schemeClr>
                          </a:solidFill>
                          <a:latin typeface="Avenir Next"/>
                        </a:rPr>
                        <a:t>Trust Assessment</a:t>
                      </a:r>
                      <a:endParaRPr lang="en-US" sz="1400" dirty="0">
                        <a:solidFill>
                          <a:schemeClr val="accent3">
                            <a:lumMod val="50000"/>
                          </a:schemeClr>
                        </a:solidFill>
                        <a:latin typeface="Avenir Next"/>
                      </a:endParaRPr>
                    </a:p>
                  </a:txBody>
                  <a:tcPr/>
                </a:tc>
              </a:tr>
              <a:tr h="333900">
                <a:tc>
                  <a:txBody>
                    <a:bodyPr/>
                    <a:lstStyle/>
                    <a:p>
                      <a:pPr marL="285750" indent="-173038" algn="l" defTabSz="914400" rtl="0" eaLnBrk="1" latinLnBrk="0" hangingPunct="1">
                        <a:buFont typeface="Arial" panose="020B0604020202020204" pitchFamily="34" charset="0"/>
                        <a:buChar char="•"/>
                      </a:pPr>
                      <a:r>
                        <a:rPr lang="en-US" sz="1200" kern="1200" dirty="0" smtClean="0">
                          <a:solidFill>
                            <a:schemeClr val="accent3">
                              <a:lumMod val="50000"/>
                            </a:schemeClr>
                          </a:solidFill>
                          <a:latin typeface="Avenir Next"/>
                          <a:ea typeface="+mn-ea"/>
                          <a:cs typeface="+mn-cs"/>
                        </a:rPr>
                        <a:t>Appropriate future use and trust</a:t>
                      </a:r>
                      <a:endParaRPr lang="en-US" sz="1200" kern="1200" dirty="0">
                        <a:solidFill>
                          <a:schemeClr val="accent3">
                            <a:lumMod val="50000"/>
                          </a:schemeClr>
                        </a:solidFill>
                        <a:latin typeface="Avenir Next"/>
                        <a:ea typeface="+mn-ea"/>
                        <a:cs typeface="+mn-cs"/>
                      </a:endParaRPr>
                    </a:p>
                  </a:txBody>
                  <a:tcPr/>
                </a:tc>
              </a:tr>
              <a:tr h="333900">
                <a:tc>
                  <a:txBody>
                    <a:bodyPr/>
                    <a:lstStyle/>
                    <a:p>
                      <a:pPr marL="0" indent="0">
                        <a:buFont typeface="Arial" panose="020B0604020202020204" pitchFamily="34" charset="0"/>
                        <a:buNone/>
                      </a:pPr>
                      <a:r>
                        <a:rPr lang="en-US" sz="1400" dirty="0" smtClean="0">
                          <a:solidFill>
                            <a:schemeClr val="accent3">
                              <a:lumMod val="50000"/>
                            </a:schemeClr>
                          </a:solidFill>
                          <a:latin typeface="Avenir Next"/>
                        </a:rPr>
                        <a:t>Correctablity (Extra Credit)</a:t>
                      </a:r>
                      <a:endParaRPr lang="en-US" sz="1400" dirty="0">
                        <a:solidFill>
                          <a:schemeClr val="accent3">
                            <a:lumMod val="50000"/>
                          </a:schemeClr>
                        </a:solidFill>
                        <a:latin typeface="Avenir Next"/>
                      </a:endParaRPr>
                    </a:p>
                  </a:txBody>
                  <a:tcPr/>
                </a:tc>
              </a:tr>
              <a:tr h="501314">
                <a:tc>
                  <a:txBody>
                    <a:bodyPr/>
                    <a:lstStyle/>
                    <a:p>
                      <a:pPr marL="285750" indent="-173038" algn="l" defTabSz="914400" rtl="0" eaLnBrk="1" latinLnBrk="0" hangingPunct="1">
                        <a:buFont typeface="Arial" panose="020B0604020202020204" pitchFamily="34" charset="0"/>
                        <a:buChar char="•"/>
                      </a:pPr>
                      <a:r>
                        <a:rPr lang="en-US" sz="1200" kern="1200" dirty="0" smtClean="0">
                          <a:solidFill>
                            <a:schemeClr val="accent3">
                              <a:lumMod val="50000"/>
                            </a:schemeClr>
                          </a:solidFill>
                          <a:latin typeface="Avenir Next"/>
                          <a:ea typeface="+mn-ea"/>
                          <a:cs typeface="+mn-cs"/>
                        </a:rPr>
                        <a:t>Identifying errors</a:t>
                      </a:r>
                    </a:p>
                    <a:p>
                      <a:pPr marL="285750" indent="-173038" algn="l" defTabSz="914400" rtl="0" eaLnBrk="1" latinLnBrk="0" hangingPunct="1">
                        <a:buFont typeface="Arial" panose="020B0604020202020204" pitchFamily="34" charset="0"/>
                        <a:buChar char="•"/>
                      </a:pPr>
                      <a:r>
                        <a:rPr lang="en-US" sz="1200" kern="1200" dirty="0" smtClean="0">
                          <a:solidFill>
                            <a:schemeClr val="accent3">
                              <a:lumMod val="50000"/>
                            </a:schemeClr>
                          </a:solidFill>
                          <a:latin typeface="Avenir Next"/>
                          <a:ea typeface="+mn-ea"/>
                          <a:cs typeface="+mn-cs"/>
                        </a:rPr>
                        <a:t>Correcting errors,</a:t>
                      </a:r>
                      <a:r>
                        <a:rPr lang="en-US" sz="1200" kern="1200" baseline="0" dirty="0" smtClean="0">
                          <a:solidFill>
                            <a:schemeClr val="accent3">
                              <a:lumMod val="50000"/>
                            </a:schemeClr>
                          </a:solidFill>
                          <a:latin typeface="Avenir Next"/>
                          <a:ea typeface="+mn-ea"/>
                          <a:cs typeface="+mn-cs"/>
                        </a:rPr>
                        <a:t> </a:t>
                      </a:r>
                      <a:r>
                        <a:rPr lang="en-US" sz="1200" kern="1200" dirty="0" smtClean="0">
                          <a:solidFill>
                            <a:schemeClr val="accent3">
                              <a:lumMod val="50000"/>
                            </a:schemeClr>
                          </a:solidFill>
                          <a:latin typeface="Avenir Next"/>
                          <a:ea typeface="+mn-ea"/>
                          <a:cs typeface="+mn-cs"/>
                        </a:rPr>
                        <a:t>Continuous training</a:t>
                      </a:r>
                      <a:endParaRPr lang="en-US" sz="1200" kern="1200" dirty="0">
                        <a:solidFill>
                          <a:schemeClr val="accent3">
                            <a:lumMod val="50000"/>
                          </a:schemeClr>
                        </a:solidFill>
                        <a:latin typeface="Avenir Next"/>
                        <a:ea typeface="+mn-ea"/>
                        <a:cs typeface="+mn-cs"/>
                      </a:endParaRPr>
                    </a:p>
                  </a:txBody>
                  <a:tcPr/>
                </a:tc>
              </a:tr>
            </a:tbl>
          </a:graphicData>
        </a:graphic>
      </p:graphicFrame>
    </p:spTree>
    <p:extLst>
      <p:ext uri="{BB962C8B-B14F-4D97-AF65-F5344CB8AC3E}">
        <p14:creationId xmlns:p14="http://schemas.microsoft.com/office/powerpoint/2010/main" val="2812598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23</a:t>
            </a:fld>
            <a:endParaRPr lang="en-US" dirty="0">
              <a:solidFill>
                <a:prstClr val="black">
                  <a:tint val="75000"/>
                </a:prstClr>
              </a:solidFill>
            </a:endParaRPr>
          </a:p>
        </p:txBody>
      </p:sp>
      <p:sp>
        <p:nvSpPr>
          <p:cNvPr id="68" name="Content Placeholder 67"/>
          <p:cNvSpPr>
            <a:spLocks noGrp="1"/>
          </p:cNvSpPr>
          <p:nvPr>
            <p:ph sz="quarter" idx="13"/>
          </p:nvPr>
        </p:nvSpPr>
        <p:spPr>
          <a:xfrm>
            <a:off x="387676" y="4502014"/>
            <a:ext cx="8337224" cy="1974986"/>
          </a:xfrm>
        </p:spPr>
        <p:txBody>
          <a:bodyPr>
            <a:normAutofit/>
          </a:bodyPr>
          <a:lstStyle/>
          <a:p>
            <a:pPr marL="280988" indent="-280988"/>
            <a:r>
              <a:rPr lang="en-US" dirty="0" smtClean="0">
                <a:solidFill>
                  <a:srgbClr val="0070C0"/>
                </a:solidFill>
              </a:rPr>
              <a:t>TA1: Explainable Learners</a:t>
            </a:r>
          </a:p>
          <a:p>
            <a:pPr lvl="1"/>
            <a:r>
              <a:rPr lang="en-US" dirty="0" smtClean="0">
                <a:latin typeface="Tahoma" panose="020B0604030504040204" pitchFamily="34" charset="0"/>
                <a:ea typeface="Tahoma" panose="020B0604030504040204" pitchFamily="34" charset="0"/>
                <a:cs typeface="Tahoma" panose="020B0604030504040204" pitchFamily="34" charset="0"/>
              </a:rPr>
              <a:t>Multiple </a:t>
            </a:r>
            <a:r>
              <a:rPr lang="en-US" dirty="0">
                <a:latin typeface="Tahoma" panose="020B0604030504040204" pitchFamily="34" charset="0"/>
                <a:ea typeface="Tahoma" panose="020B0604030504040204" pitchFamily="34" charset="0"/>
                <a:cs typeface="Tahoma" panose="020B0604030504040204" pitchFamily="34" charset="0"/>
              </a:rPr>
              <a:t>TA1 teams </a:t>
            </a:r>
            <a:r>
              <a:rPr lang="en-US" dirty="0" smtClean="0">
                <a:latin typeface="Tahoma" panose="020B0604030504040204" pitchFamily="34" charset="0"/>
                <a:ea typeface="Tahoma" panose="020B0604030504040204" pitchFamily="34" charset="0"/>
                <a:cs typeface="Tahoma" panose="020B0604030504040204" pitchFamily="34" charset="0"/>
              </a:rPr>
              <a:t>will develop </a:t>
            </a:r>
            <a:r>
              <a:rPr lang="en-US" dirty="0">
                <a:latin typeface="Tahoma" panose="020B0604030504040204" pitchFamily="34" charset="0"/>
                <a:ea typeface="Tahoma" panose="020B0604030504040204" pitchFamily="34" charset="0"/>
                <a:cs typeface="Tahoma" panose="020B0604030504040204" pitchFamily="34" charset="0"/>
              </a:rPr>
              <a:t>prototype explainable learning </a:t>
            </a:r>
            <a:r>
              <a:rPr lang="en-US" dirty="0" smtClean="0">
                <a:latin typeface="Tahoma" panose="020B0604030504040204" pitchFamily="34" charset="0"/>
                <a:ea typeface="Tahoma" panose="020B0604030504040204" pitchFamily="34" charset="0"/>
                <a:cs typeface="Tahoma" panose="020B0604030504040204" pitchFamily="34" charset="0"/>
              </a:rPr>
              <a:t>systems that include </a:t>
            </a:r>
            <a:r>
              <a:rPr lang="en-US" dirty="0">
                <a:latin typeface="Tahoma" panose="020B0604030504040204" pitchFamily="34" charset="0"/>
                <a:ea typeface="Tahoma" panose="020B0604030504040204" pitchFamily="34" charset="0"/>
                <a:cs typeface="Tahoma" panose="020B0604030504040204" pitchFamily="34" charset="0"/>
              </a:rPr>
              <a:t>both </a:t>
            </a:r>
            <a:r>
              <a:rPr lang="en-US" dirty="0" smtClean="0">
                <a:latin typeface="Tahoma" panose="020B0604030504040204" pitchFamily="34" charset="0"/>
                <a:ea typeface="Tahoma" panose="020B0604030504040204" pitchFamily="34" charset="0"/>
                <a:cs typeface="Tahoma" panose="020B0604030504040204" pitchFamily="34" charset="0"/>
              </a:rPr>
              <a:t>an </a:t>
            </a:r>
            <a:r>
              <a:rPr lang="en-US" dirty="0">
                <a:latin typeface="Tahoma" panose="020B0604030504040204" pitchFamily="34" charset="0"/>
                <a:ea typeface="Tahoma" panose="020B0604030504040204" pitchFamily="34" charset="0"/>
                <a:cs typeface="Tahoma" panose="020B0604030504040204" pitchFamily="34" charset="0"/>
              </a:rPr>
              <a:t>explainable model and an explanation </a:t>
            </a:r>
            <a:r>
              <a:rPr lang="en-US" dirty="0" smtClean="0">
                <a:latin typeface="Tahoma" panose="020B0604030504040204" pitchFamily="34" charset="0"/>
                <a:ea typeface="Tahoma" panose="020B0604030504040204" pitchFamily="34" charset="0"/>
                <a:cs typeface="Tahoma" panose="020B0604030504040204" pitchFamily="34" charset="0"/>
              </a:rPr>
              <a:t>interface</a:t>
            </a:r>
          </a:p>
          <a:p>
            <a:pPr marL="280988" indent="-280988"/>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 TA2: Psychological Model of Explanation</a:t>
            </a:r>
          </a:p>
          <a:p>
            <a:pPr marL="681038" lvl="1" indent="-280988"/>
            <a:r>
              <a:rPr lang="en-US" dirty="0" smtClean="0">
                <a:latin typeface="Tahoma" panose="020B0604030504040204" pitchFamily="34" charset="0"/>
                <a:ea typeface="Tahoma" panose="020B0604030504040204" pitchFamily="34" charset="0"/>
                <a:cs typeface="Tahoma" panose="020B0604030504040204" pitchFamily="34" charset="0"/>
              </a:rPr>
              <a:t>At least one TA2 team </a:t>
            </a:r>
            <a:r>
              <a:rPr lang="en-US" dirty="0">
                <a:latin typeface="Tahoma" panose="020B0604030504040204" pitchFamily="34" charset="0"/>
                <a:ea typeface="Tahoma" panose="020B0604030504040204" pitchFamily="34" charset="0"/>
                <a:cs typeface="Tahoma" panose="020B0604030504040204" pitchFamily="34" charset="0"/>
              </a:rPr>
              <a:t>will summarize current psychological theories of </a:t>
            </a:r>
            <a:r>
              <a:rPr lang="en-US" dirty="0" smtClean="0">
                <a:latin typeface="Tahoma" panose="020B0604030504040204" pitchFamily="34" charset="0"/>
                <a:ea typeface="Tahoma" panose="020B0604030504040204" pitchFamily="34" charset="0"/>
                <a:cs typeface="Tahoma" panose="020B0604030504040204" pitchFamily="34" charset="0"/>
              </a:rPr>
              <a:t>explanation </a:t>
            </a:r>
            <a:r>
              <a:rPr lang="en-US" dirty="0">
                <a:latin typeface="Tahoma" panose="020B0604030504040204" pitchFamily="34" charset="0"/>
                <a:ea typeface="Tahoma" panose="020B0604030504040204" pitchFamily="34" charset="0"/>
                <a:cs typeface="Tahoma" panose="020B0604030504040204" pitchFamily="34" charset="0"/>
              </a:rPr>
              <a:t>and develop a computational model of explanation from those theories </a:t>
            </a:r>
          </a:p>
        </p:txBody>
      </p:sp>
      <p:sp>
        <p:nvSpPr>
          <p:cNvPr id="4" name="Title 3"/>
          <p:cNvSpPr>
            <a:spLocks noGrp="1"/>
          </p:cNvSpPr>
          <p:nvPr>
            <p:ph type="ctrTitle"/>
          </p:nvPr>
        </p:nvSpPr>
        <p:spPr/>
        <p:txBody>
          <a:bodyPr/>
          <a:lstStyle/>
          <a:p>
            <a:r>
              <a:rPr lang="en-US" dirty="0" smtClean="0"/>
              <a:t>D. Technical Areas</a:t>
            </a:r>
            <a:endParaRPr lang="en-US" dirty="0"/>
          </a:p>
        </p:txBody>
      </p:sp>
      <p:grpSp>
        <p:nvGrpSpPr>
          <p:cNvPr id="5" name="Group 4"/>
          <p:cNvGrpSpPr/>
          <p:nvPr/>
        </p:nvGrpSpPr>
        <p:grpSpPr>
          <a:xfrm>
            <a:off x="296693" y="1003077"/>
            <a:ext cx="8550613" cy="3450566"/>
            <a:chOff x="212387" y="1265614"/>
            <a:chExt cx="8550613" cy="3450566"/>
          </a:xfrm>
        </p:grpSpPr>
        <p:sp>
          <p:nvSpPr>
            <p:cNvPr id="6" name="Rectangle 5"/>
            <p:cNvSpPr/>
            <p:nvPr/>
          </p:nvSpPr>
          <p:spPr>
            <a:xfrm>
              <a:off x="212387" y="1265614"/>
              <a:ext cx="8550613" cy="3450566"/>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
          <p:nvSpPr>
            <p:cNvPr id="7" name="Rectangle 6"/>
            <p:cNvSpPr/>
            <p:nvPr/>
          </p:nvSpPr>
          <p:spPr>
            <a:xfrm>
              <a:off x="303370" y="1337922"/>
              <a:ext cx="1236046" cy="3242104"/>
            </a:xfrm>
            <a:prstGeom prst="rect">
              <a:avLst/>
            </a:prstGeom>
            <a:solidFill>
              <a:schemeClr val="bg1">
                <a:lumMod val="95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Avenir Next"/>
                  <a:ea typeface="+mn-ea"/>
                  <a:cs typeface="+mn-cs"/>
                </a:rPr>
                <a:t>Challenge Problem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Avenir Next"/>
                  <a:ea typeface="+mn-ea"/>
                  <a:cs typeface="+mn-cs"/>
                </a:rPr>
                <a:t>Areas</a:t>
              </a:r>
            </a:p>
          </p:txBody>
        </p:sp>
        <p:sp>
          <p:nvSpPr>
            <p:cNvPr id="8" name="Rectangle 7"/>
            <p:cNvSpPr/>
            <p:nvPr/>
          </p:nvSpPr>
          <p:spPr>
            <a:xfrm>
              <a:off x="7224095" y="1337922"/>
              <a:ext cx="1452167" cy="3242104"/>
            </a:xfrm>
            <a:prstGeom prst="rect">
              <a:avLst/>
            </a:prstGeom>
            <a:solidFill>
              <a:schemeClr val="bg1">
                <a:lumMod val="95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Avenir Next"/>
                  <a:ea typeface="+mn-ea"/>
                  <a:cs typeface="+mn-cs"/>
                </a:rPr>
                <a:t>Evaluation Framework</a:t>
              </a:r>
            </a:p>
          </p:txBody>
        </p:sp>
        <p:sp>
          <p:nvSpPr>
            <p:cNvPr id="9" name="Rectangle 8"/>
            <p:cNvSpPr/>
            <p:nvPr/>
          </p:nvSpPr>
          <p:spPr>
            <a:xfrm>
              <a:off x="303370" y="3775460"/>
              <a:ext cx="8372892" cy="85293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effectLst/>
                  <a:uLnTx/>
                  <a:uFillTx/>
                  <a:latin typeface="Avenir Next"/>
                  <a:ea typeface="+mn-ea"/>
                  <a:cs typeface="+mn-cs"/>
                </a:rPr>
                <a:t>Evaluator</a:t>
              </a:r>
            </a:p>
          </p:txBody>
        </p:sp>
        <p:sp>
          <p:nvSpPr>
            <p:cNvPr id="10" name="Rectangle 9"/>
            <p:cNvSpPr/>
            <p:nvPr/>
          </p:nvSpPr>
          <p:spPr>
            <a:xfrm>
              <a:off x="5907917" y="1341526"/>
              <a:ext cx="1246748" cy="2381300"/>
            </a:xfrm>
            <a:prstGeom prst="rect">
              <a:avLst/>
            </a:prstGeom>
            <a:solidFill>
              <a:schemeClr val="bg1"/>
            </a:solidFill>
            <a:ln w="12700" cap="flat" cmpd="sng" algn="ctr">
              <a:noFill/>
              <a:prstDash val="solid"/>
              <a:miter lim="800000"/>
            </a:ln>
            <a:effectLst/>
          </p:spPr>
          <p:txBody>
            <a:bodyPr rIns="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Avenir Next"/>
                  <a:ea typeface="+mn-ea"/>
                  <a:cs typeface="+mn-cs"/>
                </a:rPr>
                <a:t>TA 2: </a:t>
              </a:r>
              <a:r>
                <a:rPr kumimoji="0" lang="en-US" sz="1200" b="0" i="0" u="none" strike="noStrike" kern="0" cap="none" spc="0" normalizeH="0" baseline="0" noProof="0" dirty="0" smtClean="0">
                  <a:ln>
                    <a:noFill/>
                  </a:ln>
                  <a:effectLst/>
                  <a:uLnTx/>
                  <a:uFillTx/>
                  <a:latin typeface="Avenir Next"/>
                  <a:ea typeface="+mn-ea"/>
                  <a:cs typeface="+mn-cs"/>
                </a:rPr>
                <a:t>Psychological Model of Explanation</a:t>
              </a:r>
            </a:p>
          </p:txBody>
        </p:sp>
        <p:sp>
          <p:nvSpPr>
            <p:cNvPr id="11" name="Rectangle 10"/>
            <p:cNvSpPr/>
            <p:nvPr/>
          </p:nvSpPr>
          <p:spPr>
            <a:xfrm>
              <a:off x="1605742" y="1341527"/>
              <a:ext cx="4243035" cy="2379878"/>
            </a:xfrm>
            <a:prstGeom prst="rect">
              <a:avLst/>
            </a:prstGeom>
            <a:solidFill>
              <a:schemeClr val="bg1"/>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Avenir Next"/>
                  <a:ea typeface="+mn-ea"/>
                  <a:cs typeface="+mn-cs"/>
                </a:rPr>
                <a:t>TA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Avenir Next"/>
                  <a:ea typeface="+mn-ea"/>
                  <a:cs typeface="+mn-cs"/>
                </a:rPr>
                <a:t>Explainable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Avenir Next"/>
                  <a:ea typeface="+mn-ea"/>
                  <a:cs typeface="+mn-cs"/>
                </a:rPr>
                <a:t>Learners</a:t>
              </a:r>
            </a:p>
          </p:txBody>
        </p:sp>
        <p:grpSp>
          <p:nvGrpSpPr>
            <p:cNvPr id="12" name="Group 11"/>
            <p:cNvGrpSpPr/>
            <p:nvPr/>
          </p:nvGrpSpPr>
          <p:grpSpPr>
            <a:xfrm>
              <a:off x="3266418" y="1419312"/>
              <a:ext cx="1569298" cy="2189602"/>
              <a:chOff x="3315058" y="1419312"/>
              <a:chExt cx="1569298" cy="2189602"/>
            </a:xfrm>
          </p:grpSpPr>
          <p:grpSp>
            <p:nvGrpSpPr>
              <p:cNvPr id="46" name="Group 45"/>
              <p:cNvGrpSpPr/>
              <p:nvPr/>
            </p:nvGrpSpPr>
            <p:grpSpPr>
              <a:xfrm>
                <a:off x="3315058" y="2185231"/>
                <a:ext cx="1569298" cy="655722"/>
                <a:chOff x="3439667" y="4642433"/>
                <a:chExt cx="1837446" cy="767766"/>
              </a:xfrm>
            </p:grpSpPr>
            <p:grpSp>
              <p:nvGrpSpPr>
                <p:cNvPr id="62" name="Group 61"/>
                <p:cNvGrpSpPr/>
                <p:nvPr/>
              </p:nvGrpSpPr>
              <p:grpSpPr>
                <a:xfrm>
                  <a:off x="3439667" y="4642433"/>
                  <a:ext cx="903974" cy="766258"/>
                  <a:chOff x="3816796" y="3670099"/>
                  <a:chExt cx="1196612" cy="1014314"/>
                </a:xfrm>
              </p:grpSpPr>
              <p:sp>
                <p:nvSpPr>
                  <p:cNvPr id="66" name="Rectangle 65"/>
                  <p:cNvSpPr/>
                  <p:nvPr/>
                </p:nvSpPr>
                <p:spPr>
                  <a:xfrm>
                    <a:off x="3816796" y="3670099"/>
                    <a:ext cx="1196612" cy="1014314"/>
                  </a:xfrm>
                  <a:prstGeom prst="rect">
                    <a:avLst/>
                  </a:prstGeom>
                  <a:noFill/>
                  <a:ln w="28575" cap="flat" cmpd="sng" algn="ctr">
                    <a:solidFill>
                      <a:srgbClr val="4E8542">
                        <a:lumMod val="75000"/>
                      </a:srgbClr>
                    </a:solidFill>
                    <a:prstDash val="solid"/>
                    <a:miter lim="800000"/>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effectLst/>
                      <a:uLnTx/>
                      <a:uFillTx/>
                      <a:latin typeface="Avenir Next" charset="0"/>
                      <a:ea typeface="Avenir Next" charset="0"/>
                      <a:cs typeface="Avenir Next" charset="0"/>
                    </a:endParaRPr>
                  </a:p>
                </p:txBody>
              </p:sp>
              <p:pic>
                <p:nvPicPr>
                  <p:cNvPr id="67" name="Picture 66"/>
                  <p:cNvPicPr>
                    <a:picLocks noChangeAspect="1"/>
                  </p:cNvPicPr>
                  <p:nvPr/>
                </p:nvPicPr>
                <p:blipFill rotWithShape="1">
                  <a:blip r:embed="rId2"/>
                  <a:srcRect r="8467"/>
                  <a:stretch/>
                </p:blipFill>
                <p:spPr>
                  <a:xfrm>
                    <a:off x="3843022" y="3719348"/>
                    <a:ext cx="1144159" cy="928801"/>
                  </a:xfrm>
                  <a:prstGeom prst="rect">
                    <a:avLst/>
                  </a:prstGeom>
                </p:spPr>
              </p:pic>
            </p:grpSp>
            <p:grpSp>
              <p:nvGrpSpPr>
                <p:cNvPr id="63" name="Group 62"/>
                <p:cNvGrpSpPr/>
                <p:nvPr/>
              </p:nvGrpSpPr>
              <p:grpSpPr>
                <a:xfrm>
                  <a:off x="4370500" y="4642433"/>
                  <a:ext cx="906613" cy="767766"/>
                  <a:chOff x="4341922" y="4642433"/>
                  <a:chExt cx="906613" cy="767766"/>
                </a:xfrm>
              </p:grpSpPr>
              <p:sp>
                <p:nvSpPr>
                  <p:cNvPr id="64" name="Rectangle 63"/>
                  <p:cNvSpPr/>
                  <p:nvPr/>
                </p:nvSpPr>
                <p:spPr>
                  <a:xfrm>
                    <a:off x="4341922" y="4642433"/>
                    <a:ext cx="906613" cy="767766"/>
                  </a:xfrm>
                  <a:prstGeom prst="rect">
                    <a:avLst/>
                  </a:prstGeom>
                  <a:noFill/>
                  <a:ln w="28575" cap="flat" cmpd="sng" algn="ctr">
                    <a:solidFill>
                      <a:srgbClr val="1B587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effectLst/>
                      <a:uLnTx/>
                      <a:uFillTx/>
                      <a:latin typeface="Calibri" panose="020F0502020204030204"/>
                      <a:ea typeface="+mn-ea"/>
                      <a:cs typeface="+mn-cs"/>
                    </a:endParaRPr>
                  </a:p>
                </p:txBody>
              </p:sp>
              <p:pic>
                <p:nvPicPr>
                  <p:cNvPr id="65" name="Picture 64"/>
                  <p:cNvPicPr>
                    <a:picLocks noChangeAspect="1"/>
                  </p:cNvPicPr>
                  <p:nvPr/>
                </p:nvPicPr>
                <p:blipFill>
                  <a:blip r:embed="rId3">
                    <a:duotone>
                      <a:srgbClr val="1B587C">
                        <a:shade val="45000"/>
                        <a:satMod val="135000"/>
                      </a:srgbClr>
                      <a:prstClr val="white"/>
                    </a:duotone>
                  </a:blip>
                  <a:stretch>
                    <a:fillRect/>
                  </a:stretch>
                </p:blipFill>
                <p:spPr>
                  <a:xfrm flipH="1">
                    <a:off x="4358465" y="4655778"/>
                    <a:ext cx="881907" cy="744513"/>
                  </a:xfrm>
                  <a:prstGeom prst="rect">
                    <a:avLst/>
                  </a:prstGeom>
                </p:spPr>
              </p:pic>
            </p:grpSp>
          </p:grpSp>
          <p:grpSp>
            <p:nvGrpSpPr>
              <p:cNvPr id="47" name="Group 46"/>
              <p:cNvGrpSpPr/>
              <p:nvPr/>
            </p:nvGrpSpPr>
            <p:grpSpPr>
              <a:xfrm>
                <a:off x="3315058" y="1419312"/>
                <a:ext cx="1560810" cy="653680"/>
                <a:chOff x="3236243" y="3586764"/>
                <a:chExt cx="1827508" cy="765375"/>
              </a:xfrm>
            </p:grpSpPr>
            <p:grpSp>
              <p:nvGrpSpPr>
                <p:cNvPr id="57" name="Group 56"/>
                <p:cNvGrpSpPr/>
                <p:nvPr/>
              </p:nvGrpSpPr>
              <p:grpSpPr>
                <a:xfrm>
                  <a:off x="3236243" y="3587518"/>
                  <a:ext cx="903974" cy="764621"/>
                  <a:chOff x="3449605" y="3611965"/>
                  <a:chExt cx="903974" cy="764621"/>
                </a:xfrm>
              </p:grpSpPr>
              <p:sp>
                <p:nvSpPr>
                  <p:cNvPr id="60" name="Rectangle 59"/>
                  <p:cNvSpPr/>
                  <p:nvPr/>
                </p:nvSpPr>
                <p:spPr>
                  <a:xfrm>
                    <a:off x="3449605" y="3611965"/>
                    <a:ext cx="903974" cy="764621"/>
                  </a:xfrm>
                  <a:prstGeom prst="rect">
                    <a:avLst/>
                  </a:prstGeom>
                  <a:solidFill>
                    <a:sysClr val="window" lastClr="FFFFFF"/>
                  </a:solidFill>
                  <a:ln w="28575" cap="flat" cmpd="sng" algn="ctr">
                    <a:solidFill>
                      <a:srgbClr val="4E8542">
                        <a:lumMod val="75000"/>
                      </a:srgbClr>
                    </a:solidFill>
                    <a:prstDash val="solid"/>
                    <a:miter lim="800000"/>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effectLst/>
                      <a:uLnTx/>
                      <a:uFillTx/>
                      <a:latin typeface="Avenir Next" charset="0"/>
                      <a:ea typeface="Avenir Next" charset="0"/>
                      <a:cs typeface="Avenir Next" charset="0"/>
                    </a:endParaRPr>
                  </a:p>
                </p:txBody>
              </p:sp>
              <p:pic>
                <p:nvPicPr>
                  <p:cNvPr id="61" name="Picture 60"/>
                  <p:cNvPicPr>
                    <a:picLocks noChangeAspect="1"/>
                  </p:cNvPicPr>
                  <p:nvPr/>
                </p:nvPicPr>
                <p:blipFill>
                  <a:blip r:embed="rId4"/>
                  <a:stretch>
                    <a:fillRect/>
                  </a:stretch>
                </p:blipFill>
                <p:spPr>
                  <a:xfrm>
                    <a:off x="3512420" y="3643321"/>
                    <a:ext cx="778344" cy="690839"/>
                  </a:xfrm>
                  <a:prstGeom prst="rect">
                    <a:avLst/>
                  </a:prstGeom>
                </p:spPr>
              </p:pic>
            </p:grpSp>
            <p:sp>
              <p:nvSpPr>
                <p:cNvPr id="58" name="Rectangle 57"/>
                <p:cNvSpPr/>
                <p:nvPr/>
              </p:nvSpPr>
              <p:spPr>
                <a:xfrm>
                  <a:off x="4157138" y="3586764"/>
                  <a:ext cx="906613" cy="765375"/>
                </a:xfrm>
                <a:prstGeom prst="rect">
                  <a:avLst/>
                </a:prstGeom>
                <a:noFill/>
                <a:ln w="28575" cap="flat" cmpd="sng" algn="ctr">
                  <a:solidFill>
                    <a:srgbClr val="1B587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effectLst/>
                    <a:uLnTx/>
                    <a:uFillTx/>
                    <a:latin typeface="Calibri" panose="020F0502020204030204"/>
                    <a:ea typeface="+mn-ea"/>
                    <a:cs typeface="+mn-cs"/>
                  </a:endParaRPr>
                </a:p>
              </p:txBody>
            </p:sp>
            <p:pic>
              <p:nvPicPr>
                <p:cNvPr id="59" name="Picture 58"/>
                <p:cNvPicPr>
                  <a:picLocks noChangeAspect="1"/>
                </p:cNvPicPr>
                <p:nvPr/>
              </p:nvPicPr>
              <p:blipFill>
                <a:blip r:embed="rId3">
                  <a:duotone>
                    <a:srgbClr val="1B587C">
                      <a:shade val="45000"/>
                      <a:satMod val="135000"/>
                    </a:srgbClr>
                    <a:prstClr val="white"/>
                  </a:duotone>
                </a:blip>
                <a:stretch>
                  <a:fillRect/>
                </a:stretch>
              </p:blipFill>
              <p:spPr>
                <a:xfrm flipH="1">
                  <a:off x="4173681" y="3600109"/>
                  <a:ext cx="881907" cy="744513"/>
                </a:xfrm>
                <a:prstGeom prst="rect">
                  <a:avLst/>
                </a:prstGeom>
              </p:spPr>
            </p:pic>
          </p:grpSp>
          <p:grpSp>
            <p:nvGrpSpPr>
              <p:cNvPr id="48" name="Group 47"/>
              <p:cNvGrpSpPr/>
              <p:nvPr/>
            </p:nvGrpSpPr>
            <p:grpSpPr>
              <a:xfrm>
                <a:off x="3315058" y="2953192"/>
                <a:ext cx="1566706" cy="655722"/>
                <a:chOff x="3442703" y="5672901"/>
                <a:chExt cx="1834410" cy="767766"/>
              </a:xfrm>
            </p:grpSpPr>
            <p:grpSp>
              <p:nvGrpSpPr>
                <p:cNvPr id="49" name="Group 48"/>
                <p:cNvGrpSpPr/>
                <p:nvPr/>
              </p:nvGrpSpPr>
              <p:grpSpPr>
                <a:xfrm>
                  <a:off x="3442703" y="5672901"/>
                  <a:ext cx="907002" cy="766258"/>
                  <a:chOff x="4095223" y="3565958"/>
                  <a:chExt cx="1200621" cy="1014314"/>
                </a:xfrm>
              </p:grpSpPr>
              <p:sp>
                <p:nvSpPr>
                  <p:cNvPr id="53" name="Rectangle 52"/>
                  <p:cNvSpPr/>
                  <p:nvPr/>
                </p:nvSpPr>
                <p:spPr>
                  <a:xfrm>
                    <a:off x="4095223" y="3565958"/>
                    <a:ext cx="1196612" cy="101431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Calibri" panose="020F0502020204030204"/>
                      <a:ea typeface="+mn-ea"/>
                      <a:cs typeface="+mn-cs"/>
                    </a:endParaRPr>
                  </a:p>
                </p:txBody>
              </p:sp>
              <p:grpSp>
                <p:nvGrpSpPr>
                  <p:cNvPr id="54" name="Group 53"/>
                  <p:cNvGrpSpPr/>
                  <p:nvPr/>
                </p:nvGrpSpPr>
                <p:grpSpPr>
                  <a:xfrm>
                    <a:off x="4099233" y="3565958"/>
                    <a:ext cx="1196611" cy="1014314"/>
                    <a:chOff x="6495861" y="3680261"/>
                    <a:chExt cx="1196611" cy="1014314"/>
                  </a:xfrm>
                </p:grpSpPr>
                <p:sp>
                  <p:nvSpPr>
                    <p:cNvPr id="55" name="Rectangle 54"/>
                    <p:cNvSpPr/>
                    <p:nvPr/>
                  </p:nvSpPr>
                  <p:spPr>
                    <a:xfrm>
                      <a:off x="6495861" y="3680261"/>
                      <a:ext cx="1196611" cy="1014314"/>
                    </a:xfrm>
                    <a:prstGeom prst="rect">
                      <a:avLst/>
                    </a:prstGeom>
                    <a:noFill/>
                    <a:ln w="28575" cap="flat" cmpd="sng" algn="ctr">
                      <a:solidFill>
                        <a:srgbClr val="4E8542">
                          <a:lumMod val="75000"/>
                        </a:srgbClr>
                      </a:solidFill>
                      <a:prstDash val="solid"/>
                      <a:miter lim="800000"/>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effectLst/>
                        <a:uLnTx/>
                        <a:uFillTx/>
                        <a:latin typeface="Avenir Next" charset="0"/>
                        <a:ea typeface="Avenir Next" charset="0"/>
                        <a:cs typeface="Avenir Next" charset="0"/>
                      </a:endParaRPr>
                    </a:p>
                  </p:txBody>
                </p:sp>
                <p:pic>
                  <p:nvPicPr>
                    <p:cNvPr id="56" name="Picture 55"/>
                    <p:cNvPicPr>
                      <a:picLocks noChangeAspect="1"/>
                    </p:cNvPicPr>
                    <p:nvPr/>
                  </p:nvPicPr>
                  <p:blipFill>
                    <a:blip r:embed="rId5"/>
                    <a:stretch>
                      <a:fillRect/>
                    </a:stretch>
                  </p:blipFill>
                  <p:spPr>
                    <a:xfrm>
                      <a:off x="6575960" y="3738701"/>
                      <a:ext cx="1036410" cy="890093"/>
                    </a:xfrm>
                    <a:prstGeom prst="rect">
                      <a:avLst/>
                    </a:prstGeom>
                  </p:spPr>
                </p:pic>
              </p:grpSp>
            </p:grpSp>
            <p:grpSp>
              <p:nvGrpSpPr>
                <p:cNvPr id="50" name="Group 49"/>
                <p:cNvGrpSpPr/>
                <p:nvPr/>
              </p:nvGrpSpPr>
              <p:grpSpPr>
                <a:xfrm>
                  <a:off x="4370500" y="5672901"/>
                  <a:ext cx="906613" cy="767766"/>
                  <a:chOff x="4341922" y="4642433"/>
                  <a:chExt cx="906613" cy="767766"/>
                </a:xfrm>
              </p:grpSpPr>
              <p:sp>
                <p:nvSpPr>
                  <p:cNvPr id="51" name="Rectangle 50"/>
                  <p:cNvSpPr/>
                  <p:nvPr/>
                </p:nvSpPr>
                <p:spPr>
                  <a:xfrm>
                    <a:off x="4341922" y="4642433"/>
                    <a:ext cx="906613" cy="767766"/>
                  </a:xfrm>
                  <a:prstGeom prst="rect">
                    <a:avLst/>
                  </a:prstGeom>
                  <a:noFill/>
                  <a:ln w="28575" cap="flat" cmpd="sng" algn="ctr">
                    <a:solidFill>
                      <a:srgbClr val="1B587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effectLst/>
                      <a:uLnTx/>
                      <a:uFillTx/>
                      <a:latin typeface="Calibri" panose="020F0502020204030204"/>
                      <a:ea typeface="+mn-ea"/>
                      <a:cs typeface="+mn-cs"/>
                    </a:endParaRPr>
                  </a:p>
                </p:txBody>
              </p:sp>
              <p:pic>
                <p:nvPicPr>
                  <p:cNvPr id="52" name="Picture 51"/>
                  <p:cNvPicPr>
                    <a:picLocks noChangeAspect="1"/>
                  </p:cNvPicPr>
                  <p:nvPr/>
                </p:nvPicPr>
                <p:blipFill>
                  <a:blip r:embed="rId3">
                    <a:duotone>
                      <a:srgbClr val="1B587C">
                        <a:shade val="45000"/>
                        <a:satMod val="135000"/>
                      </a:srgbClr>
                      <a:prstClr val="white"/>
                    </a:duotone>
                  </a:blip>
                  <a:stretch>
                    <a:fillRect/>
                  </a:stretch>
                </p:blipFill>
                <p:spPr>
                  <a:xfrm flipH="1">
                    <a:off x="4358465" y="4655778"/>
                    <a:ext cx="881907" cy="744513"/>
                  </a:xfrm>
                  <a:prstGeom prst="rect">
                    <a:avLst/>
                  </a:prstGeom>
                </p:spPr>
              </p:pic>
            </p:grpSp>
          </p:grpSp>
        </p:grpSp>
        <p:grpSp>
          <p:nvGrpSpPr>
            <p:cNvPr id="13" name="Group 12"/>
            <p:cNvGrpSpPr/>
            <p:nvPr/>
          </p:nvGrpSpPr>
          <p:grpSpPr>
            <a:xfrm>
              <a:off x="419604" y="3224708"/>
              <a:ext cx="1035749" cy="1260831"/>
              <a:chOff x="1548011" y="4147819"/>
              <a:chExt cx="1755360" cy="2136824"/>
            </a:xfrm>
          </p:grpSpPr>
          <p:sp>
            <p:nvSpPr>
              <p:cNvPr id="44" name="TextBox 43"/>
              <p:cNvSpPr txBox="1"/>
              <p:nvPr/>
            </p:nvSpPr>
            <p:spPr>
              <a:xfrm>
                <a:off x="1548011" y="5450063"/>
                <a:ext cx="1735038" cy="834580"/>
              </a:xfrm>
              <a:prstGeom prst="rect">
                <a:avLst/>
              </a:prstGeom>
              <a:noFill/>
            </p:spPr>
            <p:txBody>
              <a:bodyPr wrap="square" rtlCol="0">
                <a:spAutoFit/>
              </a:bodyPr>
              <a:lstStyle/>
              <a:p>
                <a:pPr algn="ctr"/>
                <a:r>
                  <a:rPr lang="en-US" sz="1000" b="1" dirty="0" smtClean="0">
                    <a:latin typeface="Avenir Next" charset="0"/>
                    <a:ea typeface="Avenir Next" charset="0"/>
                    <a:cs typeface="Avenir Next" charset="0"/>
                  </a:rPr>
                  <a:t>Autonomy</a:t>
                </a:r>
              </a:p>
              <a:p>
                <a:pPr algn="ctr"/>
                <a:r>
                  <a:rPr lang="en-US" sz="800" dirty="0" smtClean="0">
                    <a:latin typeface="Avenir Next" charset="0"/>
                    <a:ea typeface="Avenir Next" charset="0"/>
                    <a:cs typeface="Avenir Next" charset="0"/>
                  </a:rPr>
                  <a:t>ArduPilot &amp; </a:t>
                </a:r>
              </a:p>
              <a:p>
                <a:pPr algn="ctr"/>
                <a:r>
                  <a:rPr lang="en-US" sz="800" dirty="0" smtClean="0">
                    <a:latin typeface="Avenir Next" charset="0"/>
                    <a:ea typeface="Avenir Next" charset="0"/>
                    <a:cs typeface="Avenir Next" charset="0"/>
                  </a:rPr>
                  <a:t>SITL Simulation</a:t>
                </a:r>
              </a:p>
            </p:txBody>
          </p:sp>
          <p:pic>
            <p:nvPicPr>
              <p:cNvPr id="45" name="Picture 44"/>
              <p:cNvPicPr>
                <a:picLocks noChangeAspect="1"/>
              </p:cNvPicPr>
              <p:nvPr/>
            </p:nvPicPr>
            <p:blipFill>
              <a:blip r:embed="rId6"/>
              <a:stretch>
                <a:fillRect/>
              </a:stretch>
            </p:blipFill>
            <p:spPr>
              <a:xfrm>
                <a:off x="1548012" y="4147819"/>
                <a:ext cx="1755359" cy="1290704"/>
              </a:xfrm>
              <a:prstGeom prst="rect">
                <a:avLst/>
              </a:prstGeom>
            </p:spPr>
          </p:pic>
        </p:grpSp>
        <p:grpSp>
          <p:nvGrpSpPr>
            <p:cNvPr id="14" name="Group 13"/>
            <p:cNvGrpSpPr/>
            <p:nvPr/>
          </p:nvGrpSpPr>
          <p:grpSpPr>
            <a:xfrm>
              <a:off x="395916" y="2085078"/>
              <a:ext cx="1064715" cy="1134059"/>
              <a:chOff x="1503609" y="2106596"/>
              <a:chExt cx="1800707" cy="1917981"/>
            </a:xfrm>
          </p:grpSpPr>
          <p:sp>
            <p:nvSpPr>
              <p:cNvPr id="42" name="TextBox 41"/>
              <p:cNvSpPr txBox="1"/>
              <p:nvPr/>
            </p:nvSpPr>
            <p:spPr>
              <a:xfrm>
                <a:off x="1503609" y="3399943"/>
                <a:ext cx="1800707" cy="624634"/>
              </a:xfrm>
              <a:prstGeom prst="rect">
                <a:avLst/>
              </a:prstGeom>
              <a:noFill/>
            </p:spPr>
            <p:txBody>
              <a:bodyPr wrap="none" rtlCol="0">
                <a:spAutoFit/>
              </a:bodyPr>
              <a:lstStyle/>
              <a:p>
                <a:pPr algn="ctr"/>
                <a:r>
                  <a:rPr lang="en-US" sz="1000" b="1" dirty="0" smtClean="0">
                    <a:latin typeface="Avenir Next" charset="0"/>
                    <a:ea typeface="Avenir Next" charset="0"/>
                    <a:cs typeface="Avenir Next" charset="0"/>
                  </a:rPr>
                  <a:t>Data Analytics</a:t>
                </a:r>
              </a:p>
              <a:p>
                <a:pPr algn="ctr"/>
                <a:r>
                  <a:rPr lang="en-US" sz="800" dirty="0" smtClean="0">
                    <a:latin typeface="Avenir Next" charset="0"/>
                    <a:ea typeface="Avenir Next" charset="0"/>
                    <a:cs typeface="Avenir Next" charset="0"/>
                  </a:rPr>
                  <a:t>Multimedia Data</a:t>
                </a:r>
              </a:p>
            </p:txBody>
          </p:sp>
          <p:pic>
            <p:nvPicPr>
              <p:cNvPr id="43" name="Picture 42"/>
              <p:cNvPicPr>
                <a:picLocks noChangeAspect="1"/>
              </p:cNvPicPr>
              <p:nvPr/>
            </p:nvPicPr>
            <p:blipFill>
              <a:blip r:embed="rId7"/>
              <a:stretch>
                <a:fillRect/>
              </a:stretch>
            </p:blipFill>
            <p:spPr>
              <a:xfrm>
                <a:off x="1518421" y="2106596"/>
                <a:ext cx="1781936" cy="1340312"/>
              </a:xfrm>
              <a:prstGeom prst="rect">
                <a:avLst/>
              </a:prstGeom>
            </p:spPr>
          </p:pic>
        </p:grpSp>
        <p:sp>
          <p:nvSpPr>
            <p:cNvPr id="15" name="Content Placeholder 3"/>
            <p:cNvSpPr txBox="1">
              <a:spLocks/>
            </p:cNvSpPr>
            <p:nvPr/>
          </p:nvSpPr>
          <p:spPr>
            <a:xfrm>
              <a:off x="7239378" y="3244712"/>
              <a:ext cx="1451013" cy="1238544"/>
            </a:xfrm>
            <a:prstGeom prst="rect">
              <a:avLst/>
            </a:prstGeom>
            <a:noFill/>
            <a:ln w="12700">
              <a:noFill/>
            </a:ln>
          </p:spPr>
          <p:txBody>
            <a:bodyPr vert="horz" wrap="square" lIns="91440" tIns="45720" rIns="91440" bIns="45720" rtlCol="0" anchor="t">
              <a:spAutoFit/>
            </a:bodyPr>
            <a:lstStyle>
              <a:lvl1pPr indent="0">
                <a:lnSpc>
                  <a:spcPct val="90000"/>
                </a:lnSpc>
                <a:spcBef>
                  <a:spcPts val="1000"/>
                </a:spcBef>
                <a:buFont typeface="Arial"/>
                <a:buNone/>
                <a:defRPr sz="2000" baseline="0">
                  <a:latin typeface="Avenir Next" charset="0"/>
                </a:defRPr>
              </a:lvl1pPr>
              <a:lvl2pPr marL="342900" lvl="1" indent="-166688">
                <a:lnSpc>
                  <a:spcPct val="90000"/>
                </a:lnSpc>
                <a:spcBef>
                  <a:spcPts val="500"/>
                </a:spcBef>
                <a:buFont typeface="Arial"/>
                <a:buChar char="•"/>
                <a:defRPr baseline="0">
                  <a:latin typeface="Avenir Next" charset="0"/>
                </a:defRPr>
              </a:lvl2pPr>
              <a:lvl3pPr marL="1143000" indent="-228600">
                <a:lnSpc>
                  <a:spcPct val="90000"/>
                </a:lnSpc>
                <a:spcBef>
                  <a:spcPts val="500"/>
                </a:spcBef>
                <a:buFont typeface="Arial"/>
                <a:buChar char="•"/>
                <a:defRPr sz="2000" baseline="0">
                  <a:latin typeface="Avenir Next" charset="0"/>
                </a:defRPr>
              </a:lvl3pPr>
              <a:lvl4pPr marL="1600200" indent="-228600">
                <a:lnSpc>
                  <a:spcPct val="90000"/>
                </a:lnSpc>
                <a:spcBef>
                  <a:spcPts val="500"/>
                </a:spcBef>
                <a:buFont typeface="Arial"/>
                <a:buChar char="•"/>
                <a:defRPr baseline="0">
                  <a:latin typeface="Avenir Next" charset="0"/>
                </a:defRPr>
              </a:lvl4pPr>
              <a:lvl5pPr marL="2057400" indent="-228600">
                <a:lnSpc>
                  <a:spcPct val="90000"/>
                </a:lnSpc>
                <a:spcBef>
                  <a:spcPts val="500"/>
                </a:spcBef>
                <a:buFont typeface="Arial"/>
                <a:buChar char="•"/>
                <a:defRPr baseline="0">
                  <a:latin typeface="Avenir Next"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marR="0" lvl="0" indent="0" defTabSz="914400" eaLnBrk="1" fontAlgn="auto" latinLnBrk="0" hangingPunct="1">
                <a:lnSpc>
                  <a:spcPct val="90000"/>
                </a:lnSpc>
                <a:spcBef>
                  <a:spcPts val="200"/>
                </a:spcBef>
                <a:spcAft>
                  <a:spcPts val="0"/>
                </a:spcAft>
                <a:buClrTx/>
                <a:buSzTx/>
                <a:buFont typeface="Arial"/>
                <a:buNone/>
                <a:tabLst/>
                <a:defRPr/>
              </a:pPr>
              <a:r>
                <a:rPr kumimoji="0" lang="en-US" sz="1050" b="0" i="0" u="none" strike="noStrike" kern="0" cap="none" spc="0" normalizeH="0" baseline="0" noProof="0" dirty="0" smtClean="0">
                  <a:ln>
                    <a:noFill/>
                  </a:ln>
                  <a:effectLst/>
                  <a:uLnTx/>
                  <a:uFillTx/>
                  <a:latin typeface="Avenir Next" charset="0"/>
                </a:rPr>
                <a:t>Explanation Measures</a:t>
              </a:r>
            </a:p>
            <a:p>
              <a:pPr marL="169863" marR="0" lvl="1" indent="-117475" defTabSz="914400" eaLnBrk="1" fontAlgn="auto" latinLnBrk="0" hangingPunct="1">
                <a:lnSpc>
                  <a:spcPct val="90000"/>
                </a:lnSpc>
                <a:spcBef>
                  <a:spcPts val="200"/>
                </a:spcBef>
                <a:spcAft>
                  <a:spcPts val="0"/>
                </a:spcAft>
                <a:buClrTx/>
                <a:buSzTx/>
                <a:buFont typeface="Arial"/>
                <a:buChar char="•"/>
                <a:tabLst/>
                <a:defRPr/>
              </a:pPr>
              <a:r>
                <a:rPr kumimoji="0" lang="en-US" sz="1050" b="0" i="0" u="none" strike="noStrike" kern="0" cap="none" spc="0" normalizeH="0" baseline="0" noProof="0" dirty="0" smtClean="0">
                  <a:ln>
                    <a:noFill/>
                  </a:ln>
                  <a:effectLst/>
                  <a:uLnTx/>
                  <a:uFillTx/>
                  <a:latin typeface="Avenir Next" charset="0"/>
                </a:rPr>
                <a:t>User Satisfaction</a:t>
              </a:r>
            </a:p>
            <a:p>
              <a:pPr marL="169863" marR="0" lvl="1" indent="-117475" defTabSz="914400" eaLnBrk="1" fontAlgn="auto" latinLnBrk="0" hangingPunct="1">
                <a:lnSpc>
                  <a:spcPct val="90000"/>
                </a:lnSpc>
                <a:spcBef>
                  <a:spcPts val="200"/>
                </a:spcBef>
                <a:spcAft>
                  <a:spcPts val="0"/>
                </a:spcAft>
                <a:buClrTx/>
                <a:buSzTx/>
                <a:buFont typeface="Arial"/>
                <a:buChar char="•"/>
                <a:tabLst/>
                <a:defRPr/>
              </a:pPr>
              <a:r>
                <a:rPr kumimoji="0" lang="en-US" sz="1050" b="0" i="0" u="none" strike="noStrike" kern="0" cap="none" spc="0" normalizeH="0" baseline="0" noProof="0" dirty="0" smtClean="0">
                  <a:ln>
                    <a:noFill/>
                  </a:ln>
                  <a:effectLst/>
                  <a:uLnTx/>
                  <a:uFillTx/>
                  <a:latin typeface="Avenir Next" charset="0"/>
                </a:rPr>
                <a:t>Mental Model</a:t>
              </a:r>
            </a:p>
            <a:p>
              <a:pPr marL="169863" marR="0" lvl="1" indent="-117475" defTabSz="914400" eaLnBrk="1" fontAlgn="auto" latinLnBrk="0" hangingPunct="1">
                <a:lnSpc>
                  <a:spcPct val="90000"/>
                </a:lnSpc>
                <a:spcBef>
                  <a:spcPts val="200"/>
                </a:spcBef>
                <a:spcAft>
                  <a:spcPts val="0"/>
                </a:spcAft>
                <a:buClrTx/>
                <a:buSzTx/>
                <a:buFont typeface="Arial"/>
                <a:buChar char="•"/>
                <a:tabLst/>
                <a:defRPr/>
              </a:pPr>
              <a:r>
                <a:rPr kumimoji="0" lang="en-US" sz="1050" b="0" i="0" u="none" strike="noStrike" kern="0" cap="none" spc="0" normalizeH="0" baseline="0" noProof="0" dirty="0" smtClean="0">
                  <a:ln>
                    <a:noFill/>
                  </a:ln>
                  <a:effectLst/>
                  <a:uLnTx/>
                  <a:uFillTx/>
                  <a:latin typeface="Avenir Next" charset="0"/>
                </a:rPr>
                <a:t>Task Performance</a:t>
              </a:r>
            </a:p>
            <a:p>
              <a:pPr marL="169863" marR="0" lvl="1" indent="-117475" defTabSz="914400" eaLnBrk="1" fontAlgn="auto" latinLnBrk="0" hangingPunct="1">
                <a:lnSpc>
                  <a:spcPct val="90000"/>
                </a:lnSpc>
                <a:spcBef>
                  <a:spcPts val="200"/>
                </a:spcBef>
                <a:spcAft>
                  <a:spcPts val="0"/>
                </a:spcAft>
                <a:buClrTx/>
                <a:buSzTx/>
                <a:buFont typeface="Arial"/>
                <a:buChar char="•"/>
                <a:tabLst/>
                <a:defRPr/>
              </a:pPr>
              <a:r>
                <a:rPr kumimoji="0" lang="en-US" sz="1050" b="0" i="0" u="none" strike="noStrike" kern="0" cap="none" spc="0" normalizeH="0" baseline="0" noProof="0" dirty="0" smtClean="0">
                  <a:ln>
                    <a:noFill/>
                  </a:ln>
                  <a:effectLst/>
                  <a:uLnTx/>
                  <a:uFillTx/>
                  <a:latin typeface="Avenir Next" charset="0"/>
                </a:rPr>
                <a:t>Trust Assessment</a:t>
              </a:r>
            </a:p>
            <a:p>
              <a:pPr marL="169863" marR="0" lvl="1" indent="-117475" defTabSz="914400" eaLnBrk="1" fontAlgn="auto" latinLnBrk="0" hangingPunct="1">
                <a:lnSpc>
                  <a:spcPct val="90000"/>
                </a:lnSpc>
                <a:spcBef>
                  <a:spcPts val="200"/>
                </a:spcBef>
                <a:spcAft>
                  <a:spcPts val="0"/>
                </a:spcAft>
                <a:buClrTx/>
                <a:buSzTx/>
                <a:buFont typeface="Arial"/>
                <a:buChar char="•"/>
                <a:tabLst/>
                <a:defRPr/>
              </a:pPr>
              <a:r>
                <a:rPr kumimoji="0" lang="en-US" sz="1050" b="0" i="0" u="none" strike="noStrike" kern="0" cap="none" spc="0" normalizeH="0" baseline="0" noProof="0" dirty="0" smtClean="0">
                  <a:ln>
                    <a:noFill/>
                  </a:ln>
                  <a:effectLst/>
                  <a:uLnTx/>
                  <a:uFillTx/>
                  <a:latin typeface="Avenir Next" charset="0"/>
                </a:rPr>
                <a:t>Correctability</a:t>
              </a:r>
            </a:p>
          </p:txBody>
        </p:sp>
        <p:sp>
          <p:nvSpPr>
            <p:cNvPr id="16" name="TextBox 15"/>
            <p:cNvSpPr txBox="1"/>
            <p:nvPr/>
          </p:nvSpPr>
          <p:spPr>
            <a:xfrm rot="16200000">
              <a:off x="6786200" y="2258133"/>
              <a:ext cx="1262738" cy="400110"/>
            </a:xfrm>
            <a:prstGeom prst="rect">
              <a:avLst/>
            </a:prstGeom>
            <a:noFill/>
          </p:spPr>
          <p:txBody>
            <a:bodyPr wrap="square" rtlCol="0">
              <a:spAutoFit/>
            </a:bodyPr>
            <a:lstStyle/>
            <a:p>
              <a:pPr algn="ctr">
                <a:defRPr/>
              </a:pPr>
              <a:r>
                <a:rPr lang="en-US" sz="1000" kern="0" dirty="0" smtClean="0">
                  <a:latin typeface="Avenir Next"/>
                  <a:ea typeface="Avenir Next" charset="0"/>
                  <a:cs typeface="Avenir Next" charset="0"/>
                </a:rPr>
                <a:t>Learning Performance</a:t>
              </a:r>
            </a:p>
          </p:txBody>
        </p:sp>
        <p:sp>
          <p:nvSpPr>
            <p:cNvPr id="17" name="TextBox 16"/>
            <p:cNvSpPr txBox="1"/>
            <p:nvPr/>
          </p:nvSpPr>
          <p:spPr>
            <a:xfrm>
              <a:off x="7493863" y="2812559"/>
              <a:ext cx="1196528" cy="400110"/>
            </a:xfrm>
            <a:prstGeom prst="rect">
              <a:avLst/>
            </a:prstGeom>
            <a:noFill/>
          </p:spPr>
          <p:txBody>
            <a:bodyPr wrap="square" rtlCol="0">
              <a:spAutoFit/>
            </a:bodyPr>
            <a:lstStyle/>
            <a:p>
              <a:pPr algn="ctr">
                <a:defRPr/>
              </a:pPr>
              <a:r>
                <a:rPr lang="en-US" sz="1000" kern="0" dirty="0" smtClean="0">
                  <a:latin typeface="Avenir Next"/>
                  <a:ea typeface="Avenir Next" charset="0"/>
                  <a:cs typeface="Avenir Next" charset="0"/>
                </a:rPr>
                <a:t>Explanation Effectiveness</a:t>
              </a:r>
            </a:p>
          </p:txBody>
        </p:sp>
        <p:sp>
          <p:nvSpPr>
            <p:cNvPr id="18" name="Rectangle 17"/>
            <p:cNvSpPr/>
            <p:nvPr/>
          </p:nvSpPr>
          <p:spPr>
            <a:xfrm>
              <a:off x="5924047" y="2809740"/>
              <a:ext cx="1206726" cy="900246"/>
            </a:xfrm>
            <a:prstGeom prst="rect">
              <a:avLst/>
            </a:prstGeom>
            <a:noFill/>
          </p:spPr>
          <p:txBody>
            <a:bodyPr wrap="square">
              <a:spAutoFit/>
            </a:bodyPr>
            <a:lstStyle/>
            <a:p>
              <a:pPr marL="117475" indent="-117475">
                <a:buFont typeface="Arial" panose="020B0604020202020204" pitchFamily="34" charset="0"/>
                <a:buChar char="•"/>
              </a:pPr>
              <a:r>
                <a:rPr lang="en-US" sz="1050" dirty="0" smtClean="0">
                  <a:latin typeface="Avenir Next"/>
                </a:rPr>
                <a:t>Psych. Theory of Explanation</a:t>
              </a:r>
            </a:p>
            <a:p>
              <a:pPr marL="117475" indent="-117475">
                <a:buFont typeface="Arial" panose="020B0604020202020204" pitchFamily="34" charset="0"/>
                <a:buChar char="•"/>
              </a:pPr>
              <a:r>
                <a:rPr lang="en-US" sz="1050" dirty="0" smtClean="0">
                  <a:latin typeface="Avenir Next"/>
                </a:rPr>
                <a:t>Computational Model</a:t>
              </a:r>
            </a:p>
            <a:p>
              <a:pPr marL="117475" indent="-117475">
                <a:buFont typeface="Arial" panose="020B0604020202020204" pitchFamily="34" charset="0"/>
                <a:buChar char="•"/>
              </a:pPr>
              <a:r>
                <a:rPr lang="en-US" sz="1050" dirty="0" smtClean="0">
                  <a:latin typeface="Avenir Next"/>
                </a:rPr>
                <a:t>Consulting</a:t>
              </a:r>
              <a:endParaRPr lang="en-US" dirty="0">
                <a:latin typeface="Avenir Next"/>
              </a:endParaRPr>
            </a:p>
          </p:txBody>
        </p:sp>
        <p:sp>
          <p:nvSpPr>
            <p:cNvPr id="19" name="Content Placeholder 3"/>
            <p:cNvSpPr txBox="1">
              <a:spLocks/>
            </p:cNvSpPr>
            <p:nvPr/>
          </p:nvSpPr>
          <p:spPr>
            <a:xfrm>
              <a:off x="1648730" y="2106752"/>
              <a:ext cx="1590036" cy="1210075"/>
            </a:xfrm>
            <a:prstGeom prst="rect">
              <a:avLst/>
            </a:prstGeom>
            <a:noFill/>
            <a:ln w="12700">
              <a:noFill/>
            </a:ln>
          </p:spPr>
          <p:txBody>
            <a:bodyPr vert="horz" wrap="square" lIns="91440" tIns="45720" rIns="91440" bIns="45720" rtlCol="0" anchor="t">
              <a:spAutoFit/>
            </a:bodyPr>
            <a:lstStyle>
              <a:lvl1pPr indent="0">
                <a:lnSpc>
                  <a:spcPct val="90000"/>
                </a:lnSpc>
                <a:spcBef>
                  <a:spcPts val="1000"/>
                </a:spcBef>
                <a:buFont typeface="Arial"/>
                <a:buNone/>
                <a:defRPr sz="2000" baseline="0">
                  <a:latin typeface="Avenir Next" charset="0"/>
                </a:defRPr>
              </a:lvl1pPr>
              <a:lvl2pPr marL="342900" lvl="1" indent="-166688">
                <a:lnSpc>
                  <a:spcPct val="90000"/>
                </a:lnSpc>
                <a:spcBef>
                  <a:spcPts val="500"/>
                </a:spcBef>
                <a:buFont typeface="Arial"/>
                <a:buChar char="•"/>
                <a:defRPr baseline="0">
                  <a:latin typeface="Avenir Next" charset="0"/>
                </a:defRPr>
              </a:lvl2pPr>
              <a:lvl3pPr marL="1143000" indent="-228600">
                <a:lnSpc>
                  <a:spcPct val="90000"/>
                </a:lnSpc>
                <a:spcBef>
                  <a:spcPts val="500"/>
                </a:spcBef>
                <a:buFont typeface="Arial"/>
                <a:buChar char="•"/>
                <a:defRPr sz="2000" baseline="0">
                  <a:latin typeface="Avenir Next" charset="0"/>
                </a:defRPr>
              </a:lvl3pPr>
              <a:lvl4pPr marL="1600200" indent="-228600">
                <a:lnSpc>
                  <a:spcPct val="90000"/>
                </a:lnSpc>
                <a:spcBef>
                  <a:spcPts val="500"/>
                </a:spcBef>
                <a:buFont typeface="Arial"/>
                <a:buChar char="•"/>
                <a:defRPr baseline="0">
                  <a:latin typeface="Avenir Next" charset="0"/>
                </a:defRPr>
              </a:lvl4pPr>
              <a:lvl5pPr marL="2057400" indent="-228600">
                <a:lnSpc>
                  <a:spcPct val="90000"/>
                </a:lnSpc>
                <a:spcBef>
                  <a:spcPts val="500"/>
                </a:spcBef>
                <a:buFont typeface="Arial"/>
                <a:buChar char="•"/>
                <a:defRPr baseline="0">
                  <a:latin typeface="Avenir Next"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marR="0" lvl="0" indent="0" defTabSz="914400" eaLnBrk="1" fontAlgn="auto" latinLnBrk="0" hangingPunct="1">
                <a:lnSpc>
                  <a:spcPct val="90000"/>
                </a:lnSpc>
                <a:spcBef>
                  <a:spcPts val="200"/>
                </a:spcBef>
                <a:spcAft>
                  <a:spcPts val="0"/>
                </a:spcAft>
                <a:buClrTx/>
                <a:buSzTx/>
                <a:buFont typeface="Arial"/>
                <a:buNone/>
                <a:tabLst/>
                <a:defRPr/>
              </a:pPr>
              <a:r>
                <a:rPr kumimoji="0" lang="en-US" sz="1100" b="0" i="0" u="none" strike="noStrike" kern="0" cap="none" spc="0" normalizeH="0" baseline="0" noProof="0" dirty="0">
                  <a:ln>
                    <a:noFill/>
                  </a:ln>
                  <a:effectLst/>
                  <a:uLnTx/>
                  <a:uFillTx/>
                  <a:latin typeface="Avenir Next" charset="0"/>
                </a:rPr>
                <a:t>Teams that </a:t>
              </a:r>
              <a:r>
                <a:rPr kumimoji="0" lang="en-US" sz="1100" b="0" i="0" u="none" strike="noStrike" kern="0" cap="none" spc="0" normalizeH="0" baseline="0" noProof="0" dirty="0" smtClean="0">
                  <a:ln>
                    <a:noFill/>
                  </a:ln>
                  <a:effectLst/>
                  <a:uLnTx/>
                  <a:uFillTx/>
                  <a:latin typeface="Avenir Next" charset="0"/>
                </a:rPr>
                <a:t>provide prototype systems with both components:</a:t>
              </a:r>
            </a:p>
            <a:p>
              <a:pPr marL="295275" marR="0" lvl="0" indent="-171450" defTabSz="91440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smtClean="0">
                  <a:ln>
                    <a:noFill/>
                  </a:ln>
                  <a:effectLst/>
                  <a:uLnTx/>
                  <a:uFillTx/>
                  <a:latin typeface="Avenir Next" charset="0"/>
                </a:rPr>
                <a:t>Explainable Model</a:t>
              </a:r>
            </a:p>
            <a:p>
              <a:pPr marL="295275" marR="0" lvl="0" indent="-171450" defTabSz="91440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smtClean="0">
                  <a:ln>
                    <a:noFill/>
                  </a:ln>
                  <a:effectLst/>
                  <a:uLnTx/>
                  <a:uFillTx/>
                  <a:latin typeface="Avenir Next" charset="0"/>
                </a:rPr>
                <a:t>Explanation Interface</a:t>
              </a:r>
            </a:p>
          </p:txBody>
        </p:sp>
        <p:grpSp>
          <p:nvGrpSpPr>
            <p:cNvPr id="20" name="Group 19"/>
            <p:cNvGrpSpPr/>
            <p:nvPr/>
          </p:nvGrpSpPr>
          <p:grpSpPr>
            <a:xfrm>
              <a:off x="7626128" y="1989225"/>
              <a:ext cx="966768" cy="827178"/>
              <a:chOff x="6601281" y="1554602"/>
              <a:chExt cx="2151143" cy="1840541"/>
            </a:xfrm>
          </p:grpSpPr>
          <p:sp>
            <p:nvSpPr>
              <p:cNvPr id="26" name="Rectangle 25"/>
              <p:cNvSpPr>
                <a:spLocks noChangeAspect="1"/>
              </p:cNvSpPr>
              <p:nvPr/>
            </p:nvSpPr>
            <p:spPr>
              <a:xfrm>
                <a:off x="6601281" y="1670524"/>
                <a:ext cx="2134550" cy="1716263"/>
              </a:xfrm>
              <a:prstGeom prst="rect">
                <a:avLst/>
              </a:prstGeom>
              <a:pattFill prst="smGrid">
                <a:fgClr>
                  <a:srgbClr val="DAE3F3"/>
                </a:fgClr>
                <a:bgClr>
                  <a:sysClr val="window" lastClr="FFFFFF"/>
                </a:bgClr>
              </a:patt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cxnSp>
            <p:nvCxnSpPr>
              <p:cNvPr id="27" name="Straight Connector 26"/>
              <p:cNvCxnSpPr/>
              <p:nvPr/>
            </p:nvCxnSpPr>
            <p:spPr>
              <a:xfrm>
                <a:off x="6623697" y="1554602"/>
                <a:ext cx="0" cy="1840541"/>
              </a:xfrm>
              <a:prstGeom prst="line">
                <a:avLst/>
              </a:prstGeom>
              <a:noFill/>
              <a:ln w="28575" cap="flat" cmpd="sng" algn="ctr">
                <a:solidFill>
                  <a:srgbClr val="5B9BD5">
                    <a:lumMod val="50000"/>
                  </a:srgbClr>
                </a:solidFill>
                <a:prstDash val="solid"/>
                <a:miter lim="800000"/>
                <a:headEnd type="triangle" w="med" len="med"/>
                <a:tailEnd type="none" w="med" len="med"/>
              </a:ln>
              <a:effectLst/>
            </p:spPr>
          </p:cxnSp>
          <p:cxnSp>
            <p:nvCxnSpPr>
              <p:cNvPr id="28" name="Straight Connector 27"/>
              <p:cNvCxnSpPr>
                <a:cxnSpLocks noChangeAspect="1"/>
              </p:cNvCxnSpPr>
              <p:nvPr/>
            </p:nvCxnSpPr>
            <p:spPr>
              <a:xfrm flipH="1">
                <a:off x="6613014" y="3370919"/>
                <a:ext cx="2139410" cy="0"/>
              </a:xfrm>
              <a:prstGeom prst="line">
                <a:avLst/>
              </a:prstGeom>
              <a:noFill/>
              <a:ln w="28575" cap="flat" cmpd="sng" algn="ctr">
                <a:solidFill>
                  <a:srgbClr val="5B9BD5">
                    <a:lumMod val="50000"/>
                  </a:srgbClr>
                </a:solidFill>
                <a:prstDash val="solid"/>
                <a:miter lim="800000"/>
                <a:headEnd type="triangle" w="med" len="med"/>
                <a:tailEnd type="none" w="med" len="med"/>
              </a:ln>
              <a:effectLst/>
            </p:spPr>
          </p:cxnSp>
          <p:sp>
            <p:nvSpPr>
              <p:cNvPr id="29" name="Oval 28"/>
              <p:cNvSpPr>
                <a:spLocks noChangeAspect="1"/>
              </p:cNvSpPr>
              <p:nvPr/>
            </p:nvSpPr>
            <p:spPr>
              <a:xfrm>
                <a:off x="6755289" y="1816186"/>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sp>
            <p:nvSpPr>
              <p:cNvPr id="30" name="Oval 29"/>
              <p:cNvSpPr>
                <a:spLocks noChangeAspect="1"/>
              </p:cNvSpPr>
              <p:nvPr/>
            </p:nvSpPr>
            <p:spPr>
              <a:xfrm>
                <a:off x="6911264" y="2160297"/>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sp>
            <p:nvSpPr>
              <p:cNvPr id="31" name="Oval 30"/>
              <p:cNvSpPr>
                <a:spLocks noChangeAspect="1"/>
              </p:cNvSpPr>
              <p:nvPr/>
            </p:nvSpPr>
            <p:spPr>
              <a:xfrm>
                <a:off x="7262859" y="1846902"/>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sp>
            <p:nvSpPr>
              <p:cNvPr id="32" name="Oval 31"/>
              <p:cNvSpPr>
                <a:spLocks noChangeAspect="1"/>
              </p:cNvSpPr>
              <p:nvPr/>
            </p:nvSpPr>
            <p:spPr>
              <a:xfrm>
                <a:off x="7207731" y="2517131"/>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sp>
            <p:nvSpPr>
              <p:cNvPr id="33" name="Oval 32"/>
              <p:cNvSpPr>
                <a:spLocks noChangeAspect="1"/>
              </p:cNvSpPr>
              <p:nvPr/>
            </p:nvSpPr>
            <p:spPr>
              <a:xfrm>
                <a:off x="7576935" y="2791444"/>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sp>
            <p:nvSpPr>
              <p:cNvPr id="34" name="Oval 33"/>
              <p:cNvSpPr>
                <a:spLocks noChangeAspect="1"/>
              </p:cNvSpPr>
              <p:nvPr/>
            </p:nvSpPr>
            <p:spPr>
              <a:xfrm>
                <a:off x="7572508" y="2016076"/>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sp>
            <p:nvSpPr>
              <p:cNvPr id="35" name="Oval 34"/>
              <p:cNvSpPr>
                <a:spLocks noChangeAspect="1"/>
              </p:cNvSpPr>
              <p:nvPr/>
            </p:nvSpPr>
            <p:spPr>
              <a:xfrm>
                <a:off x="7937228" y="2154754"/>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sp>
            <p:nvSpPr>
              <p:cNvPr id="36" name="Oval 35"/>
              <p:cNvSpPr>
                <a:spLocks noChangeAspect="1"/>
              </p:cNvSpPr>
              <p:nvPr/>
            </p:nvSpPr>
            <p:spPr>
              <a:xfrm>
                <a:off x="6946584" y="2316086"/>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sp>
            <p:nvSpPr>
              <p:cNvPr id="37" name="Oval 36"/>
              <p:cNvSpPr>
                <a:spLocks noChangeAspect="1"/>
              </p:cNvSpPr>
              <p:nvPr/>
            </p:nvSpPr>
            <p:spPr>
              <a:xfrm>
                <a:off x="7240836" y="2041186"/>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sp>
            <p:nvSpPr>
              <p:cNvPr id="38" name="Oval 37"/>
              <p:cNvSpPr>
                <a:spLocks noChangeAspect="1"/>
              </p:cNvSpPr>
              <p:nvPr/>
            </p:nvSpPr>
            <p:spPr>
              <a:xfrm>
                <a:off x="7573241" y="2261860"/>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sp>
            <p:nvSpPr>
              <p:cNvPr id="39" name="Oval 38"/>
              <p:cNvSpPr>
                <a:spLocks noChangeAspect="1"/>
              </p:cNvSpPr>
              <p:nvPr/>
            </p:nvSpPr>
            <p:spPr>
              <a:xfrm>
                <a:off x="7927570" y="2421320"/>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sp>
            <p:nvSpPr>
              <p:cNvPr id="40" name="Oval 39"/>
              <p:cNvSpPr>
                <a:spLocks noChangeAspect="1"/>
              </p:cNvSpPr>
              <p:nvPr/>
            </p:nvSpPr>
            <p:spPr>
              <a:xfrm>
                <a:off x="7853647" y="2625984"/>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sp>
            <p:nvSpPr>
              <p:cNvPr id="41" name="Oval 40"/>
              <p:cNvSpPr>
                <a:spLocks noChangeAspect="1"/>
              </p:cNvSpPr>
              <p:nvPr/>
            </p:nvSpPr>
            <p:spPr>
              <a:xfrm>
                <a:off x="8200447" y="2907002"/>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effectLst/>
                  <a:uLnTx/>
                  <a:uFillTx/>
                  <a:latin typeface="Avenir Next"/>
                  <a:ea typeface="Avenir Next" charset="0"/>
                  <a:cs typeface="Avenir Next" charset="0"/>
                </a:endParaRPr>
              </a:p>
            </p:txBody>
          </p:sp>
        </p:grpSp>
        <p:pic>
          <p:nvPicPr>
            <p:cNvPr id="21" name="Picture 20"/>
            <p:cNvPicPr>
              <a:picLocks noChangeAspect="1"/>
            </p:cNvPicPr>
            <p:nvPr/>
          </p:nvPicPr>
          <p:blipFill>
            <a:blip r:embed="rId8"/>
            <a:stretch>
              <a:fillRect/>
            </a:stretch>
          </p:blipFill>
          <p:spPr>
            <a:xfrm>
              <a:off x="420649" y="2136222"/>
              <a:ext cx="976356" cy="246733"/>
            </a:xfrm>
            <a:prstGeom prst="rect">
              <a:avLst/>
            </a:prstGeom>
          </p:spPr>
        </p:pic>
        <p:sp>
          <p:nvSpPr>
            <p:cNvPr id="22" name="Rectangle 21"/>
            <p:cNvSpPr/>
            <p:nvPr/>
          </p:nvSpPr>
          <p:spPr>
            <a:xfrm>
              <a:off x="4966470" y="1432235"/>
              <a:ext cx="780983" cy="600164"/>
            </a:xfrm>
            <a:prstGeom prst="rect">
              <a:avLst/>
            </a:prstGeom>
          </p:spPr>
          <p:txBody>
            <a:bodyPr wrap="none">
              <a:spAutoFit/>
            </a:bodyPr>
            <a:lstStyle/>
            <a:p>
              <a:pPr algn="ctr"/>
              <a:r>
                <a:rPr lang="en-US" sz="1100" b="1" dirty="0" smtClean="0">
                  <a:latin typeface="Avenir Next"/>
                </a:rPr>
                <a:t>Deep</a:t>
              </a:r>
            </a:p>
            <a:p>
              <a:pPr algn="ctr"/>
              <a:r>
                <a:rPr lang="en-US" sz="1100" b="1" dirty="0" smtClean="0">
                  <a:latin typeface="Avenir Next"/>
                </a:rPr>
                <a:t>Learning</a:t>
              </a:r>
            </a:p>
            <a:p>
              <a:pPr algn="ctr"/>
              <a:r>
                <a:rPr lang="en-US" sz="1100" b="1" dirty="0" smtClean="0">
                  <a:latin typeface="Avenir Next"/>
                </a:rPr>
                <a:t>Teams</a:t>
              </a:r>
            </a:p>
          </p:txBody>
        </p:sp>
        <p:sp>
          <p:nvSpPr>
            <p:cNvPr id="23" name="Rectangle 22"/>
            <p:cNvSpPr/>
            <p:nvPr/>
          </p:nvSpPr>
          <p:spPr>
            <a:xfrm>
              <a:off x="4838230" y="2200763"/>
              <a:ext cx="1037463" cy="600164"/>
            </a:xfrm>
            <a:prstGeom prst="rect">
              <a:avLst/>
            </a:prstGeom>
          </p:spPr>
          <p:txBody>
            <a:bodyPr wrap="none">
              <a:spAutoFit/>
            </a:bodyPr>
            <a:lstStyle/>
            <a:p>
              <a:pPr algn="ctr"/>
              <a:r>
                <a:rPr lang="en-US" sz="1100" b="1" dirty="0" smtClean="0">
                  <a:latin typeface="Avenir Next"/>
                </a:rPr>
                <a:t>Interpretable</a:t>
              </a:r>
            </a:p>
            <a:p>
              <a:pPr algn="ctr"/>
              <a:r>
                <a:rPr lang="en-US" sz="1100" b="1" dirty="0" smtClean="0">
                  <a:latin typeface="Avenir Next"/>
                </a:rPr>
                <a:t>Model</a:t>
              </a:r>
            </a:p>
            <a:p>
              <a:pPr algn="ctr"/>
              <a:r>
                <a:rPr lang="en-US" sz="1100" b="1" dirty="0" smtClean="0">
                  <a:latin typeface="Avenir Next"/>
                </a:rPr>
                <a:t>Teams</a:t>
              </a:r>
            </a:p>
          </p:txBody>
        </p:sp>
        <p:sp>
          <p:nvSpPr>
            <p:cNvPr id="24" name="Rectangle 23"/>
            <p:cNvSpPr/>
            <p:nvPr/>
          </p:nvSpPr>
          <p:spPr>
            <a:xfrm>
              <a:off x="4791290" y="2965405"/>
              <a:ext cx="1131343" cy="600164"/>
            </a:xfrm>
            <a:prstGeom prst="rect">
              <a:avLst/>
            </a:prstGeom>
          </p:spPr>
          <p:txBody>
            <a:bodyPr wrap="square">
              <a:spAutoFit/>
            </a:bodyPr>
            <a:lstStyle/>
            <a:p>
              <a:pPr algn="ctr"/>
              <a:r>
                <a:rPr lang="en-US" sz="1100" b="1" dirty="0" smtClean="0">
                  <a:latin typeface="Avenir Next"/>
                </a:rPr>
                <a:t>Model</a:t>
              </a:r>
            </a:p>
            <a:p>
              <a:pPr algn="ctr"/>
              <a:r>
                <a:rPr lang="en-US" sz="1100" b="1" dirty="0" smtClean="0">
                  <a:latin typeface="Avenir Next"/>
                </a:rPr>
                <a:t>Induction</a:t>
              </a:r>
            </a:p>
            <a:p>
              <a:pPr lvl="0" algn="ctr"/>
              <a:r>
                <a:rPr lang="en-US" sz="1100" b="1" dirty="0" smtClean="0">
                  <a:latin typeface="Avenir Next"/>
                </a:rPr>
                <a:t>Teams</a:t>
              </a:r>
              <a:endParaRPr lang="en-US" sz="1100" b="1" dirty="0">
                <a:latin typeface="Avenir Next"/>
              </a:endParaRPr>
            </a:p>
          </p:txBody>
        </p:sp>
        <p:pic>
          <p:nvPicPr>
            <p:cNvPr id="25" name="Picture 24"/>
            <p:cNvPicPr>
              <a:picLocks noChangeAspect="1"/>
            </p:cNvPicPr>
            <p:nvPr/>
          </p:nvPicPr>
          <p:blipFill rotWithShape="1">
            <a:blip r:embed="rId9">
              <a:duotone>
                <a:srgbClr val="604878">
                  <a:shade val="45000"/>
                  <a:satMod val="135000"/>
                </a:srgbClr>
                <a:prstClr val="white"/>
              </a:duotone>
            </a:blip>
            <a:srcRect l="15838" r="17587"/>
            <a:stretch/>
          </p:blipFill>
          <p:spPr>
            <a:xfrm>
              <a:off x="6182813" y="2241199"/>
              <a:ext cx="614371" cy="516786"/>
            </a:xfrm>
            <a:prstGeom prst="rect">
              <a:avLst/>
            </a:prstGeom>
            <a:ln w="57150">
              <a:solidFill>
                <a:srgbClr val="7030A0"/>
              </a:solidFill>
            </a:ln>
          </p:spPr>
        </p:pic>
      </p:grpSp>
    </p:spTree>
    <p:extLst>
      <p:ext uri="{BB962C8B-B14F-4D97-AF65-F5344CB8AC3E}">
        <p14:creationId xmlns:p14="http://schemas.microsoft.com/office/powerpoint/2010/main" val="161095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24</a:t>
            </a:fld>
            <a:endParaRPr lang="en-US" dirty="0"/>
          </a:p>
        </p:txBody>
      </p:sp>
      <p:sp>
        <p:nvSpPr>
          <p:cNvPr id="4" name="Content Placeholder 3"/>
          <p:cNvSpPr>
            <a:spLocks noGrp="1"/>
          </p:cNvSpPr>
          <p:nvPr>
            <p:ph sz="quarter" idx="13"/>
          </p:nvPr>
        </p:nvSpPr>
        <p:spPr/>
        <p:txBody>
          <a:bodyPr>
            <a:normAutofit/>
          </a:bodyPr>
          <a:lstStyle/>
          <a:p>
            <a:pPr marL="280988" indent="-280988"/>
            <a:r>
              <a:rPr lang="en-US" sz="2000" dirty="0">
                <a:solidFill>
                  <a:srgbClr val="0070C0"/>
                </a:solidFill>
              </a:rPr>
              <a:t>TA1: Explainable Learners</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Each team consists of a machine learning and a HCI PI/group</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Teams may represent one institution or a partnership</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Teams may represent any combination of university and industry researchers</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Multiple teams (approximately 8-12 teams) expected</a:t>
            </a:r>
            <a:endParaRPr lang="en-US" sz="1800" dirty="0">
              <a:latin typeface="Tahoma" panose="020B0604030504040204" pitchFamily="34" charset="0"/>
              <a:ea typeface="Tahoma" panose="020B0604030504040204" pitchFamily="34" charset="0"/>
              <a:cs typeface="Tahoma" panose="020B0604030504040204" pitchFamily="34" charset="0"/>
            </a:endParaRPr>
          </a:p>
          <a:p>
            <a:pPr lvl="1"/>
            <a:r>
              <a:rPr lang="en-US" sz="1800" dirty="0" smtClean="0">
                <a:latin typeface="Tahoma" panose="020B0604030504040204" pitchFamily="34" charset="0"/>
                <a:ea typeface="Tahoma" panose="020B0604030504040204" pitchFamily="34" charset="0"/>
                <a:cs typeface="Tahoma" panose="020B0604030504040204" pitchFamily="34" charset="0"/>
              </a:rPr>
              <a:t>Team size ~ $800K-$2M per year</a:t>
            </a:r>
          </a:p>
          <a:p>
            <a:pPr marL="280988" indent="-280988"/>
            <a:r>
              <a:rPr lang="en-US" sz="2000" dirty="0" smtClean="0">
                <a:solidFill>
                  <a:srgbClr val="0070C0"/>
                </a:solidFill>
              </a:rPr>
              <a:t> </a:t>
            </a:r>
            <a:r>
              <a:rPr lang="en-US" sz="2000" dirty="0">
                <a:solidFill>
                  <a:srgbClr val="0070C0"/>
                </a:solidFill>
              </a:rPr>
              <a:t>TA2: Psychological Model of Explanation</a:t>
            </a:r>
          </a:p>
          <a:p>
            <a:pPr marL="681038" lvl="1" indent="-280988"/>
            <a:r>
              <a:rPr lang="en-US" sz="1800" dirty="0" smtClean="0">
                <a:latin typeface="Tahoma" panose="020B0604030504040204" pitchFamily="34" charset="0"/>
                <a:ea typeface="Tahoma" panose="020B0604030504040204" pitchFamily="34" charset="0"/>
                <a:cs typeface="Tahoma" panose="020B0604030504040204" pitchFamily="34" charset="0"/>
              </a:rPr>
              <a:t>This work is primarily theoretical (including the development of a computational model of the theory)</a:t>
            </a:r>
          </a:p>
          <a:p>
            <a:pPr marL="681038" lvl="1" indent="-280988"/>
            <a:r>
              <a:rPr lang="en-US" sz="1800" dirty="0" smtClean="0">
                <a:latin typeface="Tahoma" panose="020B0604030504040204" pitchFamily="34" charset="0"/>
                <a:ea typeface="Tahoma" panose="020B0604030504040204" pitchFamily="34" charset="0"/>
                <a:cs typeface="Tahoma" panose="020B0604030504040204" pitchFamily="34" charset="0"/>
              </a:rPr>
              <a:t>Primarily university teams are expected (but not mandated)</a:t>
            </a:r>
          </a:p>
          <a:p>
            <a:pPr marL="681038" lvl="1" indent="-280988"/>
            <a:r>
              <a:rPr lang="en-US" sz="1800" dirty="0" smtClean="0">
                <a:latin typeface="Tahoma" panose="020B0604030504040204" pitchFamily="34" charset="0"/>
                <a:ea typeface="Tahoma" panose="020B0604030504040204" pitchFamily="34" charset="0"/>
                <a:cs typeface="Tahoma" panose="020B0604030504040204" pitchFamily="34" charset="0"/>
              </a:rPr>
              <a:t>One team expected</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ctrTitle"/>
          </p:nvPr>
        </p:nvSpPr>
        <p:spPr/>
        <p:txBody>
          <a:bodyPr/>
          <a:lstStyle/>
          <a:p>
            <a:r>
              <a:rPr lang="en-US" dirty="0" smtClean="0"/>
              <a:t>Expected Team Characteristics</a:t>
            </a:r>
            <a:endParaRPr lang="en-US" dirty="0"/>
          </a:p>
        </p:txBody>
      </p:sp>
      <p:sp>
        <p:nvSpPr>
          <p:cNvPr id="6"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1284383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25</a:t>
            </a:fld>
            <a:endParaRPr lang="en-US" dirty="0">
              <a:solidFill>
                <a:prstClr val="black">
                  <a:tint val="75000"/>
                </a:prstClr>
              </a:solidFill>
            </a:endParaRPr>
          </a:p>
        </p:txBody>
      </p:sp>
      <p:sp>
        <p:nvSpPr>
          <p:cNvPr id="4" name="Content Placeholder 3"/>
          <p:cNvSpPr>
            <a:spLocks noGrp="1"/>
          </p:cNvSpPr>
          <p:nvPr>
            <p:ph sz="quarter" idx="13"/>
          </p:nvPr>
        </p:nvSpPr>
        <p:spPr>
          <a:xfrm>
            <a:off x="419100" y="1000125"/>
            <a:ext cx="8305800" cy="5476875"/>
          </a:xfrm>
        </p:spPr>
        <p:txBody>
          <a:bodyPr>
            <a:noAutofit/>
          </a:bodyPr>
          <a:lstStyle/>
          <a:p>
            <a:r>
              <a:rPr lang="en-US" sz="2000" dirty="0" smtClean="0">
                <a:solidFill>
                  <a:srgbClr val="0070C0"/>
                </a:solidFill>
              </a:rPr>
              <a:t>Challenge </a:t>
            </a:r>
            <a:r>
              <a:rPr lang="en-US" sz="2000" dirty="0">
                <a:solidFill>
                  <a:srgbClr val="0070C0"/>
                </a:solidFill>
              </a:rPr>
              <a:t>Problem </a:t>
            </a:r>
            <a:r>
              <a:rPr lang="en-US" sz="2000" dirty="0" smtClean="0">
                <a:solidFill>
                  <a:srgbClr val="0070C0"/>
                </a:solidFill>
              </a:rPr>
              <a:t>Area</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Select </a:t>
            </a:r>
            <a:r>
              <a:rPr lang="en-US" sz="1800" dirty="0">
                <a:latin typeface="Tahoma" panose="020B0604030504040204" pitchFamily="34" charset="0"/>
                <a:ea typeface="Tahoma" panose="020B0604030504040204" pitchFamily="34" charset="0"/>
                <a:cs typeface="Tahoma" panose="020B0604030504040204" pitchFamily="34" charset="0"/>
              </a:rPr>
              <a:t>one or both of the challenge problems </a:t>
            </a:r>
            <a:r>
              <a:rPr lang="en-US" sz="1800" dirty="0" smtClean="0">
                <a:latin typeface="Tahoma" panose="020B0604030504040204" pitchFamily="34" charset="0"/>
                <a:ea typeface="Tahoma" panose="020B0604030504040204" pitchFamily="34" charset="0"/>
                <a:cs typeface="Tahoma" panose="020B0604030504040204" pitchFamily="34" charset="0"/>
              </a:rPr>
              <a:t>areas: </a:t>
            </a:r>
            <a:r>
              <a:rPr lang="en-US" sz="1800" dirty="0">
                <a:latin typeface="Tahoma" panose="020B0604030504040204" pitchFamily="34" charset="0"/>
                <a:ea typeface="Tahoma" panose="020B0604030504040204" pitchFamily="34" charset="0"/>
                <a:cs typeface="Tahoma" panose="020B0604030504040204" pitchFamily="34" charset="0"/>
              </a:rPr>
              <a:t>data analytics or </a:t>
            </a:r>
            <a:r>
              <a:rPr lang="en-US" sz="1800" dirty="0" smtClean="0">
                <a:latin typeface="Tahoma" panose="020B0604030504040204" pitchFamily="34" charset="0"/>
                <a:ea typeface="Tahoma" panose="020B0604030504040204" pitchFamily="34" charset="0"/>
                <a:cs typeface="Tahoma" panose="020B0604030504040204" pitchFamily="34" charset="0"/>
              </a:rPr>
              <a:t>autonomy</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Describe </a:t>
            </a:r>
            <a:r>
              <a:rPr lang="en-US" sz="1800" dirty="0">
                <a:latin typeface="Tahoma" panose="020B0604030504040204" pitchFamily="34" charset="0"/>
                <a:ea typeface="Tahoma" panose="020B0604030504040204" pitchFamily="34" charset="0"/>
                <a:cs typeface="Tahoma" panose="020B0604030504040204" pitchFamily="34" charset="0"/>
              </a:rPr>
              <a:t>the proposed test problem(s) you will work on in Phase </a:t>
            </a:r>
            <a:r>
              <a:rPr lang="en-US" sz="1800" dirty="0" smtClean="0">
                <a:latin typeface="Tahoma" panose="020B0604030504040204" pitchFamily="34" charset="0"/>
                <a:ea typeface="Tahoma" panose="020B0604030504040204" pitchFamily="34" charset="0"/>
                <a:cs typeface="Tahoma" panose="020B0604030504040204" pitchFamily="34" charset="0"/>
              </a:rPr>
              <a:t>1</a:t>
            </a:r>
          </a:p>
          <a:p>
            <a:r>
              <a:rPr lang="en-US" sz="2000" dirty="0" smtClean="0">
                <a:solidFill>
                  <a:srgbClr val="0070C0"/>
                </a:solidFill>
              </a:rPr>
              <a:t>Explainable Model</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Describe </a:t>
            </a:r>
            <a:r>
              <a:rPr lang="en-US" sz="1800" dirty="0">
                <a:latin typeface="Tahoma" panose="020B0604030504040204" pitchFamily="34" charset="0"/>
                <a:ea typeface="Tahoma" panose="020B0604030504040204" pitchFamily="34" charset="0"/>
                <a:cs typeface="Tahoma" panose="020B0604030504040204" pitchFamily="34" charset="0"/>
              </a:rPr>
              <a:t>the proposed machine learning </a:t>
            </a:r>
            <a:r>
              <a:rPr lang="en-US" sz="1800" dirty="0" smtClean="0">
                <a:latin typeface="Tahoma" panose="020B0604030504040204" pitchFamily="34" charset="0"/>
                <a:ea typeface="Tahoma" panose="020B0604030504040204" pitchFamily="34" charset="0"/>
                <a:cs typeface="Tahoma" panose="020B0604030504040204" pitchFamily="34" charset="0"/>
              </a:rPr>
              <a:t>approach(s) </a:t>
            </a:r>
            <a:r>
              <a:rPr lang="en-US" sz="1800" dirty="0">
                <a:latin typeface="Tahoma" panose="020B0604030504040204" pitchFamily="34" charset="0"/>
                <a:ea typeface="Tahoma" panose="020B0604030504040204" pitchFamily="34" charset="0"/>
                <a:cs typeface="Tahoma" panose="020B0604030504040204" pitchFamily="34" charset="0"/>
              </a:rPr>
              <a:t>for learning </a:t>
            </a:r>
            <a:r>
              <a:rPr lang="en-US" sz="1800" dirty="0" smtClean="0">
                <a:latin typeface="Tahoma" panose="020B0604030504040204" pitchFamily="34" charset="0"/>
                <a:ea typeface="Tahoma" panose="020B0604030504040204" pitchFamily="34" charset="0"/>
                <a:cs typeface="Tahoma" panose="020B0604030504040204" pitchFamily="34" charset="0"/>
              </a:rPr>
              <a:t>explainable models </a:t>
            </a:r>
          </a:p>
          <a:p>
            <a:r>
              <a:rPr lang="en-US" sz="2000" dirty="0" smtClean="0">
                <a:solidFill>
                  <a:srgbClr val="0070C0"/>
                </a:solidFill>
              </a:rPr>
              <a:t>Explanation Interface</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Describe </a:t>
            </a:r>
            <a:r>
              <a:rPr lang="en-US" sz="1800" dirty="0">
                <a:latin typeface="Tahoma" panose="020B0604030504040204" pitchFamily="34" charset="0"/>
                <a:ea typeface="Tahoma" panose="020B0604030504040204" pitchFamily="34" charset="0"/>
                <a:cs typeface="Tahoma" panose="020B0604030504040204" pitchFamily="34" charset="0"/>
              </a:rPr>
              <a:t>your approach for </a:t>
            </a:r>
            <a:r>
              <a:rPr lang="en-US" sz="1800" dirty="0" smtClean="0">
                <a:latin typeface="Tahoma" panose="020B0604030504040204" pitchFamily="34" charset="0"/>
                <a:ea typeface="Tahoma" panose="020B0604030504040204" pitchFamily="34" charset="0"/>
                <a:cs typeface="Tahoma" panose="020B0604030504040204" pitchFamily="34" charset="0"/>
              </a:rPr>
              <a:t>designing and developing the </a:t>
            </a:r>
            <a:r>
              <a:rPr lang="en-US" sz="1800" dirty="0">
                <a:latin typeface="Tahoma" panose="020B0604030504040204" pitchFamily="34" charset="0"/>
                <a:ea typeface="Tahoma" panose="020B0604030504040204" pitchFamily="34" charset="0"/>
                <a:cs typeface="Tahoma" panose="020B0604030504040204" pitchFamily="34" charset="0"/>
              </a:rPr>
              <a:t>explanation </a:t>
            </a:r>
            <a:r>
              <a:rPr lang="en-US" sz="1800" dirty="0" smtClean="0">
                <a:latin typeface="Tahoma" panose="020B0604030504040204" pitchFamily="34" charset="0"/>
                <a:ea typeface="Tahoma" panose="020B0604030504040204" pitchFamily="34" charset="0"/>
                <a:cs typeface="Tahoma" panose="020B0604030504040204" pitchFamily="34" charset="0"/>
              </a:rPr>
              <a:t>interface</a:t>
            </a:r>
            <a:endParaRPr lang="en-US" sz="1800" dirty="0">
              <a:latin typeface="Tahoma" panose="020B0604030504040204" pitchFamily="34" charset="0"/>
              <a:ea typeface="Tahoma" panose="020B0604030504040204" pitchFamily="34" charset="0"/>
              <a:cs typeface="Tahoma" panose="020B0604030504040204" pitchFamily="34" charset="0"/>
            </a:endParaRPr>
          </a:p>
          <a:p>
            <a:r>
              <a:rPr lang="en-US" sz="2000" dirty="0" smtClean="0">
                <a:solidFill>
                  <a:srgbClr val="0070C0"/>
                </a:solidFill>
              </a:rPr>
              <a:t>Development Progression</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Describe </a:t>
            </a:r>
            <a:r>
              <a:rPr lang="en-US" sz="1800" dirty="0">
                <a:latin typeface="Tahoma" panose="020B0604030504040204" pitchFamily="34" charset="0"/>
                <a:ea typeface="Tahoma" panose="020B0604030504040204" pitchFamily="34" charset="0"/>
                <a:cs typeface="Tahoma" panose="020B0604030504040204" pitchFamily="34" charset="0"/>
              </a:rPr>
              <a:t>the development sequence you intend to </a:t>
            </a:r>
            <a:r>
              <a:rPr lang="en-US" sz="1800" dirty="0" smtClean="0">
                <a:latin typeface="Tahoma" panose="020B0604030504040204" pitchFamily="34" charset="0"/>
                <a:ea typeface="Tahoma" panose="020B0604030504040204" pitchFamily="34" charset="0"/>
                <a:cs typeface="Tahoma" panose="020B0604030504040204" pitchFamily="34" charset="0"/>
              </a:rPr>
              <a:t>follow</a:t>
            </a:r>
            <a:endParaRPr lang="en-US" sz="1800" dirty="0">
              <a:latin typeface="Tahoma" panose="020B0604030504040204" pitchFamily="34" charset="0"/>
              <a:ea typeface="Tahoma" panose="020B0604030504040204" pitchFamily="34" charset="0"/>
              <a:cs typeface="Tahoma" panose="020B0604030504040204" pitchFamily="34" charset="0"/>
            </a:endParaRPr>
          </a:p>
          <a:p>
            <a:r>
              <a:rPr lang="en-US" sz="2000" dirty="0" smtClean="0">
                <a:solidFill>
                  <a:srgbClr val="0070C0"/>
                </a:solidFill>
              </a:rPr>
              <a:t>Test and Evaluation Plan</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Describe </a:t>
            </a:r>
            <a:r>
              <a:rPr lang="en-US" sz="1800" dirty="0">
                <a:latin typeface="Tahoma" panose="020B0604030504040204" pitchFamily="34" charset="0"/>
                <a:ea typeface="Tahoma" panose="020B0604030504040204" pitchFamily="34" charset="0"/>
                <a:cs typeface="Tahoma" panose="020B0604030504040204" pitchFamily="34" charset="0"/>
              </a:rPr>
              <a:t>h</a:t>
            </a:r>
            <a:r>
              <a:rPr lang="en-US" sz="1800" dirty="0" smtClean="0">
                <a:latin typeface="Tahoma" panose="020B0604030504040204" pitchFamily="34" charset="0"/>
                <a:ea typeface="Tahoma" panose="020B0604030504040204" pitchFamily="34" charset="0"/>
                <a:cs typeface="Tahoma" panose="020B0604030504040204" pitchFamily="34" charset="0"/>
              </a:rPr>
              <a:t>ow you </a:t>
            </a:r>
            <a:r>
              <a:rPr lang="en-US" sz="1800" dirty="0">
                <a:latin typeface="Tahoma" panose="020B0604030504040204" pitchFamily="34" charset="0"/>
                <a:ea typeface="Tahoma" panose="020B0604030504040204" pitchFamily="34" charset="0"/>
                <a:cs typeface="Tahoma" panose="020B0604030504040204" pitchFamily="34" charset="0"/>
              </a:rPr>
              <a:t>will evaluate your work in the first phase of the </a:t>
            </a:r>
            <a:r>
              <a:rPr lang="en-US" sz="1800" dirty="0" smtClean="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p</a:t>
            </a:r>
            <a:r>
              <a:rPr lang="en-US" sz="1800" dirty="0" smtClean="0">
                <a:latin typeface="Tahoma" panose="020B0604030504040204" pitchFamily="34" charset="0"/>
                <a:ea typeface="Tahoma" panose="020B0604030504040204" pitchFamily="34" charset="0"/>
                <a:cs typeface="Tahoma" panose="020B0604030504040204" pitchFamily="34" charset="0"/>
              </a:rPr>
              <a:t>rogram</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Describe how you </a:t>
            </a:r>
            <a:r>
              <a:rPr lang="en-US" sz="1800" dirty="0">
                <a:latin typeface="Tahoma" panose="020B0604030504040204" pitchFamily="34" charset="0"/>
                <a:ea typeface="Tahoma" panose="020B0604030504040204" pitchFamily="34" charset="0"/>
                <a:cs typeface="Tahoma" panose="020B0604030504040204" pitchFamily="34" charset="0"/>
              </a:rPr>
              <a:t>will measure learning performance and explanation </a:t>
            </a:r>
            <a:r>
              <a:rPr lang="en-US" sz="1800" dirty="0" smtClean="0">
                <a:latin typeface="Tahoma" panose="020B0604030504040204" pitchFamily="34" charset="0"/>
                <a:ea typeface="Tahoma" panose="020B0604030504040204" pitchFamily="34" charset="0"/>
                <a:cs typeface="Tahoma" panose="020B0604030504040204" pitchFamily="34" charset="0"/>
              </a:rPr>
              <a:t>effectiveness</a:t>
            </a:r>
            <a:endParaRPr lang="en-US" sz="1800" dirty="0"/>
          </a:p>
        </p:txBody>
      </p:sp>
      <p:sp>
        <p:nvSpPr>
          <p:cNvPr id="5" name="Title 4"/>
          <p:cNvSpPr>
            <a:spLocks noGrp="1"/>
          </p:cNvSpPr>
          <p:nvPr>
            <p:ph type="ctrTitle"/>
          </p:nvPr>
        </p:nvSpPr>
        <p:spPr/>
        <p:txBody>
          <a:bodyPr>
            <a:normAutofit/>
          </a:bodyPr>
          <a:lstStyle/>
          <a:p>
            <a:r>
              <a:rPr lang="en-US" dirty="0" smtClean="0"/>
              <a:t>D.1 Technical Area </a:t>
            </a:r>
            <a:r>
              <a:rPr lang="en-US" dirty="0"/>
              <a:t>1 </a:t>
            </a:r>
            <a:r>
              <a:rPr lang="en-US" dirty="0" smtClean="0"/>
              <a:t>– </a:t>
            </a:r>
            <a:r>
              <a:rPr lang="en-US" dirty="0" smtClean="0">
                <a:solidFill>
                  <a:srgbClr val="0070C0"/>
                </a:solidFill>
              </a:rPr>
              <a:t>Explainable Learners</a:t>
            </a:r>
            <a:endParaRPr lang="en-US" dirty="0">
              <a:solidFill>
                <a:srgbClr val="0070C0"/>
              </a:solidFill>
            </a:endParaRPr>
          </a:p>
        </p:txBody>
      </p:sp>
      <p:sp>
        <p:nvSpPr>
          <p:cNvPr id="6"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2932002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26</a:t>
            </a:fld>
            <a:endParaRPr lang="en-US" dirty="0">
              <a:solidFill>
                <a:prstClr val="black">
                  <a:tint val="75000"/>
                </a:prstClr>
              </a:solidFill>
            </a:endParaRPr>
          </a:p>
        </p:txBody>
      </p:sp>
      <p:sp>
        <p:nvSpPr>
          <p:cNvPr id="4" name="Content Placeholder 3"/>
          <p:cNvSpPr>
            <a:spLocks noGrp="1"/>
          </p:cNvSpPr>
          <p:nvPr>
            <p:ph sz="quarter" idx="13"/>
          </p:nvPr>
        </p:nvSpPr>
        <p:spPr/>
        <p:txBody>
          <a:bodyPr>
            <a:normAutofit/>
          </a:bodyPr>
          <a:lstStyle/>
          <a:p>
            <a:r>
              <a:rPr lang="en-US" sz="2000" dirty="0" smtClean="0">
                <a:solidFill>
                  <a:srgbClr val="0070C0"/>
                </a:solidFill>
              </a:rPr>
              <a:t>Theories </a:t>
            </a:r>
            <a:r>
              <a:rPr lang="en-US" sz="2000" dirty="0">
                <a:solidFill>
                  <a:srgbClr val="0070C0"/>
                </a:solidFill>
              </a:rPr>
              <a:t>of </a:t>
            </a:r>
            <a:r>
              <a:rPr lang="en-US" sz="2000" dirty="0" smtClean="0">
                <a:solidFill>
                  <a:srgbClr val="0070C0"/>
                </a:solidFill>
              </a:rPr>
              <a:t>Explanation</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Describe </a:t>
            </a:r>
            <a:r>
              <a:rPr lang="en-US" sz="1800" dirty="0">
                <a:latin typeface="Tahoma" panose="020B0604030504040204" pitchFamily="34" charset="0"/>
                <a:ea typeface="Tahoma" panose="020B0604030504040204" pitchFamily="34" charset="0"/>
                <a:cs typeface="Tahoma" panose="020B0604030504040204" pitchFamily="34" charset="0"/>
              </a:rPr>
              <a:t>how you will summarize the current psychological theories of </a:t>
            </a:r>
            <a:r>
              <a:rPr lang="en-US" sz="1800" dirty="0" smtClean="0">
                <a:latin typeface="Tahoma" panose="020B0604030504040204" pitchFamily="34" charset="0"/>
                <a:ea typeface="Tahoma" panose="020B0604030504040204" pitchFamily="34" charset="0"/>
                <a:cs typeface="Tahoma" panose="020B0604030504040204" pitchFamily="34" charset="0"/>
              </a:rPr>
              <a:t>explanation</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Describe </a:t>
            </a:r>
            <a:r>
              <a:rPr lang="en-US" sz="1800" dirty="0">
                <a:latin typeface="Tahoma" panose="020B0604030504040204" pitchFamily="34" charset="0"/>
                <a:ea typeface="Tahoma" panose="020B0604030504040204" pitchFamily="34" charset="0"/>
                <a:cs typeface="Tahoma" panose="020B0604030504040204" pitchFamily="34" charset="0"/>
              </a:rPr>
              <a:t>how this work will inform the development of the TA1 XAI </a:t>
            </a:r>
            <a:r>
              <a:rPr lang="en-US" sz="1800" dirty="0" smtClean="0">
                <a:latin typeface="Tahoma" panose="020B0604030504040204" pitchFamily="34" charset="0"/>
                <a:ea typeface="Tahoma" panose="020B0604030504040204" pitchFamily="34" charset="0"/>
                <a:cs typeface="Tahoma" panose="020B0604030504040204" pitchFamily="34" charset="0"/>
              </a:rPr>
              <a:t>systems</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Describe </a:t>
            </a:r>
            <a:r>
              <a:rPr lang="en-US" sz="1800" dirty="0">
                <a:latin typeface="Tahoma" panose="020B0604030504040204" pitchFamily="34" charset="0"/>
                <a:ea typeface="Tahoma" panose="020B0604030504040204" pitchFamily="34" charset="0"/>
                <a:cs typeface="Tahoma" panose="020B0604030504040204" pitchFamily="34" charset="0"/>
              </a:rPr>
              <a:t>how this work will inform the definition of the evaluation framework for measuring explanation effectiveness by the XAI </a:t>
            </a:r>
            <a:r>
              <a:rPr lang="en-US" sz="1800" dirty="0" smtClean="0">
                <a:latin typeface="Tahoma" panose="020B0604030504040204" pitchFamily="34" charset="0"/>
                <a:ea typeface="Tahoma" panose="020B0604030504040204" pitchFamily="34" charset="0"/>
                <a:cs typeface="Tahoma" panose="020B0604030504040204" pitchFamily="34" charset="0"/>
              </a:rPr>
              <a:t>evaluator</a:t>
            </a:r>
            <a:endParaRPr lang="en-US" sz="1800" dirty="0">
              <a:latin typeface="Tahoma" panose="020B0604030504040204" pitchFamily="34" charset="0"/>
              <a:ea typeface="Tahoma" panose="020B0604030504040204" pitchFamily="34" charset="0"/>
              <a:cs typeface="Tahoma" panose="020B0604030504040204" pitchFamily="34" charset="0"/>
            </a:endParaRPr>
          </a:p>
          <a:p>
            <a:pPr lvl="0"/>
            <a:r>
              <a:rPr lang="en-US" sz="2000" dirty="0">
                <a:solidFill>
                  <a:srgbClr val="0070C0"/>
                </a:solidFill>
              </a:rPr>
              <a:t>Computational </a:t>
            </a:r>
            <a:r>
              <a:rPr lang="en-US" sz="2000" dirty="0" smtClean="0">
                <a:solidFill>
                  <a:srgbClr val="0070C0"/>
                </a:solidFill>
              </a:rPr>
              <a:t>Model</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Describe </a:t>
            </a:r>
            <a:r>
              <a:rPr lang="en-US" sz="1800" dirty="0">
                <a:latin typeface="Tahoma" panose="020B0604030504040204" pitchFamily="34" charset="0"/>
                <a:ea typeface="Tahoma" panose="020B0604030504040204" pitchFamily="34" charset="0"/>
                <a:cs typeface="Tahoma" panose="020B0604030504040204" pitchFamily="34" charset="0"/>
              </a:rPr>
              <a:t>how you will develop and implement a computational model of explanation </a:t>
            </a: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lvl="1"/>
            <a:r>
              <a:rPr lang="en-US" sz="1800" dirty="0" smtClean="0">
                <a:latin typeface="Tahoma" panose="020B0604030504040204" pitchFamily="34" charset="0"/>
                <a:ea typeface="Tahoma" panose="020B0604030504040204" pitchFamily="34" charset="0"/>
                <a:cs typeface="Tahoma" panose="020B0604030504040204" pitchFamily="34" charset="0"/>
              </a:rPr>
              <a:t>Identify </a:t>
            </a:r>
            <a:r>
              <a:rPr lang="en-US" sz="1800" dirty="0">
                <a:latin typeface="Tahoma" panose="020B0604030504040204" pitchFamily="34" charset="0"/>
                <a:ea typeface="Tahoma" panose="020B0604030504040204" pitchFamily="34" charset="0"/>
                <a:cs typeface="Tahoma" panose="020B0604030504040204" pitchFamily="34" charset="0"/>
              </a:rPr>
              <a:t>predictions that might be tested with the computational </a:t>
            </a:r>
            <a:r>
              <a:rPr lang="en-US" sz="1800" dirty="0" smtClean="0">
                <a:latin typeface="Tahoma" panose="020B0604030504040204" pitchFamily="34" charset="0"/>
                <a:ea typeface="Tahoma" panose="020B0604030504040204" pitchFamily="34" charset="0"/>
                <a:cs typeface="Tahoma" panose="020B0604030504040204" pitchFamily="34" charset="0"/>
              </a:rPr>
              <a:t>model</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Explain </a:t>
            </a:r>
            <a:r>
              <a:rPr lang="en-US" sz="1800" dirty="0">
                <a:latin typeface="Tahoma" panose="020B0604030504040204" pitchFamily="34" charset="0"/>
                <a:ea typeface="Tahoma" panose="020B0604030504040204" pitchFamily="34" charset="0"/>
                <a:cs typeface="Tahoma" panose="020B0604030504040204" pitchFamily="34" charset="0"/>
              </a:rPr>
              <a:t>how </a:t>
            </a:r>
            <a:r>
              <a:rPr lang="en-US" sz="1800" dirty="0" smtClean="0">
                <a:latin typeface="Tahoma" panose="020B0604030504040204" pitchFamily="34" charset="0"/>
                <a:ea typeface="Tahoma" panose="020B0604030504040204" pitchFamily="34" charset="0"/>
                <a:cs typeface="Tahoma" panose="020B0604030504040204" pitchFamily="34" charset="0"/>
              </a:rPr>
              <a:t>you will test </a:t>
            </a:r>
            <a:r>
              <a:rPr lang="en-US" sz="1800" dirty="0">
                <a:latin typeface="Tahoma" panose="020B0604030504040204" pitchFamily="34" charset="0"/>
                <a:ea typeface="Tahoma" panose="020B0604030504040204" pitchFamily="34" charset="0"/>
                <a:cs typeface="Tahoma" panose="020B0604030504040204" pitchFamily="34" charset="0"/>
              </a:rPr>
              <a:t>and refine the </a:t>
            </a:r>
            <a:r>
              <a:rPr lang="en-US" sz="1800" dirty="0" smtClean="0">
                <a:latin typeface="Tahoma" panose="020B0604030504040204" pitchFamily="34" charset="0"/>
                <a:ea typeface="Tahoma" panose="020B0604030504040204" pitchFamily="34" charset="0"/>
                <a:cs typeface="Tahoma" panose="020B0604030504040204" pitchFamily="34" charset="0"/>
              </a:rPr>
              <a:t>model</a:t>
            </a:r>
          </a:p>
          <a:p>
            <a:pPr lvl="0"/>
            <a:r>
              <a:rPr lang="en-US" sz="2000" dirty="0" smtClean="0">
                <a:solidFill>
                  <a:srgbClr val="0070C0"/>
                </a:solidFill>
              </a:rPr>
              <a:t>Model Validation</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Describe </a:t>
            </a:r>
            <a:r>
              <a:rPr lang="en-US" sz="1800" dirty="0">
                <a:latin typeface="Tahoma" panose="020B0604030504040204" pitchFamily="34" charset="0"/>
                <a:ea typeface="Tahoma" panose="020B0604030504040204" pitchFamily="34" charset="0"/>
                <a:cs typeface="Tahoma" panose="020B0604030504040204" pitchFamily="34" charset="0"/>
              </a:rPr>
              <a:t>how you will validate the computational model </a:t>
            </a:r>
            <a:r>
              <a:rPr lang="en-US" sz="1800" dirty="0" smtClean="0">
                <a:latin typeface="Tahoma" panose="020B0604030504040204" pitchFamily="34" charset="0"/>
                <a:ea typeface="Tahoma" panose="020B0604030504040204" pitchFamily="34" charset="0"/>
                <a:cs typeface="Tahoma" panose="020B0604030504040204" pitchFamily="34" charset="0"/>
              </a:rPr>
              <a:t>against </a:t>
            </a:r>
            <a:r>
              <a:rPr lang="en-US" sz="1800" dirty="0">
                <a:latin typeface="Tahoma" panose="020B0604030504040204" pitchFamily="34" charset="0"/>
                <a:ea typeface="Tahoma" panose="020B0604030504040204" pitchFamily="34" charset="0"/>
                <a:cs typeface="Tahoma" panose="020B0604030504040204" pitchFamily="34" charset="0"/>
              </a:rPr>
              <a:t>the TA1 evaluation results in Phase 2 of the XAI </a:t>
            </a:r>
            <a:r>
              <a:rPr lang="en-US" sz="1800" dirty="0" smtClean="0">
                <a:latin typeface="Tahoma" panose="020B0604030504040204" pitchFamily="34" charset="0"/>
                <a:ea typeface="Tahoma" panose="020B0604030504040204" pitchFamily="34" charset="0"/>
                <a:cs typeface="Tahoma" panose="020B0604030504040204" pitchFamily="34" charset="0"/>
              </a:rPr>
              <a:t>program</a:t>
            </a:r>
          </a:p>
          <a:p>
            <a:pPr lvl="1"/>
            <a:r>
              <a:rPr lang="en-US" sz="1800" dirty="0" smtClean="0">
                <a:latin typeface="Tahoma" panose="020B0604030504040204" pitchFamily="34" charset="0"/>
                <a:ea typeface="Tahoma" panose="020B0604030504040204" pitchFamily="34" charset="0"/>
                <a:cs typeface="Tahoma" panose="020B0604030504040204" pitchFamily="34" charset="0"/>
              </a:rPr>
              <a:t>The government evaluator will not conduct evaluation of TA2 models</a:t>
            </a:r>
            <a:endParaRPr lang="en-US" sz="1800" dirty="0">
              <a:latin typeface="Tahoma" panose="020B0604030504040204" pitchFamily="34" charset="0"/>
              <a:ea typeface="Tahoma" panose="020B0604030504040204" pitchFamily="34" charset="0"/>
              <a:cs typeface="Tahoma" panose="020B0604030504040204" pitchFamily="34" charset="0"/>
            </a:endParaRPr>
          </a:p>
          <a:p>
            <a:endParaRPr lang="en-US" sz="2000" dirty="0"/>
          </a:p>
        </p:txBody>
      </p:sp>
      <p:sp>
        <p:nvSpPr>
          <p:cNvPr id="5" name="Title 4"/>
          <p:cNvSpPr>
            <a:spLocks noGrp="1"/>
          </p:cNvSpPr>
          <p:nvPr>
            <p:ph type="ctrTitle"/>
          </p:nvPr>
        </p:nvSpPr>
        <p:spPr/>
        <p:txBody>
          <a:bodyPr>
            <a:normAutofit/>
          </a:bodyPr>
          <a:lstStyle/>
          <a:p>
            <a:r>
              <a:rPr lang="en-US" dirty="0" smtClean="0"/>
              <a:t>D.2 Technical </a:t>
            </a:r>
            <a:r>
              <a:rPr lang="en-US" dirty="0"/>
              <a:t>Area </a:t>
            </a:r>
            <a:r>
              <a:rPr lang="en-US" dirty="0" smtClean="0"/>
              <a:t>2 </a:t>
            </a:r>
            <a:r>
              <a:rPr lang="en-US" dirty="0"/>
              <a:t>– </a:t>
            </a:r>
            <a:r>
              <a:rPr lang="en-US" dirty="0" smtClean="0">
                <a:solidFill>
                  <a:srgbClr val="0070C0"/>
                </a:solidFill>
              </a:rPr>
              <a:t>Psychological Model </a:t>
            </a:r>
            <a:endParaRPr lang="en-US" dirty="0"/>
          </a:p>
        </p:txBody>
      </p:sp>
    </p:spTree>
    <p:extLst>
      <p:ext uri="{BB962C8B-B14F-4D97-AF65-F5344CB8AC3E}">
        <p14:creationId xmlns:p14="http://schemas.microsoft.com/office/powerpoint/2010/main" val="2446747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27</a:t>
            </a:fld>
            <a:endParaRPr lang="en-US" dirty="0">
              <a:solidFill>
                <a:prstClr val="black">
                  <a:tint val="75000"/>
                </a:prstClr>
              </a:solidFill>
            </a:endParaRPr>
          </a:p>
        </p:txBody>
      </p:sp>
      <p:sp>
        <p:nvSpPr>
          <p:cNvPr id="4" name="Title 3"/>
          <p:cNvSpPr>
            <a:spLocks noGrp="1"/>
          </p:cNvSpPr>
          <p:nvPr>
            <p:ph type="ctrTitle"/>
          </p:nvPr>
        </p:nvSpPr>
        <p:spPr/>
        <p:txBody>
          <a:bodyPr/>
          <a:lstStyle/>
          <a:p>
            <a:r>
              <a:rPr lang="en-US" dirty="0"/>
              <a:t>E. Schedule and Milestones </a:t>
            </a:r>
          </a:p>
        </p:txBody>
      </p:sp>
      <p:sp>
        <p:nvSpPr>
          <p:cNvPr id="7" name="Content Placeholder 3"/>
          <p:cNvSpPr txBox="1">
            <a:spLocks/>
          </p:cNvSpPr>
          <p:nvPr/>
        </p:nvSpPr>
        <p:spPr>
          <a:xfrm>
            <a:off x="712381" y="4370914"/>
            <a:ext cx="8012519" cy="204579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latin typeface="Tahoma" panose="020B0604030504040204" pitchFamily="34" charset="0"/>
                <a:ea typeface="Tahoma" panose="020B0604030504040204" pitchFamily="34" charset="0"/>
                <a:cs typeface="Tahoma" panose="020B0604030504040204" pitchFamily="34" charset="0"/>
              </a:rPr>
              <a:t>Technical Area 1 Milestones:</a:t>
            </a:r>
          </a:p>
          <a:p>
            <a:pPr lvl="1"/>
            <a:r>
              <a:rPr lang="en-US" sz="1400" dirty="0" smtClean="0">
                <a:latin typeface="Tahoma" panose="020B0604030504040204" pitchFamily="34" charset="0"/>
                <a:ea typeface="Tahoma" panose="020B0604030504040204" pitchFamily="34" charset="0"/>
                <a:cs typeface="Tahoma" panose="020B0604030504040204" pitchFamily="34" charset="0"/>
              </a:rPr>
              <a:t>Demonstrate the explainable</a:t>
            </a:r>
            <a:r>
              <a:rPr lang="en-US" sz="1300" dirty="0" smtClean="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learners </a:t>
            </a:r>
            <a:r>
              <a:rPr lang="en-US" sz="1400" dirty="0">
                <a:latin typeface="Tahoma" panose="020B0604030504040204" pitchFamily="34" charset="0"/>
                <a:ea typeface="Tahoma" panose="020B0604030504040204" pitchFamily="34" charset="0"/>
                <a:cs typeface="Tahoma" panose="020B0604030504040204" pitchFamily="34" charset="0"/>
              </a:rPr>
              <a:t>against problems proposed by the developers </a:t>
            </a:r>
            <a:r>
              <a:rPr lang="en-US" sz="1400" dirty="0" smtClean="0">
                <a:latin typeface="Tahoma" panose="020B0604030504040204" pitchFamily="34" charset="0"/>
                <a:ea typeface="Tahoma" panose="020B0604030504040204" pitchFamily="34" charset="0"/>
                <a:cs typeface="Tahoma" panose="020B0604030504040204" pitchFamily="34" charset="0"/>
              </a:rPr>
              <a:t>(Phase 1)</a:t>
            </a:r>
          </a:p>
          <a:p>
            <a:pPr lvl="1"/>
            <a:r>
              <a:rPr lang="en-US" sz="1400" dirty="0" smtClean="0">
                <a:latin typeface="Tahoma" panose="020B0604030504040204" pitchFamily="34" charset="0"/>
                <a:ea typeface="Tahoma" panose="020B0604030504040204" pitchFamily="34" charset="0"/>
                <a:cs typeface="Tahoma" panose="020B0604030504040204" pitchFamily="34" charset="0"/>
              </a:rPr>
              <a:t>Demonstrate </a:t>
            </a:r>
            <a:r>
              <a:rPr lang="en-US" sz="1400" dirty="0">
                <a:latin typeface="Tahoma" panose="020B0604030504040204" pitchFamily="34" charset="0"/>
                <a:ea typeface="Tahoma" panose="020B0604030504040204" pitchFamily="34" charset="0"/>
                <a:cs typeface="Tahoma" panose="020B0604030504040204" pitchFamily="34" charset="0"/>
              </a:rPr>
              <a:t>the </a:t>
            </a:r>
            <a:r>
              <a:rPr lang="en-US" sz="1400" dirty="0" smtClean="0">
                <a:latin typeface="Tahoma" panose="020B0604030504040204" pitchFamily="34" charset="0"/>
                <a:ea typeface="Tahoma" panose="020B0604030504040204" pitchFamily="34" charset="0"/>
                <a:cs typeface="Tahoma" panose="020B0604030504040204" pitchFamily="34" charset="0"/>
              </a:rPr>
              <a:t>explainable </a:t>
            </a:r>
            <a:r>
              <a:rPr lang="en-US" sz="1400" dirty="0">
                <a:latin typeface="Tahoma" panose="020B0604030504040204" pitchFamily="34" charset="0"/>
                <a:ea typeface="Tahoma" panose="020B0604030504040204" pitchFamily="34" charset="0"/>
                <a:cs typeface="Tahoma" panose="020B0604030504040204" pitchFamily="34" charset="0"/>
              </a:rPr>
              <a:t>learners </a:t>
            </a:r>
            <a:r>
              <a:rPr lang="en-US" sz="1400" dirty="0" smtClean="0">
                <a:latin typeface="Tahoma" panose="020B0604030504040204" pitchFamily="34" charset="0"/>
                <a:ea typeface="Tahoma" panose="020B0604030504040204" pitchFamily="34" charset="0"/>
                <a:cs typeface="Tahoma" panose="020B0604030504040204" pitchFamily="34" charset="0"/>
              </a:rPr>
              <a:t>against common problems (Phase </a:t>
            </a:r>
            <a:r>
              <a:rPr lang="en-US" sz="1400" dirty="0">
                <a:latin typeface="Tahoma" panose="020B0604030504040204" pitchFamily="34" charset="0"/>
                <a:ea typeface="Tahoma" panose="020B0604030504040204" pitchFamily="34" charset="0"/>
                <a:cs typeface="Tahoma" panose="020B0604030504040204" pitchFamily="34" charset="0"/>
              </a:rPr>
              <a:t>2)</a:t>
            </a:r>
          </a:p>
          <a:p>
            <a:pPr lvl="1"/>
            <a:r>
              <a:rPr lang="en-US" sz="1400" dirty="0" smtClean="0">
                <a:latin typeface="Tahoma" panose="020B0604030504040204" pitchFamily="34" charset="0"/>
                <a:ea typeface="Tahoma" panose="020B0604030504040204" pitchFamily="34" charset="0"/>
                <a:cs typeface="Tahoma" panose="020B0604030504040204" pitchFamily="34" charset="0"/>
              </a:rPr>
              <a:t>Deliver software libraries and toolkits (at the end of Phase 2)</a:t>
            </a:r>
          </a:p>
          <a:p>
            <a:r>
              <a:rPr lang="en-US" sz="1600" dirty="0" smtClean="0">
                <a:latin typeface="Tahoma" panose="020B0604030504040204" pitchFamily="34" charset="0"/>
                <a:ea typeface="Tahoma" panose="020B0604030504040204" pitchFamily="34" charset="0"/>
                <a:cs typeface="Tahoma" panose="020B0604030504040204" pitchFamily="34" charset="0"/>
              </a:rPr>
              <a:t> Technical Area 2 Milestones:</a:t>
            </a:r>
          </a:p>
          <a:p>
            <a:pPr lvl="1"/>
            <a:r>
              <a:rPr lang="en-US" sz="1400" dirty="0" smtClean="0">
                <a:latin typeface="Tahoma" panose="020B0604030504040204" pitchFamily="34" charset="0"/>
                <a:ea typeface="Tahoma" panose="020B0604030504040204" pitchFamily="34" charset="0"/>
                <a:cs typeface="Tahoma" panose="020B0604030504040204" pitchFamily="34" charset="0"/>
              </a:rPr>
              <a:t>Deliver an interim report on psychological theories (after 6 months during Phase 1)</a:t>
            </a:r>
          </a:p>
          <a:p>
            <a:pPr lvl="1"/>
            <a:r>
              <a:rPr lang="en-US" sz="1400" dirty="0" smtClean="0">
                <a:latin typeface="Tahoma" panose="020B0604030504040204" pitchFamily="34" charset="0"/>
                <a:ea typeface="Tahoma" panose="020B0604030504040204" pitchFamily="34" charset="0"/>
                <a:cs typeface="Tahoma" panose="020B0604030504040204" pitchFamily="34" charset="0"/>
              </a:rPr>
              <a:t>Deliver a final report on psychological theories (after 12 months, during Phase 1)</a:t>
            </a:r>
          </a:p>
          <a:p>
            <a:pPr lvl="1"/>
            <a:r>
              <a:rPr lang="en-US" sz="1400" dirty="0" smtClean="0">
                <a:latin typeface="Tahoma" panose="020B0604030504040204" pitchFamily="34" charset="0"/>
                <a:ea typeface="Tahoma" panose="020B0604030504040204" pitchFamily="34" charset="0"/>
                <a:cs typeface="Tahoma" panose="020B0604030504040204" pitchFamily="34" charset="0"/>
              </a:rPr>
              <a:t>Deliver a computational model of explanation (after 24 months, during Phase 2)</a:t>
            </a:r>
          </a:p>
          <a:p>
            <a:pPr lvl="1"/>
            <a:r>
              <a:rPr lang="en-US" sz="1400" dirty="0" smtClean="0">
                <a:latin typeface="Tahoma" panose="020B0604030504040204" pitchFamily="34" charset="0"/>
                <a:ea typeface="Tahoma" panose="020B0604030504040204" pitchFamily="34" charset="0"/>
                <a:cs typeface="Tahoma" panose="020B0604030504040204" pitchFamily="34" charset="0"/>
              </a:rPr>
              <a:t>Deliver the computational model software (at the end of Phase 2)</a:t>
            </a: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350874" y="881257"/>
            <a:ext cx="8623003" cy="3489656"/>
          </a:xfrm>
          <a:prstGeom prst="rect">
            <a:avLst/>
          </a:prstGeom>
        </p:spPr>
      </p:pic>
      <p:sp>
        <p:nvSpPr>
          <p:cNvPr id="6"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2196607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28</a:t>
            </a:fld>
            <a:endParaRPr lang="en-US" dirty="0">
              <a:solidFill>
                <a:prstClr val="black">
                  <a:tint val="75000"/>
                </a:prstClr>
              </a:solidFill>
            </a:endParaRPr>
          </a:p>
        </p:txBody>
      </p:sp>
      <p:sp>
        <p:nvSpPr>
          <p:cNvPr id="4" name="Title 3"/>
          <p:cNvSpPr>
            <a:spLocks noGrp="1"/>
          </p:cNvSpPr>
          <p:nvPr>
            <p:ph type="ctrTitle"/>
          </p:nvPr>
        </p:nvSpPr>
        <p:spPr/>
        <p:txBody>
          <a:bodyPr/>
          <a:lstStyle/>
          <a:p>
            <a:r>
              <a:rPr lang="en-US" dirty="0"/>
              <a:t>E. Schedule and </a:t>
            </a:r>
            <a:r>
              <a:rPr lang="en-US" dirty="0" smtClean="0"/>
              <a:t>Milestones – Phase 1 </a:t>
            </a:r>
            <a:endParaRPr lang="en-US" dirty="0"/>
          </a:p>
        </p:txBody>
      </p:sp>
      <p:pic>
        <p:nvPicPr>
          <p:cNvPr id="5" name="Picture 4"/>
          <p:cNvPicPr>
            <a:picLocks noChangeAspect="1"/>
          </p:cNvPicPr>
          <p:nvPr/>
        </p:nvPicPr>
        <p:blipFill>
          <a:blip r:embed="rId2"/>
          <a:stretch>
            <a:fillRect/>
          </a:stretch>
        </p:blipFill>
        <p:spPr>
          <a:xfrm>
            <a:off x="510507" y="1084542"/>
            <a:ext cx="5915544" cy="5084618"/>
          </a:xfrm>
          <a:prstGeom prst="rect">
            <a:avLst/>
          </a:prstGeom>
        </p:spPr>
      </p:pic>
      <p:sp>
        <p:nvSpPr>
          <p:cNvPr id="6"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1440853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362257" y="6251944"/>
            <a:ext cx="2057400" cy="365125"/>
          </a:xfrm>
        </p:spPr>
        <p:txBody>
          <a:bodyPr/>
          <a:lstStyle/>
          <a:p>
            <a:pPr>
              <a:defRPr/>
            </a:pPr>
            <a:fld id="{231CC523-8BC6-4921-807A-66BD262F34AB}" type="slidenum">
              <a:rPr lang="en-US" smtClean="0">
                <a:solidFill>
                  <a:prstClr val="black">
                    <a:tint val="75000"/>
                  </a:prstClr>
                </a:solidFill>
              </a:rPr>
              <a:pPr>
                <a:defRPr/>
              </a:pPr>
              <a:t>29</a:t>
            </a:fld>
            <a:endParaRPr lang="en-US" dirty="0">
              <a:solidFill>
                <a:prstClr val="black">
                  <a:tint val="75000"/>
                </a:prstClr>
              </a:solidFill>
            </a:endParaRPr>
          </a:p>
        </p:txBody>
      </p:sp>
      <p:sp>
        <p:nvSpPr>
          <p:cNvPr id="4" name="Title 3"/>
          <p:cNvSpPr>
            <a:spLocks noGrp="1"/>
          </p:cNvSpPr>
          <p:nvPr>
            <p:ph type="ctrTitle"/>
          </p:nvPr>
        </p:nvSpPr>
        <p:spPr>
          <a:xfrm>
            <a:off x="1622425" y="151419"/>
            <a:ext cx="7140575" cy="612648"/>
          </a:xfrm>
        </p:spPr>
        <p:txBody>
          <a:bodyPr/>
          <a:lstStyle/>
          <a:p>
            <a:r>
              <a:rPr lang="en-US" dirty="0"/>
              <a:t>E. Schedule and </a:t>
            </a:r>
            <a:r>
              <a:rPr lang="en-US" dirty="0" smtClean="0"/>
              <a:t>Milestones – Phase 2 </a:t>
            </a:r>
            <a:endParaRPr lang="en-US" dirty="0"/>
          </a:p>
        </p:txBody>
      </p:sp>
      <p:pic>
        <p:nvPicPr>
          <p:cNvPr id="5" name="Picture 4"/>
          <p:cNvPicPr>
            <a:picLocks noChangeAspect="1"/>
          </p:cNvPicPr>
          <p:nvPr/>
        </p:nvPicPr>
        <p:blipFill>
          <a:blip r:embed="rId2"/>
          <a:stretch>
            <a:fillRect/>
          </a:stretch>
        </p:blipFill>
        <p:spPr>
          <a:xfrm>
            <a:off x="187819" y="911173"/>
            <a:ext cx="8761757" cy="5268136"/>
          </a:xfrm>
          <a:prstGeom prst="rect">
            <a:avLst/>
          </a:prstGeom>
        </p:spPr>
      </p:pic>
      <p:sp>
        <p:nvSpPr>
          <p:cNvPr id="6"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2802483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3</a:t>
            </a:fld>
            <a:endParaRPr lang="en-US" dirty="0">
              <a:solidFill>
                <a:prstClr val="black">
                  <a:tint val="75000"/>
                </a:prstClr>
              </a:solidFill>
            </a:endParaRPr>
          </a:p>
        </p:txBody>
      </p:sp>
      <p:sp>
        <p:nvSpPr>
          <p:cNvPr id="4" name="Content Placeholder 3"/>
          <p:cNvSpPr>
            <a:spLocks noGrp="1"/>
          </p:cNvSpPr>
          <p:nvPr>
            <p:ph sz="quarter" idx="13"/>
          </p:nvPr>
        </p:nvSpPr>
        <p:spPr>
          <a:xfrm>
            <a:off x="419100" y="1162372"/>
            <a:ext cx="8305800" cy="5314627"/>
          </a:xfrm>
        </p:spPr>
        <p:txBody>
          <a:bodyPr/>
          <a:lstStyle/>
          <a:p>
            <a:r>
              <a:rPr lang="en-US" dirty="0" smtClean="0"/>
              <a:t>Fill out a question card</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Send an email to: </a:t>
            </a:r>
            <a:r>
              <a:rPr lang="en-US" sz="2000" dirty="0">
                <a:solidFill>
                  <a:srgbClr val="0070C0"/>
                </a:solidFill>
                <a:latin typeface="Times New Roman" panose="02020603050405020304" pitchFamily="18" charset="0"/>
                <a:ea typeface="Times New Roman" panose="02020603050405020304" pitchFamily="18" charset="0"/>
              </a:rPr>
              <a:t>XAI@darpa.mil</a:t>
            </a:r>
            <a:r>
              <a:rPr lang="en-US" dirty="0">
                <a:solidFill>
                  <a:srgbClr val="000000"/>
                </a:solidFill>
                <a:latin typeface="Times New Roman" panose="02020603050405020304" pitchFamily="18" charset="0"/>
                <a:ea typeface="Times New Roman" panose="02020603050405020304" pitchFamily="18" charset="0"/>
              </a:rPr>
              <a:t> </a:t>
            </a:r>
            <a:endParaRPr lang="en-US" dirty="0"/>
          </a:p>
        </p:txBody>
      </p:sp>
      <p:sp>
        <p:nvSpPr>
          <p:cNvPr id="5" name="Title 4"/>
          <p:cNvSpPr>
            <a:spLocks noGrp="1"/>
          </p:cNvSpPr>
          <p:nvPr>
            <p:ph type="ctrTitle"/>
          </p:nvPr>
        </p:nvSpPr>
        <p:spPr/>
        <p:txBody>
          <a:bodyPr/>
          <a:lstStyle/>
          <a:p>
            <a:r>
              <a:rPr lang="en-US" dirty="0" smtClean="0"/>
              <a:t>Questions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328" y="1629367"/>
            <a:ext cx="5531453" cy="3496295"/>
          </a:xfrm>
          <a:prstGeom prst="rect">
            <a:avLst/>
          </a:prstGeom>
        </p:spPr>
      </p:pic>
      <p:sp>
        <p:nvSpPr>
          <p:cNvPr id="7"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2486640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30</a:t>
            </a:fld>
            <a:endParaRPr lang="en-US" dirty="0">
              <a:solidFill>
                <a:prstClr val="black">
                  <a:tint val="75000"/>
                </a:prstClr>
              </a:solidFill>
            </a:endParaRPr>
          </a:p>
        </p:txBody>
      </p:sp>
      <p:sp>
        <p:nvSpPr>
          <p:cNvPr id="4" name="Content Placeholder 3"/>
          <p:cNvSpPr>
            <a:spLocks noGrp="1"/>
          </p:cNvSpPr>
          <p:nvPr>
            <p:ph sz="quarter" idx="13"/>
          </p:nvPr>
        </p:nvSpPr>
        <p:spPr>
          <a:xfrm>
            <a:off x="914400" y="1366576"/>
            <a:ext cx="7810500" cy="5110424"/>
          </a:xfrm>
        </p:spPr>
        <p:txBody>
          <a:bodyPr>
            <a:normAutofit/>
          </a:bodyPr>
          <a:lstStyle/>
          <a:p>
            <a:r>
              <a:rPr lang="en-US" sz="2400" dirty="0" smtClean="0"/>
              <a:t>Slide </a:t>
            </a:r>
            <a:r>
              <a:rPr lang="en-US" sz="2400" dirty="0"/>
              <a:t>Presentations </a:t>
            </a:r>
          </a:p>
          <a:p>
            <a:r>
              <a:rPr lang="en-US" sz="2400" dirty="0" smtClean="0"/>
              <a:t>XAI Project Webpage</a:t>
            </a:r>
          </a:p>
          <a:p>
            <a:r>
              <a:rPr lang="en-US" sz="2400" dirty="0" smtClean="0"/>
              <a:t>Monthly Coordination Reports </a:t>
            </a:r>
          </a:p>
          <a:p>
            <a:r>
              <a:rPr lang="en-US" sz="2400" dirty="0" smtClean="0"/>
              <a:t>Monthly expenditure reports in TFIMS</a:t>
            </a:r>
          </a:p>
          <a:p>
            <a:r>
              <a:rPr lang="en-US" sz="2400" dirty="0" smtClean="0"/>
              <a:t>Software</a:t>
            </a:r>
          </a:p>
          <a:p>
            <a:r>
              <a:rPr lang="en-US" sz="2400" dirty="0" smtClean="0"/>
              <a:t>Software Documentation</a:t>
            </a:r>
          </a:p>
          <a:p>
            <a:r>
              <a:rPr lang="en-US" sz="2400" dirty="0" smtClean="0"/>
              <a:t>Final </a:t>
            </a:r>
            <a:r>
              <a:rPr lang="en-US" sz="2400" dirty="0"/>
              <a:t>Technical </a:t>
            </a:r>
            <a:r>
              <a:rPr lang="en-US" sz="2400" dirty="0" smtClean="0"/>
              <a:t>Report</a:t>
            </a:r>
            <a:endParaRPr lang="en-US" sz="2400" dirty="0"/>
          </a:p>
          <a:p>
            <a:endParaRPr lang="en-US" sz="2000" dirty="0"/>
          </a:p>
        </p:txBody>
      </p:sp>
      <p:sp>
        <p:nvSpPr>
          <p:cNvPr id="5" name="Title 4"/>
          <p:cNvSpPr>
            <a:spLocks noGrp="1"/>
          </p:cNvSpPr>
          <p:nvPr>
            <p:ph type="ctrTitle"/>
          </p:nvPr>
        </p:nvSpPr>
        <p:spPr/>
        <p:txBody>
          <a:bodyPr/>
          <a:lstStyle/>
          <a:p>
            <a:r>
              <a:rPr lang="en-US" dirty="0" smtClean="0"/>
              <a:t>F. Deliverables</a:t>
            </a:r>
            <a:endParaRPr lang="en-US" dirty="0"/>
          </a:p>
        </p:txBody>
      </p:sp>
      <p:sp>
        <p:nvSpPr>
          <p:cNvPr id="6"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1253900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31</a:t>
            </a:fld>
            <a:endParaRPr lang="en-US" dirty="0">
              <a:solidFill>
                <a:prstClr val="black">
                  <a:tint val="75000"/>
                </a:prstClr>
              </a:solidFill>
            </a:endParaRPr>
          </a:p>
        </p:txBody>
      </p:sp>
      <p:sp>
        <p:nvSpPr>
          <p:cNvPr id="6" name="Content Placeholder 5"/>
          <p:cNvSpPr>
            <a:spLocks noGrp="1"/>
          </p:cNvSpPr>
          <p:nvPr>
            <p:ph sz="quarter" idx="13"/>
          </p:nvPr>
        </p:nvSpPr>
        <p:spPr>
          <a:xfrm>
            <a:off x="419100" y="1356459"/>
            <a:ext cx="8305800" cy="4999892"/>
          </a:xfrm>
        </p:spPr>
        <p:txBody>
          <a:bodyPr>
            <a:normAutofit/>
          </a:bodyPr>
          <a:lstStyle/>
          <a:p>
            <a:r>
              <a:rPr lang="en-US" sz="2400" dirty="0" smtClean="0"/>
              <a:t>Goal: to </a:t>
            </a:r>
            <a:r>
              <a:rPr lang="en-US" sz="2400" dirty="0"/>
              <a:t>c</a:t>
            </a:r>
            <a:r>
              <a:rPr lang="en-US" sz="2400" dirty="0" smtClean="0"/>
              <a:t>reate </a:t>
            </a:r>
            <a:r>
              <a:rPr lang="en-US" sz="2400" dirty="0"/>
              <a:t>a suite of new or modified machine learning techniques </a:t>
            </a:r>
            <a:endParaRPr lang="en-US" sz="2400" dirty="0" smtClean="0"/>
          </a:p>
          <a:p>
            <a:pPr lvl="2"/>
            <a:r>
              <a:rPr lang="en-US" sz="2000" dirty="0">
                <a:latin typeface="Tahoma" panose="020B0604030504040204" pitchFamily="34" charset="0"/>
                <a:ea typeface="Tahoma" panose="020B0604030504040204" pitchFamily="34" charset="0"/>
                <a:cs typeface="Tahoma" panose="020B0604030504040204" pitchFamily="34" charset="0"/>
              </a:rPr>
              <a:t>t</a:t>
            </a:r>
            <a:r>
              <a:rPr lang="en-US" sz="2000" dirty="0" smtClean="0">
                <a:latin typeface="Tahoma" panose="020B0604030504040204" pitchFamily="34" charset="0"/>
                <a:ea typeface="Tahoma" panose="020B0604030504040204" pitchFamily="34" charset="0"/>
                <a:cs typeface="Tahoma" panose="020B0604030504040204" pitchFamily="34" charset="0"/>
              </a:rPr>
              <a:t>o produce </a:t>
            </a:r>
            <a:r>
              <a:rPr lang="en-US" sz="2000" dirty="0">
                <a:latin typeface="Tahoma" panose="020B0604030504040204" pitchFamily="34" charset="0"/>
                <a:ea typeface="Tahoma" panose="020B0604030504040204" pitchFamily="34" charset="0"/>
                <a:cs typeface="Tahoma" panose="020B0604030504040204" pitchFamily="34" charset="0"/>
              </a:rPr>
              <a:t>explainable </a:t>
            </a:r>
            <a:r>
              <a:rPr lang="en-US" sz="2000" dirty="0" smtClean="0">
                <a:latin typeface="Tahoma" panose="020B0604030504040204" pitchFamily="34" charset="0"/>
                <a:ea typeface="Tahoma" panose="020B0604030504040204" pitchFamily="34" charset="0"/>
                <a:cs typeface="Tahoma" panose="020B0604030504040204" pitchFamily="34" charset="0"/>
              </a:rPr>
              <a:t>models </a:t>
            </a:r>
            <a:r>
              <a:rPr lang="en-US" sz="2000" dirty="0">
                <a:latin typeface="Tahoma" panose="020B0604030504040204" pitchFamily="34" charset="0"/>
                <a:ea typeface="Tahoma" panose="020B0604030504040204" pitchFamily="34" charset="0"/>
                <a:cs typeface="Tahoma" panose="020B0604030504040204" pitchFamily="34" charset="0"/>
              </a:rPr>
              <a:t>that </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lvl="2"/>
            <a:r>
              <a:rPr lang="en-US" sz="2000" dirty="0" smtClean="0">
                <a:latin typeface="Tahoma" panose="020B0604030504040204" pitchFamily="34" charset="0"/>
                <a:ea typeface="Tahoma" panose="020B0604030504040204" pitchFamily="34" charset="0"/>
                <a:cs typeface="Tahoma" panose="020B0604030504040204" pitchFamily="34" charset="0"/>
              </a:rPr>
              <a:t>when </a:t>
            </a:r>
            <a:r>
              <a:rPr lang="en-US" sz="2000" dirty="0">
                <a:latin typeface="Tahoma" panose="020B0604030504040204" pitchFamily="34" charset="0"/>
                <a:ea typeface="Tahoma" panose="020B0604030504040204" pitchFamily="34" charset="0"/>
                <a:cs typeface="Tahoma" panose="020B0604030504040204" pitchFamily="34" charset="0"/>
              </a:rPr>
              <a:t>combined with effective explanation </a:t>
            </a:r>
            <a:r>
              <a:rPr lang="en-US" sz="2000" dirty="0" smtClean="0">
                <a:latin typeface="Tahoma" panose="020B0604030504040204" pitchFamily="34" charset="0"/>
                <a:ea typeface="Tahoma" panose="020B0604030504040204" pitchFamily="34" charset="0"/>
                <a:cs typeface="Tahoma" panose="020B0604030504040204" pitchFamily="34" charset="0"/>
              </a:rPr>
              <a:t>techniques</a:t>
            </a:r>
          </a:p>
          <a:p>
            <a:pPr lvl="2"/>
            <a:r>
              <a:rPr lang="en-US" sz="2000" dirty="0" smtClean="0">
                <a:latin typeface="Tahoma" panose="020B0604030504040204" pitchFamily="34" charset="0"/>
                <a:ea typeface="Tahoma" panose="020B0604030504040204" pitchFamily="34" charset="0"/>
                <a:cs typeface="Tahoma" panose="020B0604030504040204" pitchFamily="34" charset="0"/>
              </a:rPr>
              <a:t>enable </a:t>
            </a:r>
            <a:r>
              <a:rPr lang="en-US" sz="2000" dirty="0">
                <a:latin typeface="Tahoma" panose="020B0604030504040204" pitchFamily="34" charset="0"/>
                <a:ea typeface="Tahoma" panose="020B0604030504040204" pitchFamily="34" charset="0"/>
                <a:cs typeface="Tahoma" panose="020B0604030504040204" pitchFamily="34" charset="0"/>
              </a:rPr>
              <a:t>end users to </a:t>
            </a:r>
            <a:r>
              <a:rPr lang="en-US" sz="2000" dirty="0" smtClean="0">
                <a:latin typeface="Tahoma" panose="020B0604030504040204" pitchFamily="34" charset="0"/>
                <a:ea typeface="Tahoma" panose="020B0604030504040204" pitchFamily="34" charset="0"/>
                <a:cs typeface="Tahoma" panose="020B0604030504040204" pitchFamily="34" charset="0"/>
              </a:rPr>
              <a:t>understand</a:t>
            </a:r>
            <a:r>
              <a:rPr lang="en-US" sz="2000" dirty="0">
                <a:latin typeface="Tahoma" panose="020B0604030504040204" pitchFamily="34" charset="0"/>
                <a:ea typeface="Tahoma" panose="020B0604030504040204" pitchFamily="34" charset="0"/>
                <a:cs typeface="Tahoma" panose="020B0604030504040204" pitchFamily="34" charset="0"/>
              </a:rPr>
              <a:t>, appropriately trust, and effectively manage the emerging generation of </a:t>
            </a:r>
            <a:r>
              <a:rPr lang="en-US" sz="2000" dirty="0" smtClean="0">
                <a:latin typeface="Tahoma" panose="020B0604030504040204" pitchFamily="34" charset="0"/>
                <a:ea typeface="Tahoma" panose="020B0604030504040204" pitchFamily="34" charset="0"/>
                <a:cs typeface="Tahoma" panose="020B0604030504040204" pitchFamily="34" charset="0"/>
              </a:rPr>
              <a:t>AI systems</a:t>
            </a:r>
          </a:p>
          <a:p>
            <a:pPr marL="914400" lvl="2" indent="0">
              <a:buNone/>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r>
              <a:rPr lang="en-US" sz="2400" dirty="0" smtClean="0"/>
              <a:t>XAI is seeking the most interesting and compelling ideas to accomplish this goal</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ctrTitle"/>
          </p:nvPr>
        </p:nvSpPr>
        <p:spPr/>
        <p:txBody>
          <a:bodyPr/>
          <a:lstStyle/>
          <a:p>
            <a:r>
              <a:rPr lang="en-US" dirty="0" smtClean="0"/>
              <a:t>Summary</a:t>
            </a:r>
            <a:endParaRPr lang="en-US" dirty="0"/>
          </a:p>
        </p:txBody>
      </p:sp>
      <p:sp>
        <p:nvSpPr>
          <p:cNvPr id="7"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249262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32</a:t>
            </a:fld>
            <a:endParaRPr lang="en-US" dirty="0">
              <a:solidFill>
                <a:prstClr val="black">
                  <a:tint val="75000"/>
                </a:prstClr>
              </a:solidFill>
            </a:endParaRPr>
          </a:p>
        </p:txBody>
      </p:sp>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3847431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endCxn id="6" idx="2"/>
          </p:cNvCxnSpPr>
          <p:nvPr/>
        </p:nvCxnSpPr>
        <p:spPr>
          <a:xfrm>
            <a:off x="6241233" y="1902874"/>
            <a:ext cx="480614"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391292" y="1080240"/>
            <a:ext cx="3849941" cy="3943937"/>
          </a:xfrm>
          <a:prstGeom prst="rect">
            <a:avLst/>
          </a:prstGeom>
          <a:solidFill>
            <a:srgbClr val="FFE699">
              <a:alpha val="8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black"/>
              </a:solidFill>
              <a:latin typeface="Avenir Next"/>
            </a:endParaRPr>
          </a:p>
        </p:txBody>
      </p:sp>
      <p:grpSp>
        <p:nvGrpSpPr>
          <p:cNvPr id="24" name="Group 23"/>
          <p:cNvGrpSpPr/>
          <p:nvPr/>
        </p:nvGrpSpPr>
        <p:grpSpPr>
          <a:xfrm>
            <a:off x="2594682" y="1229145"/>
            <a:ext cx="3192943" cy="1647462"/>
            <a:chOff x="2863700" y="2995324"/>
            <a:chExt cx="3040428" cy="1568768"/>
          </a:xfrm>
        </p:grpSpPr>
        <p:pic>
          <p:nvPicPr>
            <p:cNvPr id="13" name="Picture 12"/>
            <p:cNvPicPr>
              <a:picLocks noChangeAspect="1"/>
            </p:cNvPicPr>
            <p:nvPr/>
          </p:nvPicPr>
          <p:blipFill rotWithShape="1">
            <a:blip r:embed="rId3"/>
            <a:srcRect l="13100" r="12269"/>
            <a:stretch/>
          </p:blipFill>
          <p:spPr>
            <a:xfrm>
              <a:off x="2863700" y="3384799"/>
              <a:ext cx="1565696" cy="1179293"/>
            </a:xfrm>
            <a:prstGeom prst="rect">
              <a:avLst/>
            </a:prstGeom>
            <a:ln w="12700">
              <a:solidFill>
                <a:schemeClr val="tx1"/>
              </a:solidFill>
            </a:ln>
          </p:spPr>
        </p:pic>
        <p:sp>
          <p:nvSpPr>
            <p:cNvPr id="17" name="TextBox 16"/>
            <p:cNvSpPr txBox="1"/>
            <p:nvPr/>
          </p:nvSpPr>
          <p:spPr>
            <a:xfrm>
              <a:off x="3136437" y="2995324"/>
              <a:ext cx="958339" cy="369332"/>
            </a:xfrm>
            <a:prstGeom prst="rect">
              <a:avLst/>
            </a:prstGeom>
            <a:noFill/>
          </p:spPr>
          <p:txBody>
            <a:bodyPr wrap="none" rtlCol="0">
              <a:spAutoFit/>
            </a:bodyPr>
            <a:lstStyle/>
            <a:p>
              <a:pPr algn="ctr"/>
              <a:r>
                <a:rPr lang="en-US" dirty="0">
                  <a:solidFill>
                    <a:schemeClr val="accent5">
                      <a:lumMod val="50000"/>
                    </a:schemeClr>
                  </a:solidFill>
                  <a:latin typeface="Avenir Next" charset="0"/>
                  <a:ea typeface="Avenir Next" charset="0"/>
                  <a:cs typeface="Avenir Next" charset="0"/>
                </a:rPr>
                <a:t>Watson</a:t>
              </a:r>
            </a:p>
          </p:txBody>
        </p:sp>
        <p:sp>
          <p:nvSpPr>
            <p:cNvPr id="18" name="TextBox 17"/>
            <p:cNvSpPr txBox="1"/>
            <p:nvPr/>
          </p:nvSpPr>
          <p:spPr>
            <a:xfrm>
              <a:off x="4821780" y="3000940"/>
              <a:ext cx="1082348" cy="369332"/>
            </a:xfrm>
            <a:prstGeom prst="rect">
              <a:avLst/>
            </a:prstGeom>
            <a:noFill/>
          </p:spPr>
          <p:txBody>
            <a:bodyPr wrap="none" rtlCol="0">
              <a:spAutoFit/>
            </a:bodyPr>
            <a:lstStyle/>
            <a:p>
              <a:pPr algn="ctr"/>
              <a:r>
                <a:rPr lang="en-US" dirty="0">
                  <a:solidFill>
                    <a:schemeClr val="accent5">
                      <a:lumMod val="50000"/>
                    </a:schemeClr>
                  </a:solidFill>
                  <a:latin typeface="Avenir Next" charset="0"/>
                  <a:ea typeface="Avenir Next" charset="0"/>
                  <a:cs typeface="Avenir Next" charset="0"/>
                </a:rPr>
                <a:t>AlphaGo</a:t>
              </a:r>
            </a:p>
          </p:txBody>
        </p:sp>
      </p:gr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4</a:t>
            </a:fld>
            <a:endParaRPr lang="en-US" dirty="0"/>
          </a:p>
        </p:txBody>
      </p:sp>
      <p:sp>
        <p:nvSpPr>
          <p:cNvPr id="5" name="Title 4"/>
          <p:cNvSpPr>
            <a:spLocks noGrp="1"/>
          </p:cNvSpPr>
          <p:nvPr>
            <p:ph type="ctrTitle"/>
          </p:nvPr>
        </p:nvSpPr>
        <p:spPr/>
        <p:txBody>
          <a:bodyPr>
            <a:normAutofit/>
          </a:bodyPr>
          <a:lstStyle/>
          <a:p>
            <a:r>
              <a:rPr lang="en-US" dirty="0" smtClean="0"/>
              <a:t>A. Introduction - </a:t>
            </a:r>
            <a:r>
              <a:rPr lang="en-US" dirty="0" smtClean="0">
                <a:solidFill>
                  <a:srgbClr val="0070C0"/>
                </a:solidFill>
              </a:rPr>
              <a:t>The Need for Explainable AI</a:t>
            </a:r>
            <a:endParaRPr lang="en-US" dirty="0">
              <a:solidFill>
                <a:srgbClr val="0070C0"/>
              </a:solidFill>
            </a:endParaRPr>
          </a:p>
        </p:txBody>
      </p:sp>
      <p:sp>
        <p:nvSpPr>
          <p:cNvPr id="6" name="Oval 5"/>
          <p:cNvSpPr/>
          <p:nvPr/>
        </p:nvSpPr>
        <p:spPr>
          <a:xfrm>
            <a:off x="6721847" y="1095991"/>
            <a:ext cx="1611215" cy="1613765"/>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US" dirty="0">
                <a:solidFill>
                  <a:prstClr val="black"/>
                </a:solidFill>
                <a:latin typeface="Avenir Next"/>
              </a:rPr>
              <a:t>User</a:t>
            </a:r>
          </a:p>
        </p:txBody>
      </p:sp>
      <p:sp>
        <p:nvSpPr>
          <p:cNvPr id="7" name="Rectangle 6"/>
          <p:cNvSpPr/>
          <p:nvPr/>
        </p:nvSpPr>
        <p:spPr>
          <a:xfrm>
            <a:off x="485273" y="1100389"/>
            <a:ext cx="1611214" cy="16093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37160" bIns="137160" rtlCol="0" anchor="t" anchorCtr="0"/>
          <a:lstStyle/>
          <a:p>
            <a:pPr algn="ctr"/>
            <a:r>
              <a:rPr lang="en-US" dirty="0">
                <a:solidFill>
                  <a:schemeClr val="tx1"/>
                </a:solidFill>
                <a:latin typeface="Avenir Next"/>
              </a:rPr>
              <a:t>AI</a:t>
            </a:r>
          </a:p>
          <a:p>
            <a:pPr algn="ctr"/>
            <a:r>
              <a:rPr lang="en-US" dirty="0">
                <a:solidFill>
                  <a:schemeClr val="tx1"/>
                </a:solidFill>
                <a:latin typeface="Avenir Next"/>
              </a:rPr>
              <a:t>System</a:t>
            </a:r>
          </a:p>
        </p:txBody>
      </p:sp>
      <p:cxnSp>
        <p:nvCxnSpPr>
          <p:cNvPr id="8" name="Straight Arrow Connector 7"/>
          <p:cNvCxnSpPr>
            <a:stCxn id="7" idx="3"/>
          </p:cNvCxnSpPr>
          <p:nvPr/>
        </p:nvCxnSpPr>
        <p:spPr>
          <a:xfrm>
            <a:off x="2096487" y="1905072"/>
            <a:ext cx="294805"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7204131" y="1660968"/>
            <a:ext cx="648317" cy="864423"/>
          </a:xfrm>
          <a:prstGeom prst="rect">
            <a:avLst/>
          </a:prstGeom>
        </p:spPr>
      </p:pic>
      <p:pic>
        <p:nvPicPr>
          <p:cNvPr id="11" name="Picture 10"/>
          <p:cNvPicPr>
            <a:picLocks noChangeAspect="1"/>
          </p:cNvPicPr>
          <p:nvPr/>
        </p:nvPicPr>
        <p:blipFill rotWithShape="1">
          <a:blip r:embed="rId5"/>
          <a:srcRect b="4060"/>
          <a:stretch/>
        </p:blipFill>
        <p:spPr>
          <a:xfrm>
            <a:off x="651010" y="1808799"/>
            <a:ext cx="1263369" cy="772493"/>
          </a:xfrm>
          <a:prstGeom prst="rect">
            <a:avLst/>
          </a:prstGeom>
        </p:spPr>
      </p:pic>
      <p:grpSp>
        <p:nvGrpSpPr>
          <p:cNvPr id="23" name="Group 22"/>
          <p:cNvGrpSpPr/>
          <p:nvPr/>
        </p:nvGrpSpPr>
        <p:grpSpPr>
          <a:xfrm>
            <a:off x="2580177" y="3141539"/>
            <a:ext cx="3460221" cy="1673115"/>
            <a:chOff x="2848348" y="1660330"/>
            <a:chExt cx="3294939" cy="1593195"/>
          </a:xfrm>
        </p:grpSpPr>
        <p:sp>
          <p:nvSpPr>
            <p:cNvPr id="15" name="TextBox 14"/>
            <p:cNvSpPr txBox="1"/>
            <p:nvPr/>
          </p:nvSpPr>
          <p:spPr>
            <a:xfrm>
              <a:off x="2862160" y="1660330"/>
              <a:ext cx="1506895" cy="351690"/>
            </a:xfrm>
            <a:prstGeom prst="rect">
              <a:avLst/>
            </a:prstGeom>
            <a:noFill/>
          </p:spPr>
          <p:txBody>
            <a:bodyPr wrap="none" rtlCol="0">
              <a:spAutoFit/>
            </a:bodyPr>
            <a:lstStyle/>
            <a:p>
              <a:pPr algn="ctr"/>
              <a:r>
                <a:rPr lang="en-US" dirty="0">
                  <a:solidFill>
                    <a:schemeClr val="accent6">
                      <a:lumMod val="50000"/>
                    </a:schemeClr>
                  </a:solidFill>
                  <a:latin typeface="Avenir Next" charset="0"/>
                  <a:ea typeface="Avenir Next" charset="0"/>
                  <a:cs typeface="Avenir Next" charset="0"/>
                </a:rPr>
                <a:t>Sensemaking</a:t>
              </a:r>
            </a:p>
          </p:txBody>
        </p:sp>
        <p:sp>
          <p:nvSpPr>
            <p:cNvPr id="16" name="TextBox 15"/>
            <p:cNvSpPr txBox="1"/>
            <p:nvPr/>
          </p:nvSpPr>
          <p:spPr>
            <a:xfrm>
              <a:off x="4737722" y="1665309"/>
              <a:ext cx="1250454" cy="351690"/>
            </a:xfrm>
            <a:prstGeom prst="rect">
              <a:avLst/>
            </a:prstGeom>
            <a:noFill/>
          </p:spPr>
          <p:txBody>
            <a:bodyPr wrap="none" rtlCol="0">
              <a:spAutoFit/>
            </a:bodyPr>
            <a:lstStyle/>
            <a:p>
              <a:pPr algn="ctr"/>
              <a:r>
                <a:rPr lang="en-US" dirty="0">
                  <a:solidFill>
                    <a:schemeClr val="accent6">
                      <a:lumMod val="50000"/>
                    </a:schemeClr>
                  </a:solidFill>
                  <a:latin typeface="Avenir Next" charset="0"/>
                  <a:ea typeface="Avenir Next" charset="0"/>
                  <a:cs typeface="Avenir Next" charset="0"/>
                </a:rPr>
                <a:t>Operations</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21871" t="2831" r="4892" b="-2778"/>
            <a:stretch/>
          </p:blipFill>
          <p:spPr>
            <a:xfrm>
              <a:off x="4582619" y="2055479"/>
              <a:ext cx="1560668" cy="1198046"/>
            </a:xfrm>
            <a:prstGeom prst="rect">
              <a:avLst/>
            </a:prstGeom>
            <a:ln w="12700">
              <a:solidFill>
                <a:schemeClr val="tx1"/>
              </a:solidFill>
            </a:ln>
          </p:spPr>
        </p:pic>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l="246" r="11941"/>
            <a:stretch/>
          </p:blipFill>
          <p:spPr>
            <a:xfrm>
              <a:off x="2848348" y="2062258"/>
              <a:ext cx="1548767" cy="1173677"/>
            </a:xfrm>
            <a:prstGeom prst="rect">
              <a:avLst/>
            </a:prstGeom>
            <a:ln w="12700">
              <a:solidFill>
                <a:schemeClr val="tx1"/>
              </a:solidFill>
            </a:ln>
          </p:spPr>
        </p:pic>
      </p:grpSp>
      <p:sp>
        <p:nvSpPr>
          <p:cNvPr id="21" name="TextBox 20"/>
          <p:cNvSpPr txBox="1"/>
          <p:nvPr/>
        </p:nvSpPr>
        <p:spPr>
          <a:xfrm>
            <a:off x="6359539" y="2745757"/>
            <a:ext cx="2403461" cy="1513235"/>
          </a:xfrm>
          <a:prstGeom prst="rect">
            <a:avLst/>
          </a:prstGeom>
          <a:noFill/>
        </p:spPr>
        <p:txBody>
          <a:bodyPr wrap="square" rtlCol="0">
            <a:spAutoFit/>
          </a:bodyPr>
          <a:lstStyle/>
          <a:p>
            <a:pPr marL="127394" indent="-127394">
              <a:spcBef>
                <a:spcPts val="150"/>
              </a:spcBef>
              <a:buFont typeface="Arial" panose="020B0604020202020204" pitchFamily="34" charset="0"/>
              <a:buChar char="•"/>
            </a:pPr>
            <a:r>
              <a:rPr lang="en-US" sz="1400" dirty="0">
                <a:solidFill>
                  <a:schemeClr val="accent1">
                    <a:lumMod val="50000"/>
                  </a:schemeClr>
                </a:solidFill>
                <a:latin typeface="Avenir Next"/>
              </a:rPr>
              <a:t>Why did you do that?</a:t>
            </a:r>
          </a:p>
          <a:p>
            <a:pPr marL="127394" indent="-127394">
              <a:spcBef>
                <a:spcPts val="150"/>
              </a:spcBef>
              <a:buFont typeface="Arial" panose="020B0604020202020204" pitchFamily="34" charset="0"/>
              <a:buChar char="•"/>
            </a:pPr>
            <a:r>
              <a:rPr lang="en-US" sz="1400" dirty="0">
                <a:solidFill>
                  <a:schemeClr val="accent1">
                    <a:lumMod val="50000"/>
                  </a:schemeClr>
                </a:solidFill>
                <a:latin typeface="Avenir Next"/>
              </a:rPr>
              <a:t>Why not something else</a:t>
            </a:r>
            <a:r>
              <a:rPr lang="en-US" sz="1400" dirty="0" smtClean="0">
                <a:solidFill>
                  <a:schemeClr val="accent1">
                    <a:lumMod val="50000"/>
                  </a:schemeClr>
                </a:solidFill>
                <a:latin typeface="Avenir Next"/>
              </a:rPr>
              <a:t>?</a:t>
            </a:r>
          </a:p>
          <a:p>
            <a:pPr marL="127394" indent="-127394">
              <a:spcBef>
                <a:spcPts val="150"/>
              </a:spcBef>
              <a:buFont typeface="Arial" panose="020B0604020202020204" pitchFamily="34" charset="0"/>
              <a:buChar char="•"/>
            </a:pPr>
            <a:r>
              <a:rPr lang="en-US" sz="1400" dirty="0" smtClean="0">
                <a:solidFill>
                  <a:schemeClr val="accent1">
                    <a:lumMod val="50000"/>
                  </a:schemeClr>
                </a:solidFill>
                <a:latin typeface="Avenir Next"/>
              </a:rPr>
              <a:t>When </a:t>
            </a:r>
            <a:r>
              <a:rPr lang="en-US" sz="1400" dirty="0">
                <a:solidFill>
                  <a:schemeClr val="accent1">
                    <a:lumMod val="50000"/>
                  </a:schemeClr>
                </a:solidFill>
                <a:latin typeface="Avenir Next"/>
              </a:rPr>
              <a:t>do you succeed?</a:t>
            </a:r>
          </a:p>
          <a:p>
            <a:pPr marL="127394" indent="-127394">
              <a:spcBef>
                <a:spcPts val="150"/>
              </a:spcBef>
              <a:buFont typeface="Arial" panose="020B0604020202020204" pitchFamily="34" charset="0"/>
              <a:buChar char="•"/>
            </a:pPr>
            <a:r>
              <a:rPr lang="en-US" sz="1400" dirty="0">
                <a:solidFill>
                  <a:schemeClr val="accent1">
                    <a:lumMod val="50000"/>
                  </a:schemeClr>
                </a:solidFill>
                <a:latin typeface="Avenir Next"/>
              </a:rPr>
              <a:t>When do you fail?</a:t>
            </a:r>
          </a:p>
          <a:p>
            <a:pPr marL="127394" indent="-127394">
              <a:spcBef>
                <a:spcPts val="150"/>
              </a:spcBef>
              <a:buFont typeface="Arial" panose="020B0604020202020204" pitchFamily="34" charset="0"/>
              <a:buChar char="•"/>
            </a:pPr>
            <a:r>
              <a:rPr lang="en-US" sz="1400" dirty="0">
                <a:solidFill>
                  <a:schemeClr val="accent1">
                    <a:lumMod val="50000"/>
                  </a:schemeClr>
                </a:solidFill>
                <a:latin typeface="Avenir Next"/>
              </a:rPr>
              <a:t>When can I trust you?</a:t>
            </a:r>
          </a:p>
          <a:p>
            <a:pPr marL="127394" indent="-127394">
              <a:spcBef>
                <a:spcPts val="150"/>
              </a:spcBef>
              <a:buFont typeface="Arial" panose="020B0604020202020204" pitchFamily="34" charset="0"/>
              <a:buChar char="•"/>
            </a:pPr>
            <a:r>
              <a:rPr lang="en-US" sz="1400" dirty="0">
                <a:solidFill>
                  <a:schemeClr val="accent1">
                    <a:lumMod val="50000"/>
                  </a:schemeClr>
                </a:solidFill>
                <a:latin typeface="Avenir Next"/>
              </a:rPr>
              <a:t>How do I correct </a:t>
            </a:r>
            <a:r>
              <a:rPr lang="en-US" sz="1400" dirty="0" smtClean="0">
                <a:solidFill>
                  <a:schemeClr val="accent1">
                    <a:lumMod val="50000"/>
                  </a:schemeClr>
                </a:solidFill>
                <a:latin typeface="Avenir Next"/>
              </a:rPr>
              <a:t>an error?</a:t>
            </a:r>
            <a:endParaRPr lang="en-US" sz="1400" dirty="0">
              <a:solidFill>
                <a:schemeClr val="accent1">
                  <a:lumMod val="50000"/>
                </a:schemeClr>
              </a:solidFill>
              <a:latin typeface="Avenir Next"/>
            </a:endParaRPr>
          </a:p>
        </p:txBody>
      </p:sp>
      <p:sp>
        <p:nvSpPr>
          <p:cNvPr id="22" name="Rectangle 21"/>
          <p:cNvSpPr/>
          <p:nvPr/>
        </p:nvSpPr>
        <p:spPr>
          <a:xfrm>
            <a:off x="253381" y="2745757"/>
            <a:ext cx="2113998" cy="2159566"/>
          </a:xfrm>
          <a:prstGeom prst="rect">
            <a:avLst/>
          </a:prstGeom>
          <a:noFill/>
        </p:spPr>
        <p:txBody>
          <a:bodyPr wrap="square" rtlCol="0">
            <a:spAutoFit/>
          </a:bodyPr>
          <a:lstStyle/>
          <a:p>
            <a:pPr marL="127394" indent="-127394">
              <a:spcBef>
                <a:spcPts val="450"/>
              </a:spcBef>
              <a:buFont typeface="Arial" panose="020B0604020202020204" pitchFamily="34" charset="0"/>
              <a:buChar char="•"/>
            </a:pPr>
            <a:r>
              <a:rPr lang="en-US" sz="1400" dirty="0">
                <a:solidFill>
                  <a:schemeClr val="accent1">
                    <a:lumMod val="50000"/>
                  </a:schemeClr>
                </a:solidFill>
                <a:latin typeface="Avenir Next"/>
              </a:rPr>
              <a:t>We are entering a new age of </a:t>
            </a:r>
            <a:r>
              <a:rPr lang="en-US" sz="1400" dirty="0" smtClean="0">
                <a:solidFill>
                  <a:schemeClr val="accent1">
                    <a:lumMod val="50000"/>
                  </a:schemeClr>
                </a:solidFill>
                <a:latin typeface="Avenir Next"/>
              </a:rPr>
              <a:t>AI applications</a:t>
            </a:r>
          </a:p>
          <a:p>
            <a:pPr marL="127394" indent="-127394">
              <a:spcBef>
                <a:spcPts val="450"/>
              </a:spcBef>
              <a:buFont typeface="Arial" panose="020B0604020202020204" pitchFamily="34" charset="0"/>
              <a:buChar char="•"/>
            </a:pPr>
            <a:r>
              <a:rPr lang="en-US" sz="1400" dirty="0">
                <a:solidFill>
                  <a:schemeClr val="accent1">
                    <a:lumMod val="50000"/>
                  </a:schemeClr>
                </a:solidFill>
                <a:latin typeface="Avenir Next"/>
              </a:rPr>
              <a:t>Machine learning is the core </a:t>
            </a:r>
            <a:r>
              <a:rPr lang="en-US" sz="1400" dirty="0" smtClean="0">
                <a:solidFill>
                  <a:schemeClr val="accent1">
                    <a:lumMod val="50000"/>
                  </a:schemeClr>
                </a:solidFill>
                <a:latin typeface="Avenir Next"/>
              </a:rPr>
              <a:t>technology</a:t>
            </a:r>
          </a:p>
          <a:p>
            <a:pPr marL="127394" lvl="0" indent="-127394">
              <a:spcBef>
                <a:spcPts val="450"/>
              </a:spcBef>
              <a:buFont typeface="Arial" panose="020B0604020202020204" pitchFamily="34" charset="0"/>
              <a:buChar char="•"/>
            </a:pPr>
            <a:r>
              <a:rPr lang="en-US" sz="1400" dirty="0">
                <a:solidFill>
                  <a:schemeClr val="accent1">
                    <a:lumMod val="50000"/>
                  </a:schemeClr>
                </a:solidFill>
                <a:latin typeface="Avenir Next"/>
              </a:rPr>
              <a:t>Machine learning models are opaque, non-intuitive, and difficult for people to </a:t>
            </a:r>
            <a:r>
              <a:rPr lang="en-US" sz="1400" dirty="0" smtClean="0">
                <a:solidFill>
                  <a:schemeClr val="accent1">
                    <a:lumMod val="50000"/>
                  </a:schemeClr>
                </a:solidFill>
                <a:latin typeface="Avenir Next"/>
              </a:rPr>
              <a:t>understand </a:t>
            </a:r>
            <a:endParaRPr lang="en-US" sz="1400" dirty="0">
              <a:solidFill>
                <a:schemeClr val="accent1">
                  <a:lumMod val="50000"/>
                </a:schemeClr>
              </a:solidFill>
              <a:latin typeface="Avenir Next"/>
            </a:endParaRPr>
          </a:p>
        </p:txBody>
      </p:sp>
      <p:sp>
        <p:nvSpPr>
          <p:cNvPr id="2" name="TextBox 1"/>
          <p:cNvSpPr txBox="1"/>
          <p:nvPr/>
        </p:nvSpPr>
        <p:spPr>
          <a:xfrm>
            <a:off x="3863604" y="2687897"/>
            <a:ext cx="465190" cy="215089"/>
          </a:xfrm>
          <a:prstGeom prst="rect">
            <a:avLst/>
          </a:prstGeom>
          <a:noFill/>
        </p:spPr>
        <p:txBody>
          <a:bodyPr wrap="square" rtlCol="0">
            <a:spAutoFit/>
          </a:bodyPr>
          <a:lstStyle/>
          <a:p>
            <a:r>
              <a:rPr lang="en-US" sz="800" dirty="0">
                <a:solidFill>
                  <a:schemeClr val="tx2">
                    <a:lumMod val="50000"/>
                    <a:lumOff val="50000"/>
                  </a:schemeClr>
                </a:solidFill>
              </a:rPr>
              <a:t>©IBM</a:t>
            </a:r>
          </a:p>
        </p:txBody>
      </p:sp>
      <p:sp>
        <p:nvSpPr>
          <p:cNvPr id="25" name="Footer Placeholder 24"/>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8670" y="1622241"/>
            <a:ext cx="1642809" cy="1254365"/>
          </a:xfrm>
          <a:prstGeom prst="rect">
            <a:avLst/>
          </a:prstGeom>
        </p:spPr>
      </p:pic>
      <p:sp>
        <p:nvSpPr>
          <p:cNvPr id="28" name="TextBox 27"/>
          <p:cNvSpPr txBox="1"/>
          <p:nvPr/>
        </p:nvSpPr>
        <p:spPr>
          <a:xfrm>
            <a:off x="5024720" y="2661162"/>
            <a:ext cx="1094512" cy="215444"/>
          </a:xfrm>
          <a:prstGeom prst="rect">
            <a:avLst/>
          </a:prstGeom>
          <a:noFill/>
        </p:spPr>
        <p:txBody>
          <a:bodyPr wrap="square" rtlCol="0">
            <a:spAutoFit/>
          </a:bodyPr>
          <a:lstStyle/>
          <a:p>
            <a:pPr algn="r"/>
            <a:r>
              <a:rPr lang="en-US" sz="800" dirty="0" smtClean="0">
                <a:solidFill>
                  <a:schemeClr val="tx2">
                    <a:lumMod val="50000"/>
                    <a:lumOff val="50000"/>
                  </a:schemeClr>
                </a:solidFill>
              </a:rPr>
              <a:t>©Marcin </a:t>
            </a:r>
            <a:r>
              <a:rPr lang="en-US" sz="800" dirty="0">
                <a:solidFill>
                  <a:schemeClr val="tx2">
                    <a:lumMod val="50000"/>
                    <a:lumOff val="50000"/>
                  </a:schemeClr>
                </a:solidFill>
              </a:rPr>
              <a:t>Bajer/Flickr</a:t>
            </a:r>
          </a:p>
        </p:txBody>
      </p:sp>
      <p:sp>
        <p:nvSpPr>
          <p:cNvPr id="29" name="TextBox 28"/>
          <p:cNvSpPr txBox="1"/>
          <p:nvPr/>
        </p:nvSpPr>
        <p:spPr>
          <a:xfrm>
            <a:off x="4521593" y="4580738"/>
            <a:ext cx="1585779" cy="215444"/>
          </a:xfrm>
          <a:prstGeom prst="rect">
            <a:avLst/>
          </a:prstGeom>
          <a:noFill/>
        </p:spPr>
        <p:txBody>
          <a:bodyPr wrap="square" rtlCol="0">
            <a:spAutoFit/>
          </a:bodyPr>
          <a:lstStyle/>
          <a:p>
            <a:pPr algn="r"/>
            <a:r>
              <a:rPr lang="en-US" sz="800" dirty="0" smtClean="0">
                <a:solidFill>
                  <a:schemeClr val="tx2">
                    <a:lumMod val="50000"/>
                    <a:lumOff val="50000"/>
                  </a:schemeClr>
                </a:solidFill>
              </a:rPr>
              <a:t>©Eric Keenan, U.S. Marine Corps</a:t>
            </a:r>
            <a:endParaRPr lang="en-US" sz="800" dirty="0">
              <a:solidFill>
                <a:schemeClr val="tx2">
                  <a:lumMod val="50000"/>
                  <a:lumOff val="50000"/>
                </a:schemeClr>
              </a:solidFill>
            </a:endParaRPr>
          </a:p>
        </p:txBody>
      </p:sp>
      <p:sp>
        <p:nvSpPr>
          <p:cNvPr id="30" name="TextBox 29"/>
          <p:cNvSpPr txBox="1"/>
          <p:nvPr/>
        </p:nvSpPr>
        <p:spPr>
          <a:xfrm>
            <a:off x="3567887" y="4593744"/>
            <a:ext cx="705678" cy="215444"/>
          </a:xfrm>
          <a:prstGeom prst="rect">
            <a:avLst/>
          </a:prstGeom>
          <a:noFill/>
        </p:spPr>
        <p:txBody>
          <a:bodyPr wrap="square" rtlCol="0">
            <a:spAutoFit/>
          </a:bodyPr>
          <a:lstStyle/>
          <a:p>
            <a:pPr algn="r"/>
            <a:r>
              <a:rPr lang="en-US" sz="800" dirty="0" smtClean="0">
                <a:solidFill>
                  <a:schemeClr val="tx2">
                    <a:lumMod val="50000"/>
                    <a:lumOff val="50000"/>
                  </a:schemeClr>
                </a:solidFill>
              </a:rPr>
              <a:t>©NASA.gov</a:t>
            </a:r>
            <a:endParaRPr lang="en-US" sz="800" dirty="0">
              <a:solidFill>
                <a:schemeClr val="tx2">
                  <a:lumMod val="50000"/>
                  <a:lumOff val="50000"/>
                </a:schemeClr>
              </a:solidFill>
            </a:endParaRPr>
          </a:p>
        </p:txBody>
      </p:sp>
      <p:sp>
        <p:nvSpPr>
          <p:cNvPr id="14" name="TextBox 13"/>
          <p:cNvSpPr txBox="1"/>
          <p:nvPr/>
        </p:nvSpPr>
        <p:spPr>
          <a:xfrm>
            <a:off x="253381" y="5130156"/>
            <a:ext cx="8509619" cy="1538883"/>
          </a:xfrm>
          <a:prstGeom prst="rect">
            <a:avLst/>
          </a:prstGeom>
          <a:noFill/>
        </p:spPr>
        <p:txBody>
          <a:bodyPr wrap="square" rtlCol="0">
            <a:spAutoFit/>
          </a:bodyPr>
          <a:lstStyle/>
          <a:p>
            <a:pPr marL="173038" indent="-173038">
              <a:spcBef>
                <a:spcPts val="600"/>
              </a:spcBef>
              <a:buFont typeface="Arial" panose="020B0604020202020204" pitchFamily="34" charset="0"/>
              <a:buChar char="•"/>
            </a:pPr>
            <a:r>
              <a:rPr lang="en-US" sz="1600" dirty="0" smtClean="0">
                <a:latin typeface="Avenir Next"/>
              </a:rPr>
              <a:t>The current generation of AI systems </a:t>
            </a:r>
            <a:r>
              <a:rPr lang="en-US" sz="1600" dirty="0">
                <a:latin typeface="Avenir Next"/>
              </a:rPr>
              <a:t>offer tremendous benefits, but their effectiveness will be limited by the machine’s inability to explain its decisions and actions to </a:t>
            </a:r>
            <a:r>
              <a:rPr lang="en-US" sz="1600" dirty="0" smtClean="0">
                <a:latin typeface="Avenir Next"/>
              </a:rPr>
              <a:t>users</a:t>
            </a:r>
            <a:r>
              <a:rPr lang="en-US" sz="1600" dirty="0">
                <a:latin typeface="Avenir Next"/>
              </a:rPr>
              <a:t>. </a:t>
            </a:r>
            <a:endParaRPr lang="en-US" sz="1600" dirty="0" smtClean="0">
              <a:latin typeface="Avenir Next"/>
            </a:endParaRPr>
          </a:p>
          <a:p>
            <a:pPr marL="173038" indent="-173038">
              <a:spcBef>
                <a:spcPts val="600"/>
              </a:spcBef>
              <a:buFont typeface="Arial" panose="020B0604020202020204" pitchFamily="34" charset="0"/>
              <a:buChar char="•"/>
            </a:pPr>
            <a:r>
              <a:rPr lang="en-US" sz="1600" dirty="0" smtClean="0">
                <a:latin typeface="Avenir Next"/>
              </a:rPr>
              <a:t>Explainable </a:t>
            </a:r>
            <a:r>
              <a:rPr lang="en-US" sz="1600" dirty="0">
                <a:latin typeface="Avenir Next"/>
              </a:rPr>
              <a:t>AI will be essential if users are to understand, appropriately trust, and effectively manage this incoming generation of artificially intelligent partners.</a:t>
            </a:r>
          </a:p>
          <a:p>
            <a:pPr>
              <a:spcBef>
                <a:spcPts val="600"/>
              </a:spcBef>
            </a:pPr>
            <a:endParaRPr lang="en-US" sz="2000" dirty="0">
              <a:latin typeface="Avenir Next"/>
            </a:endParaRPr>
          </a:p>
        </p:txBody>
      </p:sp>
    </p:spTree>
    <p:extLst>
      <p:ext uri="{BB962C8B-B14F-4D97-AF65-F5344CB8AC3E}">
        <p14:creationId xmlns:p14="http://schemas.microsoft.com/office/powerpoint/2010/main" val="1598587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5</a:t>
            </a:fld>
            <a:endParaRPr lang="en-US" dirty="0">
              <a:solidFill>
                <a:prstClr val="black">
                  <a:tint val="75000"/>
                </a:prstClr>
              </a:solidFill>
            </a:endParaRPr>
          </a:p>
        </p:txBody>
      </p:sp>
      <p:sp>
        <p:nvSpPr>
          <p:cNvPr id="4" name="Title 3"/>
          <p:cNvSpPr>
            <a:spLocks noGrp="1"/>
          </p:cNvSpPr>
          <p:nvPr>
            <p:ph type="ctrTitle"/>
          </p:nvPr>
        </p:nvSpPr>
        <p:spPr/>
        <p:txBody>
          <a:bodyPr>
            <a:normAutofit/>
          </a:bodyPr>
          <a:lstStyle/>
          <a:p>
            <a:r>
              <a:rPr lang="en-US" dirty="0"/>
              <a:t>B. Program Scope – </a:t>
            </a:r>
            <a:r>
              <a:rPr lang="en-US" dirty="0" smtClean="0">
                <a:solidFill>
                  <a:srgbClr val="0070C0"/>
                </a:solidFill>
              </a:rPr>
              <a:t>XAI Concept</a:t>
            </a:r>
            <a:endParaRPr lang="en-US" dirty="0">
              <a:solidFill>
                <a:srgbClr val="0070C0"/>
              </a:solidFill>
            </a:endParaRPr>
          </a:p>
        </p:txBody>
      </p:sp>
      <p:grpSp>
        <p:nvGrpSpPr>
          <p:cNvPr id="11" name="Group 10"/>
          <p:cNvGrpSpPr/>
          <p:nvPr/>
        </p:nvGrpSpPr>
        <p:grpSpPr>
          <a:xfrm>
            <a:off x="379071" y="1345951"/>
            <a:ext cx="8557452" cy="1971096"/>
            <a:chOff x="333915" y="1409558"/>
            <a:chExt cx="8557452" cy="1971096"/>
          </a:xfrm>
        </p:grpSpPr>
        <p:sp>
          <p:nvSpPr>
            <p:cNvPr id="29" name="Rectangle 28"/>
            <p:cNvSpPr/>
            <p:nvPr/>
          </p:nvSpPr>
          <p:spPr>
            <a:xfrm>
              <a:off x="1713679" y="1898574"/>
              <a:ext cx="1219914" cy="1120717"/>
            </a:xfrm>
            <a:prstGeom prst="rect">
              <a:avLst/>
            </a:prstGeom>
            <a:no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Avenir Next" charset="0"/>
                  <a:ea typeface="Avenir Next" charset="0"/>
                  <a:cs typeface="Avenir Next" charset="0"/>
                </a:rPr>
                <a:t>Machine Learning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Avenir Next" charset="0"/>
                  <a:ea typeface="Avenir Next" charset="0"/>
                  <a:cs typeface="Avenir Next" charset="0"/>
                </a:rPr>
                <a:t>Process</a:t>
              </a:r>
            </a:p>
          </p:txBody>
        </p:sp>
        <p:sp>
          <p:nvSpPr>
            <p:cNvPr id="30" name="Rectangle 29"/>
            <p:cNvSpPr/>
            <p:nvPr/>
          </p:nvSpPr>
          <p:spPr>
            <a:xfrm>
              <a:off x="341991" y="1898453"/>
              <a:ext cx="1192203" cy="1120717"/>
            </a:xfrm>
            <a:prstGeom prst="rect">
              <a:avLst/>
            </a:prstGeom>
            <a:noFill/>
            <a:ln w="19050" cap="flat" cmpd="sng" algn="ctr">
              <a:solidFill>
                <a:schemeClr val="tx1"/>
              </a:solidFill>
              <a:prstDash val="solid"/>
              <a:miter lim="800000"/>
            </a:ln>
            <a:effectLst/>
          </p:spPr>
          <p:txBody>
            <a:bodyPr rtlCol="0" anchor="ctr"/>
            <a:lstStyle/>
            <a:p>
              <a:pPr algn="ctr"/>
              <a:r>
                <a:rPr lang="en-US" sz="1600" kern="0" dirty="0">
                  <a:latin typeface="Avenir Next" charset="0"/>
                  <a:ea typeface="Avenir Next" charset="0"/>
                  <a:cs typeface="Avenir Next" charset="0"/>
                </a:rPr>
                <a:t>Training Data</a:t>
              </a:r>
            </a:p>
          </p:txBody>
        </p:sp>
        <p:cxnSp>
          <p:nvCxnSpPr>
            <p:cNvPr id="31" name="Straight Arrow Connector 30"/>
            <p:cNvCxnSpPr>
              <a:stCxn id="30" idx="3"/>
              <a:endCxn id="29" idx="1"/>
            </p:cNvCxnSpPr>
            <p:nvPr/>
          </p:nvCxnSpPr>
          <p:spPr>
            <a:xfrm>
              <a:off x="1534194" y="2458812"/>
              <a:ext cx="179485" cy="121"/>
            </a:xfrm>
            <a:prstGeom prst="straightConnector1">
              <a:avLst/>
            </a:prstGeom>
            <a:noFill/>
            <a:ln w="28575" cap="flat" cmpd="sng" algn="ctr">
              <a:solidFill>
                <a:schemeClr val="tx1"/>
              </a:solidFill>
              <a:prstDash val="solid"/>
              <a:miter lim="800000"/>
              <a:tailEnd type="triangle"/>
            </a:ln>
            <a:effectLst/>
          </p:spPr>
        </p:cxnSp>
        <p:sp>
          <p:nvSpPr>
            <p:cNvPr id="32" name="Rectangle 31"/>
            <p:cNvSpPr/>
            <p:nvPr/>
          </p:nvSpPr>
          <p:spPr>
            <a:xfrm>
              <a:off x="3116472" y="1898574"/>
              <a:ext cx="1219914" cy="1120717"/>
            </a:xfrm>
            <a:prstGeom prst="rect">
              <a:avLst/>
            </a:prstGeom>
            <a:noFill/>
            <a:ln w="19050" cap="flat" cmpd="sng" algn="ctr">
              <a:solidFill>
                <a:schemeClr val="tx1"/>
              </a:solidFill>
              <a:prstDash val="solid"/>
              <a:miter lim="800000"/>
            </a:ln>
            <a:effectLst/>
          </p:spPr>
          <p:txBody>
            <a:bodyPr rtlCol="0" anchor="ctr"/>
            <a:lstStyle/>
            <a:p>
              <a:pPr lvl="0" algn="ctr">
                <a:defRPr/>
              </a:pPr>
              <a:r>
                <a:rPr lang="en-US" sz="1600" kern="0" dirty="0">
                  <a:latin typeface="Avenir Next" charset="0"/>
                  <a:ea typeface="Avenir Next" charset="0"/>
                  <a:cs typeface="Avenir Next" charset="0"/>
                </a:rPr>
                <a:t>Learned</a:t>
              </a:r>
            </a:p>
            <a:p>
              <a:pPr lvl="0" algn="ctr">
                <a:defRPr/>
              </a:pPr>
              <a:r>
                <a:rPr lang="en-US" sz="1600" kern="0" dirty="0">
                  <a:latin typeface="Avenir Next" charset="0"/>
                  <a:ea typeface="Avenir Next" charset="0"/>
                  <a:cs typeface="Avenir Next" charset="0"/>
                </a:rPr>
                <a:t>Function</a:t>
              </a:r>
            </a:p>
          </p:txBody>
        </p:sp>
        <p:cxnSp>
          <p:nvCxnSpPr>
            <p:cNvPr id="33" name="Straight Arrow Connector 32"/>
            <p:cNvCxnSpPr>
              <a:stCxn id="32" idx="3"/>
              <a:endCxn id="34" idx="2"/>
            </p:cNvCxnSpPr>
            <p:nvPr/>
          </p:nvCxnSpPr>
          <p:spPr>
            <a:xfrm>
              <a:off x="4336386" y="2458933"/>
              <a:ext cx="1442354" cy="1699"/>
            </a:xfrm>
            <a:prstGeom prst="straightConnector1">
              <a:avLst/>
            </a:prstGeom>
            <a:noFill/>
            <a:ln w="28575" cap="flat" cmpd="sng" algn="ctr">
              <a:solidFill>
                <a:schemeClr val="tx1"/>
              </a:solidFill>
              <a:prstDash val="solid"/>
              <a:miter lim="800000"/>
              <a:headEnd type="none" w="med" len="med"/>
              <a:tailEnd type="triangle" w="med" len="med"/>
            </a:ln>
            <a:effectLst/>
          </p:spPr>
        </p:cxnSp>
        <p:sp>
          <p:nvSpPr>
            <p:cNvPr id="34" name="Oval 33"/>
            <p:cNvSpPr/>
            <p:nvPr/>
          </p:nvSpPr>
          <p:spPr>
            <a:xfrm>
              <a:off x="5778740" y="1950652"/>
              <a:ext cx="997234" cy="1019959"/>
            </a:xfrm>
            <a:prstGeom prst="ellipse">
              <a:avLst/>
            </a:prstGeom>
            <a:noFill/>
            <a:ln w="19050" cap="flat" cmpd="sng" algn="ctr">
              <a:solidFill>
                <a:schemeClr val="tx1"/>
              </a:solidFill>
              <a:prstDash val="solid"/>
              <a:miter lim="800000"/>
            </a:ln>
            <a:effectLst/>
          </p:spPr>
          <p:txBody>
            <a:bodyPr lIns="0" rIns="0" rtlCol="0" anchor="ctr"/>
            <a:lstStyle/>
            <a:p>
              <a:pPr algn="ctr"/>
              <a:endParaRPr lang="en-US" sz="1600" kern="0" dirty="0">
                <a:latin typeface="Avenir Next" charset="0"/>
                <a:ea typeface="Avenir Next" charset="0"/>
                <a:cs typeface="Avenir Next" charset="0"/>
              </a:endParaRPr>
            </a:p>
          </p:txBody>
        </p:sp>
        <p:sp>
          <p:nvSpPr>
            <p:cNvPr id="35" name="TextBox 34"/>
            <p:cNvSpPr txBox="1"/>
            <p:nvPr/>
          </p:nvSpPr>
          <p:spPr>
            <a:xfrm>
              <a:off x="333915" y="1409558"/>
              <a:ext cx="1058303" cy="461665"/>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latin typeface="Avenir Next" charset="0"/>
                  <a:ea typeface="Avenir Next" charset="0"/>
                  <a:cs typeface="Avenir Next" charset="0"/>
                </a:rPr>
                <a:t>Today</a:t>
              </a:r>
            </a:p>
          </p:txBody>
        </p:sp>
        <p:cxnSp>
          <p:nvCxnSpPr>
            <p:cNvPr id="36" name="Straight Arrow Connector 35"/>
            <p:cNvCxnSpPr>
              <a:stCxn id="29" idx="3"/>
              <a:endCxn id="32" idx="1"/>
            </p:cNvCxnSpPr>
            <p:nvPr/>
          </p:nvCxnSpPr>
          <p:spPr>
            <a:xfrm>
              <a:off x="2933593" y="2458933"/>
              <a:ext cx="182879" cy="0"/>
            </a:xfrm>
            <a:prstGeom prst="straightConnector1">
              <a:avLst/>
            </a:prstGeom>
            <a:noFill/>
            <a:ln w="28575" cap="flat" cmpd="sng" algn="ctr">
              <a:solidFill>
                <a:schemeClr val="tx1"/>
              </a:solidFill>
              <a:prstDash val="solid"/>
              <a:miter lim="800000"/>
              <a:tailEnd type="triangle"/>
            </a:ln>
            <a:effectLst/>
          </p:spPr>
        </p:cxnSp>
        <p:sp>
          <p:nvSpPr>
            <p:cNvPr id="37" name="TextBox 36"/>
            <p:cNvSpPr txBox="1"/>
            <p:nvPr/>
          </p:nvSpPr>
          <p:spPr>
            <a:xfrm>
              <a:off x="6746215" y="1759579"/>
              <a:ext cx="2145152" cy="1328569"/>
            </a:xfrm>
            <a:prstGeom prst="rect">
              <a:avLst/>
            </a:prstGeom>
            <a:noFill/>
            <a:ln>
              <a:noFill/>
            </a:ln>
          </p:spPr>
          <p:txBody>
            <a:bodyPr wrap="square" lIns="91440" rIns="91440" rtlCol="0">
              <a:spAutoFit/>
            </a:bodyPr>
            <a:lstStyle/>
            <a:p>
              <a:pPr marL="119063" marR="0" lvl="0" indent="-119063" defTabSz="914400" eaLnBrk="1" fontAlgn="auto" latinLnBrk="0" hangingPunct="1">
                <a:lnSpc>
                  <a:spcPct val="100000"/>
                </a:lnSpc>
                <a:spcBef>
                  <a:spcPts val="15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Why did you do that?</a:t>
              </a:r>
            </a:p>
            <a:p>
              <a:pPr marL="119063" marR="0" lvl="0" indent="-119063" defTabSz="914400" eaLnBrk="1" fontAlgn="auto" latinLnBrk="0" hangingPunct="1">
                <a:lnSpc>
                  <a:spcPct val="100000"/>
                </a:lnSpc>
                <a:spcBef>
                  <a:spcPts val="15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Why not something else?</a:t>
              </a:r>
            </a:p>
            <a:p>
              <a:pPr marL="119063" marR="0" lvl="0" indent="-119063" defTabSz="914400" eaLnBrk="1" fontAlgn="auto" latinLnBrk="0" hangingPunct="1">
                <a:lnSpc>
                  <a:spcPct val="100000"/>
                </a:lnSpc>
                <a:spcBef>
                  <a:spcPts val="15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When do you succeed?</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When do you fail?</a:t>
              </a:r>
            </a:p>
            <a:p>
              <a:pPr marL="119063" marR="0" lvl="0" indent="-119063" defTabSz="914400" eaLnBrk="1" fontAlgn="auto" latinLnBrk="0" hangingPunct="1">
                <a:lnSpc>
                  <a:spcPct val="100000"/>
                </a:lnSpc>
                <a:spcBef>
                  <a:spcPts val="15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When can I trust you?</a:t>
              </a:r>
            </a:p>
            <a:p>
              <a:pPr marL="119063" marR="0" lvl="0" indent="-119063" defTabSz="914400" eaLnBrk="1" fontAlgn="auto" latinLnBrk="0" hangingPunct="1">
                <a:lnSpc>
                  <a:spcPct val="100000"/>
                </a:lnSpc>
                <a:spcBef>
                  <a:spcPts val="15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How do I correct an error?</a:t>
              </a:r>
            </a:p>
          </p:txBody>
        </p:sp>
        <p:sp>
          <p:nvSpPr>
            <p:cNvPr id="38" name="Rectangle 37"/>
            <p:cNvSpPr/>
            <p:nvPr/>
          </p:nvSpPr>
          <p:spPr>
            <a:xfrm>
              <a:off x="4268812" y="1997176"/>
              <a:ext cx="1590311" cy="461665"/>
            </a:xfrm>
            <a:prstGeom prst="rect">
              <a:avLst/>
            </a:prstGeom>
            <a:noFill/>
            <a:ln>
              <a:noFill/>
            </a:ln>
          </p:spPr>
          <p:txBody>
            <a:bodyPr wrap="square">
              <a:spAutoFit/>
            </a:bodyPr>
            <a:lstStyle/>
            <a:p>
              <a:pPr lvl="0" algn="ctr">
                <a:defRPr/>
              </a:pPr>
              <a:r>
                <a:rPr lang="en-US" sz="1200" kern="0" dirty="0" smtClean="0">
                  <a:latin typeface="Avenir Next" charset="0"/>
                  <a:ea typeface="Avenir Next" charset="0"/>
                  <a:cs typeface="Avenir Next" charset="0"/>
                </a:rPr>
                <a:t>Decision or</a:t>
              </a:r>
            </a:p>
            <a:p>
              <a:pPr lvl="0" algn="ctr">
                <a:defRPr/>
              </a:pPr>
              <a:r>
                <a:rPr lang="en-US" sz="1200" kern="0" dirty="0" smtClean="0">
                  <a:latin typeface="Avenir Next" charset="0"/>
                  <a:ea typeface="Avenir Next" charset="0"/>
                  <a:cs typeface="Avenir Next" charset="0"/>
                </a:rPr>
                <a:t>Recommendation</a:t>
              </a:r>
              <a:endParaRPr lang="en-US" sz="1200" kern="0" dirty="0">
                <a:latin typeface="Avenir Next" charset="0"/>
                <a:ea typeface="Avenir Next" charset="0"/>
                <a:cs typeface="Avenir Next" charset="0"/>
              </a:endParaRPr>
            </a:p>
          </p:txBody>
        </p:sp>
        <p:sp>
          <p:nvSpPr>
            <p:cNvPr id="39" name="Rectangle 38"/>
            <p:cNvSpPr/>
            <p:nvPr/>
          </p:nvSpPr>
          <p:spPr>
            <a:xfrm>
              <a:off x="5990740" y="1456232"/>
              <a:ext cx="566822" cy="276999"/>
            </a:xfrm>
            <a:prstGeom prst="rect">
              <a:avLst/>
            </a:prstGeom>
          </p:spPr>
          <p:txBody>
            <a:bodyPr wrap="none" lIns="45720" tIns="0" rIns="45720" bIns="0">
              <a:spAutoFit/>
            </a:bodyPr>
            <a:lstStyle/>
            <a:p>
              <a:pPr algn="ctr"/>
              <a:r>
                <a:rPr lang="en-US" kern="0" dirty="0" smtClean="0">
                  <a:latin typeface="Avenir Next" charset="0"/>
                  <a:ea typeface="Avenir Next" charset="0"/>
                  <a:cs typeface="Avenir Next" charset="0"/>
                </a:rPr>
                <a:t>Task</a:t>
              </a:r>
              <a:endParaRPr lang="en-US" dirty="0"/>
            </a:p>
          </p:txBody>
        </p:sp>
        <p:cxnSp>
          <p:nvCxnSpPr>
            <p:cNvPr id="40" name="Elbow Connector 39"/>
            <p:cNvCxnSpPr>
              <a:stCxn id="39" idx="1"/>
              <a:endCxn id="32" idx="0"/>
            </p:cNvCxnSpPr>
            <p:nvPr/>
          </p:nvCxnSpPr>
          <p:spPr>
            <a:xfrm rot="10800000" flipV="1">
              <a:off x="3726430" y="1594732"/>
              <a:ext cx="2264311" cy="30384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9" idx="2"/>
              <a:endCxn id="34" idx="0"/>
            </p:cNvCxnSpPr>
            <p:nvPr/>
          </p:nvCxnSpPr>
          <p:spPr>
            <a:xfrm>
              <a:off x="6274151" y="1733231"/>
              <a:ext cx="3206" cy="2174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3"/>
            <a:stretch>
              <a:fillRect/>
            </a:stretch>
          </p:blipFill>
          <p:spPr>
            <a:xfrm>
              <a:off x="5963630" y="2087846"/>
              <a:ext cx="597695" cy="728077"/>
            </a:xfrm>
            <a:prstGeom prst="rect">
              <a:avLst/>
            </a:prstGeom>
          </p:spPr>
        </p:pic>
        <p:sp>
          <p:nvSpPr>
            <p:cNvPr id="43" name="Rectangle 42"/>
            <p:cNvSpPr/>
            <p:nvPr/>
          </p:nvSpPr>
          <p:spPr>
            <a:xfrm>
              <a:off x="5928555" y="3011322"/>
              <a:ext cx="665567" cy="369332"/>
            </a:xfrm>
            <a:prstGeom prst="rect">
              <a:avLst/>
            </a:prstGeom>
          </p:spPr>
          <p:txBody>
            <a:bodyPr wrap="none">
              <a:spAutoFit/>
            </a:bodyPr>
            <a:lstStyle/>
            <a:p>
              <a:r>
                <a:rPr lang="en-US" kern="0" dirty="0">
                  <a:latin typeface="Avenir Next" charset="0"/>
                  <a:ea typeface="Avenir Next" charset="0"/>
                  <a:cs typeface="Avenir Next" charset="0"/>
                </a:rPr>
                <a:t>User</a:t>
              </a:r>
              <a:endParaRPr lang="en-US" dirty="0"/>
            </a:p>
          </p:txBody>
        </p:sp>
      </p:grpSp>
      <p:grpSp>
        <p:nvGrpSpPr>
          <p:cNvPr id="12" name="Group 11"/>
          <p:cNvGrpSpPr/>
          <p:nvPr/>
        </p:nvGrpSpPr>
        <p:grpSpPr>
          <a:xfrm>
            <a:off x="379071" y="3768875"/>
            <a:ext cx="8651919" cy="1937857"/>
            <a:chOff x="333915" y="3832482"/>
            <a:chExt cx="8651919" cy="1937857"/>
          </a:xfrm>
        </p:grpSpPr>
        <p:pic>
          <p:nvPicPr>
            <p:cNvPr id="13" name="Picture 12"/>
            <p:cNvPicPr>
              <a:picLocks noChangeAspect="1"/>
            </p:cNvPicPr>
            <p:nvPr/>
          </p:nvPicPr>
          <p:blipFill>
            <a:blip r:embed="rId4"/>
            <a:stretch>
              <a:fillRect/>
            </a:stretch>
          </p:blipFill>
          <p:spPr>
            <a:xfrm>
              <a:off x="5827950" y="4441376"/>
              <a:ext cx="816246" cy="816246"/>
            </a:xfrm>
            <a:prstGeom prst="rect">
              <a:avLst/>
            </a:prstGeom>
          </p:spPr>
        </p:pic>
        <p:sp>
          <p:nvSpPr>
            <p:cNvPr id="14" name="Rectangle 13"/>
            <p:cNvSpPr/>
            <p:nvPr/>
          </p:nvSpPr>
          <p:spPr>
            <a:xfrm>
              <a:off x="1713679" y="4306984"/>
              <a:ext cx="1219914" cy="1120717"/>
            </a:xfrm>
            <a:prstGeom prst="rect">
              <a:avLst/>
            </a:prstGeom>
            <a:no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Avenir Next" charset="0"/>
                  <a:ea typeface="Avenir Next" charset="0"/>
                  <a:cs typeface="Avenir Next" charset="0"/>
                </a:rPr>
                <a:t>New Machine Learning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Avenir Next" charset="0"/>
                  <a:ea typeface="Avenir Next" charset="0"/>
                  <a:cs typeface="Avenir Next" charset="0"/>
                </a:rPr>
                <a:t>Process</a:t>
              </a:r>
            </a:p>
          </p:txBody>
        </p:sp>
        <p:sp>
          <p:nvSpPr>
            <p:cNvPr id="15" name="Rectangle 14"/>
            <p:cNvSpPr/>
            <p:nvPr/>
          </p:nvSpPr>
          <p:spPr>
            <a:xfrm>
              <a:off x="341991" y="4306863"/>
              <a:ext cx="1192203" cy="1120717"/>
            </a:xfrm>
            <a:prstGeom prst="rect">
              <a:avLst/>
            </a:prstGeom>
            <a:noFill/>
            <a:ln w="19050" cap="flat" cmpd="sng" algn="ctr">
              <a:solidFill>
                <a:schemeClr val="tx1"/>
              </a:solidFill>
              <a:prstDash val="solid"/>
              <a:miter lim="800000"/>
            </a:ln>
            <a:effectLst/>
          </p:spPr>
          <p:txBody>
            <a:bodyPr rtlCol="0" anchor="ctr"/>
            <a:lstStyle/>
            <a:p>
              <a:pPr algn="ctr"/>
              <a:r>
                <a:rPr lang="en-US" sz="1600" kern="0" dirty="0">
                  <a:latin typeface="Avenir Next" charset="0"/>
                  <a:ea typeface="Avenir Next" charset="0"/>
                  <a:cs typeface="Avenir Next" charset="0"/>
                </a:rPr>
                <a:t>Training Data</a:t>
              </a:r>
            </a:p>
          </p:txBody>
        </p:sp>
        <p:cxnSp>
          <p:nvCxnSpPr>
            <p:cNvPr id="16" name="Straight Arrow Connector 15"/>
            <p:cNvCxnSpPr>
              <a:stCxn id="15" idx="3"/>
              <a:endCxn id="14" idx="1"/>
            </p:cNvCxnSpPr>
            <p:nvPr/>
          </p:nvCxnSpPr>
          <p:spPr>
            <a:xfrm>
              <a:off x="1534194" y="4867222"/>
              <a:ext cx="179485" cy="121"/>
            </a:xfrm>
            <a:prstGeom prst="straightConnector1">
              <a:avLst/>
            </a:prstGeom>
            <a:noFill/>
            <a:ln w="28575" cap="flat" cmpd="sng" algn="ctr">
              <a:solidFill>
                <a:schemeClr val="tx1"/>
              </a:solidFill>
              <a:prstDash val="solid"/>
              <a:miter lim="800000"/>
              <a:tailEnd type="triangle"/>
            </a:ln>
            <a:effectLst/>
          </p:spPr>
        </p:cxnSp>
        <p:sp>
          <p:nvSpPr>
            <p:cNvPr id="17" name="Rectangle 16"/>
            <p:cNvSpPr/>
            <p:nvPr/>
          </p:nvSpPr>
          <p:spPr>
            <a:xfrm>
              <a:off x="3116472" y="4306984"/>
              <a:ext cx="1219914" cy="1120717"/>
            </a:xfrm>
            <a:prstGeom prst="rect">
              <a:avLst/>
            </a:prstGeom>
            <a:noFill/>
            <a:ln w="19050" cap="flat" cmpd="sng" algn="ctr">
              <a:solidFill>
                <a:schemeClr val="tx1"/>
              </a:solidFill>
              <a:prstDash val="solid"/>
              <a:miter lim="800000"/>
            </a:ln>
            <a:effectLst/>
          </p:spPr>
          <p:txBody>
            <a:bodyPr lIns="0" rIns="0" rtlCol="0" anchor="ctr"/>
            <a:lstStyle/>
            <a:p>
              <a:pPr lvl="0" algn="ctr">
                <a:defRPr/>
              </a:pPr>
              <a:r>
                <a:rPr lang="en-US" sz="1600" kern="0" dirty="0" smtClean="0">
                  <a:latin typeface="Avenir Next" charset="0"/>
                  <a:ea typeface="Avenir Next" charset="0"/>
                  <a:cs typeface="Avenir Next" charset="0"/>
                </a:rPr>
                <a:t>Explainable Model</a:t>
              </a:r>
              <a:endParaRPr lang="en-US" sz="1600" kern="0" dirty="0">
                <a:latin typeface="Avenir Next" charset="0"/>
                <a:ea typeface="Avenir Next" charset="0"/>
                <a:cs typeface="Avenir Next" charset="0"/>
              </a:endParaRPr>
            </a:p>
          </p:txBody>
        </p:sp>
        <p:cxnSp>
          <p:nvCxnSpPr>
            <p:cNvPr id="18" name="Straight Arrow Connector 17"/>
            <p:cNvCxnSpPr/>
            <p:nvPr/>
          </p:nvCxnSpPr>
          <p:spPr>
            <a:xfrm flipH="1" flipV="1">
              <a:off x="5562160" y="4777031"/>
              <a:ext cx="216580" cy="1699"/>
            </a:xfrm>
            <a:prstGeom prst="straightConnector1">
              <a:avLst/>
            </a:prstGeom>
            <a:noFill/>
            <a:ln w="28575" cap="flat" cmpd="sng" algn="ctr">
              <a:solidFill>
                <a:schemeClr val="tx1"/>
              </a:solidFill>
              <a:prstDash val="solid"/>
              <a:miter lim="800000"/>
              <a:headEnd type="triangle" w="med" len="med"/>
              <a:tailEnd type="none" w="med" len="med"/>
            </a:ln>
            <a:effectLst/>
          </p:spPr>
        </p:cxnSp>
        <p:sp>
          <p:nvSpPr>
            <p:cNvPr id="19" name="Oval 18"/>
            <p:cNvSpPr/>
            <p:nvPr/>
          </p:nvSpPr>
          <p:spPr>
            <a:xfrm>
              <a:off x="5778740" y="4359062"/>
              <a:ext cx="997234" cy="1019959"/>
            </a:xfrm>
            <a:prstGeom prst="ellipse">
              <a:avLst/>
            </a:prstGeom>
            <a:noFill/>
            <a:ln w="19050" cap="flat" cmpd="sng" algn="ctr">
              <a:solidFill>
                <a:schemeClr val="tx1"/>
              </a:solidFill>
              <a:prstDash val="solid"/>
              <a:miter lim="800000"/>
            </a:ln>
            <a:effectLst/>
          </p:spPr>
          <p:txBody>
            <a:bodyPr lIns="0" rIns="0" rtlCol="0" anchor="ctr"/>
            <a:lstStyle/>
            <a:p>
              <a:pPr algn="ctr"/>
              <a:endParaRPr lang="en-US" sz="1600" kern="0" dirty="0">
                <a:latin typeface="Avenir Next" charset="0"/>
                <a:ea typeface="Avenir Next" charset="0"/>
                <a:cs typeface="Avenir Next" charset="0"/>
              </a:endParaRPr>
            </a:p>
          </p:txBody>
        </p:sp>
        <p:sp>
          <p:nvSpPr>
            <p:cNvPr id="20" name="TextBox 19"/>
            <p:cNvSpPr txBox="1"/>
            <p:nvPr/>
          </p:nvSpPr>
          <p:spPr>
            <a:xfrm>
              <a:off x="333915" y="3832482"/>
              <a:ext cx="679994" cy="461665"/>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latin typeface="Avenir Next" charset="0"/>
                  <a:ea typeface="Avenir Next" charset="0"/>
                  <a:cs typeface="Avenir Next" charset="0"/>
                </a:rPr>
                <a:t>XAI</a:t>
              </a:r>
            </a:p>
          </p:txBody>
        </p:sp>
        <p:cxnSp>
          <p:nvCxnSpPr>
            <p:cNvPr id="21" name="Straight Arrow Connector 20"/>
            <p:cNvCxnSpPr>
              <a:stCxn id="14" idx="3"/>
              <a:endCxn id="17" idx="1"/>
            </p:cNvCxnSpPr>
            <p:nvPr/>
          </p:nvCxnSpPr>
          <p:spPr>
            <a:xfrm>
              <a:off x="2933593" y="4867343"/>
              <a:ext cx="182879" cy="0"/>
            </a:xfrm>
            <a:prstGeom prst="straightConnector1">
              <a:avLst/>
            </a:prstGeom>
            <a:noFill/>
            <a:ln w="28575" cap="flat" cmpd="sng" algn="ctr">
              <a:solidFill>
                <a:schemeClr val="tx1"/>
              </a:solidFill>
              <a:prstDash val="solid"/>
              <a:miter lim="800000"/>
              <a:tailEnd type="triangle"/>
            </a:ln>
            <a:effectLst/>
          </p:spPr>
        </p:cxnSp>
        <p:sp>
          <p:nvSpPr>
            <p:cNvPr id="22" name="Rectangle 21"/>
            <p:cNvSpPr/>
            <p:nvPr/>
          </p:nvSpPr>
          <p:spPr>
            <a:xfrm>
              <a:off x="4342246" y="4306984"/>
              <a:ext cx="1219914" cy="1120717"/>
            </a:xfrm>
            <a:prstGeom prst="rect">
              <a:avLst/>
            </a:prstGeom>
            <a:noFill/>
            <a:ln w="19050" cap="flat" cmpd="sng" algn="ctr">
              <a:solidFill>
                <a:schemeClr val="tx1"/>
              </a:solidFill>
              <a:prstDash val="solid"/>
              <a:miter lim="800000"/>
            </a:ln>
            <a:effectLst/>
          </p:spPr>
          <p:txBody>
            <a:bodyPr lIns="0" rIns="0" rtlCol="0" anchor="ctr"/>
            <a:lstStyle/>
            <a:p>
              <a:pPr lvl="0" algn="ctr">
                <a:defRPr/>
              </a:pPr>
              <a:r>
                <a:rPr lang="en-US" sz="1600" kern="0" dirty="0" smtClean="0">
                  <a:latin typeface="Avenir Next" charset="0"/>
                  <a:ea typeface="Avenir Next" charset="0"/>
                  <a:cs typeface="Avenir Next" charset="0"/>
                </a:rPr>
                <a:t>Explanation Interface</a:t>
              </a:r>
              <a:endParaRPr lang="en-US" sz="1600" kern="0" dirty="0">
                <a:latin typeface="Avenir Next" charset="0"/>
                <a:ea typeface="Avenir Next" charset="0"/>
                <a:cs typeface="Avenir Next" charset="0"/>
              </a:endParaRPr>
            </a:p>
          </p:txBody>
        </p:sp>
        <p:sp>
          <p:nvSpPr>
            <p:cNvPr id="23" name="TextBox 22"/>
            <p:cNvSpPr txBox="1"/>
            <p:nvPr/>
          </p:nvSpPr>
          <p:spPr>
            <a:xfrm>
              <a:off x="6840682" y="4202936"/>
              <a:ext cx="2145152" cy="1328569"/>
            </a:xfrm>
            <a:prstGeom prst="rect">
              <a:avLst/>
            </a:prstGeom>
            <a:noFill/>
            <a:ln>
              <a:noFill/>
            </a:ln>
          </p:spPr>
          <p:txBody>
            <a:bodyPr wrap="square" rtlCol="0">
              <a:spAutoFit/>
            </a:bodyPr>
            <a:lstStyle/>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understand why</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understand why not</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when you</a:t>
              </a:r>
              <a:r>
                <a:rPr kumimoji="0" lang="en-US" sz="1200" b="0" i="0" u="none" strike="noStrike" kern="0" cap="none" spc="0" normalizeH="0" noProof="0" dirty="0" smtClean="0">
                  <a:ln>
                    <a:noFill/>
                  </a:ln>
                  <a:effectLst/>
                  <a:uLnTx/>
                  <a:uFillTx/>
                  <a:latin typeface="Avenir Next"/>
                </a:rPr>
                <a:t> </a:t>
              </a:r>
              <a:r>
                <a:rPr kumimoji="0" lang="en-US" sz="1200" b="0" i="0" u="none" strike="noStrike" kern="0" cap="none" spc="0" normalizeH="0" baseline="0" noProof="0" dirty="0" smtClean="0">
                  <a:ln>
                    <a:noFill/>
                  </a:ln>
                  <a:effectLst/>
                  <a:uLnTx/>
                  <a:uFillTx/>
                  <a:latin typeface="Avenir Next"/>
                </a:rPr>
                <a:t>succeed</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when you</a:t>
              </a:r>
              <a:r>
                <a:rPr kumimoji="0" lang="en-US" sz="1200" b="0" i="0" u="none" strike="noStrike" kern="0" cap="none" spc="0" normalizeH="0" noProof="0" dirty="0" smtClean="0">
                  <a:ln>
                    <a:noFill/>
                  </a:ln>
                  <a:effectLst/>
                  <a:uLnTx/>
                  <a:uFillTx/>
                  <a:latin typeface="Avenir Next"/>
                </a:rPr>
                <a:t> f</a:t>
              </a:r>
              <a:r>
                <a:rPr kumimoji="0" lang="en-US" sz="1200" b="0" i="0" u="none" strike="noStrike" kern="0" cap="none" spc="0" normalizeH="0" baseline="0" noProof="0" dirty="0" smtClean="0">
                  <a:ln>
                    <a:noFill/>
                  </a:ln>
                  <a:effectLst/>
                  <a:uLnTx/>
                  <a:uFillTx/>
                  <a:latin typeface="Avenir Next"/>
                </a:rPr>
                <a:t>ail</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when to trust you</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why you erred</a:t>
              </a:r>
            </a:p>
          </p:txBody>
        </p:sp>
        <p:sp>
          <p:nvSpPr>
            <p:cNvPr id="24" name="Rectangle 23"/>
            <p:cNvSpPr/>
            <p:nvPr/>
          </p:nvSpPr>
          <p:spPr>
            <a:xfrm>
              <a:off x="5990740" y="3861242"/>
              <a:ext cx="566822" cy="276999"/>
            </a:xfrm>
            <a:prstGeom prst="rect">
              <a:avLst/>
            </a:prstGeom>
          </p:spPr>
          <p:txBody>
            <a:bodyPr wrap="none" lIns="45720" tIns="0" rIns="45720" bIns="0">
              <a:spAutoFit/>
            </a:bodyPr>
            <a:lstStyle/>
            <a:p>
              <a:pPr algn="ctr"/>
              <a:r>
                <a:rPr lang="en-US" kern="0" dirty="0" smtClean="0">
                  <a:latin typeface="Avenir Next" charset="0"/>
                  <a:ea typeface="Avenir Next" charset="0"/>
                  <a:cs typeface="Avenir Next" charset="0"/>
                </a:rPr>
                <a:t>Task</a:t>
              </a:r>
              <a:endParaRPr lang="en-US" dirty="0"/>
            </a:p>
          </p:txBody>
        </p:sp>
        <p:cxnSp>
          <p:nvCxnSpPr>
            <p:cNvPr id="25" name="Elbow Connector 24"/>
            <p:cNvCxnSpPr>
              <a:stCxn id="24" idx="1"/>
              <a:endCxn id="17" idx="0"/>
            </p:cNvCxnSpPr>
            <p:nvPr/>
          </p:nvCxnSpPr>
          <p:spPr>
            <a:xfrm rot="10800000" flipV="1">
              <a:off x="3726430" y="3999742"/>
              <a:ext cx="2264311" cy="30724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2"/>
              <a:endCxn id="19" idx="0"/>
            </p:cNvCxnSpPr>
            <p:nvPr/>
          </p:nvCxnSpPr>
          <p:spPr>
            <a:xfrm>
              <a:off x="6274151" y="4138241"/>
              <a:ext cx="3206" cy="220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928555" y="5401007"/>
              <a:ext cx="665567" cy="369332"/>
            </a:xfrm>
            <a:prstGeom prst="rect">
              <a:avLst/>
            </a:prstGeom>
          </p:spPr>
          <p:txBody>
            <a:bodyPr wrap="none">
              <a:spAutoFit/>
            </a:bodyPr>
            <a:lstStyle/>
            <a:p>
              <a:r>
                <a:rPr lang="en-US" kern="0" dirty="0">
                  <a:latin typeface="Avenir Next" charset="0"/>
                  <a:ea typeface="Avenir Next" charset="0"/>
                  <a:cs typeface="Avenir Next" charset="0"/>
                </a:rPr>
                <a:t>User</a:t>
              </a:r>
              <a:endParaRPr lang="en-US" dirty="0"/>
            </a:p>
          </p:txBody>
        </p:sp>
        <p:cxnSp>
          <p:nvCxnSpPr>
            <p:cNvPr id="28" name="Straight Arrow Connector 27"/>
            <p:cNvCxnSpPr/>
            <p:nvPr/>
          </p:nvCxnSpPr>
          <p:spPr>
            <a:xfrm flipV="1">
              <a:off x="5562160" y="4940517"/>
              <a:ext cx="216580" cy="1699"/>
            </a:xfrm>
            <a:prstGeom prst="straightConnector1">
              <a:avLst/>
            </a:prstGeom>
            <a:noFill/>
            <a:ln w="28575" cap="flat" cmpd="sng" algn="ctr">
              <a:solidFill>
                <a:schemeClr val="tx1"/>
              </a:solidFill>
              <a:prstDash val="solid"/>
              <a:miter lim="800000"/>
              <a:headEnd type="triangle" w="med" len="med"/>
              <a:tailEnd type="none" w="med" len="med"/>
            </a:ln>
            <a:effectLst/>
          </p:spPr>
        </p:cxnSp>
      </p:grpSp>
      <p:sp>
        <p:nvSpPr>
          <p:cNvPr id="9" name="Rectangle 8"/>
          <p:cNvSpPr/>
          <p:nvPr/>
        </p:nvSpPr>
        <p:spPr>
          <a:xfrm>
            <a:off x="79023" y="1093586"/>
            <a:ext cx="8985834" cy="48655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cxnSp>
        <p:nvCxnSpPr>
          <p:cNvPr id="10" name="Straight Connector 9"/>
          <p:cNvCxnSpPr>
            <a:stCxn id="9" idx="1"/>
            <a:endCxn id="9" idx="3"/>
          </p:cNvCxnSpPr>
          <p:nvPr/>
        </p:nvCxnSpPr>
        <p:spPr>
          <a:xfrm>
            <a:off x="79023" y="3526342"/>
            <a:ext cx="89858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970844"/>
            <a:ext cx="9144000" cy="5147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Tree>
    <p:extLst>
      <p:ext uri="{BB962C8B-B14F-4D97-AF65-F5344CB8AC3E}">
        <p14:creationId xmlns:p14="http://schemas.microsoft.com/office/powerpoint/2010/main" val="1113928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6</a:t>
            </a:fld>
            <a:endParaRPr lang="en-US" dirty="0">
              <a:solidFill>
                <a:prstClr val="black">
                  <a:tint val="75000"/>
                </a:prstClr>
              </a:solidFill>
            </a:endParaRPr>
          </a:p>
        </p:txBody>
      </p:sp>
      <p:sp>
        <p:nvSpPr>
          <p:cNvPr id="4" name="Content Placeholder 3"/>
          <p:cNvSpPr>
            <a:spLocks noGrp="1"/>
          </p:cNvSpPr>
          <p:nvPr>
            <p:ph sz="quarter" idx="13"/>
          </p:nvPr>
        </p:nvSpPr>
        <p:spPr>
          <a:xfrm>
            <a:off x="1385739" y="3692763"/>
            <a:ext cx="7456809" cy="2573565"/>
          </a:xfrm>
          <a:noFill/>
          <a:ln w="28575">
            <a:solidFill>
              <a:srgbClr val="0070C0"/>
            </a:solidFill>
          </a:ln>
        </p:spPr>
        <p:txBody>
          <a:bodyPr anchor="ctr">
            <a:normAutofit lnSpcReduction="10000"/>
          </a:bodyPr>
          <a:lstStyle/>
          <a:p>
            <a:pPr marL="282575" indent="-282575"/>
            <a:r>
              <a:rPr lang="en-US" dirty="0">
                <a:solidFill>
                  <a:srgbClr val="0070C0"/>
                </a:solidFill>
              </a:rPr>
              <a:t>The target of XAI is an end user </a:t>
            </a:r>
            <a:r>
              <a:rPr lang="en-US" dirty="0" smtClean="0">
                <a:solidFill>
                  <a:srgbClr val="0070C0"/>
                </a:solidFill>
              </a:rPr>
              <a:t>who:</a:t>
            </a:r>
          </a:p>
          <a:p>
            <a:pPr lvl="1"/>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depends </a:t>
            </a:r>
            <a:r>
              <a:rPr lang="en-US"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on decisions, recommendations, or actions </a:t>
            </a:r>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of the system</a:t>
            </a:r>
          </a:p>
          <a:p>
            <a:pPr lvl="1"/>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needs </a:t>
            </a:r>
            <a:r>
              <a:rPr lang="en-US"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to understand the rationale for the system’s </a:t>
            </a:r>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decisions to understand</a:t>
            </a:r>
            <a:r>
              <a:rPr lang="en-US"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 appropriately trust, and effectively manage </a:t>
            </a:r>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the system</a:t>
            </a:r>
          </a:p>
          <a:p>
            <a:pPr marL="282575" indent="-282575"/>
            <a:r>
              <a:rPr lang="en-US" dirty="0">
                <a:solidFill>
                  <a:srgbClr val="0070C0"/>
                </a:solidFill>
              </a:rPr>
              <a:t>T</a:t>
            </a:r>
            <a:r>
              <a:rPr lang="en-US" dirty="0" smtClean="0">
                <a:solidFill>
                  <a:srgbClr val="0070C0"/>
                </a:solidFill>
              </a:rPr>
              <a:t>he </a:t>
            </a:r>
            <a:r>
              <a:rPr lang="en-US" dirty="0">
                <a:solidFill>
                  <a:srgbClr val="0070C0"/>
                </a:solidFill>
              </a:rPr>
              <a:t>XAI </a:t>
            </a:r>
            <a:r>
              <a:rPr lang="en-US" dirty="0" smtClean="0">
                <a:solidFill>
                  <a:srgbClr val="0070C0"/>
                </a:solidFill>
              </a:rPr>
              <a:t>concept is to:</a:t>
            </a:r>
          </a:p>
          <a:p>
            <a:pPr lvl="1"/>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provide an </a:t>
            </a:r>
            <a:r>
              <a:rPr lang="en-US"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explanation of individual </a:t>
            </a:r>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decisions</a:t>
            </a:r>
          </a:p>
          <a:p>
            <a:pPr lvl="1"/>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enable understanding of overall </a:t>
            </a:r>
            <a:r>
              <a:rPr lang="en-US"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strengths </a:t>
            </a:r>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&amp; weaknesses</a:t>
            </a:r>
          </a:p>
          <a:p>
            <a:pPr lvl="1"/>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convey </a:t>
            </a:r>
            <a:r>
              <a:rPr lang="en-US"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an understanding of how the system will behave in the </a:t>
            </a:r>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future</a:t>
            </a:r>
          </a:p>
          <a:p>
            <a:pPr lvl="1"/>
            <a:r>
              <a:rPr lang="en-US"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c</a:t>
            </a:r>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onvey how </a:t>
            </a:r>
            <a:r>
              <a:rPr lang="en-US"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to correct the system’s </a:t>
            </a:r>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mistakes</a:t>
            </a:r>
            <a:r>
              <a:rPr lang="en-US"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(perhaps)</a:t>
            </a:r>
          </a:p>
        </p:txBody>
      </p:sp>
      <p:sp>
        <p:nvSpPr>
          <p:cNvPr id="5" name="Title 4"/>
          <p:cNvSpPr>
            <a:spLocks noGrp="1"/>
          </p:cNvSpPr>
          <p:nvPr>
            <p:ph type="ctrTitle"/>
          </p:nvPr>
        </p:nvSpPr>
        <p:spPr/>
        <p:txBody>
          <a:bodyPr>
            <a:normAutofit/>
          </a:bodyPr>
          <a:lstStyle/>
          <a:p>
            <a:r>
              <a:rPr lang="en-US" dirty="0" smtClean="0"/>
              <a:t>B. </a:t>
            </a:r>
            <a:r>
              <a:rPr lang="en-US" dirty="0"/>
              <a:t>Program </a:t>
            </a:r>
            <a:r>
              <a:rPr lang="en-US" dirty="0" smtClean="0"/>
              <a:t>Scope – </a:t>
            </a:r>
            <a:r>
              <a:rPr lang="en-US" dirty="0" smtClean="0">
                <a:solidFill>
                  <a:srgbClr val="0070C0"/>
                </a:solidFill>
              </a:rPr>
              <a:t>XAI Concept</a:t>
            </a:r>
            <a:endParaRPr lang="en-US" dirty="0">
              <a:solidFill>
                <a:srgbClr val="0070C0"/>
              </a:solidFill>
            </a:endParaRPr>
          </a:p>
        </p:txBody>
      </p:sp>
      <p:grpSp>
        <p:nvGrpSpPr>
          <p:cNvPr id="6" name="Group 5"/>
          <p:cNvGrpSpPr/>
          <p:nvPr/>
        </p:nvGrpSpPr>
        <p:grpSpPr>
          <a:xfrm>
            <a:off x="369446" y="1237431"/>
            <a:ext cx="8651919" cy="1937857"/>
            <a:chOff x="333915" y="3832482"/>
            <a:chExt cx="8651919" cy="1937857"/>
          </a:xfrm>
        </p:grpSpPr>
        <p:pic>
          <p:nvPicPr>
            <p:cNvPr id="7" name="Picture 6"/>
            <p:cNvPicPr>
              <a:picLocks noChangeAspect="1"/>
            </p:cNvPicPr>
            <p:nvPr/>
          </p:nvPicPr>
          <p:blipFill>
            <a:blip r:embed="rId2"/>
            <a:stretch>
              <a:fillRect/>
            </a:stretch>
          </p:blipFill>
          <p:spPr>
            <a:xfrm>
              <a:off x="5827950" y="4441376"/>
              <a:ext cx="816246" cy="816246"/>
            </a:xfrm>
            <a:prstGeom prst="rect">
              <a:avLst/>
            </a:prstGeom>
          </p:spPr>
        </p:pic>
        <p:sp>
          <p:nvSpPr>
            <p:cNvPr id="8" name="Rectangle 7"/>
            <p:cNvSpPr/>
            <p:nvPr/>
          </p:nvSpPr>
          <p:spPr>
            <a:xfrm>
              <a:off x="1713679" y="4306984"/>
              <a:ext cx="1219914" cy="1120717"/>
            </a:xfrm>
            <a:prstGeom prst="rect">
              <a:avLst/>
            </a:prstGeom>
            <a:no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Avenir Next" charset="0"/>
                  <a:ea typeface="Avenir Next" charset="0"/>
                  <a:cs typeface="Avenir Next" charset="0"/>
                </a:rPr>
                <a:t>New Machine Learning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Avenir Next" charset="0"/>
                  <a:ea typeface="Avenir Next" charset="0"/>
                  <a:cs typeface="Avenir Next" charset="0"/>
                </a:rPr>
                <a:t>Process</a:t>
              </a:r>
            </a:p>
          </p:txBody>
        </p:sp>
        <p:sp>
          <p:nvSpPr>
            <p:cNvPr id="9" name="Rectangle 8"/>
            <p:cNvSpPr/>
            <p:nvPr/>
          </p:nvSpPr>
          <p:spPr>
            <a:xfrm>
              <a:off x="341991" y="4306863"/>
              <a:ext cx="1192203" cy="1120717"/>
            </a:xfrm>
            <a:prstGeom prst="rect">
              <a:avLst/>
            </a:prstGeom>
            <a:noFill/>
            <a:ln w="19050" cap="flat" cmpd="sng" algn="ctr">
              <a:solidFill>
                <a:schemeClr val="tx1"/>
              </a:solidFill>
              <a:prstDash val="solid"/>
              <a:miter lim="800000"/>
            </a:ln>
            <a:effectLst/>
          </p:spPr>
          <p:txBody>
            <a:bodyPr rtlCol="0" anchor="ctr"/>
            <a:lstStyle/>
            <a:p>
              <a:pPr algn="ctr"/>
              <a:r>
                <a:rPr lang="en-US" sz="1600" kern="0" dirty="0">
                  <a:latin typeface="Avenir Next" charset="0"/>
                  <a:ea typeface="Avenir Next" charset="0"/>
                  <a:cs typeface="Avenir Next" charset="0"/>
                </a:rPr>
                <a:t>Training Data</a:t>
              </a:r>
            </a:p>
          </p:txBody>
        </p:sp>
        <p:cxnSp>
          <p:nvCxnSpPr>
            <p:cNvPr id="10" name="Straight Arrow Connector 9"/>
            <p:cNvCxnSpPr>
              <a:stCxn id="9" idx="3"/>
              <a:endCxn id="8" idx="1"/>
            </p:cNvCxnSpPr>
            <p:nvPr/>
          </p:nvCxnSpPr>
          <p:spPr>
            <a:xfrm>
              <a:off x="1534194" y="4867222"/>
              <a:ext cx="179485" cy="121"/>
            </a:xfrm>
            <a:prstGeom prst="straightConnector1">
              <a:avLst/>
            </a:prstGeom>
            <a:noFill/>
            <a:ln w="28575" cap="flat" cmpd="sng" algn="ctr">
              <a:solidFill>
                <a:schemeClr val="tx1"/>
              </a:solidFill>
              <a:prstDash val="solid"/>
              <a:miter lim="800000"/>
              <a:tailEnd type="triangle"/>
            </a:ln>
            <a:effectLst/>
          </p:spPr>
        </p:cxnSp>
        <p:sp>
          <p:nvSpPr>
            <p:cNvPr id="11" name="Rectangle 10"/>
            <p:cNvSpPr/>
            <p:nvPr/>
          </p:nvSpPr>
          <p:spPr>
            <a:xfrm>
              <a:off x="3116472" y="4306984"/>
              <a:ext cx="1219914" cy="1120717"/>
            </a:xfrm>
            <a:prstGeom prst="rect">
              <a:avLst/>
            </a:prstGeom>
            <a:noFill/>
            <a:ln w="19050" cap="flat" cmpd="sng" algn="ctr">
              <a:solidFill>
                <a:schemeClr val="tx1"/>
              </a:solidFill>
              <a:prstDash val="solid"/>
              <a:miter lim="800000"/>
            </a:ln>
            <a:effectLst/>
          </p:spPr>
          <p:txBody>
            <a:bodyPr lIns="0" rIns="0" rtlCol="0" anchor="ctr"/>
            <a:lstStyle/>
            <a:p>
              <a:pPr lvl="0" algn="ctr">
                <a:defRPr/>
              </a:pPr>
              <a:r>
                <a:rPr lang="en-US" sz="1600" kern="0" dirty="0" smtClean="0">
                  <a:latin typeface="Avenir Next" charset="0"/>
                  <a:ea typeface="Avenir Next" charset="0"/>
                  <a:cs typeface="Avenir Next" charset="0"/>
                </a:rPr>
                <a:t>Explainable Model</a:t>
              </a:r>
              <a:endParaRPr lang="en-US" sz="1600" kern="0" dirty="0">
                <a:latin typeface="Avenir Next" charset="0"/>
                <a:ea typeface="Avenir Next" charset="0"/>
                <a:cs typeface="Avenir Next" charset="0"/>
              </a:endParaRPr>
            </a:p>
          </p:txBody>
        </p:sp>
        <p:cxnSp>
          <p:nvCxnSpPr>
            <p:cNvPr id="12" name="Straight Arrow Connector 11"/>
            <p:cNvCxnSpPr/>
            <p:nvPr/>
          </p:nvCxnSpPr>
          <p:spPr>
            <a:xfrm flipH="1" flipV="1">
              <a:off x="5562160" y="4777031"/>
              <a:ext cx="216580" cy="1699"/>
            </a:xfrm>
            <a:prstGeom prst="straightConnector1">
              <a:avLst/>
            </a:prstGeom>
            <a:noFill/>
            <a:ln w="28575" cap="flat" cmpd="sng" algn="ctr">
              <a:solidFill>
                <a:schemeClr val="tx1"/>
              </a:solidFill>
              <a:prstDash val="solid"/>
              <a:miter lim="800000"/>
              <a:headEnd type="triangle" w="med" len="med"/>
              <a:tailEnd type="none" w="med" len="med"/>
            </a:ln>
            <a:effectLst/>
          </p:spPr>
        </p:cxnSp>
        <p:sp>
          <p:nvSpPr>
            <p:cNvPr id="13" name="Oval 12"/>
            <p:cNvSpPr/>
            <p:nvPr/>
          </p:nvSpPr>
          <p:spPr>
            <a:xfrm>
              <a:off x="5778740" y="4359062"/>
              <a:ext cx="997234" cy="1019959"/>
            </a:xfrm>
            <a:prstGeom prst="ellipse">
              <a:avLst/>
            </a:prstGeom>
            <a:noFill/>
            <a:ln w="19050" cap="flat" cmpd="sng" algn="ctr">
              <a:solidFill>
                <a:schemeClr val="tx1"/>
              </a:solidFill>
              <a:prstDash val="solid"/>
              <a:miter lim="800000"/>
            </a:ln>
            <a:effectLst/>
          </p:spPr>
          <p:txBody>
            <a:bodyPr lIns="0" rIns="0" rtlCol="0" anchor="ctr"/>
            <a:lstStyle/>
            <a:p>
              <a:pPr algn="ctr"/>
              <a:endParaRPr lang="en-US" sz="1600" kern="0" dirty="0">
                <a:latin typeface="Avenir Next" charset="0"/>
                <a:ea typeface="Avenir Next" charset="0"/>
                <a:cs typeface="Avenir Next" charset="0"/>
              </a:endParaRPr>
            </a:p>
          </p:txBody>
        </p:sp>
        <p:sp>
          <p:nvSpPr>
            <p:cNvPr id="14" name="TextBox 13"/>
            <p:cNvSpPr txBox="1"/>
            <p:nvPr/>
          </p:nvSpPr>
          <p:spPr>
            <a:xfrm>
              <a:off x="333915" y="3832482"/>
              <a:ext cx="679994" cy="461665"/>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latin typeface="Avenir Next" charset="0"/>
                  <a:ea typeface="Avenir Next" charset="0"/>
                  <a:cs typeface="Avenir Next" charset="0"/>
                </a:rPr>
                <a:t>XAI</a:t>
              </a:r>
            </a:p>
          </p:txBody>
        </p:sp>
        <p:cxnSp>
          <p:nvCxnSpPr>
            <p:cNvPr id="15" name="Straight Arrow Connector 14"/>
            <p:cNvCxnSpPr>
              <a:stCxn id="8" idx="3"/>
              <a:endCxn id="11" idx="1"/>
            </p:cNvCxnSpPr>
            <p:nvPr/>
          </p:nvCxnSpPr>
          <p:spPr>
            <a:xfrm>
              <a:off x="2933593" y="4867343"/>
              <a:ext cx="182879" cy="0"/>
            </a:xfrm>
            <a:prstGeom prst="straightConnector1">
              <a:avLst/>
            </a:prstGeom>
            <a:noFill/>
            <a:ln w="28575" cap="flat" cmpd="sng" algn="ctr">
              <a:solidFill>
                <a:schemeClr val="tx1"/>
              </a:solidFill>
              <a:prstDash val="solid"/>
              <a:miter lim="800000"/>
              <a:tailEnd type="triangle"/>
            </a:ln>
            <a:effectLst/>
          </p:spPr>
        </p:cxnSp>
        <p:sp>
          <p:nvSpPr>
            <p:cNvPr id="16" name="Rectangle 15"/>
            <p:cNvSpPr/>
            <p:nvPr/>
          </p:nvSpPr>
          <p:spPr>
            <a:xfrm>
              <a:off x="4342246" y="4306984"/>
              <a:ext cx="1219914" cy="1120717"/>
            </a:xfrm>
            <a:prstGeom prst="rect">
              <a:avLst/>
            </a:prstGeom>
            <a:noFill/>
            <a:ln w="19050" cap="flat" cmpd="sng" algn="ctr">
              <a:solidFill>
                <a:schemeClr val="tx1"/>
              </a:solidFill>
              <a:prstDash val="solid"/>
              <a:miter lim="800000"/>
            </a:ln>
            <a:effectLst/>
          </p:spPr>
          <p:txBody>
            <a:bodyPr lIns="0" rIns="0" rtlCol="0" anchor="ctr"/>
            <a:lstStyle/>
            <a:p>
              <a:pPr lvl="0" algn="ctr">
                <a:defRPr/>
              </a:pPr>
              <a:r>
                <a:rPr lang="en-US" sz="1600" kern="0" dirty="0" smtClean="0">
                  <a:latin typeface="Avenir Next" charset="0"/>
                  <a:ea typeface="Avenir Next" charset="0"/>
                  <a:cs typeface="Avenir Next" charset="0"/>
                </a:rPr>
                <a:t>Explanation Interface</a:t>
              </a:r>
              <a:endParaRPr lang="en-US" sz="1600" kern="0" dirty="0">
                <a:latin typeface="Avenir Next" charset="0"/>
                <a:ea typeface="Avenir Next" charset="0"/>
                <a:cs typeface="Avenir Next" charset="0"/>
              </a:endParaRPr>
            </a:p>
          </p:txBody>
        </p:sp>
        <p:sp>
          <p:nvSpPr>
            <p:cNvPr id="17" name="TextBox 16"/>
            <p:cNvSpPr txBox="1"/>
            <p:nvPr/>
          </p:nvSpPr>
          <p:spPr>
            <a:xfrm>
              <a:off x="6840682" y="4202936"/>
              <a:ext cx="2145152" cy="1328569"/>
            </a:xfrm>
            <a:prstGeom prst="rect">
              <a:avLst/>
            </a:prstGeom>
            <a:noFill/>
            <a:ln>
              <a:noFill/>
            </a:ln>
          </p:spPr>
          <p:txBody>
            <a:bodyPr wrap="square" rtlCol="0">
              <a:spAutoFit/>
            </a:bodyPr>
            <a:lstStyle/>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understand why</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understand why not</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when you</a:t>
              </a:r>
              <a:r>
                <a:rPr kumimoji="0" lang="en-US" sz="1200" b="0" i="0" u="none" strike="noStrike" kern="0" cap="none" spc="0" normalizeH="0" noProof="0" dirty="0" smtClean="0">
                  <a:ln>
                    <a:noFill/>
                  </a:ln>
                  <a:effectLst/>
                  <a:uLnTx/>
                  <a:uFillTx/>
                  <a:latin typeface="Avenir Next"/>
                </a:rPr>
                <a:t> </a:t>
              </a:r>
              <a:r>
                <a:rPr kumimoji="0" lang="en-US" sz="1200" b="0" i="0" u="none" strike="noStrike" kern="0" cap="none" spc="0" normalizeH="0" baseline="0" noProof="0" dirty="0" smtClean="0">
                  <a:ln>
                    <a:noFill/>
                  </a:ln>
                  <a:effectLst/>
                  <a:uLnTx/>
                  <a:uFillTx/>
                  <a:latin typeface="Avenir Next"/>
                </a:rPr>
                <a:t>succeed</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when you</a:t>
              </a:r>
              <a:r>
                <a:rPr kumimoji="0" lang="en-US" sz="1200" b="0" i="0" u="none" strike="noStrike" kern="0" cap="none" spc="0" normalizeH="0" noProof="0" dirty="0" smtClean="0">
                  <a:ln>
                    <a:noFill/>
                  </a:ln>
                  <a:effectLst/>
                  <a:uLnTx/>
                  <a:uFillTx/>
                  <a:latin typeface="Avenir Next"/>
                </a:rPr>
                <a:t> f</a:t>
              </a:r>
              <a:r>
                <a:rPr kumimoji="0" lang="en-US" sz="1200" b="0" i="0" u="none" strike="noStrike" kern="0" cap="none" spc="0" normalizeH="0" baseline="0" noProof="0" dirty="0" smtClean="0">
                  <a:ln>
                    <a:noFill/>
                  </a:ln>
                  <a:effectLst/>
                  <a:uLnTx/>
                  <a:uFillTx/>
                  <a:latin typeface="Avenir Next"/>
                </a:rPr>
                <a:t>ail</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when to trust you</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why you erred</a:t>
              </a:r>
            </a:p>
          </p:txBody>
        </p:sp>
        <p:sp>
          <p:nvSpPr>
            <p:cNvPr id="18" name="Rectangle 17"/>
            <p:cNvSpPr/>
            <p:nvPr/>
          </p:nvSpPr>
          <p:spPr>
            <a:xfrm>
              <a:off x="5990740" y="3861242"/>
              <a:ext cx="566822" cy="276999"/>
            </a:xfrm>
            <a:prstGeom prst="rect">
              <a:avLst/>
            </a:prstGeom>
          </p:spPr>
          <p:txBody>
            <a:bodyPr wrap="none" lIns="45720" tIns="0" rIns="45720" bIns="0">
              <a:spAutoFit/>
            </a:bodyPr>
            <a:lstStyle/>
            <a:p>
              <a:pPr algn="ctr"/>
              <a:r>
                <a:rPr lang="en-US" kern="0" dirty="0" smtClean="0">
                  <a:latin typeface="Avenir Next" charset="0"/>
                  <a:ea typeface="Avenir Next" charset="0"/>
                  <a:cs typeface="Avenir Next" charset="0"/>
                </a:rPr>
                <a:t>Task</a:t>
              </a:r>
              <a:endParaRPr lang="en-US" dirty="0"/>
            </a:p>
          </p:txBody>
        </p:sp>
        <p:cxnSp>
          <p:nvCxnSpPr>
            <p:cNvPr id="19" name="Elbow Connector 18"/>
            <p:cNvCxnSpPr>
              <a:stCxn id="18" idx="1"/>
              <a:endCxn id="11" idx="0"/>
            </p:cNvCxnSpPr>
            <p:nvPr/>
          </p:nvCxnSpPr>
          <p:spPr>
            <a:xfrm rot="10800000" flipV="1">
              <a:off x="3726430" y="3999742"/>
              <a:ext cx="2264311" cy="30724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2"/>
              <a:endCxn id="13" idx="0"/>
            </p:cNvCxnSpPr>
            <p:nvPr/>
          </p:nvCxnSpPr>
          <p:spPr>
            <a:xfrm>
              <a:off x="6274151" y="4138241"/>
              <a:ext cx="3206" cy="220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928555" y="5401007"/>
              <a:ext cx="665567" cy="369332"/>
            </a:xfrm>
            <a:prstGeom prst="rect">
              <a:avLst/>
            </a:prstGeom>
          </p:spPr>
          <p:txBody>
            <a:bodyPr wrap="none">
              <a:spAutoFit/>
            </a:bodyPr>
            <a:lstStyle/>
            <a:p>
              <a:r>
                <a:rPr lang="en-US" kern="0" dirty="0">
                  <a:latin typeface="Avenir Next" charset="0"/>
                  <a:ea typeface="Avenir Next" charset="0"/>
                  <a:cs typeface="Avenir Next" charset="0"/>
                </a:rPr>
                <a:t>User</a:t>
              </a:r>
              <a:endParaRPr lang="en-US" dirty="0"/>
            </a:p>
          </p:txBody>
        </p:sp>
        <p:cxnSp>
          <p:nvCxnSpPr>
            <p:cNvPr id="22" name="Straight Arrow Connector 21"/>
            <p:cNvCxnSpPr/>
            <p:nvPr/>
          </p:nvCxnSpPr>
          <p:spPr>
            <a:xfrm flipV="1">
              <a:off x="5562160" y="4940517"/>
              <a:ext cx="216580" cy="1699"/>
            </a:xfrm>
            <a:prstGeom prst="straightConnector1">
              <a:avLst/>
            </a:prstGeom>
            <a:noFill/>
            <a:ln w="28575" cap="flat" cmpd="sng" algn="ctr">
              <a:solidFill>
                <a:schemeClr val="tx1"/>
              </a:solidFill>
              <a:prstDash val="solid"/>
              <a:miter lim="800000"/>
              <a:headEnd type="triangle" w="med" len="med"/>
              <a:tailEnd type="none" w="med" len="med"/>
            </a:ln>
            <a:effectLst/>
          </p:spPr>
        </p:cxnSp>
      </p:grpSp>
      <p:sp>
        <p:nvSpPr>
          <p:cNvPr id="23" name="Rectangle 22"/>
          <p:cNvSpPr/>
          <p:nvPr/>
        </p:nvSpPr>
        <p:spPr>
          <a:xfrm>
            <a:off x="69398" y="1029903"/>
            <a:ext cx="8985834" cy="23977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
        <p:nvSpPr>
          <p:cNvPr id="27" name="Up Arrow 26"/>
          <p:cNvSpPr/>
          <p:nvPr/>
        </p:nvSpPr>
        <p:spPr>
          <a:xfrm>
            <a:off x="6148937" y="3132104"/>
            <a:ext cx="321489" cy="560659"/>
          </a:xfrm>
          <a:prstGeom prst="upArrow">
            <a:avLst/>
          </a:prstGeom>
          <a:solidFill>
            <a:srgbClr val="0070C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
        <p:nvSpPr>
          <p:cNvPr id="24"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344084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7</a:t>
            </a:fld>
            <a:endParaRPr lang="en-US" dirty="0">
              <a:solidFill>
                <a:prstClr val="black">
                  <a:tint val="75000"/>
                </a:prstClr>
              </a:solidFill>
            </a:endParaRPr>
          </a:p>
        </p:txBody>
      </p:sp>
      <p:sp>
        <p:nvSpPr>
          <p:cNvPr id="5" name="Title 4"/>
          <p:cNvSpPr>
            <a:spLocks noGrp="1"/>
          </p:cNvSpPr>
          <p:nvPr>
            <p:ph type="ctrTitle"/>
          </p:nvPr>
        </p:nvSpPr>
        <p:spPr/>
        <p:txBody>
          <a:bodyPr>
            <a:normAutofit/>
          </a:bodyPr>
          <a:lstStyle/>
          <a:p>
            <a:r>
              <a:rPr lang="en-US" dirty="0" smtClean="0"/>
              <a:t>B. </a:t>
            </a:r>
            <a:r>
              <a:rPr lang="en-US" dirty="0"/>
              <a:t>Program </a:t>
            </a:r>
            <a:r>
              <a:rPr lang="en-US" dirty="0" smtClean="0"/>
              <a:t>Scope – </a:t>
            </a:r>
            <a:r>
              <a:rPr lang="en-US" dirty="0" smtClean="0">
                <a:solidFill>
                  <a:srgbClr val="0070C0"/>
                </a:solidFill>
              </a:rPr>
              <a:t>XAI Development Challenges</a:t>
            </a:r>
            <a:endParaRPr lang="en-US" dirty="0">
              <a:solidFill>
                <a:srgbClr val="0070C0"/>
              </a:solidFill>
            </a:endParaRPr>
          </a:p>
        </p:txBody>
      </p:sp>
      <p:grpSp>
        <p:nvGrpSpPr>
          <p:cNvPr id="28" name="Group 27"/>
          <p:cNvGrpSpPr/>
          <p:nvPr/>
        </p:nvGrpSpPr>
        <p:grpSpPr>
          <a:xfrm>
            <a:off x="69398" y="1010653"/>
            <a:ext cx="8985834" cy="2397750"/>
            <a:chOff x="69398" y="1029903"/>
            <a:chExt cx="8985834" cy="2397750"/>
          </a:xfrm>
        </p:grpSpPr>
        <p:grpSp>
          <p:nvGrpSpPr>
            <p:cNvPr id="6" name="Group 5"/>
            <p:cNvGrpSpPr/>
            <p:nvPr/>
          </p:nvGrpSpPr>
          <p:grpSpPr>
            <a:xfrm>
              <a:off x="369446" y="1237431"/>
              <a:ext cx="8651919" cy="1937857"/>
              <a:chOff x="333915" y="3832482"/>
              <a:chExt cx="8651919" cy="1937857"/>
            </a:xfrm>
          </p:grpSpPr>
          <p:pic>
            <p:nvPicPr>
              <p:cNvPr id="7" name="Picture 6"/>
              <p:cNvPicPr>
                <a:picLocks noChangeAspect="1"/>
              </p:cNvPicPr>
              <p:nvPr/>
            </p:nvPicPr>
            <p:blipFill>
              <a:blip r:embed="rId3"/>
              <a:stretch>
                <a:fillRect/>
              </a:stretch>
            </p:blipFill>
            <p:spPr>
              <a:xfrm>
                <a:off x="5827950" y="4441376"/>
                <a:ext cx="816246" cy="816246"/>
              </a:xfrm>
              <a:prstGeom prst="rect">
                <a:avLst/>
              </a:prstGeom>
            </p:spPr>
          </p:pic>
          <p:sp>
            <p:nvSpPr>
              <p:cNvPr id="8" name="Rectangle 7"/>
              <p:cNvSpPr/>
              <p:nvPr/>
            </p:nvSpPr>
            <p:spPr>
              <a:xfrm>
                <a:off x="1713679" y="4306984"/>
                <a:ext cx="1219914" cy="1120717"/>
              </a:xfrm>
              <a:prstGeom prst="rect">
                <a:avLst/>
              </a:prstGeom>
              <a:no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Avenir Next" charset="0"/>
                    <a:ea typeface="Avenir Next" charset="0"/>
                    <a:cs typeface="Avenir Next" charset="0"/>
                  </a:rPr>
                  <a:t>New Machine Learning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Avenir Next" charset="0"/>
                    <a:ea typeface="Avenir Next" charset="0"/>
                    <a:cs typeface="Avenir Next" charset="0"/>
                  </a:rPr>
                  <a:t>Process</a:t>
                </a:r>
              </a:p>
            </p:txBody>
          </p:sp>
          <p:sp>
            <p:nvSpPr>
              <p:cNvPr id="9" name="Rectangle 8"/>
              <p:cNvSpPr/>
              <p:nvPr/>
            </p:nvSpPr>
            <p:spPr>
              <a:xfrm>
                <a:off x="341991" y="4306863"/>
                <a:ext cx="1192203" cy="1120717"/>
              </a:xfrm>
              <a:prstGeom prst="rect">
                <a:avLst/>
              </a:prstGeom>
              <a:noFill/>
              <a:ln w="19050" cap="flat" cmpd="sng" algn="ctr">
                <a:solidFill>
                  <a:schemeClr val="tx1"/>
                </a:solidFill>
                <a:prstDash val="solid"/>
                <a:miter lim="800000"/>
              </a:ln>
              <a:effectLst/>
            </p:spPr>
            <p:txBody>
              <a:bodyPr rtlCol="0" anchor="ctr"/>
              <a:lstStyle/>
              <a:p>
                <a:pPr algn="ctr"/>
                <a:r>
                  <a:rPr lang="en-US" sz="1600" kern="0" dirty="0">
                    <a:latin typeface="Avenir Next" charset="0"/>
                    <a:ea typeface="Avenir Next" charset="0"/>
                    <a:cs typeface="Avenir Next" charset="0"/>
                  </a:rPr>
                  <a:t>Training Data</a:t>
                </a:r>
              </a:p>
            </p:txBody>
          </p:sp>
          <p:cxnSp>
            <p:nvCxnSpPr>
              <p:cNvPr id="10" name="Straight Arrow Connector 9"/>
              <p:cNvCxnSpPr>
                <a:stCxn id="9" idx="3"/>
                <a:endCxn id="8" idx="1"/>
              </p:cNvCxnSpPr>
              <p:nvPr/>
            </p:nvCxnSpPr>
            <p:spPr>
              <a:xfrm>
                <a:off x="1534194" y="4867222"/>
                <a:ext cx="179485" cy="121"/>
              </a:xfrm>
              <a:prstGeom prst="straightConnector1">
                <a:avLst/>
              </a:prstGeom>
              <a:noFill/>
              <a:ln w="28575" cap="flat" cmpd="sng" algn="ctr">
                <a:solidFill>
                  <a:schemeClr val="tx1"/>
                </a:solidFill>
                <a:prstDash val="solid"/>
                <a:miter lim="800000"/>
                <a:tailEnd type="triangle"/>
              </a:ln>
              <a:effectLst/>
            </p:spPr>
          </p:cxnSp>
          <p:cxnSp>
            <p:nvCxnSpPr>
              <p:cNvPr id="12" name="Straight Arrow Connector 11"/>
              <p:cNvCxnSpPr/>
              <p:nvPr/>
            </p:nvCxnSpPr>
            <p:spPr>
              <a:xfrm flipH="1" flipV="1">
                <a:off x="5562160" y="4777031"/>
                <a:ext cx="216580" cy="1699"/>
              </a:xfrm>
              <a:prstGeom prst="straightConnector1">
                <a:avLst/>
              </a:prstGeom>
              <a:noFill/>
              <a:ln w="28575" cap="flat" cmpd="sng" algn="ctr">
                <a:solidFill>
                  <a:schemeClr val="tx1"/>
                </a:solidFill>
                <a:prstDash val="solid"/>
                <a:miter lim="800000"/>
                <a:headEnd type="triangle" w="med" len="med"/>
                <a:tailEnd type="none" w="med" len="med"/>
              </a:ln>
              <a:effectLst/>
            </p:spPr>
          </p:cxnSp>
          <p:sp>
            <p:nvSpPr>
              <p:cNvPr id="13" name="Oval 12"/>
              <p:cNvSpPr/>
              <p:nvPr/>
            </p:nvSpPr>
            <p:spPr>
              <a:xfrm>
                <a:off x="5778740" y="4359062"/>
                <a:ext cx="997234" cy="1019959"/>
              </a:xfrm>
              <a:prstGeom prst="ellipse">
                <a:avLst/>
              </a:prstGeom>
              <a:noFill/>
              <a:ln w="19050" cap="flat" cmpd="sng" algn="ctr">
                <a:solidFill>
                  <a:schemeClr val="accent5">
                    <a:lumMod val="50000"/>
                  </a:schemeClr>
                </a:solidFill>
                <a:prstDash val="solid"/>
                <a:miter lim="800000"/>
              </a:ln>
              <a:effectLst/>
            </p:spPr>
            <p:txBody>
              <a:bodyPr lIns="0" rIns="0" rtlCol="0" anchor="ctr"/>
              <a:lstStyle/>
              <a:p>
                <a:pPr algn="ctr"/>
                <a:endParaRPr lang="en-US" sz="1600" kern="0" dirty="0">
                  <a:latin typeface="Avenir Next" charset="0"/>
                  <a:ea typeface="Avenir Next" charset="0"/>
                  <a:cs typeface="Avenir Next" charset="0"/>
                </a:endParaRPr>
              </a:p>
            </p:txBody>
          </p:sp>
          <p:sp>
            <p:nvSpPr>
              <p:cNvPr id="14" name="TextBox 13"/>
              <p:cNvSpPr txBox="1"/>
              <p:nvPr/>
            </p:nvSpPr>
            <p:spPr>
              <a:xfrm>
                <a:off x="333915" y="3832482"/>
                <a:ext cx="679994" cy="461665"/>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latin typeface="Avenir Next" charset="0"/>
                    <a:ea typeface="Avenir Next" charset="0"/>
                    <a:cs typeface="Avenir Next" charset="0"/>
                  </a:rPr>
                  <a:t>XAI</a:t>
                </a:r>
              </a:p>
            </p:txBody>
          </p:sp>
          <p:cxnSp>
            <p:nvCxnSpPr>
              <p:cNvPr id="15" name="Straight Arrow Connector 14"/>
              <p:cNvCxnSpPr>
                <a:stCxn id="8" idx="3"/>
                <a:endCxn id="11" idx="1"/>
              </p:cNvCxnSpPr>
              <p:nvPr/>
            </p:nvCxnSpPr>
            <p:spPr>
              <a:xfrm>
                <a:off x="2933593" y="4867343"/>
                <a:ext cx="182879" cy="0"/>
              </a:xfrm>
              <a:prstGeom prst="straightConnector1">
                <a:avLst/>
              </a:prstGeom>
              <a:noFill/>
              <a:ln w="28575" cap="flat" cmpd="sng" algn="ctr">
                <a:solidFill>
                  <a:schemeClr val="tx1"/>
                </a:solidFill>
                <a:prstDash val="solid"/>
                <a:miter lim="800000"/>
                <a:tailEnd type="triangle"/>
              </a:ln>
              <a:effectLst/>
            </p:spPr>
          </p:cxnSp>
          <p:sp>
            <p:nvSpPr>
              <p:cNvPr id="17" name="TextBox 16"/>
              <p:cNvSpPr txBox="1"/>
              <p:nvPr/>
            </p:nvSpPr>
            <p:spPr>
              <a:xfrm>
                <a:off x="6840682" y="4202936"/>
                <a:ext cx="2145152" cy="1328569"/>
              </a:xfrm>
              <a:prstGeom prst="rect">
                <a:avLst/>
              </a:prstGeom>
              <a:noFill/>
              <a:ln>
                <a:noFill/>
              </a:ln>
            </p:spPr>
            <p:txBody>
              <a:bodyPr wrap="square" rtlCol="0">
                <a:spAutoFit/>
              </a:bodyPr>
              <a:lstStyle/>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understand why</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understand why not</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when you</a:t>
                </a:r>
                <a:r>
                  <a:rPr kumimoji="0" lang="en-US" sz="1200" b="0" i="0" u="none" strike="noStrike" kern="0" cap="none" spc="0" normalizeH="0" noProof="0" dirty="0" smtClean="0">
                    <a:ln>
                      <a:noFill/>
                    </a:ln>
                    <a:effectLst/>
                    <a:uLnTx/>
                    <a:uFillTx/>
                    <a:latin typeface="Avenir Next"/>
                  </a:rPr>
                  <a:t> </a:t>
                </a:r>
                <a:r>
                  <a:rPr kumimoji="0" lang="en-US" sz="1200" b="0" i="0" u="none" strike="noStrike" kern="0" cap="none" spc="0" normalizeH="0" baseline="0" noProof="0" dirty="0" smtClean="0">
                    <a:ln>
                      <a:noFill/>
                    </a:ln>
                    <a:effectLst/>
                    <a:uLnTx/>
                    <a:uFillTx/>
                    <a:latin typeface="Avenir Next"/>
                  </a:rPr>
                  <a:t>succeed</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when you</a:t>
                </a:r>
                <a:r>
                  <a:rPr kumimoji="0" lang="en-US" sz="1200" b="0" i="0" u="none" strike="noStrike" kern="0" cap="none" spc="0" normalizeH="0" noProof="0" dirty="0" smtClean="0">
                    <a:ln>
                      <a:noFill/>
                    </a:ln>
                    <a:effectLst/>
                    <a:uLnTx/>
                    <a:uFillTx/>
                    <a:latin typeface="Avenir Next"/>
                  </a:rPr>
                  <a:t> f</a:t>
                </a:r>
                <a:r>
                  <a:rPr kumimoji="0" lang="en-US" sz="1200" b="0" i="0" u="none" strike="noStrike" kern="0" cap="none" spc="0" normalizeH="0" baseline="0" noProof="0" dirty="0" smtClean="0">
                    <a:ln>
                      <a:noFill/>
                    </a:ln>
                    <a:effectLst/>
                    <a:uLnTx/>
                    <a:uFillTx/>
                    <a:latin typeface="Avenir Next"/>
                  </a:rPr>
                  <a:t>ail</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when to trust you</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why you erred</a:t>
                </a:r>
              </a:p>
            </p:txBody>
          </p:sp>
          <p:sp>
            <p:nvSpPr>
              <p:cNvPr id="18" name="Rectangle 17"/>
              <p:cNvSpPr/>
              <p:nvPr/>
            </p:nvSpPr>
            <p:spPr>
              <a:xfrm>
                <a:off x="5990740" y="3861242"/>
                <a:ext cx="566822" cy="276999"/>
              </a:xfrm>
              <a:prstGeom prst="rect">
                <a:avLst/>
              </a:prstGeom>
            </p:spPr>
            <p:txBody>
              <a:bodyPr wrap="none" lIns="45720" tIns="0" rIns="45720" bIns="0">
                <a:spAutoFit/>
              </a:bodyPr>
              <a:lstStyle/>
              <a:p>
                <a:pPr algn="ctr"/>
                <a:r>
                  <a:rPr lang="en-US" kern="0" dirty="0" smtClean="0">
                    <a:latin typeface="Avenir Next" charset="0"/>
                    <a:ea typeface="Avenir Next" charset="0"/>
                    <a:cs typeface="Avenir Next" charset="0"/>
                  </a:rPr>
                  <a:t>Task</a:t>
                </a:r>
                <a:endParaRPr lang="en-US" dirty="0"/>
              </a:p>
            </p:txBody>
          </p:sp>
          <p:cxnSp>
            <p:nvCxnSpPr>
              <p:cNvPr id="19" name="Elbow Connector 18"/>
              <p:cNvCxnSpPr>
                <a:stCxn id="18" idx="1"/>
                <a:endCxn id="11" idx="0"/>
              </p:cNvCxnSpPr>
              <p:nvPr/>
            </p:nvCxnSpPr>
            <p:spPr>
              <a:xfrm rot="10800000" flipV="1">
                <a:off x="3726430" y="3999742"/>
                <a:ext cx="2264311" cy="30724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2"/>
                <a:endCxn id="13" idx="0"/>
              </p:cNvCxnSpPr>
              <p:nvPr/>
            </p:nvCxnSpPr>
            <p:spPr>
              <a:xfrm>
                <a:off x="6274151" y="4138241"/>
                <a:ext cx="3206" cy="220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928555" y="5401007"/>
                <a:ext cx="665567" cy="369332"/>
              </a:xfrm>
              <a:prstGeom prst="rect">
                <a:avLst/>
              </a:prstGeom>
            </p:spPr>
            <p:txBody>
              <a:bodyPr wrap="none">
                <a:spAutoFit/>
              </a:bodyPr>
              <a:lstStyle/>
              <a:p>
                <a:r>
                  <a:rPr lang="en-US" kern="0" dirty="0">
                    <a:latin typeface="Avenir Next" charset="0"/>
                    <a:ea typeface="Avenir Next" charset="0"/>
                    <a:cs typeface="Avenir Next" charset="0"/>
                  </a:rPr>
                  <a:t>User</a:t>
                </a:r>
                <a:endParaRPr lang="en-US" dirty="0"/>
              </a:p>
            </p:txBody>
          </p:sp>
          <p:cxnSp>
            <p:nvCxnSpPr>
              <p:cNvPr id="22" name="Straight Arrow Connector 21"/>
              <p:cNvCxnSpPr/>
              <p:nvPr/>
            </p:nvCxnSpPr>
            <p:spPr>
              <a:xfrm flipV="1">
                <a:off x="5562160" y="4940517"/>
                <a:ext cx="216580" cy="1699"/>
              </a:xfrm>
              <a:prstGeom prst="straightConnector1">
                <a:avLst/>
              </a:prstGeom>
              <a:noFill/>
              <a:ln w="28575" cap="flat" cmpd="sng" algn="ctr">
                <a:solidFill>
                  <a:schemeClr val="tx1"/>
                </a:solidFill>
                <a:prstDash val="solid"/>
                <a:miter lim="800000"/>
                <a:headEnd type="triangle" w="med" len="med"/>
                <a:tailEnd type="none" w="med" len="med"/>
              </a:ln>
              <a:effectLst/>
            </p:spPr>
          </p:cxnSp>
          <p:sp>
            <p:nvSpPr>
              <p:cNvPr id="11" name="Rectangle 10"/>
              <p:cNvSpPr/>
              <p:nvPr/>
            </p:nvSpPr>
            <p:spPr>
              <a:xfrm>
                <a:off x="3116472" y="4306984"/>
                <a:ext cx="1219914" cy="1120717"/>
              </a:xfrm>
              <a:prstGeom prst="rect">
                <a:avLst/>
              </a:prstGeom>
              <a:solidFill>
                <a:schemeClr val="bg1"/>
              </a:solidFill>
              <a:ln w="19050" cap="flat" cmpd="sng" algn="ctr">
                <a:solidFill>
                  <a:schemeClr val="tx1"/>
                </a:solidFill>
                <a:prstDash val="solid"/>
                <a:miter lim="800000"/>
              </a:ln>
              <a:effectLst/>
            </p:spPr>
            <p:txBody>
              <a:bodyPr lIns="0" rIns="0" rtlCol="0" anchor="ctr"/>
              <a:lstStyle/>
              <a:p>
                <a:pPr lvl="0" algn="ctr">
                  <a:defRPr/>
                </a:pPr>
                <a:r>
                  <a:rPr lang="en-US" sz="1600" kern="0" dirty="0" smtClean="0">
                    <a:latin typeface="Avenir Next" charset="0"/>
                    <a:ea typeface="Avenir Next" charset="0"/>
                    <a:cs typeface="Avenir Next" charset="0"/>
                  </a:rPr>
                  <a:t>Explainable Model</a:t>
                </a:r>
                <a:endParaRPr lang="en-US" sz="1600" kern="0" dirty="0">
                  <a:latin typeface="Avenir Next" charset="0"/>
                  <a:ea typeface="Avenir Next" charset="0"/>
                  <a:cs typeface="Avenir Next" charset="0"/>
                </a:endParaRPr>
              </a:p>
            </p:txBody>
          </p:sp>
          <p:sp>
            <p:nvSpPr>
              <p:cNvPr id="16" name="Rectangle 15"/>
              <p:cNvSpPr/>
              <p:nvPr/>
            </p:nvSpPr>
            <p:spPr>
              <a:xfrm>
                <a:off x="4342246" y="4306984"/>
                <a:ext cx="1219914" cy="1120717"/>
              </a:xfrm>
              <a:prstGeom prst="rect">
                <a:avLst/>
              </a:prstGeom>
              <a:solidFill>
                <a:schemeClr val="bg1"/>
              </a:solidFill>
              <a:ln w="19050" cap="flat" cmpd="sng" algn="ctr">
                <a:solidFill>
                  <a:schemeClr val="tx1"/>
                </a:solidFill>
                <a:prstDash val="solid"/>
                <a:miter lim="800000"/>
              </a:ln>
              <a:effectLst/>
            </p:spPr>
            <p:txBody>
              <a:bodyPr lIns="0" rIns="0" rtlCol="0" anchor="ctr"/>
              <a:lstStyle/>
              <a:p>
                <a:pPr lvl="0" algn="ctr">
                  <a:defRPr/>
                </a:pPr>
                <a:r>
                  <a:rPr lang="en-US" sz="1600" kern="0" dirty="0" smtClean="0">
                    <a:latin typeface="Avenir Next" charset="0"/>
                    <a:ea typeface="Avenir Next" charset="0"/>
                    <a:cs typeface="Avenir Next" charset="0"/>
                  </a:rPr>
                  <a:t>Explanation Interface</a:t>
                </a:r>
                <a:endParaRPr lang="en-US" sz="1600" kern="0" dirty="0">
                  <a:latin typeface="Avenir Next" charset="0"/>
                  <a:ea typeface="Avenir Next" charset="0"/>
                  <a:cs typeface="Avenir Next" charset="0"/>
                </a:endParaRPr>
              </a:p>
            </p:txBody>
          </p:sp>
        </p:grpSp>
        <p:sp>
          <p:nvSpPr>
            <p:cNvPr id="23" name="Rectangle 22"/>
            <p:cNvSpPr/>
            <p:nvPr/>
          </p:nvSpPr>
          <p:spPr>
            <a:xfrm>
              <a:off x="69398" y="1029903"/>
              <a:ext cx="8985834" cy="23977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grpSp>
      <p:sp>
        <p:nvSpPr>
          <p:cNvPr id="33" name="Rectangle 32"/>
          <p:cNvSpPr/>
          <p:nvPr/>
        </p:nvSpPr>
        <p:spPr>
          <a:xfrm>
            <a:off x="199755" y="3691750"/>
            <a:ext cx="2774481" cy="202091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
        <p:nvSpPr>
          <p:cNvPr id="34" name="Rectangle 33"/>
          <p:cNvSpPr/>
          <p:nvPr/>
        </p:nvSpPr>
        <p:spPr>
          <a:xfrm>
            <a:off x="3111953" y="3691750"/>
            <a:ext cx="2774481" cy="202091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
        <p:nvSpPr>
          <p:cNvPr id="35" name="Rectangle 34"/>
          <p:cNvSpPr/>
          <p:nvPr/>
        </p:nvSpPr>
        <p:spPr>
          <a:xfrm>
            <a:off x="6054434" y="3691750"/>
            <a:ext cx="2774481" cy="2020918"/>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cxnSp>
        <p:nvCxnSpPr>
          <p:cNvPr id="38" name="Straight Arrow Connector 37"/>
          <p:cNvCxnSpPr>
            <a:stCxn id="13" idx="5"/>
            <a:endCxn id="35" idx="0"/>
          </p:cNvCxnSpPr>
          <p:nvPr/>
        </p:nvCxnSpPr>
        <p:spPr>
          <a:xfrm>
            <a:off x="6665463" y="2615350"/>
            <a:ext cx="776212" cy="1076400"/>
          </a:xfrm>
          <a:prstGeom prst="straightConnector1">
            <a:avLst/>
          </a:prstGeom>
          <a:ln w="57150">
            <a:solidFill>
              <a:schemeClr val="accent5">
                <a:lumMod val="75000"/>
              </a:schemeClr>
            </a:solidFill>
            <a:miter lim="800000"/>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2"/>
            <a:endCxn id="33" idx="0"/>
          </p:cNvCxnSpPr>
          <p:nvPr/>
        </p:nvCxnSpPr>
        <p:spPr>
          <a:xfrm flipH="1">
            <a:off x="1586996" y="2813400"/>
            <a:ext cx="2174964" cy="878350"/>
          </a:xfrm>
          <a:prstGeom prst="straightConnector1">
            <a:avLst/>
          </a:prstGeom>
          <a:ln w="57150">
            <a:solidFill>
              <a:srgbClr val="0070C0"/>
            </a:solidFill>
            <a:miter lim="800000"/>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2"/>
            <a:endCxn id="34" idx="0"/>
          </p:cNvCxnSpPr>
          <p:nvPr/>
        </p:nvCxnSpPr>
        <p:spPr>
          <a:xfrm flipH="1">
            <a:off x="4499194" y="2813400"/>
            <a:ext cx="488540" cy="878350"/>
          </a:xfrm>
          <a:prstGeom prst="straightConnector1">
            <a:avLst/>
          </a:prstGeom>
          <a:ln w="57150">
            <a:solidFill>
              <a:srgbClr val="0070C0"/>
            </a:solidFill>
            <a:miter lim="800000"/>
            <a:tailEnd type="stealth"/>
          </a:ln>
        </p:spPr>
        <p:style>
          <a:lnRef idx="1">
            <a:schemeClr val="accent1"/>
          </a:lnRef>
          <a:fillRef idx="0">
            <a:schemeClr val="accent1"/>
          </a:fillRef>
          <a:effectRef idx="0">
            <a:schemeClr val="accent1"/>
          </a:effectRef>
          <a:fontRef idx="minor">
            <a:schemeClr val="tx1"/>
          </a:fontRef>
        </p:style>
      </p:cxnSp>
      <p:sp>
        <p:nvSpPr>
          <p:cNvPr id="25" name="Content Placeholder 24"/>
          <p:cNvSpPr>
            <a:spLocks noGrp="1"/>
          </p:cNvSpPr>
          <p:nvPr>
            <p:ph sz="quarter" idx="13"/>
          </p:nvPr>
        </p:nvSpPr>
        <p:spPr>
          <a:xfrm>
            <a:off x="279433" y="4443129"/>
            <a:ext cx="2667000" cy="1235673"/>
          </a:xfrm>
        </p:spPr>
        <p:txBody>
          <a:bodyPr>
            <a:normAutofit/>
          </a:bodyPr>
          <a:lstStyle/>
          <a:p>
            <a:pPr marL="231775" indent="-231775"/>
            <a:r>
              <a:rPr lang="en-US" sz="1600" dirty="0" smtClean="0">
                <a:solidFill>
                  <a:schemeClr val="accent3">
                    <a:lumMod val="75000"/>
                  </a:schemeClr>
                </a:solidFill>
              </a:rPr>
              <a:t>develop </a:t>
            </a:r>
            <a:r>
              <a:rPr lang="en-US" sz="1600" dirty="0">
                <a:solidFill>
                  <a:schemeClr val="accent3">
                    <a:lumMod val="75000"/>
                  </a:schemeClr>
                </a:solidFill>
              </a:rPr>
              <a:t>a range of </a:t>
            </a:r>
            <a:r>
              <a:rPr lang="en-US" sz="1600" dirty="0" smtClean="0">
                <a:solidFill>
                  <a:schemeClr val="accent3">
                    <a:lumMod val="75000"/>
                  </a:schemeClr>
                </a:solidFill>
              </a:rPr>
              <a:t>new or modified machine </a:t>
            </a:r>
            <a:r>
              <a:rPr lang="en-US" sz="1600" dirty="0">
                <a:solidFill>
                  <a:schemeClr val="accent3">
                    <a:lumMod val="75000"/>
                  </a:schemeClr>
                </a:solidFill>
              </a:rPr>
              <a:t>learning techniques to produce more explainable models</a:t>
            </a:r>
          </a:p>
        </p:txBody>
      </p:sp>
      <p:sp>
        <p:nvSpPr>
          <p:cNvPr id="26" name="Content Placeholder 25"/>
          <p:cNvSpPr>
            <a:spLocks noGrp="1"/>
          </p:cNvSpPr>
          <p:nvPr>
            <p:ph sz="quarter" idx="14"/>
          </p:nvPr>
        </p:nvSpPr>
        <p:spPr>
          <a:xfrm>
            <a:off x="3181504" y="4439541"/>
            <a:ext cx="2667000" cy="1235673"/>
          </a:xfrm>
        </p:spPr>
        <p:txBody>
          <a:bodyPr>
            <a:normAutofit/>
          </a:bodyPr>
          <a:lstStyle/>
          <a:p>
            <a:pPr marL="231775" indent="-231775"/>
            <a:r>
              <a:rPr lang="en-US" sz="1600" dirty="0" smtClean="0">
                <a:solidFill>
                  <a:schemeClr val="accent3">
                    <a:lumMod val="75000"/>
                  </a:schemeClr>
                </a:solidFill>
              </a:rPr>
              <a:t>integrate </a:t>
            </a:r>
            <a:r>
              <a:rPr lang="en-US" sz="1600" dirty="0">
                <a:solidFill>
                  <a:schemeClr val="accent3">
                    <a:lumMod val="75000"/>
                  </a:schemeClr>
                </a:solidFill>
              </a:rPr>
              <a:t>state-of-the-art </a:t>
            </a:r>
            <a:r>
              <a:rPr lang="en-US" sz="1600" dirty="0" smtClean="0">
                <a:solidFill>
                  <a:schemeClr val="accent3">
                    <a:lumMod val="75000"/>
                  </a:schemeClr>
                </a:solidFill>
              </a:rPr>
              <a:t>HCI with </a:t>
            </a:r>
            <a:r>
              <a:rPr lang="en-US" sz="1600" dirty="0">
                <a:solidFill>
                  <a:schemeClr val="accent3">
                    <a:lumMod val="75000"/>
                  </a:schemeClr>
                </a:solidFill>
              </a:rPr>
              <a:t>new principles, strategies, </a:t>
            </a:r>
            <a:r>
              <a:rPr lang="en-US" sz="1600" dirty="0" smtClean="0">
                <a:solidFill>
                  <a:schemeClr val="accent3">
                    <a:lumMod val="75000"/>
                  </a:schemeClr>
                </a:solidFill>
              </a:rPr>
              <a:t>and techniques </a:t>
            </a:r>
            <a:r>
              <a:rPr lang="en-US" sz="1600" dirty="0">
                <a:solidFill>
                  <a:schemeClr val="accent3">
                    <a:lumMod val="75000"/>
                  </a:schemeClr>
                </a:solidFill>
              </a:rPr>
              <a:t>to generate effective explanations</a:t>
            </a:r>
          </a:p>
        </p:txBody>
      </p:sp>
      <p:sp>
        <p:nvSpPr>
          <p:cNvPr id="30" name="TextBox 29"/>
          <p:cNvSpPr txBox="1"/>
          <p:nvPr/>
        </p:nvSpPr>
        <p:spPr>
          <a:xfrm>
            <a:off x="944320" y="3779531"/>
            <a:ext cx="1337225" cy="646331"/>
          </a:xfrm>
          <a:prstGeom prst="rect">
            <a:avLst/>
          </a:prstGeom>
          <a:noFill/>
        </p:spPr>
        <p:txBody>
          <a:bodyPr wrap="none" rtlCol="0">
            <a:spAutoFit/>
          </a:bodyPr>
          <a:lstStyle/>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Explainable</a:t>
            </a:r>
          </a:p>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Models</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3750095" y="3779531"/>
            <a:ext cx="1364476" cy="646331"/>
          </a:xfrm>
          <a:prstGeom prst="rect">
            <a:avLst/>
          </a:prstGeom>
          <a:noFill/>
        </p:spPr>
        <p:txBody>
          <a:bodyPr wrap="none" rtlCol="0">
            <a:spAutoFit/>
          </a:bodyPr>
          <a:lstStyle/>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Explanation</a:t>
            </a:r>
          </a:p>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Interface</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7" name="Content Placeholder 26"/>
          <p:cNvSpPr>
            <a:spLocks noGrp="1"/>
          </p:cNvSpPr>
          <p:nvPr>
            <p:ph sz="quarter" idx="15"/>
          </p:nvPr>
        </p:nvSpPr>
        <p:spPr>
          <a:xfrm>
            <a:off x="6129328" y="4454135"/>
            <a:ext cx="2667000" cy="1235673"/>
          </a:xfrm>
        </p:spPr>
        <p:txBody>
          <a:bodyPr>
            <a:normAutofit/>
          </a:bodyPr>
          <a:lstStyle/>
          <a:p>
            <a:pPr marL="231775" indent="-231775"/>
            <a:r>
              <a:rPr lang="en-US" sz="1600" dirty="0">
                <a:solidFill>
                  <a:schemeClr val="accent5">
                    <a:lumMod val="75000"/>
                  </a:schemeClr>
                </a:solidFill>
              </a:rPr>
              <a:t>summarize, extend, and apply current psychological theories of </a:t>
            </a:r>
            <a:r>
              <a:rPr lang="en-US" sz="1600" dirty="0" smtClean="0">
                <a:solidFill>
                  <a:schemeClr val="accent5">
                    <a:lumMod val="75000"/>
                  </a:schemeClr>
                </a:solidFill>
              </a:rPr>
              <a:t>explanation to develop a computational theory</a:t>
            </a:r>
            <a:endParaRPr lang="en-US" sz="1600" dirty="0">
              <a:solidFill>
                <a:schemeClr val="accent5">
                  <a:lumMod val="75000"/>
                </a:schemeClr>
              </a:solidFill>
            </a:endParaRPr>
          </a:p>
        </p:txBody>
      </p:sp>
      <p:sp>
        <p:nvSpPr>
          <p:cNvPr id="32" name="TextBox 31"/>
          <p:cNvSpPr txBox="1"/>
          <p:nvPr/>
        </p:nvSpPr>
        <p:spPr>
          <a:xfrm>
            <a:off x="6668636" y="3788862"/>
            <a:ext cx="1579086" cy="646331"/>
          </a:xfrm>
          <a:prstGeom prst="rect">
            <a:avLst/>
          </a:prstGeom>
          <a:noFill/>
        </p:spPr>
        <p:txBody>
          <a:bodyPr wrap="none" rtlCol="0">
            <a:spAutoFit/>
          </a:bodyPr>
          <a:lstStyle/>
          <a:p>
            <a:pPr algn="ctr"/>
            <a:r>
              <a:rPr lang="en-US"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Psychology of</a:t>
            </a:r>
          </a:p>
          <a:p>
            <a:pPr algn="ctr"/>
            <a:r>
              <a:rPr lang="en-US"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Explanation</a:t>
            </a:r>
            <a:endParaRPr lang="en-US"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6"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140103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6054432" y="3691527"/>
            <a:ext cx="2813058" cy="22263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
        <p:nvSpPr>
          <p:cNvPr id="4" name="Rectangle 3"/>
          <p:cNvSpPr/>
          <p:nvPr/>
        </p:nvSpPr>
        <p:spPr>
          <a:xfrm>
            <a:off x="199755" y="3667648"/>
            <a:ext cx="5686679" cy="2250440"/>
          </a:xfrm>
          <a:prstGeom prst="rect">
            <a:avLst/>
          </a:prstGeom>
          <a:solidFill>
            <a:srgbClr val="C4E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8</a:t>
            </a:fld>
            <a:endParaRPr lang="en-US" dirty="0">
              <a:solidFill>
                <a:prstClr val="black">
                  <a:tint val="75000"/>
                </a:prstClr>
              </a:solidFill>
            </a:endParaRPr>
          </a:p>
        </p:txBody>
      </p:sp>
      <p:sp>
        <p:nvSpPr>
          <p:cNvPr id="5" name="Title 4"/>
          <p:cNvSpPr>
            <a:spLocks noGrp="1"/>
          </p:cNvSpPr>
          <p:nvPr>
            <p:ph type="ctrTitle"/>
          </p:nvPr>
        </p:nvSpPr>
        <p:spPr/>
        <p:txBody>
          <a:bodyPr>
            <a:normAutofit/>
          </a:bodyPr>
          <a:lstStyle/>
          <a:p>
            <a:r>
              <a:rPr lang="en-US" dirty="0" smtClean="0"/>
              <a:t>B. </a:t>
            </a:r>
            <a:r>
              <a:rPr lang="en-US" dirty="0"/>
              <a:t>Program </a:t>
            </a:r>
            <a:r>
              <a:rPr lang="en-US" dirty="0" smtClean="0"/>
              <a:t>Scope – </a:t>
            </a:r>
            <a:r>
              <a:rPr lang="en-US" dirty="0" smtClean="0">
                <a:solidFill>
                  <a:srgbClr val="0070C0"/>
                </a:solidFill>
              </a:rPr>
              <a:t>XAI Development Challenges</a:t>
            </a:r>
            <a:endParaRPr lang="en-US" dirty="0">
              <a:solidFill>
                <a:srgbClr val="0070C0"/>
              </a:solidFill>
            </a:endParaRPr>
          </a:p>
        </p:txBody>
      </p:sp>
      <p:grpSp>
        <p:nvGrpSpPr>
          <p:cNvPr id="28" name="Group 27"/>
          <p:cNvGrpSpPr/>
          <p:nvPr/>
        </p:nvGrpSpPr>
        <p:grpSpPr>
          <a:xfrm>
            <a:off x="69398" y="1010653"/>
            <a:ext cx="8985834" cy="2397750"/>
            <a:chOff x="69398" y="1029903"/>
            <a:chExt cx="8985834" cy="2397750"/>
          </a:xfrm>
        </p:grpSpPr>
        <p:grpSp>
          <p:nvGrpSpPr>
            <p:cNvPr id="6" name="Group 5"/>
            <p:cNvGrpSpPr/>
            <p:nvPr/>
          </p:nvGrpSpPr>
          <p:grpSpPr>
            <a:xfrm>
              <a:off x="369446" y="1237431"/>
              <a:ext cx="8651919" cy="1937857"/>
              <a:chOff x="333915" y="3832482"/>
              <a:chExt cx="8651919" cy="1937857"/>
            </a:xfrm>
          </p:grpSpPr>
          <p:pic>
            <p:nvPicPr>
              <p:cNvPr id="7" name="Picture 6"/>
              <p:cNvPicPr>
                <a:picLocks noChangeAspect="1"/>
              </p:cNvPicPr>
              <p:nvPr/>
            </p:nvPicPr>
            <p:blipFill>
              <a:blip r:embed="rId2"/>
              <a:stretch>
                <a:fillRect/>
              </a:stretch>
            </p:blipFill>
            <p:spPr>
              <a:xfrm>
                <a:off x="5827950" y="4441376"/>
                <a:ext cx="816246" cy="816246"/>
              </a:xfrm>
              <a:prstGeom prst="rect">
                <a:avLst/>
              </a:prstGeom>
            </p:spPr>
          </p:pic>
          <p:sp>
            <p:nvSpPr>
              <p:cNvPr id="8" name="Rectangle 7"/>
              <p:cNvSpPr/>
              <p:nvPr/>
            </p:nvSpPr>
            <p:spPr>
              <a:xfrm>
                <a:off x="1713679" y="4306984"/>
                <a:ext cx="1219914" cy="1120717"/>
              </a:xfrm>
              <a:prstGeom prst="rect">
                <a:avLst/>
              </a:prstGeom>
              <a:no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Avenir Next" charset="0"/>
                    <a:ea typeface="Avenir Next" charset="0"/>
                    <a:cs typeface="Avenir Next" charset="0"/>
                  </a:rPr>
                  <a:t>New Machine Learning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Avenir Next" charset="0"/>
                    <a:ea typeface="Avenir Next" charset="0"/>
                    <a:cs typeface="Avenir Next" charset="0"/>
                  </a:rPr>
                  <a:t>Process</a:t>
                </a:r>
              </a:p>
            </p:txBody>
          </p:sp>
          <p:sp>
            <p:nvSpPr>
              <p:cNvPr id="9" name="Rectangle 8"/>
              <p:cNvSpPr/>
              <p:nvPr/>
            </p:nvSpPr>
            <p:spPr>
              <a:xfrm>
                <a:off x="341991" y="4306863"/>
                <a:ext cx="1192203" cy="1120717"/>
              </a:xfrm>
              <a:prstGeom prst="rect">
                <a:avLst/>
              </a:prstGeom>
              <a:noFill/>
              <a:ln w="19050" cap="flat" cmpd="sng" algn="ctr">
                <a:solidFill>
                  <a:schemeClr val="tx1"/>
                </a:solidFill>
                <a:prstDash val="solid"/>
                <a:miter lim="800000"/>
              </a:ln>
              <a:effectLst/>
            </p:spPr>
            <p:txBody>
              <a:bodyPr rtlCol="0" anchor="ctr"/>
              <a:lstStyle/>
              <a:p>
                <a:pPr algn="ctr"/>
                <a:r>
                  <a:rPr lang="en-US" sz="1600" kern="0" dirty="0">
                    <a:latin typeface="Avenir Next" charset="0"/>
                    <a:ea typeface="Avenir Next" charset="0"/>
                    <a:cs typeface="Avenir Next" charset="0"/>
                  </a:rPr>
                  <a:t>Training Data</a:t>
                </a:r>
              </a:p>
            </p:txBody>
          </p:sp>
          <p:cxnSp>
            <p:nvCxnSpPr>
              <p:cNvPr id="10" name="Straight Arrow Connector 9"/>
              <p:cNvCxnSpPr>
                <a:stCxn id="9" idx="3"/>
                <a:endCxn id="8" idx="1"/>
              </p:cNvCxnSpPr>
              <p:nvPr/>
            </p:nvCxnSpPr>
            <p:spPr>
              <a:xfrm>
                <a:off x="1534194" y="4867222"/>
                <a:ext cx="179485" cy="121"/>
              </a:xfrm>
              <a:prstGeom prst="straightConnector1">
                <a:avLst/>
              </a:prstGeom>
              <a:noFill/>
              <a:ln w="28575" cap="flat" cmpd="sng" algn="ctr">
                <a:solidFill>
                  <a:schemeClr val="tx1"/>
                </a:solidFill>
                <a:prstDash val="solid"/>
                <a:miter lim="800000"/>
                <a:tailEnd type="triangle"/>
              </a:ln>
              <a:effectLst/>
            </p:spPr>
          </p:cxnSp>
          <p:cxnSp>
            <p:nvCxnSpPr>
              <p:cNvPr id="12" name="Straight Arrow Connector 11"/>
              <p:cNvCxnSpPr/>
              <p:nvPr/>
            </p:nvCxnSpPr>
            <p:spPr>
              <a:xfrm flipH="1" flipV="1">
                <a:off x="5562160" y="4777031"/>
                <a:ext cx="216580" cy="1699"/>
              </a:xfrm>
              <a:prstGeom prst="straightConnector1">
                <a:avLst/>
              </a:prstGeom>
              <a:noFill/>
              <a:ln w="28575" cap="flat" cmpd="sng" algn="ctr">
                <a:solidFill>
                  <a:schemeClr val="tx1"/>
                </a:solidFill>
                <a:prstDash val="solid"/>
                <a:miter lim="800000"/>
                <a:headEnd type="triangle" w="med" len="med"/>
                <a:tailEnd type="none" w="med" len="med"/>
              </a:ln>
              <a:effectLst/>
            </p:spPr>
          </p:cxnSp>
          <p:sp>
            <p:nvSpPr>
              <p:cNvPr id="13" name="Oval 12"/>
              <p:cNvSpPr/>
              <p:nvPr/>
            </p:nvSpPr>
            <p:spPr>
              <a:xfrm>
                <a:off x="5778740" y="4359062"/>
                <a:ext cx="997234" cy="1019959"/>
              </a:xfrm>
              <a:prstGeom prst="ellipse">
                <a:avLst/>
              </a:prstGeom>
              <a:noFill/>
              <a:ln w="19050" cap="flat" cmpd="sng" algn="ctr">
                <a:solidFill>
                  <a:schemeClr val="accent5">
                    <a:lumMod val="50000"/>
                  </a:schemeClr>
                </a:solidFill>
                <a:prstDash val="solid"/>
                <a:miter lim="800000"/>
              </a:ln>
              <a:effectLst/>
            </p:spPr>
            <p:txBody>
              <a:bodyPr lIns="0" rIns="0" rtlCol="0" anchor="ctr"/>
              <a:lstStyle/>
              <a:p>
                <a:pPr algn="ctr"/>
                <a:endParaRPr lang="en-US" sz="1600" kern="0" dirty="0">
                  <a:latin typeface="Avenir Next" charset="0"/>
                  <a:ea typeface="Avenir Next" charset="0"/>
                  <a:cs typeface="Avenir Next" charset="0"/>
                </a:endParaRPr>
              </a:p>
            </p:txBody>
          </p:sp>
          <p:sp>
            <p:nvSpPr>
              <p:cNvPr id="14" name="TextBox 13"/>
              <p:cNvSpPr txBox="1"/>
              <p:nvPr/>
            </p:nvSpPr>
            <p:spPr>
              <a:xfrm>
                <a:off x="333915" y="3832482"/>
                <a:ext cx="679994" cy="461665"/>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latin typeface="Avenir Next" charset="0"/>
                    <a:ea typeface="Avenir Next" charset="0"/>
                    <a:cs typeface="Avenir Next" charset="0"/>
                  </a:rPr>
                  <a:t>XAI</a:t>
                </a:r>
              </a:p>
            </p:txBody>
          </p:sp>
          <p:cxnSp>
            <p:nvCxnSpPr>
              <p:cNvPr id="15" name="Straight Arrow Connector 14"/>
              <p:cNvCxnSpPr>
                <a:stCxn id="8" idx="3"/>
                <a:endCxn id="11" idx="1"/>
              </p:cNvCxnSpPr>
              <p:nvPr/>
            </p:nvCxnSpPr>
            <p:spPr>
              <a:xfrm>
                <a:off x="2933593" y="4867343"/>
                <a:ext cx="182879" cy="0"/>
              </a:xfrm>
              <a:prstGeom prst="straightConnector1">
                <a:avLst/>
              </a:prstGeom>
              <a:noFill/>
              <a:ln w="28575" cap="flat" cmpd="sng" algn="ctr">
                <a:solidFill>
                  <a:schemeClr val="tx1"/>
                </a:solidFill>
                <a:prstDash val="solid"/>
                <a:miter lim="800000"/>
                <a:tailEnd type="triangle"/>
              </a:ln>
              <a:effectLst/>
            </p:spPr>
          </p:cxnSp>
          <p:sp>
            <p:nvSpPr>
              <p:cNvPr id="17" name="TextBox 16"/>
              <p:cNvSpPr txBox="1"/>
              <p:nvPr/>
            </p:nvSpPr>
            <p:spPr>
              <a:xfrm>
                <a:off x="6840682" y="4202936"/>
                <a:ext cx="2145152" cy="1328569"/>
              </a:xfrm>
              <a:prstGeom prst="rect">
                <a:avLst/>
              </a:prstGeom>
              <a:noFill/>
              <a:ln>
                <a:noFill/>
              </a:ln>
            </p:spPr>
            <p:txBody>
              <a:bodyPr wrap="square" rtlCol="0">
                <a:spAutoFit/>
              </a:bodyPr>
              <a:lstStyle/>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understand why</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understand why not</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when you</a:t>
                </a:r>
                <a:r>
                  <a:rPr kumimoji="0" lang="en-US" sz="1200" b="0" i="0" u="none" strike="noStrike" kern="0" cap="none" spc="0" normalizeH="0" noProof="0" dirty="0" smtClean="0">
                    <a:ln>
                      <a:noFill/>
                    </a:ln>
                    <a:effectLst/>
                    <a:uLnTx/>
                    <a:uFillTx/>
                    <a:latin typeface="Avenir Next"/>
                  </a:rPr>
                  <a:t> </a:t>
                </a:r>
                <a:r>
                  <a:rPr kumimoji="0" lang="en-US" sz="1200" b="0" i="0" u="none" strike="noStrike" kern="0" cap="none" spc="0" normalizeH="0" baseline="0" noProof="0" dirty="0" smtClean="0">
                    <a:ln>
                      <a:noFill/>
                    </a:ln>
                    <a:effectLst/>
                    <a:uLnTx/>
                    <a:uFillTx/>
                    <a:latin typeface="Avenir Next"/>
                  </a:rPr>
                  <a:t>succeed</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when you</a:t>
                </a:r>
                <a:r>
                  <a:rPr kumimoji="0" lang="en-US" sz="1200" b="0" i="0" u="none" strike="noStrike" kern="0" cap="none" spc="0" normalizeH="0" noProof="0" dirty="0" smtClean="0">
                    <a:ln>
                      <a:noFill/>
                    </a:ln>
                    <a:effectLst/>
                    <a:uLnTx/>
                    <a:uFillTx/>
                    <a:latin typeface="Avenir Next"/>
                  </a:rPr>
                  <a:t> f</a:t>
                </a:r>
                <a:r>
                  <a:rPr kumimoji="0" lang="en-US" sz="1200" b="0" i="0" u="none" strike="noStrike" kern="0" cap="none" spc="0" normalizeH="0" baseline="0" noProof="0" dirty="0" smtClean="0">
                    <a:ln>
                      <a:noFill/>
                    </a:ln>
                    <a:effectLst/>
                    <a:uLnTx/>
                    <a:uFillTx/>
                    <a:latin typeface="Avenir Next"/>
                  </a:rPr>
                  <a:t>ail</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when to trust you</a:t>
                </a:r>
              </a:p>
              <a:p>
                <a:pPr marL="119063" marR="0" lvl="0" indent="-119063"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effectLst/>
                    <a:uLnTx/>
                    <a:uFillTx/>
                    <a:latin typeface="Avenir Next"/>
                  </a:rPr>
                  <a:t>I know why you erred</a:t>
                </a:r>
              </a:p>
            </p:txBody>
          </p:sp>
          <p:sp>
            <p:nvSpPr>
              <p:cNvPr id="18" name="Rectangle 17"/>
              <p:cNvSpPr/>
              <p:nvPr/>
            </p:nvSpPr>
            <p:spPr>
              <a:xfrm>
                <a:off x="5990740" y="3861242"/>
                <a:ext cx="566822" cy="276999"/>
              </a:xfrm>
              <a:prstGeom prst="rect">
                <a:avLst/>
              </a:prstGeom>
            </p:spPr>
            <p:txBody>
              <a:bodyPr wrap="none" lIns="45720" tIns="0" rIns="45720" bIns="0">
                <a:spAutoFit/>
              </a:bodyPr>
              <a:lstStyle/>
              <a:p>
                <a:pPr algn="ctr"/>
                <a:r>
                  <a:rPr lang="en-US" kern="0" dirty="0" smtClean="0">
                    <a:latin typeface="Avenir Next" charset="0"/>
                    <a:ea typeface="Avenir Next" charset="0"/>
                    <a:cs typeface="Avenir Next" charset="0"/>
                  </a:rPr>
                  <a:t>Task</a:t>
                </a:r>
                <a:endParaRPr lang="en-US" dirty="0"/>
              </a:p>
            </p:txBody>
          </p:sp>
          <p:cxnSp>
            <p:nvCxnSpPr>
              <p:cNvPr id="19" name="Elbow Connector 18"/>
              <p:cNvCxnSpPr>
                <a:stCxn id="18" idx="1"/>
                <a:endCxn id="11" idx="0"/>
              </p:cNvCxnSpPr>
              <p:nvPr/>
            </p:nvCxnSpPr>
            <p:spPr>
              <a:xfrm rot="10800000" flipV="1">
                <a:off x="3726430" y="3999742"/>
                <a:ext cx="2264311" cy="30724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2"/>
                <a:endCxn id="13" idx="0"/>
              </p:cNvCxnSpPr>
              <p:nvPr/>
            </p:nvCxnSpPr>
            <p:spPr>
              <a:xfrm>
                <a:off x="6274151" y="4138241"/>
                <a:ext cx="3206" cy="220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928555" y="5401007"/>
                <a:ext cx="665567" cy="369332"/>
              </a:xfrm>
              <a:prstGeom prst="rect">
                <a:avLst/>
              </a:prstGeom>
            </p:spPr>
            <p:txBody>
              <a:bodyPr wrap="none">
                <a:spAutoFit/>
              </a:bodyPr>
              <a:lstStyle/>
              <a:p>
                <a:r>
                  <a:rPr lang="en-US" kern="0" dirty="0">
                    <a:latin typeface="Avenir Next" charset="0"/>
                    <a:ea typeface="Avenir Next" charset="0"/>
                    <a:cs typeface="Avenir Next" charset="0"/>
                  </a:rPr>
                  <a:t>User</a:t>
                </a:r>
                <a:endParaRPr lang="en-US" dirty="0"/>
              </a:p>
            </p:txBody>
          </p:sp>
          <p:cxnSp>
            <p:nvCxnSpPr>
              <p:cNvPr id="22" name="Straight Arrow Connector 21"/>
              <p:cNvCxnSpPr/>
              <p:nvPr/>
            </p:nvCxnSpPr>
            <p:spPr>
              <a:xfrm flipV="1">
                <a:off x="5562160" y="4940517"/>
                <a:ext cx="216580" cy="1699"/>
              </a:xfrm>
              <a:prstGeom prst="straightConnector1">
                <a:avLst/>
              </a:prstGeom>
              <a:noFill/>
              <a:ln w="28575" cap="flat" cmpd="sng" algn="ctr">
                <a:solidFill>
                  <a:schemeClr val="tx1"/>
                </a:solidFill>
                <a:prstDash val="solid"/>
                <a:miter lim="800000"/>
                <a:headEnd type="triangle" w="med" len="med"/>
                <a:tailEnd type="none" w="med" len="med"/>
              </a:ln>
              <a:effectLst/>
            </p:spPr>
          </p:cxnSp>
          <p:sp>
            <p:nvSpPr>
              <p:cNvPr id="11" name="Rectangle 10"/>
              <p:cNvSpPr/>
              <p:nvPr/>
            </p:nvSpPr>
            <p:spPr>
              <a:xfrm>
                <a:off x="3116472" y="4306984"/>
                <a:ext cx="1219914" cy="1120717"/>
              </a:xfrm>
              <a:prstGeom prst="rect">
                <a:avLst/>
              </a:prstGeom>
              <a:solidFill>
                <a:schemeClr val="bg1"/>
              </a:solidFill>
              <a:ln w="19050" cap="flat" cmpd="sng" algn="ctr">
                <a:solidFill>
                  <a:schemeClr val="tx1"/>
                </a:solidFill>
                <a:prstDash val="solid"/>
                <a:miter lim="800000"/>
              </a:ln>
              <a:effectLst/>
            </p:spPr>
            <p:txBody>
              <a:bodyPr lIns="0" rIns="0" rtlCol="0" anchor="ctr"/>
              <a:lstStyle/>
              <a:p>
                <a:pPr lvl="0" algn="ctr">
                  <a:defRPr/>
                </a:pPr>
                <a:r>
                  <a:rPr lang="en-US" sz="1600" kern="0" dirty="0" smtClean="0">
                    <a:latin typeface="Avenir Next" charset="0"/>
                    <a:ea typeface="Avenir Next" charset="0"/>
                    <a:cs typeface="Avenir Next" charset="0"/>
                  </a:rPr>
                  <a:t>Explainable Model</a:t>
                </a:r>
                <a:endParaRPr lang="en-US" sz="1600" kern="0" dirty="0">
                  <a:latin typeface="Avenir Next" charset="0"/>
                  <a:ea typeface="Avenir Next" charset="0"/>
                  <a:cs typeface="Avenir Next" charset="0"/>
                </a:endParaRPr>
              </a:p>
            </p:txBody>
          </p:sp>
          <p:sp>
            <p:nvSpPr>
              <p:cNvPr id="16" name="Rectangle 15"/>
              <p:cNvSpPr/>
              <p:nvPr/>
            </p:nvSpPr>
            <p:spPr>
              <a:xfrm>
                <a:off x="4342246" y="4306984"/>
                <a:ext cx="1219914" cy="1120717"/>
              </a:xfrm>
              <a:prstGeom prst="rect">
                <a:avLst/>
              </a:prstGeom>
              <a:solidFill>
                <a:schemeClr val="bg1"/>
              </a:solidFill>
              <a:ln w="19050" cap="flat" cmpd="sng" algn="ctr">
                <a:solidFill>
                  <a:schemeClr val="tx1"/>
                </a:solidFill>
                <a:prstDash val="solid"/>
                <a:miter lim="800000"/>
              </a:ln>
              <a:effectLst/>
            </p:spPr>
            <p:txBody>
              <a:bodyPr lIns="0" rIns="0" rtlCol="0" anchor="ctr"/>
              <a:lstStyle/>
              <a:p>
                <a:pPr lvl="0" algn="ctr">
                  <a:defRPr/>
                </a:pPr>
                <a:r>
                  <a:rPr lang="en-US" sz="1600" kern="0" dirty="0" smtClean="0">
                    <a:latin typeface="Avenir Next" charset="0"/>
                    <a:ea typeface="Avenir Next" charset="0"/>
                    <a:cs typeface="Avenir Next" charset="0"/>
                  </a:rPr>
                  <a:t>Explanation Interface</a:t>
                </a:r>
                <a:endParaRPr lang="en-US" sz="1600" kern="0" dirty="0">
                  <a:latin typeface="Avenir Next" charset="0"/>
                  <a:ea typeface="Avenir Next" charset="0"/>
                  <a:cs typeface="Avenir Next" charset="0"/>
                </a:endParaRPr>
              </a:p>
            </p:txBody>
          </p:sp>
        </p:grpSp>
        <p:sp>
          <p:nvSpPr>
            <p:cNvPr id="23" name="Rectangle 22"/>
            <p:cNvSpPr/>
            <p:nvPr/>
          </p:nvSpPr>
          <p:spPr>
            <a:xfrm>
              <a:off x="69398" y="1029903"/>
              <a:ext cx="8985834" cy="23977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grpSp>
      <p:sp>
        <p:nvSpPr>
          <p:cNvPr id="33" name="Rectangle 32"/>
          <p:cNvSpPr/>
          <p:nvPr/>
        </p:nvSpPr>
        <p:spPr>
          <a:xfrm>
            <a:off x="199755" y="3691750"/>
            <a:ext cx="2774481" cy="202091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
        <p:nvSpPr>
          <p:cNvPr id="34" name="Rectangle 33"/>
          <p:cNvSpPr/>
          <p:nvPr/>
        </p:nvSpPr>
        <p:spPr>
          <a:xfrm>
            <a:off x="3111953" y="3691750"/>
            <a:ext cx="2774481" cy="202091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
        <p:nvSpPr>
          <p:cNvPr id="35" name="Rectangle 34"/>
          <p:cNvSpPr/>
          <p:nvPr/>
        </p:nvSpPr>
        <p:spPr>
          <a:xfrm>
            <a:off x="6054434" y="3691750"/>
            <a:ext cx="2774481" cy="2020918"/>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cxnSp>
        <p:nvCxnSpPr>
          <p:cNvPr id="38" name="Straight Arrow Connector 37"/>
          <p:cNvCxnSpPr>
            <a:stCxn id="13" idx="5"/>
            <a:endCxn id="35" idx="0"/>
          </p:cNvCxnSpPr>
          <p:nvPr/>
        </p:nvCxnSpPr>
        <p:spPr>
          <a:xfrm>
            <a:off x="6665463" y="2615350"/>
            <a:ext cx="776212" cy="1076400"/>
          </a:xfrm>
          <a:prstGeom prst="straightConnector1">
            <a:avLst/>
          </a:prstGeom>
          <a:ln w="57150">
            <a:solidFill>
              <a:schemeClr val="accent5">
                <a:lumMod val="75000"/>
              </a:schemeClr>
            </a:solidFill>
            <a:miter lim="800000"/>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2"/>
            <a:endCxn id="33" idx="0"/>
          </p:cNvCxnSpPr>
          <p:nvPr/>
        </p:nvCxnSpPr>
        <p:spPr>
          <a:xfrm flipH="1">
            <a:off x="1586996" y="2813400"/>
            <a:ext cx="2174964" cy="878350"/>
          </a:xfrm>
          <a:prstGeom prst="straightConnector1">
            <a:avLst/>
          </a:prstGeom>
          <a:ln w="57150">
            <a:solidFill>
              <a:srgbClr val="0070C0"/>
            </a:solidFill>
            <a:miter lim="800000"/>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2"/>
            <a:endCxn id="34" idx="0"/>
          </p:cNvCxnSpPr>
          <p:nvPr/>
        </p:nvCxnSpPr>
        <p:spPr>
          <a:xfrm flipH="1">
            <a:off x="4499194" y="2813400"/>
            <a:ext cx="488540" cy="878350"/>
          </a:xfrm>
          <a:prstGeom prst="straightConnector1">
            <a:avLst/>
          </a:prstGeom>
          <a:ln w="57150">
            <a:solidFill>
              <a:srgbClr val="0070C0"/>
            </a:solidFill>
            <a:miter lim="800000"/>
            <a:tailEnd type="stealth"/>
          </a:ln>
        </p:spPr>
        <p:style>
          <a:lnRef idx="1">
            <a:schemeClr val="accent1"/>
          </a:lnRef>
          <a:fillRef idx="0">
            <a:schemeClr val="accent1"/>
          </a:fillRef>
          <a:effectRef idx="0">
            <a:schemeClr val="accent1"/>
          </a:effectRef>
          <a:fontRef idx="minor">
            <a:schemeClr val="tx1"/>
          </a:fontRef>
        </p:style>
      </p:cxnSp>
      <p:sp>
        <p:nvSpPr>
          <p:cNvPr id="25" name="Content Placeholder 24"/>
          <p:cNvSpPr>
            <a:spLocks noGrp="1"/>
          </p:cNvSpPr>
          <p:nvPr>
            <p:ph sz="quarter" idx="13"/>
          </p:nvPr>
        </p:nvSpPr>
        <p:spPr>
          <a:xfrm>
            <a:off x="279433" y="4443129"/>
            <a:ext cx="2667000" cy="1235673"/>
          </a:xfrm>
        </p:spPr>
        <p:txBody>
          <a:bodyPr>
            <a:normAutofit/>
          </a:bodyPr>
          <a:lstStyle/>
          <a:p>
            <a:pPr marL="231775" indent="-231775"/>
            <a:r>
              <a:rPr lang="en-US" sz="1600" dirty="0" smtClean="0">
                <a:solidFill>
                  <a:schemeClr val="accent3">
                    <a:lumMod val="75000"/>
                  </a:schemeClr>
                </a:solidFill>
              </a:rPr>
              <a:t>develop </a:t>
            </a:r>
            <a:r>
              <a:rPr lang="en-US" sz="1600" dirty="0">
                <a:solidFill>
                  <a:schemeClr val="accent3">
                    <a:lumMod val="75000"/>
                  </a:schemeClr>
                </a:solidFill>
              </a:rPr>
              <a:t>a range of </a:t>
            </a:r>
            <a:r>
              <a:rPr lang="en-US" sz="1600" dirty="0" smtClean="0">
                <a:solidFill>
                  <a:schemeClr val="accent3">
                    <a:lumMod val="75000"/>
                  </a:schemeClr>
                </a:solidFill>
              </a:rPr>
              <a:t>new or modified machine </a:t>
            </a:r>
            <a:r>
              <a:rPr lang="en-US" sz="1600" dirty="0">
                <a:solidFill>
                  <a:schemeClr val="accent3">
                    <a:lumMod val="75000"/>
                  </a:schemeClr>
                </a:solidFill>
              </a:rPr>
              <a:t>learning techniques to produce more explainable models</a:t>
            </a:r>
          </a:p>
        </p:txBody>
      </p:sp>
      <p:sp>
        <p:nvSpPr>
          <p:cNvPr id="26" name="Content Placeholder 25"/>
          <p:cNvSpPr>
            <a:spLocks noGrp="1"/>
          </p:cNvSpPr>
          <p:nvPr>
            <p:ph sz="quarter" idx="14"/>
          </p:nvPr>
        </p:nvSpPr>
        <p:spPr>
          <a:xfrm>
            <a:off x="3181504" y="4439541"/>
            <a:ext cx="2667000" cy="1235673"/>
          </a:xfrm>
        </p:spPr>
        <p:txBody>
          <a:bodyPr>
            <a:normAutofit/>
          </a:bodyPr>
          <a:lstStyle/>
          <a:p>
            <a:pPr marL="231775" indent="-231775"/>
            <a:r>
              <a:rPr lang="en-US" sz="1600" dirty="0" smtClean="0">
                <a:solidFill>
                  <a:schemeClr val="accent3">
                    <a:lumMod val="75000"/>
                  </a:schemeClr>
                </a:solidFill>
              </a:rPr>
              <a:t>integrate </a:t>
            </a:r>
            <a:r>
              <a:rPr lang="en-US" sz="1600" dirty="0">
                <a:solidFill>
                  <a:schemeClr val="accent3">
                    <a:lumMod val="75000"/>
                  </a:schemeClr>
                </a:solidFill>
              </a:rPr>
              <a:t>state-of-the-art </a:t>
            </a:r>
            <a:r>
              <a:rPr lang="en-US" sz="1600" dirty="0" smtClean="0">
                <a:solidFill>
                  <a:schemeClr val="accent3">
                    <a:lumMod val="75000"/>
                  </a:schemeClr>
                </a:solidFill>
              </a:rPr>
              <a:t>HCI with </a:t>
            </a:r>
            <a:r>
              <a:rPr lang="en-US" sz="1600" dirty="0">
                <a:solidFill>
                  <a:schemeClr val="accent3">
                    <a:lumMod val="75000"/>
                  </a:schemeClr>
                </a:solidFill>
              </a:rPr>
              <a:t>new principles, strategies, </a:t>
            </a:r>
            <a:r>
              <a:rPr lang="en-US" sz="1600" dirty="0" smtClean="0">
                <a:solidFill>
                  <a:schemeClr val="accent3">
                    <a:lumMod val="75000"/>
                  </a:schemeClr>
                </a:solidFill>
              </a:rPr>
              <a:t>and techniques </a:t>
            </a:r>
            <a:r>
              <a:rPr lang="en-US" sz="1600" dirty="0">
                <a:solidFill>
                  <a:schemeClr val="accent3">
                    <a:lumMod val="75000"/>
                  </a:schemeClr>
                </a:solidFill>
              </a:rPr>
              <a:t>to generate effective explanations</a:t>
            </a:r>
          </a:p>
        </p:txBody>
      </p:sp>
      <p:sp>
        <p:nvSpPr>
          <p:cNvPr id="30" name="TextBox 29"/>
          <p:cNvSpPr txBox="1"/>
          <p:nvPr/>
        </p:nvSpPr>
        <p:spPr>
          <a:xfrm>
            <a:off x="944320" y="3779531"/>
            <a:ext cx="1337225" cy="646331"/>
          </a:xfrm>
          <a:prstGeom prst="rect">
            <a:avLst/>
          </a:prstGeom>
          <a:noFill/>
        </p:spPr>
        <p:txBody>
          <a:bodyPr wrap="none" rtlCol="0">
            <a:spAutoFit/>
          </a:bodyPr>
          <a:lstStyle/>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Explainable</a:t>
            </a:r>
          </a:p>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Models</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3750095" y="3779531"/>
            <a:ext cx="1364476" cy="646331"/>
          </a:xfrm>
          <a:prstGeom prst="rect">
            <a:avLst/>
          </a:prstGeom>
          <a:noFill/>
        </p:spPr>
        <p:txBody>
          <a:bodyPr wrap="none" rtlCol="0">
            <a:spAutoFit/>
          </a:bodyPr>
          <a:lstStyle/>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Explanation</a:t>
            </a:r>
          </a:p>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Interface</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7" name="Content Placeholder 26"/>
          <p:cNvSpPr>
            <a:spLocks noGrp="1"/>
          </p:cNvSpPr>
          <p:nvPr>
            <p:ph sz="quarter" idx="15"/>
          </p:nvPr>
        </p:nvSpPr>
        <p:spPr>
          <a:xfrm>
            <a:off x="6129328" y="4454135"/>
            <a:ext cx="2667000" cy="1235673"/>
          </a:xfrm>
        </p:spPr>
        <p:txBody>
          <a:bodyPr>
            <a:normAutofit/>
          </a:bodyPr>
          <a:lstStyle/>
          <a:p>
            <a:pPr marL="231775" indent="-231775"/>
            <a:r>
              <a:rPr lang="en-US" sz="1600" dirty="0">
                <a:solidFill>
                  <a:schemeClr val="accent5">
                    <a:lumMod val="75000"/>
                  </a:schemeClr>
                </a:solidFill>
              </a:rPr>
              <a:t>summarize, extend, and apply current psychological theories of explanation </a:t>
            </a:r>
            <a:r>
              <a:rPr lang="en-US" sz="1600" dirty="0" smtClean="0">
                <a:solidFill>
                  <a:schemeClr val="accent5">
                    <a:lumMod val="75000"/>
                  </a:schemeClr>
                </a:solidFill>
              </a:rPr>
              <a:t>to develop </a:t>
            </a:r>
            <a:r>
              <a:rPr lang="en-US" sz="1600" dirty="0">
                <a:solidFill>
                  <a:schemeClr val="accent5">
                    <a:lumMod val="75000"/>
                  </a:schemeClr>
                </a:solidFill>
              </a:rPr>
              <a:t>a computational theory</a:t>
            </a:r>
          </a:p>
          <a:p>
            <a:pPr marL="231775" indent="-231775"/>
            <a:endParaRPr lang="en-US" sz="1600" dirty="0">
              <a:solidFill>
                <a:schemeClr val="accent5">
                  <a:lumMod val="75000"/>
                </a:schemeClr>
              </a:solidFill>
            </a:endParaRPr>
          </a:p>
        </p:txBody>
      </p:sp>
      <p:sp>
        <p:nvSpPr>
          <p:cNvPr id="32" name="TextBox 31"/>
          <p:cNvSpPr txBox="1"/>
          <p:nvPr/>
        </p:nvSpPr>
        <p:spPr>
          <a:xfrm>
            <a:off x="6668636" y="3788862"/>
            <a:ext cx="1579086" cy="646331"/>
          </a:xfrm>
          <a:prstGeom prst="rect">
            <a:avLst/>
          </a:prstGeom>
          <a:noFill/>
        </p:spPr>
        <p:txBody>
          <a:bodyPr wrap="none" rtlCol="0">
            <a:spAutoFit/>
          </a:bodyPr>
          <a:lstStyle/>
          <a:p>
            <a:pPr algn="ctr"/>
            <a:r>
              <a:rPr lang="en-US"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Psychology of</a:t>
            </a:r>
          </a:p>
          <a:p>
            <a:pPr algn="ctr"/>
            <a:r>
              <a:rPr lang="en-US"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Explanation</a:t>
            </a:r>
            <a:endParaRPr lang="en-US"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6" name="Left Brace 35"/>
          <p:cNvSpPr/>
          <p:nvPr/>
        </p:nvSpPr>
        <p:spPr>
          <a:xfrm rot="16200000">
            <a:off x="2892187" y="3086879"/>
            <a:ext cx="301816" cy="568667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6600"/>
              </a:solidFill>
            </a:endParaRPr>
          </a:p>
        </p:txBody>
      </p:sp>
      <p:sp>
        <p:nvSpPr>
          <p:cNvPr id="37" name="TextBox 36"/>
          <p:cNvSpPr txBox="1"/>
          <p:nvPr/>
        </p:nvSpPr>
        <p:spPr>
          <a:xfrm>
            <a:off x="1206101" y="5996804"/>
            <a:ext cx="3651128" cy="400110"/>
          </a:xfrm>
          <a:prstGeom prst="rect">
            <a:avLst/>
          </a:prstGeom>
          <a:solidFill>
            <a:schemeClr val="bg1"/>
          </a:solidFill>
        </p:spPr>
        <p:txBody>
          <a:bodyPr wrap="square" rtlCol="0">
            <a:spAutoFit/>
          </a:bodyPr>
          <a:lstStyle/>
          <a:p>
            <a:pPr algn="ctr"/>
            <a:r>
              <a:rPr lang="en-US" sz="2000" dirty="0" smtClean="0">
                <a:solidFill>
                  <a:srgbClr val="005A9E"/>
                </a:solidFill>
                <a:latin typeface="Tahoma" panose="020B0604030504040204" pitchFamily="34" charset="0"/>
                <a:ea typeface="Tahoma" panose="020B0604030504040204" pitchFamily="34" charset="0"/>
                <a:cs typeface="Tahoma" panose="020B0604030504040204" pitchFamily="34" charset="0"/>
              </a:rPr>
              <a:t>TA 1: Explainable Learners</a:t>
            </a:r>
          </a:p>
        </p:txBody>
      </p:sp>
      <p:sp>
        <p:nvSpPr>
          <p:cNvPr id="41" name="Left Brace 40"/>
          <p:cNvSpPr/>
          <p:nvPr/>
        </p:nvSpPr>
        <p:spPr>
          <a:xfrm rot="16200000">
            <a:off x="7290766" y="4542977"/>
            <a:ext cx="301816" cy="2774481"/>
          </a:xfrm>
          <a:prstGeom prst="lef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6600"/>
              </a:solidFill>
            </a:endParaRPr>
          </a:p>
        </p:txBody>
      </p:sp>
      <p:sp>
        <p:nvSpPr>
          <p:cNvPr id="42" name="TextBox 41"/>
          <p:cNvSpPr txBox="1"/>
          <p:nvPr/>
        </p:nvSpPr>
        <p:spPr>
          <a:xfrm>
            <a:off x="5831991" y="5984729"/>
            <a:ext cx="3231224" cy="400110"/>
          </a:xfrm>
          <a:prstGeom prst="rect">
            <a:avLst/>
          </a:prstGeom>
          <a:solidFill>
            <a:schemeClr val="bg1"/>
          </a:solidFill>
        </p:spPr>
        <p:txBody>
          <a:bodyPr wrap="square" rtlCol="0">
            <a:spAutoFit/>
          </a:bodyPr>
          <a:lstStyle/>
          <a:p>
            <a:pPr algn="ctr"/>
            <a:r>
              <a:rPr lang="en-US" sz="20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TA 2: Psychological Models</a:t>
            </a:r>
          </a:p>
        </p:txBody>
      </p:sp>
      <p:sp>
        <p:nvSpPr>
          <p:cNvPr id="44" name="Footer Placeholder 1"/>
          <p:cNvSpPr>
            <a:spLocks noGrp="1"/>
          </p:cNvSpPr>
          <p:nvPr>
            <p:ph type="ftr" sz="quarter" idx="10"/>
          </p:nvPr>
        </p:nvSpPr>
        <p:spPr>
          <a:xfrm>
            <a:off x="1381328" y="6356351"/>
            <a:ext cx="6381344" cy="365125"/>
          </a:xfrm>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269373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9</a:t>
            </a:fld>
            <a:endParaRPr lang="en-US" dirty="0"/>
          </a:p>
        </p:txBody>
      </p:sp>
      <p:sp>
        <p:nvSpPr>
          <p:cNvPr id="4" name="Title 3"/>
          <p:cNvSpPr>
            <a:spLocks noGrp="1"/>
          </p:cNvSpPr>
          <p:nvPr>
            <p:ph type="ctrTitle"/>
          </p:nvPr>
        </p:nvSpPr>
        <p:spPr/>
        <p:txBody>
          <a:bodyPr>
            <a:normAutofit/>
          </a:bodyPr>
          <a:lstStyle/>
          <a:p>
            <a:r>
              <a:rPr lang="en-US" dirty="0" smtClean="0"/>
              <a:t>B.1 </a:t>
            </a:r>
            <a:r>
              <a:rPr lang="en-US" dirty="0"/>
              <a:t>Explainable </a:t>
            </a:r>
            <a:r>
              <a:rPr lang="en-US" dirty="0" smtClean="0"/>
              <a:t>Models</a:t>
            </a:r>
            <a:endParaRPr lang="en-US" dirty="0"/>
          </a:p>
        </p:txBody>
      </p:sp>
      <p:sp>
        <p:nvSpPr>
          <p:cNvPr id="57" name="Rounded Rectangle 56"/>
          <p:cNvSpPr/>
          <p:nvPr/>
        </p:nvSpPr>
        <p:spPr>
          <a:xfrm>
            <a:off x="2182803" y="1341837"/>
            <a:ext cx="4023138" cy="2682297"/>
          </a:xfrm>
          <a:prstGeom prst="roundRect">
            <a:avLst>
              <a:gd name="adj" fmla="val 22135"/>
            </a:avLst>
          </a:prstGeom>
          <a:solidFill>
            <a:srgbClr val="FDE5CD">
              <a:alpha val="5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58" name="TextBox 57"/>
          <p:cNvSpPr txBox="1"/>
          <p:nvPr/>
        </p:nvSpPr>
        <p:spPr>
          <a:xfrm rot="16200000">
            <a:off x="5212407" y="2448459"/>
            <a:ext cx="2442276" cy="307777"/>
          </a:xfrm>
          <a:prstGeom prst="rect">
            <a:avLst/>
          </a:prstGeom>
          <a:noFill/>
        </p:spPr>
        <p:txBody>
          <a:bodyPr wrap="square" rtlCol="0">
            <a:spAutoFit/>
          </a:bodyPr>
          <a:lstStyle/>
          <a:p>
            <a:pPr algn="ctr">
              <a:defRPr/>
            </a:pPr>
            <a:r>
              <a:rPr lang="en-US" sz="1400" kern="0" dirty="0" smtClean="0">
                <a:solidFill>
                  <a:srgbClr val="1B587C">
                    <a:lumMod val="75000"/>
                  </a:srgbClr>
                </a:solidFill>
                <a:latin typeface="Avenir Next"/>
                <a:ea typeface="Avenir Next" charset="0"/>
                <a:cs typeface="Avenir Next" charset="0"/>
              </a:rPr>
              <a:t>Prediction Accuracy</a:t>
            </a:r>
          </a:p>
        </p:txBody>
      </p:sp>
      <p:sp>
        <p:nvSpPr>
          <p:cNvPr id="59" name="TextBox 58"/>
          <p:cNvSpPr txBox="1"/>
          <p:nvPr/>
        </p:nvSpPr>
        <p:spPr>
          <a:xfrm>
            <a:off x="6298104" y="3424248"/>
            <a:ext cx="2620344" cy="307777"/>
          </a:xfrm>
          <a:prstGeom prst="rect">
            <a:avLst/>
          </a:prstGeom>
          <a:noFill/>
        </p:spPr>
        <p:txBody>
          <a:bodyPr wrap="square" rtlCol="0">
            <a:spAutoFit/>
          </a:bodyPr>
          <a:lstStyle/>
          <a:p>
            <a:pPr algn="ctr">
              <a:defRPr/>
            </a:pPr>
            <a:r>
              <a:rPr lang="en-US" sz="1400" kern="0" dirty="0" smtClean="0">
                <a:solidFill>
                  <a:srgbClr val="1B587C">
                    <a:lumMod val="75000"/>
                  </a:srgbClr>
                </a:solidFill>
                <a:latin typeface="Avenir Next"/>
                <a:ea typeface="Avenir Next" charset="0"/>
                <a:cs typeface="Avenir Next" charset="0"/>
              </a:rPr>
              <a:t>Explainability</a:t>
            </a:r>
          </a:p>
        </p:txBody>
      </p:sp>
      <p:sp>
        <p:nvSpPr>
          <p:cNvPr id="60" name="Rectangle 59"/>
          <p:cNvSpPr>
            <a:spLocks noChangeAspect="1"/>
          </p:cNvSpPr>
          <p:nvPr/>
        </p:nvSpPr>
        <p:spPr>
          <a:xfrm>
            <a:off x="6601281" y="1670524"/>
            <a:ext cx="2134550" cy="1716263"/>
          </a:xfrm>
          <a:prstGeom prst="rect">
            <a:avLst/>
          </a:prstGeom>
          <a:pattFill prst="smGrid">
            <a:fgClr>
              <a:srgbClr val="DAE3F3"/>
            </a:fgClr>
            <a:bgClr>
              <a:sysClr val="window" lastClr="FFFFFF"/>
            </a:bgClr>
          </a:patt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800" kern="0" dirty="0" smtClean="0">
              <a:solidFill>
                <a:prstClr val="black"/>
              </a:solidFill>
              <a:latin typeface="Avenir Next"/>
              <a:ea typeface="Avenir Next" charset="0"/>
              <a:cs typeface="Avenir Next" charset="0"/>
            </a:endParaRPr>
          </a:p>
        </p:txBody>
      </p:sp>
      <p:cxnSp>
        <p:nvCxnSpPr>
          <p:cNvPr id="61" name="Straight Connector 60"/>
          <p:cNvCxnSpPr/>
          <p:nvPr/>
        </p:nvCxnSpPr>
        <p:spPr>
          <a:xfrm>
            <a:off x="6623697" y="1660365"/>
            <a:ext cx="0" cy="1734778"/>
          </a:xfrm>
          <a:prstGeom prst="line">
            <a:avLst/>
          </a:prstGeom>
          <a:noFill/>
          <a:ln w="28575" cap="flat" cmpd="sng" algn="ctr">
            <a:solidFill>
              <a:srgbClr val="5B9BD5">
                <a:lumMod val="50000"/>
              </a:srgbClr>
            </a:solidFill>
            <a:prstDash val="solid"/>
            <a:miter lim="800000"/>
            <a:headEnd type="triangle" w="med" len="med"/>
            <a:tailEnd type="none" w="med" len="med"/>
          </a:ln>
          <a:effectLst/>
        </p:spPr>
      </p:cxnSp>
      <p:cxnSp>
        <p:nvCxnSpPr>
          <p:cNvPr id="62" name="Straight Connector 61"/>
          <p:cNvCxnSpPr>
            <a:cxnSpLocks noChangeAspect="1"/>
          </p:cNvCxnSpPr>
          <p:nvPr/>
        </p:nvCxnSpPr>
        <p:spPr>
          <a:xfrm flipH="1">
            <a:off x="6613014" y="3395141"/>
            <a:ext cx="2139410" cy="0"/>
          </a:xfrm>
          <a:prstGeom prst="line">
            <a:avLst/>
          </a:prstGeom>
          <a:noFill/>
          <a:ln w="28575" cap="flat" cmpd="sng" algn="ctr">
            <a:solidFill>
              <a:srgbClr val="5B9BD5">
                <a:lumMod val="50000"/>
              </a:srgbClr>
            </a:solidFill>
            <a:prstDash val="solid"/>
            <a:miter lim="800000"/>
            <a:headEnd type="triangle" w="med" len="med"/>
            <a:tailEnd type="none" w="med" len="med"/>
          </a:ln>
          <a:effectLst/>
        </p:spPr>
      </p:cxnSp>
      <p:sp>
        <p:nvSpPr>
          <p:cNvPr id="63" name="Oval 62"/>
          <p:cNvSpPr>
            <a:spLocks noChangeAspect="1"/>
          </p:cNvSpPr>
          <p:nvPr/>
        </p:nvSpPr>
        <p:spPr>
          <a:xfrm>
            <a:off x="6755289" y="1816186"/>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64" name="Oval 63"/>
          <p:cNvSpPr>
            <a:spLocks noChangeAspect="1"/>
          </p:cNvSpPr>
          <p:nvPr/>
        </p:nvSpPr>
        <p:spPr>
          <a:xfrm>
            <a:off x="6877239" y="2130476"/>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66" name="Oval 65"/>
          <p:cNvSpPr>
            <a:spLocks noChangeAspect="1"/>
          </p:cNvSpPr>
          <p:nvPr/>
        </p:nvSpPr>
        <p:spPr>
          <a:xfrm>
            <a:off x="7119309" y="2432177"/>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67" name="Oval 66"/>
          <p:cNvSpPr>
            <a:spLocks noChangeAspect="1"/>
          </p:cNvSpPr>
          <p:nvPr/>
        </p:nvSpPr>
        <p:spPr>
          <a:xfrm>
            <a:off x="7503481" y="2760450"/>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68" name="Oval 67"/>
          <p:cNvSpPr>
            <a:spLocks noChangeAspect="1"/>
          </p:cNvSpPr>
          <p:nvPr/>
        </p:nvSpPr>
        <p:spPr>
          <a:xfrm>
            <a:off x="6884970" y="2262499"/>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venir Next"/>
              <a:ea typeface="Avenir Next" charset="0"/>
              <a:cs typeface="Avenir Next" charset="0"/>
            </a:endParaRPr>
          </a:p>
        </p:txBody>
      </p:sp>
      <p:sp>
        <p:nvSpPr>
          <p:cNvPr id="69" name="TextBox 68"/>
          <p:cNvSpPr txBox="1"/>
          <p:nvPr/>
        </p:nvSpPr>
        <p:spPr>
          <a:xfrm>
            <a:off x="2440893" y="949013"/>
            <a:ext cx="3488154" cy="369332"/>
          </a:xfrm>
          <a:prstGeom prst="rect">
            <a:avLst/>
          </a:prstGeom>
          <a:noFill/>
        </p:spPr>
        <p:txBody>
          <a:bodyPr wrap="square" rtlCol="0">
            <a:spAutoFit/>
          </a:bodyPr>
          <a:lstStyle/>
          <a:p>
            <a:pPr algn="ctr"/>
            <a:r>
              <a:rPr lang="en-US" dirty="0" smtClean="0">
                <a:solidFill>
                  <a:srgbClr val="F07F09">
                    <a:lumMod val="50000"/>
                  </a:srgbClr>
                </a:solidFill>
                <a:latin typeface="Avenir Next"/>
              </a:rPr>
              <a:t>Learning Techniques (today)</a:t>
            </a:r>
            <a:endParaRPr lang="en-US" dirty="0">
              <a:solidFill>
                <a:srgbClr val="F07F09">
                  <a:lumMod val="50000"/>
                </a:srgbClr>
              </a:solidFill>
              <a:latin typeface="Avenir Next"/>
            </a:endParaRPr>
          </a:p>
        </p:txBody>
      </p:sp>
      <p:sp>
        <p:nvSpPr>
          <p:cNvPr id="70" name="Oval 69"/>
          <p:cNvSpPr/>
          <p:nvPr/>
        </p:nvSpPr>
        <p:spPr>
          <a:xfrm>
            <a:off x="3531895" y="1692640"/>
            <a:ext cx="1776080" cy="2227334"/>
          </a:xfrm>
          <a:prstGeom prst="ellipse">
            <a:avLst/>
          </a:prstGeom>
          <a:solidFill>
            <a:srgbClr val="C19859">
              <a:lumMod val="40000"/>
              <a:lumOff val="60000"/>
              <a:alpha val="49804"/>
            </a:srgbClr>
          </a:solidFill>
          <a:ln w="3175" cap="flat" cmpd="sng" algn="ctr">
            <a:solidFill>
              <a:srgbClr val="C19859">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71" name="Oval 70"/>
          <p:cNvSpPr/>
          <p:nvPr/>
        </p:nvSpPr>
        <p:spPr>
          <a:xfrm>
            <a:off x="2280473" y="1422936"/>
            <a:ext cx="1670628" cy="1541183"/>
          </a:xfrm>
          <a:prstGeom prst="ellipse">
            <a:avLst/>
          </a:prstGeom>
          <a:solidFill>
            <a:srgbClr val="DFD7E7">
              <a:alpha val="50196"/>
            </a:srgbClr>
          </a:solidFill>
          <a:ln w="3175" cap="flat" cmpd="sng" algn="ctr">
            <a:solidFill>
              <a:srgbClr val="604878">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72" name="Oval 71"/>
          <p:cNvSpPr/>
          <p:nvPr/>
        </p:nvSpPr>
        <p:spPr>
          <a:xfrm>
            <a:off x="2369077" y="2559466"/>
            <a:ext cx="1481714" cy="1360507"/>
          </a:xfrm>
          <a:prstGeom prst="ellipse">
            <a:avLst/>
          </a:prstGeom>
          <a:solidFill>
            <a:srgbClr val="323232">
              <a:lumMod val="25000"/>
              <a:lumOff val="75000"/>
              <a:alpha val="50196"/>
            </a:srgbClr>
          </a:solidFill>
          <a:ln w="3175" cap="flat" cmpd="sng" algn="ctr">
            <a:solidFill>
              <a:srgbClr val="323232">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73" name="Oval 72"/>
          <p:cNvSpPr/>
          <p:nvPr/>
        </p:nvSpPr>
        <p:spPr>
          <a:xfrm>
            <a:off x="4857761" y="1906069"/>
            <a:ext cx="1235718" cy="1216862"/>
          </a:xfrm>
          <a:prstGeom prst="ellipse">
            <a:avLst/>
          </a:prstGeom>
          <a:solidFill>
            <a:srgbClr val="D3CBB6">
              <a:alpha val="50196"/>
            </a:srgbClr>
          </a:solidFill>
          <a:ln w="3175" cap="flat" cmpd="sng" algn="ctr">
            <a:solidFill>
              <a:srgbClr val="C19859">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74" name="Oval 73"/>
          <p:cNvSpPr/>
          <p:nvPr/>
        </p:nvSpPr>
        <p:spPr>
          <a:xfrm>
            <a:off x="2668894" y="1764489"/>
            <a:ext cx="1135212" cy="1044368"/>
          </a:xfrm>
          <a:prstGeom prst="ellipse">
            <a:avLst/>
          </a:prstGeom>
          <a:solidFill>
            <a:srgbClr val="BFAFCF">
              <a:alpha val="25098"/>
            </a:srgbClr>
          </a:solidFill>
          <a:ln w="3175" cap="flat" cmpd="sng" algn="ctr">
            <a:solidFill>
              <a:srgbClr val="604878">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75" name="Rectangle 74"/>
          <p:cNvSpPr/>
          <p:nvPr/>
        </p:nvSpPr>
        <p:spPr>
          <a:xfrm>
            <a:off x="2566454" y="1520595"/>
            <a:ext cx="994182" cy="276999"/>
          </a:xfrm>
          <a:prstGeom prst="rect">
            <a:avLst/>
          </a:prstGeom>
          <a:ln>
            <a:noFill/>
          </a:ln>
        </p:spPr>
        <p:txBody>
          <a:bodyPr wrap="none">
            <a:spAutoFit/>
          </a:bodyPr>
          <a:lstStyle/>
          <a:p>
            <a:pPr algn="ctr"/>
            <a:r>
              <a:rPr lang="en-US" sz="1200" dirty="0" smtClean="0">
                <a:solidFill>
                  <a:srgbClr val="604878">
                    <a:lumMod val="75000"/>
                  </a:srgbClr>
                </a:solidFill>
                <a:latin typeface="Avenir Next"/>
              </a:rPr>
              <a:t>Neural Nets</a:t>
            </a:r>
            <a:endParaRPr lang="en-US" sz="1200" dirty="0">
              <a:solidFill>
                <a:srgbClr val="604878">
                  <a:lumMod val="75000"/>
                </a:srgbClr>
              </a:solidFill>
              <a:latin typeface="Avenir Next"/>
            </a:endParaRPr>
          </a:p>
        </p:txBody>
      </p:sp>
      <p:sp>
        <p:nvSpPr>
          <p:cNvPr id="76" name="Rectangle 75"/>
          <p:cNvSpPr/>
          <p:nvPr/>
        </p:nvSpPr>
        <p:spPr>
          <a:xfrm>
            <a:off x="2361660" y="3037176"/>
            <a:ext cx="841897" cy="461665"/>
          </a:xfrm>
          <a:prstGeom prst="rect">
            <a:avLst/>
          </a:prstGeom>
          <a:ln>
            <a:noFill/>
          </a:ln>
        </p:spPr>
        <p:txBody>
          <a:bodyPr wrap="none">
            <a:spAutoFit/>
          </a:bodyPr>
          <a:lstStyle/>
          <a:p>
            <a:pPr algn="ctr"/>
            <a:r>
              <a:rPr lang="en-US" sz="1200" dirty="0" smtClean="0">
                <a:solidFill>
                  <a:srgbClr val="323232">
                    <a:lumMod val="75000"/>
                    <a:lumOff val="25000"/>
                  </a:srgbClr>
                </a:solidFill>
                <a:latin typeface="Avenir Next"/>
              </a:rPr>
              <a:t>Statistical</a:t>
            </a:r>
          </a:p>
          <a:p>
            <a:pPr algn="ctr"/>
            <a:r>
              <a:rPr lang="en-US" sz="1200" dirty="0" smtClean="0">
                <a:solidFill>
                  <a:srgbClr val="323232">
                    <a:lumMod val="75000"/>
                    <a:lumOff val="25000"/>
                  </a:srgbClr>
                </a:solidFill>
                <a:latin typeface="Avenir Next"/>
              </a:rPr>
              <a:t>Models</a:t>
            </a:r>
            <a:endParaRPr lang="en-US" sz="1200" dirty="0">
              <a:solidFill>
                <a:srgbClr val="323232">
                  <a:lumMod val="75000"/>
                  <a:lumOff val="25000"/>
                </a:srgbClr>
              </a:solidFill>
              <a:latin typeface="Avenir Next"/>
            </a:endParaRPr>
          </a:p>
        </p:txBody>
      </p:sp>
      <p:sp>
        <p:nvSpPr>
          <p:cNvPr id="77" name="Rectangle 76"/>
          <p:cNvSpPr/>
          <p:nvPr/>
        </p:nvSpPr>
        <p:spPr>
          <a:xfrm>
            <a:off x="5069484" y="2145651"/>
            <a:ext cx="865943" cy="461665"/>
          </a:xfrm>
          <a:prstGeom prst="rect">
            <a:avLst/>
          </a:prstGeom>
          <a:ln>
            <a:noFill/>
          </a:ln>
        </p:spPr>
        <p:txBody>
          <a:bodyPr wrap="none">
            <a:spAutoFit/>
          </a:bodyPr>
          <a:lstStyle/>
          <a:p>
            <a:pPr algn="ctr"/>
            <a:r>
              <a:rPr lang="en-US" sz="1200" dirty="0" smtClean="0">
                <a:solidFill>
                  <a:srgbClr val="C19859">
                    <a:lumMod val="75000"/>
                  </a:srgbClr>
                </a:solidFill>
                <a:latin typeface="Avenir Next"/>
              </a:rPr>
              <a:t>Ensemble</a:t>
            </a:r>
          </a:p>
          <a:p>
            <a:pPr algn="ctr"/>
            <a:r>
              <a:rPr lang="en-US" sz="1200" dirty="0" smtClean="0">
                <a:solidFill>
                  <a:srgbClr val="C19859">
                    <a:lumMod val="75000"/>
                  </a:srgbClr>
                </a:solidFill>
                <a:latin typeface="Avenir Next"/>
              </a:rPr>
              <a:t>Methods</a:t>
            </a:r>
            <a:endParaRPr lang="en-US" sz="1200" dirty="0">
              <a:solidFill>
                <a:srgbClr val="C19859">
                  <a:lumMod val="75000"/>
                </a:srgbClr>
              </a:solidFill>
              <a:latin typeface="Avenir Next"/>
            </a:endParaRPr>
          </a:p>
        </p:txBody>
      </p:sp>
      <p:sp>
        <p:nvSpPr>
          <p:cNvPr id="78" name="Rectangle 77"/>
          <p:cNvSpPr/>
          <p:nvPr/>
        </p:nvSpPr>
        <p:spPr>
          <a:xfrm>
            <a:off x="5138289" y="3159059"/>
            <a:ext cx="771365" cy="461665"/>
          </a:xfrm>
          <a:prstGeom prst="rect">
            <a:avLst/>
          </a:prstGeom>
          <a:ln>
            <a:noFill/>
          </a:ln>
        </p:spPr>
        <p:txBody>
          <a:bodyPr wrap="none">
            <a:spAutoFit/>
          </a:bodyPr>
          <a:lstStyle/>
          <a:p>
            <a:pPr algn="ctr"/>
            <a:r>
              <a:rPr lang="en-US" sz="1200" dirty="0" smtClean="0">
                <a:solidFill>
                  <a:srgbClr val="9F2936">
                    <a:lumMod val="75000"/>
                  </a:srgbClr>
                </a:solidFill>
                <a:latin typeface="Avenir Next"/>
              </a:rPr>
              <a:t>Decision</a:t>
            </a:r>
          </a:p>
          <a:p>
            <a:pPr algn="ctr"/>
            <a:r>
              <a:rPr lang="en-US" sz="1200" dirty="0" smtClean="0">
                <a:solidFill>
                  <a:srgbClr val="9F2936">
                    <a:lumMod val="75000"/>
                  </a:srgbClr>
                </a:solidFill>
                <a:latin typeface="Avenir Next"/>
              </a:rPr>
              <a:t>Trees</a:t>
            </a:r>
            <a:endParaRPr lang="en-US" sz="1200" dirty="0">
              <a:solidFill>
                <a:srgbClr val="9F2936">
                  <a:lumMod val="75000"/>
                </a:srgbClr>
              </a:solidFill>
              <a:latin typeface="Avenir Next"/>
            </a:endParaRPr>
          </a:p>
        </p:txBody>
      </p:sp>
      <p:sp>
        <p:nvSpPr>
          <p:cNvPr id="79" name="Oval 78"/>
          <p:cNvSpPr/>
          <p:nvPr/>
        </p:nvSpPr>
        <p:spPr>
          <a:xfrm>
            <a:off x="3719941" y="2261859"/>
            <a:ext cx="1290142" cy="807279"/>
          </a:xfrm>
          <a:prstGeom prst="ellipse">
            <a:avLst/>
          </a:prstGeom>
          <a:solidFill>
            <a:srgbClr val="E4D1B6">
              <a:alpha val="50196"/>
            </a:srgbClr>
          </a:solidFill>
          <a:ln w="3175" cap="flat" cmpd="sng" algn="ctr">
            <a:solidFill>
              <a:srgbClr val="C19859">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80" name="Rectangle 79"/>
          <p:cNvSpPr/>
          <p:nvPr/>
        </p:nvSpPr>
        <p:spPr>
          <a:xfrm>
            <a:off x="2865326" y="2016360"/>
            <a:ext cx="779381" cy="461665"/>
          </a:xfrm>
          <a:prstGeom prst="rect">
            <a:avLst/>
          </a:prstGeom>
          <a:ln>
            <a:noFill/>
          </a:ln>
        </p:spPr>
        <p:txBody>
          <a:bodyPr wrap="none">
            <a:spAutoFit/>
          </a:bodyPr>
          <a:lstStyle/>
          <a:p>
            <a:pPr algn="ctr"/>
            <a:r>
              <a:rPr lang="en-US" sz="1200" dirty="0" smtClean="0">
                <a:solidFill>
                  <a:srgbClr val="604878">
                    <a:lumMod val="75000"/>
                  </a:srgbClr>
                </a:solidFill>
                <a:latin typeface="Avenir Next"/>
              </a:rPr>
              <a:t>Deep</a:t>
            </a:r>
          </a:p>
          <a:p>
            <a:pPr algn="ctr"/>
            <a:r>
              <a:rPr lang="en-US" sz="1200" dirty="0" smtClean="0">
                <a:solidFill>
                  <a:srgbClr val="604878">
                    <a:lumMod val="75000"/>
                  </a:srgbClr>
                </a:solidFill>
                <a:latin typeface="Avenir Next"/>
              </a:rPr>
              <a:t>Learning</a:t>
            </a:r>
            <a:endParaRPr lang="en-US" sz="1200" dirty="0">
              <a:solidFill>
                <a:srgbClr val="604878">
                  <a:lumMod val="75000"/>
                </a:srgbClr>
              </a:solidFill>
              <a:latin typeface="Avenir Next"/>
            </a:endParaRPr>
          </a:p>
        </p:txBody>
      </p:sp>
      <p:sp>
        <p:nvSpPr>
          <p:cNvPr id="81" name="Oval 80"/>
          <p:cNvSpPr/>
          <p:nvPr/>
        </p:nvSpPr>
        <p:spPr>
          <a:xfrm>
            <a:off x="3767904" y="2976730"/>
            <a:ext cx="1281260" cy="784714"/>
          </a:xfrm>
          <a:prstGeom prst="ellipse">
            <a:avLst/>
          </a:prstGeom>
          <a:solidFill>
            <a:srgbClr val="E4D1B6">
              <a:alpha val="50196"/>
            </a:srgbClr>
          </a:solidFill>
          <a:ln w="3175" cap="flat" cmpd="sng" algn="ctr">
            <a:solidFill>
              <a:srgbClr val="C19859">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82" name="Rectangle 81"/>
          <p:cNvSpPr/>
          <p:nvPr/>
        </p:nvSpPr>
        <p:spPr>
          <a:xfrm>
            <a:off x="3070577" y="3439258"/>
            <a:ext cx="561372" cy="261610"/>
          </a:xfrm>
          <a:prstGeom prst="rect">
            <a:avLst/>
          </a:prstGeom>
          <a:ln>
            <a:noFill/>
          </a:ln>
        </p:spPr>
        <p:txBody>
          <a:bodyPr wrap="none">
            <a:spAutoFit/>
          </a:bodyPr>
          <a:lstStyle/>
          <a:p>
            <a:pPr algn="ctr"/>
            <a:r>
              <a:rPr lang="en-US" sz="1100" dirty="0" smtClean="0">
                <a:solidFill>
                  <a:srgbClr val="323232">
                    <a:lumMod val="75000"/>
                    <a:lumOff val="25000"/>
                  </a:srgbClr>
                </a:solidFill>
                <a:latin typeface="Avenir Next"/>
              </a:rPr>
              <a:t>SVMs</a:t>
            </a:r>
            <a:endParaRPr lang="en-US" sz="1100" dirty="0">
              <a:solidFill>
                <a:srgbClr val="323232">
                  <a:lumMod val="75000"/>
                  <a:lumOff val="25000"/>
                </a:srgbClr>
              </a:solidFill>
              <a:latin typeface="Avenir Next"/>
            </a:endParaRPr>
          </a:p>
        </p:txBody>
      </p:sp>
      <p:sp>
        <p:nvSpPr>
          <p:cNvPr id="83" name="Rectangle 82"/>
          <p:cNvSpPr/>
          <p:nvPr/>
        </p:nvSpPr>
        <p:spPr>
          <a:xfrm>
            <a:off x="3189468" y="2964640"/>
            <a:ext cx="567783" cy="261610"/>
          </a:xfrm>
          <a:prstGeom prst="rect">
            <a:avLst/>
          </a:prstGeom>
          <a:ln>
            <a:noFill/>
          </a:ln>
        </p:spPr>
        <p:txBody>
          <a:bodyPr wrap="none">
            <a:spAutoFit/>
          </a:bodyPr>
          <a:lstStyle/>
          <a:p>
            <a:pPr algn="ctr"/>
            <a:r>
              <a:rPr lang="en-US" sz="1100" dirty="0" smtClean="0">
                <a:solidFill>
                  <a:srgbClr val="323232">
                    <a:lumMod val="75000"/>
                    <a:lumOff val="25000"/>
                  </a:srgbClr>
                </a:solidFill>
                <a:latin typeface="Avenir Next"/>
              </a:rPr>
              <a:t>AOGs</a:t>
            </a:r>
            <a:endParaRPr lang="en-US" sz="1100" dirty="0">
              <a:solidFill>
                <a:srgbClr val="323232">
                  <a:lumMod val="75000"/>
                  <a:lumOff val="25000"/>
                </a:srgbClr>
              </a:solidFill>
              <a:latin typeface="Avenir Next"/>
            </a:endParaRPr>
          </a:p>
        </p:txBody>
      </p:sp>
      <p:sp>
        <p:nvSpPr>
          <p:cNvPr id="84" name="Oval 83"/>
          <p:cNvSpPr/>
          <p:nvPr/>
        </p:nvSpPr>
        <p:spPr>
          <a:xfrm>
            <a:off x="3839062" y="2687775"/>
            <a:ext cx="1087118" cy="627603"/>
          </a:xfrm>
          <a:prstGeom prst="ellipse">
            <a:avLst/>
          </a:prstGeom>
          <a:solidFill>
            <a:srgbClr val="F3EADE">
              <a:alpha val="20000"/>
            </a:srgbClr>
          </a:solidFill>
          <a:ln w="3175" cap="flat" cmpd="sng" algn="ctr">
            <a:solidFill>
              <a:srgbClr val="C19859">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85" name="Rectangle 84"/>
          <p:cNvSpPr/>
          <p:nvPr/>
        </p:nvSpPr>
        <p:spPr>
          <a:xfrm>
            <a:off x="3912405" y="2277741"/>
            <a:ext cx="906017" cy="430887"/>
          </a:xfrm>
          <a:prstGeom prst="rect">
            <a:avLst/>
          </a:prstGeom>
          <a:ln>
            <a:noFill/>
          </a:ln>
        </p:spPr>
        <p:txBody>
          <a:bodyPr wrap="none">
            <a:spAutoFit/>
          </a:bodyPr>
          <a:lstStyle/>
          <a:p>
            <a:pPr algn="ctr"/>
            <a:r>
              <a:rPr lang="en-US" sz="1100" dirty="0" smtClean="0">
                <a:solidFill>
                  <a:srgbClr val="C19859">
                    <a:lumMod val="75000"/>
                  </a:srgbClr>
                </a:solidFill>
                <a:latin typeface="Avenir Next"/>
              </a:rPr>
              <a:t>Bayesian</a:t>
            </a:r>
          </a:p>
          <a:p>
            <a:pPr algn="ctr"/>
            <a:r>
              <a:rPr lang="en-US" sz="1100" dirty="0" smtClean="0">
                <a:solidFill>
                  <a:srgbClr val="C19859">
                    <a:lumMod val="75000"/>
                  </a:srgbClr>
                </a:solidFill>
                <a:latin typeface="Avenir Next"/>
              </a:rPr>
              <a:t> Belief Nets</a:t>
            </a:r>
            <a:endParaRPr lang="en-US" sz="1100" dirty="0">
              <a:solidFill>
                <a:srgbClr val="C19859">
                  <a:lumMod val="75000"/>
                </a:srgbClr>
              </a:solidFill>
              <a:latin typeface="Avenir Next"/>
            </a:endParaRPr>
          </a:p>
        </p:txBody>
      </p:sp>
      <p:sp>
        <p:nvSpPr>
          <p:cNvPr id="86" name="Rectangle 85"/>
          <p:cNvSpPr/>
          <p:nvPr/>
        </p:nvSpPr>
        <p:spPr>
          <a:xfrm>
            <a:off x="4048586" y="3286435"/>
            <a:ext cx="730302" cy="430887"/>
          </a:xfrm>
          <a:prstGeom prst="rect">
            <a:avLst/>
          </a:prstGeom>
          <a:ln>
            <a:noFill/>
          </a:ln>
        </p:spPr>
        <p:txBody>
          <a:bodyPr wrap="square">
            <a:spAutoFit/>
          </a:bodyPr>
          <a:lstStyle/>
          <a:p>
            <a:pPr algn="ctr"/>
            <a:r>
              <a:rPr lang="en-US" sz="1100" dirty="0" smtClean="0">
                <a:solidFill>
                  <a:srgbClr val="C19859">
                    <a:lumMod val="75000"/>
                  </a:srgbClr>
                </a:solidFill>
                <a:latin typeface="Avenir Next"/>
              </a:rPr>
              <a:t>Markov Models</a:t>
            </a:r>
            <a:endParaRPr lang="en-US" sz="1100" dirty="0">
              <a:solidFill>
                <a:srgbClr val="C19859">
                  <a:lumMod val="75000"/>
                </a:srgbClr>
              </a:solidFill>
              <a:latin typeface="Avenir Next"/>
            </a:endParaRPr>
          </a:p>
        </p:txBody>
      </p:sp>
      <p:sp>
        <p:nvSpPr>
          <p:cNvPr id="87" name="Rectangle 86"/>
          <p:cNvSpPr/>
          <p:nvPr/>
        </p:nvSpPr>
        <p:spPr>
          <a:xfrm>
            <a:off x="4443578" y="2878544"/>
            <a:ext cx="452367" cy="215444"/>
          </a:xfrm>
          <a:prstGeom prst="rect">
            <a:avLst/>
          </a:prstGeom>
          <a:ln>
            <a:noFill/>
          </a:ln>
        </p:spPr>
        <p:txBody>
          <a:bodyPr wrap="none">
            <a:spAutoFit/>
          </a:bodyPr>
          <a:lstStyle/>
          <a:p>
            <a:pPr algn="ctr"/>
            <a:r>
              <a:rPr lang="en-US" sz="800" dirty="0" smtClean="0">
                <a:solidFill>
                  <a:srgbClr val="C19859">
                    <a:lumMod val="75000"/>
                  </a:srgbClr>
                </a:solidFill>
                <a:latin typeface="Avenir Next"/>
              </a:rPr>
              <a:t>HBNs</a:t>
            </a:r>
            <a:endParaRPr lang="en-US" sz="800" dirty="0">
              <a:solidFill>
                <a:srgbClr val="C19859">
                  <a:lumMod val="75000"/>
                </a:srgbClr>
              </a:solidFill>
              <a:latin typeface="Avenir Next"/>
            </a:endParaRPr>
          </a:p>
        </p:txBody>
      </p:sp>
      <p:sp>
        <p:nvSpPr>
          <p:cNvPr id="88" name="Rectangle 87"/>
          <p:cNvSpPr/>
          <p:nvPr/>
        </p:nvSpPr>
        <p:spPr>
          <a:xfrm>
            <a:off x="4172286" y="3063727"/>
            <a:ext cx="452368" cy="215444"/>
          </a:xfrm>
          <a:prstGeom prst="rect">
            <a:avLst/>
          </a:prstGeom>
          <a:ln>
            <a:noFill/>
          </a:ln>
        </p:spPr>
        <p:txBody>
          <a:bodyPr wrap="none">
            <a:spAutoFit/>
          </a:bodyPr>
          <a:lstStyle/>
          <a:p>
            <a:pPr algn="ctr"/>
            <a:r>
              <a:rPr lang="en-US" sz="800" dirty="0" smtClean="0">
                <a:solidFill>
                  <a:srgbClr val="C19859">
                    <a:lumMod val="75000"/>
                  </a:srgbClr>
                </a:solidFill>
                <a:latin typeface="Avenir Next"/>
              </a:rPr>
              <a:t>MLNs</a:t>
            </a:r>
            <a:endParaRPr lang="en-US" sz="800" dirty="0">
              <a:solidFill>
                <a:srgbClr val="C19859">
                  <a:lumMod val="75000"/>
                </a:srgbClr>
              </a:solidFill>
              <a:latin typeface="Avenir Next"/>
            </a:endParaRPr>
          </a:p>
        </p:txBody>
      </p:sp>
      <p:sp>
        <p:nvSpPr>
          <p:cNvPr id="95" name="TextBox 94"/>
          <p:cNvSpPr txBox="1"/>
          <p:nvPr/>
        </p:nvSpPr>
        <p:spPr>
          <a:xfrm>
            <a:off x="312124" y="938644"/>
            <a:ext cx="1792177" cy="646331"/>
          </a:xfrm>
          <a:prstGeom prst="rect">
            <a:avLst/>
          </a:prstGeom>
          <a:noFill/>
        </p:spPr>
        <p:txBody>
          <a:bodyPr wrap="square" rtlCol="0">
            <a:spAutoFit/>
          </a:bodyPr>
          <a:lstStyle/>
          <a:p>
            <a:pPr algn="ctr"/>
            <a:r>
              <a:rPr lang="en-US" dirty="0" smtClean="0">
                <a:solidFill>
                  <a:srgbClr val="4E8542">
                    <a:lumMod val="75000"/>
                  </a:srgbClr>
                </a:solidFill>
                <a:latin typeface="Avenir Next"/>
              </a:rPr>
              <a:t>New </a:t>
            </a:r>
          </a:p>
          <a:p>
            <a:pPr algn="ctr"/>
            <a:r>
              <a:rPr lang="en-US" dirty="0" smtClean="0">
                <a:solidFill>
                  <a:srgbClr val="4E8542">
                    <a:lumMod val="75000"/>
                  </a:srgbClr>
                </a:solidFill>
                <a:latin typeface="Avenir Next"/>
              </a:rPr>
              <a:t>Approach</a:t>
            </a:r>
            <a:endParaRPr lang="en-US" dirty="0">
              <a:solidFill>
                <a:srgbClr val="4E8542">
                  <a:lumMod val="75000"/>
                </a:srgbClr>
              </a:solidFill>
              <a:latin typeface="Avenir Next"/>
            </a:endParaRPr>
          </a:p>
        </p:txBody>
      </p:sp>
      <p:sp>
        <p:nvSpPr>
          <p:cNvPr id="96" name="Rectangle 95"/>
          <p:cNvSpPr/>
          <p:nvPr/>
        </p:nvSpPr>
        <p:spPr>
          <a:xfrm>
            <a:off x="394400" y="1721919"/>
            <a:ext cx="1788403" cy="2031325"/>
          </a:xfrm>
          <a:prstGeom prst="rect">
            <a:avLst/>
          </a:prstGeom>
        </p:spPr>
        <p:txBody>
          <a:bodyPr wrap="square">
            <a:spAutoFit/>
          </a:bodyPr>
          <a:lstStyle/>
          <a:p>
            <a:r>
              <a:rPr lang="en-US" sz="1400" dirty="0">
                <a:solidFill>
                  <a:srgbClr val="4E8542">
                    <a:lumMod val="75000"/>
                  </a:srgbClr>
                </a:solidFill>
                <a:latin typeface="Avenir Next"/>
              </a:rPr>
              <a:t>C</a:t>
            </a:r>
            <a:r>
              <a:rPr lang="en-US" sz="1400" dirty="0" smtClean="0">
                <a:solidFill>
                  <a:srgbClr val="4E8542">
                    <a:lumMod val="75000"/>
                  </a:srgbClr>
                </a:solidFill>
                <a:latin typeface="Avenir Next"/>
              </a:rPr>
              <a:t>reate </a:t>
            </a:r>
            <a:r>
              <a:rPr lang="en-US" sz="1400" dirty="0">
                <a:solidFill>
                  <a:srgbClr val="4E8542">
                    <a:lumMod val="75000"/>
                  </a:srgbClr>
                </a:solidFill>
                <a:latin typeface="Avenir Next"/>
              </a:rPr>
              <a:t>a suite of </a:t>
            </a:r>
            <a:r>
              <a:rPr lang="en-US" sz="1400" dirty="0" smtClean="0">
                <a:solidFill>
                  <a:srgbClr val="4E8542">
                    <a:lumMod val="75000"/>
                  </a:srgbClr>
                </a:solidFill>
                <a:latin typeface="Avenir Next"/>
              </a:rPr>
              <a:t>machine </a:t>
            </a:r>
            <a:r>
              <a:rPr lang="en-US" sz="1400" dirty="0">
                <a:solidFill>
                  <a:srgbClr val="4E8542">
                    <a:lumMod val="75000"/>
                  </a:srgbClr>
                </a:solidFill>
                <a:latin typeface="Avenir Next"/>
              </a:rPr>
              <a:t>learning techniques that</a:t>
            </a:r>
          </a:p>
          <a:p>
            <a:r>
              <a:rPr lang="en-US" sz="1400" dirty="0" smtClean="0">
                <a:solidFill>
                  <a:srgbClr val="4E8542">
                    <a:lumMod val="75000"/>
                  </a:srgbClr>
                </a:solidFill>
                <a:latin typeface="Avenir Next"/>
              </a:rPr>
              <a:t>produce </a:t>
            </a:r>
            <a:r>
              <a:rPr lang="en-US" sz="1400" dirty="0">
                <a:solidFill>
                  <a:srgbClr val="4E8542">
                    <a:lumMod val="75000"/>
                  </a:srgbClr>
                </a:solidFill>
                <a:latin typeface="Avenir Next"/>
              </a:rPr>
              <a:t>more explainable models, while maintaining a high level of learning performance </a:t>
            </a:r>
          </a:p>
        </p:txBody>
      </p:sp>
      <p:sp>
        <p:nvSpPr>
          <p:cNvPr id="97" name="Rectangle 96"/>
          <p:cNvSpPr/>
          <p:nvPr/>
        </p:nvSpPr>
        <p:spPr>
          <a:xfrm>
            <a:off x="4188523" y="2691343"/>
            <a:ext cx="433132" cy="246221"/>
          </a:xfrm>
          <a:prstGeom prst="rect">
            <a:avLst/>
          </a:prstGeom>
          <a:ln>
            <a:noFill/>
          </a:ln>
        </p:spPr>
        <p:txBody>
          <a:bodyPr wrap="none">
            <a:spAutoFit/>
          </a:bodyPr>
          <a:lstStyle/>
          <a:p>
            <a:pPr algn="ctr"/>
            <a:r>
              <a:rPr lang="en-US" sz="1000" dirty="0" smtClean="0">
                <a:solidFill>
                  <a:srgbClr val="C19859">
                    <a:lumMod val="75000"/>
                  </a:srgbClr>
                </a:solidFill>
                <a:latin typeface="Avenir Next"/>
              </a:rPr>
              <a:t>SRL</a:t>
            </a:r>
            <a:endParaRPr lang="en-US" sz="1000" dirty="0">
              <a:solidFill>
                <a:srgbClr val="C19859">
                  <a:lumMod val="75000"/>
                </a:srgbClr>
              </a:solidFill>
              <a:latin typeface="Avenir Next"/>
            </a:endParaRPr>
          </a:p>
        </p:txBody>
      </p:sp>
      <p:sp>
        <p:nvSpPr>
          <p:cNvPr id="98" name="Rectangle 97"/>
          <p:cNvSpPr/>
          <p:nvPr/>
        </p:nvSpPr>
        <p:spPr>
          <a:xfrm>
            <a:off x="3912534" y="2878544"/>
            <a:ext cx="445956" cy="215444"/>
          </a:xfrm>
          <a:prstGeom prst="rect">
            <a:avLst/>
          </a:prstGeom>
          <a:ln>
            <a:noFill/>
          </a:ln>
        </p:spPr>
        <p:txBody>
          <a:bodyPr wrap="none">
            <a:spAutoFit/>
          </a:bodyPr>
          <a:lstStyle/>
          <a:p>
            <a:pPr algn="ctr"/>
            <a:r>
              <a:rPr lang="en-US" sz="800" dirty="0" smtClean="0">
                <a:solidFill>
                  <a:srgbClr val="C19859">
                    <a:lumMod val="75000"/>
                  </a:srgbClr>
                </a:solidFill>
                <a:latin typeface="Avenir Next"/>
              </a:rPr>
              <a:t>CRFs</a:t>
            </a:r>
            <a:endParaRPr lang="en-US" sz="800" dirty="0">
              <a:solidFill>
                <a:srgbClr val="C19859">
                  <a:lumMod val="75000"/>
                </a:srgbClr>
              </a:solidFill>
              <a:latin typeface="Avenir Next"/>
            </a:endParaRPr>
          </a:p>
        </p:txBody>
      </p:sp>
      <p:cxnSp>
        <p:nvCxnSpPr>
          <p:cNvPr id="99" name="Straight Arrow Connector 98"/>
          <p:cNvCxnSpPr>
            <a:endCxn id="63" idx="2"/>
          </p:cNvCxnSpPr>
          <p:nvPr/>
        </p:nvCxnSpPr>
        <p:spPr>
          <a:xfrm flipV="1">
            <a:off x="3531895" y="1859514"/>
            <a:ext cx="3223394" cy="381895"/>
          </a:xfrm>
          <a:prstGeom prst="straightConnector1">
            <a:avLst/>
          </a:prstGeom>
          <a:noFill/>
          <a:ln w="6350" cap="flat" cmpd="sng" algn="ctr">
            <a:solidFill>
              <a:srgbClr val="F07F09">
                <a:lumMod val="75000"/>
              </a:srgbClr>
            </a:solidFill>
            <a:prstDash val="solid"/>
            <a:miter lim="800000"/>
            <a:tailEnd type="stealth"/>
          </a:ln>
          <a:effectLst/>
        </p:spPr>
      </p:cxnSp>
      <p:sp>
        <p:nvSpPr>
          <p:cNvPr id="100" name="Oval 99"/>
          <p:cNvSpPr/>
          <p:nvPr/>
        </p:nvSpPr>
        <p:spPr>
          <a:xfrm>
            <a:off x="4934089" y="2651774"/>
            <a:ext cx="1159390" cy="1207027"/>
          </a:xfrm>
          <a:prstGeom prst="ellipse">
            <a:avLst/>
          </a:prstGeom>
          <a:solidFill>
            <a:srgbClr val="F2CED2">
              <a:alpha val="50196"/>
            </a:srgbClr>
          </a:solidFill>
          <a:ln w="3175" cap="flat" cmpd="sng" algn="ctr">
            <a:solidFill>
              <a:srgbClr val="9F293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1" name="Rectangle 100"/>
          <p:cNvSpPr/>
          <p:nvPr/>
        </p:nvSpPr>
        <p:spPr>
          <a:xfrm>
            <a:off x="5154443" y="2669086"/>
            <a:ext cx="696024" cy="415498"/>
          </a:xfrm>
          <a:prstGeom prst="rect">
            <a:avLst/>
          </a:prstGeom>
          <a:ln>
            <a:noFill/>
          </a:ln>
        </p:spPr>
        <p:txBody>
          <a:bodyPr wrap="none">
            <a:spAutoFit/>
          </a:bodyPr>
          <a:lstStyle/>
          <a:p>
            <a:pPr algn="ctr"/>
            <a:r>
              <a:rPr lang="en-US" sz="1050" dirty="0" smtClean="0">
                <a:solidFill>
                  <a:srgbClr val="C19859">
                    <a:lumMod val="75000"/>
                  </a:srgbClr>
                </a:solidFill>
                <a:latin typeface="Avenir Next"/>
              </a:rPr>
              <a:t>Random</a:t>
            </a:r>
          </a:p>
          <a:p>
            <a:pPr algn="ctr"/>
            <a:r>
              <a:rPr lang="en-US" sz="1050" dirty="0" smtClean="0">
                <a:solidFill>
                  <a:srgbClr val="C19859">
                    <a:lumMod val="75000"/>
                  </a:srgbClr>
                </a:solidFill>
                <a:latin typeface="Avenir Next"/>
              </a:rPr>
              <a:t>Forests</a:t>
            </a:r>
            <a:endParaRPr lang="en-US" sz="1050" dirty="0">
              <a:solidFill>
                <a:srgbClr val="C19859">
                  <a:lumMod val="75000"/>
                </a:srgbClr>
              </a:solidFill>
              <a:latin typeface="Avenir Next"/>
            </a:endParaRPr>
          </a:p>
        </p:txBody>
      </p:sp>
      <p:sp>
        <p:nvSpPr>
          <p:cNvPr id="102" name="Rectangle 101"/>
          <p:cNvSpPr/>
          <p:nvPr/>
        </p:nvSpPr>
        <p:spPr>
          <a:xfrm>
            <a:off x="3994610" y="1715338"/>
            <a:ext cx="840295" cy="461665"/>
          </a:xfrm>
          <a:prstGeom prst="rect">
            <a:avLst/>
          </a:prstGeom>
          <a:ln>
            <a:noFill/>
          </a:ln>
        </p:spPr>
        <p:txBody>
          <a:bodyPr wrap="none">
            <a:spAutoFit/>
          </a:bodyPr>
          <a:lstStyle/>
          <a:p>
            <a:pPr algn="ctr"/>
            <a:r>
              <a:rPr lang="en-US" sz="1200" dirty="0" smtClean="0">
                <a:solidFill>
                  <a:srgbClr val="C19859">
                    <a:lumMod val="75000"/>
                  </a:srgbClr>
                </a:solidFill>
                <a:latin typeface="Avenir Next"/>
              </a:rPr>
              <a:t>Graphical</a:t>
            </a:r>
          </a:p>
          <a:p>
            <a:pPr algn="ctr"/>
            <a:r>
              <a:rPr lang="en-US" sz="1200" dirty="0" smtClean="0">
                <a:solidFill>
                  <a:srgbClr val="C19859">
                    <a:lumMod val="75000"/>
                  </a:srgbClr>
                </a:solidFill>
                <a:latin typeface="Avenir Next"/>
              </a:rPr>
              <a:t>Models</a:t>
            </a:r>
            <a:endParaRPr lang="en-US" sz="1200" dirty="0">
              <a:solidFill>
                <a:srgbClr val="C19859">
                  <a:lumMod val="75000"/>
                </a:srgbClr>
              </a:solidFill>
              <a:latin typeface="Avenir Next"/>
            </a:endParaRPr>
          </a:p>
        </p:txBody>
      </p:sp>
      <p:cxnSp>
        <p:nvCxnSpPr>
          <p:cNvPr id="103" name="Straight Arrow Connector 102"/>
          <p:cNvCxnSpPr/>
          <p:nvPr/>
        </p:nvCxnSpPr>
        <p:spPr>
          <a:xfrm flipV="1">
            <a:off x="5502455" y="2177003"/>
            <a:ext cx="1374784" cy="568284"/>
          </a:xfrm>
          <a:prstGeom prst="straightConnector1">
            <a:avLst/>
          </a:prstGeom>
          <a:noFill/>
          <a:ln w="6350" cap="flat" cmpd="sng" algn="ctr">
            <a:solidFill>
              <a:srgbClr val="F07F09">
                <a:lumMod val="75000"/>
              </a:srgbClr>
            </a:solidFill>
            <a:prstDash val="solid"/>
            <a:miter lim="800000"/>
            <a:tailEnd type="stealth"/>
          </a:ln>
          <a:effectLst/>
        </p:spPr>
      </p:cxnSp>
      <p:cxnSp>
        <p:nvCxnSpPr>
          <p:cNvPr id="104" name="Straight Arrow Connector 103"/>
          <p:cNvCxnSpPr>
            <a:endCxn id="68" idx="2"/>
          </p:cNvCxnSpPr>
          <p:nvPr/>
        </p:nvCxnSpPr>
        <p:spPr>
          <a:xfrm flipV="1">
            <a:off x="3572089" y="2305827"/>
            <a:ext cx="3312881" cy="1259669"/>
          </a:xfrm>
          <a:prstGeom prst="straightConnector1">
            <a:avLst/>
          </a:prstGeom>
          <a:noFill/>
          <a:ln w="6350" cap="flat" cmpd="sng" algn="ctr">
            <a:solidFill>
              <a:srgbClr val="F07F09">
                <a:lumMod val="75000"/>
              </a:srgbClr>
            </a:solidFill>
            <a:prstDash val="solid"/>
            <a:miter lim="800000"/>
            <a:tailEnd type="stealth"/>
          </a:ln>
          <a:effectLst/>
        </p:spPr>
      </p:cxnSp>
      <p:cxnSp>
        <p:nvCxnSpPr>
          <p:cNvPr id="105" name="Straight Arrow Connector 104"/>
          <p:cNvCxnSpPr>
            <a:endCxn id="66" idx="2"/>
          </p:cNvCxnSpPr>
          <p:nvPr/>
        </p:nvCxnSpPr>
        <p:spPr>
          <a:xfrm flipV="1">
            <a:off x="4778888" y="2475505"/>
            <a:ext cx="2340421" cy="212270"/>
          </a:xfrm>
          <a:prstGeom prst="straightConnector1">
            <a:avLst/>
          </a:prstGeom>
          <a:noFill/>
          <a:ln w="6350" cap="flat" cmpd="sng" algn="ctr">
            <a:solidFill>
              <a:srgbClr val="F07F09">
                <a:lumMod val="75000"/>
              </a:srgbClr>
            </a:solidFill>
            <a:prstDash val="solid"/>
            <a:miter lim="800000"/>
            <a:tailEnd type="stealth"/>
          </a:ln>
          <a:effectLst/>
        </p:spPr>
      </p:cxnSp>
      <p:cxnSp>
        <p:nvCxnSpPr>
          <p:cNvPr id="106" name="Straight Arrow Connector 105"/>
          <p:cNvCxnSpPr>
            <a:endCxn id="67" idx="2"/>
          </p:cNvCxnSpPr>
          <p:nvPr/>
        </p:nvCxnSpPr>
        <p:spPr>
          <a:xfrm flipV="1">
            <a:off x="5861276" y="2803778"/>
            <a:ext cx="1642205" cy="511602"/>
          </a:xfrm>
          <a:prstGeom prst="straightConnector1">
            <a:avLst/>
          </a:prstGeom>
          <a:noFill/>
          <a:ln w="6350" cap="flat" cmpd="sng" algn="ctr">
            <a:solidFill>
              <a:srgbClr val="F07F09">
                <a:lumMod val="75000"/>
              </a:srgbClr>
            </a:solidFill>
            <a:prstDash val="solid"/>
            <a:miter lim="800000"/>
            <a:tailEnd type="stealth"/>
          </a:ln>
          <a:effectLst/>
        </p:spPr>
      </p:cxnSp>
      <p:sp>
        <p:nvSpPr>
          <p:cNvPr id="109" name="TextBox 108"/>
          <p:cNvSpPr txBox="1"/>
          <p:nvPr/>
        </p:nvSpPr>
        <p:spPr>
          <a:xfrm>
            <a:off x="6036018" y="938644"/>
            <a:ext cx="3231235" cy="646331"/>
          </a:xfrm>
          <a:prstGeom prst="rect">
            <a:avLst/>
          </a:prstGeom>
          <a:noFill/>
        </p:spPr>
        <p:txBody>
          <a:bodyPr wrap="square" rtlCol="0">
            <a:spAutoFit/>
          </a:bodyPr>
          <a:lstStyle/>
          <a:p>
            <a:pPr algn="ctr"/>
            <a:r>
              <a:rPr lang="en-US" dirty="0" smtClean="0">
                <a:solidFill>
                  <a:srgbClr val="F07F09">
                    <a:lumMod val="50000"/>
                  </a:srgbClr>
                </a:solidFill>
                <a:latin typeface="Avenir Next"/>
              </a:rPr>
              <a:t>Explainability</a:t>
            </a:r>
          </a:p>
          <a:p>
            <a:pPr algn="ctr"/>
            <a:r>
              <a:rPr lang="en-US" dirty="0" smtClean="0">
                <a:solidFill>
                  <a:srgbClr val="F07F09">
                    <a:lumMod val="50000"/>
                  </a:srgbClr>
                </a:solidFill>
                <a:latin typeface="Avenir Next"/>
              </a:rPr>
              <a:t>(notional)</a:t>
            </a:r>
          </a:p>
        </p:txBody>
      </p:sp>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274381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6" grpId="0" animBg="1"/>
      <p:bldP spid="67" grpId="0" animBg="1"/>
      <p:bldP spid="68" grpId="0" animBg="1"/>
    </p:bldLst>
  </p:timing>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2596</TotalTime>
  <Words>3372</Words>
  <Application>Microsoft Office PowerPoint</Application>
  <PresentationFormat>On-screen Show (4:3)</PresentationFormat>
  <Paragraphs>673</Paragraphs>
  <Slides>32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Avenir Book</vt:lpstr>
      <vt:lpstr>Avenir Next</vt:lpstr>
      <vt:lpstr>Calibri</vt:lpstr>
      <vt:lpstr>Calibri Light</vt:lpstr>
      <vt:lpstr>Courier New</vt:lpstr>
      <vt:lpstr>Tahoma</vt:lpstr>
      <vt:lpstr>Times New Roman</vt:lpstr>
      <vt:lpstr>1_Office Theme</vt:lpstr>
      <vt:lpstr>Explainable Artificial Intelligence (XAI)</vt:lpstr>
      <vt:lpstr>XAI BAA Outline</vt:lpstr>
      <vt:lpstr>Questions</vt:lpstr>
      <vt:lpstr>A. Introduction - The Need for Explainable AI</vt:lpstr>
      <vt:lpstr>B. Program Scope – XAI Concept</vt:lpstr>
      <vt:lpstr>B. Program Scope – XAI Concept</vt:lpstr>
      <vt:lpstr>B. Program Scope – XAI Development Challenges</vt:lpstr>
      <vt:lpstr>B. Program Scope – XAI Development Challenges</vt:lpstr>
      <vt:lpstr>B.1 Explainable Models</vt:lpstr>
      <vt:lpstr>B.1 Explainable Models</vt:lpstr>
      <vt:lpstr>B.1 Explainable Models</vt:lpstr>
      <vt:lpstr>B.1 Explainable Models</vt:lpstr>
      <vt:lpstr>B.2 Explanation Interface</vt:lpstr>
      <vt:lpstr>B.3 Psychology of Explanation</vt:lpstr>
      <vt:lpstr>B.4 Emphasis and Scope of XAI Research</vt:lpstr>
      <vt:lpstr>DoD Funding Categories</vt:lpstr>
      <vt:lpstr>Explainable AI – Challenge Problem Areas</vt:lpstr>
      <vt:lpstr>C. Challenge Problems and Evaluation</vt:lpstr>
      <vt:lpstr>C.1 Data Analysis </vt:lpstr>
      <vt:lpstr>C.2 Autonomy </vt:lpstr>
      <vt:lpstr>C.3 Evaluation – Evaluation Sequence</vt:lpstr>
      <vt:lpstr>C.3 Evaluation – Evaluation Framework</vt:lpstr>
      <vt:lpstr>D. Technical Areas</vt:lpstr>
      <vt:lpstr>Expected Team Characteristics</vt:lpstr>
      <vt:lpstr>D.1 Technical Area 1 – Explainable Learners</vt:lpstr>
      <vt:lpstr>D.2 Technical Area 2 – Psychological Model </vt:lpstr>
      <vt:lpstr>E. Schedule and Milestones </vt:lpstr>
      <vt:lpstr>E. Schedule and Milestones – Phase 1 </vt:lpstr>
      <vt:lpstr>E. Schedule and Milestones – Phase 2 </vt:lpstr>
      <vt:lpstr>F. Deliverables</vt:lpstr>
      <vt:lpstr>Summary</vt:lpstr>
      <vt:lpstr>PowerPoint Presentation</vt:lpstr>
    </vt:vector>
  </TitlesOfParts>
  <Company>DARPA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Explainable Artificial Intelligence (XAI)</dc:title>
  <dc:creator>Gunning, David</dc:creator>
  <cp:lastModifiedBy>Cantos, Michelle (contr-i2o)</cp:lastModifiedBy>
  <cp:revision>182</cp:revision>
  <cp:lastPrinted>2016-08-04T16:34:53Z</cp:lastPrinted>
  <dcterms:created xsi:type="dcterms:W3CDTF">2016-06-01T12:30:13Z</dcterms:created>
  <dcterms:modified xsi:type="dcterms:W3CDTF">2016-08-15T19:05:33Z</dcterms:modified>
</cp:coreProperties>
</file>