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69" r:id="rId3"/>
    <p:sldId id="267" r:id="rId4"/>
    <p:sldId id="263" r:id="rId5"/>
    <p:sldId id="274" r:id="rId6"/>
    <p:sldId id="275" r:id="rId7"/>
    <p:sldId id="271"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 xmlns:p14="http://schemas.microsoft.com/office/powerpoint/2010/main">
          <a:srgbClr val="FF0000"/>
        </p14:laserClr>
      </p:ext>
      <p:ext uri="{2FDB2607-1784-4EEB-B798-7EB5836EED8A}">
        <p14:showMediaCtrls xmlns:mc="http://schemas.openxmlformats.org/markup-compatibility/2006" xmlns:mv="urn:schemas-microsoft-com:mac:vml" xmlns="" xmlns:p14="http://schemas.microsoft.com/office/powerpoint/2010/main" val="1"/>
      </p:ext>
    </p:extLst>
  </p:showPr>
  <p:extLst>
    <p:ext uri="{E76CE94A-603C-4142-B9EB-6D1370010A27}">
      <p14:discardImageEditData xmlns:mc="http://schemas.openxmlformats.org/markup-compatibility/2006" xmlns:mv="urn:schemas-microsoft-com:mac:vml" xmlns="" xmlns:p14="http://schemas.microsoft.com/office/powerpoint/2010/main" val="0"/>
    </p:ext>
    <p:ext uri="{D31A062A-798A-4329-ABDD-BBA856620510}">
      <p14:defaultImageDpi xmlns:mc="http://schemas.openxmlformats.org/markup-compatibility/2006" xmlns:mv="urn:schemas-microsoft-com:mac:vml"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1" autoAdjust="0"/>
    <p:restoredTop sz="95359" autoAdjust="0"/>
  </p:normalViewPr>
  <p:slideViewPr>
    <p:cSldViewPr>
      <p:cViewPr varScale="1">
        <p:scale>
          <a:sx n="105" d="100"/>
          <a:sy n="105" d="100"/>
        </p:scale>
        <p:origin x="-4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323021-C2DF-4B1B-AFC4-9CC18147B847}" type="datetimeFigureOut">
              <a:rPr lang="en-US" smtClean="0"/>
              <a:pPr/>
              <a:t>3/27/2013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4D585C-A46A-48D4-BBC3-B193FC939D88}"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233091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667000" y="533400"/>
            <a:ext cx="4724400" cy="1470025"/>
          </a:xfrm>
        </p:spPr>
        <p:txBody>
          <a:bodyPr/>
          <a:lstStyle>
            <a:lvl1pPr>
              <a:defRPr>
                <a:latin typeface="Arial Black"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76600" y="2362200"/>
            <a:ext cx="3505200" cy="9144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BD9A91B-A6EE-4648-881E-13A1F592B7D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407976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9A91B-A6EE-4648-881E-13A1F592B7D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96357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9A91B-A6EE-4648-881E-13A1F592B7D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65667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BD9A91B-A6EE-4648-881E-13A1F592B7D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191593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9A91B-A6EE-4648-881E-13A1F592B7D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426954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D9A91B-A6EE-4648-881E-13A1F592B7DB}"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102923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D9A91B-A6EE-4648-881E-13A1F592B7DB}" type="datetimeFigureOut">
              <a:rPr lang="en-US" smtClean="0"/>
              <a:pPr/>
              <a:t>3/27/2013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21493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D9A91B-A6EE-4648-881E-13A1F592B7DB}" type="datetimeFigureOut">
              <a:rPr lang="en-US" smtClean="0"/>
              <a:pPr/>
              <a:t>3/27/2013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137477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9A91B-A6EE-4648-881E-13A1F592B7DB}" type="datetimeFigureOut">
              <a:rPr lang="en-US" smtClean="0"/>
              <a:pPr/>
              <a:t>3/27/2013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202030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9A91B-A6EE-4648-881E-13A1F592B7DB}"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128186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9A91B-A6EE-4648-881E-13A1F592B7DB}"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52563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9A91B-A6EE-4648-881E-13A1F592B7DB}" type="datetimeFigureOut">
              <a:rPr lang="en-US" smtClean="0"/>
              <a:pPr/>
              <a:t>3/27/2013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649F-30C8-41DA-9A59-F7A6E2895294}"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2197842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1905000"/>
            <a:ext cx="3962400" cy="2667000"/>
          </a:xfrm>
        </p:spPr>
        <p:txBody>
          <a:bodyPr>
            <a:noAutofit/>
          </a:bodyPr>
          <a:lstStyle/>
          <a:p>
            <a:endParaRPr lang="en-US" sz="4000" dirty="0" smtClean="0">
              <a:solidFill>
                <a:schemeClr val="tx1"/>
              </a:solidFill>
            </a:endParaRPr>
          </a:p>
        </p:txBody>
      </p:sp>
      <p:pic>
        <p:nvPicPr>
          <p:cNvPr id="5" name="Picture 4"/>
          <p:cNvPicPr>
            <a:picLocks noChangeAspect="1"/>
          </p:cNvPicPr>
          <p:nvPr/>
        </p:nvPicPr>
        <p:blipFill>
          <a:blip r:embed="rId2" cstate="print"/>
          <a:stretch>
            <a:fillRect/>
          </a:stretch>
        </p:blipFill>
        <p:spPr>
          <a:xfrm>
            <a:off x="2590800" y="533400"/>
            <a:ext cx="5347855" cy="1225550"/>
          </a:xfrm>
          <a:prstGeom prst="rect">
            <a:avLst/>
          </a:prstGeom>
        </p:spPr>
      </p:pic>
    </p:spTree>
    <p:extLst>
      <p:ext uri="{BB962C8B-B14F-4D97-AF65-F5344CB8AC3E}">
        <p14:creationId xmlns:mc="http://schemas.openxmlformats.org/markup-compatibility/2006" xmlns:mv="urn:schemas-microsoft-com:mac:vml" xmlns="" xmlns:p14="http://schemas.microsoft.com/office/powerpoint/2010/main" val="85904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SAAM Situation</a:t>
            </a:r>
            <a:endParaRPr lang="en-US" dirty="0"/>
          </a:p>
        </p:txBody>
      </p:sp>
      <p:sp>
        <p:nvSpPr>
          <p:cNvPr id="3" name="Content Placeholder 2"/>
          <p:cNvSpPr>
            <a:spLocks noGrp="1"/>
          </p:cNvSpPr>
          <p:nvPr>
            <p:ph idx="1"/>
          </p:nvPr>
        </p:nvSpPr>
        <p:spPr/>
        <p:txBody>
          <a:bodyPr>
            <a:normAutofit/>
          </a:bodyPr>
          <a:lstStyle/>
          <a:p>
            <a:r>
              <a:rPr lang="en-US" dirty="0" smtClean="0"/>
              <a:t>Sexual Assault Awareness Month is a nationally recognized month which occurs in April and commits to raising awareness and promoting prevention of sexual violence through use of special events and public education. </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6934200" cy="1143000"/>
          </a:xfrm>
        </p:spPr>
        <p:txBody>
          <a:bodyPr>
            <a:noAutofit/>
          </a:bodyPr>
          <a:lstStyle/>
          <a:p>
            <a:r>
              <a:rPr lang="en-US" sz="3600" dirty="0" smtClean="0"/>
              <a:t>SAAM Mission</a:t>
            </a:r>
            <a:endParaRPr lang="en-US" sz="3600" dirty="0"/>
          </a:p>
        </p:txBody>
      </p:sp>
      <p:sp>
        <p:nvSpPr>
          <p:cNvPr id="3" name="Content Placeholder 2"/>
          <p:cNvSpPr>
            <a:spLocks noGrp="1"/>
          </p:cNvSpPr>
          <p:nvPr>
            <p:ph idx="1"/>
          </p:nvPr>
        </p:nvSpPr>
        <p:spPr/>
        <p:txBody>
          <a:bodyPr>
            <a:normAutofit/>
          </a:bodyPr>
          <a:lstStyle/>
          <a:p>
            <a:r>
              <a:rPr lang="en-US" sz="2400" dirty="0" smtClean="0"/>
              <a:t>Team APG prepares for and executes Sexual Assault Awareness Month activities through the month of April in order to raise awareness and promote prevention of sexual harassment and violence, as well as increase the installation’s SHARP program visibility.</a:t>
            </a:r>
          </a:p>
        </p:txBody>
      </p:sp>
      <p:pic>
        <p:nvPicPr>
          <p:cNvPr id="4" name="Picture 3"/>
          <p:cNvPicPr>
            <a:picLocks noChangeAspect="1"/>
          </p:cNvPicPr>
          <p:nvPr/>
        </p:nvPicPr>
        <p:blipFill>
          <a:blip r:embed="rId2" cstate="print"/>
          <a:stretch>
            <a:fillRect/>
          </a:stretch>
        </p:blipFill>
        <p:spPr>
          <a:xfrm>
            <a:off x="1143000" y="4343400"/>
            <a:ext cx="4953000" cy="1135062"/>
          </a:xfrm>
          <a:prstGeom prst="rect">
            <a:avLst/>
          </a:prstGeom>
        </p:spPr>
      </p:pic>
      <p:pic>
        <p:nvPicPr>
          <p:cNvPr id="5" name="Picture 4"/>
          <p:cNvPicPr>
            <a:picLocks noChangeAspect="1"/>
          </p:cNvPicPr>
          <p:nvPr/>
        </p:nvPicPr>
        <p:blipFill>
          <a:blip r:embed="rId3" cstate="print"/>
          <a:stretch>
            <a:fillRect/>
          </a:stretch>
        </p:blipFill>
        <p:spPr>
          <a:xfrm>
            <a:off x="6400800" y="3200400"/>
            <a:ext cx="2133600" cy="3238500"/>
          </a:xfrm>
          <a:prstGeom prst="rect">
            <a:avLst/>
          </a:prstGeom>
        </p:spPr>
      </p:pic>
    </p:spTree>
    <p:extLst>
      <p:ext uri="{BB962C8B-B14F-4D97-AF65-F5344CB8AC3E}">
        <p14:creationId xmlns:mc="http://schemas.openxmlformats.org/markup-compatibility/2006" xmlns:mv="urn:schemas-microsoft-com:mac:vml" xmlns="" xmlns:p14="http://schemas.microsoft.com/office/powerpoint/2010/main" val="23933852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Autofit/>
          </a:bodyPr>
          <a:lstStyle/>
          <a:p>
            <a:r>
              <a:rPr lang="en-US" sz="3200" b="1" dirty="0" smtClean="0"/>
              <a:t>Execution: Concept of the Operation</a:t>
            </a:r>
            <a:endParaRPr lang="en-US" sz="3200" b="1" dirty="0"/>
          </a:p>
        </p:txBody>
      </p:sp>
      <p:sp>
        <p:nvSpPr>
          <p:cNvPr id="3" name="Content Placeholder 2"/>
          <p:cNvSpPr>
            <a:spLocks noGrp="1"/>
          </p:cNvSpPr>
          <p:nvPr>
            <p:ph idx="1"/>
          </p:nvPr>
        </p:nvSpPr>
        <p:spPr>
          <a:xfrm>
            <a:off x="228600" y="1219200"/>
            <a:ext cx="8686800" cy="5486400"/>
          </a:xfrm>
        </p:spPr>
        <p:txBody>
          <a:bodyPr>
            <a:normAutofit fontScale="62500" lnSpcReduction="20000"/>
          </a:bodyPr>
          <a:lstStyle/>
          <a:p>
            <a:pPr marL="0" indent="0"/>
            <a:r>
              <a:rPr lang="en-US" sz="2200" b="1" dirty="0" smtClean="0"/>
              <a:t>2 April</a:t>
            </a:r>
            <a:r>
              <a:rPr lang="en-US" sz="2200" dirty="0" smtClean="0"/>
              <a:t>: 2013 SAAM Day of Action</a:t>
            </a:r>
          </a:p>
          <a:p>
            <a:pPr marL="400050" lvl="1" indent="0"/>
            <a:r>
              <a:rPr lang="en-US" sz="2200" dirty="0" smtClean="0"/>
              <a:t> 5K Run/Walk – Meet at 0630 in </a:t>
            </a:r>
            <a:r>
              <a:rPr lang="en-US" sz="2200" dirty="0" err="1" smtClean="0"/>
              <a:t>Fanshaw</a:t>
            </a:r>
            <a:r>
              <a:rPr lang="en-US" sz="2200" dirty="0" smtClean="0"/>
              <a:t> Field</a:t>
            </a:r>
          </a:p>
          <a:p>
            <a:pPr marL="400050" lvl="1" indent="0"/>
            <a:r>
              <a:rPr lang="en-US" sz="2200" dirty="0" smtClean="0"/>
              <a:t> “Pledge to Intervene Act Motivate” – Leadership signs board</a:t>
            </a:r>
          </a:p>
          <a:p>
            <a:pPr marL="400050" lvl="1" indent="0"/>
            <a:r>
              <a:rPr lang="en-US" sz="2200" dirty="0" smtClean="0"/>
              <a:t>  APG Team “Human Ribbon” Picture</a:t>
            </a:r>
          </a:p>
          <a:p>
            <a:pPr marL="400050" lvl="1" indent="0"/>
            <a:r>
              <a:rPr lang="en-US" sz="2200" dirty="0" smtClean="0"/>
              <a:t> SAAM Kick off Ceremony – 1000 at the Post Theater</a:t>
            </a:r>
          </a:p>
          <a:p>
            <a:pPr marL="400050" lvl="1" indent="0">
              <a:buNone/>
            </a:pPr>
            <a:r>
              <a:rPr lang="en-US" sz="2200" dirty="0" smtClean="0"/>
              <a:t>	</a:t>
            </a:r>
          </a:p>
          <a:p>
            <a:pPr marL="0" indent="0"/>
            <a:r>
              <a:rPr lang="en-US" sz="2200" b="1" dirty="0" smtClean="0"/>
              <a:t>3 April: </a:t>
            </a:r>
            <a:r>
              <a:rPr lang="en-US" sz="2200" dirty="0" smtClean="0"/>
              <a:t>It’s time… to talk about it! (Forum/Discussion Day) 0800</a:t>
            </a:r>
          </a:p>
          <a:p>
            <a:pPr marL="400050" lvl="1" indent="0"/>
            <a:r>
              <a:rPr lang="en-US" sz="2200" i="1" u="sng" dirty="0" smtClean="0"/>
              <a:t> Breakfast at the Chapel  with Panel of Experts</a:t>
            </a:r>
            <a:r>
              <a:rPr lang="en-US" sz="2200" dirty="0" smtClean="0"/>
              <a:t>– Statistics tell us that we either have been or know somebody who has been a victim of assault. The Chaplain ,along with a panel of counselors and psychologists, hosts a breakfast and leads a open forum/discussion on coping mechanisms if you or someone you know has been a victim, how you can help a friend in need, speaking and listening techniques, tips on talking to our children about sex, age appropriate behaviors., etc. In conjunction with Substance Abuse Awareness Month, the ASAP team will also be present to discuss the facts and myths about using alcohol or other drugs and their links to sexual assault, as well as prevention techniques and taking care of our peers</a:t>
            </a:r>
          </a:p>
          <a:p>
            <a:pPr marL="400050" lvl="1" indent="0">
              <a:buNone/>
            </a:pPr>
            <a:endParaRPr lang="en-US" sz="2200" dirty="0" smtClean="0"/>
          </a:p>
          <a:p>
            <a:pPr marL="0" indent="0"/>
            <a:r>
              <a:rPr lang="en-US" sz="2200" b="1" dirty="0" smtClean="0"/>
              <a:t>4 April</a:t>
            </a:r>
            <a:r>
              <a:rPr lang="en-US" sz="2200" dirty="0" smtClean="0"/>
              <a:t>: Screening of “The Invisible War” – 0900, Edgewood REC Center and1300, APG Post Theater. The screening at the Post Theater will include a panel of experts for discussion of movie and to answer questions.</a:t>
            </a:r>
          </a:p>
          <a:p>
            <a:pPr marL="0" indent="0">
              <a:buNone/>
            </a:pPr>
            <a:endParaRPr lang="en-US" sz="2200" dirty="0" smtClean="0"/>
          </a:p>
          <a:p>
            <a:pPr marL="0" indent="0"/>
            <a:r>
              <a:rPr lang="en-US" sz="2200" b="1" dirty="0" smtClean="0"/>
              <a:t>10 April</a:t>
            </a:r>
            <a:r>
              <a:rPr lang="en-US" sz="2200" dirty="0" smtClean="0"/>
              <a:t>: Installation SHARP Training, Post Theater ,0900 and 1300.</a:t>
            </a:r>
          </a:p>
          <a:p>
            <a:pPr marL="0" indent="0">
              <a:buNone/>
            </a:pPr>
            <a:endParaRPr lang="en-US" sz="2200" dirty="0" smtClean="0"/>
          </a:p>
          <a:p>
            <a:pPr marL="0" indent="0"/>
            <a:r>
              <a:rPr lang="en-US" sz="2200" b="1" dirty="0" smtClean="0"/>
              <a:t>16 April: </a:t>
            </a:r>
            <a:r>
              <a:rPr lang="en-US" sz="2200" dirty="0" smtClean="0"/>
              <a:t>Self Defense class, 1130, location TBD.</a:t>
            </a:r>
          </a:p>
          <a:p>
            <a:pPr marL="0" indent="0">
              <a:buNone/>
            </a:pPr>
            <a:endParaRPr lang="en-US" sz="2200" dirty="0" smtClean="0"/>
          </a:p>
          <a:p>
            <a:pPr marL="0" indent="0"/>
            <a:r>
              <a:rPr lang="en-US" sz="2200" b="1" dirty="0" smtClean="0"/>
              <a:t>18 April: </a:t>
            </a:r>
            <a:r>
              <a:rPr lang="en-US" sz="2200" dirty="0" smtClean="0"/>
              <a:t>The Sex Signals, (three shows, sponsored by ACS) 0900, 1300 and 1500, Post Theater</a:t>
            </a:r>
          </a:p>
          <a:p>
            <a:pPr marL="0" indent="0">
              <a:buNone/>
            </a:pPr>
            <a:endParaRPr lang="en-US" sz="2200" dirty="0" smtClean="0"/>
          </a:p>
          <a:p>
            <a:pPr marL="0" indent="0"/>
            <a:r>
              <a:rPr lang="en-US" sz="2200" b="1" dirty="0" smtClean="0"/>
              <a:t>24 April: </a:t>
            </a:r>
            <a:r>
              <a:rPr lang="en-US" sz="2200" dirty="0" smtClean="0"/>
              <a:t>Honor </a:t>
            </a:r>
            <a:r>
              <a:rPr lang="en-US" sz="2200" dirty="0" err="1" smtClean="0"/>
              <a:t>Demin</a:t>
            </a:r>
            <a:r>
              <a:rPr lang="en-US" sz="2200" dirty="0" smtClean="0"/>
              <a:t> Day</a:t>
            </a:r>
          </a:p>
          <a:p>
            <a:pPr marL="400050" lvl="1" indent="0"/>
            <a:endParaRPr lang="en-US" sz="1700" dirty="0" smtClean="0"/>
          </a:p>
          <a:p>
            <a:endParaRPr lang="en-US" sz="1800" dirty="0" smtClean="0"/>
          </a:p>
          <a:p>
            <a:pPr lvl="1"/>
            <a:endParaRPr lang="en-US" sz="1400" dirty="0"/>
          </a:p>
        </p:txBody>
      </p:sp>
    </p:spTree>
    <p:extLst>
      <p:ext uri="{BB962C8B-B14F-4D97-AF65-F5344CB8AC3E}">
        <p14:creationId xmlns:mc="http://schemas.openxmlformats.org/markup-compatibility/2006" xmlns:mv="urn:schemas-microsoft-com:mac:vml" xmlns="" xmlns:p14="http://schemas.microsoft.com/office/powerpoint/2010/main" val="124633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Day of Action Timeline</a:t>
            </a:r>
            <a:endParaRPr lang="en-US" dirty="0"/>
          </a:p>
        </p:txBody>
      </p:sp>
      <p:sp>
        <p:nvSpPr>
          <p:cNvPr id="3" name="Content Placeholder 2"/>
          <p:cNvSpPr>
            <a:spLocks noGrp="1"/>
          </p:cNvSpPr>
          <p:nvPr>
            <p:ph idx="1"/>
          </p:nvPr>
        </p:nvSpPr>
        <p:spPr>
          <a:xfrm>
            <a:off x="457200" y="1219200"/>
            <a:ext cx="8229600" cy="5410200"/>
          </a:xfrm>
        </p:spPr>
        <p:txBody>
          <a:bodyPr>
            <a:normAutofit fontScale="62500" lnSpcReduction="20000"/>
          </a:bodyPr>
          <a:lstStyle/>
          <a:p>
            <a:r>
              <a:rPr lang="en-US" b="1" u="sng" dirty="0" smtClean="0"/>
              <a:t>Sexual Assault Awareness 5K Run/Walk:</a:t>
            </a:r>
          </a:p>
          <a:p>
            <a:endParaRPr lang="en-US" dirty="0" smtClean="0"/>
          </a:p>
          <a:p>
            <a:pPr lvl="1"/>
            <a:r>
              <a:rPr lang="en-US" b="1" dirty="0" smtClean="0"/>
              <a:t>0600</a:t>
            </a:r>
            <a:r>
              <a:rPr lang="en-US" dirty="0" smtClean="0"/>
              <a:t>, personnel begin arriving, conduct warm ups, pick up t-shirts (if available)</a:t>
            </a:r>
          </a:p>
          <a:p>
            <a:pPr lvl="1">
              <a:buNone/>
            </a:pPr>
            <a:endParaRPr lang="en-US" dirty="0" smtClean="0"/>
          </a:p>
          <a:p>
            <a:pPr lvl="1"/>
            <a:r>
              <a:rPr lang="en-US" b="1" dirty="0" smtClean="0"/>
              <a:t>0630</a:t>
            </a:r>
            <a:r>
              <a:rPr lang="en-US" dirty="0" smtClean="0"/>
              <a:t>, Welcome and opening remarks</a:t>
            </a:r>
          </a:p>
          <a:p>
            <a:pPr lvl="1">
              <a:buNone/>
            </a:pPr>
            <a:endParaRPr lang="en-US" dirty="0" smtClean="0"/>
          </a:p>
          <a:p>
            <a:pPr lvl="1"/>
            <a:r>
              <a:rPr lang="en-US" b="1" dirty="0" smtClean="0"/>
              <a:t>0640</a:t>
            </a:r>
            <a:r>
              <a:rPr lang="en-US" dirty="0" smtClean="0"/>
              <a:t>, Introduction of Pledge Board and signing of it by Installation Leaders and Guest Participants.</a:t>
            </a:r>
          </a:p>
          <a:p>
            <a:pPr lvl="1">
              <a:buNone/>
            </a:pPr>
            <a:endParaRPr lang="en-US" dirty="0" smtClean="0"/>
          </a:p>
          <a:p>
            <a:pPr lvl="1"/>
            <a:r>
              <a:rPr lang="en-US" b="1" dirty="0" smtClean="0"/>
              <a:t>0650 - 0655</a:t>
            </a:r>
            <a:r>
              <a:rPr lang="en-US" dirty="0" smtClean="0"/>
              <a:t>, move to the run start line! Run starts!</a:t>
            </a:r>
          </a:p>
          <a:p>
            <a:pPr lvl="1">
              <a:buNone/>
            </a:pPr>
            <a:endParaRPr lang="en-US" dirty="0" smtClean="0"/>
          </a:p>
          <a:p>
            <a:pPr lvl="1"/>
            <a:r>
              <a:rPr lang="en-US" b="1" dirty="0" smtClean="0"/>
              <a:t>0745</a:t>
            </a:r>
            <a:r>
              <a:rPr lang="en-US" dirty="0" smtClean="0"/>
              <a:t>, All runners and walkers return to </a:t>
            </a:r>
            <a:r>
              <a:rPr lang="en-US" dirty="0" err="1" smtClean="0"/>
              <a:t>Fanshaw</a:t>
            </a:r>
            <a:r>
              <a:rPr lang="en-US" dirty="0" smtClean="0"/>
              <a:t> Field. As people arrive they get water and fruit (if available) and SHARP staff will position them for the Human Ribbon picture.</a:t>
            </a:r>
          </a:p>
          <a:p>
            <a:pPr lvl="1">
              <a:buNone/>
            </a:pPr>
            <a:endParaRPr lang="en-US" dirty="0" smtClean="0"/>
          </a:p>
          <a:p>
            <a:pPr lvl="1"/>
            <a:r>
              <a:rPr lang="en-US" b="1" dirty="0" smtClean="0"/>
              <a:t>0800</a:t>
            </a:r>
            <a:r>
              <a:rPr lang="en-US" dirty="0" smtClean="0"/>
              <a:t>, Picture is taken!</a:t>
            </a:r>
          </a:p>
          <a:p>
            <a:pPr lvl="1">
              <a:buNone/>
            </a:pPr>
            <a:endParaRPr lang="en-US" dirty="0" smtClean="0"/>
          </a:p>
          <a:p>
            <a:pPr lvl="1"/>
            <a:r>
              <a:rPr lang="en-US" b="1" dirty="0" smtClean="0"/>
              <a:t>0815 to 0830</a:t>
            </a:r>
            <a:r>
              <a:rPr lang="en-US" dirty="0" smtClean="0"/>
              <a:t>, everybody is released for personal hygiene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(cont)</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smtClean="0"/>
              <a:t>SAAM Kick off ceremony</a:t>
            </a:r>
          </a:p>
          <a:p>
            <a:endParaRPr lang="en-US" dirty="0" smtClean="0"/>
          </a:p>
          <a:p>
            <a:pPr lvl="1"/>
            <a:r>
              <a:rPr lang="en-US" b="1" dirty="0" smtClean="0"/>
              <a:t>1000, </a:t>
            </a:r>
            <a:r>
              <a:rPr lang="en-US" dirty="0" smtClean="0"/>
              <a:t>Ceremony Starts </a:t>
            </a:r>
          </a:p>
          <a:p>
            <a:pPr lvl="1"/>
            <a:r>
              <a:rPr lang="en-US" b="1" dirty="0" smtClean="0"/>
              <a:t>1005</a:t>
            </a:r>
            <a:r>
              <a:rPr lang="en-US" dirty="0" smtClean="0"/>
              <a:t>, National Anthem</a:t>
            </a:r>
          </a:p>
          <a:p>
            <a:pPr lvl="1"/>
            <a:r>
              <a:rPr lang="en-US" b="1" dirty="0" smtClean="0"/>
              <a:t>1010</a:t>
            </a:r>
            <a:r>
              <a:rPr lang="en-US" dirty="0" smtClean="0"/>
              <a:t>, Invocation </a:t>
            </a:r>
          </a:p>
          <a:p>
            <a:pPr lvl="1"/>
            <a:r>
              <a:rPr lang="en-US" b="1" dirty="0" smtClean="0"/>
              <a:t>1015</a:t>
            </a:r>
            <a:r>
              <a:rPr lang="en-US" dirty="0" smtClean="0"/>
              <a:t>, Remarks: history of SAAM</a:t>
            </a:r>
          </a:p>
          <a:p>
            <a:pPr lvl="1"/>
            <a:r>
              <a:rPr lang="en-US" b="1" dirty="0" smtClean="0"/>
              <a:t>1025</a:t>
            </a:r>
            <a:r>
              <a:rPr lang="en-US" dirty="0" smtClean="0"/>
              <a:t>, Band of Brothers and Sisters video</a:t>
            </a:r>
          </a:p>
          <a:p>
            <a:pPr lvl="1"/>
            <a:r>
              <a:rPr lang="en-US" b="1" dirty="0" smtClean="0"/>
              <a:t>1035</a:t>
            </a:r>
            <a:r>
              <a:rPr lang="en-US" dirty="0" smtClean="0"/>
              <a:t>, introduction to guest speaker</a:t>
            </a:r>
          </a:p>
          <a:p>
            <a:pPr lvl="1"/>
            <a:r>
              <a:rPr lang="en-US" b="1" dirty="0" smtClean="0"/>
              <a:t>1040</a:t>
            </a:r>
            <a:r>
              <a:rPr lang="en-US" dirty="0" smtClean="0"/>
              <a:t>, Guest Speaker</a:t>
            </a:r>
          </a:p>
          <a:p>
            <a:pPr lvl="1"/>
            <a:r>
              <a:rPr lang="en-US" b="1" dirty="0" smtClean="0"/>
              <a:t>1050</a:t>
            </a:r>
            <a:r>
              <a:rPr lang="en-US" dirty="0" smtClean="0"/>
              <a:t>, SAAM Proclamation</a:t>
            </a:r>
          </a:p>
          <a:p>
            <a:pPr lvl="1"/>
            <a:r>
              <a:rPr lang="en-US" b="1" dirty="0" smtClean="0"/>
              <a:t>1100</a:t>
            </a:r>
            <a:r>
              <a:rPr lang="en-US" dirty="0" smtClean="0"/>
              <a:t>, Guest Speaker gift presentation</a:t>
            </a:r>
          </a:p>
          <a:p>
            <a:pPr lvl="1"/>
            <a:r>
              <a:rPr lang="en-US" b="1" dirty="0" smtClean="0"/>
              <a:t>1105</a:t>
            </a:r>
            <a:r>
              <a:rPr lang="en-US" dirty="0" smtClean="0"/>
              <a:t>, Closing Remarks</a:t>
            </a:r>
          </a:p>
          <a:p>
            <a:pPr lvl="1"/>
            <a:r>
              <a:rPr lang="en-US" b="1" dirty="0" smtClean="0"/>
              <a:t>1110</a:t>
            </a:r>
            <a:r>
              <a:rPr lang="en-US" dirty="0" smtClean="0"/>
              <a:t>, Conclusion of Ceremony</a:t>
            </a:r>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143000"/>
          </a:xfrm>
        </p:spPr>
        <p:txBody>
          <a:bodyPr>
            <a:normAutofit/>
          </a:bodyPr>
          <a:lstStyle/>
          <a:p>
            <a:r>
              <a:rPr lang="en-US" b="1" dirty="0" smtClean="0"/>
              <a:t>Day of Action: </a:t>
            </a:r>
            <a:r>
              <a:rPr lang="en-US" b="1" dirty="0" err="1" smtClean="0"/>
              <a:t>Fanshaw</a:t>
            </a:r>
            <a:r>
              <a:rPr lang="en-US" b="1" dirty="0" smtClean="0"/>
              <a:t> Field</a:t>
            </a:r>
            <a:endParaRPr lang="en-US" dirty="0"/>
          </a:p>
        </p:txBody>
      </p:sp>
      <p:pic>
        <p:nvPicPr>
          <p:cNvPr id="6" name="Picture 5"/>
          <p:cNvPicPr>
            <a:picLocks noChangeAspect="1"/>
          </p:cNvPicPr>
          <p:nvPr/>
        </p:nvPicPr>
        <p:blipFill>
          <a:blip r:embed="rId2" cstate="print"/>
          <a:stretch>
            <a:fillRect/>
          </a:stretch>
        </p:blipFill>
        <p:spPr>
          <a:xfrm>
            <a:off x="304799" y="3886200"/>
            <a:ext cx="2895601" cy="1905000"/>
          </a:xfrm>
          <a:prstGeom prst="rect">
            <a:avLst/>
          </a:prstGeom>
        </p:spPr>
      </p:pic>
      <p:pic>
        <p:nvPicPr>
          <p:cNvPr id="7" name="Picture 6"/>
          <p:cNvPicPr>
            <a:picLocks noChangeAspect="1"/>
          </p:cNvPicPr>
          <p:nvPr/>
        </p:nvPicPr>
        <p:blipFill>
          <a:blip r:embed="rId3" cstate="print"/>
          <a:stretch>
            <a:fillRect/>
          </a:stretch>
        </p:blipFill>
        <p:spPr>
          <a:xfrm>
            <a:off x="304800" y="1752600"/>
            <a:ext cx="2895600" cy="1981200"/>
          </a:xfrm>
          <a:prstGeom prst="rect">
            <a:avLst/>
          </a:prstGeom>
        </p:spPr>
      </p:pic>
      <p:pic>
        <p:nvPicPr>
          <p:cNvPr id="23554" name="Picture 2" descr="http://www.peterson.af.mil/shared/media/photodb/web/100430-F-1688D-001.jpg"/>
          <p:cNvPicPr>
            <a:picLocks noChangeAspect="1" noChangeArrowheads="1"/>
          </p:cNvPicPr>
          <p:nvPr/>
        </p:nvPicPr>
        <p:blipFill>
          <a:blip r:embed="rId4" cstate="print"/>
          <a:srcRect/>
          <a:stretch>
            <a:fillRect/>
          </a:stretch>
        </p:blipFill>
        <p:spPr bwMode="auto">
          <a:xfrm>
            <a:off x="3276600" y="1752600"/>
            <a:ext cx="2896103" cy="1933576"/>
          </a:xfrm>
          <a:prstGeom prst="rect">
            <a:avLst/>
          </a:prstGeom>
          <a:noFill/>
        </p:spPr>
      </p:pic>
      <p:pic>
        <p:nvPicPr>
          <p:cNvPr id="8" name="Content Placeholder 7"/>
          <p:cNvPicPr>
            <a:picLocks noGrp="1" noChangeAspect="1"/>
          </p:cNvPicPr>
          <p:nvPr>
            <p:ph idx="1"/>
          </p:nvPr>
        </p:nvPicPr>
        <p:blipFill>
          <a:blip r:embed="rId5" cstate="print"/>
          <a:stretch>
            <a:fillRect/>
          </a:stretch>
        </p:blipFill>
        <p:spPr>
          <a:xfrm>
            <a:off x="6324600" y="1752600"/>
            <a:ext cx="2660725" cy="4038600"/>
          </a:xfrm>
          <a:prstGeom prst="rect">
            <a:avLst/>
          </a:prstGeom>
        </p:spPr>
      </p:pic>
      <p:pic>
        <p:nvPicPr>
          <p:cNvPr id="23556" name="Picture 4" descr="http://www.stewart.army.mil/sharp/images/saam.jpg"/>
          <p:cNvPicPr>
            <a:picLocks noChangeAspect="1" noChangeArrowheads="1"/>
          </p:cNvPicPr>
          <p:nvPr/>
        </p:nvPicPr>
        <p:blipFill>
          <a:blip r:embed="rId6" cstate="print"/>
          <a:srcRect/>
          <a:stretch>
            <a:fillRect/>
          </a:stretch>
        </p:blipFill>
        <p:spPr bwMode="auto">
          <a:xfrm>
            <a:off x="3668485" y="3733800"/>
            <a:ext cx="2128294" cy="2819400"/>
          </a:xfrm>
          <a:prstGeom prst="rect">
            <a:avLst/>
          </a:prstGeom>
          <a:noFill/>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20921</TotalTime>
  <Words>316</Words>
  <Application>Microsoft Office PowerPoint</Application>
  <PresentationFormat>On-screen Show (4:3)</PresentationFormat>
  <Paragraphs>55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SAAM Situation</vt:lpstr>
      <vt:lpstr>SAAM Mission</vt:lpstr>
      <vt:lpstr>Execution: Concept of the Operation</vt:lpstr>
      <vt:lpstr>Day of Action Timeline</vt:lpstr>
      <vt:lpstr>Timeline (cont)</vt:lpstr>
      <vt:lpstr>Day of Action: Fanshaw Field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Shepard</dc:creator>
  <cp:lastModifiedBy>holroyds</cp:lastModifiedBy>
  <cp:revision>964</cp:revision>
  <dcterms:created xsi:type="dcterms:W3CDTF">2013-01-31T00:52:02Z</dcterms:created>
  <dcterms:modified xsi:type="dcterms:W3CDTF">2013-03-27T13:26:09Z</dcterms:modified>
</cp:coreProperties>
</file>