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9" r:id="rId19"/>
    <p:sldId id="274" r:id="rId20"/>
    <p:sldId id="275" r:id="rId21"/>
    <p:sldId id="276" r:id="rId22"/>
    <p:sldId id="278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ACE1F6-B32D-493F-9A3D-666B8329B336}">
          <p14:sldIdLst>
            <p14:sldId id="256"/>
            <p14:sldId id="257"/>
            <p14:sldId id="258"/>
            <p14:sldId id="280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9"/>
            <p14:sldId id="274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C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8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B9B03A07-617C-4ECE-8B9A-39FC2E8797D8}" type="datetimeFigureOut">
              <a:rPr lang="en-US" smtClean="0"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78312E1-7B0A-4FFA-B0F1-5089E7407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66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0411"/>
            <a:ext cx="7772400" cy="9571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07590"/>
            <a:ext cx="6858000" cy="41650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r>
              <a:rPr lang="en-US" sz="1275" b="1" dirty="0">
                <a:solidFill>
                  <a:srgbClr val="F6C700"/>
                </a:solidFill>
              </a:rPr>
              <a:t>AMERICA’S ARMY</a:t>
            </a:r>
          </a:p>
          <a:p>
            <a:pPr marL="574675" indent="-60325">
              <a:defRPr/>
            </a:pPr>
            <a:r>
              <a:rPr lang="en-US" sz="1275" b="1" dirty="0">
                <a:solidFill>
                  <a:srgbClr val="969696"/>
                </a:solidFill>
              </a:rPr>
              <a:t>OUR PROFESSION – </a:t>
            </a:r>
            <a:r>
              <a:rPr lang="en-US" sz="1275" b="1" dirty="0" smtClean="0">
                <a:solidFill>
                  <a:srgbClr val="969696"/>
                </a:solidFill>
              </a:rPr>
              <a:t>LIVING</a:t>
            </a:r>
            <a:r>
              <a:rPr lang="en-US" sz="1275" b="1" baseline="0" dirty="0" smtClean="0">
                <a:solidFill>
                  <a:srgbClr val="969696"/>
                </a:solidFill>
              </a:rPr>
              <a:t> THE ARMY ETHIC</a:t>
            </a: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8" name="Picture 2" descr="http://i73.photobucket.com/albums/i202/FLCrackerGirl/1SewBizUSA/usarmyT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52449" cy="63535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2057400" y="6373737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briefing is: 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Approved for public release; distribution is unlimited.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4621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r>
              <a:rPr lang="en-US" sz="1275" b="1" dirty="0">
                <a:solidFill>
                  <a:srgbClr val="F6C700"/>
                </a:solidFill>
              </a:rPr>
              <a:t>AMERICA’S ARMY</a:t>
            </a:r>
          </a:p>
          <a:p>
            <a:pPr marL="574675" indent="-60325">
              <a:defRPr/>
            </a:pPr>
            <a:r>
              <a:rPr lang="en-US" sz="1275" b="1" dirty="0">
                <a:solidFill>
                  <a:srgbClr val="969696"/>
                </a:solidFill>
              </a:rPr>
              <a:t>OUR PROFESSION – </a:t>
            </a:r>
            <a:r>
              <a:rPr lang="en-US" sz="1275" b="1" dirty="0" smtClean="0">
                <a:solidFill>
                  <a:srgbClr val="969696"/>
                </a:solidFill>
              </a:rPr>
              <a:t>LIVING</a:t>
            </a:r>
            <a:r>
              <a:rPr lang="en-US" sz="1275" b="1" baseline="0" dirty="0" smtClean="0">
                <a:solidFill>
                  <a:srgbClr val="969696"/>
                </a:solidFill>
              </a:rPr>
              <a:t> THE ARMY ETHIC</a:t>
            </a: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4" name="Picture 2" descr="http://i73.photobucket.com/albums/i202/FLCrackerGirl/1SewBizUSA/usarmyT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52449" cy="635351"/>
          </a:xfrm>
          <a:prstGeom prst="rect">
            <a:avLst/>
          </a:prstGeom>
          <a:noFill/>
        </p:spPr>
      </p:pic>
      <p:pic>
        <p:nvPicPr>
          <p:cNvPr id="5" name="Picture 6" descr="D2015_Process_noCopy-01.jpg"/>
          <p:cNvPicPr>
            <a:picLocks noChangeAspect="1"/>
          </p:cNvPicPr>
          <p:nvPr userDrawn="1"/>
        </p:nvPicPr>
        <p:blipFill rotWithShape="1">
          <a:blip r:embed="rId3" cstate="print"/>
          <a:srcRect t="17135" b="14134"/>
          <a:stretch/>
        </p:blipFill>
        <p:spPr bwMode="auto">
          <a:xfrm>
            <a:off x="296382" y="640539"/>
            <a:ext cx="8572500" cy="471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6"/>
          <p:cNvSpPr txBox="1">
            <a:spLocks noChangeArrowheads="1"/>
          </p:cNvSpPr>
          <p:nvPr userDrawn="1"/>
        </p:nvSpPr>
        <p:spPr bwMode="auto">
          <a:xfrm>
            <a:off x="1688140" y="2367520"/>
            <a:ext cx="152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314450"/>
            <a:r>
              <a:rPr lang="en-US" b="1" dirty="0">
                <a:solidFill>
                  <a:prstClr val="black"/>
                </a:solidFill>
              </a:rPr>
              <a:t>Legacy FMs</a:t>
            </a:r>
          </a:p>
        </p:txBody>
      </p:sp>
      <p:sp>
        <p:nvSpPr>
          <p:cNvPr id="7" name="TextBox 7"/>
          <p:cNvSpPr txBox="1">
            <a:spLocks noChangeArrowheads="1"/>
          </p:cNvSpPr>
          <p:nvPr userDrawn="1"/>
        </p:nvSpPr>
        <p:spPr bwMode="auto">
          <a:xfrm>
            <a:off x="3212140" y="2367520"/>
            <a:ext cx="1066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ATTPs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35615" y="2650593"/>
            <a:ext cx="36671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As of </a:t>
            </a: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OCT 2011 	383	44</a:t>
            </a:r>
          </a:p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Revision </a:t>
            </a:r>
            <a:r>
              <a:rPr lang="en-US" sz="9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en-US" sz="6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Published/Approved) 	</a:t>
            </a: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23	0</a:t>
            </a:r>
          </a:p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Rescinded 		</a:t>
            </a:r>
          </a:p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Total Remaining 		</a:t>
            </a:r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6869740" y="935595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ADPs: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7177319" y="1289607"/>
            <a:ext cx="1295400" cy="605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Objective: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16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Published: 16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6869740" y="2051607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ADRPs: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 userDrawn="1"/>
        </p:nvSpPr>
        <p:spPr bwMode="auto">
          <a:xfrm>
            <a:off x="6869740" y="3118407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FMs: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6869740" y="4212195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</a:rPr>
              <a:t>ATPs</a:t>
            </a:r>
            <a:r>
              <a:rPr lang="en-US" sz="2400" b="1" dirty="0" smtClean="0">
                <a:solidFill>
                  <a:prstClr val="black"/>
                </a:solidFill>
              </a:rPr>
              <a:t>: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4" name="TextBox 19"/>
          <p:cNvSpPr txBox="1">
            <a:spLocks noChangeArrowheads="1"/>
          </p:cNvSpPr>
          <p:nvPr userDrawn="1"/>
        </p:nvSpPr>
        <p:spPr bwMode="auto">
          <a:xfrm>
            <a:off x="4232819" y="2832493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prstClr val="black"/>
                </a:solidFill>
              </a:rPr>
              <a:t>Doctrine</a:t>
            </a:r>
          </a:p>
          <a:p>
            <a:pPr algn="ctr"/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478465" y="4018731"/>
            <a:ext cx="6200775" cy="1939132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31 August 2012:  	ADP/ADRPs complete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15 June 2014:	All Doctrine 2015 FMs complete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15 December 2015:  	All remaining knowledge transitioned to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	Army Techniques Publications with a draft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		version of each on a milWiki site</a:t>
            </a:r>
            <a:endParaRPr lang="en-US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44981" y="3785578"/>
            <a:ext cx="4257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prstClr val="black"/>
                </a:solidFill>
              </a:rPr>
              <a:t>Doctrine 2015 Timeline Status</a:t>
            </a:r>
            <a:endParaRPr lang="en-US" sz="1400" b="1" u="sng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 bwMode="auto">
          <a:xfrm>
            <a:off x="316540" y="4300513"/>
            <a:ext cx="171450" cy="161925"/>
          </a:xfrm>
          <a:prstGeom prst="round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Rounded Rectangle 17"/>
          <p:cNvSpPr/>
          <p:nvPr userDrawn="1"/>
        </p:nvSpPr>
        <p:spPr bwMode="auto">
          <a:xfrm>
            <a:off x="316540" y="4738663"/>
            <a:ext cx="171450" cy="161925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316540" y="5148238"/>
            <a:ext cx="171450" cy="161925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25538" y="5629000"/>
            <a:ext cx="3829050" cy="476250"/>
            <a:chOff x="21265" y="5950405"/>
            <a:chExt cx="3829050" cy="47625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249865" y="6220737"/>
              <a:ext cx="133350" cy="133350"/>
            </a:xfrm>
            <a:prstGeom prst="roundRect">
              <a:avLst/>
            </a:prstGeom>
            <a:solidFill>
              <a:srgbClr val="00B050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4165" y="6211211"/>
              <a:ext cx="8572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On Schedule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1240465" y="6220737"/>
              <a:ext cx="133350" cy="133350"/>
            </a:xfrm>
            <a:prstGeom prst="round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354765" y="6211211"/>
              <a:ext cx="100965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Behind  Schedule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 bwMode="auto">
            <a:xfrm>
              <a:off x="2421565" y="6220737"/>
              <a:ext cx="133350" cy="133350"/>
            </a:xfrm>
            <a:prstGeom prst="round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5864" y="6211211"/>
              <a:ext cx="131445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prstClr val="black"/>
                  </a:solidFill>
                </a:rPr>
                <a:t>Did Not Meet Timeline</a:t>
              </a:r>
              <a:endParaRPr lang="en-US" sz="800" dirty="0">
                <a:solidFill>
                  <a:prstClr val="black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265" y="5950405"/>
              <a:ext cx="10953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u="sng" dirty="0" smtClean="0">
                  <a:solidFill>
                    <a:prstClr val="black"/>
                  </a:solidFill>
                </a:rPr>
                <a:t>Legend</a:t>
              </a:r>
              <a:endParaRPr lang="en-US" sz="1000" u="sng" dirty="0">
                <a:solidFill>
                  <a:prstClr val="black"/>
                </a:solidFill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7177319" y="2509395"/>
            <a:ext cx="1295400" cy="605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Objective: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16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Published: 16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7177319" y="3551093"/>
            <a:ext cx="1295400" cy="605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4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Objective: </a:t>
            </a: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51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7177318" y="4601697"/>
            <a:ext cx="1406921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Projected</a:t>
            </a:r>
            <a:r>
              <a:rPr lang="en-US" sz="1400" i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245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97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4571999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r>
              <a:rPr lang="en-US" sz="1275" b="1" dirty="0">
                <a:solidFill>
                  <a:srgbClr val="F6C700"/>
                </a:solidFill>
              </a:rPr>
              <a:t>AMERICA’S ARMY</a:t>
            </a:r>
          </a:p>
          <a:p>
            <a:pPr marL="574675" indent="-60325">
              <a:defRPr/>
            </a:pPr>
            <a:r>
              <a:rPr lang="en-US" sz="1275" b="1" dirty="0">
                <a:solidFill>
                  <a:srgbClr val="969696"/>
                </a:solidFill>
              </a:rPr>
              <a:t>OUR PROFESSION – </a:t>
            </a:r>
            <a:r>
              <a:rPr lang="en-US" sz="1275" b="1" dirty="0" smtClean="0">
                <a:solidFill>
                  <a:srgbClr val="969696"/>
                </a:solidFill>
              </a:rPr>
              <a:t>LIVING</a:t>
            </a:r>
            <a:r>
              <a:rPr lang="en-US" sz="1275" b="1" baseline="0" dirty="0" smtClean="0">
                <a:solidFill>
                  <a:srgbClr val="969696"/>
                </a:solidFill>
              </a:rPr>
              <a:t> THE ARMY ETHIC</a:t>
            </a: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4" name="Picture 2" descr="http://i73.photobucket.com/albums/i202/FLCrackerGirl/1SewBizUSA/usarmyT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52449" cy="635351"/>
          </a:xfrm>
          <a:prstGeom prst="rect">
            <a:avLst/>
          </a:prstGeom>
          <a:noFill/>
        </p:spPr>
      </p:pic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4572001" y="0"/>
            <a:ext cx="4571999" cy="63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1998" y="6528"/>
            <a:ext cx="4572001" cy="609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000" b="1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Title (Arial, 20, Bold)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98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ChangeArrowheads="1"/>
          </p:cNvSpPr>
          <p:nvPr userDrawn="1"/>
        </p:nvSpPr>
        <p:spPr bwMode="auto">
          <a:xfrm>
            <a:off x="0" y="0"/>
            <a:ext cx="4571999" cy="639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r>
              <a:rPr lang="en-US" sz="1275" b="1" dirty="0">
                <a:solidFill>
                  <a:srgbClr val="F6C700"/>
                </a:solidFill>
              </a:rPr>
              <a:t>AMERICA’S ARMY</a:t>
            </a:r>
          </a:p>
          <a:p>
            <a:pPr marL="574675" indent="-60325">
              <a:defRPr/>
            </a:pPr>
            <a:r>
              <a:rPr lang="en-US" sz="1275" b="1" dirty="0">
                <a:solidFill>
                  <a:srgbClr val="969696"/>
                </a:solidFill>
              </a:rPr>
              <a:t>OUR PROFESSION – </a:t>
            </a:r>
            <a:r>
              <a:rPr lang="en-US" sz="1275" b="1" dirty="0" smtClean="0">
                <a:solidFill>
                  <a:srgbClr val="969696"/>
                </a:solidFill>
              </a:rPr>
              <a:t>LIVING</a:t>
            </a:r>
            <a:r>
              <a:rPr lang="en-US" sz="1275" b="1" baseline="0" dirty="0" smtClean="0">
                <a:solidFill>
                  <a:srgbClr val="969696"/>
                </a:solidFill>
              </a:rPr>
              <a:t> THE ARMY ETHIC</a:t>
            </a:r>
            <a:endParaRPr lang="en-US" sz="1275" b="1" dirty="0">
              <a:solidFill>
                <a:srgbClr val="969696"/>
              </a:solidFill>
            </a:endParaRPr>
          </a:p>
        </p:txBody>
      </p:sp>
      <p:pic>
        <p:nvPicPr>
          <p:cNvPr id="4" name="Picture 2" descr="http://i73.photobucket.com/albums/i202/FLCrackerGirl/1SewBizUSA/usarmyT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52449" cy="635351"/>
          </a:xfrm>
          <a:prstGeom prst="rect">
            <a:avLst/>
          </a:prstGeom>
          <a:noFill/>
        </p:spPr>
      </p:pic>
      <p:sp>
        <p:nvSpPr>
          <p:cNvPr id="5" name="Rectangle 18"/>
          <p:cNvSpPr>
            <a:spLocks noChangeArrowheads="1"/>
          </p:cNvSpPr>
          <p:nvPr userDrawn="1"/>
        </p:nvSpPr>
        <p:spPr bwMode="auto">
          <a:xfrm>
            <a:off x="4572001" y="0"/>
            <a:ext cx="4571999" cy="6397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68575" tIns="34287" rIns="68575" bIns="34287" anchor="ctr"/>
          <a:lstStyle/>
          <a:p>
            <a:pPr marL="574675" indent="-60325">
              <a:defRPr/>
            </a:pPr>
            <a:endParaRPr lang="en-US" sz="1275" b="1" dirty="0">
              <a:solidFill>
                <a:srgbClr val="96969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1998" y="6528"/>
            <a:ext cx="4572001" cy="609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2000" b="1" baseline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Title (Arial, 20, Bold)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022160" y="5367977"/>
            <a:ext cx="1833776" cy="1482002"/>
          </a:xfrm>
          <a:prstGeom prst="rect">
            <a:avLst/>
          </a:prstGeom>
          <a:solidFill>
            <a:schemeClr val="bg1">
              <a:alpha val="97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7173440" y="5699336"/>
            <a:ext cx="1548433" cy="191093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Published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173440" y="5884648"/>
            <a:ext cx="1548433" cy="191093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>
                <a:latin typeface="Arial" charset="0"/>
              </a:rPr>
              <a:t>Processing</a:t>
            </a:r>
            <a:endParaRPr kumimoji="0" lang="en-US" sz="700" i="0" u="none" strike="noStrike" cap="none" normalizeH="0" baseline="0" dirty="0" smtClean="0"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7173440" y="6243551"/>
            <a:ext cx="1548433" cy="19109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New Doctrine</a:t>
            </a: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173440" y="6062322"/>
            <a:ext cx="1548433" cy="191093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 Track</a:t>
            </a:r>
            <a:endParaRPr kumimoji="0" lang="en-US" sz="800" b="1" i="0" u="none" strike="noStrike" cap="none" normalizeH="0" baseline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173440" y="6421227"/>
            <a:ext cx="1548433" cy="191093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Exempt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173440" y="6617032"/>
            <a:ext cx="1548433" cy="1910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0" lang="en-US" sz="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 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Published since 01MAY16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14" name="5-Point Star 13"/>
          <p:cNvSpPr/>
          <p:nvPr userDrawn="1"/>
        </p:nvSpPr>
        <p:spPr bwMode="auto">
          <a:xfrm>
            <a:off x="7197503" y="6633888"/>
            <a:ext cx="127591" cy="13822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71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acac.army.mil/" TargetMode="Externa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924300" y="6627168"/>
            <a:ext cx="127974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UNCLASSIFIED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6800" y="6492880"/>
            <a:ext cx="457200" cy="365125"/>
          </a:xfrm>
          <a:prstGeom prst="rect">
            <a:avLst/>
          </a:prstGeom>
        </p:spPr>
        <p:txBody>
          <a:bodyPr vert="horz" lIns="91399" tIns="45700" rIns="91399" bIns="4570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288AE-1A0B-479E-AB32-116F4187E3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 Box 12">
            <a:hlinkClick r:id="rId6"/>
          </p:cNvPr>
          <p:cNvSpPr txBox="1">
            <a:spLocks noChangeArrowheads="1"/>
          </p:cNvSpPr>
          <p:nvPr userDrawn="1"/>
        </p:nvSpPr>
        <p:spPr bwMode="auto">
          <a:xfrm>
            <a:off x="1030074" y="6565723"/>
            <a:ext cx="37401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defRPr/>
            </a:pPr>
            <a:r>
              <a:rPr lang="en-US" sz="1050" b="1" dirty="0">
                <a:solidFill>
                  <a:srgbClr val="0000CC"/>
                </a:solidFill>
                <a:latin typeface="Arial" pitchFamily="34" charset="0"/>
              </a:rPr>
              <a:t>Visit us at usacac.army.mil</a:t>
            </a:r>
            <a:endParaRPr lang="en-US" sz="1600" dirty="0">
              <a:solidFill>
                <a:srgbClr val="0000CC"/>
              </a:solidFill>
              <a:latin typeface="Arial" pitchFamily="34" charset="0"/>
            </a:endParaRPr>
          </a:p>
        </p:txBody>
      </p:sp>
      <p:pic>
        <p:nvPicPr>
          <p:cNvPr id="10" name="Picture 15" descr="CAC-Logo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 b="3957"/>
          <a:stretch>
            <a:fillRect/>
          </a:stretch>
        </p:blipFill>
        <p:spPr bwMode="auto">
          <a:xfrm>
            <a:off x="3213" y="6350000"/>
            <a:ext cx="1005064" cy="48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31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rmypubs.us.army.mil/doctrine/DR_pubs/dr_b/pdf/atp2_22x8_ph.pdf" TargetMode="External"/><Relationship Id="rId3" Type="http://schemas.openxmlformats.org/officeDocument/2006/relationships/hyperlink" Target="https://armypubs.us.army.mil/doctrine/DR_pubs/dr_b/pdf/atp2_22x4.pdf" TargetMode="External"/><Relationship Id="rId7" Type="http://schemas.openxmlformats.org/officeDocument/2006/relationships/hyperlink" Target="https://armypubs.us.army.mil/doctrine/DR_pubs/dr_c/pdf/atp2_33x4.pdf" TargetMode="External"/><Relationship Id="rId2" Type="http://schemas.openxmlformats.org/officeDocument/2006/relationships/hyperlink" Target="http://armypubs.army.mil/doctrine/DR_pubs/dr_a/pdf/atp2_01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mypubs.us.army.mil/doctrine/DR_pubs/dr_b/pdf/atp2_01x3.pdf" TargetMode="External"/><Relationship Id="rId5" Type="http://schemas.openxmlformats.org/officeDocument/2006/relationships/hyperlink" Target="https://armypubs.us.army.mil/doctrine/DR_pubs/dr_b/pdf/atp2_22x9.pdf" TargetMode="External"/><Relationship Id="rId4" Type="http://schemas.openxmlformats.org/officeDocument/2006/relationships/hyperlink" Target="https://armypubs.us.army.mil/doctrine/DR_pubs/dr_b/pdf/atp2_22x33_ph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mypubs.army.mil/doctrine/DR_pubs/dr_a/pdf/atp3_20x15.pdf" TargetMode="External"/><Relationship Id="rId2" Type="http://schemas.openxmlformats.org/officeDocument/2006/relationships/hyperlink" Target="http://armypubs.army.mil/doctrine/DR_pubs/dr_a/pdf/atp3_20x16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rmypubs.army.mil/doctrine/DR_pubs/dr_a/pdf/atp3_20x98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rmypubs.army.mil/doctrine/DR_pubs/dr_a/pdf/atp3_04x94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rmypubs.us.army.mil/doctrine/DR_pubs/dr_d/pdf/atp3_09x60.pdf" TargetMode="External"/><Relationship Id="rId3" Type="http://schemas.openxmlformats.org/officeDocument/2006/relationships/hyperlink" Target="https://armypubs.us.army.mil/doctrine/DR_pubs/dr_c/pdf/atp3_01x60.pdf" TargetMode="External"/><Relationship Id="rId7" Type="http://schemas.openxmlformats.org/officeDocument/2006/relationships/hyperlink" Target="https://armypubs.us.army.mil/doctrine/DR_pubs/dr_c/pdf/atp3_09x30.pdf" TargetMode="External"/><Relationship Id="rId2" Type="http://schemas.openxmlformats.org/officeDocument/2006/relationships/hyperlink" Target="http://armypubs.army.mil/doctrine/DR_pubs/dr_a/pdf/atp3_01x50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mypubs.army.mil/doctrine/DR_pubs/dr_a/pdf/atp3_09x24.pdf" TargetMode="External"/><Relationship Id="rId5" Type="http://schemas.openxmlformats.org/officeDocument/2006/relationships/hyperlink" Target="http://armypubs.army.mil/doctrine/DR_pubs/dr_a/pdf/atp3_01x18.pdf" TargetMode="External"/><Relationship Id="rId4" Type="http://schemas.openxmlformats.org/officeDocument/2006/relationships/hyperlink" Target="https://armypubs.us.army.mil/doctrine/DR_pubs/dr_c/pdf/atp3_01x91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rmypubs.us.army.mil/doctrine/DR_pubs/dr_d/pdf/atp3_39x32.pdf" TargetMode="External"/><Relationship Id="rId13" Type="http://schemas.openxmlformats.org/officeDocument/2006/relationships/hyperlink" Target="https://armypubs.us.army.mil/doctrine/DR_pubs/dr_c/pdf/atp3_11x50.pdf" TargetMode="External"/><Relationship Id="rId18" Type="http://schemas.openxmlformats.org/officeDocument/2006/relationships/hyperlink" Target="https://armypubs.us.army.mil/doctrine/DR_pubs/dr_c/pdf/atp3_37x2.pdf" TargetMode="External"/><Relationship Id="rId3" Type="http://schemas.openxmlformats.org/officeDocument/2006/relationships/hyperlink" Target="https://armypubs.us.army.mil/doctrine/DR_pubs/dr_c/pdf/atp3_37x34.pdf" TargetMode="External"/><Relationship Id="rId21" Type="http://schemas.openxmlformats.org/officeDocument/2006/relationships/hyperlink" Target="https://armypubs.us.army.mil/doctrine/DR_pubs/dr_c/pdf/atp3_90x8.pdf" TargetMode="External"/><Relationship Id="rId7" Type="http://schemas.openxmlformats.org/officeDocument/2006/relationships/hyperlink" Target="https://armypubs.us.army.mil/doctrine/DR_pubs/dr_x/pdf/atp3_39x35_request.pdf" TargetMode="External"/><Relationship Id="rId12" Type="http://schemas.openxmlformats.org/officeDocument/2006/relationships/hyperlink" Target="http://armypubs.army.mil/doctrine/DR_pubs/dr_a/pdf/atp3_11x37.pdf" TargetMode="External"/><Relationship Id="rId17" Type="http://schemas.openxmlformats.org/officeDocument/2006/relationships/hyperlink" Target="http://armypubs.army.mil/doctrine/DR_pubs/dr_a/pdf/atp3_34x22.pdf" TargetMode="External"/><Relationship Id="rId2" Type="http://schemas.openxmlformats.org/officeDocument/2006/relationships/hyperlink" Target="http://armypubs.army.mil/doctrine/DR_pubs/dr_a/pdf/atp3_39x33.pdf" TargetMode="External"/><Relationship Id="rId16" Type="http://schemas.openxmlformats.org/officeDocument/2006/relationships/hyperlink" Target="http://armypubs.army.mil/doctrine/DR_pubs/dr_a/pdf/atp3_34x80.pdf" TargetMode="External"/><Relationship Id="rId20" Type="http://schemas.openxmlformats.org/officeDocument/2006/relationships/hyperlink" Target="https://armypubs.us.army.mil/doctrine/DR_pubs/dr_c/pdf/atp3_90x37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mypubs.army.mil/doctrine/DR_pubs/dr_a/pdf/atp3_39x30.pdf" TargetMode="External"/><Relationship Id="rId11" Type="http://schemas.openxmlformats.org/officeDocument/2006/relationships/hyperlink" Target="https://armypubs.us.army.mil/doctrine/DR_pubs/dr_c/pdf/atp3_11x36.pdf" TargetMode="External"/><Relationship Id="rId5" Type="http://schemas.openxmlformats.org/officeDocument/2006/relationships/hyperlink" Target="http://armypubs.army.mil/doctrine/DR_pubs/dr_a/pdf/atp3_39x12.pdf" TargetMode="External"/><Relationship Id="rId15" Type="http://schemas.openxmlformats.org/officeDocument/2006/relationships/hyperlink" Target="http://armypubs.army.mil/doctrine/DR_pubs/dr_a/pdf/atp4_02x5.pdf" TargetMode="External"/><Relationship Id="rId10" Type="http://schemas.openxmlformats.org/officeDocument/2006/relationships/hyperlink" Target="https://armypubs.us.army.mil/doctrine/DR_pubs/dr_c/pdf/atp3_11x23.pdf" TargetMode="External"/><Relationship Id="rId19" Type="http://schemas.openxmlformats.org/officeDocument/2006/relationships/hyperlink" Target="https://armypubs.us.army.mil/doctrine/DR_pubs/dr_c/pdf/atp3_37x10.pdf" TargetMode="External"/><Relationship Id="rId4" Type="http://schemas.openxmlformats.org/officeDocument/2006/relationships/hyperlink" Target="https://armypubs.us.army.mil/doctrine/DR_pubs/dr_b/pdf/atp3_39x11.pdf" TargetMode="External"/><Relationship Id="rId9" Type="http://schemas.openxmlformats.org/officeDocument/2006/relationships/hyperlink" Target="https://armypubs.us.army.mil/doctrine/DR_pubs/dr_c/pdf/atp3_11x47.pdf" TargetMode="External"/><Relationship Id="rId14" Type="http://schemas.openxmlformats.org/officeDocument/2006/relationships/hyperlink" Target="https://armypubs.us.army.mil/doctrine/DR_pubs/dr_c/pdf/atp3_11x46.pd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rmypubs.us.army.mil/doctrine/DR_pubs/dr_a/pdf/atp4_33.pdf" TargetMode="External"/><Relationship Id="rId13" Type="http://schemas.openxmlformats.org/officeDocument/2006/relationships/hyperlink" Target="http://armypubs.army.mil/doctrine/DR_pubs/dr_a/pdf/atp4_92.pdf" TargetMode="External"/><Relationship Id="rId18" Type="http://schemas.openxmlformats.org/officeDocument/2006/relationships/hyperlink" Target="http://armypubs.army.mil/doctrine/DR_pubs/dr_a/pdf/atp1_06x2.pdf" TargetMode="External"/><Relationship Id="rId26" Type="http://schemas.openxmlformats.org/officeDocument/2006/relationships/hyperlink" Target="http://armypubs.army.mil/doctrine/DR_pubs/dr_a/pdf/atp4_43.pdf" TargetMode="External"/><Relationship Id="rId3" Type="http://schemas.openxmlformats.org/officeDocument/2006/relationships/hyperlink" Target="http://armypubs.army.mil/doctrine/DR_pubs/dr_a/pdf/atp4_12.pdf" TargetMode="External"/><Relationship Id="rId21" Type="http://schemas.openxmlformats.org/officeDocument/2006/relationships/hyperlink" Target="http://armypubs.army.mil/doctrine/DR_pubs/dr_a/pdf/atp4_48.pdf" TargetMode="External"/><Relationship Id="rId7" Type="http://schemas.openxmlformats.org/officeDocument/2006/relationships/hyperlink" Target="http://armypubs.army.mil/doctrine/DR_pubs/dr_a/pdf/atp4_31.pdf" TargetMode="External"/><Relationship Id="rId12" Type="http://schemas.openxmlformats.org/officeDocument/2006/relationships/hyperlink" Target="http://armypubs.army.mil/doctrine/DR_pubs/dr_a/pdf/atp4_91.pdf" TargetMode="External"/><Relationship Id="rId17" Type="http://schemas.openxmlformats.org/officeDocument/2006/relationships/hyperlink" Target="http://armypubs.army.mil/doctrine/DR_pubs/dr_a/pdf/atp1_06x1.pdf" TargetMode="External"/><Relationship Id="rId25" Type="http://schemas.openxmlformats.org/officeDocument/2006/relationships/hyperlink" Target="http://armypubs.army.mil/doctrine/DR_pubs/dr_a/pdf/atp4_42x2.pdf" TargetMode="External"/><Relationship Id="rId2" Type="http://schemas.openxmlformats.org/officeDocument/2006/relationships/hyperlink" Target="http://armypubs.army.mil/doctrine/DR_pubs/dr_a/pdf/atp4_11.pdf" TargetMode="External"/><Relationship Id="rId16" Type="http://schemas.openxmlformats.org/officeDocument/2006/relationships/hyperlink" Target="http://armypubs.army.mil/doctrine/DR_pubs/dr_a/pdf/atp1_0x2.pdf" TargetMode="External"/><Relationship Id="rId20" Type="http://schemas.openxmlformats.org/officeDocument/2006/relationships/hyperlink" Target="http://armypubs.army.mil/doctrine/DR_pubs/dr_a/pdf/atp4_0x6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mypubs.army.mil/doctrine/DR_pubs/dr_a/pdf/atp4_16.pdf" TargetMode="External"/><Relationship Id="rId11" Type="http://schemas.openxmlformats.org/officeDocument/2006/relationships/hyperlink" Target="https://armypubs.us.army.mil/doctrine/DR_pubs/dr_a/pdf/atp4_90.pdf" TargetMode="External"/><Relationship Id="rId24" Type="http://schemas.openxmlformats.org/officeDocument/2006/relationships/hyperlink" Target="http://armypubs.army.mil/doctrine/DR_pubs/dr_a/pdf/atp4_42.pdf" TargetMode="External"/><Relationship Id="rId5" Type="http://schemas.openxmlformats.org/officeDocument/2006/relationships/hyperlink" Target="http://armypubs.army.mil/doctrine/DR_pubs/dr_a/pdf/atp4_14.pdf" TargetMode="External"/><Relationship Id="rId15" Type="http://schemas.openxmlformats.org/officeDocument/2006/relationships/hyperlink" Target="http://armypubs.army.mil/doctrine/DR_pubs/dr_a/pdf/atp4_94.pdf" TargetMode="External"/><Relationship Id="rId23" Type="http://schemas.openxmlformats.org/officeDocument/2006/relationships/hyperlink" Target="http://armypubs.army.mil/doctrine/DR_pubs/dr_a/pdf/atp4_35x1.pdf" TargetMode="External"/><Relationship Id="rId10" Type="http://schemas.openxmlformats.org/officeDocument/2006/relationships/hyperlink" Target="http://armypubs.army.mil/doctrine/DR_pubs/dr_a/pdf/atp4_32.pdf" TargetMode="External"/><Relationship Id="rId19" Type="http://schemas.openxmlformats.org/officeDocument/2006/relationships/hyperlink" Target="http://armypubs.army.mil/doctrine/DR_pubs/dr_a/pdf/atp4_0x1.pdf" TargetMode="External"/><Relationship Id="rId4" Type="http://schemas.openxmlformats.org/officeDocument/2006/relationships/hyperlink" Target="https://armypubs.us.army.mil/doctrine/DR_pubs/dr_a/pdf/atp4_13.pdf" TargetMode="External"/><Relationship Id="rId9" Type="http://schemas.openxmlformats.org/officeDocument/2006/relationships/hyperlink" Target="https://armypubs.us.army.mil/doctrine/DR_pubs/dr_a/pdf/atp4_35.pdf" TargetMode="External"/><Relationship Id="rId14" Type="http://schemas.openxmlformats.org/officeDocument/2006/relationships/hyperlink" Target="http://armypubs.army.mil/doctrine/DR_pubs/dr_a/pdf/atp4_93.pdf" TargetMode="External"/><Relationship Id="rId22" Type="http://schemas.openxmlformats.org/officeDocument/2006/relationships/hyperlink" Target="http://armypubs.army.mil/doctrine/DR_pubs/dr_a/pdf/atp4_45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rmypubs.army.mil/doctrine/DR_pubs/dr_a/pdf/atp1_05x02c1.pdf" TargetMode="External"/><Relationship Id="rId2" Type="http://schemas.openxmlformats.org/officeDocument/2006/relationships/hyperlink" Target="http://armypubs.army.mil/doctrine/DR_pubs/dr_a/pdf/atp1_05x03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mypubs.army.mil/doctrine/DR_pubs/dr_a/pdf/atp3_36.pdf" TargetMode="External"/><Relationship Id="rId2" Type="http://schemas.openxmlformats.org/officeDocument/2006/relationships/hyperlink" Target="http://armypubs.army.mil/doctrine/DR_pubs/dr_a/pdf/atp6_02x40.pdf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rmypubs.army.mil/doctrine/DR_pubs/dr_a/pdf/atp3_57x20.pdf" TargetMode="External"/><Relationship Id="rId13" Type="http://schemas.openxmlformats.org/officeDocument/2006/relationships/hyperlink" Target="https://armypubs.us.army.mil/doctrine/DR_pubs/dr_c/pdf/atp3_18x14.pdf" TargetMode="External"/><Relationship Id="rId3" Type="http://schemas.openxmlformats.org/officeDocument/2006/relationships/hyperlink" Target="https://armypubs.us.army.mil/doctrine/DR_pubs/dr_c/pdf/atp3_05x20.pdf" TargetMode="External"/><Relationship Id="rId7" Type="http://schemas.openxmlformats.org/officeDocument/2006/relationships/hyperlink" Target="http://armypubs.army.mil/doctrine/DR_pubs/dr_a/pdf/atp3_57x10.pdf" TargetMode="External"/><Relationship Id="rId12" Type="http://schemas.openxmlformats.org/officeDocument/2006/relationships/hyperlink" Target="https://armypubs.us.army.mil/doctrine/DR_pubs/dr_c/pdf/atp3_18x13.pdf" TargetMode="External"/><Relationship Id="rId2" Type="http://schemas.openxmlformats.org/officeDocument/2006/relationships/hyperlink" Target="https://armypubs.us.army.mil/doctrine/DR_pubs/dr_c/pdf/atp3_05x1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mypubs.us.army.mil/doctrine/DR_pubs/dr_f/pdf/atp3_05x71_ph.pdf" TargetMode="External"/><Relationship Id="rId11" Type="http://schemas.openxmlformats.org/officeDocument/2006/relationships/hyperlink" Target="https://armypubs.us.army.mil/doctrine/DR_pubs/dr_c/pdf/atp3_18x11.pdf" TargetMode="External"/><Relationship Id="rId5" Type="http://schemas.openxmlformats.org/officeDocument/2006/relationships/hyperlink" Target="https://armypubs.us.army.mil/doctrine/DR_pubs/dr_c/pdf/atp3_05x68.pdf" TargetMode="External"/><Relationship Id="rId10" Type="http://schemas.openxmlformats.org/officeDocument/2006/relationships/hyperlink" Target="https://armypubs.us.army.mil/doctrine/DR_pubs/dr_b/pdf/atp3_57x80.pdf" TargetMode="External"/><Relationship Id="rId4" Type="http://schemas.openxmlformats.org/officeDocument/2006/relationships/hyperlink" Target="https://armypubs.us.army.mil/doctrine/DR_pubs/dr_c/pdf/atp3_05x40.pdf" TargetMode="External"/><Relationship Id="rId9" Type="http://schemas.openxmlformats.org/officeDocument/2006/relationships/hyperlink" Target="http://armypubs.army.mil/doctrine/DR_pubs/dr_a/pdf/atp3_57x50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armypubs.army.mil/doctrine/DR_pubs/dr_a/pdf/atp4_25x12.pdf" TargetMode="External"/><Relationship Id="rId3" Type="http://schemas.openxmlformats.org/officeDocument/2006/relationships/hyperlink" Target="http://armypubs.army.mil/doctrine/DR_pubs/dr_a/pdf/atp4_02x3.pdf" TargetMode="External"/><Relationship Id="rId7" Type="http://schemas.openxmlformats.org/officeDocument/2006/relationships/hyperlink" Target="http://armypubs.army.mil/doctrine/DR_pubs/dr_a/pdf/atp4_02x84.pdf" TargetMode="External"/><Relationship Id="rId2" Type="http://schemas.openxmlformats.org/officeDocument/2006/relationships/hyperlink" Target="http://armypubs.army.mil/doctrine/DR_pubs/dr_a/pdf/atp4_02x83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mypubs.army.mil/doctrine/DR_pubs/dr_a/pdf/atp4_02x5.pdf" TargetMode="External"/><Relationship Id="rId11" Type="http://schemas.openxmlformats.org/officeDocument/2006/relationships/hyperlink" Target="http://armypubs.army.mil/doctrine/DR_pubs/dr_a/pdf/atp4_02x82.pdf" TargetMode="External"/><Relationship Id="rId5" Type="http://schemas.openxmlformats.org/officeDocument/2006/relationships/hyperlink" Target="https://armypubs.us.army.mil/doctrine/DR_pubs/dr_d/pdf/atp4_02x46.pdf" TargetMode="External"/><Relationship Id="rId10" Type="http://schemas.openxmlformats.org/officeDocument/2006/relationships/hyperlink" Target="http://armypubs.army.mil/doctrine/DR_pubs/dr_a/pdf/atp4_02x2.pdf" TargetMode="External"/><Relationship Id="rId4" Type="http://schemas.openxmlformats.org/officeDocument/2006/relationships/hyperlink" Target="http://armypubs.army.mil/doctrine/DR_pubs/dr_a/pdf/atp4_02x42.pdf" TargetMode="External"/><Relationship Id="rId9" Type="http://schemas.openxmlformats.org/officeDocument/2006/relationships/hyperlink" Target="http://armypubs.army.mil/doctrine/DR_pubs/dr_a/pdf/atp4_25x13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armypubs.us.army.mil/doctrine/DR_pubs/dr_d/pdf/atp3_06x20.pdf" TargetMode="External"/><Relationship Id="rId13" Type="http://schemas.openxmlformats.org/officeDocument/2006/relationships/hyperlink" Target="https://armypubs.us.army.mil/doctrine/DR_pubs/dr_d/pdf/atp3_09x34.pdf" TargetMode="External"/><Relationship Id="rId18" Type="http://schemas.openxmlformats.org/officeDocument/2006/relationships/hyperlink" Target="https://armypubs.us.army.mil/doctrine/DR_pubs/dr_d/pdf/atp6_02x90.pdf" TargetMode="External"/><Relationship Id="rId26" Type="http://schemas.openxmlformats.org/officeDocument/2006/relationships/hyperlink" Target="https://armypubs.us.army.mil/doctrine/DR_pubs/dr_d/pdf/atp3_60x1.pdf" TargetMode="External"/><Relationship Id="rId3" Type="http://schemas.openxmlformats.org/officeDocument/2006/relationships/hyperlink" Target="https://armypubs.us.army.mil/doctrine/DR_pubs/dr_d/pdf/atp3_07x31.pdf" TargetMode="External"/><Relationship Id="rId21" Type="http://schemas.openxmlformats.org/officeDocument/2006/relationships/hyperlink" Target="https://armypubs.us.army.mil/doctrine/DR_pubs/dr_d/pdf/atp3_55x6.pdf" TargetMode="External"/><Relationship Id="rId7" Type="http://schemas.openxmlformats.org/officeDocument/2006/relationships/hyperlink" Target="https://armypubs.us.army.mil/doctrine/DR_pubs/dr_d/pdf/atp3_06x1.pdf" TargetMode="External"/><Relationship Id="rId12" Type="http://schemas.openxmlformats.org/officeDocument/2006/relationships/hyperlink" Target="https://armypubs.us.army.mil/doctrine/DR_pubs/dr_d/pdf/atp3_09x32.pdf" TargetMode="External"/><Relationship Id="rId17" Type="http://schemas.openxmlformats.org/officeDocument/2006/relationships/hyperlink" Target="https://armypubs.us.army.mil/doctrine/DR_pubs/dr_d/pdf/atp6_02x73.pdf" TargetMode="External"/><Relationship Id="rId25" Type="http://schemas.openxmlformats.org/officeDocument/2006/relationships/hyperlink" Target="https://armypubs.us.army.mil/doctrine/DR_pubs/dr_d/pdf/atp3_52x2.pdf" TargetMode="External"/><Relationship Id="rId2" Type="http://schemas.openxmlformats.org/officeDocument/2006/relationships/hyperlink" Target="https://armypubs.us.army.mil/doctrine/DR_pubs/dr_d/pdf/atp1_02x1.pdf" TargetMode="External"/><Relationship Id="rId16" Type="http://schemas.openxmlformats.org/officeDocument/2006/relationships/hyperlink" Target="https://armypubs.us.army.mil/doctrine/DR_pubs/dr_d/pdf/atp3_50x3.pdf" TargetMode="External"/><Relationship Id="rId20" Type="http://schemas.openxmlformats.org/officeDocument/2006/relationships/hyperlink" Target="http://armypubs.army.mil/doctrine/DR_pubs/dr_a/pdf/atp3_55x12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rmypubs.us.army.mil/doctrine/DR_pubs/dr_d/pdf/atp3_01x4.pdf" TargetMode="External"/><Relationship Id="rId11" Type="http://schemas.openxmlformats.org/officeDocument/2006/relationships/hyperlink" Target="https://armypubs.us.army.mil/doctrine/DR_pubs/dr_d/pdf/atp3_07x40.pdf" TargetMode="External"/><Relationship Id="rId24" Type="http://schemas.openxmlformats.org/officeDocument/2006/relationships/hyperlink" Target="http://armypubs.army.mil/doctrine/DR_pubs/dr_a/pdf/atp6_02x72.pdf" TargetMode="External"/><Relationship Id="rId5" Type="http://schemas.openxmlformats.org/officeDocument/2006/relationships/hyperlink" Target="https://armypubs.us.army.mil/doctrine/DR_pubs/dr_d/pdf/atp3_01x15.pdf" TargetMode="External"/><Relationship Id="rId15" Type="http://schemas.openxmlformats.org/officeDocument/2006/relationships/hyperlink" Target="http://armypubs.army.mil/doctrine/DR_pubs/dr_a/pdf/atp3_28x1.pdf" TargetMode="External"/><Relationship Id="rId23" Type="http://schemas.openxmlformats.org/officeDocument/2006/relationships/hyperlink" Target="https://armypubs.us.army.mil/doctrine/DR_pubs/dr_d/pdf/atp4_01x45.pdf" TargetMode="External"/><Relationship Id="rId10" Type="http://schemas.openxmlformats.org/officeDocument/2006/relationships/hyperlink" Target="https://armypubs.us.army.mil/doctrine/DR_pubs/dr_d/pdf/atp3_07x20.pdf" TargetMode="External"/><Relationship Id="rId19" Type="http://schemas.openxmlformats.org/officeDocument/2006/relationships/hyperlink" Target="https://armypubs.us.army.mil/doctrine/DR_pubs/dr_a/pdf/atp3_52x3.pdf" TargetMode="External"/><Relationship Id="rId4" Type="http://schemas.openxmlformats.org/officeDocument/2006/relationships/hyperlink" Target="https://armypubs.us.army.mil/doctrine/DR_pubs/dr_a/pdf/atp2_22x85.pdf" TargetMode="External"/><Relationship Id="rId9" Type="http://schemas.openxmlformats.org/officeDocument/2006/relationships/hyperlink" Target="https://armypubs.us.army.mil/doctrine/DR_pubs/dr_d/pdf/atp3_07x10.pdf" TargetMode="External"/><Relationship Id="rId14" Type="http://schemas.openxmlformats.org/officeDocument/2006/relationships/hyperlink" Target="https://armypubs.us.army.mil/doctrine/DR_pubs/dr_d/pdf/atp3_13x10.pdf" TargetMode="External"/><Relationship Id="rId22" Type="http://schemas.openxmlformats.org/officeDocument/2006/relationships/hyperlink" Target="https://armypubs.us.army.mil/doctrine/DR_pubs/dr_d/pdf/atp3_60x2.pdf" TargetMode="External"/><Relationship Id="rId27" Type="http://schemas.openxmlformats.org/officeDocument/2006/relationships/hyperlink" Target="http://armypubs.army.mil/doctrine/DR_pubs/dr_a/pdf/atp4_43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rmypubs.army.mil/doctrine/DR_pubs/dr_a/pdf/atp4_02x5.pdf" TargetMode="External"/><Relationship Id="rId2" Type="http://schemas.openxmlformats.org/officeDocument/2006/relationships/hyperlink" Target="https://armypubs.us.army.mil/doctrine/DR_pubs/dr_d/pdf/atp3_14x5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armypubs.us.army.mil/doctrine/DR_pubs/dr_d/pdf/atp3_60x1.pdf" TargetMode="External"/><Relationship Id="rId4" Type="http://schemas.openxmlformats.org/officeDocument/2006/relationships/hyperlink" Target="https://armypubs.us.army.mil/doctrine/DR_pubs/dr_d/pdf/atp3_27x5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armypubs.army.mil/doctrine/DR_pubs/dr_a/pdf/adrp6_22.pdf" TargetMode="External"/><Relationship Id="rId13" Type="http://schemas.openxmlformats.org/officeDocument/2006/relationships/hyperlink" Target="http://armypubs.army.mil/doctrine/DR_pubs/dr_a/pdf/adp3_07.pdf" TargetMode="External"/><Relationship Id="rId18" Type="http://schemas.openxmlformats.org/officeDocument/2006/relationships/hyperlink" Target="http://armypubs.army.mil/doctrine/DR_pubs/dr_a/pdf/adrp2_0.pdf" TargetMode="External"/><Relationship Id="rId26" Type="http://schemas.openxmlformats.org/officeDocument/2006/relationships/hyperlink" Target="http://armypubs.army.mil/doctrine/DR_pubs/dr_a/pdf/adrp1.pdf" TargetMode="External"/><Relationship Id="rId3" Type="http://schemas.openxmlformats.org/officeDocument/2006/relationships/hyperlink" Target="http://armypubs.army.mil/doctrine/DR_pubs/dr_a/pdf/adp6_22.pdf" TargetMode="External"/><Relationship Id="rId21" Type="http://schemas.openxmlformats.org/officeDocument/2006/relationships/hyperlink" Target="http://armypubs.army.mil/doctrine/DR_pubs/dr_a/pdf/adp3_37.pdf" TargetMode="External"/><Relationship Id="rId7" Type="http://schemas.openxmlformats.org/officeDocument/2006/relationships/hyperlink" Target="http://armypubs.army.mil/doctrine/DR_pubs/dr_a/pdf/adrp3_28.pdf" TargetMode="External"/><Relationship Id="rId12" Type="http://schemas.openxmlformats.org/officeDocument/2006/relationships/hyperlink" Target="http://armypubs.army.mil/doctrine/DR_pubs/dr_a/pdf/adrp3_90.pdf" TargetMode="External"/><Relationship Id="rId17" Type="http://schemas.openxmlformats.org/officeDocument/2006/relationships/hyperlink" Target="http://armypubs.army.mil/doctrine/DR_pubs/dr_a/pdf/adp2_0.pdf" TargetMode="External"/><Relationship Id="rId25" Type="http://schemas.openxmlformats.org/officeDocument/2006/relationships/hyperlink" Target="http://armypubs.army.mil/doctrine/DR_pubs/dr_a/pdf/adrp6_0.pdf" TargetMode="External"/><Relationship Id="rId2" Type="http://schemas.openxmlformats.org/officeDocument/2006/relationships/hyperlink" Target="http://armypubs.army.mil/doctrine/DR_pubs/dr_a/pdf/adp1.pdf" TargetMode="External"/><Relationship Id="rId16" Type="http://schemas.openxmlformats.org/officeDocument/2006/relationships/hyperlink" Target="http://armypubs.army.mil/doctrine/DR_pubs/dr_a/pdf/adrp5_0.pdf" TargetMode="External"/><Relationship Id="rId20" Type="http://schemas.openxmlformats.org/officeDocument/2006/relationships/hyperlink" Target="http://armypubs.army.mil/doctrine/DR_pubs/dr_a/pdf/adrp4_0.pdf" TargetMode="External"/><Relationship Id="rId29" Type="http://schemas.openxmlformats.org/officeDocument/2006/relationships/hyperlink" Target="http://armypubs.army.mil/doctrine/DR_pubs/dr_a/pdf/adrp3_05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rmypubs.army.mil/doctrine/DR_pubs/dr_a/pdf/adp3_28.pdf" TargetMode="External"/><Relationship Id="rId11" Type="http://schemas.openxmlformats.org/officeDocument/2006/relationships/hyperlink" Target="http://armypubs.army.mil/doctrine/DR_pubs/dr_a/pdf/adp3_90.pdf" TargetMode="External"/><Relationship Id="rId24" Type="http://schemas.openxmlformats.org/officeDocument/2006/relationships/hyperlink" Target="http://armypubs.army.mil/doctrine/DR_pubs/dr_a/pdf/adrp3_09.pdf" TargetMode="External"/><Relationship Id="rId5" Type="http://schemas.openxmlformats.org/officeDocument/2006/relationships/hyperlink" Target="http://armypubs.army.mil/doctrine/DR_pubs/dr_a/pdf/adp7_0.pdf" TargetMode="External"/><Relationship Id="rId15" Type="http://schemas.openxmlformats.org/officeDocument/2006/relationships/hyperlink" Target="http://armypubs.army.mil/doctrine/DR_pubs/dr_a/pdf/adp5_0.pdf" TargetMode="External"/><Relationship Id="rId23" Type="http://schemas.openxmlformats.org/officeDocument/2006/relationships/hyperlink" Target="http://armypubs.army.mil/doctrine/DR_pubs/dr_a/pdf/adp3_09.pdf" TargetMode="External"/><Relationship Id="rId28" Type="http://schemas.openxmlformats.org/officeDocument/2006/relationships/hyperlink" Target="http://armypubs.army.mil/doctrine/DR_pubs/dr_a/pdf/adp3_05.pdf" TargetMode="External"/><Relationship Id="rId10" Type="http://schemas.openxmlformats.org/officeDocument/2006/relationships/hyperlink" Target="http://armypubs.army.mil/doctrine/DR_pubs/dr_a/pdf/adrp7_0.pdf" TargetMode="External"/><Relationship Id="rId19" Type="http://schemas.openxmlformats.org/officeDocument/2006/relationships/hyperlink" Target="http://armypubs.army.mil/doctrine/DR_pubs/dr_a/pdf/adp4_0.pdf" TargetMode="External"/><Relationship Id="rId4" Type="http://schemas.openxmlformats.org/officeDocument/2006/relationships/hyperlink" Target="http://armypubs.army.mil/doctrine/DR_pubs/dr_a/pdf/adp3_0.pdf" TargetMode="External"/><Relationship Id="rId9" Type="http://schemas.openxmlformats.org/officeDocument/2006/relationships/hyperlink" Target="http://armypubs.army.mil/doctrine/DR_pubs/dr_a/pdf/adrp3_0.pdf" TargetMode="External"/><Relationship Id="rId14" Type="http://schemas.openxmlformats.org/officeDocument/2006/relationships/hyperlink" Target="http://armypubs.army.mil/doctrine/DR_pubs/dr_a/pdf/adrp3_07.pdf" TargetMode="External"/><Relationship Id="rId22" Type="http://schemas.openxmlformats.org/officeDocument/2006/relationships/hyperlink" Target="http://armypubs.army.mil/doctrine/DR_pubs/dr_a/pdf/adrp3_37.pdf" TargetMode="External"/><Relationship Id="rId27" Type="http://schemas.openxmlformats.org/officeDocument/2006/relationships/hyperlink" Target="http://armypubs.army.mil/doctrine/DR_pubs/dr_a/pdf/adp1_01.pdf" TargetMode="External"/><Relationship Id="rId30" Type="http://schemas.openxmlformats.org/officeDocument/2006/relationships/hyperlink" Target="http://armypubs.army.mil/doctrine/DR_pubs/dr_a/pdf/adp1_02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armypubs.army.mil/doctrine/DR_pubs/dr_a/pdf/fm3_98.pdf" TargetMode="External"/><Relationship Id="rId13" Type="http://schemas.openxmlformats.org/officeDocument/2006/relationships/hyperlink" Target="https://armypubs.us.army.mil/doctrine/DR_pubs/dr_a/pdf/fm3_24.pdf" TargetMode="External"/><Relationship Id="rId18" Type="http://schemas.openxmlformats.org/officeDocument/2006/relationships/hyperlink" Target="https://armypubs.us.army.mil/doctrine/DR_pubs/dr_d/pdf/fm3_27.pdf" TargetMode="External"/><Relationship Id="rId26" Type="http://schemas.openxmlformats.org/officeDocument/2006/relationships/hyperlink" Target="http://armypubs.army.mil/doctrine/DR_pubs/dr_a/pdf/fm1_04.pdf" TargetMode="External"/><Relationship Id="rId39" Type="http://schemas.openxmlformats.org/officeDocument/2006/relationships/hyperlink" Target="https://armypubs.us.army.mil/doctrine/DR_pubs/dr_a/pdf/fm4_01.pdf" TargetMode="External"/><Relationship Id="rId3" Type="http://schemas.openxmlformats.org/officeDocument/2006/relationships/hyperlink" Target="http://armypubs.army.mil/doctrine/DR_pubs/dr_a/pdf/fm3_90_2.pdf" TargetMode="External"/><Relationship Id="rId21" Type="http://schemas.openxmlformats.org/officeDocument/2006/relationships/hyperlink" Target="http://armypubs.army.mil/doctrine/DR_pubs/dr_a/pdf/fm3_52.pdf" TargetMode="External"/><Relationship Id="rId34" Type="http://schemas.openxmlformats.org/officeDocument/2006/relationships/hyperlink" Target="https://armypubs.us.army.mil/doctrine/DR_pubs/dr_c/pdf/fm3_53.pdf" TargetMode="External"/><Relationship Id="rId42" Type="http://schemas.openxmlformats.org/officeDocument/2006/relationships/hyperlink" Target="http://armypubs.army.mil/doctrine/DR_pubs/dr_a/pdf/fm3_09.pdf" TargetMode="External"/><Relationship Id="rId7" Type="http://schemas.openxmlformats.org/officeDocument/2006/relationships/hyperlink" Target="http://armypubs.army.mil/doctrine/DR_pubs/dr_a/pdf/fm3_94.pdf" TargetMode="External"/><Relationship Id="rId12" Type="http://schemas.openxmlformats.org/officeDocument/2006/relationships/hyperlink" Target="https://armypubs.us.army.mil/doctrine/DR_pubs/dr_c/pdf/fm3_05.pdf" TargetMode="External"/><Relationship Id="rId17" Type="http://schemas.openxmlformats.org/officeDocument/2006/relationships/hyperlink" Target="http://armypubs.army.mil/doctrine/DR_pubs/dr_a/pdf/fm3_13.pdf" TargetMode="External"/><Relationship Id="rId25" Type="http://schemas.openxmlformats.org/officeDocument/2006/relationships/hyperlink" Target="https://armypubs.us.army.mil/doctrine/DR_pubs/dr_a/pdf/fm1_06.pdf" TargetMode="External"/><Relationship Id="rId33" Type="http://schemas.openxmlformats.org/officeDocument/2006/relationships/hyperlink" Target="http://armypubs.army.mil/doctrine/DR_pubs/dr_a/pdf/fm3_57.pdf" TargetMode="External"/><Relationship Id="rId38" Type="http://schemas.openxmlformats.org/officeDocument/2006/relationships/hyperlink" Target="http://armypubs.army.mil/doctrine/DR_pubs/dr_a/pdf/fm4_02.pdf" TargetMode="External"/><Relationship Id="rId2" Type="http://schemas.openxmlformats.org/officeDocument/2006/relationships/hyperlink" Target="http://armypubs.army.mil/doctrine/DR_pubs/dr_a/pdf/fm3_90_1.pdf" TargetMode="External"/><Relationship Id="rId16" Type="http://schemas.openxmlformats.org/officeDocument/2006/relationships/hyperlink" Target="http://armypubs.army.mil/doctrine/DR_pubs/dr_a/pdf/fm3_22.pdf" TargetMode="External"/><Relationship Id="rId20" Type="http://schemas.openxmlformats.org/officeDocument/2006/relationships/hyperlink" Target="https://armypubs.us.army.mil/doctrine/DR_pubs/dr_d/pdf/fm6_05.pdf" TargetMode="External"/><Relationship Id="rId29" Type="http://schemas.openxmlformats.org/officeDocument/2006/relationships/hyperlink" Target="http://armypubs.army.mil/doctrine/DR_pubs/dr_a/pdf/fm3_04.pdf" TargetMode="External"/><Relationship Id="rId41" Type="http://schemas.openxmlformats.org/officeDocument/2006/relationships/hyperlink" Target="http://armypubs.army.mil/doctrine/DR_pubs/dr_a/pdf/fm3_34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mypubs.army.mil/doctrine/DR_pubs/dr_a/pdf/fm3_81.pdf" TargetMode="External"/><Relationship Id="rId11" Type="http://schemas.openxmlformats.org/officeDocument/2006/relationships/hyperlink" Target="https://armypubs.us.army.mil/doctrine/DR_pubs/dr_a/pdf/fm4_95.pdf" TargetMode="External"/><Relationship Id="rId24" Type="http://schemas.openxmlformats.org/officeDocument/2006/relationships/hyperlink" Target="https://armypubs.us.army.mil/doctrine/DR_pubs/dr_c/pdf/fm2_0.pdf" TargetMode="External"/><Relationship Id="rId32" Type="http://schemas.openxmlformats.org/officeDocument/2006/relationships/hyperlink" Target="https://armypubs.us.army.mil/doctrine/DR_pubs/dr_c/pdf/fm3_18.pdf" TargetMode="External"/><Relationship Id="rId37" Type="http://schemas.openxmlformats.org/officeDocument/2006/relationships/hyperlink" Target="https://armypubs.us.army.mil/doctrine/DR_pubs/dr_a/pdf/fm4_30.pdf" TargetMode="External"/><Relationship Id="rId40" Type="http://schemas.openxmlformats.org/officeDocument/2006/relationships/hyperlink" Target="http://armypubs.army.mil/doctrine/DR_pubs/dr_a/pdf/fm6_02.pdf" TargetMode="External"/><Relationship Id="rId45" Type="http://schemas.openxmlformats.org/officeDocument/2006/relationships/hyperlink" Target="http://armypubs.army.mil/doctrine/DR_pubs/dr_a/pdf/fm6_22.pdf" TargetMode="External"/><Relationship Id="rId5" Type="http://schemas.openxmlformats.org/officeDocument/2006/relationships/hyperlink" Target="http://armypubs.army.mil/doctrine/DR_pubs/dr_a/pdf/fm7_22.pdf" TargetMode="External"/><Relationship Id="rId15" Type="http://schemas.openxmlformats.org/officeDocument/2006/relationships/hyperlink" Target="https://armypubs.us.army.mil/doctrine/DR_pubs/dr_d/pdf/fm3_14.pdf" TargetMode="External"/><Relationship Id="rId23" Type="http://schemas.openxmlformats.org/officeDocument/2006/relationships/hyperlink" Target="https://armypubs.us.army.mil/doctrine/DR_pubs/dr_d/pdf/fm3_63.pdf" TargetMode="External"/><Relationship Id="rId28" Type="http://schemas.openxmlformats.org/officeDocument/2006/relationships/hyperlink" Target="http://armypubs.army.mil/doctrine/DR_pubs/dr_a/pdf/fm1_05.pdf" TargetMode="External"/><Relationship Id="rId36" Type="http://schemas.openxmlformats.org/officeDocument/2006/relationships/hyperlink" Target="https://armypubs.us.army.mil/doctrine/DR_pubs/dr_a/pdf/fm4_40.pdf" TargetMode="External"/><Relationship Id="rId10" Type="http://schemas.openxmlformats.org/officeDocument/2006/relationships/hyperlink" Target="http://armypubs.army.mil/doctrine/DR_pubs/dr_a/pdf/fm3_55.pdf" TargetMode="External"/><Relationship Id="rId19" Type="http://schemas.openxmlformats.org/officeDocument/2006/relationships/hyperlink" Target="http://armypubs.army.mil/doctrine/DR_pubs/dr_a/pdf/fm3_38.pdf" TargetMode="External"/><Relationship Id="rId31" Type="http://schemas.openxmlformats.org/officeDocument/2006/relationships/hyperlink" Target="http://armypubs.army.mil/doctrine/DR_pubs/dr_a/pdf/fm3_39.pdf" TargetMode="External"/><Relationship Id="rId44" Type="http://schemas.openxmlformats.org/officeDocument/2006/relationships/hyperlink" Target="http://armypubs.army.mil/doctrine/DR_pubs/dr_a/pdf/fm6_99.pdf" TargetMode="External"/><Relationship Id="rId4" Type="http://schemas.openxmlformats.org/officeDocument/2006/relationships/hyperlink" Target="http://armypubs.army.mil/doctrine/DR_pubs/dr_a/pdf/fm3_07.pdf" TargetMode="External"/><Relationship Id="rId9" Type="http://schemas.openxmlformats.org/officeDocument/2006/relationships/hyperlink" Target="http://armypubs.army.mil/doctrine/DR_pubs/dr_a/pdf/fm3_50.pdf" TargetMode="External"/><Relationship Id="rId14" Type="http://schemas.openxmlformats.org/officeDocument/2006/relationships/hyperlink" Target="https://armypubs.us.army.mil/doctrine/DR_pubs/dr_a/pdf/fm3_16.pdf" TargetMode="External"/><Relationship Id="rId22" Type="http://schemas.openxmlformats.org/officeDocument/2006/relationships/hyperlink" Target="http://armypubs.army.mil/doctrine/DR_pubs/dr_a/pdf/fm3_99.pdfhttp:/armypubs.army.mil/doctrine/DR_pubs/dr_a/pdf/fm3_99.pdf" TargetMode="External"/><Relationship Id="rId27" Type="http://schemas.openxmlformats.org/officeDocument/2006/relationships/hyperlink" Target="https://armypubs.us.army.mil/doctrine/DR_pubs/dr_a/pdf/fm1_0.pdf" TargetMode="External"/><Relationship Id="rId30" Type="http://schemas.openxmlformats.org/officeDocument/2006/relationships/hyperlink" Target="https://armypubs.us.army.mil/doctrine/DR_pubs/dr_c/pdf/fm3_01.pdf" TargetMode="External"/><Relationship Id="rId35" Type="http://schemas.openxmlformats.org/officeDocument/2006/relationships/hyperlink" Target="https://armypubs.us.army.mil/doctrine/DR_pubs/dr_a/pdf/fm3_61.pdf" TargetMode="External"/><Relationship Id="rId43" Type="http://schemas.openxmlformats.org/officeDocument/2006/relationships/hyperlink" Target="http://armypubs.army.mil/doctrine/DR_pubs/dr_a/pdf/fm6_0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rmypubs.army.mil/doctrine/DR_pubs/dr_a/pdf/atp6_22x1.pd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armypubs.army.mil/doctrine/DR_pubs/dr_a/pdf/atp6_22x1.pdf" TargetMode="External"/><Relationship Id="rId3" Type="http://schemas.openxmlformats.org/officeDocument/2006/relationships/hyperlink" Target="https://armypubs.us.army.mil/doctrine/DR_pubs/dr_a/pdf/atp5_19.pdf" TargetMode="External"/><Relationship Id="rId7" Type="http://schemas.openxmlformats.org/officeDocument/2006/relationships/hyperlink" Target="http://armypubs.army.mil/doctrine/DR_pubs/dr_a/pdf/atp3_93.pdf" TargetMode="External"/><Relationship Id="rId2" Type="http://schemas.openxmlformats.org/officeDocument/2006/relationships/hyperlink" Target="http://armypubs.army.mil/doctrine/DR_pubs/dr_a/pdf/atp3_07x5.pd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mypubs.army.mil/doctrine/DR_pubs/dr_a/pdf/atp3_91.pdf" TargetMode="External"/><Relationship Id="rId5" Type="http://schemas.openxmlformats.org/officeDocument/2006/relationships/hyperlink" Target="https://armypubs.us.army.mil/doctrine/DR_pubs/dr_c/pdf/atp3_91x1.pdf" TargetMode="External"/><Relationship Id="rId4" Type="http://schemas.openxmlformats.org/officeDocument/2006/relationships/hyperlink" Target="http://armypubs.army.mil/doctrine/DR_pubs/dr_a/pdf/atp3_90x9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25656"/>
            <a:ext cx="7772400" cy="957179"/>
          </a:xfrm>
        </p:spPr>
        <p:txBody>
          <a:bodyPr/>
          <a:lstStyle/>
          <a:p>
            <a:r>
              <a:rPr lang="en-US" dirty="0" smtClean="0"/>
              <a:t>Doctrine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44200"/>
            <a:ext cx="6858000" cy="4165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of 01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15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 Center of Excellence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66261" y="943174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2-01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 Requirements &amp; Assess Collection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 bwMode="auto">
          <a:xfrm>
            <a:off x="5502643" y="94317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 Intelligence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873556" y="943174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2-19.1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EAC (S//NF)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75631" y="943174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2-19.3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Corps and Division Intelligence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688263" y="943174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2-19.4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Brigade and Below Intelligence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971807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2-22.31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HUMINT (S//NF)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4"/>
          </p:cNvPr>
          <p:cNvSpPr/>
          <p:nvPr/>
        </p:nvSpPr>
        <p:spPr bwMode="auto">
          <a:xfrm>
            <a:off x="1878045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2-22.33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(U) 2X and Staff Procedures and Techniques (S//NF)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409111" y="94317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2-22.6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Signal Intelligence Techniques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(TC//SCI)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315579" y="94317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Geospatial Intelligence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hlinkClick r:id="rId5"/>
          </p:cNvPr>
          <p:cNvSpPr/>
          <p:nvPr/>
        </p:nvSpPr>
        <p:spPr bwMode="auto">
          <a:xfrm>
            <a:off x="60696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2-22.9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Open-Source Intelligence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hlinkClick r:id="rId6"/>
          </p:cNvPr>
          <p:cNvSpPr/>
          <p:nvPr/>
        </p:nvSpPr>
        <p:spPr bwMode="auto">
          <a:xfrm>
            <a:off x="972037" y="943174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2-01.3 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 Preparation of the Battlefield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hlinkClick r:id="rId7"/>
          </p:cNvPr>
          <p:cNvSpPr/>
          <p:nvPr/>
        </p:nvSpPr>
        <p:spPr bwMode="auto">
          <a:xfrm>
            <a:off x="3690521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2-33.4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 Analysis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96759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2-91.7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 Support to DSCA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02997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2-91.8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Document and Media Exploitation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hlinkClick r:id="rId8"/>
          </p:cNvPr>
          <p:cNvSpPr/>
          <p:nvPr/>
        </p:nvSpPr>
        <p:spPr bwMode="auto">
          <a:xfrm>
            <a:off x="8222048" y="94317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(U) Measurement and Signature Intelligence (S//NF)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696" y="3060465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2-91.9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Intelligence Support to </a:t>
            </a:r>
            <a:r>
              <a:rPr lang="en-US" sz="800" b="1" dirty="0" err="1">
                <a:latin typeface="Arial" pitchFamily="34" charset="0"/>
                <a:cs typeface="Arial" pitchFamily="34" charset="0"/>
              </a:rPr>
              <a:t>CEMA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784283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2-22.82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Biometrics Enable Intelligence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7315473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2-91.5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 Support to C-IED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8222048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2-91.5A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 Support to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C-IED (Classified)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596175" y="94317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2-22.2-1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 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Volume 1 (FOUO)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971807" y="3060465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2-22.2-2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CI 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Volume 2 (S//NF)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409235" y="200976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2-91.4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 Support to Urban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Maneuver Center of Excellence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1877329" y="969264"/>
            <a:ext cx="841248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ATP 3-20.16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Mobile Gun System Platoon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 bwMode="auto">
          <a:xfrm>
            <a:off x="992524" y="969264"/>
            <a:ext cx="841248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3-20.15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Tank Platoon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63433" y="969264"/>
            <a:ext cx="841248" cy="960088"/>
            <a:chOff x="2763433" y="969264"/>
            <a:chExt cx="841248" cy="960088"/>
          </a:xfrm>
        </p:grpSpPr>
        <p:sp>
          <p:nvSpPr>
            <p:cNvPr id="6" name="Rectangle 5"/>
            <p:cNvSpPr/>
            <p:nvPr/>
          </p:nvSpPr>
          <p:spPr bwMode="auto">
            <a:xfrm>
              <a:off x="2763433" y="969264"/>
              <a:ext cx="841248" cy="960088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ATP 3-20.96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Cavalry</a:t>
              </a: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Squadron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63433" y="1643443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3-20.96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61941" y="969264"/>
            <a:ext cx="841248" cy="960087"/>
            <a:chOff x="3661941" y="969264"/>
            <a:chExt cx="841248" cy="960087"/>
          </a:xfrm>
        </p:grpSpPr>
        <p:sp>
          <p:nvSpPr>
            <p:cNvPr id="9" name="Rectangle 8"/>
            <p:cNvSpPr/>
            <p:nvPr/>
          </p:nvSpPr>
          <p:spPr bwMode="auto">
            <a:xfrm>
              <a:off x="3661941" y="969264"/>
              <a:ext cx="841248" cy="96008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3-20.97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Cavalry Troop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61941" y="164105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3-20.971</a:t>
              </a:r>
            </a:p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ATTP 3-20.97</a:t>
              </a:r>
            </a:p>
          </p:txBody>
        </p:sp>
      </p:grpSp>
      <p:sp>
        <p:nvSpPr>
          <p:cNvPr id="11" name="Rectangle 10">
            <a:hlinkClick r:id="rId4"/>
          </p:cNvPr>
          <p:cNvSpPr/>
          <p:nvPr/>
        </p:nvSpPr>
        <p:spPr bwMode="auto">
          <a:xfrm>
            <a:off x="4554996" y="96926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3-20.98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Reconnaissance Platoon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45189" y="96926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3-21.8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Infantry Rifle Platoon and Squad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338382" y="969264"/>
            <a:ext cx="841248" cy="960120"/>
            <a:chOff x="6338382" y="969264"/>
            <a:chExt cx="841248" cy="96012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6338382" y="969264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3-21.10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Infantry Rifle Company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38382" y="164347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3-21.10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233373" y="96926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3-21.11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SBCT Infantry Rifle Company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29325" y="969264"/>
            <a:ext cx="841248" cy="960120"/>
            <a:chOff x="8129325" y="969264"/>
            <a:chExt cx="841248" cy="96012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8129325" y="969264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3-21.12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Infantry Weapons Company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129325" y="164347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3-21.12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2164" y="969264"/>
            <a:ext cx="841248" cy="962474"/>
            <a:chOff x="102164" y="969264"/>
            <a:chExt cx="841248" cy="962474"/>
          </a:xfrm>
        </p:grpSpPr>
        <p:sp>
          <p:nvSpPr>
            <p:cNvPr id="25" name="Rectangle 24"/>
            <p:cNvSpPr/>
            <p:nvPr/>
          </p:nvSpPr>
          <p:spPr bwMode="auto">
            <a:xfrm>
              <a:off x="102164" y="969264"/>
              <a:ext cx="841248" cy="96247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3-06.11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Combined Arms Operations in Urban Terrain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2164" y="1727199"/>
              <a:ext cx="841248" cy="20453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ATTP 3-06.11</a:t>
              </a:r>
            </a:p>
          </p:txBody>
        </p:sp>
      </p:grpSp>
      <p:sp>
        <p:nvSpPr>
          <p:cNvPr id="28" name="Rectangle 27"/>
          <p:cNvSpPr/>
          <p:nvPr/>
        </p:nvSpPr>
        <p:spPr bwMode="auto">
          <a:xfrm>
            <a:off x="105431" y="311563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Combined Arms Battalion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96217" y="2041274"/>
            <a:ext cx="841248" cy="960120"/>
            <a:chOff x="996217" y="2041274"/>
            <a:chExt cx="841248" cy="96012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996217" y="2041274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3-21.20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Infantry Battalion of the IBCT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96217" y="271548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3-21.20</a:t>
              </a: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1891952" y="204127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3-21.21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SBCT Infantry Battalion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785626" y="2041274"/>
            <a:ext cx="841248" cy="960120"/>
            <a:chOff x="2785626" y="2041274"/>
            <a:chExt cx="841248" cy="96012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2785626" y="2041274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3-21.38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Pathfinder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85626" y="271548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3-21.38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458231" y="2041274"/>
            <a:ext cx="841248" cy="962474"/>
            <a:chOff x="5458231" y="2041274"/>
            <a:chExt cx="841248" cy="962474"/>
          </a:xfrm>
        </p:grpSpPr>
        <p:sp>
          <p:nvSpPr>
            <p:cNvPr id="40" name="Rectangle 39"/>
            <p:cNvSpPr/>
            <p:nvPr/>
          </p:nvSpPr>
          <p:spPr bwMode="auto">
            <a:xfrm>
              <a:off x="5458231" y="2041274"/>
              <a:ext cx="841248" cy="96247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3-21.91</a:t>
              </a: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Tactical Employment of Antiarmor Platoons and Squads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458231" y="2717839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3-21.91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348434" y="2041274"/>
            <a:ext cx="841248" cy="960559"/>
            <a:chOff x="6348434" y="2041274"/>
            <a:chExt cx="841248" cy="960559"/>
          </a:xfrm>
        </p:grpSpPr>
        <p:sp>
          <p:nvSpPr>
            <p:cNvPr id="43" name="Rectangle 42"/>
            <p:cNvSpPr/>
            <p:nvPr/>
          </p:nvSpPr>
          <p:spPr bwMode="auto">
            <a:xfrm>
              <a:off x="6348434" y="2041274"/>
              <a:ext cx="841248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3-24.2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Tactics in Counter-Insurgency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48434" y="2715924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3-24.2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41292" y="2041274"/>
            <a:ext cx="841248" cy="960087"/>
            <a:chOff x="7241292" y="2041274"/>
            <a:chExt cx="841248" cy="960087"/>
          </a:xfrm>
        </p:grpSpPr>
        <p:sp>
          <p:nvSpPr>
            <p:cNvPr id="46" name="Rectangle 45"/>
            <p:cNvSpPr/>
            <p:nvPr/>
          </p:nvSpPr>
          <p:spPr bwMode="auto">
            <a:xfrm>
              <a:off x="7241292" y="2041274"/>
              <a:ext cx="841248" cy="96008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3-55.93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Long-Range Surveillance Unit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241292" y="2715452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3-55.93</a:t>
              </a: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8136393" y="204127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3-90.1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Armor and Mechanized Infantry Company Team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01987" y="2041274"/>
            <a:ext cx="841248" cy="960120"/>
            <a:chOff x="101987" y="2041274"/>
            <a:chExt cx="841248" cy="960120"/>
          </a:xfrm>
        </p:grpSpPr>
        <p:sp>
          <p:nvSpPr>
            <p:cNvPr id="52" name="Rectangle 51"/>
            <p:cNvSpPr/>
            <p:nvPr/>
          </p:nvSpPr>
          <p:spPr bwMode="auto">
            <a:xfrm>
              <a:off x="101987" y="2041274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3-21.18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Foot Marches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1987" y="271548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21-18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571223" y="2041274"/>
            <a:ext cx="841248" cy="960120"/>
            <a:chOff x="4571223" y="2041274"/>
            <a:chExt cx="841248" cy="960120"/>
          </a:xfrm>
        </p:grpSpPr>
        <p:sp>
          <p:nvSpPr>
            <p:cNvPr id="55" name="Rectangle 54"/>
            <p:cNvSpPr/>
            <p:nvPr/>
          </p:nvSpPr>
          <p:spPr bwMode="auto">
            <a:xfrm>
              <a:off x="4571223" y="2041274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3-21.90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Tactical Employment of Mortars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571223" y="271548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ATTP 3-21.90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78524" y="2041274"/>
            <a:ext cx="841248" cy="960120"/>
            <a:chOff x="3678524" y="2041274"/>
            <a:chExt cx="841248" cy="960120"/>
          </a:xfrm>
        </p:grpSpPr>
        <p:sp>
          <p:nvSpPr>
            <p:cNvPr id="58" name="Rectangle 57"/>
            <p:cNvSpPr/>
            <p:nvPr/>
          </p:nvSpPr>
          <p:spPr bwMode="auto">
            <a:xfrm>
              <a:off x="3678524" y="2041274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3-21.50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Infantry Small Unit Mountain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678524" y="2715485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ATTP 3-21.50</a:t>
              </a: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3666422" y="3115638"/>
            <a:ext cx="841248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3-22.32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Improved Target Acquisition System, M41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554786" y="3115638"/>
            <a:ext cx="841248" cy="960087"/>
            <a:chOff x="4554786" y="3115638"/>
            <a:chExt cx="841248" cy="960087"/>
          </a:xfrm>
        </p:grpSpPr>
        <p:sp>
          <p:nvSpPr>
            <p:cNvPr id="62" name="Rectangle 61"/>
            <p:cNvSpPr/>
            <p:nvPr/>
          </p:nvSpPr>
          <p:spPr bwMode="auto">
            <a:xfrm>
              <a:off x="4554786" y="3115638"/>
              <a:ext cx="841248" cy="960087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3-22.34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TOW Weapon System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54786" y="3789816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3-22.34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352398" y="3115638"/>
            <a:ext cx="841248" cy="960120"/>
            <a:chOff x="6352398" y="3115638"/>
            <a:chExt cx="841248" cy="960120"/>
          </a:xfrm>
        </p:grpSpPr>
        <p:sp>
          <p:nvSpPr>
            <p:cNvPr id="65" name="Rectangle 64"/>
            <p:cNvSpPr/>
            <p:nvPr/>
          </p:nvSpPr>
          <p:spPr bwMode="auto">
            <a:xfrm>
              <a:off x="6352398" y="3115638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3-22.90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Mortars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52398" y="3789849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3-22.90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242381" y="3115638"/>
            <a:ext cx="841248" cy="960120"/>
            <a:chOff x="7242381" y="3115638"/>
            <a:chExt cx="841248" cy="960120"/>
          </a:xfrm>
        </p:grpSpPr>
        <p:sp>
          <p:nvSpPr>
            <p:cNvPr id="68" name="Rectangle 67"/>
            <p:cNvSpPr/>
            <p:nvPr/>
          </p:nvSpPr>
          <p:spPr bwMode="auto">
            <a:xfrm>
              <a:off x="7242381" y="3115638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3-22.91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Mortar Fire Direction Center Procedures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242381" y="3789849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3-22.91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31654" y="3115638"/>
            <a:ext cx="841248" cy="960120"/>
            <a:chOff x="8131654" y="3115638"/>
            <a:chExt cx="841248" cy="960120"/>
          </a:xfrm>
        </p:grpSpPr>
        <p:sp>
          <p:nvSpPr>
            <p:cNvPr id="71" name="Rectangle 70"/>
            <p:cNvSpPr/>
            <p:nvPr/>
          </p:nvSpPr>
          <p:spPr bwMode="auto">
            <a:xfrm>
              <a:off x="8131654" y="3115638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3-23.35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Combat Training with Pistols, M9 and M11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131654" y="3789849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3-23.35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778254" y="3115638"/>
            <a:ext cx="841248" cy="960120"/>
            <a:chOff x="2778254" y="3115638"/>
            <a:chExt cx="841248" cy="960120"/>
          </a:xfrm>
        </p:grpSpPr>
        <p:sp>
          <p:nvSpPr>
            <p:cNvPr id="74" name="Rectangle 73"/>
            <p:cNvSpPr/>
            <p:nvPr/>
          </p:nvSpPr>
          <p:spPr bwMode="auto">
            <a:xfrm>
              <a:off x="2778254" y="3115638"/>
              <a:ext cx="841248" cy="9601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TC 3-22.9</a:t>
              </a:r>
            </a:p>
            <a:p>
              <a:pPr algn="ctr">
                <a:lnSpc>
                  <a:spcPts val="800"/>
                </a:lnSpc>
              </a:pPr>
              <a:endParaRPr lang="en-US" sz="7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700" b="1" dirty="0" smtClean="0">
                  <a:latin typeface="Arial" pitchFamily="34" charset="0"/>
                  <a:cs typeface="Arial" pitchFamily="34" charset="0"/>
                </a:rPr>
                <a:t>Rifle Marksmanship M16/M4 Series Weapons</a:t>
              </a:r>
            </a:p>
            <a:p>
              <a:pPr algn="ctr">
                <a:lnSpc>
                  <a:spcPts val="800"/>
                </a:lnSpc>
              </a:pPr>
              <a:endParaRPr lang="en-US" sz="7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7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7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7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778254" y="3789849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3-22.9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452942" y="3115638"/>
            <a:ext cx="841248" cy="962474"/>
            <a:chOff x="5452942" y="3115638"/>
            <a:chExt cx="841248" cy="962474"/>
          </a:xfrm>
        </p:grpSpPr>
        <p:sp>
          <p:nvSpPr>
            <p:cNvPr id="77" name="Rectangle 76"/>
            <p:cNvSpPr/>
            <p:nvPr/>
          </p:nvSpPr>
          <p:spPr bwMode="auto">
            <a:xfrm>
              <a:off x="5452942" y="3115638"/>
              <a:ext cx="841248" cy="96247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3-22.68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Crew Served Weapons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452942" y="3723724"/>
              <a:ext cx="841248" cy="354388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/>
                <a:t>FM </a:t>
              </a:r>
              <a:r>
                <a:rPr lang="en-US" sz="800" b="1" dirty="0" smtClean="0"/>
                <a:t>3-22.27</a:t>
              </a:r>
              <a:endParaRPr lang="en-US" sz="800" b="1" dirty="0"/>
            </a:p>
            <a:p>
              <a:pPr algn="ctr"/>
              <a:r>
                <a:rPr lang="en-US" sz="800" b="1" dirty="0" smtClean="0"/>
                <a:t>FM 3-22.65</a:t>
              </a:r>
              <a:endParaRPr lang="en-US" sz="800" b="1" dirty="0"/>
            </a:p>
            <a:p>
              <a:pPr algn="ctr"/>
              <a:r>
                <a:rPr lang="en-US" sz="800" b="1" dirty="0" smtClean="0"/>
                <a:t>FM 3-22.68</a:t>
              </a:r>
              <a:endParaRPr lang="en-US" sz="800" b="1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94835" y="3115638"/>
            <a:ext cx="841248" cy="962474"/>
            <a:chOff x="994835" y="3115638"/>
            <a:chExt cx="841248" cy="962474"/>
          </a:xfrm>
        </p:grpSpPr>
        <p:sp>
          <p:nvSpPr>
            <p:cNvPr id="80" name="Rectangle 79"/>
            <p:cNvSpPr/>
            <p:nvPr/>
          </p:nvSpPr>
          <p:spPr bwMode="auto">
            <a:xfrm>
              <a:off x="994835" y="3115638"/>
              <a:ext cx="841248" cy="96247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3-21.60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Visual Signals</a:t>
              </a: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94835" y="3792203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21-60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1887874" y="3115638"/>
            <a:ext cx="841248" cy="960559"/>
            <a:chOff x="1887874" y="3115638"/>
            <a:chExt cx="841248" cy="960559"/>
          </a:xfrm>
        </p:grpSpPr>
        <p:sp>
          <p:nvSpPr>
            <p:cNvPr id="83" name="Rectangle 82"/>
            <p:cNvSpPr/>
            <p:nvPr/>
          </p:nvSpPr>
          <p:spPr bwMode="auto">
            <a:xfrm>
              <a:off x="1887874" y="3115638"/>
              <a:ext cx="841248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3-22.6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Guard Duty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887874" y="3790288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22-6</a:t>
              </a: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93921" y="5265751"/>
            <a:ext cx="836855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3-99.1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Airborne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 bwMode="auto">
          <a:xfrm>
            <a:off x="988136" y="5265751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3-99.2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Air Assault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100676" y="41900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3-20.31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Training And Qualification, Crew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1886743" y="5265751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3-90.6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Techniques for the Brigade Combat Team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1892044" y="4190002"/>
            <a:ext cx="841248" cy="960120"/>
            <a:chOff x="1892044" y="4190002"/>
            <a:chExt cx="841248" cy="960120"/>
          </a:xfrm>
        </p:grpSpPr>
        <p:sp>
          <p:nvSpPr>
            <p:cNvPr id="90" name="Rectangle 89"/>
            <p:cNvSpPr/>
            <p:nvPr/>
          </p:nvSpPr>
          <p:spPr bwMode="auto">
            <a:xfrm>
              <a:off x="1892044" y="4190002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3-20.31-2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TBD</a:t>
              </a: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892044" y="4864212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3-20.21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</a:t>
              </a: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3-22.3</a:t>
              </a: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783564" y="4190002"/>
            <a:ext cx="841248" cy="960120"/>
            <a:chOff x="2783564" y="4190002"/>
            <a:chExt cx="841248" cy="960120"/>
          </a:xfrm>
        </p:grpSpPr>
        <p:sp>
          <p:nvSpPr>
            <p:cNvPr id="93" name="Rectangle 92"/>
            <p:cNvSpPr/>
            <p:nvPr/>
          </p:nvSpPr>
          <p:spPr bwMode="auto">
            <a:xfrm>
              <a:off x="2783564" y="4190002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</a:t>
              </a: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3-20.31-3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TBD</a:t>
              </a: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83564" y="4864212"/>
              <a:ext cx="841248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3-20.21</a:t>
              </a:r>
            </a:p>
            <a:p>
              <a:pPr algn="ctr"/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</a:t>
              </a: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3-22.3</a:t>
              </a: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3676936" y="41900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3-20.31-4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 Fire Engagement Process (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DIDEA)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/>
        </p:nvSpPr>
        <p:spPr bwMode="auto">
          <a:xfrm>
            <a:off x="995556" y="41900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3-20.31-1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Gunnery Skills Set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9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Center of Excellence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86010" y="2421458"/>
            <a:ext cx="847412" cy="960088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3-04.2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Aircraft Combat Survivability (Classified)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2"/>
          </p:cNvPr>
          <p:cNvSpPr/>
          <p:nvPr/>
        </p:nvSpPr>
        <p:spPr bwMode="auto">
          <a:xfrm>
            <a:off x="985490" y="96902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3-04.94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Forward Arming and Refueling Points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97123" y="969028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3-04.1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Aviation Tactical Employment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579568" y="962118"/>
            <a:ext cx="836299" cy="96055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3-04.14-1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Weather for Air Crews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77335" y="966438"/>
            <a:ext cx="841589" cy="962710"/>
            <a:chOff x="2772821" y="987690"/>
            <a:chExt cx="841589" cy="96271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773559" y="987690"/>
              <a:ext cx="836299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3-04.04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Fundamentals of Flight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72821" y="1664491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3-04.203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3676270" y="957603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3-04.8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Individual Flight Records Management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76086" y="962118"/>
            <a:ext cx="841589" cy="962710"/>
            <a:chOff x="2772821" y="987690"/>
            <a:chExt cx="841589" cy="96271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2773559" y="987690"/>
              <a:ext cx="836299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3-04.05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Instrument Flight for Army Aviators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72821" y="1664491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3-04.240</a:t>
              </a: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5483808" y="962118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3-04.14-2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Weather for Air Crews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85111" y="957603"/>
            <a:ext cx="841589" cy="962710"/>
            <a:chOff x="2772821" y="987690"/>
            <a:chExt cx="841589" cy="96271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773559" y="987690"/>
              <a:ext cx="836299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3-04.19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Shipboard &amp; Overwater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72821" y="1664491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1-564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189070" y="959824"/>
            <a:ext cx="841589" cy="962710"/>
            <a:chOff x="2772821" y="987690"/>
            <a:chExt cx="841589" cy="96271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2773559" y="987690"/>
              <a:ext cx="836299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3-04.15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ATC Facilities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772821" y="1664491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3-04.120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89581" y="955452"/>
            <a:ext cx="841589" cy="962710"/>
            <a:chOff x="2772821" y="987690"/>
            <a:chExt cx="841589" cy="96271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773559" y="987690"/>
              <a:ext cx="836299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3-04.13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Aircraft Recovery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772821" y="1664491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3-04.513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96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 Center of Excellence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991716" y="4058566"/>
            <a:ext cx="836855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3-01.31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JLENS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2"/>
          </p:cNvPr>
          <p:cNvSpPr/>
          <p:nvPr/>
        </p:nvSpPr>
        <p:spPr bwMode="auto">
          <a:xfrm>
            <a:off x="2768003" y="894047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3-01.50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ADAM Cell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3"/>
          </p:cNvPr>
          <p:cNvSpPr/>
          <p:nvPr/>
        </p:nvSpPr>
        <p:spPr bwMode="auto">
          <a:xfrm>
            <a:off x="3657570" y="89404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3-01.60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Counter-Rocket, Artillery, and Mortar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02419" y="405856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3-01.9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Army Integrated Air and Missile Defense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4"/>
          </p:cNvPr>
          <p:cNvSpPr/>
          <p:nvPr/>
        </p:nvSpPr>
        <p:spPr bwMode="auto">
          <a:xfrm>
            <a:off x="102419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3-01.91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THAAD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hlinkClick r:id="rId5"/>
          </p:cNvPr>
          <p:cNvSpPr/>
          <p:nvPr/>
        </p:nvSpPr>
        <p:spPr bwMode="auto">
          <a:xfrm>
            <a:off x="990542" y="894047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3-01.18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Stinger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6"/>
          </p:cNvPr>
          <p:cNvSpPr/>
          <p:nvPr/>
        </p:nvSpPr>
        <p:spPr bwMode="auto">
          <a:xfrm>
            <a:off x="1876620" y="405856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3-09.24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The Field Artillery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Brigade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5917" y="405856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3-09.36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The Joint Fires Observer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02419" y="296575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3-09.70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Paladin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02419" y="894047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3-01.16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TMDIPB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Theater Missile Defense Intelligence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73716" y="894047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3-01.48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Sentinel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545693" y="89404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3-01.64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Avenger BN and BTRY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33816" y="89404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ADA Brigade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210062" y="89404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3-01.85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Patriot BN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8098182" y="89404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3-01.87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Patriot Battery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67673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3-09.12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 Target Acquisition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3656091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3-09.13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Battlefield Coordination Detachment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544509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3-09.23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Cannon  Battalion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hlinkClick r:id="rId7"/>
          </p:cNvPr>
          <p:cNvSpPr/>
          <p:nvPr/>
        </p:nvSpPr>
        <p:spPr bwMode="auto">
          <a:xfrm>
            <a:off x="5432927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3-09.30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Observed Fire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209763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3-09.50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Field Artillery Cannon Battery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hlinkClick r:id="rId8"/>
          </p:cNvPr>
          <p:cNvSpPr/>
          <p:nvPr/>
        </p:nvSpPr>
        <p:spPr bwMode="auto">
          <a:xfrm>
            <a:off x="8098182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3-09.60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MLRS and HIMARS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990837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3-01.94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AAMDC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879255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3-09.02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FA Survey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321345" y="194570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3-09.42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Fire Support for the BDE CMBT TM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655214" y="405856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3-09.90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DIVARTY Operations and Fire Support for Division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90837" y="2954580"/>
            <a:ext cx="3506502" cy="971297"/>
            <a:chOff x="102419" y="2954580"/>
            <a:chExt cx="3506502" cy="971297"/>
          </a:xfrm>
        </p:grpSpPr>
        <p:sp>
          <p:nvSpPr>
            <p:cNvPr id="47" name="Rectangle 46"/>
            <p:cNvSpPr/>
            <p:nvPr/>
          </p:nvSpPr>
          <p:spPr bwMode="auto">
            <a:xfrm>
              <a:off x="102419" y="2958745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3-60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Targeting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767673" y="2965757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3-09.81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Manual FA Cannon Gunnery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990837" y="2954580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3-01.80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Visual Aircraft Recognition</a:t>
              </a: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879255" y="2954580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3-01.86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Air Defense Artillery Patriot Gunnery Program</a:t>
              </a: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6" name="Rectangle 65"/>
          <p:cNvSpPr/>
          <p:nvPr/>
        </p:nvSpPr>
        <p:spPr bwMode="auto">
          <a:xfrm>
            <a:off x="6321939" y="894047"/>
            <a:ext cx="841248" cy="96012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3-01.8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Techniques for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Combined Arms for ADA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16210" y="1638690"/>
            <a:ext cx="841248" cy="2154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FM </a:t>
            </a:r>
            <a:r>
              <a:rPr lang="en-US" dirty="0" smtClean="0"/>
              <a:t>3-01.8</a:t>
            </a:r>
          </a:p>
        </p:txBody>
      </p:sp>
    </p:spTree>
    <p:extLst>
      <p:ext uri="{BB962C8B-B14F-4D97-AF65-F5344CB8AC3E}">
        <p14:creationId xmlns:p14="http://schemas.microsoft.com/office/powerpoint/2010/main" val="12427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Maneuver Support Center of</a:t>
            </a:r>
            <a:br>
              <a:rPr lang="en-US" dirty="0" smtClean="0"/>
            </a:br>
            <a:r>
              <a:rPr lang="en-US" dirty="0" smtClean="0"/>
              <a:t>Excellence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4478896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3-39.33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Disturbance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 bwMode="auto">
          <a:xfrm>
            <a:off x="7118175" y="1956099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3-37.34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Survivability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000244" y="1956099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3-39.10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Police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4"/>
          </p:cNvPr>
          <p:cNvSpPr/>
          <p:nvPr/>
        </p:nvSpPr>
        <p:spPr bwMode="auto">
          <a:xfrm>
            <a:off x="98894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3-39.11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Military Police Special Reaction Teams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5"/>
          </p:cNvPr>
          <p:cNvSpPr/>
          <p:nvPr/>
        </p:nvSpPr>
        <p:spPr bwMode="auto">
          <a:xfrm>
            <a:off x="974799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3-39.12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Law Enforcement Investigation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50704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3-39.20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Police Intelligence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6"/>
          </p:cNvPr>
          <p:cNvSpPr/>
          <p:nvPr/>
        </p:nvSpPr>
        <p:spPr bwMode="auto">
          <a:xfrm>
            <a:off x="2726609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3-39.30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Security and Mobility Support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54895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3-39.34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Military Working Dogs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hlinkClick r:id="rId7"/>
          </p:cNvPr>
          <p:cNvSpPr/>
          <p:nvPr/>
        </p:nvSpPr>
        <p:spPr bwMode="auto">
          <a:xfrm>
            <a:off x="6230706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3-39.35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Protective Services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hlinkClick r:id="rId8"/>
          </p:cNvPr>
          <p:cNvSpPr/>
          <p:nvPr/>
        </p:nvSpPr>
        <p:spPr bwMode="auto">
          <a:xfrm>
            <a:off x="3607676" y="295119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3-39.32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Physical Security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hlinkClick r:id="rId9"/>
          </p:cNvPr>
          <p:cNvSpPr/>
          <p:nvPr/>
        </p:nvSpPr>
        <p:spPr bwMode="auto">
          <a:xfrm>
            <a:off x="6230706" y="9641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3-11.47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CERFP &amp; HRF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hlinkClick r:id="rId10"/>
          </p:cNvPr>
          <p:cNvSpPr/>
          <p:nvPr/>
        </p:nvSpPr>
        <p:spPr bwMode="auto">
          <a:xfrm>
            <a:off x="97527" y="963692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3-11.23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WMD Elimination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61348" y="964163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3-11.24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Technical CBRNE Force Employment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hlinkClick r:id="rId11"/>
          </p:cNvPr>
          <p:cNvSpPr/>
          <p:nvPr/>
        </p:nvSpPr>
        <p:spPr bwMode="auto">
          <a:xfrm>
            <a:off x="2724506" y="9641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3-11.36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CBRN Aspects of Command and Control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hlinkClick r:id="rId12"/>
          </p:cNvPr>
          <p:cNvSpPr/>
          <p:nvPr/>
        </p:nvSpPr>
        <p:spPr bwMode="auto">
          <a:xfrm>
            <a:off x="3600411" y="9641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3-11.37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CBRN R&amp;S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hlinkClick r:id="rId13"/>
          </p:cNvPr>
          <p:cNvSpPr/>
          <p:nvPr/>
        </p:nvSpPr>
        <p:spPr bwMode="auto">
          <a:xfrm>
            <a:off x="7103815" y="9641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3-11.50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Battlefield Obscuration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474428" y="963692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3-11.41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CBRN CM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hlinkClick r:id="rId14"/>
          </p:cNvPr>
          <p:cNvSpPr/>
          <p:nvPr/>
        </p:nvSpPr>
        <p:spPr bwMode="auto">
          <a:xfrm>
            <a:off x="5350013" y="9641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3-11.46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WMD-CST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846696" y="964131"/>
            <a:ext cx="841248" cy="960120"/>
            <a:chOff x="1846696" y="973721"/>
            <a:chExt cx="841248" cy="96012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846696" y="973721"/>
              <a:ext cx="841248" cy="9601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ATP 3-11.32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MTTP CBRN Passive Defense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46696" y="1519881"/>
              <a:ext cx="841248" cy="413960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FM 3-11.3</a:t>
              </a:r>
            </a:p>
            <a:p>
              <a:r>
                <a:rPr lang="en-US" dirty="0"/>
                <a:t>FM 3-11.4</a:t>
              </a:r>
            </a:p>
            <a:p>
              <a:r>
                <a:rPr lang="en-US" dirty="0"/>
                <a:t>FM 3-11.5</a:t>
              </a: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93134" y="19560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3-34.20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Explosive Hazards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853240" y="3946314"/>
            <a:ext cx="841248" cy="960120"/>
            <a:chOff x="2145044" y="5290962"/>
            <a:chExt cx="841248" cy="96012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2145044" y="5290962"/>
              <a:ext cx="841248" cy="9601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TM 3-11.91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CBRN Threats and Hazards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5044" y="5912528"/>
              <a:ext cx="841248" cy="33855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FM 3-11.9</a:t>
              </a:r>
            </a:p>
            <a:p>
              <a:r>
                <a:rPr lang="en-US" dirty="0"/>
                <a:t>FM 3-11.11</a:t>
              </a:r>
            </a:p>
          </p:txBody>
        </p:sp>
      </p:grpSp>
      <p:sp>
        <p:nvSpPr>
          <p:cNvPr id="31" name="Rectangle 30"/>
          <p:cNvSpPr/>
          <p:nvPr/>
        </p:nvSpPr>
        <p:spPr bwMode="auto">
          <a:xfrm>
            <a:off x="2731681" y="394631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TM 3-34.82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Explosives and Demolitions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610122" y="394631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TM 3-34.48-1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Roads, Airfields, and Heliports Volume 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hlinkClick r:id="rId15"/>
          </p:cNvPr>
          <p:cNvSpPr/>
          <p:nvPr/>
        </p:nvSpPr>
        <p:spPr bwMode="auto">
          <a:xfrm>
            <a:off x="98894" y="4979564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3-34.45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Power Generation and Distribution (ADDED)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000244" y="9641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Environmental Considerations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hlinkClick r:id="rId16"/>
          </p:cNvPr>
          <p:cNvSpPr/>
          <p:nvPr/>
        </p:nvSpPr>
        <p:spPr bwMode="auto">
          <a:xfrm>
            <a:off x="3624343" y="19560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3-34.80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Geospatial Engineering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848507" y="19560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3-34.23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 Operations, Echelons Above Brigade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724506" y="19560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3-34.40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Engineering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>
            <a:hlinkClick r:id="rId17"/>
          </p:cNvPr>
          <p:cNvSpPr/>
          <p:nvPr/>
        </p:nvSpPr>
        <p:spPr bwMode="auto">
          <a:xfrm>
            <a:off x="966134" y="19560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3-34.22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 Operations BCT and Below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>
            <a:hlinkClick r:id="rId18"/>
          </p:cNvPr>
          <p:cNvSpPr/>
          <p:nvPr/>
        </p:nvSpPr>
        <p:spPr bwMode="auto">
          <a:xfrm>
            <a:off x="979192" y="4979125"/>
            <a:ext cx="836855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3-37.11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CBRNE Task Force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>
            <a:hlinkClick r:id="rId19"/>
          </p:cNvPr>
          <p:cNvSpPr/>
          <p:nvPr/>
        </p:nvSpPr>
        <p:spPr bwMode="auto">
          <a:xfrm>
            <a:off x="6246412" y="1956066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3-37.10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 Camps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>
            <a:hlinkClick r:id="rId18"/>
          </p:cNvPr>
          <p:cNvSpPr/>
          <p:nvPr/>
        </p:nvSpPr>
        <p:spPr bwMode="auto">
          <a:xfrm>
            <a:off x="5374093" y="1956066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3-37.2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Antiterrorism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4506626" y="1956066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3-34.81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Engineering Recon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>
            <a:hlinkClick r:id="rId20"/>
          </p:cNvPr>
          <p:cNvSpPr/>
          <p:nvPr/>
        </p:nvSpPr>
        <p:spPr bwMode="auto">
          <a:xfrm>
            <a:off x="98894" y="394631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3-90.37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 – CIED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974799" y="394631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3-90.61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Brigade Special Troops Battalion</a:t>
            </a:r>
          </a:p>
        </p:txBody>
      </p:sp>
      <p:sp>
        <p:nvSpPr>
          <p:cNvPr id="50" name="Rectangle 49">
            <a:hlinkClick r:id="rId21"/>
          </p:cNvPr>
          <p:cNvSpPr/>
          <p:nvPr/>
        </p:nvSpPr>
        <p:spPr bwMode="auto">
          <a:xfrm>
            <a:off x="8001688" y="296533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Combined Arms Counter-mobility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118175" y="296533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 Mobility Ops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478896" y="394631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TM 3-34.48-2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Roads, Airfields, and Heliports Volume 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3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Sustainment Center of Excellence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997030" y="185202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4-11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Motor Transport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 bwMode="auto">
          <a:xfrm>
            <a:off x="1898061" y="185202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4-12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Container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 bwMode="auto">
          <a:xfrm>
            <a:off x="2799092" y="185202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4-13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</a:t>
            </a:r>
            <a:r>
              <a:rPr lang="en-US" sz="7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Expeditionary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Intermodal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5"/>
          </p:cNvPr>
          <p:cNvSpPr/>
          <p:nvPr/>
        </p:nvSpPr>
        <p:spPr bwMode="auto">
          <a:xfrm>
            <a:off x="3700123" y="185202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4-14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Expeditionary Railway Center Operations 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601154" y="185202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4-15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Water Transport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hlinkClick r:id="rId6"/>
          </p:cNvPr>
          <p:cNvSpPr/>
          <p:nvPr/>
        </p:nvSpPr>
        <p:spPr bwMode="auto">
          <a:xfrm>
            <a:off x="5502185" y="185202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4-16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Movement Control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>
            <a:hlinkClick r:id="rId7"/>
          </p:cNvPr>
          <p:cNvSpPr/>
          <p:nvPr/>
        </p:nvSpPr>
        <p:spPr bwMode="auto">
          <a:xfrm>
            <a:off x="6403216" y="1849675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4-31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Recovery and Battle Damage Assessment and Repair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8"/>
          </p:cNvPr>
          <p:cNvSpPr/>
          <p:nvPr/>
        </p:nvSpPr>
        <p:spPr bwMode="auto">
          <a:xfrm>
            <a:off x="8202175" y="1849236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4-33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Maintenance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hlinkClick r:id="rId9"/>
          </p:cNvPr>
          <p:cNvSpPr/>
          <p:nvPr/>
        </p:nvSpPr>
        <p:spPr bwMode="auto">
          <a:xfrm>
            <a:off x="99102" y="2893411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4-35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Munitions Operations and  Distribution Techniques</a:t>
            </a:r>
          </a:p>
        </p:txBody>
      </p:sp>
      <p:sp>
        <p:nvSpPr>
          <p:cNvPr id="12" name="Rectangle 11">
            <a:hlinkClick r:id="rId10"/>
          </p:cNvPr>
          <p:cNvSpPr/>
          <p:nvPr/>
        </p:nvSpPr>
        <p:spPr bwMode="auto">
          <a:xfrm>
            <a:off x="7309344" y="1849236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4-32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Explosive Ordnance Disposal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97761" y="3933785"/>
            <a:ext cx="4444641" cy="960120"/>
            <a:chOff x="102419" y="3948073"/>
            <a:chExt cx="4444641" cy="960120"/>
          </a:xfrm>
        </p:grpSpPr>
        <p:sp>
          <p:nvSpPr>
            <p:cNvPr id="14" name="Rectangle 13">
              <a:hlinkClick r:id="rId11"/>
            </p:cNvPr>
            <p:cNvSpPr/>
            <p:nvPr/>
          </p:nvSpPr>
          <p:spPr bwMode="auto">
            <a:xfrm>
              <a:off x="102419" y="3948073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4-90</a:t>
              </a: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Brigade Support Battalion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>
              <a:hlinkClick r:id="rId12"/>
            </p:cNvPr>
            <p:cNvSpPr/>
            <p:nvPr/>
          </p:nvSpPr>
          <p:spPr bwMode="auto">
            <a:xfrm>
              <a:off x="1003267" y="3948073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4-91 C2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Army Field Support Brigade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>
              <a:hlinkClick r:id="rId13"/>
            </p:cNvPr>
            <p:cNvSpPr/>
            <p:nvPr/>
          </p:nvSpPr>
          <p:spPr bwMode="auto">
            <a:xfrm>
              <a:off x="1904115" y="3948073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4-92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Contracting Support to ULO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>
              <a:hlinkClick r:id="rId14"/>
            </p:cNvPr>
            <p:cNvSpPr/>
            <p:nvPr/>
          </p:nvSpPr>
          <p:spPr bwMode="auto">
            <a:xfrm>
              <a:off x="2804963" y="3948073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4-93 C1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Sustainment Brigade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>
              <a:hlinkClick r:id="rId15"/>
            </p:cNvPr>
            <p:cNvSpPr/>
            <p:nvPr/>
          </p:nvSpPr>
          <p:spPr bwMode="auto">
            <a:xfrm>
              <a:off x="3705812" y="3948073"/>
              <a:ext cx="841248" cy="96012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4-94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Theater Sustainment Command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99102" y="803585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S-1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hlinkClick r:id="rId16"/>
          </p:cNvPr>
          <p:cNvSpPr/>
          <p:nvPr/>
        </p:nvSpPr>
        <p:spPr bwMode="auto">
          <a:xfrm>
            <a:off x="999403" y="803585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1-0.2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Theater Level Human Resources Support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>
            <a:hlinkClick r:id="rId17"/>
          </p:cNvPr>
          <p:cNvSpPr/>
          <p:nvPr/>
        </p:nvSpPr>
        <p:spPr bwMode="auto">
          <a:xfrm>
            <a:off x="2803917" y="803585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1-06.1 R1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Field Ordering Officer and Pay Agent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hlinkClick r:id="rId18"/>
          </p:cNvPr>
          <p:cNvSpPr/>
          <p:nvPr/>
        </p:nvSpPr>
        <p:spPr bwMode="auto">
          <a:xfrm>
            <a:off x="3700517" y="803585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1-06.2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Commanders Emergency Response Program (CERP) 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607674" y="80358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1-19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U.S. Army Music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508667" y="80358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Deployment and </a:t>
            </a:r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Redeployment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409660" y="80358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3-35.1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Prepositioned Operations</a:t>
            </a:r>
          </a:p>
          <a:p>
            <a:pPr algn="ctr">
              <a:lnSpc>
                <a:spcPts val="800"/>
              </a:lnSpc>
            </a:pPr>
            <a:endParaRPr lang="en-US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hlinkClick r:id="rId19"/>
          </p:cNvPr>
          <p:cNvSpPr/>
          <p:nvPr/>
        </p:nvSpPr>
        <p:spPr bwMode="auto">
          <a:xfrm>
            <a:off x="7308515" y="80358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Theater Distribution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>
            <a:hlinkClick r:id="rId20"/>
          </p:cNvPr>
          <p:cNvSpPr/>
          <p:nvPr/>
        </p:nvSpPr>
        <p:spPr bwMode="auto">
          <a:xfrm>
            <a:off x="8205349" y="80358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4-0.6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Sustainment Information Systems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99102" y="184967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4-10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Operational Contract Support</a:t>
            </a:r>
            <a:b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318612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Contingency Fatality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hlinkClick r:id="rId21"/>
          </p:cNvPr>
          <p:cNvSpPr/>
          <p:nvPr/>
        </p:nvSpPr>
        <p:spPr bwMode="auto">
          <a:xfrm>
            <a:off x="8205349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Aerial Delivery Distribution in Theaters of Operations</a:t>
            </a: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97359" y="393378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4-70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ASA (ALT)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Forward Support to Unified Land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>
            <a:hlinkClick r:id="rId22"/>
          </p:cNvPr>
          <p:cNvSpPr/>
          <p:nvPr/>
        </p:nvSpPr>
        <p:spPr bwMode="auto">
          <a:xfrm>
            <a:off x="6411791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Force Provider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hlinkClick r:id="rId23"/>
          </p:cNvPr>
          <p:cNvSpPr/>
          <p:nvPr/>
        </p:nvSpPr>
        <p:spPr bwMode="auto">
          <a:xfrm>
            <a:off x="1007594" y="2892940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4-35.1 R1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Munitions Handlers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hlinkClick r:id="rId24"/>
          </p:cNvPr>
          <p:cNvSpPr/>
          <p:nvPr/>
        </p:nvSpPr>
        <p:spPr bwMode="auto">
          <a:xfrm>
            <a:off x="2810183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4-42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General Supply in Theaters of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>
            <a:hlinkClick r:id="rId25"/>
          </p:cNvPr>
          <p:cNvSpPr/>
          <p:nvPr/>
        </p:nvSpPr>
        <p:spPr bwMode="auto">
          <a:xfrm>
            <a:off x="3710585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4-42.2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Supply Support Activity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hlinkClick r:id="rId26"/>
          </p:cNvPr>
          <p:cNvSpPr/>
          <p:nvPr/>
        </p:nvSpPr>
        <p:spPr bwMode="auto">
          <a:xfrm>
            <a:off x="4610987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4-43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Petroleum Supply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511389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Water Supply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909781" y="289290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4-41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Field Feeding and Class I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897685" y="804024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1-06.3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Banking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Sustainment Center of Excellence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6231" y="2511936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4-48.22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45540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4-48.01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035127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4-48.02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23332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4-48.03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812227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4-48.06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701815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4-48.08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590020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4-48.13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78915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4-48.15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368503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4-48.16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7257399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4-48.17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46295" y="1126973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4-48.18</a:t>
            </a:r>
          </a:p>
          <a:p>
            <a:pPr algn="ctr"/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Airdrop of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Supplies and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034435" y="251193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1-06.4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Internal Controls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923331" y="251193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1-06.5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Cost Management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701123" y="251193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4-46.2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Mortuary Affairs Contaminated Remains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590019" y="251193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4-32.1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EOD Group and Battalion Headquarters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12227" y="2511936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4-10.1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LOGCAP Support to Unified Land Operations</a:t>
            </a:r>
            <a:br>
              <a:rPr lang="en-US" sz="800" b="1" dirty="0">
                <a:latin typeface="Arial" pitchFamily="34" charset="0"/>
                <a:cs typeface="Arial" pitchFamily="34" charset="0"/>
              </a:rPr>
            </a:b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>
            <a:hlinkClick r:id="rId2"/>
          </p:cNvPr>
          <p:cNvSpPr/>
          <p:nvPr/>
        </p:nvSpPr>
        <p:spPr bwMode="auto">
          <a:xfrm>
            <a:off x="2812227" y="4604844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1-05.04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Religious Support and Internal Advisement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8108" y="4210933"/>
            <a:ext cx="4627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Chaplain Center and School (USACHCS)</a:t>
            </a:r>
            <a:endParaRPr lang="en-US" dirty="0"/>
          </a:p>
        </p:txBody>
      </p:sp>
      <p:sp>
        <p:nvSpPr>
          <p:cNvPr id="43" name="Rectangle 42">
            <a:hlinkClick r:id="rId3"/>
          </p:cNvPr>
          <p:cNvSpPr/>
          <p:nvPr/>
        </p:nvSpPr>
        <p:spPr bwMode="auto">
          <a:xfrm>
            <a:off x="1034435" y="460484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1-05.02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Religious Support to Funerals and Memorial Ceremonies and Services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>
            <a:hlinkClick r:id="rId2"/>
          </p:cNvPr>
          <p:cNvSpPr/>
          <p:nvPr/>
        </p:nvSpPr>
        <p:spPr bwMode="auto">
          <a:xfrm>
            <a:off x="1923331" y="460484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1-05.03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Religious Support and External Advisement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>
            <a:hlinkClick r:id="rId3"/>
          </p:cNvPr>
          <p:cNvSpPr/>
          <p:nvPr/>
        </p:nvSpPr>
        <p:spPr bwMode="auto">
          <a:xfrm>
            <a:off x="145539" y="460484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1-05.01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Religious Support and the Operations Process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7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Center of Excellence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987851" y="1092421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6-02.40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Visual Information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68040" y="2109131"/>
            <a:ext cx="842692" cy="960087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6-02.54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Techniques for Satellite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Communications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287274" y="109242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6-02.75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Communications 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Security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89258" y="2109131"/>
            <a:ext cx="836299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6-02.43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Techniques for the Signal Soldier in Support of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3"/>
          </p:cNvPr>
          <p:cNvSpPr/>
          <p:nvPr/>
        </p:nvSpPr>
        <p:spPr bwMode="auto">
          <a:xfrm>
            <a:off x="109919" y="1092421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Electronic Warfare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9919" y="2109131"/>
            <a:ext cx="836855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3-12.1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Techniques for Offensive Cyberspace Operations (Classified)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51809" y="1092421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6-02.53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Tactical Radio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69484" y="1092421"/>
            <a:ext cx="841248" cy="960559"/>
            <a:chOff x="1850132" y="1092421"/>
            <a:chExt cx="841248" cy="960559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854525" y="1092421"/>
              <a:ext cx="836855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ATP 6-02.45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Techniques for Signal Support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0132" y="1837536"/>
              <a:ext cx="841248" cy="21544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 smtClean="0"/>
                <a:t>FMI 6-02.45</a:t>
              </a:r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4522623" y="109242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6-02.70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 Spectrum 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640298" y="109242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6-02.60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the Warfighter Information Network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404948" y="1092421"/>
            <a:ext cx="841248" cy="960120"/>
            <a:chOff x="5346895" y="1092421"/>
            <a:chExt cx="841248" cy="96012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5346895" y="1092421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6-02.71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Techniques for LandWarNet Network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46895" y="1837097"/>
              <a:ext cx="841248" cy="21544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FM </a:t>
              </a:r>
              <a:r>
                <a:rPr lang="en-US" dirty="0" smtClean="0"/>
                <a:t>6-02.71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35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Special Operations Center of </a:t>
            </a:r>
            <a:br>
              <a:rPr lang="en-US" dirty="0" smtClean="0"/>
            </a:br>
            <a:r>
              <a:rPr lang="en-US" dirty="0" smtClean="0"/>
              <a:t>Excellence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83998" y="9692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288" tIns="45720" rIns="18288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3-05.1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Unconventional Warfare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884358" y="9692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Foreign Internal Defense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3"/>
          </p:cNvPr>
          <p:cNvSpPr/>
          <p:nvPr/>
        </p:nvSpPr>
        <p:spPr bwMode="auto">
          <a:xfrm>
            <a:off x="2784538" y="9692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3-05.20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Operations Intelligence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4"/>
          </p:cNvPr>
          <p:cNvSpPr/>
          <p:nvPr/>
        </p:nvSpPr>
        <p:spPr bwMode="auto">
          <a:xfrm>
            <a:off x="3684718" y="9692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3-05.40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Operations Sustainment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5"/>
          </p:cNvPr>
          <p:cNvSpPr/>
          <p:nvPr/>
        </p:nvSpPr>
        <p:spPr bwMode="auto">
          <a:xfrm>
            <a:off x="5485078" y="9692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3-05.68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Operations</a:t>
            </a:r>
            <a:b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Noncombatant Evacuation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hlinkClick r:id="rId6"/>
          </p:cNvPr>
          <p:cNvSpPr/>
          <p:nvPr/>
        </p:nvSpPr>
        <p:spPr bwMode="auto">
          <a:xfrm>
            <a:off x="6385258" y="9691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3-05.71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Special Operations Forces Resistance and Escape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998" y="3958464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3-18.1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Special Forces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Unconventional Warfare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185619" y="9691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3-18.4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Forces Special Reconnaissance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84178" y="9692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3-05.11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Operations Chemical, Biological, Nuclear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38525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3-53.1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Military Information in Special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28543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3-53.2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Military Information in Conventional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884358" y="3958464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3-53.3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Interagency/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Inter-governmental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Support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784538" y="3958464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3-53.4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Civil Authority Information Support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>
            <a:hlinkClick r:id="rId7"/>
          </p:cNvPr>
          <p:cNvSpPr/>
          <p:nvPr/>
        </p:nvSpPr>
        <p:spPr bwMode="auto">
          <a:xfrm>
            <a:off x="8185619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3-57.10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Affairs Support to Populace and Resources Control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hlinkClick r:id="rId8"/>
          </p:cNvPr>
          <p:cNvSpPr/>
          <p:nvPr/>
        </p:nvSpPr>
        <p:spPr bwMode="auto">
          <a:xfrm>
            <a:off x="83998" y="295374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3-57.20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 Techniques for CA Support to  Foreign Human Assistance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984178" y="295374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3-57.30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Affairs Support to Nation Assistance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684718" y="3958464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3-57.40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MS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Techniques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for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Support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Civil Administration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>
            <a:hlinkClick r:id="rId9"/>
          </p:cNvPr>
          <p:cNvSpPr/>
          <p:nvPr/>
        </p:nvSpPr>
        <p:spPr bwMode="auto">
          <a:xfrm>
            <a:off x="1884358" y="295486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3-57.50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Affairs Civil Information Management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784538" y="295374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3-57.60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 Affairs Planning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684718" y="295374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3-57.70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Civil-Military Operations Center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hlinkClick r:id="rId10"/>
          </p:cNvPr>
          <p:cNvSpPr/>
          <p:nvPr/>
        </p:nvSpPr>
        <p:spPr bwMode="auto">
          <a:xfrm>
            <a:off x="4584898" y="295374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3-57.80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Civil-Military Engagement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5485078" y="295374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3-75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Ranger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385258" y="2953740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3-76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Operations Aviation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584898" y="96923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3-05.60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Operations Communications System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85438" y="9691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3-18.3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(U) 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Forces Direct Action Operations (C)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hlinkClick r:id="rId11"/>
          </p:cNvPr>
          <p:cNvSpPr/>
          <p:nvPr/>
        </p:nvSpPr>
        <p:spPr bwMode="auto">
          <a:xfrm>
            <a:off x="98417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3-18.11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Forces Military</a:t>
            </a:r>
            <a:b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Free-Fall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8399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 3-18.10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Forces Air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48507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3-18.72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(U) Special Forces Personnel Recovery (S//NF)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hlinkClick r:id="rId12"/>
          </p:cNvPr>
          <p:cNvSpPr/>
          <p:nvPr/>
        </p:nvSpPr>
        <p:spPr bwMode="auto">
          <a:xfrm>
            <a:off x="278453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3-18.13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Forces Use of Pack Animals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hlinkClick r:id="rId13"/>
          </p:cNvPr>
          <p:cNvSpPr/>
          <p:nvPr/>
        </p:nvSpPr>
        <p:spPr bwMode="auto">
          <a:xfrm>
            <a:off x="368471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3-18.14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Special Forces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Vehicle-Mounted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884358" y="1961289"/>
            <a:ext cx="841248" cy="960120"/>
            <a:chOff x="88582" y="1961289"/>
            <a:chExt cx="841248" cy="96012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8582" y="1961289"/>
              <a:ext cx="841248" cy="9601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ATP 3-18.12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latin typeface="Arial" pitchFamily="34" charset="0"/>
                  <a:cs typeface="Arial" pitchFamily="34" charset="0"/>
                </a:rPr>
                <a:t>Special Forces Waterborne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582" y="2705965"/>
              <a:ext cx="841248" cy="215444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 sz="8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dirty="0"/>
                <a:t>FM </a:t>
              </a:r>
              <a:r>
                <a:rPr lang="en-US" dirty="0" smtClean="0"/>
                <a:t>3-05.212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4584898" y="19612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3-18.20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(U) Special Forces Advanced Special Ops Techniques</a:t>
            </a:r>
            <a:b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(S//NF)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984178" y="3958464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3-18.16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800" b="1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) Special Forces Guide to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the Preparation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of the</a:t>
            </a:r>
            <a:br>
              <a:rPr lang="en-US" sz="800" b="1" dirty="0" smtClean="0">
                <a:latin typeface="Arial" pitchFamily="34" charset="0"/>
                <a:cs typeface="Arial" pitchFamily="34" charset="0"/>
              </a:rPr>
            </a:br>
            <a:r>
              <a:rPr lang="en-US" sz="800" b="1" dirty="0" smtClean="0">
                <a:latin typeface="Arial" pitchFamily="34" charset="0"/>
                <a:cs typeface="Arial" pitchFamily="34" charset="0"/>
              </a:rPr>
              <a:t>Environment (S//NF)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Health Readiness Center of </a:t>
            </a:r>
            <a:br>
              <a:rPr lang="en-US" dirty="0" smtClean="0"/>
            </a:br>
            <a:r>
              <a:rPr lang="en-US" dirty="0" smtClean="0"/>
              <a:t>Excellence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1000352" y="20798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4-02.83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Treatment of Radiological and Nuclear Casualties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 bwMode="auto">
          <a:xfrm>
            <a:off x="1899113" y="968793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ATP 4-02.3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Support to Maneuver Forces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 bwMode="auto">
          <a:xfrm>
            <a:off x="5509560" y="969264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4-02.42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AHS Support for Stability Operations and Civil Support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19434" y="969265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4-02.43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AHS Support 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ARSOF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>
            <a:hlinkClick r:id="rId5"/>
          </p:cNvPr>
          <p:cNvSpPr/>
          <p:nvPr/>
        </p:nvSpPr>
        <p:spPr bwMode="auto">
          <a:xfrm>
            <a:off x="7324588" y="96923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 4-02.46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Health System Support to Detainee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hlinkClick r:id="rId6"/>
          </p:cNvPr>
          <p:cNvSpPr/>
          <p:nvPr/>
        </p:nvSpPr>
        <p:spPr bwMode="auto">
          <a:xfrm>
            <a:off x="2798430" y="96926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 4-02.5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Casualty Care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28298" y="96923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4-02.55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Planning for AHS Support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7"/>
          </p:cNvPr>
          <p:cNvSpPr/>
          <p:nvPr/>
        </p:nvSpPr>
        <p:spPr bwMode="auto">
          <a:xfrm>
            <a:off x="1901587" y="20798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4-02.84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Treatment of Biological Warfare Agent Casualties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798430" y="20798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4-02.85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Treatment of CW Agent Casualties and Conventional 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Chem Injuries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hlinkClick r:id="rId8"/>
          </p:cNvPr>
          <p:cNvSpPr/>
          <p:nvPr/>
        </p:nvSpPr>
        <p:spPr bwMode="auto">
          <a:xfrm>
            <a:off x="4606054" y="20798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4-25.12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Unit Field Sanitation Teams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>
            <a:hlinkClick r:id="rId9"/>
          </p:cNvPr>
          <p:cNvSpPr/>
          <p:nvPr/>
        </p:nvSpPr>
        <p:spPr bwMode="auto">
          <a:xfrm>
            <a:off x="5515724" y="20798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4-25.13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Casualty Evacuation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>
            <a:hlinkClick r:id="rId10"/>
          </p:cNvPr>
          <p:cNvSpPr/>
          <p:nvPr/>
        </p:nvSpPr>
        <p:spPr bwMode="auto">
          <a:xfrm>
            <a:off x="1000352" y="968793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Medical Evacuation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hlinkClick r:id="rId11"/>
          </p:cNvPr>
          <p:cNvSpPr/>
          <p:nvPr/>
        </p:nvSpPr>
        <p:spPr bwMode="auto">
          <a:xfrm>
            <a:off x="97334" y="20798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4-02.82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Occupational and </a:t>
            </a:r>
            <a:r>
              <a:rPr lang="en-US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Environmental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Health Site Assessment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97334" y="969264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Medical Logistics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02140" y="96923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 Service Support in a CBRN Environment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605850" y="96923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4-02.8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Force Health Protection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707669" y="2079866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6-22.5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Leader’s Guide to Soldier Health and Fitness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05428" y="31945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4-02.1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First Aid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7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615" y="2650593"/>
            <a:ext cx="36671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Rescinded 	319	40</a:t>
            </a:r>
          </a:p>
          <a:p>
            <a:pPr>
              <a:lnSpc>
                <a:spcPct val="150000"/>
              </a:lnSpc>
              <a:tabLst>
                <a:tab pos="0" algn="r"/>
                <a:tab pos="1714500" algn="l"/>
                <a:tab pos="3028950" algn="l"/>
                <a:tab pos="4114800" algn="ctr"/>
                <a:tab pos="4572000" algn="ctr"/>
              </a:tabLst>
              <a:defRPr/>
            </a:pPr>
            <a:r>
              <a:rPr lang="en-US" sz="105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Total Remaining 	41	4</a:t>
            </a:r>
            <a:r>
              <a:rPr lang="en-US" sz="1050" b="1" i="1" dirty="0" smtClean="0">
                <a:solidFill>
                  <a:srgbClr val="00B050"/>
                </a:solidFill>
              </a:rPr>
              <a:t>  </a:t>
            </a:r>
            <a:r>
              <a:rPr lang="en-US" sz="1050" i="1" dirty="0" smtClean="0">
                <a:solidFill>
                  <a:prstClr val="black"/>
                </a:solidFill>
              </a:rPr>
              <a:t>      </a:t>
            </a:r>
            <a:r>
              <a:rPr lang="en-US" sz="1050" b="1" i="1" dirty="0" smtClean="0">
                <a:solidFill>
                  <a:srgbClr val="00B050"/>
                </a:solidFill>
              </a:rPr>
              <a:t>             </a:t>
            </a:r>
            <a:endParaRPr lang="en-US" sz="1050" b="1" i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8109" y="3189232"/>
            <a:ext cx="2519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 smtClean="0">
                <a:solidFill>
                  <a:srgbClr val="00B050"/>
                </a:solidFill>
              </a:rPr>
              <a:t>+</a:t>
            </a:r>
          </a:p>
          <a:p>
            <a:endParaRPr lang="en-US" sz="900" b="1" i="1" dirty="0" smtClean="0">
              <a:solidFill>
                <a:srgbClr val="00B050"/>
              </a:solidFill>
            </a:endParaRPr>
          </a:p>
          <a:p>
            <a:r>
              <a:rPr lang="en-US" sz="900" b="1" i="1" dirty="0" smtClean="0">
                <a:solidFill>
                  <a:srgbClr val="00B050"/>
                </a:solidFill>
              </a:rPr>
              <a:t>-</a:t>
            </a:r>
            <a:endParaRPr lang="en-US" sz="900" b="1" i="1" dirty="0">
              <a:solidFill>
                <a:srgbClr val="00B050"/>
              </a:solidFill>
            </a:endParaRPr>
          </a:p>
        </p:txBody>
      </p:sp>
      <p:sp>
        <p:nvSpPr>
          <p:cNvPr id="4" name="5-Point Star 3"/>
          <p:cNvSpPr/>
          <p:nvPr/>
        </p:nvSpPr>
        <p:spPr bwMode="auto">
          <a:xfrm>
            <a:off x="2576601" y="3228225"/>
            <a:ext cx="127591" cy="13822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2571986" y="3472988"/>
            <a:ext cx="127591" cy="13822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7319" y="3551093"/>
            <a:ext cx="1295400" cy="6052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Published: 47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7318" y="4601697"/>
            <a:ext cx="1406921" cy="60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1400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lnSpc>
                <a:spcPts val="2000"/>
              </a:lnSpc>
              <a:defRPr/>
            </a:pPr>
            <a:r>
              <a:rPr lang="en-US" sz="1400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Published: 219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1384" y="4898935"/>
            <a:ext cx="3161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 smtClean="0">
                <a:solidFill>
                  <a:srgbClr val="00B050"/>
                </a:solidFill>
              </a:rPr>
              <a:t>+</a:t>
            </a:r>
            <a:r>
              <a:rPr lang="en-US" sz="900" b="1" i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2" name="5-Point Star 11"/>
          <p:cNvSpPr/>
          <p:nvPr/>
        </p:nvSpPr>
        <p:spPr bwMode="auto">
          <a:xfrm>
            <a:off x="8560066" y="4933855"/>
            <a:ext cx="127591" cy="13822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5-Point Star 12"/>
          <p:cNvSpPr/>
          <p:nvPr/>
        </p:nvSpPr>
        <p:spPr bwMode="auto">
          <a:xfrm>
            <a:off x="6814317" y="5994727"/>
            <a:ext cx="127591" cy="13822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6755" y="5949020"/>
            <a:ext cx="24688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Denotes change since </a:t>
            </a:r>
            <a:r>
              <a:rPr lang="en-US" sz="1000" dirty="0" smtClean="0">
                <a:solidFill>
                  <a:prstClr val="black"/>
                </a:solidFill>
              </a:rPr>
              <a:t>01MAY16.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78581" y="3189232"/>
            <a:ext cx="25199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i="1" dirty="0" smtClean="0">
                <a:solidFill>
                  <a:srgbClr val="00B050"/>
                </a:solidFill>
              </a:rPr>
              <a:t>+</a:t>
            </a:r>
          </a:p>
          <a:p>
            <a:endParaRPr lang="en-US" sz="900" b="1" i="1" dirty="0" smtClean="0">
              <a:solidFill>
                <a:srgbClr val="00B050"/>
              </a:solidFill>
            </a:endParaRPr>
          </a:p>
          <a:p>
            <a:r>
              <a:rPr lang="en-US" sz="900" b="1" i="1" dirty="0" smtClean="0">
                <a:solidFill>
                  <a:srgbClr val="00B050"/>
                </a:solidFill>
              </a:rPr>
              <a:t>-</a:t>
            </a:r>
            <a:endParaRPr lang="en-US" sz="900" b="1" i="1" dirty="0">
              <a:solidFill>
                <a:srgbClr val="00B050"/>
              </a:solidFill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3877073" y="3228225"/>
            <a:ext cx="127591" cy="13822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3872458" y="3472988"/>
            <a:ext cx="127591" cy="138223"/>
          </a:xfrm>
          <a:prstGeom prst="star5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95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Air Land Sea Application Center</a:t>
            </a:r>
            <a:br>
              <a:rPr lang="en-US" dirty="0" smtClean="0"/>
            </a:br>
            <a:r>
              <a:rPr lang="en-US" dirty="0" smtClean="0"/>
              <a:t>(ALSA)</a:t>
            </a:r>
            <a:endParaRPr lang="en-US" dirty="0"/>
          </a:p>
        </p:txBody>
      </p:sp>
      <p:sp>
        <p:nvSpPr>
          <p:cNvPr id="29" name="Rectangle 28">
            <a:hlinkClick r:id="rId2"/>
          </p:cNvPr>
          <p:cNvSpPr/>
          <p:nvPr/>
        </p:nvSpPr>
        <p:spPr bwMode="auto">
          <a:xfrm>
            <a:off x="102419" y="959089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1-02.1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Multiservice Brevity Codes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>
            <a:hlinkClick r:id="rId3"/>
          </p:cNvPr>
          <p:cNvSpPr/>
          <p:nvPr/>
        </p:nvSpPr>
        <p:spPr bwMode="auto">
          <a:xfrm>
            <a:off x="102419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3-07.31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C1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Peace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>
            <a:hlinkClick r:id="rId4"/>
          </p:cNvPr>
          <p:cNvSpPr/>
          <p:nvPr/>
        </p:nvSpPr>
        <p:spPr bwMode="auto">
          <a:xfrm>
            <a:off x="979096" y="959089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2-22.85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Biometrics- MTTP for Tactical Employment of Biometrics in Support of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hlinkClick r:id="rId5"/>
          </p:cNvPr>
          <p:cNvSpPr/>
          <p:nvPr/>
        </p:nvSpPr>
        <p:spPr bwMode="auto">
          <a:xfrm>
            <a:off x="1852072" y="959089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3-01.15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Integrated Air Defense System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hlinkClick r:id="rId6"/>
          </p:cNvPr>
          <p:cNvSpPr/>
          <p:nvPr/>
        </p:nvSpPr>
        <p:spPr bwMode="auto">
          <a:xfrm>
            <a:off x="2735605" y="959089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3-01.4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C1</a:t>
            </a:r>
            <a:endParaRPr lang="en-US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Joint Suppression of Enemy Air Defense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(J-SEAD)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4496446" y="9590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3-04.64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Unmanned Aerial Systems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>
            <a:hlinkClick r:id="rId7"/>
          </p:cNvPr>
          <p:cNvSpPr/>
          <p:nvPr/>
        </p:nvSpPr>
        <p:spPr bwMode="auto">
          <a:xfrm>
            <a:off x="5373815" y="9590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3-06.1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Aviation Urban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>
            <a:hlinkClick r:id="rId8"/>
          </p:cNvPr>
          <p:cNvSpPr/>
          <p:nvPr/>
        </p:nvSpPr>
        <p:spPr bwMode="auto">
          <a:xfrm>
            <a:off x="6251184" y="9590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3-06.20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Cordon and Search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>
            <a:hlinkClick r:id="rId9"/>
          </p:cNvPr>
          <p:cNvSpPr/>
          <p:nvPr/>
        </p:nvSpPr>
        <p:spPr bwMode="auto">
          <a:xfrm>
            <a:off x="7128553" y="9590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3-07.10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Advising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Foreign Security Forces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hlinkClick r:id="rId10"/>
          </p:cNvPr>
          <p:cNvSpPr/>
          <p:nvPr/>
        </p:nvSpPr>
        <p:spPr bwMode="auto">
          <a:xfrm>
            <a:off x="8005922" y="959089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3-07.20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Integrated Monetary Shaping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>
            <a:hlinkClick r:id="rId11"/>
          </p:cNvPr>
          <p:cNvSpPr/>
          <p:nvPr/>
        </p:nvSpPr>
        <p:spPr bwMode="auto">
          <a:xfrm>
            <a:off x="979451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3-07.40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Employing Engagement Teams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>
            <a:hlinkClick r:id="rId12"/>
          </p:cNvPr>
          <p:cNvSpPr/>
          <p:nvPr/>
        </p:nvSpPr>
        <p:spPr bwMode="auto">
          <a:xfrm>
            <a:off x="1857178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3-09.32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The Joint Application of Firepower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>
            <a:hlinkClick r:id="rId13"/>
          </p:cNvPr>
          <p:cNvSpPr/>
          <p:nvPr/>
        </p:nvSpPr>
        <p:spPr bwMode="auto">
          <a:xfrm>
            <a:off x="2734905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3-09.34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Kill Box  Planning and Employment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>
            <a:hlinkClick r:id="rId14"/>
          </p:cNvPr>
          <p:cNvSpPr/>
          <p:nvPr/>
        </p:nvSpPr>
        <p:spPr bwMode="auto">
          <a:xfrm>
            <a:off x="3612632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3-13.10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Reprogramming of EW and Target Sensing Systems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490359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3-17.2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Airfield Opening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8086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3-22.40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Tactical Employment of Non-lethal Weapons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>
            <a:hlinkClick r:id="rId15"/>
          </p:cNvPr>
          <p:cNvSpPr/>
          <p:nvPr/>
        </p:nvSpPr>
        <p:spPr bwMode="auto">
          <a:xfrm>
            <a:off x="6245813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3-28.1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Defense Support of Civil Authorities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123540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3-34.84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Military Diving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>
            <a:hlinkClick r:id="rId16"/>
          </p:cNvPr>
          <p:cNvSpPr/>
          <p:nvPr/>
        </p:nvSpPr>
        <p:spPr bwMode="auto">
          <a:xfrm>
            <a:off x="8001267" y="1951697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3-50.3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Survival, Evasion, and Recovery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108431" y="2941951"/>
            <a:ext cx="840556" cy="962474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3-52.1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Airspace Control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>
            <a:hlinkClick r:id="rId17"/>
          </p:cNvPr>
          <p:cNvSpPr/>
          <p:nvPr/>
        </p:nvSpPr>
        <p:spPr bwMode="auto">
          <a:xfrm>
            <a:off x="980265" y="393223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6-02.73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Internet Tactical Chat in Support of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>
            <a:hlinkClick r:id="rId18"/>
          </p:cNvPr>
          <p:cNvSpPr/>
          <p:nvPr/>
        </p:nvSpPr>
        <p:spPr bwMode="auto">
          <a:xfrm>
            <a:off x="1853158" y="393220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6-02.90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UHF Military Satellite Comms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8001267" y="294195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4-32.16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EOD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7123425" y="294195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4-32.2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UXO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>
            <a:hlinkClick r:id="rId19"/>
          </p:cNvPr>
          <p:cNvSpPr/>
          <p:nvPr/>
        </p:nvSpPr>
        <p:spPr bwMode="auto">
          <a:xfrm>
            <a:off x="1853158" y="2941951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3-52.3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Joint Air Traffic Control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>
            <a:hlinkClick r:id="rId20"/>
          </p:cNvPr>
          <p:cNvSpPr/>
          <p:nvPr/>
        </p:nvSpPr>
        <p:spPr bwMode="auto">
          <a:xfrm>
            <a:off x="2726607" y="2941951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3-55.12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Combat Camera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>
            <a:hlinkClick r:id="rId21"/>
          </p:cNvPr>
          <p:cNvSpPr/>
          <p:nvPr/>
        </p:nvSpPr>
        <p:spPr bwMode="auto">
          <a:xfrm>
            <a:off x="3610613" y="2941951"/>
            <a:ext cx="842692" cy="960087"/>
          </a:xfrm>
          <a:prstGeom prst="rect">
            <a:avLst/>
          </a:prstGeom>
          <a:solidFill>
            <a:srgbClr val="00B05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3-55.6 C1</a:t>
            </a:r>
          </a:p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</a:t>
            </a:r>
          </a:p>
          <a:p>
            <a:pPr algn="ctr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Airborne 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Target Coordination and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Attack Radar Systems</a:t>
            </a:r>
            <a:endParaRPr lang="en-US" sz="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6" name="Rectangle 55">
            <a:hlinkClick r:id="rId22"/>
          </p:cNvPr>
          <p:cNvSpPr/>
          <p:nvPr/>
        </p:nvSpPr>
        <p:spPr bwMode="auto">
          <a:xfrm>
            <a:off x="5367741" y="294195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3-60.2 C2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Strike Coordination and Recon</a:t>
            </a:r>
          </a:p>
        </p:txBody>
      </p:sp>
      <p:sp>
        <p:nvSpPr>
          <p:cNvPr id="57" name="Rectangle 56">
            <a:hlinkClick r:id="rId23"/>
          </p:cNvPr>
          <p:cNvSpPr/>
          <p:nvPr/>
        </p:nvSpPr>
        <p:spPr bwMode="auto">
          <a:xfrm>
            <a:off x="6245583" y="294195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4-01.45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Tactical Convoy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7">
            <a:hlinkClick r:id="rId24"/>
          </p:cNvPr>
          <p:cNvSpPr/>
          <p:nvPr/>
        </p:nvSpPr>
        <p:spPr bwMode="auto">
          <a:xfrm>
            <a:off x="101727" y="393220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6-02.72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Tactical Radios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8">
            <a:hlinkClick r:id="rId25"/>
          </p:cNvPr>
          <p:cNvSpPr/>
          <p:nvPr/>
        </p:nvSpPr>
        <p:spPr bwMode="auto">
          <a:xfrm>
            <a:off x="980265" y="2941951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3-52.2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Theater Air Ground System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>
            <a:hlinkClick r:id="rId26"/>
          </p:cNvPr>
          <p:cNvSpPr/>
          <p:nvPr/>
        </p:nvSpPr>
        <p:spPr bwMode="auto">
          <a:xfrm>
            <a:off x="4489899" y="2941951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3-60.1 C1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Dynamic Targeting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3605541" y="393220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3-55.3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 Surveillance and Recon Optimization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>
            <a:hlinkClick r:id="rId27"/>
          </p:cNvPr>
          <p:cNvSpPr/>
          <p:nvPr/>
        </p:nvSpPr>
        <p:spPr bwMode="auto">
          <a:xfrm>
            <a:off x="2726534" y="393220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5-0.3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Multi-Service </a:t>
            </a: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Tactics, Techniques, and Procedures for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Operation 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Assessment 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2">
            <a:hlinkClick r:id="rId6"/>
          </p:cNvPr>
          <p:cNvSpPr/>
          <p:nvPr/>
        </p:nvSpPr>
        <p:spPr bwMode="auto">
          <a:xfrm>
            <a:off x="3610609" y="959088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3-04.18</a:t>
            </a:r>
            <a:endParaRPr lang="en-US" sz="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MTTP for Air Operations in Maritime Surface Warfare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SMDC and USACMH</a:t>
            </a:r>
            <a:endParaRPr lang="en-US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 bwMode="auto">
          <a:xfrm>
            <a:off x="147237" y="108788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3-14.5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Joint Tactical Ground Station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3"/>
          </p:cNvPr>
          <p:cNvSpPr/>
          <p:nvPr/>
        </p:nvSpPr>
        <p:spPr bwMode="auto">
          <a:xfrm>
            <a:off x="147237" y="2135188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3-14.3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Space Techniques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hlinkClick r:id="rId4"/>
          </p:cNvPr>
          <p:cNvSpPr/>
          <p:nvPr/>
        </p:nvSpPr>
        <p:spPr bwMode="auto">
          <a:xfrm>
            <a:off x="1034121" y="108788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3-27.5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AN/TPY-2 Forward Based Mode (FBM) Radar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 bwMode="auto">
          <a:xfrm>
            <a:off x="1034121" y="2135188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3-27.3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Techniques for GMD Fire Control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3646593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Center for Military History (USACMH)</a:t>
            </a:r>
            <a:endParaRPr lang="en-US" dirty="0"/>
          </a:p>
        </p:txBody>
      </p:sp>
      <p:sp>
        <p:nvSpPr>
          <p:cNvPr id="8" name="Rectangle 7">
            <a:hlinkClick r:id="rId5"/>
          </p:cNvPr>
          <p:cNvSpPr/>
          <p:nvPr/>
        </p:nvSpPr>
        <p:spPr bwMode="auto">
          <a:xfrm>
            <a:off x="158754" y="4457034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1-20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Military History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64720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Space and Missile Defense Command (SMDC)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 at APD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647175"/>
              </p:ext>
            </p:extLst>
          </p:nvPr>
        </p:nvGraphicFramePr>
        <p:xfrm>
          <a:off x="283221" y="1772154"/>
          <a:ext cx="8650387" cy="3439116"/>
        </p:xfrm>
        <a:graphic>
          <a:graphicData uri="http://schemas.openxmlformats.org/drawingml/2006/table">
            <a:tbl>
              <a:tblPr/>
              <a:tblGrid>
                <a:gridCol w="2431959"/>
                <a:gridCol w="4786958"/>
                <a:gridCol w="1431470"/>
              </a:tblGrid>
              <a:tr h="5731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FM/ ATP /ADRP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</a:rPr>
                        <a:t>As of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</a:tr>
              <a:tr h="5731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ATP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3-92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Corp Operations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31-Mar-16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8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ATP 4-93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Sustainment Brigade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22-Mar-16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ATP 3-55.4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Tactical Information Collection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22-Mar-16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ATP 3-01.87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Patriot Battery Techniques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22-Mar-16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18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ATP 3-21.8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Infantry Rifle Platoon and Squad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8-Mar-16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22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Doctrine Update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685800"/>
            <a:ext cx="0" cy="594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514350" y="3495675"/>
            <a:ext cx="8401050" cy="9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3505200"/>
            <a:ext cx="4343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885600"/>
              </p:ext>
            </p:extLst>
          </p:nvPr>
        </p:nvGraphicFramePr>
        <p:xfrm>
          <a:off x="4848225" y="1330255"/>
          <a:ext cx="4067175" cy="2035314"/>
        </p:xfrm>
        <a:graphic>
          <a:graphicData uri="http://schemas.openxmlformats.org/drawingml/2006/table">
            <a:tbl>
              <a:tblPr/>
              <a:tblGrid>
                <a:gridCol w="1355725"/>
                <a:gridCol w="1355725"/>
                <a:gridCol w="1355725"/>
              </a:tblGrid>
              <a:tr h="2968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Existing Legacy Publications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FMIs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ATTPs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1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Pubs Needed to Complete Transition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26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ATPs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TMs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Content Placeholder 4"/>
          <p:cNvSpPr txBox="1">
            <a:spLocks/>
          </p:cNvSpPr>
          <p:nvPr/>
        </p:nvSpPr>
        <p:spPr>
          <a:xfrm>
            <a:off x="4495800" y="657225"/>
            <a:ext cx="4648200" cy="533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748" lvl="0" indent="-342748" algn="ctr" defTabSz="913993">
              <a:spcBef>
                <a:spcPct val="20000"/>
              </a:spcBef>
              <a:defRPr/>
            </a:pPr>
            <a:r>
              <a:rPr kumimoji="0" lang="en-US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Requirements</a:t>
            </a:r>
            <a:r>
              <a:rPr kumimoji="0" lang="en-US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complete transition to 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Doctrine 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2015</a:t>
            </a:r>
            <a:endParaRPr kumimoji="0" lang="en-US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76" y="704241"/>
            <a:ext cx="4499472" cy="193913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Living Doctrine Contract Status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defRPr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en-US" sz="1400" b="1" u="sng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e2BOOK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on 15 MAR 16</a:t>
            </a: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to C2 Technologies</a:t>
            </a:r>
            <a:endParaRPr 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818081" y="3635306"/>
            <a:ext cx="4129088" cy="533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748" lvl="0" indent="-342748" algn="ctr" defTabSz="913993">
              <a:spcBef>
                <a:spcPct val="20000"/>
              </a:spcBef>
              <a:defRPr/>
            </a:pPr>
            <a:r>
              <a:rPr lang="en-US" b="1" u="sng" dirty="0" smtClean="0">
                <a:latin typeface="Arial" pitchFamily="34" charset="0"/>
                <a:cs typeface="Arial" pitchFamily="34" charset="0"/>
              </a:rPr>
              <a:t>Doctrine 2015 </a:t>
            </a:r>
            <a:r>
              <a:rPr lang="en-US" b="1" u="sng" dirty="0" err="1" smtClean="0">
                <a:latin typeface="Arial" pitchFamily="34" charset="0"/>
                <a:cs typeface="Arial" pitchFamily="34" charset="0"/>
              </a:rPr>
              <a:t>ePUB</a:t>
            </a:r>
            <a:r>
              <a:rPr lang="en-US" b="1" u="sng" dirty="0" smtClean="0">
                <a:latin typeface="Arial" pitchFamily="34" charset="0"/>
                <a:cs typeface="Arial" pitchFamily="34" charset="0"/>
              </a:rPr>
              <a:t> Status</a:t>
            </a:r>
            <a:endParaRPr kumimoji="0" lang="en-US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46167"/>
              </p:ext>
            </p:extLst>
          </p:nvPr>
        </p:nvGraphicFramePr>
        <p:xfrm>
          <a:off x="4932381" y="4092504"/>
          <a:ext cx="3771900" cy="2219325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</a:tblGrid>
              <a:tr h="4196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Endstate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Released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356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ADPs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ADRPs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FMs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ATPs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TOTAL: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286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173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603" y="3589806"/>
            <a:ext cx="4499472" cy="1939132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Living Doctrine Contract Status</a:t>
            </a: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0" hangingPunct="0">
              <a:defRPr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eaLnBrk="0" hangingPunct="0">
              <a:defRPr/>
            </a:pPr>
            <a:r>
              <a:rPr lang="en-US" sz="1400" b="1" u="sng" dirty="0" err="1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ePUB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eaLnBrk="0" hangingPunct="0">
              <a:defRPr/>
            </a:pPr>
            <a:endParaRPr lang="en-US" sz="14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Awarded on 20 JAN 16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Ø"/>
              <a:defRPr/>
            </a:pPr>
            <a:endParaRPr lang="en-US" sz="14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285750" lvl="0" indent="-285750" eaLnBrk="0" hangingPunct="0"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Awarded to Canaan Media</a:t>
            </a:r>
            <a:endParaRPr lang="en-US" sz="14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l" eaLnBrk="0" hangingPunct="0">
              <a:defRPr/>
            </a:pPr>
            <a:endParaRPr lang="en-US" sz="14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e2Book Priority List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329" y="974816"/>
          <a:ext cx="8803342" cy="4920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7219"/>
                <a:gridCol w="3456123"/>
              </a:tblGrid>
              <a:tr h="561826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Title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Proponent</a:t>
                      </a:r>
                      <a:endParaRPr lang="en-US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ADP 1,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The Army (To Be Published 3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October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CADD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 6-22,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Army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Leadership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CAL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ADRP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3-90,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Offense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Defense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CADD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4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 7-0,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Training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 (To Be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Published Summer 2016)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CAC-T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3-90.5,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Combined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Arms Battalion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Maneuver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3-90.50,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Cannon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Fires Battery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Fires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3-39.10,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Police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Maneuver Support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1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2-01.3,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Intelligence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Preparation of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Battlefield/Battlespace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US Army Intelligence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</a:t>
                      </a:r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4-93,           Sustainment Brigade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Sustainment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 7-22.7, </a:t>
                      </a:r>
                      <a:r>
                        <a:rPr lang="en-US" sz="1200" b="0" i="0" u="none" strike="sng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Noncommissioned </a:t>
                      </a:r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Officer Guide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sng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SGM Academy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4-02.8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Force Health Protection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Health Readiness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0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3-09.32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   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MTTP for The Joint Application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Firepower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ALSA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39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1-05.02,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Religious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Support to Funerals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Memorial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Ceremonies and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US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 Army Chaplain Center and School</a:t>
                      </a:r>
                      <a:endParaRPr lang="en-US" sz="12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3-57.70,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Civil-Military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Operations Center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Special Operations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961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FM 3-04, </a:t>
                      </a:r>
                      <a:r>
                        <a:rPr lang="en-US" sz="1200" b="0" i="0" u="none" strike="sng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Army </a:t>
                      </a:r>
                      <a:r>
                        <a:rPr lang="en-US" sz="1200" b="0" i="0" u="none" strike="sng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Aviation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sng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Aviation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6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6-02.40,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Techniques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 Visual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Operations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Cyber CoE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89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ATP 3-14.5,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Joint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Tactical Ground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Station (JTAGS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Operations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US Army Space and Missile Command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0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87791" y="872197"/>
            <a:ext cx="8035335" cy="5247250"/>
          </a:xfrm>
          <a:prstGeom prst="rect">
            <a:avLst/>
          </a:prstGeom>
          <a:solidFill>
            <a:schemeClr val="bg1">
              <a:alpha val="97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/>
              <a:t> </a:t>
            </a:r>
            <a:r>
              <a:rPr lang="en-US" sz="3600" b="1" u="sng" dirty="0" smtClean="0"/>
              <a:t>Legend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87344" y="1496564"/>
            <a:ext cx="6858000" cy="4107375"/>
            <a:chOff x="1376458" y="1783797"/>
            <a:chExt cx="6858000" cy="4107375"/>
          </a:xfrm>
        </p:grpSpPr>
        <p:grpSp>
          <p:nvGrpSpPr>
            <p:cNvPr id="5" name="Group 4"/>
            <p:cNvGrpSpPr/>
            <p:nvPr/>
          </p:nvGrpSpPr>
          <p:grpSpPr>
            <a:xfrm>
              <a:off x="1376458" y="1783797"/>
              <a:ext cx="6858000" cy="3424050"/>
              <a:chOff x="1253113" y="1587439"/>
              <a:chExt cx="6858000" cy="3424050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1253113" y="1587439"/>
                <a:ext cx="6858000" cy="685800"/>
              </a:xfrm>
              <a:prstGeom prst="rect">
                <a:avLst/>
              </a:prstGeom>
              <a:solidFill>
                <a:srgbClr val="00B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rPr>
                  <a:t>Published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253113" y="2270764"/>
                <a:ext cx="6858000" cy="685800"/>
              </a:xfrm>
              <a:prstGeom prst="rect">
                <a:avLst/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>
                    <a:latin typeface="Arial" charset="0"/>
                  </a:rPr>
                  <a:t>Publications being Processed for Authentication</a:t>
                </a:r>
                <a:br>
                  <a:rPr lang="en-US" sz="2000" b="1" dirty="0" smtClean="0">
                    <a:latin typeface="Arial" charset="0"/>
                  </a:rPr>
                </a:br>
                <a:r>
                  <a:rPr lang="en-US" dirty="0" smtClean="0">
                    <a:latin typeface="Arial" charset="0"/>
                  </a:rPr>
                  <a:t>(At </a:t>
                </a:r>
                <a:r>
                  <a:rPr lang="en-US" dirty="0" err="1" smtClean="0">
                    <a:latin typeface="Arial" charset="0"/>
                  </a:rPr>
                  <a:t>CADD</a:t>
                </a:r>
                <a:r>
                  <a:rPr lang="en-US" dirty="0" smtClean="0">
                    <a:latin typeface="Arial" charset="0"/>
                  </a:rPr>
                  <a:t>, ATSC, or APD for final processing)</a:t>
                </a:r>
                <a:endParaRPr kumimoji="0" lang="en-US" i="0" u="none" strike="noStrike" cap="none" normalizeH="0" baseline="0" dirty="0" smtClean="0">
                  <a:effectLst/>
                  <a:latin typeface="Arial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253113" y="3639889"/>
                <a:ext cx="6858000" cy="6858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New Doctrine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charset="0"/>
                  </a:rPr>
                  <a:t>(Not subject to Doctrine 2015 suspense)</a:t>
                </a:r>
                <a:endParaRPr kumimoji="0" lang="en-US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253113" y="2956564"/>
                <a:ext cx="6858000" cy="685800"/>
              </a:xfrm>
              <a:prstGeom prst="rect">
                <a:avLst/>
              </a:prstGeom>
              <a:solidFill>
                <a:srgbClr val="FF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Did not meet Doctrine 2015 suspense</a:t>
                </a:r>
                <a:endParaRPr kumimoji="0" lang="en-US" sz="2000" b="1" i="0" u="none" strike="noStrike" cap="none" normalizeH="0" baseline="0" dirty="0" smtClean="0"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 bwMode="auto">
              <a:xfrm>
                <a:off x="1253113" y="4325689"/>
                <a:ext cx="6858000" cy="685800"/>
              </a:xfrm>
              <a:prstGeom prst="rect">
                <a:avLst/>
              </a:prstGeom>
              <a:solidFill>
                <a:srgbClr val="00B0F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Exempt</a:t>
                </a:r>
                <a:endParaRPr kumimoji="0" lang="en-US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376458" y="5205372"/>
              <a:ext cx="6858000" cy="685800"/>
              <a:chOff x="1376458" y="5205372"/>
              <a:chExt cx="6858000" cy="6858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1376458" y="5205372"/>
                <a:ext cx="6858000" cy="68580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1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rPr>
                  <a:t>Published since </a:t>
                </a:r>
                <a:r>
                  <a:rPr lang="en-US" sz="2000" b="1" dirty="0" smtClean="0">
                    <a:latin typeface="Arial" charset="0"/>
                  </a:rPr>
                  <a:t>01MAY16</a:t>
                </a:r>
                <a:endParaRPr kumimoji="0" lang="en-US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8" name="5-Point Star 7"/>
              <p:cNvSpPr/>
              <p:nvPr/>
            </p:nvSpPr>
            <p:spPr bwMode="auto">
              <a:xfrm>
                <a:off x="2714171" y="5387714"/>
                <a:ext cx="315686" cy="251498"/>
              </a:xfrm>
              <a:prstGeom prst="star5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0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ADPs and ADRPs</a:t>
            </a:r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957524" y="706062"/>
            <a:ext cx="7228952" cy="5658527"/>
            <a:chOff x="44957" y="657510"/>
            <a:chExt cx="7228952" cy="5658527"/>
          </a:xfrm>
        </p:grpSpPr>
        <p:sp>
          <p:nvSpPr>
            <p:cNvPr id="3" name="Rounded Rectangle 2"/>
            <p:cNvSpPr/>
            <p:nvPr/>
          </p:nvSpPr>
          <p:spPr>
            <a:xfrm>
              <a:off x="44957" y="4866591"/>
              <a:ext cx="6103400" cy="1449446"/>
            </a:xfrm>
            <a:prstGeom prst="roundRect">
              <a:avLst>
                <a:gd name="adj" fmla="val 7651"/>
              </a:avLst>
            </a:prstGeom>
            <a:solidFill>
              <a:schemeClr val="bg1">
                <a:lumMod val="65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b" anchorCtr="0"/>
            <a:lstStyle/>
            <a:p>
              <a:r>
                <a:rPr lang="en-US" sz="900" dirty="0" smtClean="0">
                  <a:solidFill>
                    <a:prstClr val="black"/>
                  </a:solidFill>
                </a:rPr>
                <a:t>                                                    Warfighting Functions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020892" y="3364771"/>
              <a:ext cx="2137320" cy="1413008"/>
            </a:xfrm>
            <a:prstGeom prst="roundRect">
              <a:avLst>
                <a:gd name="adj" fmla="val 7651"/>
              </a:avLst>
            </a:prstGeom>
            <a:solidFill>
              <a:schemeClr val="bg1">
                <a:lumMod val="65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b" anchorCtr="0"/>
            <a:lstStyle/>
            <a:p>
              <a:r>
                <a:rPr lang="en-US" sz="900" dirty="0" smtClean="0">
                  <a:solidFill>
                    <a:prstClr val="black"/>
                  </a:solidFill>
                </a:rPr>
                <a:t>          References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6473" y="3364771"/>
              <a:ext cx="4866071" cy="1413008"/>
            </a:xfrm>
            <a:prstGeom prst="roundRect">
              <a:avLst>
                <a:gd name="adj" fmla="val 7651"/>
              </a:avLst>
            </a:prstGeom>
            <a:solidFill>
              <a:schemeClr val="bg1">
                <a:lumMod val="65000"/>
                <a:alpha val="5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0" rIns="0" bIns="0" rtlCol="0" anchor="b" anchorCtr="0"/>
            <a:lstStyle/>
            <a:p>
              <a:r>
                <a:rPr lang="en-US" sz="900" dirty="0" smtClean="0">
                  <a:solidFill>
                    <a:prstClr val="black"/>
                  </a:solidFill>
                </a:rPr>
                <a:t>                                         Decisive Action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>
              <a:hlinkClick r:id="rId2"/>
            </p:cNvPr>
            <p:cNvSpPr/>
            <p:nvPr/>
          </p:nvSpPr>
          <p:spPr bwMode="auto">
            <a:xfrm>
              <a:off x="2782050" y="657510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ADP 1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The Army</a:t>
              </a:r>
            </a:p>
          </p:txBody>
        </p:sp>
        <p:sp>
          <p:nvSpPr>
            <p:cNvPr id="7" name="Rectangle 6">
              <a:hlinkClick r:id="rId3"/>
            </p:cNvPr>
            <p:cNvSpPr/>
            <p:nvPr/>
          </p:nvSpPr>
          <p:spPr bwMode="auto">
            <a:xfrm>
              <a:off x="1905750" y="2116043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ADP 6-22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Army Leadership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hlinkClick r:id="rId4"/>
            </p:cNvPr>
            <p:cNvSpPr/>
            <p:nvPr/>
          </p:nvSpPr>
          <p:spPr bwMode="auto">
            <a:xfrm>
              <a:off x="3164674" y="2115637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ADP 3-0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Unified Land Operations</a:t>
              </a:r>
            </a:p>
          </p:txBody>
        </p:sp>
        <p:sp>
          <p:nvSpPr>
            <p:cNvPr id="9" name="Rectangle 8">
              <a:hlinkClick r:id="rId5"/>
            </p:cNvPr>
            <p:cNvSpPr/>
            <p:nvPr/>
          </p:nvSpPr>
          <p:spPr bwMode="auto">
            <a:xfrm>
              <a:off x="4434341" y="2116043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ADP 7-0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endParaRPr lang="en-US" sz="900" b="1" dirty="0">
                <a:solidFill>
                  <a:schemeClr val="bg1"/>
                </a:solidFill>
              </a:endParaRP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TBD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651578" y="3415679"/>
              <a:ext cx="981075" cy="1086459"/>
              <a:chOff x="3592542" y="3190875"/>
              <a:chExt cx="981075" cy="1086459"/>
            </a:xfrm>
          </p:grpSpPr>
          <p:sp>
            <p:nvSpPr>
              <p:cNvPr id="11" name="Rectangle 10">
                <a:hlinkClick r:id="rId6"/>
              </p:cNvPr>
              <p:cNvSpPr/>
              <p:nvPr/>
            </p:nvSpPr>
            <p:spPr bwMode="auto">
              <a:xfrm>
                <a:off x="3592542" y="3190875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3-28</a:t>
                </a: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Defense Support of Civil Authorities</a:t>
                </a:r>
              </a:p>
            </p:txBody>
          </p:sp>
          <p:sp>
            <p:nvSpPr>
              <p:cNvPr id="12" name="Rectangle 11">
                <a:hlinkClick r:id="rId7"/>
              </p:cNvPr>
              <p:cNvSpPr/>
              <p:nvPr/>
            </p:nvSpPr>
            <p:spPr bwMode="auto">
              <a:xfrm>
                <a:off x="3773517" y="3420084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3-28</a:t>
                </a: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Defense Support of Civil Authorities</a:t>
                </a:r>
              </a:p>
            </p:txBody>
          </p:sp>
        </p:grpSp>
        <p:sp>
          <p:nvSpPr>
            <p:cNvPr id="13" name="Rectangle 12">
              <a:hlinkClick r:id="rId8"/>
            </p:cNvPr>
            <p:cNvSpPr/>
            <p:nvPr/>
          </p:nvSpPr>
          <p:spPr bwMode="auto">
            <a:xfrm>
              <a:off x="2105775" y="2344643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ADRP 6-22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Army Leadership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>
              <a:hlinkClick r:id="rId9"/>
            </p:cNvPr>
            <p:cNvSpPr/>
            <p:nvPr/>
          </p:nvSpPr>
          <p:spPr bwMode="auto">
            <a:xfrm>
              <a:off x="3364699" y="2344237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ADRP 3-0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Unified Land Operations</a:t>
              </a:r>
            </a:p>
          </p:txBody>
        </p:sp>
        <p:sp>
          <p:nvSpPr>
            <p:cNvPr id="15" name="Rectangle 14">
              <a:hlinkClick r:id="rId10"/>
            </p:cNvPr>
            <p:cNvSpPr/>
            <p:nvPr/>
          </p:nvSpPr>
          <p:spPr bwMode="auto">
            <a:xfrm>
              <a:off x="4634366" y="2344643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ADRP 7-0</a:t>
              </a:r>
            </a:p>
            <a:p>
              <a:pPr algn="ctr"/>
              <a:endParaRPr lang="en-US" sz="6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schemeClr val="bg1"/>
                  </a:solidFill>
                </a:rPr>
                <a:t>Training Units and Developing Leaders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79288" y="3415679"/>
              <a:ext cx="1000125" cy="1085850"/>
              <a:chOff x="1083413" y="3190875"/>
              <a:chExt cx="1000125" cy="1085850"/>
            </a:xfrm>
          </p:grpSpPr>
          <p:sp>
            <p:nvSpPr>
              <p:cNvPr id="17" name="Rectangle 16">
                <a:hlinkClick r:id="rId11"/>
              </p:cNvPr>
              <p:cNvSpPr/>
              <p:nvPr/>
            </p:nvSpPr>
            <p:spPr bwMode="auto">
              <a:xfrm>
                <a:off x="1083413" y="3190875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3-90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Offense and Defense</a:t>
                </a:r>
              </a:p>
            </p:txBody>
          </p:sp>
          <p:sp>
            <p:nvSpPr>
              <p:cNvPr id="18" name="Rectangle 17">
                <a:hlinkClick r:id="rId12"/>
              </p:cNvPr>
              <p:cNvSpPr/>
              <p:nvPr/>
            </p:nvSpPr>
            <p:spPr bwMode="auto">
              <a:xfrm>
                <a:off x="1283438" y="3419475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3-90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Offense and Defense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1415433" y="3415679"/>
              <a:ext cx="1000125" cy="1085850"/>
              <a:chOff x="2421777" y="3194050"/>
              <a:chExt cx="1000125" cy="1085850"/>
            </a:xfrm>
          </p:grpSpPr>
          <p:sp>
            <p:nvSpPr>
              <p:cNvPr id="20" name="Rectangle 19">
                <a:hlinkClick r:id="rId13"/>
              </p:cNvPr>
              <p:cNvSpPr/>
              <p:nvPr/>
            </p:nvSpPr>
            <p:spPr bwMode="auto">
              <a:xfrm>
                <a:off x="2421777" y="3194050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3-07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Stability</a:t>
                </a:r>
              </a:p>
            </p:txBody>
          </p:sp>
          <p:sp>
            <p:nvSpPr>
              <p:cNvPr id="21" name="Rectangle 20">
                <a:hlinkClick r:id="rId14"/>
              </p:cNvPr>
              <p:cNvSpPr/>
              <p:nvPr/>
            </p:nvSpPr>
            <p:spPr bwMode="auto">
              <a:xfrm>
                <a:off x="2621802" y="3422650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3-07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Stability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868673" y="3415679"/>
              <a:ext cx="1000125" cy="1076122"/>
              <a:chOff x="5954135" y="3200400"/>
              <a:chExt cx="1000125" cy="1076122"/>
            </a:xfrm>
          </p:grpSpPr>
          <p:sp>
            <p:nvSpPr>
              <p:cNvPr id="23" name="Rectangle 22">
                <a:hlinkClick r:id="rId15"/>
              </p:cNvPr>
              <p:cNvSpPr/>
              <p:nvPr/>
            </p:nvSpPr>
            <p:spPr bwMode="auto">
              <a:xfrm>
                <a:off x="5954135" y="3200400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5-0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The Operations Process</a:t>
                </a:r>
              </a:p>
            </p:txBody>
          </p:sp>
          <p:sp>
            <p:nvSpPr>
              <p:cNvPr id="24" name="Rectangle 23">
                <a:hlinkClick r:id="rId16"/>
              </p:cNvPr>
              <p:cNvSpPr/>
              <p:nvPr/>
            </p:nvSpPr>
            <p:spPr bwMode="auto">
              <a:xfrm>
                <a:off x="6154160" y="3419272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5-0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The Operations Process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9621" y="4926076"/>
              <a:ext cx="1000125" cy="1085850"/>
              <a:chOff x="1084632" y="4639131"/>
              <a:chExt cx="1000125" cy="1085850"/>
            </a:xfrm>
          </p:grpSpPr>
          <p:sp>
            <p:nvSpPr>
              <p:cNvPr id="26" name="Rectangle 25">
                <a:hlinkClick r:id="rId17"/>
              </p:cNvPr>
              <p:cNvSpPr/>
              <p:nvPr/>
            </p:nvSpPr>
            <p:spPr bwMode="auto">
              <a:xfrm>
                <a:off x="1084632" y="463913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2-0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Intelligence</a:t>
                </a:r>
              </a:p>
            </p:txBody>
          </p:sp>
          <p:sp>
            <p:nvSpPr>
              <p:cNvPr id="27" name="Rectangle 26">
                <a:hlinkClick r:id="rId18"/>
              </p:cNvPr>
              <p:cNvSpPr/>
              <p:nvPr/>
            </p:nvSpPr>
            <p:spPr bwMode="auto">
              <a:xfrm>
                <a:off x="1257503" y="4867731"/>
                <a:ext cx="827254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2-0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Intelligence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90454" y="4926076"/>
              <a:ext cx="1000125" cy="1085850"/>
              <a:chOff x="2370507" y="4639131"/>
              <a:chExt cx="1000125" cy="1085850"/>
            </a:xfrm>
          </p:grpSpPr>
          <p:sp>
            <p:nvSpPr>
              <p:cNvPr id="29" name="Rectangle 28">
                <a:hlinkClick r:id="rId19"/>
              </p:cNvPr>
              <p:cNvSpPr/>
              <p:nvPr/>
            </p:nvSpPr>
            <p:spPr bwMode="auto">
              <a:xfrm>
                <a:off x="2370507" y="463913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4-0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Sustainment</a:t>
                </a:r>
              </a:p>
            </p:txBody>
          </p:sp>
          <p:sp>
            <p:nvSpPr>
              <p:cNvPr id="30" name="Rectangle 29">
                <a:hlinkClick r:id="rId20"/>
              </p:cNvPr>
              <p:cNvSpPr/>
              <p:nvPr/>
            </p:nvSpPr>
            <p:spPr bwMode="auto">
              <a:xfrm>
                <a:off x="2570532" y="486773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4-0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800" b="1" dirty="0" smtClean="0">
                    <a:solidFill>
                      <a:prstClr val="white"/>
                    </a:solidFill>
                  </a:rPr>
                  <a:t>Sustainment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2611287" y="4926076"/>
              <a:ext cx="1000125" cy="1085850"/>
              <a:chOff x="3570657" y="4639131"/>
              <a:chExt cx="1000125" cy="1085850"/>
            </a:xfrm>
          </p:grpSpPr>
          <p:sp>
            <p:nvSpPr>
              <p:cNvPr id="32" name="Rectangle 31">
                <a:hlinkClick r:id="rId21"/>
              </p:cNvPr>
              <p:cNvSpPr/>
              <p:nvPr/>
            </p:nvSpPr>
            <p:spPr bwMode="auto">
              <a:xfrm>
                <a:off x="3570657" y="463913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3-37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Protection</a:t>
                </a:r>
              </a:p>
            </p:txBody>
          </p:sp>
          <p:sp>
            <p:nvSpPr>
              <p:cNvPr id="33" name="Rectangle 32">
                <a:hlinkClick r:id="rId22"/>
              </p:cNvPr>
              <p:cNvSpPr/>
              <p:nvPr/>
            </p:nvSpPr>
            <p:spPr bwMode="auto">
              <a:xfrm>
                <a:off x="3770682" y="486773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3-37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Protection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832120" y="4926076"/>
              <a:ext cx="1000125" cy="1085850"/>
              <a:chOff x="4818432" y="4645481"/>
              <a:chExt cx="1000125" cy="1085850"/>
            </a:xfrm>
          </p:grpSpPr>
          <p:sp>
            <p:nvSpPr>
              <p:cNvPr id="35" name="Rectangle 34">
                <a:hlinkClick r:id="rId23"/>
              </p:cNvPr>
              <p:cNvSpPr/>
              <p:nvPr/>
            </p:nvSpPr>
            <p:spPr bwMode="auto">
              <a:xfrm>
                <a:off x="4818432" y="464548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3-09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Fires</a:t>
                </a:r>
              </a:p>
            </p:txBody>
          </p:sp>
          <p:sp>
            <p:nvSpPr>
              <p:cNvPr id="36" name="Rectangle 35">
                <a:hlinkClick r:id="rId24"/>
              </p:cNvPr>
              <p:cNvSpPr/>
              <p:nvPr/>
            </p:nvSpPr>
            <p:spPr bwMode="auto">
              <a:xfrm>
                <a:off x="5018457" y="487408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>
                        <a:lumMod val="95000"/>
                      </a:prstClr>
                    </a:solidFill>
                  </a:rPr>
                  <a:t>ADRP 3-09</a:t>
                </a:r>
              </a:p>
              <a:p>
                <a:pPr algn="ctr"/>
                <a:endParaRPr lang="en-US" sz="900" b="1" dirty="0" smtClean="0">
                  <a:solidFill>
                    <a:prstClr val="white">
                      <a:lumMod val="95000"/>
                    </a:prstClr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>
                        <a:lumMod val="95000"/>
                      </a:prstClr>
                    </a:solidFill>
                  </a:rPr>
                  <a:t>Fires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052953" y="4926076"/>
              <a:ext cx="1000125" cy="1085850"/>
              <a:chOff x="5959988" y="4645481"/>
              <a:chExt cx="1000125" cy="1085850"/>
            </a:xfrm>
          </p:grpSpPr>
          <p:sp>
            <p:nvSpPr>
              <p:cNvPr id="38" name="Rectangle 37">
                <a:hlinkClick r:id="rId25"/>
              </p:cNvPr>
              <p:cNvSpPr/>
              <p:nvPr/>
            </p:nvSpPr>
            <p:spPr bwMode="auto">
              <a:xfrm>
                <a:off x="5959988" y="464548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6-0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Mission Command</a:t>
                </a:r>
              </a:p>
            </p:txBody>
          </p:sp>
          <p:sp>
            <p:nvSpPr>
              <p:cNvPr id="39" name="Rectangle 38">
                <a:hlinkClick r:id="rId25"/>
              </p:cNvPr>
              <p:cNvSpPr/>
              <p:nvPr/>
            </p:nvSpPr>
            <p:spPr bwMode="auto">
              <a:xfrm>
                <a:off x="6160013" y="4874081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6-0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Mission Command</a:t>
                </a:r>
              </a:p>
            </p:txBody>
          </p:sp>
        </p:grpSp>
        <p:sp>
          <p:nvSpPr>
            <p:cNvPr id="40" name="Rectangle 39">
              <a:hlinkClick r:id="rId26"/>
            </p:cNvPr>
            <p:cNvSpPr/>
            <p:nvPr/>
          </p:nvSpPr>
          <p:spPr bwMode="auto">
            <a:xfrm>
              <a:off x="3056201" y="1133667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ADRP 1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The Army Profession</a:t>
              </a:r>
            </a:p>
          </p:txBody>
        </p:sp>
        <p:sp>
          <p:nvSpPr>
            <p:cNvPr id="41" name="Rectangle 40">
              <a:hlinkClick r:id="rId27"/>
            </p:cNvPr>
            <p:cNvSpPr/>
            <p:nvPr/>
          </p:nvSpPr>
          <p:spPr bwMode="auto">
            <a:xfrm>
              <a:off x="4118536" y="939798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ADP 1-01</a:t>
              </a:r>
            </a:p>
            <a:p>
              <a:pPr algn="ctr"/>
              <a:endParaRPr lang="en-US" sz="9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Doctrine</a:t>
              </a: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Primer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273784" y="4926076"/>
              <a:ext cx="1000125" cy="1085850"/>
              <a:chOff x="7188795" y="4635956"/>
              <a:chExt cx="1000125" cy="1085850"/>
            </a:xfrm>
          </p:grpSpPr>
          <p:sp>
            <p:nvSpPr>
              <p:cNvPr id="43" name="Rectangle 42">
                <a:hlinkClick r:id="rId28"/>
              </p:cNvPr>
              <p:cNvSpPr/>
              <p:nvPr/>
            </p:nvSpPr>
            <p:spPr bwMode="auto">
              <a:xfrm>
                <a:off x="7188795" y="4635956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ADP 3-05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Special Operations</a:t>
                </a:r>
              </a:p>
            </p:txBody>
          </p:sp>
          <p:sp>
            <p:nvSpPr>
              <p:cNvPr id="44" name="Rectangle 43">
                <a:hlinkClick r:id="rId29"/>
              </p:cNvPr>
              <p:cNvSpPr/>
              <p:nvPr/>
            </p:nvSpPr>
            <p:spPr bwMode="auto">
              <a:xfrm>
                <a:off x="7388820" y="4864556"/>
                <a:ext cx="800100" cy="8572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ADRP 3-05</a:t>
                </a:r>
              </a:p>
              <a:p>
                <a:pPr algn="ctr"/>
                <a:endParaRPr lang="en-US" sz="900" b="1" dirty="0" smtClean="0">
                  <a:solidFill>
                    <a:prstClr val="white"/>
                  </a:solidFill>
                </a:endParaRPr>
              </a:p>
              <a:p>
                <a:pPr algn="ctr"/>
                <a:r>
                  <a:rPr lang="en-US" sz="900" b="1" dirty="0" smtClean="0">
                    <a:solidFill>
                      <a:prstClr val="white"/>
                    </a:solidFill>
                  </a:rPr>
                  <a:t>Special Operations</a:t>
                </a:r>
              </a:p>
            </p:txBody>
          </p:sp>
        </p:grpSp>
        <p:sp>
          <p:nvSpPr>
            <p:cNvPr id="45" name="Rectangle 44">
              <a:hlinkClick r:id="rId30"/>
            </p:cNvPr>
            <p:cNvSpPr/>
            <p:nvPr/>
          </p:nvSpPr>
          <p:spPr bwMode="auto">
            <a:xfrm>
              <a:off x="5104818" y="3415679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ADP 1-02</a:t>
              </a: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Operational Terms and Military Symbols</a:t>
              </a:r>
            </a:p>
          </p:txBody>
        </p:sp>
        <p:sp>
          <p:nvSpPr>
            <p:cNvPr id="46" name="Rectangle 45">
              <a:hlinkClick r:id="rId10"/>
            </p:cNvPr>
            <p:cNvSpPr/>
            <p:nvPr/>
          </p:nvSpPr>
          <p:spPr bwMode="auto">
            <a:xfrm>
              <a:off x="5246186" y="3613459"/>
              <a:ext cx="824704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/>
                  </a:solidFill>
                </a:rPr>
                <a:t>ADRP 1-02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/>
                  </a:solidFill>
                </a:rPr>
                <a:t>Operational Terms and Military Symbols*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213673" y="3438077"/>
              <a:ext cx="800100" cy="8572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ADRP 1-03</a:t>
              </a:r>
            </a:p>
            <a:p>
              <a:pPr algn="ctr"/>
              <a:r>
                <a:rPr lang="en-US" sz="900" b="1" dirty="0" smtClean="0">
                  <a:solidFill>
                    <a:prstClr val="white"/>
                  </a:solidFill>
                </a:rPr>
                <a:t>The Army Universal Task 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41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FMs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21915" y="678667"/>
            <a:ext cx="3312825" cy="1139687"/>
            <a:chOff x="18084" y="654860"/>
            <a:chExt cx="3312825" cy="1139687"/>
          </a:xfrm>
        </p:grpSpPr>
        <p:sp>
          <p:nvSpPr>
            <p:cNvPr id="8" name="Rectangle 7"/>
            <p:cNvSpPr/>
            <p:nvPr/>
          </p:nvSpPr>
          <p:spPr bwMode="auto">
            <a:xfrm>
              <a:off x="18146" y="654860"/>
              <a:ext cx="3299391" cy="10806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441"/>
            <p:cNvSpPr txBox="1">
              <a:spLocks noChangeArrowheads="1"/>
            </p:cNvSpPr>
            <p:nvPr/>
          </p:nvSpPr>
          <p:spPr bwMode="auto">
            <a:xfrm>
              <a:off x="18084" y="1486770"/>
              <a:ext cx="33128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Decisive Action</a:t>
              </a: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>
              <a:hlinkClick r:id="rId2"/>
            </p:cNvPr>
            <p:cNvSpPr/>
            <p:nvPr/>
          </p:nvSpPr>
          <p:spPr bwMode="auto">
            <a:xfrm>
              <a:off x="1260137" y="701760"/>
              <a:ext cx="740064" cy="84075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3-90-1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Offense and Defense</a:t>
              </a:r>
            </a:p>
          </p:txBody>
        </p:sp>
        <p:sp>
          <p:nvSpPr>
            <p:cNvPr id="18" name="Rectangle 17">
              <a:hlinkClick r:id="rId3"/>
            </p:cNvPr>
            <p:cNvSpPr/>
            <p:nvPr/>
          </p:nvSpPr>
          <p:spPr bwMode="auto">
            <a:xfrm>
              <a:off x="2083097" y="70176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3-90-2 </a:t>
              </a:r>
            </a:p>
            <a:p>
              <a:pPr algn="ctr"/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Recon, Security and Tactical Enabling Tasks</a:t>
              </a:r>
            </a:p>
          </p:txBody>
        </p:sp>
        <p:sp>
          <p:nvSpPr>
            <p:cNvPr id="19" name="Rectangle 18">
              <a:hlinkClick r:id="rId4"/>
            </p:cNvPr>
            <p:cNvSpPr/>
            <p:nvPr/>
          </p:nvSpPr>
          <p:spPr bwMode="auto">
            <a:xfrm>
              <a:off x="437177" y="70176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3-07</a:t>
              </a:r>
            </a:p>
            <a:p>
              <a:pPr algn="ctr">
                <a:defRPr/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Stability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014847" y="664510"/>
            <a:ext cx="885688" cy="2014705"/>
            <a:chOff x="8014847" y="664510"/>
            <a:chExt cx="885688" cy="2014705"/>
          </a:xfrm>
        </p:grpSpPr>
        <p:sp>
          <p:nvSpPr>
            <p:cNvPr id="7" name="Rectangle 6"/>
            <p:cNvSpPr/>
            <p:nvPr/>
          </p:nvSpPr>
          <p:spPr bwMode="auto">
            <a:xfrm>
              <a:off x="8028045" y="664510"/>
              <a:ext cx="838200" cy="20147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446"/>
            <p:cNvSpPr txBox="1">
              <a:spLocks noChangeArrowheads="1"/>
            </p:cNvSpPr>
            <p:nvPr/>
          </p:nvSpPr>
          <p:spPr bwMode="auto">
            <a:xfrm>
              <a:off x="8014847" y="1502711"/>
              <a:ext cx="8856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Special Category</a:t>
              </a:r>
              <a:endParaRPr lang="en-US" sz="1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>
              <a:hlinkClick r:id="rId5"/>
            </p:cNvPr>
            <p:cNvSpPr/>
            <p:nvPr/>
          </p:nvSpPr>
          <p:spPr bwMode="auto">
            <a:xfrm>
              <a:off x="8092815" y="71955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7-22</a:t>
              </a:r>
            </a:p>
            <a:p>
              <a:pPr algn="ctr"/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Physical Readiness Training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240543" y="656142"/>
            <a:ext cx="2179674" cy="2035073"/>
            <a:chOff x="5240543" y="656142"/>
            <a:chExt cx="2179674" cy="2035073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240543" y="656142"/>
              <a:ext cx="2179674" cy="20350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442"/>
            <p:cNvSpPr txBox="1">
              <a:spLocks noChangeArrowheads="1"/>
            </p:cNvSpPr>
            <p:nvPr/>
          </p:nvSpPr>
          <p:spPr bwMode="auto">
            <a:xfrm>
              <a:off x="5240543" y="2373207"/>
              <a:ext cx="2179674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Other Echelons</a:t>
              </a:r>
              <a:endPara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>
              <a:hlinkClick r:id="rId6"/>
            </p:cNvPr>
            <p:cNvSpPr/>
            <p:nvPr/>
          </p:nvSpPr>
          <p:spPr bwMode="auto">
            <a:xfrm>
              <a:off x="5582025" y="69668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3-81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Maneuver </a:t>
              </a:r>
              <a:r>
                <a:rPr lang="en-US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Enhancement </a:t>
              </a: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Brigade</a:t>
              </a:r>
            </a:p>
          </p:txBody>
        </p:sp>
        <p:sp>
          <p:nvSpPr>
            <p:cNvPr id="26" name="Rectangle 25">
              <a:hlinkClick r:id="rId7"/>
            </p:cNvPr>
            <p:cNvSpPr/>
            <p:nvPr/>
          </p:nvSpPr>
          <p:spPr bwMode="auto">
            <a:xfrm>
              <a:off x="6363075" y="69668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3-94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Theater Army, Corps, and Division Operations</a:t>
              </a:r>
            </a:p>
          </p:txBody>
        </p:sp>
        <p:sp>
          <p:nvSpPr>
            <p:cNvPr id="29" name="Rectangle 28">
              <a:hlinkClick r:id="rId8"/>
            </p:cNvPr>
            <p:cNvSpPr/>
            <p:nvPr/>
          </p:nvSpPr>
          <p:spPr bwMode="auto">
            <a:xfrm>
              <a:off x="6366885" y="1567265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3-98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Recon and Security </a:t>
              </a:r>
              <a:r>
                <a:rPr lang="en-US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Organizations</a:t>
              </a: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589645" y="1567265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3-96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Brigade Combat Team Operations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1915" y="4877508"/>
            <a:ext cx="6613450" cy="2020952"/>
            <a:chOff x="9337" y="4881964"/>
            <a:chExt cx="6613450" cy="2020952"/>
          </a:xfrm>
        </p:grpSpPr>
        <p:sp>
          <p:nvSpPr>
            <p:cNvPr id="5" name="Rectangle 4"/>
            <p:cNvSpPr/>
            <p:nvPr/>
          </p:nvSpPr>
          <p:spPr bwMode="auto">
            <a:xfrm>
              <a:off x="9337" y="4881964"/>
              <a:ext cx="6613450" cy="19716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5">
              <a:hlinkClick r:id="rId9"/>
            </p:cNvPr>
            <p:cNvSpPr/>
            <p:nvPr/>
          </p:nvSpPr>
          <p:spPr bwMode="auto">
            <a:xfrm>
              <a:off x="889932" y="5796365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3-50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Personnel Recovery</a:t>
              </a:r>
            </a:p>
          </p:txBody>
        </p:sp>
        <p:sp>
          <p:nvSpPr>
            <p:cNvPr id="13" name="TextBox 447"/>
            <p:cNvSpPr txBox="1">
              <a:spLocks noChangeArrowheads="1"/>
            </p:cNvSpPr>
            <p:nvPr/>
          </p:nvSpPr>
          <p:spPr bwMode="auto">
            <a:xfrm>
              <a:off x="714037" y="6594941"/>
              <a:ext cx="5181599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Types of Operations/Activities</a:t>
              </a:r>
            </a:p>
          </p:txBody>
        </p:sp>
        <p:sp>
          <p:nvSpPr>
            <p:cNvPr id="24" name="Rectangle 23">
              <a:hlinkClick r:id="rId10"/>
            </p:cNvPr>
            <p:cNvSpPr/>
            <p:nvPr/>
          </p:nvSpPr>
          <p:spPr bwMode="auto">
            <a:xfrm>
              <a:off x="2526644" y="579446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3-55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Information Collection</a:t>
              </a:r>
            </a:p>
          </p:txBody>
        </p:sp>
        <p:sp>
          <p:nvSpPr>
            <p:cNvPr id="27" name="Rectangle 26">
              <a:hlinkClick r:id="rId11"/>
            </p:cNvPr>
            <p:cNvSpPr/>
            <p:nvPr/>
          </p:nvSpPr>
          <p:spPr bwMode="auto">
            <a:xfrm>
              <a:off x="5000287" y="5793825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4-95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Logistics Operations</a:t>
              </a:r>
            </a:p>
          </p:txBody>
        </p:sp>
        <p:sp>
          <p:nvSpPr>
            <p:cNvPr id="28" name="Rectangle 27">
              <a:hlinkClick r:id="rId12"/>
            </p:cNvPr>
            <p:cNvSpPr/>
            <p:nvPr/>
          </p:nvSpPr>
          <p:spPr bwMode="auto">
            <a:xfrm>
              <a:off x="891837" y="492197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3-05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Special Operations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68877" y="4925780"/>
              <a:ext cx="731520" cy="82296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FM 2-22.3</a:t>
              </a:r>
            </a:p>
            <a:p>
              <a:pPr algn="ctr"/>
              <a:r>
                <a:rPr lang="en-US" sz="7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HUMINT Collector Operations</a:t>
              </a:r>
            </a:p>
          </p:txBody>
        </p:sp>
        <p:sp>
          <p:nvSpPr>
            <p:cNvPr id="49" name="Rectangle 48">
              <a:hlinkClick r:id="rId13"/>
            </p:cNvPr>
            <p:cNvSpPr/>
            <p:nvPr/>
          </p:nvSpPr>
          <p:spPr bwMode="auto">
            <a:xfrm>
              <a:off x="4998156" y="492578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3-24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Insurgencies and Countering Insurgencies</a:t>
              </a:r>
            </a:p>
          </p:txBody>
        </p:sp>
        <p:sp>
          <p:nvSpPr>
            <p:cNvPr id="50" name="Rectangle 49">
              <a:hlinkClick r:id="rId14"/>
            </p:cNvPr>
            <p:cNvSpPr/>
            <p:nvPr/>
          </p:nvSpPr>
          <p:spPr bwMode="auto">
            <a:xfrm>
              <a:off x="3353506" y="492578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3-16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The Army in Multinational </a:t>
              </a: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Operations</a:t>
              </a:r>
            </a:p>
          </p:txBody>
        </p:sp>
        <p:sp>
          <p:nvSpPr>
            <p:cNvPr id="51" name="Rectangle 50">
              <a:hlinkClick r:id="rId15"/>
            </p:cNvPr>
            <p:cNvSpPr/>
            <p:nvPr/>
          </p:nvSpPr>
          <p:spPr bwMode="auto">
            <a:xfrm>
              <a:off x="2530546" y="492578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3-14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Space Operations</a:t>
              </a:r>
            </a:p>
          </p:txBody>
        </p:sp>
        <p:sp>
          <p:nvSpPr>
            <p:cNvPr id="52" name="Rectangle 51">
              <a:hlinkClick r:id="rId16"/>
            </p:cNvPr>
            <p:cNvSpPr/>
            <p:nvPr/>
          </p:nvSpPr>
          <p:spPr bwMode="auto">
            <a:xfrm>
              <a:off x="4179006" y="492578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3-22</a:t>
              </a:r>
            </a:p>
            <a:p>
              <a:pPr algn="ctr">
                <a:defRPr/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Support to Security Cooperation</a:t>
              </a:r>
              <a:endParaRPr lang="en-US" sz="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52">
              <a:hlinkClick r:id="rId17"/>
            </p:cNvPr>
            <p:cNvSpPr/>
            <p:nvPr/>
          </p:nvSpPr>
          <p:spPr bwMode="auto">
            <a:xfrm>
              <a:off x="1707586" y="492578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3-13</a:t>
              </a:r>
            </a:p>
            <a:p>
              <a:pPr algn="ctr">
                <a:defRPr/>
              </a:pPr>
              <a:endParaRPr lang="en-US" sz="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Inform and Influence Activities</a:t>
              </a:r>
              <a:endParaRPr lang="en-US" sz="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53">
              <a:hlinkClick r:id="rId18"/>
            </p:cNvPr>
            <p:cNvSpPr/>
            <p:nvPr/>
          </p:nvSpPr>
          <p:spPr bwMode="auto">
            <a:xfrm>
              <a:off x="5818252" y="4927685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3-27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Global Ballistic Missile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Defense Operations</a:t>
              </a:r>
            </a:p>
          </p:txBody>
        </p:sp>
        <p:sp>
          <p:nvSpPr>
            <p:cNvPr id="55" name="Rectangle 54">
              <a:hlinkClick r:id="rId19"/>
            </p:cNvPr>
            <p:cNvSpPr/>
            <p:nvPr/>
          </p:nvSpPr>
          <p:spPr bwMode="auto">
            <a:xfrm>
              <a:off x="72687" y="579446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3-38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Cyber Electro-magnetic Activities</a:t>
              </a:r>
            </a:p>
          </p:txBody>
        </p:sp>
        <p:sp>
          <p:nvSpPr>
            <p:cNvPr id="56" name="Rectangle 55">
              <a:hlinkClick r:id="rId20"/>
            </p:cNvPr>
            <p:cNvSpPr/>
            <p:nvPr/>
          </p:nvSpPr>
          <p:spPr bwMode="auto">
            <a:xfrm>
              <a:off x="5821342" y="579446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6-05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Conventional Forces and Special Forces Integration, Interoperability and Interdependence</a:t>
              </a:r>
              <a:endParaRPr lang="en-US" sz="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6">
              <a:hlinkClick r:id="rId21"/>
            </p:cNvPr>
            <p:cNvSpPr/>
            <p:nvPr/>
          </p:nvSpPr>
          <p:spPr bwMode="auto">
            <a:xfrm>
              <a:off x="1699557" y="579446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3-52</a:t>
              </a:r>
            </a:p>
            <a:p>
              <a:pPr algn="ctr">
                <a:defRPr/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Airspace Control</a:t>
              </a:r>
              <a:endParaRPr lang="en-US" sz="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" name="Rectangle 57">
              <a:hlinkClick r:id="rId22"/>
            </p:cNvPr>
            <p:cNvSpPr/>
            <p:nvPr/>
          </p:nvSpPr>
          <p:spPr bwMode="auto">
            <a:xfrm>
              <a:off x="4169390" y="5789697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3-99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Airborne and Air Assault Operations</a:t>
              </a:r>
            </a:p>
          </p:txBody>
        </p:sp>
        <p:sp>
          <p:nvSpPr>
            <p:cNvPr id="59" name="Rectangle 58">
              <a:hlinkClick r:id="rId23"/>
            </p:cNvPr>
            <p:cNvSpPr/>
            <p:nvPr/>
          </p:nvSpPr>
          <p:spPr bwMode="auto">
            <a:xfrm>
              <a:off x="3346430" y="579446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3-63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Detainee Operations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2306" y="5473534"/>
              <a:ext cx="725677" cy="278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Congress Policy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1915" y="2938365"/>
            <a:ext cx="9100171" cy="1982624"/>
            <a:chOff x="21915" y="2922181"/>
            <a:chExt cx="9100171" cy="1982624"/>
          </a:xfrm>
        </p:grpSpPr>
        <p:sp>
          <p:nvSpPr>
            <p:cNvPr id="11" name="Rectangle 10"/>
            <p:cNvSpPr/>
            <p:nvPr/>
          </p:nvSpPr>
          <p:spPr bwMode="auto">
            <a:xfrm>
              <a:off x="21915" y="2922181"/>
              <a:ext cx="9100171" cy="19202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444"/>
            <p:cNvSpPr txBox="1">
              <a:spLocks noChangeArrowheads="1"/>
            </p:cNvSpPr>
            <p:nvPr/>
          </p:nvSpPr>
          <p:spPr bwMode="auto">
            <a:xfrm>
              <a:off x="3637742" y="4597028"/>
              <a:ext cx="10005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Branches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473276" y="2962485"/>
              <a:ext cx="731520" cy="82296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3-12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Cyberspace and Electronic Warfare Operations</a:t>
              </a:r>
            </a:p>
          </p:txBody>
        </p:sp>
        <p:sp>
          <p:nvSpPr>
            <p:cNvPr id="22" name="Rectangle 21">
              <a:hlinkClick r:id="rId24"/>
            </p:cNvPr>
            <p:cNvSpPr/>
            <p:nvPr/>
          </p:nvSpPr>
          <p:spPr bwMode="auto">
            <a:xfrm>
              <a:off x="3360717" y="295982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2-0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Intelligence Operations</a:t>
              </a:r>
            </a:p>
          </p:txBody>
        </p:sp>
        <p:sp>
          <p:nvSpPr>
            <p:cNvPr id="31" name="Rectangle 30">
              <a:hlinkClick r:id="rId25"/>
            </p:cNvPr>
            <p:cNvSpPr/>
            <p:nvPr/>
          </p:nvSpPr>
          <p:spPr bwMode="auto">
            <a:xfrm>
              <a:off x="2537757" y="295601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1-06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Financial Management Operations</a:t>
              </a:r>
            </a:p>
          </p:txBody>
        </p:sp>
        <p:sp>
          <p:nvSpPr>
            <p:cNvPr id="32" name="Rectangle 31">
              <a:hlinkClick r:id="rId26"/>
            </p:cNvPr>
            <p:cNvSpPr/>
            <p:nvPr/>
          </p:nvSpPr>
          <p:spPr bwMode="auto">
            <a:xfrm>
              <a:off x="891837" y="295601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1-04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Legal Support to the Operational Army</a:t>
              </a:r>
            </a:p>
          </p:txBody>
        </p:sp>
        <p:sp>
          <p:nvSpPr>
            <p:cNvPr id="33" name="Rectangle 32">
              <a:hlinkClick r:id="rId27"/>
            </p:cNvPr>
            <p:cNvSpPr/>
            <p:nvPr/>
          </p:nvSpPr>
          <p:spPr bwMode="auto">
            <a:xfrm>
              <a:off x="68877" y="295601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1-0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Human Resources Support</a:t>
              </a:r>
            </a:p>
          </p:txBody>
        </p:sp>
        <p:sp>
          <p:nvSpPr>
            <p:cNvPr id="34" name="Rectangle 33">
              <a:hlinkClick r:id="rId28"/>
            </p:cNvPr>
            <p:cNvSpPr/>
            <p:nvPr/>
          </p:nvSpPr>
          <p:spPr bwMode="auto">
            <a:xfrm>
              <a:off x="1714797" y="295601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1-05</a:t>
              </a:r>
            </a:p>
            <a:p>
              <a:pPr algn="ctr"/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Religious Support</a:t>
              </a:r>
            </a:p>
          </p:txBody>
        </p:sp>
        <p:sp>
          <p:nvSpPr>
            <p:cNvPr id="35" name="Rectangle 34">
              <a:hlinkClick r:id="rId29"/>
            </p:cNvPr>
            <p:cNvSpPr/>
            <p:nvPr/>
          </p:nvSpPr>
          <p:spPr bwMode="auto">
            <a:xfrm>
              <a:off x="5006637" y="295601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3-04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Aviation</a:t>
              </a:r>
            </a:p>
          </p:txBody>
        </p:sp>
        <p:sp>
          <p:nvSpPr>
            <p:cNvPr id="36" name="Rectangle 35">
              <a:hlinkClick r:id="rId30"/>
            </p:cNvPr>
            <p:cNvSpPr/>
            <p:nvPr/>
          </p:nvSpPr>
          <p:spPr bwMode="auto">
            <a:xfrm>
              <a:off x="4183677" y="295601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3-01</a:t>
              </a:r>
            </a:p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U.S</a:t>
              </a:r>
              <a:r>
                <a:rPr lang="en-US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. Army Air and Missile Defense Operations</a:t>
              </a:r>
            </a:p>
          </p:txBody>
        </p:sp>
        <p:sp>
          <p:nvSpPr>
            <p:cNvPr id="37" name="Rectangle 36">
              <a:hlinkClick r:id="rId31"/>
            </p:cNvPr>
            <p:cNvSpPr/>
            <p:nvPr/>
          </p:nvSpPr>
          <p:spPr bwMode="auto">
            <a:xfrm>
              <a:off x="882176" y="3830405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3-39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Military Police Operations</a:t>
              </a:r>
            </a:p>
          </p:txBody>
        </p:sp>
        <p:sp>
          <p:nvSpPr>
            <p:cNvPr id="38" name="Rectangle 37">
              <a:hlinkClick r:id="rId32"/>
            </p:cNvPr>
            <p:cNvSpPr/>
            <p:nvPr/>
          </p:nvSpPr>
          <p:spPr bwMode="auto">
            <a:xfrm>
              <a:off x="8286638" y="295601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3-18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Special Forces Operations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644937" y="2956010"/>
              <a:ext cx="731520" cy="822960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FM 3-11</a:t>
              </a:r>
            </a:p>
            <a:p>
              <a:pPr algn="ctr"/>
              <a:endParaRPr lang="en-US" sz="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7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CBRN Operations</a:t>
              </a:r>
            </a:p>
          </p:txBody>
        </p:sp>
        <p:sp>
          <p:nvSpPr>
            <p:cNvPr id="40" name="Rectangle 39">
              <a:hlinkClick r:id="rId33"/>
            </p:cNvPr>
            <p:cNvSpPr/>
            <p:nvPr/>
          </p:nvSpPr>
          <p:spPr bwMode="auto">
            <a:xfrm>
              <a:off x="253775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3-57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Civil Affairs Operations</a:t>
              </a:r>
            </a:p>
          </p:txBody>
        </p:sp>
        <p:sp>
          <p:nvSpPr>
            <p:cNvPr id="41" name="Rectangle 40">
              <a:hlinkClick r:id="rId34"/>
            </p:cNvPr>
            <p:cNvSpPr/>
            <p:nvPr/>
          </p:nvSpPr>
          <p:spPr bwMode="auto">
            <a:xfrm>
              <a:off x="171479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3-53</a:t>
              </a:r>
            </a:p>
            <a:p>
              <a:pPr algn="ctr">
                <a:defRPr/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Military Information Support Operations</a:t>
              </a:r>
              <a:endParaRPr lang="en-US" sz="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41">
              <a:hlinkClick r:id="rId35"/>
            </p:cNvPr>
            <p:cNvSpPr/>
            <p:nvPr/>
          </p:nvSpPr>
          <p:spPr bwMode="auto">
            <a:xfrm>
              <a:off x="336071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3-61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Public Affairs Operations</a:t>
              </a:r>
            </a:p>
          </p:txBody>
        </p:sp>
        <p:sp>
          <p:nvSpPr>
            <p:cNvPr id="43" name="Rectangle 42">
              <a:hlinkClick r:id="rId36"/>
            </p:cNvPr>
            <p:cNvSpPr/>
            <p:nvPr/>
          </p:nvSpPr>
          <p:spPr bwMode="auto">
            <a:xfrm>
              <a:off x="665255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4-40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Quartermaster</a:t>
              </a: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Operations</a:t>
              </a:r>
            </a:p>
          </p:txBody>
        </p:sp>
        <p:sp>
          <p:nvSpPr>
            <p:cNvPr id="44" name="Rectangle 43">
              <a:hlinkClick r:id="rId37"/>
            </p:cNvPr>
            <p:cNvSpPr/>
            <p:nvPr/>
          </p:nvSpPr>
          <p:spPr bwMode="auto">
            <a:xfrm>
              <a:off x="582959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4-30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Ordnance Operations</a:t>
              </a:r>
            </a:p>
          </p:txBody>
        </p:sp>
        <p:sp>
          <p:nvSpPr>
            <p:cNvPr id="45" name="Rectangle 44">
              <a:hlinkClick r:id="rId38"/>
            </p:cNvPr>
            <p:cNvSpPr/>
            <p:nvPr/>
          </p:nvSpPr>
          <p:spPr bwMode="auto">
            <a:xfrm>
              <a:off x="500663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4-02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Health System</a:t>
              </a:r>
            </a:p>
          </p:txBody>
        </p:sp>
        <p:sp>
          <p:nvSpPr>
            <p:cNvPr id="46" name="Rectangle 45">
              <a:hlinkClick r:id="rId39"/>
            </p:cNvPr>
            <p:cNvSpPr/>
            <p:nvPr/>
          </p:nvSpPr>
          <p:spPr bwMode="auto">
            <a:xfrm>
              <a:off x="418367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4-01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Army Transportation Operations</a:t>
              </a: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6">
              <a:hlinkClick r:id="rId40"/>
            </p:cNvPr>
            <p:cNvSpPr/>
            <p:nvPr/>
          </p:nvSpPr>
          <p:spPr bwMode="auto">
            <a:xfrm>
              <a:off x="7475517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6-02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Signal Support to Operations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644937" y="3480973"/>
              <a:ext cx="731520" cy="29893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6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Multi-Service Publication</a:t>
              </a:r>
            </a:p>
          </p:txBody>
        </p:sp>
        <p:sp>
          <p:nvSpPr>
            <p:cNvPr id="65" name="Rectangle 64">
              <a:hlinkClick r:id="rId41"/>
            </p:cNvPr>
            <p:cNvSpPr/>
            <p:nvPr/>
          </p:nvSpPr>
          <p:spPr bwMode="auto">
            <a:xfrm>
              <a:off x="79041" y="382469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3-34</a:t>
              </a:r>
            </a:p>
            <a:p>
              <a:pPr algn="ctr">
                <a:defRPr/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Engineer Operations</a:t>
              </a:r>
              <a:endParaRPr lang="en-US" sz="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>
              <a:hlinkClick r:id="rId42"/>
            </p:cNvPr>
            <p:cNvSpPr/>
            <p:nvPr/>
          </p:nvSpPr>
          <p:spPr bwMode="auto">
            <a:xfrm>
              <a:off x="5801276" y="2962485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3-09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Field Artillery Operations and Fire Support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1915" y="1780924"/>
            <a:ext cx="4070979" cy="1136263"/>
            <a:chOff x="21258" y="1756585"/>
            <a:chExt cx="4070979" cy="1136263"/>
          </a:xfrm>
        </p:grpSpPr>
        <p:sp>
          <p:nvSpPr>
            <p:cNvPr id="3" name="Rectangle 2"/>
            <p:cNvSpPr/>
            <p:nvPr/>
          </p:nvSpPr>
          <p:spPr bwMode="auto">
            <a:xfrm>
              <a:off x="21258" y="1756585"/>
              <a:ext cx="4070979" cy="11219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>
              <a:hlinkClick r:id="rId43"/>
            </p:cNvPr>
            <p:cNvSpPr/>
            <p:nvPr/>
          </p:nvSpPr>
          <p:spPr bwMode="auto">
            <a:xfrm>
              <a:off x="66210" y="179777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6-0</a:t>
              </a:r>
            </a:p>
            <a:p>
              <a:endParaRPr lang="en-US" sz="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7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CDR &amp; Staff Organization </a:t>
              </a:r>
              <a:r>
                <a:rPr lang="en-US" sz="65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&amp; </a:t>
              </a:r>
              <a:r>
                <a:rPr lang="en-US" sz="65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perations</a:t>
              </a:r>
              <a:endParaRPr lang="en-US" sz="7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445"/>
            <p:cNvSpPr txBox="1">
              <a:spLocks noChangeArrowheads="1"/>
            </p:cNvSpPr>
            <p:nvPr/>
          </p:nvSpPr>
          <p:spPr bwMode="auto">
            <a:xfrm>
              <a:off x="27227" y="2586440"/>
              <a:ext cx="3303200" cy="30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Reference Publications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720512" y="1799040"/>
              <a:ext cx="731520" cy="82296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6-27</a:t>
              </a:r>
            </a:p>
            <a:p>
              <a:pPr algn="ctr"/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The Law of Land Warfare</a:t>
              </a:r>
            </a:p>
          </p:txBody>
        </p:sp>
        <p:sp>
          <p:nvSpPr>
            <p:cNvPr id="60" name="Rectangle 59">
              <a:hlinkClick r:id="rId44"/>
            </p:cNvPr>
            <p:cNvSpPr/>
            <p:nvPr/>
          </p:nvSpPr>
          <p:spPr bwMode="auto">
            <a:xfrm>
              <a:off x="2522517" y="179777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6-99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U.S. Army Report and Message Formats</a:t>
              </a:r>
            </a:p>
          </p:txBody>
        </p:sp>
        <p:sp>
          <p:nvSpPr>
            <p:cNvPr id="61" name="Rectangle 60">
              <a:hlinkClick r:id="rId45"/>
            </p:cNvPr>
            <p:cNvSpPr/>
            <p:nvPr/>
          </p:nvSpPr>
          <p:spPr bwMode="auto">
            <a:xfrm>
              <a:off x="882693" y="1799040"/>
              <a:ext cx="731520" cy="82296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FM 6-22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7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50" b="1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Leader Development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714621" y="2472223"/>
              <a:ext cx="729535" cy="14748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Under review at DOD-OGC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313092" y="1797770"/>
              <a:ext cx="731520" cy="822960"/>
            </a:xfrm>
            <a:prstGeom prst="rect">
              <a:avLst/>
            </a:prstGeom>
            <a:solidFill>
              <a:srgbClr val="A6A6A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700" b="1" dirty="0">
                  <a:latin typeface="Arial" pitchFamily="34" charset="0"/>
                  <a:cs typeface="Arial" pitchFamily="34" charset="0"/>
                </a:rPr>
                <a:t>FM 7-0</a:t>
              </a:r>
            </a:p>
            <a:p>
              <a:pPr algn="ctr">
                <a:lnSpc>
                  <a:spcPts val="800"/>
                </a:lnSpc>
              </a:pPr>
              <a:endParaRPr lang="en-US" sz="700" b="1" dirty="0"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700" b="1" dirty="0" smtClean="0">
                  <a:latin typeface="Arial" pitchFamily="34" charset="0"/>
                  <a:cs typeface="Arial" pitchFamily="34" charset="0"/>
                </a:rPr>
                <a:t>Train to Win in a Complex World</a:t>
              </a:r>
              <a:endParaRPr lang="en-US" sz="7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 bwMode="auto">
          <a:xfrm>
            <a:off x="3909835" y="701760"/>
            <a:ext cx="731520" cy="82296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700" b="1" dirty="0">
                <a:latin typeface="Arial" pitchFamily="34" charset="0"/>
                <a:cs typeface="Arial" pitchFamily="34" charset="0"/>
              </a:rPr>
              <a:t>FM 3-0</a:t>
            </a:r>
          </a:p>
          <a:p>
            <a:pPr algn="ctr">
              <a:lnSpc>
                <a:spcPts val="800"/>
              </a:lnSpc>
            </a:pPr>
            <a:endParaRPr lang="en-US" sz="7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7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700" b="1" dirty="0">
                <a:latin typeface="Arial" pitchFamily="34" charset="0"/>
                <a:cs typeface="Arial" pitchFamily="34" charset="0"/>
              </a:rPr>
              <a:t>Operations</a:t>
            </a:r>
          </a:p>
        </p:txBody>
      </p:sp>
    </p:spTree>
    <p:extLst>
      <p:ext uri="{BB962C8B-B14F-4D97-AF65-F5344CB8AC3E}">
        <p14:creationId xmlns:p14="http://schemas.microsoft.com/office/powerpoint/2010/main" val="19797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Arms Center of Mission Command Center of Excellence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2969" y="87523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Combined Arms Center (CAC)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2001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Mission Command CoE (MC CoE)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26340" y="1249035"/>
            <a:ext cx="836855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ATP 3-24.3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Cultural and Situational Awareness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9156" y="2328482"/>
            <a:ext cx="847412" cy="960088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3-24.4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Shape, Clear, Hold, Build, Transition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813387" y="2328482"/>
            <a:ext cx="842692" cy="960087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3-24.5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Populace and Resource Control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11056" y="232848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3-24.6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Insurgency Dynamics, Strategies, and Characteristics</a:t>
            </a: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16356" y="232848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5-02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Operational Environment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2"/>
          </p:cNvPr>
          <p:cNvSpPr/>
          <p:nvPr/>
        </p:nvSpPr>
        <p:spPr bwMode="auto">
          <a:xfrm>
            <a:off x="1021743" y="1249913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6-22.1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Counseling Process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969" y="5080886"/>
            <a:ext cx="836299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3-13.1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Assessment in the Information Environment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607542" y="3982455"/>
            <a:ext cx="847412" cy="960088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3-90.15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Site Exploitation</a:t>
            </a: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510470" y="3982456"/>
            <a:ext cx="842692" cy="960087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6-01.1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for Effective Knowledge Management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969" y="3982423"/>
            <a:ext cx="841589" cy="960120"/>
            <a:chOff x="117969" y="3982423"/>
            <a:chExt cx="841589" cy="96012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17969" y="3982423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3-50.20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SERE Preparation and Training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7969" y="4656618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3-05.70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5072" y="3977677"/>
            <a:ext cx="843215" cy="964866"/>
            <a:chOff x="1033189" y="3977677"/>
            <a:chExt cx="843215" cy="964866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033189" y="3977677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3-50.21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Survival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34815" y="4656634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3-05.70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913801" y="3980839"/>
            <a:ext cx="843535" cy="961704"/>
            <a:chOff x="1928295" y="3980839"/>
            <a:chExt cx="843535" cy="961704"/>
          </a:xfrm>
        </p:grpSpPr>
        <p:sp>
          <p:nvSpPr>
            <p:cNvPr id="21" name="Rectangle 20"/>
            <p:cNvSpPr/>
            <p:nvPr/>
          </p:nvSpPr>
          <p:spPr bwMode="auto">
            <a:xfrm>
              <a:off x="1930582" y="3980839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3-50.22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Evasion and Recovery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928295" y="4656634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3-05.70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12850" y="3982423"/>
            <a:ext cx="842075" cy="960120"/>
            <a:chOff x="2823721" y="3982423"/>
            <a:chExt cx="842075" cy="960120"/>
          </a:xfrm>
        </p:grpSpPr>
        <p:sp>
          <p:nvSpPr>
            <p:cNvPr id="24" name="Rectangle 23"/>
            <p:cNvSpPr/>
            <p:nvPr/>
          </p:nvSpPr>
          <p:spPr bwMode="auto">
            <a:xfrm>
              <a:off x="2824548" y="3982423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3-50.23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Resistance and Escape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823721" y="4653454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3-05.70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10439" y="3977676"/>
            <a:ext cx="841589" cy="964867"/>
            <a:chOff x="3717687" y="3977676"/>
            <a:chExt cx="841589" cy="964867"/>
          </a:xfrm>
        </p:grpSpPr>
        <p:sp>
          <p:nvSpPr>
            <p:cNvPr id="27" name="Rectangle 26"/>
            <p:cNvSpPr/>
            <p:nvPr/>
          </p:nvSpPr>
          <p:spPr bwMode="auto">
            <a:xfrm>
              <a:off x="3717858" y="3977676"/>
              <a:ext cx="841248" cy="94517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3-50.24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Environmental Survival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717687" y="4656634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3-05.70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117969" y="232848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3-22.2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Security Force Assistance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918094" y="1249035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TC 7-21.13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Soldier’s Guide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1016037" y="2328482"/>
            <a:ext cx="836299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3-24.1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Operational Environment and Causes of Instability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814444" y="1249211"/>
            <a:ext cx="841635" cy="960822"/>
            <a:chOff x="1773861" y="1026648"/>
            <a:chExt cx="841635" cy="96082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773861" y="1026648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TC 7-100.1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OPFOR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773907" y="1701561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7-100.1</a:t>
              </a: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4613706" y="232848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3-72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Nuclear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Combined Arms Doctrine </a:t>
            </a:r>
            <a:br>
              <a:rPr lang="en-US" dirty="0" smtClean="0"/>
            </a:br>
            <a:r>
              <a:rPr lang="en-US" dirty="0" smtClean="0"/>
              <a:t>Directorate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30544" y="404104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CADD Tracked or Assisted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hlinkClick r:id="rId2"/>
          </p:cNvPr>
          <p:cNvSpPr/>
          <p:nvPr/>
        </p:nvSpPr>
        <p:spPr bwMode="auto">
          <a:xfrm>
            <a:off x="61908" y="4368754"/>
            <a:ext cx="836299" cy="960559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3-07.5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Stability Techniques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66652" y="4369193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3-07.6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Protection of Civilians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6959" y="5383207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3-94.1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Digital Liaison Teams (USAWC)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66652" y="5383207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5-02.2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Techniques for Red Team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hlinkClick r:id="rId3"/>
          </p:cNvPr>
          <p:cNvSpPr/>
          <p:nvPr/>
        </p:nvSpPr>
        <p:spPr bwMode="auto">
          <a:xfrm>
            <a:off x="1876345" y="4369193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5-19  C1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Risk Management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282" y="6532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Combined Arms Doctrine Directorate (CADD)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hlinkClick r:id="rId4"/>
          </p:cNvPr>
          <p:cNvSpPr/>
          <p:nvPr/>
        </p:nvSpPr>
        <p:spPr bwMode="auto">
          <a:xfrm>
            <a:off x="1871862" y="10674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3-90.90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Tactical Standard Operating Procedures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>
            <a:hlinkClick r:id="rId5"/>
          </p:cNvPr>
          <p:cNvSpPr/>
          <p:nvPr/>
        </p:nvSpPr>
        <p:spPr bwMode="auto">
          <a:xfrm>
            <a:off x="6404556" y="10674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3-91.1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Joint Air Ground Integration Center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959" y="3082848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6-0.5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Command Post Organization and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959" y="208161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6-22.6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Team Building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592673" y="2081612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Corps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63570" y="2081644"/>
            <a:ext cx="847412" cy="960088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3-28.2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DSCA for the Commander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76345" y="2081645"/>
            <a:ext cx="842692" cy="960087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3-28.3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DSCA for the Staff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84400" y="208161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3-37.15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Countering Insider Threats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>
            <a:hlinkClick r:id="rId6"/>
          </p:cNvPr>
          <p:cNvSpPr/>
          <p:nvPr/>
        </p:nvSpPr>
        <p:spPr bwMode="auto">
          <a:xfrm>
            <a:off x="5497275" y="10674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Division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>
            <a:hlinkClick r:id="rId7"/>
          </p:cNvPr>
          <p:cNvSpPr/>
          <p:nvPr/>
        </p:nvSpPr>
        <p:spPr bwMode="auto">
          <a:xfrm>
            <a:off x="7311837" y="10674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3-93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Theater Army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8219117" y="10674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5-0.1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Army Design Methodology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219117" y="208161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5-0.7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 Planners Guide to the Allocation of Forces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499284" y="208161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3-94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Army Headquarters Transitioning to a Joint Staff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>
            <a:hlinkClick r:id="rId8"/>
          </p:cNvPr>
          <p:cNvSpPr/>
          <p:nvPr/>
        </p:nvSpPr>
        <p:spPr bwMode="auto">
          <a:xfrm>
            <a:off x="7312506" y="208161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5-0.6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Network Engagement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91011" y="2081173"/>
            <a:ext cx="836299" cy="960559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3-90.20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Regional Support Group Operations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2600" y="1067498"/>
            <a:ext cx="845607" cy="962474"/>
            <a:chOff x="186883" y="1079356"/>
            <a:chExt cx="845607" cy="96247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186883" y="1079356"/>
              <a:ext cx="840556" cy="962474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3-06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Urban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0901" y="1755342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3-06</a:t>
              </a: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2779314" y="10674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3-90.97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Mountain Warfare and Cold Weather Operations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589653" y="1067498"/>
            <a:ext cx="841589" cy="960120"/>
            <a:chOff x="6796841" y="2127201"/>
            <a:chExt cx="841589" cy="96012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6797182" y="2127201"/>
              <a:ext cx="841248" cy="96012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3-90.99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Desert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96841" y="2801412"/>
              <a:ext cx="841589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90-3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86765" y="1067498"/>
            <a:ext cx="836855" cy="960559"/>
            <a:chOff x="5920649" y="2126982"/>
            <a:chExt cx="836855" cy="960559"/>
          </a:xfrm>
        </p:grpSpPr>
        <p:sp>
          <p:nvSpPr>
            <p:cNvPr id="35" name="Rectangle 34"/>
            <p:cNvSpPr/>
            <p:nvPr/>
          </p:nvSpPr>
          <p:spPr bwMode="auto">
            <a:xfrm>
              <a:off x="5920649" y="2126982"/>
              <a:ext cx="836855" cy="96055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ATP 3-90.98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Jungle Operations</a:t>
              </a: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lnSpc>
                  <a:spcPts val="800"/>
                </a:lnSpc>
              </a:pPr>
              <a:endPara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931129" y="2801606"/>
              <a:ext cx="826375" cy="285909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FM 90-5</a:t>
              </a: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964240" y="1067498"/>
            <a:ext cx="841248" cy="96012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ATP 3-55.4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Tactical Information Collection</a:t>
            </a: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6405895" y="2081612"/>
            <a:ext cx="841248" cy="960120"/>
          </a:xfrm>
          <a:prstGeom prst="rect">
            <a:avLst/>
          </a:prstGeom>
          <a:solidFill>
            <a:srgbClr val="A6A6A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800"/>
              </a:lnSpc>
            </a:pPr>
            <a:r>
              <a:rPr lang="en-US" sz="800" b="1" dirty="0">
                <a:latin typeface="Arial" pitchFamily="34" charset="0"/>
                <a:cs typeface="Arial" pitchFamily="34" charset="0"/>
              </a:rPr>
              <a:t>ATP </a:t>
            </a:r>
            <a:r>
              <a:rPr lang="en-US" sz="800" b="1" dirty="0" smtClean="0">
                <a:latin typeface="Arial" pitchFamily="34" charset="0"/>
                <a:cs typeface="Arial" pitchFamily="34" charset="0"/>
              </a:rPr>
              <a:t>3-94.2 </a:t>
            </a: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800" b="1" dirty="0" smtClean="0">
                <a:latin typeface="Arial" pitchFamily="34" charset="0"/>
                <a:cs typeface="Arial" pitchFamily="34" charset="0"/>
              </a:rPr>
              <a:t>Deep Operations</a:t>
            </a: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ts val="800"/>
              </a:lnSpc>
            </a:pPr>
            <a:endParaRPr lang="en-US" sz="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27ECD9-BC81-4898-85E9-65F688241638}"/>
</file>

<file path=customXml/itemProps2.xml><?xml version="1.0" encoding="utf-8"?>
<ds:datastoreItem xmlns:ds="http://schemas.openxmlformats.org/officeDocument/2006/customXml" ds:itemID="{0111070A-C598-4B0E-A9DB-92D66586221B}"/>
</file>

<file path=customXml/itemProps3.xml><?xml version="1.0" encoding="utf-8"?>
<ds:datastoreItem xmlns:ds="http://schemas.openxmlformats.org/officeDocument/2006/customXml" ds:itemID="{78BACD36-3CD8-45EE-BEBA-C809FA149B6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3261</Words>
  <Application>Microsoft Office PowerPoint</Application>
  <PresentationFormat>On-screen Show (4:3)</PresentationFormat>
  <Paragraphs>2169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Wingdings</vt:lpstr>
      <vt:lpstr>Office Theme</vt:lpstr>
      <vt:lpstr>Doctrine Status</vt:lpstr>
      <vt:lpstr>PowerPoint Presentation</vt:lpstr>
      <vt:lpstr>Doctrine Update</vt:lpstr>
      <vt:lpstr>e2Book Priority List</vt:lpstr>
      <vt:lpstr>Legend</vt:lpstr>
      <vt:lpstr>ADPs and ADRPs</vt:lpstr>
      <vt:lpstr>FMs</vt:lpstr>
      <vt:lpstr>Combined Arms Center of Mission Command Center of Excellence</vt:lpstr>
      <vt:lpstr>Combined Arms Doctrine  Directorate</vt:lpstr>
      <vt:lpstr>Intelligence Center of Excellence</vt:lpstr>
      <vt:lpstr>Maneuver Center of Excellence</vt:lpstr>
      <vt:lpstr>Aviation Center of Excellence</vt:lpstr>
      <vt:lpstr>Fires Center of Excellence</vt:lpstr>
      <vt:lpstr>Maneuver Support Center of Excellence</vt:lpstr>
      <vt:lpstr>Sustainment Center of Excellence</vt:lpstr>
      <vt:lpstr>Sustainment Center of Excellence</vt:lpstr>
      <vt:lpstr>Cyber Center of Excellence</vt:lpstr>
      <vt:lpstr>Special Operations Center of  Excellence</vt:lpstr>
      <vt:lpstr>Health Readiness Center of  Excellence</vt:lpstr>
      <vt:lpstr>Air Land Sea Application Center (ALSA)</vt:lpstr>
      <vt:lpstr>SMDC and USACMH</vt:lpstr>
      <vt:lpstr>Doctrine at APD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Linton, Matthew S CPT MIL USARMY TRADOC</dc:creator>
  <cp:lastModifiedBy>Linton, Matthew S CPT MIL USARMY TRADOC</cp:lastModifiedBy>
  <cp:revision>107</cp:revision>
  <cp:lastPrinted>2016-05-12T14:13:33Z</cp:lastPrinted>
  <dcterms:created xsi:type="dcterms:W3CDTF">2016-02-01T18:57:25Z</dcterms:created>
  <dcterms:modified xsi:type="dcterms:W3CDTF">2016-05-13T16:28:18Z</dcterms:modified>
</cp:coreProperties>
</file>