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11" r:id="rId1"/>
  </p:sldMasterIdLst>
  <p:notesMasterIdLst>
    <p:notesMasterId r:id="rId61"/>
  </p:notesMasterIdLst>
  <p:handoutMasterIdLst>
    <p:handoutMasterId r:id="rId62"/>
  </p:handoutMasterIdLst>
  <p:sldIdLst>
    <p:sldId id="256" r:id="rId2"/>
    <p:sldId id="375" r:id="rId3"/>
    <p:sldId id="340" r:id="rId4"/>
    <p:sldId id="411" r:id="rId5"/>
    <p:sldId id="417" r:id="rId6"/>
    <p:sldId id="399" r:id="rId7"/>
    <p:sldId id="409" r:id="rId8"/>
    <p:sldId id="415" r:id="rId9"/>
    <p:sldId id="420" r:id="rId10"/>
    <p:sldId id="421" r:id="rId11"/>
    <p:sldId id="367" r:id="rId12"/>
    <p:sldId id="394" r:id="rId13"/>
    <p:sldId id="366" r:id="rId14"/>
    <p:sldId id="457" r:id="rId15"/>
    <p:sldId id="458" r:id="rId16"/>
    <p:sldId id="459" r:id="rId17"/>
    <p:sldId id="374" r:id="rId18"/>
    <p:sldId id="258" r:id="rId19"/>
    <p:sldId id="425" r:id="rId20"/>
    <p:sldId id="441" r:id="rId21"/>
    <p:sldId id="442" r:id="rId22"/>
    <p:sldId id="443" r:id="rId23"/>
    <p:sldId id="444" r:id="rId24"/>
    <p:sldId id="445" r:id="rId25"/>
    <p:sldId id="432" r:id="rId26"/>
    <p:sldId id="446" r:id="rId27"/>
    <p:sldId id="447" r:id="rId28"/>
    <p:sldId id="448" r:id="rId29"/>
    <p:sldId id="449" r:id="rId30"/>
    <p:sldId id="450" r:id="rId31"/>
    <p:sldId id="451" r:id="rId32"/>
    <p:sldId id="452" r:id="rId33"/>
    <p:sldId id="365" r:id="rId34"/>
    <p:sldId id="382" r:id="rId35"/>
    <p:sldId id="412" r:id="rId36"/>
    <p:sldId id="413" r:id="rId37"/>
    <p:sldId id="414" r:id="rId38"/>
    <p:sldId id="342" r:id="rId39"/>
    <p:sldId id="373" r:id="rId40"/>
    <p:sldId id="389" r:id="rId41"/>
    <p:sldId id="418" r:id="rId42"/>
    <p:sldId id="377" r:id="rId43"/>
    <p:sldId id="403" r:id="rId44"/>
    <p:sldId id="416" r:id="rId45"/>
    <p:sldId id="424" r:id="rId46"/>
    <p:sldId id="400" r:id="rId47"/>
    <p:sldId id="402" r:id="rId48"/>
    <p:sldId id="383" r:id="rId49"/>
    <p:sldId id="388" r:id="rId50"/>
    <p:sldId id="422" r:id="rId51"/>
    <p:sldId id="423" r:id="rId52"/>
    <p:sldId id="419" r:id="rId53"/>
    <p:sldId id="406" r:id="rId54"/>
    <p:sldId id="407" r:id="rId55"/>
    <p:sldId id="408" r:id="rId56"/>
    <p:sldId id="453" r:id="rId57"/>
    <p:sldId id="454" r:id="rId58"/>
    <p:sldId id="455" r:id="rId59"/>
    <p:sldId id="456" r:id="rId60"/>
  </p:sldIdLst>
  <p:sldSz cx="9144000" cy="6858000" type="screen4x3"/>
  <p:notesSz cx="6985000" cy="92837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CC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8" autoAdjust="0"/>
    <p:restoredTop sz="29536" autoAdjust="0"/>
  </p:normalViewPr>
  <p:slideViewPr>
    <p:cSldViewPr snapToGrid="0" showGuides="1">
      <p:cViewPr>
        <p:scale>
          <a:sx n="50" d="100"/>
          <a:sy n="50" d="100"/>
        </p:scale>
        <p:origin x="-196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1848"/>
    </p:cViewPr>
  </p:sorterViewPr>
  <p:notesViewPr>
    <p:cSldViewPr snapToGrid="0" showGuides="1">
      <p:cViewPr>
        <p:scale>
          <a:sx n="80" d="100"/>
          <a:sy n="80" d="100"/>
        </p:scale>
        <p:origin x="-1176" y="1224"/>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eaLnBrk="0" hangingPunct="0">
              <a:defRPr sz="1200">
                <a:latin typeface="Arial" pitchFamily="34" charset="0"/>
                <a:ea typeface="ＭＳ Ｐゴシック"/>
                <a:cs typeface="ＭＳ Ｐゴシック"/>
              </a:defRPr>
            </a:lvl1pPr>
          </a:lstStyle>
          <a:p>
            <a:pPr>
              <a:defRPr/>
            </a:pPr>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eaLnBrk="0" hangingPunct="0">
              <a:defRPr sz="1200">
                <a:latin typeface="Arial" pitchFamily="34" charset="0"/>
                <a:ea typeface="ＭＳ Ｐゴシック"/>
                <a:cs typeface="ＭＳ Ｐゴシック"/>
              </a:defRPr>
            </a:lvl1pPr>
          </a:lstStyle>
          <a:p>
            <a:pPr>
              <a:defRPr/>
            </a:pPr>
            <a:fld id="{5678751E-015E-427A-9914-A3FF43D70933}" type="datetimeFigureOut">
              <a:rPr lang="en-US"/>
              <a:pPr>
                <a:defRPr/>
              </a:pPr>
              <a:t>12/29/2011</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eaLnBrk="0" hangingPunct="0">
              <a:defRPr sz="1200">
                <a:latin typeface="Arial" pitchFamily="34" charset="0"/>
                <a:ea typeface="ＭＳ Ｐゴシック"/>
                <a:cs typeface="ＭＳ Ｐゴシック"/>
              </a:defRPr>
            </a:lvl1pPr>
          </a:lstStyle>
          <a:p>
            <a:pPr>
              <a:defRPr/>
            </a:pPr>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eaLnBrk="0" hangingPunct="0">
              <a:defRPr sz="1200">
                <a:latin typeface="Arial" pitchFamily="34" charset="0"/>
                <a:ea typeface="ＭＳ Ｐゴシック"/>
                <a:cs typeface="ＭＳ Ｐゴシック"/>
              </a:defRPr>
            </a:lvl1pPr>
          </a:lstStyle>
          <a:p>
            <a:pPr>
              <a:defRPr/>
            </a:pPr>
            <a:fld id="{27DDB2B3-A498-4DB6-997F-AAF49C3FF4F2}" type="slidenum">
              <a:rPr lang="en-US"/>
              <a:pPr>
                <a:defRPr/>
              </a:pPr>
              <a:t>‹#›</a:t>
            </a:fld>
            <a:endParaRPr lang="en-US"/>
          </a:p>
        </p:txBody>
      </p:sp>
    </p:spTree>
    <p:extLst>
      <p:ext uri="{BB962C8B-B14F-4D97-AF65-F5344CB8AC3E}">
        <p14:creationId xmlns:p14="http://schemas.microsoft.com/office/powerpoint/2010/main" val="1089265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eaLnBrk="0" hangingPunct="0">
              <a:defRPr sz="1200">
                <a:latin typeface="Arial" pitchFamily="34" charset="0"/>
                <a:ea typeface="ＭＳ Ｐゴシック"/>
                <a:cs typeface="ＭＳ Ｐゴシック"/>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eaLnBrk="0" hangingPunct="0">
              <a:defRPr sz="1200">
                <a:latin typeface="Arial" pitchFamily="34" charset="0"/>
                <a:ea typeface="ＭＳ Ｐゴシック"/>
                <a:cs typeface="ＭＳ Ｐゴシック"/>
              </a:defRPr>
            </a:lvl1pPr>
          </a:lstStyle>
          <a:p>
            <a:pPr>
              <a:defRPr/>
            </a:pPr>
            <a:fld id="{7B47BCCF-7CDB-4502-9BDA-162ACED12EDA}" type="datetimeFigureOut">
              <a:rPr lang="en-US"/>
              <a:pPr>
                <a:defRPr/>
              </a:pPr>
              <a:t>12/29/2011</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smtClean="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eaLnBrk="0" hangingPunct="0">
              <a:defRPr sz="1200">
                <a:latin typeface="Arial" pitchFamily="34" charset="0"/>
                <a:ea typeface="ＭＳ Ｐゴシック"/>
                <a:cs typeface="ＭＳ Ｐゴシック"/>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2958" tIns="46479" rIns="92958" bIns="46479" rtlCol="0" anchor="b"/>
          <a:lstStyle>
            <a:lvl1pPr algn="r" eaLnBrk="0" hangingPunct="0">
              <a:defRPr sz="1200">
                <a:latin typeface="Arial" pitchFamily="34" charset="0"/>
                <a:ea typeface="ＭＳ Ｐゴシック"/>
                <a:cs typeface="ＭＳ Ｐゴシック"/>
              </a:defRPr>
            </a:lvl1pPr>
          </a:lstStyle>
          <a:p>
            <a:pPr>
              <a:defRPr/>
            </a:pPr>
            <a:fld id="{FE47CBAC-6563-4D41-9677-9350BCD713CF}" type="slidenum">
              <a:rPr lang="en-US"/>
              <a:pPr>
                <a:defRPr/>
              </a:pPr>
              <a:t>‹#›</a:t>
            </a:fld>
            <a:endParaRPr lang="en-US"/>
          </a:p>
        </p:txBody>
      </p:sp>
    </p:spTree>
    <p:extLst>
      <p:ext uri="{BB962C8B-B14F-4D97-AF65-F5344CB8AC3E}">
        <p14:creationId xmlns:p14="http://schemas.microsoft.com/office/powerpoint/2010/main" val="26729628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mdpi.com/2072-4292/3/8/1663/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briefing is the annual US IOOS report to the IOOC.  This task is assigned to the Lead Federal Agency</a:t>
            </a:r>
          </a:p>
          <a:p>
            <a:r>
              <a:rPr lang="en-US" smtClean="0"/>
              <a:t>  </a:t>
            </a:r>
          </a:p>
          <a:p>
            <a:r>
              <a:rPr lang="en-US" b="1" smtClean="0"/>
              <a:t>ACTIVITY: “report annually to the Interagency Ocean Observing Committee on the accomplishments, operational needs, and performance of the System to contribute to the annual and long-term plans developed pursuant to subsection (c)(2)(A)(i).” </a:t>
            </a: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86A02DE5-414E-4981-ABCA-F173153C01B0}" type="slidenum">
              <a:rPr lang="en-US" sz="1200" smtClean="0"/>
              <a:pPr/>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smtClean="0"/>
              <a:t> This graphic represents a Web-based view of the predictions for the water quality conditions at beaches on the South Carolina coast.  </a:t>
            </a:r>
          </a:p>
          <a:p>
            <a:pPr>
              <a:buFontTx/>
              <a:buChar char="•"/>
            </a:pPr>
            <a:endParaRPr lang="en-US" smtClean="0"/>
          </a:p>
          <a:p>
            <a:pPr>
              <a:buFontTx/>
              <a:buChar char="•"/>
            </a:pPr>
            <a:r>
              <a:rPr lang="en-US" smtClean="0"/>
              <a:t>  The high, medium, low or no prediction scale represented by color-coded icons identify the bacterial water quality conditions based on the SC predictive model used per EPA criteria for safe swimming conditions.  </a:t>
            </a:r>
          </a:p>
          <a:p>
            <a:endParaRPr lang="en-US" smtClean="0"/>
          </a:p>
          <a:p>
            <a:pPr>
              <a:buFontTx/>
              <a:buChar char="•"/>
            </a:pPr>
            <a:r>
              <a:rPr lang="en-US" smtClean="0"/>
              <a:t>  The model outputs will benefit the public by providing more timely delivery of swimming advisories or other relevant beach water quality information to decision makers (i.e. public health officials) to disseminate advisories or through real-time notification systems.  </a:t>
            </a:r>
          </a:p>
          <a:p>
            <a:endParaRPr lang="en-US" smtClean="0"/>
          </a:p>
          <a:p>
            <a:pPr>
              <a:buFontTx/>
              <a:buChar char="•"/>
            </a:pPr>
            <a:r>
              <a:rPr lang="en-US" smtClean="0"/>
              <a:t>  As part of this project, an automated web based decision support tool will be implemented to support local decision making.     </a:t>
            </a:r>
          </a:p>
          <a:p>
            <a:endParaRPr lang="en-US" smtClean="0"/>
          </a:p>
          <a:p>
            <a:endParaRPr lang="en-US" smtClean="0"/>
          </a:p>
          <a:p>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C9E78332-F863-4D52-9C27-F96166CA1B0D}" type="slidenum">
              <a:rPr lang="en-US" sz="1200" smtClean="0"/>
              <a:pPr/>
              <a:t>10</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u="sng" smtClean="0"/>
              <a:t>Talking Points:  </a:t>
            </a:r>
          </a:p>
          <a:p>
            <a:endParaRPr lang="en-US" smtClean="0"/>
          </a:p>
          <a:p>
            <a:r>
              <a:rPr lang="en-US" smtClean="0"/>
              <a:t>In 2010, with funding included in the FY2010 appropriations, U.S. IOOS initiated a project under the Southeastern Universities Research Association (SURA) to evaluate the readiness of marine forecasts along the Atlantic and Gulf of Mexico coasts and improve them for operational use. This project creates an objective environment to compare the latest models for improved forecasting of chronic issues of high relevance in the Atlantic and Gulf regions such as flooding from storm surge and seasonal depletion of oxygen in shallow waters.  Through this project, methods will also be explored for effectively delivering model results to regional centers, scientists, and managers relying on U.S. IOOS.  </a:t>
            </a:r>
          </a:p>
          <a:p>
            <a:endParaRPr lang="en-US" smtClean="0"/>
          </a:p>
          <a:p>
            <a:r>
              <a:rPr lang="en-US" smtClean="0"/>
              <a:t>This has been a very successful effort which has gained support from NOAA, Navy, BOEM, USGS, USACE, NASA and USCG.</a:t>
            </a:r>
          </a:p>
          <a:p>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F33B9A36-8FC9-4A7E-8B4A-A2E80EA332BC}" type="slidenum">
              <a:rPr lang="en-US" sz="1200" smtClean="0"/>
              <a:pPr/>
              <a:t>11</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a:defRPr/>
            </a:pPr>
            <a:r>
              <a:rPr lang="en-US" u="sng" dirty="0" smtClean="0"/>
              <a:t>Talking Points:</a:t>
            </a:r>
          </a:p>
          <a:p>
            <a:pPr>
              <a:defRPr/>
            </a:pPr>
            <a:endParaRPr lang="en-US" dirty="0" smtClean="0"/>
          </a:p>
          <a:p>
            <a:pPr>
              <a:defRPr/>
            </a:pPr>
            <a:r>
              <a:rPr lang="en-US" dirty="0" smtClean="0"/>
              <a:t>HF Radar remains one observing system where </a:t>
            </a:r>
            <a:r>
              <a:rPr lang="en-US" sz="1400" b="1" dirty="0" smtClean="0"/>
              <a:t>&gt;</a:t>
            </a:r>
            <a:r>
              <a:rPr lang="en-US" dirty="0" smtClean="0"/>
              <a:t>98% is provided by the non-Federal part of US IOOS</a:t>
            </a:r>
          </a:p>
          <a:p>
            <a:pPr>
              <a:defRPr/>
            </a:pPr>
            <a:r>
              <a:rPr lang="en-US" dirty="0" smtClean="0"/>
              <a:t>Great partnership with Industry – US company CODAR provides 80% of the HF Radars world wide</a:t>
            </a:r>
          </a:p>
          <a:p>
            <a:pPr>
              <a:defRPr/>
            </a:pPr>
            <a:r>
              <a:rPr lang="en-US" dirty="0" smtClean="0"/>
              <a:t>Uses are growing – this year has seen a growing interest by the Maritime Domain</a:t>
            </a:r>
            <a:r>
              <a:rPr lang="en-US" b="1" i="1" dirty="0" smtClean="0"/>
              <a:t> </a:t>
            </a:r>
            <a:r>
              <a:rPr lang="en-US" dirty="0" smtClean="0"/>
              <a:t>Awareness community – through DHS’s funded Centers of Excellence</a:t>
            </a:r>
          </a:p>
          <a:p>
            <a:pPr>
              <a:defRPr/>
            </a:pPr>
            <a:r>
              <a:rPr lang="en-US" dirty="0" smtClean="0"/>
              <a:t>Tsunami – detection – 10 -43 </a:t>
            </a:r>
            <a:r>
              <a:rPr lang="en-US" dirty="0" err="1" smtClean="0"/>
              <a:t>mins</a:t>
            </a:r>
            <a:r>
              <a:rPr lang="en-US" dirty="0" smtClean="0"/>
              <a:t> ahead of tide gauges.</a:t>
            </a:r>
          </a:p>
          <a:p>
            <a:pPr>
              <a:defRPr/>
            </a:pPr>
            <a:endParaRPr lang="en-US" dirty="0" smtClean="0"/>
          </a:p>
          <a:p>
            <a:pPr>
              <a:defRPr/>
            </a:pPr>
            <a:r>
              <a:rPr lang="en-US" dirty="0" smtClean="0"/>
              <a:t>More info see Emerging uses include ecosystem based studies, vessel tracking and most recently HF Radar did pick up the signal from the March 2011 Pacific Tsunami – see Journal of Remote Sensing - </a:t>
            </a:r>
            <a:r>
              <a:rPr lang="en-US" dirty="0" smtClean="0">
                <a:hlinkClick r:id="rId3"/>
              </a:rPr>
              <a:t>http://www.mdpi.com/2072-4292/3/8/1663/pdf</a:t>
            </a:r>
            <a:endParaRPr lang="en-US" dirty="0" smtClean="0"/>
          </a:p>
          <a:p>
            <a:pPr>
              <a:defRPr/>
            </a:pPr>
            <a:endParaRPr lang="en-US" dirty="0" smtClean="0"/>
          </a:p>
          <a:p>
            <a:pPr>
              <a:defRPr/>
            </a:pPr>
            <a:r>
              <a:rPr lang="en-US" dirty="0" smtClean="0"/>
              <a:t>ISSUE remains working with DOD on primary frequency allocations within the United States</a:t>
            </a:r>
            <a:endParaRPr 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CE1F3494-AFA4-4963-90C0-037FFD3402CB}" type="slidenum">
              <a:rPr lang="en-US" sz="1200" smtClean="0"/>
              <a:pPr/>
              <a:t>12</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In situ – Coastal observing increases that we are aware of</a:t>
            </a:r>
          </a:p>
          <a:p>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F59D8F95-8232-49B5-B4CE-86C454380B6C}" type="slidenum">
              <a:rPr lang="en-US" sz="1200" smtClean="0"/>
              <a:pPr/>
              <a:t>13</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u="sng" dirty="0" smtClean="0"/>
              <a:t>Talking Points</a:t>
            </a:r>
          </a:p>
          <a:p>
            <a:pPr>
              <a:defRPr/>
            </a:pPr>
            <a:endParaRPr lang="en-US" u="sng" dirty="0" smtClean="0"/>
          </a:p>
          <a:p>
            <a:pPr marL="171450" indent="-171450">
              <a:buFont typeface="Wingdings" pitchFamily="2" charset="2"/>
              <a:buChar char="§"/>
              <a:defRPr/>
            </a:pPr>
            <a:r>
              <a:rPr lang="en-US" dirty="0" smtClean="0"/>
              <a:t>US IOOS/NSF-OOI </a:t>
            </a:r>
            <a:r>
              <a:rPr lang="en-US" dirty="0" err="1" smtClean="0"/>
              <a:t>cyberinfrastructure</a:t>
            </a:r>
            <a:r>
              <a:rPr lang="en-US" dirty="0" smtClean="0"/>
              <a:t> collaborations are in their third year</a:t>
            </a:r>
            <a:br>
              <a:rPr lang="en-US" dirty="0" smtClean="0"/>
            </a:br>
            <a:endParaRPr lang="en-US" dirty="0" smtClean="0"/>
          </a:p>
          <a:p>
            <a:pPr marL="171450" indent="-171450">
              <a:buFont typeface="Wingdings" pitchFamily="2" charset="2"/>
              <a:buChar char="§"/>
              <a:defRPr/>
            </a:pPr>
            <a:r>
              <a:rPr lang="en-US" dirty="0" smtClean="0"/>
              <a:t>US IOOS DMAC is a development partner with the OOI-CI team per demonstrating value of the CI for access/distribution of operational ocean observing data</a:t>
            </a:r>
            <a:br>
              <a:rPr lang="en-US" dirty="0" smtClean="0"/>
            </a:br>
            <a:endParaRPr lang="en-US" dirty="0" smtClean="0"/>
          </a:p>
          <a:p>
            <a:pPr marL="171450" indent="-171450">
              <a:buFont typeface="Wingdings" pitchFamily="2" charset="2"/>
              <a:buChar char="§"/>
              <a:defRPr/>
            </a:pPr>
            <a:r>
              <a:rPr lang="en-US" dirty="0" smtClean="0"/>
              <a:t>OOI-CI's program is being executed through a series of four software releases (R1-4)</a:t>
            </a:r>
            <a:br>
              <a:rPr lang="en-US" dirty="0" smtClean="0"/>
            </a:br>
            <a:endParaRPr lang="en-US" dirty="0" smtClean="0"/>
          </a:p>
          <a:p>
            <a:pPr marL="171450" indent="-171450">
              <a:buFont typeface="Wingdings" pitchFamily="2" charset="2"/>
              <a:buChar char="§"/>
              <a:defRPr/>
            </a:pPr>
            <a:r>
              <a:rPr lang="en-US" dirty="0" smtClean="0"/>
              <a:t>During R1 OOI-CI and IOOS-DMAC teams developed a detailed collaboration plan to focus on the data access requirements of coastal modelers as a way to reveal challenges per data formats, access tools, and integration/assimilation requirements</a:t>
            </a:r>
            <a:br>
              <a:rPr lang="en-US" dirty="0" smtClean="0"/>
            </a:br>
            <a:endParaRPr lang="en-US" dirty="0" smtClean="0"/>
          </a:p>
          <a:p>
            <a:pPr marL="171450" indent="-171450">
              <a:buFont typeface="Wingdings" pitchFamily="2" charset="2"/>
              <a:buChar char="§"/>
              <a:defRPr/>
            </a:pPr>
            <a:r>
              <a:rPr lang="en-US" dirty="0" smtClean="0"/>
              <a:t>Modelers from MARACOOS/Rutgers and </a:t>
            </a:r>
            <a:r>
              <a:rPr lang="en-US" dirty="0" err="1" smtClean="0"/>
              <a:t>PacIOOS</a:t>
            </a:r>
            <a:r>
              <a:rPr lang="en-US" dirty="0" smtClean="0"/>
              <a:t>/UH participated in the development of detailed requirements that resulted in an OOI-CI tool for improved access (inc. subscriptions) to dozens of operational observing data sources</a:t>
            </a:r>
            <a:br>
              <a:rPr lang="en-US" dirty="0" smtClean="0"/>
            </a:br>
            <a:endParaRPr lang="en-US" dirty="0" smtClean="0"/>
          </a:p>
          <a:p>
            <a:pPr marL="171450" indent="-171450">
              <a:buFont typeface="Wingdings" pitchFamily="2" charset="2"/>
              <a:buChar char="§"/>
              <a:defRPr/>
            </a:pPr>
            <a:r>
              <a:rPr lang="en-US" dirty="0" smtClean="0"/>
              <a:t>US IOOS will continue to be a developmental partner on all four phases of the OOI-CI program</a:t>
            </a:r>
          </a:p>
          <a:p>
            <a:pPr>
              <a:defRPr/>
            </a:pPr>
            <a:endParaRPr 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75D0E0CD-A891-40DB-A506-8A35F6FB40E0}" type="slidenum">
              <a:rPr lang="en-US" sz="1200" smtClean="0"/>
              <a:pPr/>
              <a:t>14</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215900" y="4410075"/>
            <a:ext cx="6553200" cy="4422775"/>
          </a:xfrm>
        </p:spPr>
        <p:txBody>
          <a:bodyPr>
            <a:normAutofit fontScale="92500"/>
          </a:bodyPr>
          <a:lstStyle/>
          <a:p>
            <a:pPr fontAlgn="auto">
              <a:spcBef>
                <a:spcPts val="0"/>
              </a:spcBef>
              <a:spcAft>
                <a:spcPts val="0"/>
              </a:spcAft>
              <a:defRPr/>
            </a:pPr>
            <a:r>
              <a:rPr lang="en-US" u="sng" dirty="0" smtClean="0"/>
              <a:t>Talking Points:</a:t>
            </a:r>
          </a:p>
          <a:p>
            <a:pPr fontAlgn="auto">
              <a:spcBef>
                <a:spcPts val="0"/>
              </a:spcBef>
              <a:spcAft>
                <a:spcPts val="0"/>
              </a:spcAft>
              <a:defRPr/>
            </a:pPr>
            <a:endParaRPr lang="en-US" dirty="0" smtClean="0"/>
          </a:p>
          <a:p>
            <a:pPr fontAlgn="auto">
              <a:spcBef>
                <a:spcPts val="0"/>
              </a:spcBef>
              <a:spcAft>
                <a:spcPts val="0"/>
              </a:spcAft>
              <a:defRPr/>
            </a:pPr>
            <a:r>
              <a:rPr lang="en-US" dirty="0" smtClean="0"/>
              <a:t>From the US IOOS Program office we do not have our own educational projects but in this case coordinate access to what the regions are doing. </a:t>
            </a:r>
          </a:p>
          <a:p>
            <a:pPr fontAlgn="auto">
              <a:spcBef>
                <a:spcPts val="0"/>
              </a:spcBef>
              <a:spcAft>
                <a:spcPts val="0"/>
              </a:spcAft>
              <a:defRPr/>
            </a:pPr>
            <a:r>
              <a:rPr lang="en-US" dirty="0" smtClean="0"/>
              <a:t>My favorite tab here is “Using Real Data” which focuses on using data in the classrooms</a:t>
            </a:r>
          </a:p>
          <a:p>
            <a:pPr fontAlgn="auto">
              <a:spcBef>
                <a:spcPts val="0"/>
              </a:spcBef>
              <a:spcAft>
                <a:spcPts val="0"/>
              </a:spcAft>
              <a:defRPr/>
            </a:pPr>
            <a:endParaRPr 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8CFAE51E-B0ED-472C-B4B0-5CE29851BCF7}" type="slidenum">
              <a:rPr lang="en-US" sz="1200" smtClean="0">
                <a:solidFill>
                  <a:srgbClr val="000000"/>
                </a:solidFill>
                <a:latin typeface="Calibri" pitchFamily="34" charset="0"/>
              </a:rPr>
              <a:pPr/>
              <a:t>15</a:t>
            </a:fld>
            <a:endParaRPr lang="en-US" sz="1200" smtClean="0">
              <a:solidFill>
                <a:srgbClr val="000000"/>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u="sng" smtClean="0"/>
              <a:t>Talking Points: </a:t>
            </a:r>
          </a:p>
          <a:p>
            <a:endParaRPr lang="en-US" smtClean="0"/>
          </a:p>
          <a:p>
            <a:pPr>
              <a:buFontTx/>
              <a:buChar char="•"/>
            </a:pPr>
            <a:r>
              <a:rPr lang="en-US" smtClean="0"/>
              <a:t> Statistics are for the digital platform, which is used primarily by libraries.  </a:t>
            </a:r>
          </a:p>
          <a:p>
            <a:pPr>
              <a:buFontTx/>
              <a:buChar char="•"/>
            </a:pPr>
            <a:r>
              <a:rPr lang="en-US" smtClean="0"/>
              <a:t> It’s not a full indicator of any paper version usage or folks who may look at the PDF that’s available to members.  </a:t>
            </a:r>
          </a:p>
          <a:p>
            <a:pPr>
              <a:buFontTx/>
              <a:buChar char="•"/>
            </a:pPr>
            <a:r>
              <a:rPr lang="en-US" smtClean="0"/>
              <a:t> That said, clearly this is a very successful double issue with a large number of full text downloads viewed by researchers using library resources.  </a:t>
            </a:r>
          </a:p>
          <a:p>
            <a:pPr>
              <a:buFontTx/>
              <a:buChar char="•"/>
            </a:pPr>
            <a:r>
              <a:rPr lang="en-US" smtClean="0"/>
              <a:t> The first issue with 168 downloads was not only the most used of the volume year, but that’s also the most of any issue in our online archive (Vol 43 No 5, 50th Anniversary of Trieste dive, had 166 full text downloads).   </a:t>
            </a:r>
          </a:p>
          <a:p>
            <a:r>
              <a:rPr lang="en-US" smtClean="0"/>
              <a:t> </a:t>
            </a:r>
          </a:p>
          <a:p>
            <a:r>
              <a:rPr lang="en-US" b="1" smtClean="0"/>
              <a:t>General Stats:</a:t>
            </a:r>
          </a:p>
          <a:p>
            <a:endParaRPr lang="en-US" smtClean="0"/>
          </a:p>
          <a:p>
            <a:r>
              <a:rPr lang="en-US" smtClean="0"/>
              <a:t>Vol 44 No 6:  415 TOC views, 1,195 abstract views, 168 full text downloads (#1 for volume year)</a:t>
            </a:r>
          </a:p>
          <a:p>
            <a:r>
              <a:rPr lang="en-US" smtClean="0"/>
              <a:t> </a:t>
            </a:r>
          </a:p>
          <a:p>
            <a:r>
              <a:rPr lang="en-US" smtClean="0"/>
              <a:t>Vol 45 No 1:  313 TOC views, 709 abstract views, 64 full text downloads (#2 for volume year)</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3C2D08CD-2CB0-4F77-977E-26D5B87A9F94}" type="slidenum">
              <a:rPr lang="en-US" sz="1200" smtClean="0"/>
              <a:pPr/>
              <a:t>16</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We continue to make strides on the 35 SHALLS in the Act.  </a:t>
            </a:r>
          </a:p>
          <a:p>
            <a:endParaRPr lang="en-US" smtClean="0"/>
          </a:p>
          <a:p>
            <a:r>
              <a:rPr lang="en-US" smtClean="0"/>
              <a:t>Suzanne has kept you up on the ICE, Josh and April on the certification efforts</a:t>
            </a:r>
          </a:p>
          <a:p>
            <a:endParaRPr lang="en-US" smtClean="0"/>
          </a:p>
          <a:p>
            <a:r>
              <a:rPr lang="en-US" smtClean="0"/>
              <a:t>Congressional report sent to the Hill on 10 November   </a:t>
            </a:r>
          </a:p>
          <a:p>
            <a:endParaRPr lang="en-US" smtClean="0"/>
          </a:p>
          <a:p>
            <a:r>
              <a:rPr lang="en-US" smtClean="0"/>
              <a:t>We brief Dr. Lubchenco on the FACA recommendations (provided through the IOOC working group in July) on 20 Dec</a:t>
            </a:r>
          </a:p>
          <a:p>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00D3B32C-F6F5-4CC2-B6C8-E42D9A76BC81}" type="slidenum">
              <a:rPr lang="en-US" sz="1200" smtClean="0"/>
              <a:pPr/>
              <a:t>17</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marL="225425" indent="-225425">
              <a:buFont typeface="Arial" pitchFamily="34" charset="0"/>
              <a:buNone/>
              <a:defRPr/>
            </a:pPr>
            <a:r>
              <a:rPr lang="en-US" u="sng" dirty="0" smtClean="0">
                <a:cs typeface="Arial" pitchFamily="34" charset="0"/>
              </a:rPr>
              <a:t>Talking Points:</a:t>
            </a:r>
          </a:p>
          <a:p>
            <a:pPr marL="225425" indent="-225425">
              <a:buFont typeface="Arial" pitchFamily="34" charset="0"/>
              <a:buChar char="•"/>
              <a:defRPr/>
            </a:pPr>
            <a:endParaRPr lang="en-US" b="1" dirty="0" smtClean="0">
              <a:cs typeface="Arial" pitchFamily="34" charset="0"/>
            </a:endParaRPr>
          </a:p>
          <a:p>
            <a:pPr marL="225425" indent="-225425">
              <a:buFont typeface="Arial" pitchFamily="34" charset="0"/>
              <a:buChar char="•"/>
              <a:defRPr/>
            </a:pPr>
            <a:r>
              <a:rPr lang="en-US" b="1" dirty="0" smtClean="0">
                <a:cs typeface="Arial" pitchFamily="34" charset="0"/>
              </a:rPr>
              <a:t>Interagency Ocean Observation Committee </a:t>
            </a:r>
            <a:r>
              <a:rPr lang="en-US" dirty="0" smtClean="0">
                <a:cs typeface="Arial" pitchFamily="34" charset="0"/>
              </a:rPr>
              <a:t>(IOOC) has two projects underway which will yield detailed level of information long desired but elusive for US IOOS:</a:t>
            </a:r>
          </a:p>
          <a:p>
            <a:pPr>
              <a:buFont typeface="Arial" pitchFamily="34" charset="0"/>
              <a:buNone/>
              <a:defRPr/>
            </a:pPr>
            <a:endParaRPr lang="en-US" dirty="0" smtClean="0">
              <a:cs typeface="Arial" pitchFamily="34" charset="0"/>
            </a:endParaRPr>
          </a:p>
          <a:p>
            <a:pPr marL="461963" indent="-228600">
              <a:buFontTx/>
              <a:buAutoNum type="arabicParenR"/>
              <a:defRPr/>
            </a:pPr>
            <a:r>
              <a:rPr lang="en-US" b="1" dirty="0" smtClean="0">
                <a:cs typeface="Arial" pitchFamily="34" charset="0"/>
              </a:rPr>
              <a:t>Blueprint Assessments</a:t>
            </a:r>
          </a:p>
          <a:p>
            <a:pPr marL="233363">
              <a:defRPr/>
            </a:pPr>
            <a:endParaRPr lang="en-US" b="1" dirty="0" smtClean="0">
              <a:cs typeface="Arial" pitchFamily="34" charset="0"/>
            </a:endParaRPr>
          </a:p>
          <a:p>
            <a:pPr marL="1033463" lvl="2" indent="-225425">
              <a:buFont typeface="Wingdings" pitchFamily="2" charset="2"/>
              <a:buChar char="Ø"/>
              <a:defRPr/>
            </a:pPr>
            <a:r>
              <a:rPr lang="en-US" dirty="0" smtClean="0">
                <a:cs typeface="Arial" pitchFamily="34" charset="0"/>
              </a:rPr>
              <a:t>Assessments of each federal and non-federal entity’s contributions to US IOOS against the framework detailed in </a:t>
            </a:r>
            <a:r>
              <a:rPr lang="en-US" u="sng" dirty="0" smtClean="0">
                <a:cs typeface="Arial" pitchFamily="34" charset="0"/>
              </a:rPr>
              <a:t>U.S. IOOS: A Blueprint to Full Capability</a:t>
            </a:r>
            <a:r>
              <a:rPr lang="en-US" dirty="0" smtClean="0">
                <a:cs typeface="Arial" pitchFamily="34" charset="0"/>
              </a:rPr>
              <a:t> aka the Blueprint. </a:t>
            </a:r>
          </a:p>
          <a:p>
            <a:pPr marL="1033463" lvl="2" indent="-225425">
              <a:buFont typeface="Wingdings" pitchFamily="2" charset="2"/>
              <a:buChar char="Ø"/>
              <a:defRPr/>
            </a:pPr>
            <a:r>
              <a:rPr lang="en-US" dirty="0" smtClean="0">
                <a:cs typeface="Arial" pitchFamily="34" charset="0"/>
              </a:rPr>
              <a:t>Blueprint defines US IOOS from a systems engineering perspective, without regard to which entity delivers the capability needed for the national system  </a:t>
            </a:r>
          </a:p>
          <a:p>
            <a:pPr marL="1033463" lvl="2" indent="-225425">
              <a:buFont typeface="Wingdings" pitchFamily="2" charset="2"/>
              <a:buChar char="Ø"/>
              <a:defRPr/>
            </a:pPr>
            <a:r>
              <a:rPr lang="en-US" dirty="0" smtClean="0">
                <a:cs typeface="Arial" pitchFamily="34" charset="0"/>
              </a:rPr>
              <a:t>Six subsystems comprise US IOOS: observing; data management &amp; communication; modeling &amp; analysis; R&amp;D; training &amp; education; governance &amp; management</a:t>
            </a:r>
            <a:br>
              <a:rPr lang="en-US" dirty="0" smtClean="0">
                <a:cs typeface="Arial" pitchFamily="34" charset="0"/>
              </a:rPr>
            </a:br>
            <a:endParaRPr lang="en-US" dirty="0" smtClean="0">
              <a:cs typeface="Arial" pitchFamily="34" charset="0"/>
            </a:endParaRPr>
          </a:p>
          <a:p>
            <a:pPr marL="406400" indent="-225425">
              <a:defRPr/>
            </a:pPr>
            <a:r>
              <a:rPr lang="en-US" dirty="0" smtClean="0">
                <a:cs typeface="Arial" pitchFamily="34" charset="0"/>
              </a:rPr>
              <a:t>2) </a:t>
            </a:r>
            <a:r>
              <a:rPr lang="en-US" b="1" dirty="0" smtClean="0">
                <a:cs typeface="Arial" pitchFamily="34" charset="0"/>
              </a:rPr>
              <a:t>Independent Cost Estimate </a:t>
            </a:r>
            <a:r>
              <a:rPr lang="en-US" dirty="0" smtClean="0">
                <a:cs typeface="Arial" pitchFamily="34" charset="0"/>
              </a:rPr>
              <a:t>– required by ICOOS Act</a:t>
            </a:r>
          </a:p>
          <a:p>
            <a:pPr marL="406400" indent="-225425">
              <a:defRPr/>
            </a:pPr>
            <a:endParaRPr lang="en-US" dirty="0" smtClean="0">
              <a:cs typeface="Arial" pitchFamily="34" charset="0"/>
            </a:endParaRPr>
          </a:p>
          <a:p>
            <a:pPr marL="1033463" lvl="2" indent="-225425">
              <a:buFont typeface="Wingdings" pitchFamily="2" charset="2"/>
              <a:buChar char="Ø"/>
              <a:defRPr/>
            </a:pPr>
            <a:r>
              <a:rPr lang="en-US" dirty="0" smtClean="0">
                <a:cs typeface="Arial" pitchFamily="34" charset="0"/>
              </a:rPr>
              <a:t>IOOC is conducting an independent  cost estimate</a:t>
            </a:r>
          </a:p>
          <a:p>
            <a:pPr marL="1033463" lvl="2" indent="-225425">
              <a:buFont typeface="Wingdings" pitchFamily="2" charset="2"/>
              <a:buChar char="Ø"/>
              <a:defRPr/>
            </a:pPr>
            <a:r>
              <a:rPr lang="en-US" dirty="0" smtClean="0">
                <a:cs typeface="Arial" pitchFamily="34" charset="0"/>
              </a:rPr>
              <a:t>US IOOS Program Office (NOAA) is substantially leading this effort</a:t>
            </a:r>
            <a:br>
              <a:rPr lang="en-US" dirty="0" smtClean="0">
                <a:cs typeface="Arial" pitchFamily="34" charset="0"/>
              </a:rPr>
            </a:br>
            <a:endParaRPr lang="en-US" dirty="0" smtClean="0">
              <a:cs typeface="Arial" pitchFamily="34" charset="0"/>
            </a:endParaRPr>
          </a:p>
          <a:p>
            <a:pPr marL="225425" indent="-225425">
              <a:buFont typeface="Arial" pitchFamily="34" charset="0"/>
              <a:buChar char="•"/>
              <a:defRPr/>
            </a:pPr>
            <a:r>
              <a:rPr lang="en-US" dirty="0" smtClean="0">
                <a:cs typeface="Arial" pitchFamily="34" charset="0"/>
              </a:rPr>
              <a:t>Since passage of ICOOS Act, there has been improvement in cohesion among Federal agencies.  </a:t>
            </a:r>
            <a:br>
              <a:rPr lang="en-US" dirty="0" smtClean="0">
                <a:cs typeface="Arial" pitchFamily="34" charset="0"/>
              </a:rPr>
            </a:br>
            <a:endParaRPr lang="en-US" dirty="0" smtClean="0">
              <a:cs typeface="Arial" pitchFamily="34" charset="0"/>
            </a:endParaRPr>
          </a:p>
          <a:p>
            <a:pPr marL="225425" indent="-225425">
              <a:buFont typeface="Arial" pitchFamily="34" charset="0"/>
              <a:buChar char="•"/>
              <a:defRPr/>
            </a:pPr>
            <a:r>
              <a:rPr lang="en-US" dirty="0" smtClean="0">
                <a:cs typeface="Arial" pitchFamily="34" charset="0"/>
              </a:rPr>
              <a:t>Next big step is to build on this cohesion and foster enhanced collaboration among Federal agencies and IOOS Regions.</a:t>
            </a:r>
          </a:p>
          <a:p>
            <a:pPr lvl="1">
              <a:spcBef>
                <a:spcPct val="0"/>
              </a:spcBef>
              <a:buClr>
                <a:schemeClr val="tx1"/>
              </a:buClr>
              <a:buFont typeface="Symbol" pitchFamily="18" charset="2"/>
              <a:buChar char=""/>
              <a:defRPr/>
            </a:pPr>
            <a:endParaRPr lang="en-US" sz="1800" dirty="0" smtClean="0">
              <a:latin typeface="Arial" pitchFamily="34" charset="0"/>
            </a:endParaRPr>
          </a:p>
          <a:p>
            <a:pPr>
              <a:defRPr/>
            </a:pPr>
            <a:endParaRPr lang="en-US"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CEB1F99D-6932-42AF-A118-F130E541FD45}" type="slidenum">
              <a:rPr lang="en-US" sz="1200" smtClean="0"/>
              <a:pPr/>
              <a:t>18</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5A7E8564-BFDC-4F48-8B04-BF4C8B680A93}" type="slidenum">
              <a:rPr lang="en-US" sz="1200" smtClean="0"/>
              <a:pPr/>
              <a:t>19</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is the annual Lead Federal Agency Report as required by the Act and is intended to cover all of the US IOOS activity but if you have read to the end of my presentation you will see I list that as a challenge.</a:t>
            </a:r>
          </a:p>
          <a:p>
            <a:endParaRPr lang="en-US" smtClean="0"/>
          </a:p>
          <a:p>
            <a:r>
              <a:rPr lang="en-US" smtClean="0"/>
              <a:t>It reflects the US IOOS Program Office and RCOOS activities.  Conveys NOAA activities.  We still need to convey the remainder of the national activities in a more meaningful way.</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02DDB356-341C-4CAA-8D5E-1EB9C12368A4}" type="slidenum">
              <a:rPr lang="en-US" sz="1200" smtClean="0"/>
              <a:pPr/>
              <a:t>2</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a:cs typeface="ＭＳ Ｐゴシック"/>
              </a:rPr>
              <a:t>The U.S. IOOS Assessment is another step on the road we undertook starting in November 2010 with the approval of the U.S. IOOS Blueprint. </a:t>
            </a:r>
          </a:p>
          <a:p>
            <a:r>
              <a:rPr lang="en-US" smtClean="0">
                <a:ea typeface="ＭＳ Ｐゴシック"/>
                <a:cs typeface="ＭＳ Ｐゴシック"/>
              </a:rPr>
              <a:t>The goal is to identify and fill gaps and to fulfill the mandate of the ICOOS Act of 2009, the requirements of the IOOS Development Plan, and the direction of the IWGOO Strategic Plan.</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E34BD376-660C-4180-8A2F-577E5EE6B517}" type="slidenum">
              <a:rPr lang="en-US" sz="1200" smtClean="0"/>
              <a:pPr/>
              <a:t>20</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31219" indent="-231219">
              <a:spcBef>
                <a:spcPts val="599"/>
              </a:spcBef>
              <a:buFont typeface="Arial" pitchFamily="34" charset="0"/>
              <a:buChar char="•"/>
              <a:defRPr/>
            </a:pPr>
            <a:r>
              <a:rPr lang="en-US" dirty="0" smtClean="0"/>
              <a:t>The U.S. IOOS Assessment is an effort to collect two types of IOOS related information as outlined on this slide</a:t>
            </a:r>
          </a:p>
          <a:p>
            <a:pPr marL="231219" indent="-231219">
              <a:spcBef>
                <a:spcPts val="599"/>
              </a:spcBef>
              <a:buFont typeface="Arial" pitchFamily="34" charset="0"/>
              <a:buChar char="•"/>
              <a:defRPr/>
            </a:pPr>
            <a:r>
              <a:rPr lang="en-US" dirty="0" smtClean="0"/>
              <a:t>Results of the Assessment help illustrate what remains to be accomplished to achieve full U.S. IOOS capability and will serve as a foundation for implementation planning for the development of a fully functioning U.S. IOOS.</a:t>
            </a:r>
          </a:p>
          <a:p>
            <a:pPr>
              <a:defRPr/>
            </a:pPr>
            <a:endParaRPr lang="en-US" dirty="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0145D1D3-0839-4EE0-BAA2-46A064C5F5A0}" type="slidenum">
              <a:rPr lang="en-US" sz="1200" smtClean="0"/>
              <a:pPr/>
              <a:t>21</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slide is animated with two different views.</a:t>
            </a:r>
          </a:p>
          <a:p>
            <a:r>
              <a:rPr lang="en-US" smtClean="0"/>
              <a:t>This is a high-level depiction of U.S. IOOS Partner roles. </a:t>
            </a:r>
          </a:p>
          <a:p>
            <a:r>
              <a:rPr lang="en-US" smtClean="0"/>
              <a:t>The U.S. IOOS Assessment collected data in the blue and green areas from Federal and Non-Federal IOOS partners. </a:t>
            </a:r>
          </a:p>
          <a:p>
            <a:r>
              <a:rPr lang="en-US" smtClean="0"/>
              <a:t>This briefing will provide an overview of what we were told.</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D4B1A249-F533-4812-BB25-8219E79D0CDA}" type="slidenum">
              <a:rPr lang="en-US" sz="1200" smtClean="0"/>
              <a:pPr/>
              <a:t>22</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7500" lnSpcReduction="20000"/>
          </a:bodyPr>
          <a:lstStyle/>
          <a:p>
            <a:pPr>
              <a:defRPr/>
            </a:pPr>
            <a:r>
              <a:rPr lang="en-US" sz="900" b="1" dirty="0" smtClean="0"/>
              <a:t>Non-NOAA Federal </a:t>
            </a:r>
            <a:r>
              <a:rPr lang="en-US" sz="900" b="1" dirty="0" err="1" smtClean="0"/>
              <a:t>obs</a:t>
            </a:r>
            <a:r>
              <a:rPr lang="en-US" sz="900" b="1" dirty="0" smtClean="0"/>
              <a:t> systems:</a:t>
            </a:r>
          </a:p>
          <a:p>
            <a:pPr>
              <a:defRPr/>
            </a:pPr>
            <a:endParaRPr lang="en-US" sz="900" dirty="0" smtClean="0"/>
          </a:p>
          <a:p>
            <a:pPr>
              <a:defRPr/>
            </a:pPr>
            <a:r>
              <a:rPr lang="en-US" sz="900" dirty="0" smtClean="0"/>
              <a:t>USACE	Coastal Data Information Program (CDIP)</a:t>
            </a:r>
          </a:p>
          <a:p>
            <a:pPr>
              <a:defRPr/>
            </a:pPr>
            <a:r>
              <a:rPr lang="en-US" sz="900" dirty="0" smtClean="0"/>
              <a:t>USACE	National Coastal Mapping Program</a:t>
            </a:r>
          </a:p>
          <a:p>
            <a:pPr>
              <a:defRPr/>
            </a:pPr>
            <a:r>
              <a:rPr lang="en-US" sz="900" dirty="0" smtClean="0"/>
              <a:t>USACE	Navigation and Coastal Databank</a:t>
            </a:r>
          </a:p>
          <a:p>
            <a:pPr>
              <a:defRPr/>
            </a:pPr>
            <a:r>
              <a:rPr lang="en-US" sz="900" dirty="0" smtClean="0"/>
              <a:t>USACE	Mobile District Water Level Gages</a:t>
            </a:r>
          </a:p>
          <a:p>
            <a:pPr>
              <a:defRPr/>
            </a:pPr>
            <a:r>
              <a:rPr lang="en-US" sz="900" dirty="0" smtClean="0"/>
              <a:t>USCG	Self-Locating Datum Marker Buoy (SLDMB)</a:t>
            </a:r>
          </a:p>
          <a:p>
            <a:pPr>
              <a:defRPr/>
            </a:pPr>
            <a:r>
              <a:rPr lang="en-US" sz="900" dirty="0" smtClean="0"/>
              <a:t>USCG	Iceberg Analysis &amp; Prediction System (BAPS)</a:t>
            </a:r>
          </a:p>
          <a:p>
            <a:pPr>
              <a:defRPr/>
            </a:pPr>
            <a:r>
              <a:rPr lang="en-US" sz="900" dirty="0" smtClean="0"/>
              <a:t>USCG	Ships &amp; aircraft supporting NDBC and other </a:t>
            </a:r>
            <a:r>
              <a:rPr lang="en-US" sz="900" dirty="0" err="1" smtClean="0"/>
              <a:t>obs</a:t>
            </a:r>
            <a:r>
              <a:rPr lang="en-US" sz="900" dirty="0" smtClean="0"/>
              <a:t> asset installations and maintenance</a:t>
            </a:r>
          </a:p>
          <a:p>
            <a:pPr>
              <a:defRPr/>
            </a:pPr>
            <a:r>
              <a:rPr lang="en-US" sz="900" dirty="0" smtClean="0"/>
              <a:t>USCG	</a:t>
            </a:r>
            <a:r>
              <a:rPr lang="en-US" sz="900" dirty="0" err="1" smtClean="0"/>
              <a:t>USCG</a:t>
            </a:r>
            <a:r>
              <a:rPr lang="en-US" sz="900" dirty="0" smtClean="0"/>
              <a:t> Polar Ice Breakers</a:t>
            </a:r>
          </a:p>
          <a:p>
            <a:pPr>
              <a:defRPr/>
            </a:pPr>
            <a:r>
              <a:rPr lang="en-US" sz="900" dirty="0" smtClean="0"/>
              <a:t>NPS	Alaska Weather Station</a:t>
            </a:r>
          </a:p>
          <a:p>
            <a:pPr>
              <a:defRPr/>
            </a:pPr>
            <a:r>
              <a:rPr lang="en-US" sz="900" dirty="0" smtClean="0"/>
              <a:t>NPS	Alaska Intertidal temperature loggers</a:t>
            </a:r>
          </a:p>
          <a:p>
            <a:pPr>
              <a:defRPr/>
            </a:pPr>
            <a:r>
              <a:rPr lang="en-US" sz="900" dirty="0" smtClean="0"/>
              <a:t>NPS	Alaska Intertidal salinity loggers</a:t>
            </a:r>
          </a:p>
          <a:p>
            <a:pPr>
              <a:defRPr/>
            </a:pPr>
            <a:r>
              <a:rPr lang="en-US" sz="900" dirty="0" smtClean="0"/>
              <a:t>NPS	Arctic Network long-term ecological monitoring program</a:t>
            </a:r>
          </a:p>
          <a:p>
            <a:pPr>
              <a:defRPr/>
            </a:pPr>
            <a:r>
              <a:rPr lang="en-US" sz="900" dirty="0" smtClean="0"/>
              <a:t>NPS	Arctic Climate Monitoring Network</a:t>
            </a:r>
          </a:p>
          <a:p>
            <a:pPr>
              <a:defRPr/>
            </a:pPr>
            <a:r>
              <a:rPr lang="en-US" sz="900" dirty="0" smtClean="0"/>
              <a:t>NPS	Gulf Coast Vital Signs Network (GULN)</a:t>
            </a:r>
          </a:p>
          <a:p>
            <a:pPr>
              <a:defRPr/>
            </a:pPr>
            <a:r>
              <a:rPr lang="en-US" sz="900" dirty="0" smtClean="0"/>
              <a:t>NPS	Rocky Intertidal Monitoring</a:t>
            </a:r>
          </a:p>
          <a:p>
            <a:pPr>
              <a:defRPr/>
            </a:pPr>
            <a:r>
              <a:rPr lang="en-US" sz="900" dirty="0" smtClean="0"/>
              <a:t>NPS	Northeast Estuarine Nutrient Enrichment Monitoring</a:t>
            </a:r>
          </a:p>
          <a:p>
            <a:pPr>
              <a:defRPr/>
            </a:pPr>
            <a:r>
              <a:rPr lang="en-US" sz="900" dirty="0" smtClean="0"/>
              <a:t>NPS	Northeast Salt Marsh Monitoring</a:t>
            </a:r>
          </a:p>
          <a:p>
            <a:pPr>
              <a:defRPr/>
            </a:pPr>
            <a:r>
              <a:rPr lang="en-US" sz="900" dirty="0" smtClean="0"/>
              <a:t>NPS	Northwest Marine Fish Monitoring</a:t>
            </a:r>
          </a:p>
          <a:p>
            <a:pPr>
              <a:defRPr/>
            </a:pPr>
            <a:r>
              <a:rPr lang="en-US" sz="900" dirty="0" smtClean="0"/>
              <a:t>NPS	Northwest Benthic Marine Communities Monitoring</a:t>
            </a:r>
          </a:p>
          <a:p>
            <a:pPr>
              <a:defRPr/>
            </a:pPr>
            <a:r>
              <a:rPr lang="en-US" sz="900" dirty="0" smtClean="0"/>
              <a:t>NPS	Northwest Water Quality Monitoring</a:t>
            </a:r>
          </a:p>
          <a:p>
            <a:pPr>
              <a:defRPr/>
            </a:pPr>
            <a:r>
              <a:rPr lang="en-US" sz="900" dirty="0" smtClean="0"/>
              <a:t>NPS	Pacific Intertidal Water Temperature</a:t>
            </a:r>
          </a:p>
          <a:p>
            <a:pPr>
              <a:defRPr/>
            </a:pPr>
            <a:r>
              <a:rPr lang="en-US" sz="900" dirty="0" smtClean="0"/>
              <a:t>NPS	SE Alaska Network - Oceanography Vital Sign Program</a:t>
            </a:r>
          </a:p>
          <a:p>
            <a:pPr>
              <a:defRPr/>
            </a:pPr>
            <a:r>
              <a:rPr lang="en-US" sz="900" dirty="0" smtClean="0"/>
              <a:t>NPS	SE Alaska Network - Marine Contaminants Vital Sign Program</a:t>
            </a:r>
          </a:p>
          <a:p>
            <a:pPr>
              <a:defRPr/>
            </a:pPr>
            <a:r>
              <a:rPr lang="en-US" sz="900" dirty="0" smtClean="0"/>
              <a:t>NPS	SE Alaska Network - Ocean Acidification assessment project</a:t>
            </a:r>
          </a:p>
          <a:p>
            <a:pPr>
              <a:defRPr/>
            </a:pPr>
            <a:r>
              <a:rPr lang="en-US" sz="900" dirty="0" smtClean="0"/>
              <a:t>NPS	South Florida Marine Fish Community Monitoring</a:t>
            </a:r>
          </a:p>
          <a:p>
            <a:pPr>
              <a:defRPr/>
            </a:pPr>
            <a:r>
              <a:rPr lang="en-US" sz="900" dirty="0" smtClean="0"/>
              <a:t>NPS	South Florida Marine Benthic Community Monitoring</a:t>
            </a:r>
          </a:p>
          <a:p>
            <a:pPr>
              <a:defRPr/>
            </a:pPr>
            <a:r>
              <a:rPr lang="en-US" sz="900" dirty="0" smtClean="0"/>
              <a:t>NPS	SEAN Glacier Bay monitoring</a:t>
            </a:r>
          </a:p>
          <a:p>
            <a:pPr>
              <a:defRPr/>
            </a:pPr>
            <a:r>
              <a:rPr lang="en-US" sz="900" dirty="0" smtClean="0"/>
              <a:t>EPA	National Estuary Program (NEP)</a:t>
            </a:r>
          </a:p>
          <a:p>
            <a:pPr>
              <a:defRPr/>
            </a:pPr>
            <a:r>
              <a:rPr lang="en-US" sz="900" dirty="0" smtClean="0"/>
              <a:t>EPA	Beaches Environmental Assessment and Coastal Health (BEACH) Monitoring Program</a:t>
            </a:r>
          </a:p>
          <a:p>
            <a:pPr>
              <a:defRPr/>
            </a:pPr>
            <a:r>
              <a:rPr lang="en-US" sz="900" dirty="0" smtClean="0"/>
              <a:t>EPA	</a:t>
            </a:r>
            <a:r>
              <a:rPr lang="fr-FR" sz="900" dirty="0" smtClean="0"/>
              <a:t>National </a:t>
            </a:r>
            <a:r>
              <a:rPr lang="fr-FR" sz="900" dirty="0" err="1" smtClean="0"/>
              <a:t>Pollutant</a:t>
            </a:r>
            <a:r>
              <a:rPr lang="fr-FR" sz="900" dirty="0" smtClean="0"/>
              <a:t> </a:t>
            </a:r>
            <a:r>
              <a:rPr lang="fr-FR" sz="900" dirty="0" err="1" smtClean="0"/>
              <a:t>Discharge</a:t>
            </a:r>
            <a:r>
              <a:rPr lang="fr-FR" sz="900" dirty="0" smtClean="0"/>
              <a:t> Elimination System (NPDES)</a:t>
            </a:r>
            <a:r>
              <a:rPr lang="en-US" sz="900" dirty="0" smtClean="0"/>
              <a:t> - </a:t>
            </a:r>
            <a:r>
              <a:rPr lang="en-US" dirty="0" smtClean="0"/>
              <a:t>Cost of the monitoring is borne by the </a:t>
            </a:r>
            <a:r>
              <a:rPr lang="en-US" dirty="0" err="1" smtClean="0"/>
              <a:t>permittee</a:t>
            </a:r>
            <a:endParaRPr lang="en-US" sz="900" dirty="0" smtClean="0"/>
          </a:p>
          <a:p>
            <a:pPr>
              <a:defRPr/>
            </a:pPr>
            <a:r>
              <a:rPr lang="en-US" sz="900" dirty="0" smtClean="0"/>
              <a:t>EPA	National Aquatic Resource Surveys (replaces former program National Coastal Assessment) – data collected by </a:t>
            </a:r>
            <a:r>
              <a:rPr lang="en-US" sz="900" i="1" dirty="0" smtClean="0"/>
              <a:t>Bold</a:t>
            </a:r>
            <a:r>
              <a:rPr lang="en-US" sz="900" dirty="0" smtClean="0"/>
              <a:t> and </a:t>
            </a:r>
            <a:r>
              <a:rPr lang="en-US" sz="900" i="1" dirty="0" smtClean="0"/>
              <a:t>Lake Guardian </a:t>
            </a:r>
            <a:r>
              <a:rPr lang="en-US" sz="900" dirty="0" smtClean="0"/>
              <a:t>(Great Lakes) ships</a:t>
            </a:r>
          </a:p>
          <a:p>
            <a:pPr>
              <a:defRPr/>
            </a:pPr>
            <a:r>
              <a:rPr lang="en-US" sz="900" dirty="0" smtClean="0"/>
              <a:t>USGS	Cooperative Water Program</a:t>
            </a:r>
          </a:p>
          <a:p>
            <a:pPr>
              <a:defRPr/>
            </a:pPr>
            <a:r>
              <a:rPr lang="en-US" sz="900" dirty="0" smtClean="0"/>
              <a:t>USGS	National </a:t>
            </a:r>
            <a:r>
              <a:rPr lang="en-US" sz="900" dirty="0" err="1" smtClean="0"/>
              <a:t>Streamflow</a:t>
            </a:r>
            <a:r>
              <a:rPr lang="en-US" sz="900" dirty="0" smtClean="0"/>
              <a:t> Information Program (NSIP)</a:t>
            </a:r>
          </a:p>
          <a:p>
            <a:pPr>
              <a:defRPr/>
            </a:pPr>
            <a:r>
              <a:rPr lang="en-US" sz="900" dirty="0" smtClean="0"/>
              <a:t>USGS	National Water-Quality Assessment Program (NAWQA)</a:t>
            </a:r>
          </a:p>
          <a:p>
            <a:pPr>
              <a:defRPr/>
            </a:pPr>
            <a:r>
              <a:rPr lang="en-US" sz="900" dirty="0" smtClean="0"/>
              <a:t>USGS	Toxic Substances Hydrology (Toxics) Program</a:t>
            </a:r>
          </a:p>
          <a:p>
            <a:pPr>
              <a:defRPr/>
            </a:pPr>
            <a:r>
              <a:rPr lang="en-US" sz="900" dirty="0" smtClean="0"/>
              <a:t>USGS	Groundwater Resources Program</a:t>
            </a:r>
          </a:p>
          <a:p>
            <a:pPr>
              <a:defRPr/>
            </a:pPr>
            <a:r>
              <a:rPr lang="en-US" sz="900" dirty="0" smtClean="0"/>
              <a:t>USGS	Hydrologic Research and Development</a:t>
            </a:r>
          </a:p>
          <a:p>
            <a:pPr>
              <a:defRPr/>
            </a:pPr>
            <a:r>
              <a:rPr lang="en-US" sz="900" dirty="0" smtClean="0"/>
              <a:t>USGS	State Water Resources Research Institute Program</a:t>
            </a:r>
          </a:p>
          <a:p>
            <a:pPr>
              <a:defRPr/>
            </a:pPr>
            <a:r>
              <a:rPr lang="en-US" sz="900" dirty="0" smtClean="0"/>
              <a:t>USGS	Hydrologic Networks and Analysis (HNA)</a:t>
            </a:r>
          </a:p>
          <a:p>
            <a:pPr>
              <a:defRPr/>
            </a:pPr>
            <a:r>
              <a:rPr lang="en-US" sz="900" dirty="0" smtClean="0"/>
              <a:t>USGS	</a:t>
            </a:r>
            <a:r>
              <a:rPr lang="en-US" sz="900" dirty="0" err="1" smtClean="0"/>
              <a:t>LandSAT</a:t>
            </a:r>
            <a:r>
              <a:rPr lang="en-US" sz="900" dirty="0" smtClean="0"/>
              <a:t> satellite</a:t>
            </a:r>
          </a:p>
          <a:p>
            <a:pPr>
              <a:defRPr/>
            </a:pPr>
            <a:r>
              <a:rPr lang="en-US" sz="900" dirty="0" smtClean="0"/>
              <a:t>(USGS	Oceanographic buoys)</a:t>
            </a:r>
          </a:p>
          <a:p>
            <a:pPr>
              <a:defRPr/>
            </a:pPr>
            <a:r>
              <a:rPr lang="en-US" sz="900" dirty="0" smtClean="0"/>
              <a:t>(USGS	Great Lakes vessels)</a:t>
            </a:r>
          </a:p>
          <a:p>
            <a:pPr>
              <a:defRPr/>
            </a:pPr>
            <a:r>
              <a:rPr lang="en-US" sz="900" dirty="0" smtClean="0"/>
              <a:t>(USGS	survey aircraft)</a:t>
            </a:r>
          </a:p>
          <a:p>
            <a:pPr>
              <a:defRPr/>
            </a:pPr>
            <a:r>
              <a:rPr lang="en-US" sz="900" dirty="0" smtClean="0"/>
              <a:t>NASA	Terra (ocean color)</a:t>
            </a:r>
          </a:p>
          <a:p>
            <a:pPr>
              <a:defRPr/>
            </a:pPr>
            <a:r>
              <a:rPr lang="en-US" sz="900" dirty="0" smtClean="0"/>
              <a:t>NASA	Aqua (sea ice/sea surface temperature)</a:t>
            </a:r>
          </a:p>
          <a:p>
            <a:pPr>
              <a:defRPr/>
            </a:pPr>
            <a:r>
              <a:rPr lang="en-US" sz="900" dirty="0" smtClean="0"/>
              <a:t>MMC	</a:t>
            </a:r>
            <a:r>
              <a:rPr lang="en-US" sz="900" dirty="0" err="1" smtClean="0"/>
              <a:t>MMC</a:t>
            </a:r>
            <a:r>
              <a:rPr lang="en-US" sz="900" dirty="0" smtClean="0"/>
              <a:t> animal-borne sensors</a:t>
            </a:r>
          </a:p>
          <a:p>
            <a:pPr>
              <a:defRPr/>
            </a:pPr>
            <a:r>
              <a:rPr lang="en-US" sz="900" dirty="0" smtClean="0"/>
              <a:t>Navy/ONR	Defense-related </a:t>
            </a:r>
            <a:r>
              <a:rPr lang="en-US" sz="900" dirty="0" err="1" smtClean="0"/>
              <a:t>obs</a:t>
            </a:r>
            <a:r>
              <a:rPr lang="en-US" sz="900" dirty="0" smtClean="0"/>
              <a:t> systems</a:t>
            </a:r>
          </a:p>
          <a:p>
            <a:pPr>
              <a:defRPr/>
            </a:pPr>
            <a:endParaRPr lang="en-US" sz="900"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D247B8B3-2E26-43AE-85A0-9160EDE17FCB}" type="slidenum">
              <a:rPr lang="en-US" sz="1200" smtClean="0"/>
              <a:pPr/>
              <a:t>23</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62500" lnSpcReduction="20000"/>
          </a:bodyPr>
          <a:lstStyle/>
          <a:p>
            <a:pPr>
              <a:defRPr/>
            </a:pPr>
            <a:r>
              <a:rPr lang="en-US" dirty="0" smtClean="0"/>
              <a:t>These are the IOOS partner R&amp;D labs and capabilities related to Ocean Observing. Collectively, we as an IOOS community have significant R&amp;D leveraging opportunities.  </a:t>
            </a:r>
          </a:p>
          <a:p>
            <a:pPr>
              <a:defRPr/>
            </a:pPr>
            <a:r>
              <a:rPr lang="en-US" dirty="0" smtClean="0"/>
              <a:t>As we progress in determining feasibility for filling IOOS gaps, these R&amp;D capabilities represent potential partners with which to work.</a:t>
            </a:r>
            <a:endParaRPr lang="en-US" b="1" dirty="0" smtClean="0"/>
          </a:p>
          <a:p>
            <a:pPr>
              <a:defRPr/>
            </a:pPr>
            <a:endParaRPr lang="en-US" b="1" dirty="0" smtClean="0"/>
          </a:p>
          <a:p>
            <a:pPr>
              <a:defRPr/>
            </a:pPr>
            <a:r>
              <a:rPr lang="en-US" b="1" dirty="0" smtClean="0"/>
              <a:t>NOAA R&amp;D assets:</a:t>
            </a:r>
          </a:p>
          <a:p>
            <a:pPr>
              <a:defRPr/>
            </a:pPr>
            <a:endParaRPr lang="en-US" dirty="0" smtClean="0"/>
          </a:p>
          <a:p>
            <a:pPr marL="342077" indent="-342077">
              <a:spcBef>
                <a:spcPct val="20000"/>
              </a:spcBef>
              <a:buFont typeface="Arial" pitchFamily="34" charset="0"/>
              <a:buChar char="•"/>
              <a:defRPr/>
            </a:pPr>
            <a:r>
              <a:rPr lang="en-US" sz="800" dirty="0" smtClean="0"/>
              <a:t>Pacific Marine Environmental Laboratory</a:t>
            </a:r>
          </a:p>
          <a:p>
            <a:pPr marL="342077" indent="-342077">
              <a:spcBef>
                <a:spcPct val="20000"/>
              </a:spcBef>
              <a:buFont typeface="Arial" pitchFamily="34" charset="0"/>
              <a:buChar char="•"/>
              <a:defRPr/>
            </a:pPr>
            <a:r>
              <a:rPr lang="en-US" sz="800" dirty="0" smtClean="0"/>
              <a:t>Earth System Research Laboratory National Severe Storms Laboratory</a:t>
            </a:r>
          </a:p>
          <a:p>
            <a:pPr marL="342077" indent="-342077">
              <a:spcBef>
                <a:spcPct val="20000"/>
              </a:spcBef>
              <a:buFont typeface="Arial" pitchFamily="34" charset="0"/>
              <a:buChar char="•"/>
              <a:defRPr/>
            </a:pPr>
            <a:r>
              <a:rPr lang="en-US" sz="800" dirty="0" smtClean="0"/>
              <a:t>Air Resources Laboratory</a:t>
            </a:r>
          </a:p>
          <a:p>
            <a:pPr marL="342077" indent="-342077">
              <a:spcBef>
                <a:spcPct val="20000"/>
              </a:spcBef>
              <a:buFont typeface="Arial" pitchFamily="34" charset="0"/>
              <a:buChar char="•"/>
              <a:defRPr/>
            </a:pPr>
            <a:r>
              <a:rPr lang="en-US" sz="800" dirty="0" smtClean="0"/>
              <a:t>Great Lakes Environmental Research Lab</a:t>
            </a:r>
          </a:p>
          <a:p>
            <a:pPr marL="342077" indent="-342077">
              <a:spcBef>
                <a:spcPct val="20000"/>
              </a:spcBef>
              <a:buFont typeface="Arial" pitchFamily="34" charset="0"/>
              <a:buChar char="•"/>
              <a:defRPr/>
            </a:pPr>
            <a:r>
              <a:rPr lang="en-US" sz="800" dirty="0" smtClean="0"/>
              <a:t>Atlantic Oceanographic &amp; Meteorological Lab</a:t>
            </a:r>
          </a:p>
          <a:p>
            <a:pPr marL="342077" indent="-342077">
              <a:spcBef>
                <a:spcPct val="20000"/>
              </a:spcBef>
              <a:buFont typeface="Arial" pitchFamily="34" charset="0"/>
              <a:buChar char="•"/>
              <a:defRPr/>
            </a:pPr>
            <a:r>
              <a:rPr lang="en-US" sz="800" dirty="0" smtClean="0"/>
              <a:t>Geophysical Fluid Dynamics Laboratory</a:t>
            </a:r>
          </a:p>
          <a:p>
            <a:pPr marL="342077" indent="-342077">
              <a:spcBef>
                <a:spcPct val="20000"/>
              </a:spcBef>
              <a:buFont typeface="Arial" pitchFamily="34" charset="0"/>
              <a:buChar char="•"/>
              <a:defRPr/>
            </a:pPr>
            <a:r>
              <a:rPr lang="en-US" sz="800" dirty="0" smtClean="0"/>
              <a:t>Ocean Exploration and Research</a:t>
            </a:r>
          </a:p>
          <a:p>
            <a:pPr marL="342077" indent="-342077">
              <a:spcBef>
                <a:spcPct val="20000"/>
              </a:spcBef>
              <a:buFont typeface="Arial" pitchFamily="34" charset="0"/>
              <a:buChar char="•"/>
              <a:defRPr/>
            </a:pPr>
            <a:r>
              <a:rPr lang="en-US" sz="800" dirty="0" smtClean="0"/>
              <a:t>Climate Program Office</a:t>
            </a:r>
          </a:p>
          <a:p>
            <a:pPr marL="342077" indent="-342077">
              <a:spcBef>
                <a:spcPct val="20000"/>
              </a:spcBef>
              <a:buFont typeface="Arial" pitchFamily="34" charset="0"/>
              <a:buChar char="•"/>
              <a:defRPr/>
            </a:pPr>
            <a:r>
              <a:rPr lang="en-US" sz="800" dirty="0" smtClean="0"/>
              <a:t>National Sea Grant College Program</a:t>
            </a:r>
          </a:p>
          <a:p>
            <a:pPr marL="342077" indent="-342077">
              <a:spcBef>
                <a:spcPct val="20000"/>
              </a:spcBef>
              <a:buFont typeface="Arial" pitchFamily="34" charset="0"/>
              <a:buChar char="•"/>
              <a:defRPr/>
            </a:pPr>
            <a:r>
              <a:rPr lang="en-US" sz="800" dirty="0" smtClean="0"/>
              <a:t>Office of Weather and Air Quality</a:t>
            </a:r>
          </a:p>
          <a:p>
            <a:pPr marL="342077" indent="-342077">
              <a:spcBef>
                <a:spcPct val="20000"/>
              </a:spcBef>
              <a:buFont typeface="Arial" pitchFamily="34" charset="0"/>
              <a:buChar char="•"/>
              <a:defRPr/>
            </a:pPr>
            <a:r>
              <a:rPr lang="en-US" sz="800" dirty="0" smtClean="0"/>
              <a:t>Center for Coastal Fisheries &amp; Habitat Res</a:t>
            </a:r>
          </a:p>
          <a:p>
            <a:pPr marL="342077" indent="-342077">
              <a:spcBef>
                <a:spcPct val="20000"/>
              </a:spcBef>
              <a:buFont typeface="Arial" pitchFamily="34" charset="0"/>
              <a:buChar char="•"/>
              <a:defRPr/>
            </a:pPr>
            <a:r>
              <a:rPr lang="en-US" sz="800" dirty="0" smtClean="0"/>
              <a:t>Center for Coastal Monitoring &amp; Assessment</a:t>
            </a:r>
          </a:p>
          <a:p>
            <a:pPr marL="342077" indent="-342077">
              <a:spcBef>
                <a:spcPct val="20000"/>
              </a:spcBef>
              <a:buFont typeface="Arial" pitchFamily="34" charset="0"/>
              <a:buChar char="•"/>
              <a:defRPr/>
            </a:pPr>
            <a:r>
              <a:rPr lang="en-US" sz="800" dirty="0" smtClean="0"/>
              <a:t>Center for Environmental Health &amp; </a:t>
            </a:r>
            <a:r>
              <a:rPr lang="en-US" sz="800" dirty="0" err="1" smtClean="0"/>
              <a:t>Biomolecular</a:t>
            </a:r>
            <a:r>
              <a:rPr lang="en-US" sz="800" dirty="0" smtClean="0"/>
              <a:t> Research</a:t>
            </a:r>
          </a:p>
          <a:p>
            <a:pPr marL="342077" indent="-342077">
              <a:spcBef>
                <a:spcPct val="20000"/>
              </a:spcBef>
              <a:buFont typeface="Arial" pitchFamily="34" charset="0"/>
              <a:buChar char="•"/>
              <a:defRPr/>
            </a:pPr>
            <a:r>
              <a:rPr lang="en-US" sz="800" dirty="0" smtClean="0"/>
              <a:t>Ocean Systems Test and Evaluation Program</a:t>
            </a:r>
          </a:p>
          <a:p>
            <a:pPr marL="342077" indent="-342077">
              <a:spcBef>
                <a:spcPct val="20000"/>
              </a:spcBef>
              <a:buFont typeface="Arial" pitchFamily="34" charset="0"/>
              <a:buChar char="•"/>
              <a:defRPr/>
            </a:pPr>
            <a:r>
              <a:rPr lang="en-US" sz="800" dirty="0" smtClean="0"/>
              <a:t>Center for Sponsored Coastal Ocean Research</a:t>
            </a:r>
          </a:p>
          <a:p>
            <a:pPr marL="342077" indent="-342077">
              <a:spcBef>
                <a:spcPct val="20000"/>
              </a:spcBef>
              <a:buFont typeface="Arial" pitchFamily="34" charset="0"/>
              <a:buChar char="•"/>
              <a:defRPr/>
            </a:pPr>
            <a:r>
              <a:rPr lang="en-US" sz="800" dirty="0" smtClean="0"/>
              <a:t>Coast Survey Development Laboratory</a:t>
            </a:r>
          </a:p>
          <a:p>
            <a:pPr marL="342077" indent="-342077">
              <a:spcBef>
                <a:spcPct val="20000"/>
              </a:spcBef>
              <a:buFont typeface="Arial" pitchFamily="34" charset="0"/>
              <a:buChar char="•"/>
              <a:defRPr/>
            </a:pPr>
            <a:r>
              <a:rPr lang="en-US" sz="800" dirty="0" smtClean="0"/>
              <a:t>National Geodetic Survey Geosciences Research Division</a:t>
            </a:r>
          </a:p>
          <a:p>
            <a:pPr marL="342077" indent="-342077">
              <a:spcBef>
                <a:spcPct val="20000"/>
              </a:spcBef>
              <a:buFont typeface="Arial" pitchFamily="34" charset="0"/>
              <a:buChar char="•"/>
              <a:defRPr/>
            </a:pPr>
            <a:r>
              <a:rPr lang="en-US" sz="800" dirty="0" smtClean="0"/>
              <a:t>National Geodetic Survey Remote Sensing Research Group</a:t>
            </a:r>
          </a:p>
          <a:p>
            <a:pPr marL="342077" indent="-342077">
              <a:spcBef>
                <a:spcPct val="20000"/>
              </a:spcBef>
              <a:buFont typeface="Arial" pitchFamily="34" charset="0"/>
              <a:buChar char="•"/>
              <a:defRPr/>
            </a:pPr>
            <a:r>
              <a:rPr lang="en-US" sz="800" dirty="0" smtClean="0"/>
              <a:t>Hollings Marine Laboratory	</a:t>
            </a:r>
          </a:p>
          <a:p>
            <a:pPr marL="342077" indent="-342077">
              <a:spcBef>
                <a:spcPct val="20000"/>
              </a:spcBef>
              <a:buFont typeface="Arial" pitchFamily="34" charset="0"/>
              <a:buChar char="•"/>
              <a:defRPr/>
            </a:pPr>
            <a:r>
              <a:rPr lang="en-US" sz="800" dirty="0" smtClean="0"/>
              <a:t>Center for Human Health Risk at the Hollings Marine Laboratory</a:t>
            </a:r>
          </a:p>
          <a:p>
            <a:pPr marL="342077" indent="-342077">
              <a:spcBef>
                <a:spcPct val="20000"/>
              </a:spcBef>
              <a:buFont typeface="Arial" pitchFamily="34" charset="0"/>
              <a:buChar char="•"/>
              <a:defRPr/>
            </a:pPr>
            <a:r>
              <a:rPr lang="en-US" sz="800" dirty="0" smtClean="0"/>
              <a:t>Cooperative Oxford Lab</a:t>
            </a:r>
          </a:p>
          <a:p>
            <a:pPr marL="342077" indent="-342077">
              <a:spcBef>
                <a:spcPct val="20000"/>
              </a:spcBef>
              <a:buFont typeface="Arial" pitchFamily="34" charset="0"/>
              <a:buChar char="•"/>
              <a:defRPr/>
            </a:pPr>
            <a:r>
              <a:rPr lang="en-US" sz="800" dirty="0" smtClean="0"/>
              <a:t>Center for Satellite Applications &amp; Research</a:t>
            </a:r>
          </a:p>
          <a:p>
            <a:pPr marL="342077" indent="-342077">
              <a:spcBef>
                <a:spcPct val="20000"/>
              </a:spcBef>
              <a:buFont typeface="Arial" pitchFamily="34" charset="0"/>
              <a:buChar char="•"/>
              <a:defRPr/>
            </a:pPr>
            <a:r>
              <a:rPr lang="en-US" sz="800" dirty="0" smtClean="0"/>
              <a:t>National Climatic Data Center</a:t>
            </a:r>
          </a:p>
          <a:p>
            <a:pPr marL="342077" indent="-342077">
              <a:spcBef>
                <a:spcPct val="20000"/>
              </a:spcBef>
              <a:buFont typeface="Arial" pitchFamily="34" charset="0"/>
              <a:buChar char="•"/>
              <a:defRPr/>
            </a:pPr>
            <a:r>
              <a:rPr lang="en-US" sz="800" dirty="0" smtClean="0"/>
              <a:t>Alaska Fisheries Science Center</a:t>
            </a:r>
          </a:p>
          <a:p>
            <a:pPr marL="342077" indent="-342077">
              <a:spcBef>
                <a:spcPct val="20000"/>
              </a:spcBef>
              <a:buFont typeface="Arial" pitchFamily="34" charset="0"/>
              <a:buChar char="•"/>
              <a:defRPr/>
            </a:pPr>
            <a:r>
              <a:rPr lang="en-US" sz="800" dirty="0" smtClean="0"/>
              <a:t>Northeast Fisheries Science Center</a:t>
            </a:r>
          </a:p>
          <a:p>
            <a:pPr marL="342077" indent="-342077">
              <a:spcBef>
                <a:spcPct val="20000"/>
              </a:spcBef>
              <a:buFont typeface="Arial" pitchFamily="34" charset="0"/>
              <a:buChar char="•"/>
              <a:defRPr/>
            </a:pPr>
            <a:r>
              <a:rPr lang="en-US" sz="800" dirty="0" smtClean="0"/>
              <a:t>Northwest Fisheries Science Center</a:t>
            </a:r>
          </a:p>
          <a:p>
            <a:pPr marL="342077" indent="-342077">
              <a:spcBef>
                <a:spcPct val="20000"/>
              </a:spcBef>
              <a:buFont typeface="Arial" pitchFamily="34" charset="0"/>
              <a:buChar char="•"/>
              <a:defRPr/>
            </a:pPr>
            <a:r>
              <a:rPr lang="en-US" sz="800" dirty="0" smtClean="0"/>
              <a:t>Pacific Islands Fisheries Science Center</a:t>
            </a:r>
          </a:p>
          <a:p>
            <a:pPr marL="342077" indent="-342077">
              <a:spcBef>
                <a:spcPct val="20000"/>
              </a:spcBef>
              <a:buFont typeface="Arial" pitchFamily="34" charset="0"/>
              <a:buChar char="•"/>
              <a:defRPr/>
            </a:pPr>
            <a:r>
              <a:rPr lang="en-US" sz="800" dirty="0" smtClean="0"/>
              <a:t>Southeast Fisheries Science Center</a:t>
            </a:r>
          </a:p>
          <a:p>
            <a:pPr marL="342077" indent="-342077">
              <a:spcBef>
                <a:spcPct val="20000"/>
              </a:spcBef>
              <a:buFont typeface="Arial" pitchFamily="34" charset="0"/>
              <a:buChar char="•"/>
              <a:defRPr/>
            </a:pPr>
            <a:r>
              <a:rPr lang="en-US" sz="800" dirty="0" smtClean="0"/>
              <a:t>Southwest Fisheries Science Center</a:t>
            </a:r>
          </a:p>
          <a:p>
            <a:pPr marL="342077" indent="-342077">
              <a:spcBef>
                <a:spcPct val="20000"/>
              </a:spcBef>
              <a:buFont typeface="Arial" pitchFamily="34" charset="0"/>
              <a:buChar char="•"/>
              <a:defRPr/>
            </a:pPr>
            <a:r>
              <a:rPr lang="en-US" sz="800" dirty="0" smtClean="0"/>
              <a:t>National </a:t>
            </a:r>
            <a:r>
              <a:rPr lang="en-US" sz="800" dirty="0" err="1" smtClean="0"/>
              <a:t>Systematics</a:t>
            </a:r>
            <a:r>
              <a:rPr lang="en-US" sz="800" dirty="0" smtClean="0"/>
              <a:t> Laboratory</a:t>
            </a:r>
          </a:p>
          <a:p>
            <a:pPr marL="342077" indent="-342077">
              <a:spcBef>
                <a:spcPct val="20000"/>
              </a:spcBef>
              <a:buFont typeface="Arial" pitchFamily="34" charset="0"/>
              <a:buChar char="•"/>
              <a:defRPr/>
            </a:pPr>
            <a:r>
              <a:rPr lang="en-US" sz="800" dirty="0" smtClean="0"/>
              <a:t>National Seafood Inspection Laboratory</a:t>
            </a:r>
          </a:p>
          <a:p>
            <a:pPr marL="342077" indent="-342077">
              <a:spcBef>
                <a:spcPct val="20000"/>
              </a:spcBef>
              <a:buFont typeface="Arial" pitchFamily="34" charset="0"/>
              <a:buChar char="•"/>
              <a:defRPr/>
            </a:pPr>
            <a:r>
              <a:rPr lang="en-US" sz="800" dirty="0" smtClean="0"/>
              <a:t>Environmental Modeling Center</a:t>
            </a:r>
          </a:p>
          <a:p>
            <a:pPr marL="342077" indent="-342077">
              <a:spcBef>
                <a:spcPct val="20000"/>
              </a:spcBef>
              <a:buFont typeface="Arial" pitchFamily="34" charset="0"/>
              <a:buChar char="•"/>
              <a:defRPr/>
            </a:pPr>
            <a:r>
              <a:rPr lang="en-US" sz="800" dirty="0" smtClean="0"/>
              <a:t>Meteorological Development Laboratory</a:t>
            </a:r>
          </a:p>
          <a:p>
            <a:pPr marL="342077" indent="-342077">
              <a:spcBef>
                <a:spcPct val="20000"/>
              </a:spcBef>
              <a:buFont typeface="Arial" pitchFamily="34" charset="0"/>
              <a:buChar char="•"/>
              <a:defRPr/>
            </a:pPr>
            <a:r>
              <a:rPr lang="en-US" sz="800" dirty="0" smtClean="0"/>
              <a:t>Office of Hydrological Development’s Hydrology Laboratory</a:t>
            </a:r>
          </a:p>
          <a:p>
            <a:pPr marL="342077" indent="-342077">
              <a:spcBef>
                <a:spcPct val="20000"/>
              </a:spcBef>
              <a:buFont typeface="Arial" pitchFamily="34" charset="0"/>
              <a:buChar char="•"/>
              <a:defRPr/>
            </a:pPr>
            <a:r>
              <a:rPr lang="en-US" sz="800" dirty="0" smtClean="0"/>
              <a:t>Space Weather Prediction Center</a:t>
            </a:r>
          </a:p>
          <a:p>
            <a:pPr marL="342077" indent="-342077">
              <a:spcBef>
                <a:spcPct val="20000"/>
              </a:spcBef>
              <a:buFont typeface="Arial" pitchFamily="34" charset="0"/>
              <a:buChar char="•"/>
              <a:defRPr/>
            </a:pPr>
            <a:r>
              <a:rPr lang="en-US" sz="800" dirty="0" smtClean="0"/>
              <a:t>National Centers for Environmental Prediction</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181F6018-04D8-483A-AD6A-FED4E118FD46}" type="slidenum">
              <a:rPr lang="en-US" sz="1200" smtClean="0"/>
              <a:pPr/>
              <a:t>24</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endParaRPr 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C16ED48F-EF22-4CCA-B868-C92C715F113F}" type="slidenum">
              <a:rPr lang="en-US" sz="1200" smtClean="0"/>
              <a:pPr/>
              <a:t>25</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Central to the success of U.S. IOOS is the presence of a Data Management and Communication (DMAC) system capable of delivering real-time, delayed-mode, and historical data for in-situ and remotely sensed physical, chemical, and biological observations.</a:t>
            </a:r>
          </a:p>
          <a:p>
            <a:endParaRPr lang="en-US" smtClean="0"/>
          </a:p>
          <a:p>
            <a:endParaRPr 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795B0644-3BFC-4C57-846A-BAE92AE2DE6C}" type="slidenum">
              <a:rPr lang="en-US" sz="1200" smtClean="0"/>
              <a:pPr/>
              <a:t>26</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spcBef>
                <a:spcPts val="0"/>
              </a:spcBef>
              <a:defRPr/>
            </a:pPr>
            <a:r>
              <a:rPr lang="en-US" sz="800" b="1" dirty="0" smtClean="0"/>
              <a:t>List of U.S. IOOS Subsystems and Core Functional Activities (CFAs):</a:t>
            </a:r>
          </a:p>
          <a:p>
            <a:pPr>
              <a:spcBef>
                <a:spcPts val="0"/>
              </a:spcBef>
              <a:defRPr/>
            </a:pPr>
            <a:endParaRPr lang="en-US" sz="200" dirty="0" smtClean="0"/>
          </a:p>
          <a:p>
            <a:pPr>
              <a:spcBef>
                <a:spcPts val="0"/>
              </a:spcBef>
              <a:defRPr/>
            </a:pPr>
            <a:r>
              <a:rPr lang="en-US" sz="800" b="1" dirty="0" smtClean="0"/>
              <a:t>A.1 - Governance &amp; Management Subsystem</a:t>
            </a:r>
            <a:endParaRPr lang="en-US" sz="800" dirty="0" smtClean="0"/>
          </a:p>
          <a:p>
            <a:pPr>
              <a:spcBef>
                <a:spcPts val="0"/>
              </a:spcBef>
              <a:defRPr/>
            </a:pPr>
            <a:r>
              <a:rPr lang="en-US" sz="800" dirty="0" smtClean="0"/>
              <a:t>A.1.1 - User Councils </a:t>
            </a:r>
          </a:p>
          <a:p>
            <a:pPr>
              <a:spcBef>
                <a:spcPts val="0"/>
              </a:spcBef>
              <a:defRPr/>
            </a:pPr>
            <a:r>
              <a:rPr lang="en-US" sz="800" dirty="0" smtClean="0"/>
              <a:t>A.1.2 - Financial Management </a:t>
            </a:r>
          </a:p>
          <a:p>
            <a:pPr>
              <a:spcBef>
                <a:spcPts val="0"/>
              </a:spcBef>
              <a:defRPr/>
            </a:pPr>
            <a:r>
              <a:rPr lang="en-US" sz="800" dirty="0" smtClean="0"/>
              <a:t>A.1.3 - Policy </a:t>
            </a:r>
          </a:p>
          <a:p>
            <a:pPr>
              <a:spcBef>
                <a:spcPts val="0"/>
              </a:spcBef>
              <a:defRPr/>
            </a:pPr>
            <a:r>
              <a:rPr lang="en-US" sz="800" dirty="0" smtClean="0"/>
              <a:t>A.1.4 - Plans and Ops </a:t>
            </a:r>
          </a:p>
          <a:p>
            <a:pPr>
              <a:spcBef>
                <a:spcPts val="0"/>
              </a:spcBef>
              <a:defRPr/>
            </a:pPr>
            <a:r>
              <a:rPr lang="en-US" sz="800" dirty="0" smtClean="0"/>
              <a:t>A.1.5 - Human Resources </a:t>
            </a:r>
          </a:p>
          <a:p>
            <a:pPr>
              <a:spcBef>
                <a:spcPts val="0"/>
              </a:spcBef>
              <a:defRPr/>
            </a:pPr>
            <a:r>
              <a:rPr lang="en-US" sz="800" dirty="0" smtClean="0"/>
              <a:t>A.1.6 - Acquisition and Grants </a:t>
            </a:r>
          </a:p>
          <a:p>
            <a:pPr>
              <a:spcBef>
                <a:spcPts val="0"/>
              </a:spcBef>
              <a:defRPr/>
            </a:pPr>
            <a:r>
              <a:rPr lang="en-US" sz="800" dirty="0" smtClean="0"/>
              <a:t>A.1.7 - Marketing, Outreach and Engagement </a:t>
            </a:r>
          </a:p>
          <a:p>
            <a:pPr>
              <a:spcBef>
                <a:spcPts val="0"/>
              </a:spcBef>
              <a:defRPr/>
            </a:pPr>
            <a:r>
              <a:rPr lang="en-US" sz="800" dirty="0" smtClean="0"/>
              <a:t>A.1.8 - IT Support</a:t>
            </a:r>
          </a:p>
          <a:p>
            <a:pPr>
              <a:spcBef>
                <a:spcPts val="0"/>
              </a:spcBef>
              <a:defRPr/>
            </a:pPr>
            <a:r>
              <a:rPr lang="en-US" sz="800" b="1" dirty="0" smtClean="0"/>
              <a:t>B.1 - Observing Systems Subsystem</a:t>
            </a:r>
            <a:r>
              <a:rPr lang="en-US" sz="800" dirty="0" smtClean="0"/>
              <a:t> </a:t>
            </a:r>
          </a:p>
          <a:p>
            <a:pPr>
              <a:spcBef>
                <a:spcPts val="0"/>
              </a:spcBef>
              <a:defRPr/>
            </a:pPr>
            <a:r>
              <a:rPr lang="en-US" sz="800" dirty="0" smtClean="0"/>
              <a:t>B.1.1 - Observing Subsystem Management </a:t>
            </a:r>
          </a:p>
          <a:p>
            <a:pPr>
              <a:spcBef>
                <a:spcPts val="0"/>
              </a:spcBef>
              <a:defRPr/>
            </a:pPr>
            <a:r>
              <a:rPr lang="en-US" sz="800" dirty="0" smtClean="0"/>
              <a:t>B.1.2 - Surveys </a:t>
            </a:r>
          </a:p>
          <a:p>
            <a:pPr>
              <a:spcBef>
                <a:spcPts val="0"/>
              </a:spcBef>
              <a:defRPr/>
            </a:pPr>
            <a:r>
              <a:rPr lang="en-US" sz="800" dirty="0" smtClean="0"/>
              <a:t>B.1.3 - Optimization Studies </a:t>
            </a:r>
          </a:p>
          <a:p>
            <a:pPr>
              <a:spcBef>
                <a:spcPts val="0"/>
              </a:spcBef>
              <a:defRPr/>
            </a:pPr>
            <a:r>
              <a:rPr lang="en-US" sz="800" dirty="0" smtClean="0"/>
              <a:t>B.1.4 - Asset Management </a:t>
            </a:r>
          </a:p>
          <a:p>
            <a:pPr>
              <a:spcBef>
                <a:spcPts val="0"/>
              </a:spcBef>
              <a:defRPr/>
            </a:pPr>
            <a:r>
              <a:rPr lang="en-US" sz="800" b="1" dirty="0" smtClean="0"/>
              <a:t>B.2 - DMAC Subsystems</a:t>
            </a:r>
            <a:r>
              <a:rPr lang="en-US" sz="800" dirty="0" smtClean="0"/>
              <a:t> </a:t>
            </a:r>
          </a:p>
          <a:p>
            <a:pPr>
              <a:spcBef>
                <a:spcPts val="0"/>
              </a:spcBef>
              <a:defRPr/>
            </a:pPr>
            <a:r>
              <a:rPr lang="en-US" sz="800" dirty="0" smtClean="0"/>
              <a:t>B.2.1 - Register Data Providers</a:t>
            </a:r>
            <a:br>
              <a:rPr lang="en-US" sz="800" dirty="0" smtClean="0"/>
            </a:br>
            <a:r>
              <a:rPr lang="en-US" sz="800" dirty="0" smtClean="0"/>
              <a:t>B.2.2 - Manage Data Providers </a:t>
            </a:r>
          </a:p>
          <a:p>
            <a:pPr>
              <a:spcBef>
                <a:spcPts val="0"/>
              </a:spcBef>
              <a:defRPr/>
            </a:pPr>
            <a:r>
              <a:rPr lang="en-US" sz="800" dirty="0" smtClean="0"/>
              <a:t>B.2.3 - Deregister Data Providers </a:t>
            </a:r>
          </a:p>
          <a:p>
            <a:pPr>
              <a:spcBef>
                <a:spcPts val="0"/>
              </a:spcBef>
              <a:defRPr/>
            </a:pPr>
            <a:r>
              <a:rPr lang="en-US" sz="800" dirty="0" smtClean="0"/>
              <a:t>B.2.4 - Standards Management </a:t>
            </a:r>
          </a:p>
          <a:p>
            <a:pPr>
              <a:spcBef>
                <a:spcPts val="0"/>
              </a:spcBef>
              <a:defRPr/>
            </a:pPr>
            <a:r>
              <a:rPr lang="en-US" sz="800" dirty="0" smtClean="0"/>
              <a:t>B.2.5 - Utility Services Management </a:t>
            </a:r>
          </a:p>
          <a:p>
            <a:pPr>
              <a:spcBef>
                <a:spcPts val="0"/>
              </a:spcBef>
              <a:defRPr/>
            </a:pPr>
            <a:r>
              <a:rPr lang="en-US" sz="800" dirty="0" smtClean="0"/>
              <a:t>B.2.6 - Utility Services Development </a:t>
            </a:r>
          </a:p>
          <a:p>
            <a:pPr>
              <a:spcBef>
                <a:spcPts val="0"/>
              </a:spcBef>
              <a:defRPr/>
            </a:pPr>
            <a:r>
              <a:rPr lang="en-US" sz="800" dirty="0" smtClean="0"/>
              <a:t>B.2.7 - Data Services and Component Development </a:t>
            </a:r>
          </a:p>
          <a:p>
            <a:pPr>
              <a:spcBef>
                <a:spcPts val="0"/>
              </a:spcBef>
              <a:defRPr/>
            </a:pPr>
            <a:r>
              <a:rPr lang="en-US" sz="800" dirty="0" smtClean="0"/>
              <a:t>B.2.8 - Data Services and Component Management </a:t>
            </a:r>
          </a:p>
          <a:p>
            <a:pPr>
              <a:spcBef>
                <a:spcPts val="0"/>
              </a:spcBef>
              <a:defRPr/>
            </a:pPr>
            <a:r>
              <a:rPr lang="en-US" sz="800" dirty="0" smtClean="0"/>
              <a:t>B.2.9 - Configuration Control </a:t>
            </a:r>
          </a:p>
          <a:p>
            <a:pPr>
              <a:spcBef>
                <a:spcPts val="0"/>
              </a:spcBef>
              <a:defRPr/>
            </a:pPr>
            <a:r>
              <a:rPr lang="en-US" sz="800" b="1" dirty="0" smtClean="0"/>
              <a:t>B.3 - Modeling &amp; Analysis Subsystem</a:t>
            </a:r>
            <a:r>
              <a:rPr lang="en-US" sz="800" dirty="0" smtClean="0"/>
              <a:t> </a:t>
            </a:r>
          </a:p>
          <a:p>
            <a:pPr>
              <a:spcBef>
                <a:spcPts val="0"/>
              </a:spcBef>
              <a:defRPr/>
            </a:pPr>
            <a:r>
              <a:rPr lang="en-US" sz="800" dirty="0" smtClean="0"/>
              <a:t>B.3.1 - Customer Needs </a:t>
            </a:r>
          </a:p>
          <a:p>
            <a:pPr>
              <a:spcBef>
                <a:spcPts val="0"/>
              </a:spcBef>
              <a:defRPr/>
            </a:pPr>
            <a:r>
              <a:rPr lang="en-US" sz="800" dirty="0" smtClean="0"/>
              <a:t>B.3.2 - Sponsored Models </a:t>
            </a:r>
          </a:p>
          <a:p>
            <a:pPr>
              <a:spcBef>
                <a:spcPts val="0"/>
              </a:spcBef>
              <a:defRPr/>
            </a:pPr>
            <a:r>
              <a:rPr lang="en-US" sz="800" dirty="0" smtClean="0"/>
              <a:t>B.3.3 - MOU Management </a:t>
            </a:r>
          </a:p>
          <a:p>
            <a:pPr>
              <a:spcBef>
                <a:spcPts val="0"/>
              </a:spcBef>
              <a:defRPr/>
            </a:pPr>
            <a:r>
              <a:rPr lang="en-US" sz="800" dirty="0" smtClean="0"/>
              <a:t>B.3.4 - Publish Standards </a:t>
            </a:r>
          </a:p>
          <a:p>
            <a:pPr>
              <a:spcBef>
                <a:spcPts val="0"/>
              </a:spcBef>
              <a:defRPr/>
            </a:pPr>
            <a:r>
              <a:rPr lang="en-US" sz="800" b="1" dirty="0" smtClean="0"/>
              <a:t>C.1 - Research &amp; Development Subsystem</a:t>
            </a:r>
            <a:r>
              <a:rPr lang="en-US" sz="800" dirty="0" smtClean="0"/>
              <a:t> </a:t>
            </a:r>
          </a:p>
          <a:p>
            <a:pPr>
              <a:spcBef>
                <a:spcPts val="0"/>
              </a:spcBef>
              <a:defRPr/>
            </a:pPr>
            <a:r>
              <a:rPr lang="en-US" sz="800" dirty="0" smtClean="0"/>
              <a:t>C.1.1 - Requirements Determination </a:t>
            </a:r>
          </a:p>
          <a:p>
            <a:pPr>
              <a:spcBef>
                <a:spcPts val="0"/>
              </a:spcBef>
              <a:defRPr/>
            </a:pPr>
            <a:r>
              <a:rPr lang="en-US" sz="800" dirty="0" smtClean="0"/>
              <a:t>C.1.2 - Coordinate R&amp;D Programs </a:t>
            </a:r>
          </a:p>
          <a:p>
            <a:pPr>
              <a:spcBef>
                <a:spcPts val="0"/>
              </a:spcBef>
              <a:defRPr/>
            </a:pPr>
            <a:r>
              <a:rPr lang="en-US" sz="800" dirty="0" smtClean="0"/>
              <a:t>C.1.3 - R&amp;D Pilot Projects </a:t>
            </a:r>
          </a:p>
          <a:p>
            <a:pPr>
              <a:spcBef>
                <a:spcPts val="0"/>
              </a:spcBef>
              <a:defRPr/>
            </a:pPr>
            <a:r>
              <a:rPr lang="en-US" sz="800" dirty="0" smtClean="0"/>
              <a:t>C.1.4 - Technical Assessments </a:t>
            </a:r>
          </a:p>
          <a:p>
            <a:pPr>
              <a:spcBef>
                <a:spcPts val="0"/>
              </a:spcBef>
              <a:defRPr/>
            </a:pPr>
            <a:r>
              <a:rPr lang="en-US" sz="800" dirty="0" smtClean="0"/>
              <a:t>C.1.5 - Technology Enhancements </a:t>
            </a:r>
          </a:p>
          <a:p>
            <a:pPr>
              <a:spcBef>
                <a:spcPts val="0"/>
              </a:spcBef>
              <a:defRPr/>
            </a:pPr>
            <a:r>
              <a:rPr lang="en-US" sz="800" dirty="0" smtClean="0"/>
              <a:t>C.1.6 - Technology Transition </a:t>
            </a:r>
          </a:p>
          <a:p>
            <a:pPr>
              <a:spcBef>
                <a:spcPts val="0"/>
              </a:spcBef>
              <a:defRPr/>
            </a:pPr>
            <a:r>
              <a:rPr lang="en-US" sz="800" b="1" dirty="0" smtClean="0"/>
              <a:t>D.1 - Training &amp; Education Subsystem</a:t>
            </a:r>
            <a:r>
              <a:rPr lang="en-US" sz="800" dirty="0" smtClean="0"/>
              <a:t> </a:t>
            </a:r>
          </a:p>
          <a:p>
            <a:pPr>
              <a:spcBef>
                <a:spcPts val="0"/>
              </a:spcBef>
              <a:defRPr/>
            </a:pPr>
            <a:r>
              <a:rPr lang="en-US" sz="800" dirty="0" smtClean="0"/>
              <a:t>D.1.1 - Train and Education Strategy and Plans Development </a:t>
            </a:r>
          </a:p>
          <a:p>
            <a:pPr>
              <a:spcBef>
                <a:spcPts val="0"/>
              </a:spcBef>
              <a:defRPr/>
            </a:pPr>
            <a:r>
              <a:rPr lang="en-US" sz="800" dirty="0" smtClean="0"/>
              <a:t>D.1.2 - Training and Curriculum Development </a:t>
            </a:r>
          </a:p>
          <a:p>
            <a:pPr>
              <a:spcBef>
                <a:spcPts val="0"/>
              </a:spcBef>
              <a:defRPr/>
            </a:pPr>
            <a:r>
              <a:rPr lang="en-US" sz="800" dirty="0" smtClean="0"/>
              <a:t>D.1.3 - Training and Education Pilot Projects </a:t>
            </a:r>
          </a:p>
          <a:p>
            <a:pPr>
              <a:spcBef>
                <a:spcPts val="0"/>
              </a:spcBef>
              <a:defRPr/>
            </a:pPr>
            <a:r>
              <a:rPr lang="en-US" sz="800" dirty="0" smtClean="0"/>
              <a:t>D.1.4 - Assessments </a:t>
            </a:r>
          </a:p>
          <a:p>
            <a:pPr>
              <a:spcBef>
                <a:spcPts val="0"/>
              </a:spcBef>
              <a:defRPr/>
            </a:pPr>
            <a:r>
              <a:rPr lang="en-US" sz="800" dirty="0" smtClean="0"/>
              <a:t>D.1.5 - Collaboration with Education Delivery Managers </a:t>
            </a:r>
          </a:p>
          <a:p>
            <a:pPr>
              <a:spcBef>
                <a:spcPts val="0"/>
              </a:spcBef>
              <a:defRPr/>
            </a:pPr>
            <a:r>
              <a:rPr lang="en-US" sz="800" dirty="0" smtClean="0"/>
              <a:t>D.1.6 - Professional Certifications </a:t>
            </a:r>
            <a:endParaRPr lang="en-US" sz="800"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CDB572F1-F196-4A67-B62E-27795FA42F17}" type="slidenum">
              <a:rPr lang="en-US" sz="1200" smtClean="0"/>
              <a:pPr/>
              <a:t>27</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a:spcAft>
                <a:spcPts val="200"/>
              </a:spcAft>
              <a:defRPr/>
            </a:pPr>
            <a:r>
              <a:rPr lang="en-US" sz="1100" dirty="0" smtClean="0"/>
              <a:t>As mentioned previously, the U.S. IOOS Office Assessment formed the basis for Federal partner gap-filling opportunities.</a:t>
            </a:r>
          </a:p>
          <a:p>
            <a:pPr>
              <a:spcAft>
                <a:spcPts val="200"/>
              </a:spcAft>
              <a:defRPr/>
            </a:pPr>
            <a:endParaRPr lang="en-US" sz="1100" b="1" dirty="0" smtClean="0"/>
          </a:p>
          <a:p>
            <a:pPr>
              <a:spcAft>
                <a:spcPts val="200"/>
              </a:spcAft>
              <a:defRPr/>
            </a:pPr>
            <a:r>
              <a:rPr lang="en-US" sz="1100" b="1" dirty="0" smtClean="0"/>
              <a:t>Bottom Line: </a:t>
            </a:r>
            <a:r>
              <a:rPr lang="en-US" sz="1100" dirty="0" smtClean="0"/>
              <a:t>Possible opportunities to pursue growth in U.S. IOOS capability through partner contributions in Observing (B.1), DMAC (B.2), Modeling &amp; Analysis (B.3), and R&amp;D (C.1) subsystems.</a:t>
            </a:r>
          </a:p>
          <a:p>
            <a:pPr>
              <a:spcAft>
                <a:spcPts val="200"/>
              </a:spcAft>
              <a:defRPr/>
            </a:pPr>
            <a:endParaRPr lang="en-US" sz="1100" dirty="0" smtClean="0"/>
          </a:p>
          <a:p>
            <a:pPr>
              <a:spcAft>
                <a:spcPts val="200"/>
              </a:spcAft>
              <a:defRPr/>
            </a:pPr>
            <a:r>
              <a:rPr lang="en-US" sz="1100" dirty="0" smtClean="0"/>
              <a:t>Specific recommendations for Federal partners:</a:t>
            </a:r>
          </a:p>
          <a:p>
            <a:pPr>
              <a:spcAft>
                <a:spcPts val="200"/>
              </a:spcAft>
              <a:defRPr/>
            </a:pPr>
            <a:endParaRPr lang="en-US" sz="1100" dirty="0" smtClean="0"/>
          </a:p>
          <a:p>
            <a:pPr marL="342077" indent="-342077">
              <a:spcBef>
                <a:spcPct val="20000"/>
              </a:spcBef>
              <a:spcAft>
                <a:spcPts val="200"/>
              </a:spcAft>
              <a:buFontTx/>
              <a:buChar char="•"/>
              <a:defRPr/>
            </a:pPr>
            <a:r>
              <a:rPr lang="en-US" sz="1100" kern="0" dirty="0" smtClean="0"/>
              <a:t>Plan for preliminary discussions with identified subset of U.S. IOOS Federal partners:</a:t>
            </a:r>
            <a:br>
              <a:rPr lang="en-US" sz="1100" kern="0" dirty="0" smtClean="0"/>
            </a:br>
            <a:endParaRPr lang="en-US" sz="1100" kern="0" dirty="0" smtClean="0"/>
          </a:p>
          <a:p>
            <a:pPr marL="798180" lvl="1" indent="-342077">
              <a:spcBef>
                <a:spcPct val="20000"/>
              </a:spcBef>
              <a:spcAft>
                <a:spcPts val="200"/>
              </a:spcAft>
              <a:buFont typeface="Wingdings" pitchFamily="2" charset="2"/>
              <a:buChar char="Ø"/>
              <a:defRPr/>
            </a:pPr>
            <a:r>
              <a:rPr lang="en-US" sz="1100" b="1" kern="0" dirty="0" smtClean="0"/>
              <a:t>Observing Subsystem: </a:t>
            </a:r>
            <a:r>
              <a:rPr lang="en-US" sz="1100" kern="0" dirty="0" smtClean="0"/>
              <a:t>Pursue partnership agreement opportunities with USACE and Navy/ONR in core functions within the Observing Systems subsystem (B.1): optimization studies (B.1.3) and asset management (B.1.4).</a:t>
            </a:r>
          </a:p>
          <a:p>
            <a:pPr marL="798180" lvl="1" indent="-342077">
              <a:spcBef>
                <a:spcPct val="20000"/>
              </a:spcBef>
              <a:spcAft>
                <a:spcPts val="200"/>
              </a:spcAft>
              <a:buFont typeface="Wingdings" pitchFamily="2" charset="2"/>
              <a:buChar char="Ø"/>
              <a:defRPr/>
            </a:pPr>
            <a:r>
              <a:rPr lang="en-US" sz="1100" b="1" kern="0" dirty="0" smtClean="0"/>
              <a:t>DMAC Subsystem: </a:t>
            </a:r>
            <a:r>
              <a:rPr lang="en-US" sz="1100" kern="0" dirty="0" smtClean="0"/>
              <a:t>Pursue partnership agreement opportunities with USACE, USGS, and NOAA in core functions within the DMAC subsystem (B.2): d</a:t>
            </a:r>
            <a:r>
              <a:rPr lang="en-US" sz="1100" dirty="0" smtClean="0"/>
              <a:t>eregister data providers (B.2.3), utility services development (B.2.6), and configuration control (B.2.9)</a:t>
            </a:r>
            <a:r>
              <a:rPr lang="en-US" sz="1100" kern="0" dirty="0" smtClean="0"/>
              <a:t>.</a:t>
            </a:r>
          </a:p>
          <a:p>
            <a:pPr marL="798180" lvl="1" indent="-342077">
              <a:spcBef>
                <a:spcPct val="20000"/>
              </a:spcBef>
              <a:spcAft>
                <a:spcPts val="200"/>
              </a:spcAft>
              <a:buFont typeface="Wingdings" pitchFamily="2" charset="2"/>
              <a:buChar char="Ø"/>
              <a:defRPr/>
            </a:pPr>
            <a:r>
              <a:rPr lang="en-US" sz="1100" b="1" kern="0" dirty="0" smtClean="0"/>
              <a:t>Modeling &amp; Analysis Subsystem: </a:t>
            </a:r>
            <a:r>
              <a:rPr lang="en-US" sz="1100" kern="0" dirty="0" smtClean="0"/>
              <a:t>Pursue partnership agreement opportunities with USACE and USGS in assessment and management of sponsored models (B.3.2). [“Sponsored Model” is defined as - </a:t>
            </a:r>
            <a:r>
              <a:rPr lang="en-US" sz="1100" dirty="0" smtClean="0"/>
              <a:t>a model or other analytical tool that takes raw or refined ocean observation data and provides value-added output that is of such significance to the U.S. IOOS community that the output is certified by and served through U.S. IOOS</a:t>
            </a:r>
            <a:r>
              <a:rPr lang="en-US" sz="1100" kern="0" dirty="0" smtClean="0"/>
              <a:t>]</a:t>
            </a:r>
          </a:p>
          <a:p>
            <a:pPr marL="798180" lvl="1" indent="-342077">
              <a:spcBef>
                <a:spcPct val="20000"/>
              </a:spcBef>
              <a:spcAft>
                <a:spcPts val="200"/>
              </a:spcAft>
              <a:buFont typeface="Wingdings" pitchFamily="2" charset="2"/>
              <a:buChar char="Ø"/>
              <a:defRPr/>
            </a:pPr>
            <a:r>
              <a:rPr lang="en-US" sz="1100" b="1" kern="0" dirty="0" smtClean="0"/>
              <a:t>R&amp;D Subsystem: </a:t>
            </a:r>
            <a:r>
              <a:rPr lang="en-US" sz="1100" kern="0" dirty="0" smtClean="0"/>
              <a:t>Pursue partnership agreement opportunities with USACE, USGS, NOAA, Navy/ONR, and BOEM in core functions within the R&amp;D subsystem (C.1): requirements determination (C.1.1), coordinate R&amp;D programs (C.1.2), R&amp;D pilot projects (C.1.3), technical assessments (C.1.4), technology enhancements (C.1.5), technology transition (C.1.6).</a:t>
            </a:r>
            <a:br>
              <a:rPr lang="en-US" sz="1100" kern="0" dirty="0" smtClean="0"/>
            </a:br>
            <a:endParaRPr lang="en-US" sz="1100" kern="0" dirty="0" smtClean="0"/>
          </a:p>
          <a:p>
            <a:pPr marL="342077" indent="-342077">
              <a:spcBef>
                <a:spcPct val="20000"/>
              </a:spcBef>
              <a:spcAft>
                <a:spcPts val="200"/>
              </a:spcAft>
              <a:buFontTx/>
              <a:buChar char="•"/>
              <a:defRPr/>
            </a:pPr>
            <a:r>
              <a:rPr lang="en-US" sz="1100" kern="0" dirty="0" smtClean="0"/>
              <a:t>Also, during the course of the assessment, the National Park Service expressed a strong interest in U.S. IOOS and asked to participate in the Assessment. Based on NPS’s potential contributions to U.S. IOOS, consider adding NPS as a formal member organization of the IOOC.</a:t>
            </a:r>
          </a:p>
          <a:p>
            <a:pPr>
              <a:spcAft>
                <a:spcPts val="200"/>
              </a:spcAft>
              <a:defRPr/>
            </a:pPr>
            <a:endParaRPr lang="en-US" sz="1100" dirty="0" smtClean="0"/>
          </a:p>
          <a:p>
            <a:pPr>
              <a:spcAft>
                <a:spcPts val="200"/>
              </a:spcAft>
              <a:defRPr/>
            </a:pPr>
            <a:endParaRPr lang="en-US" sz="1100" dirty="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0F28F682-6BC7-4B44-BA49-B2F88DC2BE7C}" type="slidenum">
              <a:rPr lang="en-US" sz="1200" smtClean="0"/>
              <a:pPr/>
              <a:t>28</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table depicts the specific core functional activity gaps in the U.S. IOOS Program Office and possible Federal partner contribution opportunities based on Assessment responses received. </a:t>
            </a:r>
          </a:p>
          <a:p>
            <a:r>
              <a:rPr lang="en-US" smtClean="0"/>
              <a:t>[Note: Training and Education Assessments refers to assessing the results of U.S. IOOS training and education programs.]</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7B1C3EE4-4545-4D8D-9AE4-D7EE738AE368}" type="slidenum">
              <a:rPr lang="en-US" sz="1200" smtClean="0"/>
              <a:pPr/>
              <a:t>29</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33DA361F-DF25-4720-A805-29C9DCF8C186}" type="slidenum">
              <a:rPr lang="en-US" sz="1200" smtClean="0">
                <a:solidFill>
                  <a:srgbClr val="000000"/>
                </a:solidFill>
              </a:rPr>
              <a:pPr/>
              <a:t>3</a:t>
            </a:fld>
            <a:endParaRPr lang="en-US" sz="1200" smtClean="0">
              <a:solidFill>
                <a:srgbClr val="000000"/>
              </a:solidFill>
            </a:endParaRPr>
          </a:p>
        </p:txBody>
      </p:sp>
      <p:sp>
        <p:nvSpPr>
          <p:cNvPr id="68611" name="Rectangle 2"/>
          <p:cNvSpPr>
            <a:spLocks noGrp="1" noRot="1" noChangeAspect="1" noChangeArrowheads="1" noTextEdit="1"/>
          </p:cNvSpPr>
          <p:nvPr>
            <p:ph type="sldImg"/>
          </p:nvPr>
        </p:nvSpPr>
        <p:spPr bwMode="auto">
          <a:xfrm>
            <a:off x="1173163" y="695325"/>
            <a:ext cx="4641850" cy="3481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5139" name="Rectangle 3"/>
          <p:cNvSpPr>
            <a:spLocks noGrp="1" noChangeArrowheads="1"/>
          </p:cNvSpPr>
          <p:nvPr>
            <p:ph type="body" idx="1"/>
          </p:nvPr>
        </p:nvSpPr>
        <p:spPr>
          <a:xfrm>
            <a:off x="368300" y="4410075"/>
            <a:ext cx="6172200" cy="4346575"/>
          </a:xfrm>
        </p:spPr>
        <p:txBody>
          <a:bodyPr>
            <a:normAutofit fontScale="92500" lnSpcReduction="20000"/>
          </a:bodyPr>
          <a:lstStyle/>
          <a:p>
            <a:pPr>
              <a:buFont typeface="Arial" pitchFamily="34" charset="0"/>
              <a:buNone/>
              <a:defRPr/>
            </a:pPr>
            <a:r>
              <a:rPr lang="en-US" sz="1400" u="sng" dirty="0" smtClean="0">
                <a:cs typeface="Arial" pitchFamily="34" charset="0"/>
              </a:rPr>
              <a:t>Talking Points:</a:t>
            </a:r>
          </a:p>
          <a:p>
            <a:pPr>
              <a:buFont typeface="Arial" pitchFamily="34" charset="0"/>
              <a:buNone/>
              <a:defRPr/>
            </a:pPr>
            <a:endParaRPr lang="en-US" sz="1400" u="sng" dirty="0" smtClean="0">
              <a:cs typeface="Arial" pitchFamily="34" charset="0"/>
            </a:endParaRPr>
          </a:p>
          <a:p>
            <a:pPr>
              <a:buFont typeface="Arial" pitchFamily="34" charset="0"/>
              <a:buChar char="•"/>
              <a:defRPr/>
            </a:pPr>
            <a:r>
              <a:rPr lang="en-US" sz="1400" dirty="0" smtClean="0">
                <a:cs typeface="Arial" pitchFamily="34" charset="0"/>
              </a:rPr>
              <a:t>  </a:t>
            </a:r>
            <a:r>
              <a:rPr lang="en-US" sz="1500" dirty="0" smtClean="0">
                <a:cs typeface="Arial" pitchFamily="34" charset="0"/>
              </a:rPr>
              <a:t>The #1 request we hear is, “I need to get to my data easily and in the same format.” </a:t>
            </a:r>
            <a:br>
              <a:rPr lang="en-US" sz="1500" dirty="0" smtClean="0">
                <a:cs typeface="Arial" pitchFamily="34" charset="0"/>
              </a:rPr>
            </a:br>
            <a:r>
              <a:rPr lang="en-US" sz="1500" dirty="0" smtClean="0">
                <a:cs typeface="Arial" pitchFamily="34" charset="0"/>
              </a:rPr>
              <a:t>Data Integration has been a prime focus of the IOOS program office. </a:t>
            </a:r>
            <a:br>
              <a:rPr lang="en-US" sz="1500" dirty="0" smtClean="0">
                <a:cs typeface="Arial" pitchFamily="34" charset="0"/>
              </a:rPr>
            </a:br>
            <a:r>
              <a:rPr lang="en-US" sz="1500" dirty="0" smtClean="0">
                <a:cs typeface="Arial" pitchFamily="34" charset="0"/>
              </a:rPr>
              <a:t>We are now providing real-time data available in a consistent format, within major NOAA centers of data and also across the IOOS regions. </a:t>
            </a:r>
            <a:br>
              <a:rPr lang="en-US" sz="1500" dirty="0" smtClean="0">
                <a:cs typeface="Arial" pitchFamily="34" charset="0"/>
              </a:rPr>
            </a:br>
            <a:r>
              <a:rPr lang="en-US" sz="1500" dirty="0" smtClean="0">
                <a:cs typeface="Arial" pitchFamily="34" charset="0"/>
              </a:rPr>
              <a:t> </a:t>
            </a:r>
          </a:p>
          <a:p>
            <a:pPr>
              <a:buFont typeface="Arial" pitchFamily="34" charset="0"/>
              <a:buChar char="•"/>
              <a:defRPr/>
            </a:pPr>
            <a:r>
              <a:rPr lang="en-US" sz="1500" dirty="0" smtClean="0">
                <a:cs typeface="Arial" pitchFamily="34" charset="0"/>
              </a:rPr>
              <a:t> In 2007 we had a two pronged effort</a:t>
            </a:r>
          </a:p>
          <a:p>
            <a:pPr marL="742950" lvl="1" indent="-285750">
              <a:buFont typeface="Wingdings" pitchFamily="2" charset="2"/>
              <a:buChar char="Ø"/>
              <a:defRPr/>
            </a:pPr>
            <a:r>
              <a:rPr lang="en-US" sz="1500" dirty="0" smtClean="0">
                <a:cs typeface="Arial" pitchFamily="34" charset="0"/>
              </a:rPr>
              <a:t> Data Integration Framework  (DIF) a pilot to integrate 7 variables across NOAA Centers of Data </a:t>
            </a:r>
          </a:p>
          <a:p>
            <a:pPr marL="742950" lvl="1" indent="-285750">
              <a:buFont typeface="Wingdings" pitchFamily="2" charset="2"/>
              <a:buChar char="Ø"/>
              <a:defRPr/>
            </a:pPr>
            <a:r>
              <a:rPr lang="en-US" sz="1500" dirty="0" smtClean="0">
                <a:cs typeface="Arial" pitchFamily="34" charset="0"/>
              </a:rPr>
              <a:t> Traditional Acquisition path similar to the Department of Defense and NASA</a:t>
            </a:r>
            <a:br>
              <a:rPr lang="en-US" sz="1500" dirty="0" smtClean="0">
                <a:cs typeface="Arial" pitchFamily="34" charset="0"/>
              </a:rPr>
            </a:br>
            <a:endParaRPr lang="en-US" sz="1500" dirty="0" smtClean="0">
              <a:cs typeface="Arial" pitchFamily="34" charset="0"/>
            </a:endParaRPr>
          </a:p>
          <a:p>
            <a:pPr>
              <a:buFont typeface="Arial" pitchFamily="34" charset="0"/>
              <a:buChar char="•"/>
              <a:defRPr/>
            </a:pPr>
            <a:r>
              <a:rPr lang="en-US" sz="1500" dirty="0" smtClean="0">
                <a:cs typeface="Arial" pitchFamily="34" charset="0"/>
              </a:rPr>
              <a:t>  In 2009 we determined we were not going to receive funding for a DMAC Acquisition so we put that effort on hold after completing the Analysis of Alternatives</a:t>
            </a:r>
            <a:br>
              <a:rPr lang="en-US" sz="1500" dirty="0" smtClean="0">
                <a:cs typeface="Arial" pitchFamily="34" charset="0"/>
              </a:rPr>
            </a:br>
            <a:endParaRPr lang="en-US" sz="1500" dirty="0" smtClean="0">
              <a:cs typeface="Arial" pitchFamily="34" charset="0"/>
            </a:endParaRPr>
          </a:p>
          <a:p>
            <a:pPr>
              <a:buFont typeface="Arial" pitchFamily="34" charset="0"/>
              <a:buChar char="•"/>
              <a:defRPr/>
            </a:pPr>
            <a:r>
              <a:rPr lang="en-US" sz="1500" dirty="0" smtClean="0"/>
              <a:t> The successful Data Integration Framework (DIF) project was a limited-scope, 3-year pilot project to provide an initial nationwide U.S. IOOS DMAC operating capability, to evaluate interoperability specifications, and to demonstrate the feasibility and value of providing integrated ocean observations.  It concluded in 2010 with recommendations for standardized coding conventions for a small set of data and provides a baseline for initial U.S. IOOS DMAC capabilities.</a:t>
            </a:r>
            <a:br>
              <a:rPr lang="en-US" sz="1500" dirty="0" smtClean="0"/>
            </a:br>
            <a:endParaRPr lang="en-US" sz="1500" dirty="0" smtClean="0">
              <a:cs typeface="Arial" pitchFamily="34" charset="0"/>
            </a:endParaRPr>
          </a:p>
          <a:p>
            <a:pPr>
              <a:buFont typeface="Arial" pitchFamily="34" charset="0"/>
              <a:buChar char="•"/>
              <a:defRPr/>
            </a:pPr>
            <a:r>
              <a:rPr lang="en-US" sz="1500" dirty="0" smtClean="0">
                <a:cs typeface="Arial" pitchFamily="34" charset="0"/>
              </a:rPr>
              <a:t>   In 2011 we have laid out and vetted  a DMAC implementation plan based on collaborative build out with the IOOS Federal and regions within current funding levels – Working to support a co-development of data management structures in with OOI.</a:t>
            </a:r>
          </a:p>
          <a:p>
            <a:pPr>
              <a:defRPr/>
            </a:pPr>
            <a:endParaRPr lang="en-US" sz="1400" dirty="0" smtClean="0">
              <a:cs typeface="Arial" pitchFamily="34" charset="0"/>
            </a:endParaRPr>
          </a:p>
          <a:p>
            <a:pPr marL="171450" indent="-171450">
              <a:spcBef>
                <a:spcPct val="50000"/>
              </a:spcBef>
              <a:defRPr/>
            </a:pPr>
            <a:endParaRPr lang="en-US" sz="13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800" smtClean="0"/>
              <a:t>Because our Regional partners execute core functional activities on a regional scale, the U.S. IOOS Assessment evaluated their abilities in this area (highlighted blue area on the chart).</a:t>
            </a:r>
          </a:p>
          <a:p>
            <a:pPr>
              <a:spcBef>
                <a:spcPct val="0"/>
              </a:spcBef>
            </a:pPr>
            <a:endParaRPr lang="en-US" sz="80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6F8857C5-EC90-4C34-A497-1754E6D1F62E}" type="slidenum">
              <a:rPr lang="en-US" sz="1200" smtClean="0"/>
              <a:pPr/>
              <a:t>30</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sz="800" b="1" dirty="0" smtClean="0"/>
              <a:t>Findings:</a:t>
            </a:r>
          </a:p>
          <a:p>
            <a:pPr>
              <a:defRPr/>
            </a:pPr>
            <a:endParaRPr lang="en-US" sz="800" b="1" dirty="0" smtClean="0"/>
          </a:p>
          <a:p>
            <a:pPr>
              <a:defRPr/>
            </a:pPr>
            <a:r>
              <a:rPr lang="en-US" sz="800" dirty="0" smtClean="0"/>
              <a:t>Regions are generally active in all subsystems</a:t>
            </a:r>
          </a:p>
          <a:p>
            <a:pPr lvl="1">
              <a:defRPr/>
            </a:pPr>
            <a:r>
              <a:rPr lang="en-US" sz="800" dirty="0" smtClean="0"/>
              <a:t>Overall trend: Regions have capability in some of the sub-activities in each subsystem</a:t>
            </a:r>
          </a:p>
          <a:p>
            <a:pPr lvl="1">
              <a:defRPr/>
            </a:pPr>
            <a:endParaRPr lang="en-US" sz="800" dirty="0" smtClean="0"/>
          </a:p>
          <a:p>
            <a:pPr lvl="1">
              <a:defRPr/>
            </a:pPr>
            <a:r>
              <a:rPr lang="en-US" sz="800" dirty="0" smtClean="0"/>
              <a:t>Improvements in selected national IOOS capabilities will likely improve regional capabilities and vice versa (</a:t>
            </a:r>
            <a:r>
              <a:rPr lang="en-US" sz="800" i="1" dirty="0" smtClean="0"/>
              <a:t>e.g.</a:t>
            </a:r>
            <a:r>
              <a:rPr lang="en-US" sz="800" dirty="0" smtClean="0"/>
              <a:t>, DMAC)</a:t>
            </a:r>
          </a:p>
          <a:p>
            <a:pPr>
              <a:defRPr/>
            </a:pPr>
            <a:endParaRPr lang="en-US" sz="800" dirty="0" smtClean="0"/>
          </a:p>
          <a:p>
            <a:pPr>
              <a:defRPr/>
            </a:pPr>
            <a:r>
              <a:rPr lang="en-US" sz="800" dirty="0" smtClean="0"/>
              <a:t>No Region has “full capability” in any subsystem</a:t>
            </a:r>
          </a:p>
          <a:p>
            <a:pPr lvl="1">
              <a:defRPr/>
            </a:pPr>
            <a:r>
              <a:rPr lang="en-US" sz="800" dirty="0" smtClean="0"/>
              <a:t>Regional Build-out Plans will help address gaps.  </a:t>
            </a:r>
          </a:p>
          <a:p>
            <a:pPr lvl="1">
              <a:defRPr/>
            </a:pPr>
            <a:endParaRPr lang="en-US" sz="800" dirty="0" smtClean="0"/>
          </a:p>
          <a:p>
            <a:pPr>
              <a:defRPr/>
            </a:pPr>
            <a:r>
              <a:rPr lang="en-US" sz="800" dirty="0" smtClean="0"/>
              <a:t>ACT responses</a:t>
            </a:r>
            <a:r>
              <a:rPr lang="en-US" sz="800" dirty="0" smtClean="0">
                <a:solidFill>
                  <a:srgbClr val="92D050"/>
                </a:solidFill>
              </a:rPr>
              <a:t> </a:t>
            </a:r>
            <a:r>
              <a:rPr lang="en-US" sz="800" dirty="0" smtClean="0"/>
              <a:t>indicate R&amp;D strengths in U.S. IOOS required core functions:</a:t>
            </a:r>
          </a:p>
          <a:p>
            <a:pPr lvl="1">
              <a:defRPr/>
            </a:pPr>
            <a:r>
              <a:rPr lang="en-US" sz="800" dirty="0" smtClean="0"/>
              <a:t>Requirements Determination (C.1.1)</a:t>
            </a:r>
          </a:p>
          <a:p>
            <a:pPr lvl="1">
              <a:defRPr/>
            </a:pPr>
            <a:r>
              <a:rPr lang="en-US" sz="800" dirty="0" smtClean="0"/>
              <a:t>R&amp;D Pilot Projects (C.1.3)</a:t>
            </a:r>
          </a:p>
          <a:p>
            <a:pPr lvl="1">
              <a:defRPr/>
            </a:pPr>
            <a:r>
              <a:rPr lang="en-US" sz="800" dirty="0" smtClean="0"/>
              <a:t>Technical Assessments (C.1.4)</a:t>
            </a:r>
          </a:p>
          <a:p>
            <a:pPr lvl="1">
              <a:defRPr/>
            </a:pPr>
            <a:r>
              <a:rPr lang="en-US" sz="800" dirty="0" smtClean="0"/>
              <a:t>Technology Transition (C.1.6)</a:t>
            </a:r>
          </a:p>
          <a:p>
            <a:pPr lvl="1">
              <a:defRPr/>
            </a:pPr>
            <a:endParaRPr lang="en-US" sz="800" dirty="0" smtClean="0"/>
          </a:p>
          <a:p>
            <a:pPr marL="456103" indent="-456103">
              <a:defRPr/>
            </a:pPr>
            <a:r>
              <a:rPr lang="en-US" sz="800" b="1" dirty="0" smtClean="0"/>
              <a:t>Conclusions:</a:t>
            </a:r>
          </a:p>
          <a:p>
            <a:pPr marL="456103" indent="-456103">
              <a:defRPr/>
            </a:pPr>
            <a:endParaRPr lang="en-US" sz="800" dirty="0" smtClean="0"/>
          </a:p>
          <a:p>
            <a:pPr marL="456103" indent="-456103">
              <a:defRPr/>
            </a:pPr>
            <a:r>
              <a:rPr lang="en-US" sz="800" dirty="0" smtClean="0"/>
              <a:t>Non-Federal partners are active in all U.S. IOOS CFAs except for Professional Certifications (D.1.6).</a:t>
            </a:r>
          </a:p>
          <a:p>
            <a:pPr marL="456103" indent="-456103">
              <a:defRPr/>
            </a:pPr>
            <a:r>
              <a:rPr lang="en-US" sz="800" dirty="0" smtClean="0"/>
              <a:t>Non-Federal partners are strongest in the Governance &amp; Management subsystem (A.1).</a:t>
            </a:r>
          </a:p>
          <a:p>
            <a:pPr marL="456103" indent="-456103">
              <a:defRPr/>
            </a:pPr>
            <a:r>
              <a:rPr lang="en-US" sz="800" dirty="0" smtClean="0"/>
              <a:t>Non-Federal partners, except for ACT, are weakest in the R&amp;D subsystem (C.1).</a:t>
            </a:r>
          </a:p>
          <a:p>
            <a:pPr marL="456103" indent="-456103">
              <a:defRPr/>
            </a:pPr>
            <a:r>
              <a:rPr lang="en-US" sz="800" dirty="0" smtClean="0"/>
              <a:t>Some non-Federal partners are significantly more capable in terms of U.S. IOOS functions than are others.</a:t>
            </a:r>
          </a:p>
          <a:p>
            <a:pPr marL="456103" indent="-456103">
              <a:defRPr/>
            </a:pPr>
            <a:r>
              <a:rPr lang="en-US" sz="800" dirty="0" smtClean="0"/>
              <a:t>ACT has R&amp;D capabilities that match gaps in U.S. IOOS Program Office capabilities.</a:t>
            </a:r>
          </a:p>
          <a:p>
            <a:pPr marL="456103" indent="-456103">
              <a:defRPr/>
            </a:pPr>
            <a:r>
              <a:rPr lang="en-US" sz="800" dirty="0" smtClean="0"/>
              <a:t>Non-Federal partners have significant capability in terms of Marketing, Outreach, and Engagement (A.1.7); Plans and Ops (A.1.4); and Customer Needs (B.3.1).</a:t>
            </a:r>
          </a:p>
          <a:p>
            <a:pPr lvl="1">
              <a:defRPr/>
            </a:pPr>
            <a:endParaRPr lang="en-US" sz="800" dirty="0" smtClean="0"/>
          </a:p>
          <a:p>
            <a:pPr marL="456103" indent="-456103">
              <a:defRPr/>
            </a:pPr>
            <a:r>
              <a:rPr lang="en-US" sz="800" b="1" dirty="0" smtClean="0"/>
              <a:t>Recommendations:</a:t>
            </a:r>
          </a:p>
          <a:p>
            <a:pPr marL="456103" indent="-456103">
              <a:defRPr/>
            </a:pPr>
            <a:endParaRPr lang="en-US" sz="800" dirty="0" smtClean="0"/>
          </a:p>
          <a:p>
            <a:pPr marL="456103" indent="-456103">
              <a:defRPr/>
            </a:pPr>
            <a:r>
              <a:rPr lang="en-US" sz="800" dirty="0" smtClean="0"/>
              <a:t>Pursue leveraging non-Federal partner Marketing, Outreach, and Engagement core functional activity (A.1.7) as a delivery mechanism to U.S. IOOS customers.</a:t>
            </a:r>
          </a:p>
          <a:p>
            <a:pPr marL="456103" indent="-456103">
              <a:defRPr/>
            </a:pPr>
            <a:r>
              <a:rPr lang="en-US" sz="800" dirty="0" smtClean="0"/>
              <a:t>Pursue leveraging non-Federal partner Customer Needs (B.3.1) core functional activity to gather and maintain U.S. IOOS system requirements.</a:t>
            </a:r>
          </a:p>
          <a:p>
            <a:pPr marL="855193" lvl="1" indent="-456103">
              <a:defRPr/>
            </a:pPr>
            <a:r>
              <a:rPr lang="en-US" sz="800" dirty="0" smtClean="0"/>
              <a:t>Consider integrating Customer Needs activities/results into Non-Federal partner planning activities (Plans and Ops A.1.4).</a:t>
            </a:r>
          </a:p>
          <a:p>
            <a:pPr>
              <a:defRPr/>
            </a:pPr>
            <a:endParaRPr lang="en-US" sz="800" dirty="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1701FB66-577D-4F79-BE0B-F517E324707B}" type="slidenum">
              <a:rPr lang="en-US" sz="1200" smtClean="0"/>
              <a:pPr/>
              <a:t>31</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5D38281D-3C2E-4E4D-8AAD-C6F7B8FFF24B}" type="slidenum">
              <a:rPr lang="en-US" sz="1200" smtClean="0"/>
              <a:pPr/>
              <a:t>32</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u="sng" smtClean="0"/>
              <a:t>Talking Points:</a:t>
            </a:r>
          </a:p>
          <a:p>
            <a:endParaRPr lang="en-US" u="sng" smtClean="0"/>
          </a:p>
          <a:p>
            <a:r>
              <a:rPr lang="en-US" smtClean="0"/>
              <a:t>FY2011 was the first year we worked with the Regions to develop milestones which then synched to NOAA’s reporting schedule. </a:t>
            </a:r>
          </a:p>
          <a:p>
            <a:endParaRPr lang="en-US" smtClean="0"/>
          </a:p>
          <a:p>
            <a:r>
              <a:rPr lang="en-US" smtClean="0"/>
              <a:t>In FY2011, Regions met 66% (37 of 56) of their milestones.</a:t>
            </a:r>
          </a:p>
          <a:p>
            <a:endParaRPr lang="en-US" smtClean="0"/>
          </a:p>
          <a:p>
            <a:r>
              <a:rPr lang="en-US" smtClean="0"/>
              <a:t>Many “unmet” milestones were delayed due to a number of different factors, and Regions continue to work to meet them in FY2012</a:t>
            </a:r>
          </a:p>
          <a:p>
            <a:endParaRPr lang="en-US" smtClean="0"/>
          </a:p>
          <a:p>
            <a:r>
              <a:rPr lang="en-US" smtClean="0"/>
              <a:t>NOTE: Regions largely reported milestones by quarter they expected work to be done, without adding any buffer to account for unforeseen or uncontrollable events. We are working with the Regions to include this buffer in FY2012. </a:t>
            </a:r>
          </a:p>
          <a:p>
            <a:endParaRPr lang="en-US" smtClean="0"/>
          </a:p>
          <a:p>
            <a:r>
              <a:rPr lang="en-US" smtClean="0"/>
              <a:t>We are working with them to build better and more compelling milestones for FY2012.</a:t>
            </a:r>
          </a:p>
          <a:p>
            <a:endParaRPr lang="en-US" smtClean="0"/>
          </a:p>
          <a:p>
            <a:endParaRPr 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A6D34642-768E-4B8F-A2FE-F518B3A65310}" type="slidenum">
              <a:rPr lang="en-US" sz="1200" smtClean="0"/>
              <a:pPr/>
              <a:t>33</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u="sng" smtClean="0"/>
              <a:t>Talking Points:</a:t>
            </a:r>
          </a:p>
          <a:p>
            <a:endParaRPr lang="en-US" smtClean="0"/>
          </a:p>
          <a:p>
            <a:r>
              <a:rPr lang="en-US" smtClean="0"/>
              <a:t>We completed this in FY2011.</a:t>
            </a:r>
          </a:p>
          <a:p>
            <a:endParaRPr lang="en-US" smtClean="0"/>
          </a:p>
          <a:p>
            <a:r>
              <a:rPr lang="en-US" smtClean="0"/>
              <a:t>As Carl told you, we have 1500 platforms.</a:t>
            </a:r>
          </a:p>
          <a:p>
            <a:endParaRPr lang="en-US" smtClean="0"/>
          </a:p>
          <a:p>
            <a:r>
              <a:rPr lang="en-US" smtClean="0"/>
              <a:t>I’ll show you more on this later.</a:t>
            </a:r>
          </a:p>
          <a:p>
            <a:endParaRPr lang="en-US" smtClean="0"/>
          </a:p>
          <a:p>
            <a:endParaRPr lang="en-US" smtClean="0"/>
          </a:p>
          <a:p>
            <a:endParaRPr lang="en-US" smtClean="0"/>
          </a:p>
          <a:p>
            <a:endParaRPr 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95A4480B-DF3C-45BB-8808-C7D5DF640E98}" type="slidenum">
              <a:rPr lang="en-US" sz="1200" smtClean="0"/>
              <a:pPr/>
              <a:t>34</a:t>
            </a:fld>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fld id="{D41D6741-D21A-4801-B6DB-CEE0352F56A3}" type="slidenum">
              <a:rPr lang="en-US" sz="1200" smtClean="0"/>
              <a:pPr eaLnBrk="1" hangingPunct="1"/>
              <a:t>35</a:t>
            </a:fld>
            <a:endParaRPr lang="en-US" sz="1200" smtClean="0"/>
          </a:p>
        </p:txBody>
      </p:sp>
      <p:sp>
        <p:nvSpPr>
          <p:cNvPr id="101379" name="Rectangle 2"/>
          <p:cNvSpPr>
            <a:spLocks noGrp="1" noRot="1" noChangeAspect="1" noChangeArrowheads="1" noTextEdit="1"/>
          </p:cNvSpPr>
          <p:nvPr>
            <p:ph type="sldImg"/>
          </p:nvPr>
        </p:nvSpPr>
        <p:spPr bwMode="auto">
          <a:xfrm>
            <a:off x="1171575" y="693738"/>
            <a:ext cx="4641850"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xfrm>
            <a:off x="698500" y="4410075"/>
            <a:ext cx="5588000" cy="4179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u="sng" smtClean="0"/>
              <a:t>Talking Points:</a:t>
            </a:r>
          </a:p>
          <a:p>
            <a:pPr eaLnBrk="1" hangingPunct="1"/>
            <a:endParaRPr lang="en-US" smtClean="0"/>
          </a:p>
          <a:p>
            <a:pPr eaLnBrk="1" hangingPunct="1"/>
            <a:r>
              <a:rPr lang="en-US" smtClean="0"/>
              <a:t>An example of how the US IOOS system works both globally and regionally.  The DART program, in NOAA that supports the global Tsunami warning system, detected and provided the official warnings on the Tsunami</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u="sng" smtClean="0"/>
              <a:t>Talking Points:</a:t>
            </a:r>
          </a:p>
          <a:p>
            <a:endParaRPr lang="en-US" smtClean="0"/>
          </a:p>
          <a:p>
            <a:r>
              <a:rPr lang="en-US" smtClean="0"/>
              <a:t>The West Coast Regions of US IOOS were ready to provide support to their constituents that they have been working with over the past 10 years.</a:t>
            </a:r>
          </a:p>
          <a:p>
            <a:endParaRPr lang="en-US" smtClean="0"/>
          </a:p>
          <a:p>
            <a:r>
              <a:rPr lang="en-US" smtClean="0"/>
              <a:t>A number of sensors now exist that are resourced through US IOOS.  These were able to record the tsunami passing and each of the websites saw increases in their web hits as local folks sought information.</a:t>
            </a: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536D238C-095F-4330-B1F4-7AA39AC5519E}" type="slidenum">
              <a:rPr lang="en-US" sz="1200" smtClean="0"/>
              <a:pPr/>
              <a:t>36</a:t>
            </a:fld>
            <a:endParaRPr 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u="sng" smtClean="0"/>
              <a:t>Talking Points:</a:t>
            </a:r>
          </a:p>
          <a:p>
            <a:endParaRPr lang="en-US" smtClean="0"/>
          </a:p>
          <a:p>
            <a:r>
              <a:rPr lang="en-US" smtClean="0"/>
              <a:t>I also found it interesting that we must be thinking about new ways to reach our audiences.</a:t>
            </a:r>
          </a:p>
          <a:p>
            <a:endParaRPr lang="en-US" smtClean="0"/>
          </a:p>
          <a:p>
            <a:r>
              <a:rPr lang="en-US" smtClean="0"/>
              <a:t>The Pew Research Center indicates that 52% of folks are on Facebook and so we see that NANOOS and many of the other regions are using this medium to augment their traditional methods.</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944E2DD1-6A9E-4718-92A3-AE38B43354E4}" type="slidenum">
              <a:rPr lang="en-US" sz="1200" smtClean="0"/>
              <a:pPr/>
              <a:t>37</a:t>
            </a:fld>
            <a:endParaRPr 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959225" y="8820150"/>
            <a:ext cx="30257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58" tIns="46380" rIns="92758" bIns="46380" anchor="b"/>
          <a:lstStyle>
            <a:lvl1pPr defTabSz="909638" eaLnBrk="0" hangingPunct="0">
              <a:defRPr sz="2400">
                <a:solidFill>
                  <a:schemeClr val="tx1"/>
                </a:solidFill>
                <a:latin typeface="Arial" pitchFamily="34" charset="0"/>
                <a:ea typeface="ＭＳ Ｐゴシック"/>
                <a:cs typeface="ＭＳ Ｐゴシック"/>
              </a:defRPr>
            </a:lvl1pPr>
            <a:lvl2pPr marL="742950" indent="-285750" defTabSz="909638" eaLnBrk="0" hangingPunct="0">
              <a:defRPr sz="2400">
                <a:solidFill>
                  <a:schemeClr val="tx1"/>
                </a:solidFill>
                <a:latin typeface="Arial" pitchFamily="34" charset="0"/>
                <a:ea typeface="ＭＳ Ｐゴシック"/>
                <a:cs typeface="ＭＳ Ｐゴシック"/>
              </a:defRPr>
            </a:lvl2pPr>
            <a:lvl3pPr marL="1143000" indent="-228600" defTabSz="909638" eaLnBrk="0" hangingPunct="0">
              <a:defRPr sz="2400">
                <a:solidFill>
                  <a:schemeClr val="tx1"/>
                </a:solidFill>
                <a:latin typeface="Arial" pitchFamily="34" charset="0"/>
                <a:ea typeface="ＭＳ Ｐゴシック"/>
                <a:cs typeface="ＭＳ Ｐゴシック"/>
              </a:defRPr>
            </a:lvl3pPr>
            <a:lvl4pPr marL="1600200" indent="-228600" defTabSz="909638" eaLnBrk="0" hangingPunct="0">
              <a:defRPr sz="2400">
                <a:solidFill>
                  <a:schemeClr val="tx1"/>
                </a:solidFill>
                <a:latin typeface="Arial" pitchFamily="34" charset="0"/>
                <a:ea typeface="ＭＳ Ｐゴシック"/>
                <a:cs typeface="ＭＳ Ｐゴシック"/>
              </a:defRPr>
            </a:lvl4pPr>
            <a:lvl5pPr marL="2057400" indent="-228600" defTabSz="909638" eaLnBrk="0" hangingPunct="0">
              <a:defRPr sz="2400">
                <a:solidFill>
                  <a:schemeClr val="tx1"/>
                </a:solidFill>
                <a:latin typeface="Arial" pitchFamily="34" charset="0"/>
                <a:ea typeface="ＭＳ Ｐゴシック"/>
                <a:cs typeface="ＭＳ Ｐゴシック"/>
              </a:defRPr>
            </a:lvl5pPr>
            <a:lvl6pPr marL="2514600" indent="-228600" defTabSz="909638"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defTabSz="909638"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defTabSz="909638"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defTabSz="909638"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r"/>
            <a:fld id="{0DB783AB-87C7-4B35-94F5-289D639F3B3E}" type="slidenum">
              <a:rPr lang="en-US" sz="1200"/>
              <a:pPr algn="r"/>
              <a:t>38</a:t>
            </a:fld>
            <a:endParaRPr lang="en-US" sz="1200"/>
          </a:p>
        </p:txBody>
      </p:sp>
      <p:sp>
        <p:nvSpPr>
          <p:cNvPr id="104451" name="Rectangle 2"/>
          <p:cNvSpPr>
            <a:spLocks noGrp="1" noRot="1" noChangeAspect="1" noChangeArrowheads="1" noTextEdit="1"/>
          </p:cNvSpPr>
          <p:nvPr>
            <p:ph type="sldImg"/>
          </p:nvPr>
        </p:nvSpPr>
        <p:spPr bwMode="auto">
          <a:xfrm>
            <a:off x="1293813" y="455613"/>
            <a:ext cx="4248150" cy="31877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xfrm>
            <a:off x="368300" y="4108450"/>
            <a:ext cx="5922963" cy="434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758" tIns="46380" rIns="92758" bIns="46380"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AB7C096A-59AA-449C-A130-D75CC5C47D43}" type="slidenum">
              <a:rPr lang="en-US" sz="1200" smtClean="0"/>
              <a:pPr/>
              <a:t>39</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a:spcBef>
                <a:spcPct val="0"/>
              </a:spcBef>
              <a:defRPr/>
            </a:pPr>
            <a:r>
              <a:rPr lang="en-US" u="sng" dirty="0" smtClean="0"/>
              <a:t>Talking Points: </a:t>
            </a:r>
          </a:p>
          <a:p>
            <a:pPr>
              <a:spcBef>
                <a:spcPct val="0"/>
              </a:spcBef>
              <a:defRPr/>
            </a:pPr>
            <a:endParaRPr lang="en-US" u="sng" dirty="0" smtClean="0"/>
          </a:p>
          <a:p>
            <a:pPr>
              <a:defRPr/>
            </a:pPr>
            <a:r>
              <a:rPr lang="en-US" b="1" dirty="0" smtClean="0"/>
              <a:t>Data Management Plan V1 is on the IOOS website</a:t>
            </a:r>
          </a:p>
          <a:p>
            <a:pPr>
              <a:defRPr/>
            </a:pPr>
            <a:endParaRPr lang="en-US" b="1" dirty="0" smtClean="0"/>
          </a:p>
          <a:p>
            <a:pPr>
              <a:defRPr/>
            </a:pPr>
            <a:r>
              <a:rPr lang="en-US" dirty="0" smtClean="0"/>
              <a:t>We have a small project with CNMOC and NAVO to evaluate their technical architectures</a:t>
            </a:r>
          </a:p>
          <a:p>
            <a:pPr>
              <a:defRPr/>
            </a:pPr>
            <a:r>
              <a:rPr lang="en-US" dirty="0" smtClean="0"/>
              <a:t>USACE and IOOS agreed to collaborate on a demonstration project at the USACE's Mobile district for exposing</a:t>
            </a:r>
            <a:r>
              <a:rPr lang="en-US" dirty="0" smtClean="0">
                <a:solidFill>
                  <a:srgbClr val="FF0000"/>
                </a:solidFill>
              </a:rPr>
              <a:t> USACE</a:t>
            </a:r>
            <a:r>
              <a:rPr lang="en-US" b="1" i="1" dirty="0" smtClean="0">
                <a:solidFill>
                  <a:srgbClr val="FF0000"/>
                </a:solidFill>
              </a:rPr>
              <a:t> </a:t>
            </a:r>
            <a:r>
              <a:rPr lang="en-US" dirty="0" smtClean="0"/>
              <a:t>water level data via US IOOS protocols and web services</a:t>
            </a:r>
          </a:p>
          <a:p>
            <a:pPr marL="628650" lvl="1" indent="-171450">
              <a:buFont typeface="Wingdings" pitchFamily="2" charset="2"/>
              <a:buChar char="Ø"/>
              <a:defRPr/>
            </a:pPr>
            <a:r>
              <a:rPr lang="en-US" dirty="0" smtClean="0"/>
              <a:t>Initial testing using OGC's tools of the prototype SOS services for a few water level stations have been successful</a:t>
            </a:r>
          </a:p>
          <a:p>
            <a:pPr marL="628650" lvl="1" indent="-171450">
              <a:buFont typeface="Wingdings" pitchFamily="2" charset="2"/>
              <a:buChar char="Ø"/>
              <a:defRPr/>
            </a:pPr>
            <a:r>
              <a:rPr lang="en-US" dirty="0" smtClean="0"/>
              <a:t>Discussions are now in motion to potentially expand these services to all Mobile water level stations via their local developmental server and then bring these services on-line and potentially expand to other USACE districts</a:t>
            </a:r>
          </a:p>
          <a:p>
            <a:pPr marL="628650" lvl="1" indent="-171450">
              <a:buFont typeface="Wingdings" pitchFamily="2" charset="2"/>
              <a:buChar char="Ø"/>
              <a:defRPr/>
            </a:pPr>
            <a:r>
              <a:rPr lang="en-US" dirty="0" smtClean="0"/>
              <a:t>Further collaboration with NOAA CO-OPS and USGS for a more rigorous set of capabilities is also proposed</a:t>
            </a:r>
          </a:p>
          <a:p>
            <a:pPr>
              <a:defRPr/>
            </a:pPr>
            <a:endParaRPr lang="en-US" dirty="0" smtClean="0"/>
          </a:p>
          <a:p>
            <a:pPr>
              <a:defRPr/>
            </a:pPr>
            <a:r>
              <a:rPr lang="en-US" b="1" dirty="0" smtClean="0"/>
              <a:t>NOAA (NWS/NDBC, NOS/CO-OPS): Additional talking points</a:t>
            </a:r>
          </a:p>
          <a:p>
            <a:pPr>
              <a:defRPr/>
            </a:pPr>
            <a:endParaRPr lang="en-US" dirty="0" smtClean="0"/>
          </a:p>
          <a:p>
            <a:pPr>
              <a:defRPr/>
            </a:pPr>
            <a:r>
              <a:rPr lang="en-US" dirty="0" smtClean="0"/>
              <a:t>“Continues to develop the functionality of web based data access services as well as expand the number of data sets delivered by these services.  Services are evolving into a mission critical data dissemination mechanism for each organization.  For example, in FY2011 50% of the nearly 30 terabytes (Tb) of data served by CO-OPS was delivered by one of the web services developed as part of the IOOS CO-OPS collaboration.”</a:t>
            </a:r>
          </a:p>
          <a:p>
            <a:pPr>
              <a:spcBef>
                <a:spcPct val="0"/>
              </a:spcBef>
              <a:defRPr/>
            </a:pPr>
            <a:endParaRPr lang="en-US" dirty="0" smtClean="0">
              <a:solidFill>
                <a:srgbClr val="000000"/>
              </a:solidFill>
              <a:ea typeface="Calibri" pitchFamily="34" charset="0"/>
              <a:cs typeface="Calibri" pitchFamily="34" charset="0"/>
            </a:endParaRPr>
          </a:p>
          <a:p>
            <a:pPr>
              <a:spcBef>
                <a:spcPct val="0"/>
              </a:spcBef>
              <a:defRPr/>
            </a:pPr>
            <a:r>
              <a:rPr lang="en-US" dirty="0" smtClean="0">
                <a:solidFill>
                  <a:srgbClr val="000000"/>
                </a:solidFill>
                <a:ea typeface="Calibri" pitchFamily="34" charset="0"/>
                <a:cs typeface="Calibri" pitchFamily="34" charset="0"/>
              </a:rPr>
              <a:t>CO-OPS now offers retrieval of its latest observations and time series data as a Collection from multiple stations versus a single station as a new tool in the IOOS Data Management and Communications (DMAC) toolbox. Users can now request data from multiple stations using a bounding box defined by latitude and longitude with the bounding box covering the entire network of stations or a subset of them i.e. East Coast stations only. </a:t>
            </a:r>
          </a:p>
          <a:p>
            <a:pPr>
              <a:spcBef>
                <a:spcPct val="0"/>
              </a:spcBef>
              <a:defRPr/>
            </a:pPr>
            <a:r>
              <a:rPr lang="en-US" dirty="0" smtClean="0">
                <a:solidFill>
                  <a:srgbClr val="000000"/>
                </a:solidFill>
                <a:ea typeface="Calibri" pitchFamily="34" charset="0"/>
                <a:cs typeface="Calibri" pitchFamily="34" charset="0"/>
              </a:rPr>
              <a:t>This new data service can retrieve data twice as fast and process that data 70% faster than processing one data-file per station at a time. The following data measurements are available as a Collection of stations:</a:t>
            </a:r>
            <a:endParaRPr lang="en-US" dirty="0" smtClean="0"/>
          </a:p>
          <a:p>
            <a:pPr marL="628650" lvl="1" indent="-171450">
              <a:spcBef>
                <a:spcPct val="0"/>
              </a:spcBef>
              <a:buFont typeface="Wingdings" pitchFamily="2" charset="2"/>
              <a:buChar char="Ø"/>
              <a:defRPr/>
            </a:pPr>
            <a:r>
              <a:rPr lang="en-US" dirty="0" smtClean="0">
                <a:solidFill>
                  <a:srgbClr val="000000"/>
                </a:solidFill>
                <a:ea typeface="Calibri" pitchFamily="34" charset="0"/>
                <a:cs typeface="Calibri" pitchFamily="34" charset="0"/>
              </a:rPr>
              <a:t>Currents Data </a:t>
            </a:r>
            <a:endParaRPr lang="en-US" dirty="0" smtClean="0"/>
          </a:p>
          <a:p>
            <a:pPr marL="628650" lvl="1" indent="-171450">
              <a:spcBef>
                <a:spcPct val="0"/>
              </a:spcBef>
              <a:buFont typeface="Wingdings" pitchFamily="2" charset="2"/>
              <a:buChar char="Ø"/>
              <a:defRPr/>
            </a:pPr>
            <a:r>
              <a:rPr lang="en-US" dirty="0" smtClean="0">
                <a:solidFill>
                  <a:srgbClr val="000000"/>
                </a:solidFill>
                <a:ea typeface="Calibri" pitchFamily="34" charset="0"/>
                <a:cs typeface="Calibri" pitchFamily="34" charset="0"/>
              </a:rPr>
              <a:t>Water Level Data </a:t>
            </a:r>
            <a:endParaRPr lang="en-US" dirty="0" smtClean="0"/>
          </a:p>
          <a:p>
            <a:pPr marL="628650" lvl="1" indent="-171450">
              <a:spcBef>
                <a:spcPct val="0"/>
              </a:spcBef>
              <a:buFont typeface="Wingdings" pitchFamily="2" charset="2"/>
              <a:buChar char="Ø"/>
              <a:defRPr/>
            </a:pPr>
            <a:r>
              <a:rPr lang="en-US" dirty="0" smtClean="0">
                <a:solidFill>
                  <a:srgbClr val="000000"/>
                </a:solidFill>
                <a:ea typeface="Calibri" pitchFamily="34" charset="0"/>
                <a:cs typeface="Calibri" pitchFamily="34" charset="0"/>
              </a:rPr>
              <a:t>Water Level Predictions Data </a:t>
            </a:r>
            <a:endParaRPr lang="en-US" dirty="0" smtClean="0"/>
          </a:p>
          <a:p>
            <a:pPr marL="628650" lvl="1" indent="-171450">
              <a:spcBef>
                <a:spcPct val="0"/>
              </a:spcBef>
              <a:buFont typeface="Wingdings" pitchFamily="2" charset="2"/>
              <a:buChar char="Ø"/>
              <a:defRPr/>
            </a:pPr>
            <a:r>
              <a:rPr lang="en-US" dirty="0" smtClean="0">
                <a:solidFill>
                  <a:srgbClr val="000000"/>
                </a:solidFill>
                <a:ea typeface="Calibri" pitchFamily="34" charset="0"/>
                <a:cs typeface="Calibri" pitchFamily="34" charset="0"/>
              </a:rPr>
              <a:t>Meteorological &amp; Ancillary Data (Air Temperature, Barometric Pressure, Conductivity, Salinity, Water Temperature and Wind) </a:t>
            </a:r>
          </a:p>
          <a:p>
            <a:pPr>
              <a:spcBef>
                <a:spcPct val="0"/>
              </a:spcBef>
              <a:buFontTx/>
              <a:buChar char="•"/>
              <a:defRPr/>
            </a:pPr>
            <a:endParaRPr lang="en-US" dirty="0" smtClean="0">
              <a:solidFill>
                <a:srgbClr val="000000"/>
              </a:solidFill>
            </a:endParaRPr>
          </a:p>
          <a:p>
            <a:pPr>
              <a:defRPr/>
            </a:pPr>
            <a:endParaRPr 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39E5DDFD-BD0E-4653-9830-C6DFBCC9DB7F}" type="slidenum">
              <a:rPr lang="en-US" sz="1200" smtClean="0"/>
              <a:pPr/>
              <a:t>4</a:t>
            </a:fld>
            <a:endParaRPr 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u="sng" dirty="0" smtClean="0"/>
              <a:t>Talking Points (from S. </a:t>
            </a:r>
            <a:r>
              <a:rPr lang="en-US" u="sng" dirty="0" err="1" smtClean="0"/>
              <a:t>Piotrowicz</a:t>
            </a:r>
            <a:r>
              <a:rPr lang="en-US" u="sng" dirty="0" smtClean="0"/>
              <a:t>):</a:t>
            </a:r>
          </a:p>
          <a:p>
            <a:pPr>
              <a:defRPr/>
            </a:pPr>
            <a:endParaRPr lang="en-US" dirty="0" smtClean="0"/>
          </a:p>
          <a:p>
            <a:pPr marL="171450" indent="-171450">
              <a:buFont typeface="Arial" pitchFamily="34" charset="0"/>
              <a:buChar char="•"/>
              <a:defRPr/>
            </a:pPr>
            <a:r>
              <a:rPr lang="en-US" dirty="0" smtClean="0"/>
              <a:t> The goal of 1500 active US Argo floats has been achieved. As of October 2011 there are 1789 active US Argo Program floats, plus 84 US Argo-equivalent instruments that also feed data to the US Argo DAC.  Floats are presently being deployed at a rate of ~370 per year.  </a:t>
            </a:r>
          </a:p>
          <a:p>
            <a:pPr marL="171450" indent="-171450">
              <a:buFont typeface="Arial" pitchFamily="34" charset="0"/>
              <a:buChar char="•"/>
              <a:defRPr/>
            </a:pPr>
            <a:endParaRPr lang="en-US" dirty="0" smtClean="0"/>
          </a:p>
          <a:p>
            <a:pPr marL="171450" indent="-171450">
              <a:buFont typeface="Arial" pitchFamily="34" charset="0"/>
              <a:buChar char="•"/>
              <a:defRPr/>
            </a:pPr>
            <a:r>
              <a:rPr lang="en-US" dirty="0" smtClean="0"/>
              <a:t> FY11 also showed an increase in U.S. Argo Program profiles available at the Global Data Assembly Centers (increases occurred each year since 2007). </a:t>
            </a:r>
          </a:p>
          <a:p>
            <a:pPr>
              <a:defRPr/>
            </a:pPr>
            <a:endParaRPr lang="en-US" dirty="0" smtClean="0"/>
          </a:p>
          <a:p>
            <a:pPr>
              <a:defRPr/>
            </a:pPr>
            <a:endParaRPr lang="en-US"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ABDD9D07-6B47-4A36-98A9-9B9D836E3FEF}" type="slidenum">
              <a:rPr lang="en-US" sz="1200" smtClean="0"/>
              <a:pPr/>
              <a:t>40</a:t>
            </a:fld>
            <a:endParaRPr 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342CD9BA-955D-4946-9B74-9F0DE8A8EB1A}" type="slidenum">
              <a:rPr lang="en-US" sz="1200" smtClean="0"/>
              <a:pPr/>
              <a:t>41</a:t>
            </a:fld>
            <a:endParaRPr 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smtClean="0"/>
              <a:t>Talking Points:</a:t>
            </a:r>
          </a:p>
          <a:p>
            <a:pPr>
              <a:defRPr/>
            </a:pPr>
            <a:endParaRPr lang="en-US" dirty="0" smtClean="0"/>
          </a:p>
          <a:p>
            <a:pPr>
              <a:defRPr/>
            </a:pPr>
            <a:r>
              <a:rPr lang="en-US" dirty="0" smtClean="0"/>
              <a:t>Members of the IOOC, including Bob </a:t>
            </a:r>
            <a:r>
              <a:rPr lang="en-US" dirty="0" err="1" smtClean="0"/>
              <a:t>Houtman</a:t>
            </a:r>
            <a:r>
              <a:rPr lang="en-US" dirty="0" smtClean="0"/>
              <a:t>, Eric Lindstrom, Bob </a:t>
            </a:r>
            <a:r>
              <a:rPr lang="en-US" dirty="0" err="1" smtClean="0"/>
              <a:t>Winoker</a:t>
            </a:r>
            <a:r>
              <a:rPr lang="en-US" dirty="0" smtClean="0"/>
              <a:t>, and Jessica Snowden (on behalf of the IOOS office) worked as part of the interagency writing team for the Priority Objective on Observations, Mapping, and Infrastructure.</a:t>
            </a:r>
          </a:p>
          <a:p>
            <a:pPr>
              <a:defRPr/>
            </a:pPr>
            <a:endParaRPr lang="en-US" dirty="0" smtClean="0"/>
          </a:p>
          <a:p>
            <a:pPr>
              <a:defRPr/>
            </a:pPr>
            <a:r>
              <a:rPr lang="en-US" dirty="0" smtClean="0"/>
              <a:t>This objective focuses on activities planned within current funding levels.</a:t>
            </a:r>
          </a:p>
          <a:p>
            <a:pPr>
              <a:defRPr/>
            </a:pPr>
            <a:endParaRPr lang="en-US" dirty="0" smtClean="0"/>
          </a:p>
          <a:p>
            <a:pPr>
              <a:defRPr/>
            </a:pPr>
            <a:r>
              <a:rPr lang="en-US" dirty="0" smtClean="0"/>
              <a:t>The complete National Ocean Policy is in </a:t>
            </a:r>
            <a:r>
              <a:rPr lang="en-US" b="1" i="1" strike="sngStrike" dirty="0" smtClean="0"/>
              <a:t>review</a:t>
            </a:r>
            <a:r>
              <a:rPr lang="en-US" dirty="0" smtClean="0"/>
              <a:t> final stages of NOC-Deputy review, and will go out for a 45-day public comment period in early January 2012 before it is finalized.</a:t>
            </a:r>
          </a:p>
          <a:p>
            <a:pPr>
              <a:defRPr/>
            </a:pPr>
            <a:endParaRPr lang="en-US" dirty="0" smtClean="0"/>
          </a:p>
          <a:p>
            <a:pPr>
              <a:defRPr/>
            </a:pPr>
            <a:r>
              <a:rPr lang="en-US" dirty="0" smtClean="0"/>
              <a:t> </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8AF10FAB-15BB-4C14-8F70-C3543B4C27D4}" type="slidenum">
              <a:rPr lang="en-US" sz="1200" smtClean="0"/>
              <a:pPr/>
              <a:t>42</a:t>
            </a:fld>
            <a:endParaRPr 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ICE Suzanne talks weekly with JPL </a:t>
            </a:r>
          </a:p>
          <a:p>
            <a:endParaRPr lang="en-US" dirty="0" smtClean="0"/>
          </a:p>
          <a:p>
            <a:r>
              <a:rPr lang="en-US" dirty="0" smtClean="0"/>
              <a:t>Regional Build Out </a:t>
            </a:r>
          </a:p>
          <a:p>
            <a:r>
              <a:rPr lang="en-US" dirty="0" smtClean="0"/>
              <a:t>Program office participated in Regional Working Group that coordinated development of regional build out plans.  Important to note that there was extensive involvement by regional representatives throughout the development of templates &amp; framing of the ‘ask’ of the regions. </a:t>
            </a:r>
          </a:p>
          <a:p>
            <a:endParaRPr lang="en-US" dirty="0" smtClean="0"/>
          </a:p>
          <a:p>
            <a:endParaRPr lang="en-US" dirty="0" smtClean="0"/>
          </a:p>
          <a:p>
            <a:pPr marL="509588" lvl="1" indent="-233363">
              <a:buFontTx/>
              <a:buChar char="•"/>
            </a:pPr>
            <a:r>
              <a:rPr lang="en-US" sz="1100" dirty="0" smtClean="0"/>
              <a:t>Jan 2011 – initiated discussion with NFRA re: regional IOOS in independent cost estimate</a:t>
            </a:r>
          </a:p>
          <a:p>
            <a:pPr marL="509588" lvl="1" indent="-233363">
              <a:buFontTx/>
              <a:buChar char="•"/>
            </a:pPr>
            <a:r>
              <a:rPr lang="en-US" sz="1100" dirty="0" smtClean="0"/>
              <a:t>Feb 2011 – program office (Suzanne) briefed the NFRA Board on ICE &amp; need for more refined description of regional build out over next 10 years</a:t>
            </a:r>
          </a:p>
          <a:p>
            <a:pPr marL="509588" lvl="1" indent="-233363">
              <a:buFontTx/>
              <a:buChar char="•"/>
            </a:pPr>
            <a:r>
              <a:rPr lang="en-US" sz="1100" dirty="0" smtClean="0"/>
              <a:t>Mar – Jun – Regional WG formed &amp; met to create a template for Regions to use to describe resources/assets needed over next 10 </a:t>
            </a:r>
            <a:r>
              <a:rPr lang="en-US" sz="1100" dirty="0" smtClean="0"/>
              <a:t>years</a:t>
            </a:r>
            <a:endParaRPr lang="en-US" sz="1100" b="1" i="1" dirty="0" smtClean="0"/>
          </a:p>
          <a:p>
            <a:pPr marL="509588" lvl="1" indent="-233363">
              <a:buFontTx/>
              <a:buChar char="•"/>
            </a:pPr>
            <a:r>
              <a:rPr lang="en-US" sz="1100" dirty="0" smtClean="0"/>
              <a:t>Oct 14 – Regions completed templates. Delivered to independent cost estimators</a:t>
            </a:r>
          </a:p>
          <a:p>
            <a:pPr marL="509588" lvl="1" indent="-233363">
              <a:buFontTx/>
              <a:buChar char="•"/>
            </a:pPr>
            <a:r>
              <a:rPr lang="en-US" sz="1100" dirty="0" smtClean="0"/>
              <a:t>Oct </a:t>
            </a:r>
            <a:r>
              <a:rPr lang="en-US" sz="1100" dirty="0" smtClean="0"/>
              <a:t>15- Nov 14 – Consultants summarized results</a:t>
            </a:r>
          </a:p>
          <a:p>
            <a:pPr marL="509588" lvl="1" indent="-233363">
              <a:buFontTx/>
              <a:buChar char="•"/>
            </a:pPr>
            <a:r>
              <a:rPr lang="en-US" sz="1100" dirty="0" smtClean="0"/>
              <a:t>Nov 16-17 – summarized template submissions reviewed, compared at annual Regional meeting</a:t>
            </a:r>
          </a:p>
          <a:p>
            <a:pPr marL="509588" lvl="1" indent="-233363">
              <a:buFontTx/>
              <a:buChar char="•"/>
            </a:pPr>
            <a:r>
              <a:rPr lang="en-US" sz="1100" dirty="0" smtClean="0"/>
              <a:t>Dec 2 – summary results revised by regions after having learned &amp; shared approaches at regional meeting.  Revisions delivered to ICE on 12/9.</a:t>
            </a:r>
          </a:p>
          <a:p>
            <a:pPr marL="509588" lvl="1" indent="-233363">
              <a:buFontTx/>
              <a:buChar char="•"/>
            </a:pPr>
            <a:r>
              <a:rPr lang="en-US" sz="1100" dirty="0" smtClean="0"/>
              <a:t>Mid Dec – Regional WG reviews outline of national synthesis</a:t>
            </a:r>
          </a:p>
          <a:p>
            <a:pPr marL="509588" lvl="1" indent="-233363">
              <a:buFontTx/>
              <a:buChar char="•"/>
            </a:pPr>
            <a:r>
              <a:rPr lang="en-US" sz="1100" dirty="0" smtClean="0"/>
              <a:t>End Feb – Regions review draft national synthesis</a:t>
            </a:r>
          </a:p>
          <a:p>
            <a:pPr marL="509588" lvl="1" indent="-233363">
              <a:buFontTx/>
              <a:buChar char="•"/>
            </a:pPr>
            <a:r>
              <a:rPr lang="en-US" sz="1100" dirty="0" smtClean="0"/>
              <a:t>Mid Mar – Publish national synthesis document</a:t>
            </a:r>
          </a:p>
          <a:p>
            <a:pPr marL="509588" lvl="1" indent="-233363">
              <a:buFontTx/>
              <a:buChar char="•"/>
            </a:pPr>
            <a:r>
              <a:rPr lang="en-US" sz="1100" dirty="0" smtClean="0"/>
              <a:t>End April – independent cost estimate completed</a:t>
            </a:r>
          </a:p>
          <a:p>
            <a:endParaRPr lang="en-US" dirty="0" smtClean="0"/>
          </a:p>
          <a:p>
            <a:endParaRPr lang="en-US" dirty="0"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74397DFC-27F8-4C19-8334-AFB1D7C2F833}" type="slidenum">
              <a:rPr lang="en-US" sz="1200" smtClean="0"/>
              <a:pPr/>
              <a:t>43</a:t>
            </a:fld>
            <a:endParaRPr lang="en-US" sz="12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u="sng" dirty="0" smtClean="0"/>
              <a:t>Talking Points (for DMAC only):</a:t>
            </a:r>
          </a:p>
          <a:p>
            <a:pPr>
              <a:defRPr/>
            </a:pPr>
            <a:endParaRPr lang="en-US" u="sng" dirty="0" smtClean="0"/>
          </a:p>
          <a:p>
            <a:pPr>
              <a:defRPr/>
            </a:pPr>
            <a:r>
              <a:rPr lang="en-US" dirty="0" smtClean="0"/>
              <a:t>The DIF pilot project led to, among other things, software implementations of the OGC Sensor Observation Service at CO-OPS and NDBC which serves met/physical ocean data using an IOOS specific data model and format.  The DIF concluded with a thorough and somewhat critical analysis of the strengths and weaknesses of these software implementations.  In the near future we will improve these services by building on the strengths, and re-engineering the weaknesses. The reference implementation team's work will provide for: </a:t>
            </a:r>
            <a:br>
              <a:rPr lang="en-US" dirty="0" smtClean="0"/>
            </a:br>
            <a:endParaRPr lang="en-US" dirty="0" smtClean="0"/>
          </a:p>
          <a:p>
            <a:pPr marL="171450" indent="-171450">
              <a:buFont typeface="Arial" pitchFamily="34" charset="0"/>
              <a:buChar char="•"/>
              <a:defRPr/>
            </a:pPr>
            <a:r>
              <a:rPr lang="en-US" dirty="0" smtClean="0"/>
              <a:t>new data models that are immediately available to a larger suite of clients than the DIF solutions</a:t>
            </a:r>
            <a:br>
              <a:rPr lang="en-US" dirty="0" smtClean="0"/>
            </a:br>
            <a:endParaRPr lang="en-US" dirty="0" smtClean="0"/>
          </a:p>
          <a:p>
            <a:pPr marL="171450" indent="-171450">
              <a:buFont typeface="Arial" pitchFamily="34" charset="0"/>
              <a:buChar char="•"/>
              <a:defRPr/>
            </a:pPr>
            <a:r>
              <a:rPr lang="en-US" dirty="0" smtClean="0"/>
              <a:t>a software implementation that builds off of a common code base rather than distinct implementations at every institution, which immediately improves the configuration management of the entire system</a:t>
            </a:r>
            <a:br>
              <a:rPr lang="en-US" dirty="0" smtClean="0"/>
            </a:br>
            <a:endParaRPr lang="en-US" dirty="0" smtClean="0"/>
          </a:p>
          <a:p>
            <a:pPr marL="171450" indent="-171450">
              <a:buFont typeface="Arial" pitchFamily="34" charset="0"/>
              <a:buChar char="•"/>
              <a:defRPr/>
            </a:pPr>
            <a:r>
              <a:rPr lang="en-US" dirty="0" smtClean="0"/>
              <a:t>a commitment by the members of the team to institute these changes at many of the IOOS Regional Associations which will double the number of services available to the ocean observations community</a:t>
            </a:r>
            <a:br>
              <a:rPr lang="en-US" dirty="0" smtClean="0"/>
            </a:br>
            <a:endParaRPr lang="en-US" dirty="0" smtClean="0"/>
          </a:p>
          <a:p>
            <a:pPr marL="171450" indent="-171450">
              <a:buFont typeface="Arial" pitchFamily="34" charset="0"/>
              <a:buChar char="•"/>
              <a:defRPr/>
            </a:pPr>
            <a:r>
              <a:rPr lang="en-US" dirty="0" smtClean="0"/>
              <a:t>open the door to extending the data model to new and different data types not previously considered including, water quality monitoring by laboratory analyses, glider trajectory data, select biological data streams.</a:t>
            </a:r>
          </a:p>
          <a:p>
            <a:pPr>
              <a:defRPr/>
            </a:pPr>
            <a:endParaRPr lang="en-US" dirty="0" smtClean="0"/>
          </a:p>
          <a:p>
            <a:pPr>
              <a:defRPr/>
            </a:pPr>
            <a:endParaRPr lang="en-US" dirty="0"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6E06315B-2852-4ED3-B68D-7127ADEB1FFB}" type="slidenum">
              <a:rPr lang="en-US" sz="1200" smtClean="0"/>
              <a:pPr/>
              <a:t>44</a:t>
            </a:fld>
            <a:endParaRPr lang="en-US" sz="12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5AAFD255-2D94-4312-A444-1EAA5D13493E}" type="slidenum">
              <a:rPr lang="en-US" sz="1200" smtClean="0"/>
              <a:pPr/>
              <a:t>45</a:t>
            </a:fld>
            <a:endParaRPr lang="en-US" sz="1200" smtClean="0"/>
          </a:p>
        </p:txBody>
      </p:sp>
      <p:sp>
        <p:nvSpPr>
          <p:cNvPr id="111619" name="Rectangle 2"/>
          <p:cNvSpPr>
            <a:spLocks noGrp="1" noRot="1" noChangeAspect="1" noChangeArrowheads="1" noTextEdit="1"/>
          </p:cNvSpPr>
          <p:nvPr>
            <p:ph type="sldImg"/>
          </p:nvPr>
        </p:nvSpPr>
        <p:spPr bwMode="auto">
          <a:xfrm>
            <a:off x="1173163" y="696913"/>
            <a:ext cx="4641850"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7" tIns="45698" rIns="91397" bIns="45698" numCol="1" anchor="t" anchorCtr="0" compatLnSpc="1">
            <a:prstTxWarp prst="textNoShape">
              <a:avLst/>
            </a:prstTxWarp>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3B323334-7479-4B81-BCB7-D900AE34E0A7}" type="slidenum">
              <a:rPr lang="en-US" sz="1200" smtClean="0"/>
              <a:pPr/>
              <a:t>46</a:t>
            </a:fld>
            <a:endParaRPr lang="en-US" sz="12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0831D6D3-B59D-46E1-8E4C-131E015EE9D9}" type="slidenum">
              <a:rPr lang="en-US" sz="1200" smtClean="0"/>
              <a:pPr/>
              <a:t>47</a:t>
            </a:fld>
            <a:endParaRPr lang="en-US" sz="12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u="sng" smtClean="0"/>
              <a:t>Talking Points:</a:t>
            </a:r>
          </a:p>
          <a:p>
            <a:endParaRPr lang="en-US" smtClean="0"/>
          </a:p>
          <a:p>
            <a:r>
              <a:rPr lang="en-US" smtClean="0"/>
              <a:t>The IOOC will be hearing a full update on the planning process and goals during the IOOC meeting when you present this report.</a:t>
            </a: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249B1B96-1344-4B0D-B73B-8BF09A5BD55E}" type="slidenum">
              <a:rPr lang="en-US" sz="1200" smtClean="0"/>
              <a:pPr/>
              <a:t>48</a:t>
            </a:fld>
            <a:endParaRPr lang="en-US" sz="12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u="sng" smtClean="0"/>
              <a:t>Talking </a:t>
            </a:r>
            <a:r>
              <a:rPr lang="en-US" u="sng" smtClean="0"/>
              <a:t>Points</a:t>
            </a:r>
            <a:endParaRPr lang="en-US" dirty="0" smtClean="0"/>
          </a:p>
          <a:p>
            <a:endParaRPr lang="en-US" dirty="0"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2F892329-0399-4138-9592-9CE686209941}" type="slidenum">
              <a:rPr lang="en-US" sz="1200" smtClean="0"/>
              <a:pPr/>
              <a:t>49</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Regions are all working to improve their data access and distribution.  </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D7930D37-A2F3-4F58-ABFA-713B3B9448A2}" type="slidenum">
              <a:rPr lang="en-US" sz="1200" smtClean="0"/>
              <a:pPr/>
              <a:t>5</a:t>
            </a:fld>
            <a:endParaRPr lang="en-US" sz="12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marL="219845" indent="-219845">
              <a:defRPr/>
            </a:pPr>
            <a:r>
              <a:rPr lang="en-US" u="sng" dirty="0" smtClean="0"/>
              <a:t>Talking points</a:t>
            </a:r>
            <a:r>
              <a:rPr lang="en-US" dirty="0" smtClean="0"/>
              <a:t>:</a:t>
            </a:r>
          </a:p>
          <a:p>
            <a:pPr marL="219845" indent="-219845">
              <a:defRPr/>
            </a:pPr>
            <a:endParaRPr lang="en-US" dirty="0" smtClean="0"/>
          </a:p>
          <a:p>
            <a:pPr marL="219845" indent="-219845">
              <a:defRPr/>
            </a:pPr>
            <a:r>
              <a:rPr lang="en-US" b="1" dirty="0" smtClean="0"/>
              <a:t>Overall:</a:t>
            </a:r>
          </a:p>
          <a:p>
            <a:pPr marL="219845" indent="-219845">
              <a:buFont typeface="Arial" pitchFamily="34" charset="0"/>
              <a:buChar char="•"/>
              <a:defRPr/>
            </a:pPr>
            <a:r>
              <a:rPr lang="en-US" dirty="0" smtClean="0"/>
              <a:t>We’re wrapping up the Phase 1 No Cost Extension.  Expect all milestones to be met.  Demonstration successful and in progress of developing sustainable operational Ocean Modeling </a:t>
            </a:r>
            <a:r>
              <a:rPr lang="en-US" dirty="0" err="1" smtClean="0"/>
              <a:t>Testbed</a:t>
            </a:r>
            <a:r>
              <a:rPr lang="en-US" dirty="0" smtClean="0"/>
              <a:t> by completion of Phase 2 Aug 31, 2012</a:t>
            </a:r>
          </a:p>
          <a:p>
            <a:pPr marL="219845" indent="-219845">
              <a:buFont typeface="Arial" pitchFamily="34" charset="0"/>
              <a:buChar char="•"/>
              <a:defRPr/>
            </a:pPr>
            <a:r>
              <a:rPr lang="en-US" dirty="0" err="1" smtClean="0"/>
              <a:t>Testbed</a:t>
            </a:r>
            <a:r>
              <a:rPr lang="en-US" dirty="0" smtClean="0"/>
              <a:t> has enabled significant community building (Modeling Community) which has improved model development and enhancement.  </a:t>
            </a:r>
          </a:p>
          <a:p>
            <a:pPr marL="219845" indent="-219845">
              <a:buFont typeface="Arial" pitchFamily="34" charset="0"/>
              <a:buChar char="•"/>
              <a:defRPr/>
            </a:pPr>
            <a:r>
              <a:rPr lang="en-US" dirty="0" smtClean="0"/>
              <a:t>Able to disseminate results at multiple conferences with so many scientists/institutions involved</a:t>
            </a:r>
          </a:p>
          <a:p>
            <a:pPr>
              <a:defRPr/>
            </a:pPr>
            <a:endParaRPr lang="en-US" dirty="0" smtClean="0"/>
          </a:p>
          <a:p>
            <a:pPr>
              <a:defRPr/>
            </a:pPr>
            <a:r>
              <a:rPr lang="en-US" b="1" dirty="0" smtClean="0"/>
              <a:t>Inundation:</a:t>
            </a:r>
          </a:p>
          <a:p>
            <a:pPr marL="219845" indent="-219845">
              <a:buFont typeface="Arial" pitchFamily="34" charset="0"/>
              <a:buChar char="•"/>
              <a:defRPr/>
            </a:pPr>
            <a:r>
              <a:rPr lang="en-US" dirty="0" smtClean="0"/>
              <a:t>Development of common </a:t>
            </a:r>
            <a:r>
              <a:rPr lang="en-US" dirty="0" err="1" smtClean="0"/>
              <a:t>Testbed</a:t>
            </a:r>
            <a:r>
              <a:rPr lang="en-US" dirty="0" smtClean="0"/>
              <a:t> infrastructure: 2 hurricanes in Gulf of Mexico and 2 </a:t>
            </a:r>
            <a:r>
              <a:rPr lang="en-US" dirty="0" err="1" smtClean="0"/>
              <a:t>extratropical</a:t>
            </a:r>
            <a:r>
              <a:rPr lang="en-US" dirty="0" smtClean="0"/>
              <a:t> storms in the Gulf of Maine</a:t>
            </a:r>
          </a:p>
          <a:p>
            <a:pPr marL="219845" indent="-219845">
              <a:buFont typeface="Arial" pitchFamily="34" charset="0"/>
              <a:buChar char="•"/>
              <a:defRPr/>
            </a:pPr>
            <a:r>
              <a:rPr lang="en-US" dirty="0" smtClean="0"/>
              <a:t>Data Archiving: Populating SURA </a:t>
            </a:r>
            <a:r>
              <a:rPr lang="en-US" dirty="0" err="1" smtClean="0"/>
              <a:t>Testbed</a:t>
            </a:r>
            <a:r>
              <a:rPr lang="en-US" dirty="0" smtClean="0"/>
              <a:t> server as key repository for data archiving and exchange</a:t>
            </a:r>
          </a:p>
          <a:p>
            <a:pPr marL="219845" indent="-219845">
              <a:buFont typeface="Arial" pitchFamily="34" charset="0"/>
              <a:buChar char="•"/>
              <a:defRPr/>
            </a:pPr>
            <a:r>
              <a:rPr lang="en-US" dirty="0" smtClean="0"/>
              <a:t>HPC Time: Acquisition of HPC time on LONI(LSU) and </a:t>
            </a:r>
            <a:r>
              <a:rPr lang="en-US" dirty="0" err="1" smtClean="0"/>
              <a:t>Teragrid</a:t>
            </a:r>
            <a:r>
              <a:rPr lang="en-US" dirty="0" smtClean="0"/>
              <a:t> (UT) by SURA IT staff critical for project success</a:t>
            </a:r>
          </a:p>
          <a:p>
            <a:pPr marL="219845" indent="-219845">
              <a:buFont typeface="Arial" pitchFamily="34" charset="0"/>
              <a:buChar char="•"/>
              <a:defRPr/>
            </a:pPr>
            <a:r>
              <a:rPr lang="en-US" dirty="0" smtClean="0"/>
              <a:t>Model development/Enhancement</a:t>
            </a:r>
          </a:p>
          <a:p>
            <a:pPr marL="219845" indent="-219845">
              <a:buFont typeface="Arial" pitchFamily="34" charset="0"/>
              <a:buChar char="•"/>
              <a:defRPr/>
            </a:pPr>
            <a:r>
              <a:rPr lang="en-US" dirty="0" smtClean="0"/>
              <a:t>Skill Analysis: Customization of the USACE Interactive Model Evaluation and Diagnostics System (IMEDS) for systematic and consistent skill assessment use by the team</a:t>
            </a:r>
          </a:p>
          <a:p>
            <a:pPr marL="219845" indent="-219845">
              <a:defRPr/>
            </a:pPr>
            <a:endParaRPr lang="en-US" dirty="0" smtClean="0">
              <a:latin typeface="Times New Roman" pitchFamily="18" charset="0"/>
            </a:endParaRPr>
          </a:p>
          <a:p>
            <a:pPr marL="219845" indent="-219845">
              <a:defRPr/>
            </a:pPr>
            <a:r>
              <a:rPr lang="en-US" sz="1400" b="1" i="1" u="sng" dirty="0" smtClean="0">
                <a:latin typeface="Times New Roman" pitchFamily="18" charset="0"/>
              </a:rPr>
              <a:t>Background/More info</a:t>
            </a:r>
            <a:r>
              <a:rPr lang="en-US" sz="1400" b="1" i="1" dirty="0" smtClean="0">
                <a:latin typeface="Times New Roman" pitchFamily="18" charset="0"/>
              </a:rPr>
              <a:t>: </a:t>
            </a:r>
          </a:p>
          <a:p>
            <a:pPr marL="219845" indent="-219845">
              <a:defRPr/>
            </a:pPr>
            <a:endParaRPr lang="en-US" b="1" dirty="0" smtClean="0">
              <a:latin typeface="Times New Roman" pitchFamily="18" charset="0"/>
            </a:endParaRPr>
          </a:p>
          <a:p>
            <a:pPr marL="219845" indent="-219845">
              <a:defRPr/>
            </a:pPr>
            <a:r>
              <a:rPr lang="en-US" b="1" dirty="0" smtClean="0">
                <a:latin typeface="Times New Roman" pitchFamily="18" charset="0"/>
              </a:rPr>
              <a:t>Gulf of Maine results:</a:t>
            </a:r>
          </a:p>
          <a:p>
            <a:pPr marL="219845" indent="-219845">
              <a:buFont typeface="Arial" pitchFamily="34" charset="0"/>
              <a:buChar char="•"/>
              <a:defRPr/>
            </a:pPr>
            <a:r>
              <a:rPr lang="en-US" dirty="0" smtClean="0">
                <a:latin typeface="Times New Roman" pitchFamily="18" charset="0"/>
              </a:rPr>
              <a:t>Completed comparison between ADCIRC, SELFE, FVCOM for tides in Scituate for 3 time periods – minimal differences</a:t>
            </a:r>
          </a:p>
          <a:p>
            <a:pPr marL="219845" indent="-219845">
              <a:buFont typeface="Arial" pitchFamily="34" charset="0"/>
              <a:buChar char="•"/>
              <a:defRPr/>
            </a:pPr>
            <a:r>
              <a:rPr lang="en-US" dirty="0" smtClean="0">
                <a:latin typeface="Times New Roman" pitchFamily="18" charset="0"/>
              </a:rPr>
              <a:t>Demonstration of significance of wave current interaction in surge development in Scituate</a:t>
            </a:r>
            <a:br>
              <a:rPr lang="en-US" dirty="0" smtClean="0">
                <a:latin typeface="Times New Roman" pitchFamily="18" charset="0"/>
              </a:rPr>
            </a:br>
            <a:r>
              <a:rPr lang="en-US" dirty="0" smtClean="0">
                <a:latin typeface="Times New Roman" pitchFamily="18" charset="0"/>
              </a:rPr>
              <a:t>Harbor using FVCOM + SWAVE</a:t>
            </a:r>
          </a:p>
          <a:p>
            <a:pPr marL="219845" indent="-219845">
              <a:buFont typeface="Arial" pitchFamily="34" charset="0"/>
              <a:buChar char="•"/>
              <a:defRPr/>
            </a:pPr>
            <a:r>
              <a:rPr lang="en-US" dirty="0" smtClean="0">
                <a:latin typeface="Times New Roman" pitchFamily="18" charset="0"/>
              </a:rPr>
              <a:t>Demonstration of sensitivity of wave model output to model discretization parameters</a:t>
            </a:r>
            <a:br>
              <a:rPr lang="en-US" dirty="0" smtClean="0">
                <a:latin typeface="Times New Roman" pitchFamily="18" charset="0"/>
              </a:rPr>
            </a:br>
            <a:r>
              <a:rPr lang="en-US" dirty="0" smtClean="0">
                <a:latin typeface="Times New Roman" pitchFamily="18" charset="0"/>
              </a:rPr>
              <a:t>(# frequencies, # directions, etc).</a:t>
            </a:r>
          </a:p>
          <a:p>
            <a:pPr marL="219845" indent="-219845">
              <a:defRPr/>
            </a:pPr>
            <a:endParaRPr lang="en-US" dirty="0" smtClean="0">
              <a:latin typeface="Times New Roman" pitchFamily="18" charset="0"/>
            </a:endParaRPr>
          </a:p>
          <a:p>
            <a:pPr marL="219845" indent="-219845">
              <a:defRPr/>
            </a:pPr>
            <a:r>
              <a:rPr lang="en-US" b="1" dirty="0" smtClean="0">
                <a:latin typeface="Times New Roman" pitchFamily="18" charset="0"/>
              </a:rPr>
              <a:t>Gulf of Mexico results:</a:t>
            </a:r>
          </a:p>
          <a:p>
            <a:pPr marL="219845" indent="-219845">
              <a:buFont typeface="Arial" pitchFamily="34" charset="0"/>
              <a:buChar char="•"/>
              <a:defRPr/>
            </a:pPr>
            <a:r>
              <a:rPr lang="en-US" dirty="0" smtClean="0">
                <a:latin typeface="Times New Roman" pitchFamily="18" charset="0"/>
              </a:rPr>
              <a:t>Completed comparison between ADCIRC, SELFE, FVCOM for tides in Gulf of Mexico. Similar skill scores </a:t>
            </a:r>
            <a:r>
              <a:rPr lang="en-US" dirty="0" err="1" smtClean="0">
                <a:latin typeface="Times New Roman" pitchFamily="18" charset="0"/>
              </a:rPr>
              <a:t>vs</a:t>
            </a:r>
            <a:r>
              <a:rPr lang="en-US" dirty="0" smtClean="0">
                <a:latin typeface="Times New Roman" pitchFamily="18" charset="0"/>
              </a:rPr>
              <a:t> observations at 59 NOAA gauges</a:t>
            </a:r>
          </a:p>
          <a:p>
            <a:pPr marL="219845" indent="-219845">
              <a:buFont typeface="Arial" pitchFamily="34" charset="0"/>
              <a:buChar char="•"/>
              <a:defRPr/>
            </a:pPr>
            <a:r>
              <a:rPr lang="en-US" dirty="0" smtClean="0">
                <a:latin typeface="Times New Roman" pitchFamily="18" charset="0"/>
              </a:rPr>
              <a:t>Completed comparison between ADCIRC, SELFE, FVCOM, SLOSH for hurricane Ike.</a:t>
            </a:r>
            <a:br>
              <a:rPr lang="en-US" dirty="0" smtClean="0">
                <a:latin typeface="Times New Roman" pitchFamily="18" charset="0"/>
              </a:rPr>
            </a:br>
            <a:r>
              <a:rPr lang="en-US" dirty="0" smtClean="0">
                <a:latin typeface="Times New Roman" pitchFamily="18" charset="0"/>
              </a:rPr>
              <a:t>Hydrographs computed at 700+ gauge locations in LA &amp; TX. ADCIRC &amp; SELFE similar results, compare well with data, FVCOM lower, SLOSH ~25% below ADCIRC, doesn’t capture geostrophic Setup.</a:t>
            </a:r>
          </a:p>
          <a:p>
            <a:pPr marL="219845" indent="-219845">
              <a:buFont typeface="Arial" pitchFamily="34" charset="0"/>
              <a:buChar char="•"/>
              <a:defRPr/>
            </a:pPr>
            <a:r>
              <a:rPr lang="en-US" dirty="0" smtClean="0">
                <a:latin typeface="Times New Roman" pitchFamily="18" charset="0"/>
              </a:rPr>
              <a:t>Comparison between ADCIRC on </a:t>
            </a:r>
            <a:r>
              <a:rPr lang="en-US" dirty="0" err="1" smtClean="0">
                <a:latin typeface="Times New Roman" pitchFamily="18" charset="0"/>
              </a:rPr>
              <a:t>Testbed</a:t>
            </a:r>
            <a:r>
              <a:rPr lang="en-US" dirty="0" smtClean="0">
                <a:latin typeface="Times New Roman" pitchFamily="18" charset="0"/>
              </a:rPr>
              <a:t> grid and 20x grid indicate difference primarily in over land or upper estuary areas </a:t>
            </a:r>
          </a:p>
          <a:p>
            <a:pPr>
              <a:defRPr/>
            </a:pPr>
            <a:endParaRPr lang="en-US" dirty="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84FAE835-2035-44EE-905C-759782D7FF73}" type="slidenum">
              <a:rPr lang="en-US" sz="1200" smtClean="0"/>
              <a:pPr/>
              <a:t>52</a:t>
            </a:fld>
            <a:endParaRPr lang="en-US" sz="12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9075" indent="-219075"/>
            <a:r>
              <a:rPr lang="en-US" u="sng" smtClean="0"/>
              <a:t>Talking points</a:t>
            </a:r>
            <a:r>
              <a:rPr lang="en-US" smtClean="0"/>
              <a:t>:</a:t>
            </a:r>
          </a:p>
          <a:p>
            <a:pPr marL="219075" indent="-219075"/>
            <a:endParaRPr lang="en-US" smtClean="0"/>
          </a:p>
          <a:p>
            <a:pPr marL="219075" indent="-219075">
              <a:buFontTx/>
              <a:buChar char="•"/>
            </a:pPr>
            <a:r>
              <a:rPr lang="en-US" smtClean="0"/>
              <a:t>Improving Collaboration: Academic hypoxia researchers and NOAA CSDL operational Gulf of Mexico hypoxia model developers working together</a:t>
            </a:r>
            <a:br>
              <a:rPr lang="en-US" smtClean="0"/>
            </a:br>
            <a:endParaRPr lang="en-US" smtClean="0"/>
          </a:p>
          <a:p>
            <a:pPr marL="219075" indent="-219075">
              <a:buFontTx/>
              <a:buChar char="•"/>
            </a:pPr>
            <a:r>
              <a:rPr lang="en-US" smtClean="0"/>
              <a:t>Improving Data: Multi-year hypoxia data set available to SURA CI team and to NODC for future availability via NOAA Hypoxia Watch Data Portal.  </a:t>
            </a:r>
            <a:br>
              <a:rPr lang="en-US" smtClean="0"/>
            </a:br>
            <a:endParaRPr lang="en-US" smtClean="0"/>
          </a:p>
          <a:p>
            <a:pPr marL="219075" indent="-219075">
              <a:buFontTx/>
              <a:buChar char="•"/>
            </a:pPr>
            <a:r>
              <a:rPr lang="en-US" smtClean="0"/>
              <a:t>Model Development:  Linking Sediment Transport and Biogeochemical Models within ROMS.  </a:t>
            </a:r>
            <a:br>
              <a:rPr lang="en-US" smtClean="0"/>
            </a:br>
            <a:r>
              <a:rPr lang="en-US" smtClean="0"/>
              <a:t> </a:t>
            </a:r>
          </a:p>
          <a:p>
            <a:pPr marL="219075" indent="-219075">
              <a:buFontTx/>
              <a:buChar char="•"/>
            </a:pPr>
            <a:r>
              <a:rPr lang="en-US" smtClean="0"/>
              <a:t>Supporting Operations: </a:t>
            </a:r>
            <a:br>
              <a:rPr lang="en-US" smtClean="0"/>
            </a:br>
            <a:r>
              <a:rPr lang="en-US" smtClean="0"/>
              <a:t> </a:t>
            </a:r>
          </a:p>
          <a:p>
            <a:pPr marL="676275" lvl="1" indent="-219075">
              <a:buFont typeface="Wingdings" pitchFamily="2" charset="2"/>
              <a:buChar char="Ø"/>
            </a:pPr>
            <a:r>
              <a:rPr lang="en-US" smtClean="0"/>
              <a:t>Transition of U.S. Navy operational Gulf of Mexico regional ocean nowcast/forecast capability.    </a:t>
            </a:r>
          </a:p>
          <a:p>
            <a:pPr marL="676275" lvl="1" indent="-219075">
              <a:buFont typeface="Wingdings" pitchFamily="2" charset="2"/>
              <a:buChar char="Ø"/>
            </a:pPr>
            <a:r>
              <a:rPr lang="en-US" smtClean="0"/>
              <a:t>Provided insight relevant to NOAA CSDL operational Gulf of Mexico coastal nowcast/forecast system developers.  </a:t>
            </a:r>
          </a:p>
          <a:p>
            <a:pPr marL="219075" indent="-219075"/>
            <a:endParaRPr lang="en-US" smtClean="0">
              <a:latin typeface="Times New Roman" pitchFamily="18" charset="0"/>
            </a:endParaRP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eaLnBrk="0" hangingPunct="0">
              <a:defRPr sz="2400">
                <a:solidFill>
                  <a:schemeClr val="tx1"/>
                </a:solidFill>
                <a:latin typeface="Arial" pitchFamily="34" charset="0"/>
                <a:ea typeface="ＭＳ Ｐゴシック"/>
                <a:cs typeface="ＭＳ Ｐゴシック"/>
              </a:defRPr>
            </a:lvl1pPr>
            <a:lvl2pPr marL="742950" indent="-285750" defTabSz="919163" eaLnBrk="0" hangingPunct="0">
              <a:defRPr sz="2400">
                <a:solidFill>
                  <a:schemeClr val="tx1"/>
                </a:solidFill>
                <a:latin typeface="Arial" pitchFamily="34" charset="0"/>
                <a:ea typeface="ＭＳ Ｐゴシック"/>
                <a:cs typeface="ＭＳ Ｐゴシック"/>
              </a:defRPr>
            </a:lvl2pPr>
            <a:lvl3pPr marL="1143000" indent="-228600" defTabSz="919163" eaLnBrk="0" hangingPunct="0">
              <a:defRPr sz="2400">
                <a:solidFill>
                  <a:schemeClr val="tx1"/>
                </a:solidFill>
                <a:latin typeface="Arial" pitchFamily="34" charset="0"/>
                <a:ea typeface="ＭＳ Ｐゴシック"/>
                <a:cs typeface="ＭＳ Ｐゴシック"/>
              </a:defRPr>
            </a:lvl3pPr>
            <a:lvl4pPr marL="1600200" indent="-228600" defTabSz="919163" eaLnBrk="0" hangingPunct="0">
              <a:defRPr sz="2400">
                <a:solidFill>
                  <a:schemeClr val="tx1"/>
                </a:solidFill>
                <a:latin typeface="Arial" pitchFamily="34" charset="0"/>
                <a:ea typeface="ＭＳ Ｐゴシック"/>
                <a:cs typeface="ＭＳ Ｐゴシック"/>
              </a:defRPr>
            </a:lvl4pPr>
            <a:lvl5pPr marL="2057400" indent="-228600" defTabSz="919163" eaLnBrk="0" hangingPunct="0">
              <a:defRPr sz="2400">
                <a:solidFill>
                  <a:schemeClr val="tx1"/>
                </a:solidFill>
                <a:latin typeface="Arial" pitchFamily="34" charset="0"/>
                <a:ea typeface="ＭＳ Ｐゴシック"/>
                <a:cs typeface="ＭＳ Ｐゴシック"/>
              </a:defRPr>
            </a:lvl5pPr>
            <a:lvl6pPr marL="2514600" indent="-228600" defTabSz="919163"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defTabSz="919163"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defTabSz="919163"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defTabSz="919163"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DEB3C143-A052-46A2-A986-E90F3C2CCE49}" type="slidenum">
              <a:rPr lang="en-US" sz="1300" smtClean="0"/>
              <a:pPr/>
              <a:t>53</a:t>
            </a:fld>
            <a:endParaRPr lang="en-US" sz="13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p:txBody>
          <a:bodyPr wrap="square" numCol="1" anchor="t" anchorCtr="0" compatLnSpc="1">
            <a:prstTxWarp prst="textNoShape">
              <a:avLst/>
            </a:prstTxWarp>
          </a:bodyPr>
          <a:lstStyle/>
          <a:p>
            <a:pPr marL="219075" indent="-219075">
              <a:defRPr/>
            </a:pPr>
            <a:r>
              <a:rPr lang="en-US" u="sng" dirty="0" smtClean="0"/>
              <a:t>Talking points</a:t>
            </a:r>
            <a:r>
              <a:rPr lang="en-US" dirty="0" smtClean="0"/>
              <a:t>:</a:t>
            </a:r>
          </a:p>
          <a:p>
            <a:pPr marL="219075" indent="-219075">
              <a:defRPr/>
            </a:pPr>
            <a:endParaRPr lang="en-US" dirty="0" smtClean="0"/>
          </a:p>
          <a:p>
            <a:pPr marL="219075" indent="-219075">
              <a:buFont typeface="Arial" pitchFamily="34" charset="0"/>
              <a:buChar char="•"/>
              <a:defRPr/>
            </a:pPr>
            <a:r>
              <a:rPr lang="en-US" b="1" dirty="0" smtClean="0"/>
              <a:t>Transitioning information to federal agencies</a:t>
            </a:r>
            <a:r>
              <a:rPr lang="en-US" dirty="0" smtClean="0"/>
              <a:t>: NOAA-CSDL has already incorporated </a:t>
            </a:r>
            <a:r>
              <a:rPr lang="en-US" dirty="0" err="1" smtClean="0"/>
              <a:t>Testbed</a:t>
            </a:r>
            <a:r>
              <a:rPr lang="en-US" dirty="0" smtClean="0"/>
              <a:t> model in the research version Chesapeake Bay Operational Forecast System</a:t>
            </a:r>
          </a:p>
          <a:p>
            <a:pPr>
              <a:buFont typeface="Arial" pitchFamily="34" charset="0"/>
              <a:buNone/>
              <a:defRPr/>
            </a:pPr>
            <a:endParaRPr lang="en-US" dirty="0" smtClean="0"/>
          </a:p>
          <a:p>
            <a:pPr marL="219075" indent="-219075">
              <a:buFont typeface="Arial" pitchFamily="34" charset="0"/>
              <a:buChar char="•"/>
              <a:defRPr/>
            </a:pPr>
            <a:r>
              <a:rPr lang="en-US" b="1" dirty="0" smtClean="0"/>
              <a:t>Model Comparison</a:t>
            </a:r>
            <a:r>
              <a:rPr lang="en-US" dirty="0" smtClean="0"/>
              <a:t>: 5 different hydrodynamic models with 5 different dissolved oxygen models (examined 12 different combinations of </a:t>
            </a:r>
            <a:r>
              <a:rPr lang="en-US" dirty="0" err="1" smtClean="0"/>
              <a:t>hydrodynamics+DO</a:t>
            </a:r>
            <a:r>
              <a:rPr lang="en-US" dirty="0" smtClean="0"/>
              <a:t> for 2004, subset of these for 2005)</a:t>
            </a:r>
            <a:br>
              <a:rPr lang="en-US" dirty="0" smtClean="0"/>
            </a:br>
            <a:endParaRPr lang="en-US" dirty="0" smtClean="0"/>
          </a:p>
          <a:p>
            <a:pPr marL="219075" indent="-219075">
              <a:buFont typeface="Arial" pitchFamily="34" charset="0"/>
              <a:buChar char="•"/>
              <a:defRPr/>
            </a:pPr>
            <a:r>
              <a:rPr lang="en-US" b="1" dirty="0" smtClean="0"/>
              <a:t>Conducting sensitivity experiments </a:t>
            </a:r>
            <a:br>
              <a:rPr lang="en-US" b="1" dirty="0" smtClean="0"/>
            </a:br>
            <a:endParaRPr lang="en-US" b="1" dirty="0" smtClean="0"/>
          </a:p>
          <a:p>
            <a:pPr marL="171450" lvl="1" indent="-171450">
              <a:buFont typeface="Arial" pitchFamily="34" charset="0"/>
              <a:buChar char="•"/>
              <a:defRPr/>
            </a:pPr>
            <a:r>
              <a:rPr lang="en-US" dirty="0" smtClean="0"/>
              <a:t> New, single term hypoxia model shows significant improvement in predicting dissolved oxygen</a:t>
            </a:r>
          </a:p>
          <a:p>
            <a:pPr marL="219075" indent="-219075">
              <a:defRPr/>
            </a:pPr>
            <a:endParaRPr lang="en-US" dirty="0" smtClean="0"/>
          </a:p>
          <a:p>
            <a:pPr marL="219075" indent="-219075">
              <a:defRPr/>
            </a:pPr>
            <a:endParaRPr lang="en-US" dirty="0" smtClean="0">
              <a:latin typeface="Times New Roman" pitchFamily="18" charset="0"/>
            </a:endParaRPr>
          </a:p>
          <a:p>
            <a:pPr marL="219075" indent="-219075">
              <a:defRPr/>
            </a:pPr>
            <a:endParaRPr lang="en-US" dirty="0"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eaLnBrk="0" hangingPunct="0">
              <a:defRPr sz="2400">
                <a:solidFill>
                  <a:schemeClr val="tx1"/>
                </a:solidFill>
                <a:latin typeface="Arial" pitchFamily="34" charset="0"/>
                <a:ea typeface="ＭＳ Ｐゴシック"/>
                <a:cs typeface="ＭＳ Ｐゴシック"/>
              </a:defRPr>
            </a:lvl1pPr>
            <a:lvl2pPr marL="742950" indent="-285750" defTabSz="919163" eaLnBrk="0" hangingPunct="0">
              <a:defRPr sz="2400">
                <a:solidFill>
                  <a:schemeClr val="tx1"/>
                </a:solidFill>
                <a:latin typeface="Arial" pitchFamily="34" charset="0"/>
                <a:ea typeface="ＭＳ Ｐゴシック"/>
                <a:cs typeface="ＭＳ Ｐゴシック"/>
              </a:defRPr>
            </a:lvl2pPr>
            <a:lvl3pPr marL="1143000" indent="-228600" defTabSz="919163" eaLnBrk="0" hangingPunct="0">
              <a:defRPr sz="2400">
                <a:solidFill>
                  <a:schemeClr val="tx1"/>
                </a:solidFill>
                <a:latin typeface="Arial" pitchFamily="34" charset="0"/>
                <a:ea typeface="ＭＳ Ｐゴシック"/>
                <a:cs typeface="ＭＳ Ｐゴシック"/>
              </a:defRPr>
            </a:lvl3pPr>
            <a:lvl4pPr marL="1600200" indent="-228600" defTabSz="919163" eaLnBrk="0" hangingPunct="0">
              <a:defRPr sz="2400">
                <a:solidFill>
                  <a:schemeClr val="tx1"/>
                </a:solidFill>
                <a:latin typeface="Arial" pitchFamily="34" charset="0"/>
                <a:ea typeface="ＭＳ Ｐゴシック"/>
                <a:cs typeface="ＭＳ Ｐゴシック"/>
              </a:defRPr>
            </a:lvl4pPr>
            <a:lvl5pPr marL="2057400" indent="-228600" defTabSz="919163" eaLnBrk="0" hangingPunct="0">
              <a:defRPr sz="2400">
                <a:solidFill>
                  <a:schemeClr val="tx1"/>
                </a:solidFill>
                <a:latin typeface="Arial" pitchFamily="34" charset="0"/>
                <a:ea typeface="ＭＳ Ｐゴシック"/>
                <a:cs typeface="ＭＳ Ｐゴシック"/>
              </a:defRPr>
            </a:lvl5pPr>
            <a:lvl6pPr marL="2514600" indent="-228600" defTabSz="919163"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defTabSz="919163"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defTabSz="919163"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defTabSz="919163"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A0257370-0020-4F00-B29E-D44A3B73D8B8}" type="slidenum">
              <a:rPr lang="en-US" sz="1300" smtClean="0"/>
              <a:pPr/>
              <a:t>54</a:t>
            </a:fld>
            <a:endParaRPr lang="en-US" sz="13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p:txBody>
          <a:bodyPr wrap="square" numCol="1" anchor="t" anchorCtr="0" compatLnSpc="1">
            <a:prstTxWarp prst="textNoShape">
              <a:avLst/>
            </a:prstTxWarp>
          </a:bodyPr>
          <a:lstStyle/>
          <a:p>
            <a:pPr marL="219075" indent="-219075">
              <a:defRPr/>
            </a:pPr>
            <a:r>
              <a:rPr lang="en-US" u="sng" dirty="0" smtClean="0"/>
              <a:t>Talking points</a:t>
            </a:r>
            <a:r>
              <a:rPr lang="en-US" dirty="0" smtClean="0"/>
              <a:t>:</a:t>
            </a:r>
          </a:p>
          <a:p>
            <a:pPr marL="219075" indent="-219075">
              <a:defRPr/>
            </a:pPr>
            <a:endParaRPr lang="en-US" dirty="0" smtClean="0"/>
          </a:p>
          <a:p>
            <a:pPr marL="171450" indent="-171450">
              <a:buFont typeface="Arial" pitchFamily="34" charset="0"/>
              <a:buChar char="•"/>
              <a:defRPr/>
            </a:pPr>
            <a:r>
              <a:rPr lang="en-US" dirty="0" smtClean="0"/>
              <a:t>Unstructured Grid Support and assessment tools are major victories</a:t>
            </a:r>
            <a:br>
              <a:rPr lang="en-US" dirty="0" smtClean="0"/>
            </a:br>
            <a:endParaRPr lang="en-US" dirty="0" smtClean="0"/>
          </a:p>
          <a:p>
            <a:pPr marL="171450" indent="-171450">
              <a:buFont typeface="Arial" pitchFamily="34" charset="0"/>
              <a:buChar char="•"/>
              <a:defRPr/>
            </a:pPr>
            <a:r>
              <a:rPr lang="en-US" dirty="0" smtClean="0"/>
              <a:t>Websites being combined for better one stop shopping</a:t>
            </a:r>
          </a:p>
          <a:p>
            <a:pPr marL="219075" indent="-219075">
              <a:buFont typeface="Arial" pitchFamily="34" charset="0"/>
              <a:buChar char="•"/>
              <a:defRPr/>
            </a:pPr>
            <a:endParaRPr lang="en-US" dirty="0" smtClean="0">
              <a:latin typeface="Times New Roman" pitchFamily="18" charset="0"/>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eaLnBrk="0" hangingPunct="0">
              <a:defRPr sz="2400">
                <a:solidFill>
                  <a:schemeClr val="tx1"/>
                </a:solidFill>
                <a:latin typeface="Arial" pitchFamily="34" charset="0"/>
                <a:ea typeface="ＭＳ Ｐゴシック"/>
                <a:cs typeface="ＭＳ Ｐゴシック"/>
              </a:defRPr>
            </a:lvl1pPr>
            <a:lvl2pPr marL="742950" indent="-285750" defTabSz="919163" eaLnBrk="0" hangingPunct="0">
              <a:defRPr sz="2400">
                <a:solidFill>
                  <a:schemeClr val="tx1"/>
                </a:solidFill>
                <a:latin typeface="Arial" pitchFamily="34" charset="0"/>
                <a:ea typeface="ＭＳ Ｐゴシック"/>
                <a:cs typeface="ＭＳ Ｐゴシック"/>
              </a:defRPr>
            </a:lvl2pPr>
            <a:lvl3pPr marL="1143000" indent="-228600" defTabSz="919163" eaLnBrk="0" hangingPunct="0">
              <a:defRPr sz="2400">
                <a:solidFill>
                  <a:schemeClr val="tx1"/>
                </a:solidFill>
                <a:latin typeface="Arial" pitchFamily="34" charset="0"/>
                <a:ea typeface="ＭＳ Ｐゴシック"/>
                <a:cs typeface="ＭＳ Ｐゴシック"/>
              </a:defRPr>
            </a:lvl3pPr>
            <a:lvl4pPr marL="1600200" indent="-228600" defTabSz="919163" eaLnBrk="0" hangingPunct="0">
              <a:defRPr sz="2400">
                <a:solidFill>
                  <a:schemeClr val="tx1"/>
                </a:solidFill>
                <a:latin typeface="Arial" pitchFamily="34" charset="0"/>
                <a:ea typeface="ＭＳ Ｐゴシック"/>
                <a:cs typeface="ＭＳ Ｐゴシック"/>
              </a:defRPr>
            </a:lvl4pPr>
            <a:lvl5pPr marL="2057400" indent="-228600" defTabSz="919163" eaLnBrk="0" hangingPunct="0">
              <a:defRPr sz="2400">
                <a:solidFill>
                  <a:schemeClr val="tx1"/>
                </a:solidFill>
                <a:latin typeface="Arial" pitchFamily="34" charset="0"/>
                <a:ea typeface="ＭＳ Ｐゴシック"/>
                <a:cs typeface="ＭＳ Ｐゴシック"/>
              </a:defRPr>
            </a:lvl5pPr>
            <a:lvl6pPr marL="2514600" indent="-228600" defTabSz="919163"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defTabSz="919163"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defTabSz="919163"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defTabSz="919163"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82CCFBEA-404B-4432-B784-EC499F6F5646}" type="slidenum">
              <a:rPr lang="en-US" sz="1300" smtClean="0"/>
              <a:pPr/>
              <a:t>55</a:t>
            </a:fld>
            <a:endParaRPr lang="en-US" sz="13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graphic depicts responses from assessment participants.</a:t>
            </a:r>
          </a:p>
          <a:p>
            <a:endParaRPr 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F0A75392-8B2B-4302-9CDF-DA9FD209D224}" type="slidenum">
              <a:rPr lang="en-US" sz="1200" smtClean="0"/>
              <a:pPr/>
              <a:t>57</a:t>
            </a:fld>
            <a:endParaRPr lang="en-US" sz="12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800" b="1" smtClean="0"/>
              <a:t>Selected Federal and non-Federal Partner Training &amp; Education Assets:</a:t>
            </a:r>
          </a:p>
          <a:p>
            <a:endParaRPr lang="en-US" sz="800" smtClean="0"/>
          </a:p>
          <a:p>
            <a:r>
              <a:rPr lang="en-US" sz="800" smtClean="0"/>
              <a:t>NOAA	National Estuarine Research Reserves</a:t>
            </a:r>
          </a:p>
          <a:p>
            <a:r>
              <a:rPr lang="en-US" sz="800" smtClean="0"/>
              <a:t>NOAA	National Estuarine Research Reserves, Office of National Marine Sanctuaries, National Oceanographic Data Center, Corals, Office of Education</a:t>
            </a:r>
          </a:p>
          <a:p>
            <a:r>
              <a:rPr lang="en-US" sz="800" smtClean="0"/>
              <a:t>NOAA	Office of National Marine Sanctuaries</a:t>
            </a:r>
          </a:p>
          <a:p>
            <a:r>
              <a:rPr lang="en-US" sz="800" smtClean="0"/>
              <a:t>NOAA 	Sea Grant</a:t>
            </a:r>
          </a:p>
          <a:p>
            <a:r>
              <a:rPr lang="en-US" sz="800" smtClean="0"/>
              <a:t>NOAA 	National Ocean Service Education and Communications</a:t>
            </a:r>
          </a:p>
          <a:p>
            <a:r>
              <a:rPr lang="en-US" sz="800" smtClean="0"/>
              <a:t>AOOS 	Univ of AK School of Fisheries &amp; Ocean Sciences COSEE Alaska</a:t>
            </a:r>
          </a:p>
          <a:p>
            <a:r>
              <a:rPr lang="en-US" sz="800" smtClean="0"/>
              <a:t>AOOS 	UA Anchorage - engineering AOOS UA Southeast AOOS Sitka Sound Science Center</a:t>
            </a:r>
          </a:p>
          <a:p>
            <a:r>
              <a:rPr lang="en-US" sz="800" smtClean="0"/>
              <a:t>AOOS 	Kachemak Bay Research Reserve</a:t>
            </a:r>
          </a:p>
          <a:p>
            <a:r>
              <a:rPr lang="en-US" sz="800" smtClean="0"/>
              <a:t>AOOS 	Barrow Arctic Science Consortium</a:t>
            </a:r>
          </a:p>
          <a:p>
            <a:r>
              <a:rPr lang="en-US" sz="800" smtClean="0"/>
              <a:t>AOOS 	Prince William Sound Science Center</a:t>
            </a:r>
          </a:p>
          <a:p>
            <a:r>
              <a:rPr lang="en-US" sz="800" smtClean="0"/>
              <a:t>GCOOS 	GCOOS interactive kiosk</a:t>
            </a:r>
          </a:p>
          <a:p>
            <a:r>
              <a:rPr lang="en-US" sz="800" smtClean="0"/>
              <a:t>GCOOS 	Recreational Boaters and Fishermen in the GCOOS Footprint</a:t>
            </a:r>
          </a:p>
          <a:p>
            <a:r>
              <a:rPr lang="en-US" sz="800" smtClean="0"/>
              <a:t>GCOOS 	GCOOS-RA Global Positioning System Workshops for Educators</a:t>
            </a:r>
          </a:p>
          <a:p>
            <a:r>
              <a:rPr lang="en-US" sz="800" smtClean="0"/>
              <a:t>GCOOS 	Gulf Coast Informal Science Educators Collaborative Workshop</a:t>
            </a:r>
          </a:p>
          <a:p>
            <a:r>
              <a:rPr lang="en-US" sz="800" smtClean="0"/>
              <a:t>SCCOOS	Ocean Institute</a:t>
            </a:r>
          </a:p>
          <a:p>
            <a:r>
              <a:rPr lang="en-US" sz="800" smtClean="0"/>
              <a:t>SCCOOS	Birch Aquarium</a:t>
            </a:r>
          </a:p>
          <a:p>
            <a:r>
              <a:rPr lang="en-US" sz="800" smtClean="0"/>
              <a:t>SCCOOS 	COSEE West/USC Sea Grant</a:t>
            </a:r>
          </a:p>
          <a:p>
            <a:r>
              <a:rPr lang="en-US" sz="800" smtClean="0"/>
              <a:t>SECOORA 	Waccamaw Watershed Academy</a:t>
            </a:r>
          </a:p>
          <a:p>
            <a:r>
              <a:rPr lang="en-US" sz="800" smtClean="0"/>
              <a:t>SECOORA 	Florida International University School of Environment, Arts and Society </a:t>
            </a: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D547F034-6026-41FE-809C-E80E61B8D9CD}" type="slidenum">
              <a:rPr lang="en-US" sz="1200" smtClean="0"/>
              <a:pPr/>
              <a:t>58</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u="sng" smtClean="0">
                <a:latin typeface="Arial" pitchFamily="34" charset="0"/>
                <a:ea typeface="ＭＳ Ｐゴシック"/>
                <a:cs typeface="ＭＳ Ｐゴシック"/>
              </a:rPr>
              <a:t>Talking Points:</a:t>
            </a:r>
          </a:p>
          <a:p>
            <a:endParaRPr lang="en-US" smtClean="0">
              <a:latin typeface="Arial" pitchFamily="34" charset="0"/>
              <a:ea typeface="ＭＳ Ｐゴシック"/>
              <a:cs typeface="ＭＳ Ｐゴシック"/>
            </a:endParaRPr>
          </a:p>
          <a:p>
            <a:r>
              <a:rPr lang="en-US" smtClean="0">
                <a:latin typeface="Arial" pitchFamily="34" charset="0"/>
                <a:ea typeface="ＭＳ Ｐゴシック"/>
                <a:cs typeface="ＭＳ Ｐゴシック"/>
              </a:rPr>
              <a:t>We have started to work with biological data.  This is effort is about species and abundance of reef fish. </a:t>
            </a:r>
            <a:br>
              <a:rPr lang="en-US" smtClean="0">
                <a:latin typeface="Arial" pitchFamily="34" charset="0"/>
                <a:ea typeface="ＭＳ Ｐゴシック"/>
                <a:cs typeface="ＭＳ Ｐゴシック"/>
              </a:rPr>
            </a:br>
            <a:r>
              <a:rPr lang="en-US" smtClean="0">
                <a:latin typeface="Arial" pitchFamily="34" charset="0"/>
                <a:ea typeface="ＭＳ Ｐゴシック"/>
                <a:cs typeface="ＭＳ Ｐゴシック"/>
              </a:rPr>
              <a:t>The goal was to increase the amount of data and ease of use of the data by NOAA for fish stock assessments.</a:t>
            </a:r>
            <a:br>
              <a:rPr lang="en-US" smtClean="0">
                <a:latin typeface="Arial" pitchFamily="34" charset="0"/>
                <a:ea typeface="ＭＳ Ｐゴシック"/>
                <a:cs typeface="ＭＳ Ｐゴシック"/>
              </a:rPr>
            </a:br>
            <a:r>
              <a:rPr lang="en-US" smtClean="0">
                <a:latin typeface="Arial" pitchFamily="34" charset="0"/>
                <a:ea typeface="ＭＳ Ｐゴシック"/>
                <a:cs typeface="ＭＳ Ｐゴシック"/>
              </a:rPr>
              <a:t>We did that by putting National Park Service and 2 NOAA data centers data in the same format. Before we got to standardizing how we report fish size and mass we had to invoke the IOOS standards to have the lat/long and time information being reported in the same way.  </a:t>
            </a:r>
            <a:br>
              <a:rPr lang="en-US" smtClean="0">
                <a:latin typeface="Arial" pitchFamily="34" charset="0"/>
                <a:ea typeface="ＭＳ Ｐゴシック"/>
                <a:cs typeface="ＭＳ Ｐゴシック"/>
              </a:rPr>
            </a:br>
            <a:r>
              <a:rPr lang="en-US" smtClean="0">
                <a:latin typeface="Arial" pitchFamily="34" charset="0"/>
                <a:ea typeface="ＭＳ Ｐゴシック"/>
                <a:cs typeface="ＭＳ Ｐゴシック"/>
              </a:rPr>
              <a:t>Feedback has been positive.</a:t>
            </a:r>
          </a:p>
          <a:p>
            <a:endParaRPr lang="en-US" b="1" smtClean="0">
              <a:latin typeface="Arial" pitchFamily="34" charset="0"/>
              <a:ea typeface="ＭＳ Ｐゴシック"/>
              <a:cs typeface="ＭＳ Ｐゴシック"/>
            </a:endParaRPr>
          </a:p>
          <a:p>
            <a:r>
              <a:rPr lang="en-US" b="1" smtClean="0">
                <a:latin typeface="Arial" pitchFamily="34" charset="0"/>
                <a:ea typeface="ＭＳ Ｐゴシック"/>
                <a:cs typeface="ＭＳ Ｐゴシック"/>
              </a:rPr>
              <a:t>Next steps </a:t>
            </a:r>
            <a:r>
              <a:rPr lang="en-US" smtClean="0">
                <a:latin typeface="Arial" pitchFamily="34" charset="0"/>
                <a:ea typeface="ＭＳ Ｐゴシック"/>
                <a:cs typeface="ＭＳ Ｐゴシック"/>
              </a:rPr>
              <a:t>– take this nationally and work with the international standards bodies to include this work.</a:t>
            </a:r>
          </a:p>
          <a:p>
            <a:endParaRPr lang="en-US" smtClean="0"/>
          </a:p>
          <a:p>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8265E1D6-D8C7-44DB-A8AA-D78E642C0A44}" type="slidenum">
              <a:rPr lang="en-US" sz="1200" smtClean="0"/>
              <a:pPr/>
              <a:t>6</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We announced this partnership last year and this is another community that is looking to have their data exposed and used.</a:t>
            </a:r>
          </a:p>
          <a:p>
            <a:endParaRPr lang="en-US" smtClean="0"/>
          </a:p>
          <a:p>
            <a:r>
              <a:rPr lang="en-US" smtClean="0"/>
              <a:t>In support of this effort the US IOOS program and Office of Naval Research to expose TOPPS data into Navy and NOAA models.</a:t>
            </a:r>
          </a:p>
          <a:p>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BF074D73-64D9-4671-ABAD-35C250B944C7}" type="slidenum">
              <a:rPr lang="en-US" sz="1200" smtClean="0"/>
              <a:pPr/>
              <a:t>7</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u="sng" smtClean="0"/>
              <a:t>Talking Points:</a:t>
            </a:r>
          </a:p>
          <a:p>
            <a:endParaRPr lang="en-US" smtClean="0"/>
          </a:p>
          <a:p>
            <a:r>
              <a:rPr lang="en-US" b="1" smtClean="0"/>
              <a:t>Issue: </a:t>
            </a:r>
          </a:p>
          <a:p>
            <a:endParaRPr lang="en-US" b="1" smtClean="0"/>
          </a:p>
          <a:p>
            <a:pPr>
              <a:buFontTx/>
              <a:buChar char="•"/>
            </a:pPr>
            <a:r>
              <a:rPr lang="en-US" smtClean="0"/>
              <a:t>  State, public health agencies, and local governments routinely monitor and test U.S. waters for bacterial indicators </a:t>
            </a:r>
            <a:r>
              <a:rPr lang="en-US" i="1" smtClean="0"/>
              <a:t>Enterococcus or E. coli (freshwater) </a:t>
            </a:r>
            <a:r>
              <a:rPr lang="en-US" smtClean="0"/>
              <a:t>    </a:t>
            </a:r>
          </a:p>
          <a:p>
            <a:r>
              <a:rPr lang="en-US" smtClean="0"/>
              <a:t>   to determine if waters are safe for swimming.  </a:t>
            </a:r>
          </a:p>
          <a:p>
            <a:pPr>
              <a:buFontTx/>
              <a:buChar char="•"/>
            </a:pPr>
            <a:r>
              <a:rPr lang="en-US" smtClean="0"/>
              <a:t>  Methods used to determine indicator bacteria concentrations can require a 24-hour incubation period before results are known. </a:t>
            </a:r>
          </a:p>
          <a:p>
            <a:pPr>
              <a:buFontTx/>
              <a:buChar char="•"/>
            </a:pPr>
            <a:r>
              <a:rPr lang="en-US" smtClean="0"/>
              <a:t>  Beach and public health officials are making decisions to post or lift advisories based on a previous day’s sample.</a:t>
            </a:r>
          </a:p>
          <a:p>
            <a:endParaRPr lang="en-US" b="1" smtClean="0"/>
          </a:p>
          <a:p>
            <a:r>
              <a:rPr lang="en-US" b="1" smtClean="0"/>
              <a:t>Objective: </a:t>
            </a:r>
          </a:p>
          <a:p>
            <a:endParaRPr lang="en-US" b="1" smtClean="0"/>
          </a:p>
          <a:p>
            <a:pPr>
              <a:buFontTx/>
              <a:buChar char="•"/>
            </a:pPr>
            <a:r>
              <a:rPr lang="en-US" smtClean="0"/>
              <a:t>  To improve advisory decision making, by improving decision support tools and forecast modeling techniques that can provide more timely indication of     </a:t>
            </a:r>
          </a:p>
          <a:p>
            <a:r>
              <a:rPr lang="en-US" smtClean="0"/>
              <a:t>    whether an advisory should be issued for a beach area.          </a:t>
            </a:r>
          </a:p>
          <a:p>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2981D737-7246-4E98-8EF6-712296D39CB0}" type="slidenum">
              <a:rPr lang="en-US" sz="1200" smtClean="0"/>
              <a:pPr/>
              <a:t>8</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smtClean="0"/>
              <a:t>  Effective use of monitoring data from an array of available water quality, meteorological, ocean observing platforms, and remotely-sensed products will be made. </a:t>
            </a:r>
          </a:p>
          <a:p>
            <a:pPr>
              <a:buFontTx/>
              <a:buChar char="•"/>
            </a:pPr>
            <a:endParaRPr lang="en-US" smtClean="0"/>
          </a:p>
          <a:p>
            <a:pPr>
              <a:buFontTx/>
              <a:buChar char="•"/>
            </a:pPr>
            <a:r>
              <a:rPr lang="en-US" smtClean="0"/>
              <a:t>  The data from these observing platforms will be ingested into models to provide outputs that can be used by public health officials.   </a:t>
            </a:r>
          </a:p>
          <a:p>
            <a:pPr>
              <a:buFontTx/>
              <a:buChar char="•"/>
            </a:pPr>
            <a:endParaRPr lang="en-US" smtClean="0"/>
          </a:p>
          <a:p>
            <a:pPr>
              <a:buFontTx/>
              <a:buChar char="•"/>
            </a:pPr>
            <a:r>
              <a:rPr lang="en-US" smtClean="0"/>
              <a:t>  The ensemble modeling approaches utilized in this project are designed to be transferrable to other swimming beach areas in the United States.  By comparing model outputs to existing models, and by implementing the model development tools in new areas, the project will evaluate the utility and transferability of these approaches.  </a:t>
            </a:r>
          </a:p>
          <a:p>
            <a:endParaRPr lang="en-US" smtClean="0"/>
          </a:p>
          <a:p>
            <a:endParaRPr lang="en-US" smtClean="0"/>
          </a:p>
          <a:p>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F1F8BB73-7F0D-47B7-9B67-2FA85D17418F}" type="slidenum">
              <a:rPr lang="en-US" sz="1200" smtClean="0"/>
              <a:pPr/>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June 09 title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June 09 title 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bg1"/>
                </a:solidFill>
              </a:defRPr>
            </a:lvl1pPr>
          </a:lstStyle>
          <a:p>
            <a:pPr>
              <a:defRPr/>
            </a:pPr>
            <a:fld id="{244BBC8C-CAC0-4BE9-B539-3586D2F13E20}" type="slidenum">
              <a:rPr lang="en-US"/>
              <a:pPr>
                <a:defRPr/>
              </a:pPr>
              <a:t>‹#›</a:t>
            </a:fld>
            <a:endParaRPr lang="en-US" dirty="0"/>
          </a:p>
        </p:txBody>
      </p:sp>
    </p:spTree>
    <p:extLst>
      <p:ext uri="{BB962C8B-B14F-4D97-AF65-F5344CB8AC3E}">
        <p14:creationId xmlns:p14="http://schemas.microsoft.com/office/powerpoint/2010/main" val="271300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2B3C64-2680-4B0D-A316-C41B9CF58D55}" type="slidenum">
              <a:rPr lang="en-US"/>
              <a:pPr>
                <a:defRPr/>
              </a:pPr>
              <a:t>‹#›</a:t>
            </a:fld>
            <a:endParaRPr lang="en-US"/>
          </a:p>
        </p:txBody>
      </p:sp>
    </p:spTree>
    <p:extLst>
      <p:ext uri="{BB962C8B-B14F-4D97-AF65-F5344CB8AC3E}">
        <p14:creationId xmlns:p14="http://schemas.microsoft.com/office/powerpoint/2010/main" val="1047134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75F02-9723-4C52-95A9-8EBF451CB154}" type="slidenum">
              <a:rPr lang="en-US"/>
              <a:pPr>
                <a:defRPr/>
              </a:pPr>
              <a:t>‹#›</a:t>
            </a:fld>
            <a:endParaRPr lang="en-US"/>
          </a:p>
        </p:txBody>
      </p:sp>
    </p:spTree>
    <p:extLst>
      <p:ext uri="{BB962C8B-B14F-4D97-AF65-F5344CB8AC3E}">
        <p14:creationId xmlns:p14="http://schemas.microsoft.com/office/powerpoint/2010/main" val="2055560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305800"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990600"/>
            <a:ext cx="8534400" cy="5410200"/>
          </a:xfrm>
        </p:spPr>
        <p:txBody>
          <a:bodyPr/>
          <a:lstStyle/>
          <a:p>
            <a:pPr lvl="0"/>
            <a:endParaRPr lang="en-US" noProof="0"/>
          </a:p>
        </p:txBody>
      </p:sp>
    </p:spTree>
    <p:extLst>
      <p:ext uri="{BB962C8B-B14F-4D97-AF65-F5344CB8AC3E}">
        <p14:creationId xmlns:p14="http://schemas.microsoft.com/office/powerpoint/2010/main" val="2070143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lstStyle>
            <a:lvl1pPr>
              <a:defRPr sz="3200" b="1">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914400"/>
            <a:ext cx="8229600" cy="5181600"/>
          </a:xfrm>
        </p:spPr>
        <p:txBody>
          <a:bodyPr/>
          <a:lstStyle>
            <a:lvl1pPr>
              <a:defRPr sz="2400">
                <a:solidFill>
                  <a:srgbClr val="002060"/>
                </a:solidFill>
                <a:latin typeface="Calibri" pitchFamily="34" charset="0"/>
              </a:defRPr>
            </a:lvl1pPr>
            <a:lvl2pPr>
              <a:defRPr sz="2000">
                <a:solidFill>
                  <a:srgbClr val="002060"/>
                </a:solidFill>
                <a:latin typeface="Calibri" pitchFamily="34" charset="0"/>
              </a:defRPr>
            </a:lvl2pPr>
            <a:lvl3pPr>
              <a:defRPr sz="2000">
                <a:solidFill>
                  <a:srgbClr val="002060"/>
                </a:solidFill>
                <a:latin typeface="Calibri" pitchFamily="34" charset="0"/>
              </a:defRPr>
            </a:lvl3pPr>
            <a:lvl4pPr>
              <a:defRPr sz="2000">
                <a:solidFill>
                  <a:srgbClr val="002060"/>
                </a:solidFill>
                <a:latin typeface="Calibri" pitchFamily="34" charset="0"/>
              </a:defRPr>
            </a:lvl4pPr>
            <a:lvl5pPr>
              <a:defRPr sz="2000">
                <a:solidFill>
                  <a:srgbClr val="002060"/>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chemeClr val="bg1"/>
                </a:solidFill>
              </a:defRPr>
            </a:lvl1pPr>
          </a:lstStyle>
          <a:p>
            <a:pPr>
              <a:defRPr/>
            </a:pPr>
            <a:fld id="{54734BCE-83CD-49F5-BE62-54FE43AE2E71}" type="slidenum">
              <a:rPr lang="en-US"/>
              <a:pPr>
                <a:defRPr/>
              </a:pPr>
              <a:t>‹#›</a:t>
            </a:fld>
            <a:endParaRPr lang="en-US" dirty="0"/>
          </a:p>
        </p:txBody>
      </p:sp>
    </p:spTree>
    <p:extLst>
      <p:ext uri="{BB962C8B-B14F-4D97-AF65-F5344CB8AC3E}">
        <p14:creationId xmlns:p14="http://schemas.microsoft.com/office/powerpoint/2010/main" val="142872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36CA53-FFE9-446D-9E91-40C3F88FBBC4}" type="slidenum">
              <a:rPr lang="en-US"/>
              <a:pPr>
                <a:defRPr/>
              </a:pPr>
              <a:t>‹#›</a:t>
            </a:fld>
            <a:endParaRPr lang="en-US"/>
          </a:p>
        </p:txBody>
      </p:sp>
    </p:spTree>
    <p:extLst>
      <p:ext uri="{BB962C8B-B14F-4D97-AF65-F5344CB8AC3E}">
        <p14:creationId xmlns:p14="http://schemas.microsoft.com/office/powerpoint/2010/main" val="207981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143000"/>
            <a:ext cx="4114800" cy="4953000"/>
          </a:xfrm>
        </p:spPr>
        <p:txBody>
          <a:bodyPr/>
          <a:lstStyle>
            <a:lvl1pPr>
              <a:defRPr sz="2400">
                <a:solidFill>
                  <a:srgbClr val="002060"/>
                </a:solidFill>
              </a:defRPr>
            </a:lvl1pPr>
            <a:lvl2pPr>
              <a:defRPr sz="2000">
                <a:solidFill>
                  <a:srgbClr val="002060"/>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143000"/>
            <a:ext cx="4191000" cy="4953000"/>
          </a:xfrm>
        </p:spPr>
        <p:txBody>
          <a:bodyPr/>
          <a:lstStyle>
            <a:lvl1pPr>
              <a:defRPr sz="2400">
                <a:solidFill>
                  <a:srgbClr val="002060"/>
                </a:solidFill>
              </a:defRPr>
            </a:lvl1pPr>
            <a:lvl2pPr>
              <a:defRPr sz="2000">
                <a:solidFill>
                  <a:srgbClr val="002060"/>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B72FFF-162E-4A41-912F-D68ABFBD315A}" type="slidenum">
              <a:rPr lang="en-US"/>
              <a:pPr>
                <a:defRPr/>
              </a:pPr>
              <a:t>‹#›</a:t>
            </a:fld>
            <a:endParaRPr lang="en-US"/>
          </a:p>
        </p:txBody>
      </p:sp>
    </p:spTree>
    <p:extLst>
      <p:ext uri="{BB962C8B-B14F-4D97-AF65-F5344CB8AC3E}">
        <p14:creationId xmlns:p14="http://schemas.microsoft.com/office/powerpoint/2010/main" val="3225540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968DD96-076F-46B9-AA9D-97422238FE8F}" type="slidenum">
              <a:rPr lang="en-US"/>
              <a:pPr>
                <a:defRPr/>
              </a:pPr>
              <a:t>‹#›</a:t>
            </a:fld>
            <a:endParaRPr lang="en-US"/>
          </a:p>
        </p:txBody>
      </p:sp>
    </p:spTree>
    <p:extLst>
      <p:ext uri="{BB962C8B-B14F-4D97-AF65-F5344CB8AC3E}">
        <p14:creationId xmlns:p14="http://schemas.microsoft.com/office/powerpoint/2010/main" val="136359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F4E94E6-665D-4C7F-8EB0-D050C8558130}" type="slidenum">
              <a:rPr lang="en-US"/>
              <a:pPr>
                <a:defRPr/>
              </a:pPr>
              <a:t>‹#›</a:t>
            </a:fld>
            <a:endParaRPr lang="en-US"/>
          </a:p>
        </p:txBody>
      </p:sp>
    </p:spTree>
    <p:extLst>
      <p:ext uri="{BB962C8B-B14F-4D97-AF65-F5344CB8AC3E}">
        <p14:creationId xmlns:p14="http://schemas.microsoft.com/office/powerpoint/2010/main" val="1620860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28ADA5-E685-4BCF-86AA-8E97C6D68425}" type="slidenum">
              <a:rPr lang="en-US"/>
              <a:pPr>
                <a:defRPr/>
              </a:pPr>
              <a:t>‹#›</a:t>
            </a:fld>
            <a:endParaRPr lang="en-US"/>
          </a:p>
        </p:txBody>
      </p:sp>
    </p:spTree>
    <p:extLst>
      <p:ext uri="{BB962C8B-B14F-4D97-AF65-F5344CB8AC3E}">
        <p14:creationId xmlns:p14="http://schemas.microsoft.com/office/powerpoint/2010/main" val="1124732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148F7F-8EBC-42DA-9495-C0F2B74598F0}" type="slidenum">
              <a:rPr lang="en-US"/>
              <a:pPr>
                <a:defRPr/>
              </a:pPr>
              <a:t>‹#›</a:t>
            </a:fld>
            <a:endParaRPr lang="en-US"/>
          </a:p>
        </p:txBody>
      </p:sp>
    </p:spTree>
    <p:extLst>
      <p:ext uri="{BB962C8B-B14F-4D97-AF65-F5344CB8AC3E}">
        <p14:creationId xmlns:p14="http://schemas.microsoft.com/office/powerpoint/2010/main" val="2783437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FB11B7-1D95-4108-8105-45F62C32A119}" type="slidenum">
              <a:rPr lang="en-US"/>
              <a:pPr>
                <a:defRPr/>
              </a:pPr>
              <a:t>‹#›</a:t>
            </a:fld>
            <a:endParaRPr lang="en-US"/>
          </a:p>
        </p:txBody>
      </p:sp>
    </p:spTree>
    <p:extLst>
      <p:ext uri="{BB962C8B-B14F-4D97-AF65-F5344CB8AC3E}">
        <p14:creationId xmlns:p14="http://schemas.microsoft.com/office/powerpoint/2010/main" val="173027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June 09 text whit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762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914400"/>
            <a:ext cx="777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7162800" y="6324600"/>
            <a:ext cx="1143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0" hangingPunct="0">
              <a:defRPr sz="1400">
                <a:solidFill>
                  <a:srgbClr val="000000"/>
                </a:solidFill>
                <a:latin typeface="Arial" charset="0"/>
                <a:ea typeface="ＭＳ Ｐゴシック" pitchFamily="1"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2209800" y="6324600"/>
            <a:ext cx="4800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0" hangingPunct="0">
              <a:defRPr sz="1400">
                <a:solidFill>
                  <a:srgbClr val="000000"/>
                </a:solidFill>
                <a:latin typeface="Arial" charset="0"/>
                <a:ea typeface="ＭＳ Ｐゴシック" pitchFamily="1"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8458200" y="6324600"/>
            <a:ext cx="609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0" hangingPunct="0">
              <a:defRPr sz="1400">
                <a:solidFill>
                  <a:srgbClr val="000000"/>
                </a:solidFill>
                <a:latin typeface="Arial" charset="0"/>
                <a:ea typeface="ＭＳ Ｐゴシック" pitchFamily="1" charset="-128"/>
                <a:cs typeface="+mn-cs"/>
              </a:defRPr>
            </a:lvl1pPr>
          </a:lstStyle>
          <a:p>
            <a:pPr>
              <a:defRPr/>
            </a:pPr>
            <a:fld id="{3150145F-011C-494C-A557-46C868810640}" type="slidenum">
              <a:rPr lang="en-US"/>
              <a:pPr>
                <a:defRPr/>
              </a:pPr>
              <a:t>‹#›</a:t>
            </a:fld>
            <a:endParaRPr lang="en-US"/>
          </a:p>
        </p:txBody>
      </p:sp>
      <p:cxnSp>
        <p:nvCxnSpPr>
          <p:cNvPr id="9" name="Straight Connector 8"/>
          <p:cNvCxnSpPr/>
          <p:nvPr/>
        </p:nvCxnSpPr>
        <p:spPr bwMode="auto">
          <a:xfrm>
            <a:off x="0" y="762000"/>
            <a:ext cx="91440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033" name="Picture 4" descr="June 09 text whit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bwMode="auto">
          <a:xfrm>
            <a:off x="0" y="762000"/>
            <a:ext cx="91440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90" r:id="rId1"/>
    <p:sldLayoutId id="2147484191"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ＭＳ Ｐゴシック"/>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a:defRPr>
      </a:lvl5pPr>
      <a:lvl6pPr marL="457200" algn="ctr" rtl="0" eaLnBrk="1" fontAlgn="base" hangingPunct="1">
        <a:spcBef>
          <a:spcPct val="0"/>
        </a:spcBef>
        <a:spcAft>
          <a:spcPct val="0"/>
        </a:spcAft>
        <a:defRPr sz="4400">
          <a:solidFill>
            <a:schemeClr val="tx2"/>
          </a:solidFill>
          <a:latin typeface="Arial" charset="0"/>
          <a:ea typeface="ＭＳ Ｐゴシック" pitchFamily="1"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raptorgallery.files.wordpress.com/2007/11/_mg_8626.jpg"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23.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png"/><Relationship Id="rId3" Type="http://schemas.openxmlformats.org/officeDocument/2006/relationships/image" Target="../media/image40.jpe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jpeg"/><Relationship Id="rId14" Type="http://schemas.openxmlformats.org/officeDocument/2006/relationships/image" Target="../media/image51.png"/></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70.png"/><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png"/></Relationships>
</file>

<file path=ppt/slides/_rels/slide4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92.jpeg"/><Relationship Id="rId13" Type="http://schemas.openxmlformats.org/officeDocument/2006/relationships/image" Target="../media/image97.jpeg"/><Relationship Id="rId18" Type="http://schemas.openxmlformats.org/officeDocument/2006/relationships/image" Target="../media/image102.jpeg"/><Relationship Id="rId3" Type="http://schemas.openxmlformats.org/officeDocument/2006/relationships/image" Target="../media/image88.png"/><Relationship Id="rId21" Type="http://schemas.openxmlformats.org/officeDocument/2006/relationships/image" Target="../media/image50.png"/><Relationship Id="rId7" Type="http://schemas.openxmlformats.org/officeDocument/2006/relationships/image" Target="../media/image91.png"/><Relationship Id="rId12" Type="http://schemas.openxmlformats.org/officeDocument/2006/relationships/image" Target="../media/image96.jpeg"/><Relationship Id="rId17" Type="http://schemas.openxmlformats.org/officeDocument/2006/relationships/image" Target="../media/image101.jpeg"/><Relationship Id="rId2" Type="http://schemas.openxmlformats.org/officeDocument/2006/relationships/notesSlide" Target="../notesSlides/notesSlide55.xml"/><Relationship Id="rId16" Type="http://schemas.openxmlformats.org/officeDocument/2006/relationships/image" Target="../media/image100.jpeg"/><Relationship Id="rId20" Type="http://schemas.openxmlformats.org/officeDocument/2006/relationships/image" Target="../media/image104.jpeg"/><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95.jpeg"/><Relationship Id="rId5" Type="http://schemas.openxmlformats.org/officeDocument/2006/relationships/image" Target="../media/image89.jpeg"/><Relationship Id="rId15" Type="http://schemas.openxmlformats.org/officeDocument/2006/relationships/image" Target="../media/image99.jpeg"/><Relationship Id="rId10" Type="http://schemas.openxmlformats.org/officeDocument/2006/relationships/image" Target="../media/image94.jpeg"/><Relationship Id="rId19" Type="http://schemas.openxmlformats.org/officeDocument/2006/relationships/image" Target="../media/image103.png"/><Relationship Id="rId4" Type="http://schemas.openxmlformats.org/officeDocument/2006/relationships/image" Target="../media/image45.jpeg"/><Relationship Id="rId9" Type="http://schemas.openxmlformats.org/officeDocument/2006/relationships/image" Target="../media/image93.jpeg"/><Relationship Id="rId14" Type="http://schemas.openxmlformats.org/officeDocument/2006/relationships/image" Target="../media/image98.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ctrTitle"/>
          </p:nvPr>
        </p:nvSpPr>
        <p:spPr>
          <a:xfrm>
            <a:off x="609600" y="228600"/>
            <a:ext cx="8305800" cy="609600"/>
          </a:xfrm>
        </p:spPr>
        <p:txBody>
          <a:bodyPr/>
          <a:lstStyle/>
          <a:p>
            <a:pPr eaLnBrk="1" hangingPunct="1"/>
            <a:r>
              <a:rPr lang="en-US" sz="2800" smtClean="0">
                <a:solidFill>
                  <a:srgbClr val="002060"/>
                </a:solidFill>
                <a:latin typeface="Calibri" pitchFamily="34" charset="0"/>
              </a:rPr>
              <a:t>U.S. Integrated Ocean Observing System (IOOS</a:t>
            </a:r>
            <a:r>
              <a:rPr lang="en-US" sz="2800" baseline="30000" smtClean="0">
                <a:solidFill>
                  <a:srgbClr val="002060"/>
                </a:solidFill>
                <a:latin typeface="Calibri" pitchFamily="34" charset="0"/>
              </a:rPr>
              <a:t>®</a:t>
            </a:r>
            <a:r>
              <a:rPr lang="en-US" sz="2800" smtClean="0">
                <a:solidFill>
                  <a:srgbClr val="002060"/>
                </a:solidFill>
                <a:latin typeface="Calibri" pitchFamily="34" charset="0"/>
              </a:rPr>
              <a:t>)</a:t>
            </a:r>
          </a:p>
        </p:txBody>
      </p:sp>
      <p:sp>
        <p:nvSpPr>
          <p:cNvPr id="5123" name="Subtitle 11"/>
          <p:cNvSpPr>
            <a:spLocks noGrp="1"/>
          </p:cNvSpPr>
          <p:nvPr>
            <p:ph type="subTitle" idx="1"/>
          </p:nvPr>
        </p:nvSpPr>
        <p:spPr>
          <a:xfrm>
            <a:off x="533400" y="5105400"/>
            <a:ext cx="8458200" cy="990600"/>
          </a:xfrm>
        </p:spPr>
        <p:txBody>
          <a:bodyPr/>
          <a:lstStyle/>
          <a:p>
            <a:r>
              <a:rPr lang="en-US" sz="1900" smtClean="0">
                <a:solidFill>
                  <a:srgbClr val="002060"/>
                </a:solidFill>
                <a:latin typeface="Calibri" pitchFamily="34" charset="0"/>
              </a:rPr>
              <a:t>ICOOS Act Annual Report to the IOOC</a:t>
            </a:r>
          </a:p>
          <a:p>
            <a:r>
              <a:rPr lang="en-US" sz="1900" smtClean="0">
                <a:solidFill>
                  <a:srgbClr val="002060"/>
                </a:solidFill>
                <a:latin typeface="Calibri" pitchFamily="34" charset="0"/>
              </a:rPr>
              <a:t>Zdenka Willis, Director, U.S. IOOS Program</a:t>
            </a:r>
          </a:p>
          <a:p>
            <a:r>
              <a:rPr lang="en-US" sz="1900" smtClean="0">
                <a:solidFill>
                  <a:srgbClr val="002060"/>
                </a:solidFill>
                <a:latin typeface="Calibri" pitchFamily="34" charset="0"/>
              </a:rPr>
              <a:t>December 15, 2011</a:t>
            </a:r>
            <a:endParaRPr lang="en-US" sz="1900" smtClean="0">
              <a:solidFill>
                <a:srgbClr val="002060"/>
              </a:solidFill>
            </a:endParaRPr>
          </a:p>
        </p:txBody>
      </p:sp>
      <p:grpSp>
        <p:nvGrpSpPr>
          <p:cNvPr id="5124" name="Group 16"/>
          <p:cNvGrpSpPr>
            <a:grpSpLocks/>
          </p:cNvGrpSpPr>
          <p:nvPr/>
        </p:nvGrpSpPr>
        <p:grpSpPr bwMode="auto">
          <a:xfrm>
            <a:off x="557213" y="1981200"/>
            <a:ext cx="8459787" cy="2819400"/>
            <a:chOff x="557212" y="2667000"/>
            <a:chExt cx="8460515" cy="2819400"/>
          </a:xfrm>
        </p:grpSpPr>
        <p:grpSp>
          <p:nvGrpSpPr>
            <p:cNvPr id="5126" name="Group 12"/>
            <p:cNvGrpSpPr>
              <a:grpSpLocks/>
            </p:cNvGrpSpPr>
            <p:nvPr/>
          </p:nvGrpSpPr>
          <p:grpSpPr bwMode="auto">
            <a:xfrm>
              <a:off x="557212" y="2667000"/>
              <a:ext cx="2490788" cy="2819400"/>
              <a:chOff x="228600" y="2667000"/>
              <a:chExt cx="2490788" cy="2819400"/>
            </a:xfrm>
          </p:grpSpPr>
          <p:sp>
            <p:nvSpPr>
              <p:cNvPr id="5133" name="Rectangle 8"/>
              <p:cNvSpPr>
                <a:spLocks noChangeArrowheads="1"/>
              </p:cNvSpPr>
              <p:nvPr/>
            </p:nvSpPr>
            <p:spPr bwMode="auto">
              <a:xfrm>
                <a:off x="304800" y="26670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0" fontAlgn="b" hangingPunct="0">
                  <a:spcBef>
                    <a:spcPct val="20000"/>
                  </a:spcBef>
                </a:pPr>
                <a:r>
                  <a:rPr lang="en-US" sz="1900" b="1" i="1">
                    <a:solidFill>
                      <a:srgbClr val="002060"/>
                    </a:solidFill>
                    <a:latin typeface="Calibri" pitchFamily="34" charset="0"/>
                  </a:rPr>
                  <a:t>Improve safety</a:t>
                </a:r>
              </a:p>
            </p:txBody>
          </p:sp>
          <p:pic>
            <p:nvPicPr>
              <p:cNvPr id="5134" name="Picture 16" descr="katrina_august_2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24200"/>
                <a:ext cx="2490788" cy="236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127" name="Group 13"/>
            <p:cNvGrpSpPr>
              <a:grpSpLocks/>
            </p:cNvGrpSpPr>
            <p:nvPr/>
          </p:nvGrpSpPr>
          <p:grpSpPr bwMode="auto">
            <a:xfrm>
              <a:off x="3048000" y="2667000"/>
              <a:ext cx="2994025" cy="2819400"/>
              <a:chOff x="2971800" y="2667000"/>
              <a:chExt cx="2994025" cy="2819400"/>
            </a:xfrm>
          </p:grpSpPr>
          <p:sp>
            <p:nvSpPr>
              <p:cNvPr id="5131" name="Rectangle 8"/>
              <p:cNvSpPr>
                <a:spLocks noChangeArrowheads="1"/>
              </p:cNvSpPr>
              <p:nvPr/>
            </p:nvSpPr>
            <p:spPr bwMode="auto">
              <a:xfrm>
                <a:off x="2971800" y="2667000"/>
                <a:ext cx="2895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0" fontAlgn="b" hangingPunct="0">
                  <a:spcBef>
                    <a:spcPct val="20000"/>
                  </a:spcBef>
                </a:pPr>
                <a:r>
                  <a:rPr lang="en-US" sz="1900" b="1" i="1">
                    <a:solidFill>
                      <a:srgbClr val="002060"/>
                    </a:solidFill>
                    <a:latin typeface="Calibri" pitchFamily="34" charset="0"/>
                  </a:rPr>
                  <a:t>Enhance our economy</a:t>
                </a:r>
              </a:p>
            </p:txBody>
          </p:sp>
          <p:pic>
            <p:nvPicPr>
              <p:cNvPr id="5132" name="Picture 20" descr="container-ship-san-fran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124200"/>
                <a:ext cx="2994025" cy="236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128" name="Group 14"/>
            <p:cNvGrpSpPr>
              <a:grpSpLocks/>
            </p:cNvGrpSpPr>
            <p:nvPr/>
          </p:nvGrpSpPr>
          <p:grpSpPr bwMode="auto">
            <a:xfrm>
              <a:off x="5893527" y="2667000"/>
              <a:ext cx="3124200" cy="2819400"/>
              <a:chOff x="6019800" y="2667000"/>
              <a:chExt cx="3124200" cy="2819400"/>
            </a:xfrm>
          </p:grpSpPr>
          <p:sp>
            <p:nvSpPr>
              <p:cNvPr id="5129" name="Rectangle 8"/>
              <p:cNvSpPr>
                <a:spLocks noChangeArrowheads="1"/>
              </p:cNvSpPr>
              <p:nvPr/>
            </p:nvSpPr>
            <p:spPr bwMode="auto">
              <a:xfrm>
                <a:off x="6019800" y="2667000"/>
                <a:ext cx="3124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0" fontAlgn="b" hangingPunct="0">
                  <a:spcBef>
                    <a:spcPct val="20000"/>
                  </a:spcBef>
                </a:pPr>
                <a:r>
                  <a:rPr lang="en-US" sz="1900" b="1" i="1">
                    <a:solidFill>
                      <a:srgbClr val="002060"/>
                    </a:solidFill>
                    <a:latin typeface="Calibri" pitchFamily="34" charset="0"/>
                  </a:rPr>
                  <a:t>Protect our environment</a:t>
                </a:r>
              </a:p>
            </p:txBody>
          </p:sp>
          <p:pic>
            <p:nvPicPr>
              <p:cNvPr id="5130" name="Picture 22" descr="Oil covered duck">
                <a:hlinkClick r:id="rId5" tooltip="Oil covered duck"/>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8075" y="3124200"/>
                <a:ext cx="2879725" cy="2362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sp>
        <p:nvSpPr>
          <p:cNvPr id="5125" name="Rectangle 13"/>
          <p:cNvSpPr>
            <a:spLocks noChangeArrowheads="1"/>
          </p:cNvSpPr>
          <p:nvPr/>
        </p:nvSpPr>
        <p:spPr bwMode="auto">
          <a:xfrm>
            <a:off x="1600200" y="857250"/>
            <a:ext cx="61722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900" i="1">
                <a:solidFill>
                  <a:srgbClr val="002060"/>
                </a:solidFill>
                <a:latin typeface="Calibri" pitchFamily="34" charset="0"/>
              </a:rPr>
              <a:t>A tool that enables the Nation to track, predict, manage and adapt to changes in our marine environment and delivers critical information to decision makers to…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4"/>
          <p:cNvGrpSpPr>
            <a:grpSpLocks noChangeAspect="1"/>
          </p:cNvGrpSpPr>
          <p:nvPr/>
        </p:nvGrpSpPr>
        <p:grpSpPr bwMode="auto">
          <a:xfrm>
            <a:off x="1219200" y="838200"/>
            <a:ext cx="6491288" cy="5394325"/>
            <a:chOff x="1891" y="1197"/>
            <a:chExt cx="7484" cy="6221"/>
          </a:xfrm>
        </p:grpSpPr>
        <p:pic>
          <p:nvPicPr>
            <p:cNvPr id="14343" name="Picture 2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1" y="2093"/>
              <a:ext cx="7484" cy="53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344" name="Picture 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1" y="1197"/>
              <a:ext cx="7484" cy="881"/>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pic>
        <p:nvPicPr>
          <p:cNvPr id="1433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0" y="3917950"/>
            <a:ext cx="2381250" cy="22733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340" name="Title 7"/>
          <p:cNvSpPr>
            <a:spLocks noGrp="1"/>
          </p:cNvSpPr>
          <p:nvPr>
            <p:ph type="title"/>
          </p:nvPr>
        </p:nvSpPr>
        <p:spPr/>
        <p:txBody>
          <a:bodyPr/>
          <a:lstStyle/>
          <a:p>
            <a:r>
              <a:rPr lang="en-US" sz="3200" b="1" smtClean="0">
                <a:solidFill>
                  <a:srgbClr val="002060"/>
                </a:solidFill>
                <a:latin typeface="Calibri" pitchFamily="34" charset="0"/>
              </a:rPr>
              <a:t>Results</a:t>
            </a:r>
          </a:p>
        </p:txBody>
      </p:sp>
      <p:sp>
        <p:nvSpPr>
          <p:cNvPr id="14341"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3CBABDC6-47BB-481A-8C83-B5869746F275}" type="slidenum">
              <a:rPr lang="en-US" sz="1400" smtClean="0">
                <a:solidFill>
                  <a:schemeClr val="bg1"/>
                </a:solidFill>
              </a:rPr>
              <a:pPr/>
              <a:t>10</a:t>
            </a:fld>
            <a:endParaRPr lang="en-US" sz="1400" smtClean="0">
              <a:solidFill>
                <a:schemeClr val="bg1"/>
              </a:solidFill>
            </a:endParaRPr>
          </a:p>
        </p:txBody>
      </p:sp>
      <p:sp>
        <p:nvSpPr>
          <p:cNvPr id="9" name="TextBox 5"/>
          <p:cNvSpPr txBox="1">
            <a:spLocks noChangeArrowheads="1"/>
          </p:cNvSpPr>
          <p:nvPr/>
        </p:nvSpPr>
        <p:spPr bwMode="auto">
          <a:xfrm>
            <a:off x="571500" y="2228850"/>
            <a:ext cx="8191500" cy="2708275"/>
          </a:xfrm>
          <a:prstGeom prst="rect">
            <a:avLst/>
          </a:prstGeom>
          <a:solidFill>
            <a:schemeClr val="tx1"/>
          </a:solidFill>
          <a:ln w="9525">
            <a:solidFill>
              <a:schemeClr val="bg1"/>
            </a:solidFill>
            <a:miter lim="800000"/>
            <a:headEnd/>
            <a:tailEnd/>
          </a:ln>
        </p:spPr>
        <p:txBody>
          <a:bodyPr>
            <a:spAutoFit/>
          </a:bodyPr>
          <a:lstStyle/>
          <a:p>
            <a:pPr marL="0" lvl="1" algn="just" fontAlgn="auto">
              <a:spcBef>
                <a:spcPts val="0"/>
              </a:spcBef>
              <a:spcAft>
                <a:spcPts val="0"/>
              </a:spcAft>
              <a:defRPr/>
            </a:pPr>
            <a:r>
              <a:rPr lang="en-US" sz="2200" b="1" kern="0" dirty="0">
                <a:solidFill>
                  <a:schemeClr val="bg1"/>
                </a:solidFill>
                <a:latin typeface="Arial" charset="0"/>
                <a:ea typeface="ＭＳ Ｐゴシック" pitchFamily="1" charset="-128"/>
                <a:cs typeface="+mn-cs"/>
              </a:rPr>
              <a:t>"This model has reduced the sampling burden for our Regional staff; but the major benefit has been the Department's quicker response time for posting beach advisories and subsequent enhancement of our agency's primary mission of protecting the public health.“</a:t>
            </a:r>
          </a:p>
          <a:p>
            <a:pPr algn="r" fontAlgn="auto">
              <a:spcBef>
                <a:spcPts val="0"/>
              </a:spcBef>
              <a:spcAft>
                <a:spcPts val="0"/>
              </a:spcAft>
              <a:defRPr/>
            </a:pPr>
            <a:endParaRPr lang="en-US" sz="2000" b="1" kern="0" dirty="0">
              <a:solidFill>
                <a:schemeClr val="bg1"/>
              </a:solidFill>
              <a:latin typeface="Arial" charset="0"/>
              <a:ea typeface="ＭＳ Ｐゴシック" pitchFamily="1" charset="-128"/>
              <a:cs typeface="+mn-cs"/>
            </a:endParaRPr>
          </a:p>
          <a:p>
            <a:pPr algn="r" fontAlgn="auto">
              <a:spcBef>
                <a:spcPts val="0"/>
              </a:spcBef>
              <a:spcAft>
                <a:spcPts val="0"/>
              </a:spcAft>
              <a:defRPr/>
            </a:pPr>
            <a:r>
              <a:rPr lang="en-US" sz="2000" b="1" kern="0" dirty="0">
                <a:solidFill>
                  <a:schemeClr val="bg1"/>
                </a:solidFill>
                <a:latin typeface="Arial" charset="0"/>
                <a:ea typeface="ＭＳ Ｐゴシック" pitchFamily="1" charset="-128"/>
                <a:cs typeface="+mn-cs"/>
              </a:rPr>
              <a:t>David E. </a:t>
            </a:r>
            <a:r>
              <a:rPr lang="en-US" sz="2000" b="1" kern="0" dirty="0" err="1">
                <a:solidFill>
                  <a:schemeClr val="bg1"/>
                </a:solidFill>
                <a:latin typeface="Arial" charset="0"/>
                <a:ea typeface="ＭＳ Ｐゴシック" pitchFamily="1" charset="-128"/>
                <a:cs typeface="+mn-cs"/>
              </a:rPr>
              <a:t>Tilson</a:t>
            </a:r>
            <a:r>
              <a:rPr lang="en-US" sz="2000" b="1" kern="0" dirty="0">
                <a:solidFill>
                  <a:schemeClr val="bg1"/>
                </a:solidFill>
                <a:latin typeface="Arial" charset="0"/>
                <a:ea typeface="ＭＳ Ｐゴシック" pitchFamily="1" charset="-128"/>
                <a:cs typeface="+mn-cs"/>
              </a:rPr>
              <a:t>, PE, Chief, Bureau of Water, South Carolina Department of Health and Environmental Control (SCDHEC)</a:t>
            </a:r>
            <a:endParaRPr lang="en-US" sz="2200" b="1" kern="0" dirty="0">
              <a:solidFill>
                <a:schemeClr val="bg1"/>
              </a:solidFill>
              <a:latin typeface="Arial" charset="0"/>
              <a:ea typeface="ＭＳ Ｐゴシック" pitchFamily="1"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latin typeface="Calibri" pitchFamily="34" charset="0"/>
              </a:rPr>
              <a:t>U.S. IOOS: Modeling Testbed</a:t>
            </a:r>
          </a:p>
        </p:txBody>
      </p:sp>
      <p:sp>
        <p:nvSpPr>
          <p:cNvPr id="15363" name="Content Placeholder 2"/>
          <p:cNvSpPr>
            <a:spLocks noGrp="1"/>
          </p:cNvSpPr>
          <p:nvPr>
            <p:ph idx="1"/>
          </p:nvPr>
        </p:nvSpPr>
        <p:spPr>
          <a:xfrm>
            <a:off x="76200" y="914400"/>
            <a:ext cx="6172200" cy="5181600"/>
          </a:xfrm>
        </p:spPr>
        <p:txBody>
          <a:bodyPr/>
          <a:lstStyle/>
          <a:p>
            <a:r>
              <a:rPr lang="en-US" sz="2000" b="1" smtClean="0"/>
              <a:t>US IOOS Costal Ocean Ecosystem Modeling Testbed</a:t>
            </a:r>
          </a:p>
          <a:p>
            <a:endParaRPr lang="en-US" sz="1400" b="1" smtClean="0"/>
          </a:p>
          <a:p>
            <a:r>
              <a:rPr lang="en-US" sz="2000" b="1" smtClean="0"/>
              <a:t>5 teams, 64 scientists/analysts</a:t>
            </a:r>
          </a:p>
          <a:p>
            <a:endParaRPr lang="en-US" sz="1400" b="1" smtClean="0"/>
          </a:p>
          <a:p>
            <a:r>
              <a:rPr lang="en-US" sz="2000" b="1" smtClean="0"/>
              <a:t>SURA is overall lead for execution</a:t>
            </a:r>
          </a:p>
          <a:p>
            <a:endParaRPr lang="en-US" sz="1400" b="1" smtClean="0"/>
          </a:p>
          <a:p>
            <a:r>
              <a:rPr lang="en-US" sz="2000" b="1" smtClean="0"/>
              <a:t>Began in June 2010; now in the second year</a:t>
            </a:r>
          </a:p>
          <a:p>
            <a:endParaRPr lang="en-US" sz="1400" b="1" smtClean="0"/>
          </a:p>
          <a:p>
            <a:r>
              <a:rPr lang="en-US" sz="2000" b="1" smtClean="0"/>
              <a:t>Multi-sector engagement (federal agency, academia, industry)</a:t>
            </a:r>
          </a:p>
          <a:p>
            <a:endParaRPr lang="en-US" sz="1400" b="1" smtClean="0"/>
          </a:p>
          <a:p>
            <a:r>
              <a:rPr lang="en-US" sz="2000" b="1" smtClean="0"/>
              <a:t>  Goals:</a:t>
            </a:r>
          </a:p>
          <a:p>
            <a:pPr lvl="1">
              <a:buFont typeface="Arial" pitchFamily="34" charset="0"/>
              <a:buChar char="•"/>
            </a:pPr>
            <a:r>
              <a:rPr lang="en-US" sz="1600" b="1" smtClean="0"/>
              <a:t>L</a:t>
            </a:r>
            <a:r>
              <a:rPr lang="en-US" sz="1800" b="1" smtClean="0"/>
              <a:t>ess about model than process</a:t>
            </a:r>
          </a:p>
          <a:p>
            <a:pPr lvl="1">
              <a:buFont typeface="Arial" pitchFamily="34" charset="0"/>
              <a:buChar char="•"/>
            </a:pPr>
            <a:r>
              <a:rPr lang="en-US" sz="1800" b="1" smtClean="0"/>
              <a:t>Focus is on stable infrastructure (testing environment, tools, standard obs) and transition to operations</a:t>
            </a:r>
          </a:p>
          <a:p>
            <a:pPr lvl="1">
              <a:buFont typeface="Arial" pitchFamily="34" charset="0"/>
              <a:buChar char="•"/>
            </a:pPr>
            <a:r>
              <a:rPr lang="en-US" sz="1800" b="1" smtClean="0"/>
              <a:t>Enable Modeling and Analysis subsystem</a:t>
            </a:r>
            <a:endParaRPr lang="en-US" smtClean="0"/>
          </a:p>
        </p:txBody>
      </p:sp>
      <p:sp>
        <p:nvSpPr>
          <p:cNvPr id="15364" name="Slide Number Placeholder 2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2A652FFD-E6C0-4AF8-9A95-867F9C6F1621}" type="slidenum">
              <a:rPr lang="en-US" sz="1400" smtClean="0">
                <a:solidFill>
                  <a:schemeClr val="bg1"/>
                </a:solidFill>
              </a:rPr>
              <a:pPr/>
              <a:t>11</a:t>
            </a:fld>
            <a:endParaRPr lang="en-US" sz="1400" smtClean="0">
              <a:solidFill>
                <a:schemeClr val="bg1"/>
              </a:solidFill>
            </a:endParaRPr>
          </a:p>
        </p:txBody>
      </p:sp>
      <p:grpSp>
        <p:nvGrpSpPr>
          <p:cNvPr id="15365" name="Group 4"/>
          <p:cNvGrpSpPr>
            <a:grpSpLocks/>
          </p:cNvGrpSpPr>
          <p:nvPr/>
        </p:nvGrpSpPr>
        <p:grpSpPr bwMode="auto">
          <a:xfrm>
            <a:off x="6356350" y="842963"/>
            <a:ext cx="2863850" cy="5291137"/>
            <a:chOff x="5974975" y="842680"/>
            <a:chExt cx="2864225" cy="5291138"/>
          </a:xfrm>
        </p:grpSpPr>
        <p:sp>
          <p:nvSpPr>
            <p:cNvPr id="6" name="Rectangle 5"/>
            <p:cNvSpPr/>
            <p:nvPr/>
          </p:nvSpPr>
          <p:spPr bwMode="auto">
            <a:xfrm>
              <a:off x="6016255" y="842680"/>
              <a:ext cx="2594315" cy="1023937"/>
            </a:xfrm>
            <a:prstGeom prst="rect">
              <a:avLst/>
            </a:prstGeom>
            <a:solidFill>
              <a:srgbClr val="3B69C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6"/>
            <p:cNvSpPr/>
            <p:nvPr/>
          </p:nvSpPr>
          <p:spPr bwMode="auto">
            <a:xfrm>
              <a:off x="6011493" y="918880"/>
              <a:ext cx="2594315" cy="304800"/>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US" sz="2000" dirty="0">
                  <a:solidFill>
                    <a:schemeClr val="bg1"/>
                  </a:solidFill>
                </a:rPr>
                <a:t>Coastal Inundation</a:t>
              </a:r>
            </a:p>
          </p:txBody>
        </p:sp>
        <p:sp>
          <p:nvSpPr>
            <p:cNvPr id="15371" name="TextBox 9"/>
            <p:cNvSpPr txBox="1">
              <a:spLocks noChangeArrowheads="1"/>
            </p:cNvSpPr>
            <p:nvPr/>
          </p:nvSpPr>
          <p:spPr bwMode="auto">
            <a:xfrm>
              <a:off x="5974975" y="1492827"/>
              <a:ext cx="2738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800" b="1">
                  <a:solidFill>
                    <a:srgbClr val="CCECFF"/>
                  </a:solidFill>
                </a:rPr>
                <a:t>Rick Leuttich, UNC-CH</a:t>
              </a:r>
            </a:p>
          </p:txBody>
        </p:sp>
        <p:sp>
          <p:nvSpPr>
            <p:cNvPr id="9" name="Rectangle 8"/>
            <p:cNvSpPr/>
            <p:nvPr/>
          </p:nvSpPr>
          <p:spPr bwMode="auto">
            <a:xfrm>
              <a:off x="6016255" y="1147480"/>
              <a:ext cx="2594315" cy="414337"/>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US" sz="2000" dirty="0">
                  <a:solidFill>
                    <a:schemeClr val="bg1"/>
                  </a:solidFill>
                </a:rPr>
                <a:t>Gulf &amp; Atlantic Coast</a:t>
              </a:r>
            </a:p>
          </p:txBody>
        </p:sp>
        <p:sp>
          <p:nvSpPr>
            <p:cNvPr id="10" name="Rectangle 9"/>
            <p:cNvSpPr/>
            <p:nvPr/>
          </p:nvSpPr>
          <p:spPr bwMode="auto">
            <a:xfrm>
              <a:off x="6019431" y="1909480"/>
              <a:ext cx="2595903" cy="1023937"/>
            </a:xfrm>
            <a:prstGeom prst="rect">
              <a:avLst/>
            </a:prstGeom>
            <a:solidFill>
              <a:srgbClr val="3B69C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ctangle 10"/>
            <p:cNvSpPr/>
            <p:nvPr/>
          </p:nvSpPr>
          <p:spPr bwMode="auto">
            <a:xfrm>
              <a:off x="6014668" y="1985680"/>
              <a:ext cx="2595902" cy="304800"/>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US" sz="2000" dirty="0">
                  <a:solidFill>
                    <a:schemeClr val="bg1"/>
                  </a:solidFill>
                </a:rPr>
                <a:t>Shelf Hypoxia</a:t>
              </a:r>
            </a:p>
          </p:txBody>
        </p:sp>
        <p:sp>
          <p:nvSpPr>
            <p:cNvPr id="15375" name="TextBox 9"/>
            <p:cNvSpPr txBox="1">
              <a:spLocks noChangeArrowheads="1"/>
            </p:cNvSpPr>
            <p:nvPr/>
          </p:nvSpPr>
          <p:spPr bwMode="auto">
            <a:xfrm>
              <a:off x="6100762" y="2559627"/>
              <a:ext cx="2738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800" b="1">
                  <a:solidFill>
                    <a:srgbClr val="CCECFF"/>
                  </a:solidFill>
                </a:rPr>
                <a:t>John Harding, USM</a:t>
              </a:r>
            </a:p>
          </p:txBody>
        </p:sp>
        <p:sp>
          <p:nvSpPr>
            <p:cNvPr id="13" name="Rectangle 12"/>
            <p:cNvSpPr/>
            <p:nvPr/>
          </p:nvSpPr>
          <p:spPr bwMode="auto">
            <a:xfrm>
              <a:off x="6019431" y="2214280"/>
              <a:ext cx="2595903" cy="414337"/>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US" sz="2000" dirty="0">
                  <a:solidFill>
                    <a:schemeClr val="bg1"/>
                  </a:solidFill>
                </a:rPr>
                <a:t>Gulf of Mexico</a:t>
              </a:r>
            </a:p>
          </p:txBody>
        </p:sp>
        <p:sp>
          <p:nvSpPr>
            <p:cNvPr id="14" name="Rectangle 13"/>
            <p:cNvSpPr/>
            <p:nvPr/>
          </p:nvSpPr>
          <p:spPr bwMode="auto">
            <a:xfrm>
              <a:off x="6019431" y="2976280"/>
              <a:ext cx="2595903" cy="1023937"/>
            </a:xfrm>
            <a:prstGeom prst="rect">
              <a:avLst/>
            </a:prstGeom>
            <a:solidFill>
              <a:srgbClr val="3B69C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ectangle 14"/>
            <p:cNvSpPr/>
            <p:nvPr/>
          </p:nvSpPr>
          <p:spPr bwMode="auto">
            <a:xfrm>
              <a:off x="6014668" y="3052480"/>
              <a:ext cx="2595902" cy="304800"/>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US" sz="2000" dirty="0">
                  <a:solidFill>
                    <a:schemeClr val="bg1"/>
                  </a:solidFill>
                </a:rPr>
                <a:t>Estuarine Hypoxia</a:t>
              </a:r>
            </a:p>
          </p:txBody>
        </p:sp>
        <p:sp>
          <p:nvSpPr>
            <p:cNvPr id="15379" name="TextBox 9"/>
            <p:cNvSpPr txBox="1">
              <a:spLocks noChangeArrowheads="1"/>
            </p:cNvSpPr>
            <p:nvPr/>
          </p:nvSpPr>
          <p:spPr bwMode="auto">
            <a:xfrm>
              <a:off x="6100762" y="3626427"/>
              <a:ext cx="2738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800" b="1">
                  <a:solidFill>
                    <a:srgbClr val="CCECFF"/>
                  </a:solidFill>
                </a:rPr>
                <a:t>Carl Friedrichs, VIMS</a:t>
              </a:r>
            </a:p>
          </p:txBody>
        </p:sp>
        <p:sp>
          <p:nvSpPr>
            <p:cNvPr id="17" name="Rectangle 16"/>
            <p:cNvSpPr/>
            <p:nvPr/>
          </p:nvSpPr>
          <p:spPr bwMode="auto">
            <a:xfrm>
              <a:off x="6019431" y="3281080"/>
              <a:ext cx="2595903" cy="414337"/>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US" sz="2000" dirty="0">
                  <a:solidFill>
                    <a:schemeClr val="bg1"/>
                  </a:solidFill>
                </a:rPr>
                <a:t>Chesapeake Bay</a:t>
              </a:r>
            </a:p>
          </p:txBody>
        </p:sp>
        <p:sp>
          <p:nvSpPr>
            <p:cNvPr id="18" name="Rectangle 17"/>
            <p:cNvSpPr/>
            <p:nvPr/>
          </p:nvSpPr>
          <p:spPr bwMode="auto">
            <a:xfrm>
              <a:off x="6019431" y="4043081"/>
              <a:ext cx="2595903" cy="1023937"/>
            </a:xfrm>
            <a:prstGeom prst="rect">
              <a:avLst/>
            </a:prstGeom>
            <a:solidFill>
              <a:srgbClr val="3B69C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18"/>
            <p:cNvSpPr/>
            <p:nvPr/>
          </p:nvSpPr>
          <p:spPr bwMode="auto">
            <a:xfrm>
              <a:off x="6014668" y="4295493"/>
              <a:ext cx="2595902" cy="304800"/>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US" sz="2000" dirty="0">
                  <a:solidFill>
                    <a:schemeClr val="bg1"/>
                  </a:solidFill>
                </a:rPr>
                <a:t>Cyber Infrastructure</a:t>
              </a:r>
            </a:p>
          </p:txBody>
        </p:sp>
        <p:sp>
          <p:nvSpPr>
            <p:cNvPr id="15383" name="TextBox 9"/>
            <p:cNvSpPr txBox="1">
              <a:spLocks noChangeArrowheads="1"/>
            </p:cNvSpPr>
            <p:nvPr/>
          </p:nvSpPr>
          <p:spPr bwMode="auto">
            <a:xfrm>
              <a:off x="6100762" y="4693227"/>
              <a:ext cx="2738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800" b="1">
                  <a:solidFill>
                    <a:schemeClr val="tx2"/>
                  </a:solidFill>
                </a:rPr>
                <a:t>  </a:t>
              </a:r>
              <a:r>
                <a:rPr lang="en-US" sz="1800" b="1">
                  <a:solidFill>
                    <a:srgbClr val="CCECFF"/>
                  </a:solidFill>
                </a:rPr>
                <a:t>Eoin Howlett, ASA</a:t>
              </a:r>
            </a:p>
          </p:txBody>
        </p:sp>
        <p:sp>
          <p:nvSpPr>
            <p:cNvPr id="21" name="Rectangle 20"/>
            <p:cNvSpPr/>
            <p:nvPr/>
          </p:nvSpPr>
          <p:spPr bwMode="auto">
            <a:xfrm>
              <a:off x="6019431" y="5109881"/>
              <a:ext cx="2595903" cy="1023937"/>
            </a:xfrm>
            <a:prstGeom prst="rect">
              <a:avLst/>
            </a:prstGeom>
            <a:solidFill>
              <a:srgbClr val="3B69C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ectangle 21"/>
            <p:cNvSpPr/>
            <p:nvPr/>
          </p:nvSpPr>
          <p:spPr bwMode="auto">
            <a:xfrm>
              <a:off x="6014668" y="5186081"/>
              <a:ext cx="2595902" cy="304800"/>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US" sz="2000" dirty="0" err="1">
                  <a:solidFill>
                    <a:schemeClr val="bg1"/>
                  </a:solidFill>
                </a:rPr>
                <a:t>Testbed</a:t>
              </a:r>
              <a:r>
                <a:rPr lang="en-US" sz="2000" dirty="0">
                  <a:solidFill>
                    <a:schemeClr val="bg1"/>
                  </a:solidFill>
                </a:rPr>
                <a:t> Advisory</a:t>
              </a:r>
            </a:p>
          </p:txBody>
        </p:sp>
        <p:sp>
          <p:nvSpPr>
            <p:cNvPr id="15386" name="TextBox 9"/>
            <p:cNvSpPr txBox="1">
              <a:spLocks noChangeArrowheads="1"/>
            </p:cNvSpPr>
            <p:nvPr/>
          </p:nvSpPr>
          <p:spPr bwMode="auto">
            <a:xfrm>
              <a:off x="6100762" y="5760027"/>
              <a:ext cx="2738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800" b="1">
                  <a:solidFill>
                    <a:schemeClr val="tx2"/>
                  </a:solidFill>
                </a:rPr>
                <a:t>  </a:t>
              </a:r>
              <a:r>
                <a:rPr lang="en-US" sz="1800" b="1">
                  <a:solidFill>
                    <a:srgbClr val="CCECFF"/>
                  </a:solidFill>
                </a:rPr>
                <a:t>Rich Signell, USGS</a:t>
              </a:r>
            </a:p>
          </p:txBody>
        </p:sp>
        <p:sp>
          <p:nvSpPr>
            <p:cNvPr id="24" name="Rectangle 23"/>
            <p:cNvSpPr/>
            <p:nvPr/>
          </p:nvSpPr>
          <p:spPr bwMode="auto">
            <a:xfrm>
              <a:off x="6019431" y="5414681"/>
              <a:ext cx="2595903" cy="414337"/>
            </a:xfrm>
            <a:prstGeom prst="rect">
              <a:avLst/>
            </a:prstGeom>
          </p:spPr>
          <p:style>
            <a:lnRef idx="0">
              <a:scrgbClr r="0" g="0" b="0"/>
            </a:lnRef>
            <a:fillRef idx="0">
              <a:scrgbClr r="0" g="0" b="0"/>
            </a:fillRef>
            <a:effectRef idx="0">
              <a:scrgbClr r="0" g="0" b="0"/>
            </a:effectRef>
            <a:fontRef idx="minor">
              <a:schemeClr val="lt1"/>
            </a:fontRef>
          </p:style>
          <p:txBody>
            <a:bodyPr tIns="91440" bIns="91440" spcCol="1270" anchor="ctr"/>
            <a:lstStyle/>
            <a:p>
              <a:pPr algn="ctr" defTabSz="1066800">
                <a:lnSpc>
                  <a:spcPct val="90000"/>
                </a:lnSpc>
                <a:spcAft>
                  <a:spcPct val="35000"/>
                </a:spcAft>
                <a:defRPr/>
              </a:pPr>
              <a:r>
                <a:rPr lang="en-US" sz="2000" dirty="0">
                  <a:solidFill>
                    <a:schemeClr val="bg1"/>
                  </a:solidFill>
                </a:rPr>
                <a:t>Evaluation Group</a:t>
              </a:r>
            </a:p>
          </p:txBody>
        </p:sp>
      </p:grpSp>
      <p:sp>
        <p:nvSpPr>
          <p:cNvPr id="15366" name="Rectangle 24"/>
          <p:cNvSpPr>
            <a:spLocks noChangeArrowheads="1"/>
          </p:cNvSpPr>
          <p:nvPr/>
        </p:nvSpPr>
        <p:spPr bwMode="auto">
          <a:xfrm>
            <a:off x="3810000" y="6137275"/>
            <a:ext cx="2209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FontTx/>
              <a:buChar char="•"/>
            </a:pPr>
            <a:r>
              <a:rPr lang="en-US" sz="1600">
                <a:solidFill>
                  <a:schemeClr val="bg1"/>
                </a:solidFill>
                <a:latin typeface="Calibri" pitchFamily="34" charset="0"/>
              </a:rPr>
              <a:t>US Geological Survey </a:t>
            </a:r>
          </a:p>
          <a:p>
            <a:pPr eaLnBrk="0" hangingPunct="0">
              <a:buFontTx/>
              <a:buChar char="•"/>
            </a:pPr>
            <a:r>
              <a:rPr lang="en-US" sz="1600">
                <a:solidFill>
                  <a:schemeClr val="bg1"/>
                </a:solidFill>
                <a:latin typeface="Calibri" pitchFamily="34" charset="0"/>
              </a:rPr>
              <a:t>US Navy/NAVO </a:t>
            </a:r>
            <a:endParaRPr lang="en-US" sz="1600">
              <a:solidFill>
                <a:schemeClr val="bg1"/>
              </a:solidFill>
              <a:latin typeface="Calibri" pitchFamily="34" charset="0"/>
              <a:cs typeface="Times New Roman" pitchFamily="18" charset="0"/>
            </a:endParaRPr>
          </a:p>
          <a:p>
            <a:pPr eaLnBrk="0" hangingPunct="0">
              <a:buFontTx/>
              <a:buChar char="•"/>
            </a:pPr>
            <a:r>
              <a:rPr lang="en-US" sz="1600">
                <a:solidFill>
                  <a:schemeClr val="bg1"/>
                </a:solidFill>
                <a:latin typeface="Calibri" pitchFamily="34" charset="0"/>
              </a:rPr>
              <a:t>USACOE </a:t>
            </a:r>
            <a:endParaRPr lang="en-US" sz="1600">
              <a:solidFill>
                <a:schemeClr val="bg1"/>
              </a:solidFill>
              <a:latin typeface="Calibri" pitchFamily="34" charset="0"/>
              <a:cs typeface="Times New Roman" pitchFamily="18" charset="0"/>
            </a:endParaRPr>
          </a:p>
        </p:txBody>
      </p:sp>
      <p:sp>
        <p:nvSpPr>
          <p:cNvPr id="15367" name="TextBox 25"/>
          <p:cNvSpPr txBox="1">
            <a:spLocks noChangeArrowheads="1"/>
          </p:cNvSpPr>
          <p:nvPr/>
        </p:nvSpPr>
        <p:spPr bwMode="auto">
          <a:xfrm>
            <a:off x="5943600" y="6135688"/>
            <a:ext cx="3200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buFontTx/>
              <a:buChar char="•"/>
            </a:pPr>
            <a:r>
              <a:rPr lang="en-US" sz="1600">
                <a:solidFill>
                  <a:srgbClr val="FFFFFF"/>
                </a:solidFill>
                <a:latin typeface="Calibri" pitchFamily="34" charset="0"/>
              </a:rPr>
              <a:t>NOAA (NOS/CSDL, NWS/NCEP)</a:t>
            </a:r>
            <a:endParaRPr lang="en-US" sz="1600">
              <a:solidFill>
                <a:srgbClr val="FFFFFF"/>
              </a:solidFill>
              <a:latin typeface="Calibri" pitchFamily="34" charset="0"/>
              <a:cs typeface="Times New Roman" pitchFamily="18" charset="0"/>
            </a:endParaRPr>
          </a:p>
          <a:p>
            <a:pPr>
              <a:buFontTx/>
              <a:buChar char="•"/>
            </a:pPr>
            <a:r>
              <a:rPr lang="en-US" sz="1600">
                <a:solidFill>
                  <a:srgbClr val="FFFFFF"/>
                </a:solidFill>
                <a:latin typeface="Calibri" pitchFamily="34" charset="0"/>
              </a:rPr>
              <a:t>USCG</a:t>
            </a:r>
            <a:endParaRPr lang="en-US" sz="1600">
              <a:solidFill>
                <a:srgbClr val="FFFFFF"/>
              </a:solidFill>
              <a:latin typeface="Calibri" pitchFamily="34" charset="0"/>
              <a:cs typeface="Times New Roman" pitchFamily="18" charset="0"/>
            </a:endParaRPr>
          </a:p>
          <a:p>
            <a:pPr>
              <a:buFontTx/>
              <a:buChar char="•"/>
            </a:pPr>
            <a:r>
              <a:rPr lang="en-US" sz="1600">
                <a:solidFill>
                  <a:srgbClr val="FFFFFF"/>
                </a:solidFill>
                <a:latin typeface="Calibri" pitchFamily="34" charset="0"/>
              </a:rPr>
              <a:t>NASA/JPL</a:t>
            </a:r>
          </a:p>
        </p:txBody>
      </p:sp>
      <p:sp>
        <p:nvSpPr>
          <p:cNvPr id="15368" name="TextBox 26"/>
          <p:cNvSpPr txBox="1">
            <a:spLocks noChangeArrowheads="1"/>
          </p:cNvSpPr>
          <p:nvPr/>
        </p:nvSpPr>
        <p:spPr bwMode="auto">
          <a:xfrm>
            <a:off x="1984375" y="6324600"/>
            <a:ext cx="185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800" b="1" i="1">
                <a:solidFill>
                  <a:schemeClr val="bg1"/>
                </a:solidFill>
                <a:latin typeface="Calibri" pitchFamily="34" charset="0"/>
              </a:rPr>
              <a:t>Partnership with: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3200" b="1" smtClean="0">
                <a:solidFill>
                  <a:srgbClr val="002060"/>
                </a:solidFill>
                <a:latin typeface="Calibri" pitchFamily="34" charset="0"/>
              </a:rPr>
              <a:t>Examples of National Observing Networks</a:t>
            </a:r>
          </a:p>
        </p:txBody>
      </p:sp>
      <p:sp>
        <p:nvSpPr>
          <p:cNvPr id="16387"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06A0156E-D1E7-4316-938F-3625A1AADD12}" type="slidenum">
              <a:rPr lang="en-US" sz="1400" smtClean="0">
                <a:solidFill>
                  <a:schemeClr val="bg1"/>
                </a:solidFill>
              </a:rPr>
              <a:pPr/>
              <a:t>12</a:t>
            </a:fld>
            <a:endParaRPr lang="en-US" sz="1400" smtClean="0">
              <a:solidFill>
                <a:schemeClr val="bg1"/>
              </a:solidFill>
            </a:endParaRP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t="4396"/>
          <a:stretch>
            <a:fillRect/>
          </a:stretch>
        </p:blipFill>
        <p:spPr bwMode="auto">
          <a:xfrm>
            <a:off x="5105400" y="754063"/>
            <a:ext cx="3622675"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2400" y="838200"/>
            <a:ext cx="4800600" cy="6556375"/>
          </a:xfrm>
          <a:prstGeom prst="rect">
            <a:avLst/>
          </a:prstGeom>
        </p:spPr>
        <p:txBody>
          <a:bodyPr lIns="91435" tIns="45718" rIns="91435" bIns="45718">
            <a:spAutoFit/>
          </a:bodyPr>
          <a:lstStyle/>
          <a:p>
            <a:pPr eaLnBrk="0" hangingPunct="0">
              <a:defRPr/>
            </a:pPr>
            <a:r>
              <a:rPr lang="en-US" sz="2000" b="1" kern="0" dirty="0">
                <a:solidFill>
                  <a:srgbClr val="002060"/>
                </a:solidFill>
                <a:latin typeface="Calibri" pitchFamily="34" charset="0"/>
              </a:rPr>
              <a:t>Stakeholders</a:t>
            </a:r>
            <a:endParaRPr lang="en-US" sz="800" dirty="0">
              <a:solidFill>
                <a:srgbClr val="002060"/>
              </a:solidFill>
              <a:latin typeface="Calibri" pitchFamily="34" charset="0"/>
            </a:endParaRPr>
          </a:p>
          <a:p>
            <a:pPr marL="109532" indent="-109532" eaLnBrk="0" hangingPunct="0">
              <a:buFont typeface="Arial" pitchFamily="34" charset="0"/>
              <a:buChar char="•"/>
              <a:defRPr/>
            </a:pPr>
            <a:r>
              <a:rPr lang="en-US" sz="2000" dirty="0">
                <a:solidFill>
                  <a:srgbClr val="002060"/>
                </a:solidFill>
                <a:latin typeface="Calibri" pitchFamily="34" charset="0"/>
              </a:rPr>
              <a:t> &gt; 30 institutions operate HF Radars; represents a Federal/State investment of $55M in last 15 years</a:t>
            </a:r>
          </a:p>
          <a:p>
            <a:pPr marL="109532" indent="-109532" eaLnBrk="0" hangingPunct="0">
              <a:buFont typeface="Arial" pitchFamily="34" charset="0"/>
              <a:buChar char="•"/>
              <a:defRPr/>
            </a:pPr>
            <a:endParaRPr lang="en-US" sz="800" dirty="0">
              <a:solidFill>
                <a:srgbClr val="002060"/>
              </a:solidFill>
              <a:latin typeface="Calibri" pitchFamily="34" charset="0"/>
            </a:endParaRPr>
          </a:p>
          <a:p>
            <a:pPr marL="109532" indent="-109532" eaLnBrk="0" hangingPunct="0">
              <a:buFont typeface="Arial" pitchFamily="34" charset="0"/>
              <a:buChar char="•"/>
              <a:defRPr/>
            </a:pPr>
            <a:r>
              <a:rPr lang="en-US" sz="2000" dirty="0">
                <a:solidFill>
                  <a:srgbClr val="002060"/>
                </a:solidFill>
                <a:latin typeface="Calibri" pitchFamily="34" charset="0"/>
              </a:rPr>
              <a:t>Used by &gt;40 government/private entities</a:t>
            </a:r>
          </a:p>
          <a:p>
            <a:pPr marL="109532" lvl="1" indent="-109532" eaLnBrk="0" hangingPunct="0">
              <a:defRPr/>
            </a:pPr>
            <a:endParaRPr lang="en-US" sz="800" dirty="0">
              <a:solidFill>
                <a:srgbClr val="002060"/>
              </a:solidFill>
              <a:latin typeface="Calibri" pitchFamily="34" charset="0"/>
            </a:endParaRPr>
          </a:p>
          <a:p>
            <a:pPr marL="109532" indent="-109532" eaLnBrk="0" hangingPunct="0">
              <a:buFont typeface="Arial" pitchFamily="34" charset="0"/>
              <a:buChar char="•"/>
              <a:defRPr/>
            </a:pPr>
            <a:r>
              <a:rPr lang="en-US" sz="2000" dirty="0">
                <a:solidFill>
                  <a:srgbClr val="002060"/>
                </a:solidFill>
                <a:latin typeface="Calibri" pitchFamily="34" charset="0"/>
              </a:rPr>
              <a:t> Partnership with Industry:  US-based CODAR Ocean Sensor</a:t>
            </a:r>
          </a:p>
          <a:p>
            <a:pPr marL="109532" indent="-109532" eaLnBrk="0" hangingPunct="0">
              <a:buFont typeface="Arial" pitchFamily="34" charset="0"/>
              <a:buChar char="•"/>
              <a:defRPr/>
            </a:pPr>
            <a:endParaRPr lang="en-US" sz="800" dirty="0">
              <a:solidFill>
                <a:srgbClr val="002060"/>
              </a:solidFill>
              <a:latin typeface="Calibri" pitchFamily="34" charset="0"/>
            </a:endParaRPr>
          </a:p>
          <a:p>
            <a:pPr marL="109532" indent="-109532" eaLnBrk="0" hangingPunct="0">
              <a:defRPr/>
            </a:pPr>
            <a:r>
              <a:rPr lang="en-US" sz="2000" b="1" dirty="0">
                <a:solidFill>
                  <a:srgbClr val="002060"/>
                </a:solidFill>
                <a:latin typeface="Calibri" pitchFamily="34" charset="0"/>
              </a:rPr>
              <a:t>Who Depends on it</a:t>
            </a:r>
          </a:p>
          <a:p>
            <a:pPr marL="109532" indent="-109532" eaLnBrk="0" hangingPunct="0">
              <a:buFont typeface="Arial" pitchFamily="34" charset="0"/>
              <a:buChar char="•"/>
              <a:defRPr/>
            </a:pPr>
            <a:r>
              <a:rPr lang="en-US" sz="2000" dirty="0">
                <a:solidFill>
                  <a:srgbClr val="002060"/>
                </a:solidFill>
                <a:latin typeface="Calibri" pitchFamily="34" charset="0"/>
              </a:rPr>
              <a:t>USCG Search and Rescue: Oil spill response</a:t>
            </a:r>
          </a:p>
          <a:p>
            <a:pPr marL="109532" indent="-109532" eaLnBrk="0" hangingPunct="0">
              <a:buFont typeface="Arial" pitchFamily="34" charset="0"/>
              <a:buChar char="•"/>
              <a:defRPr/>
            </a:pPr>
            <a:r>
              <a:rPr lang="en-US" sz="2000" dirty="0">
                <a:solidFill>
                  <a:srgbClr val="002060"/>
                </a:solidFill>
                <a:latin typeface="Calibri" pitchFamily="34" charset="0"/>
              </a:rPr>
              <a:t>Water quality; Criminal forensics</a:t>
            </a:r>
          </a:p>
          <a:p>
            <a:pPr marL="109532" indent="-109532" eaLnBrk="0" hangingPunct="0">
              <a:buFont typeface="Arial" pitchFamily="34" charset="0"/>
              <a:buChar char="•"/>
              <a:defRPr/>
            </a:pPr>
            <a:r>
              <a:rPr lang="en-US" sz="2000" dirty="0">
                <a:solidFill>
                  <a:srgbClr val="002060"/>
                </a:solidFill>
                <a:latin typeface="Calibri" pitchFamily="34" charset="0"/>
              </a:rPr>
              <a:t>Commercial marine navigation</a:t>
            </a:r>
          </a:p>
          <a:p>
            <a:pPr marL="109532" indent="-109532" eaLnBrk="0" hangingPunct="0">
              <a:buFont typeface="Arial" pitchFamily="34" charset="0"/>
              <a:buChar char="•"/>
              <a:defRPr/>
            </a:pPr>
            <a:r>
              <a:rPr lang="en-US" sz="2000" dirty="0">
                <a:solidFill>
                  <a:srgbClr val="002060"/>
                </a:solidFill>
                <a:latin typeface="Calibri" pitchFamily="34" charset="0"/>
              </a:rPr>
              <a:t> Offshore energy; Harmful algal blooms</a:t>
            </a:r>
          </a:p>
          <a:p>
            <a:pPr marL="109532" indent="-109532" eaLnBrk="0" hangingPunct="0">
              <a:buFont typeface="Arial" pitchFamily="34" charset="0"/>
              <a:buChar char="•"/>
              <a:defRPr/>
            </a:pPr>
            <a:r>
              <a:rPr lang="en-US" sz="2000" dirty="0">
                <a:solidFill>
                  <a:srgbClr val="002060"/>
                </a:solidFill>
                <a:latin typeface="Calibri" pitchFamily="34" charset="0"/>
              </a:rPr>
              <a:t> Marine fisheries</a:t>
            </a:r>
          </a:p>
          <a:p>
            <a:pPr marL="109532" indent="-109532" eaLnBrk="0" hangingPunct="0">
              <a:buFont typeface="Arial" pitchFamily="34" charset="0"/>
              <a:buChar char="•"/>
              <a:defRPr/>
            </a:pPr>
            <a:r>
              <a:rPr lang="en-US" sz="2000" dirty="0">
                <a:solidFill>
                  <a:srgbClr val="002060"/>
                </a:solidFill>
                <a:latin typeface="Calibri" pitchFamily="34" charset="0"/>
              </a:rPr>
              <a:t> Emerging - Maritime Domain Awareness</a:t>
            </a:r>
          </a:p>
          <a:p>
            <a:pPr marL="109532" indent="-109532" eaLnBrk="0" hangingPunct="0">
              <a:buFont typeface="Arial" pitchFamily="34" charset="0"/>
              <a:buChar char="•"/>
              <a:defRPr/>
            </a:pPr>
            <a:r>
              <a:rPr lang="en-US" sz="2000" dirty="0">
                <a:solidFill>
                  <a:srgbClr val="002060"/>
                </a:solidFill>
                <a:latin typeface="Calibri" pitchFamily="34" charset="0"/>
              </a:rPr>
              <a:t> Emerging – Tsunami</a:t>
            </a:r>
          </a:p>
          <a:p>
            <a:pPr marL="109532" indent="-109532" eaLnBrk="0" hangingPunct="0">
              <a:buFont typeface="Arial" pitchFamily="34" charset="0"/>
              <a:buChar char="•"/>
              <a:defRPr/>
            </a:pPr>
            <a:endParaRPr lang="en-US" sz="800" dirty="0">
              <a:solidFill>
                <a:srgbClr val="002060"/>
              </a:solidFill>
              <a:latin typeface="Calibri" pitchFamily="34" charset="0"/>
            </a:endParaRPr>
          </a:p>
          <a:p>
            <a:pPr marL="109532" indent="-109532" eaLnBrk="0" hangingPunct="0">
              <a:defRPr/>
            </a:pPr>
            <a:endParaRPr lang="en-US" sz="1600" dirty="0">
              <a:solidFill>
                <a:srgbClr val="002060"/>
              </a:solidFill>
              <a:latin typeface="Calibri" pitchFamily="34" charset="0"/>
            </a:endParaRPr>
          </a:p>
          <a:p>
            <a:pPr marL="342882" indent="-342882" eaLnBrk="0" hangingPunct="0">
              <a:spcBef>
                <a:spcPct val="20000"/>
              </a:spcBef>
              <a:defRPr/>
            </a:pPr>
            <a:endParaRPr lang="en-US" sz="2000" kern="0" dirty="0">
              <a:solidFill>
                <a:srgbClr val="002060"/>
              </a:solidFill>
              <a:latin typeface="Calibri" pitchFamily="34" charset="0"/>
            </a:endParaRPr>
          </a:p>
          <a:p>
            <a:pPr marL="342882" indent="-342882" eaLnBrk="0" hangingPunct="0">
              <a:spcBef>
                <a:spcPct val="20000"/>
              </a:spcBef>
              <a:defRPr/>
            </a:pPr>
            <a:endParaRPr lang="en-US" sz="2000" kern="0" dirty="0">
              <a:solidFill>
                <a:srgbClr val="002060"/>
              </a:solidFill>
              <a:latin typeface="Calibri" pitchFamily="34" charset="0"/>
            </a:endParaRPr>
          </a:p>
          <a:p>
            <a:pPr marL="342882" indent="-342882" eaLnBrk="0" hangingPunct="0">
              <a:spcBef>
                <a:spcPct val="20000"/>
              </a:spcBef>
              <a:defRPr/>
            </a:pPr>
            <a:r>
              <a:rPr lang="en-US" sz="2000" kern="0" dirty="0">
                <a:solidFill>
                  <a:srgbClr val="000000"/>
                </a:solidFill>
                <a:latin typeface="Arial" charset="0"/>
              </a:rPr>
              <a:t>	</a:t>
            </a:r>
          </a:p>
        </p:txBody>
      </p:sp>
      <p:pic>
        <p:nvPicPr>
          <p:cNvPr id="16390" name="Picture 8" descr="Screen shot 2010-11-12 at 4.44.53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886200"/>
            <a:ext cx="34782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14"/>
          <p:cNvSpPr txBox="1">
            <a:spLocks noChangeArrowheads="1"/>
          </p:cNvSpPr>
          <p:nvPr/>
        </p:nvSpPr>
        <p:spPr bwMode="auto">
          <a:xfrm>
            <a:off x="4551363" y="6367463"/>
            <a:ext cx="411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r>
              <a:rPr lang="en-US" sz="1800">
                <a:solidFill>
                  <a:schemeClr val="bg1"/>
                </a:solidFill>
                <a:latin typeface="Calibri" pitchFamily="34" charset="0"/>
              </a:rPr>
              <a:t>Decreases search area by 66% in 96 hours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r>
              <a:rPr lang="en-US" smtClean="0">
                <a:latin typeface="Calibri" pitchFamily="34" charset="0"/>
              </a:rPr>
              <a:t>Examples of National Observing Networks</a:t>
            </a:r>
          </a:p>
        </p:txBody>
      </p:sp>
      <p:sp>
        <p:nvSpPr>
          <p:cNvPr id="17411" name="Content Placeholder 5"/>
          <p:cNvSpPr>
            <a:spLocks noGrp="1"/>
          </p:cNvSpPr>
          <p:nvPr>
            <p:ph idx="1"/>
          </p:nvPr>
        </p:nvSpPr>
        <p:spPr/>
        <p:txBody>
          <a:bodyPr/>
          <a:lstStyle/>
          <a:p>
            <a:pPr>
              <a:buFontTx/>
              <a:buNone/>
            </a:pPr>
            <a:r>
              <a:rPr lang="en-US" b="1" smtClean="0"/>
              <a:t>FY2011 Increases in Operational Capacity:</a:t>
            </a:r>
            <a:endParaRPr lang="en-US" b="1" i="1" smtClean="0"/>
          </a:p>
          <a:p>
            <a:endParaRPr lang="en-US" smtClean="0"/>
          </a:p>
          <a:p>
            <a:r>
              <a:rPr lang="en-US" smtClean="0"/>
              <a:t>CariCOOS and AOOS deployed new CDIP (Datawell) </a:t>
            </a:r>
          </a:p>
          <a:p>
            <a:r>
              <a:rPr lang="en-US" smtClean="0"/>
              <a:t>PacIOOS/AOML deployed new ICON station in  American Samoa</a:t>
            </a:r>
          </a:p>
          <a:p>
            <a:r>
              <a:rPr lang="en-US" smtClean="0"/>
              <a:t>CO-OPS – New PORTS® station in Mobile, AL</a:t>
            </a:r>
          </a:p>
          <a:p>
            <a:r>
              <a:rPr lang="en-US" smtClean="0"/>
              <a:t>NDBC began testing of Wave Glider – coastal buoy replacement/surface expression of DART buoy</a:t>
            </a:r>
          </a:p>
          <a:p>
            <a:r>
              <a:rPr lang="en-US" smtClean="0"/>
              <a:t>CariCOOS commissioned 2 buoys, launched CariCOOS Buoy C</a:t>
            </a:r>
          </a:p>
          <a:p>
            <a:r>
              <a:rPr lang="en-US" smtClean="0"/>
              <a:t>MARACOOS  with Rutgers, Challenger Mission - Phase One underway</a:t>
            </a:r>
          </a:p>
          <a:p>
            <a:pPr>
              <a:buFontTx/>
              <a:buNone/>
            </a:pPr>
            <a:endParaRPr lang="en-US" smtClean="0"/>
          </a:p>
          <a:p>
            <a:endParaRPr lang="en-US" smtClean="0"/>
          </a:p>
        </p:txBody>
      </p:sp>
      <p:sp>
        <p:nvSpPr>
          <p:cNvPr id="1741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F7CFBE72-27FE-4038-8212-2A2996E063CF}" type="slidenum">
              <a:rPr lang="en-US" sz="1400" smtClean="0">
                <a:solidFill>
                  <a:schemeClr val="bg1"/>
                </a:solidFill>
              </a:rPr>
              <a:pPr/>
              <a:t>13</a:t>
            </a:fld>
            <a:endParaRPr lang="en-US" sz="1400" smtClean="0">
              <a:solidFill>
                <a:schemeClr val="bg1"/>
              </a:solidFill>
            </a:endParaRPr>
          </a:p>
        </p:txBody>
      </p:sp>
      <p:sp>
        <p:nvSpPr>
          <p:cNvPr id="17413" name="TextBox 4"/>
          <p:cNvSpPr txBox="1">
            <a:spLocks noChangeArrowheads="1"/>
          </p:cNvSpPr>
          <p:nvPr/>
        </p:nvSpPr>
        <p:spPr bwMode="auto">
          <a:xfrm>
            <a:off x="-7696200" y="1143000"/>
            <a:ext cx="292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buFont typeface="Arial" pitchFamily="34" charset="0"/>
              <a:buChar char="•"/>
            </a:pPr>
            <a:endParaRPr lang="en-US">
              <a:solidFill>
                <a:srgbClr val="002060"/>
              </a:solidFill>
              <a:latin typeface="Calibri" pitchFamily="34" charset="0"/>
            </a:endParaRPr>
          </a:p>
          <a:p>
            <a:pPr eaLnBrk="1" hangingPunct="1">
              <a:buFont typeface="Arial" pitchFamily="34" charset="0"/>
              <a:buChar char="•"/>
            </a:pPr>
            <a:endParaRPr lang="en-US"/>
          </a:p>
        </p:txBody>
      </p:sp>
      <p:sp>
        <p:nvSpPr>
          <p:cNvPr id="17414" name="TextBox 5"/>
          <p:cNvSpPr txBox="1">
            <a:spLocks noChangeArrowheads="1"/>
          </p:cNvSpPr>
          <p:nvPr/>
        </p:nvSpPr>
        <p:spPr bwMode="auto">
          <a:xfrm>
            <a:off x="2667000" y="6324600"/>
            <a:ext cx="518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b="1" i="1">
                <a:solidFill>
                  <a:schemeClr val="bg1"/>
                </a:solidFill>
                <a:latin typeface="Calibri" pitchFamily="34" charset="0"/>
              </a:rPr>
              <a:t>FY2011 saw more assets in the water</a:t>
            </a:r>
            <a:endParaRPr lang="en-US" b="1">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0" y="76200"/>
            <a:ext cx="9144000" cy="609600"/>
          </a:xfrm>
        </p:spPr>
        <p:txBody>
          <a:bodyPr/>
          <a:lstStyle/>
          <a:p>
            <a:r>
              <a:rPr lang="en-US" sz="3200" b="1" smtClean="0">
                <a:solidFill>
                  <a:srgbClr val="002060"/>
                </a:solidFill>
                <a:latin typeface="Calibri" pitchFamily="34" charset="0"/>
              </a:rPr>
              <a:t>NSF/OOI cyberinfrastructure collaboration</a:t>
            </a:r>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F53B2DDB-4F31-47FC-91F9-46D3CAB20901}" type="slidenum">
              <a:rPr lang="en-US" sz="1400" smtClean="0">
                <a:solidFill>
                  <a:schemeClr val="bg1"/>
                </a:solidFill>
              </a:rPr>
              <a:pPr/>
              <a:t>14</a:t>
            </a:fld>
            <a:endParaRPr lang="en-US" sz="1400" smtClean="0">
              <a:solidFill>
                <a:schemeClr val="bg1"/>
              </a:solidFill>
            </a:endParaRPr>
          </a:p>
        </p:txBody>
      </p:sp>
      <p:pic>
        <p:nvPicPr>
          <p:cNvPr id="18436" name="Picture 30"/>
          <p:cNvPicPr preferRelativeResize="0">
            <a:picLocks noChangeAspect="1" noChangeArrowheads="1"/>
          </p:cNvPicPr>
          <p:nvPr/>
        </p:nvPicPr>
        <p:blipFill>
          <a:blip r:embed="rId3">
            <a:lum bright="-4000" contrast="8000"/>
            <a:extLst>
              <a:ext uri="{28A0092B-C50C-407E-A947-70E740481C1C}">
                <a14:useLocalDpi xmlns:a14="http://schemas.microsoft.com/office/drawing/2010/main" val="0"/>
              </a:ext>
            </a:extLst>
          </a:blip>
          <a:srcRect/>
          <a:stretch>
            <a:fillRect/>
          </a:stretch>
        </p:blipFill>
        <p:spPr bwMode="auto">
          <a:xfrm>
            <a:off x="3886200" y="4800600"/>
            <a:ext cx="130333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10"/>
          <p:cNvSpPr txBox="1">
            <a:spLocks noChangeArrowheads="1"/>
          </p:cNvSpPr>
          <p:nvPr/>
        </p:nvSpPr>
        <p:spPr bwMode="auto">
          <a:xfrm>
            <a:off x="228600" y="914400"/>
            <a:ext cx="8458200" cy="4154488"/>
          </a:xfrm>
          <a:prstGeom prst="rect">
            <a:avLst/>
          </a:prstGeom>
          <a:noFill/>
          <a:ln w="9525">
            <a:noFill/>
            <a:miter lim="800000"/>
            <a:headEnd/>
            <a:tailEnd/>
          </a:ln>
        </p:spPr>
        <p:txBody>
          <a:bodyPr>
            <a:spAutoFit/>
          </a:bodyPr>
          <a:lstStyle/>
          <a:p>
            <a:pPr>
              <a:defRPr/>
            </a:pPr>
            <a:r>
              <a:rPr lang="en-US" b="1" u="sng" dirty="0">
                <a:solidFill>
                  <a:srgbClr val="002060"/>
                </a:solidFill>
                <a:latin typeface="Calibri" pitchFamily="34" charset="0"/>
              </a:rPr>
              <a:t>Release 1 contributions</a:t>
            </a:r>
            <a:r>
              <a:rPr lang="en-US" b="1" dirty="0">
                <a:solidFill>
                  <a:srgbClr val="002060"/>
                </a:solidFill>
                <a:latin typeface="Calibri" pitchFamily="34" charset="0"/>
              </a:rPr>
              <a:t>:</a:t>
            </a:r>
            <a:endParaRPr lang="en-US" dirty="0">
              <a:solidFill>
                <a:srgbClr val="002060"/>
              </a:solidFill>
              <a:latin typeface="Calibri" pitchFamily="34" charset="0"/>
            </a:endParaRPr>
          </a:p>
          <a:p>
            <a:pPr marL="228600" indent="-228600">
              <a:buFont typeface="Arial" pitchFamily="34" charset="0"/>
              <a:buChar char="•"/>
              <a:defRPr/>
            </a:pPr>
            <a:r>
              <a:rPr lang="en-US" dirty="0">
                <a:solidFill>
                  <a:srgbClr val="002060"/>
                </a:solidFill>
                <a:latin typeface="Calibri" pitchFamily="34" charset="0"/>
              </a:rPr>
              <a:t>OOI-CI/IOOC DMAC use case for coastal modelers as "early adopters“</a:t>
            </a:r>
          </a:p>
          <a:p>
            <a:pPr marL="228600" indent="-228600">
              <a:buFont typeface="Arial" pitchFamily="34" charset="0"/>
              <a:buChar char="•"/>
              <a:tabLst>
                <a:tab pos="228600" algn="l"/>
              </a:tabLst>
              <a:defRPr/>
            </a:pPr>
            <a:r>
              <a:rPr lang="en-US" dirty="0">
                <a:solidFill>
                  <a:srgbClr val="002060"/>
                </a:solidFill>
                <a:latin typeface="Calibri" pitchFamily="34" charset="0"/>
              </a:rPr>
              <a:t>Tool to simplify/improve modeler access to over 50 sources of data</a:t>
            </a:r>
            <a:br>
              <a:rPr lang="en-US" dirty="0">
                <a:solidFill>
                  <a:srgbClr val="002060"/>
                </a:solidFill>
                <a:latin typeface="Calibri" pitchFamily="34" charset="0"/>
              </a:rPr>
            </a:br>
            <a:r>
              <a:rPr lang="en-US" dirty="0">
                <a:solidFill>
                  <a:srgbClr val="002060"/>
                </a:solidFill>
                <a:latin typeface="Calibri" pitchFamily="34" charset="0"/>
              </a:rPr>
              <a:t> </a:t>
            </a:r>
          </a:p>
          <a:p>
            <a:pPr>
              <a:defRPr/>
            </a:pPr>
            <a:r>
              <a:rPr lang="en-US" b="1" u="sng" dirty="0">
                <a:solidFill>
                  <a:srgbClr val="002060"/>
                </a:solidFill>
                <a:latin typeface="Calibri" pitchFamily="34" charset="0"/>
              </a:rPr>
              <a:t>Release 2 planning</a:t>
            </a:r>
            <a:r>
              <a:rPr lang="en-US" b="1" dirty="0">
                <a:solidFill>
                  <a:srgbClr val="002060"/>
                </a:solidFill>
                <a:latin typeface="Calibri" pitchFamily="34" charset="0"/>
              </a:rPr>
              <a:t>:</a:t>
            </a:r>
            <a:endParaRPr lang="en-US" dirty="0">
              <a:solidFill>
                <a:srgbClr val="002060"/>
              </a:solidFill>
              <a:latin typeface="Calibri" pitchFamily="34" charset="0"/>
            </a:endParaRPr>
          </a:p>
          <a:p>
            <a:pPr marL="228600" indent="-228600">
              <a:buFont typeface="Arial" pitchFamily="34" charset="0"/>
              <a:buChar char="•"/>
              <a:defRPr/>
            </a:pPr>
            <a:r>
              <a:rPr lang="en-US" dirty="0">
                <a:solidFill>
                  <a:srgbClr val="002060"/>
                </a:solidFill>
                <a:latin typeface="Calibri" pitchFamily="34" charset="0"/>
              </a:rPr>
              <a:t>Gliders, high frequency radar and coastal modeling are focus areas for OOI-CI's R1</a:t>
            </a:r>
          </a:p>
          <a:p>
            <a:pPr marL="228600" indent="-228600">
              <a:buFont typeface="Arial" pitchFamily="34" charset="0"/>
              <a:buChar char="•"/>
              <a:defRPr/>
            </a:pPr>
            <a:r>
              <a:rPr lang="en-US" dirty="0">
                <a:solidFill>
                  <a:srgbClr val="002060"/>
                </a:solidFill>
                <a:latin typeface="Calibri" pitchFamily="34" charset="0"/>
              </a:rPr>
              <a:t>Currently defining priorities/developing use cases and requirements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p:txBody>
          <a:bodyPr/>
          <a:lstStyle/>
          <a:p>
            <a:r>
              <a:rPr lang="en-US" smtClean="0">
                <a:latin typeface="Calibri" pitchFamily="34" charset="0"/>
              </a:rPr>
              <a:t>U.S. IOOS: Education</a:t>
            </a:r>
          </a:p>
        </p:txBody>
      </p:sp>
      <p:sp>
        <p:nvSpPr>
          <p:cNvPr id="19459" name="Content Placeholder 6"/>
          <p:cNvSpPr>
            <a:spLocks noGrp="1"/>
          </p:cNvSpPr>
          <p:nvPr>
            <p:ph idx="1"/>
          </p:nvPr>
        </p:nvSpPr>
        <p:spPr/>
        <p:txBody>
          <a:bodyPr/>
          <a:lstStyle/>
          <a:p>
            <a:r>
              <a:rPr lang="en-US" smtClean="0"/>
              <a:t>Promote Regional Activity</a:t>
            </a:r>
          </a:p>
          <a:p>
            <a:endParaRPr lang="en-US" smtClean="0"/>
          </a:p>
        </p:txBody>
      </p:sp>
      <p:sp>
        <p:nvSpPr>
          <p:cNvPr id="19460"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CE83A9B9-7D5E-470B-BEB7-7741F1EB2E62}" type="slidenum">
              <a:rPr lang="en-US" sz="1400" smtClean="0">
                <a:solidFill>
                  <a:schemeClr val="bg1"/>
                </a:solidFill>
              </a:rPr>
              <a:pPr/>
              <a:t>15</a:t>
            </a:fld>
            <a:endParaRPr lang="en-US" sz="1400" smtClean="0">
              <a:solidFill>
                <a:schemeClr val="bg1"/>
              </a:solidFill>
            </a:endParaRPr>
          </a:p>
        </p:txBody>
      </p:sp>
      <p:sp>
        <p:nvSpPr>
          <p:cNvPr id="19461" name="AutoShape 8" descr="imap://sarah%2Efahmy@imap.noaa.gov:993/fetch%3EUID%3E/INBOX%3E2312?part=1.1.2&amp;filename=moz-screenshot-197.png"/>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pic>
        <p:nvPicPr>
          <p:cNvPr id="1946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075" y="1524000"/>
            <a:ext cx="4010025"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122363"/>
            <a:ext cx="4465638"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latin typeface="Calibri" pitchFamily="34" charset="0"/>
              </a:rPr>
              <a:t>U.S. IOOS Outreach</a:t>
            </a:r>
          </a:p>
        </p:txBody>
      </p:sp>
      <p:pic>
        <p:nvPicPr>
          <p:cNvPr id="20483" name="Content Placeholder 4" descr="Geo slide_LFA report_111411.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3276600"/>
            <a:ext cx="3454400" cy="2590800"/>
          </a:xfrm>
        </p:spPr>
      </p:pic>
      <p:sp>
        <p:nvSpPr>
          <p:cNvPr id="20484"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8B25A59B-AF6B-4060-A8BF-2CF70EB9BBAC}" type="slidenum">
              <a:rPr lang="en-US" sz="1400" smtClean="0">
                <a:solidFill>
                  <a:schemeClr val="bg1"/>
                </a:solidFill>
              </a:rPr>
              <a:pPr/>
              <a:t>16</a:t>
            </a:fld>
            <a:endParaRPr lang="en-US" sz="1400" smtClean="0">
              <a:solidFill>
                <a:schemeClr val="bg1"/>
              </a:solidFill>
            </a:endParaRPr>
          </a:p>
        </p:txBody>
      </p:sp>
      <p:sp>
        <p:nvSpPr>
          <p:cNvPr id="20485" name="TextBox 7"/>
          <p:cNvSpPr txBox="1">
            <a:spLocks noChangeArrowheads="1"/>
          </p:cNvSpPr>
          <p:nvPr/>
        </p:nvSpPr>
        <p:spPr bwMode="auto">
          <a:xfrm>
            <a:off x="304800" y="914400"/>
            <a:ext cx="62801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buFont typeface="Arial" pitchFamily="34" charset="0"/>
              <a:buChar char="•"/>
            </a:pPr>
            <a:r>
              <a:rPr lang="en-US">
                <a:solidFill>
                  <a:srgbClr val="002060"/>
                </a:solidFill>
                <a:latin typeface="Calibri" pitchFamily="34" charset="0"/>
              </a:rPr>
              <a:t> MTS 2010 IOOS Journals Vols 1 &amp; 2 published</a:t>
            </a:r>
          </a:p>
          <a:p>
            <a:pPr eaLnBrk="1" hangingPunct="1">
              <a:buFont typeface="Arial" pitchFamily="34" charset="0"/>
              <a:buChar char="•"/>
            </a:pPr>
            <a:r>
              <a:rPr lang="en-US">
                <a:solidFill>
                  <a:srgbClr val="002060"/>
                </a:solidFill>
                <a:latin typeface="Calibri" pitchFamily="34" charset="0"/>
              </a:rPr>
              <a:t> ASLO – CMSP IOOS session</a:t>
            </a:r>
          </a:p>
          <a:p>
            <a:pPr eaLnBrk="1" hangingPunct="1">
              <a:buFont typeface="Arial" pitchFamily="34" charset="0"/>
              <a:buChar char="•"/>
            </a:pPr>
            <a:r>
              <a:rPr lang="en-US">
                <a:solidFill>
                  <a:srgbClr val="002060"/>
                </a:solidFill>
                <a:latin typeface="Calibri" pitchFamily="34" charset="0"/>
              </a:rPr>
              <a:t> CZ IOOS booth, sessions &amp; café talk</a:t>
            </a:r>
          </a:p>
          <a:p>
            <a:pPr eaLnBrk="1" hangingPunct="1">
              <a:buFont typeface="Arial" pitchFamily="34" charset="0"/>
              <a:buChar char="•"/>
            </a:pPr>
            <a:r>
              <a:rPr lang="en-US">
                <a:solidFill>
                  <a:srgbClr val="002060"/>
                </a:solidFill>
                <a:latin typeface="Calibri" pitchFamily="34" charset="0"/>
              </a:rPr>
              <a:t> U.S. GEO Ministerial, Beijing, IOOS display</a:t>
            </a:r>
          </a:p>
          <a:p>
            <a:pPr eaLnBrk="1" hangingPunct="1">
              <a:buFont typeface="Arial" pitchFamily="34" charset="0"/>
              <a:buChar char="•"/>
            </a:pPr>
            <a:r>
              <a:rPr lang="en-US">
                <a:solidFill>
                  <a:srgbClr val="002060"/>
                </a:solidFill>
                <a:latin typeface="Calibri" pitchFamily="34" charset="0"/>
              </a:rPr>
              <a:t> MTS 2011 IOOS booth, papers and 2 Town Halls</a:t>
            </a:r>
          </a:p>
          <a:p>
            <a:pPr eaLnBrk="1" hangingPunct="1">
              <a:buFont typeface="Arial" pitchFamily="34" charset="0"/>
              <a:buChar char="•"/>
            </a:pPr>
            <a:r>
              <a:rPr lang="en-US">
                <a:solidFill>
                  <a:srgbClr val="002060"/>
                </a:solidFill>
                <a:latin typeface="Calibri" pitchFamily="34" charset="0"/>
              </a:rPr>
              <a:t> Quarterly visits to the Hill </a:t>
            </a:r>
          </a:p>
          <a:p>
            <a:pPr eaLnBrk="1" hangingPunct="1"/>
            <a:endParaRPr lang="en-US"/>
          </a:p>
        </p:txBody>
      </p:sp>
      <p:sp>
        <p:nvSpPr>
          <p:cNvPr id="20486" name="TextBox 5"/>
          <p:cNvSpPr txBox="1">
            <a:spLocks noChangeArrowheads="1"/>
          </p:cNvSpPr>
          <p:nvPr/>
        </p:nvSpPr>
        <p:spPr bwMode="auto">
          <a:xfrm>
            <a:off x="914400" y="5822950"/>
            <a:ext cx="246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2000" i="1">
                <a:solidFill>
                  <a:srgbClr val="002060"/>
                </a:solidFill>
                <a:latin typeface="Calibri" pitchFamily="34" charset="0"/>
              </a:rPr>
              <a:t>US GEO Booth Display</a:t>
            </a:r>
          </a:p>
        </p:txBody>
      </p:sp>
      <p:pic>
        <p:nvPicPr>
          <p:cNvPr id="20487" name="Picture 6" descr="MTS44-6-Cover-11-1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78325" y="2990850"/>
            <a:ext cx="4516438"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Box 7"/>
          <p:cNvSpPr txBox="1">
            <a:spLocks noChangeArrowheads="1"/>
          </p:cNvSpPr>
          <p:nvPr/>
        </p:nvSpPr>
        <p:spPr bwMode="auto">
          <a:xfrm>
            <a:off x="5867400" y="5838825"/>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2000" i="1">
                <a:solidFill>
                  <a:srgbClr val="002060"/>
                </a:solidFill>
                <a:latin typeface="Calibri" pitchFamily="34" charset="0"/>
              </a:rPr>
              <a:t>MTS IOOS Journal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a:r>
              <a:rPr lang="en-US" smtClean="0">
                <a:latin typeface="Calibri" pitchFamily="34" charset="0"/>
              </a:rPr>
              <a:t>ICOOS Act Accomplishments</a:t>
            </a:r>
          </a:p>
        </p:txBody>
      </p:sp>
      <p:pic>
        <p:nvPicPr>
          <p:cNvPr id="2150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62600" y="336550"/>
            <a:ext cx="3205163" cy="5969000"/>
          </a:xfrm>
        </p:spPr>
      </p:pic>
      <p:sp>
        <p:nvSpPr>
          <p:cNvPr id="21508"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5513F709-DAC9-47CA-BA44-F32440CC861A}" type="slidenum">
              <a:rPr lang="en-US" sz="1400" smtClean="0">
                <a:solidFill>
                  <a:schemeClr val="bg1"/>
                </a:solidFill>
              </a:rPr>
              <a:pPr/>
              <a:t>17</a:t>
            </a:fld>
            <a:endParaRPr lang="en-US" sz="1400" smtClean="0">
              <a:solidFill>
                <a:schemeClr val="bg1"/>
              </a:solidFill>
            </a:endParaRPr>
          </a:p>
        </p:txBody>
      </p:sp>
      <p:pic>
        <p:nvPicPr>
          <p:cNvPr id="2150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8900" y="2632075"/>
            <a:ext cx="32321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5"/>
          <p:cNvSpPr txBox="1">
            <a:spLocks noChangeArrowheads="1"/>
          </p:cNvSpPr>
          <p:nvPr/>
        </p:nvSpPr>
        <p:spPr bwMode="auto">
          <a:xfrm>
            <a:off x="304800" y="990600"/>
            <a:ext cx="4191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buFont typeface="Arial" pitchFamily="34" charset="0"/>
              <a:buChar char="•"/>
            </a:pPr>
            <a:r>
              <a:rPr lang="en-US">
                <a:solidFill>
                  <a:srgbClr val="002060"/>
                </a:solidFill>
                <a:latin typeface="Calibri" pitchFamily="34" charset="0"/>
              </a:rPr>
              <a:t> Certification</a:t>
            </a:r>
          </a:p>
          <a:p>
            <a:pPr eaLnBrk="1" hangingPunct="1">
              <a:buFont typeface="Arial" pitchFamily="34" charset="0"/>
              <a:buChar char="•"/>
            </a:pPr>
            <a:r>
              <a:rPr lang="en-US">
                <a:solidFill>
                  <a:srgbClr val="002060"/>
                </a:solidFill>
                <a:latin typeface="Calibri" pitchFamily="34" charset="0"/>
              </a:rPr>
              <a:t> ICE</a:t>
            </a:r>
          </a:p>
          <a:p>
            <a:pPr eaLnBrk="1" hangingPunct="1">
              <a:buFont typeface="Arial" pitchFamily="34" charset="0"/>
              <a:buChar char="•"/>
            </a:pPr>
            <a:r>
              <a:rPr lang="en-US">
                <a:solidFill>
                  <a:srgbClr val="002060"/>
                </a:solidFill>
                <a:latin typeface="Calibri" pitchFamily="34" charset="0"/>
              </a:rPr>
              <a:t> Biennial Report to Congress</a:t>
            </a:r>
          </a:p>
          <a:p>
            <a:pPr eaLnBrk="1" hangingPunct="1">
              <a:buFont typeface="Arial" pitchFamily="34" charset="0"/>
              <a:buChar char="•"/>
            </a:pPr>
            <a:r>
              <a:rPr lang="en-US">
                <a:solidFill>
                  <a:srgbClr val="002060"/>
                </a:solidFill>
                <a:latin typeface="Calibri" pitchFamily="34" charset="0"/>
              </a:rPr>
              <a:t> IOOS Advisory Committee</a:t>
            </a:r>
          </a:p>
        </p:txBody>
      </p:sp>
      <p:sp>
        <p:nvSpPr>
          <p:cNvPr id="21511" name="TextBox 6"/>
          <p:cNvSpPr txBox="1">
            <a:spLocks noChangeArrowheads="1"/>
          </p:cNvSpPr>
          <p:nvPr/>
        </p:nvSpPr>
        <p:spPr bwMode="auto">
          <a:xfrm>
            <a:off x="1765300" y="6400800"/>
            <a:ext cx="701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2000" b="1">
                <a:solidFill>
                  <a:schemeClr val="bg1"/>
                </a:solidFill>
              </a:rPr>
              <a:t>www.ioos.govabout/governance/icoosact_progress.html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 y="76200"/>
            <a:ext cx="8763000" cy="609600"/>
          </a:xfrm>
        </p:spPr>
        <p:txBody>
          <a:bodyPr/>
          <a:lstStyle/>
          <a:p>
            <a:r>
              <a:rPr lang="en-US" smtClean="0">
                <a:latin typeface="Calibri" pitchFamily="34" charset="0"/>
              </a:rPr>
              <a:t>U.S. IOOS: A Maturing National Program</a:t>
            </a:r>
          </a:p>
        </p:txBody>
      </p:sp>
      <p:sp>
        <p:nvSpPr>
          <p:cNvPr id="22531" name="Content Placeholder 2"/>
          <p:cNvSpPr>
            <a:spLocks noGrp="1"/>
          </p:cNvSpPr>
          <p:nvPr>
            <p:ph idx="1"/>
          </p:nvPr>
        </p:nvSpPr>
        <p:spPr>
          <a:xfrm>
            <a:off x="304800" y="914400"/>
            <a:ext cx="4267200" cy="5181600"/>
          </a:xfrm>
        </p:spPr>
        <p:txBody>
          <a:bodyPr/>
          <a:lstStyle/>
          <a:p>
            <a:r>
              <a:rPr lang="en-US" sz="2000" b="1" smtClean="0"/>
              <a:t>US IOOS Blueprint for Full Capability</a:t>
            </a:r>
            <a:r>
              <a:rPr lang="en-US" sz="2000" smtClean="0"/>
              <a:t> adopted by Interagency Ocean Observation Committee (IOOC) – Partner Assessments ongoing as part of NOP Strategic Action Plan #9.</a:t>
            </a:r>
          </a:p>
          <a:p>
            <a:r>
              <a:rPr lang="en-US" sz="2000" b="1" smtClean="0"/>
              <a:t>Independent Cost Estimate </a:t>
            </a:r>
            <a:r>
              <a:rPr lang="en-US" sz="2000" smtClean="0"/>
              <a:t>is beginning</a:t>
            </a:r>
          </a:p>
          <a:p>
            <a:r>
              <a:rPr lang="en-US" sz="2000" smtClean="0"/>
              <a:t>Moved from legacy system of earmarks and independent PI’s to a national network of integrated observations  that is delivering:</a:t>
            </a:r>
          </a:p>
          <a:p>
            <a:pPr lvl="1"/>
            <a:r>
              <a:rPr lang="en-US" smtClean="0"/>
              <a:t>New observational capability</a:t>
            </a:r>
          </a:p>
          <a:p>
            <a:pPr lvl="1"/>
            <a:r>
              <a:rPr lang="en-US" smtClean="0"/>
              <a:t>Systematic data integration</a:t>
            </a:r>
          </a:p>
          <a:p>
            <a:pPr lvl="1"/>
            <a:r>
              <a:rPr lang="en-US" smtClean="0"/>
              <a:t>Benefits across many sectors</a:t>
            </a:r>
          </a:p>
          <a:p>
            <a:pPr>
              <a:buFontTx/>
              <a:buNone/>
            </a:pPr>
            <a:endParaRPr lang="en-US" sz="2000" smtClean="0"/>
          </a:p>
          <a:p>
            <a:pPr lvl="1"/>
            <a:endParaRPr lang="en-US" smtClean="0"/>
          </a:p>
          <a:p>
            <a:pPr lvl="1"/>
            <a:endParaRPr lang="en-US" smtClean="0"/>
          </a:p>
          <a:p>
            <a:endParaRPr lang="en-US" smtClean="0"/>
          </a:p>
          <a:p>
            <a:pPr>
              <a:buFontTx/>
              <a:buNone/>
            </a:pPr>
            <a:r>
              <a:rPr lang="en-US" smtClean="0"/>
              <a:t>			</a:t>
            </a:r>
            <a:endParaRPr lang="en-US" sz="2000" smtClean="0"/>
          </a:p>
        </p:txBody>
      </p:sp>
      <p:sp>
        <p:nvSpPr>
          <p:cNvPr id="22532"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47B8D395-C0A7-417F-B73E-A37F428B951D}" type="slidenum">
              <a:rPr lang="en-US" sz="1400" smtClean="0">
                <a:solidFill>
                  <a:schemeClr val="bg1"/>
                </a:solidFill>
              </a:rPr>
              <a:pPr/>
              <a:t>18</a:t>
            </a:fld>
            <a:endParaRPr lang="en-US" sz="1400" smtClean="0">
              <a:solidFill>
                <a:schemeClr val="bg1"/>
              </a:solidFill>
            </a:endParaRPr>
          </a:p>
        </p:txBody>
      </p:sp>
      <p:sp>
        <p:nvSpPr>
          <p:cNvPr id="22533" name="AutoShape 2" descr="imap://Scott%2EE%2EKuester@mail.nems.noaa.gov:993/fetch%3EUID%3E/INBOX%3E42476?part=1.5&amp;type=image/jpeg&amp;filename=icoos_act0.jpg"/>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cxnSp>
        <p:nvCxnSpPr>
          <p:cNvPr id="22534" name="Straight Connector 9"/>
          <p:cNvCxnSpPr>
            <a:cxnSpLocks noChangeShapeType="1"/>
          </p:cNvCxnSpPr>
          <p:nvPr/>
        </p:nvCxnSpPr>
        <p:spPr bwMode="auto">
          <a:xfrm rot="5400000" flipH="1" flipV="1">
            <a:off x="-685800" y="2286000"/>
            <a:ext cx="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22535" name="Picture 10" descr="NOA72C8_0a_Cover with IOOS logo (full photo) 11-01-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143000"/>
            <a:ext cx="3725863"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152400" y="76200"/>
            <a:ext cx="8991600" cy="609600"/>
          </a:xfrm>
        </p:spPr>
        <p:txBody>
          <a:bodyPr/>
          <a:lstStyle/>
          <a:p>
            <a:r>
              <a:rPr lang="en-US" smtClean="0">
                <a:latin typeface="Calibri" pitchFamily="34" charset="0"/>
              </a:rPr>
              <a:t>U.S. IOOS Assessment: Update</a:t>
            </a:r>
          </a:p>
        </p:txBody>
      </p:sp>
      <p:sp>
        <p:nvSpPr>
          <p:cNvPr id="23555" name="Content Placeholder 1"/>
          <p:cNvSpPr>
            <a:spLocks noGrp="1"/>
          </p:cNvSpPr>
          <p:nvPr>
            <p:ph idx="1"/>
          </p:nvPr>
        </p:nvSpPr>
        <p:spPr>
          <a:xfrm>
            <a:off x="304800" y="1266825"/>
            <a:ext cx="3962400" cy="4219575"/>
          </a:xfrm>
        </p:spPr>
        <p:txBody>
          <a:bodyPr/>
          <a:lstStyle/>
          <a:p>
            <a:pPr>
              <a:spcAft>
                <a:spcPts val="4200"/>
              </a:spcAft>
            </a:pPr>
            <a:r>
              <a:rPr lang="en-US" smtClean="0"/>
              <a:t>U.S. IOOS Assessment Background</a:t>
            </a:r>
          </a:p>
          <a:p>
            <a:pPr>
              <a:spcAft>
                <a:spcPts val="4200"/>
              </a:spcAft>
            </a:pPr>
            <a:r>
              <a:rPr lang="en-US" smtClean="0"/>
              <a:t>U.S. IOOS Assets</a:t>
            </a:r>
          </a:p>
          <a:p>
            <a:pPr>
              <a:spcAft>
                <a:spcPts val="4200"/>
              </a:spcAft>
            </a:pPr>
            <a:r>
              <a:rPr lang="en-US" smtClean="0"/>
              <a:t>U.S. IOOS Core Functional Activities</a:t>
            </a:r>
          </a:p>
          <a:p>
            <a:pPr>
              <a:spcAft>
                <a:spcPts val="4200"/>
              </a:spcAft>
            </a:pPr>
            <a:r>
              <a:rPr lang="en-US" smtClean="0"/>
              <a:t>Next Steps</a:t>
            </a:r>
          </a:p>
        </p:txBody>
      </p:sp>
      <p:sp>
        <p:nvSpPr>
          <p:cNvPr id="235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6116AB4D-7F14-44AF-B4AF-93FC7B35AD6C}" type="slidenum">
              <a:rPr lang="en-US" sz="1400" smtClean="0">
                <a:solidFill>
                  <a:schemeClr val="bg1"/>
                </a:solidFill>
              </a:rPr>
              <a:pPr/>
              <a:t>19</a:t>
            </a:fld>
            <a:endParaRPr lang="en-US" sz="1400" smtClean="0">
              <a:solidFill>
                <a:schemeClr val="bg1"/>
              </a:solidFill>
            </a:endParaRPr>
          </a:p>
        </p:txBody>
      </p:sp>
      <p:pic>
        <p:nvPicPr>
          <p:cNvPr id="235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075" y="1117600"/>
            <a:ext cx="336232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6"/>
          <p:cNvSpPr txBox="1">
            <a:spLocks noChangeArrowheads="1"/>
          </p:cNvSpPr>
          <p:nvPr/>
        </p:nvSpPr>
        <p:spPr bwMode="auto">
          <a:xfrm>
            <a:off x="3324225" y="6319838"/>
            <a:ext cx="320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a:solidFill>
                  <a:srgbClr val="CCECFF"/>
                </a:solidFill>
                <a:latin typeface="Calibri" pitchFamily="34" charset="0"/>
              </a:rPr>
              <a:t>U.S. IOOS Assessment</a:t>
            </a:r>
            <a:endParaRPr lang="en-US">
              <a:solidFill>
                <a:srgbClr val="CCEC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bwMode="auto">
          <a:xfrm>
            <a:off x="252256" y="3615562"/>
            <a:ext cx="8686800" cy="2209800"/>
          </a:xfrm>
          <a:prstGeom prst="ellipse">
            <a:avLst/>
          </a:prstGeom>
          <a:solidFill>
            <a:schemeClr val="accent5"/>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endParaRPr lang="en-US">
              <a:latin typeface="Arial" charset="0"/>
              <a:ea typeface="ＭＳ Ｐゴシック" pitchFamily="1" charset="-128"/>
              <a:cs typeface="+mn-cs"/>
            </a:endParaRPr>
          </a:p>
        </p:txBody>
      </p:sp>
      <p:sp>
        <p:nvSpPr>
          <p:cNvPr id="6" name="Oval 5"/>
          <p:cNvSpPr/>
          <p:nvPr/>
        </p:nvSpPr>
        <p:spPr bwMode="auto">
          <a:xfrm>
            <a:off x="228600" y="914400"/>
            <a:ext cx="8686800" cy="2209800"/>
          </a:xfrm>
          <a:prstGeom prst="ellipse">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a:lstStyle/>
          <a:p>
            <a:pPr eaLnBrk="0" hangingPunct="0">
              <a:defRPr/>
            </a:pPr>
            <a:endParaRPr lang="en-US">
              <a:latin typeface="Arial" charset="0"/>
              <a:ea typeface="ＭＳ Ｐゴシック" pitchFamily="1" charset="-128"/>
              <a:cs typeface="+mn-cs"/>
            </a:endParaRPr>
          </a:p>
        </p:txBody>
      </p:sp>
      <p:sp>
        <p:nvSpPr>
          <p:cNvPr id="6152" name="Title 1"/>
          <p:cNvSpPr>
            <a:spLocks noGrp="1"/>
          </p:cNvSpPr>
          <p:nvPr>
            <p:ph type="title"/>
          </p:nvPr>
        </p:nvSpPr>
        <p:spPr/>
        <p:txBody>
          <a:bodyPr/>
          <a:lstStyle/>
          <a:p>
            <a:r>
              <a:rPr lang="en-US" smtClean="0">
                <a:latin typeface="Calibri" pitchFamily="34" charset="0"/>
              </a:rPr>
              <a:t>FY2011 Annual Report Scope</a:t>
            </a:r>
          </a:p>
        </p:txBody>
      </p:sp>
      <p:sp>
        <p:nvSpPr>
          <p:cNvPr id="6153" name="Content Placeholder 2"/>
          <p:cNvSpPr>
            <a:spLocks noGrp="1"/>
          </p:cNvSpPr>
          <p:nvPr>
            <p:ph idx="1"/>
          </p:nvPr>
        </p:nvSpPr>
        <p:spPr/>
        <p:txBody>
          <a:bodyPr/>
          <a:lstStyle/>
          <a:p>
            <a:pPr algn="ctr">
              <a:buFontTx/>
              <a:buNone/>
            </a:pPr>
            <a:endParaRPr lang="en-US" sz="2800" smtClean="0"/>
          </a:p>
          <a:p>
            <a:pPr algn="ctr">
              <a:buFontTx/>
              <a:buNone/>
            </a:pPr>
            <a:r>
              <a:rPr lang="en-US" sz="2800" smtClean="0"/>
              <a:t>ICOOS Act Requires Lead Federal Agency provides an FY2011 System report on </a:t>
            </a:r>
            <a:r>
              <a:rPr lang="en-US" sz="2800" i="1" smtClean="0"/>
              <a:t>accomplishments, operational needs, and performance</a:t>
            </a:r>
          </a:p>
          <a:p>
            <a:pPr lvl="1">
              <a:buFontTx/>
              <a:buNone/>
            </a:pPr>
            <a:endParaRPr lang="en-US" sz="2800" smtClean="0"/>
          </a:p>
          <a:p>
            <a:pPr lvl="1"/>
            <a:endParaRPr lang="en-US" sz="2800" smtClean="0"/>
          </a:p>
          <a:p>
            <a:pPr algn="ctr">
              <a:buFontTx/>
              <a:buNone/>
            </a:pPr>
            <a:endParaRPr lang="en-US" sz="2800" smtClean="0"/>
          </a:p>
          <a:p>
            <a:pPr algn="ctr">
              <a:buFontTx/>
              <a:buNone/>
            </a:pPr>
            <a:r>
              <a:rPr lang="en-US" sz="2800" smtClean="0"/>
              <a:t>Report also covers relevant U.S. IOOS Program Office and IOOC </a:t>
            </a:r>
            <a:r>
              <a:rPr lang="en-US" sz="2800" i="1" smtClean="0"/>
              <a:t>FY2012 Priorities and Challenges</a:t>
            </a:r>
          </a:p>
          <a:p>
            <a:pPr lvl="1" algn="ctr">
              <a:buFontTx/>
              <a:buNone/>
            </a:pPr>
            <a:endParaRPr lang="en-US" sz="2800" smtClean="0"/>
          </a:p>
          <a:p>
            <a:pPr lvl="1"/>
            <a:endParaRPr lang="en-US" smtClean="0"/>
          </a:p>
        </p:txBody>
      </p:sp>
      <p:sp>
        <p:nvSpPr>
          <p:cNvPr id="615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9C903289-5274-48F5-AE19-AE47C9B91BFB}" type="slidenum">
              <a:rPr lang="en-US" sz="1400" smtClean="0">
                <a:solidFill>
                  <a:schemeClr val="bg1"/>
                </a:solidFill>
              </a:rPr>
              <a:pPr/>
              <a:t>2</a:t>
            </a:fld>
            <a:endParaRPr lang="en-US" sz="1400"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47950"/>
            <a:ext cx="15240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2"/>
          <p:cNvSpPr txBox="1">
            <a:spLocks noChangeArrowheads="1"/>
          </p:cNvSpPr>
          <p:nvPr/>
        </p:nvSpPr>
        <p:spPr bwMode="auto">
          <a:xfrm>
            <a:off x="0" y="4629150"/>
            <a:ext cx="175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eaLnBrk="1" hangingPunct="1"/>
            <a:r>
              <a:rPr lang="en-US" sz="1400"/>
              <a:t>U.S. IOOS Blueprint Approval</a:t>
            </a:r>
          </a:p>
        </p:txBody>
      </p:sp>
      <p:sp>
        <p:nvSpPr>
          <p:cNvPr id="2" name="Title 1"/>
          <p:cNvSpPr txBox="1">
            <a:spLocks/>
          </p:cNvSpPr>
          <p:nvPr/>
        </p:nvSpPr>
        <p:spPr>
          <a:xfrm>
            <a:off x="0" y="73025"/>
            <a:ext cx="9144000" cy="754063"/>
          </a:xfrm>
          <a:prstGeom prst="rect">
            <a:avLst/>
          </a:prstGeom>
        </p:spPr>
        <p:txBody>
          <a:bodyPr/>
          <a:lstStyle/>
          <a:p>
            <a:pPr algn="ctr" eaLnBrk="0" hangingPunct="0">
              <a:defRPr/>
            </a:pPr>
            <a:r>
              <a:rPr lang="en-US" sz="3200" b="1" kern="0" dirty="0">
                <a:solidFill>
                  <a:srgbClr val="002060"/>
                </a:solidFill>
                <a:latin typeface="Calibri" pitchFamily="34" charset="0"/>
                <a:ea typeface="+mj-ea"/>
              </a:rPr>
              <a:t>U.S. IOOS Implementation</a:t>
            </a:r>
          </a:p>
        </p:txBody>
      </p:sp>
      <p:sp>
        <p:nvSpPr>
          <p:cNvPr id="24581" name="TextBox 10"/>
          <p:cNvSpPr txBox="1">
            <a:spLocks noChangeArrowheads="1"/>
          </p:cNvSpPr>
          <p:nvPr/>
        </p:nvSpPr>
        <p:spPr bwMode="auto">
          <a:xfrm>
            <a:off x="174625" y="5675313"/>
            <a:ext cx="9012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2000"/>
              <a:t> Nov 2010 </a:t>
            </a:r>
            <a:r>
              <a:rPr lang="en-US" sz="1800"/>
              <a:t>- - - - - - - - - - - - - - - - - </a:t>
            </a:r>
            <a:r>
              <a:rPr lang="en-US" sz="2000"/>
              <a:t>Dec 2011 </a:t>
            </a:r>
            <a:r>
              <a:rPr lang="en-US" sz="1800"/>
              <a:t>- - - - - - - - - - - - - - - - - - - - - - </a:t>
            </a:r>
            <a:r>
              <a:rPr lang="en-US" sz="2000"/>
              <a:t>2012 </a:t>
            </a:r>
            <a:r>
              <a:rPr lang="en-US" sz="2000">
                <a:sym typeface="Wingdings" pitchFamily="2" charset="2"/>
              </a:rPr>
              <a:t></a:t>
            </a:r>
            <a:endParaRPr lang="en-US" sz="2000"/>
          </a:p>
        </p:txBody>
      </p:sp>
      <p:sp>
        <p:nvSpPr>
          <p:cNvPr id="24582" name="TextBox 14"/>
          <p:cNvSpPr txBox="1">
            <a:spLocks noChangeArrowheads="1"/>
          </p:cNvSpPr>
          <p:nvPr/>
        </p:nvSpPr>
        <p:spPr bwMode="auto">
          <a:xfrm>
            <a:off x="152400" y="914400"/>
            <a:ext cx="88392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spcAft>
                <a:spcPts val="600"/>
              </a:spcAft>
              <a:buFont typeface="Arial" pitchFamily="34" charset="0"/>
              <a:buChar char="•"/>
            </a:pPr>
            <a:r>
              <a:rPr lang="en-US" sz="1600"/>
              <a:t>Identify Federal and non-Federal contributions to U.S. IOOS to meet customer needs </a:t>
            </a:r>
          </a:p>
          <a:p>
            <a:pPr eaLnBrk="1" hangingPunct="1">
              <a:spcAft>
                <a:spcPts val="600"/>
              </a:spcAft>
              <a:buFont typeface="Arial" pitchFamily="34" charset="0"/>
              <a:buChar char="•"/>
            </a:pPr>
            <a:r>
              <a:rPr lang="en-US" sz="1600"/>
              <a:t>Document contributions in the context of the U.S. IOOS Blueprint</a:t>
            </a:r>
          </a:p>
          <a:p>
            <a:pPr eaLnBrk="1" hangingPunct="1">
              <a:spcAft>
                <a:spcPts val="600"/>
              </a:spcAft>
              <a:buFont typeface="Arial" pitchFamily="34" charset="0"/>
              <a:buChar char="•"/>
            </a:pPr>
            <a:r>
              <a:rPr lang="en-US" sz="1600"/>
              <a:t>Address partner collaboration opportunities to fill selected gaps identified in the Assessment</a:t>
            </a:r>
          </a:p>
          <a:p>
            <a:pPr eaLnBrk="1" hangingPunct="1">
              <a:spcAft>
                <a:spcPts val="600"/>
              </a:spcAft>
              <a:buFont typeface="Arial" pitchFamily="34" charset="0"/>
              <a:buChar char="•"/>
            </a:pPr>
            <a:r>
              <a:rPr lang="en-US" sz="1600"/>
              <a:t>Use resulting capabilities and gaps to inform U.S. IOOS implementation planning</a:t>
            </a:r>
          </a:p>
        </p:txBody>
      </p:sp>
      <p:sp>
        <p:nvSpPr>
          <p:cNvPr id="4" name="TextBox 3"/>
          <p:cNvSpPr txBox="1"/>
          <p:nvPr/>
        </p:nvSpPr>
        <p:spPr>
          <a:xfrm>
            <a:off x="2232025" y="2819400"/>
            <a:ext cx="1828800" cy="1828800"/>
          </a:xfrm>
          <a:prstGeom prst="rect">
            <a:avLst/>
          </a:prstGeom>
          <a:solidFill>
            <a:schemeClr val="tx2">
              <a:lumMod val="40000"/>
              <a:lumOff val="60000"/>
            </a:schemeClr>
          </a:solidFill>
          <a:ln w="12700">
            <a:solidFill>
              <a:schemeClr val="tx2"/>
            </a:solidFill>
          </a:ln>
        </p:spPr>
        <p:txBody>
          <a:bodyPr anchor="ctr"/>
          <a:lstStyle/>
          <a:p>
            <a:pPr algn="ctr">
              <a:defRPr/>
            </a:pPr>
            <a:r>
              <a:rPr lang="en-US" sz="2000" dirty="0"/>
              <a:t>Assess Current Capabilities</a:t>
            </a:r>
          </a:p>
          <a:p>
            <a:pPr algn="ctr">
              <a:defRPr/>
            </a:pPr>
            <a:r>
              <a:rPr lang="en-US" sz="2000" dirty="0"/>
              <a:t>of U.S. IOOS Partners</a:t>
            </a:r>
          </a:p>
        </p:txBody>
      </p:sp>
      <p:sp>
        <p:nvSpPr>
          <p:cNvPr id="5" name="TextBox 4"/>
          <p:cNvSpPr txBox="1"/>
          <p:nvPr/>
        </p:nvSpPr>
        <p:spPr>
          <a:xfrm>
            <a:off x="4594225" y="2819400"/>
            <a:ext cx="1905000" cy="1828800"/>
          </a:xfrm>
          <a:prstGeom prst="rect">
            <a:avLst/>
          </a:prstGeom>
          <a:solidFill>
            <a:schemeClr val="tx2">
              <a:lumMod val="40000"/>
              <a:lumOff val="60000"/>
            </a:schemeClr>
          </a:solidFill>
          <a:ln w="12700">
            <a:solidFill>
              <a:schemeClr val="tx2"/>
            </a:solidFill>
          </a:ln>
        </p:spPr>
        <p:txBody>
          <a:bodyPr anchor="ctr"/>
          <a:lstStyle/>
          <a:p>
            <a:pPr algn="ctr">
              <a:defRPr/>
            </a:pPr>
            <a:r>
              <a:rPr lang="en-US" sz="2000" dirty="0"/>
              <a:t>Identify Capability Gaps Required for U.S. IOOS</a:t>
            </a:r>
          </a:p>
        </p:txBody>
      </p:sp>
      <p:sp>
        <p:nvSpPr>
          <p:cNvPr id="6" name="TextBox 5"/>
          <p:cNvSpPr txBox="1"/>
          <p:nvPr/>
        </p:nvSpPr>
        <p:spPr>
          <a:xfrm>
            <a:off x="7032625" y="2819400"/>
            <a:ext cx="1981200" cy="1828800"/>
          </a:xfrm>
          <a:prstGeom prst="rect">
            <a:avLst/>
          </a:prstGeom>
          <a:solidFill>
            <a:schemeClr val="tx2">
              <a:lumMod val="40000"/>
              <a:lumOff val="60000"/>
            </a:schemeClr>
          </a:solidFill>
          <a:ln w="12700">
            <a:solidFill>
              <a:schemeClr val="tx2"/>
            </a:solidFill>
          </a:ln>
        </p:spPr>
        <p:txBody>
          <a:bodyPr anchor="ctr"/>
          <a:lstStyle/>
          <a:p>
            <a:pPr algn="ctr">
              <a:defRPr/>
            </a:pPr>
            <a:r>
              <a:rPr lang="en-US" sz="2000" dirty="0"/>
              <a:t>Assess      Gap-Filling Feasibility for U.S. IOOS Summit</a:t>
            </a:r>
          </a:p>
        </p:txBody>
      </p:sp>
      <p:sp>
        <p:nvSpPr>
          <p:cNvPr id="7" name="Isosceles Triangle 6"/>
          <p:cNvSpPr/>
          <p:nvPr/>
        </p:nvSpPr>
        <p:spPr bwMode="auto">
          <a:xfrm rot="5400000">
            <a:off x="1622425" y="3581400"/>
            <a:ext cx="685800" cy="381000"/>
          </a:xfrm>
          <a:prstGeom prst="triangle">
            <a:avLst>
              <a:gd name="adj" fmla="val 50000"/>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latin typeface="Arial" charset="0"/>
              <a:ea typeface="ＭＳ Ｐゴシック" pitchFamily="1" charset="-128"/>
            </a:endParaRPr>
          </a:p>
        </p:txBody>
      </p:sp>
      <p:sp>
        <p:nvSpPr>
          <p:cNvPr id="8" name="Isosceles Triangle 7"/>
          <p:cNvSpPr/>
          <p:nvPr/>
        </p:nvSpPr>
        <p:spPr bwMode="auto">
          <a:xfrm rot="5400000">
            <a:off x="3984625" y="3581400"/>
            <a:ext cx="685800" cy="381000"/>
          </a:xfrm>
          <a:prstGeom prst="triangle">
            <a:avLst>
              <a:gd name="adj" fmla="val 50000"/>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latin typeface="Arial" charset="0"/>
              <a:ea typeface="ＭＳ Ｐゴシック" pitchFamily="1" charset="-128"/>
            </a:endParaRPr>
          </a:p>
        </p:txBody>
      </p:sp>
      <p:sp>
        <p:nvSpPr>
          <p:cNvPr id="9" name="Isosceles Triangle 8"/>
          <p:cNvSpPr/>
          <p:nvPr/>
        </p:nvSpPr>
        <p:spPr bwMode="auto">
          <a:xfrm rot="5400000">
            <a:off x="6423025" y="3581400"/>
            <a:ext cx="685800" cy="381000"/>
          </a:xfrm>
          <a:prstGeom prst="triangle">
            <a:avLst>
              <a:gd name="adj" fmla="val 50000"/>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latin typeface="Arial" charset="0"/>
              <a:ea typeface="ＭＳ Ｐゴシック" pitchFamily="1" charset="-128"/>
            </a:endParaRPr>
          </a:p>
        </p:txBody>
      </p:sp>
      <p:sp>
        <p:nvSpPr>
          <p:cNvPr id="24589" name="Down Arrow 11"/>
          <p:cNvSpPr>
            <a:spLocks noChangeArrowheads="1"/>
          </p:cNvSpPr>
          <p:nvPr/>
        </p:nvSpPr>
        <p:spPr bwMode="auto">
          <a:xfrm rot="10800000">
            <a:off x="4213225" y="4806950"/>
            <a:ext cx="276225" cy="319088"/>
          </a:xfrm>
          <a:prstGeom prst="downArrow">
            <a:avLst>
              <a:gd name="adj1" fmla="val 50000"/>
              <a:gd name="adj2" fmla="val 49983"/>
            </a:avLst>
          </a:prstGeom>
          <a:solidFill>
            <a:srgbClr val="00C85A"/>
          </a:solidFill>
          <a:ln w="12700" algn="ctr">
            <a:solidFill>
              <a:srgbClr val="00B050"/>
            </a:solidFill>
            <a:round/>
            <a:headEnd/>
            <a:tailEnd/>
          </a:ln>
        </p:spPr>
        <p:txBody>
          <a:bodyPr/>
          <a:lstStyle/>
          <a:p>
            <a:pPr eaLnBrk="0" hangingPunct="0"/>
            <a:endParaRPr lang="en-US"/>
          </a:p>
        </p:txBody>
      </p:sp>
      <p:cxnSp>
        <p:nvCxnSpPr>
          <p:cNvPr id="24590" name="Straight Connector 13"/>
          <p:cNvCxnSpPr>
            <a:cxnSpLocks noChangeShapeType="1"/>
          </p:cNvCxnSpPr>
          <p:nvPr/>
        </p:nvCxnSpPr>
        <p:spPr bwMode="auto">
          <a:xfrm flipH="1">
            <a:off x="4343400" y="2760663"/>
            <a:ext cx="11113" cy="1944687"/>
          </a:xfrm>
          <a:prstGeom prst="line">
            <a:avLst/>
          </a:prstGeom>
          <a:noFill/>
          <a:ln w="25400" cap="rnd" algn="ctr">
            <a:solidFill>
              <a:srgbClr val="00B050"/>
            </a:solidFill>
            <a:prstDash val="sysDash"/>
            <a:round/>
            <a:headEnd/>
            <a:tailEnd/>
          </a:ln>
          <a:extLst>
            <a:ext uri="{909E8E84-426E-40DD-AFC4-6F175D3DCCD1}">
              <a14:hiddenFill xmlns:a14="http://schemas.microsoft.com/office/drawing/2010/main">
                <a:noFill/>
              </a14:hiddenFill>
            </a:ext>
          </a:extLst>
        </p:spPr>
      </p:cxnSp>
      <p:sp>
        <p:nvSpPr>
          <p:cNvPr id="24591" name="TextBox 10"/>
          <p:cNvSpPr txBox="1">
            <a:spLocks noChangeArrowheads="1"/>
          </p:cNvSpPr>
          <p:nvPr/>
        </p:nvSpPr>
        <p:spPr bwMode="auto">
          <a:xfrm>
            <a:off x="2667000" y="2419350"/>
            <a:ext cx="3429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eaLnBrk="1" hangingPunct="1"/>
            <a:r>
              <a:rPr lang="en-US" sz="1600" b="1" u="sng">
                <a:solidFill>
                  <a:srgbClr val="00B050"/>
                </a:solidFill>
              </a:rPr>
              <a:t>U.S. IOOS Assessment Complete</a:t>
            </a:r>
          </a:p>
        </p:txBody>
      </p:sp>
      <p:sp>
        <p:nvSpPr>
          <p:cNvPr id="24592" name="TextBox 10"/>
          <p:cNvSpPr txBox="1">
            <a:spLocks noChangeArrowheads="1"/>
          </p:cNvSpPr>
          <p:nvPr/>
        </p:nvSpPr>
        <p:spPr bwMode="auto">
          <a:xfrm>
            <a:off x="3276600" y="516255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eaLnBrk="1" hangingPunct="1"/>
            <a:r>
              <a:rPr lang="en-US" sz="1800" b="1">
                <a:solidFill>
                  <a:srgbClr val="00B050"/>
                </a:solidFill>
              </a:rPr>
              <a:t>We Are Here</a:t>
            </a:r>
          </a:p>
        </p:txBody>
      </p:sp>
      <p:sp>
        <p:nvSpPr>
          <p:cNvPr id="24593" name="Slide Number Placeholder 1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DE15986D-7B3F-4945-9B70-FC1EE634BAF1}" type="slidenum">
              <a:rPr lang="en-US" sz="1400" smtClean="0">
                <a:solidFill>
                  <a:schemeClr val="bg1"/>
                </a:solidFill>
              </a:rPr>
              <a:pPr/>
              <a:t>20</a:t>
            </a:fld>
            <a:endParaRPr lang="en-US" sz="1400" smtClean="0">
              <a:solidFill>
                <a:schemeClr val="bg1"/>
              </a:solidFill>
            </a:endParaRPr>
          </a:p>
        </p:txBody>
      </p:sp>
      <p:sp>
        <p:nvSpPr>
          <p:cNvPr id="24594" name="TextBox 17"/>
          <p:cNvSpPr txBox="1">
            <a:spLocks noChangeArrowheads="1"/>
          </p:cNvSpPr>
          <p:nvPr/>
        </p:nvSpPr>
        <p:spPr bwMode="auto">
          <a:xfrm>
            <a:off x="3324225" y="6310313"/>
            <a:ext cx="320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a:solidFill>
                  <a:srgbClr val="CCECFF"/>
                </a:solidFill>
                <a:latin typeface="Calibri" pitchFamily="34" charset="0"/>
              </a:rPr>
              <a:t>U.S. IOOS Assessment</a:t>
            </a:r>
            <a:endParaRPr lang="en-US">
              <a:solidFill>
                <a:srgbClr val="CCEC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a:xfrm>
            <a:off x="304800" y="990600"/>
            <a:ext cx="4419600" cy="2819400"/>
          </a:xfrm>
        </p:spPr>
        <p:txBody>
          <a:bodyPr/>
          <a:lstStyle/>
          <a:p>
            <a:r>
              <a:rPr lang="en-US" sz="2000" smtClean="0"/>
              <a:t>The U.S. IOOS Assessment surveyed two types of information:</a:t>
            </a:r>
          </a:p>
          <a:p>
            <a:pPr lvl="1"/>
            <a:r>
              <a:rPr lang="en-US" sz="1800" smtClean="0"/>
              <a:t>3 categories of U.S. IOOS assets</a:t>
            </a:r>
          </a:p>
          <a:p>
            <a:pPr lvl="1"/>
            <a:r>
              <a:rPr lang="en-US" sz="1800" smtClean="0"/>
              <a:t>37 U.S. IOOS core functional activities (CFAs)</a:t>
            </a:r>
          </a:p>
          <a:p>
            <a:r>
              <a:rPr lang="en-US" sz="2000" smtClean="0"/>
              <a:t>U.S. IOOS asset categories:</a:t>
            </a:r>
          </a:p>
          <a:p>
            <a:pPr lvl="1"/>
            <a:r>
              <a:rPr lang="en-US" sz="1800" smtClean="0"/>
              <a:t>Observing assets</a:t>
            </a:r>
          </a:p>
          <a:p>
            <a:pPr lvl="1"/>
            <a:r>
              <a:rPr lang="en-US" sz="1800" smtClean="0"/>
              <a:t>R&amp;D assets</a:t>
            </a:r>
          </a:p>
          <a:p>
            <a:pPr lvl="1"/>
            <a:r>
              <a:rPr lang="en-US" sz="1800" smtClean="0"/>
              <a:t>Training &amp; Education assets</a:t>
            </a:r>
          </a:p>
        </p:txBody>
      </p:sp>
      <p:sp>
        <p:nvSpPr>
          <p:cNvPr id="25603" name="Title 2"/>
          <p:cNvSpPr>
            <a:spLocks noGrp="1"/>
          </p:cNvSpPr>
          <p:nvPr>
            <p:ph type="title"/>
          </p:nvPr>
        </p:nvSpPr>
        <p:spPr/>
        <p:txBody>
          <a:bodyPr/>
          <a:lstStyle/>
          <a:p>
            <a:r>
              <a:rPr lang="en-US" smtClean="0">
                <a:latin typeface="Calibri" pitchFamily="34" charset="0"/>
              </a:rPr>
              <a:t>U.S. IOOS Assessment Background</a:t>
            </a:r>
          </a:p>
        </p:txBody>
      </p:sp>
      <p:sp>
        <p:nvSpPr>
          <p:cNvPr id="25604" name="Slide Number Placeholder 3"/>
          <p:cNvSpPr>
            <a:spLocks noGrp="1"/>
          </p:cNvSpPr>
          <p:nvPr>
            <p:ph type="sldNum" sz="quarter" idx="12"/>
          </p:nvPr>
        </p:nvSpPr>
        <p:spPr>
          <a:xfrm>
            <a:off x="8001000" y="6286500"/>
            <a:ext cx="1143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F4AFAE51-619A-4D41-8476-9B4DF2580DF2}" type="slidenum">
              <a:rPr lang="en-US" sz="1400" smtClean="0">
                <a:solidFill>
                  <a:schemeClr val="bg1"/>
                </a:solidFill>
              </a:rPr>
              <a:pPr/>
              <a:t>21</a:t>
            </a:fld>
            <a:endParaRPr lang="en-US" sz="1400" smtClean="0">
              <a:solidFill>
                <a:schemeClr val="bg1"/>
              </a:solidFill>
            </a:endParaRPr>
          </a:p>
        </p:txBody>
      </p:sp>
      <p:sp>
        <p:nvSpPr>
          <p:cNvPr id="6" name="Content Placeholder 1"/>
          <p:cNvSpPr txBox="1">
            <a:spLocks/>
          </p:cNvSpPr>
          <p:nvPr/>
        </p:nvSpPr>
        <p:spPr bwMode="auto">
          <a:xfrm>
            <a:off x="304800" y="3962400"/>
            <a:ext cx="8458200" cy="21336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000" kern="0" dirty="0">
                <a:solidFill>
                  <a:srgbClr val="002060"/>
                </a:solidFill>
                <a:latin typeface="Calibri" pitchFamily="34" charset="0"/>
                <a:ea typeface="+mn-ea"/>
              </a:rPr>
              <a:t>CFAs describe U.S. IOOS Program management products and services</a:t>
            </a:r>
          </a:p>
          <a:p>
            <a:pPr marL="342900" indent="-342900" eaLnBrk="0" hangingPunct="0">
              <a:spcBef>
                <a:spcPct val="20000"/>
              </a:spcBef>
              <a:buFontTx/>
              <a:buChar char="•"/>
              <a:defRPr/>
            </a:pPr>
            <a:r>
              <a:rPr lang="en-US" sz="2000" kern="0" dirty="0">
                <a:solidFill>
                  <a:srgbClr val="002060"/>
                </a:solidFill>
                <a:latin typeface="Calibri" pitchFamily="34" charset="0"/>
                <a:ea typeface="+mn-ea"/>
              </a:rPr>
              <a:t>CFAs are derived from stated or implied requirements in:</a:t>
            </a:r>
          </a:p>
          <a:p>
            <a:pPr marL="742950" lvl="1" indent="-285750" eaLnBrk="0" hangingPunct="0">
              <a:spcBef>
                <a:spcPct val="20000"/>
              </a:spcBef>
              <a:buFontTx/>
              <a:buChar char="–"/>
              <a:defRPr/>
            </a:pPr>
            <a:r>
              <a:rPr lang="en-US" sz="1800" kern="0" dirty="0">
                <a:solidFill>
                  <a:srgbClr val="002060"/>
                </a:solidFill>
                <a:latin typeface="Calibri" pitchFamily="34" charset="0"/>
                <a:ea typeface="+mn-ea"/>
              </a:rPr>
              <a:t>ICOOS Act of 2009</a:t>
            </a:r>
          </a:p>
          <a:p>
            <a:pPr marL="742950" lvl="1" indent="-285750" eaLnBrk="0" hangingPunct="0">
              <a:spcBef>
                <a:spcPct val="20000"/>
              </a:spcBef>
              <a:buFontTx/>
              <a:buChar char="–"/>
              <a:defRPr/>
            </a:pPr>
            <a:r>
              <a:rPr lang="en-US" sz="1800" kern="0" dirty="0">
                <a:solidFill>
                  <a:srgbClr val="002060"/>
                </a:solidFill>
                <a:latin typeface="Calibri" pitchFamily="34" charset="0"/>
                <a:ea typeface="+mn-ea"/>
              </a:rPr>
              <a:t>IOOS Development Plan</a:t>
            </a:r>
          </a:p>
          <a:p>
            <a:pPr marL="742950" lvl="1" indent="-285750" eaLnBrk="0" hangingPunct="0">
              <a:spcBef>
                <a:spcPct val="20000"/>
              </a:spcBef>
              <a:buFontTx/>
              <a:buChar char="–"/>
              <a:defRPr/>
            </a:pPr>
            <a:r>
              <a:rPr lang="en-US" sz="1800" kern="0" dirty="0">
                <a:solidFill>
                  <a:srgbClr val="002060"/>
                </a:solidFill>
                <a:latin typeface="Calibri" pitchFamily="34" charset="0"/>
                <a:ea typeface="+mn-ea"/>
              </a:rPr>
              <a:t>IWGOO Strategic Plan</a:t>
            </a:r>
          </a:p>
        </p:txBody>
      </p:sp>
      <p:pic>
        <p:nvPicPr>
          <p:cNvPr id="256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76400"/>
            <a:ext cx="34671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6"/>
          <p:cNvSpPr txBox="1">
            <a:spLocks noChangeArrowheads="1"/>
          </p:cNvSpPr>
          <p:nvPr/>
        </p:nvSpPr>
        <p:spPr bwMode="auto">
          <a:xfrm>
            <a:off x="3324225" y="6310313"/>
            <a:ext cx="320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a:solidFill>
                  <a:srgbClr val="CCECFF"/>
                </a:solidFill>
                <a:latin typeface="Calibri" pitchFamily="34" charset="0"/>
              </a:rPr>
              <a:t>U.S. IOOS Assessment</a:t>
            </a:r>
            <a:endParaRPr lang="en-US">
              <a:solidFill>
                <a:srgbClr val="CCEC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r>
              <a:rPr lang="en-US" smtClean="0">
                <a:latin typeface="Calibri" pitchFamily="34" charset="0"/>
              </a:rPr>
              <a:t>U.S. IOOS Partner Roles</a:t>
            </a:r>
          </a:p>
        </p:txBody>
      </p:sp>
      <p:sp>
        <p:nvSpPr>
          <p:cNvPr id="26627" name="Slide Number Placeholder 3"/>
          <p:cNvSpPr>
            <a:spLocks noGrp="1"/>
          </p:cNvSpPr>
          <p:nvPr>
            <p:ph type="sldNum" sz="quarter" idx="12"/>
          </p:nvPr>
        </p:nvSpPr>
        <p:spPr>
          <a:xfrm>
            <a:off x="8001000" y="6400800"/>
            <a:ext cx="1143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2541006E-3AF1-46F6-B219-346DD8B9687D}" type="slidenum">
              <a:rPr lang="en-US" sz="1400" smtClean="0">
                <a:solidFill>
                  <a:schemeClr val="bg1"/>
                </a:solidFill>
              </a:rPr>
              <a:pPr/>
              <a:t>22</a:t>
            </a:fld>
            <a:endParaRPr lang="en-US" sz="1400" smtClean="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838200"/>
            <a:ext cx="80391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304800" y="838200"/>
            <a:ext cx="8229600" cy="5376863"/>
            <a:chOff x="228600" y="838201"/>
            <a:chExt cx="8229600" cy="5377542"/>
          </a:xfrm>
        </p:grpSpPr>
        <p:pic>
          <p:nvPicPr>
            <p:cNvPr id="26631" name="Picture 4" descr="Slide4.WMF"/>
            <p:cNvPicPr>
              <a:picLocks noChangeAspect="1"/>
            </p:cNvPicPr>
            <p:nvPr/>
          </p:nvPicPr>
          <p:blipFill>
            <a:blip r:embed="rId4" cstate="print">
              <a:extLst>
                <a:ext uri="{28A0092B-C50C-407E-A947-70E740481C1C}">
                  <a14:useLocalDpi xmlns:a14="http://schemas.microsoft.com/office/drawing/2010/main" val="0"/>
                </a:ext>
              </a:extLst>
            </a:blip>
            <a:srcRect l="10001" t="7777" r="2499" b="5556"/>
            <a:stretch>
              <a:fillRect/>
            </a:stretch>
          </p:blipFill>
          <p:spPr bwMode="auto">
            <a:xfrm>
              <a:off x="1143000" y="838201"/>
              <a:ext cx="7315200" cy="5377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Rectangle 5"/>
            <p:cNvSpPr>
              <a:spLocks noChangeArrowheads="1"/>
            </p:cNvSpPr>
            <p:nvPr/>
          </p:nvSpPr>
          <p:spPr bwMode="auto">
            <a:xfrm>
              <a:off x="228600" y="3581400"/>
              <a:ext cx="2362200" cy="2590800"/>
            </a:xfrm>
            <a:prstGeom prst="rect">
              <a:avLst/>
            </a:prstGeom>
            <a:solidFill>
              <a:schemeClr val="bg1"/>
            </a:solidFill>
            <a:ln w="9525" algn="ctr">
              <a:solidFill>
                <a:schemeClr val="bg1"/>
              </a:solidFill>
              <a:round/>
              <a:headEnd/>
              <a:tailEnd/>
            </a:ln>
          </p:spPr>
          <p:txBody>
            <a:bodyPr/>
            <a:lstStyle/>
            <a:p>
              <a:pPr eaLnBrk="0" hangingPunct="0"/>
              <a:endParaRPr lang="en-US"/>
            </a:p>
          </p:txBody>
        </p:sp>
      </p:grpSp>
      <p:sp>
        <p:nvSpPr>
          <p:cNvPr id="26630" name="TextBox 7"/>
          <p:cNvSpPr txBox="1">
            <a:spLocks noChangeArrowheads="1"/>
          </p:cNvSpPr>
          <p:nvPr/>
        </p:nvSpPr>
        <p:spPr bwMode="auto">
          <a:xfrm>
            <a:off x="3324225" y="6310313"/>
            <a:ext cx="320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a:solidFill>
                  <a:srgbClr val="CCECFF"/>
                </a:solidFill>
                <a:latin typeface="Calibri" pitchFamily="34" charset="0"/>
              </a:rPr>
              <a:t>U.S. IOOS Assessment</a:t>
            </a:r>
            <a:endParaRPr lang="en-US">
              <a:solidFill>
                <a:srgbClr val="CCEC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0" y="80963"/>
            <a:ext cx="9144000" cy="633412"/>
          </a:xfrm>
        </p:spPr>
        <p:txBody>
          <a:bodyPr/>
          <a:lstStyle/>
          <a:p>
            <a:r>
              <a:rPr lang="en-US" sz="2800" smtClean="0">
                <a:latin typeface="Calibri" pitchFamily="34" charset="0"/>
              </a:rPr>
              <a:t>U.S. IOOS Partner Reported Observing System Assets</a:t>
            </a:r>
          </a:p>
        </p:txBody>
      </p:sp>
      <p:sp>
        <p:nvSpPr>
          <p:cNvPr id="27651" name="Slide Number Placeholder 3"/>
          <p:cNvSpPr>
            <a:spLocks noGrp="1"/>
          </p:cNvSpPr>
          <p:nvPr>
            <p:ph type="sldNum" sz="quarter" idx="12"/>
          </p:nvPr>
        </p:nvSpPr>
        <p:spPr>
          <a:xfrm>
            <a:off x="7886700" y="6286500"/>
            <a:ext cx="1143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9639D821-C779-4024-A5C0-69F80E33CBBF}" type="slidenum">
              <a:rPr lang="en-US" sz="1400" smtClean="0">
                <a:solidFill>
                  <a:schemeClr val="bg1"/>
                </a:solidFill>
              </a:rPr>
              <a:pPr/>
              <a:t>23</a:t>
            </a:fld>
            <a:endParaRPr lang="en-US" sz="1400" smtClean="0">
              <a:solidFill>
                <a:schemeClr val="bg1"/>
              </a:solidFill>
            </a:endParaRPr>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595313"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5135563"/>
            <a:ext cx="609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2087563"/>
            <a:ext cx="6096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267200"/>
            <a:ext cx="5334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Box 12"/>
          <p:cNvSpPr txBox="1">
            <a:spLocks noChangeArrowheads="1"/>
          </p:cNvSpPr>
          <p:nvPr/>
        </p:nvSpPr>
        <p:spPr bwMode="auto">
          <a:xfrm>
            <a:off x="914400" y="2133600"/>
            <a:ext cx="1843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600" b="1">
                <a:solidFill>
                  <a:srgbClr val="0070C0"/>
                </a:solidFill>
              </a:rPr>
              <a:t>45 obs systems &amp; obs asset database (NOSA)</a:t>
            </a:r>
          </a:p>
        </p:txBody>
      </p:sp>
      <p:sp>
        <p:nvSpPr>
          <p:cNvPr id="27657" name="TextBox 13"/>
          <p:cNvSpPr txBox="1">
            <a:spLocks noChangeArrowheads="1"/>
          </p:cNvSpPr>
          <p:nvPr/>
        </p:nvSpPr>
        <p:spPr bwMode="auto">
          <a:xfrm>
            <a:off x="6650038" y="2057400"/>
            <a:ext cx="1427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600" b="1">
                <a:solidFill>
                  <a:srgbClr val="0070C0"/>
                </a:solidFill>
              </a:rPr>
              <a:t>2 satellite obs systems</a:t>
            </a:r>
          </a:p>
        </p:txBody>
      </p:sp>
      <p:sp>
        <p:nvSpPr>
          <p:cNvPr id="27658" name="TextBox 14"/>
          <p:cNvSpPr txBox="1">
            <a:spLocks noChangeArrowheads="1"/>
          </p:cNvSpPr>
          <p:nvPr/>
        </p:nvSpPr>
        <p:spPr bwMode="auto">
          <a:xfrm>
            <a:off x="6858000" y="518160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600" b="1">
                <a:solidFill>
                  <a:srgbClr val="0070C0"/>
                </a:solidFill>
              </a:rPr>
              <a:t>4 obs systems </a:t>
            </a:r>
          </a:p>
        </p:txBody>
      </p:sp>
      <p:sp>
        <p:nvSpPr>
          <p:cNvPr id="27659" name="TextBox 15"/>
          <p:cNvSpPr txBox="1">
            <a:spLocks noChangeArrowheads="1"/>
          </p:cNvSpPr>
          <p:nvPr/>
        </p:nvSpPr>
        <p:spPr bwMode="auto">
          <a:xfrm>
            <a:off x="6705600" y="2997200"/>
            <a:ext cx="106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600" b="1">
                <a:solidFill>
                  <a:srgbClr val="0070C0"/>
                </a:solidFill>
              </a:rPr>
              <a:t>4 obs systems</a:t>
            </a:r>
          </a:p>
        </p:txBody>
      </p:sp>
      <p:sp>
        <p:nvSpPr>
          <p:cNvPr id="27660" name="TextBox 16"/>
          <p:cNvSpPr txBox="1">
            <a:spLocks noChangeArrowheads="1"/>
          </p:cNvSpPr>
          <p:nvPr/>
        </p:nvSpPr>
        <p:spPr bwMode="auto">
          <a:xfrm>
            <a:off x="1752600" y="4292600"/>
            <a:ext cx="106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600" b="1">
                <a:solidFill>
                  <a:srgbClr val="0070C0"/>
                </a:solidFill>
              </a:rPr>
              <a:t>21 obs systems</a:t>
            </a:r>
          </a:p>
        </p:txBody>
      </p:sp>
      <p:pic>
        <p:nvPicPr>
          <p:cNvPr id="27661" name="Picture 26"/>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4035425"/>
            <a:ext cx="533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2" name="TextBox 27"/>
          <p:cNvSpPr txBox="1">
            <a:spLocks noChangeArrowheads="1"/>
          </p:cNvSpPr>
          <p:nvPr/>
        </p:nvSpPr>
        <p:spPr bwMode="auto">
          <a:xfrm>
            <a:off x="6781800" y="4038600"/>
            <a:ext cx="121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600" b="1">
                <a:solidFill>
                  <a:srgbClr val="0070C0"/>
                </a:solidFill>
              </a:rPr>
              <a:t>4 obs programs</a:t>
            </a:r>
          </a:p>
        </p:txBody>
      </p:sp>
      <p:sp>
        <p:nvSpPr>
          <p:cNvPr id="30" name="Down Arrow Callout 29"/>
          <p:cNvSpPr/>
          <p:nvPr/>
        </p:nvSpPr>
        <p:spPr bwMode="auto">
          <a:xfrm>
            <a:off x="2514600" y="838200"/>
            <a:ext cx="4191000" cy="990600"/>
          </a:xfrm>
          <a:prstGeom prst="downArrowCallout">
            <a:avLst/>
          </a:prstGeom>
          <a:solidFill>
            <a:schemeClr val="accent1">
              <a:lumMod val="40000"/>
              <a:lumOff val="60000"/>
            </a:schemeClr>
          </a:solidFill>
          <a:ln w="25400" cap="flat" cmpd="sng" algn="ctr">
            <a:solidFill>
              <a:schemeClr val="accent1">
                <a:lumMod val="75000"/>
              </a:schemeClr>
            </a:solidFill>
            <a:prstDash val="solid"/>
            <a:round/>
            <a:headEnd type="none" w="med" len="med"/>
            <a:tailEnd type="none" w="med" len="med"/>
          </a:ln>
          <a:effectLst/>
        </p:spPr>
        <p:txBody>
          <a:bodyPr anchor="ctr"/>
          <a:lstStyle/>
          <a:p>
            <a:pPr algn="ctr" eaLnBrk="0" hangingPunct="0">
              <a:defRPr/>
            </a:pPr>
            <a:r>
              <a:rPr lang="en-US" sz="2000" b="1" dirty="0">
                <a:solidFill>
                  <a:schemeClr val="accent1">
                    <a:lumMod val="50000"/>
                  </a:schemeClr>
                </a:solidFill>
                <a:latin typeface="Arial" charset="0"/>
                <a:ea typeface="ＭＳ Ｐゴシック" pitchFamily="1" charset="-128"/>
              </a:rPr>
              <a:t>Observing Assets Measuring U.S. IOOS Core Variables</a:t>
            </a:r>
          </a:p>
        </p:txBody>
      </p:sp>
      <p:pic>
        <p:nvPicPr>
          <p:cNvPr id="27664"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5486400"/>
            <a:ext cx="914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7" descr="Regions with logos.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8600" y="3201988"/>
            <a:ext cx="1397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5537200"/>
            <a:ext cx="6096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0400" y="1905000"/>
            <a:ext cx="27860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8" name="Picture 2" descr="C:\Documents and Settings\dweinstein\Local Settings\Temporary Internet Files\Content.IE5\2KNSMEMM\MC900434845[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1066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669" name="Straight Arrow Connector 26"/>
          <p:cNvCxnSpPr>
            <a:cxnSpLocks noChangeShapeType="1"/>
          </p:cNvCxnSpPr>
          <p:nvPr/>
        </p:nvCxnSpPr>
        <p:spPr bwMode="auto">
          <a:xfrm flipH="1">
            <a:off x="5867400" y="2362200"/>
            <a:ext cx="762000" cy="2286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70" name="Straight Arrow Connector 34"/>
          <p:cNvCxnSpPr>
            <a:cxnSpLocks noChangeShapeType="1"/>
          </p:cNvCxnSpPr>
          <p:nvPr/>
        </p:nvCxnSpPr>
        <p:spPr bwMode="auto">
          <a:xfrm>
            <a:off x="2743200" y="2590800"/>
            <a:ext cx="1676400" cy="762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71" name="Straight Arrow Connector 39"/>
          <p:cNvCxnSpPr>
            <a:cxnSpLocks noChangeShapeType="1"/>
          </p:cNvCxnSpPr>
          <p:nvPr/>
        </p:nvCxnSpPr>
        <p:spPr bwMode="auto">
          <a:xfrm>
            <a:off x="2667000" y="2819400"/>
            <a:ext cx="1143000" cy="12954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72" name="Straight Arrow Connector 45"/>
          <p:cNvCxnSpPr>
            <a:cxnSpLocks noChangeShapeType="1"/>
          </p:cNvCxnSpPr>
          <p:nvPr/>
        </p:nvCxnSpPr>
        <p:spPr bwMode="auto">
          <a:xfrm flipH="1" flipV="1">
            <a:off x="5715000" y="3581400"/>
            <a:ext cx="1143000" cy="16002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73" name="Straight Arrow Connector 49"/>
          <p:cNvCxnSpPr>
            <a:cxnSpLocks noChangeShapeType="1"/>
          </p:cNvCxnSpPr>
          <p:nvPr/>
        </p:nvCxnSpPr>
        <p:spPr bwMode="auto">
          <a:xfrm flipV="1">
            <a:off x="2590800" y="3124200"/>
            <a:ext cx="1676400" cy="12954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74" name="Straight Arrow Connector 52"/>
          <p:cNvCxnSpPr>
            <a:cxnSpLocks noChangeShapeType="1"/>
          </p:cNvCxnSpPr>
          <p:nvPr/>
        </p:nvCxnSpPr>
        <p:spPr bwMode="auto">
          <a:xfrm flipH="1" flipV="1">
            <a:off x="1143000" y="1676400"/>
            <a:ext cx="228600" cy="4572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7675" name="TextBox 11"/>
          <p:cNvSpPr txBox="1">
            <a:spLocks noChangeArrowheads="1"/>
          </p:cNvSpPr>
          <p:nvPr/>
        </p:nvSpPr>
        <p:spPr bwMode="auto">
          <a:xfrm>
            <a:off x="1676400" y="33528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600" b="1">
                <a:solidFill>
                  <a:srgbClr val="0070C0"/>
                </a:solidFill>
              </a:rPr>
              <a:t>1,500 obs platforms</a:t>
            </a:r>
          </a:p>
        </p:txBody>
      </p:sp>
      <p:cxnSp>
        <p:nvCxnSpPr>
          <p:cNvPr id="27676" name="Straight Arrow Connector 59"/>
          <p:cNvCxnSpPr>
            <a:cxnSpLocks noChangeShapeType="1"/>
          </p:cNvCxnSpPr>
          <p:nvPr/>
        </p:nvCxnSpPr>
        <p:spPr bwMode="auto">
          <a:xfrm>
            <a:off x="2743200" y="2667000"/>
            <a:ext cx="1905000" cy="3048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77" name="Straight Arrow Connector 64"/>
          <p:cNvCxnSpPr>
            <a:cxnSpLocks noChangeShapeType="1"/>
          </p:cNvCxnSpPr>
          <p:nvPr/>
        </p:nvCxnSpPr>
        <p:spPr bwMode="auto">
          <a:xfrm flipH="1" flipV="1">
            <a:off x="6019800" y="2895600"/>
            <a:ext cx="685800" cy="3048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78" name="Straight Arrow Connector 69"/>
          <p:cNvCxnSpPr>
            <a:cxnSpLocks noChangeShapeType="1"/>
          </p:cNvCxnSpPr>
          <p:nvPr/>
        </p:nvCxnSpPr>
        <p:spPr bwMode="auto">
          <a:xfrm flipV="1">
            <a:off x="2514600" y="4267200"/>
            <a:ext cx="609600" cy="9906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79" name="Straight Arrow Connector 72"/>
          <p:cNvCxnSpPr>
            <a:cxnSpLocks noChangeShapeType="1"/>
          </p:cNvCxnSpPr>
          <p:nvPr/>
        </p:nvCxnSpPr>
        <p:spPr bwMode="auto">
          <a:xfrm flipH="1" flipV="1">
            <a:off x="5181600" y="3581400"/>
            <a:ext cx="533400" cy="18288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80" name="Straight Arrow Connector 78"/>
          <p:cNvCxnSpPr>
            <a:cxnSpLocks noChangeShapeType="1"/>
          </p:cNvCxnSpPr>
          <p:nvPr/>
        </p:nvCxnSpPr>
        <p:spPr bwMode="auto">
          <a:xfrm flipV="1">
            <a:off x="4191000" y="4953000"/>
            <a:ext cx="381000" cy="4572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81" name="Straight Arrow Connector 82"/>
          <p:cNvCxnSpPr>
            <a:cxnSpLocks noChangeShapeType="1"/>
          </p:cNvCxnSpPr>
          <p:nvPr/>
        </p:nvCxnSpPr>
        <p:spPr bwMode="auto">
          <a:xfrm flipH="1" flipV="1">
            <a:off x="6019800" y="3048000"/>
            <a:ext cx="762000" cy="12192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82" name="Straight Arrow Connector 85"/>
          <p:cNvCxnSpPr>
            <a:cxnSpLocks noChangeShapeType="1"/>
          </p:cNvCxnSpPr>
          <p:nvPr/>
        </p:nvCxnSpPr>
        <p:spPr bwMode="auto">
          <a:xfrm>
            <a:off x="2743200" y="3733800"/>
            <a:ext cx="457200"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83" name="Straight Arrow Connector 44"/>
          <p:cNvCxnSpPr>
            <a:cxnSpLocks noChangeShapeType="1"/>
          </p:cNvCxnSpPr>
          <p:nvPr/>
        </p:nvCxnSpPr>
        <p:spPr bwMode="auto">
          <a:xfrm flipH="1" flipV="1">
            <a:off x="6019800" y="3352800"/>
            <a:ext cx="914400" cy="18288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7684" name="TextBox 53"/>
          <p:cNvSpPr txBox="1">
            <a:spLocks noChangeArrowheads="1"/>
          </p:cNvSpPr>
          <p:nvPr/>
        </p:nvSpPr>
        <p:spPr bwMode="auto">
          <a:xfrm>
            <a:off x="1066800" y="5189538"/>
            <a:ext cx="2209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600" b="1">
                <a:solidFill>
                  <a:srgbClr val="0070C0"/>
                </a:solidFill>
              </a:rPr>
              <a:t>8 water resource programs &amp; 1 satellite obs system</a:t>
            </a:r>
          </a:p>
        </p:txBody>
      </p:sp>
      <p:sp>
        <p:nvSpPr>
          <p:cNvPr id="27685" name="TextBox 55"/>
          <p:cNvSpPr txBox="1">
            <a:spLocks noChangeArrowheads="1"/>
          </p:cNvSpPr>
          <p:nvPr/>
        </p:nvSpPr>
        <p:spPr bwMode="auto">
          <a:xfrm>
            <a:off x="3429000" y="5410200"/>
            <a:ext cx="990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600" b="1">
                <a:solidFill>
                  <a:srgbClr val="0070C0"/>
                </a:solidFill>
              </a:rPr>
              <a:t>Animal-borne sensors</a:t>
            </a:r>
          </a:p>
        </p:txBody>
      </p:sp>
      <p:sp>
        <p:nvSpPr>
          <p:cNvPr id="27686" name="TextBox 56"/>
          <p:cNvSpPr txBox="1">
            <a:spLocks noChangeArrowheads="1"/>
          </p:cNvSpPr>
          <p:nvPr/>
        </p:nvSpPr>
        <p:spPr bwMode="auto">
          <a:xfrm>
            <a:off x="5486400" y="5410200"/>
            <a:ext cx="129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600" b="1">
                <a:solidFill>
                  <a:srgbClr val="0070C0"/>
                </a:solidFill>
              </a:rPr>
              <a:t>Defense-related obs systems</a:t>
            </a:r>
          </a:p>
        </p:txBody>
      </p:sp>
      <p:cxnSp>
        <p:nvCxnSpPr>
          <p:cNvPr id="27687" name="Straight Arrow Connector 62"/>
          <p:cNvCxnSpPr>
            <a:cxnSpLocks noChangeShapeType="1"/>
          </p:cNvCxnSpPr>
          <p:nvPr/>
        </p:nvCxnSpPr>
        <p:spPr bwMode="auto">
          <a:xfrm>
            <a:off x="2743200" y="2743200"/>
            <a:ext cx="2209800" cy="4572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88" name="Straight Arrow Connector 68"/>
          <p:cNvCxnSpPr>
            <a:cxnSpLocks noChangeShapeType="1"/>
          </p:cNvCxnSpPr>
          <p:nvPr/>
        </p:nvCxnSpPr>
        <p:spPr bwMode="auto">
          <a:xfrm>
            <a:off x="2743200" y="2819400"/>
            <a:ext cx="1981200" cy="7620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7689" name="Straight Arrow Connector 75"/>
          <p:cNvCxnSpPr>
            <a:cxnSpLocks noChangeShapeType="1"/>
          </p:cNvCxnSpPr>
          <p:nvPr/>
        </p:nvCxnSpPr>
        <p:spPr bwMode="auto">
          <a:xfrm>
            <a:off x="2743200" y="2438400"/>
            <a:ext cx="2667000"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7690" name="TextBox 46"/>
          <p:cNvSpPr txBox="1">
            <a:spLocks noChangeArrowheads="1"/>
          </p:cNvSpPr>
          <p:nvPr/>
        </p:nvSpPr>
        <p:spPr bwMode="auto">
          <a:xfrm>
            <a:off x="76200" y="3987800"/>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200" b="1"/>
              <a:t>Regional</a:t>
            </a:r>
          </a:p>
          <a:p>
            <a:pPr eaLnBrk="1" hangingPunct="1"/>
            <a:r>
              <a:rPr lang="en-US" sz="1200" b="1"/>
              <a:t>IOOS</a:t>
            </a:r>
          </a:p>
        </p:txBody>
      </p:sp>
      <p:pic>
        <p:nvPicPr>
          <p:cNvPr id="2769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88263" y="3049588"/>
            <a:ext cx="61753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43400" y="5638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693" name="Straight Arrow Connector 64"/>
          <p:cNvCxnSpPr>
            <a:cxnSpLocks noChangeShapeType="1"/>
          </p:cNvCxnSpPr>
          <p:nvPr/>
        </p:nvCxnSpPr>
        <p:spPr bwMode="auto">
          <a:xfrm flipH="1" flipV="1">
            <a:off x="5791200" y="3505200"/>
            <a:ext cx="990600" cy="7620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7694" name="TextBox 45"/>
          <p:cNvSpPr txBox="1">
            <a:spLocks noChangeArrowheads="1"/>
          </p:cNvSpPr>
          <p:nvPr/>
        </p:nvSpPr>
        <p:spPr bwMode="auto">
          <a:xfrm>
            <a:off x="3324225" y="6310313"/>
            <a:ext cx="320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a:solidFill>
                  <a:srgbClr val="CCECFF"/>
                </a:solidFill>
                <a:latin typeface="Calibri" pitchFamily="34" charset="0"/>
              </a:rPr>
              <a:t>U.S. IOOS Assessment</a:t>
            </a:r>
            <a:endParaRPr lang="en-US">
              <a:solidFill>
                <a:srgbClr val="CCEC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0" y="80963"/>
            <a:ext cx="9144000" cy="633412"/>
          </a:xfrm>
        </p:spPr>
        <p:txBody>
          <a:bodyPr/>
          <a:lstStyle/>
          <a:p>
            <a:r>
              <a:rPr lang="en-US" sz="3000" smtClean="0">
                <a:latin typeface="Calibri" pitchFamily="34" charset="0"/>
              </a:rPr>
              <a:t>U.S. IOOS Partner Reported Observing R&amp;D Assets</a:t>
            </a:r>
          </a:p>
        </p:txBody>
      </p:sp>
      <p:sp>
        <p:nvSpPr>
          <p:cNvPr id="28675" name="Slide Number Placeholder 3"/>
          <p:cNvSpPr>
            <a:spLocks noGrp="1"/>
          </p:cNvSpPr>
          <p:nvPr>
            <p:ph type="sldNum" sz="quarter" idx="12"/>
          </p:nvPr>
        </p:nvSpPr>
        <p:spPr>
          <a:xfrm>
            <a:off x="7848600" y="6286500"/>
            <a:ext cx="1143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DC1DD8F9-5003-4E56-925C-B269419EC86E}" type="slidenum">
              <a:rPr lang="en-US" sz="1400" smtClean="0">
                <a:solidFill>
                  <a:schemeClr val="bg1"/>
                </a:solidFill>
              </a:rPr>
              <a:pPr/>
              <a:t>24</a:t>
            </a:fld>
            <a:endParaRPr lang="en-US" sz="1400" smtClean="0">
              <a:solidFill>
                <a:schemeClr val="bg1"/>
              </a:solidFill>
            </a:endParaRPr>
          </a:p>
        </p:txBody>
      </p:sp>
      <p:sp>
        <p:nvSpPr>
          <p:cNvPr id="10" name="TextBox 9"/>
          <p:cNvSpPr txBox="1"/>
          <p:nvPr/>
        </p:nvSpPr>
        <p:spPr bwMode="auto">
          <a:xfrm>
            <a:off x="7010400" y="1679575"/>
            <a:ext cx="2133600" cy="950913"/>
          </a:xfrm>
          <a:prstGeom prst="rect">
            <a:avLst/>
          </a:prstGeom>
          <a:noFill/>
        </p:spPr>
        <p:txBody>
          <a:bodyPr>
            <a:spAutoFit/>
          </a:bodyPr>
          <a:lstStyle/>
          <a:p>
            <a:pPr marL="112713" indent="-112713" eaLnBrk="0" hangingPunct="0">
              <a:spcBef>
                <a:spcPct val="20000"/>
              </a:spcBef>
              <a:buSzPct val="100000"/>
              <a:buFontTx/>
              <a:buChar char="•"/>
              <a:defRPr/>
            </a:pPr>
            <a:r>
              <a:rPr lang="en-US" sz="900" kern="0" dirty="0">
                <a:latin typeface="+mn-lt"/>
                <a:ea typeface="+mn-ea"/>
              </a:rPr>
              <a:t>U.S. Army Engineer Research and Development Center (ERDC) Coastal and Hydraulics Laboratory (CHL)</a:t>
            </a:r>
          </a:p>
          <a:p>
            <a:pPr marL="112713" indent="-112713" eaLnBrk="0" hangingPunct="0">
              <a:spcBef>
                <a:spcPct val="20000"/>
              </a:spcBef>
              <a:buSzPct val="100000"/>
              <a:buFontTx/>
              <a:buChar char="•"/>
              <a:defRPr/>
            </a:pPr>
            <a:r>
              <a:rPr lang="en-US" sz="900" kern="0" dirty="0">
                <a:latin typeface="+mn-lt"/>
                <a:ea typeface="+mn-ea"/>
              </a:rPr>
              <a:t>Joint Airborne </a:t>
            </a:r>
            <a:r>
              <a:rPr lang="en-US" sz="900" kern="0" dirty="0" err="1">
                <a:latin typeface="+mn-lt"/>
                <a:ea typeface="+mn-ea"/>
              </a:rPr>
              <a:t>Lidar</a:t>
            </a:r>
            <a:r>
              <a:rPr lang="en-US" sz="900" kern="0" dirty="0">
                <a:latin typeface="+mn-lt"/>
                <a:ea typeface="+mn-ea"/>
              </a:rPr>
              <a:t> Bathymetry Technical Center of Expertise</a:t>
            </a:r>
          </a:p>
        </p:txBody>
      </p:sp>
      <p:sp>
        <p:nvSpPr>
          <p:cNvPr id="11" name="TextBox 10"/>
          <p:cNvSpPr txBox="1"/>
          <p:nvPr/>
        </p:nvSpPr>
        <p:spPr>
          <a:xfrm>
            <a:off x="76200" y="3513144"/>
            <a:ext cx="4800600" cy="2762244"/>
          </a:xfrm>
          <a:prstGeom prst="rect">
            <a:avLst/>
          </a:prstGeom>
          <a:noFill/>
        </p:spPr>
        <p:txBody>
          <a:bodyPr numCol="2" spcCol="182880">
            <a:spAutoFit/>
          </a:bodyPr>
          <a:lstStyle/>
          <a:p>
            <a:pPr marL="112713" indent="-112713" eaLnBrk="0" hangingPunct="0">
              <a:spcBef>
                <a:spcPct val="20000"/>
              </a:spcBef>
              <a:buSzPct val="100000"/>
              <a:buFontTx/>
              <a:buChar char="•"/>
              <a:defRPr/>
            </a:pPr>
            <a:r>
              <a:rPr lang="en-US" sz="700" kern="0" dirty="0">
                <a:latin typeface="+mn-lt"/>
                <a:ea typeface="+mn-ea"/>
              </a:rPr>
              <a:t>Pacific Marine Environmental Laboratory</a:t>
            </a:r>
          </a:p>
          <a:p>
            <a:pPr marL="112713" indent="-112713" eaLnBrk="0" hangingPunct="0">
              <a:spcBef>
                <a:spcPct val="20000"/>
              </a:spcBef>
              <a:buSzPct val="100000"/>
              <a:buFontTx/>
              <a:buChar char="•"/>
              <a:defRPr/>
            </a:pPr>
            <a:r>
              <a:rPr lang="en-US" sz="700" kern="0" dirty="0">
                <a:latin typeface="+mn-lt"/>
                <a:ea typeface="+mn-ea"/>
              </a:rPr>
              <a:t>Earth System Research Laboratory National Severe Storms Laboratory</a:t>
            </a:r>
          </a:p>
          <a:p>
            <a:pPr marL="112713" indent="-112713" eaLnBrk="0" hangingPunct="0">
              <a:spcBef>
                <a:spcPct val="20000"/>
              </a:spcBef>
              <a:buSzPct val="100000"/>
              <a:buFontTx/>
              <a:buChar char="•"/>
              <a:defRPr/>
            </a:pPr>
            <a:r>
              <a:rPr lang="en-US" sz="700" kern="0" dirty="0">
                <a:latin typeface="+mn-lt"/>
                <a:ea typeface="+mn-ea"/>
              </a:rPr>
              <a:t>Air Resources Laboratory</a:t>
            </a:r>
          </a:p>
          <a:p>
            <a:pPr marL="112713" indent="-112713" eaLnBrk="0" hangingPunct="0">
              <a:spcBef>
                <a:spcPct val="20000"/>
              </a:spcBef>
              <a:buSzPct val="100000"/>
              <a:buFontTx/>
              <a:buChar char="•"/>
              <a:defRPr/>
            </a:pPr>
            <a:r>
              <a:rPr lang="en-US" sz="700" kern="0" dirty="0">
                <a:latin typeface="+mn-lt"/>
                <a:ea typeface="+mn-ea"/>
              </a:rPr>
              <a:t>Great Lakes Environmental Research Lab</a:t>
            </a:r>
          </a:p>
          <a:p>
            <a:pPr marL="112713" indent="-112713" eaLnBrk="0" hangingPunct="0">
              <a:spcBef>
                <a:spcPct val="20000"/>
              </a:spcBef>
              <a:buSzPct val="100000"/>
              <a:buFontTx/>
              <a:buChar char="•"/>
              <a:defRPr/>
            </a:pPr>
            <a:r>
              <a:rPr lang="en-US" sz="700" kern="0" dirty="0">
                <a:latin typeface="+mn-lt"/>
                <a:ea typeface="+mn-ea"/>
              </a:rPr>
              <a:t>Atlantic Oceanographic &amp; Meteorological Lab</a:t>
            </a:r>
          </a:p>
          <a:p>
            <a:pPr marL="112713" indent="-112713" eaLnBrk="0" hangingPunct="0">
              <a:spcBef>
                <a:spcPct val="20000"/>
              </a:spcBef>
              <a:buSzPct val="100000"/>
              <a:buFontTx/>
              <a:buChar char="•"/>
              <a:defRPr/>
            </a:pPr>
            <a:r>
              <a:rPr lang="en-US" sz="700" kern="0" dirty="0">
                <a:latin typeface="+mn-lt"/>
                <a:ea typeface="+mn-ea"/>
              </a:rPr>
              <a:t>Geophysical Fluid Dynamics Laboratory</a:t>
            </a:r>
          </a:p>
          <a:p>
            <a:pPr marL="112713" indent="-112713" eaLnBrk="0" hangingPunct="0">
              <a:spcBef>
                <a:spcPct val="20000"/>
              </a:spcBef>
              <a:buSzPct val="100000"/>
              <a:buFontTx/>
              <a:buChar char="•"/>
              <a:defRPr/>
            </a:pPr>
            <a:r>
              <a:rPr lang="en-US" sz="700" kern="0" dirty="0">
                <a:latin typeface="+mn-lt"/>
                <a:ea typeface="+mn-ea"/>
              </a:rPr>
              <a:t>Ocean Exploration and Research</a:t>
            </a:r>
          </a:p>
          <a:p>
            <a:pPr marL="112713" indent="-112713" eaLnBrk="0" hangingPunct="0">
              <a:spcBef>
                <a:spcPct val="20000"/>
              </a:spcBef>
              <a:buSzPct val="100000"/>
              <a:buFontTx/>
              <a:buChar char="•"/>
              <a:defRPr/>
            </a:pPr>
            <a:r>
              <a:rPr lang="en-US" sz="700" kern="0" dirty="0">
                <a:latin typeface="+mn-lt"/>
                <a:ea typeface="+mn-ea"/>
              </a:rPr>
              <a:t>Climate Program Office</a:t>
            </a:r>
          </a:p>
          <a:p>
            <a:pPr marL="112713" indent="-112713" eaLnBrk="0" hangingPunct="0">
              <a:spcBef>
                <a:spcPct val="20000"/>
              </a:spcBef>
              <a:buSzPct val="100000"/>
              <a:buFontTx/>
              <a:buChar char="•"/>
              <a:defRPr/>
            </a:pPr>
            <a:r>
              <a:rPr lang="en-US" sz="700" kern="0" dirty="0">
                <a:latin typeface="+mn-lt"/>
                <a:ea typeface="+mn-ea"/>
              </a:rPr>
              <a:t>National Sea Grant College Program</a:t>
            </a:r>
          </a:p>
          <a:p>
            <a:pPr marL="112713" indent="-112713" eaLnBrk="0" hangingPunct="0">
              <a:spcBef>
                <a:spcPct val="20000"/>
              </a:spcBef>
              <a:buSzPct val="100000"/>
              <a:buFontTx/>
              <a:buChar char="•"/>
              <a:defRPr/>
            </a:pPr>
            <a:r>
              <a:rPr lang="en-US" sz="700" kern="0" dirty="0">
                <a:latin typeface="+mn-lt"/>
                <a:ea typeface="+mn-ea"/>
              </a:rPr>
              <a:t>Office of Weather and Air Quality</a:t>
            </a:r>
          </a:p>
          <a:p>
            <a:pPr marL="112713" indent="-112713" eaLnBrk="0" hangingPunct="0">
              <a:spcBef>
                <a:spcPct val="20000"/>
              </a:spcBef>
              <a:buSzPct val="100000"/>
              <a:buFontTx/>
              <a:buChar char="•"/>
              <a:defRPr/>
            </a:pPr>
            <a:r>
              <a:rPr lang="en-US" sz="700" kern="0" dirty="0">
                <a:latin typeface="+mn-lt"/>
                <a:ea typeface="+mn-ea"/>
              </a:rPr>
              <a:t>Center for Coastal Fisheries &amp; Habitat Research</a:t>
            </a:r>
          </a:p>
          <a:p>
            <a:pPr marL="112713" indent="-112713" eaLnBrk="0" hangingPunct="0">
              <a:spcBef>
                <a:spcPct val="20000"/>
              </a:spcBef>
              <a:buSzPct val="100000"/>
              <a:buFontTx/>
              <a:buChar char="•"/>
              <a:defRPr/>
            </a:pPr>
            <a:r>
              <a:rPr lang="en-US" sz="700" kern="0" dirty="0">
                <a:latin typeface="+mn-lt"/>
                <a:ea typeface="+mn-ea"/>
              </a:rPr>
              <a:t>Center for Coastal Monitoring &amp; Assessment</a:t>
            </a:r>
          </a:p>
          <a:p>
            <a:pPr marL="112713" indent="-112713" eaLnBrk="0" hangingPunct="0">
              <a:spcBef>
                <a:spcPct val="20000"/>
              </a:spcBef>
              <a:buSzPct val="100000"/>
              <a:buFontTx/>
              <a:buChar char="•"/>
              <a:defRPr/>
            </a:pPr>
            <a:r>
              <a:rPr lang="en-US" sz="700" kern="0" dirty="0">
                <a:latin typeface="+mn-lt"/>
                <a:ea typeface="+mn-ea"/>
              </a:rPr>
              <a:t>Center for Environmental Health &amp; </a:t>
            </a:r>
            <a:r>
              <a:rPr lang="en-US" sz="700" kern="0" dirty="0" err="1">
                <a:latin typeface="+mn-lt"/>
                <a:ea typeface="+mn-ea"/>
              </a:rPr>
              <a:t>Biomolecular</a:t>
            </a:r>
            <a:r>
              <a:rPr lang="en-US" sz="700" kern="0" dirty="0">
                <a:latin typeface="+mn-lt"/>
                <a:ea typeface="+mn-ea"/>
              </a:rPr>
              <a:t> Research</a:t>
            </a:r>
          </a:p>
          <a:p>
            <a:pPr marL="112713" indent="-112713" eaLnBrk="0" hangingPunct="0">
              <a:spcBef>
                <a:spcPct val="20000"/>
              </a:spcBef>
              <a:buSzPct val="100000"/>
              <a:buFontTx/>
              <a:buChar char="•"/>
              <a:defRPr/>
            </a:pPr>
            <a:r>
              <a:rPr lang="en-US" sz="700" kern="0" dirty="0">
                <a:latin typeface="+mn-lt"/>
                <a:ea typeface="+mn-ea"/>
              </a:rPr>
              <a:t>Ocean Systems Test and Evaluation Program</a:t>
            </a:r>
          </a:p>
          <a:p>
            <a:pPr marL="112713" indent="-112713" eaLnBrk="0" hangingPunct="0">
              <a:spcBef>
                <a:spcPct val="20000"/>
              </a:spcBef>
              <a:buSzPct val="100000"/>
              <a:buFontTx/>
              <a:buChar char="•"/>
              <a:defRPr/>
            </a:pPr>
            <a:r>
              <a:rPr lang="en-US" sz="700" kern="0" dirty="0">
                <a:latin typeface="+mn-lt"/>
                <a:ea typeface="+mn-ea"/>
              </a:rPr>
              <a:t>Center for Sponsored Coastal Ocean Research</a:t>
            </a:r>
          </a:p>
          <a:p>
            <a:pPr marL="112713" indent="-112713" eaLnBrk="0" hangingPunct="0">
              <a:spcBef>
                <a:spcPct val="20000"/>
              </a:spcBef>
              <a:buSzPct val="100000"/>
              <a:buFontTx/>
              <a:buChar char="•"/>
              <a:defRPr/>
            </a:pPr>
            <a:r>
              <a:rPr lang="en-US" sz="700" kern="0" dirty="0">
                <a:latin typeface="+mn-lt"/>
                <a:ea typeface="+mn-ea"/>
              </a:rPr>
              <a:t>Coast Survey Development Laboratory</a:t>
            </a:r>
          </a:p>
          <a:p>
            <a:pPr marL="112713" indent="-112713" eaLnBrk="0" hangingPunct="0">
              <a:spcBef>
                <a:spcPct val="20000"/>
              </a:spcBef>
              <a:buSzPct val="100000"/>
              <a:buFontTx/>
              <a:buChar char="•"/>
              <a:defRPr/>
            </a:pPr>
            <a:r>
              <a:rPr lang="en-US" sz="700" kern="0" dirty="0">
                <a:latin typeface="+mn-lt"/>
                <a:ea typeface="+mn-ea"/>
              </a:rPr>
              <a:t>National Geodetic Survey Geosciences Research Division</a:t>
            </a:r>
          </a:p>
          <a:p>
            <a:pPr marL="112713" indent="-112713" eaLnBrk="0" hangingPunct="0">
              <a:spcBef>
                <a:spcPct val="20000"/>
              </a:spcBef>
              <a:buSzPct val="100000"/>
              <a:buFontTx/>
              <a:buChar char="•"/>
              <a:defRPr/>
            </a:pPr>
            <a:r>
              <a:rPr lang="en-US" sz="700" kern="0" dirty="0"/>
              <a:t>Hollings Marine Laboratory	</a:t>
            </a:r>
            <a:endParaRPr lang="en-US" sz="700" kern="0" dirty="0">
              <a:latin typeface="+mn-lt"/>
              <a:ea typeface="+mn-ea"/>
            </a:endParaRPr>
          </a:p>
          <a:p>
            <a:pPr marL="112713" indent="-112713" eaLnBrk="0" hangingPunct="0">
              <a:spcBef>
                <a:spcPct val="20000"/>
              </a:spcBef>
              <a:buSzPct val="100000"/>
              <a:buFontTx/>
              <a:buChar char="•"/>
              <a:defRPr/>
            </a:pPr>
            <a:r>
              <a:rPr lang="en-US" sz="700" kern="0" dirty="0">
                <a:latin typeface="+mn-lt"/>
                <a:ea typeface="+mn-ea"/>
              </a:rPr>
              <a:t>National Geodetic Survey Remote Sensing Research Group</a:t>
            </a:r>
          </a:p>
          <a:p>
            <a:pPr marL="112713" indent="-112713" eaLnBrk="0" hangingPunct="0">
              <a:spcBef>
                <a:spcPct val="20000"/>
              </a:spcBef>
              <a:buSzPct val="100000"/>
              <a:buFontTx/>
              <a:buChar char="•"/>
              <a:defRPr/>
            </a:pPr>
            <a:r>
              <a:rPr lang="en-US" sz="700" kern="0" dirty="0">
                <a:latin typeface="+mn-lt"/>
                <a:ea typeface="+mn-ea"/>
              </a:rPr>
              <a:t>Center for Human Health Risk at the Hollings Marine Laboratory</a:t>
            </a:r>
          </a:p>
          <a:p>
            <a:pPr marL="112713" indent="-112713" eaLnBrk="0" hangingPunct="0">
              <a:spcBef>
                <a:spcPct val="20000"/>
              </a:spcBef>
              <a:buSzPct val="100000"/>
              <a:buFontTx/>
              <a:buChar char="•"/>
              <a:defRPr/>
            </a:pPr>
            <a:r>
              <a:rPr lang="en-US" sz="700" kern="0" dirty="0">
                <a:latin typeface="+mn-lt"/>
                <a:ea typeface="+mn-ea"/>
              </a:rPr>
              <a:t>Cooperative Oxford Lab</a:t>
            </a:r>
          </a:p>
          <a:p>
            <a:pPr marL="112713" indent="-112713" eaLnBrk="0" hangingPunct="0">
              <a:spcBef>
                <a:spcPct val="20000"/>
              </a:spcBef>
              <a:buSzPct val="100000"/>
              <a:buFontTx/>
              <a:buChar char="•"/>
              <a:defRPr/>
            </a:pPr>
            <a:r>
              <a:rPr lang="en-US" sz="700" kern="0" dirty="0">
                <a:latin typeface="+mn-lt"/>
                <a:ea typeface="+mn-ea"/>
              </a:rPr>
              <a:t>Center for Satellite Applications &amp; Research</a:t>
            </a:r>
          </a:p>
          <a:p>
            <a:pPr marL="112713" indent="-112713" eaLnBrk="0" hangingPunct="0">
              <a:spcBef>
                <a:spcPct val="20000"/>
              </a:spcBef>
              <a:buSzPct val="100000"/>
              <a:buFontTx/>
              <a:buChar char="•"/>
              <a:defRPr/>
            </a:pPr>
            <a:r>
              <a:rPr lang="en-US" sz="700" kern="0" dirty="0">
                <a:latin typeface="+mn-lt"/>
                <a:ea typeface="+mn-ea"/>
              </a:rPr>
              <a:t>National Climatic Data Center</a:t>
            </a:r>
          </a:p>
          <a:p>
            <a:pPr marL="112713" indent="-112713" eaLnBrk="0" hangingPunct="0">
              <a:spcBef>
                <a:spcPct val="20000"/>
              </a:spcBef>
              <a:buSzPct val="100000"/>
              <a:buFontTx/>
              <a:buChar char="•"/>
              <a:defRPr/>
            </a:pPr>
            <a:r>
              <a:rPr lang="en-US" sz="700" kern="0" dirty="0">
                <a:latin typeface="+mn-lt"/>
                <a:ea typeface="+mn-ea"/>
              </a:rPr>
              <a:t>Alaska Fisheries Science Center</a:t>
            </a:r>
          </a:p>
          <a:p>
            <a:pPr marL="112713" indent="-112713" eaLnBrk="0" hangingPunct="0">
              <a:spcBef>
                <a:spcPct val="20000"/>
              </a:spcBef>
              <a:buSzPct val="100000"/>
              <a:buFontTx/>
              <a:buChar char="•"/>
              <a:defRPr/>
            </a:pPr>
            <a:r>
              <a:rPr lang="en-US" sz="700" kern="0" dirty="0">
                <a:latin typeface="+mn-lt"/>
                <a:ea typeface="+mn-ea"/>
              </a:rPr>
              <a:t>Northeast Fisheries Science Center</a:t>
            </a:r>
          </a:p>
          <a:p>
            <a:pPr marL="112713" indent="-112713" eaLnBrk="0" hangingPunct="0">
              <a:spcBef>
                <a:spcPct val="20000"/>
              </a:spcBef>
              <a:buSzPct val="100000"/>
              <a:buFontTx/>
              <a:buChar char="•"/>
              <a:defRPr/>
            </a:pPr>
            <a:r>
              <a:rPr lang="en-US" sz="700" kern="0" dirty="0">
                <a:latin typeface="+mn-lt"/>
                <a:ea typeface="+mn-ea"/>
              </a:rPr>
              <a:t>Northwest Fisheries Science Center</a:t>
            </a:r>
          </a:p>
          <a:p>
            <a:pPr marL="112713" indent="-112713" eaLnBrk="0" hangingPunct="0">
              <a:spcBef>
                <a:spcPct val="20000"/>
              </a:spcBef>
              <a:buSzPct val="100000"/>
              <a:buFontTx/>
              <a:buChar char="•"/>
              <a:defRPr/>
            </a:pPr>
            <a:r>
              <a:rPr lang="en-US" sz="700" kern="0" dirty="0">
                <a:latin typeface="+mn-lt"/>
                <a:ea typeface="+mn-ea"/>
              </a:rPr>
              <a:t>Pacific Islands Fisheries Science Center</a:t>
            </a:r>
          </a:p>
          <a:p>
            <a:pPr marL="112713" indent="-112713" eaLnBrk="0" hangingPunct="0">
              <a:spcBef>
                <a:spcPct val="20000"/>
              </a:spcBef>
              <a:buSzPct val="100000"/>
              <a:buFontTx/>
              <a:buChar char="•"/>
              <a:defRPr/>
            </a:pPr>
            <a:r>
              <a:rPr lang="en-US" sz="700" kern="0" dirty="0">
                <a:latin typeface="+mn-lt"/>
                <a:ea typeface="+mn-ea"/>
              </a:rPr>
              <a:t>Southeast Fisheries Science Center</a:t>
            </a:r>
          </a:p>
          <a:p>
            <a:pPr marL="112713" indent="-112713" eaLnBrk="0" hangingPunct="0">
              <a:spcBef>
                <a:spcPct val="20000"/>
              </a:spcBef>
              <a:buSzPct val="100000"/>
              <a:buFontTx/>
              <a:buChar char="•"/>
              <a:defRPr/>
            </a:pPr>
            <a:r>
              <a:rPr lang="en-US" sz="700" kern="0" dirty="0">
                <a:latin typeface="+mn-lt"/>
                <a:ea typeface="+mn-ea"/>
              </a:rPr>
              <a:t>Southwest Fisheries Science Center</a:t>
            </a:r>
          </a:p>
          <a:p>
            <a:pPr marL="112713" indent="-112713" eaLnBrk="0" hangingPunct="0">
              <a:spcBef>
                <a:spcPct val="20000"/>
              </a:spcBef>
              <a:buSzPct val="100000"/>
              <a:buFontTx/>
              <a:buChar char="•"/>
              <a:defRPr/>
            </a:pPr>
            <a:r>
              <a:rPr lang="en-US" sz="700" kern="0" dirty="0">
                <a:latin typeface="+mn-lt"/>
                <a:ea typeface="+mn-ea"/>
              </a:rPr>
              <a:t>National </a:t>
            </a:r>
            <a:r>
              <a:rPr lang="en-US" sz="700" kern="0" dirty="0" err="1">
                <a:latin typeface="+mn-lt"/>
                <a:ea typeface="+mn-ea"/>
              </a:rPr>
              <a:t>Systematics</a:t>
            </a:r>
            <a:r>
              <a:rPr lang="en-US" sz="700" kern="0" dirty="0">
                <a:latin typeface="+mn-lt"/>
                <a:ea typeface="+mn-ea"/>
              </a:rPr>
              <a:t> Laboratory</a:t>
            </a:r>
          </a:p>
          <a:p>
            <a:pPr marL="112713" indent="-112713" eaLnBrk="0" hangingPunct="0">
              <a:spcBef>
                <a:spcPct val="20000"/>
              </a:spcBef>
              <a:buSzPct val="100000"/>
              <a:buFontTx/>
              <a:buChar char="•"/>
              <a:defRPr/>
            </a:pPr>
            <a:r>
              <a:rPr lang="en-US" sz="700" kern="0" dirty="0">
                <a:latin typeface="+mn-lt"/>
                <a:ea typeface="+mn-ea"/>
              </a:rPr>
              <a:t>National Seafood Inspection Laboratory</a:t>
            </a:r>
          </a:p>
          <a:p>
            <a:pPr marL="112713" indent="-112713" eaLnBrk="0" hangingPunct="0">
              <a:spcBef>
                <a:spcPct val="20000"/>
              </a:spcBef>
              <a:buSzPct val="100000"/>
              <a:buFontTx/>
              <a:buChar char="•"/>
              <a:defRPr/>
            </a:pPr>
            <a:r>
              <a:rPr lang="en-US" sz="700" kern="0" dirty="0">
                <a:latin typeface="+mn-lt"/>
                <a:ea typeface="+mn-ea"/>
              </a:rPr>
              <a:t>Environmental Modeling Center</a:t>
            </a:r>
          </a:p>
          <a:p>
            <a:pPr marL="112713" indent="-112713" eaLnBrk="0" hangingPunct="0">
              <a:spcBef>
                <a:spcPct val="20000"/>
              </a:spcBef>
              <a:buSzPct val="100000"/>
              <a:buFontTx/>
              <a:buChar char="•"/>
              <a:defRPr/>
            </a:pPr>
            <a:r>
              <a:rPr lang="en-US" sz="700" kern="0" dirty="0">
                <a:latin typeface="+mn-lt"/>
                <a:ea typeface="+mn-ea"/>
              </a:rPr>
              <a:t>Meteorological Development Laboratory</a:t>
            </a:r>
          </a:p>
          <a:p>
            <a:pPr marL="112713" indent="-112713" eaLnBrk="0" hangingPunct="0">
              <a:spcBef>
                <a:spcPct val="20000"/>
              </a:spcBef>
              <a:buSzPct val="100000"/>
              <a:buFontTx/>
              <a:buChar char="•"/>
              <a:defRPr/>
            </a:pPr>
            <a:r>
              <a:rPr lang="en-US" sz="700" kern="0" dirty="0">
                <a:latin typeface="+mn-lt"/>
                <a:ea typeface="+mn-ea"/>
              </a:rPr>
              <a:t>Office of Hydrological Development’s Hydrology Laboratory</a:t>
            </a:r>
          </a:p>
          <a:p>
            <a:pPr marL="112713" indent="-112713" eaLnBrk="0" hangingPunct="0">
              <a:spcBef>
                <a:spcPct val="20000"/>
              </a:spcBef>
              <a:buSzPct val="100000"/>
              <a:buFontTx/>
              <a:buChar char="•"/>
              <a:defRPr/>
            </a:pPr>
            <a:r>
              <a:rPr lang="en-US" sz="700" kern="0" dirty="0">
                <a:latin typeface="+mn-lt"/>
                <a:ea typeface="+mn-ea"/>
              </a:rPr>
              <a:t>Space Weather Prediction Center</a:t>
            </a:r>
          </a:p>
          <a:p>
            <a:pPr marL="112713" indent="-112713" eaLnBrk="0" hangingPunct="0">
              <a:spcBef>
                <a:spcPct val="20000"/>
              </a:spcBef>
              <a:buSzPct val="100000"/>
              <a:buFontTx/>
              <a:buChar char="•"/>
              <a:defRPr/>
            </a:pPr>
            <a:r>
              <a:rPr lang="en-US" sz="700" kern="0" dirty="0">
                <a:latin typeface="+mn-lt"/>
                <a:ea typeface="+mn-ea"/>
              </a:rPr>
              <a:t>National Centers for Environmental Prediction</a:t>
            </a:r>
          </a:p>
        </p:txBody>
      </p:sp>
      <p:pic>
        <p:nvPicPr>
          <p:cNvPr id="2867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590800"/>
            <a:ext cx="8382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2362200" y="1008063"/>
            <a:ext cx="4343400" cy="1277937"/>
          </a:xfrm>
          <a:prstGeom prst="rect">
            <a:avLst/>
          </a:prstGeom>
          <a:solidFill>
            <a:schemeClr val="accent1">
              <a:lumMod val="40000"/>
              <a:lumOff val="60000"/>
            </a:schemeClr>
          </a:solidFill>
          <a:ln w="25400">
            <a:solidFill>
              <a:schemeClr val="tx2">
                <a:lumMod val="75000"/>
              </a:schemeClr>
            </a:solidFill>
          </a:ln>
        </p:spPr>
        <p:txBody>
          <a:bodyPr>
            <a:spAutoFit/>
          </a:bodyPr>
          <a:lstStyle/>
          <a:p>
            <a:pPr algn="ctr">
              <a:defRPr/>
            </a:pPr>
            <a:r>
              <a:rPr lang="en-US" sz="1700" b="1" dirty="0">
                <a:solidFill>
                  <a:schemeClr val="accent1">
                    <a:lumMod val="50000"/>
                  </a:schemeClr>
                </a:solidFill>
              </a:rPr>
              <a:t>40</a:t>
            </a:r>
            <a:r>
              <a:rPr lang="en-US" sz="1700" dirty="0">
                <a:solidFill>
                  <a:schemeClr val="accent1">
                    <a:lumMod val="50000"/>
                  </a:schemeClr>
                </a:solidFill>
              </a:rPr>
              <a:t> Federal partner R&amp;D ocean observing facilities/programs, plus a network of</a:t>
            </a:r>
          </a:p>
          <a:p>
            <a:pPr algn="ctr">
              <a:defRPr/>
            </a:pPr>
            <a:r>
              <a:rPr lang="en-US" sz="1700" b="1" dirty="0">
                <a:solidFill>
                  <a:schemeClr val="accent1">
                    <a:lumMod val="50000"/>
                  </a:schemeClr>
                </a:solidFill>
              </a:rPr>
              <a:t>23</a:t>
            </a:r>
            <a:r>
              <a:rPr lang="en-US" sz="1700" dirty="0">
                <a:solidFill>
                  <a:schemeClr val="accent1">
                    <a:lumMod val="50000"/>
                  </a:schemeClr>
                </a:solidFill>
              </a:rPr>
              <a:t> Regional partner R&amp;D programs</a:t>
            </a:r>
          </a:p>
          <a:p>
            <a:pPr algn="ctr">
              <a:defRPr/>
            </a:pPr>
            <a:r>
              <a:rPr lang="en-US" sz="1300" dirty="0">
                <a:solidFill>
                  <a:schemeClr val="accent1">
                    <a:lumMod val="50000"/>
                  </a:schemeClr>
                </a:solidFill>
              </a:rPr>
              <a:t>(schools, curricula, science centers, aquaria, institutes, workshops, reserves, sanctuaries)</a:t>
            </a:r>
          </a:p>
        </p:txBody>
      </p:sp>
      <p:sp>
        <p:nvSpPr>
          <p:cNvPr id="28680" name="TextBox 4"/>
          <p:cNvSpPr txBox="1">
            <a:spLocks noChangeArrowheads="1"/>
          </p:cNvSpPr>
          <p:nvPr/>
        </p:nvSpPr>
        <p:spPr bwMode="auto">
          <a:xfrm>
            <a:off x="7315200" y="3636963"/>
            <a:ext cx="1676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eaLnBrk="1" hangingPunct="1"/>
            <a:r>
              <a:rPr lang="en-US" sz="1200"/>
              <a:t>Ocean Observatories Initiative (OOI), the R&amp;D contribution to U.S. IOOS</a:t>
            </a:r>
          </a:p>
        </p:txBody>
      </p:sp>
      <p:pic>
        <p:nvPicPr>
          <p:cNvPr id="28681"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28956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2" name="Group 46"/>
          <p:cNvGrpSpPr>
            <a:grpSpLocks/>
          </p:cNvGrpSpPr>
          <p:nvPr/>
        </p:nvGrpSpPr>
        <p:grpSpPr bwMode="auto">
          <a:xfrm>
            <a:off x="76200" y="1143000"/>
            <a:ext cx="1447800" cy="1371600"/>
            <a:chOff x="76200" y="1066800"/>
            <a:chExt cx="1447800" cy="1371600"/>
          </a:xfrm>
        </p:grpSpPr>
        <p:sp>
          <p:nvSpPr>
            <p:cNvPr id="28695" name="TextBox 12"/>
            <p:cNvSpPr txBox="1">
              <a:spLocks noChangeArrowheads="1"/>
            </p:cNvSpPr>
            <p:nvPr/>
          </p:nvSpPr>
          <p:spPr bwMode="auto">
            <a:xfrm>
              <a:off x="145143" y="2003798"/>
              <a:ext cx="1378857" cy="43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eaLnBrk="1" hangingPunct="1"/>
              <a:r>
                <a:rPr lang="en-US" sz="1200"/>
                <a:t>23 Regional IOOS research programs</a:t>
              </a:r>
            </a:p>
          </p:txBody>
        </p:sp>
        <p:pic>
          <p:nvPicPr>
            <p:cNvPr id="28696" name="Picture 7" descr="Regions with logo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 y="1066800"/>
              <a:ext cx="1378857" cy="8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8683" name="Straight Arrow Connector 24"/>
          <p:cNvCxnSpPr>
            <a:cxnSpLocks noChangeShapeType="1"/>
          </p:cNvCxnSpPr>
          <p:nvPr/>
        </p:nvCxnSpPr>
        <p:spPr bwMode="auto">
          <a:xfrm flipV="1">
            <a:off x="2971800" y="2438400"/>
            <a:ext cx="762000" cy="381000"/>
          </a:xfrm>
          <a:prstGeom prst="straightConnector1">
            <a:avLst/>
          </a:prstGeom>
          <a:noFill/>
          <a:ln w="1270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28684" name="Straight Arrow Connector 28"/>
          <p:cNvCxnSpPr>
            <a:cxnSpLocks noChangeShapeType="1"/>
          </p:cNvCxnSpPr>
          <p:nvPr/>
        </p:nvCxnSpPr>
        <p:spPr bwMode="auto">
          <a:xfrm flipH="1" flipV="1">
            <a:off x="5486400" y="2438400"/>
            <a:ext cx="1828800" cy="2362200"/>
          </a:xfrm>
          <a:prstGeom prst="straightConnector1">
            <a:avLst/>
          </a:prstGeom>
          <a:noFill/>
          <a:ln w="1270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28685" name="Straight Arrow Connector 31"/>
          <p:cNvCxnSpPr>
            <a:cxnSpLocks noChangeShapeType="1"/>
          </p:cNvCxnSpPr>
          <p:nvPr/>
        </p:nvCxnSpPr>
        <p:spPr bwMode="auto">
          <a:xfrm flipH="1" flipV="1">
            <a:off x="6248400" y="2438400"/>
            <a:ext cx="1371600" cy="762000"/>
          </a:xfrm>
          <a:prstGeom prst="straightConnector1">
            <a:avLst/>
          </a:prstGeom>
          <a:noFill/>
          <a:ln w="1270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28686" name="Straight Arrow Connector 34"/>
          <p:cNvCxnSpPr>
            <a:cxnSpLocks noChangeShapeType="1"/>
          </p:cNvCxnSpPr>
          <p:nvPr/>
        </p:nvCxnSpPr>
        <p:spPr bwMode="auto">
          <a:xfrm flipH="1">
            <a:off x="6781800" y="1371600"/>
            <a:ext cx="685800" cy="152400"/>
          </a:xfrm>
          <a:prstGeom prst="straightConnector1">
            <a:avLst/>
          </a:prstGeom>
          <a:noFill/>
          <a:ln w="1270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28687" name="Straight Arrow Connector 37"/>
          <p:cNvCxnSpPr>
            <a:cxnSpLocks noChangeShapeType="1"/>
          </p:cNvCxnSpPr>
          <p:nvPr/>
        </p:nvCxnSpPr>
        <p:spPr bwMode="auto">
          <a:xfrm>
            <a:off x="1600200" y="1600200"/>
            <a:ext cx="685800" cy="0"/>
          </a:xfrm>
          <a:prstGeom prst="straightConnector1">
            <a:avLst/>
          </a:prstGeom>
          <a:noFill/>
          <a:ln w="12700" algn="ctr">
            <a:solidFill>
              <a:schemeClr val="tx2"/>
            </a:solidFill>
            <a:round/>
            <a:headEnd/>
            <a:tailEnd type="arrow" w="med" len="med"/>
          </a:ln>
          <a:extLst>
            <a:ext uri="{909E8E84-426E-40DD-AFC4-6F175D3DCCD1}">
              <a14:hiddenFill xmlns:a14="http://schemas.microsoft.com/office/drawing/2010/main">
                <a:noFill/>
              </a14:hiddenFill>
            </a:ext>
          </a:extLst>
        </p:spPr>
      </p:cxnSp>
      <p:pic>
        <p:nvPicPr>
          <p:cNvPr id="2868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4114800"/>
            <a:ext cx="5857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9" name="TextBox 45"/>
          <p:cNvSpPr txBox="1">
            <a:spLocks noChangeArrowheads="1"/>
          </p:cNvSpPr>
          <p:nvPr/>
        </p:nvSpPr>
        <p:spPr bwMode="auto">
          <a:xfrm>
            <a:off x="5029200" y="485775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eaLnBrk="1" hangingPunct="1"/>
            <a:r>
              <a:rPr lang="en-US" sz="1200"/>
              <a:t>Marine monitoring programs</a:t>
            </a:r>
          </a:p>
        </p:txBody>
      </p:sp>
      <p:cxnSp>
        <p:nvCxnSpPr>
          <p:cNvPr id="28690" name="Straight Arrow Connector 47"/>
          <p:cNvCxnSpPr>
            <a:cxnSpLocks noChangeShapeType="1"/>
          </p:cNvCxnSpPr>
          <p:nvPr/>
        </p:nvCxnSpPr>
        <p:spPr bwMode="auto">
          <a:xfrm flipH="1" flipV="1">
            <a:off x="5029200" y="2438400"/>
            <a:ext cx="533400" cy="1524000"/>
          </a:xfrm>
          <a:prstGeom prst="straightConnector1">
            <a:avLst/>
          </a:prstGeom>
          <a:noFill/>
          <a:ln w="12700" algn="ctr">
            <a:solidFill>
              <a:schemeClr val="tx2"/>
            </a:solidFill>
            <a:round/>
            <a:headEnd/>
            <a:tailEnd type="arrow" w="med" len="med"/>
          </a:ln>
          <a:extLst>
            <a:ext uri="{909E8E84-426E-40DD-AFC4-6F175D3DCCD1}">
              <a14:hiddenFill xmlns:a14="http://schemas.microsoft.com/office/drawing/2010/main">
                <a:noFill/>
              </a14:hiddenFill>
            </a:ext>
          </a:extLst>
        </p:spPr>
      </p:cxnSp>
      <p:pic>
        <p:nvPicPr>
          <p:cNvPr id="28691" name="Picture 13" descr="ACT PCO2.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26275" y="4897438"/>
            <a:ext cx="1736725" cy="6651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92" name="TextBox 13"/>
          <p:cNvSpPr txBox="1">
            <a:spLocks noChangeArrowheads="1"/>
          </p:cNvSpPr>
          <p:nvPr/>
        </p:nvSpPr>
        <p:spPr bwMode="auto">
          <a:xfrm>
            <a:off x="7010400" y="55626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eaLnBrk="1" hangingPunct="1"/>
            <a:r>
              <a:rPr lang="en-US" sz="1200"/>
              <a:t>Independent verification &amp; validation</a:t>
            </a:r>
          </a:p>
        </p:txBody>
      </p:sp>
      <p:pic>
        <p:nvPicPr>
          <p:cNvPr id="2869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08900" y="1066800"/>
            <a:ext cx="825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4" name="TextBox 23"/>
          <p:cNvSpPr txBox="1">
            <a:spLocks noChangeArrowheads="1"/>
          </p:cNvSpPr>
          <p:nvPr/>
        </p:nvSpPr>
        <p:spPr bwMode="auto">
          <a:xfrm>
            <a:off x="3324225" y="6310313"/>
            <a:ext cx="320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a:solidFill>
                  <a:srgbClr val="CCECFF"/>
                </a:solidFill>
                <a:latin typeface="Calibri" pitchFamily="34" charset="0"/>
              </a:rPr>
              <a:t>U.S. IOOS Assessment</a:t>
            </a:r>
            <a:endParaRPr lang="en-US">
              <a:solidFill>
                <a:srgbClr val="CCEC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a:xfrm>
            <a:off x="0" y="80963"/>
            <a:ext cx="9144000" cy="633412"/>
          </a:xfrm>
        </p:spPr>
        <p:txBody>
          <a:bodyPr/>
          <a:lstStyle/>
          <a:p>
            <a:r>
              <a:rPr lang="en-US" smtClean="0">
                <a:latin typeface="Calibri" pitchFamily="34" charset="0"/>
              </a:rPr>
              <a:t>U.S. IOOS Modeling Subsystem Assets</a:t>
            </a:r>
          </a:p>
        </p:txBody>
      </p:sp>
      <p:sp>
        <p:nvSpPr>
          <p:cNvPr id="29699" name="Content Placeholder 1"/>
          <p:cNvSpPr>
            <a:spLocks noGrp="1"/>
          </p:cNvSpPr>
          <p:nvPr>
            <p:ph idx="1"/>
          </p:nvPr>
        </p:nvSpPr>
        <p:spPr>
          <a:xfrm>
            <a:off x="304800" y="1190625"/>
            <a:ext cx="4800600" cy="1247775"/>
          </a:xfrm>
        </p:spPr>
        <p:txBody>
          <a:bodyPr/>
          <a:lstStyle/>
          <a:p>
            <a:pPr>
              <a:spcAft>
                <a:spcPts val="600"/>
              </a:spcAft>
            </a:pPr>
            <a:r>
              <a:rPr lang="en-US" sz="2200" smtClean="0"/>
              <a:t>Models are in use by most Federal and non-Federal partners  </a:t>
            </a:r>
          </a:p>
          <a:p>
            <a:pPr>
              <a:spcAft>
                <a:spcPts val="600"/>
              </a:spcAft>
            </a:pPr>
            <a:r>
              <a:rPr lang="en-US" sz="2200" smtClean="0"/>
              <a:t>Models are designed to meet the specific needs of partners and/or their customers</a:t>
            </a:r>
          </a:p>
        </p:txBody>
      </p:sp>
      <p:sp>
        <p:nvSpPr>
          <p:cNvPr id="29700"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F3BCFF64-5D85-4F99-97F9-202ECD5BEAF4}" type="slidenum">
              <a:rPr lang="en-US" sz="1400" smtClean="0">
                <a:solidFill>
                  <a:schemeClr val="bg1"/>
                </a:solidFill>
              </a:rPr>
              <a:pPr/>
              <a:t>25</a:t>
            </a:fld>
            <a:endParaRPr lang="en-US" sz="1400" smtClean="0">
              <a:solidFill>
                <a:schemeClr val="bg1"/>
              </a:solidFill>
            </a:endParaRPr>
          </a:p>
        </p:txBody>
      </p:sp>
      <p:sp>
        <p:nvSpPr>
          <p:cNvPr id="6" name="Content Placeholder 1"/>
          <p:cNvSpPr txBox="1">
            <a:spLocks/>
          </p:cNvSpPr>
          <p:nvPr/>
        </p:nvSpPr>
        <p:spPr bwMode="auto">
          <a:xfrm>
            <a:off x="304800" y="3095625"/>
            <a:ext cx="8534400" cy="1704975"/>
          </a:xfrm>
          <a:prstGeom prst="rect">
            <a:avLst/>
          </a:prstGeom>
          <a:noFill/>
          <a:ln w="9525">
            <a:noFill/>
            <a:miter lim="800000"/>
            <a:headEnd/>
            <a:tailEnd/>
          </a:ln>
        </p:spPr>
        <p:txBody>
          <a:bodyPr/>
          <a:lstStyle/>
          <a:p>
            <a:pPr marL="342900" indent="-342900" eaLnBrk="0" hangingPunct="0">
              <a:spcBef>
                <a:spcPct val="20000"/>
              </a:spcBef>
              <a:spcAft>
                <a:spcPts val="600"/>
              </a:spcAft>
              <a:buFontTx/>
              <a:buChar char="•"/>
              <a:defRPr/>
            </a:pPr>
            <a:r>
              <a:rPr lang="en-US" sz="2200" kern="0" dirty="0">
                <a:solidFill>
                  <a:srgbClr val="002060"/>
                </a:solidFill>
                <a:latin typeface="Calibri" pitchFamily="34" charset="0"/>
                <a:ea typeface="+mn-ea"/>
              </a:rPr>
              <a:t>The U.S. IOOS Program’s role is to:</a:t>
            </a:r>
          </a:p>
          <a:p>
            <a:pPr marL="742950" lvl="1" indent="-285750" eaLnBrk="0" hangingPunct="0">
              <a:spcBef>
                <a:spcPct val="20000"/>
              </a:spcBef>
              <a:spcAft>
                <a:spcPts val="600"/>
              </a:spcAft>
              <a:buFontTx/>
              <a:buChar char="–"/>
              <a:defRPr/>
            </a:pPr>
            <a:r>
              <a:rPr lang="en-US" sz="1800" kern="0" dirty="0">
                <a:solidFill>
                  <a:srgbClr val="002060"/>
                </a:solidFill>
                <a:latin typeface="Calibri" pitchFamily="34" charset="0"/>
                <a:ea typeface="+mn-ea"/>
              </a:rPr>
              <a:t>Simplify access to data to support models</a:t>
            </a:r>
          </a:p>
          <a:p>
            <a:pPr marL="742950" lvl="1" indent="-285750" eaLnBrk="0" hangingPunct="0">
              <a:spcBef>
                <a:spcPct val="20000"/>
              </a:spcBef>
              <a:spcAft>
                <a:spcPts val="600"/>
              </a:spcAft>
              <a:buFontTx/>
              <a:buChar char="–"/>
              <a:defRPr/>
            </a:pPr>
            <a:r>
              <a:rPr lang="en-US" sz="1800" kern="0" dirty="0">
                <a:solidFill>
                  <a:srgbClr val="002060"/>
                </a:solidFill>
                <a:latin typeface="Calibri" pitchFamily="34" charset="0"/>
                <a:ea typeface="+mn-ea"/>
              </a:rPr>
              <a:t>Simplify access to data outputs for customers</a:t>
            </a:r>
          </a:p>
          <a:p>
            <a:pPr marL="742950" lvl="1" indent="-285750" eaLnBrk="0" hangingPunct="0">
              <a:spcBef>
                <a:spcPct val="20000"/>
              </a:spcBef>
              <a:spcAft>
                <a:spcPts val="600"/>
              </a:spcAft>
              <a:buFontTx/>
              <a:buChar char="–"/>
              <a:defRPr/>
            </a:pPr>
            <a:r>
              <a:rPr lang="en-US" sz="1800" kern="0" dirty="0">
                <a:solidFill>
                  <a:srgbClr val="002060"/>
                </a:solidFill>
                <a:latin typeface="Calibri" pitchFamily="34" charset="0"/>
                <a:ea typeface="+mn-ea"/>
              </a:rPr>
              <a:t>Help match customer needs to existing models</a:t>
            </a:r>
          </a:p>
          <a:p>
            <a:pPr marL="342900" indent="-342900" eaLnBrk="0" hangingPunct="0">
              <a:spcBef>
                <a:spcPct val="20000"/>
              </a:spcBef>
              <a:spcAft>
                <a:spcPts val="600"/>
              </a:spcAft>
              <a:buFontTx/>
              <a:buChar char="•"/>
              <a:defRPr/>
            </a:pPr>
            <a:r>
              <a:rPr lang="en-US" sz="2200" kern="0" dirty="0">
                <a:solidFill>
                  <a:srgbClr val="002060"/>
                </a:solidFill>
                <a:latin typeface="Calibri" pitchFamily="34" charset="0"/>
                <a:ea typeface="+mn-ea"/>
              </a:rPr>
              <a:t>Cataloging all models employing U.S. IOOS core variables and maintaining an accurate database is a major effort not undertaken as part of this assessment</a:t>
            </a:r>
          </a:p>
        </p:txBody>
      </p:sp>
      <p:pic>
        <p:nvPicPr>
          <p:cNvPr id="2970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238" y="1038225"/>
            <a:ext cx="3657600"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Box 1"/>
          <p:cNvSpPr txBox="1">
            <a:spLocks noChangeArrowheads="1"/>
          </p:cNvSpPr>
          <p:nvPr/>
        </p:nvSpPr>
        <p:spPr bwMode="auto">
          <a:xfrm>
            <a:off x="6991350" y="2519363"/>
            <a:ext cx="2133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7" tIns="45652" rIns="91297" bIns="45652">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500">
                <a:solidFill>
                  <a:schemeClr val="bg1"/>
                </a:solidFill>
              </a:rPr>
              <a:t>Gulf of Maine / Scituate Harbor - Extratropical Domain</a:t>
            </a:r>
          </a:p>
        </p:txBody>
      </p:sp>
      <p:sp>
        <p:nvSpPr>
          <p:cNvPr id="29704" name="TextBox 9"/>
          <p:cNvSpPr txBox="1">
            <a:spLocks noChangeArrowheads="1"/>
          </p:cNvSpPr>
          <p:nvPr/>
        </p:nvSpPr>
        <p:spPr bwMode="auto">
          <a:xfrm>
            <a:off x="3324225" y="6310313"/>
            <a:ext cx="320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a:solidFill>
                  <a:srgbClr val="CCECFF"/>
                </a:solidFill>
                <a:latin typeface="Calibri" pitchFamily="34" charset="0"/>
              </a:rPr>
              <a:t>U.S. IOOS Assessment</a:t>
            </a:r>
            <a:endParaRPr lang="en-US">
              <a:solidFill>
                <a:srgbClr val="CCEC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0" y="80963"/>
            <a:ext cx="9144000" cy="633412"/>
          </a:xfrm>
        </p:spPr>
        <p:txBody>
          <a:bodyPr/>
          <a:lstStyle/>
          <a:p>
            <a:r>
              <a:rPr lang="en-US" smtClean="0">
                <a:latin typeface="Calibri" pitchFamily="34" charset="0"/>
              </a:rPr>
              <a:t>U.S. IOOS DMAC Subsystem Capabilities</a:t>
            </a:r>
          </a:p>
        </p:txBody>
      </p:sp>
      <p:sp>
        <p:nvSpPr>
          <p:cNvPr id="30723" name="Slide Number Placeholder 3"/>
          <p:cNvSpPr>
            <a:spLocks noGrp="1"/>
          </p:cNvSpPr>
          <p:nvPr>
            <p:ph type="sldNum" sz="quarter" idx="12"/>
          </p:nvPr>
        </p:nvSpPr>
        <p:spPr>
          <a:xfrm>
            <a:off x="8001000" y="6400800"/>
            <a:ext cx="1143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19F1ADF1-FB54-45C6-A320-AFD9BC260BD2}" type="slidenum">
              <a:rPr lang="en-US" sz="1400" smtClean="0">
                <a:solidFill>
                  <a:schemeClr val="bg1"/>
                </a:solidFill>
              </a:rPr>
              <a:pPr/>
              <a:t>26</a:t>
            </a:fld>
            <a:endParaRPr lang="en-US" sz="1400" smtClean="0">
              <a:solidFill>
                <a:schemeClr val="bg1"/>
              </a:solidFill>
            </a:endParaRPr>
          </a:p>
        </p:txBody>
      </p:sp>
      <p:sp>
        <p:nvSpPr>
          <p:cNvPr id="21" name="TextBox 20"/>
          <p:cNvSpPr txBox="1"/>
          <p:nvPr/>
        </p:nvSpPr>
        <p:spPr>
          <a:xfrm>
            <a:off x="0" y="3914775"/>
            <a:ext cx="3124200" cy="276225"/>
          </a:xfrm>
          <a:prstGeom prst="rect">
            <a:avLst/>
          </a:prstGeom>
          <a:noFill/>
        </p:spPr>
        <p:txBody>
          <a:bodyPr>
            <a:spAutoFit/>
          </a:bodyPr>
          <a:lstStyle/>
          <a:p>
            <a:pPr>
              <a:defRPr/>
            </a:pPr>
            <a:r>
              <a:rPr lang="en-US" sz="1200" b="1" dirty="0">
                <a:solidFill>
                  <a:schemeClr val="accent1">
                    <a:lumMod val="75000"/>
                  </a:schemeClr>
                </a:solidFill>
              </a:rPr>
              <a:t>DMAC Data Access Services (5)</a:t>
            </a:r>
          </a:p>
        </p:txBody>
      </p:sp>
      <p:sp>
        <p:nvSpPr>
          <p:cNvPr id="22" name="TextBox 21"/>
          <p:cNvSpPr txBox="1"/>
          <p:nvPr/>
        </p:nvSpPr>
        <p:spPr>
          <a:xfrm>
            <a:off x="6781800" y="3998913"/>
            <a:ext cx="2133600" cy="1547812"/>
          </a:xfrm>
          <a:prstGeom prst="rect">
            <a:avLst/>
          </a:prstGeom>
          <a:noFill/>
        </p:spPr>
        <p:txBody>
          <a:bodyPr>
            <a:spAutoFit/>
          </a:bodyPr>
          <a:lstStyle/>
          <a:p>
            <a:pPr>
              <a:defRPr/>
            </a:pPr>
            <a:r>
              <a:rPr lang="en-US" sz="1200" b="1" dirty="0">
                <a:solidFill>
                  <a:schemeClr val="accent1">
                    <a:lumMod val="75000"/>
                  </a:schemeClr>
                </a:solidFill>
              </a:rPr>
              <a:t>DMAC Utility Services (2)</a:t>
            </a:r>
          </a:p>
          <a:p>
            <a:pPr>
              <a:defRPr/>
            </a:pPr>
            <a:r>
              <a:rPr lang="en-US" sz="1200" b="1" dirty="0">
                <a:solidFill>
                  <a:schemeClr val="accent1">
                    <a:lumMod val="75000"/>
                  </a:schemeClr>
                </a:solidFill>
              </a:rPr>
              <a:t>(Federal and non-Federal)</a:t>
            </a:r>
          </a:p>
          <a:p>
            <a:pPr>
              <a:defRPr/>
            </a:pPr>
            <a:endParaRPr lang="en-US" sz="400" dirty="0"/>
          </a:p>
          <a:p>
            <a:pPr marL="171450" indent="-171450" eaLnBrk="0" hangingPunct="0">
              <a:spcBef>
                <a:spcPct val="20000"/>
              </a:spcBef>
              <a:spcAft>
                <a:spcPts val="300"/>
              </a:spcAft>
              <a:buFont typeface="Arial" pitchFamily="34" charset="0"/>
              <a:buChar char="•"/>
              <a:defRPr/>
            </a:pPr>
            <a:r>
              <a:rPr lang="en-US" sz="1100" dirty="0"/>
              <a:t>RCV (registry, catalog, viewer) – V1 produced; V2 under development</a:t>
            </a:r>
          </a:p>
          <a:p>
            <a:pPr marL="628650" lvl="1" indent="-171450" eaLnBrk="0" hangingPunct="0">
              <a:spcBef>
                <a:spcPct val="20000"/>
              </a:spcBef>
              <a:spcAft>
                <a:spcPts val="300"/>
              </a:spcAft>
              <a:buFont typeface="Arial" pitchFamily="34" charset="0"/>
              <a:buChar char="•"/>
              <a:defRPr/>
            </a:pPr>
            <a:r>
              <a:rPr lang="en-US" sz="1100" dirty="0">
                <a:latin typeface="+mn-lt"/>
                <a:ea typeface="+mn-ea"/>
              </a:rPr>
              <a:t>Service registry</a:t>
            </a:r>
          </a:p>
          <a:p>
            <a:pPr marL="628650" lvl="1" indent="-171450" eaLnBrk="0" hangingPunct="0">
              <a:spcBef>
                <a:spcPct val="20000"/>
              </a:spcBef>
              <a:spcAft>
                <a:spcPts val="300"/>
              </a:spcAft>
              <a:buFont typeface="Arial" pitchFamily="34" charset="0"/>
              <a:buChar char="•"/>
              <a:defRPr/>
            </a:pPr>
            <a:r>
              <a:rPr lang="en-US" sz="1100" dirty="0">
                <a:latin typeface="+mn-lt"/>
                <a:ea typeface="+mn-ea"/>
              </a:rPr>
              <a:t>Data catalog service</a:t>
            </a:r>
          </a:p>
        </p:txBody>
      </p:sp>
      <p:sp>
        <p:nvSpPr>
          <p:cNvPr id="19" name="TextBox 18"/>
          <p:cNvSpPr txBox="1"/>
          <p:nvPr/>
        </p:nvSpPr>
        <p:spPr>
          <a:xfrm>
            <a:off x="0" y="762000"/>
            <a:ext cx="2438400" cy="3168650"/>
          </a:xfrm>
          <a:prstGeom prst="rect">
            <a:avLst/>
          </a:prstGeom>
          <a:noFill/>
        </p:spPr>
        <p:txBody>
          <a:bodyPr>
            <a:spAutoFit/>
          </a:bodyPr>
          <a:lstStyle/>
          <a:p>
            <a:pPr>
              <a:spcAft>
                <a:spcPts val="100"/>
              </a:spcAft>
              <a:defRPr/>
            </a:pPr>
            <a:r>
              <a:rPr lang="en-US" sz="1200" b="1" dirty="0">
                <a:solidFill>
                  <a:schemeClr val="accent1">
                    <a:lumMod val="75000"/>
                  </a:schemeClr>
                </a:solidFill>
              </a:rPr>
              <a:t>Data Assembly Centers (20)</a:t>
            </a:r>
          </a:p>
          <a:p>
            <a:pPr>
              <a:spcAft>
                <a:spcPts val="100"/>
              </a:spcAft>
              <a:defRPr/>
            </a:pPr>
            <a:endParaRPr lang="en-US" sz="400" b="1" dirty="0"/>
          </a:p>
          <a:p>
            <a:pPr marL="171450" indent="-171450" eaLnBrk="0" hangingPunct="0">
              <a:spcBef>
                <a:spcPct val="20000"/>
              </a:spcBef>
              <a:spcAft>
                <a:spcPts val="0"/>
              </a:spcAft>
              <a:buFont typeface="Arial" pitchFamily="34" charset="0"/>
              <a:buChar char="•"/>
              <a:defRPr/>
            </a:pPr>
            <a:r>
              <a:rPr lang="en-US" sz="1000" dirty="0">
                <a:latin typeface="+mn-lt"/>
                <a:ea typeface="+mn-ea"/>
              </a:rPr>
              <a:t>NDBC (IOOS RAs (GTS), </a:t>
            </a:r>
            <a:r>
              <a:rPr lang="en-US" sz="1000" dirty="0" err="1">
                <a:latin typeface="+mn-lt"/>
                <a:ea typeface="+mn-ea"/>
              </a:rPr>
              <a:t>OceanSITES</a:t>
            </a:r>
            <a:r>
              <a:rPr lang="en-US" sz="1000" dirty="0">
                <a:latin typeface="+mn-lt"/>
                <a:ea typeface="+mn-ea"/>
              </a:rPr>
              <a:t>, TAO)</a:t>
            </a:r>
          </a:p>
          <a:p>
            <a:pPr marL="171450" indent="-171450" eaLnBrk="0" hangingPunct="0">
              <a:spcBef>
                <a:spcPct val="20000"/>
              </a:spcBef>
              <a:spcAft>
                <a:spcPts val="0"/>
              </a:spcAft>
              <a:buFont typeface="Arial" pitchFamily="34" charset="0"/>
              <a:buChar char="•"/>
              <a:defRPr/>
            </a:pPr>
            <a:r>
              <a:rPr lang="en-US" sz="1000" dirty="0">
                <a:latin typeface="+mn-lt"/>
                <a:ea typeface="+mn-ea"/>
              </a:rPr>
              <a:t>CO-OPS</a:t>
            </a:r>
          </a:p>
          <a:p>
            <a:pPr marL="171450" indent="-171450" eaLnBrk="0" hangingPunct="0">
              <a:spcBef>
                <a:spcPct val="20000"/>
              </a:spcBef>
              <a:spcAft>
                <a:spcPts val="0"/>
              </a:spcAft>
              <a:buFont typeface="Arial" pitchFamily="34" charset="0"/>
              <a:buChar char="•"/>
              <a:defRPr/>
            </a:pPr>
            <a:r>
              <a:rPr lang="en-US" sz="1000" dirty="0" err="1">
                <a:latin typeface="+mn-lt"/>
                <a:ea typeface="+mn-ea"/>
              </a:rPr>
              <a:t>CoastWatch</a:t>
            </a:r>
            <a:endParaRPr lang="en-US" sz="1000" dirty="0">
              <a:latin typeface="+mn-lt"/>
              <a:ea typeface="+mn-ea"/>
            </a:endParaRPr>
          </a:p>
          <a:p>
            <a:pPr marL="171450" indent="-171450" eaLnBrk="0" hangingPunct="0">
              <a:spcBef>
                <a:spcPct val="20000"/>
              </a:spcBef>
              <a:spcAft>
                <a:spcPts val="0"/>
              </a:spcAft>
              <a:buFont typeface="Arial" pitchFamily="34" charset="0"/>
              <a:buChar char="•"/>
              <a:defRPr/>
            </a:pPr>
            <a:r>
              <a:rPr lang="en-US" sz="1000" dirty="0">
                <a:latin typeface="+mn-lt"/>
                <a:ea typeface="+mn-ea"/>
              </a:rPr>
              <a:t>Regional DACs (11)</a:t>
            </a:r>
          </a:p>
          <a:p>
            <a:pPr marL="171450" indent="-171450" eaLnBrk="0" hangingPunct="0">
              <a:spcBef>
                <a:spcPct val="20000"/>
              </a:spcBef>
              <a:spcAft>
                <a:spcPts val="0"/>
              </a:spcAft>
              <a:buFont typeface="Arial" pitchFamily="34" charset="0"/>
              <a:buChar char="•"/>
              <a:defRPr/>
            </a:pPr>
            <a:r>
              <a:rPr lang="en-US" sz="1000" dirty="0">
                <a:latin typeface="+mn-lt"/>
                <a:ea typeface="+mn-ea"/>
              </a:rPr>
              <a:t>Univ. of Hawaii Sea Level Center (Global Tide Gauge Network)</a:t>
            </a:r>
          </a:p>
          <a:p>
            <a:pPr marL="171450" indent="-171450" eaLnBrk="0" hangingPunct="0">
              <a:spcBef>
                <a:spcPct val="20000"/>
              </a:spcBef>
              <a:spcAft>
                <a:spcPts val="0"/>
              </a:spcAft>
              <a:buFont typeface="Arial" pitchFamily="34" charset="0"/>
              <a:buChar char="•"/>
              <a:defRPr/>
            </a:pPr>
            <a:r>
              <a:rPr lang="en-US" sz="1000" dirty="0">
                <a:latin typeface="+mn-lt"/>
                <a:ea typeface="+mn-ea"/>
              </a:rPr>
              <a:t>PMEL (Global Tropical Moored Buoy Array)</a:t>
            </a:r>
          </a:p>
          <a:p>
            <a:pPr marL="171450" indent="-171450" eaLnBrk="0" hangingPunct="0">
              <a:spcBef>
                <a:spcPct val="20000"/>
              </a:spcBef>
              <a:spcAft>
                <a:spcPts val="0"/>
              </a:spcAft>
              <a:buFont typeface="Arial" pitchFamily="34" charset="0"/>
              <a:buChar char="•"/>
              <a:defRPr/>
            </a:pPr>
            <a:r>
              <a:rPr lang="en-US" sz="1000" dirty="0">
                <a:latin typeface="+mn-lt"/>
                <a:ea typeface="+mn-ea"/>
              </a:rPr>
              <a:t>NRL / USGODAE (ARGO)</a:t>
            </a:r>
          </a:p>
          <a:p>
            <a:pPr marL="171450" indent="-171450" eaLnBrk="0" hangingPunct="0">
              <a:spcBef>
                <a:spcPct val="20000"/>
              </a:spcBef>
              <a:spcAft>
                <a:spcPts val="0"/>
              </a:spcAft>
              <a:buFont typeface="Arial" pitchFamily="34" charset="0"/>
              <a:buChar char="•"/>
              <a:defRPr/>
            </a:pPr>
            <a:r>
              <a:rPr lang="en-US" sz="1000" dirty="0">
                <a:latin typeface="+mn-lt"/>
                <a:ea typeface="+mn-ea"/>
              </a:rPr>
              <a:t>NPS federal data center at the South Florida Natural Resources Center</a:t>
            </a:r>
          </a:p>
          <a:p>
            <a:pPr marL="171450" indent="-171450" eaLnBrk="0" hangingPunct="0">
              <a:spcBef>
                <a:spcPct val="20000"/>
              </a:spcBef>
              <a:spcAft>
                <a:spcPts val="0"/>
              </a:spcAft>
              <a:buFont typeface="Arial" pitchFamily="34" charset="0"/>
              <a:buChar char="•"/>
              <a:defRPr/>
            </a:pPr>
            <a:r>
              <a:rPr lang="en-US" sz="1000" dirty="0">
                <a:latin typeface="+mn-lt"/>
                <a:ea typeface="+mn-ea"/>
              </a:rPr>
              <a:t>EPA – STORET/Water Quality Exchange Data Warehouse</a:t>
            </a:r>
          </a:p>
          <a:p>
            <a:pPr marL="171450" indent="-171450" eaLnBrk="0" hangingPunct="0">
              <a:spcBef>
                <a:spcPct val="20000"/>
              </a:spcBef>
              <a:spcAft>
                <a:spcPts val="0"/>
              </a:spcAft>
              <a:buFont typeface="Arial" pitchFamily="34" charset="0"/>
              <a:buChar char="•"/>
              <a:defRPr/>
            </a:pPr>
            <a:r>
              <a:rPr lang="en-US" sz="1000" dirty="0"/>
              <a:t>DOE </a:t>
            </a:r>
            <a:r>
              <a:rPr lang="fr-FR" sz="1000" dirty="0" err="1"/>
              <a:t>Carbon</a:t>
            </a:r>
            <a:r>
              <a:rPr lang="fr-FR" sz="1000" dirty="0"/>
              <a:t> </a:t>
            </a:r>
            <a:r>
              <a:rPr lang="fr-FR" sz="1000" dirty="0" err="1"/>
              <a:t>Dioxide</a:t>
            </a:r>
            <a:r>
              <a:rPr lang="fr-FR" sz="1000" dirty="0"/>
              <a:t> Information </a:t>
            </a:r>
            <a:r>
              <a:rPr lang="fr-FR" sz="1000" dirty="0" err="1"/>
              <a:t>Analysis</a:t>
            </a:r>
            <a:r>
              <a:rPr lang="fr-FR" sz="1000" dirty="0"/>
              <a:t> Center</a:t>
            </a:r>
            <a:r>
              <a:rPr lang="en-US" sz="1000" dirty="0"/>
              <a:t> (CDIAC)</a:t>
            </a:r>
          </a:p>
        </p:txBody>
      </p:sp>
      <p:grpSp>
        <p:nvGrpSpPr>
          <p:cNvPr id="30727" name="Group 13"/>
          <p:cNvGrpSpPr>
            <a:grpSpLocks/>
          </p:cNvGrpSpPr>
          <p:nvPr/>
        </p:nvGrpSpPr>
        <p:grpSpPr bwMode="auto">
          <a:xfrm>
            <a:off x="2057400" y="838200"/>
            <a:ext cx="1143000" cy="1219200"/>
            <a:chOff x="914400" y="1219200"/>
            <a:chExt cx="1295400" cy="1295400"/>
          </a:xfrm>
        </p:grpSpPr>
        <p:pic>
          <p:nvPicPr>
            <p:cNvPr id="30770" name="Picture 10" descr="j04348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1" name="Picture 10" descr="j04348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716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2" name="Picture 10" descr="j04348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p:cNvSpPr txBox="1"/>
          <p:nvPr/>
        </p:nvSpPr>
        <p:spPr>
          <a:xfrm>
            <a:off x="7162800" y="838200"/>
            <a:ext cx="1981200" cy="2524125"/>
          </a:xfrm>
          <a:prstGeom prst="rect">
            <a:avLst/>
          </a:prstGeom>
          <a:noFill/>
        </p:spPr>
        <p:txBody>
          <a:bodyPr>
            <a:spAutoFit/>
          </a:bodyPr>
          <a:lstStyle/>
          <a:p>
            <a:pPr>
              <a:defRPr/>
            </a:pPr>
            <a:r>
              <a:rPr lang="en-US" sz="1200" b="1" dirty="0">
                <a:solidFill>
                  <a:schemeClr val="accent1">
                    <a:lumMod val="75000"/>
                  </a:schemeClr>
                </a:solidFill>
              </a:rPr>
              <a:t>Data Archive Centers (6)</a:t>
            </a:r>
          </a:p>
          <a:p>
            <a:pPr>
              <a:defRPr/>
            </a:pPr>
            <a:endParaRPr lang="en-US" sz="400" dirty="0"/>
          </a:p>
          <a:p>
            <a:pPr marL="171450" indent="-171450" eaLnBrk="0" hangingPunct="0">
              <a:spcBef>
                <a:spcPct val="20000"/>
              </a:spcBef>
              <a:spcAft>
                <a:spcPts val="300"/>
              </a:spcAft>
              <a:buFont typeface="Arial" pitchFamily="34" charset="0"/>
              <a:buChar char="•"/>
              <a:defRPr/>
            </a:pPr>
            <a:r>
              <a:rPr lang="en-US" sz="1100" dirty="0">
                <a:latin typeface="+mn-lt"/>
                <a:ea typeface="+mn-ea"/>
              </a:rPr>
              <a:t>NODC</a:t>
            </a:r>
          </a:p>
          <a:p>
            <a:pPr marL="171450" indent="-171450" eaLnBrk="0" hangingPunct="0">
              <a:spcBef>
                <a:spcPct val="20000"/>
              </a:spcBef>
              <a:spcAft>
                <a:spcPts val="300"/>
              </a:spcAft>
              <a:buFont typeface="Arial" pitchFamily="34" charset="0"/>
              <a:buChar char="•"/>
              <a:defRPr/>
            </a:pPr>
            <a:r>
              <a:rPr lang="en-US" sz="1100" dirty="0">
                <a:latin typeface="+mn-lt"/>
                <a:ea typeface="+mn-ea"/>
              </a:rPr>
              <a:t>NCDC</a:t>
            </a:r>
          </a:p>
          <a:p>
            <a:pPr marL="171450" indent="-171450" eaLnBrk="0" hangingPunct="0">
              <a:spcBef>
                <a:spcPct val="20000"/>
              </a:spcBef>
              <a:spcAft>
                <a:spcPts val="300"/>
              </a:spcAft>
              <a:buFont typeface="Arial" pitchFamily="34" charset="0"/>
              <a:buChar char="•"/>
              <a:defRPr/>
            </a:pPr>
            <a:r>
              <a:rPr lang="en-US" sz="1100" dirty="0">
                <a:latin typeface="+mn-lt"/>
                <a:ea typeface="+mn-ea"/>
              </a:rPr>
              <a:t>NGDC</a:t>
            </a:r>
          </a:p>
          <a:p>
            <a:pPr marL="171450" indent="-171450" eaLnBrk="0" hangingPunct="0">
              <a:spcBef>
                <a:spcPct val="20000"/>
              </a:spcBef>
              <a:spcAft>
                <a:spcPts val="300"/>
              </a:spcAft>
              <a:buFont typeface="Arial" pitchFamily="34" charset="0"/>
              <a:buChar char="•"/>
              <a:defRPr/>
            </a:pPr>
            <a:r>
              <a:rPr lang="en-US" sz="1100" dirty="0"/>
              <a:t>NASA Distributed Active Archive Centers (DAACs) – Goddard DAAC and Physical Oceanography DAAC at JPL</a:t>
            </a:r>
          </a:p>
          <a:p>
            <a:pPr marL="171450" indent="-171450" eaLnBrk="0" hangingPunct="0">
              <a:spcBef>
                <a:spcPct val="20000"/>
              </a:spcBef>
              <a:spcAft>
                <a:spcPts val="300"/>
              </a:spcAft>
              <a:buFont typeface="Arial" pitchFamily="34" charset="0"/>
              <a:buChar char="•"/>
              <a:defRPr/>
            </a:pPr>
            <a:r>
              <a:rPr lang="en-US" sz="1100" dirty="0"/>
              <a:t>DOE </a:t>
            </a:r>
            <a:r>
              <a:rPr lang="fr-FR" sz="1100" dirty="0" err="1"/>
              <a:t>Carbon</a:t>
            </a:r>
            <a:r>
              <a:rPr lang="fr-FR" sz="1100" dirty="0"/>
              <a:t> </a:t>
            </a:r>
            <a:r>
              <a:rPr lang="fr-FR" sz="1100" dirty="0" err="1"/>
              <a:t>Dioxide</a:t>
            </a:r>
            <a:r>
              <a:rPr lang="fr-FR" sz="1100" dirty="0"/>
              <a:t> Information Analysis Center</a:t>
            </a:r>
            <a:r>
              <a:rPr lang="en-US" sz="1100" dirty="0"/>
              <a:t> (CDIAC)</a:t>
            </a:r>
          </a:p>
        </p:txBody>
      </p:sp>
      <p:grpSp>
        <p:nvGrpSpPr>
          <p:cNvPr id="30729" name="Group 14"/>
          <p:cNvGrpSpPr>
            <a:grpSpLocks/>
          </p:cNvGrpSpPr>
          <p:nvPr/>
        </p:nvGrpSpPr>
        <p:grpSpPr bwMode="auto">
          <a:xfrm>
            <a:off x="6019800" y="914400"/>
            <a:ext cx="1143000" cy="1676400"/>
            <a:chOff x="4022443" y="1048838"/>
            <a:chExt cx="1580669" cy="2456362"/>
          </a:xfrm>
        </p:grpSpPr>
        <p:pic>
          <p:nvPicPr>
            <p:cNvPr id="30767" name="Picture 2" descr="C:\Documents and Settings\dweinstein\Local Settings\Temporary Internet Files\Content.IE5\RCK51N75\MC90043524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2443" y="1734638"/>
              <a:ext cx="894869" cy="177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8" name="Picture 2" descr="C:\Documents and Settings\dweinstein\Local Settings\Temporary Internet Files\Content.IE5\RCK51N75\MC90043524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911" y="1429838"/>
              <a:ext cx="894869" cy="177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9" name="Picture 2" descr="C:\Documents and Settings\dweinstein\Local Settings\Temporary Internet Files\Content.IE5\RCK51N75\MC90043524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243" y="1048838"/>
              <a:ext cx="894869" cy="177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Box 27"/>
          <p:cNvSpPr txBox="1"/>
          <p:nvPr/>
        </p:nvSpPr>
        <p:spPr>
          <a:xfrm>
            <a:off x="3276600" y="2057400"/>
            <a:ext cx="2057400" cy="1323975"/>
          </a:xfrm>
          <a:prstGeom prst="rect">
            <a:avLst/>
          </a:prstGeom>
          <a:solidFill>
            <a:schemeClr val="accent1">
              <a:lumMod val="40000"/>
              <a:lumOff val="60000"/>
            </a:schemeClr>
          </a:solidFill>
          <a:ln w="25400">
            <a:solidFill>
              <a:schemeClr val="tx2">
                <a:lumMod val="75000"/>
              </a:schemeClr>
            </a:solidFill>
          </a:ln>
        </p:spPr>
        <p:txBody>
          <a:bodyPr>
            <a:spAutoFit/>
          </a:bodyPr>
          <a:lstStyle/>
          <a:p>
            <a:pPr algn="ctr">
              <a:defRPr/>
            </a:pPr>
            <a:r>
              <a:rPr lang="en-US" sz="2000" dirty="0">
                <a:solidFill>
                  <a:schemeClr val="accent1">
                    <a:lumMod val="50000"/>
                  </a:schemeClr>
                </a:solidFill>
              </a:rPr>
              <a:t>33 U.S. IOOS DMAC subsystem capabilities</a:t>
            </a:r>
          </a:p>
        </p:txBody>
      </p:sp>
      <p:cxnSp>
        <p:nvCxnSpPr>
          <p:cNvPr id="30731" name="Straight Arrow Connector 28"/>
          <p:cNvCxnSpPr>
            <a:cxnSpLocks noChangeShapeType="1"/>
          </p:cNvCxnSpPr>
          <p:nvPr/>
        </p:nvCxnSpPr>
        <p:spPr bwMode="auto">
          <a:xfrm>
            <a:off x="2819400" y="2057400"/>
            <a:ext cx="381000" cy="457200"/>
          </a:xfrm>
          <a:prstGeom prst="straightConnector1">
            <a:avLst/>
          </a:prstGeom>
          <a:noFill/>
          <a:ln w="1270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30732" name="Straight Arrow Connector 29"/>
          <p:cNvCxnSpPr>
            <a:cxnSpLocks noChangeShapeType="1"/>
          </p:cNvCxnSpPr>
          <p:nvPr/>
        </p:nvCxnSpPr>
        <p:spPr bwMode="auto">
          <a:xfrm flipH="1" flipV="1">
            <a:off x="5410200" y="3048000"/>
            <a:ext cx="1371600" cy="1066800"/>
          </a:xfrm>
          <a:prstGeom prst="straightConnector1">
            <a:avLst/>
          </a:prstGeom>
          <a:noFill/>
          <a:ln w="1270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30733" name="Straight Arrow Connector 30"/>
          <p:cNvCxnSpPr>
            <a:cxnSpLocks noChangeShapeType="1"/>
          </p:cNvCxnSpPr>
          <p:nvPr/>
        </p:nvCxnSpPr>
        <p:spPr bwMode="auto">
          <a:xfrm flipH="1">
            <a:off x="5410200" y="1981200"/>
            <a:ext cx="533400" cy="533400"/>
          </a:xfrm>
          <a:prstGeom prst="straightConnector1">
            <a:avLst/>
          </a:prstGeom>
          <a:noFill/>
          <a:ln w="12700" algn="ctr">
            <a:solidFill>
              <a:schemeClr val="tx2"/>
            </a:solidFill>
            <a:round/>
            <a:headEnd/>
            <a:tailEnd type="arrow" w="med" len="med"/>
          </a:ln>
          <a:extLst>
            <a:ext uri="{909E8E84-426E-40DD-AFC4-6F175D3DCCD1}">
              <a14:hiddenFill xmlns:a14="http://schemas.microsoft.com/office/drawing/2010/main">
                <a:noFill/>
              </a14:hiddenFill>
            </a:ext>
          </a:extLst>
        </p:spPr>
      </p:cxnSp>
      <p:cxnSp>
        <p:nvCxnSpPr>
          <p:cNvPr id="30734" name="Straight Arrow Connector 31"/>
          <p:cNvCxnSpPr>
            <a:cxnSpLocks noChangeShapeType="1"/>
          </p:cNvCxnSpPr>
          <p:nvPr/>
        </p:nvCxnSpPr>
        <p:spPr bwMode="auto">
          <a:xfrm flipV="1">
            <a:off x="2438400" y="2971800"/>
            <a:ext cx="762000" cy="914400"/>
          </a:xfrm>
          <a:prstGeom prst="straightConnector1">
            <a:avLst/>
          </a:prstGeom>
          <a:noFill/>
          <a:ln w="12700" algn="ctr">
            <a:solidFill>
              <a:schemeClr val="tx2"/>
            </a:solidFill>
            <a:round/>
            <a:headEnd/>
            <a:tailEnd type="arrow" w="med" len="med"/>
          </a:ln>
          <a:extLst>
            <a:ext uri="{909E8E84-426E-40DD-AFC4-6F175D3DCCD1}">
              <a14:hiddenFill xmlns:a14="http://schemas.microsoft.com/office/drawing/2010/main">
                <a:noFill/>
              </a14:hiddenFill>
            </a:ext>
          </a:extLst>
        </p:spPr>
      </p:cxnSp>
      <p:graphicFrame>
        <p:nvGraphicFramePr>
          <p:cNvPr id="43" name="Table 42"/>
          <p:cNvGraphicFramePr>
            <a:graphicFrameLocks noGrp="1"/>
          </p:cNvGraphicFramePr>
          <p:nvPr/>
        </p:nvGraphicFramePr>
        <p:xfrm>
          <a:off x="228600" y="4191000"/>
          <a:ext cx="5206999" cy="1962912"/>
        </p:xfrm>
        <a:graphic>
          <a:graphicData uri="http://schemas.openxmlformats.org/drawingml/2006/table">
            <a:tbl>
              <a:tblPr/>
              <a:tblGrid>
                <a:gridCol w="1174893"/>
                <a:gridCol w="2380270"/>
                <a:gridCol w="1651836"/>
              </a:tblGrid>
              <a:tr h="385422">
                <a:tc>
                  <a:txBody>
                    <a:bodyPr/>
                    <a:lstStyle/>
                    <a:p>
                      <a:pPr marL="0" marR="0" algn="ctr">
                        <a:lnSpc>
                          <a:spcPct val="115000"/>
                        </a:lnSpc>
                        <a:spcBef>
                          <a:spcPts val="0"/>
                        </a:spcBef>
                        <a:spcAft>
                          <a:spcPts val="0"/>
                        </a:spcAft>
                      </a:pPr>
                      <a:r>
                        <a:rPr lang="en-US" sz="1100" b="1" dirty="0">
                          <a:solidFill>
                            <a:srgbClr val="002060"/>
                          </a:solidFill>
                          <a:latin typeface="Calibri"/>
                          <a:ea typeface="Calibri"/>
                          <a:cs typeface="Arial"/>
                        </a:rPr>
                        <a:t>Data Access </a:t>
                      </a:r>
                      <a:r>
                        <a:rPr lang="en-US" sz="1100" b="1" dirty="0" smtClean="0">
                          <a:solidFill>
                            <a:srgbClr val="002060"/>
                          </a:solidFill>
                          <a:latin typeface="Calibri"/>
                          <a:ea typeface="Calibri"/>
                          <a:cs typeface="Arial"/>
                        </a:rPr>
                        <a:t>Service</a:t>
                      </a:r>
                      <a:endParaRPr lang="en-US" sz="1100" dirty="0">
                        <a:latin typeface="Calibri"/>
                        <a:ea typeface="Calibri"/>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100" b="1" dirty="0">
                          <a:solidFill>
                            <a:srgbClr val="002060"/>
                          </a:solidFill>
                          <a:latin typeface="Calibri"/>
                          <a:ea typeface="Calibri"/>
                          <a:cs typeface="Arial"/>
                        </a:rPr>
                        <a:t>Accomplished</a:t>
                      </a:r>
                      <a:endParaRPr lang="en-US" sz="1100" dirty="0">
                        <a:latin typeface="Calibri"/>
                        <a:ea typeface="Calibri"/>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100" b="1" dirty="0">
                          <a:solidFill>
                            <a:srgbClr val="002060"/>
                          </a:solidFill>
                          <a:latin typeface="Calibri"/>
                          <a:ea typeface="Calibri"/>
                          <a:cs typeface="Arial"/>
                        </a:rPr>
                        <a:t>Ongoing Work</a:t>
                      </a:r>
                      <a:endParaRPr lang="en-US" sz="1100" dirty="0">
                        <a:latin typeface="Calibri"/>
                        <a:ea typeface="Calibri"/>
                        <a:cs typeface="Times New Roman"/>
                      </a:endParaRPr>
                    </a:p>
                  </a:txBody>
                  <a:tcPr marL="68588" marR="685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315346">
                <a:tc>
                  <a:txBody>
                    <a:bodyPr/>
                    <a:lstStyle/>
                    <a:p>
                      <a:pPr marL="0" marR="0">
                        <a:lnSpc>
                          <a:spcPct val="115000"/>
                        </a:lnSpc>
                        <a:spcBef>
                          <a:spcPts val="0"/>
                        </a:spcBef>
                        <a:spcAft>
                          <a:spcPts val="0"/>
                        </a:spcAft>
                      </a:pPr>
                      <a:r>
                        <a:rPr lang="en-US" sz="900" dirty="0">
                          <a:latin typeface="Calibri"/>
                          <a:ea typeface="Calibri"/>
                          <a:cs typeface="Arial"/>
                        </a:rPr>
                        <a:t>SOS</a:t>
                      </a:r>
                      <a:endParaRPr lang="en-US" sz="1100" dirty="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Arial"/>
                        </a:rPr>
                        <a:t>Prototype Solution in use NDBC, COOPS, some RAs; USACE </a:t>
                      </a:r>
                      <a:r>
                        <a:rPr lang="en-US" sz="900" dirty="0" smtClean="0">
                          <a:latin typeface="Calibri"/>
                          <a:ea typeface="Calibri"/>
                          <a:cs typeface="Arial"/>
                        </a:rPr>
                        <a:t>water-level </a:t>
                      </a:r>
                      <a:r>
                        <a:rPr lang="en-US" sz="900" dirty="0">
                          <a:latin typeface="Calibri"/>
                          <a:ea typeface="Calibri"/>
                          <a:cs typeface="Arial"/>
                        </a:rPr>
                        <a:t>project </a:t>
                      </a:r>
                      <a:endParaRPr lang="en-US" sz="1100" dirty="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Arial"/>
                        </a:rPr>
                        <a:t>Expanded development</a:t>
                      </a:r>
                      <a:endParaRPr lang="en-US"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346">
                <a:tc>
                  <a:txBody>
                    <a:bodyPr/>
                    <a:lstStyle/>
                    <a:p>
                      <a:pPr marL="0" marR="0">
                        <a:lnSpc>
                          <a:spcPct val="115000"/>
                        </a:lnSpc>
                        <a:spcBef>
                          <a:spcPts val="0"/>
                        </a:spcBef>
                        <a:spcAft>
                          <a:spcPts val="0"/>
                        </a:spcAft>
                      </a:pPr>
                      <a:r>
                        <a:rPr lang="en-US" sz="900" dirty="0" smtClean="0">
                          <a:latin typeface="Calibri"/>
                          <a:ea typeface="Calibri"/>
                          <a:cs typeface="Arial"/>
                        </a:rPr>
                        <a:t>CF-</a:t>
                      </a:r>
                      <a:r>
                        <a:rPr lang="en-US" sz="900" dirty="0" err="1" smtClean="0">
                          <a:latin typeface="Calibri"/>
                          <a:ea typeface="Calibri"/>
                          <a:cs typeface="Arial"/>
                        </a:rPr>
                        <a:t>NetCDF</a:t>
                      </a:r>
                      <a:r>
                        <a:rPr lang="en-US" sz="900" dirty="0" smtClean="0">
                          <a:latin typeface="Calibri"/>
                          <a:ea typeface="Calibri"/>
                          <a:cs typeface="Arial"/>
                        </a:rPr>
                        <a:t> - OPENDAP</a:t>
                      </a:r>
                      <a:endParaRPr lang="en-US" sz="1100" dirty="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Arial"/>
                        </a:rPr>
                        <a:t>RA model outputs (structured grids) available</a:t>
                      </a:r>
                      <a:endParaRPr lang="en-US" sz="1100" dirty="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Arial"/>
                        </a:rPr>
                        <a:t>Expand to unstructured grids and in situ</a:t>
                      </a:r>
                      <a:endParaRPr lang="en-US"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73">
                <a:tc>
                  <a:txBody>
                    <a:bodyPr/>
                    <a:lstStyle/>
                    <a:p>
                      <a:pPr marL="0" marR="0">
                        <a:lnSpc>
                          <a:spcPct val="115000"/>
                        </a:lnSpc>
                        <a:spcBef>
                          <a:spcPts val="0"/>
                        </a:spcBef>
                        <a:spcAft>
                          <a:spcPts val="0"/>
                        </a:spcAft>
                      </a:pPr>
                      <a:r>
                        <a:rPr lang="en-US" sz="900">
                          <a:latin typeface="Calibri"/>
                          <a:ea typeface="Calibri"/>
                          <a:cs typeface="Arial"/>
                        </a:rPr>
                        <a:t>KML (through SOS)</a:t>
                      </a:r>
                      <a:endParaRPr lang="en-US"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Arial"/>
                        </a:rPr>
                        <a:t>Available NDBC, CO-OPS</a:t>
                      </a:r>
                      <a:endParaRPr lang="en-US" sz="1100" dirty="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Arial"/>
                        </a:rPr>
                        <a:t>Expand to RAs</a:t>
                      </a:r>
                      <a:endParaRPr lang="en-US"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673">
                <a:tc>
                  <a:txBody>
                    <a:bodyPr/>
                    <a:lstStyle/>
                    <a:p>
                      <a:pPr marL="0" marR="0">
                        <a:lnSpc>
                          <a:spcPct val="115000"/>
                        </a:lnSpc>
                        <a:spcBef>
                          <a:spcPts val="0"/>
                        </a:spcBef>
                        <a:spcAft>
                          <a:spcPts val="0"/>
                        </a:spcAft>
                      </a:pPr>
                      <a:r>
                        <a:rPr lang="en-US" sz="900">
                          <a:latin typeface="Calibri"/>
                          <a:ea typeface="Calibri"/>
                          <a:cs typeface="Arial"/>
                        </a:rPr>
                        <a:t>CSV (through SOS)</a:t>
                      </a:r>
                      <a:endParaRPr lang="en-US"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Arial"/>
                        </a:rPr>
                        <a:t>Available NDBC, CO-OPS, some RAs</a:t>
                      </a:r>
                      <a:endParaRPr lang="en-US" sz="1100" dirty="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latin typeface="Calibri"/>
                          <a:ea typeface="Calibri"/>
                          <a:cs typeface="Arial"/>
                        </a:rPr>
                        <a:t>Expand to remaining RAs</a:t>
                      </a:r>
                      <a:endParaRPr lang="en-US" sz="110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691">
                <a:tc>
                  <a:txBody>
                    <a:bodyPr/>
                    <a:lstStyle/>
                    <a:p>
                      <a:pPr marL="0" marR="0">
                        <a:lnSpc>
                          <a:spcPct val="115000"/>
                        </a:lnSpc>
                        <a:spcBef>
                          <a:spcPts val="0"/>
                        </a:spcBef>
                        <a:spcAft>
                          <a:spcPts val="0"/>
                        </a:spcAft>
                      </a:pPr>
                      <a:r>
                        <a:rPr lang="en-US" sz="900" dirty="0">
                          <a:latin typeface="Calibri"/>
                          <a:ea typeface="Calibri"/>
                          <a:cs typeface="Arial"/>
                        </a:rPr>
                        <a:t>Biological Variables</a:t>
                      </a:r>
                      <a:endParaRPr lang="en-US" sz="1100" dirty="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Arial"/>
                        </a:rPr>
                        <a:t>Developed an information framework to integrate U.S. IOOS core biological observations (fish species, and fish abundance</a:t>
                      </a:r>
                      <a:r>
                        <a:rPr lang="en-US" sz="900" dirty="0" smtClean="0">
                          <a:latin typeface="Calibri"/>
                          <a:ea typeface="Calibri"/>
                          <a:cs typeface="Arial"/>
                        </a:rPr>
                        <a:t>).;</a:t>
                      </a:r>
                      <a:r>
                        <a:rPr lang="en-US" sz="900" baseline="0" dirty="0" smtClean="0">
                          <a:latin typeface="Calibri"/>
                          <a:ea typeface="Calibri"/>
                          <a:cs typeface="Arial"/>
                        </a:rPr>
                        <a:t> now i</a:t>
                      </a:r>
                      <a:r>
                        <a:rPr lang="en-US" sz="900" dirty="0" smtClean="0">
                          <a:latin typeface="Calibri"/>
                          <a:ea typeface="Calibri"/>
                          <a:cs typeface="Arial"/>
                        </a:rPr>
                        <a:t>mplemented </a:t>
                      </a:r>
                      <a:r>
                        <a:rPr lang="en-US" sz="900" dirty="0">
                          <a:latin typeface="Calibri"/>
                          <a:ea typeface="Calibri"/>
                          <a:cs typeface="Arial"/>
                        </a:rPr>
                        <a:t>at </a:t>
                      </a:r>
                      <a:r>
                        <a:rPr lang="en-US" sz="900" dirty="0" err="1" smtClean="0">
                          <a:latin typeface="Calibri"/>
                          <a:ea typeface="Calibri"/>
                          <a:cs typeface="Arial"/>
                        </a:rPr>
                        <a:t>PacIOOS</a:t>
                      </a:r>
                      <a:endParaRPr lang="en-US" sz="1100" dirty="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latin typeface="Calibri"/>
                          <a:ea typeface="Calibri"/>
                          <a:cs typeface="Arial"/>
                        </a:rPr>
                        <a:t>Expand to remaining RAs</a:t>
                      </a:r>
                      <a:endParaRPr lang="en-US" sz="1100" dirty="0">
                        <a:latin typeface="Calibri"/>
                        <a:ea typeface="Calibri"/>
                        <a:cs typeface="Times New Roman"/>
                      </a:endParaRPr>
                    </a:p>
                  </a:txBody>
                  <a:tcPr marL="68588" marR="685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 name="TextBox 22"/>
          <p:cNvSpPr txBox="1"/>
          <p:nvPr/>
        </p:nvSpPr>
        <p:spPr>
          <a:xfrm rot="19800000">
            <a:off x="1055166" y="2209800"/>
            <a:ext cx="6858000" cy="2400657"/>
          </a:xfrm>
          <a:prstGeom prst="rect">
            <a:avLst/>
          </a:prstGeom>
          <a:noFill/>
        </p:spPr>
        <p:txBody>
          <a:bodyPr>
            <a:spAutoFit/>
          </a:bodyPr>
          <a:lstStyle/>
          <a:p>
            <a:pPr>
              <a:defRPr/>
            </a:pPr>
            <a:r>
              <a:rPr lang="en-US" sz="15000" dirty="0">
                <a:solidFill>
                  <a:schemeClr val="tx1">
                    <a:alpha val="10000"/>
                  </a:schemeClr>
                </a:solidFill>
              </a:rPr>
              <a:t>DRAFT</a:t>
            </a:r>
          </a:p>
        </p:txBody>
      </p:sp>
      <p:sp>
        <p:nvSpPr>
          <p:cNvPr id="30766" name="TextBox 23"/>
          <p:cNvSpPr txBox="1">
            <a:spLocks noChangeArrowheads="1"/>
          </p:cNvSpPr>
          <p:nvPr/>
        </p:nvSpPr>
        <p:spPr bwMode="auto">
          <a:xfrm>
            <a:off x="3324225" y="6310313"/>
            <a:ext cx="320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a:solidFill>
                  <a:srgbClr val="CCECFF"/>
                </a:solidFill>
                <a:latin typeface="Calibri" pitchFamily="34" charset="0"/>
              </a:rPr>
              <a:t>U.S. IOOS Assessment</a:t>
            </a:r>
            <a:endParaRPr lang="en-US">
              <a:solidFill>
                <a:srgbClr val="CCEC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a:xfrm>
            <a:off x="0" y="990600"/>
            <a:ext cx="8915400" cy="1752600"/>
          </a:xfrm>
        </p:spPr>
        <p:txBody>
          <a:bodyPr/>
          <a:lstStyle/>
          <a:p>
            <a:r>
              <a:rPr lang="en-US" smtClean="0">
                <a:solidFill>
                  <a:schemeClr val="tx1"/>
                </a:solidFill>
              </a:rPr>
              <a:t>Core functional activities (CFAs) describe U.S. IOOS Program management products and services</a:t>
            </a:r>
          </a:p>
        </p:txBody>
      </p:sp>
      <p:sp>
        <p:nvSpPr>
          <p:cNvPr id="31747" name="Title 2"/>
          <p:cNvSpPr>
            <a:spLocks noGrp="1"/>
          </p:cNvSpPr>
          <p:nvPr>
            <p:ph type="title"/>
          </p:nvPr>
        </p:nvSpPr>
        <p:spPr/>
        <p:txBody>
          <a:bodyPr/>
          <a:lstStyle/>
          <a:p>
            <a:r>
              <a:rPr lang="en-US" smtClean="0">
                <a:latin typeface="Calibri" pitchFamily="34" charset="0"/>
              </a:rPr>
              <a:t>Core Functional Activities</a:t>
            </a:r>
          </a:p>
        </p:txBody>
      </p:sp>
      <p:sp>
        <p:nvSpPr>
          <p:cNvPr id="31748" name="Slide Number Placeholder 3"/>
          <p:cNvSpPr>
            <a:spLocks noGrp="1"/>
          </p:cNvSpPr>
          <p:nvPr>
            <p:ph type="sldNum" sz="quarter" idx="12"/>
          </p:nvPr>
        </p:nvSpPr>
        <p:spPr>
          <a:xfrm>
            <a:off x="8001000" y="6400800"/>
            <a:ext cx="1143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B7ACC221-9B07-495A-BAA4-FC55A0B11348}" type="slidenum">
              <a:rPr lang="en-US" sz="1400" smtClean="0">
                <a:solidFill>
                  <a:schemeClr val="bg1"/>
                </a:solidFill>
              </a:rPr>
              <a:pPr/>
              <a:t>27</a:t>
            </a:fld>
            <a:endParaRPr lang="en-US" sz="1400" smtClean="0">
              <a:solidFill>
                <a:schemeClr val="bg1"/>
              </a:solidFill>
            </a:endParaRPr>
          </a:p>
        </p:txBody>
      </p:sp>
      <p:pic>
        <p:nvPicPr>
          <p:cNvPr id="31749" name="Picture 5" descr="Slide5.WMF"/>
          <p:cNvPicPr>
            <a:picLocks noChangeAspect="1"/>
          </p:cNvPicPr>
          <p:nvPr/>
        </p:nvPicPr>
        <p:blipFill>
          <a:blip r:embed="rId3" cstate="print">
            <a:extLst>
              <a:ext uri="{28A0092B-C50C-407E-A947-70E740481C1C}">
                <a14:useLocalDpi xmlns:a14="http://schemas.microsoft.com/office/drawing/2010/main" val="0"/>
              </a:ext>
            </a:extLst>
          </a:blip>
          <a:srcRect t="7018" b="4094"/>
          <a:stretch>
            <a:fillRect/>
          </a:stretch>
        </p:blipFill>
        <p:spPr bwMode="auto">
          <a:xfrm>
            <a:off x="2757488" y="1838325"/>
            <a:ext cx="6386512"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
          <p:cNvSpPr txBox="1">
            <a:spLocks/>
          </p:cNvSpPr>
          <p:nvPr/>
        </p:nvSpPr>
        <p:spPr bwMode="auto">
          <a:xfrm>
            <a:off x="0" y="2057400"/>
            <a:ext cx="3886200" cy="3962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kern="0" dirty="0">
                <a:latin typeface="Calibri" pitchFamily="34" charset="0"/>
                <a:ea typeface="+mn-ea"/>
              </a:rPr>
              <a:t>CFAs are derived from requirements in:</a:t>
            </a:r>
          </a:p>
          <a:p>
            <a:pPr marL="742950" lvl="2" indent="-342900" eaLnBrk="0" hangingPunct="0">
              <a:spcBef>
                <a:spcPct val="20000"/>
              </a:spcBef>
              <a:buFontTx/>
              <a:buChar char="•"/>
              <a:defRPr/>
            </a:pPr>
            <a:r>
              <a:rPr lang="en-US" sz="2000" kern="0" dirty="0">
                <a:latin typeface="Calibri" pitchFamily="34" charset="0"/>
                <a:ea typeface="+mn-ea"/>
              </a:rPr>
              <a:t>ICOOS Act of 2009</a:t>
            </a:r>
          </a:p>
          <a:p>
            <a:pPr marL="742950" lvl="2" indent="-342900" eaLnBrk="0" hangingPunct="0">
              <a:spcBef>
                <a:spcPct val="20000"/>
              </a:spcBef>
              <a:buFontTx/>
              <a:buChar char="•"/>
              <a:defRPr/>
            </a:pPr>
            <a:r>
              <a:rPr lang="en-US" sz="2000" kern="0" dirty="0">
                <a:latin typeface="Calibri" pitchFamily="34" charset="0"/>
                <a:ea typeface="+mn-ea"/>
              </a:rPr>
              <a:t>IOOS Development Plan</a:t>
            </a:r>
          </a:p>
          <a:p>
            <a:pPr marL="742950" lvl="2" indent="-342900" eaLnBrk="0" hangingPunct="0">
              <a:spcBef>
                <a:spcPct val="20000"/>
              </a:spcBef>
              <a:buFontTx/>
              <a:buChar char="•"/>
              <a:defRPr/>
            </a:pPr>
            <a:r>
              <a:rPr lang="en-US" sz="2000" kern="0" dirty="0">
                <a:latin typeface="Calibri" pitchFamily="34" charset="0"/>
                <a:ea typeface="+mn-ea"/>
              </a:rPr>
              <a:t>IWGOO Strategic Plan</a:t>
            </a:r>
          </a:p>
          <a:p>
            <a:pPr marL="742950" lvl="2" indent="-342900" eaLnBrk="0" hangingPunct="0">
              <a:spcBef>
                <a:spcPct val="20000"/>
              </a:spcBef>
              <a:defRPr/>
            </a:pPr>
            <a:endParaRPr lang="en-US" sz="2000" kern="0" dirty="0">
              <a:latin typeface="Calibri" pitchFamily="34" charset="0"/>
              <a:ea typeface="+mn-ea"/>
            </a:endParaRPr>
          </a:p>
          <a:p>
            <a:pPr marL="342900" indent="-342900" eaLnBrk="0" hangingPunct="0">
              <a:spcBef>
                <a:spcPct val="20000"/>
              </a:spcBef>
              <a:buFontTx/>
              <a:buChar char="•"/>
              <a:defRPr/>
            </a:pPr>
            <a:r>
              <a:rPr lang="en-US" kern="0" dirty="0">
                <a:latin typeface="Calibri" pitchFamily="34" charset="0"/>
                <a:ea typeface="+mn-ea"/>
              </a:rPr>
              <a:t>CFAs are described in </a:t>
            </a:r>
          </a:p>
          <a:p>
            <a:pPr marL="342900" indent="-342900" eaLnBrk="0" hangingPunct="0">
              <a:spcBef>
                <a:spcPct val="20000"/>
              </a:spcBef>
              <a:defRPr/>
            </a:pPr>
            <a:r>
              <a:rPr lang="en-US" kern="0" dirty="0">
                <a:latin typeface="Calibri" pitchFamily="34" charset="0"/>
                <a:ea typeface="+mn-ea"/>
              </a:rPr>
              <a:t>	the U.S. IOOS Blueprint</a:t>
            </a:r>
          </a:p>
        </p:txBody>
      </p:sp>
      <p:sp>
        <p:nvSpPr>
          <p:cNvPr id="31751" name="TextBox 7"/>
          <p:cNvSpPr txBox="1">
            <a:spLocks noChangeArrowheads="1"/>
          </p:cNvSpPr>
          <p:nvPr/>
        </p:nvSpPr>
        <p:spPr bwMode="auto">
          <a:xfrm>
            <a:off x="3324225" y="6310313"/>
            <a:ext cx="320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a:solidFill>
                  <a:srgbClr val="CCECFF"/>
                </a:solidFill>
                <a:latin typeface="Calibri" pitchFamily="34" charset="0"/>
              </a:rPr>
              <a:t>U.S. IOOS Assessment</a:t>
            </a:r>
            <a:endParaRPr lang="en-US">
              <a:solidFill>
                <a:srgbClr val="CCEC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a:xfrm>
            <a:off x="0" y="80963"/>
            <a:ext cx="9144000" cy="633412"/>
          </a:xfrm>
        </p:spPr>
        <p:txBody>
          <a:bodyPr/>
          <a:lstStyle/>
          <a:p>
            <a:r>
              <a:rPr lang="en-US" sz="3000" smtClean="0">
                <a:latin typeface="Calibri" pitchFamily="34" charset="0"/>
              </a:rPr>
              <a:t>Core Functional Activity Findings: Federal Partners</a:t>
            </a:r>
          </a:p>
        </p:txBody>
      </p:sp>
      <p:sp>
        <p:nvSpPr>
          <p:cNvPr id="32771" name="Slide Number Placeholder 3"/>
          <p:cNvSpPr>
            <a:spLocks noGrp="1"/>
          </p:cNvSpPr>
          <p:nvPr>
            <p:ph type="sldNum" sz="quarter" idx="12"/>
          </p:nvPr>
        </p:nvSpPr>
        <p:spPr>
          <a:xfrm>
            <a:off x="8001000" y="6400800"/>
            <a:ext cx="1143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8A541FEA-6812-4AA4-BE9B-6DE1BE9C3B6B}" type="slidenum">
              <a:rPr lang="en-US" sz="1400" smtClean="0">
                <a:solidFill>
                  <a:schemeClr val="bg1"/>
                </a:solidFill>
              </a:rPr>
              <a:pPr/>
              <a:t>28</a:t>
            </a:fld>
            <a:endParaRPr lang="en-US" sz="1400" smtClean="0">
              <a:solidFill>
                <a:schemeClr val="bg1"/>
              </a:solidFill>
            </a:endParaRPr>
          </a:p>
        </p:txBody>
      </p:sp>
      <p:grpSp>
        <p:nvGrpSpPr>
          <p:cNvPr id="32772" name="Group 69"/>
          <p:cNvGrpSpPr>
            <a:grpSpLocks/>
          </p:cNvGrpSpPr>
          <p:nvPr/>
        </p:nvGrpSpPr>
        <p:grpSpPr bwMode="auto">
          <a:xfrm>
            <a:off x="914400" y="5867400"/>
            <a:ext cx="7637463" cy="246063"/>
            <a:chOff x="762000" y="6504801"/>
            <a:chExt cx="7637027" cy="246221"/>
          </a:xfrm>
        </p:grpSpPr>
        <p:grpSp>
          <p:nvGrpSpPr>
            <p:cNvPr id="32925" name="Group 448"/>
            <p:cNvGrpSpPr>
              <a:grpSpLocks noChangeAspect="1"/>
            </p:cNvGrpSpPr>
            <p:nvPr/>
          </p:nvGrpSpPr>
          <p:grpSpPr bwMode="auto">
            <a:xfrm>
              <a:off x="838200" y="6553200"/>
              <a:ext cx="152400" cy="152400"/>
              <a:chOff x="-1676400" y="0"/>
              <a:chExt cx="523875" cy="523875"/>
            </a:xfrm>
          </p:grpSpPr>
          <p:sp>
            <p:nvSpPr>
              <p:cNvPr id="32959" name="Freeform 65"/>
              <p:cNvSpPr>
                <a:spLocks noEditPoints="1"/>
              </p:cNvSpPr>
              <p:nvPr/>
            </p:nvSpPr>
            <p:spPr bwMode="auto">
              <a:xfrm>
                <a:off x="-1676400" y="0"/>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2960" name="Rectangle 66"/>
              <p:cNvSpPr>
                <a:spLocks noChangeArrowheads="1"/>
              </p:cNvSpPr>
              <p:nvPr/>
            </p:nvSpPr>
            <p:spPr bwMode="auto">
              <a:xfrm>
                <a:off x="-1419225" y="4762"/>
                <a:ext cx="11113" cy="514350"/>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961" name="Rectangle 67"/>
              <p:cNvSpPr>
                <a:spLocks noChangeArrowheads="1"/>
              </p:cNvSpPr>
              <p:nvPr/>
            </p:nvSpPr>
            <p:spPr bwMode="auto">
              <a:xfrm>
                <a:off x="-1670050" y="257175"/>
                <a:ext cx="512763" cy="9525"/>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grpSp>
        <p:grpSp>
          <p:nvGrpSpPr>
            <p:cNvPr id="32926" name="Group 46"/>
            <p:cNvGrpSpPr>
              <a:grpSpLocks noChangeAspect="1"/>
            </p:cNvGrpSpPr>
            <p:nvPr/>
          </p:nvGrpSpPr>
          <p:grpSpPr bwMode="auto">
            <a:xfrm>
              <a:off x="5638800" y="6553200"/>
              <a:ext cx="152400" cy="152400"/>
              <a:chOff x="398463" y="4076700"/>
              <a:chExt cx="523875" cy="523875"/>
            </a:xfrm>
          </p:grpSpPr>
          <p:sp>
            <p:nvSpPr>
              <p:cNvPr id="32949" name="Freeform 51"/>
              <p:cNvSpPr>
                <a:spLocks/>
              </p:cNvSpPr>
              <p:nvPr/>
            </p:nvSpPr>
            <p:spPr bwMode="auto">
              <a:xfrm>
                <a:off x="404813" y="4081462"/>
                <a:ext cx="512763" cy="514350"/>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2950" name="Freeform 52"/>
              <p:cNvSpPr>
                <a:spLocks noEditPoints="1"/>
              </p:cNvSpPr>
              <p:nvPr/>
            </p:nvSpPr>
            <p:spPr bwMode="auto">
              <a:xfrm>
                <a:off x="398463" y="4076700"/>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2951" name="Rectangle 53"/>
              <p:cNvSpPr>
                <a:spLocks noChangeArrowheads="1"/>
              </p:cNvSpPr>
              <p:nvPr/>
            </p:nvSpPr>
            <p:spPr bwMode="auto">
              <a:xfrm>
                <a:off x="655638" y="4081462"/>
                <a:ext cx="11113" cy="514350"/>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952" name="Rectangle 54"/>
              <p:cNvSpPr>
                <a:spLocks noChangeArrowheads="1"/>
              </p:cNvSpPr>
              <p:nvPr/>
            </p:nvSpPr>
            <p:spPr bwMode="auto">
              <a:xfrm>
                <a:off x="404813" y="4333875"/>
                <a:ext cx="512763" cy="9525"/>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953" name="Freeform 55"/>
              <p:cNvSpPr>
                <a:spLocks/>
              </p:cNvSpPr>
              <p:nvPr/>
            </p:nvSpPr>
            <p:spPr bwMode="auto">
              <a:xfrm>
                <a:off x="660401" y="4081462"/>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2"/>
                    </a:lnTo>
                    <a:lnTo>
                      <a:pt x="20" y="0"/>
                    </a:lnTo>
                    <a:lnTo>
                      <a:pt x="47" y="5"/>
                    </a:lnTo>
                    <a:lnTo>
                      <a:pt x="74" y="15"/>
                    </a:lnTo>
                    <a:lnTo>
                      <a:pt x="97" y="29"/>
                    </a:lnTo>
                    <a:lnTo>
                      <a:pt x="124" y="54"/>
                    </a:lnTo>
                    <a:lnTo>
                      <a:pt x="152" y="101"/>
                    </a:lnTo>
                    <a:lnTo>
                      <a:pt x="162" y="146"/>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54" name="Freeform 56"/>
              <p:cNvSpPr>
                <a:spLocks noEditPoints="1"/>
              </p:cNvSpPr>
              <p:nvPr/>
            </p:nvSpPr>
            <p:spPr bwMode="auto">
              <a:xfrm>
                <a:off x="655638" y="4076700"/>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sp>
            <p:nvSpPr>
              <p:cNvPr id="32955" name="Freeform 57"/>
              <p:cNvSpPr>
                <a:spLocks/>
              </p:cNvSpPr>
              <p:nvPr/>
            </p:nvSpPr>
            <p:spPr bwMode="auto">
              <a:xfrm>
                <a:off x="660401" y="4338637"/>
                <a:ext cx="257175" cy="257175"/>
              </a:xfrm>
              <a:custGeom>
                <a:avLst/>
                <a:gdLst>
                  <a:gd name="T0" fmla="*/ 0 w 162"/>
                  <a:gd name="T1" fmla="*/ 0 h 162"/>
                  <a:gd name="T2" fmla="*/ 0 w 162"/>
                  <a:gd name="T3" fmla="*/ 2147483647 h 162"/>
                  <a:gd name="T4" fmla="*/ 2147483647 w 162"/>
                  <a:gd name="T5" fmla="*/ 2147483647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0 h 162"/>
                  <a:gd name="T20" fmla="*/ 0 w 162"/>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0"/>
                    </a:moveTo>
                    <a:lnTo>
                      <a:pt x="0" y="161"/>
                    </a:lnTo>
                    <a:lnTo>
                      <a:pt x="20" y="162"/>
                    </a:lnTo>
                    <a:lnTo>
                      <a:pt x="47" y="158"/>
                    </a:lnTo>
                    <a:lnTo>
                      <a:pt x="74" y="147"/>
                    </a:lnTo>
                    <a:lnTo>
                      <a:pt x="97" y="134"/>
                    </a:lnTo>
                    <a:lnTo>
                      <a:pt x="124" y="108"/>
                    </a:lnTo>
                    <a:lnTo>
                      <a:pt x="152" y="62"/>
                    </a:lnTo>
                    <a:lnTo>
                      <a:pt x="162" y="17"/>
                    </a:lnTo>
                    <a:lnTo>
                      <a:pt x="1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56" name="Freeform 58"/>
              <p:cNvSpPr>
                <a:spLocks noEditPoints="1"/>
              </p:cNvSpPr>
              <p:nvPr/>
            </p:nvSpPr>
            <p:spPr bwMode="auto">
              <a:xfrm>
                <a:off x="655638" y="4333875"/>
                <a:ext cx="266700" cy="266700"/>
              </a:xfrm>
              <a:custGeom>
                <a:avLst/>
                <a:gdLst>
                  <a:gd name="T0" fmla="*/ 2147483647 w 400"/>
                  <a:gd name="T1" fmla="*/ 2147483647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0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0 w 400"/>
                  <a:gd name="T77" fmla="*/ 2147483647 h 400"/>
                  <a:gd name="T78" fmla="*/ 0 w 400"/>
                  <a:gd name="T79" fmla="*/ 2147483647 h 400"/>
                  <a:gd name="T80" fmla="*/ 2147483647 w 400"/>
                  <a:gd name="T81" fmla="*/ 0 h 400"/>
                  <a:gd name="T82" fmla="*/ 2147483647 w 400"/>
                  <a:gd name="T83" fmla="*/ 0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16"/>
                    </a:moveTo>
                    <a:lnTo>
                      <a:pt x="16" y="8"/>
                    </a:lnTo>
                    <a:lnTo>
                      <a:pt x="16" y="390"/>
                    </a:lnTo>
                    <a:lnTo>
                      <a:pt x="9" y="382"/>
                    </a:lnTo>
                    <a:lnTo>
                      <a:pt x="57" y="384"/>
                    </a:lnTo>
                    <a:lnTo>
                      <a:pt x="55" y="385"/>
                    </a:lnTo>
                    <a:lnTo>
                      <a:pt x="116" y="374"/>
                    </a:lnTo>
                    <a:lnTo>
                      <a:pt x="115" y="374"/>
                    </a:lnTo>
                    <a:lnTo>
                      <a:pt x="182" y="350"/>
                    </a:lnTo>
                    <a:lnTo>
                      <a:pt x="180" y="351"/>
                    </a:lnTo>
                    <a:lnTo>
                      <a:pt x="234" y="319"/>
                    </a:lnTo>
                    <a:lnTo>
                      <a:pt x="232" y="320"/>
                    </a:lnTo>
                    <a:lnTo>
                      <a:pt x="296" y="260"/>
                    </a:lnTo>
                    <a:lnTo>
                      <a:pt x="295" y="261"/>
                    </a:lnTo>
                    <a:lnTo>
                      <a:pt x="362" y="150"/>
                    </a:lnTo>
                    <a:lnTo>
                      <a:pt x="361" y="152"/>
                    </a:lnTo>
                    <a:lnTo>
                      <a:pt x="385" y="46"/>
                    </a:lnTo>
                    <a:lnTo>
                      <a:pt x="384" y="48"/>
                    </a:lnTo>
                    <a:lnTo>
                      <a:pt x="384" y="8"/>
                    </a:lnTo>
                    <a:lnTo>
                      <a:pt x="392" y="16"/>
                    </a:lnTo>
                    <a:lnTo>
                      <a:pt x="8" y="16"/>
                    </a:lnTo>
                    <a:close/>
                    <a:moveTo>
                      <a:pt x="392" y="0"/>
                    </a:moveTo>
                    <a:cubicBezTo>
                      <a:pt x="397" y="0"/>
                      <a:pt x="400" y="4"/>
                      <a:pt x="400" y="8"/>
                    </a:cubicBezTo>
                    <a:lnTo>
                      <a:pt x="400" y="48"/>
                    </a:lnTo>
                    <a:cubicBezTo>
                      <a:pt x="400" y="49"/>
                      <a:pt x="400" y="49"/>
                      <a:pt x="400" y="50"/>
                    </a:cubicBezTo>
                    <a:lnTo>
                      <a:pt x="376" y="156"/>
                    </a:lnTo>
                    <a:cubicBezTo>
                      <a:pt x="376" y="157"/>
                      <a:pt x="376" y="158"/>
                      <a:pt x="375" y="158"/>
                    </a:cubicBezTo>
                    <a:lnTo>
                      <a:pt x="309" y="269"/>
                    </a:lnTo>
                    <a:cubicBezTo>
                      <a:pt x="308" y="270"/>
                      <a:pt x="308" y="271"/>
                      <a:pt x="307" y="271"/>
                    </a:cubicBezTo>
                    <a:lnTo>
                      <a:pt x="243" y="332"/>
                    </a:lnTo>
                    <a:cubicBezTo>
                      <a:pt x="243" y="332"/>
                      <a:pt x="242" y="333"/>
                      <a:pt x="242" y="333"/>
                    </a:cubicBezTo>
                    <a:lnTo>
                      <a:pt x="189" y="365"/>
                    </a:lnTo>
                    <a:cubicBezTo>
                      <a:pt x="188" y="365"/>
                      <a:pt x="188" y="365"/>
                      <a:pt x="187" y="366"/>
                    </a:cubicBezTo>
                    <a:lnTo>
                      <a:pt x="120" y="389"/>
                    </a:lnTo>
                    <a:cubicBezTo>
                      <a:pt x="120" y="390"/>
                      <a:pt x="120" y="390"/>
                      <a:pt x="119" y="390"/>
                    </a:cubicBezTo>
                    <a:lnTo>
                      <a:pt x="58" y="400"/>
                    </a:lnTo>
                    <a:cubicBezTo>
                      <a:pt x="57" y="400"/>
                      <a:pt x="57" y="400"/>
                      <a:pt x="56" y="400"/>
                    </a:cubicBezTo>
                    <a:lnTo>
                      <a:pt x="8" y="398"/>
                    </a:lnTo>
                    <a:cubicBezTo>
                      <a:pt x="4" y="398"/>
                      <a:pt x="0" y="394"/>
                      <a:pt x="0" y="390"/>
                    </a:cubicBezTo>
                    <a:lnTo>
                      <a:pt x="0" y="8"/>
                    </a:lnTo>
                    <a:cubicBezTo>
                      <a:pt x="0" y="4"/>
                      <a:pt x="4" y="0"/>
                      <a:pt x="8" y="0"/>
                    </a:cubicBezTo>
                    <a:lnTo>
                      <a:pt x="392" y="0"/>
                    </a:lnTo>
                    <a:close/>
                  </a:path>
                </a:pathLst>
              </a:custGeom>
              <a:solidFill>
                <a:srgbClr val="000000"/>
              </a:solidFill>
              <a:ln w="0" cap="flat">
                <a:solidFill>
                  <a:srgbClr val="000000"/>
                </a:solidFill>
                <a:prstDash val="solid"/>
                <a:round/>
                <a:headEnd/>
                <a:tailEnd/>
              </a:ln>
            </p:spPr>
            <p:txBody>
              <a:bodyPr/>
              <a:lstStyle/>
              <a:p>
                <a:endParaRPr lang="en-US"/>
              </a:p>
            </p:txBody>
          </p:sp>
          <p:sp>
            <p:nvSpPr>
              <p:cNvPr id="32957" name="Freeform 59"/>
              <p:cNvSpPr>
                <a:spLocks/>
              </p:cNvSpPr>
              <p:nvPr/>
            </p:nvSpPr>
            <p:spPr bwMode="auto">
              <a:xfrm>
                <a:off x="404813" y="4338637"/>
                <a:ext cx="255588" cy="257175"/>
              </a:xfrm>
              <a:custGeom>
                <a:avLst/>
                <a:gdLst>
                  <a:gd name="T0" fmla="*/ 2147483647 w 161"/>
                  <a:gd name="T1" fmla="*/ 0 h 162"/>
                  <a:gd name="T2" fmla="*/ 2147483647 w 161"/>
                  <a:gd name="T3" fmla="*/ 2147483647 h 162"/>
                  <a:gd name="T4" fmla="*/ 2147483647 w 161"/>
                  <a:gd name="T5" fmla="*/ 2147483647 h 162"/>
                  <a:gd name="T6" fmla="*/ 2147483647 w 161"/>
                  <a:gd name="T7" fmla="*/ 2147483647 h 162"/>
                  <a:gd name="T8" fmla="*/ 2147483647 w 161"/>
                  <a:gd name="T9" fmla="*/ 2147483647 h 162"/>
                  <a:gd name="T10" fmla="*/ 2147483647 w 161"/>
                  <a:gd name="T11" fmla="*/ 2147483647 h 162"/>
                  <a:gd name="T12" fmla="*/ 2147483647 w 161"/>
                  <a:gd name="T13" fmla="*/ 2147483647 h 162"/>
                  <a:gd name="T14" fmla="*/ 2147483647 w 161"/>
                  <a:gd name="T15" fmla="*/ 2147483647 h 162"/>
                  <a:gd name="T16" fmla="*/ 0 w 161"/>
                  <a:gd name="T17" fmla="*/ 2147483647 h 162"/>
                  <a:gd name="T18" fmla="*/ 0 w 161"/>
                  <a:gd name="T19" fmla="*/ 0 h 162"/>
                  <a:gd name="T20" fmla="*/ 2147483647 w 161"/>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
                  <a:gd name="T34" fmla="*/ 0 h 162"/>
                  <a:gd name="T35" fmla="*/ 161 w 161"/>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 h="162">
                    <a:moveTo>
                      <a:pt x="161" y="0"/>
                    </a:moveTo>
                    <a:lnTo>
                      <a:pt x="161" y="161"/>
                    </a:lnTo>
                    <a:lnTo>
                      <a:pt x="141" y="162"/>
                    </a:lnTo>
                    <a:lnTo>
                      <a:pt x="115" y="158"/>
                    </a:lnTo>
                    <a:lnTo>
                      <a:pt x="87" y="147"/>
                    </a:lnTo>
                    <a:lnTo>
                      <a:pt x="65" y="134"/>
                    </a:lnTo>
                    <a:lnTo>
                      <a:pt x="38" y="108"/>
                    </a:lnTo>
                    <a:lnTo>
                      <a:pt x="10" y="62"/>
                    </a:lnTo>
                    <a:lnTo>
                      <a:pt x="0" y="17"/>
                    </a:lnTo>
                    <a:lnTo>
                      <a:pt x="0" y="0"/>
                    </a:lnTo>
                    <a:lnTo>
                      <a:pt x="1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58" name="Freeform 60"/>
              <p:cNvSpPr>
                <a:spLocks noEditPoints="1"/>
              </p:cNvSpPr>
              <p:nvPr/>
            </p:nvSpPr>
            <p:spPr bwMode="auto">
              <a:xfrm>
                <a:off x="398463" y="4333875"/>
                <a:ext cx="268288" cy="266700"/>
              </a:xfrm>
              <a:custGeom>
                <a:avLst/>
                <a:gdLst>
                  <a:gd name="T0" fmla="*/ 2147483647 w 400"/>
                  <a:gd name="T1" fmla="*/ 0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0 w 400"/>
                  <a:gd name="T35" fmla="*/ 2147483647 h 400"/>
                  <a:gd name="T36" fmla="*/ 0 w 400"/>
                  <a:gd name="T37" fmla="*/ 2147483647 h 400"/>
                  <a:gd name="T38" fmla="*/ 2147483647 w 400"/>
                  <a:gd name="T39" fmla="*/ 0 h 400"/>
                  <a:gd name="T40" fmla="*/ 2147483647 w 400"/>
                  <a:gd name="T41" fmla="*/ 0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392" y="0"/>
                    </a:moveTo>
                    <a:cubicBezTo>
                      <a:pt x="397" y="0"/>
                      <a:pt x="400" y="4"/>
                      <a:pt x="400" y="8"/>
                    </a:cubicBezTo>
                    <a:lnTo>
                      <a:pt x="400" y="390"/>
                    </a:lnTo>
                    <a:cubicBezTo>
                      <a:pt x="400" y="394"/>
                      <a:pt x="397" y="398"/>
                      <a:pt x="393" y="398"/>
                    </a:cubicBezTo>
                    <a:lnTo>
                      <a:pt x="345" y="400"/>
                    </a:lnTo>
                    <a:cubicBezTo>
                      <a:pt x="344" y="400"/>
                      <a:pt x="344" y="400"/>
                      <a:pt x="343" y="400"/>
                    </a:cubicBezTo>
                    <a:lnTo>
                      <a:pt x="282" y="390"/>
                    </a:lnTo>
                    <a:cubicBezTo>
                      <a:pt x="281" y="390"/>
                      <a:pt x="281" y="390"/>
                      <a:pt x="280" y="389"/>
                    </a:cubicBezTo>
                    <a:lnTo>
                      <a:pt x="214" y="366"/>
                    </a:lnTo>
                    <a:cubicBezTo>
                      <a:pt x="213" y="365"/>
                      <a:pt x="213" y="365"/>
                      <a:pt x="212" y="365"/>
                    </a:cubicBezTo>
                    <a:lnTo>
                      <a:pt x="159" y="333"/>
                    </a:lnTo>
                    <a:cubicBezTo>
                      <a:pt x="159" y="333"/>
                      <a:pt x="158" y="332"/>
                      <a:pt x="158" y="332"/>
                    </a:cubicBezTo>
                    <a:lnTo>
                      <a:pt x="94" y="271"/>
                    </a:lnTo>
                    <a:cubicBezTo>
                      <a:pt x="93" y="271"/>
                      <a:pt x="93" y="270"/>
                      <a:pt x="92" y="269"/>
                    </a:cubicBezTo>
                    <a:lnTo>
                      <a:pt x="26" y="158"/>
                    </a:lnTo>
                    <a:cubicBezTo>
                      <a:pt x="25" y="158"/>
                      <a:pt x="25" y="157"/>
                      <a:pt x="25" y="156"/>
                    </a:cubicBezTo>
                    <a:lnTo>
                      <a:pt x="1" y="50"/>
                    </a:lnTo>
                    <a:cubicBezTo>
                      <a:pt x="1" y="49"/>
                      <a:pt x="0" y="49"/>
                      <a:pt x="0" y="48"/>
                    </a:cubicBezTo>
                    <a:lnTo>
                      <a:pt x="0" y="8"/>
                    </a:lnTo>
                    <a:cubicBezTo>
                      <a:pt x="0" y="4"/>
                      <a:pt x="4" y="0"/>
                      <a:pt x="8" y="0"/>
                    </a:cubicBezTo>
                    <a:lnTo>
                      <a:pt x="392" y="0"/>
                    </a:lnTo>
                    <a:close/>
                    <a:moveTo>
                      <a:pt x="8" y="16"/>
                    </a:moveTo>
                    <a:lnTo>
                      <a:pt x="16" y="8"/>
                    </a:lnTo>
                    <a:lnTo>
                      <a:pt x="16" y="48"/>
                    </a:lnTo>
                    <a:lnTo>
                      <a:pt x="16" y="46"/>
                    </a:lnTo>
                    <a:lnTo>
                      <a:pt x="40" y="152"/>
                    </a:lnTo>
                    <a:lnTo>
                      <a:pt x="39" y="150"/>
                    </a:lnTo>
                    <a:lnTo>
                      <a:pt x="106" y="261"/>
                    </a:lnTo>
                    <a:lnTo>
                      <a:pt x="105" y="260"/>
                    </a:lnTo>
                    <a:lnTo>
                      <a:pt x="169" y="320"/>
                    </a:lnTo>
                    <a:lnTo>
                      <a:pt x="167" y="319"/>
                    </a:lnTo>
                    <a:lnTo>
                      <a:pt x="221" y="351"/>
                    </a:lnTo>
                    <a:lnTo>
                      <a:pt x="219" y="350"/>
                    </a:lnTo>
                    <a:lnTo>
                      <a:pt x="286" y="374"/>
                    </a:lnTo>
                    <a:lnTo>
                      <a:pt x="284" y="374"/>
                    </a:lnTo>
                    <a:lnTo>
                      <a:pt x="346" y="385"/>
                    </a:lnTo>
                    <a:lnTo>
                      <a:pt x="344" y="384"/>
                    </a:lnTo>
                    <a:lnTo>
                      <a:pt x="392" y="382"/>
                    </a:lnTo>
                    <a:lnTo>
                      <a:pt x="384" y="390"/>
                    </a:lnTo>
                    <a:lnTo>
                      <a:pt x="384" y="8"/>
                    </a:lnTo>
                    <a:lnTo>
                      <a:pt x="392" y="16"/>
                    </a:lnTo>
                    <a:lnTo>
                      <a:pt x="8" y="16"/>
                    </a:lnTo>
                    <a:close/>
                  </a:path>
                </a:pathLst>
              </a:custGeom>
              <a:solidFill>
                <a:srgbClr val="000000"/>
              </a:solidFill>
              <a:ln w="0" cap="flat">
                <a:solidFill>
                  <a:srgbClr val="000000"/>
                </a:solidFill>
                <a:prstDash val="solid"/>
                <a:round/>
                <a:headEnd/>
                <a:tailEnd/>
              </a:ln>
            </p:spPr>
            <p:txBody>
              <a:bodyPr/>
              <a:lstStyle/>
              <a:p>
                <a:endParaRPr lang="en-US"/>
              </a:p>
            </p:txBody>
          </p:sp>
        </p:grpSp>
        <p:grpSp>
          <p:nvGrpSpPr>
            <p:cNvPr id="32927" name="Group 3"/>
            <p:cNvGrpSpPr>
              <a:grpSpLocks noChangeAspect="1"/>
            </p:cNvGrpSpPr>
            <p:nvPr/>
          </p:nvGrpSpPr>
          <p:grpSpPr bwMode="auto">
            <a:xfrm>
              <a:off x="1828800" y="6553200"/>
              <a:ext cx="152400" cy="152400"/>
              <a:chOff x="398463" y="2109787"/>
              <a:chExt cx="523875" cy="523875"/>
            </a:xfrm>
          </p:grpSpPr>
          <p:sp>
            <p:nvSpPr>
              <p:cNvPr id="32943" name="Freeform 37"/>
              <p:cNvSpPr>
                <a:spLocks/>
              </p:cNvSpPr>
              <p:nvPr/>
            </p:nvSpPr>
            <p:spPr bwMode="auto">
              <a:xfrm>
                <a:off x="404813" y="2114550"/>
                <a:ext cx="512763" cy="512763"/>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2944" name="Freeform 38"/>
              <p:cNvSpPr>
                <a:spLocks noEditPoints="1"/>
              </p:cNvSpPr>
              <p:nvPr/>
            </p:nvSpPr>
            <p:spPr bwMode="auto">
              <a:xfrm>
                <a:off x="398463" y="2109787"/>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2945" name="Rectangle 39"/>
              <p:cNvSpPr>
                <a:spLocks noChangeArrowheads="1"/>
              </p:cNvSpPr>
              <p:nvPr/>
            </p:nvSpPr>
            <p:spPr bwMode="auto">
              <a:xfrm>
                <a:off x="655638" y="2114550"/>
                <a:ext cx="11113" cy="51276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946" name="Rectangle 40"/>
              <p:cNvSpPr>
                <a:spLocks noChangeArrowheads="1"/>
              </p:cNvSpPr>
              <p:nvPr/>
            </p:nvSpPr>
            <p:spPr bwMode="auto">
              <a:xfrm>
                <a:off x="404813" y="2365375"/>
                <a:ext cx="512763" cy="1111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947" name="Freeform 41"/>
              <p:cNvSpPr>
                <a:spLocks/>
              </p:cNvSpPr>
              <p:nvPr/>
            </p:nvSpPr>
            <p:spPr bwMode="auto">
              <a:xfrm>
                <a:off x="660401" y="2114550"/>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1"/>
                    </a:lnTo>
                    <a:lnTo>
                      <a:pt x="20" y="0"/>
                    </a:lnTo>
                    <a:lnTo>
                      <a:pt x="47" y="5"/>
                    </a:lnTo>
                    <a:lnTo>
                      <a:pt x="74" y="15"/>
                    </a:lnTo>
                    <a:lnTo>
                      <a:pt x="97" y="28"/>
                    </a:lnTo>
                    <a:lnTo>
                      <a:pt x="124" y="54"/>
                    </a:lnTo>
                    <a:lnTo>
                      <a:pt x="152" y="101"/>
                    </a:lnTo>
                    <a:lnTo>
                      <a:pt x="162" y="145"/>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48" name="Freeform 42"/>
              <p:cNvSpPr>
                <a:spLocks noEditPoints="1"/>
              </p:cNvSpPr>
              <p:nvPr/>
            </p:nvSpPr>
            <p:spPr bwMode="auto">
              <a:xfrm>
                <a:off x="655638" y="2109787"/>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grpSp>
        <p:grpSp>
          <p:nvGrpSpPr>
            <p:cNvPr id="32928" name="Group 79"/>
            <p:cNvGrpSpPr>
              <a:grpSpLocks noChangeAspect="1"/>
            </p:cNvGrpSpPr>
            <p:nvPr/>
          </p:nvGrpSpPr>
          <p:grpSpPr bwMode="auto">
            <a:xfrm>
              <a:off x="3657600" y="6553200"/>
              <a:ext cx="152400" cy="152400"/>
              <a:chOff x="398463" y="2986087"/>
              <a:chExt cx="523875" cy="523875"/>
            </a:xfrm>
          </p:grpSpPr>
          <p:sp>
            <p:nvSpPr>
              <p:cNvPr id="32935" name="Freeform 43"/>
              <p:cNvSpPr>
                <a:spLocks/>
              </p:cNvSpPr>
              <p:nvPr/>
            </p:nvSpPr>
            <p:spPr bwMode="auto">
              <a:xfrm>
                <a:off x="404813" y="2990850"/>
                <a:ext cx="512763" cy="514350"/>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2936" name="Freeform 44"/>
              <p:cNvSpPr>
                <a:spLocks noEditPoints="1"/>
              </p:cNvSpPr>
              <p:nvPr/>
            </p:nvSpPr>
            <p:spPr bwMode="auto">
              <a:xfrm>
                <a:off x="398463" y="2986087"/>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2937" name="Rectangle 45"/>
              <p:cNvSpPr>
                <a:spLocks noChangeArrowheads="1"/>
              </p:cNvSpPr>
              <p:nvPr/>
            </p:nvSpPr>
            <p:spPr bwMode="auto">
              <a:xfrm>
                <a:off x="655638" y="2990850"/>
                <a:ext cx="11113" cy="514350"/>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938" name="Rectangle 46"/>
              <p:cNvSpPr>
                <a:spLocks noChangeArrowheads="1"/>
              </p:cNvSpPr>
              <p:nvPr/>
            </p:nvSpPr>
            <p:spPr bwMode="auto">
              <a:xfrm>
                <a:off x="404813" y="3243262"/>
                <a:ext cx="512763" cy="9525"/>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939" name="Freeform 47"/>
              <p:cNvSpPr>
                <a:spLocks/>
              </p:cNvSpPr>
              <p:nvPr/>
            </p:nvSpPr>
            <p:spPr bwMode="auto">
              <a:xfrm>
                <a:off x="660401" y="2990850"/>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2"/>
                    </a:lnTo>
                    <a:lnTo>
                      <a:pt x="20" y="0"/>
                    </a:lnTo>
                    <a:lnTo>
                      <a:pt x="47" y="5"/>
                    </a:lnTo>
                    <a:lnTo>
                      <a:pt x="74" y="15"/>
                    </a:lnTo>
                    <a:lnTo>
                      <a:pt x="97" y="29"/>
                    </a:lnTo>
                    <a:lnTo>
                      <a:pt x="124" y="54"/>
                    </a:lnTo>
                    <a:lnTo>
                      <a:pt x="152" y="101"/>
                    </a:lnTo>
                    <a:lnTo>
                      <a:pt x="162" y="146"/>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40" name="Freeform 48"/>
              <p:cNvSpPr>
                <a:spLocks noEditPoints="1"/>
              </p:cNvSpPr>
              <p:nvPr/>
            </p:nvSpPr>
            <p:spPr bwMode="auto">
              <a:xfrm>
                <a:off x="655638" y="2986087"/>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sp>
            <p:nvSpPr>
              <p:cNvPr id="32941" name="Freeform 49"/>
              <p:cNvSpPr>
                <a:spLocks/>
              </p:cNvSpPr>
              <p:nvPr/>
            </p:nvSpPr>
            <p:spPr bwMode="auto">
              <a:xfrm>
                <a:off x="660401" y="3248025"/>
                <a:ext cx="257175" cy="257175"/>
              </a:xfrm>
              <a:custGeom>
                <a:avLst/>
                <a:gdLst>
                  <a:gd name="T0" fmla="*/ 0 w 162"/>
                  <a:gd name="T1" fmla="*/ 0 h 162"/>
                  <a:gd name="T2" fmla="*/ 0 w 162"/>
                  <a:gd name="T3" fmla="*/ 2147483647 h 162"/>
                  <a:gd name="T4" fmla="*/ 2147483647 w 162"/>
                  <a:gd name="T5" fmla="*/ 2147483647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0 h 162"/>
                  <a:gd name="T20" fmla="*/ 0 w 162"/>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0"/>
                    </a:moveTo>
                    <a:lnTo>
                      <a:pt x="0" y="161"/>
                    </a:lnTo>
                    <a:lnTo>
                      <a:pt x="20" y="162"/>
                    </a:lnTo>
                    <a:lnTo>
                      <a:pt x="47" y="158"/>
                    </a:lnTo>
                    <a:lnTo>
                      <a:pt x="74" y="147"/>
                    </a:lnTo>
                    <a:lnTo>
                      <a:pt x="97" y="134"/>
                    </a:lnTo>
                    <a:lnTo>
                      <a:pt x="124" y="108"/>
                    </a:lnTo>
                    <a:lnTo>
                      <a:pt x="152" y="62"/>
                    </a:lnTo>
                    <a:lnTo>
                      <a:pt x="162" y="17"/>
                    </a:lnTo>
                    <a:lnTo>
                      <a:pt x="1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42" name="Freeform 50"/>
              <p:cNvSpPr>
                <a:spLocks noEditPoints="1"/>
              </p:cNvSpPr>
              <p:nvPr/>
            </p:nvSpPr>
            <p:spPr bwMode="auto">
              <a:xfrm>
                <a:off x="655638" y="3243262"/>
                <a:ext cx="266700" cy="266700"/>
              </a:xfrm>
              <a:custGeom>
                <a:avLst/>
                <a:gdLst>
                  <a:gd name="T0" fmla="*/ 2147483647 w 400"/>
                  <a:gd name="T1" fmla="*/ 2147483647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0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0 w 400"/>
                  <a:gd name="T77" fmla="*/ 2147483647 h 400"/>
                  <a:gd name="T78" fmla="*/ 0 w 400"/>
                  <a:gd name="T79" fmla="*/ 2147483647 h 400"/>
                  <a:gd name="T80" fmla="*/ 2147483647 w 400"/>
                  <a:gd name="T81" fmla="*/ 0 h 400"/>
                  <a:gd name="T82" fmla="*/ 2147483647 w 400"/>
                  <a:gd name="T83" fmla="*/ 0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16"/>
                    </a:moveTo>
                    <a:lnTo>
                      <a:pt x="16" y="8"/>
                    </a:lnTo>
                    <a:lnTo>
                      <a:pt x="16" y="390"/>
                    </a:lnTo>
                    <a:lnTo>
                      <a:pt x="9" y="382"/>
                    </a:lnTo>
                    <a:lnTo>
                      <a:pt x="57" y="384"/>
                    </a:lnTo>
                    <a:lnTo>
                      <a:pt x="55" y="385"/>
                    </a:lnTo>
                    <a:lnTo>
                      <a:pt x="116" y="374"/>
                    </a:lnTo>
                    <a:lnTo>
                      <a:pt x="115" y="374"/>
                    </a:lnTo>
                    <a:lnTo>
                      <a:pt x="182" y="350"/>
                    </a:lnTo>
                    <a:lnTo>
                      <a:pt x="180" y="351"/>
                    </a:lnTo>
                    <a:lnTo>
                      <a:pt x="234" y="319"/>
                    </a:lnTo>
                    <a:lnTo>
                      <a:pt x="232" y="320"/>
                    </a:lnTo>
                    <a:lnTo>
                      <a:pt x="296" y="260"/>
                    </a:lnTo>
                    <a:lnTo>
                      <a:pt x="295" y="261"/>
                    </a:lnTo>
                    <a:lnTo>
                      <a:pt x="362" y="150"/>
                    </a:lnTo>
                    <a:lnTo>
                      <a:pt x="361" y="152"/>
                    </a:lnTo>
                    <a:lnTo>
                      <a:pt x="385" y="46"/>
                    </a:lnTo>
                    <a:lnTo>
                      <a:pt x="384" y="48"/>
                    </a:lnTo>
                    <a:lnTo>
                      <a:pt x="384" y="8"/>
                    </a:lnTo>
                    <a:lnTo>
                      <a:pt x="392" y="16"/>
                    </a:lnTo>
                    <a:lnTo>
                      <a:pt x="8" y="16"/>
                    </a:lnTo>
                    <a:close/>
                    <a:moveTo>
                      <a:pt x="392" y="0"/>
                    </a:moveTo>
                    <a:cubicBezTo>
                      <a:pt x="397" y="0"/>
                      <a:pt x="400" y="4"/>
                      <a:pt x="400" y="8"/>
                    </a:cubicBezTo>
                    <a:lnTo>
                      <a:pt x="400" y="48"/>
                    </a:lnTo>
                    <a:cubicBezTo>
                      <a:pt x="400" y="49"/>
                      <a:pt x="400" y="49"/>
                      <a:pt x="400" y="50"/>
                    </a:cubicBezTo>
                    <a:lnTo>
                      <a:pt x="376" y="156"/>
                    </a:lnTo>
                    <a:cubicBezTo>
                      <a:pt x="376" y="157"/>
                      <a:pt x="376" y="158"/>
                      <a:pt x="375" y="158"/>
                    </a:cubicBezTo>
                    <a:lnTo>
                      <a:pt x="309" y="269"/>
                    </a:lnTo>
                    <a:cubicBezTo>
                      <a:pt x="308" y="270"/>
                      <a:pt x="308" y="271"/>
                      <a:pt x="307" y="271"/>
                    </a:cubicBezTo>
                    <a:lnTo>
                      <a:pt x="243" y="332"/>
                    </a:lnTo>
                    <a:cubicBezTo>
                      <a:pt x="243" y="332"/>
                      <a:pt x="242" y="333"/>
                      <a:pt x="242" y="333"/>
                    </a:cubicBezTo>
                    <a:lnTo>
                      <a:pt x="189" y="365"/>
                    </a:lnTo>
                    <a:cubicBezTo>
                      <a:pt x="188" y="365"/>
                      <a:pt x="188" y="365"/>
                      <a:pt x="187" y="366"/>
                    </a:cubicBezTo>
                    <a:lnTo>
                      <a:pt x="120" y="389"/>
                    </a:lnTo>
                    <a:cubicBezTo>
                      <a:pt x="120" y="390"/>
                      <a:pt x="120" y="390"/>
                      <a:pt x="119" y="390"/>
                    </a:cubicBezTo>
                    <a:lnTo>
                      <a:pt x="58" y="400"/>
                    </a:lnTo>
                    <a:cubicBezTo>
                      <a:pt x="57" y="400"/>
                      <a:pt x="57" y="400"/>
                      <a:pt x="56" y="400"/>
                    </a:cubicBezTo>
                    <a:lnTo>
                      <a:pt x="8" y="398"/>
                    </a:lnTo>
                    <a:cubicBezTo>
                      <a:pt x="4" y="398"/>
                      <a:pt x="0" y="394"/>
                      <a:pt x="0" y="390"/>
                    </a:cubicBezTo>
                    <a:lnTo>
                      <a:pt x="0" y="8"/>
                    </a:lnTo>
                    <a:cubicBezTo>
                      <a:pt x="0" y="4"/>
                      <a:pt x="4" y="0"/>
                      <a:pt x="8" y="0"/>
                    </a:cubicBezTo>
                    <a:lnTo>
                      <a:pt x="392" y="0"/>
                    </a:lnTo>
                    <a:close/>
                  </a:path>
                </a:pathLst>
              </a:custGeom>
              <a:solidFill>
                <a:srgbClr val="000000"/>
              </a:solidFill>
              <a:ln w="0" cap="flat">
                <a:solidFill>
                  <a:srgbClr val="000000"/>
                </a:solidFill>
                <a:prstDash val="solid"/>
                <a:round/>
                <a:headEnd/>
                <a:tailEnd/>
              </a:ln>
            </p:spPr>
            <p:txBody>
              <a:bodyPr/>
              <a:lstStyle/>
              <a:p>
                <a:endParaRPr lang="en-US"/>
              </a:p>
            </p:txBody>
          </p:sp>
        </p:grpSp>
        <p:grpSp>
          <p:nvGrpSpPr>
            <p:cNvPr id="32929" name="Group 76"/>
            <p:cNvGrpSpPr>
              <a:grpSpLocks noChangeAspect="1"/>
            </p:cNvGrpSpPr>
            <p:nvPr/>
          </p:nvGrpSpPr>
          <p:grpSpPr bwMode="auto">
            <a:xfrm>
              <a:off x="7086600" y="6553200"/>
              <a:ext cx="152400" cy="152400"/>
              <a:chOff x="398463" y="5018087"/>
              <a:chExt cx="523875" cy="523875"/>
            </a:xfrm>
          </p:grpSpPr>
          <p:sp>
            <p:nvSpPr>
              <p:cNvPr id="32931" name="Freeform 61"/>
              <p:cNvSpPr>
                <a:spLocks/>
              </p:cNvSpPr>
              <p:nvPr/>
            </p:nvSpPr>
            <p:spPr bwMode="auto">
              <a:xfrm>
                <a:off x="404813" y="5022850"/>
                <a:ext cx="512763" cy="512763"/>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000000"/>
              </a:solidFill>
              <a:ln w="0">
                <a:solidFill>
                  <a:srgbClr val="000000"/>
                </a:solidFill>
                <a:prstDash val="solid"/>
                <a:round/>
                <a:headEnd/>
                <a:tailEnd/>
              </a:ln>
            </p:spPr>
            <p:txBody>
              <a:bodyPr/>
              <a:lstStyle/>
              <a:p>
                <a:endParaRPr lang="en-US"/>
              </a:p>
            </p:txBody>
          </p:sp>
          <p:sp>
            <p:nvSpPr>
              <p:cNvPr id="32932" name="Freeform 62"/>
              <p:cNvSpPr>
                <a:spLocks noEditPoints="1"/>
              </p:cNvSpPr>
              <p:nvPr/>
            </p:nvSpPr>
            <p:spPr bwMode="auto">
              <a:xfrm>
                <a:off x="398463" y="5018087"/>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8"/>
                    </a:lnTo>
                    <a:lnTo>
                      <a:pt x="470" y="760"/>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2933" name="Rectangle 63"/>
              <p:cNvSpPr>
                <a:spLocks noChangeArrowheads="1"/>
              </p:cNvSpPr>
              <p:nvPr/>
            </p:nvSpPr>
            <p:spPr bwMode="auto">
              <a:xfrm>
                <a:off x="655638" y="5022850"/>
                <a:ext cx="11113" cy="51276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934" name="Rectangle 64"/>
              <p:cNvSpPr>
                <a:spLocks noChangeArrowheads="1"/>
              </p:cNvSpPr>
              <p:nvPr/>
            </p:nvSpPr>
            <p:spPr bwMode="auto">
              <a:xfrm>
                <a:off x="404813" y="5273675"/>
                <a:ext cx="512763" cy="1111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grpSp>
        <p:sp>
          <p:nvSpPr>
            <p:cNvPr id="32930" name="TextBox 75"/>
            <p:cNvSpPr txBox="1">
              <a:spLocks noChangeArrowheads="1"/>
            </p:cNvSpPr>
            <p:nvPr/>
          </p:nvSpPr>
          <p:spPr bwMode="auto">
            <a:xfrm>
              <a:off x="762000" y="6504801"/>
              <a:ext cx="7637027" cy="246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000">
                  <a:latin typeface="Calibri" pitchFamily="34" charset="0"/>
                </a:rPr>
                <a:t>       No capability          Some capability/less than half          Some capability/ more than half            Some capability in all            Full capability in all </a:t>
              </a:r>
            </a:p>
          </p:txBody>
        </p:sp>
      </p:grpSp>
      <p:sp>
        <p:nvSpPr>
          <p:cNvPr id="32773" name="TextBox 150"/>
          <p:cNvSpPr txBox="1">
            <a:spLocks noChangeArrowheads="1"/>
          </p:cNvSpPr>
          <p:nvPr/>
        </p:nvSpPr>
        <p:spPr bwMode="auto">
          <a:xfrm>
            <a:off x="2590800" y="5410200"/>
            <a:ext cx="441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eaLnBrk="1" hangingPunct="1"/>
            <a:r>
              <a:rPr lang="en-US" sz="1800">
                <a:latin typeface="Calibri" pitchFamily="34" charset="0"/>
              </a:rPr>
              <a:t>Internal U.S. IOOS use only</a:t>
            </a:r>
          </a:p>
        </p:txBody>
      </p:sp>
      <p:graphicFrame>
        <p:nvGraphicFramePr>
          <p:cNvPr id="5" name="Content Placeholder 8"/>
          <p:cNvGraphicFramePr>
            <a:graphicFrameLocks/>
          </p:cNvGraphicFramePr>
          <p:nvPr/>
        </p:nvGraphicFramePr>
        <p:xfrm>
          <a:off x="304800" y="1371600"/>
          <a:ext cx="8534400" cy="3962400"/>
        </p:xfrm>
        <a:graphic>
          <a:graphicData uri="http://schemas.openxmlformats.org/drawingml/2006/table">
            <a:tbl>
              <a:tblPr firstRow="1" bandRow="1">
                <a:tableStyleId>{5C22544A-7EE6-4342-B048-85BDC9FD1C3A}</a:tableStyleId>
              </a:tblPr>
              <a:tblGrid>
                <a:gridCol w="3048000"/>
                <a:gridCol w="1828800"/>
                <a:gridCol w="2057400"/>
                <a:gridCol w="1600200"/>
              </a:tblGrid>
              <a:tr h="370840">
                <a:tc>
                  <a:txBody>
                    <a:bodyPr/>
                    <a:lstStyle/>
                    <a:p>
                      <a:endParaRPr lang="en-US" sz="1600" dirty="0">
                        <a:latin typeface="+mj-lt"/>
                      </a:endParaRPr>
                    </a:p>
                  </a:txBody>
                  <a:tcPr/>
                </a:tc>
                <a:tc>
                  <a:txBody>
                    <a:bodyPr/>
                    <a:lstStyle/>
                    <a:p>
                      <a:pPr algn="ctr"/>
                      <a:r>
                        <a:rPr lang="en-US" sz="1400" b="1" i="0" u="none" strike="noStrike" dirty="0" smtClean="0">
                          <a:solidFill>
                            <a:schemeClr val="bg1"/>
                          </a:solidFill>
                          <a:latin typeface="Calibri" pitchFamily="34" charset="0"/>
                        </a:rPr>
                        <a:t>U.S.</a:t>
                      </a:r>
                      <a:r>
                        <a:rPr lang="en-US" sz="1400" b="1" i="0" u="none" strike="noStrike" baseline="0" dirty="0" smtClean="0">
                          <a:solidFill>
                            <a:schemeClr val="bg1"/>
                          </a:solidFill>
                          <a:latin typeface="Calibri" pitchFamily="34" charset="0"/>
                        </a:rPr>
                        <a:t> IOOS Program Office Functional Capabilities</a:t>
                      </a:r>
                    </a:p>
                    <a:p>
                      <a:pPr algn="ctr"/>
                      <a:r>
                        <a:rPr lang="en-US" sz="1400" b="1" i="0" u="none" strike="noStrike" baseline="0" dirty="0" smtClean="0">
                          <a:solidFill>
                            <a:schemeClr val="bg1"/>
                          </a:solidFill>
                          <a:latin typeface="Calibri" pitchFamily="34" charset="0"/>
                        </a:rPr>
                        <a:t>(Current)</a:t>
                      </a:r>
                      <a:endParaRPr lang="en-US" sz="1400" dirty="0">
                        <a:solidFill>
                          <a:schemeClr val="bg1"/>
                        </a:solidFill>
                        <a:latin typeface="Calibri" pitchFamily="34" charset="0"/>
                      </a:endParaRPr>
                    </a:p>
                  </a:txBody>
                  <a:tcPr/>
                </a:tc>
                <a:tc>
                  <a:txBody>
                    <a:bodyPr/>
                    <a:lstStyle/>
                    <a:p>
                      <a:pPr algn="ctr"/>
                      <a:r>
                        <a:rPr lang="en-US" sz="1400" dirty="0" smtClean="0">
                          <a:solidFill>
                            <a:schemeClr val="bg1"/>
                          </a:solidFill>
                          <a:latin typeface="Calibri" pitchFamily="34" charset="0"/>
                        </a:rPr>
                        <a:t>Federal</a:t>
                      </a:r>
                      <a:r>
                        <a:rPr lang="en-US" sz="1400" baseline="0" dirty="0" smtClean="0">
                          <a:solidFill>
                            <a:schemeClr val="bg1"/>
                          </a:solidFill>
                          <a:latin typeface="Calibri" pitchFamily="34" charset="0"/>
                        </a:rPr>
                        <a:t> Partners with Gap-Filling Capabilities in These Core Functions</a:t>
                      </a:r>
                      <a:endParaRPr lang="en-US" sz="1400" dirty="0">
                        <a:solidFill>
                          <a:schemeClr val="bg1"/>
                        </a:solidFill>
                        <a:latin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latin typeface="Calibri" pitchFamily="34" charset="0"/>
                          <a:ea typeface="+mn-ea"/>
                          <a:cs typeface="+mn-cs"/>
                        </a:rPr>
                        <a:t>Composite Across All Federal Partners</a:t>
                      </a:r>
                      <a:br>
                        <a:rPr lang="en-US" sz="1400" b="1" i="0" u="none" strike="noStrike" kern="1200" dirty="0" smtClean="0">
                          <a:solidFill>
                            <a:schemeClr val="bg1"/>
                          </a:solidFill>
                          <a:latin typeface="Calibri" pitchFamily="34" charset="0"/>
                          <a:ea typeface="+mn-ea"/>
                          <a:cs typeface="+mn-cs"/>
                        </a:rPr>
                      </a:br>
                      <a:r>
                        <a:rPr lang="en-US" sz="1400" b="1" i="0" u="none" strike="noStrike" kern="1200" dirty="0" smtClean="0">
                          <a:solidFill>
                            <a:schemeClr val="bg1"/>
                          </a:solidFill>
                          <a:latin typeface="Calibri" pitchFamily="34" charset="0"/>
                          <a:ea typeface="+mn-ea"/>
                          <a:cs typeface="+mn-cs"/>
                        </a:rPr>
                        <a:t>(Possible)</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itchFamily="34" charset="0"/>
                        </a:rPr>
                        <a:t>A.1 Governance and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Calibri" pitchFamily="34" charset="0"/>
                        </a:rPr>
                        <a:t>(8 core functions)</a:t>
                      </a:r>
                    </a:p>
                  </a:txBody>
                  <a:tcPr/>
                </a:tc>
                <a:tc>
                  <a:txBody>
                    <a:bodyPr/>
                    <a:lstStyle/>
                    <a:p>
                      <a:pPr algn="ctr" fontAlgn="b"/>
                      <a:endParaRPr lang="en-US" sz="1000" b="0" i="0" u="none" strike="noStrike" dirty="0">
                        <a:solidFill>
                          <a:srgbClr val="000000"/>
                        </a:solidFill>
                        <a:latin typeface="Calibri" pitchFamily="34" charset="0"/>
                      </a:endParaRPr>
                    </a:p>
                  </a:txBody>
                  <a:tcPr marL="9525" marR="9525" marT="9525" marB="0" anchor="b"/>
                </a:tc>
                <a:tc>
                  <a:txBody>
                    <a:bodyPr/>
                    <a:lstStyle/>
                    <a:p>
                      <a:pPr algn="ctr" fontAlgn="b"/>
                      <a:endParaRPr lang="en-US" sz="1000" b="0" i="0" u="none" strike="noStrike" dirty="0">
                        <a:solidFill>
                          <a:srgbClr val="000000"/>
                        </a:solidFill>
                        <a:latin typeface="Calibri" pitchFamily="34" charset="0"/>
                      </a:endParaRPr>
                    </a:p>
                  </a:txBody>
                  <a:tcPr marL="9525" marR="9525" marT="9525" marB="0" anchor="b"/>
                </a:tc>
                <a:tc>
                  <a:txBody>
                    <a:bodyPr/>
                    <a:lstStyle/>
                    <a:p>
                      <a:pPr algn="ctr" fontAlgn="b"/>
                      <a:endParaRPr lang="en-US" sz="1100" b="0" i="0" u="none" strike="noStrike" dirty="0">
                        <a:solidFill>
                          <a:srgbClr val="000000"/>
                        </a:solidFill>
                        <a:latin typeface="Calibri" pitchFamily="34" charset="0"/>
                      </a:endParaRPr>
                    </a:p>
                  </a:txBody>
                  <a:tcPr marL="9525" marR="9525" marT="9525" marB="0" anchor="b"/>
                </a:tc>
              </a:tr>
              <a:tr h="0">
                <a:tc>
                  <a:txBody>
                    <a:bodyPr/>
                    <a:lstStyle/>
                    <a:p>
                      <a:pPr lvl="0"/>
                      <a:r>
                        <a:rPr lang="en-US" sz="1400" dirty="0" smtClean="0">
                          <a:latin typeface="Calibri" pitchFamily="34" charset="0"/>
                        </a:rPr>
                        <a:t>B.1 Observing Systems Subsystem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Calibri" pitchFamily="34" charset="0"/>
                        </a:rPr>
                        <a:t>(4 core functions)</a:t>
                      </a:r>
                    </a:p>
                  </a:txBody>
                  <a:tcPr/>
                </a:tc>
                <a:tc>
                  <a:txBody>
                    <a:bodyPr/>
                    <a:lstStyle/>
                    <a:p>
                      <a:pPr algn="ctr" fontAlgn="b"/>
                      <a:endParaRPr lang="en-US" sz="1000" b="0" i="0" u="none" strike="noStrike" dirty="0">
                        <a:solidFill>
                          <a:srgbClr val="000000"/>
                        </a:solidFill>
                        <a:latin typeface="Calibri" pitchFamily="34" charset="0"/>
                      </a:endParaRPr>
                    </a:p>
                  </a:txBody>
                  <a:tcPr marL="9525" marR="9525" marT="9525" marB="0" anchor="b"/>
                </a:tc>
                <a:tc>
                  <a:txBody>
                    <a:bodyPr/>
                    <a:lstStyle/>
                    <a:p>
                      <a:pPr algn="ctr" fontAlgn="b"/>
                      <a:r>
                        <a:rPr lang="en-US" sz="1400" b="0" i="0" u="none" strike="noStrike" dirty="0" smtClean="0">
                          <a:solidFill>
                            <a:srgbClr val="000000"/>
                          </a:solidFill>
                          <a:latin typeface="Calibri" pitchFamily="34" charset="0"/>
                        </a:rPr>
                        <a:t>USACE, Navy/ONR</a:t>
                      </a:r>
                      <a:endParaRPr lang="en-US" sz="1400" b="0" i="0" u="none" strike="noStrike" dirty="0">
                        <a:solidFill>
                          <a:srgbClr val="000000"/>
                        </a:solidFill>
                        <a:latin typeface="Calibri" pitchFamily="34" charset="0"/>
                      </a:endParaRPr>
                    </a:p>
                  </a:txBody>
                  <a:tcPr marL="9525" marR="9525" marT="9525" marB="0" anchor="ctr"/>
                </a:tc>
                <a:tc>
                  <a:txBody>
                    <a:bodyPr/>
                    <a:lstStyle/>
                    <a:p>
                      <a:pPr algn="ctr" fontAlgn="b"/>
                      <a:endParaRPr lang="en-US" sz="1100" b="0" i="0" u="none" strike="noStrike" dirty="0">
                        <a:solidFill>
                          <a:srgbClr val="000000"/>
                        </a:solidFill>
                        <a:latin typeface="Calibri" pitchFamily="34" charset="0"/>
                      </a:endParaRPr>
                    </a:p>
                  </a:txBody>
                  <a:tcPr marL="9525" marR="9525" marT="9525" marB="0" anchor="b"/>
                </a:tc>
              </a:tr>
              <a:tr h="518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itchFamily="34" charset="0"/>
                        </a:rPr>
                        <a:t>B.2 DMAC Subsystem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Calibri" pitchFamily="34" charset="0"/>
                        </a:rPr>
                        <a:t>(9</a:t>
                      </a:r>
                      <a:r>
                        <a:rPr lang="en-US" sz="1200" b="0" baseline="0" dirty="0" smtClean="0">
                          <a:latin typeface="Calibri" pitchFamily="34" charset="0"/>
                        </a:rPr>
                        <a:t> </a:t>
                      </a:r>
                      <a:r>
                        <a:rPr lang="en-US" sz="1200" b="0" dirty="0" smtClean="0">
                          <a:latin typeface="Calibri" pitchFamily="34" charset="0"/>
                        </a:rPr>
                        <a:t>core functions)</a:t>
                      </a:r>
                    </a:p>
                  </a:txBody>
                  <a:tcPr/>
                </a:tc>
                <a:tc>
                  <a:txBody>
                    <a:bodyPr/>
                    <a:lstStyle/>
                    <a:p>
                      <a:pPr algn="ctr" fontAlgn="b"/>
                      <a:endParaRPr lang="en-US" sz="1000" b="0" i="0" u="none" strike="noStrike" dirty="0">
                        <a:solidFill>
                          <a:srgbClr val="000000"/>
                        </a:solidFill>
                        <a:latin typeface="Calibri" pitchFamily="34" charset="0"/>
                      </a:endParaRPr>
                    </a:p>
                  </a:txBody>
                  <a:tcPr marL="9525" marR="9525" marT="9525" marB="0" anchor="b"/>
                </a:tc>
                <a:tc>
                  <a:txBody>
                    <a:bodyPr/>
                    <a:lstStyle/>
                    <a:p>
                      <a:pPr algn="ctr" fontAlgn="b"/>
                      <a:r>
                        <a:rPr lang="en-US" sz="1400" b="0" i="0" u="none" strike="noStrike" dirty="0" smtClean="0">
                          <a:solidFill>
                            <a:srgbClr val="000000"/>
                          </a:solidFill>
                          <a:latin typeface="Calibri" pitchFamily="34" charset="0"/>
                        </a:rPr>
                        <a:t>USACE, USGS, NOAA</a:t>
                      </a:r>
                      <a:endParaRPr lang="en-US" sz="1400" b="0" i="0" u="none" strike="noStrike" dirty="0">
                        <a:solidFill>
                          <a:srgbClr val="000000"/>
                        </a:solidFill>
                        <a:latin typeface="Calibri" pitchFamily="34" charset="0"/>
                      </a:endParaRPr>
                    </a:p>
                  </a:txBody>
                  <a:tcPr marL="9525" marR="9525" marT="9525" marB="0" anchor="ctr"/>
                </a:tc>
                <a:tc>
                  <a:txBody>
                    <a:bodyPr/>
                    <a:lstStyle/>
                    <a:p>
                      <a:pPr algn="ctr" fontAlgn="b"/>
                      <a:endParaRPr lang="en-US" sz="1100" b="0" i="0" u="none" strike="noStrike" dirty="0">
                        <a:solidFill>
                          <a:srgbClr val="000000"/>
                        </a:solidFill>
                        <a:latin typeface="Calibri" pitchFamily="34" charset="0"/>
                      </a:endParaRPr>
                    </a:p>
                  </a:txBody>
                  <a:tcPr marL="9525" marR="9525" marT="9525" marB="0" anchor="b"/>
                </a:tc>
              </a:tr>
              <a:tr h="370840">
                <a:tc>
                  <a:txBody>
                    <a:bodyPr/>
                    <a:lstStyle/>
                    <a:p>
                      <a:pPr lvl="0"/>
                      <a:r>
                        <a:rPr lang="en-US" sz="1400" dirty="0" smtClean="0">
                          <a:latin typeface="Calibri" pitchFamily="34" charset="0"/>
                        </a:rPr>
                        <a:t>B.3 Modeling &amp; Analysis Subsystem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Calibri" pitchFamily="34" charset="0"/>
                        </a:rPr>
                        <a:t>(4 core functions)</a:t>
                      </a:r>
                    </a:p>
                  </a:txBody>
                  <a:tcPr/>
                </a:tc>
                <a:tc>
                  <a:txBody>
                    <a:bodyPr/>
                    <a:lstStyle/>
                    <a:p>
                      <a:pPr algn="ctr" fontAlgn="b"/>
                      <a:endParaRPr lang="en-US" sz="1000" b="0" i="0" u="none" strike="noStrike" dirty="0">
                        <a:solidFill>
                          <a:srgbClr val="000000"/>
                        </a:solidFill>
                        <a:latin typeface="Calibri" pitchFamily="34" charset="0"/>
                      </a:endParaRPr>
                    </a:p>
                  </a:txBody>
                  <a:tcPr marL="9525" marR="9525" marT="9525" marB="0" anchor="b"/>
                </a:tc>
                <a:tc>
                  <a:txBody>
                    <a:bodyPr/>
                    <a:lstStyle/>
                    <a:p>
                      <a:pPr algn="ctr" fontAlgn="b"/>
                      <a:r>
                        <a:rPr lang="en-US" sz="1400" b="0" i="0" u="none" strike="noStrike" dirty="0" smtClean="0">
                          <a:solidFill>
                            <a:srgbClr val="000000"/>
                          </a:solidFill>
                          <a:latin typeface="Calibri" pitchFamily="34" charset="0"/>
                        </a:rPr>
                        <a:t>USACE, USGS</a:t>
                      </a:r>
                      <a:endParaRPr lang="en-US" sz="1400" b="0" i="0" u="none" strike="noStrike" dirty="0">
                        <a:solidFill>
                          <a:srgbClr val="000000"/>
                        </a:solidFill>
                        <a:latin typeface="Calibri" pitchFamily="34" charset="0"/>
                      </a:endParaRPr>
                    </a:p>
                  </a:txBody>
                  <a:tcPr marL="9525" marR="9525" marT="9525" marB="0" anchor="ctr"/>
                </a:tc>
                <a:tc>
                  <a:txBody>
                    <a:bodyPr/>
                    <a:lstStyle/>
                    <a:p>
                      <a:pPr algn="ctr" fontAlgn="b"/>
                      <a:endParaRPr lang="en-US" sz="1100" b="0" i="0" u="none" strike="noStrike" dirty="0">
                        <a:solidFill>
                          <a:srgbClr val="000000"/>
                        </a:solidFill>
                        <a:latin typeface="Calibri" pitchFamily="34" charset="0"/>
                      </a:endParaRPr>
                    </a:p>
                  </a:txBody>
                  <a:tcPr marL="9525" marR="9525" marT="9525" marB="0" anchor="b"/>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Calibri" pitchFamily="34" charset="0"/>
                        </a:rPr>
                        <a:t>C.1 Research &amp;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Calibri" pitchFamily="34" charset="0"/>
                        </a:rPr>
                        <a:t>(6</a:t>
                      </a:r>
                      <a:r>
                        <a:rPr lang="en-US" sz="1200" b="0" baseline="0" dirty="0" smtClean="0">
                          <a:latin typeface="Calibri" pitchFamily="34" charset="0"/>
                        </a:rPr>
                        <a:t> </a:t>
                      </a:r>
                      <a:r>
                        <a:rPr lang="en-US" sz="1200" b="0" dirty="0" smtClean="0">
                          <a:latin typeface="Calibri" pitchFamily="34" charset="0"/>
                        </a:rPr>
                        <a:t>core functions)</a:t>
                      </a:r>
                    </a:p>
                  </a:txBody>
                  <a:tcPr/>
                </a:tc>
                <a:tc>
                  <a:txBody>
                    <a:bodyPr/>
                    <a:lstStyle/>
                    <a:p>
                      <a:pPr algn="ctr" fontAlgn="b"/>
                      <a:endParaRPr lang="en-US" sz="1000" b="0" i="0" u="none" strike="noStrike" dirty="0">
                        <a:solidFill>
                          <a:srgbClr val="000000"/>
                        </a:solidFill>
                        <a:latin typeface="Calibri" pitchFamily="34" charset="0"/>
                      </a:endParaRPr>
                    </a:p>
                  </a:txBody>
                  <a:tcPr marL="9525" marR="9525" marT="9525" marB="0" anchor="b"/>
                </a:tc>
                <a:tc>
                  <a:txBody>
                    <a:bodyPr/>
                    <a:lstStyle/>
                    <a:p>
                      <a:pPr algn="ctr" fontAlgn="b"/>
                      <a:r>
                        <a:rPr lang="en-US" sz="1400" b="0" i="0" u="none" strike="noStrike" dirty="0" smtClean="0">
                          <a:solidFill>
                            <a:srgbClr val="000000"/>
                          </a:solidFill>
                          <a:latin typeface="Calibri" pitchFamily="34" charset="0"/>
                        </a:rPr>
                        <a:t>USACE,</a:t>
                      </a:r>
                      <a:r>
                        <a:rPr lang="en-US" sz="1400" b="0" i="0" u="none" strike="noStrike" baseline="0" dirty="0" smtClean="0">
                          <a:solidFill>
                            <a:srgbClr val="000000"/>
                          </a:solidFill>
                          <a:latin typeface="Calibri" pitchFamily="34" charset="0"/>
                        </a:rPr>
                        <a:t> USGS, NOAA, Navy/ONR, BOEM</a:t>
                      </a:r>
                      <a:endParaRPr lang="en-US" sz="1400" b="0" i="0" u="none" strike="noStrike" dirty="0">
                        <a:solidFill>
                          <a:srgbClr val="000000"/>
                        </a:solidFill>
                        <a:latin typeface="Calibri" pitchFamily="34" charset="0"/>
                      </a:endParaRPr>
                    </a:p>
                  </a:txBody>
                  <a:tcPr marL="9525" marR="9525" marT="9525" marB="0" anchor="ctr"/>
                </a:tc>
                <a:tc>
                  <a:txBody>
                    <a:bodyPr/>
                    <a:lstStyle/>
                    <a:p>
                      <a:pPr algn="ctr" fontAlgn="b"/>
                      <a:endParaRPr lang="en-US" sz="1100" b="0" i="0" u="none" strike="noStrike" dirty="0">
                        <a:solidFill>
                          <a:srgbClr val="000000"/>
                        </a:solidFill>
                        <a:latin typeface="Calibri" pitchFamily="34" charset="0"/>
                      </a:endParaRPr>
                    </a:p>
                  </a:txBody>
                  <a:tcPr marL="9525" marR="9525" marT="9525" marB="0" anchor="b"/>
                </a:tc>
              </a:tr>
              <a:tr h="548640">
                <a:tc>
                  <a:txBody>
                    <a:bodyPr/>
                    <a:lstStyle/>
                    <a:p>
                      <a:pPr lvl="0"/>
                      <a:r>
                        <a:rPr lang="en-US" sz="1400" dirty="0" smtClean="0">
                          <a:latin typeface="Calibri" pitchFamily="34" charset="0"/>
                        </a:rPr>
                        <a:t>D.1 Training and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Calibri" pitchFamily="34" charset="0"/>
                        </a:rPr>
                        <a:t>(6 core functions)</a:t>
                      </a:r>
                    </a:p>
                  </a:txBody>
                  <a:tcPr/>
                </a:tc>
                <a:tc>
                  <a:txBody>
                    <a:bodyPr/>
                    <a:lstStyle/>
                    <a:p>
                      <a:pPr algn="ctr" fontAlgn="b"/>
                      <a:endParaRPr lang="en-US" sz="1000" b="0" i="0" u="none" strike="noStrike" dirty="0">
                        <a:solidFill>
                          <a:srgbClr val="000000"/>
                        </a:solidFill>
                        <a:latin typeface="Calibri" pitchFamily="34" charset="0"/>
                      </a:endParaRPr>
                    </a:p>
                  </a:txBody>
                  <a:tcPr marL="9525" marR="9525" marT="9525" marB="0" anchor="b"/>
                </a:tc>
                <a:tc>
                  <a:txBody>
                    <a:bodyPr/>
                    <a:lstStyle/>
                    <a:p>
                      <a:pPr algn="ctr" fontAlgn="b"/>
                      <a:endParaRPr lang="en-US" sz="1000" b="0" i="0" u="none" strike="noStrike" dirty="0">
                        <a:solidFill>
                          <a:srgbClr val="000000"/>
                        </a:solidFill>
                        <a:latin typeface="Calibri" pitchFamily="34" charset="0"/>
                      </a:endParaRPr>
                    </a:p>
                  </a:txBody>
                  <a:tcPr marL="9525" marR="9525" marT="9525" marB="0" anchor="b"/>
                </a:tc>
                <a:tc>
                  <a:txBody>
                    <a:bodyPr/>
                    <a:lstStyle/>
                    <a:p>
                      <a:pPr algn="ctr" fontAlgn="b"/>
                      <a:endParaRPr lang="en-US" sz="1100" b="0" i="0" u="none" strike="noStrike" dirty="0">
                        <a:solidFill>
                          <a:srgbClr val="000000"/>
                        </a:solidFill>
                        <a:latin typeface="Calibri" pitchFamily="34" charset="0"/>
                      </a:endParaRPr>
                    </a:p>
                  </a:txBody>
                  <a:tcPr marL="9525" marR="9525" marT="9525" marB="0" anchor="b"/>
                </a:tc>
              </a:tr>
            </a:tbl>
          </a:graphicData>
        </a:graphic>
      </p:graphicFrame>
      <p:grpSp>
        <p:nvGrpSpPr>
          <p:cNvPr id="32816" name="Group 152"/>
          <p:cNvGrpSpPr>
            <a:grpSpLocks/>
          </p:cNvGrpSpPr>
          <p:nvPr/>
        </p:nvGrpSpPr>
        <p:grpSpPr bwMode="auto">
          <a:xfrm>
            <a:off x="4114800" y="2438400"/>
            <a:ext cx="273050" cy="2743200"/>
            <a:chOff x="3886200" y="2057400"/>
            <a:chExt cx="273050" cy="2743200"/>
          </a:xfrm>
        </p:grpSpPr>
        <p:grpSp>
          <p:nvGrpSpPr>
            <p:cNvPr id="32878" name="Group 448"/>
            <p:cNvGrpSpPr>
              <a:grpSpLocks noChangeAspect="1"/>
            </p:cNvGrpSpPr>
            <p:nvPr/>
          </p:nvGrpSpPr>
          <p:grpSpPr bwMode="auto">
            <a:xfrm>
              <a:off x="3886200" y="4038600"/>
              <a:ext cx="273050" cy="273050"/>
              <a:chOff x="-1676400" y="0"/>
              <a:chExt cx="523875" cy="523874"/>
            </a:xfrm>
          </p:grpSpPr>
          <p:sp>
            <p:nvSpPr>
              <p:cNvPr id="32922" name="Freeform 65"/>
              <p:cNvSpPr>
                <a:spLocks noEditPoints="1"/>
              </p:cNvSpPr>
              <p:nvPr/>
            </p:nvSpPr>
            <p:spPr bwMode="auto">
              <a:xfrm>
                <a:off x="-1676400" y="0"/>
                <a:ext cx="523875" cy="523874"/>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2923" name="Rectangle 66"/>
              <p:cNvSpPr>
                <a:spLocks noChangeArrowheads="1"/>
              </p:cNvSpPr>
              <p:nvPr/>
            </p:nvSpPr>
            <p:spPr bwMode="auto">
              <a:xfrm>
                <a:off x="-1419225" y="4762"/>
                <a:ext cx="11113" cy="514350"/>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924" name="Rectangle 67"/>
              <p:cNvSpPr>
                <a:spLocks noChangeArrowheads="1"/>
              </p:cNvSpPr>
              <p:nvPr/>
            </p:nvSpPr>
            <p:spPr bwMode="auto">
              <a:xfrm>
                <a:off x="-1670050" y="257175"/>
                <a:ext cx="512763" cy="9525"/>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grpSp>
        <p:grpSp>
          <p:nvGrpSpPr>
            <p:cNvPr id="32879" name="Group 46"/>
            <p:cNvGrpSpPr>
              <a:grpSpLocks noChangeAspect="1"/>
            </p:cNvGrpSpPr>
            <p:nvPr/>
          </p:nvGrpSpPr>
          <p:grpSpPr bwMode="auto">
            <a:xfrm>
              <a:off x="3886200" y="2057400"/>
              <a:ext cx="273050" cy="273050"/>
              <a:chOff x="398463" y="4076700"/>
              <a:chExt cx="523875" cy="523875"/>
            </a:xfrm>
          </p:grpSpPr>
          <p:sp>
            <p:nvSpPr>
              <p:cNvPr id="32912" name="Freeform 51"/>
              <p:cNvSpPr>
                <a:spLocks/>
              </p:cNvSpPr>
              <p:nvPr/>
            </p:nvSpPr>
            <p:spPr bwMode="auto">
              <a:xfrm>
                <a:off x="404813" y="4081462"/>
                <a:ext cx="512763" cy="514350"/>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2913" name="Freeform 52"/>
              <p:cNvSpPr>
                <a:spLocks noEditPoints="1"/>
              </p:cNvSpPr>
              <p:nvPr/>
            </p:nvSpPr>
            <p:spPr bwMode="auto">
              <a:xfrm>
                <a:off x="398463" y="4076700"/>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2914" name="Rectangle 53"/>
              <p:cNvSpPr>
                <a:spLocks noChangeArrowheads="1"/>
              </p:cNvSpPr>
              <p:nvPr/>
            </p:nvSpPr>
            <p:spPr bwMode="auto">
              <a:xfrm>
                <a:off x="655638" y="4081462"/>
                <a:ext cx="11113" cy="514350"/>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915" name="Rectangle 54"/>
              <p:cNvSpPr>
                <a:spLocks noChangeArrowheads="1"/>
              </p:cNvSpPr>
              <p:nvPr/>
            </p:nvSpPr>
            <p:spPr bwMode="auto">
              <a:xfrm>
                <a:off x="404813" y="4333875"/>
                <a:ext cx="512763" cy="9525"/>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916" name="Freeform 55"/>
              <p:cNvSpPr>
                <a:spLocks/>
              </p:cNvSpPr>
              <p:nvPr/>
            </p:nvSpPr>
            <p:spPr bwMode="auto">
              <a:xfrm>
                <a:off x="660401" y="4081462"/>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2"/>
                    </a:lnTo>
                    <a:lnTo>
                      <a:pt x="20" y="0"/>
                    </a:lnTo>
                    <a:lnTo>
                      <a:pt x="47" y="5"/>
                    </a:lnTo>
                    <a:lnTo>
                      <a:pt x="74" y="15"/>
                    </a:lnTo>
                    <a:lnTo>
                      <a:pt x="97" y="29"/>
                    </a:lnTo>
                    <a:lnTo>
                      <a:pt x="124" y="54"/>
                    </a:lnTo>
                    <a:lnTo>
                      <a:pt x="152" y="101"/>
                    </a:lnTo>
                    <a:lnTo>
                      <a:pt x="162" y="146"/>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7" name="Freeform 56"/>
              <p:cNvSpPr>
                <a:spLocks noEditPoints="1"/>
              </p:cNvSpPr>
              <p:nvPr/>
            </p:nvSpPr>
            <p:spPr bwMode="auto">
              <a:xfrm>
                <a:off x="655638" y="4076700"/>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sp>
            <p:nvSpPr>
              <p:cNvPr id="32918" name="Freeform 57"/>
              <p:cNvSpPr>
                <a:spLocks/>
              </p:cNvSpPr>
              <p:nvPr/>
            </p:nvSpPr>
            <p:spPr bwMode="auto">
              <a:xfrm>
                <a:off x="660401" y="4338637"/>
                <a:ext cx="257175" cy="257175"/>
              </a:xfrm>
              <a:custGeom>
                <a:avLst/>
                <a:gdLst>
                  <a:gd name="T0" fmla="*/ 0 w 162"/>
                  <a:gd name="T1" fmla="*/ 0 h 162"/>
                  <a:gd name="T2" fmla="*/ 0 w 162"/>
                  <a:gd name="T3" fmla="*/ 2147483647 h 162"/>
                  <a:gd name="T4" fmla="*/ 2147483647 w 162"/>
                  <a:gd name="T5" fmla="*/ 2147483647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0 h 162"/>
                  <a:gd name="T20" fmla="*/ 0 w 162"/>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0"/>
                    </a:moveTo>
                    <a:lnTo>
                      <a:pt x="0" y="161"/>
                    </a:lnTo>
                    <a:lnTo>
                      <a:pt x="20" y="162"/>
                    </a:lnTo>
                    <a:lnTo>
                      <a:pt x="47" y="158"/>
                    </a:lnTo>
                    <a:lnTo>
                      <a:pt x="74" y="147"/>
                    </a:lnTo>
                    <a:lnTo>
                      <a:pt x="97" y="134"/>
                    </a:lnTo>
                    <a:lnTo>
                      <a:pt x="124" y="108"/>
                    </a:lnTo>
                    <a:lnTo>
                      <a:pt x="152" y="62"/>
                    </a:lnTo>
                    <a:lnTo>
                      <a:pt x="162" y="17"/>
                    </a:lnTo>
                    <a:lnTo>
                      <a:pt x="1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9" name="Freeform 58"/>
              <p:cNvSpPr>
                <a:spLocks noEditPoints="1"/>
              </p:cNvSpPr>
              <p:nvPr/>
            </p:nvSpPr>
            <p:spPr bwMode="auto">
              <a:xfrm>
                <a:off x="655638" y="4333875"/>
                <a:ext cx="266700" cy="266700"/>
              </a:xfrm>
              <a:custGeom>
                <a:avLst/>
                <a:gdLst>
                  <a:gd name="T0" fmla="*/ 2147483647 w 400"/>
                  <a:gd name="T1" fmla="*/ 2147483647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0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0 w 400"/>
                  <a:gd name="T77" fmla="*/ 2147483647 h 400"/>
                  <a:gd name="T78" fmla="*/ 0 w 400"/>
                  <a:gd name="T79" fmla="*/ 2147483647 h 400"/>
                  <a:gd name="T80" fmla="*/ 2147483647 w 400"/>
                  <a:gd name="T81" fmla="*/ 0 h 400"/>
                  <a:gd name="T82" fmla="*/ 2147483647 w 400"/>
                  <a:gd name="T83" fmla="*/ 0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16"/>
                    </a:moveTo>
                    <a:lnTo>
                      <a:pt x="16" y="8"/>
                    </a:lnTo>
                    <a:lnTo>
                      <a:pt x="16" y="390"/>
                    </a:lnTo>
                    <a:lnTo>
                      <a:pt x="9" y="382"/>
                    </a:lnTo>
                    <a:lnTo>
                      <a:pt x="57" y="384"/>
                    </a:lnTo>
                    <a:lnTo>
                      <a:pt x="55" y="385"/>
                    </a:lnTo>
                    <a:lnTo>
                      <a:pt x="116" y="374"/>
                    </a:lnTo>
                    <a:lnTo>
                      <a:pt x="115" y="374"/>
                    </a:lnTo>
                    <a:lnTo>
                      <a:pt x="182" y="350"/>
                    </a:lnTo>
                    <a:lnTo>
                      <a:pt x="180" y="351"/>
                    </a:lnTo>
                    <a:lnTo>
                      <a:pt x="234" y="319"/>
                    </a:lnTo>
                    <a:lnTo>
                      <a:pt x="232" y="320"/>
                    </a:lnTo>
                    <a:lnTo>
                      <a:pt x="296" y="260"/>
                    </a:lnTo>
                    <a:lnTo>
                      <a:pt x="295" y="261"/>
                    </a:lnTo>
                    <a:lnTo>
                      <a:pt x="362" y="150"/>
                    </a:lnTo>
                    <a:lnTo>
                      <a:pt x="361" y="152"/>
                    </a:lnTo>
                    <a:lnTo>
                      <a:pt x="385" y="46"/>
                    </a:lnTo>
                    <a:lnTo>
                      <a:pt x="384" y="48"/>
                    </a:lnTo>
                    <a:lnTo>
                      <a:pt x="384" y="8"/>
                    </a:lnTo>
                    <a:lnTo>
                      <a:pt x="392" y="16"/>
                    </a:lnTo>
                    <a:lnTo>
                      <a:pt x="8" y="16"/>
                    </a:lnTo>
                    <a:close/>
                    <a:moveTo>
                      <a:pt x="392" y="0"/>
                    </a:moveTo>
                    <a:cubicBezTo>
                      <a:pt x="397" y="0"/>
                      <a:pt x="400" y="4"/>
                      <a:pt x="400" y="8"/>
                    </a:cubicBezTo>
                    <a:lnTo>
                      <a:pt x="400" y="48"/>
                    </a:lnTo>
                    <a:cubicBezTo>
                      <a:pt x="400" y="49"/>
                      <a:pt x="400" y="49"/>
                      <a:pt x="400" y="50"/>
                    </a:cubicBezTo>
                    <a:lnTo>
                      <a:pt x="376" y="156"/>
                    </a:lnTo>
                    <a:cubicBezTo>
                      <a:pt x="376" y="157"/>
                      <a:pt x="376" y="158"/>
                      <a:pt x="375" y="158"/>
                    </a:cubicBezTo>
                    <a:lnTo>
                      <a:pt x="309" y="269"/>
                    </a:lnTo>
                    <a:cubicBezTo>
                      <a:pt x="308" y="270"/>
                      <a:pt x="308" y="271"/>
                      <a:pt x="307" y="271"/>
                    </a:cubicBezTo>
                    <a:lnTo>
                      <a:pt x="243" y="332"/>
                    </a:lnTo>
                    <a:cubicBezTo>
                      <a:pt x="243" y="332"/>
                      <a:pt x="242" y="333"/>
                      <a:pt x="242" y="333"/>
                    </a:cubicBezTo>
                    <a:lnTo>
                      <a:pt x="189" y="365"/>
                    </a:lnTo>
                    <a:cubicBezTo>
                      <a:pt x="188" y="365"/>
                      <a:pt x="188" y="365"/>
                      <a:pt x="187" y="366"/>
                    </a:cubicBezTo>
                    <a:lnTo>
                      <a:pt x="120" y="389"/>
                    </a:lnTo>
                    <a:cubicBezTo>
                      <a:pt x="120" y="390"/>
                      <a:pt x="120" y="390"/>
                      <a:pt x="119" y="390"/>
                    </a:cubicBezTo>
                    <a:lnTo>
                      <a:pt x="58" y="400"/>
                    </a:lnTo>
                    <a:cubicBezTo>
                      <a:pt x="57" y="400"/>
                      <a:pt x="57" y="400"/>
                      <a:pt x="56" y="400"/>
                    </a:cubicBezTo>
                    <a:lnTo>
                      <a:pt x="8" y="398"/>
                    </a:lnTo>
                    <a:cubicBezTo>
                      <a:pt x="4" y="398"/>
                      <a:pt x="0" y="394"/>
                      <a:pt x="0" y="390"/>
                    </a:cubicBezTo>
                    <a:lnTo>
                      <a:pt x="0" y="8"/>
                    </a:lnTo>
                    <a:cubicBezTo>
                      <a:pt x="0" y="4"/>
                      <a:pt x="4" y="0"/>
                      <a:pt x="8" y="0"/>
                    </a:cubicBezTo>
                    <a:lnTo>
                      <a:pt x="392" y="0"/>
                    </a:lnTo>
                    <a:close/>
                  </a:path>
                </a:pathLst>
              </a:custGeom>
              <a:solidFill>
                <a:srgbClr val="000000"/>
              </a:solidFill>
              <a:ln w="0" cap="flat">
                <a:solidFill>
                  <a:srgbClr val="000000"/>
                </a:solidFill>
                <a:prstDash val="solid"/>
                <a:round/>
                <a:headEnd/>
                <a:tailEnd/>
              </a:ln>
            </p:spPr>
            <p:txBody>
              <a:bodyPr/>
              <a:lstStyle/>
              <a:p>
                <a:endParaRPr lang="en-US"/>
              </a:p>
            </p:txBody>
          </p:sp>
          <p:sp>
            <p:nvSpPr>
              <p:cNvPr id="32920" name="Freeform 59"/>
              <p:cNvSpPr>
                <a:spLocks/>
              </p:cNvSpPr>
              <p:nvPr/>
            </p:nvSpPr>
            <p:spPr bwMode="auto">
              <a:xfrm>
                <a:off x="404813" y="4338637"/>
                <a:ext cx="255588" cy="257175"/>
              </a:xfrm>
              <a:custGeom>
                <a:avLst/>
                <a:gdLst>
                  <a:gd name="T0" fmla="*/ 2147483647 w 161"/>
                  <a:gd name="T1" fmla="*/ 0 h 162"/>
                  <a:gd name="T2" fmla="*/ 2147483647 w 161"/>
                  <a:gd name="T3" fmla="*/ 2147483647 h 162"/>
                  <a:gd name="T4" fmla="*/ 2147483647 w 161"/>
                  <a:gd name="T5" fmla="*/ 2147483647 h 162"/>
                  <a:gd name="T6" fmla="*/ 2147483647 w 161"/>
                  <a:gd name="T7" fmla="*/ 2147483647 h 162"/>
                  <a:gd name="T8" fmla="*/ 2147483647 w 161"/>
                  <a:gd name="T9" fmla="*/ 2147483647 h 162"/>
                  <a:gd name="T10" fmla="*/ 2147483647 w 161"/>
                  <a:gd name="T11" fmla="*/ 2147483647 h 162"/>
                  <a:gd name="T12" fmla="*/ 2147483647 w 161"/>
                  <a:gd name="T13" fmla="*/ 2147483647 h 162"/>
                  <a:gd name="T14" fmla="*/ 2147483647 w 161"/>
                  <a:gd name="T15" fmla="*/ 2147483647 h 162"/>
                  <a:gd name="T16" fmla="*/ 0 w 161"/>
                  <a:gd name="T17" fmla="*/ 2147483647 h 162"/>
                  <a:gd name="T18" fmla="*/ 0 w 161"/>
                  <a:gd name="T19" fmla="*/ 0 h 162"/>
                  <a:gd name="T20" fmla="*/ 2147483647 w 161"/>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
                  <a:gd name="T34" fmla="*/ 0 h 162"/>
                  <a:gd name="T35" fmla="*/ 161 w 161"/>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 h="162">
                    <a:moveTo>
                      <a:pt x="161" y="0"/>
                    </a:moveTo>
                    <a:lnTo>
                      <a:pt x="161" y="161"/>
                    </a:lnTo>
                    <a:lnTo>
                      <a:pt x="141" y="162"/>
                    </a:lnTo>
                    <a:lnTo>
                      <a:pt x="115" y="158"/>
                    </a:lnTo>
                    <a:lnTo>
                      <a:pt x="87" y="147"/>
                    </a:lnTo>
                    <a:lnTo>
                      <a:pt x="65" y="134"/>
                    </a:lnTo>
                    <a:lnTo>
                      <a:pt x="38" y="108"/>
                    </a:lnTo>
                    <a:lnTo>
                      <a:pt x="10" y="62"/>
                    </a:lnTo>
                    <a:lnTo>
                      <a:pt x="0" y="17"/>
                    </a:lnTo>
                    <a:lnTo>
                      <a:pt x="0" y="0"/>
                    </a:lnTo>
                    <a:lnTo>
                      <a:pt x="1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21" name="Freeform 60"/>
              <p:cNvSpPr>
                <a:spLocks noEditPoints="1"/>
              </p:cNvSpPr>
              <p:nvPr/>
            </p:nvSpPr>
            <p:spPr bwMode="auto">
              <a:xfrm>
                <a:off x="398463" y="4333875"/>
                <a:ext cx="268288" cy="266700"/>
              </a:xfrm>
              <a:custGeom>
                <a:avLst/>
                <a:gdLst>
                  <a:gd name="T0" fmla="*/ 2147483647 w 400"/>
                  <a:gd name="T1" fmla="*/ 0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0 w 400"/>
                  <a:gd name="T35" fmla="*/ 2147483647 h 400"/>
                  <a:gd name="T36" fmla="*/ 0 w 400"/>
                  <a:gd name="T37" fmla="*/ 2147483647 h 400"/>
                  <a:gd name="T38" fmla="*/ 2147483647 w 400"/>
                  <a:gd name="T39" fmla="*/ 0 h 400"/>
                  <a:gd name="T40" fmla="*/ 2147483647 w 400"/>
                  <a:gd name="T41" fmla="*/ 0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392" y="0"/>
                    </a:moveTo>
                    <a:cubicBezTo>
                      <a:pt x="397" y="0"/>
                      <a:pt x="400" y="4"/>
                      <a:pt x="400" y="8"/>
                    </a:cubicBezTo>
                    <a:lnTo>
                      <a:pt x="400" y="390"/>
                    </a:lnTo>
                    <a:cubicBezTo>
                      <a:pt x="400" y="394"/>
                      <a:pt x="397" y="398"/>
                      <a:pt x="393" y="398"/>
                    </a:cubicBezTo>
                    <a:lnTo>
                      <a:pt x="345" y="400"/>
                    </a:lnTo>
                    <a:cubicBezTo>
                      <a:pt x="344" y="400"/>
                      <a:pt x="344" y="400"/>
                      <a:pt x="343" y="400"/>
                    </a:cubicBezTo>
                    <a:lnTo>
                      <a:pt x="282" y="390"/>
                    </a:lnTo>
                    <a:cubicBezTo>
                      <a:pt x="281" y="390"/>
                      <a:pt x="281" y="390"/>
                      <a:pt x="280" y="389"/>
                    </a:cubicBezTo>
                    <a:lnTo>
                      <a:pt x="214" y="366"/>
                    </a:lnTo>
                    <a:cubicBezTo>
                      <a:pt x="213" y="365"/>
                      <a:pt x="213" y="365"/>
                      <a:pt x="212" y="365"/>
                    </a:cubicBezTo>
                    <a:lnTo>
                      <a:pt x="159" y="333"/>
                    </a:lnTo>
                    <a:cubicBezTo>
                      <a:pt x="159" y="333"/>
                      <a:pt x="158" y="332"/>
                      <a:pt x="158" y="332"/>
                    </a:cubicBezTo>
                    <a:lnTo>
                      <a:pt x="94" y="271"/>
                    </a:lnTo>
                    <a:cubicBezTo>
                      <a:pt x="93" y="271"/>
                      <a:pt x="93" y="270"/>
                      <a:pt x="92" y="269"/>
                    </a:cubicBezTo>
                    <a:lnTo>
                      <a:pt x="26" y="158"/>
                    </a:lnTo>
                    <a:cubicBezTo>
                      <a:pt x="25" y="158"/>
                      <a:pt x="25" y="157"/>
                      <a:pt x="25" y="156"/>
                    </a:cubicBezTo>
                    <a:lnTo>
                      <a:pt x="1" y="50"/>
                    </a:lnTo>
                    <a:cubicBezTo>
                      <a:pt x="1" y="49"/>
                      <a:pt x="0" y="49"/>
                      <a:pt x="0" y="48"/>
                    </a:cubicBezTo>
                    <a:lnTo>
                      <a:pt x="0" y="8"/>
                    </a:lnTo>
                    <a:cubicBezTo>
                      <a:pt x="0" y="4"/>
                      <a:pt x="4" y="0"/>
                      <a:pt x="8" y="0"/>
                    </a:cubicBezTo>
                    <a:lnTo>
                      <a:pt x="392" y="0"/>
                    </a:lnTo>
                    <a:close/>
                    <a:moveTo>
                      <a:pt x="8" y="16"/>
                    </a:moveTo>
                    <a:lnTo>
                      <a:pt x="16" y="8"/>
                    </a:lnTo>
                    <a:lnTo>
                      <a:pt x="16" y="48"/>
                    </a:lnTo>
                    <a:lnTo>
                      <a:pt x="16" y="46"/>
                    </a:lnTo>
                    <a:lnTo>
                      <a:pt x="40" y="152"/>
                    </a:lnTo>
                    <a:lnTo>
                      <a:pt x="39" y="150"/>
                    </a:lnTo>
                    <a:lnTo>
                      <a:pt x="106" y="261"/>
                    </a:lnTo>
                    <a:lnTo>
                      <a:pt x="105" y="260"/>
                    </a:lnTo>
                    <a:lnTo>
                      <a:pt x="169" y="320"/>
                    </a:lnTo>
                    <a:lnTo>
                      <a:pt x="167" y="319"/>
                    </a:lnTo>
                    <a:lnTo>
                      <a:pt x="221" y="351"/>
                    </a:lnTo>
                    <a:lnTo>
                      <a:pt x="219" y="350"/>
                    </a:lnTo>
                    <a:lnTo>
                      <a:pt x="286" y="374"/>
                    </a:lnTo>
                    <a:lnTo>
                      <a:pt x="284" y="374"/>
                    </a:lnTo>
                    <a:lnTo>
                      <a:pt x="346" y="385"/>
                    </a:lnTo>
                    <a:lnTo>
                      <a:pt x="344" y="384"/>
                    </a:lnTo>
                    <a:lnTo>
                      <a:pt x="392" y="382"/>
                    </a:lnTo>
                    <a:lnTo>
                      <a:pt x="384" y="390"/>
                    </a:lnTo>
                    <a:lnTo>
                      <a:pt x="384" y="8"/>
                    </a:lnTo>
                    <a:lnTo>
                      <a:pt x="392" y="16"/>
                    </a:lnTo>
                    <a:lnTo>
                      <a:pt x="8" y="16"/>
                    </a:lnTo>
                    <a:close/>
                  </a:path>
                </a:pathLst>
              </a:custGeom>
              <a:solidFill>
                <a:srgbClr val="000000"/>
              </a:solidFill>
              <a:ln w="0" cap="flat">
                <a:solidFill>
                  <a:srgbClr val="000000"/>
                </a:solidFill>
                <a:prstDash val="solid"/>
                <a:round/>
                <a:headEnd/>
                <a:tailEnd/>
              </a:ln>
            </p:spPr>
            <p:txBody>
              <a:bodyPr/>
              <a:lstStyle/>
              <a:p>
                <a:endParaRPr lang="en-US"/>
              </a:p>
            </p:txBody>
          </p:sp>
        </p:grpSp>
        <p:grpSp>
          <p:nvGrpSpPr>
            <p:cNvPr id="32880" name="Group 79"/>
            <p:cNvGrpSpPr>
              <a:grpSpLocks noChangeAspect="1"/>
            </p:cNvGrpSpPr>
            <p:nvPr/>
          </p:nvGrpSpPr>
          <p:grpSpPr bwMode="auto">
            <a:xfrm>
              <a:off x="3886200" y="3505200"/>
              <a:ext cx="273050" cy="273050"/>
              <a:chOff x="398463" y="2986087"/>
              <a:chExt cx="523875" cy="523875"/>
            </a:xfrm>
          </p:grpSpPr>
          <p:sp>
            <p:nvSpPr>
              <p:cNvPr id="32904" name="Freeform 43"/>
              <p:cNvSpPr>
                <a:spLocks/>
              </p:cNvSpPr>
              <p:nvPr/>
            </p:nvSpPr>
            <p:spPr bwMode="auto">
              <a:xfrm>
                <a:off x="404813" y="2990850"/>
                <a:ext cx="512763" cy="514350"/>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2905" name="Freeform 44"/>
              <p:cNvSpPr>
                <a:spLocks noEditPoints="1"/>
              </p:cNvSpPr>
              <p:nvPr/>
            </p:nvSpPr>
            <p:spPr bwMode="auto">
              <a:xfrm>
                <a:off x="398463" y="2986087"/>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2906" name="Rectangle 45"/>
              <p:cNvSpPr>
                <a:spLocks noChangeArrowheads="1"/>
              </p:cNvSpPr>
              <p:nvPr/>
            </p:nvSpPr>
            <p:spPr bwMode="auto">
              <a:xfrm>
                <a:off x="655638" y="2990850"/>
                <a:ext cx="11113" cy="514350"/>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907" name="Rectangle 46"/>
              <p:cNvSpPr>
                <a:spLocks noChangeArrowheads="1"/>
              </p:cNvSpPr>
              <p:nvPr/>
            </p:nvSpPr>
            <p:spPr bwMode="auto">
              <a:xfrm>
                <a:off x="404813" y="3243262"/>
                <a:ext cx="512763" cy="9525"/>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908" name="Freeform 47"/>
              <p:cNvSpPr>
                <a:spLocks/>
              </p:cNvSpPr>
              <p:nvPr/>
            </p:nvSpPr>
            <p:spPr bwMode="auto">
              <a:xfrm>
                <a:off x="660401" y="2990850"/>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2"/>
                    </a:lnTo>
                    <a:lnTo>
                      <a:pt x="20" y="0"/>
                    </a:lnTo>
                    <a:lnTo>
                      <a:pt x="47" y="5"/>
                    </a:lnTo>
                    <a:lnTo>
                      <a:pt x="74" y="15"/>
                    </a:lnTo>
                    <a:lnTo>
                      <a:pt x="97" y="29"/>
                    </a:lnTo>
                    <a:lnTo>
                      <a:pt x="124" y="54"/>
                    </a:lnTo>
                    <a:lnTo>
                      <a:pt x="152" y="101"/>
                    </a:lnTo>
                    <a:lnTo>
                      <a:pt x="162" y="146"/>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9" name="Freeform 48"/>
              <p:cNvSpPr>
                <a:spLocks noEditPoints="1"/>
              </p:cNvSpPr>
              <p:nvPr/>
            </p:nvSpPr>
            <p:spPr bwMode="auto">
              <a:xfrm>
                <a:off x="655638" y="2986087"/>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sp>
            <p:nvSpPr>
              <p:cNvPr id="32910" name="Freeform 49"/>
              <p:cNvSpPr>
                <a:spLocks/>
              </p:cNvSpPr>
              <p:nvPr/>
            </p:nvSpPr>
            <p:spPr bwMode="auto">
              <a:xfrm>
                <a:off x="660401" y="3248025"/>
                <a:ext cx="257175" cy="257175"/>
              </a:xfrm>
              <a:custGeom>
                <a:avLst/>
                <a:gdLst>
                  <a:gd name="T0" fmla="*/ 0 w 162"/>
                  <a:gd name="T1" fmla="*/ 0 h 162"/>
                  <a:gd name="T2" fmla="*/ 0 w 162"/>
                  <a:gd name="T3" fmla="*/ 2147483647 h 162"/>
                  <a:gd name="T4" fmla="*/ 2147483647 w 162"/>
                  <a:gd name="T5" fmla="*/ 2147483647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0 h 162"/>
                  <a:gd name="T20" fmla="*/ 0 w 162"/>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0"/>
                    </a:moveTo>
                    <a:lnTo>
                      <a:pt x="0" y="161"/>
                    </a:lnTo>
                    <a:lnTo>
                      <a:pt x="20" y="162"/>
                    </a:lnTo>
                    <a:lnTo>
                      <a:pt x="47" y="158"/>
                    </a:lnTo>
                    <a:lnTo>
                      <a:pt x="74" y="147"/>
                    </a:lnTo>
                    <a:lnTo>
                      <a:pt x="97" y="134"/>
                    </a:lnTo>
                    <a:lnTo>
                      <a:pt x="124" y="108"/>
                    </a:lnTo>
                    <a:lnTo>
                      <a:pt x="152" y="62"/>
                    </a:lnTo>
                    <a:lnTo>
                      <a:pt x="162" y="17"/>
                    </a:lnTo>
                    <a:lnTo>
                      <a:pt x="1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1" name="Freeform 50"/>
              <p:cNvSpPr>
                <a:spLocks noEditPoints="1"/>
              </p:cNvSpPr>
              <p:nvPr/>
            </p:nvSpPr>
            <p:spPr bwMode="auto">
              <a:xfrm>
                <a:off x="655638" y="3243262"/>
                <a:ext cx="266700" cy="266700"/>
              </a:xfrm>
              <a:custGeom>
                <a:avLst/>
                <a:gdLst>
                  <a:gd name="T0" fmla="*/ 2147483647 w 400"/>
                  <a:gd name="T1" fmla="*/ 2147483647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0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0 w 400"/>
                  <a:gd name="T77" fmla="*/ 2147483647 h 400"/>
                  <a:gd name="T78" fmla="*/ 0 w 400"/>
                  <a:gd name="T79" fmla="*/ 2147483647 h 400"/>
                  <a:gd name="T80" fmla="*/ 2147483647 w 400"/>
                  <a:gd name="T81" fmla="*/ 0 h 400"/>
                  <a:gd name="T82" fmla="*/ 2147483647 w 400"/>
                  <a:gd name="T83" fmla="*/ 0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16"/>
                    </a:moveTo>
                    <a:lnTo>
                      <a:pt x="16" y="8"/>
                    </a:lnTo>
                    <a:lnTo>
                      <a:pt x="16" y="390"/>
                    </a:lnTo>
                    <a:lnTo>
                      <a:pt x="9" y="382"/>
                    </a:lnTo>
                    <a:lnTo>
                      <a:pt x="57" y="384"/>
                    </a:lnTo>
                    <a:lnTo>
                      <a:pt x="55" y="385"/>
                    </a:lnTo>
                    <a:lnTo>
                      <a:pt x="116" y="374"/>
                    </a:lnTo>
                    <a:lnTo>
                      <a:pt x="115" y="374"/>
                    </a:lnTo>
                    <a:lnTo>
                      <a:pt x="182" y="350"/>
                    </a:lnTo>
                    <a:lnTo>
                      <a:pt x="180" y="351"/>
                    </a:lnTo>
                    <a:lnTo>
                      <a:pt x="234" y="319"/>
                    </a:lnTo>
                    <a:lnTo>
                      <a:pt x="232" y="320"/>
                    </a:lnTo>
                    <a:lnTo>
                      <a:pt x="296" y="260"/>
                    </a:lnTo>
                    <a:lnTo>
                      <a:pt x="295" y="261"/>
                    </a:lnTo>
                    <a:lnTo>
                      <a:pt x="362" y="150"/>
                    </a:lnTo>
                    <a:lnTo>
                      <a:pt x="361" y="152"/>
                    </a:lnTo>
                    <a:lnTo>
                      <a:pt x="385" y="46"/>
                    </a:lnTo>
                    <a:lnTo>
                      <a:pt x="384" y="48"/>
                    </a:lnTo>
                    <a:lnTo>
                      <a:pt x="384" y="8"/>
                    </a:lnTo>
                    <a:lnTo>
                      <a:pt x="392" y="16"/>
                    </a:lnTo>
                    <a:lnTo>
                      <a:pt x="8" y="16"/>
                    </a:lnTo>
                    <a:close/>
                    <a:moveTo>
                      <a:pt x="392" y="0"/>
                    </a:moveTo>
                    <a:cubicBezTo>
                      <a:pt x="397" y="0"/>
                      <a:pt x="400" y="4"/>
                      <a:pt x="400" y="8"/>
                    </a:cubicBezTo>
                    <a:lnTo>
                      <a:pt x="400" y="48"/>
                    </a:lnTo>
                    <a:cubicBezTo>
                      <a:pt x="400" y="49"/>
                      <a:pt x="400" y="49"/>
                      <a:pt x="400" y="50"/>
                    </a:cubicBezTo>
                    <a:lnTo>
                      <a:pt x="376" y="156"/>
                    </a:lnTo>
                    <a:cubicBezTo>
                      <a:pt x="376" y="157"/>
                      <a:pt x="376" y="158"/>
                      <a:pt x="375" y="158"/>
                    </a:cubicBezTo>
                    <a:lnTo>
                      <a:pt x="309" y="269"/>
                    </a:lnTo>
                    <a:cubicBezTo>
                      <a:pt x="308" y="270"/>
                      <a:pt x="308" y="271"/>
                      <a:pt x="307" y="271"/>
                    </a:cubicBezTo>
                    <a:lnTo>
                      <a:pt x="243" y="332"/>
                    </a:lnTo>
                    <a:cubicBezTo>
                      <a:pt x="243" y="332"/>
                      <a:pt x="242" y="333"/>
                      <a:pt x="242" y="333"/>
                    </a:cubicBezTo>
                    <a:lnTo>
                      <a:pt x="189" y="365"/>
                    </a:lnTo>
                    <a:cubicBezTo>
                      <a:pt x="188" y="365"/>
                      <a:pt x="188" y="365"/>
                      <a:pt x="187" y="366"/>
                    </a:cubicBezTo>
                    <a:lnTo>
                      <a:pt x="120" y="389"/>
                    </a:lnTo>
                    <a:cubicBezTo>
                      <a:pt x="120" y="390"/>
                      <a:pt x="120" y="390"/>
                      <a:pt x="119" y="390"/>
                    </a:cubicBezTo>
                    <a:lnTo>
                      <a:pt x="58" y="400"/>
                    </a:lnTo>
                    <a:cubicBezTo>
                      <a:pt x="57" y="400"/>
                      <a:pt x="57" y="400"/>
                      <a:pt x="56" y="400"/>
                    </a:cubicBezTo>
                    <a:lnTo>
                      <a:pt x="8" y="398"/>
                    </a:lnTo>
                    <a:cubicBezTo>
                      <a:pt x="4" y="398"/>
                      <a:pt x="0" y="394"/>
                      <a:pt x="0" y="390"/>
                    </a:cubicBezTo>
                    <a:lnTo>
                      <a:pt x="0" y="8"/>
                    </a:lnTo>
                    <a:cubicBezTo>
                      <a:pt x="0" y="4"/>
                      <a:pt x="4" y="0"/>
                      <a:pt x="8" y="0"/>
                    </a:cubicBezTo>
                    <a:lnTo>
                      <a:pt x="392" y="0"/>
                    </a:lnTo>
                    <a:close/>
                  </a:path>
                </a:pathLst>
              </a:custGeom>
              <a:solidFill>
                <a:srgbClr val="000000"/>
              </a:solidFill>
              <a:ln w="0" cap="flat">
                <a:solidFill>
                  <a:srgbClr val="000000"/>
                </a:solidFill>
                <a:prstDash val="solid"/>
                <a:round/>
                <a:headEnd/>
                <a:tailEnd/>
              </a:ln>
            </p:spPr>
            <p:txBody>
              <a:bodyPr/>
              <a:lstStyle/>
              <a:p>
                <a:endParaRPr lang="en-US"/>
              </a:p>
            </p:txBody>
          </p:sp>
        </p:grpSp>
        <p:grpSp>
          <p:nvGrpSpPr>
            <p:cNvPr id="32881" name="Group 67"/>
            <p:cNvGrpSpPr>
              <a:grpSpLocks noChangeAspect="1"/>
            </p:cNvGrpSpPr>
            <p:nvPr/>
          </p:nvGrpSpPr>
          <p:grpSpPr bwMode="auto">
            <a:xfrm>
              <a:off x="3886200" y="2552700"/>
              <a:ext cx="272415" cy="272415"/>
              <a:chOff x="398463" y="2109787"/>
              <a:chExt cx="523875" cy="523875"/>
            </a:xfrm>
          </p:grpSpPr>
          <p:sp>
            <p:nvSpPr>
              <p:cNvPr id="32898" name="Freeform 68"/>
              <p:cNvSpPr>
                <a:spLocks/>
              </p:cNvSpPr>
              <p:nvPr/>
            </p:nvSpPr>
            <p:spPr bwMode="auto">
              <a:xfrm>
                <a:off x="404813" y="2114550"/>
                <a:ext cx="512763" cy="512763"/>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2899" name="Freeform 69"/>
              <p:cNvSpPr>
                <a:spLocks noEditPoints="1"/>
              </p:cNvSpPr>
              <p:nvPr/>
            </p:nvSpPr>
            <p:spPr bwMode="auto">
              <a:xfrm>
                <a:off x="398463" y="2109787"/>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2900" name="Rectangle 70"/>
              <p:cNvSpPr>
                <a:spLocks noChangeArrowheads="1"/>
              </p:cNvSpPr>
              <p:nvPr/>
            </p:nvSpPr>
            <p:spPr bwMode="auto">
              <a:xfrm>
                <a:off x="655638" y="2114550"/>
                <a:ext cx="11113" cy="51276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901" name="Rectangle 71"/>
              <p:cNvSpPr>
                <a:spLocks noChangeArrowheads="1"/>
              </p:cNvSpPr>
              <p:nvPr/>
            </p:nvSpPr>
            <p:spPr bwMode="auto">
              <a:xfrm>
                <a:off x="404813" y="2365375"/>
                <a:ext cx="512763" cy="1111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902" name="Freeform 72"/>
              <p:cNvSpPr>
                <a:spLocks/>
              </p:cNvSpPr>
              <p:nvPr/>
            </p:nvSpPr>
            <p:spPr bwMode="auto">
              <a:xfrm>
                <a:off x="660401" y="2114550"/>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1"/>
                    </a:lnTo>
                    <a:lnTo>
                      <a:pt x="20" y="0"/>
                    </a:lnTo>
                    <a:lnTo>
                      <a:pt x="47" y="5"/>
                    </a:lnTo>
                    <a:lnTo>
                      <a:pt x="74" y="15"/>
                    </a:lnTo>
                    <a:lnTo>
                      <a:pt x="97" y="28"/>
                    </a:lnTo>
                    <a:lnTo>
                      <a:pt x="124" y="54"/>
                    </a:lnTo>
                    <a:lnTo>
                      <a:pt x="152" y="101"/>
                    </a:lnTo>
                    <a:lnTo>
                      <a:pt x="162" y="145"/>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3" name="Freeform 73"/>
              <p:cNvSpPr>
                <a:spLocks noEditPoints="1"/>
              </p:cNvSpPr>
              <p:nvPr/>
            </p:nvSpPr>
            <p:spPr bwMode="auto">
              <a:xfrm>
                <a:off x="655638" y="2109787"/>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grpSp>
        <p:grpSp>
          <p:nvGrpSpPr>
            <p:cNvPr id="32882" name="Group 125"/>
            <p:cNvGrpSpPr>
              <a:grpSpLocks noChangeAspect="1"/>
            </p:cNvGrpSpPr>
            <p:nvPr/>
          </p:nvGrpSpPr>
          <p:grpSpPr bwMode="auto">
            <a:xfrm>
              <a:off x="3886200" y="4528185"/>
              <a:ext cx="272415" cy="272415"/>
              <a:chOff x="398463" y="2109787"/>
              <a:chExt cx="523875" cy="523875"/>
            </a:xfrm>
          </p:grpSpPr>
          <p:sp>
            <p:nvSpPr>
              <p:cNvPr id="32892" name="Freeform 126"/>
              <p:cNvSpPr>
                <a:spLocks/>
              </p:cNvSpPr>
              <p:nvPr/>
            </p:nvSpPr>
            <p:spPr bwMode="auto">
              <a:xfrm>
                <a:off x="404813" y="2114549"/>
                <a:ext cx="512763" cy="512763"/>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2893" name="Freeform 127"/>
              <p:cNvSpPr>
                <a:spLocks noEditPoints="1"/>
              </p:cNvSpPr>
              <p:nvPr/>
            </p:nvSpPr>
            <p:spPr bwMode="auto">
              <a:xfrm>
                <a:off x="398463" y="2109787"/>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2894" name="Rectangle 128"/>
              <p:cNvSpPr>
                <a:spLocks noChangeArrowheads="1"/>
              </p:cNvSpPr>
              <p:nvPr/>
            </p:nvSpPr>
            <p:spPr bwMode="auto">
              <a:xfrm>
                <a:off x="655638" y="2114550"/>
                <a:ext cx="11113" cy="51276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895" name="Rectangle 129"/>
              <p:cNvSpPr>
                <a:spLocks noChangeArrowheads="1"/>
              </p:cNvSpPr>
              <p:nvPr/>
            </p:nvSpPr>
            <p:spPr bwMode="auto">
              <a:xfrm>
                <a:off x="404813" y="2365375"/>
                <a:ext cx="512763" cy="1111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896" name="Freeform 130"/>
              <p:cNvSpPr>
                <a:spLocks/>
              </p:cNvSpPr>
              <p:nvPr/>
            </p:nvSpPr>
            <p:spPr bwMode="auto">
              <a:xfrm>
                <a:off x="660401" y="2114550"/>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1"/>
                    </a:lnTo>
                    <a:lnTo>
                      <a:pt x="20" y="0"/>
                    </a:lnTo>
                    <a:lnTo>
                      <a:pt x="47" y="5"/>
                    </a:lnTo>
                    <a:lnTo>
                      <a:pt x="74" y="15"/>
                    </a:lnTo>
                    <a:lnTo>
                      <a:pt x="97" y="28"/>
                    </a:lnTo>
                    <a:lnTo>
                      <a:pt x="124" y="54"/>
                    </a:lnTo>
                    <a:lnTo>
                      <a:pt x="152" y="101"/>
                    </a:lnTo>
                    <a:lnTo>
                      <a:pt x="162" y="145"/>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97" name="Freeform 131"/>
              <p:cNvSpPr>
                <a:spLocks noEditPoints="1"/>
              </p:cNvSpPr>
              <p:nvPr/>
            </p:nvSpPr>
            <p:spPr bwMode="auto">
              <a:xfrm>
                <a:off x="655638" y="2109787"/>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grpSp>
        <p:grpSp>
          <p:nvGrpSpPr>
            <p:cNvPr id="32883" name="Group 79"/>
            <p:cNvGrpSpPr>
              <a:grpSpLocks noChangeAspect="1"/>
            </p:cNvGrpSpPr>
            <p:nvPr/>
          </p:nvGrpSpPr>
          <p:grpSpPr bwMode="auto">
            <a:xfrm>
              <a:off x="3886200" y="3048000"/>
              <a:ext cx="273050" cy="273050"/>
              <a:chOff x="398463" y="2986087"/>
              <a:chExt cx="523875" cy="523875"/>
            </a:xfrm>
          </p:grpSpPr>
          <p:sp>
            <p:nvSpPr>
              <p:cNvPr id="32884" name="Freeform 43"/>
              <p:cNvSpPr>
                <a:spLocks/>
              </p:cNvSpPr>
              <p:nvPr/>
            </p:nvSpPr>
            <p:spPr bwMode="auto">
              <a:xfrm>
                <a:off x="404813" y="2990850"/>
                <a:ext cx="512763" cy="514350"/>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2885" name="Freeform 44"/>
              <p:cNvSpPr>
                <a:spLocks noEditPoints="1"/>
              </p:cNvSpPr>
              <p:nvPr/>
            </p:nvSpPr>
            <p:spPr bwMode="auto">
              <a:xfrm>
                <a:off x="398463" y="2986087"/>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2886" name="Rectangle 45"/>
              <p:cNvSpPr>
                <a:spLocks noChangeArrowheads="1"/>
              </p:cNvSpPr>
              <p:nvPr/>
            </p:nvSpPr>
            <p:spPr bwMode="auto">
              <a:xfrm>
                <a:off x="655638" y="2990850"/>
                <a:ext cx="11113" cy="514350"/>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887" name="Rectangle 46"/>
              <p:cNvSpPr>
                <a:spLocks noChangeArrowheads="1"/>
              </p:cNvSpPr>
              <p:nvPr/>
            </p:nvSpPr>
            <p:spPr bwMode="auto">
              <a:xfrm>
                <a:off x="404813" y="3243262"/>
                <a:ext cx="512763" cy="9525"/>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888" name="Freeform 47"/>
              <p:cNvSpPr>
                <a:spLocks/>
              </p:cNvSpPr>
              <p:nvPr/>
            </p:nvSpPr>
            <p:spPr bwMode="auto">
              <a:xfrm>
                <a:off x="660401" y="2990850"/>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2"/>
                    </a:lnTo>
                    <a:lnTo>
                      <a:pt x="20" y="0"/>
                    </a:lnTo>
                    <a:lnTo>
                      <a:pt x="47" y="5"/>
                    </a:lnTo>
                    <a:lnTo>
                      <a:pt x="74" y="15"/>
                    </a:lnTo>
                    <a:lnTo>
                      <a:pt x="97" y="29"/>
                    </a:lnTo>
                    <a:lnTo>
                      <a:pt x="124" y="54"/>
                    </a:lnTo>
                    <a:lnTo>
                      <a:pt x="152" y="101"/>
                    </a:lnTo>
                    <a:lnTo>
                      <a:pt x="162" y="146"/>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89" name="Freeform 48"/>
              <p:cNvSpPr>
                <a:spLocks noEditPoints="1"/>
              </p:cNvSpPr>
              <p:nvPr/>
            </p:nvSpPr>
            <p:spPr bwMode="auto">
              <a:xfrm>
                <a:off x="655638" y="2986087"/>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sp>
            <p:nvSpPr>
              <p:cNvPr id="32890" name="Freeform 49"/>
              <p:cNvSpPr>
                <a:spLocks/>
              </p:cNvSpPr>
              <p:nvPr/>
            </p:nvSpPr>
            <p:spPr bwMode="auto">
              <a:xfrm>
                <a:off x="660401" y="3248025"/>
                <a:ext cx="257175" cy="257175"/>
              </a:xfrm>
              <a:custGeom>
                <a:avLst/>
                <a:gdLst>
                  <a:gd name="T0" fmla="*/ 0 w 162"/>
                  <a:gd name="T1" fmla="*/ 0 h 162"/>
                  <a:gd name="T2" fmla="*/ 0 w 162"/>
                  <a:gd name="T3" fmla="*/ 2147483647 h 162"/>
                  <a:gd name="T4" fmla="*/ 2147483647 w 162"/>
                  <a:gd name="T5" fmla="*/ 2147483647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0 h 162"/>
                  <a:gd name="T20" fmla="*/ 0 w 162"/>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0"/>
                    </a:moveTo>
                    <a:lnTo>
                      <a:pt x="0" y="161"/>
                    </a:lnTo>
                    <a:lnTo>
                      <a:pt x="20" y="162"/>
                    </a:lnTo>
                    <a:lnTo>
                      <a:pt x="47" y="158"/>
                    </a:lnTo>
                    <a:lnTo>
                      <a:pt x="74" y="147"/>
                    </a:lnTo>
                    <a:lnTo>
                      <a:pt x="97" y="134"/>
                    </a:lnTo>
                    <a:lnTo>
                      <a:pt x="124" y="108"/>
                    </a:lnTo>
                    <a:lnTo>
                      <a:pt x="152" y="62"/>
                    </a:lnTo>
                    <a:lnTo>
                      <a:pt x="162" y="17"/>
                    </a:lnTo>
                    <a:lnTo>
                      <a:pt x="1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91" name="Freeform 50"/>
              <p:cNvSpPr>
                <a:spLocks noEditPoints="1"/>
              </p:cNvSpPr>
              <p:nvPr/>
            </p:nvSpPr>
            <p:spPr bwMode="auto">
              <a:xfrm>
                <a:off x="655638" y="3243262"/>
                <a:ext cx="266700" cy="266700"/>
              </a:xfrm>
              <a:custGeom>
                <a:avLst/>
                <a:gdLst>
                  <a:gd name="T0" fmla="*/ 2147483647 w 400"/>
                  <a:gd name="T1" fmla="*/ 2147483647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0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0 w 400"/>
                  <a:gd name="T77" fmla="*/ 2147483647 h 400"/>
                  <a:gd name="T78" fmla="*/ 0 w 400"/>
                  <a:gd name="T79" fmla="*/ 2147483647 h 400"/>
                  <a:gd name="T80" fmla="*/ 2147483647 w 400"/>
                  <a:gd name="T81" fmla="*/ 0 h 400"/>
                  <a:gd name="T82" fmla="*/ 2147483647 w 400"/>
                  <a:gd name="T83" fmla="*/ 0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16"/>
                    </a:moveTo>
                    <a:lnTo>
                      <a:pt x="16" y="8"/>
                    </a:lnTo>
                    <a:lnTo>
                      <a:pt x="16" y="390"/>
                    </a:lnTo>
                    <a:lnTo>
                      <a:pt x="9" y="382"/>
                    </a:lnTo>
                    <a:lnTo>
                      <a:pt x="57" y="384"/>
                    </a:lnTo>
                    <a:lnTo>
                      <a:pt x="55" y="385"/>
                    </a:lnTo>
                    <a:lnTo>
                      <a:pt x="116" y="374"/>
                    </a:lnTo>
                    <a:lnTo>
                      <a:pt x="115" y="374"/>
                    </a:lnTo>
                    <a:lnTo>
                      <a:pt x="182" y="350"/>
                    </a:lnTo>
                    <a:lnTo>
                      <a:pt x="180" y="351"/>
                    </a:lnTo>
                    <a:lnTo>
                      <a:pt x="234" y="319"/>
                    </a:lnTo>
                    <a:lnTo>
                      <a:pt x="232" y="320"/>
                    </a:lnTo>
                    <a:lnTo>
                      <a:pt x="296" y="260"/>
                    </a:lnTo>
                    <a:lnTo>
                      <a:pt x="295" y="261"/>
                    </a:lnTo>
                    <a:lnTo>
                      <a:pt x="362" y="150"/>
                    </a:lnTo>
                    <a:lnTo>
                      <a:pt x="361" y="152"/>
                    </a:lnTo>
                    <a:lnTo>
                      <a:pt x="385" y="46"/>
                    </a:lnTo>
                    <a:lnTo>
                      <a:pt x="384" y="48"/>
                    </a:lnTo>
                    <a:lnTo>
                      <a:pt x="384" y="8"/>
                    </a:lnTo>
                    <a:lnTo>
                      <a:pt x="392" y="16"/>
                    </a:lnTo>
                    <a:lnTo>
                      <a:pt x="8" y="16"/>
                    </a:lnTo>
                    <a:close/>
                    <a:moveTo>
                      <a:pt x="392" y="0"/>
                    </a:moveTo>
                    <a:cubicBezTo>
                      <a:pt x="397" y="0"/>
                      <a:pt x="400" y="4"/>
                      <a:pt x="400" y="8"/>
                    </a:cubicBezTo>
                    <a:lnTo>
                      <a:pt x="400" y="48"/>
                    </a:lnTo>
                    <a:cubicBezTo>
                      <a:pt x="400" y="49"/>
                      <a:pt x="400" y="49"/>
                      <a:pt x="400" y="50"/>
                    </a:cubicBezTo>
                    <a:lnTo>
                      <a:pt x="376" y="156"/>
                    </a:lnTo>
                    <a:cubicBezTo>
                      <a:pt x="376" y="157"/>
                      <a:pt x="376" y="158"/>
                      <a:pt x="375" y="158"/>
                    </a:cubicBezTo>
                    <a:lnTo>
                      <a:pt x="309" y="269"/>
                    </a:lnTo>
                    <a:cubicBezTo>
                      <a:pt x="308" y="270"/>
                      <a:pt x="308" y="271"/>
                      <a:pt x="307" y="271"/>
                    </a:cubicBezTo>
                    <a:lnTo>
                      <a:pt x="243" y="332"/>
                    </a:lnTo>
                    <a:cubicBezTo>
                      <a:pt x="243" y="332"/>
                      <a:pt x="242" y="333"/>
                      <a:pt x="242" y="333"/>
                    </a:cubicBezTo>
                    <a:lnTo>
                      <a:pt x="189" y="365"/>
                    </a:lnTo>
                    <a:cubicBezTo>
                      <a:pt x="188" y="365"/>
                      <a:pt x="188" y="365"/>
                      <a:pt x="187" y="366"/>
                    </a:cubicBezTo>
                    <a:lnTo>
                      <a:pt x="120" y="389"/>
                    </a:lnTo>
                    <a:cubicBezTo>
                      <a:pt x="120" y="390"/>
                      <a:pt x="120" y="390"/>
                      <a:pt x="119" y="390"/>
                    </a:cubicBezTo>
                    <a:lnTo>
                      <a:pt x="58" y="400"/>
                    </a:lnTo>
                    <a:cubicBezTo>
                      <a:pt x="57" y="400"/>
                      <a:pt x="57" y="400"/>
                      <a:pt x="56" y="400"/>
                    </a:cubicBezTo>
                    <a:lnTo>
                      <a:pt x="8" y="398"/>
                    </a:lnTo>
                    <a:cubicBezTo>
                      <a:pt x="4" y="398"/>
                      <a:pt x="0" y="394"/>
                      <a:pt x="0" y="390"/>
                    </a:cubicBezTo>
                    <a:lnTo>
                      <a:pt x="0" y="8"/>
                    </a:lnTo>
                    <a:cubicBezTo>
                      <a:pt x="0" y="4"/>
                      <a:pt x="4" y="0"/>
                      <a:pt x="8" y="0"/>
                    </a:cubicBezTo>
                    <a:lnTo>
                      <a:pt x="392" y="0"/>
                    </a:lnTo>
                    <a:close/>
                  </a:path>
                </a:pathLst>
              </a:custGeom>
              <a:solidFill>
                <a:srgbClr val="000000"/>
              </a:solidFill>
              <a:ln w="0" cap="flat">
                <a:solidFill>
                  <a:srgbClr val="000000"/>
                </a:solidFill>
                <a:prstDash val="solid"/>
                <a:round/>
                <a:headEnd/>
                <a:tailEnd/>
              </a:ln>
            </p:spPr>
            <p:txBody>
              <a:bodyPr/>
              <a:lstStyle/>
              <a:p>
                <a:endParaRPr lang="en-US"/>
              </a:p>
            </p:txBody>
          </p:sp>
        </p:grpSp>
      </p:grpSp>
      <p:grpSp>
        <p:nvGrpSpPr>
          <p:cNvPr id="32817" name="Group 154"/>
          <p:cNvGrpSpPr>
            <a:grpSpLocks/>
          </p:cNvGrpSpPr>
          <p:nvPr/>
        </p:nvGrpSpPr>
        <p:grpSpPr bwMode="auto">
          <a:xfrm>
            <a:off x="7880350" y="2438400"/>
            <a:ext cx="273050" cy="2743200"/>
            <a:chOff x="7575550" y="2057400"/>
            <a:chExt cx="273050" cy="2743200"/>
          </a:xfrm>
        </p:grpSpPr>
        <p:grpSp>
          <p:nvGrpSpPr>
            <p:cNvPr id="32820" name="Group 46"/>
            <p:cNvGrpSpPr>
              <a:grpSpLocks noChangeAspect="1"/>
            </p:cNvGrpSpPr>
            <p:nvPr/>
          </p:nvGrpSpPr>
          <p:grpSpPr bwMode="auto">
            <a:xfrm>
              <a:off x="7575550" y="3048000"/>
              <a:ext cx="273050" cy="273050"/>
              <a:chOff x="398463" y="4076700"/>
              <a:chExt cx="523875" cy="523875"/>
            </a:xfrm>
          </p:grpSpPr>
          <p:sp>
            <p:nvSpPr>
              <p:cNvPr id="32868" name="Freeform 51"/>
              <p:cNvSpPr>
                <a:spLocks/>
              </p:cNvSpPr>
              <p:nvPr/>
            </p:nvSpPr>
            <p:spPr bwMode="auto">
              <a:xfrm>
                <a:off x="404813" y="4081462"/>
                <a:ext cx="512763" cy="514350"/>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2869" name="Freeform 52"/>
              <p:cNvSpPr>
                <a:spLocks noEditPoints="1"/>
              </p:cNvSpPr>
              <p:nvPr/>
            </p:nvSpPr>
            <p:spPr bwMode="auto">
              <a:xfrm>
                <a:off x="398463" y="4076700"/>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2870" name="Rectangle 53"/>
              <p:cNvSpPr>
                <a:spLocks noChangeArrowheads="1"/>
              </p:cNvSpPr>
              <p:nvPr/>
            </p:nvSpPr>
            <p:spPr bwMode="auto">
              <a:xfrm>
                <a:off x="655638" y="4081462"/>
                <a:ext cx="11113" cy="514350"/>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871" name="Rectangle 54"/>
              <p:cNvSpPr>
                <a:spLocks noChangeArrowheads="1"/>
              </p:cNvSpPr>
              <p:nvPr/>
            </p:nvSpPr>
            <p:spPr bwMode="auto">
              <a:xfrm>
                <a:off x="404813" y="4333875"/>
                <a:ext cx="512763" cy="9525"/>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872" name="Freeform 55"/>
              <p:cNvSpPr>
                <a:spLocks/>
              </p:cNvSpPr>
              <p:nvPr/>
            </p:nvSpPr>
            <p:spPr bwMode="auto">
              <a:xfrm>
                <a:off x="660401" y="4081462"/>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2"/>
                    </a:lnTo>
                    <a:lnTo>
                      <a:pt x="20" y="0"/>
                    </a:lnTo>
                    <a:lnTo>
                      <a:pt x="47" y="5"/>
                    </a:lnTo>
                    <a:lnTo>
                      <a:pt x="74" y="15"/>
                    </a:lnTo>
                    <a:lnTo>
                      <a:pt x="97" y="29"/>
                    </a:lnTo>
                    <a:lnTo>
                      <a:pt x="124" y="54"/>
                    </a:lnTo>
                    <a:lnTo>
                      <a:pt x="152" y="101"/>
                    </a:lnTo>
                    <a:lnTo>
                      <a:pt x="162" y="146"/>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3" name="Freeform 56"/>
              <p:cNvSpPr>
                <a:spLocks noEditPoints="1"/>
              </p:cNvSpPr>
              <p:nvPr/>
            </p:nvSpPr>
            <p:spPr bwMode="auto">
              <a:xfrm>
                <a:off x="655638" y="4076700"/>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sp>
            <p:nvSpPr>
              <p:cNvPr id="32874" name="Freeform 57"/>
              <p:cNvSpPr>
                <a:spLocks/>
              </p:cNvSpPr>
              <p:nvPr/>
            </p:nvSpPr>
            <p:spPr bwMode="auto">
              <a:xfrm>
                <a:off x="660401" y="4338637"/>
                <a:ext cx="257175" cy="257175"/>
              </a:xfrm>
              <a:custGeom>
                <a:avLst/>
                <a:gdLst>
                  <a:gd name="T0" fmla="*/ 0 w 162"/>
                  <a:gd name="T1" fmla="*/ 0 h 162"/>
                  <a:gd name="T2" fmla="*/ 0 w 162"/>
                  <a:gd name="T3" fmla="*/ 2147483647 h 162"/>
                  <a:gd name="T4" fmla="*/ 2147483647 w 162"/>
                  <a:gd name="T5" fmla="*/ 2147483647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0 h 162"/>
                  <a:gd name="T20" fmla="*/ 0 w 162"/>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0"/>
                    </a:moveTo>
                    <a:lnTo>
                      <a:pt x="0" y="161"/>
                    </a:lnTo>
                    <a:lnTo>
                      <a:pt x="20" y="162"/>
                    </a:lnTo>
                    <a:lnTo>
                      <a:pt x="47" y="158"/>
                    </a:lnTo>
                    <a:lnTo>
                      <a:pt x="74" y="147"/>
                    </a:lnTo>
                    <a:lnTo>
                      <a:pt x="97" y="134"/>
                    </a:lnTo>
                    <a:lnTo>
                      <a:pt x="124" y="108"/>
                    </a:lnTo>
                    <a:lnTo>
                      <a:pt x="152" y="62"/>
                    </a:lnTo>
                    <a:lnTo>
                      <a:pt x="162" y="17"/>
                    </a:lnTo>
                    <a:lnTo>
                      <a:pt x="1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5" name="Freeform 58"/>
              <p:cNvSpPr>
                <a:spLocks noEditPoints="1"/>
              </p:cNvSpPr>
              <p:nvPr/>
            </p:nvSpPr>
            <p:spPr bwMode="auto">
              <a:xfrm>
                <a:off x="655638" y="4333875"/>
                <a:ext cx="266700" cy="266700"/>
              </a:xfrm>
              <a:custGeom>
                <a:avLst/>
                <a:gdLst>
                  <a:gd name="T0" fmla="*/ 2147483647 w 400"/>
                  <a:gd name="T1" fmla="*/ 2147483647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0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0 w 400"/>
                  <a:gd name="T77" fmla="*/ 2147483647 h 400"/>
                  <a:gd name="T78" fmla="*/ 0 w 400"/>
                  <a:gd name="T79" fmla="*/ 2147483647 h 400"/>
                  <a:gd name="T80" fmla="*/ 2147483647 w 400"/>
                  <a:gd name="T81" fmla="*/ 0 h 400"/>
                  <a:gd name="T82" fmla="*/ 2147483647 w 400"/>
                  <a:gd name="T83" fmla="*/ 0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16"/>
                    </a:moveTo>
                    <a:lnTo>
                      <a:pt x="16" y="8"/>
                    </a:lnTo>
                    <a:lnTo>
                      <a:pt x="16" y="390"/>
                    </a:lnTo>
                    <a:lnTo>
                      <a:pt x="9" y="382"/>
                    </a:lnTo>
                    <a:lnTo>
                      <a:pt x="57" y="384"/>
                    </a:lnTo>
                    <a:lnTo>
                      <a:pt x="55" y="385"/>
                    </a:lnTo>
                    <a:lnTo>
                      <a:pt x="116" y="374"/>
                    </a:lnTo>
                    <a:lnTo>
                      <a:pt x="115" y="374"/>
                    </a:lnTo>
                    <a:lnTo>
                      <a:pt x="182" y="350"/>
                    </a:lnTo>
                    <a:lnTo>
                      <a:pt x="180" y="351"/>
                    </a:lnTo>
                    <a:lnTo>
                      <a:pt x="234" y="319"/>
                    </a:lnTo>
                    <a:lnTo>
                      <a:pt x="232" y="320"/>
                    </a:lnTo>
                    <a:lnTo>
                      <a:pt x="296" y="260"/>
                    </a:lnTo>
                    <a:lnTo>
                      <a:pt x="295" y="261"/>
                    </a:lnTo>
                    <a:lnTo>
                      <a:pt x="362" y="150"/>
                    </a:lnTo>
                    <a:lnTo>
                      <a:pt x="361" y="152"/>
                    </a:lnTo>
                    <a:lnTo>
                      <a:pt x="385" y="46"/>
                    </a:lnTo>
                    <a:lnTo>
                      <a:pt x="384" y="48"/>
                    </a:lnTo>
                    <a:lnTo>
                      <a:pt x="384" y="8"/>
                    </a:lnTo>
                    <a:lnTo>
                      <a:pt x="392" y="16"/>
                    </a:lnTo>
                    <a:lnTo>
                      <a:pt x="8" y="16"/>
                    </a:lnTo>
                    <a:close/>
                    <a:moveTo>
                      <a:pt x="392" y="0"/>
                    </a:moveTo>
                    <a:cubicBezTo>
                      <a:pt x="397" y="0"/>
                      <a:pt x="400" y="4"/>
                      <a:pt x="400" y="8"/>
                    </a:cubicBezTo>
                    <a:lnTo>
                      <a:pt x="400" y="48"/>
                    </a:lnTo>
                    <a:cubicBezTo>
                      <a:pt x="400" y="49"/>
                      <a:pt x="400" y="49"/>
                      <a:pt x="400" y="50"/>
                    </a:cubicBezTo>
                    <a:lnTo>
                      <a:pt x="376" y="156"/>
                    </a:lnTo>
                    <a:cubicBezTo>
                      <a:pt x="376" y="157"/>
                      <a:pt x="376" y="158"/>
                      <a:pt x="375" y="158"/>
                    </a:cubicBezTo>
                    <a:lnTo>
                      <a:pt x="309" y="269"/>
                    </a:lnTo>
                    <a:cubicBezTo>
                      <a:pt x="308" y="270"/>
                      <a:pt x="308" y="271"/>
                      <a:pt x="307" y="271"/>
                    </a:cubicBezTo>
                    <a:lnTo>
                      <a:pt x="243" y="332"/>
                    </a:lnTo>
                    <a:cubicBezTo>
                      <a:pt x="243" y="332"/>
                      <a:pt x="242" y="333"/>
                      <a:pt x="242" y="333"/>
                    </a:cubicBezTo>
                    <a:lnTo>
                      <a:pt x="189" y="365"/>
                    </a:lnTo>
                    <a:cubicBezTo>
                      <a:pt x="188" y="365"/>
                      <a:pt x="188" y="365"/>
                      <a:pt x="187" y="366"/>
                    </a:cubicBezTo>
                    <a:lnTo>
                      <a:pt x="120" y="389"/>
                    </a:lnTo>
                    <a:cubicBezTo>
                      <a:pt x="120" y="390"/>
                      <a:pt x="120" y="390"/>
                      <a:pt x="119" y="390"/>
                    </a:cubicBezTo>
                    <a:lnTo>
                      <a:pt x="58" y="400"/>
                    </a:lnTo>
                    <a:cubicBezTo>
                      <a:pt x="57" y="400"/>
                      <a:pt x="57" y="400"/>
                      <a:pt x="56" y="400"/>
                    </a:cubicBezTo>
                    <a:lnTo>
                      <a:pt x="8" y="398"/>
                    </a:lnTo>
                    <a:cubicBezTo>
                      <a:pt x="4" y="398"/>
                      <a:pt x="0" y="394"/>
                      <a:pt x="0" y="390"/>
                    </a:cubicBezTo>
                    <a:lnTo>
                      <a:pt x="0" y="8"/>
                    </a:lnTo>
                    <a:cubicBezTo>
                      <a:pt x="0" y="4"/>
                      <a:pt x="4" y="0"/>
                      <a:pt x="8" y="0"/>
                    </a:cubicBezTo>
                    <a:lnTo>
                      <a:pt x="392" y="0"/>
                    </a:lnTo>
                    <a:close/>
                  </a:path>
                </a:pathLst>
              </a:custGeom>
              <a:solidFill>
                <a:srgbClr val="000000"/>
              </a:solidFill>
              <a:ln w="0" cap="flat">
                <a:solidFill>
                  <a:srgbClr val="000000"/>
                </a:solidFill>
                <a:prstDash val="solid"/>
                <a:round/>
                <a:headEnd/>
                <a:tailEnd/>
              </a:ln>
            </p:spPr>
            <p:txBody>
              <a:bodyPr/>
              <a:lstStyle/>
              <a:p>
                <a:endParaRPr lang="en-US"/>
              </a:p>
            </p:txBody>
          </p:sp>
          <p:sp>
            <p:nvSpPr>
              <p:cNvPr id="32876" name="Freeform 59"/>
              <p:cNvSpPr>
                <a:spLocks/>
              </p:cNvSpPr>
              <p:nvPr/>
            </p:nvSpPr>
            <p:spPr bwMode="auto">
              <a:xfrm>
                <a:off x="404813" y="4338637"/>
                <a:ext cx="255588" cy="257175"/>
              </a:xfrm>
              <a:custGeom>
                <a:avLst/>
                <a:gdLst>
                  <a:gd name="T0" fmla="*/ 2147483647 w 161"/>
                  <a:gd name="T1" fmla="*/ 0 h 162"/>
                  <a:gd name="T2" fmla="*/ 2147483647 w 161"/>
                  <a:gd name="T3" fmla="*/ 2147483647 h 162"/>
                  <a:gd name="T4" fmla="*/ 2147483647 w 161"/>
                  <a:gd name="T5" fmla="*/ 2147483647 h 162"/>
                  <a:gd name="T6" fmla="*/ 2147483647 w 161"/>
                  <a:gd name="T7" fmla="*/ 2147483647 h 162"/>
                  <a:gd name="T8" fmla="*/ 2147483647 w 161"/>
                  <a:gd name="T9" fmla="*/ 2147483647 h 162"/>
                  <a:gd name="T10" fmla="*/ 2147483647 w 161"/>
                  <a:gd name="T11" fmla="*/ 2147483647 h 162"/>
                  <a:gd name="T12" fmla="*/ 2147483647 w 161"/>
                  <a:gd name="T13" fmla="*/ 2147483647 h 162"/>
                  <a:gd name="T14" fmla="*/ 2147483647 w 161"/>
                  <a:gd name="T15" fmla="*/ 2147483647 h 162"/>
                  <a:gd name="T16" fmla="*/ 0 w 161"/>
                  <a:gd name="T17" fmla="*/ 2147483647 h 162"/>
                  <a:gd name="T18" fmla="*/ 0 w 161"/>
                  <a:gd name="T19" fmla="*/ 0 h 162"/>
                  <a:gd name="T20" fmla="*/ 2147483647 w 161"/>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
                  <a:gd name="T34" fmla="*/ 0 h 162"/>
                  <a:gd name="T35" fmla="*/ 161 w 161"/>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 h="162">
                    <a:moveTo>
                      <a:pt x="161" y="0"/>
                    </a:moveTo>
                    <a:lnTo>
                      <a:pt x="161" y="161"/>
                    </a:lnTo>
                    <a:lnTo>
                      <a:pt x="141" y="162"/>
                    </a:lnTo>
                    <a:lnTo>
                      <a:pt x="115" y="158"/>
                    </a:lnTo>
                    <a:lnTo>
                      <a:pt x="87" y="147"/>
                    </a:lnTo>
                    <a:lnTo>
                      <a:pt x="65" y="134"/>
                    </a:lnTo>
                    <a:lnTo>
                      <a:pt x="38" y="108"/>
                    </a:lnTo>
                    <a:lnTo>
                      <a:pt x="10" y="62"/>
                    </a:lnTo>
                    <a:lnTo>
                      <a:pt x="0" y="17"/>
                    </a:lnTo>
                    <a:lnTo>
                      <a:pt x="0" y="0"/>
                    </a:lnTo>
                    <a:lnTo>
                      <a:pt x="1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7" name="Freeform 60"/>
              <p:cNvSpPr>
                <a:spLocks noEditPoints="1"/>
              </p:cNvSpPr>
              <p:nvPr/>
            </p:nvSpPr>
            <p:spPr bwMode="auto">
              <a:xfrm>
                <a:off x="398463" y="4333875"/>
                <a:ext cx="268288" cy="266700"/>
              </a:xfrm>
              <a:custGeom>
                <a:avLst/>
                <a:gdLst>
                  <a:gd name="T0" fmla="*/ 2147483647 w 400"/>
                  <a:gd name="T1" fmla="*/ 0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0 w 400"/>
                  <a:gd name="T35" fmla="*/ 2147483647 h 400"/>
                  <a:gd name="T36" fmla="*/ 0 w 400"/>
                  <a:gd name="T37" fmla="*/ 2147483647 h 400"/>
                  <a:gd name="T38" fmla="*/ 2147483647 w 400"/>
                  <a:gd name="T39" fmla="*/ 0 h 400"/>
                  <a:gd name="T40" fmla="*/ 2147483647 w 400"/>
                  <a:gd name="T41" fmla="*/ 0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392" y="0"/>
                    </a:moveTo>
                    <a:cubicBezTo>
                      <a:pt x="397" y="0"/>
                      <a:pt x="400" y="4"/>
                      <a:pt x="400" y="8"/>
                    </a:cubicBezTo>
                    <a:lnTo>
                      <a:pt x="400" y="390"/>
                    </a:lnTo>
                    <a:cubicBezTo>
                      <a:pt x="400" y="394"/>
                      <a:pt x="397" y="398"/>
                      <a:pt x="393" y="398"/>
                    </a:cubicBezTo>
                    <a:lnTo>
                      <a:pt x="345" y="400"/>
                    </a:lnTo>
                    <a:cubicBezTo>
                      <a:pt x="344" y="400"/>
                      <a:pt x="344" y="400"/>
                      <a:pt x="343" y="400"/>
                    </a:cubicBezTo>
                    <a:lnTo>
                      <a:pt x="282" y="390"/>
                    </a:lnTo>
                    <a:cubicBezTo>
                      <a:pt x="281" y="390"/>
                      <a:pt x="281" y="390"/>
                      <a:pt x="280" y="389"/>
                    </a:cubicBezTo>
                    <a:lnTo>
                      <a:pt x="214" y="366"/>
                    </a:lnTo>
                    <a:cubicBezTo>
                      <a:pt x="213" y="365"/>
                      <a:pt x="213" y="365"/>
                      <a:pt x="212" y="365"/>
                    </a:cubicBezTo>
                    <a:lnTo>
                      <a:pt x="159" y="333"/>
                    </a:lnTo>
                    <a:cubicBezTo>
                      <a:pt x="159" y="333"/>
                      <a:pt x="158" y="332"/>
                      <a:pt x="158" y="332"/>
                    </a:cubicBezTo>
                    <a:lnTo>
                      <a:pt x="94" y="271"/>
                    </a:lnTo>
                    <a:cubicBezTo>
                      <a:pt x="93" y="271"/>
                      <a:pt x="93" y="270"/>
                      <a:pt x="92" y="269"/>
                    </a:cubicBezTo>
                    <a:lnTo>
                      <a:pt x="26" y="158"/>
                    </a:lnTo>
                    <a:cubicBezTo>
                      <a:pt x="25" y="158"/>
                      <a:pt x="25" y="157"/>
                      <a:pt x="25" y="156"/>
                    </a:cubicBezTo>
                    <a:lnTo>
                      <a:pt x="1" y="50"/>
                    </a:lnTo>
                    <a:cubicBezTo>
                      <a:pt x="1" y="49"/>
                      <a:pt x="0" y="49"/>
                      <a:pt x="0" y="48"/>
                    </a:cubicBezTo>
                    <a:lnTo>
                      <a:pt x="0" y="8"/>
                    </a:lnTo>
                    <a:cubicBezTo>
                      <a:pt x="0" y="4"/>
                      <a:pt x="4" y="0"/>
                      <a:pt x="8" y="0"/>
                    </a:cubicBezTo>
                    <a:lnTo>
                      <a:pt x="392" y="0"/>
                    </a:lnTo>
                    <a:close/>
                    <a:moveTo>
                      <a:pt x="8" y="16"/>
                    </a:moveTo>
                    <a:lnTo>
                      <a:pt x="16" y="8"/>
                    </a:lnTo>
                    <a:lnTo>
                      <a:pt x="16" y="48"/>
                    </a:lnTo>
                    <a:lnTo>
                      <a:pt x="16" y="46"/>
                    </a:lnTo>
                    <a:lnTo>
                      <a:pt x="40" y="152"/>
                    </a:lnTo>
                    <a:lnTo>
                      <a:pt x="39" y="150"/>
                    </a:lnTo>
                    <a:lnTo>
                      <a:pt x="106" y="261"/>
                    </a:lnTo>
                    <a:lnTo>
                      <a:pt x="105" y="260"/>
                    </a:lnTo>
                    <a:lnTo>
                      <a:pt x="169" y="320"/>
                    </a:lnTo>
                    <a:lnTo>
                      <a:pt x="167" y="319"/>
                    </a:lnTo>
                    <a:lnTo>
                      <a:pt x="221" y="351"/>
                    </a:lnTo>
                    <a:lnTo>
                      <a:pt x="219" y="350"/>
                    </a:lnTo>
                    <a:lnTo>
                      <a:pt x="286" y="374"/>
                    </a:lnTo>
                    <a:lnTo>
                      <a:pt x="284" y="374"/>
                    </a:lnTo>
                    <a:lnTo>
                      <a:pt x="346" y="385"/>
                    </a:lnTo>
                    <a:lnTo>
                      <a:pt x="344" y="384"/>
                    </a:lnTo>
                    <a:lnTo>
                      <a:pt x="392" y="382"/>
                    </a:lnTo>
                    <a:lnTo>
                      <a:pt x="384" y="390"/>
                    </a:lnTo>
                    <a:lnTo>
                      <a:pt x="384" y="8"/>
                    </a:lnTo>
                    <a:lnTo>
                      <a:pt x="392" y="16"/>
                    </a:lnTo>
                    <a:lnTo>
                      <a:pt x="8" y="16"/>
                    </a:lnTo>
                    <a:close/>
                  </a:path>
                </a:pathLst>
              </a:custGeom>
              <a:solidFill>
                <a:srgbClr val="000000"/>
              </a:solidFill>
              <a:ln w="0" cap="flat">
                <a:solidFill>
                  <a:srgbClr val="000000"/>
                </a:solidFill>
                <a:prstDash val="solid"/>
                <a:round/>
                <a:headEnd/>
                <a:tailEnd/>
              </a:ln>
            </p:spPr>
            <p:txBody>
              <a:bodyPr/>
              <a:lstStyle/>
              <a:p>
                <a:endParaRPr lang="en-US"/>
              </a:p>
            </p:txBody>
          </p:sp>
        </p:grpSp>
        <p:grpSp>
          <p:nvGrpSpPr>
            <p:cNvPr id="32821" name="Group 46"/>
            <p:cNvGrpSpPr>
              <a:grpSpLocks noChangeAspect="1"/>
            </p:cNvGrpSpPr>
            <p:nvPr/>
          </p:nvGrpSpPr>
          <p:grpSpPr bwMode="auto">
            <a:xfrm>
              <a:off x="7575550" y="3505200"/>
              <a:ext cx="273050" cy="273050"/>
              <a:chOff x="398463" y="4076700"/>
              <a:chExt cx="523875" cy="523875"/>
            </a:xfrm>
          </p:grpSpPr>
          <p:sp>
            <p:nvSpPr>
              <p:cNvPr id="32858" name="Freeform 51"/>
              <p:cNvSpPr>
                <a:spLocks/>
              </p:cNvSpPr>
              <p:nvPr/>
            </p:nvSpPr>
            <p:spPr bwMode="auto">
              <a:xfrm>
                <a:off x="404813" y="4081462"/>
                <a:ext cx="512763" cy="514350"/>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2859" name="Freeform 52"/>
              <p:cNvSpPr>
                <a:spLocks noEditPoints="1"/>
              </p:cNvSpPr>
              <p:nvPr/>
            </p:nvSpPr>
            <p:spPr bwMode="auto">
              <a:xfrm>
                <a:off x="398463" y="4076700"/>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2860" name="Rectangle 53"/>
              <p:cNvSpPr>
                <a:spLocks noChangeArrowheads="1"/>
              </p:cNvSpPr>
              <p:nvPr/>
            </p:nvSpPr>
            <p:spPr bwMode="auto">
              <a:xfrm>
                <a:off x="655638" y="4081462"/>
                <a:ext cx="11113" cy="514350"/>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861" name="Rectangle 54"/>
              <p:cNvSpPr>
                <a:spLocks noChangeArrowheads="1"/>
              </p:cNvSpPr>
              <p:nvPr/>
            </p:nvSpPr>
            <p:spPr bwMode="auto">
              <a:xfrm>
                <a:off x="404813" y="4333875"/>
                <a:ext cx="512763" cy="9525"/>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862" name="Freeform 55"/>
              <p:cNvSpPr>
                <a:spLocks/>
              </p:cNvSpPr>
              <p:nvPr/>
            </p:nvSpPr>
            <p:spPr bwMode="auto">
              <a:xfrm>
                <a:off x="660401" y="4081462"/>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2"/>
                    </a:lnTo>
                    <a:lnTo>
                      <a:pt x="20" y="0"/>
                    </a:lnTo>
                    <a:lnTo>
                      <a:pt x="47" y="5"/>
                    </a:lnTo>
                    <a:lnTo>
                      <a:pt x="74" y="15"/>
                    </a:lnTo>
                    <a:lnTo>
                      <a:pt x="97" y="29"/>
                    </a:lnTo>
                    <a:lnTo>
                      <a:pt x="124" y="54"/>
                    </a:lnTo>
                    <a:lnTo>
                      <a:pt x="152" y="101"/>
                    </a:lnTo>
                    <a:lnTo>
                      <a:pt x="162" y="146"/>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3" name="Freeform 56"/>
              <p:cNvSpPr>
                <a:spLocks noEditPoints="1"/>
              </p:cNvSpPr>
              <p:nvPr/>
            </p:nvSpPr>
            <p:spPr bwMode="auto">
              <a:xfrm>
                <a:off x="655638" y="4076700"/>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sp>
            <p:nvSpPr>
              <p:cNvPr id="32864" name="Freeform 57"/>
              <p:cNvSpPr>
                <a:spLocks/>
              </p:cNvSpPr>
              <p:nvPr/>
            </p:nvSpPr>
            <p:spPr bwMode="auto">
              <a:xfrm>
                <a:off x="660401" y="4338637"/>
                <a:ext cx="257175" cy="257175"/>
              </a:xfrm>
              <a:custGeom>
                <a:avLst/>
                <a:gdLst>
                  <a:gd name="T0" fmla="*/ 0 w 162"/>
                  <a:gd name="T1" fmla="*/ 0 h 162"/>
                  <a:gd name="T2" fmla="*/ 0 w 162"/>
                  <a:gd name="T3" fmla="*/ 2147483647 h 162"/>
                  <a:gd name="T4" fmla="*/ 2147483647 w 162"/>
                  <a:gd name="T5" fmla="*/ 2147483647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0 h 162"/>
                  <a:gd name="T20" fmla="*/ 0 w 162"/>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0"/>
                    </a:moveTo>
                    <a:lnTo>
                      <a:pt x="0" y="161"/>
                    </a:lnTo>
                    <a:lnTo>
                      <a:pt x="20" y="162"/>
                    </a:lnTo>
                    <a:lnTo>
                      <a:pt x="47" y="158"/>
                    </a:lnTo>
                    <a:lnTo>
                      <a:pt x="74" y="147"/>
                    </a:lnTo>
                    <a:lnTo>
                      <a:pt x="97" y="134"/>
                    </a:lnTo>
                    <a:lnTo>
                      <a:pt x="124" y="108"/>
                    </a:lnTo>
                    <a:lnTo>
                      <a:pt x="152" y="62"/>
                    </a:lnTo>
                    <a:lnTo>
                      <a:pt x="162" y="17"/>
                    </a:lnTo>
                    <a:lnTo>
                      <a:pt x="1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5" name="Freeform 58"/>
              <p:cNvSpPr>
                <a:spLocks noEditPoints="1"/>
              </p:cNvSpPr>
              <p:nvPr/>
            </p:nvSpPr>
            <p:spPr bwMode="auto">
              <a:xfrm>
                <a:off x="655638" y="4333875"/>
                <a:ext cx="266700" cy="266700"/>
              </a:xfrm>
              <a:custGeom>
                <a:avLst/>
                <a:gdLst>
                  <a:gd name="T0" fmla="*/ 2147483647 w 400"/>
                  <a:gd name="T1" fmla="*/ 2147483647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0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0 w 400"/>
                  <a:gd name="T77" fmla="*/ 2147483647 h 400"/>
                  <a:gd name="T78" fmla="*/ 0 w 400"/>
                  <a:gd name="T79" fmla="*/ 2147483647 h 400"/>
                  <a:gd name="T80" fmla="*/ 2147483647 w 400"/>
                  <a:gd name="T81" fmla="*/ 0 h 400"/>
                  <a:gd name="T82" fmla="*/ 2147483647 w 400"/>
                  <a:gd name="T83" fmla="*/ 0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16"/>
                    </a:moveTo>
                    <a:lnTo>
                      <a:pt x="16" y="8"/>
                    </a:lnTo>
                    <a:lnTo>
                      <a:pt x="16" y="390"/>
                    </a:lnTo>
                    <a:lnTo>
                      <a:pt x="9" y="382"/>
                    </a:lnTo>
                    <a:lnTo>
                      <a:pt x="57" y="384"/>
                    </a:lnTo>
                    <a:lnTo>
                      <a:pt x="55" y="385"/>
                    </a:lnTo>
                    <a:lnTo>
                      <a:pt x="116" y="374"/>
                    </a:lnTo>
                    <a:lnTo>
                      <a:pt x="115" y="374"/>
                    </a:lnTo>
                    <a:lnTo>
                      <a:pt x="182" y="350"/>
                    </a:lnTo>
                    <a:lnTo>
                      <a:pt x="180" y="351"/>
                    </a:lnTo>
                    <a:lnTo>
                      <a:pt x="234" y="319"/>
                    </a:lnTo>
                    <a:lnTo>
                      <a:pt x="232" y="320"/>
                    </a:lnTo>
                    <a:lnTo>
                      <a:pt x="296" y="260"/>
                    </a:lnTo>
                    <a:lnTo>
                      <a:pt x="295" y="261"/>
                    </a:lnTo>
                    <a:lnTo>
                      <a:pt x="362" y="150"/>
                    </a:lnTo>
                    <a:lnTo>
                      <a:pt x="361" y="152"/>
                    </a:lnTo>
                    <a:lnTo>
                      <a:pt x="385" y="46"/>
                    </a:lnTo>
                    <a:lnTo>
                      <a:pt x="384" y="48"/>
                    </a:lnTo>
                    <a:lnTo>
                      <a:pt x="384" y="8"/>
                    </a:lnTo>
                    <a:lnTo>
                      <a:pt x="392" y="16"/>
                    </a:lnTo>
                    <a:lnTo>
                      <a:pt x="8" y="16"/>
                    </a:lnTo>
                    <a:close/>
                    <a:moveTo>
                      <a:pt x="392" y="0"/>
                    </a:moveTo>
                    <a:cubicBezTo>
                      <a:pt x="397" y="0"/>
                      <a:pt x="400" y="4"/>
                      <a:pt x="400" y="8"/>
                    </a:cubicBezTo>
                    <a:lnTo>
                      <a:pt x="400" y="48"/>
                    </a:lnTo>
                    <a:cubicBezTo>
                      <a:pt x="400" y="49"/>
                      <a:pt x="400" y="49"/>
                      <a:pt x="400" y="50"/>
                    </a:cubicBezTo>
                    <a:lnTo>
                      <a:pt x="376" y="156"/>
                    </a:lnTo>
                    <a:cubicBezTo>
                      <a:pt x="376" y="157"/>
                      <a:pt x="376" y="158"/>
                      <a:pt x="375" y="158"/>
                    </a:cubicBezTo>
                    <a:lnTo>
                      <a:pt x="309" y="269"/>
                    </a:lnTo>
                    <a:cubicBezTo>
                      <a:pt x="308" y="270"/>
                      <a:pt x="308" y="271"/>
                      <a:pt x="307" y="271"/>
                    </a:cubicBezTo>
                    <a:lnTo>
                      <a:pt x="243" y="332"/>
                    </a:lnTo>
                    <a:cubicBezTo>
                      <a:pt x="243" y="332"/>
                      <a:pt x="242" y="333"/>
                      <a:pt x="242" y="333"/>
                    </a:cubicBezTo>
                    <a:lnTo>
                      <a:pt x="189" y="365"/>
                    </a:lnTo>
                    <a:cubicBezTo>
                      <a:pt x="188" y="365"/>
                      <a:pt x="188" y="365"/>
                      <a:pt x="187" y="366"/>
                    </a:cubicBezTo>
                    <a:lnTo>
                      <a:pt x="120" y="389"/>
                    </a:lnTo>
                    <a:cubicBezTo>
                      <a:pt x="120" y="390"/>
                      <a:pt x="120" y="390"/>
                      <a:pt x="119" y="390"/>
                    </a:cubicBezTo>
                    <a:lnTo>
                      <a:pt x="58" y="400"/>
                    </a:lnTo>
                    <a:cubicBezTo>
                      <a:pt x="57" y="400"/>
                      <a:pt x="57" y="400"/>
                      <a:pt x="56" y="400"/>
                    </a:cubicBezTo>
                    <a:lnTo>
                      <a:pt x="8" y="398"/>
                    </a:lnTo>
                    <a:cubicBezTo>
                      <a:pt x="4" y="398"/>
                      <a:pt x="0" y="394"/>
                      <a:pt x="0" y="390"/>
                    </a:cubicBezTo>
                    <a:lnTo>
                      <a:pt x="0" y="8"/>
                    </a:lnTo>
                    <a:cubicBezTo>
                      <a:pt x="0" y="4"/>
                      <a:pt x="4" y="0"/>
                      <a:pt x="8" y="0"/>
                    </a:cubicBezTo>
                    <a:lnTo>
                      <a:pt x="392" y="0"/>
                    </a:lnTo>
                    <a:close/>
                  </a:path>
                </a:pathLst>
              </a:custGeom>
              <a:solidFill>
                <a:srgbClr val="000000"/>
              </a:solidFill>
              <a:ln w="0" cap="flat">
                <a:solidFill>
                  <a:srgbClr val="000000"/>
                </a:solidFill>
                <a:prstDash val="solid"/>
                <a:round/>
                <a:headEnd/>
                <a:tailEnd/>
              </a:ln>
            </p:spPr>
            <p:txBody>
              <a:bodyPr/>
              <a:lstStyle/>
              <a:p>
                <a:endParaRPr lang="en-US"/>
              </a:p>
            </p:txBody>
          </p:sp>
          <p:sp>
            <p:nvSpPr>
              <p:cNvPr id="32866" name="Freeform 59"/>
              <p:cNvSpPr>
                <a:spLocks/>
              </p:cNvSpPr>
              <p:nvPr/>
            </p:nvSpPr>
            <p:spPr bwMode="auto">
              <a:xfrm>
                <a:off x="404813" y="4338637"/>
                <a:ext cx="255588" cy="257175"/>
              </a:xfrm>
              <a:custGeom>
                <a:avLst/>
                <a:gdLst>
                  <a:gd name="T0" fmla="*/ 2147483647 w 161"/>
                  <a:gd name="T1" fmla="*/ 0 h 162"/>
                  <a:gd name="T2" fmla="*/ 2147483647 w 161"/>
                  <a:gd name="T3" fmla="*/ 2147483647 h 162"/>
                  <a:gd name="T4" fmla="*/ 2147483647 w 161"/>
                  <a:gd name="T5" fmla="*/ 2147483647 h 162"/>
                  <a:gd name="T6" fmla="*/ 2147483647 w 161"/>
                  <a:gd name="T7" fmla="*/ 2147483647 h 162"/>
                  <a:gd name="T8" fmla="*/ 2147483647 w 161"/>
                  <a:gd name="T9" fmla="*/ 2147483647 h 162"/>
                  <a:gd name="T10" fmla="*/ 2147483647 w 161"/>
                  <a:gd name="T11" fmla="*/ 2147483647 h 162"/>
                  <a:gd name="T12" fmla="*/ 2147483647 w 161"/>
                  <a:gd name="T13" fmla="*/ 2147483647 h 162"/>
                  <a:gd name="T14" fmla="*/ 2147483647 w 161"/>
                  <a:gd name="T15" fmla="*/ 2147483647 h 162"/>
                  <a:gd name="T16" fmla="*/ 0 w 161"/>
                  <a:gd name="T17" fmla="*/ 2147483647 h 162"/>
                  <a:gd name="T18" fmla="*/ 0 w 161"/>
                  <a:gd name="T19" fmla="*/ 0 h 162"/>
                  <a:gd name="T20" fmla="*/ 2147483647 w 161"/>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
                  <a:gd name="T34" fmla="*/ 0 h 162"/>
                  <a:gd name="T35" fmla="*/ 161 w 161"/>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 h="162">
                    <a:moveTo>
                      <a:pt x="161" y="0"/>
                    </a:moveTo>
                    <a:lnTo>
                      <a:pt x="161" y="161"/>
                    </a:lnTo>
                    <a:lnTo>
                      <a:pt x="141" y="162"/>
                    </a:lnTo>
                    <a:lnTo>
                      <a:pt x="115" y="158"/>
                    </a:lnTo>
                    <a:lnTo>
                      <a:pt x="87" y="147"/>
                    </a:lnTo>
                    <a:lnTo>
                      <a:pt x="65" y="134"/>
                    </a:lnTo>
                    <a:lnTo>
                      <a:pt x="38" y="108"/>
                    </a:lnTo>
                    <a:lnTo>
                      <a:pt x="10" y="62"/>
                    </a:lnTo>
                    <a:lnTo>
                      <a:pt x="0" y="17"/>
                    </a:lnTo>
                    <a:lnTo>
                      <a:pt x="0" y="0"/>
                    </a:lnTo>
                    <a:lnTo>
                      <a:pt x="1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7" name="Freeform 60"/>
              <p:cNvSpPr>
                <a:spLocks noEditPoints="1"/>
              </p:cNvSpPr>
              <p:nvPr/>
            </p:nvSpPr>
            <p:spPr bwMode="auto">
              <a:xfrm>
                <a:off x="398463" y="4333875"/>
                <a:ext cx="268288" cy="266700"/>
              </a:xfrm>
              <a:custGeom>
                <a:avLst/>
                <a:gdLst>
                  <a:gd name="T0" fmla="*/ 2147483647 w 400"/>
                  <a:gd name="T1" fmla="*/ 0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0 w 400"/>
                  <a:gd name="T35" fmla="*/ 2147483647 h 400"/>
                  <a:gd name="T36" fmla="*/ 0 w 400"/>
                  <a:gd name="T37" fmla="*/ 2147483647 h 400"/>
                  <a:gd name="T38" fmla="*/ 2147483647 w 400"/>
                  <a:gd name="T39" fmla="*/ 0 h 400"/>
                  <a:gd name="T40" fmla="*/ 2147483647 w 400"/>
                  <a:gd name="T41" fmla="*/ 0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392" y="0"/>
                    </a:moveTo>
                    <a:cubicBezTo>
                      <a:pt x="397" y="0"/>
                      <a:pt x="400" y="4"/>
                      <a:pt x="400" y="8"/>
                    </a:cubicBezTo>
                    <a:lnTo>
                      <a:pt x="400" y="390"/>
                    </a:lnTo>
                    <a:cubicBezTo>
                      <a:pt x="400" y="394"/>
                      <a:pt x="397" y="398"/>
                      <a:pt x="393" y="398"/>
                    </a:cubicBezTo>
                    <a:lnTo>
                      <a:pt x="345" y="400"/>
                    </a:lnTo>
                    <a:cubicBezTo>
                      <a:pt x="344" y="400"/>
                      <a:pt x="344" y="400"/>
                      <a:pt x="343" y="400"/>
                    </a:cubicBezTo>
                    <a:lnTo>
                      <a:pt x="282" y="390"/>
                    </a:lnTo>
                    <a:cubicBezTo>
                      <a:pt x="281" y="390"/>
                      <a:pt x="281" y="390"/>
                      <a:pt x="280" y="389"/>
                    </a:cubicBezTo>
                    <a:lnTo>
                      <a:pt x="214" y="366"/>
                    </a:lnTo>
                    <a:cubicBezTo>
                      <a:pt x="213" y="365"/>
                      <a:pt x="213" y="365"/>
                      <a:pt x="212" y="365"/>
                    </a:cubicBezTo>
                    <a:lnTo>
                      <a:pt x="159" y="333"/>
                    </a:lnTo>
                    <a:cubicBezTo>
                      <a:pt x="159" y="333"/>
                      <a:pt x="158" y="332"/>
                      <a:pt x="158" y="332"/>
                    </a:cubicBezTo>
                    <a:lnTo>
                      <a:pt x="94" y="271"/>
                    </a:lnTo>
                    <a:cubicBezTo>
                      <a:pt x="93" y="271"/>
                      <a:pt x="93" y="270"/>
                      <a:pt x="92" y="269"/>
                    </a:cubicBezTo>
                    <a:lnTo>
                      <a:pt x="26" y="158"/>
                    </a:lnTo>
                    <a:cubicBezTo>
                      <a:pt x="25" y="158"/>
                      <a:pt x="25" y="157"/>
                      <a:pt x="25" y="156"/>
                    </a:cubicBezTo>
                    <a:lnTo>
                      <a:pt x="1" y="50"/>
                    </a:lnTo>
                    <a:cubicBezTo>
                      <a:pt x="1" y="49"/>
                      <a:pt x="0" y="49"/>
                      <a:pt x="0" y="48"/>
                    </a:cubicBezTo>
                    <a:lnTo>
                      <a:pt x="0" y="8"/>
                    </a:lnTo>
                    <a:cubicBezTo>
                      <a:pt x="0" y="4"/>
                      <a:pt x="4" y="0"/>
                      <a:pt x="8" y="0"/>
                    </a:cubicBezTo>
                    <a:lnTo>
                      <a:pt x="392" y="0"/>
                    </a:lnTo>
                    <a:close/>
                    <a:moveTo>
                      <a:pt x="8" y="16"/>
                    </a:moveTo>
                    <a:lnTo>
                      <a:pt x="16" y="8"/>
                    </a:lnTo>
                    <a:lnTo>
                      <a:pt x="16" y="48"/>
                    </a:lnTo>
                    <a:lnTo>
                      <a:pt x="16" y="46"/>
                    </a:lnTo>
                    <a:lnTo>
                      <a:pt x="40" y="152"/>
                    </a:lnTo>
                    <a:lnTo>
                      <a:pt x="39" y="150"/>
                    </a:lnTo>
                    <a:lnTo>
                      <a:pt x="106" y="261"/>
                    </a:lnTo>
                    <a:lnTo>
                      <a:pt x="105" y="260"/>
                    </a:lnTo>
                    <a:lnTo>
                      <a:pt x="169" y="320"/>
                    </a:lnTo>
                    <a:lnTo>
                      <a:pt x="167" y="319"/>
                    </a:lnTo>
                    <a:lnTo>
                      <a:pt x="221" y="351"/>
                    </a:lnTo>
                    <a:lnTo>
                      <a:pt x="219" y="350"/>
                    </a:lnTo>
                    <a:lnTo>
                      <a:pt x="286" y="374"/>
                    </a:lnTo>
                    <a:lnTo>
                      <a:pt x="284" y="374"/>
                    </a:lnTo>
                    <a:lnTo>
                      <a:pt x="346" y="385"/>
                    </a:lnTo>
                    <a:lnTo>
                      <a:pt x="344" y="384"/>
                    </a:lnTo>
                    <a:lnTo>
                      <a:pt x="392" y="382"/>
                    </a:lnTo>
                    <a:lnTo>
                      <a:pt x="384" y="390"/>
                    </a:lnTo>
                    <a:lnTo>
                      <a:pt x="384" y="8"/>
                    </a:lnTo>
                    <a:lnTo>
                      <a:pt x="392" y="16"/>
                    </a:lnTo>
                    <a:lnTo>
                      <a:pt x="8" y="16"/>
                    </a:lnTo>
                    <a:close/>
                  </a:path>
                </a:pathLst>
              </a:custGeom>
              <a:solidFill>
                <a:srgbClr val="000000"/>
              </a:solidFill>
              <a:ln w="0" cap="flat">
                <a:solidFill>
                  <a:srgbClr val="000000"/>
                </a:solidFill>
                <a:prstDash val="solid"/>
                <a:round/>
                <a:headEnd/>
                <a:tailEnd/>
              </a:ln>
            </p:spPr>
            <p:txBody>
              <a:bodyPr/>
              <a:lstStyle/>
              <a:p>
                <a:endParaRPr lang="en-US"/>
              </a:p>
            </p:txBody>
          </p:sp>
        </p:grpSp>
        <p:grpSp>
          <p:nvGrpSpPr>
            <p:cNvPr id="32822" name="Group 46"/>
            <p:cNvGrpSpPr>
              <a:grpSpLocks noChangeAspect="1"/>
            </p:cNvGrpSpPr>
            <p:nvPr/>
          </p:nvGrpSpPr>
          <p:grpSpPr bwMode="auto">
            <a:xfrm>
              <a:off x="7575550" y="2057400"/>
              <a:ext cx="273050" cy="273050"/>
              <a:chOff x="398463" y="4076700"/>
              <a:chExt cx="523875" cy="523875"/>
            </a:xfrm>
          </p:grpSpPr>
          <p:sp>
            <p:nvSpPr>
              <p:cNvPr id="32848" name="Freeform 51"/>
              <p:cNvSpPr>
                <a:spLocks/>
              </p:cNvSpPr>
              <p:nvPr/>
            </p:nvSpPr>
            <p:spPr bwMode="auto">
              <a:xfrm>
                <a:off x="404813" y="4081462"/>
                <a:ext cx="512763" cy="514350"/>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2849" name="Freeform 52"/>
              <p:cNvSpPr>
                <a:spLocks noEditPoints="1"/>
              </p:cNvSpPr>
              <p:nvPr/>
            </p:nvSpPr>
            <p:spPr bwMode="auto">
              <a:xfrm>
                <a:off x="398463" y="4076700"/>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2850" name="Rectangle 53"/>
              <p:cNvSpPr>
                <a:spLocks noChangeArrowheads="1"/>
              </p:cNvSpPr>
              <p:nvPr/>
            </p:nvSpPr>
            <p:spPr bwMode="auto">
              <a:xfrm>
                <a:off x="655638" y="4081462"/>
                <a:ext cx="11113" cy="514350"/>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851" name="Rectangle 54"/>
              <p:cNvSpPr>
                <a:spLocks noChangeArrowheads="1"/>
              </p:cNvSpPr>
              <p:nvPr/>
            </p:nvSpPr>
            <p:spPr bwMode="auto">
              <a:xfrm>
                <a:off x="404813" y="4333875"/>
                <a:ext cx="512763" cy="9525"/>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852" name="Freeform 55"/>
              <p:cNvSpPr>
                <a:spLocks/>
              </p:cNvSpPr>
              <p:nvPr/>
            </p:nvSpPr>
            <p:spPr bwMode="auto">
              <a:xfrm>
                <a:off x="660401" y="4081462"/>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2"/>
                    </a:lnTo>
                    <a:lnTo>
                      <a:pt x="20" y="0"/>
                    </a:lnTo>
                    <a:lnTo>
                      <a:pt x="47" y="5"/>
                    </a:lnTo>
                    <a:lnTo>
                      <a:pt x="74" y="15"/>
                    </a:lnTo>
                    <a:lnTo>
                      <a:pt x="97" y="29"/>
                    </a:lnTo>
                    <a:lnTo>
                      <a:pt x="124" y="54"/>
                    </a:lnTo>
                    <a:lnTo>
                      <a:pt x="152" y="101"/>
                    </a:lnTo>
                    <a:lnTo>
                      <a:pt x="162" y="146"/>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3" name="Freeform 56"/>
              <p:cNvSpPr>
                <a:spLocks noEditPoints="1"/>
              </p:cNvSpPr>
              <p:nvPr/>
            </p:nvSpPr>
            <p:spPr bwMode="auto">
              <a:xfrm>
                <a:off x="655638" y="4076700"/>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sp>
            <p:nvSpPr>
              <p:cNvPr id="32854" name="Freeform 57"/>
              <p:cNvSpPr>
                <a:spLocks/>
              </p:cNvSpPr>
              <p:nvPr/>
            </p:nvSpPr>
            <p:spPr bwMode="auto">
              <a:xfrm>
                <a:off x="660401" y="4338637"/>
                <a:ext cx="257175" cy="257175"/>
              </a:xfrm>
              <a:custGeom>
                <a:avLst/>
                <a:gdLst>
                  <a:gd name="T0" fmla="*/ 0 w 162"/>
                  <a:gd name="T1" fmla="*/ 0 h 162"/>
                  <a:gd name="T2" fmla="*/ 0 w 162"/>
                  <a:gd name="T3" fmla="*/ 2147483647 h 162"/>
                  <a:gd name="T4" fmla="*/ 2147483647 w 162"/>
                  <a:gd name="T5" fmla="*/ 2147483647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0 h 162"/>
                  <a:gd name="T20" fmla="*/ 0 w 162"/>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0"/>
                    </a:moveTo>
                    <a:lnTo>
                      <a:pt x="0" y="161"/>
                    </a:lnTo>
                    <a:lnTo>
                      <a:pt x="20" y="162"/>
                    </a:lnTo>
                    <a:lnTo>
                      <a:pt x="47" y="158"/>
                    </a:lnTo>
                    <a:lnTo>
                      <a:pt x="74" y="147"/>
                    </a:lnTo>
                    <a:lnTo>
                      <a:pt x="97" y="134"/>
                    </a:lnTo>
                    <a:lnTo>
                      <a:pt x="124" y="108"/>
                    </a:lnTo>
                    <a:lnTo>
                      <a:pt x="152" y="62"/>
                    </a:lnTo>
                    <a:lnTo>
                      <a:pt x="162" y="17"/>
                    </a:lnTo>
                    <a:lnTo>
                      <a:pt x="1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5" name="Freeform 58"/>
              <p:cNvSpPr>
                <a:spLocks noEditPoints="1"/>
              </p:cNvSpPr>
              <p:nvPr/>
            </p:nvSpPr>
            <p:spPr bwMode="auto">
              <a:xfrm>
                <a:off x="655638" y="4333875"/>
                <a:ext cx="266700" cy="266700"/>
              </a:xfrm>
              <a:custGeom>
                <a:avLst/>
                <a:gdLst>
                  <a:gd name="T0" fmla="*/ 2147483647 w 400"/>
                  <a:gd name="T1" fmla="*/ 2147483647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0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0 w 400"/>
                  <a:gd name="T77" fmla="*/ 2147483647 h 400"/>
                  <a:gd name="T78" fmla="*/ 0 w 400"/>
                  <a:gd name="T79" fmla="*/ 2147483647 h 400"/>
                  <a:gd name="T80" fmla="*/ 2147483647 w 400"/>
                  <a:gd name="T81" fmla="*/ 0 h 400"/>
                  <a:gd name="T82" fmla="*/ 2147483647 w 400"/>
                  <a:gd name="T83" fmla="*/ 0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16"/>
                    </a:moveTo>
                    <a:lnTo>
                      <a:pt x="16" y="8"/>
                    </a:lnTo>
                    <a:lnTo>
                      <a:pt x="16" y="390"/>
                    </a:lnTo>
                    <a:lnTo>
                      <a:pt x="9" y="382"/>
                    </a:lnTo>
                    <a:lnTo>
                      <a:pt x="57" y="384"/>
                    </a:lnTo>
                    <a:lnTo>
                      <a:pt x="55" y="385"/>
                    </a:lnTo>
                    <a:lnTo>
                      <a:pt x="116" y="374"/>
                    </a:lnTo>
                    <a:lnTo>
                      <a:pt x="115" y="374"/>
                    </a:lnTo>
                    <a:lnTo>
                      <a:pt x="182" y="350"/>
                    </a:lnTo>
                    <a:lnTo>
                      <a:pt x="180" y="351"/>
                    </a:lnTo>
                    <a:lnTo>
                      <a:pt x="234" y="319"/>
                    </a:lnTo>
                    <a:lnTo>
                      <a:pt x="232" y="320"/>
                    </a:lnTo>
                    <a:lnTo>
                      <a:pt x="296" y="260"/>
                    </a:lnTo>
                    <a:lnTo>
                      <a:pt x="295" y="261"/>
                    </a:lnTo>
                    <a:lnTo>
                      <a:pt x="362" y="150"/>
                    </a:lnTo>
                    <a:lnTo>
                      <a:pt x="361" y="152"/>
                    </a:lnTo>
                    <a:lnTo>
                      <a:pt x="385" y="46"/>
                    </a:lnTo>
                    <a:lnTo>
                      <a:pt x="384" y="48"/>
                    </a:lnTo>
                    <a:lnTo>
                      <a:pt x="384" y="8"/>
                    </a:lnTo>
                    <a:lnTo>
                      <a:pt x="392" y="16"/>
                    </a:lnTo>
                    <a:lnTo>
                      <a:pt x="8" y="16"/>
                    </a:lnTo>
                    <a:close/>
                    <a:moveTo>
                      <a:pt x="392" y="0"/>
                    </a:moveTo>
                    <a:cubicBezTo>
                      <a:pt x="397" y="0"/>
                      <a:pt x="400" y="4"/>
                      <a:pt x="400" y="8"/>
                    </a:cubicBezTo>
                    <a:lnTo>
                      <a:pt x="400" y="48"/>
                    </a:lnTo>
                    <a:cubicBezTo>
                      <a:pt x="400" y="49"/>
                      <a:pt x="400" y="49"/>
                      <a:pt x="400" y="50"/>
                    </a:cubicBezTo>
                    <a:lnTo>
                      <a:pt x="376" y="156"/>
                    </a:lnTo>
                    <a:cubicBezTo>
                      <a:pt x="376" y="157"/>
                      <a:pt x="376" y="158"/>
                      <a:pt x="375" y="158"/>
                    </a:cubicBezTo>
                    <a:lnTo>
                      <a:pt x="309" y="269"/>
                    </a:lnTo>
                    <a:cubicBezTo>
                      <a:pt x="308" y="270"/>
                      <a:pt x="308" y="271"/>
                      <a:pt x="307" y="271"/>
                    </a:cubicBezTo>
                    <a:lnTo>
                      <a:pt x="243" y="332"/>
                    </a:lnTo>
                    <a:cubicBezTo>
                      <a:pt x="243" y="332"/>
                      <a:pt x="242" y="333"/>
                      <a:pt x="242" y="333"/>
                    </a:cubicBezTo>
                    <a:lnTo>
                      <a:pt x="189" y="365"/>
                    </a:lnTo>
                    <a:cubicBezTo>
                      <a:pt x="188" y="365"/>
                      <a:pt x="188" y="365"/>
                      <a:pt x="187" y="366"/>
                    </a:cubicBezTo>
                    <a:lnTo>
                      <a:pt x="120" y="389"/>
                    </a:lnTo>
                    <a:cubicBezTo>
                      <a:pt x="120" y="390"/>
                      <a:pt x="120" y="390"/>
                      <a:pt x="119" y="390"/>
                    </a:cubicBezTo>
                    <a:lnTo>
                      <a:pt x="58" y="400"/>
                    </a:lnTo>
                    <a:cubicBezTo>
                      <a:pt x="57" y="400"/>
                      <a:pt x="57" y="400"/>
                      <a:pt x="56" y="400"/>
                    </a:cubicBezTo>
                    <a:lnTo>
                      <a:pt x="8" y="398"/>
                    </a:lnTo>
                    <a:cubicBezTo>
                      <a:pt x="4" y="398"/>
                      <a:pt x="0" y="394"/>
                      <a:pt x="0" y="390"/>
                    </a:cubicBezTo>
                    <a:lnTo>
                      <a:pt x="0" y="8"/>
                    </a:lnTo>
                    <a:cubicBezTo>
                      <a:pt x="0" y="4"/>
                      <a:pt x="4" y="0"/>
                      <a:pt x="8" y="0"/>
                    </a:cubicBezTo>
                    <a:lnTo>
                      <a:pt x="392" y="0"/>
                    </a:lnTo>
                    <a:close/>
                  </a:path>
                </a:pathLst>
              </a:custGeom>
              <a:solidFill>
                <a:srgbClr val="000000"/>
              </a:solidFill>
              <a:ln w="0" cap="flat">
                <a:solidFill>
                  <a:srgbClr val="000000"/>
                </a:solidFill>
                <a:prstDash val="solid"/>
                <a:round/>
                <a:headEnd/>
                <a:tailEnd/>
              </a:ln>
            </p:spPr>
            <p:txBody>
              <a:bodyPr/>
              <a:lstStyle/>
              <a:p>
                <a:endParaRPr lang="en-US"/>
              </a:p>
            </p:txBody>
          </p:sp>
          <p:sp>
            <p:nvSpPr>
              <p:cNvPr id="32856" name="Freeform 59"/>
              <p:cNvSpPr>
                <a:spLocks/>
              </p:cNvSpPr>
              <p:nvPr/>
            </p:nvSpPr>
            <p:spPr bwMode="auto">
              <a:xfrm>
                <a:off x="404813" y="4338637"/>
                <a:ext cx="255588" cy="257175"/>
              </a:xfrm>
              <a:custGeom>
                <a:avLst/>
                <a:gdLst>
                  <a:gd name="T0" fmla="*/ 2147483647 w 161"/>
                  <a:gd name="T1" fmla="*/ 0 h 162"/>
                  <a:gd name="T2" fmla="*/ 2147483647 w 161"/>
                  <a:gd name="T3" fmla="*/ 2147483647 h 162"/>
                  <a:gd name="T4" fmla="*/ 2147483647 w 161"/>
                  <a:gd name="T5" fmla="*/ 2147483647 h 162"/>
                  <a:gd name="T6" fmla="*/ 2147483647 w 161"/>
                  <a:gd name="T7" fmla="*/ 2147483647 h 162"/>
                  <a:gd name="T8" fmla="*/ 2147483647 w 161"/>
                  <a:gd name="T9" fmla="*/ 2147483647 h 162"/>
                  <a:gd name="T10" fmla="*/ 2147483647 w 161"/>
                  <a:gd name="T11" fmla="*/ 2147483647 h 162"/>
                  <a:gd name="T12" fmla="*/ 2147483647 w 161"/>
                  <a:gd name="T13" fmla="*/ 2147483647 h 162"/>
                  <a:gd name="T14" fmla="*/ 2147483647 w 161"/>
                  <a:gd name="T15" fmla="*/ 2147483647 h 162"/>
                  <a:gd name="T16" fmla="*/ 0 w 161"/>
                  <a:gd name="T17" fmla="*/ 2147483647 h 162"/>
                  <a:gd name="T18" fmla="*/ 0 w 161"/>
                  <a:gd name="T19" fmla="*/ 0 h 162"/>
                  <a:gd name="T20" fmla="*/ 2147483647 w 161"/>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
                  <a:gd name="T34" fmla="*/ 0 h 162"/>
                  <a:gd name="T35" fmla="*/ 161 w 161"/>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 h="162">
                    <a:moveTo>
                      <a:pt x="161" y="0"/>
                    </a:moveTo>
                    <a:lnTo>
                      <a:pt x="161" y="161"/>
                    </a:lnTo>
                    <a:lnTo>
                      <a:pt x="141" y="162"/>
                    </a:lnTo>
                    <a:lnTo>
                      <a:pt x="115" y="158"/>
                    </a:lnTo>
                    <a:lnTo>
                      <a:pt x="87" y="147"/>
                    </a:lnTo>
                    <a:lnTo>
                      <a:pt x="65" y="134"/>
                    </a:lnTo>
                    <a:lnTo>
                      <a:pt x="38" y="108"/>
                    </a:lnTo>
                    <a:lnTo>
                      <a:pt x="10" y="62"/>
                    </a:lnTo>
                    <a:lnTo>
                      <a:pt x="0" y="17"/>
                    </a:lnTo>
                    <a:lnTo>
                      <a:pt x="0" y="0"/>
                    </a:lnTo>
                    <a:lnTo>
                      <a:pt x="1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7" name="Freeform 60"/>
              <p:cNvSpPr>
                <a:spLocks noEditPoints="1"/>
              </p:cNvSpPr>
              <p:nvPr/>
            </p:nvSpPr>
            <p:spPr bwMode="auto">
              <a:xfrm>
                <a:off x="398463" y="4333875"/>
                <a:ext cx="268288" cy="266700"/>
              </a:xfrm>
              <a:custGeom>
                <a:avLst/>
                <a:gdLst>
                  <a:gd name="T0" fmla="*/ 2147483647 w 400"/>
                  <a:gd name="T1" fmla="*/ 0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0 w 400"/>
                  <a:gd name="T35" fmla="*/ 2147483647 h 400"/>
                  <a:gd name="T36" fmla="*/ 0 w 400"/>
                  <a:gd name="T37" fmla="*/ 2147483647 h 400"/>
                  <a:gd name="T38" fmla="*/ 2147483647 w 400"/>
                  <a:gd name="T39" fmla="*/ 0 h 400"/>
                  <a:gd name="T40" fmla="*/ 2147483647 w 400"/>
                  <a:gd name="T41" fmla="*/ 0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392" y="0"/>
                    </a:moveTo>
                    <a:cubicBezTo>
                      <a:pt x="397" y="0"/>
                      <a:pt x="400" y="4"/>
                      <a:pt x="400" y="8"/>
                    </a:cubicBezTo>
                    <a:lnTo>
                      <a:pt x="400" y="390"/>
                    </a:lnTo>
                    <a:cubicBezTo>
                      <a:pt x="400" y="394"/>
                      <a:pt x="397" y="398"/>
                      <a:pt x="393" y="398"/>
                    </a:cubicBezTo>
                    <a:lnTo>
                      <a:pt x="345" y="400"/>
                    </a:lnTo>
                    <a:cubicBezTo>
                      <a:pt x="344" y="400"/>
                      <a:pt x="344" y="400"/>
                      <a:pt x="343" y="400"/>
                    </a:cubicBezTo>
                    <a:lnTo>
                      <a:pt x="282" y="390"/>
                    </a:lnTo>
                    <a:cubicBezTo>
                      <a:pt x="281" y="390"/>
                      <a:pt x="281" y="390"/>
                      <a:pt x="280" y="389"/>
                    </a:cubicBezTo>
                    <a:lnTo>
                      <a:pt x="214" y="366"/>
                    </a:lnTo>
                    <a:cubicBezTo>
                      <a:pt x="213" y="365"/>
                      <a:pt x="213" y="365"/>
                      <a:pt x="212" y="365"/>
                    </a:cubicBezTo>
                    <a:lnTo>
                      <a:pt x="159" y="333"/>
                    </a:lnTo>
                    <a:cubicBezTo>
                      <a:pt x="159" y="333"/>
                      <a:pt x="158" y="332"/>
                      <a:pt x="158" y="332"/>
                    </a:cubicBezTo>
                    <a:lnTo>
                      <a:pt x="94" y="271"/>
                    </a:lnTo>
                    <a:cubicBezTo>
                      <a:pt x="93" y="271"/>
                      <a:pt x="93" y="270"/>
                      <a:pt x="92" y="269"/>
                    </a:cubicBezTo>
                    <a:lnTo>
                      <a:pt x="26" y="158"/>
                    </a:lnTo>
                    <a:cubicBezTo>
                      <a:pt x="25" y="158"/>
                      <a:pt x="25" y="157"/>
                      <a:pt x="25" y="156"/>
                    </a:cubicBezTo>
                    <a:lnTo>
                      <a:pt x="1" y="50"/>
                    </a:lnTo>
                    <a:cubicBezTo>
                      <a:pt x="1" y="49"/>
                      <a:pt x="0" y="49"/>
                      <a:pt x="0" y="48"/>
                    </a:cubicBezTo>
                    <a:lnTo>
                      <a:pt x="0" y="8"/>
                    </a:lnTo>
                    <a:cubicBezTo>
                      <a:pt x="0" y="4"/>
                      <a:pt x="4" y="0"/>
                      <a:pt x="8" y="0"/>
                    </a:cubicBezTo>
                    <a:lnTo>
                      <a:pt x="392" y="0"/>
                    </a:lnTo>
                    <a:close/>
                    <a:moveTo>
                      <a:pt x="8" y="16"/>
                    </a:moveTo>
                    <a:lnTo>
                      <a:pt x="16" y="8"/>
                    </a:lnTo>
                    <a:lnTo>
                      <a:pt x="16" y="48"/>
                    </a:lnTo>
                    <a:lnTo>
                      <a:pt x="16" y="46"/>
                    </a:lnTo>
                    <a:lnTo>
                      <a:pt x="40" y="152"/>
                    </a:lnTo>
                    <a:lnTo>
                      <a:pt x="39" y="150"/>
                    </a:lnTo>
                    <a:lnTo>
                      <a:pt x="106" y="261"/>
                    </a:lnTo>
                    <a:lnTo>
                      <a:pt x="105" y="260"/>
                    </a:lnTo>
                    <a:lnTo>
                      <a:pt x="169" y="320"/>
                    </a:lnTo>
                    <a:lnTo>
                      <a:pt x="167" y="319"/>
                    </a:lnTo>
                    <a:lnTo>
                      <a:pt x="221" y="351"/>
                    </a:lnTo>
                    <a:lnTo>
                      <a:pt x="219" y="350"/>
                    </a:lnTo>
                    <a:lnTo>
                      <a:pt x="286" y="374"/>
                    </a:lnTo>
                    <a:lnTo>
                      <a:pt x="284" y="374"/>
                    </a:lnTo>
                    <a:lnTo>
                      <a:pt x="346" y="385"/>
                    </a:lnTo>
                    <a:lnTo>
                      <a:pt x="344" y="384"/>
                    </a:lnTo>
                    <a:lnTo>
                      <a:pt x="392" y="382"/>
                    </a:lnTo>
                    <a:lnTo>
                      <a:pt x="384" y="390"/>
                    </a:lnTo>
                    <a:lnTo>
                      <a:pt x="384" y="8"/>
                    </a:lnTo>
                    <a:lnTo>
                      <a:pt x="392" y="16"/>
                    </a:lnTo>
                    <a:lnTo>
                      <a:pt x="8" y="16"/>
                    </a:lnTo>
                    <a:close/>
                  </a:path>
                </a:pathLst>
              </a:custGeom>
              <a:solidFill>
                <a:srgbClr val="000000"/>
              </a:solidFill>
              <a:ln w="0" cap="flat">
                <a:solidFill>
                  <a:srgbClr val="000000"/>
                </a:solidFill>
                <a:prstDash val="solid"/>
                <a:round/>
                <a:headEnd/>
                <a:tailEnd/>
              </a:ln>
            </p:spPr>
            <p:txBody>
              <a:bodyPr/>
              <a:lstStyle/>
              <a:p>
                <a:endParaRPr lang="en-US"/>
              </a:p>
            </p:txBody>
          </p:sp>
        </p:grpSp>
        <p:grpSp>
          <p:nvGrpSpPr>
            <p:cNvPr id="32823" name="Group 118"/>
            <p:cNvGrpSpPr>
              <a:grpSpLocks noChangeAspect="1"/>
            </p:cNvGrpSpPr>
            <p:nvPr/>
          </p:nvGrpSpPr>
          <p:grpSpPr bwMode="auto">
            <a:xfrm>
              <a:off x="7576185" y="4528185"/>
              <a:ext cx="272415" cy="272415"/>
              <a:chOff x="398463" y="2109787"/>
              <a:chExt cx="523875" cy="523875"/>
            </a:xfrm>
          </p:grpSpPr>
          <p:sp>
            <p:nvSpPr>
              <p:cNvPr id="32842" name="Freeform 119"/>
              <p:cNvSpPr>
                <a:spLocks/>
              </p:cNvSpPr>
              <p:nvPr/>
            </p:nvSpPr>
            <p:spPr bwMode="auto">
              <a:xfrm>
                <a:off x="404813" y="2114550"/>
                <a:ext cx="512763" cy="512763"/>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2843" name="Freeform 120"/>
              <p:cNvSpPr>
                <a:spLocks noEditPoints="1"/>
              </p:cNvSpPr>
              <p:nvPr/>
            </p:nvSpPr>
            <p:spPr bwMode="auto">
              <a:xfrm>
                <a:off x="398463" y="2109787"/>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2844" name="Rectangle 121"/>
              <p:cNvSpPr>
                <a:spLocks noChangeArrowheads="1"/>
              </p:cNvSpPr>
              <p:nvPr/>
            </p:nvSpPr>
            <p:spPr bwMode="auto">
              <a:xfrm>
                <a:off x="655638" y="2114550"/>
                <a:ext cx="11113" cy="51276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845" name="Rectangle 122"/>
              <p:cNvSpPr>
                <a:spLocks noChangeArrowheads="1"/>
              </p:cNvSpPr>
              <p:nvPr/>
            </p:nvSpPr>
            <p:spPr bwMode="auto">
              <a:xfrm>
                <a:off x="404813" y="2365375"/>
                <a:ext cx="512763" cy="1111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846" name="Freeform 123"/>
              <p:cNvSpPr>
                <a:spLocks/>
              </p:cNvSpPr>
              <p:nvPr/>
            </p:nvSpPr>
            <p:spPr bwMode="auto">
              <a:xfrm>
                <a:off x="660401" y="2114550"/>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1"/>
                    </a:lnTo>
                    <a:lnTo>
                      <a:pt x="20" y="0"/>
                    </a:lnTo>
                    <a:lnTo>
                      <a:pt x="47" y="5"/>
                    </a:lnTo>
                    <a:lnTo>
                      <a:pt x="74" y="15"/>
                    </a:lnTo>
                    <a:lnTo>
                      <a:pt x="97" y="28"/>
                    </a:lnTo>
                    <a:lnTo>
                      <a:pt x="124" y="54"/>
                    </a:lnTo>
                    <a:lnTo>
                      <a:pt x="152" y="101"/>
                    </a:lnTo>
                    <a:lnTo>
                      <a:pt x="162" y="145"/>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7" name="Freeform 124"/>
              <p:cNvSpPr>
                <a:spLocks noEditPoints="1"/>
              </p:cNvSpPr>
              <p:nvPr/>
            </p:nvSpPr>
            <p:spPr bwMode="auto">
              <a:xfrm>
                <a:off x="655638" y="2109787"/>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grpSp>
        <p:grpSp>
          <p:nvGrpSpPr>
            <p:cNvPr id="32824" name="Group 79"/>
            <p:cNvGrpSpPr>
              <a:grpSpLocks noChangeAspect="1"/>
            </p:cNvGrpSpPr>
            <p:nvPr/>
          </p:nvGrpSpPr>
          <p:grpSpPr bwMode="auto">
            <a:xfrm>
              <a:off x="7575550" y="2552382"/>
              <a:ext cx="273050" cy="273050"/>
              <a:chOff x="398463" y="2986087"/>
              <a:chExt cx="523875" cy="523875"/>
            </a:xfrm>
          </p:grpSpPr>
          <p:sp>
            <p:nvSpPr>
              <p:cNvPr id="32834" name="Freeform 43"/>
              <p:cNvSpPr>
                <a:spLocks/>
              </p:cNvSpPr>
              <p:nvPr/>
            </p:nvSpPr>
            <p:spPr bwMode="auto">
              <a:xfrm>
                <a:off x="404813" y="2990850"/>
                <a:ext cx="512763" cy="514350"/>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2835" name="Freeform 44"/>
              <p:cNvSpPr>
                <a:spLocks noEditPoints="1"/>
              </p:cNvSpPr>
              <p:nvPr/>
            </p:nvSpPr>
            <p:spPr bwMode="auto">
              <a:xfrm>
                <a:off x="398463" y="2986087"/>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2836" name="Rectangle 45"/>
              <p:cNvSpPr>
                <a:spLocks noChangeArrowheads="1"/>
              </p:cNvSpPr>
              <p:nvPr/>
            </p:nvSpPr>
            <p:spPr bwMode="auto">
              <a:xfrm>
                <a:off x="655638" y="2990850"/>
                <a:ext cx="11113" cy="514350"/>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837" name="Rectangle 46"/>
              <p:cNvSpPr>
                <a:spLocks noChangeArrowheads="1"/>
              </p:cNvSpPr>
              <p:nvPr/>
            </p:nvSpPr>
            <p:spPr bwMode="auto">
              <a:xfrm>
                <a:off x="404813" y="3243262"/>
                <a:ext cx="512763" cy="9525"/>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838" name="Freeform 47"/>
              <p:cNvSpPr>
                <a:spLocks/>
              </p:cNvSpPr>
              <p:nvPr/>
            </p:nvSpPr>
            <p:spPr bwMode="auto">
              <a:xfrm>
                <a:off x="660401" y="2990850"/>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2"/>
                    </a:lnTo>
                    <a:lnTo>
                      <a:pt x="20" y="0"/>
                    </a:lnTo>
                    <a:lnTo>
                      <a:pt x="47" y="5"/>
                    </a:lnTo>
                    <a:lnTo>
                      <a:pt x="74" y="15"/>
                    </a:lnTo>
                    <a:lnTo>
                      <a:pt x="97" y="29"/>
                    </a:lnTo>
                    <a:lnTo>
                      <a:pt x="124" y="54"/>
                    </a:lnTo>
                    <a:lnTo>
                      <a:pt x="152" y="101"/>
                    </a:lnTo>
                    <a:lnTo>
                      <a:pt x="162" y="146"/>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9" name="Freeform 48"/>
              <p:cNvSpPr>
                <a:spLocks noEditPoints="1"/>
              </p:cNvSpPr>
              <p:nvPr/>
            </p:nvSpPr>
            <p:spPr bwMode="auto">
              <a:xfrm>
                <a:off x="655638" y="2986087"/>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sp>
            <p:nvSpPr>
              <p:cNvPr id="32840" name="Freeform 49"/>
              <p:cNvSpPr>
                <a:spLocks/>
              </p:cNvSpPr>
              <p:nvPr/>
            </p:nvSpPr>
            <p:spPr bwMode="auto">
              <a:xfrm>
                <a:off x="660401" y="3248025"/>
                <a:ext cx="257175" cy="257175"/>
              </a:xfrm>
              <a:custGeom>
                <a:avLst/>
                <a:gdLst>
                  <a:gd name="T0" fmla="*/ 0 w 162"/>
                  <a:gd name="T1" fmla="*/ 0 h 162"/>
                  <a:gd name="T2" fmla="*/ 0 w 162"/>
                  <a:gd name="T3" fmla="*/ 2147483647 h 162"/>
                  <a:gd name="T4" fmla="*/ 2147483647 w 162"/>
                  <a:gd name="T5" fmla="*/ 2147483647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0 h 162"/>
                  <a:gd name="T20" fmla="*/ 0 w 162"/>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0"/>
                    </a:moveTo>
                    <a:lnTo>
                      <a:pt x="0" y="161"/>
                    </a:lnTo>
                    <a:lnTo>
                      <a:pt x="20" y="162"/>
                    </a:lnTo>
                    <a:lnTo>
                      <a:pt x="47" y="158"/>
                    </a:lnTo>
                    <a:lnTo>
                      <a:pt x="74" y="147"/>
                    </a:lnTo>
                    <a:lnTo>
                      <a:pt x="97" y="134"/>
                    </a:lnTo>
                    <a:lnTo>
                      <a:pt x="124" y="108"/>
                    </a:lnTo>
                    <a:lnTo>
                      <a:pt x="152" y="62"/>
                    </a:lnTo>
                    <a:lnTo>
                      <a:pt x="162" y="17"/>
                    </a:lnTo>
                    <a:lnTo>
                      <a:pt x="1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1" name="Freeform 50"/>
              <p:cNvSpPr>
                <a:spLocks noEditPoints="1"/>
              </p:cNvSpPr>
              <p:nvPr/>
            </p:nvSpPr>
            <p:spPr bwMode="auto">
              <a:xfrm>
                <a:off x="655638" y="3243262"/>
                <a:ext cx="266700" cy="266700"/>
              </a:xfrm>
              <a:custGeom>
                <a:avLst/>
                <a:gdLst>
                  <a:gd name="T0" fmla="*/ 2147483647 w 400"/>
                  <a:gd name="T1" fmla="*/ 2147483647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0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0 w 400"/>
                  <a:gd name="T77" fmla="*/ 2147483647 h 400"/>
                  <a:gd name="T78" fmla="*/ 0 w 400"/>
                  <a:gd name="T79" fmla="*/ 2147483647 h 400"/>
                  <a:gd name="T80" fmla="*/ 2147483647 w 400"/>
                  <a:gd name="T81" fmla="*/ 0 h 400"/>
                  <a:gd name="T82" fmla="*/ 2147483647 w 400"/>
                  <a:gd name="T83" fmla="*/ 0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16"/>
                    </a:moveTo>
                    <a:lnTo>
                      <a:pt x="16" y="8"/>
                    </a:lnTo>
                    <a:lnTo>
                      <a:pt x="16" y="390"/>
                    </a:lnTo>
                    <a:lnTo>
                      <a:pt x="9" y="382"/>
                    </a:lnTo>
                    <a:lnTo>
                      <a:pt x="57" y="384"/>
                    </a:lnTo>
                    <a:lnTo>
                      <a:pt x="55" y="385"/>
                    </a:lnTo>
                    <a:lnTo>
                      <a:pt x="116" y="374"/>
                    </a:lnTo>
                    <a:lnTo>
                      <a:pt x="115" y="374"/>
                    </a:lnTo>
                    <a:lnTo>
                      <a:pt x="182" y="350"/>
                    </a:lnTo>
                    <a:lnTo>
                      <a:pt x="180" y="351"/>
                    </a:lnTo>
                    <a:lnTo>
                      <a:pt x="234" y="319"/>
                    </a:lnTo>
                    <a:lnTo>
                      <a:pt x="232" y="320"/>
                    </a:lnTo>
                    <a:lnTo>
                      <a:pt x="296" y="260"/>
                    </a:lnTo>
                    <a:lnTo>
                      <a:pt x="295" y="261"/>
                    </a:lnTo>
                    <a:lnTo>
                      <a:pt x="362" y="150"/>
                    </a:lnTo>
                    <a:lnTo>
                      <a:pt x="361" y="152"/>
                    </a:lnTo>
                    <a:lnTo>
                      <a:pt x="385" y="46"/>
                    </a:lnTo>
                    <a:lnTo>
                      <a:pt x="384" y="48"/>
                    </a:lnTo>
                    <a:lnTo>
                      <a:pt x="384" y="8"/>
                    </a:lnTo>
                    <a:lnTo>
                      <a:pt x="392" y="16"/>
                    </a:lnTo>
                    <a:lnTo>
                      <a:pt x="8" y="16"/>
                    </a:lnTo>
                    <a:close/>
                    <a:moveTo>
                      <a:pt x="392" y="0"/>
                    </a:moveTo>
                    <a:cubicBezTo>
                      <a:pt x="397" y="0"/>
                      <a:pt x="400" y="4"/>
                      <a:pt x="400" y="8"/>
                    </a:cubicBezTo>
                    <a:lnTo>
                      <a:pt x="400" y="48"/>
                    </a:lnTo>
                    <a:cubicBezTo>
                      <a:pt x="400" y="49"/>
                      <a:pt x="400" y="49"/>
                      <a:pt x="400" y="50"/>
                    </a:cubicBezTo>
                    <a:lnTo>
                      <a:pt x="376" y="156"/>
                    </a:lnTo>
                    <a:cubicBezTo>
                      <a:pt x="376" y="157"/>
                      <a:pt x="376" y="158"/>
                      <a:pt x="375" y="158"/>
                    </a:cubicBezTo>
                    <a:lnTo>
                      <a:pt x="309" y="269"/>
                    </a:lnTo>
                    <a:cubicBezTo>
                      <a:pt x="308" y="270"/>
                      <a:pt x="308" y="271"/>
                      <a:pt x="307" y="271"/>
                    </a:cubicBezTo>
                    <a:lnTo>
                      <a:pt x="243" y="332"/>
                    </a:lnTo>
                    <a:cubicBezTo>
                      <a:pt x="243" y="332"/>
                      <a:pt x="242" y="333"/>
                      <a:pt x="242" y="333"/>
                    </a:cubicBezTo>
                    <a:lnTo>
                      <a:pt x="189" y="365"/>
                    </a:lnTo>
                    <a:cubicBezTo>
                      <a:pt x="188" y="365"/>
                      <a:pt x="188" y="365"/>
                      <a:pt x="187" y="366"/>
                    </a:cubicBezTo>
                    <a:lnTo>
                      <a:pt x="120" y="389"/>
                    </a:lnTo>
                    <a:cubicBezTo>
                      <a:pt x="120" y="390"/>
                      <a:pt x="120" y="390"/>
                      <a:pt x="119" y="390"/>
                    </a:cubicBezTo>
                    <a:lnTo>
                      <a:pt x="58" y="400"/>
                    </a:lnTo>
                    <a:cubicBezTo>
                      <a:pt x="57" y="400"/>
                      <a:pt x="57" y="400"/>
                      <a:pt x="56" y="400"/>
                    </a:cubicBezTo>
                    <a:lnTo>
                      <a:pt x="8" y="398"/>
                    </a:lnTo>
                    <a:cubicBezTo>
                      <a:pt x="4" y="398"/>
                      <a:pt x="0" y="394"/>
                      <a:pt x="0" y="390"/>
                    </a:cubicBezTo>
                    <a:lnTo>
                      <a:pt x="0" y="8"/>
                    </a:lnTo>
                    <a:cubicBezTo>
                      <a:pt x="0" y="4"/>
                      <a:pt x="4" y="0"/>
                      <a:pt x="8" y="0"/>
                    </a:cubicBezTo>
                    <a:lnTo>
                      <a:pt x="392" y="0"/>
                    </a:lnTo>
                    <a:close/>
                  </a:path>
                </a:pathLst>
              </a:custGeom>
              <a:solidFill>
                <a:srgbClr val="000000"/>
              </a:solidFill>
              <a:ln w="0" cap="flat">
                <a:solidFill>
                  <a:srgbClr val="000000"/>
                </a:solidFill>
                <a:prstDash val="solid"/>
                <a:round/>
                <a:headEnd/>
                <a:tailEnd/>
              </a:ln>
            </p:spPr>
            <p:txBody>
              <a:bodyPr/>
              <a:lstStyle/>
              <a:p>
                <a:endParaRPr lang="en-US"/>
              </a:p>
            </p:txBody>
          </p:sp>
        </p:grpSp>
        <p:grpSp>
          <p:nvGrpSpPr>
            <p:cNvPr id="32825" name="Group 79"/>
            <p:cNvGrpSpPr>
              <a:grpSpLocks noChangeAspect="1"/>
            </p:cNvGrpSpPr>
            <p:nvPr/>
          </p:nvGrpSpPr>
          <p:grpSpPr bwMode="auto">
            <a:xfrm>
              <a:off x="7575550" y="4038600"/>
              <a:ext cx="273050" cy="273050"/>
              <a:chOff x="398463" y="2986087"/>
              <a:chExt cx="523875" cy="523875"/>
            </a:xfrm>
          </p:grpSpPr>
          <p:sp>
            <p:nvSpPr>
              <p:cNvPr id="32826" name="Freeform 43"/>
              <p:cNvSpPr>
                <a:spLocks/>
              </p:cNvSpPr>
              <p:nvPr/>
            </p:nvSpPr>
            <p:spPr bwMode="auto">
              <a:xfrm>
                <a:off x="404813" y="2990850"/>
                <a:ext cx="512763" cy="514350"/>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2827" name="Freeform 44"/>
              <p:cNvSpPr>
                <a:spLocks noEditPoints="1"/>
              </p:cNvSpPr>
              <p:nvPr/>
            </p:nvSpPr>
            <p:spPr bwMode="auto">
              <a:xfrm>
                <a:off x="398463" y="2986087"/>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2828" name="Rectangle 45"/>
              <p:cNvSpPr>
                <a:spLocks noChangeArrowheads="1"/>
              </p:cNvSpPr>
              <p:nvPr/>
            </p:nvSpPr>
            <p:spPr bwMode="auto">
              <a:xfrm>
                <a:off x="655638" y="2990850"/>
                <a:ext cx="11113" cy="514350"/>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829" name="Rectangle 46"/>
              <p:cNvSpPr>
                <a:spLocks noChangeArrowheads="1"/>
              </p:cNvSpPr>
              <p:nvPr/>
            </p:nvSpPr>
            <p:spPr bwMode="auto">
              <a:xfrm>
                <a:off x="404813" y="3243262"/>
                <a:ext cx="512763" cy="9525"/>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2830" name="Freeform 47"/>
              <p:cNvSpPr>
                <a:spLocks/>
              </p:cNvSpPr>
              <p:nvPr/>
            </p:nvSpPr>
            <p:spPr bwMode="auto">
              <a:xfrm>
                <a:off x="660401" y="2990850"/>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2"/>
                    </a:lnTo>
                    <a:lnTo>
                      <a:pt x="20" y="0"/>
                    </a:lnTo>
                    <a:lnTo>
                      <a:pt x="47" y="5"/>
                    </a:lnTo>
                    <a:lnTo>
                      <a:pt x="74" y="15"/>
                    </a:lnTo>
                    <a:lnTo>
                      <a:pt x="97" y="29"/>
                    </a:lnTo>
                    <a:lnTo>
                      <a:pt x="124" y="54"/>
                    </a:lnTo>
                    <a:lnTo>
                      <a:pt x="152" y="101"/>
                    </a:lnTo>
                    <a:lnTo>
                      <a:pt x="162" y="146"/>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1" name="Freeform 48"/>
              <p:cNvSpPr>
                <a:spLocks noEditPoints="1"/>
              </p:cNvSpPr>
              <p:nvPr/>
            </p:nvSpPr>
            <p:spPr bwMode="auto">
              <a:xfrm>
                <a:off x="655638" y="2986087"/>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sp>
            <p:nvSpPr>
              <p:cNvPr id="32832" name="Freeform 49"/>
              <p:cNvSpPr>
                <a:spLocks/>
              </p:cNvSpPr>
              <p:nvPr/>
            </p:nvSpPr>
            <p:spPr bwMode="auto">
              <a:xfrm>
                <a:off x="660401" y="3248025"/>
                <a:ext cx="257175" cy="257175"/>
              </a:xfrm>
              <a:custGeom>
                <a:avLst/>
                <a:gdLst>
                  <a:gd name="T0" fmla="*/ 0 w 162"/>
                  <a:gd name="T1" fmla="*/ 0 h 162"/>
                  <a:gd name="T2" fmla="*/ 0 w 162"/>
                  <a:gd name="T3" fmla="*/ 2147483647 h 162"/>
                  <a:gd name="T4" fmla="*/ 2147483647 w 162"/>
                  <a:gd name="T5" fmla="*/ 2147483647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0 h 162"/>
                  <a:gd name="T20" fmla="*/ 0 w 162"/>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0"/>
                    </a:moveTo>
                    <a:lnTo>
                      <a:pt x="0" y="161"/>
                    </a:lnTo>
                    <a:lnTo>
                      <a:pt x="20" y="162"/>
                    </a:lnTo>
                    <a:lnTo>
                      <a:pt x="47" y="158"/>
                    </a:lnTo>
                    <a:lnTo>
                      <a:pt x="74" y="147"/>
                    </a:lnTo>
                    <a:lnTo>
                      <a:pt x="97" y="134"/>
                    </a:lnTo>
                    <a:lnTo>
                      <a:pt x="124" y="108"/>
                    </a:lnTo>
                    <a:lnTo>
                      <a:pt x="152" y="62"/>
                    </a:lnTo>
                    <a:lnTo>
                      <a:pt x="162" y="17"/>
                    </a:lnTo>
                    <a:lnTo>
                      <a:pt x="1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3" name="Freeform 50"/>
              <p:cNvSpPr>
                <a:spLocks noEditPoints="1"/>
              </p:cNvSpPr>
              <p:nvPr/>
            </p:nvSpPr>
            <p:spPr bwMode="auto">
              <a:xfrm>
                <a:off x="655638" y="3243262"/>
                <a:ext cx="266700" cy="266700"/>
              </a:xfrm>
              <a:custGeom>
                <a:avLst/>
                <a:gdLst>
                  <a:gd name="T0" fmla="*/ 2147483647 w 400"/>
                  <a:gd name="T1" fmla="*/ 2147483647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0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0 w 400"/>
                  <a:gd name="T77" fmla="*/ 2147483647 h 400"/>
                  <a:gd name="T78" fmla="*/ 0 w 400"/>
                  <a:gd name="T79" fmla="*/ 2147483647 h 400"/>
                  <a:gd name="T80" fmla="*/ 2147483647 w 400"/>
                  <a:gd name="T81" fmla="*/ 0 h 400"/>
                  <a:gd name="T82" fmla="*/ 2147483647 w 400"/>
                  <a:gd name="T83" fmla="*/ 0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16"/>
                    </a:moveTo>
                    <a:lnTo>
                      <a:pt x="16" y="8"/>
                    </a:lnTo>
                    <a:lnTo>
                      <a:pt x="16" y="390"/>
                    </a:lnTo>
                    <a:lnTo>
                      <a:pt x="9" y="382"/>
                    </a:lnTo>
                    <a:lnTo>
                      <a:pt x="57" y="384"/>
                    </a:lnTo>
                    <a:lnTo>
                      <a:pt x="55" y="385"/>
                    </a:lnTo>
                    <a:lnTo>
                      <a:pt x="116" y="374"/>
                    </a:lnTo>
                    <a:lnTo>
                      <a:pt x="115" y="374"/>
                    </a:lnTo>
                    <a:lnTo>
                      <a:pt x="182" y="350"/>
                    </a:lnTo>
                    <a:lnTo>
                      <a:pt x="180" y="351"/>
                    </a:lnTo>
                    <a:lnTo>
                      <a:pt x="234" y="319"/>
                    </a:lnTo>
                    <a:lnTo>
                      <a:pt x="232" y="320"/>
                    </a:lnTo>
                    <a:lnTo>
                      <a:pt x="296" y="260"/>
                    </a:lnTo>
                    <a:lnTo>
                      <a:pt x="295" y="261"/>
                    </a:lnTo>
                    <a:lnTo>
                      <a:pt x="362" y="150"/>
                    </a:lnTo>
                    <a:lnTo>
                      <a:pt x="361" y="152"/>
                    </a:lnTo>
                    <a:lnTo>
                      <a:pt x="385" y="46"/>
                    </a:lnTo>
                    <a:lnTo>
                      <a:pt x="384" y="48"/>
                    </a:lnTo>
                    <a:lnTo>
                      <a:pt x="384" y="8"/>
                    </a:lnTo>
                    <a:lnTo>
                      <a:pt x="392" y="16"/>
                    </a:lnTo>
                    <a:lnTo>
                      <a:pt x="8" y="16"/>
                    </a:lnTo>
                    <a:close/>
                    <a:moveTo>
                      <a:pt x="392" y="0"/>
                    </a:moveTo>
                    <a:cubicBezTo>
                      <a:pt x="397" y="0"/>
                      <a:pt x="400" y="4"/>
                      <a:pt x="400" y="8"/>
                    </a:cubicBezTo>
                    <a:lnTo>
                      <a:pt x="400" y="48"/>
                    </a:lnTo>
                    <a:cubicBezTo>
                      <a:pt x="400" y="49"/>
                      <a:pt x="400" y="49"/>
                      <a:pt x="400" y="50"/>
                    </a:cubicBezTo>
                    <a:lnTo>
                      <a:pt x="376" y="156"/>
                    </a:lnTo>
                    <a:cubicBezTo>
                      <a:pt x="376" y="157"/>
                      <a:pt x="376" y="158"/>
                      <a:pt x="375" y="158"/>
                    </a:cubicBezTo>
                    <a:lnTo>
                      <a:pt x="309" y="269"/>
                    </a:lnTo>
                    <a:cubicBezTo>
                      <a:pt x="308" y="270"/>
                      <a:pt x="308" y="271"/>
                      <a:pt x="307" y="271"/>
                    </a:cubicBezTo>
                    <a:lnTo>
                      <a:pt x="243" y="332"/>
                    </a:lnTo>
                    <a:cubicBezTo>
                      <a:pt x="243" y="332"/>
                      <a:pt x="242" y="333"/>
                      <a:pt x="242" y="333"/>
                    </a:cubicBezTo>
                    <a:lnTo>
                      <a:pt x="189" y="365"/>
                    </a:lnTo>
                    <a:cubicBezTo>
                      <a:pt x="188" y="365"/>
                      <a:pt x="188" y="365"/>
                      <a:pt x="187" y="366"/>
                    </a:cubicBezTo>
                    <a:lnTo>
                      <a:pt x="120" y="389"/>
                    </a:lnTo>
                    <a:cubicBezTo>
                      <a:pt x="120" y="390"/>
                      <a:pt x="120" y="390"/>
                      <a:pt x="119" y="390"/>
                    </a:cubicBezTo>
                    <a:lnTo>
                      <a:pt x="58" y="400"/>
                    </a:lnTo>
                    <a:cubicBezTo>
                      <a:pt x="57" y="400"/>
                      <a:pt x="57" y="400"/>
                      <a:pt x="56" y="400"/>
                    </a:cubicBezTo>
                    <a:lnTo>
                      <a:pt x="8" y="398"/>
                    </a:lnTo>
                    <a:cubicBezTo>
                      <a:pt x="4" y="398"/>
                      <a:pt x="0" y="394"/>
                      <a:pt x="0" y="390"/>
                    </a:cubicBezTo>
                    <a:lnTo>
                      <a:pt x="0" y="8"/>
                    </a:lnTo>
                    <a:cubicBezTo>
                      <a:pt x="0" y="4"/>
                      <a:pt x="4" y="0"/>
                      <a:pt x="8" y="0"/>
                    </a:cubicBezTo>
                    <a:lnTo>
                      <a:pt x="392" y="0"/>
                    </a:lnTo>
                    <a:close/>
                  </a:path>
                </a:pathLst>
              </a:custGeom>
              <a:solidFill>
                <a:srgbClr val="000000"/>
              </a:solidFill>
              <a:ln w="0" cap="flat">
                <a:solidFill>
                  <a:srgbClr val="000000"/>
                </a:solidFill>
                <a:prstDash val="solid"/>
                <a:round/>
                <a:headEnd/>
                <a:tailEnd/>
              </a:ln>
            </p:spPr>
            <p:txBody>
              <a:bodyPr/>
              <a:lstStyle/>
              <a:p>
                <a:endParaRPr lang="en-US"/>
              </a:p>
            </p:txBody>
          </p:sp>
        </p:grpSp>
      </p:grpSp>
      <p:sp>
        <p:nvSpPr>
          <p:cNvPr id="32818" name="TextBox 150"/>
          <p:cNvSpPr txBox="1">
            <a:spLocks noChangeArrowheads="1"/>
          </p:cNvSpPr>
          <p:nvPr/>
        </p:nvSpPr>
        <p:spPr bwMode="auto">
          <a:xfrm>
            <a:off x="152400" y="895350"/>
            <a:ext cx="883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eaLnBrk="1" hangingPunct="1"/>
            <a:r>
              <a:rPr lang="en-US" sz="2000">
                <a:latin typeface="Calibri" pitchFamily="34" charset="0"/>
              </a:rPr>
              <a:t>U.S. IOOS capability can be improved with Federal partner cooperation</a:t>
            </a:r>
          </a:p>
        </p:txBody>
      </p:sp>
      <p:sp>
        <p:nvSpPr>
          <p:cNvPr id="32819" name="TextBox 151"/>
          <p:cNvSpPr txBox="1">
            <a:spLocks noChangeArrowheads="1"/>
          </p:cNvSpPr>
          <p:nvPr/>
        </p:nvSpPr>
        <p:spPr bwMode="auto">
          <a:xfrm>
            <a:off x="3324225" y="6310313"/>
            <a:ext cx="320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a:solidFill>
                  <a:srgbClr val="CCECFF"/>
                </a:solidFill>
                <a:latin typeface="Calibri" pitchFamily="34" charset="0"/>
              </a:rPr>
              <a:t>U.S. IOOS Assessment</a:t>
            </a:r>
            <a:endParaRPr lang="en-US">
              <a:solidFill>
                <a:srgbClr val="CCEC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a:xfrm>
            <a:off x="0" y="80963"/>
            <a:ext cx="9144000" cy="633412"/>
          </a:xfrm>
        </p:spPr>
        <p:txBody>
          <a:bodyPr/>
          <a:lstStyle/>
          <a:p>
            <a:r>
              <a:rPr lang="en-US" sz="2800" smtClean="0">
                <a:latin typeface="Calibri" pitchFamily="34" charset="0"/>
              </a:rPr>
              <a:t>Potential Gap-Filling Opportunities of Federal Partners</a:t>
            </a:r>
          </a:p>
        </p:txBody>
      </p:sp>
      <p:sp>
        <p:nvSpPr>
          <p:cNvPr id="33795" name="Slide Number Placeholder 3"/>
          <p:cNvSpPr>
            <a:spLocks noGrp="1"/>
          </p:cNvSpPr>
          <p:nvPr>
            <p:ph type="sldNum" sz="quarter" idx="12"/>
          </p:nvPr>
        </p:nvSpPr>
        <p:spPr>
          <a:xfrm>
            <a:off x="8001000" y="6400800"/>
            <a:ext cx="1143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A552C10B-2745-456E-933A-0E993EF828D3}" type="slidenum">
              <a:rPr lang="en-US" sz="1400" smtClean="0">
                <a:solidFill>
                  <a:schemeClr val="bg1"/>
                </a:solidFill>
              </a:rPr>
              <a:pPr/>
              <a:t>29</a:t>
            </a:fld>
            <a:endParaRPr lang="en-US" sz="1400" smtClean="0">
              <a:solidFill>
                <a:schemeClr val="bg1"/>
              </a:solidFill>
            </a:endParaRPr>
          </a:p>
        </p:txBody>
      </p:sp>
      <p:sp>
        <p:nvSpPr>
          <p:cNvPr id="33796" name="Content Placeholder 1"/>
          <p:cNvSpPr>
            <a:spLocks noGrp="1"/>
          </p:cNvSpPr>
          <p:nvPr>
            <p:ph idx="1"/>
          </p:nvPr>
        </p:nvSpPr>
        <p:spPr>
          <a:xfrm>
            <a:off x="381000" y="4953000"/>
            <a:ext cx="8305800" cy="990600"/>
          </a:xfrm>
        </p:spPr>
        <p:txBody>
          <a:bodyPr/>
          <a:lstStyle/>
          <a:p>
            <a:r>
              <a:rPr lang="en-US" sz="1500" smtClean="0"/>
              <a:t>Green shading indicates routine capability in this CFA by the Federal partner.</a:t>
            </a:r>
          </a:p>
          <a:p>
            <a:r>
              <a:rPr lang="en-US" sz="1500" smtClean="0"/>
              <a:t>Bright yellow shading (CFA D.1.4 – Training and Education Assessments) highlights a gap for which no capability to fill currently exists within the Federal partner community. (* Two non-Federal partners routinely perform this CFA.)</a:t>
            </a:r>
          </a:p>
        </p:txBody>
      </p:sp>
      <p:pic>
        <p:nvPicPr>
          <p:cNvPr id="337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1066800"/>
            <a:ext cx="86963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5"/>
          <p:cNvSpPr txBox="1">
            <a:spLocks noChangeArrowheads="1"/>
          </p:cNvSpPr>
          <p:nvPr/>
        </p:nvSpPr>
        <p:spPr bwMode="auto">
          <a:xfrm>
            <a:off x="3324225" y="6310313"/>
            <a:ext cx="320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a:solidFill>
                  <a:srgbClr val="CCECFF"/>
                </a:solidFill>
                <a:latin typeface="Calibri" pitchFamily="34" charset="0"/>
              </a:rPr>
              <a:t>U.S. IOOS Assessment</a:t>
            </a:r>
            <a:endParaRPr lang="en-US">
              <a:solidFill>
                <a:srgbClr val="CCEC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50"/>
          <p:cNvGrpSpPr>
            <a:grpSpLocks/>
          </p:cNvGrpSpPr>
          <p:nvPr/>
        </p:nvGrpSpPr>
        <p:grpSpPr bwMode="auto">
          <a:xfrm>
            <a:off x="6019800" y="4495800"/>
            <a:ext cx="773113" cy="596900"/>
            <a:chOff x="5486400" y="3733800"/>
            <a:chExt cx="773112" cy="596900"/>
          </a:xfrm>
        </p:grpSpPr>
        <p:sp>
          <p:nvSpPr>
            <p:cNvPr id="7265" name="Rectangle 233"/>
            <p:cNvSpPr>
              <a:spLocks noChangeArrowheads="1"/>
            </p:cNvSpPr>
            <p:nvPr/>
          </p:nvSpPr>
          <p:spPr bwMode="auto">
            <a:xfrm>
              <a:off x="5503863" y="3783013"/>
              <a:ext cx="755649" cy="547687"/>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700">
                <a:solidFill>
                  <a:srgbClr val="000000"/>
                </a:solidFill>
              </a:endParaRPr>
            </a:p>
          </p:txBody>
        </p:sp>
        <p:sp>
          <p:nvSpPr>
            <p:cNvPr id="7266" name="Freeform 173"/>
            <p:cNvSpPr>
              <a:spLocks/>
            </p:cNvSpPr>
            <p:nvPr/>
          </p:nvSpPr>
          <p:spPr bwMode="auto">
            <a:xfrm>
              <a:off x="5486400" y="3733800"/>
              <a:ext cx="725487" cy="565150"/>
            </a:xfrm>
            <a:custGeom>
              <a:avLst/>
              <a:gdLst>
                <a:gd name="T0" fmla="*/ 0 w 1536"/>
                <a:gd name="T1" fmla="*/ 2147483647 h 1195"/>
                <a:gd name="T2" fmla="*/ 0 w 1536"/>
                <a:gd name="T3" fmla="*/ 0 h 1195"/>
                <a:gd name="T4" fmla="*/ 2147483647 w 1536"/>
                <a:gd name="T5" fmla="*/ 0 h 1195"/>
                <a:gd name="T6" fmla="*/ 2147483647 w 1536"/>
                <a:gd name="T7" fmla="*/ 2147483647 h 1195"/>
                <a:gd name="T8" fmla="*/ 2147483647 w 1536"/>
                <a:gd name="T9" fmla="*/ 2147483647 h 1195"/>
                <a:gd name="T10" fmla="*/ 0 w 1536"/>
                <a:gd name="T11" fmla="*/ 2147483647 h 1195"/>
                <a:gd name="T12" fmla="*/ 0 60000 65536"/>
                <a:gd name="T13" fmla="*/ 0 60000 65536"/>
                <a:gd name="T14" fmla="*/ 0 60000 65536"/>
                <a:gd name="T15" fmla="*/ 0 60000 65536"/>
                <a:gd name="T16" fmla="*/ 0 60000 65536"/>
                <a:gd name="T17" fmla="*/ 0 60000 65536"/>
                <a:gd name="T18" fmla="*/ 0 w 1536"/>
                <a:gd name="T19" fmla="*/ 0 h 1195"/>
                <a:gd name="T20" fmla="*/ 1536 w 1536"/>
                <a:gd name="T21" fmla="*/ 1195 h 1195"/>
              </a:gdLst>
              <a:ahLst/>
              <a:cxnLst>
                <a:cxn ang="T12">
                  <a:pos x="T0" y="T1"/>
                </a:cxn>
                <a:cxn ang="T13">
                  <a:pos x="T2" y="T3"/>
                </a:cxn>
                <a:cxn ang="T14">
                  <a:pos x="T4" y="T5"/>
                </a:cxn>
                <a:cxn ang="T15">
                  <a:pos x="T6" y="T7"/>
                </a:cxn>
                <a:cxn ang="T16">
                  <a:pos x="T8" y="T9"/>
                </a:cxn>
                <a:cxn ang="T17">
                  <a:pos x="T10" y="T11"/>
                </a:cxn>
              </a:cxnLst>
              <a:rect l="T18" t="T19" r="T20" b="T21"/>
              <a:pathLst>
                <a:path w="1536" h="1195">
                  <a:moveTo>
                    <a:pt x="0" y="1024"/>
                  </a:moveTo>
                  <a:lnTo>
                    <a:pt x="0" y="0"/>
                  </a:lnTo>
                  <a:lnTo>
                    <a:pt x="1536" y="0"/>
                  </a:lnTo>
                  <a:lnTo>
                    <a:pt x="1536" y="1024"/>
                  </a:lnTo>
                  <a:cubicBezTo>
                    <a:pt x="1308" y="853"/>
                    <a:pt x="995" y="853"/>
                    <a:pt x="768" y="1024"/>
                  </a:cubicBezTo>
                  <a:cubicBezTo>
                    <a:pt x="540" y="1195"/>
                    <a:pt x="227" y="1195"/>
                    <a:pt x="0" y="1024"/>
                  </a:cubicBezTo>
                  <a:close/>
                </a:path>
              </a:pathLst>
            </a:custGeom>
            <a:solidFill>
              <a:srgbClr val="B8CAE0"/>
            </a:solidFill>
            <a:ln w="22225" cap="rnd">
              <a:solidFill>
                <a:schemeClr val="tx1"/>
              </a:solidFill>
              <a:prstDash val="solid"/>
              <a:round/>
              <a:headEnd/>
              <a:tailEnd/>
            </a:ln>
          </p:spPr>
          <p:txBody>
            <a:bodyPr/>
            <a:lstStyle/>
            <a:p>
              <a:endParaRPr lang="en-US"/>
            </a:p>
          </p:txBody>
        </p:sp>
        <p:sp>
          <p:nvSpPr>
            <p:cNvPr id="7267" name="Rectangle 174"/>
            <p:cNvSpPr>
              <a:spLocks noChangeArrowheads="1"/>
            </p:cNvSpPr>
            <p:nvPr/>
          </p:nvSpPr>
          <p:spPr bwMode="auto">
            <a:xfrm>
              <a:off x="5626100" y="3895725"/>
              <a:ext cx="4476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700" b="1">
                  <a:solidFill>
                    <a:srgbClr val="000000"/>
                  </a:solidFill>
                  <a:cs typeface="Arial" pitchFamily="34" charset="0"/>
                </a:rPr>
                <a:t>Use Cases</a:t>
              </a:r>
              <a:endParaRPr lang="en-US" sz="1000" b="1">
                <a:solidFill>
                  <a:srgbClr val="000000"/>
                </a:solidFill>
                <a:latin typeface="Times New Roman" pitchFamily="18" charset="0"/>
                <a:cs typeface="Arial" pitchFamily="34" charset="0"/>
              </a:endParaRPr>
            </a:p>
          </p:txBody>
        </p:sp>
      </p:grpSp>
      <p:grpSp>
        <p:nvGrpSpPr>
          <p:cNvPr id="7171" name="Group 50"/>
          <p:cNvGrpSpPr>
            <a:grpSpLocks/>
          </p:cNvGrpSpPr>
          <p:nvPr/>
        </p:nvGrpSpPr>
        <p:grpSpPr bwMode="auto">
          <a:xfrm>
            <a:off x="4713288" y="4495800"/>
            <a:ext cx="773112" cy="596900"/>
            <a:chOff x="5486400" y="3733800"/>
            <a:chExt cx="773112" cy="596900"/>
          </a:xfrm>
        </p:grpSpPr>
        <p:sp>
          <p:nvSpPr>
            <p:cNvPr id="7262" name="Rectangle 233"/>
            <p:cNvSpPr>
              <a:spLocks noChangeArrowheads="1"/>
            </p:cNvSpPr>
            <p:nvPr/>
          </p:nvSpPr>
          <p:spPr bwMode="auto">
            <a:xfrm>
              <a:off x="5503862" y="3783013"/>
              <a:ext cx="755650" cy="547687"/>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700">
                <a:solidFill>
                  <a:srgbClr val="000000"/>
                </a:solidFill>
              </a:endParaRPr>
            </a:p>
          </p:txBody>
        </p:sp>
        <p:sp>
          <p:nvSpPr>
            <p:cNvPr id="7263" name="Freeform 173"/>
            <p:cNvSpPr>
              <a:spLocks/>
            </p:cNvSpPr>
            <p:nvPr/>
          </p:nvSpPr>
          <p:spPr bwMode="auto">
            <a:xfrm>
              <a:off x="5486400" y="3733800"/>
              <a:ext cx="725487" cy="565150"/>
            </a:xfrm>
            <a:custGeom>
              <a:avLst/>
              <a:gdLst>
                <a:gd name="T0" fmla="*/ 0 w 1536"/>
                <a:gd name="T1" fmla="*/ 2147483647 h 1195"/>
                <a:gd name="T2" fmla="*/ 0 w 1536"/>
                <a:gd name="T3" fmla="*/ 0 h 1195"/>
                <a:gd name="T4" fmla="*/ 2147483647 w 1536"/>
                <a:gd name="T5" fmla="*/ 0 h 1195"/>
                <a:gd name="T6" fmla="*/ 2147483647 w 1536"/>
                <a:gd name="T7" fmla="*/ 2147483647 h 1195"/>
                <a:gd name="T8" fmla="*/ 2147483647 w 1536"/>
                <a:gd name="T9" fmla="*/ 2147483647 h 1195"/>
                <a:gd name="T10" fmla="*/ 0 w 1536"/>
                <a:gd name="T11" fmla="*/ 2147483647 h 1195"/>
                <a:gd name="T12" fmla="*/ 0 60000 65536"/>
                <a:gd name="T13" fmla="*/ 0 60000 65536"/>
                <a:gd name="T14" fmla="*/ 0 60000 65536"/>
                <a:gd name="T15" fmla="*/ 0 60000 65536"/>
                <a:gd name="T16" fmla="*/ 0 60000 65536"/>
                <a:gd name="T17" fmla="*/ 0 60000 65536"/>
                <a:gd name="T18" fmla="*/ 0 w 1536"/>
                <a:gd name="T19" fmla="*/ 0 h 1195"/>
                <a:gd name="T20" fmla="*/ 1536 w 1536"/>
                <a:gd name="T21" fmla="*/ 1195 h 1195"/>
              </a:gdLst>
              <a:ahLst/>
              <a:cxnLst>
                <a:cxn ang="T12">
                  <a:pos x="T0" y="T1"/>
                </a:cxn>
                <a:cxn ang="T13">
                  <a:pos x="T2" y="T3"/>
                </a:cxn>
                <a:cxn ang="T14">
                  <a:pos x="T4" y="T5"/>
                </a:cxn>
                <a:cxn ang="T15">
                  <a:pos x="T6" y="T7"/>
                </a:cxn>
                <a:cxn ang="T16">
                  <a:pos x="T8" y="T9"/>
                </a:cxn>
                <a:cxn ang="T17">
                  <a:pos x="T10" y="T11"/>
                </a:cxn>
              </a:cxnLst>
              <a:rect l="T18" t="T19" r="T20" b="T21"/>
              <a:pathLst>
                <a:path w="1536" h="1195">
                  <a:moveTo>
                    <a:pt x="0" y="1024"/>
                  </a:moveTo>
                  <a:lnTo>
                    <a:pt x="0" y="0"/>
                  </a:lnTo>
                  <a:lnTo>
                    <a:pt x="1536" y="0"/>
                  </a:lnTo>
                  <a:lnTo>
                    <a:pt x="1536" y="1024"/>
                  </a:lnTo>
                  <a:cubicBezTo>
                    <a:pt x="1308" y="853"/>
                    <a:pt x="995" y="853"/>
                    <a:pt x="768" y="1024"/>
                  </a:cubicBezTo>
                  <a:cubicBezTo>
                    <a:pt x="540" y="1195"/>
                    <a:pt x="227" y="1195"/>
                    <a:pt x="0" y="1024"/>
                  </a:cubicBezTo>
                  <a:close/>
                </a:path>
              </a:pathLst>
            </a:custGeom>
            <a:solidFill>
              <a:srgbClr val="B8CAE0"/>
            </a:solidFill>
            <a:ln w="22225" cap="rnd">
              <a:solidFill>
                <a:schemeClr val="tx1"/>
              </a:solidFill>
              <a:prstDash val="solid"/>
              <a:round/>
              <a:headEnd/>
              <a:tailEnd/>
            </a:ln>
          </p:spPr>
          <p:txBody>
            <a:bodyPr/>
            <a:lstStyle/>
            <a:p>
              <a:endParaRPr lang="en-US"/>
            </a:p>
          </p:txBody>
        </p:sp>
        <p:sp>
          <p:nvSpPr>
            <p:cNvPr id="7264" name="Rectangle 174"/>
            <p:cNvSpPr>
              <a:spLocks noChangeArrowheads="1"/>
            </p:cNvSpPr>
            <p:nvPr/>
          </p:nvSpPr>
          <p:spPr bwMode="auto">
            <a:xfrm>
              <a:off x="5626100" y="3895725"/>
              <a:ext cx="4476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700" b="1">
                  <a:solidFill>
                    <a:srgbClr val="000000"/>
                  </a:solidFill>
                  <a:cs typeface="Arial" pitchFamily="34" charset="0"/>
                </a:rPr>
                <a:t>Use Cases</a:t>
              </a:r>
              <a:endParaRPr lang="en-US" sz="1000" b="1">
                <a:solidFill>
                  <a:srgbClr val="000000"/>
                </a:solidFill>
                <a:latin typeface="Times New Roman" pitchFamily="18" charset="0"/>
                <a:cs typeface="Arial" pitchFamily="34" charset="0"/>
              </a:endParaRPr>
            </a:p>
          </p:txBody>
        </p:sp>
      </p:grpSp>
      <p:sp>
        <p:nvSpPr>
          <p:cNvPr id="7172" name="Rectangle 2"/>
          <p:cNvSpPr>
            <a:spLocks noGrp="1" noChangeArrowheads="1"/>
          </p:cNvSpPr>
          <p:nvPr>
            <p:ph type="title"/>
          </p:nvPr>
        </p:nvSpPr>
        <p:spPr/>
        <p:txBody>
          <a:bodyPr/>
          <a:lstStyle/>
          <a:p>
            <a:r>
              <a:rPr lang="en-US" sz="3200" b="1" smtClean="0">
                <a:solidFill>
                  <a:srgbClr val="002060"/>
                </a:solidFill>
                <a:latin typeface="Calibri" pitchFamily="34" charset="0"/>
              </a:rPr>
              <a:t>Pathway to a National DMAC</a:t>
            </a:r>
          </a:p>
        </p:txBody>
      </p:sp>
      <p:sp>
        <p:nvSpPr>
          <p:cNvPr id="7173" name="Slide Number Placeholder 1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r>
              <a:rPr lang="en-US" sz="1400" smtClean="0">
                <a:solidFill>
                  <a:schemeClr val="bg1"/>
                </a:solidFill>
              </a:rPr>
              <a:t>3</a:t>
            </a:r>
          </a:p>
        </p:txBody>
      </p:sp>
      <p:sp>
        <p:nvSpPr>
          <p:cNvPr id="474248" name="Line 136"/>
          <p:cNvSpPr>
            <a:spLocks noChangeShapeType="1"/>
          </p:cNvSpPr>
          <p:nvPr/>
        </p:nvSpPr>
        <p:spPr bwMode="auto">
          <a:xfrm>
            <a:off x="161925" y="1119188"/>
            <a:ext cx="3724275" cy="23812"/>
          </a:xfrm>
          <a:prstGeom prst="line">
            <a:avLst/>
          </a:prstGeom>
          <a:noFill/>
          <a:ln w="22225" cap="rnd">
            <a:solidFill>
              <a:schemeClr val="tx1"/>
            </a:solidFill>
            <a:round/>
            <a:headEnd/>
            <a:tailEnd type="triangle"/>
          </a:ln>
        </p:spPr>
        <p:txBody>
          <a:bodyPr/>
          <a:lstStyle/>
          <a:p>
            <a:pPr eaLnBrk="0" hangingPunct="0">
              <a:defRPr/>
            </a:pPr>
            <a:endParaRPr lang="en-US" sz="700" dirty="0">
              <a:ln>
                <a:solidFill>
                  <a:schemeClr val="tx1"/>
                </a:solidFill>
              </a:ln>
              <a:ea typeface="ＭＳ Ｐゴシック" charset="-128"/>
              <a:cs typeface="+mn-cs"/>
            </a:endParaRPr>
          </a:p>
        </p:txBody>
      </p:sp>
      <p:sp>
        <p:nvSpPr>
          <p:cNvPr id="7175" name="Rectangle 138"/>
          <p:cNvSpPr>
            <a:spLocks noChangeArrowheads="1"/>
          </p:cNvSpPr>
          <p:nvPr/>
        </p:nvSpPr>
        <p:spPr bwMode="auto">
          <a:xfrm>
            <a:off x="1273175" y="1027113"/>
            <a:ext cx="590550" cy="1825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700">
              <a:solidFill>
                <a:srgbClr val="000000"/>
              </a:solidFill>
            </a:endParaRPr>
          </a:p>
        </p:txBody>
      </p:sp>
      <p:sp>
        <p:nvSpPr>
          <p:cNvPr id="7176" name="Rectangle 139"/>
          <p:cNvSpPr>
            <a:spLocks noChangeArrowheads="1"/>
          </p:cNvSpPr>
          <p:nvPr/>
        </p:nvSpPr>
        <p:spPr bwMode="auto">
          <a:xfrm>
            <a:off x="1454150" y="1042988"/>
            <a:ext cx="161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000" b="1">
                <a:solidFill>
                  <a:srgbClr val="000000"/>
                </a:solidFill>
                <a:cs typeface="Arial" pitchFamily="34" charset="0"/>
              </a:rPr>
              <a:t>FY</a:t>
            </a:r>
            <a:endParaRPr lang="en-US" sz="1000">
              <a:solidFill>
                <a:srgbClr val="000000"/>
              </a:solidFill>
              <a:latin typeface="Times New Roman" pitchFamily="18" charset="0"/>
              <a:cs typeface="Arial" pitchFamily="34" charset="0"/>
            </a:endParaRPr>
          </a:p>
        </p:txBody>
      </p:sp>
      <p:sp>
        <p:nvSpPr>
          <p:cNvPr id="7177" name="Rectangle 140"/>
          <p:cNvSpPr>
            <a:spLocks noChangeArrowheads="1"/>
          </p:cNvSpPr>
          <p:nvPr/>
        </p:nvSpPr>
        <p:spPr bwMode="auto">
          <a:xfrm>
            <a:off x="1608138" y="1042988"/>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000" b="1">
                <a:solidFill>
                  <a:srgbClr val="000000"/>
                </a:solidFill>
                <a:cs typeface="Arial" pitchFamily="34" charset="0"/>
              </a:rPr>
              <a:t>08</a:t>
            </a:r>
            <a:endParaRPr lang="en-US" sz="1000">
              <a:solidFill>
                <a:srgbClr val="000000"/>
              </a:solidFill>
              <a:latin typeface="Times New Roman" pitchFamily="18" charset="0"/>
              <a:cs typeface="Arial" pitchFamily="34" charset="0"/>
            </a:endParaRPr>
          </a:p>
        </p:txBody>
      </p:sp>
      <p:sp>
        <p:nvSpPr>
          <p:cNvPr id="7178" name="Line 141"/>
          <p:cNvSpPr>
            <a:spLocks noChangeShapeType="1"/>
          </p:cNvSpPr>
          <p:nvPr/>
        </p:nvSpPr>
        <p:spPr bwMode="auto">
          <a:xfrm flipV="1">
            <a:off x="4419600" y="1143000"/>
            <a:ext cx="533400" cy="0"/>
          </a:xfrm>
          <a:prstGeom prst="line">
            <a:avLst/>
          </a:prstGeom>
          <a:noFill/>
          <a:ln w="22225" cap="rnd">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7179" name="Picture 87" descr="DMAC progress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219200"/>
            <a:ext cx="3933825"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TextBox 88"/>
          <p:cNvSpPr txBox="1">
            <a:spLocks noChangeArrowheads="1"/>
          </p:cNvSpPr>
          <p:nvPr/>
        </p:nvSpPr>
        <p:spPr bwMode="auto">
          <a:xfrm>
            <a:off x="304800" y="762000"/>
            <a:ext cx="2535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400"/>
              <a:t>Acquisition Track (Traditional)</a:t>
            </a:r>
          </a:p>
        </p:txBody>
      </p:sp>
      <p:sp>
        <p:nvSpPr>
          <p:cNvPr id="7181" name="TextBox 89"/>
          <p:cNvSpPr txBox="1">
            <a:spLocks noChangeArrowheads="1"/>
          </p:cNvSpPr>
          <p:nvPr/>
        </p:nvSpPr>
        <p:spPr bwMode="auto">
          <a:xfrm>
            <a:off x="4648200" y="762000"/>
            <a:ext cx="2495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400"/>
              <a:t>Building DMAC with Partners</a:t>
            </a:r>
          </a:p>
        </p:txBody>
      </p:sp>
      <p:grpSp>
        <p:nvGrpSpPr>
          <p:cNvPr id="7182" name="Group 80"/>
          <p:cNvGrpSpPr>
            <a:grpSpLocks/>
          </p:cNvGrpSpPr>
          <p:nvPr/>
        </p:nvGrpSpPr>
        <p:grpSpPr bwMode="auto">
          <a:xfrm>
            <a:off x="6324600" y="3048000"/>
            <a:ext cx="762000" cy="609600"/>
            <a:chOff x="4572001" y="2971800"/>
            <a:chExt cx="762003" cy="609600"/>
          </a:xfrm>
        </p:grpSpPr>
        <p:sp>
          <p:nvSpPr>
            <p:cNvPr id="7259" name="Rectangle 236"/>
            <p:cNvSpPr>
              <a:spLocks noChangeArrowheads="1"/>
            </p:cNvSpPr>
            <p:nvPr/>
          </p:nvSpPr>
          <p:spPr bwMode="auto">
            <a:xfrm>
              <a:off x="4600576" y="3006725"/>
              <a:ext cx="733428" cy="574675"/>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700">
                <a:solidFill>
                  <a:srgbClr val="000000"/>
                </a:solidFill>
              </a:endParaRPr>
            </a:p>
          </p:txBody>
        </p:sp>
        <p:sp>
          <p:nvSpPr>
            <p:cNvPr id="7260" name="Rectangle 220"/>
            <p:cNvSpPr>
              <a:spLocks noChangeArrowheads="1"/>
            </p:cNvSpPr>
            <p:nvPr/>
          </p:nvSpPr>
          <p:spPr bwMode="auto">
            <a:xfrm>
              <a:off x="4572001" y="2971800"/>
              <a:ext cx="725491" cy="542925"/>
            </a:xfrm>
            <a:prstGeom prst="rect">
              <a:avLst/>
            </a:prstGeom>
            <a:solidFill>
              <a:srgbClr val="B8CAE0"/>
            </a:solidFill>
            <a:ln w="22225" cap="rnd">
              <a:solidFill>
                <a:srgbClr val="000000"/>
              </a:solidFill>
              <a:round/>
              <a:headEnd/>
              <a:tailEnd/>
            </a:ln>
          </p:spPr>
          <p:txBody>
            <a:bodyPr/>
            <a:lstStyle/>
            <a:p>
              <a:pPr eaLnBrk="0" hangingPunct="0"/>
              <a:endParaRPr lang="en-US" sz="700">
                <a:solidFill>
                  <a:srgbClr val="000000"/>
                </a:solidFill>
              </a:endParaRPr>
            </a:p>
          </p:txBody>
        </p:sp>
        <p:sp>
          <p:nvSpPr>
            <p:cNvPr id="7261" name="Rectangle 221"/>
            <p:cNvSpPr>
              <a:spLocks noChangeArrowheads="1"/>
            </p:cNvSpPr>
            <p:nvPr/>
          </p:nvSpPr>
          <p:spPr bwMode="auto">
            <a:xfrm>
              <a:off x="4648200" y="3048000"/>
              <a:ext cx="60959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700" b="1">
                  <a:solidFill>
                    <a:srgbClr val="000000"/>
                  </a:solidFill>
                  <a:cs typeface="Arial" pitchFamily="34" charset="0"/>
                </a:rPr>
                <a:t>Biological Variables Added</a:t>
              </a:r>
              <a:endParaRPr lang="en-US" sz="1000" b="1">
                <a:solidFill>
                  <a:srgbClr val="000000"/>
                </a:solidFill>
                <a:latin typeface="Times New Roman" pitchFamily="18" charset="0"/>
                <a:cs typeface="Arial" pitchFamily="34" charset="0"/>
              </a:endParaRPr>
            </a:p>
          </p:txBody>
        </p:sp>
      </p:grpSp>
      <p:grpSp>
        <p:nvGrpSpPr>
          <p:cNvPr id="7183" name="Group 248"/>
          <p:cNvGrpSpPr>
            <a:grpSpLocks/>
          </p:cNvGrpSpPr>
          <p:nvPr/>
        </p:nvGrpSpPr>
        <p:grpSpPr bwMode="auto">
          <a:xfrm>
            <a:off x="4572000" y="4038600"/>
            <a:ext cx="762000" cy="609600"/>
            <a:chOff x="720" y="3120"/>
            <a:chExt cx="480" cy="384"/>
          </a:xfrm>
        </p:grpSpPr>
        <p:sp>
          <p:nvSpPr>
            <p:cNvPr id="7256" name="Rectangle 236"/>
            <p:cNvSpPr>
              <a:spLocks noChangeArrowheads="1"/>
            </p:cNvSpPr>
            <p:nvPr/>
          </p:nvSpPr>
          <p:spPr bwMode="auto">
            <a:xfrm>
              <a:off x="738" y="3142"/>
              <a:ext cx="462" cy="362"/>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700">
                <a:solidFill>
                  <a:srgbClr val="000000"/>
                </a:solidFill>
              </a:endParaRPr>
            </a:p>
          </p:txBody>
        </p:sp>
        <p:sp>
          <p:nvSpPr>
            <p:cNvPr id="7257" name="Rectangle 220"/>
            <p:cNvSpPr>
              <a:spLocks noChangeArrowheads="1"/>
            </p:cNvSpPr>
            <p:nvPr/>
          </p:nvSpPr>
          <p:spPr bwMode="auto">
            <a:xfrm>
              <a:off x="720" y="3120"/>
              <a:ext cx="457" cy="342"/>
            </a:xfrm>
            <a:prstGeom prst="rect">
              <a:avLst/>
            </a:prstGeom>
            <a:solidFill>
              <a:srgbClr val="B8CAE0"/>
            </a:solidFill>
            <a:ln w="22225" cap="rnd">
              <a:solidFill>
                <a:srgbClr val="000000"/>
              </a:solidFill>
              <a:round/>
              <a:headEnd/>
              <a:tailEnd/>
            </a:ln>
          </p:spPr>
          <p:txBody>
            <a:bodyPr/>
            <a:lstStyle/>
            <a:p>
              <a:pPr eaLnBrk="0" hangingPunct="0"/>
              <a:endParaRPr lang="en-US" sz="700">
                <a:solidFill>
                  <a:srgbClr val="000000"/>
                </a:solidFill>
              </a:endParaRPr>
            </a:p>
          </p:txBody>
        </p:sp>
        <p:sp>
          <p:nvSpPr>
            <p:cNvPr id="7258" name="Rectangle 221"/>
            <p:cNvSpPr>
              <a:spLocks noChangeArrowheads="1"/>
            </p:cNvSpPr>
            <p:nvPr/>
          </p:nvSpPr>
          <p:spPr bwMode="auto">
            <a:xfrm>
              <a:off x="771" y="3170"/>
              <a:ext cx="35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700" b="1">
                  <a:solidFill>
                    <a:srgbClr val="000000"/>
                  </a:solidFill>
                  <a:cs typeface="Arial" pitchFamily="34" charset="0"/>
                </a:rPr>
                <a:t>DIF </a:t>
              </a:r>
            </a:p>
            <a:p>
              <a:pPr algn="ctr"/>
              <a:r>
                <a:rPr lang="en-US" sz="700" b="1">
                  <a:solidFill>
                    <a:srgbClr val="000000"/>
                  </a:solidFill>
                  <a:cs typeface="Arial" pitchFamily="34" charset="0"/>
                </a:rPr>
                <a:t>Development</a:t>
              </a:r>
            </a:p>
            <a:p>
              <a:pPr algn="ctr"/>
              <a:r>
                <a:rPr lang="en-US" sz="700" b="1">
                  <a:solidFill>
                    <a:srgbClr val="000000"/>
                  </a:solidFill>
                  <a:cs typeface="Arial" pitchFamily="34" charset="0"/>
                </a:rPr>
                <a:t>Completed</a:t>
              </a:r>
              <a:endParaRPr lang="en-US" sz="1000" b="1">
                <a:solidFill>
                  <a:srgbClr val="000000"/>
                </a:solidFill>
                <a:latin typeface="Times New Roman" pitchFamily="18" charset="0"/>
                <a:cs typeface="Arial" pitchFamily="34" charset="0"/>
              </a:endParaRPr>
            </a:p>
          </p:txBody>
        </p:sp>
      </p:grpSp>
      <p:grpSp>
        <p:nvGrpSpPr>
          <p:cNvPr id="7184" name="Group 249"/>
          <p:cNvGrpSpPr>
            <a:grpSpLocks/>
          </p:cNvGrpSpPr>
          <p:nvPr/>
        </p:nvGrpSpPr>
        <p:grpSpPr bwMode="auto">
          <a:xfrm>
            <a:off x="2895600" y="5257800"/>
            <a:ext cx="762000" cy="609600"/>
            <a:chOff x="720" y="3120"/>
            <a:chExt cx="480" cy="384"/>
          </a:xfrm>
        </p:grpSpPr>
        <p:sp>
          <p:nvSpPr>
            <p:cNvPr id="7253" name="Rectangle 250"/>
            <p:cNvSpPr>
              <a:spLocks noChangeArrowheads="1"/>
            </p:cNvSpPr>
            <p:nvPr/>
          </p:nvSpPr>
          <p:spPr bwMode="auto">
            <a:xfrm>
              <a:off x="738" y="3142"/>
              <a:ext cx="462" cy="362"/>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700">
                <a:solidFill>
                  <a:srgbClr val="000000"/>
                </a:solidFill>
              </a:endParaRPr>
            </a:p>
          </p:txBody>
        </p:sp>
        <p:sp>
          <p:nvSpPr>
            <p:cNvPr id="7254" name="Rectangle 251"/>
            <p:cNvSpPr>
              <a:spLocks noChangeArrowheads="1"/>
            </p:cNvSpPr>
            <p:nvPr/>
          </p:nvSpPr>
          <p:spPr bwMode="auto">
            <a:xfrm>
              <a:off x="720" y="3120"/>
              <a:ext cx="457" cy="342"/>
            </a:xfrm>
            <a:prstGeom prst="rect">
              <a:avLst/>
            </a:prstGeom>
            <a:solidFill>
              <a:srgbClr val="B8CAE0"/>
            </a:solidFill>
            <a:ln w="22225" cap="rnd">
              <a:solidFill>
                <a:srgbClr val="000000"/>
              </a:solidFill>
              <a:round/>
              <a:headEnd/>
              <a:tailEnd/>
            </a:ln>
          </p:spPr>
          <p:txBody>
            <a:bodyPr/>
            <a:lstStyle/>
            <a:p>
              <a:pPr eaLnBrk="0" hangingPunct="0"/>
              <a:endParaRPr lang="en-US" sz="700">
                <a:solidFill>
                  <a:srgbClr val="000000"/>
                </a:solidFill>
              </a:endParaRPr>
            </a:p>
          </p:txBody>
        </p:sp>
        <p:sp>
          <p:nvSpPr>
            <p:cNvPr id="7255" name="Rectangle 252"/>
            <p:cNvSpPr>
              <a:spLocks noChangeArrowheads="1"/>
            </p:cNvSpPr>
            <p:nvPr/>
          </p:nvSpPr>
          <p:spPr bwMode="auto">
            <a:xfrm>
              <a:off x="863" y="3170"/>
              <a:ext cx="17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000" b="1">
                  <a:solidFill>
                    <a:srgbClr val="000000"/>
                  </a:solidFill>
                  <a:cs typeface="Arial" pitchFamily="34" charset="0"/>
                </a:rPr>
                <a:t>OOI </a:t>
              </a:r>
            </a:p>
            <a:p>
              <a:pPr algn="ctr"/>
              <a:r>
                <a:rPr lang="en-US" sz="1000" b="1">
                  <a:solidFill>
                    <a:srgbClr val="000000"/>
                  </a:solidFill>
                  <a:cs typeface="Arial" pitchFamily="34" charset="0"/>
                </a:rPr>
                <a:t>CI</a:t>
              </a:r>
              <a:endParaRPr lang="en-US" sz="1000" b="1">
                <a:solidFill>
                  <a:srgbClr val="000000"/>
                </a:solidFill>
                <a:latin typeface="Times New Roman" pitchFamily="18" charset="0"/>
                <a:cs typeface="Arial" pitchFamily="34" charset="0"/>
              </a:endParaRPr>
            </a:p>
          </p:txBody>
        </p:sp>
      </p:grpSp>
      <p:sp>
        <p:nvSpPr>
          <p:cNvPr id="7185" name="Freeform 135"/>
          <p:cNvSpPr>
            <a:spLocks noEditPoints="1"/>
          </p:cNvSpPr>
          <p:nvPr/>
        </p:nvSpPr>
        <p:spPr bwMode="auto">
          <a:xfrm>
            <a:off x="4221163" y="838200"/>
            <a:ext cx="46037" cy="5356225"/>
          </a:xfrm>
          <a:custGeom>
            <a:avLst/>
            <a:gdLst>
              <a:gd name="T0" fmla="*/ 2147483647 w 47"/>
              <a:gd name="T1" fmla="*/ 2147483647 h 10691"/>
              <a:gd name="T2" fmla="*/ 0 w 47"/>
              <a:gd name="T3" fmla="*/ 2147483647 h 10691"/>
              <a:gd name="T4" fmla="*/ 2147483647 w 47"/>
              <a:gd name="T5" fmla="*/ 0 h 10691"/>
              <a:gd name="T6" fmla="*/ 2147483647 w 47"/>
              <a:gd name="T7" fmla="*/ 2147483647 h 10691"/>
              <a:gd name="T8" fmla="*/ 2147483647 w 47"/>
              <a:gd name="T9" fmla="*/ 2147483647 h 10691"/>
              <a:gd name="T10" fmla="*/ 0 w 47"/>
              <a:gd name="T11" fmla="*/ 2147483647 h 10691"/>
              <a:gd name="T12" fmla="*/ 2147483647 w 47"/>
              <a:gd name="T13" fmla="*/ 2147483647 h 10691"/>
              <a:gd name="T14" fmla="*/ 2147483647 w 47"/>
              <a:gd name="T15" fmla="*/ 2147483647 h 10691"/>
              <a:gd name="T16" fmla="*/ 0 w 47"/>
              <a:gd name="T17" fmla="*/ 2147483647 h 10691"/>
              <a:gd name="T18" fmla="*/ 2147483647 w 47"/>
              <a:gd name="T19" fmla="*/ 2147483647 h 10691"/>
              <a:gd name="T20" fmla="*/ 2147483647 w 47"/>
              <a:gd name="T21" fmla="*/ 2147483647 h 10691"/>
              <a:gd name="T22" fmla="*/ 2147483647 w 47"/>
              <a:gd name="T23" fmla="*/ 2147483647 h 10691"/>
              <a:gd name="T24" fmla="*/ 0 w 47"/>
              <a:gd name="T25" fmla="*/ 2147483647 h 10691"/>
              <a:gd name="T26" fmla="*/ 2147483647 w 47"/>
              <a:gd name="T27" fmla="*/ 2147483647 h 10691"/>
              <a:gd name="T28" fmla="*/ 2147483647 w 47"/>
              <a:gd name="T29" fmla="*/ 2147483647 h 10691"/>
              <a:gd name="T30" fmla="*/ 0 w 47"/>
              <a:gd name="T31" fmla="*/ 2147483647 h 10691"/>
              <a:gd name="T32" fmla="*/ 2147483647 w 47"/>
              <a:gd name="T33" fmla="*/ 2147483647 h 10691"/>
              <a:gd name="T34" fmla="*/ 2147483647 w 47"/>
              <a:gd name="T35" fmla="*/ 2147483647 h 10691"/>
              <a:gd name="T36" fmla="*/ 2147483647 w 47"/>
              <a:gd name="T37" fmla="*/ 2147483647 h 10691"/>
              <a:gd name="T38" fmla="*/ 0 w 47"/>
              <a:gd name="T39" fmla="*/ 2147483647 h 10691"/>
              <a:gd name="T40" fmla="*/ 2147483647 w 47"/>
              <a:gd name="T41" fmla="*/ 2147483647 h 10691"/>
              <a:gd name="T42" fmla="*/ 2147483647 w 47"/>
              <a:gd name="T43" fmla="*/ 2147483647 h 10691"/>
              <a:gd name="T44" fmla="*/ 0 w 47"/>
              <a:gd name="T45" fmla="*/ 2147483647 h 10691"/>
              <a:gd name="T46" fmla="*/ 2147483647 w 47"/>
              <a:gd name="T47" fmla="*/ 2147483647 h 10691"/>
              <a:gd name="T48" fmla="*/ 2147483647 w 47"/>
              <a:gd name="T49" fmla="*/ 2147483647 h 10691"/>
              <a:gd name="T50" fmla="*/ 2147483647 w 47"/>
              <a:gd name="T51" fmla="*/ 2147483647 h 10691"/>
              <a:gd name="T52" fmla="*/ 0 w 47"/>
              <a:gd name="T53" fmla="*/ 2147483647 h 10691"/>
              <a:gd name="T54" fmla="*/ 2147483647 w 47"/>
              <a:gd name="T55" fmla="*/ 2147483647 h 10691"/>
              <a:gd name="T56" fmla="*/ 2147483647 w 47"/>
              <a:gd name="T57" fmla="*/ 2147483647 h 10691"/>
              <a:gd name="T58" fmla="*/ 0 w 47"/>
              <a:gd name="T59" fmla="*/ 2147483647 h 10691"/>
              <a:gd name="T60" fmla="*/ 2147483647 w 47"/>
              <a:gd name="T61" fmla="*/ 2147483647 h 10691"/>
              <a:gd name="T62" fmla="*/ 2147483647 w 47"/>
              <a:gd name="T63" fmla="*/ 2147483647 h 10691"/>
              <a:gd name="T64" fmla="*/ 2147483647 w 47"/>
              <a:gd name="T65" fmla="*/ 2147483647 h 10691"/>
              <a:gd name="T66" fmla="*/ 0 w 47"/>
              <a:gd name="T67" fmla="*/ 2147483647 h 10691"/>
              <a:gd name="T68" fmla="*/ 2147483647 w 47"/>
              <a:gd name="T69" fmla="*/ 2147483647 h 106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
              <a:gd name="T106" fmla="*/ 0 h 10691"/>
              <a:gd name="T107" fmla="*/ 47 w 47"/>
              <a:gd name="T108" fmla="*/ 10691 h 106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 h="10691">
                <a:moveTo>
                  <a:pt x="47" y="23"/>
                </a:moveTo>
                <a:lnTo>
                  <a:pt x="47" y="714"/>
                </a:lnTo>
                <a:cubicBezTo>
                  <a:pt x="47" y="727"/>
                  <a:pt x="36" y="737"/>
                  <a:pt x="24" y="737"/>
                </a:cubicBezTo>
                <a:cubicBezTo>
                  <a:pt x="11" y="737"/>
                  <a:pt x="0" y="727"/>
                  <a:pt x="0" y="714"/>
                </a:cubicBezTo>
                <a:lnTo>
                  <a:pt x="0" y="23"/>
                </a:lnTo>
                <a:cubicBezTo>
                  <a:pt x="0" y="10"/>
                  <a:pt x="11" y="0"/>
                  <a:pt x="24" y="0"/>
                </a:cubicBezTo>
                <a:cubicBezTo>
                  <a:pt x="36" y="0"/>
                  <a:pt x="47" y="10"/>
                  <a:pt x="47" y="23"/>
                </a:cubicBezTo>
                <a:close/>
                <a:moveTo>
                  <a:pt x="47" y="1129"/>
                </a:moveTo>
                <a:lnTo>
                  <a:pt x="47" y="1820"/>
                </a:lnTo>
                <a:cubicBezTo>
                  <a:pt x="47" y="1833"/>
                  <a:pt x="36" y="1843"/>
                  <a:pt x="24" y="1843"/>
                </a:cubicBezTo>
                <a:cubicBezTo>
                  <a:pt x="11" y="1843"/>
                  <a:pt x="0" y="1833"/>
                  <a:pt x="0" y="1820"/>
                </a:cubicBezTo>
                <a:lnTo>
                  <a:pt x="0" y="1129"/>
                </a:lnTo>
                <a:cubicBezTo>
                  <a:pt x="0" y="1116"/>
                  <a:pt x="11" y="1106"/>
                  <a:pt x="24" y="1106"/>
                </a:cubicBezTo>
                <a:cubicBezTo>
                  <a:pt x="36" y="1106"/>
                  <a:pt x="47" y="1116"/>
                  <a:pt x="47" y="1129"/>
                </a:cubicBezTo>
                <a:close/>
                <a:moveTo>
                  <a:pt x="47" y="2235"/>
                </a:moveTo>
                <a:lnTo>
                  <a:pt x="47" y="2926"/>
                </a:lnTo>
                <a:cubicBezTo>
                  <a:pt x="47" y="2939"/>
                  <a:pt x="36" y="2949"/>
                  <a:pt x="24" y="2949"/>
                </a:cubicBezTo>
                <a:cubicBezTo>
                  <a:pt x="11" y="2949"/>
                  <a:pt x="0" y="2939"/>
                  <a:pt x="0" y="2926"/>
                </a:cubicBezTo>
                <a:lnTo>
                  <a:pt x="0" y="2235"/>
                </a:lnTo>
                <a:cubicBezTo>
                  <a:pt x="0" y="2222"/>
                  <a:pt x="11" y="2212"/>
                  <a:pt x="24" y="2212"/>
                </a:cubicBezTo>
                <a:cubicBezTo>
                  <a:pt x="36" y="2212"/>
                  <a:pt x="47" y="2222"/>
                  <a:pt x="47" y="2235"/>
                </a:cubicBezTo>
                <a:close/>
                <a:moveTo>
                  <a:pt x="47" y="3341"/>
                </a:moveTo>
                <a:lnTo>
                  <a:pt x="47" y="4032"/>
                </a:lnTo>
                <a:cubicBezTo>
                  <a:pt x="47" y="4045"/>
                  <a:pt x="36" y="4055"/>
                  <a:pt x="24" y="4055"/>
                </a:cubicBezTo>
                <a:cubicBezTo>
                  <a:pt x="11" y="4055"/>
                  <a:pt x="0" y="4045"/>
                  <a:pt x="0" y="4032"/>
                </a:cubicBezTo>
                <a:lnTo>
                  <a:pt x="0" y="3341"/>
                </a:lnTo>
                <a:cubicBezTo>
                  <a:pt x="0" y="3328"/>
                  <a:pt x="11" y="3318"/>
                  <a:pt x="24" y="3318"/>
                </a:cubicBezTo>
                <a:cubicBezTo>
                  <a:pt x="36" y="3318"/>
                  <a:pt x="47" y="3328"/>
                  <a:pt x="47" y="3341"/>
                </a:cubicBezTo>
                <a:close/>
                <a:moveTo>
                  <a:pt x="47" y="4447"/>
                </a:moveTo>
                <a:lnTo>
                  <a:pt x="47" y="5138"/>
                </a:lnTo>
                <a:cubicBezTo>
                  <a:pt x="47" y="5151"/>
                  <a:pt x="36" y="5161"/>
                  <a:pt x="24" y="5161"/>
                </a:cubicBezTo>
                <a:cubicBezTo>
                  <a:pt x="11" y="5161"/>
                  <a:pt x="0" y="5151"/>
                  <a:pt x="0" y="5138"/>
                </a:cubicBezTo>
                <a:lnTo>
                  <a:pt x="0" y="4447"/>
                </a:lnTo>
                <a:cubicBezTo>
                  <a:pt x="0" y="4434"/>
                  <a:pt x="11" y="4424"/>
                  <a:pt x="24" y="4424"/>
                </a:cubicBezTo>
                <a:cubicBezTo>
                  <a:pt x="36" y="4424"/>
                  <a:pt x="47" y="4434"/>
                  <a:pt x="47" y="4447"/>
                </a:cubicBezTo>
                <a:close/>
                <a:moveTo>
                  <a:pt x="47" y="5553"/>
                </a:moveTo>
                <a:lnTo>
                  <a:pt x="47" y="6244"/>
                </a:lnTo>
                <a:cubicBezTo>
                  <a:pt x="47" y="6257"/>
                  <a:pt x="36" y="6267"/>
                  <a:pt x="24" y="6267"/>
                </a:cubicBezTo>
                <a:cubicBezTo>
                  <a:pt x="11" y="6267"/>
                  <a:pt x="0" y="6257"/>
                  <a:pt x="0" y="6244"/>
                </a:cubicBezTo>
                <a:lnTo>
                  <a:pt x="0" y="5553"/>
                </a:lnTo>
                <a:cubicBezTo>
                  <a:pt x="0" y="5540"/>
                  <a:pt x="11" y="5530"/>
                  <a:pt x="24" y="5530"/>
                </a:cubicBezTo>
                <a:cubicBezTo>
                  <a:pt x="36" y="5530"/>
                  <a:pt x="47" y="5540"/>
                  <a:pt x="47" y="5553"/>
                </a:cubicBezTo>
                <a:close/>
                <a:moveTo>
                  <a:pt x="47" y="6659"/>
                </a:moveTo>
                <a:lnTo>
                  <a:pt x="47" y="7350"/>
                </a:lnTo>
                <a:cubicBezTo>
                  <a:pt x="47" y="7363"/>
                  <a:pt x="36" y="7373"/>
                  <a:pt x="24" y="7373"/>
                </a:cubicBezTo>
                <a:cubicBezTo>
                  <a:pt x="11" y="7373"/>
                  <a:pt x="0" y="7363"/>
                  <a:pt x="0" y="7350"/>
                </a:cubicBezTo>
                <a:lnTo>
                  <a:pt x="0" y="6659"/>
                </a:lnTo>
                <a:cubicBezTo>
                  <a:pt x="0" y="6646"/>
                  <a:pt x="11" y="6636"/>
                  <a:pt x="24" y="6636"/>
                </a:cubicBezTo>
                <a:cubicBezTo>
                  <a:pt x="36" y="6636"/>
                  <a:pt x="47" y="6646"/>
                  <a:pt x="47" y="6659"/>
                </a:cubicBezTo>
                <a:close/>
                <a:moveTo>
                  <a:pt x="47" y="7765"/>
                </a:moveTo>
                <a:lnTo>
                  <a:pt x="47" y="8456"/>
                </a:lnTo>
                <a:cubicBezTo>
                  <a:pt x="47" y="8468"/>
                  <a:pt x="36" y="8479"/>
                  <a:pt x="24" y="8479"/>
                </a:cubicBezTo>
                <a:cubicBezTo>
                  <a:pt x="11" y="8479"/>
                  <a:pt x="0" y="8468"/>
                  <a:pt x="0" y="8456"/>
                </a:cubicBezTo>
                <a:lnTo>
                  <a:pt x="0" y="7765"/>
                </a:lnTo>
                <a:cubicBezTo>
                  <a:pt x="0" y="7752"/>
                  <a:pt x="11" y="7742"/>
                  <a:pt x="24" y="7742"/>
                </a:cubicBezTo>
                <a:cubicBezTo>
                  <a:pt x="36" y="7742"/>
                  <a:pt x="47" y="7752"/>
                  <a:pt x="47" y="7765"/>
                </a:cubicBezTo>
                <a:close/>
                <a:moveTo>
                  <a:pt x="47" y="8870"/>
                </a:moveTo>
                <a:lnTo>
                  <a:pt x="47" y="9562"/>
                </a:lnTo>
                <a:cubicBezTo>
                  <a:pt x="47" y="9574"/>
                  <a:pt x="36" y="9585"/>
                  <a:pt x="24" y="9585"/>
                </a:cubicBezTo>
                <a:cubicBezTo>
                  <a:pt x="11" y="9585"/>
                  <a:pt x="0" y="9574"/>
                  <a:pt x="0" y="9562"/>
                </a:cubicBezTo>
                <a:lnTo>
                  <a:pt x="0" y="8870"/>
                </a:lnTo>
                <a:cubicBezTo>
                  <a:pt x="0" y="8858"/>
                  <a:pt x="11" y="8847"/>
                  <a:pt x="24" y="8847"/>
                </a:cubicBezTo>
                <a:cubicBezTo>
                  <a:pt x="36" y="8847"/>
                  <a:pt x="47" y="8858"/>
                  <a:pt x="47" y="8870"/>
                </a:cubicBezTo>
                <a:close/>
                <a:moveTo>
                  <a:pt x="47" y="9976"/>
                </a:moveTo>
                <a:lnTo>
                  <a:pt x="47" y="10668"/>
                </a:lnTo>
                <a:cubicBezTo>
                  <a:pt x="47" y="10680"/>
                  <a:pt x="36" y="10691"/>
                  <a:pt x="24" y="10691"/>
                </a:cubicBezTo>
                <a:cubicBezTo>
                  <a:pt x="11" y="10691"/>
                  <a:pt x="0" y="10680"/>
                  <a:pt x="0" y="10668"/>
                </a:cubicBezTo>
                <a:lnTo>
                  <a:pt x="0" y="9976"/>
                </a:lnTo>
                <a:cubicBezTo>
                  <a:pt x="0" y="9964"/>
                  <a:pt x="11" y="9953"/>
                  <a:pt x="24" y="9953"/>
                </a:cubicBezTo>
                <a:cubicBezTo>
                  <a:pt x="36" y="9953"/>
                  <a:pt x="47" y="9964"/>
                  <a:pt x="47" y="9976"/>
                </a:cubicBezTo>
                <a:close/>
              </a:path>
            </a:pathLst>
          </a:custGeom>
          <a:solidFill>
            <a:schemeClr val="tx1"/>
          </a:solidFill>
          <a:ln w="8001" cap="flat">
            <a:solidFill>
              <a:schemeClr val="tx1"/>
            </a:solidFill>
            <a:prstDash val="solid"/>
            <a:bevel/>
            <a:headEnd/>
            <a:tailEnd/>
          </a:ln>
        </p:spPr>
        <p:txBody>
          <a:bodyPr/>
          <a:lstStyle/>
          <a:p>
            <a:endParaRPr lang="en-US"/>
          </a:p>
        </p:txBody>
      </p:sp>
      <p:grpSp>
        <p:nvGrpSpPr>
          <p:cNvPr id="7186" name="Group 249"/>
          <p:cNvGrpSpPr>
            <a:grpSpLocks/>
          </p:cNvGrpSpPr>
          <p:nvPr/>
        </p:nvGrpSpPr>
        <p:grpSpPr bwMode="auto">
          <a:xfrm>
            <a:off x="5791200" y="4038600"/>
            <a:ext cx="914400" cy="609600"/>
            <a:chOff x="720" y="3120"/>
            <a:chExt cx="480" cy="384"/>
          </a:xfrm>
        </p:grpSpPr>
        <p:sp>
          <p:nvSpPr>
            <p:cNvPr id="7250" name="Rectangle 250"/>
            <p:cNvSpPr>
              <a:spLocks noChangeArrowheads="1"/>
            </p:cNvSpPr>
            <p:nvPr/>
          </p:nvSpPr>
          <p:spPr bwMode="auto">
            <a:xfrm>
              <a:off x="738" y="3142"/>
              <a:ext cx="462" cy="362"/>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700">
                <a:solidFill>
                  <a:srgbClr val="000000"/>
                </a:solidFill>
              </a:endParaRPr>
            </a:p>
          </p:txBody>
        </p:sp>
        <p:sp>
          <p:nvSpPr>
            <p:cNvPr id="7251" name="Rectangle 251"/>
            <p:cNvSpPr>
              <a:spLocks noChangeArrowheads="1"/>
            </p:cNvSpPr>
            <p:nvPr/>
          </p:nvSpPr>
          <p:spPr bwMode="auto">
            <a:xfrm>
              <a:off x="720" y="3120"/>
              <a:ext cx="457" cy="342"/>
            </a:xfrm>
            <a:prstGeom prst="rect">
              <a:avLst/>
            </a:prstGeom>
            <a:solidFill>
              <a:srgbClr val="B8CAE0"/>
            </a:solidFill>
            <a:ln w="22225" cap="rnd">
              <a:solidFill>
                <a:srgbClr val="000000"/>
              </a:solidFill>
              <a:round/>
              <a:headEnd/>
              <a:tailEnd/>
            </a:ln>
          </p:spPr>
          <p:txBody>
            <a:bodyPr/>
            <a:lstStyle/>
            <a:p>
              <a:pPr eaLnBrk="0" hangingPunct="0"/>
              <a:endParaRPr lang="en-US" sz="700">
                <a:solidFill>
                  <a:srgbClr val="000000"/>
                </a:solidFill>
              </a:endParaRPr>
            </a:p>
          </p:txBody>
        </p:sp>
        <p:sp>
          <p:nvSpPr>
            <p:cNvPr id="7252" name="Rectangle 252"/>
            <p:cNvSpPr>
              <a:spLocks noChangeArrowheads="1"/>
            </p:cNvSpPr>
            <p:nvPr/>
          </p:nvSpPr>
          <p:spPr bwMode="auto">
            <a:xfrm>
              <a:off x="760" y="3170"/>
              <a:ext cx="37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000" b="1">
                  <a:solidFill>
                    <a:srgbClr val="000000"/>
                  </a:solidFill>
                  <a:cs typeface="Arial" pitchFamily="34" charset="0"/>
                </a:rPr>
                <a:t>DMAC 1.0</a:t>
              </a:r>
              <a:endParaRPr lang="en-US" sz="1000" b="1">
                <a:solidFill>
                  <a:srgbClr val="000000"/>
                </a:solidFill>
                <a:latin typeface="Times New Roman" pitchFamily="18" charset="0"/>
                <a:cs typeface="Arial" pitchFamily="34" charset="0"/>
              </a:endParaRPr>
            </a:p>
          </p:txBody>
        </p:sp>
      </p:grpSp>
      <p:cxnSp>
        <p:nvCxnSpPr>
          <p:cNvPr id="7187" name="Straight Arrow Connector 46"/>
          <p:cNvCxnSpPr>
            <a:cxnSpLocks noChangeShapeType="1"/>
          </p:cNvCxnSpPr>
          <p:nvPr/>
        </p:nvCxnSpPr>
        <p:spPr bwMode="auto">
          <a:xfrm>
            <a:off x="1524000" y="4267200"/>
            <a:ext cx="3048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188" name="Rectangle 144"/>
          <p:cNvSpPr>
            <a:spLocks noChangeArrowheads="1"/>
          </p:cNvSpPr>
          <p:nvPr/>
        </p:nvSpPr>
        <p:spPr bwMode="auto">
          <a:xfrm>
            <a:off x="5029200" y="1042988"/>
            <a:ext cx="3397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000" b="1">
                <a:solidFill>
                  <a:srgbClr val="000000"/>
                </a:solidFill>
                <a:cs typeface="Arial" pitchFamily="34" charset="0"/>
              </a:rPr>
              <a:t>FY 10</a:t>
            </a:r>
            <a:endParaRPr lang="en-US" sz="1000">
              <a:solidFill>
                <a:srgbClr val="000000"/>
              </a:solidFill>
              <a:latin typeface="Times New Roman" pitchFamily="18" charset="0"/>
              <a:cs typeface="Arial" pitchFamily="34" charset="0"/>
            </a:endParaRPr>
          </a:p>
        </p:txBody>
      </p:sp>
      <p:sp>
        <p:nvSpPr>
          <p:cNvPr id="7189" name="Rectangle 144"/>
          <p:cNvSpPr>
            <a:spLocks noChangeArrowheads="1"/>
          </p:cNvSpPr>
          <p:nvPr/>
        </p:nvSpPr>
        <p:spPr bwMode="auto">
          <a:xfrm>
            <a:off x="6858000" y="1042988"/>
            <a:ext cx="3397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000" b="1">
                <a:solidFill>
                  <a:srgbClr val="000000"/>
                </a:solidFill>
                <a:cs typeface="Arial" pitchFamily="34" charset="0"/>
              </a:rPr>
              <a:t>FY 11</a:t>
            </a:r>
            <a:endParaRPr lang="en-US" sz="1000">
              <a:solidFill>
                <a:srgbClr val="000000"/>
              </a:solidFill>
              <a:latin typeface="Times New Roman" pitchFamily="18" charset="0"/>
              <a:cs typeface="Arial" pitchFamily="34" charset="0"/>
            </a:endParaRPr>
          </a:p>
        </p:txBody>
      </p:sp>
      <p:grpSp>
        <p:nvGrpSpPr>
          <p:cNvPr id="7190" name="Group 249"/>
          <p:cNvGrpSpPr>
            <a:grpSpLocks/>
          </p:cNvGrpSpPr>
          <p:nvPr/>
        </p:nvGrpSpPr>
        <p:grpSpPr bwMode="auto">
          <a:xfrm>
            <a:off x="6629400" y="5257800"/>
            <a:ext cx="762000" cy="609600"/>
            <a:chOff x="720" y="3120"/>
            <a:chExt cx="480" cy="384"/>
          </a:xfrm>
        </p:grpSpPr>
        <p:sp>
          <p:nvSpPr>
            <p:cNvPr id="7247" name="Rectangle 250"/>
            <p:cNvSpPr>
              <a:spLocks noChangeArrowheads="1"/>
            </p:cNvSpPr>
            <p:nvPr/>
          </p:nvSpPr>
          <p:spPr bwMode="auto">
            <a:xfrm>
              <a:off x="738" y="3142"/>
              <a:ext cx="462" cy="362"/>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700">
                <a:solidFill>
                  <a:srgbClr val="000000"/>
                </a:solidFill>
              </a:endParaRPr>
            </a:p>
          </p:txBody>
        </p:sp>
        <p:sp>
          <p:nvSpPr>
            <p:cNvPr id="7248" name="Rectangle 251"/>
            <p:cNvSpPr>
              <a:spLocks noChangeArrowheads="1"/>
            </p:cNvSpPr>
            <p:nvPr/>
          </p:nvSpPr>
          <p:spPr bwMode="auto">
            <a:xfrm>
              <a:off x="720" y="3120"/>
              <a:ext cx="457" cy="342"/>
            </a:xfrm>
            <a:prstGeom prst="rect">
              <a:avLst/>
            </a:prstGeom>
            <a:solidFill>
              <a:srgbClr val="B8CAE0"/>
            </a:solidFill>
            <a:ln w="22225" cap="rnd">
              <a:solidFill>
                <a:srgbClr val="000000"/>
              </a:solidFill>
              <a:round/>
              <a:headEnd/>
              <a:tailEnd/>
            </a:ln>
          </p:spPr>
          <p:txBody>
            <a:bodyPr/>
            <a:lstStyle/>
            <a:p>
              <a:pPr eaLnBrk="0" hangingPunct="0"/>
              <a:endParaRPr lang="en-US" sz="700">
                <a:solidFill>
                  <a:srgbClr val="000000"/>
                </a:solidFill>
              </a:endParaRPr>
            </a:p>
          </p:txBody>
        </p:sp>
        <p:sp>
          <p:nvSpPr>
            <p:cNvPr id="7249" name="Rectangle 252"/>
            <p:cNvSpPr>
              <a:spLocks noChangeArrowheads="1"/>
            </p:cNvSpPr>
            <p:nvPr/>
          </p:nvSpPr>
          <p:spPr bwMode="auto">
            <a:xfrm>
              <a:off x="863" y="3170"/>
              <a:ext cx="17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000" b="1">
                  <a:solidFill>
                    <a:srgbClr val="000000"/>
                  </a:solidFill>
                  <a:cs typeface="Arial" pitchFamily="34" charset="0"/>
                </a:rPr>
                <a:t>OOI </a:t>
              </a:r>
            </a:p>
            <a:p>
              <a:pPr algn="ctr"/>
              <a:r>
                <a:rPr lang="en-US" sz="1000" b="1">
                  <a:solidFill>
                    <a:srgbClr val="000000"/>
                  </a:solidFill>
                  <a:cs typeface="Arial" pitchFamily="34" charset="0"/>
                </a:rPr>
                <a:t>CI</a:t>
              </a:r>
              <a:endParaRPr lang="en-US" sz="1000" b="1">
                <a:solidFill>
                  <a:srgbClr val="000000"/>
                </a:solidFill>
                <a:latin typeface="Times New Roman" pitchFamily="18" charset="0"/>
                <a:cs typeface="Arial" pitchFamily="34" charset="0"/>
              </a:endParaRPr>
            </a:p>
          </p:txBody>
        </p:sp>
      </p:grpSp>
      <p:cxnSp>
        <p:nvCxnSpPr>
          <p:cNvPr id="7191" name="Straight Arrow Connector 57"/>
          <p:cNvCxnSpPr>
            <a:cxnSpLocks noChangeShapeType="1"/>
          </p:cNvCxnSpPr>
          <p:nvPr/>
        </p:nvCxnSpPr>
        <p:spPr bwMode="auto">
          <a:xfrm>
            <a:off x="3733800" y="5561013"/>
            <a:ext cx="2667000"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92" name="Straight Arrow Connector 59"/>
          <p:cNvCxnSpPr>
            <a:cxnSpLocks noChangeShapeType="1"/>
          </p:cNvCxnSpPr>
          <p:nvPr/>
        </p:nvCxnSpPr>
        <p:spPr bwMode="auto">
          <a:xfrm flipV="1">
            <a:off x="7315200" y="4953000"/>
            <a:ext cx="685800" cy="533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7193" name="Group 249"/>
          <p:cNvGrpSpPr>
            <a:grpSpLocks/>
          </p:cNvGrpSpPr>
          <p:nvPr/>
        </p:nvGrpSpPr>
        <p:grpSpPr bwMode="auto">
          <a:xfrm>
            <a:off x="8077200" y="4495800"/>
            <a:ext cx="914400" cy="609600"/>
            <a:chOff x="720" y="3120"/>
            <a:chExt cx="480" cy="384"/>
          </a:xfrm>
        </p:grpSpPr>
        <p:sp>
          <p:nvSpPr>
            <p:cNvPr id="7244" name="Rectangle 250"/>
            <p:cNvSpPr>
              <a:spLocks noChangeArrowheads="1"/>
            </p:cNvSpPr>
            <p:nvPr/>
          </p:nvSpPr>
          <p:spPr bwMode="auto">
            <a:xfrm>
              <a:off x="738" y="3142"/>
              <a:ext cx="462" cy="362"/>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700">
                <a:solidFill>
                  <a:srgbClr val="000000"/>
                </a:solidFill>
              </a:endParaRPr>
            </a:p>
          </p:txBody>
        </p:sp>
        <p:sp>
          <p:nvSpPr>
            <p:cNvPr id="7245" name="Rectangle 251"/>
            <p:cNvSpPr>
              <a:spLocks noChangeArrowheads="1"/>
            </p:cNvSpPr>
            <p:nvPr/>
          </p:nvSpPr>
          <p:spPr bwMode="auto">
            <a:xfrm>
              <a:off x="720" y="3120"/>
              <a:ext cx="457" cy="342"/>
            </a:xfrm>
            <a:prstGeom prst="rect">
              <a:avLst/>
            </a:prstGeom>
            <a:solidFill>
              <a:srgbClr val="B8CAE0"/>
            </a:solidFill>
            <a:ln w="22225" cap="rnd">
              <a:solidFill>
                <a:srgbClr val="000000"/>
              </a:solidFill>
              <a:round/>
              <a:headEnd/>
              <a:tailEnd/>
            </a:ln>
          </p:spPr>
          <p:txBody>
            <a:bodyPr/>
            <a:lstStyle/>
            <a:p>
              <a:pPr eaLnBrk="0" hangingPunct="0"/>
              <a:endParaRPr lang="en-US" sz="700">
                <a:solidFill>
                  <a:srgbClr val="000000"/>
                </a:solidFill>
              </a:endParaRPr>
            </a:p>
          </p:txBody>
        </p:sp>
        <p:sp>
          <p:nvSpPr>
            <p:cNvPr id="7246" name="Rectangle 252"/>
            <p:cNvSpPr>
              <a:spLocks noChangeArrowheads="1"/>
            </p:cNvSpPr>
            <p:nvPr/>
          </p:nvSpPr>
          <p:spPr bwMode="auto">
            <a:xfrm>
              <a:off x="786" y="3170"/>
              <a:ext cx="32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000" b="1">
                  <a:solidFill>
                    <a:srgbClr val="000000"/>
                  </a:solidFill>
                  <a:cs typeface="Arial" pitchFamily="34" charset="0"/>
                </a:rPr>
                <a:t>DMAC N.0</a:t>
              </a:r>
            </a:p>
            <a:p>
              <a:pPr algn="ctr"/>
              <a:r>
                <a:rPr lang="en-US" sz="1000" b="1">
                  <a:solidFill>
                    <a:srgbClr val="000000"/>
                  </a:solidFill>
                  <a:latin typeface="Times New Roman" pitchFamily="18" charset="0"/>
                  <a:cs typeface="Arial" pitchFamily="34" charset="0"/>
                </a:rPr>
                <a:t>And </a:t>
              </a:r>
            </a:p>
            <a:p>
              <a:pPr algn="ctr"/>
              <a:r>
                <a:rPr lang="en-US" sz="1000" b="1">
                  <a:solidFill>
                    <a:srgbClr val="000000"/>
                  </a:solidFill>
                  <a:latin typeface="Times New Roman" pitchFamily="18" charset="0"/>
                  <a:cs typeface="Arial" pitchFamily="34" charset="0"/>
                </a:rPr>
                <a:t>OOI CI</a:t>
              </a:r>
            </a:p>
          </p:txBody>
        </p:sp>
      </p:grpSp>
      <p:cxnSp>
        <p:nvCxnSpPr>
          <p:cNvPr id="7194" name="Straight Arrow Connector 67"/>
          <p:cNvCxnSpPr>
            <a:cxnSpLocks noChangeShapeType="1"/>
          </p:cNvCxnSpPr>
          <p:nvPr/>
        </p:nvCxnSpPr>
        <p:spPr bwMode="auto">
          <a:xfrm>
            <a:off x="5410200" y="4343400"/>
            <a:ext cx="3048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95" name="Straight Arrow Connector 69"/>
          <p:cNvCxnSpPr>
            <a:cxnSpLocks noChangeShapeType="1"/>
          </p:cNvCxnSpPr>
          <p:nvPr/>
        </p:nvCxnSpPr>
        <p:spPr bwMode="auto">
          <a:xfrm>
            <a:off x="6781800" y="4343400"/>
            <a:ext cx="1219200" cy="533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96" name="Straight Arrow Connector 73"/>
          <p:cNvCxnSpPr>
            <a:cxnSpLocks noChangeShapeType="1"/>
          </p:cNvCxnSpPr>
          <p:nvPr/>
        </p:nvCxnSpPr>
        <p:spPr bwMode="auto">
          <a:xfrm rot="5400000">
            <a:off x="4876800" y="5257800"/>
            <a:ext cx="458788"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197" name="Straight Arrow Connector 82"/>
          <p:cNvCxnSpPr>
            <a:cxnSpLocks noChangeShapeType="1"/>
          </p:cNvCxnSpPr>
          <p:nvPr/>
        </p:nvCxnSpPr>
        <p:spPr bwMode="auto">
          <a:xfrm rot="5400000">
            <a:off x="6134101" y="3848100"/>
            <a:ext cx="228600" cy="3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198" name="Rectangle 144"/>
          <p:cNvSpPr>
            <a:spLocks noChangeArrowheads="1"/>
          </p:cNvSpPr>
          <p:nvPr/>
        </p:nvSpPr>
        <p:spPr bwMode="auto">
          <a:xfrm>
            <a:off x="8153400" y="1042988"/>
            <a:ext cx="52387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000" b="1">
                <a:solidFill>
                  <a:srgbClr val="000000"/>
                </a:solidFill>
                <a:cs typeface="Arial" pitchFamily="34" charset="0"/>
              </a:rPr>
              <a:t>FY 12-14</a:t>
            </a:r>
            <a:endParaRPr lang="en-US" sz="1000">
              <a:solidFill>
                <a:srgbClr val="000000"/>
              </a:solidFill>
              <a:latin typeface="Times New Roman" pitchFamily="18" charset="0"/>
              <a:cs typeface="Arial" pitchFamily="34" charset="0"/>
            </a:endParaRPr>
          </a:p>
        </p:txBody>
      </p:sp>
      <p:grpSp>
        <p:nvGrpSpPr>
          <p:cNvPr id="7199" name="Group 84"/>
          <p:cNvGrpSpPr>
            <a:grpSpLocks/>
          </p:cNvGrpSpPr>
          <p:nvPr/>
        </p:nvGrpSpPr>
        <p:grpSpPr bwMode="auto">
          <a:xfrm>
            <a:off x="5486400" y="3048000"/>
            <a:ext cx="762000" cy="609600"/>
            <a:chOff x="4572001" y="2971800"/>
            <a:chExt cx="762003" cy="609600"/>
          </a:xfrm>
        </p:grpSpPr>
        <p:sp>
          <p:nvSpPr>
            <p:cNvPr id="7241" name="Rectangle 236"/>
            <p:cNvSpPr>
              <a:spLocks noChangeArrowheads="1"/>
            </p:cNvSpPr>
            <p:nvPr/>
          </p:nvSpPr>
          <p:spPr bwMode="auto">
            <a:xfrm>
              <a:off x="4600576" y="3006725"/>
              <a:ext cx="733428" cy="574675"/>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700">
                <a:solidFill>
                  <a:srgbClr val="000000"/>
                </a:solidFill>
              </a:endParaRPr>
            </a:p>
          </p:txBody>
        </p:sp>
        <p:sp>
          <p:nvSpPr>
            <p:cNvPr id="7242" name="Rectangle 220"/>
            <p:cNvSpPr>
              <a:spLocks noChangeArrowheads="1"/>
            </p:cNvSpPr>
            <p:nvPr/>
          </p:nvSpPr>
          <p:spPr bwMode="auto">
            <a:xfrm>
              <a:off x="4572001" y="2971800"/>
              <a:ext cx="725491" cy="542925"/>
            </a:xfrm>
            <a:prstGeom prst="rect">
              <a:avLst/>
            </a:prstGeom>
            <a:solidFill>
              <a:srgbClr val="B8CAE0"/>
            </a:solidFill>
            <a:ln w="22225" cap="rnd">
              <a:solidFill>
                <a:srgbClr val="000000"/>
              </a:solidFill>
              <a:round/>
              <a:headEnd/>
              <a:tailEnd/>
            </a:ln>
          </p:spPr>
          <p:txBody>
            <a:bodyPr/>
            <a:lstStyle/>
            <a:p>
              <a:pPr eaLnBrk="0" hangingPunct="0"/>
              <a:endParaRPr lang="en-US" sz="700">
                <a:solidFill>
                  <a:srgbClr val="000000"/>
                </a:solidFill>
              </a:endParaRPr>
            </a:p>
          </p:txBody>
        </p:sp>
        <p:sp>
          <p:nvSpPr>
            <p:cNvPr id="7243" name="Rectangle 221"/>
            <p:cNvSpPr>
              <a:spLocks noChangeArrowheads="1"/>
            </p:cNvSpPr>
            <p:nvPr/>
          </p:nvSpPr>
          <p:spPr bwMode="auto">
            <a:xfrm>
              <a:off x="4648200" y="3048000"/>
              <a:ext cx="60959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700" b="1">
                  <a:solidFill>
                    <a:srgbClr val="000000"/>
                  </a:solidFill>
                  <a:cs typeface="Arial" pitchFamily="34" charset="0"/>
                </a:rPr>
                <a:t>Water quality Variables Added</a:t>
              </a:r>
              <a:endParaRPr lang="en-US" sz="1000" b="1">
                <a:solidFill>
                  <a:srgbClr val="000000"/>
                </a:solidFill>
                <a:latin typeface="Times New Roman" pitchFamily="18" charset="0"/>
                <a:cs typeface="Arial" pitchFamily="34" charset="0"/>
              </a:endParaRPr>
            </a:p>
          </p:txBody>
        </p:sp>
      </p:grpSp>
      <p:sp>
        <p:nvSpPr>
          <p:cNvPr id="7200" name="Freeform 135"/>
          <p:cNvSpPr>
            <a:spLocks noEditPoints="1"/>
          </p:cNvSpPr>
          <p:nvPr/>
        </p:nvSpPr>
        <p:spPr bwMode="auto">
          <a:xfrm>
            <a:off x="5410200" y="1219200"/>
            <a:ext cx="46038" cy="4800600"/>
          </a:xfrm>
          <a:custGeom>
            <a:avLst/>
            <a:gdLst>
              <a:gd name="T0" fmla="*/ 2147483647 w 47"/>
              <a:gd name="T1" fmla="*/ 2147483647 h 10691"/>
              <a:gd name="T2" fmla="*/ 0 w 47"/>
              <a:gd name="T3" fmla="*/ 2147483647 h 10691"/>
              <a:gd name="T4" fmla="*/ 2147483647 w 47"/>
              <a:gd name="T5" fmla="*/ 0 h 10691"/>
              <a:gd name="T6" fmla="*/ 2147483647 w 47"/>
              <a:gd name="T7" fmla="*/ 2147483647 h 10691"/>
              <a:gd name="T8" fmla="*/ 2147483647 w 47"/>
              <a:gd name="T9" fmla="*/ 2147483647 h 10691"/>
              <a:gd name="T10" fmla="*/ 0 w 47"/>
              <a:gd name="T11" fmla="*/ 2147483647 h 10691"/>
              <a:gd name="T12" fmla="*/ 2147483647 w 47"/>
              <a:gd name="T13" fmla="*/ 2147483647 h 10691"/>
              <a:gd name="T14" fmla="*/ 2147483647 w 47"/>
              <a:gd name="T15" fmla="*/ 2147483647 h 10691"/>
              <a:gd name="T16" fmla="*/ 0 w 47"/>
              <a:gd name="T17" fmla="*/ 2147483647 h 10691"/>
              <a:gd name="T18" fmla="*/ 2147483647 w 47"/>
              <a:gd name="T19" fmla="*/ 2147483647 h 10691"/>
              <a:gd name="T20" fmla="*/ 2147483647 w 47"/>
              <a:gd name="T21" fmla="*/ 2147483647 h 10691"/>
              <a:gd name="T22" fmla="*/ 2147483647 w 47"/>
              <a:gd name="T23" fmla="*/ 2147483647 h 10691"/>
              <a:gd name="T24" fmla="*/ 0 w 47"/>
              <a:gd name="T25" fmla="*/ 2147483647 h 10691"/>
              <a:gd name="T26" fmla="*/ 2147483647 w 47"/>
              <a:gd name="T27" fmla="*/ 2147483647 h 10691"/>
              <a:gd name="T28" fmla="*/ 2147483647 w 47"/>
              <a:gd name="T29" fmla="*/ 2147483647 h 10691"/>
              <a:gd name="T30" fmla="*/ 0 w 47"/>
              <a:gd name="T31" fmla="*/ 2147483647 h 10691"/>
              <a:gd name="T32" fmla="*/ 2147483647 w 47"/>
              <a:gd name="T33" fmla="*/ 2147483647 h 10691"/>
              <a:gd name="T34" fmla="*/ 2147483647 w 47"/>
              <a:gd name="T35" fmla="*/ 2147483647 h 10691"/>
              <a:gd name="T36" fmla="*/ 2147483647 w 47"/>
              <a:gd name="T37" fmla="*/ 2147483647 h 10691"/>
              <a:gd name="T38" fmla="*/ 0 w 47"/>
              <a:gd name="T39" fmla="*/ 2147483647 h 10691"/>
              <a:gd name="T40" fmla="*/ 2147483647 w 47"/>
              <a:gd name="T41" fmla="*/ 2147483647 h 10691"/>
              <a:gd name="T42" fmla="*/ 2147483647 w 47"/>
              <a:gd name="T43" fmla="*/ 2147483647 h 10691"/>
              <a:gd name="T44" fmla="*/ 0 w 47"/>
              <a:gd name="T45" fmla="*/ 2147483647 h 10691"/>
              <a:gd name="T46" fmla="*/ 2147483647 w 47"/>
              <a:gd name="T47" fmla="*/ 2147483647 h 10691"/>
              <a:gd name="T48" fmla="*/ 2147483647 w 47"/>
              <a:gd name="T49" fmla="*/ 2147483647 h 10691"/>
              <a:gd name="T50" fmla="*/ 2147483647 w 47"/>
              <a:gd name="T51" fmla="*/ 2147483647 h 10691"/>
              <a:gd name="T52" fmla="*/ 0 w 47"/>
              <a:gd name="T53" fmla="*/ 2147483647 h 10691"/>
              <a:gd name="T54" fmla="*/ 2147483647 w 47"/>
              <a:gd name="T55" fmla="*/ 2147483647 h 10691"/>
              <a:gd name="T56" fmla="*/ 2147483647 w 47"/>
              <a:gd name="T57" fmla="*/ 2147483647 h 10691"/>
              <a:gd name="T58" fmla="*/ 0 w 47"/>
              <a:gd name="T59" fmla="*/ 2147483647 h 10691"/>
              <a:gd name="T60" fmla="*/ 2147483647 w 47"/>
              <a:gd name="T61" fmla="*/ 2147483647 h 10691"/>
              <a:gd name="T62" fmla="*/ 2147483647 w 47"/>
              <a:gd name="T63" fmla="*/ 2147483647 h 10691"/>
              <a:gd name="T64" fmla="*/ 2147483647 w 47"/>
              <a:gd name="T65" fmla="*/ 2147483647 h 10691"/>
              <a:gd name="T66" fmla="*/ 0 w 47"/>
              <a:gd name="T67" fmla="*/ 2147483647 h 10691"/>
              <a:gd name="T68" fmla="*/ 2147483647 w 47"/>
              <a:gd name="T69" fmla="*/ 2147483647 h 106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
              <a:gd name="T106" fmla="*/ 0 h 10691"/>
              <a:gd name="T107" fmla="*/ 47 w 47"/>
              <a:gd name="T108" fmla="*/ 10691 h 106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 h="10691">
                <a:moveTo>
                  <a:pt x="47" y="23"/>
                </a:moveTo>
                <a:lnTo>
                  <a:pt x="47" y="714"/>
                </a:lnTo>
                <a:cubicBezTo>
                  <a:pt x="47" y="727"/>
                  <a:pt x="36" y="737"/>
                  <a:pt x="24" y="737"/>
                </a:cubicBezTo>
                <a:cubicBezTo>
                  <a:pt x="11" y="737"/>
                  <a:pt x="0" y="727"/>
                  <a:pt x="0" y="714"/>
                </a:cubicBezTo>
                <a:lnTo>
                  <a:pt x="0" y="23"/>
                </a:lnTo>
                <a:cubicBezTo>
                  <a:pt x="0" y="10"/>
                  <a:pt x="11" y="0"/>
                  <a:pt x="24" y="0"/>
                </a:cubicBezTo>
                <a:cubicBezTo>
                  <a:pt x="36" y="0"/>
                  <a:pt x="47" y="10"/>
                  <a:pt x="47" y="23"/>
                </a:cubicBezTo>
                <a:close/>
                <a:moveTo>
                  <a:pt x="47" y="1129"/>
                </a:moveTo>
                <a:lnTo>
                  <a:pt x="47" y="1820"/>
                </a:lnTo>
                <a:cubicBezTo>
                  <a:pt x="47" y="1833"/>
                  <a:pt x="36" y="1843"/>
                  <a:pt x="24" y="1843"/>
                </a:cubicBezTo>
                <a:cubicBezTo>
                  <a:pt x="11" y="1843"/>
                  <a:pt x="0" y="1833"/>
                  <a:pt x="0" y="1820"/>
                </a:cubicBezTo>
                <a:lnTo>
                  <a:pt x="0" y="1129"/>
                </a:lnTo>
                <a:cubicBezTo>
                  <a:pt x="0" y="1116"/>
                  <a:pt x="11" y="1106"/>
                  <a:pt x="24" y="1106"/>
                </a:cubicBezTo>
                <a:cubicBezTo>
                  <a:pt x="36" y="1106"/>
                  <a:pt x="47" y="1116"/>
                  <a:pt x="47" y="1129"/>
                </a:cubicBezTo>
                <a:close/>
                <a:moveTo>
                  <a:pt x="47" y="2235"/>
                </a:moveTo>
                <a:lnTo>
                  <a:pt x="47" y="2926"/>
                </a:lnTo>
                <a:cubicBezTo>
                  <a:pt x="47" y="2939"/>
                  <a:pt x="36" y="2949"/>
                  <a:pt x="24" y="2949"/>
                </a:cubicBezTo>
                <a:cubicBezTo>
                  <a:pt x="11" y="2949"/>
                  <a:pt x="0" y="2939"/>
                  <a:pt x="0" y="2926"/>
                </a:cubicBezTo>
                <a:lnTo>
                  <a:pt x="0" y="2235"/>
                </a:lnTo>
                <a:cubicBezTo>
                  <a:pt x="0" y="2222"/>
                  <a:pt x="11" y="2212"/>
                  <a:pt x="24" y="2212"/>
                </a:cubicBezTo>
                <a:cubicBezTo>
                  <a:pt x="36" y="2212"/>
                  <a:pt x="47" y="2222"/>
                  <a:pt x="47" y="2235"/>
                </a:cubicBezTo>
                <a:close/>
                <a:moveTo>
                  <a:pt x="47" y="3341"/>
                </a:moveTo>
                <a:lnTo>
                  <a:pt x="47" y="4032"/>
                </a:lnTo>
                <a:cubicBezTo>
                  <a:pt x="47" y="4045"/>
                  <a:pt x="36" y="4055"/>
                  <a:pt x="24" y="4055"/>
                </a:cubicBezTo>
                <a:cubicBezTo>
                  <a:pt x="11" y="4055"/>
                  <a:pt x="0" y="4045"/>
                  <a:pt x="0" y="4032"/>
                </a:cubicBezTo>
                <a:lnTo>
                  <a:pt x="0" y="3341"/>
                </a:lnTo>
                <a:cubicBezTo>
                  <a:pt x="0" y="3328"/>
                  <a:pt x="11" y="3318"/>
                  <a:pt x="24" y="3318"/>
                </a:cubicBezTo>
                <a:cubicBezTo>
                  <a:pt x="36" y="3318"/>
                  <a:pt x="47" y="3328"/>
                  <a:pt x="47" y="3341"/>
                </a:cubicBezTo>
                <a:close/>
                <a:moveTo>
                  <a:pt x="47" y="4447"/>
                </a:moveTo>
                <a:lnTo>
                  <a:pt x="47" y="5138"/>
                </a:lnTo>
                <a:cubicBezTo>
                  <a:pt x="47" y="5151"/>
                  <a:pt x="36" y="5161"/>
                  <a:pt x="24" y="5161"/>
                </a:cubicBezTo>
                <a:cubicBezTo>
                  <a:pt x="11" y="5161"/>
                  <a:pt x="0" y="5151"/>
                  <a:pt x="0" y="5138"/>
                </a:cubicBezTo>
                <a:lnTo>
                  <a:pt x="0" y="4447"/>
                </a:lnTo>
                <a:cubicBezTo>
                  <a:pt x="0" y="4434"/>
                  <a:pt x="11" y="4424"/>
                  <a:pt x="24" y="4424"/>
                </a:cubicBezTo>
                <a:cubicBezTo>
                  <a:pt x="36" y="4424"/>
                  <a:pt x="47" y="4434"/>
                  <a:pt x="47" y="4447"/>
                </a:cubicBezTo>
                <a:close/>
                <a:moveTo>
                  <a:pt x="47" y="5553"/>
                </a:moveTo>
                <a:lnTo>
                  <a:pt x="47" y="6244"/>
                </a:lnTo>
                <a:cubicBezTo>
                  <a:pt x="47" y="6257"/>
                  <a:pt x="36" y="6267"/>
                  <a:pt x="24" y="6267"/>
                </a:cubicBezTo>
                <a:cubicBezTo>
                  <a:pt x="11" y="6267"/>
                  <a:pt x="0" y="6257"/>
                  <a:pt x="0" y="6244"/>
                </a:cubicBezTo>
                <a:lnTo>
                  <a:pt x="0" y="5553"/>
                </a:lnTo>
                <a:cubicBezTo>
                  <a:pt x="0" y="5540"/>
                  <a:pt x="11" y="5530"/>
                  <a:pt x="24" y="5530"/>
                </a:cubicBezTo>
                <a:cubicBezTo>
                  <a:pt x="36" y="5530"/>
                  <a:pt x="47" y="5540"/>
                  <a:pt x="47" y="5553"/>
                </a:cubicBezTo>
                <a:close/>
                <a:moveTo>
                  <a:pt x="47" y="6659"/>
                </a:moveTo>
                <a:lnTo>
                  <a:pt x="47" y="7350"/>
                </a:lnTo>
                <a:cubicBezTo>
                  <a:pt x="47" y="7363"/>
                  <a:pt x="36" y="7373"/>
                  <a:pt x="24" y="7373"/>
                </a:cubicBezTo>
                <a:cubicBezTo>
                  <a:pt x="11" y="7373"/>
                  <a:pt x="0" y="7363"/>
                  <a:pt x="0" y="7350"/>
                </a:cubicBezTo>
                <a:lnTo>
                  <a:pt x="0" y="6659"/>
                </a:lnTo>
                <a:cubicBezTo>
                  <a:pt x="0" y="6646"/>
                  <a:pt x="11" y="6636"/>
                  <a:pt x="24" y="6636"/>
                </a:cubicBezTo>
                <a:cubicBezTo>
                  <a:pt x="36" y="6636"/>
                  <a:pt x="47" y="6646"/>
                  <a:pt x="47" y="6659"/>
                </a:cubicBezTo>
                <a:close/>
                <a:moveTo>
                  <a:pt x="47" y="7765"/>
                </a:moveTo>
                <a:lnTo>
                  <a:pt x="47" y="8456"/>
                </a:lnTo>
                <a:cubicBezTo>
                  <a:pt x="47" y="8468"/>
                  <a:pt x="36" y="8479"/>
                  <a:pt x="24" y="8479"/>
                </a:cubicBezTo>
                <a:cubicBezTo>
                  <a:pt x="11" y="8479"/>
                  <a:pt x="0" y="8468"/>
                  <a:pt x="0" y="8456"/>
                </a:cubicBezTo>
                <a:lnTo>
                  <a:pt x="0" y="7765"/>
                </a:lnTo>
                <a:cubicBezTo>
                  <a:pt x="0" y="7752"/>
                  <a:pt x="11" y="7742"/>
                  <a:pt x="24" y="7742"/>
                </a:cubicBezTo>
                <a:cubicBezTo>
                  <a:pt x="36" y="7742"/>
                  <a:pt x="47" y="7752"/>
                  <a:pt x="47" y="7765"/>
                </a:cubicBezTo>
                <a:close/>
                <a:moveTo>
                  <a:pt x="47" y="8870"/>
                </a:moveTo>
                <a:lnTo>
                  <a:pt x="47" y="9562"/>
                </a:lnTo>
                <a:cubicBezTo>
                  <a:pt x="47" y="9574"/>
                  <a:pt x="36" y="9585"/>
                  <a:pt x="24" y="9585"/>
                </a:cubicBezTo>
                <a:cubicBezTo>
                  <a:pt x="11" y="9585"/>
                  <a:pt x="0" y="9574"/>
                  <a:pt x="0" y="9562"/>
                </a:cubicBezTo>
                <a:lnTo>
                  <a:pt x="0" y="8870"/>
                </a:lnTo>
                <a:cubicBezTo>
                  <a:pt x="0" y="8858"/>
                  <a:pt x="11" y="8847"/>
                  <a:pt x="24" y="8847"/>
                </a:cubicBezTo>
                <a:cubicBezTo>
                  <a:pt x="36" y="8847"/>
                  <a:pt x="47" y="8858"/>
                  <a:pt x="47" y="8870"/>
                </a:cubicBezTo>
                <a:close/>
                <a:moveTo>
                  <a:pt x="47" y="9976"/>
                </a:moveTo>
                <a:lnTo>
                  <a:pt x="47" y="10668"/>
                </a:lnTo>
                <a:cubicBezTo>
                  <a:pt x="47" y="10680"/>
                  <a:pt x="36" y="10691"/>
                  <a:pt x="24" y="10691"/>
                </a:cubicBezTo>
                <a:cubicBezTo>
                  <a:pt x="11" y="10691"/>
                  <a:pt x="0" y="10680"/>
                  <a:pt x="0" y="10668"/>
                </a:cubicBezTo>
                <a:lnTo>
                  <a:pt x="0" y="9976"/>
                </a:lnTo>
                <a:cubicBezTo>
                  <a:pt x="0" y="9964"/>
                  <a:pt x="11" y="9953"/>
                  <a:pt x="24" y="9953"/>
                </a:cubicBezTo>
                <a:cubicBezTo>
                  <a:pt x="36" y="9953"/>
                  <a:pt x="47" y="9964"/>
                  <a:pt x="47" y="9976"/>
                </a:cubicBezTo>
                <a:close/>
              </a:path>
            </a:pathLst>
          </a:custGeom>
          <a:solidFill>
            <a:schemeClr val="tx1"/>
          </a:solidFill>
          <a:ln w="8001" cap="flat">
            <a:solidFill>
              <a:schemeClr val="tx1"/>
            </a:solidFill>
            <a:prstDash val="solid"/>
            <a:bevel/>
            <a:headEnd/>
            <a:tailEnd/>
          </a:ln>
        </p:spPr>
        <p:txBody>
          <a:bodyPr/>
          <a:lstStyle/>
          <a:p>
            <a:endParaRPr lang="en-US"/>
          </a:p>
        </p:txBody>
      </p:sp>
      <p:sp>
        <p:nvSpPr>
          <p:cNvPr id="7201" name="Line 141"/>
          <p:cNvSpPr>
            <a:spLocks noChangeShapeType="1"/>
          </p:cNvSpPr>
          <p:nvPr/>
        </p:nvSpPr>
        <p:spPr bwMode="auto">
          <a:xfrm flipV="1">
            <a:off x="5410200" y="1131888"/>
            <a:ext cx="1371600" cy="0"/>
          </a:xfrm>
          <a:prstGeom prst="line">
            <a:avLst/>
          </a:prstGeom>
          <a:noFill/>
          <a:ln w="22225" cap="rnd">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02" name="Line 141"/>
          <p:cNvSpPr>
            <a:spLocks noChangeShapeType="1"/>
          </p:cNvSpPr>
          <p:nvPr/>
        </p:nvSpPr>
        <p:spPr bwMode="auto">
          <a:xfrm flipV="1">
            <a:off x="7239000" y="1131888"/>
            <a:ext cx="762000" cy="0"/>
          </a:xfrm>
          <a:prstGeom prst="line">
            <a:avLst/>
          </a:prstGeom>
          <a:noFill/>
          <a:ln w="22225" cap="rnd">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03" name="Rectangle 144"/>
          <p:cNvSpPr>
            <a:spLocks noChangeArrowheads="1"/>
          </p:cNvSpPr>
          <p:nvPr/>
        </p:nvSpPr>
        <p:spPr bwMode="auto">
          <a:xfrm>
            <a:off x="3886200" y="1042988"/>
            <a:ext cx="3397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000" b="1">
                <a:solidFill>
                  <a:srgbClr val="000000"/>
                </a:solidFill>
                <a:cs typeface="Arial" pitchFamily="34" charset="0"/>
              </a:rPr>
              <a:t>FY 09</a:t>
            </a:r>
            <a:endParaRPr lang="en-US" sz="1000">
              <a:solidFill>
                <a:srgbClr val="000000"/>
              </a:solidFill>
              <a:latin typeface="Times New Roman" pitchFamily="18" charset="0"/>
              <a:cs typeface="Arial" pitchFamily="34" charset="0"/>
            </a:endParaRPr>
          </a:p>
        </p:txBody>
      </p:sp>
      <p:cxnSp>
        <p:nvCxnSpPr>
          <p:cNvPr id="7204" name="Straight Arrow Connector 67"/>
          <p:cNvCxnSpPr>
            <a:cxnSpLocks noChangeShapeType="1"/>
          </p:cNvCxnSpPr>
          <p:nvPr/>
        </p:nvCxnSpPr>
        <p:spPr bwMode="auto">
          <a:xfrm>
            <a:off x="6324600" y="5029200"/>
            <a:ext cx="228600" cy="152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7205" name="Group 50"/>
          <p:cNvGrpSpPr>
            <a:grpSpLocks/>
          </p:cNvGrpSpPr>
          <p:nvPr/>
        </p:nvGrpSpPr>
        <p:grpSpPr bwMode="auto">
          <a:xfrm>
            <a:off x="6051550" y="4495800"/>
            <a:ext cx="773113" cy="596900"/>
            <a:chOff x="5486400" y="3733800"/>
            <a:chExt cx="773112" cy="596900"/>
          </a:xfrm>
        </p:grpSpPr>
        <p:sp>
          <p:nvSpPr>
            <p:cNvPr id="7238" name="Rectangle 233"/>
            <p:cNvSpPr>
              <a:spLocks noChangeArrowheads="1"/>
            </p:cNvSpPr>
            <p:nvPr/>
          </p:nvSpPr>
          <p:spPr bwMode="auto">
            <a:xfrm>
              <a:off x="5503863" y="3783013"/>
              <a:ext cx="755649" cy="547687"/>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700">
                <a:solidFill>
                  <a:srgbClr val="000000"/>
                </a:solidFill>
              </a:endParaRPr>
            </a:p>
          </p:txBody>
        </p:sp>
        <p:sp>
          <p:nvSpPr>
            <p:cNvPr id="7239" name="Freeform 173"/>
            <p:cNvSpPr>
              <a:spLocks/>
            </p:cNvSpPr>
            <p:nvPr/>
          </p:nvSpPr>
          <p:spPr bwMode="auto">
            <a:xfrm>
              <a:off x="5486400" y="3733800"/>
              <a:ext cx="725487" cy="565150"/>
            </a:xfrm>
            <a:custGeom>
              <a:avLst/>
              <a:gdLst>
                <a:gd name="T0" fmla="*/ 0 w 1536"/>
                <a:gd name="T1" fmla="*/ 2147483647 h 1195"/>
                <a:gd name="T2" fmla="*/ 0 w 1536"/>
                <a:gd name="T3" fmla="*/ 0 h 1195"/>
                <a:gd name="T4" fmla="*/ 2147483647 w 1536"/>
                <a:gd name="T5" fmla="*/ 0 h 1195"/>
                <a:gd name="T6" fmla="*/ 2147483647 w 1536"/>
                <a:gd name="T7" fmla="*/ 2147483647 h 1195"/>
                <a:gd name="T8" fmla="*/ 2147483647 w 1536"/>
                <a:gd name="T9" fmla="*/ 2147483647 h 1195"/>
                <a:gd name="T10" fmla="*/ 0 w 1536"/>
                <a:gd name="T11" fmla="*/ 2147483647 h 1195"/>
                <a:gd name="T12" fmla="*/ 0 60000 65536"/>
                <a:gd name="T13" fmla="*/ 0 60000 65536"/>
                <a:gd name="T14" fmla="*/ 0 60000 65536"/>
                <a:gd name="T15" fmla="*/ 0 60000 65536"/>
                <a:gd name="T16" fmla="*/ 0 60000 65536"/>
                <a:gd name="T17" fmla="*/ 0 60000 65536"/>
                <a:gd name="T18" fmla="*/ 0 w 1536"/>
                <a:gd name="T19" fmla="*/ 0 h 1195"/>
                <a:gd name="T20" fmla="*/ 1536 w 1536"/>
                <a:gd name="T21" fmla="*/ 1195 h 1195"/>
              </a:gdLst>
              <a:ahLst/>
              <a:cxnLst>
                <a:cxn ang="T12">
                  <a:pos x="T0" y="T1"/>
                </a:cxn>
                <a:cxn ang="T13">
                  <a:pos x="T2" y="T3"/>
                </a:cxn>
                <a:cxn ang="T14">
                  <a:pos x="T4" y="T5"/>
                </a:cxn>
                <a:cxn ang="T15">
                  <a:pos x="T6" y="T7"/>
                </a:cxn>
                <a:cxn ang="T16">
                  <a:pos x="T8" y="T9"/>
                </a:cxn>
                <a:cxn ang="T17">
                  <a:pos x="T10" y="T11"/>
                </a:cxn>
              </a:cxnLst>
              <a:rect l="T18" t="T19" r="T20" b="T21"/>
              <a:pathLst>
                <a:path w="1536" h="1195">
                  <a:moveTo>
                    <a:pt x="0" y="1024"/>
                  </a:moveTo>
                  <a:lnTo>
                    <a:pt x="0" y="0"/>
                  </a:lnTo>
                  <a:lnTo>
                    <a:pt x="1536" y="0"/>
                  </a:lnTo>
                  <a:lnTo>
                    <a:pt x="1536" y="1024"/>
                  </a:lnTo>
                  <a:cubicBezTo>
                    <a:pt x="1308" y="853"/>
                    <a:pt x="995" y="853"/>
                    <a:pt x="768" y="1024"/>
                  </a:cubicBezTo>
                  <a:cubicBezTo>
                    <a:pt x="540" y="1195"/>
                    <a:pt x="227" y="1195"/>
                    <a:pt x="0" y="1024"/>
                  </a:cubicBezTo>
                  <a:close/>
                </a:path>
              </a:pathLst>
            </a:custGeom>
            <a:solidFill>
              <a:srgbClr val="B8CAE0"/>
            </a:solidFill>
            <a:ln w="22225" cap="rnd">
              <a:solidFill>
                <a:schemeClr val="tx1"/>
              </a:solidFill>
              <a:prstDash val="solid"/>
              <a:round/>
              <a:headEnd/>
              <a:tailEnd/>
            </a:ln>
          </p:spPr>
          <p:txBody>
            <a:bodyPr/>
            <a:lstStyle/>
            <a:p>
              <a:endParaRPr lang="en-US"/>
            </a:p>
          </p:txBody>
        </p:sp>
        <p:sp>
          <p:nvSpPr>
            <p:cNvPr id="7240" name="Rectangle 174"/>
            <p:cNvSpPr>
              <a:spLocks noChangeArrowheads="1"/>
            </p:cNvSpPr>
            <p:nvPr/>
          </p:nvSpPr>
          <p:spPr bwMode="auto">
            <a:xfrm>
              <a:off x="5626100" y="3895725"/>
              <a:ext cx="4476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700" b="1">
                  <a:solidFill>
                    <a:srgbClr val="000000"/>
                  </a:solidFill>
                  <a:cs typeface="Arial" pitchFamily="34" charset="0"/>
                </a:rPr>
                <a:t>Use Cases</a:t>
              </a:r>
              <a:endParaRPr lang="en-US" sz="1000" b="1">
                <a:solidFill>
                  <a:srgbClr val="000000"/>
                </a:solidFill>
                <a:latin typeface="Times New Roman" pitchFamily="18" charset="0"/>
                <a:cs typeface="Arial" pitchFamily="34" charset="0"/>
              </a:endParaRPr>
            </a:p>
          </p:txBody>
        </p:sp>
      </p:grpSp>
      <p:grpSp>
        <p:nvGrpSpPr>
          <p:cNvPr id="7206" name="Group 50"/>
          <p:cNvGrpSpPr>
            <a:grpSpLocks/>
          </p:cNvGrpSpPr>
          <p:nvPr/>
        </p:nvGrpSpPr>
        <p:grpSpPr bwMode="auto">
          <a:xfrm>
            <a:off x="4745038" y="4495800"/>
            <a:ext cx="773112" cy="596900"/>
            <a:chOff x="5486400" y="3733800"/>
            <a:chExt cx="773112" cy="596900"/>
          </a:xfrm>
        </p:grpSpPr>
        <p:sp>
          <p:nvSpPr>
            <p:cNvPr id="7235" name="Rectangle 233"/>
            <p:cNvSpPr>
              <a:spLocks noChangeArrowheads="1"/>
            </p:cNvSpPr>
            <p:nvPr/>
          </p:nvSpPr>
          <p:spPr bwMode="auto">
            <a:xfrm>
              <a:off x="5503862" y="3783013"/>
              <a:ext cx="755650" cy="547687"/>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700">
                <a:solidFill>
                  <a:srgbClr val="000000"/>
                </a:solidFill>
              </a:endParaRPr>
            </a:p>
          </p:txBody>
        </p:sp>
        <p:sp>
          <p:nvSpPr>
            <p:cNvPr id="7236" name="Freeform 173"/>
            <p:cNvSpPr>
              <a:spLocks/>
            </p:cNvSpPr>
            <p:nvPr/>
          </p:nvSpPr>
          <p:spPr bwMode="auto">
            <a:xfrm>
              <a:off x="5486400" y="3733800"/>
              <a:ext cx="725487" cy="565150"/>
            </a:xfrm>
            <a:custGeom>
              <a:avLst/>
              <a:gdLst>
                <a:gd name="T0" fmla="*/ 0 w 1536"/>
                <a:gd name="T1" fmla="*/ 2147483647 h 1195"/>
                <a:gd name="T2" fmla="*/ 0 w 1536"/>
                <a:gd name="T3" fmla="*/ 0 h 1195"/>
                <a:gd name="T4" fmla="*/ 2147483647 w 1536"/>
                <a:gd name="T5" fmla="*/ 0 h 1195"/>
                <a:gd name="T6" fmla="*/ 2147483647 w 1536"/>
                <a:gd name="T7" fmla="*/ 2147483647 h 1195"/>
                <a:gd name="T8" fmla="*/ 2147483647 w 1536"/>
                <a:gd name="T9" fmla="*/ 2147483647 h 1195"/>
                <a:gd name="T10" fmla="*/ 0 w 1536"/>
                <a:gd name="T11" fmla="*/ 2147483647 h 1195"/>
                <a:gd name="T12" fmla="*/ 0 60000 65536"/>
                <a:gd name="T13" fmla="*/ 0 60000 65536"/>
                <a:gd name="T14" fmla="*/ 0 60000 65536"/>
                <a:gd name="T15" fmla="*/ 0 60000 65536"/>
                <a:gd name="T16" fmla="*/ 0 60000 65536"/>
                <a:gd name="T17" fmla="*/ 0 60000 65536"/>
                <a:gd name="T18" fmla="*/ 0 w 1536"/>
                <a:gd name="T19" fmla="*/ 0 h 1195"/>
                <a:gd name="T20" fmla="*/ 1536 w 1536"/>
                <a:gd name="T21" fmla="*/ 1195 h 1195"/>
              </a:gdLst>
              <a:ahLst/>
              <a:cxnLst>
                <a:cxn ang="T12">
                  <a:pos x="T0" y="T1"/>
                </a:cxn>
                <a:cxn ang="T13">
                  <a:pos x="T2" y="T3"/>
                </a:cxn>
                <a:cxn ang="T14">
                  <a:pos x="T4" y="T5"/>
                </a:cxn>
                <a:cxn ang="T15">
                  <a:pos x="T6" y="T7"/>
                </a:cxn>
                <a:cxn ang="T16">
                  <a:pos x="T8" y="T9"/>
                </a:cxn>
                <a:cxn ang="T17">
                  <a:pos x="T10" y="T11"/>
                </a:cxn>
              </a:cxnLst>
              <a:rect l="T18" t="T19" r="T20" b="T21"/>
              <a:pathLst>
                <a:path w="1536" h="1195">
                  <a:moveTo>
                    <a:pt x="0" y="1024"/>
                  </a:moveTo>
                  <a:lnTo>
                    <a:pt x="0" y="0"/>
                  </a:lnTo>
                  <a:lnTo>
                    <a:pt x="1536" y="0"/>
                  </a:lnTo>
                  <a:lnTo>
                    <a:pt x="1536" y="1024"/>
                  </a:lnTo>
                  <a:cubicBezTo>
                    <a:pt x="1308" y="853"/>
                    <a:pt x="995" y="853"/>
                    <a:pt x="768" y="1024"/>
                  </a:cubicBezTo>
                  <a:cubicBezTo>
                    <a:pt x="540" y="1195"/>
                    <a:pt x="227" y="1195"/>
                    <a:pt x="0" y="1024"/>
                  </a:cubicBezTo>
                  <a:close/>
                </a:path>
              </a:pathLst>
            </a:custGeom>
            <a:solidFill>
              <a:srgbClr val="B8CAE0"/>
            </a:solidFill>
            <a:ln w="22225" cap="rnd">
              <a:solidFill>
                <a:schemeClr val="tx1"/>
              </a:solidFill>
              <a:prstDash val="solid"/>
              <a:round/>
              <a:headEnd/>
              <a:tailEnd/>
            </a:ln>
          </p:spPr>
          <p:txBody>
            <a:bodyPr/>
            <a:lstStyle/>
            <a:p>
              <a:endParaRPr lang="en-US"/>
            </a:p>
          </p:txBody>
        </p:sp>
        <p:sp>
          <p:nvSpPr>
            <p:cNvPr id="7237" name="Rectangle 174"/>
            <p:cNvSpPr>
              <a:spLocks noChangeArrowheads="1"/>
            </p:cNvSpPr>
            <p:nvPr/>
          </p:nvSpPr>
          <p:spPr bwMode="auto">
            <a:xfrm>
              <a:off x="5626100" y="3895725"/>
              <a:ext cx="4476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700" b="1">
                  <a:solidFill>
                    <a:srgbClr val="000000"/>
                  </a:solidFill>
                  <a:cs typeface="Arial" pitchFamily="34" charset="0"/>
                </a:rPr>
                <a:t>Use Cases</a:t>
              </a:r>
              <a:endParaRPr lang="en-US" sz="1000" b="1">
                <a:solidFill>
                  <a:srgbClr val="000000"/>
                </a:solidFill>
                <a:latin typeface="Times New Roman" pitchFamily="18" charset="0"/>
                <a:cs typeface="Arial" pitchFamily="34" charset="0"/>
              </a:endParaRPr>
            </a:p>
          </p:txBody>
        </p:sp>
      </p:grpSp>
      <p:grpSp>
        <p:nvGrpSpPr>
          <p:cNvPr id="7207" name="Group 248"/>
          <p:cNvGrpSpPr>
            <a:grpSpLocks/>
          </p:cNvGrpSpPr>
          <p:nvPr/>
        </p:nvGrpSpPr>
        <p:grpSpPr bwMode="auto">
          <a:xfrm>
            <a:off x="4603750" y="4038600"/>
            <a:ext cx="762000" cy="609600"/>
            <a:chOff x="720" y="3120"/>
            <a:chExt cx="480" cy="384"/>
          </a:xfrm>
        </p:grpSpPr>
        <p:sp>
          <p:nvSpPr>
            <p:cNvPr id="7232" name="Rectangle 236"/>
            <p:cNvSpPr>
              <a:spLocks noChangeArrowheads="1"/>
            </p:cNvSpPr>
            <p:nvPr/>
          </p:nvSpPr>
          <p:spPr bwMode="auto">
            <a:xfrm>
              <a:off x="738" y="3142"/>
              <a:ext cx="462" cy="362"/>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700">
                <a:solidFill>
                  <a:srgbClr val="000000"/>
                </a:solidFill>
              </a:endParaRPr>
            </a:p>
          </p:txBody>
        </p:sp>
        <p:sp>
          <p:nvSpPr>
            <p:cNvPr id="7233" name="Rectangle 220"/>
            <p:cNvSpPr>
              <a:spLocks noChangeArrowheads="1"/>
            </p:cNvSpPr>
            <p:nvPr/>
          </p:nvSpPr>
          <p:spPr bwMode="auto">
            <a:xfrm>
              <a:off x="720" y="3120"/>
              <a:ext cx="457" cy="342"/>
            </a:xfrm>
            <a:prstGeom prst="rect">
              <a:avLst/>
            </a:prstGeom>
            <a:solidFill>
              <a:srgbClr val="B8CAE0"/>
            </a:solidFill>
            <a:ln w="22225" cap="rnd">
              <a:solidFill>
                <a:srgbClr val="000000"/>
              </a:solidFill>
              <a:round/>
              <a:headEnd/>
              <a:tailEnd/>
            </a:ln>
          </p:spPr>
          <p:txBody>
            <a:bodyPr/>
            <a:lstStyle/>
            <a:p>
              <a:pPr eaLnBrk="0" hangingPunct="0"/>
              <a:endParaRPr lang="en-US" sz="700">
                <a:solidFill>
                  <a:srgbClr val="000000"/>
                </a:solidFill>
              </a:endParaRPr>
            </a:p>
          </p:txBody>
        </p:sp>
        <p:sp>
          <p:nvSpPr>
            <p:cNvPr id="7234" name="Rectangle 221"/>
            <p:cNvSpPr>
              <a:spLocks noChangeArrowheads="1"/>
            </p:cNvSpPr>
            <p:nvPr/>
          </p:nvSpPr>
          <p:spPr bwMode="auto">
            <a:xfrm>
              <a:off x="771" y="3170"/>
              <a:ext cx="35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700" b="1">
                  <a:solidFill>
                    <a:srgbClr val="000000"/>
                  </a:solidFill>
                  <a:cs typeface="Arial" pitchFamily="34" charset="0"/>
                </a:rPr>
                <a:t>DIF </a:t>
              </a:r>
            </a:p>
            <a:p>
              <a:pPr algn="ctr"/>
              <a:r>
                <a:rPr lang="en-US" sz="700" b="1">
                  <a:solidFill>
                    <a:srgbClr val="000000"/>
                  </a:solidFill>
                  <a:cs typeface="Arial" pitchFamily="34" charset="0"/>
                </a:rPr>
                <a:t>Development</a:t>
              </a:r>
            </a:p>
            <a:p>
              <a:pPr algn="ctr"/>
              <a:r>
                <a:rPr lang="en-US" sz="700" b="1">
                  <a:solidFill>
                    <a:srgbClr val="000000"/>
                  </a:solidFill>
                  <a:cs typeface="Arial" pitchFamily="34" charset="0"/>
                </a:rPr>
                <a:t>Completed</a:t>
              </a:r>
              <a:endParaRPr lang="en-US" sz="1000" b="1">
                <a:solidFill>
                  <a:srgbClr val="000000"/>
                </a:solidFill>
                <a:latin typeface="Times New Roman" pitchFamily="18" charset="0"/>
                <a:cs typeface="Arial" pitchFamily="34" charset="0"/>
              </a:endParaRPr>
            </a:p>
          </p:txBody>
        </p:sp>
      </p:grpSp>
      <p:grpSp>
        <p:nvGrpSpPr>
          <p:cNvPr id="7208" name="Group 249"/>
          <p:cNvGrpSpPr>
            <a:grpSpLocks/>
          </p:cNvGrpSpPr>
          <p:nvPr/>
        </p:nvGrpSpPr>
        <p:grpSpPr bwMode="auto">
          <a:xfrm>
            <a:off x="2927350" y="5257800"/>
            <a:ext cx="762000" cy="609600"/>
            <a:chOff x="720" y="3120"/>
            <a:chExt cx="480" cy="384"/>
          </a:xfrm>
        </p:grpSpPr>
        <p:sp>
          <p:nvSpPr>
            <p:cNvPr id="7229" name="Rectangle 250"/>
            <p:cNvSpPr>
              <a:spLocks noChangeArrowheads="1"/>
            </p:cNvSpPr>
            <p:nvPr/>
          </p:nvSpPr>
          <p:spPr bwMode="auto">
            <a:xfrm>
              <a:off x="738" y="3142"/>
              <a:ext cx="462" cy="362"/>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700">
                <a:solidFill>
                  <a:srgbClr val="000000"/>
                </a:solidFill>
              </a:endParaRPr>
            </a:p>
          </p:txBody>
        </p:sp>
        <p:sp>
          <p:nvSpPr>
            <p:cNvPr id="7230" name="Rectangle 251"/>
            <p:cNvSpPr>
              <a:spLocks noChangeArrowheads="1"/>
            </p:cNvSpPr>
            <p:nvPr/>
          </p:nvSpPr>
          <p:spPr bwMode="auto">
            <a:xfrm>
              <a:off x="720" y="3120"/>
              <a:ext cx="457" cy="342"/>
            </a:xfrm>
            <a:prstGeom prst="rect">
              <a:avLst/>
            </a:prstGeom>
            <a:solidFill>
              <a:srgbClr val="B8CAE0"/>
            </a:solidFill>
            <a:ln w="22225" cap="rnd">
              <a:solidFill>
                <a:srgbClr val="000000"/>
              </a:solidFill>
              <a:round/>
              <a:headEnd/>
              <a:tailEnd/>
            </a:ln>
          </p:spPr>
          <p:txBody>
            <a:bodyPr/>
            <a:lstStyle/>
            <a:p>
              <a:pPr eaLnBrk="0" hangingPunct="0"/>
              <a:endParaRPr lang="en-US" sz="700">
                <a:solidFill>
                  <a:srgbClr val="000000"/>
                </a:solidFill>
              </a:endParaRPr>
            </a:p>
          </p:txBody>
        </p:sp>
        <p:sp>
          <p:nvSpPr>
            <p:cNvPr id="7231" name="Rectangle 252"/>
            <p:cNvSpPr>
              <a:spLocks noChangeArrowheads="1"/>
            </p:cNvSpPr>
            <p:nvPr/>
          </p:nvSpPr>
          <p:spPr bwMode="auto">
            <a:xfrm>
              <a:off x="863" y="3170"/>
              <a:ext cx="17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000" b="1">
                  <a:solidFill>
                    <a:srgbClr val="000000"/>
                  </a:solidFill>
                  <a:cs typeface="Arial" pitchFamily="34" charset="0"/>
                </a:rPr>
                <a:t>OOI </a:t>
              </a:r>
            </a:p>
            <a:p>
              <a:pPr algn="ctr"/>
              <a:r>
                <a:rPr lang="en-US" sz="1000" b="1">
                  <a:solidFill>
                    <a:srgbClr val="000000"/>
                  </a:solidFill>
                  <a:cs typeface="Arial" pitchFamily="34" charset="0"/>
                </a:rPr>
                <a:t>CI</a:t>
              </a:r>
              <a:endParaRPr lang="en-US" sz="1000" b="1">
                <a:solidFill>
                  <a:srgbClr val="000000"/>
                </a:solidFill>
                <a:latin typeface="Times New Roman" pitchFamily="18" charset="0"/>
                <a:cs typeface="Arial" pitchFamily="34" charset="0"/>
              </a:endParaRPr>
            </a:p>
          </p:txBody>
        </p:sp>
      </p:grpSp>
      <p:grpSp>
        <p:nvGrpSpPr>
          <p:cNvPr id="80" name="Group 249"/>
          <p:cNvGrpSpPr>
            <a:grpSpLocks/>
          </p:cNvGrpSpPr>
          <p:nvPr/>
        </p:nvGrpSpPr>
        <p:grpSpPr bwMode="auto">
          <a:xfrm>
            <a:off x="6681788" y="5246688"/>
            <a:ext cx="762000" cy="609600"/>
            <a:chOff x="720" y="3120"/>
            <a:chExt cx="480" cy="384"/>
          </a:xfrm>
        </p:grpSpPr>
        <p:sp>
          <p:nvSpPr>
            <p:cNvPr id="7226" name="Rectangle 250"/>
            <p:cNvSpPr>
              <a:spLocks noChangeArrowheads="1"/>
            </p:cNvSpPr>
            <p:nvPr/>
          </p:nvSpPr>
          <p:spPr bwMode="auto">
            <a:xfrm>
              <a:off x="738" y="3142"/>
              <a:ext cx="462" cy="362"/>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700">
                <a:solidFill>
                  <a:srgbClr val="000000"/>
                </a:solidFill>
              </a:endParaRPr>
            </a:p>
          </p:txBody>
        </p:sp>
        <p:sp>
          <p:nvSpPr>
            <p:cNvPr id="7227" name="Rectangle 251"/>
            <p:cNvSpPr>
              <a:spLocks noChangeArrowheads="1"/>
            </p:cNvSpPr>
            <p:nvPr/>
          </p:nvSpPr>
          <p:spPr bwMode="auto">
            <a:xfrm>
              <a:off x="720" y="3120"/>
              <a:ext cx="457" cy="342"/>
            </a:xfrm>
            <a:prstGeom prst="rect">
              <a:avLst/>
            </a:prstGeom>
            <a:solidFill>
              <a:srgbClr val="B8CAE0"/>
            </a:solidFill>
            <a:ln w="22225" cap="rnd">
              <a:solidFill>
                <a:srgbClr val="000000"/>
              </a:solidFill>
              <a:round/>
              <a:headEnd/>
              <a:tailEnd/>
            </a:ln>
          </p:spPr>
          <p:txBody>
            <a:bodyPr/>
            <a:lstStyle/>
            <a:p>
              <a:pPr eaLnBrk="0" hangingPunct="0"/>
              <a:endParaRPr lang="en-US" sz="700">
                <a:solidFill>
                  <a:srgbClr val="000000"/>
                </a:solidFill>
              </a:endParaRPr>
            </a:p>
          </p:txBody>
        </p:sp>
        <p:sp>
          <p:nvSpPr>
            <p:cNvPr id="7228" name="Rectangle 252"/>
            <p:cNvSpPr>
              <a:spLocks noChangeArrowheads="1"/>
            </p:cNvSpPr>
            <p:nvPr/>
          </p:nvSpPr>
          <p:spPr bwMode="auto">
            <a:xfrm>
              <a:off x="863" y="3170"/>
              <a:ext cx="17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000" b="1">
                  <a:solidFill>
                    <a:srgbClr val="000000"/>
                  </a:solidFill>
                  <a:cs typeface="Arial" pitchFamily="34" charset="0"/>
                </a:rPr>
                <a:t>OOI </a:t>
              </a:r>
            </a:p>
            <a:p>
              <a:pPr algn="ctr"/>
              <a:r>
                <a:rPr lang="en-US" sz="1000" b="1">
                  <a:solidFill>
                    <a:srgbClr val="000000"/>
                  </a:solidFill>
                  <a:cs typeface="Arial" pitchFamily="34" charset="0"/>
                </a:rPr>
                <a:t>CI</a:t>
              </a:r>
              <a:endParaRPr lang="en-US" sz="1000" b="1">
                <a:solidFill>
                  <a:srgbClr val="000000"/>
                </a:solidFill>
                <a:latin typeface="Times New Roman" pitchFamily="18" charset="0"/>
                <a:cs typeface="Arial" pitchFamily="34" charset="0"/>
              </a:endParaRPr>
            </a:p>
          </p:txBody>
        </p:sp>
      </p:grpSp>
      <p:grpSp>
        <p:nvGrpSpPr>
          <p:cNvPr id="84" name="Group 50"/>
          <p:cNvGrpSpPr>
            <a:grpSpLocks/>
          </p:cNvGrpSpPr>
          <p:nvPr/>
        </p:nvGrpSpPr>
        <p:grpSpPr bwMode="auto">
          <a:xfrm>
            <a:off x="6105525" y="4484688"/>
            <a:ext cx="773113" cy="596900"/>
            <a:chOff x="5486400" y="3733800"/>
            <a:chExt cx="773112" cy="596900"/>
          </a:xfrm>
        </p:grpSpPr>
        <p:sp>
          <p:nvSpPr>
            <p:cNvPr id="7223" name="Rectangle 233"/>
            <p:cNvSpPr>
              <a:spLocks noChangeArrowheads="1"/>
            </p:cNvSpPr>
            <p:nvPr/>
          </p:nvSpPr>
          <p:spPr bwMode="auto">
            <a:xfrm>
              <a:off x="5503863" y="3783013"/>
              <a:ext cx="755649" cy="547687"/>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700">
                <a:solidFill>
                  <a:srgbClr val="000000"/>
                </a:solidFill>
              </a:endParaRPr>
            </a:p>
          </p:txBody>
        </p:sp>
        <p:sp>
          <p:nvSpPr>
            <p:cNvPr id="7224" name="Freeform 173"/>
            <p:cNvSpPr>
              <a:spLocks/>
            </p:cNvSpPr>
            <p:nvPr/>
          </p:nvSpPr>
          <p:spPr bwMode="auto">
            <a:xfrm>
              <a:off x="5486400" y="3733800"/>
              <a:ext cx="725487" cy="565150"/>
            </a:xfrm>
            <a:custGeom>
              <a:avLst/>
              <a:gdLst>
                <a:gd name="T0" fmla="*/ 0 w 1536"/>
                <a:gd name="T1" fmla="*/ 2147483647 h 1195"/>
                <a:gd name="T2" fmla="*/ 0 w 1536"/>
                <a:gd name="T3" fmla="*/ 0 h 1195"/>
                <a:gd name="T4" fmla="*/ 2147483647 w 1536"/>
                <a:gd name="T5" fmla="*/ 0 h 1195"/>
                <a:gd name="T6" fmla="*/ 2147483647 w 1536"/>
                <a:gd name="T7" fmla="*/ 2147483647 h 1195"/>
                <a:gd name="T8" fmla="*/ 2147483647 w 1536"/>
                <a:gd name="T9" fmla="*/ 2147483647 h 1195"/>
                <a:gd name="T10" fmla="*/ 0 w 1536"/>
                <a:gd name="T11" fmla="*/ 2147483647 h 1195"/>
                <a:gd name="T12" fmla="*/ 0 60000 65536"/>
                <a:gd name="T13" fmla="*/ 0 60000 65536"/>
                <a:gd name="T14" fmla="*/ 0 60000 65536"/>
                <a:gd name="T15" fmla="*/ 0 60000 65536"/>
                <a:gd name="T16" fmla="*/ 0 60000 65536"/>
                <a:gd name="T17" fmla="*/ 0 60000 65536"/>
                <a:gd name="T18" fmla="*/ 0 w 1536"/>
                <a:gd name="T19" fmla="*/ 0 h 1195"/>
                <a:gd name="T20" fmla="*/ 1536 w 1536"/>
                <a:gd name="T21" fmla="*/ 1195 h 1195"/>
              </a:gdLst>
              <a:ahLst/>
              <a:cxnLst>
                <a:cxn ang="T12">
                  <a:pos x="T0" y="T1"/>
                </a:cxn>
                <a:cxn ang="T13">
                  <a:pos x="T2" y="T3"/>
                </a:cxn>
                <a:cxn ang="T14">
                  <a:pos x="T4" y="T5"/>
                </a:cxn>
                <a:cxn ang="T15">
                  <a:pos x="T6" y="T7"/>
                </a:cxn>
                <a:cxn ang="T16">
                  <a:pos x="T8" y="T9"/>
                </a:cxn>
                <a:cxn ang="T17">
                  <a:pos x="T10" y="T11"/>
                </a:cxn>
              </a:cxnLst>
              <a:rect l="T18" t="T19" r="T20" b="T21"/>
              <a:pathLst>
                <a:path w="1536" h="1195">
                  <a:moveTo>
                    <a:pt x="0" y="1024"/>
                  </a:moveTo>
                  <a:lnTo>
                    <a:pt x="0" y="0"/>
                  </a:lnTo>
                  <a:lnTo>
                    <a:pt x="1536" y="0"/>
                  </a:lnTo>
                  <a:lnTo>
                    <a:pt x="1536" y="1024"/>
                  </a:lnTo>
                  <a:cubicBezTo>
                    <a:pt x="1308" y="853"/>
                    <a:pt x="995" y="853"/>
                    <a:pt x="768" y="1024"/>
                  </a:cubicBezTo>
                  <a:cubicBezTo>
                    <a:pt x="540" y="1195"/>
                    <a:pt x="227" y="1195"/>
                    <a:pt x="0" y="1024"/>
                  </a:cubicBezTo>
                  <a:close/>
                </a:path>
              </a:pathLst>
            </a:custGeom>
            <a:solidFill>
              <a:srgbClr val="B8CAE0"/>
            </a:solidFill>
            <a:ln w="22225" cap="rnd">
              <a:solidFill>
                <a:schemeClr val="tx1"/>
              </a:solidFill>
              <a:prstDash val="solid"/>
              <a:round/>
              <a:headEnd/>
              <a:tailEnd/>
            </a:ln>
          </p:spPr>
          <p:txBody>
            <a:bodyPr/>
            <a:lstStyle/>
            <a:p>
              <a:endParaRPr lang="en-US"/>
            </a:p>
          </p:txBody>
        </p:sp>
        <p:sp>
          <p:nvSpPr>
            <p:cNvPr id="7225" name="Rectangle 174"/>
            <p:cNvSpPr>
              <a:spLocks noChangeArrowheads="1"/>
            </p:cNvSpPr>
            <p:nvPr/>
          </p:nvSpPr>
          <p:spPr bwMode="auto">
            <a:xfrm>
              <a:off x="5626100" y="3895725"/>
              <a:ext cx="4476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700" b="1">
                  <a:solidFill>
                    <a:srgbClr val="000000"/>
                  </a:solidFill>
                  <a:cs typeface="Arial" pitchFamily="34" charset="0"/>
                </a:rPr>
                <a:t>Use Cases</a:t>
              </a:r>
              <a:endParaRPr lang="en-US" sz="1000" b="1">
                <a:solidFill>
                  <a:srgbClr val="000000"/>
                </a:solidFill>
                <a:latin typeface="Times New Roman" pitchFamily="18" charset="0"/>
                <a:cs typeface="Arial" pitchFamily="34" charset="0"/>
              </a:endParaRPr>
            </a:p>
          </p:txBody>
        </p:sp>
      </p:grpSp>
      <p:grpSp>
        <p:nvGrpSpPr>
          <p:cNvPr id="88" name="Group 50"/>
          <p:cNvGrpSpPr>
            <a:grpSpLocks/>
          </p:cNvGrpSpPr>
          <p:nvPr/>
        </p:nvGrpSpPr>
        <p:grpSpPr bwMode="auto">
          <a:xfrm>
            <a:off x="4799013" y="4484688"/>
            <a:ext cx="773112" cy="596900"/>
            <a:chOff x="5486400" y="3733800"/>
            <a:chExt cx="773112" cy="596900"/>
          </a:xfrm>
        </p:grpSpPr>
        <p:sp>
          <p:nvSpPr>
            <p:cNvPr id="7220" name="Rectangle 233"/>
            <p:cNvSpPr>
              <a:spLocks noChangeArrowheads="1"/>
            </p:cNvSpPr>
            <p:nvPr/>
          </p:nvSpPr>
          <p:spPr bwMode="auto">
            <a:xfrm>
              <a:off x="5503862" y="3783013"/>
              <a:ext cx="755650" cy="547687"/>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700">
                <a:solidFill>
                  <a:srgbClr val="000000"/>
                </a:solidFill>
              </a:endParaRPr>
            </a:p>
          </p:txBody>
        </p:sp>
        <p:sp>
          <p:nvSpPr>
            <p:cNvPr id="7221" name="Freeform 173"/>
            <p:cNvSpPr>
              <a:spLocks/>
            </p:cNvSpPr>
            <p:nvPr/>
          </p:nvSpPr>
          <p:spPr bwMode="auto">
            <a:xfrm>
              <a:off x="5486400" y="3733800"/>
              <a:ext cx="725487" cy="565150"/>
            </a:xfrm>
            <a:custGeom>
              <a:avLst/>
              <a:gdLst>
                <a:gd name="T0" fmla="*/ 0 w 1536"/>
                <a:gd name="T1" fmla="*/ 2147483647 h 1195"/>
                <a:gd name="T2" fmla="*/ 0 w 1536"/>
                <a:gd name="T3" fmla="*/ 0 h 1195"/>
                <a:gd name="T4" fmla="*/ 2147483647 w 1536"/>
                <a:gd name="T5" fmla="*/ 0 h 1195"/>
                <a:gd name="T6" fmla="*/ 2147483647 w 1536"/>
                <a:gd name="T7" fmla="*/ 2147483647 h 1195"/>
                <a:gd name="T8" fmla="*/ 2147483647 w 1536"/>
                <a:gd name="T9" fmla="*/ 2147483647 h 1195"/>
                <a:gd name="T10" fmla="*/ 0 w 1536"/>
                <a:gd name="T11" fmla="*/ 2147483647 h 1195"/>
                <a:gd name="T12" fmla="*/ 0 60000 65536"/>
                <a:gd name="T13" fmla="*/ 0 60000 65536"/>
                <a:gd name="T14" fmla="*/ 0 60000 65536"/>
                <a:gd name="T15" fmla="*/ 0 60000 65536"/>
                <a:gd name="T16" fmla="*/ 0 60000 65536"/>
                <a:gd name="T17" fmla="*/ 0 60000 65536"/>
                <a:gd name="T18" fmla="*/ 0 w 1536"/>
                <a:gd name="T19" fmla="*/ 0 h 1195"/>
                <a:gd name="T20" fmla="*/ 1536 w 1536"/>
                <a:gd name="T21" fmla="*/ 1195 h 1195"/>
              </a:gdLst>
              <a:ahLst/>
              <a:cxnLst>
                <a:cxn ang="T12">
                  <a:pos x="T0" y="T1"/>
                </a:cxn>
                <a:cxn ang="T13">
                  <a:pos x="T2" y="T3"/>
                </a:cxn>
                <a:cxn ang="T14">
                  <a:pos x="T4" y="T5"/>
                </a:cxn>
                <a:cxn ang="T15">
                  <a:pos x="T6" y="T7"/>
                </a:cxn>
                <a:cxn ang="T16">
                  <a:pos x="T8" y="T9"/>
                </a:cxn>
                <a:cxn ang="T17">
                  <a:pos x="T10" y="T11"/>
                </a:cxn>
              </a:cxnLst>
              <a:rect l="T18" t="T19" r="T20" b="T21"/>
              <a:pathLst>
                <a:path w="1536" h="1195">
                  <a:moveTo>
                    <a:pt x="0" y="1024"/>
                  </a:moveTo>
                  <a:lnTo>
                    <a:pt x="0" y="0"/>
                  </a:lnTo>
                  <a:lnTo>
                    <a:pt x="1536" y="0"/>
                  </a:lnTo>
                  <a:lnTo>
                    <a:pt x="1536" y="1024"/>
                  </a:lnTo>
                  <a:cubicBezTo>
                    <a:pt x="1308" y="853"/>
                    <a:pt x="995" y="853"/>
                    <a:pt x="768" y="1024"/>
                  </a:cubicBezTo>
                  <a:cubicBezTo>
                    <a:pt x="540" y="1195"/>
                    <a:pt x="227" y="1195"/>
                    <a:pt x="0" y="1024"/>
                  </a:cubicBezTo>
                  <a:close/>
                </a:path>
              </a:pathLst>
            </a:custGeom>
            <a:solidFill>
              <a:srgbClr val="B8CAE0"/>
            </a:solidFill>
            <a:ln w="22225" cap="rnd">
              <a:solidFill>
                <a:schemeClr val="tx1"/>
              </a:solidFill>
              <a:prstDash val="solid"/>
              <a:round/>
              <a:headEnd/>
              <a:tailEnd/>
            </a:ln>
          </p:spPr>
          <p:txBody>
            <a:bodyPr/>
            <a:lstStyle/>
            <a:p>
              <a:endParaRPr lang="en-US"/>
            </a:p>
          </p:txBody>
        </p:sp>
        <p:sp>
          <p:nvSpPr>
            <p:cNvPr id="7222" name="Rectangle 174"/>
            <p:cNvSpPr>
              <a:spLocks noChangeArrowheads="1"/>
            </p:cNvSpPr>
            <p:nvPr/>
          </p:nvSpPr>
          <p:spPr bwMode="auto">
            <a:xfrm>
              <a:off x="5626100" y="3895725"/>
              <a:ext cx="4476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700" b="1">
                  <a:solidFill>
                    <a:srgbClr val="000000"/>
                  </a:solidFill>
                  <a:cs typeface="Arial" pitchFamily="34" charset="0"/>
                </a:rPr>
                <a:t>Use Cases</a:t>
              </a:r>
              <a:endParaRPr lang="en-US" sz="1000" b="1">
                <a:solidFill>
                  <a:srgbClr val="000000"/>
                </a:solidFill>
                <a:latin typeface="Times New Roman" pitchFamily="18" charset="0"/>
                <a:cs typeface="Arial" pitchFamily="34" charset="0"/>
              </a:endParaRPr>
            </a:p>
          </p:txBody>
        </p:sp>
      </p:grpSp>
      <p:grpSp>
        <p:nvGrpSpPr>
          <p:cNvPr id="92" name="Group 248"/>
          <p:cNvGrpSpPr>
            <a:grpSpLocks/>
          </p:cNvGrpSpPr>
          <p:nvPr/>
        </p:nvGrpSpPr>
        <p:grpSpPr bwMode="auto">
          <a:xfrm>
            <a:off x="4657725" y="4027488"/>
            <a:ext cx="762000" cy="609600"/>
            <a:chOff x="720" y="3120"/>
            <a:chExt cx="480" cy="384"/>
          </a:xfrm>
        </p:grpSpPr>
        <p:sp>
          <p:nvSpPr>
            <p:cNvPr id="7217" name="Rectangle 236"/>
            <p:cNvSpPr>
              <a:spLocks noChangeArrowheads="1"/>
            </p:cNvSpPr>
            <p:nvPr/>
          </p:nvSpPr>
          <p:spPr bwMode="auto">
            <a:xfrm>
              <a:off x="738" y="3142"/>
              <a:ext cx="462" cy="362"/>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700">
                <a:solidFill>
                  <a:srgbClr val="000000"/>
                </a:solidFill>
              </a:endParaRPr>
            </a:p>
          </p:txBody>
        </p:sp>
        <p:sp>
          <p:nvSpPr>
            <p:cNvPr id="7218" name="Rectangle 220"/>
            <p:cNvSpPr>
              <a:spLocks noChangeArrowheads="1"/>
            </p:cNvSpPr>
            <p:nvPr/>
          </p:nvSpPr>
          <p:spPr bwMode="auto">
            <a:xfrm>
              <a:off x="720" y="3120"/>
              <a:ext cx="457" cy="342"/>
            </a:xfrm>
            <a:prstGeom prst="rect">
              <a:avLst/>
            </a:prstGeom>
            <a:solidFill>
              <a:srgbClr val="B8CAE0"/>
            </a:solidFill>
            <a:ln w="22225" cap="rnd">
              <a:solidFill>
                <a:srgbClr val="000000"/>
              </a:solidFill>
              <a:round/>
              <a:headEnd/>
              <a:tailEnd/>
            </a:ln>
          </p:spPr>
          <p:txBody>
            <a:bodyPr/>
            <a:lstStyle/>
            <a:p>
              <a:pPr eaLnBrk="0" hangingPunct="0"/>
              <a:endParaRPr lang="en-US" sz="700">
                <a:solidFill>
                  <a:srgbClr val="000000"/>
                </a:solidFill>
              </a:endParaRPr>
            </a:p>
          </p:txBody>
        </p:sp>
        <p:sp>
          <p:nvSpPr>
            <p:cNvPr id="7219" name="Rectangle 221"/>
            <p:cNvSpPr>
              <a:spLocks noChangeArrowheads="1"/>
            </p:cNvSpPr>
            <p:nvPr/>
          </p:nvSpPr>
          <p:spPr bwMode="auto">
            <a:xfrm>
              <a:off x="771" y="3170"/>
              <a:ext cx="35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700" b="1">
                  <a:solidFill>
                    <a:srgbClr val="000000"/>
                  </a:solidFill>
                  <a:cs typeface="Arial" pitchFamily="34" charset="0"/>
                </a:rPr>
                <a:t>DIF </a:t>
              </a:r>
            </a:p>
            <a:p>
              <a:pPr algn="ctr"/>
              <a:r>
                <a:rPr lang="en-US" sz="700" b="1">
                  <a:solidFill>
                    <a:srgbClr val="000000"/>
                  </a:solidFill>
                  <a:cs typeface="Arial" pitchFamily="34" charset="0"/>
                </a:rPr>
                <a:t>Development</a:t>
              </a:r>
            </a:p>
            <a:p>
              <a:pPr algn="ctr"/>
              <a:r>
                <a:rPr lang="en-US" sz="700" b="1">
                  <a:solidFill>
                    <a:srgbClr val="000000"/>
                  </a:solidFill>
                  <a:cs typeface="Arial" pitchFamily="34" charset="0"/>
                </a:rPr>
                <a:t>Completed</a:t>
              </a:r>
              <a:endParaRPr lang="en-US" sz="1000" b="1">
                <a:solidFill>
                  <a:srgbClr val="000000"/>
                </a:solidFill>
                <a:latin typeface="Times New Roman" pitchFamily="18" charset="0"/>
                <a:cs typeface="Arial" pitchFamily="34" charset="0"/>
              </a:endParaRPr>
            </a:p>
          </p:txBody>
        </p:sp>
      </p:grpSp>
      <p:grpSp>
        <p:nvGrpSpPr>
          <p:cNvPr id="96" name="Group 249"/>
          <p:cNvGrpSpPr>
            <a:grpSpLocks/>
          </p:cNvGrpSpPr>
          <p:nvPr/>
        </p:nvGrpSpPr>
        <p:grpSpPr bwMode="auto">
          <a:xfrm>
            <a:off x="2981325" y="5246688"/>
            <a:ext cx="762000" cy="609600"/>
            <a:chOff x="720" y="3120"/>
            <a:chExt cx="480" cy="384"/>
          </a:xfrm>
        </p:grpSpPr>
        <p:sp>
          <p:nvSpPr>
            <p:cNvPr id="7214" name="Rectangle 250"/>
            <p:cNvSpPr>
              <a:spLocks noChangeArrowheads="1"/>
            </p:cNvSpPr>
            <p:nvPr/>
          </p:nvSpPr>
          <p:spPr bwMode="auto">
            <a:xfrm>
              <a:off x="738" y="3142"/>
              <a:ext cx="462" cy="362"/>
            </a:xfrm>
            <a:prstGeom prst="rect">
              <a:avLst/>
            </a:prstGeom>
            <a:solidFill>
              <a:srgbClr val="4979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700">
                <a:solidFill>
                  <a:srgbClr val="000000"/>
                </a:solidFill>
              </a:endParaRPr>
            </a:p>
          </p:txBody>
        </p:sp>
        <p:sp>
          <p:nvSpPr>
            <p:cNvPr id="7215" name="Rectangle 251"/>
            <p:cNvSpPr>
              <a:spLocks noChangeArrowheads="1"/>
            </p:cNvSpPr>
            <p:nvPr/>
          </p:nvSpPr>
          <p:spPr bwMode="auto">
            <a:xfrm>
              <a:off x="720" y="3120"/>
              <a:ext cx="457" cy="342"/>
            </a:xfrm>
            <a:prstGeom prst="rect">
              <a:avLst/>
            </a:prstGeom>
            <a:solidFill>
              <a:srgbClr val="B8CAE0"/>
            </a:solidFill>
            <a:ln w="22225" cap="rnd">
              <a:solidFill>
                <a:srgbClr val="000000"/>
              </a:solidFill>
              <a:round/>
              <a:headEnd/>
              <a:tailEnd/>
            </a:ln>
          </p:spPr>
          <p:txBody>
            <a:bodyPr/>
            <a:lstStyle/>
            <a:p>
              <a:pPr eaLnBrk="0" hangingPunct="0"/>
              <a:endParaRPr lang="en-US" sz="700">
                <a:solidFill>
                  <a:srgbClr val="000000"/>
                </a:solidFill>
              </a:endParaRPr>
            </a:p>
          </p:txBody>
        </p:sp>
        <p:sp>
          <p:nvSpPr>
            <p:cNvPr id="7216" name="Rectangle 252"/>
            <p:cNvSpPr>
              <a:spLocks noChangeArrowheads="1"/>
            </p:cNvSpPr>
            <p:nvPr/>
          </p:nvSpPr>
          <p:spPr bwMode="auto">
            <a:xfrm>
              <a:off x="863" y="3170"/>
              <a:ext cx="17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000" b="1">
                  <a:solidFill>
                    <a:srgbClr val="000000"/>
                  </a:solidFill>
                  <a:cs typeface="Arial" pitchFamily="34" charset="0"/>
                </a:rPr>
                <a:t>OOI </a:t>
              </a:r>
            </a:p>
            <a:p>
              <a:pPr algn="ctr"/>
              <a:r>
                <a:rPr lang="en-US" sz="1000" b="1">
                  <a:solidFill>
                    <a:srgbClr val="000000"/>
                  </a:solidFill>
                  <a:cs typeface="Arial" pitchFamily="34" charset="0"/>
                </a:rPr>
                <a:t>CI</a:t>
              </a:r>
              <a:endParaRPr lang="en-US" sz="1000" b="1">
                <a:solidFill>
                  <a:srgbClr val="000000"/>
                </a:solidFill>
                <a:latin typeface="Times New Roman" pitchFamily="18"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500" fill="hold"/>
                                        <p:tgtEl>
                                          <p:spTgt spid="80"/>
                                        </p:tgtEl>
                                        <p:attrNameLst>
                                          <p:attrName>r</p:attrName>
                                        </p:attrNameLst>
                                      </p:cBhvr>
                                    </p:animRot>
                                  </p:childTnLst>
                                </p:cTn>
                              </p:par>
                              <p:par>
                                <p:cTn id="7" presetID="8" presetClass="emph" presetSubtype="0" fill="hold" nodeType="withEffect">
                                  <p:stCondLst>
                                    <p:cond delay="0"/>
                                  </p:stCondLst>
                                  <p:childTnLst>
                                    <p:animRot by="-21600000">
                                      <p:cBhvr>
                                        <p:cTn id="8" dur="500" fill="hold"/>
                                        <p:tgtEl>
                                          <p:spTgt spid="84"/>
                                        </p:tgtEl>
                                        <p:attrNameLst>
                                          <p:attrName>r</p:attrName>
                                        </p:attrNameLst>
                                      </p:cBhvr>
                                    </p:animRot>
                                  </p:childTnLst>
                                </p:cTn>
                              </p:par>
                              <p:par>
                                <p:cTn id="9" presetID="8" presetClass="emph" presetSubtype="0" fill="hold" nodeType="withEffect">
                                  <p:stCondLst>
                                    <p:cond delay="0"/>
                                  </p:stCondLst>
                                  <p:childTnLst>
                                    <p:animRot by="-21600000">
                                      <p:cBhvr>
                                        <p:cTn id="10" dur="3000" fill="hold"/>
                                        <p:tgtEl>
                                          <p:spTgt spid="88"/>
                                        </p:tgtEl>
                                        <p:attrNameLst>
                                          <p:attrName>r</p:attrName>
                                        </p:attrNameLst>
                                      </p:cBhvr>
                                    </p:animRot>
                                  </p:childTnLst>
                                </p:cTn>
                              </p:par>
                              <p:par>
                                <p:cTn id="11" presetID="8" presetClass="emph" presetSubtype="0" fill="hold" nodeType="withEffect">
                                  <p:stCondLst>
                                    <p:cond delay="0"/>
                                  </p:stCondLst>
                                  <p:childTnLst>
                                    <p:animRot by="21600000">
                                      <p:cBhvr>
                                        <p:cTn id="12" dur="500" fill="hold"/>
                                        <p:tgtEl>
                                          <p:spTgt spid="92"/>
                                        </p:tgtEl>
                                        <p:attrNameLst>
                                          <p:attrName>r</p:attrName>
                                        </p:attrNameLst>
                                      </p:cBhvr>
                                    </p:animRot>
                                  </p:childTnLst>
                                </p:cTn>
                              </p:par>
                              <p:par>
                                <p:cTn id="13" presetID="8" presetClass="emph" presetSubtype="0" fill="hold" nodeType="withEffect">
                                  <p:stCondLst>
                                    <p:cond delay="0"/>
                                  </p:stCondLst>
                                  <p:childTnLst>
                                    <p:animRot by="-21600000">
                                      <p:cBhvr>
                                        <p:cTn id="14" dur="3000" fill="hold"/>
                                        <p:tgtEl>
                                          <p:spTgt spid="96"/>
                                        </p:tgtEl>
                                        <p:attrNameLst>
                                          <p:attrName>r</p:attrName>
                                        </p:attrNameLst>
                                      </p:cBhvr>
                                    </p:animRot>
                                  </p:childTnLst>
                                </p:cTn>
                              </p:par>
                              <p:par>
                                <p:cTn id="15" presetID="8" presetClass="emph" presetSubtype="0" fill="hold" nodeType="withEffect">
                                  <p:stCondLst>
                                    <p:cond delay="0"/>
                                  </p:stCondLst>
                                  <p:childTnLst>
                                    <p:animRot by="21600000">
                                      <p:cBhvr>
                                        <p:cTn id="16" dur="500" fill="hold"/>
                                        <p:tgtEl>
                                          <p:spTgt spid="7193"/>
                                        </p:tgtEl>
                                        <p:attrNameLst>
                                          <p:attrName>r</p:attrName>
                                        </p:attrNameLst>
                                      </p:cBhvr>
                                    </p:animRot>
                                  </p:childTnLst>
                                </p:cTn>
                              </p:par>
                              <p:par>
                                <p:cTn id="17" presetID="8" presetClass="emph" presetSubtype="0" fill="hold" nodeType="withEffect">
                                  <p:stCondLst>
                                    <p:cond delay="0"/>
                                  </p:stCondLst>
                                  <p:childTnLst>
                                    <p:animRot by="-21600000">
                                      <p:cBhvr>
                                        <p:cTn id="18" dur="3000" fill="hold"/>
                                        <p:tgtEl>
                                          <p:spTgt spid="7186"/>
                                        </p:tgtEl>
                                        <p:attrNameLst>
                                          <p:attrName>r</p:attrName>
                                        </p:attrNameLst>
                                      </p:cBhvr>
                                    </p:animRot>
                                  </p:childTnLst>
                                </p:cTn>
                              </p:par>
                              <p:par>
                                <p:cTn id="19" presetID="8" presetClass="emph" presetSubtype="0" fill="hold" nodeType="withEffect">
                                  <p:stCondLst>
                                    <p:cond delay="0"/>
                                  </p:stCondLst>
                                  <p:childTnLst>
                                    <p:animRot by="21600000">
                                      <p:cBhvr>
                                        <p:cTn id="20" dur="500" fill="hold"/>
                                        <p:tgtEl>
                                          <p:spTgt spid="7199"/>
                                        </p:tgtEl>
                                        <p:attrNameLst>
                                          <p:attrName>r</p:attrName>
                                        </p:attrNameLst>
                                      </p:cBhvr>
                                    </p:animRot>
                                  </p:childTnLst>
                                </p:cTn>
                              </p:par>
                              <p:par>
                                <p:cTn id="21" presetID="8" presetClass="emph" presetSubtype="0" fill="hold" nodeType="withEffect">
                                  <p:stCondLst>
                                    <p:cond delay="0"/>
                                  </p:stCondLst>
                                  <p:childTnLst>
                                    <p:animRot by="-21600000">
                                      <p:cBhvr>
                                        <p:cTn id="22" dur="3000" fill="hold"/>
                                        <p:tgtEl>
                                          <p:spTgt spid="7182"/>
                                        </p:tgtEl>
                                        <p:attrNameLst>
                                          <p:attrName>r</p:attrName>
                                        </p:attrNameLst>
                                      </p:cBhvr>
                                    </p:animRot>
                                  </p:childTnLst>
                                </p:cTn>
                              </p:par>
                              <p:par>
                                <p:cTn id="23" presetID="8" presetClass="emph" presetSubtype="0" fill="hold" nodeType="withEffect">
                                  <p:stCondLst>
                                    <p:cond delay="0"/>
                                  </p:stCondLst>
                                  <p:childTnLst>
                                    <p:animRot by="21600000">
                                      <p:cBhvr>
                                        <p:cTn id="24" dur="500" fill="hold"/>
                                        <p:tgtEl>
                                          <p:spTgt spid="717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8" descr="Slide6.WMF"/>
          <p:cNvPicPr>
            <a:picLocks noChangeAspect="1"/>
          </p:cNvPicPr>
          <p:nvPr/>
        </p:nvPicPr>
        <p:blipFill>
          <a:blip r:embed="rId3" cstate="print">
            <a:extLst>
              <a:ext uri="{28A0092B-C50C-407E-A947-70E740481C1C}">
                <a14:useLocalDpi xmlns:a14="http://schemas.microsoft.com/office/drawing/2010/main" val="0"/>
              </a:ext>
            </a:extLst>
          </a:blip>
          <a:srcRect t="5556" b="4443"/>
          <a:stretch>
            <a:fillRect/>
          </a:stretch>
        </p:blipFill>
        <p:spPr bwMode="auto">
          <a:xfrm>
            <a:off x="2514600" y="1003300"/>
            <a:ext cx="6596063"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2"/>
          <p:cNvSpPr>
            <a:spLocks noGrp="1"/>
          </p:cNvSpPr>
          <p:nvPr>
            <p:ph type="title"/>
          </p:nvPr>
        </p:nvSpPr>
        <p:spPr>
          <a:xfrm>
            <a:off x="0" y="0"/>
            <a:ext cx="9144000" cy="633413"/>
          </a:xfrm>
        </p:spPr>
        <p:txBody>
          <a:bodyPr/>
          <a:lstStyle/>
          <a:p>
            <a:r>
              <a:rPr lang="en-US" sz="2800" smtClean="0">
                <a:latin typeface="Calibri" pitchFamily="34" charset="0"/>
              </a:rPr>
              <a:t>Core Functional Activity Findings: Non-Federal Partners</a:t>
            </a:r>
          </a:p>
        </p:txBody>
      </p:sp>
      <p:sp>
        <p:nvSpPr>
          <p:cNvPr id="34820" name="Slide Number Placeholder 3"/>
          <p:cNvSpPr>
            <a:spLocks noGrp="1"/>
          </p:cNvSpPr>
          <p:nvPr>
            <p:ph type="sldNum" sz="quarter" idx="12"/>
          </p:nvPr>
        </p:nvSpPr>
        <p:spPr>
          <a:xfrm>
            <a:off x="8001000" y="6400800"/>
            <a:ext cx="1143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9462B47B-7814-44D1-B7EF-1856C1F51912}" type="slidenum">
              <a:rPr lang="en-US" sz="1400" smtClean="0">
                <a:solidFill>
                  <a:schemeClr val="bg1"/>
                </a:solidFill>
              </a:rPr>
              <a:pPr/>
              <a:t>30</a:t>
            </a:fld>
            <a:endParaRPr lang="en-US" sz="1400" smtClean="0">
              <a:solidFill>
                <a:schemeClr val="bg1"/>
              </a:solidFill>
            </a:endParaRPr>
          </a:p>
        </p:txBody>
      </p:sp>
      <p:sp>
        <p:nvSpPr>
          <p:cNvPr id="8" name="Content Placeholder 1"/>
          <p:cNvSpPr txBox="1">
            <a:spLocks/>
          </p:cNvSpPr>
          <p:nvPr/>
        </p:nvSpPr>
        <p:spPr bwMode="auto">
          <a:xfrm>
            <a:off x="152400" y="1143000"/>
            <a:ext cx="2895600" cy="4495800"/>
          </a:xfrm>
          <a:prstGeom prst="rect">
            <a:avLst/>
          </a:prstGeom>
          <a:noFill/>
          <a:ln w="9525">
            <a:noFill/>
            <a:miter lim="800000"/>
            <a:headEnd/>
            <a:tailEnd/>
          </a:ln>
        </p:spPr>
        <p:txBody>
          <a:bodyPr/>
          <a:lstStyle/>
          <a:p>
            <a:pPr marL="342900" indent="-342900" eaLnBrk="0" hangingPunct="0">
              <a:spcBef>
                <a:spcPct val="20000"/>
              </a:spcBef>
              <a:spcAft>
                <a:spcPts val="600"/>
              </a:spcAft>
              <a:buFontTx/>
              <a:buChar char="•"/>
              <a:defRPr/>
            </a:pPr>
            <a:r>
              <a:rPr lang="en-US" dirty="0">
                <a:latin typeface="Calibri" pitchFamily="34" charset="0"/>
              </a:rPr>
              <a:t>Non-Federal partners were evaluated for U.S. IOOS capability on a Regional scale</a:t>
            </a:r>
          </a:p>
          <a:p>
            <a:pPr marL="342900" indent="-342900" eaLnBrk="0" hangingPunct="0">
              <a:spcBef>
                <a:spcPct val="20000"/>
              </a:spcBef>
              <a:spcAft>
                <a:spcPts val="600"/>
              </a:spcAft>
              <a:defRPr/>
            </a:pPr>
            <a:endParaRPr lang="en-US" sz="1200" dirty="0">
              <a:latin typeface="Calibri" pitchFamily="34" charset="0"/>
            </a:endParaRPr>
          </a:p>
          <a:p>
            <a:pPr marL="342900" indent="-342900" eaLnBrk="0" hangingPunct="0">
              <a:spcBef>
                <a:spcPct val="20000"/>
              </a:spcBef>
              <a:spcAft>
                <a:spcPts val="600"/>
              </a:spcAft>
              <a:buFontTx/>
              <a:buChar char="•"/>
              <a:defRPr/>
            </a:pPr>
            <a:r>
              <a:rPr lang="en-US" kern="0" dirty="0">
                <a:latin typeface="Calibri" pitchFamily="34" charset="0"/>
                <a:ea typeface="+mn-ea"/>
              </a:rPr>
              <a:t>Non-Federal partners are active in all 6 U.S. IOOS subsystems</a:t>
            </a:r>
          </a:p>
          <a:p>
            <a:pPr marL="342900" indent="-342900" eaLnBrk="0" hangingPunct="0">
              <a:spcBef>
                <a:spcPct val="20000"/>
              </a:spcBef>
              <a:spcAft>
                <a:spcPts val="600"/>
              </a:spcAft>
              <a:buFontTx/>
              <a:buChar char="•"/>
              <a:defRPr/>
            </a:pPr>
            <a:endParaRPr lang="en-US" kern="0" dirty="0">
              <a:latin typeface="Calibri" pitchFamily="34" charset="0"/>
              <a:ea typeface="+mn-ea"/>
            </a:endParaRPr>
          </a:p>
        </p:txBody>
      </p:sp>
      <p:sp>
        <p:nvSpPr>
          <p:cNvPr id="34822" name="TextBox 5"/>
          <p:cNvSpPr txBox="1">
            <a:spLocks noChangeArrowheads="1"/>
          </p:cNvSpPr>
          <p:nvPr/>
        </p:nvSpPr>
        <p:spPr bwMode="auto">
          <a:xfrm>
            <a:off x="3324225" y="6310313"/>
            <a:ext cx="320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a:solidFill>
                  <a:srgbClr val="CCECFF"/>
                </a:solidFill>
                <a:latin typeface="Calibri" pitchFamily="34" charset="0"/>
              </a:rPr>
              <a:t>U.S. IOOS Assessment</a:t>
            </a:r>
            <a:endParaRPr lang="en-US">
              <a:solidFill>
                <a:srgbClr val="CCECFF"/>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a:xfrm>
            <a:off x="5715000" y="1295400"/>
            <a:ext cx="3124200" cy="3810000"/>
          </a:xfrm>
        </p:spPr>
        <p:txBody>
          <a:bodyPr/>
          <a:lstStyle/>
          <a:p>
            <a:pPr>
              <a:spcAft>
                <a:spcPts val="1200"/>
              </a:spcAft>
            </a:pPr>
            <a:r>
              <a:rPr lang="en-US" sz="1700" smtClean="0"/>
              <a:t>No Region has full capability in each subsystem</a:t>
            </a:r>
          </a:p>
          <a:p>
            <a:pPr>
              <a:spcAft>
                <a:spcPts val="1200"/>
              </a:spcAft>
            </a:pPr>
            <a:r>
              <a:rPr lang="en-US" sz="1700" smtClean="0"/>
              <a:t>There is variation in the level of capability among the Regions</a:t>
            </a:r>
          </a:p>
          <a:p>
            <a:pPr>
              <a:spcAft>
                <a:spcPts val="1200"/>
              </a:spcAft>
            </a:pPr>
            <a:r>
              <a:rPr lang="en-US" sz="1700" smtClean="0"/>
              <a:t>Regions collectively display solid foundation of U.S. IOOS capability</a:t>
            </a:r>
          </a:p>
          <a:p>
            <a:pPr>
              <a:spcAft>
                <a:spcPts val="1200"/>
              </a:spcAft>
            </a:pPr>
            <a:r>
              <a:rPr lang="en-US" sz="1700" smtClean="0"/>
              <a:t>ACT displays capability in 4 R&amp;D CFAs</a:t>
            </a:r>
          </a:p>
          <a:p>
            <a:pPr>
              <a:spcAft>
                <a:spcPts val="600"/>
              </a:spcAft>
            </a:pPr>
            <a:endParaRPr lang="en-US" sz="1700" smtClean="0"/>
          </a:p>
        </p:txBody>
      </p:sp>
      <p:sp>
        <p:nvSpPr>
          <p:cNvPr id="35843" name="Title 2"/>
          <p:cNvSpPr>
            <a:spLocks noGrp="1"/>
          </p:cNvSpPr>
          <p:nvPr>
            <p:ph type="title"/>
          </p:nvPr>
        </p:nvSpPr>
        <p:spPr>
          <a:xfrm>
            <a:off x="0" y="80963"/>
            <a:ext cx="9144000" cy="633412"/>
          </a:xfrm>
        </p:spPr>
        <p:txBody>
          <a:bodyPr/>
          <a:lstStyle/>
          <a:p>
            <a:r>
              <a:rPr lang="en-US" sz="2800" smtClean="0">
                <a:latin typeface="Calibri" pitchFamily="34" charset="0"/>
              </a:rPr>
              <a:t>Core Functional Activity Findings: Non-Federal Partners</a:t>
            </a:r>
          </a:p>
        </p:txBody>
      </p:sp>
      <p:sp>
        <p:nvSpPr>
          <p:cNvPr id="35844" name="Slide Number Placeholder 3"/>
          <p:cNvSpPr>
            <a:spLocks noGrp="1"/>
          </p:cNvSpPr>
          <p:nvPr>
            <p:ph type="sldNum" sz="quarter" idx="12"/>
          </p:nvPr>
        </p:nvSpPr>
        <p:spPr>
          <a:xfrm>
            <a:off x="8001000" y="6400800"/>
            <a:ext cx="1143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8D0F373E-61B4-482A-B991-85EDD08CDBD5}" type="slidenum">
              <a:rPr lang="en-US" sz="1400" smtClean="0">
                <a:solidFill>
                  <a:schemeClr val="bg1"/>
                </a:solidFill>
              </a:rPr>
              <a:pPr/>
              <a:t>31</a:t>
            </a:fld>
            <a:endParaRPr lang="en-US" sz="1400" smtClean="0">
              <a:solidFill>
                <a:schemeClr val="bg1"/>
              </a:solidFill>
            </a:endParaRPr>
          </a:p>
        </p:txBody>
      </p:sp>
      <p:graphicFrame>
        <p:nvGraphicFramePr>
          <p:cNvPr id="5" name="Content Placeholder 8"/>
          <p:cNvGraphicFramePr>
            <a:graphicFrameLocks/>
          </p:cNvGraphicFramePr>
          <p:nvPr/>
        </p:nvGraphicFramePr>
        <p:xfrm>
          <a:off x="304800" y="990600"/>
          <a:ext cx="5029200" cy="4343400"/>
        </p:xfrm>
        <a:graphic>
          <a:graphicData uri="http://schemas.openxmlformats.org/drawingml/2006/table">
            <a:tbl>
              <a:tblPr firstRow="1" bandRow="1">
                <a:tableStyleId>{5C22544A-7EE6-4342-B048-85BDC9FD1C3A}</a:tableStyleId>
              </a:tblPr>
              <a:tblGrid>
                <a:gridCol w="2176818"/>
                <a:gridCol w="1426191"/>
                <a:gridCol w="1426191"/>
              </a:tblGrid>
              <a:tr h="370840">
                <a:tc>
                  <a:txBody>
                    <a:bodyPr/>
                    <a:lstStyle/>
                    <a:p>
                      <a:pPr algn="ctr"/>
                      <a:r>
                        <a:rPr lang="en-US" sz="1600" dirty="0" smtClean="0">
                          <a:latin typeface="Calibri" pitchFamily="34" charset="0"/>
                        </a:rPr>
                        <a:t>U.S. IOOS Subsystem</a:t>
                      </a:r>
                      <a:endParaRPr lang="en-US" sz="1600" dirty="0">
                        <a:latin typeface="Calibri" pitchFamily="34" charset="0"/>
                      </a:endParaRPr>
                    </a:p>
                  </a:txBody>
                  <a:tcPr anchor="ctr"/>
                </a:tc>
                <a:tc>
                  <a:txBody>
                    <a:bodyPr/>
                    <a:lstStyle/>
                    <a:p>
                      <a:pPr algn="ctr"/>
                      <a:r>
                        <a:rPr lang="en-US" sz="1600" dirty="0" smtClean="0">
                          <a:solidFill>
                            <a:schemeClr val="bg1"/>
                          </a:solidFill>
                          <a:latin typeface="Calibri" pitchFamily="34" charset="0"/>
                        </a:rPr>
                        <a:t>Minimum Regional Capability</a:t>
                      </a:r>
                      <a:endParaRPr lang="en-US" sz="1600" dirty="0">
                        <a:solidFill>
                          <a:schemeClr val="bg1"/>
                        </a:solidFill>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Calibri" pitchFamily="34" charset="0"/>
                        </a:rPr>
                        <a:t>Maximum Regional Capability</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pitchFamily="34" charset="0"/>
                        </a:rPr>
                        <a:t>A.1 Governance and Management</a:t>
                      </a:r>
                      <a:endParaRPr lang="en-US" sz="1600" b="1" dirty="0" smtClean="0">
                        <a:latin typeface="Calibri" pitchFamily="34" charset="0"/>
                      </a:endParaRPr>
                    </a:p>
                  </a:txBody>
                  <a:tcPr/>
                </a:tc>
                <a:tc>
                  <a:txBody>
                    <a:bodyPr/>
                    <a:lstStyle/>
                    <a:p>
                      <a:pPr algn="ctr" fontAlgn="b"/>
                      <a:endParaRPr lang="en-US" sz="1000" b="0" i="0" u="none" strike="noStrike" dirty="0">
                        <a:solidFill>
                          <a:srgbClr val="000000"/>
                        </a:solidFill>
                        <a:latin typeface="Calibri" pitchFamily="34" charset="0"/>
                      </a:endParaRPr>
                    </a:p>
                  </a:txBody>
                  <a:tcPr marL="9525" marR="9525" marT="9525" marB="0" anchor="b"/>
                </a:tc>
                <a:tc>
                  <a:txBody>
                    <a:bodyPr/>
                    <a:lstStyle/>
                    <a:p>
                      <a:pPr algn="ctr" fontAlgn="b"/>
                      <a:endParaRPr lang="en-US" sz="1000" b="0" i="0" u="none" strike="noStrike" dirty="0">
                        <a:solidFill>
                          <a:srgbClr val="000000"/>
                        </a:solidFill>
                        <a:latin typeface="Calibri" pitchFamily="34" charset="0"/>
                      </a:endParaRPr>
                    </a:p>
                  </a:txBody>
                  <a:tcPr marL="9525" marR="9525" marT="9525" marB="0" anchor="b"/>
                </a:tc>
              </a:tr>
              <a:tr h="0">
                <a:tc>
                  <a:txBody>
                    <a:bodyPr/>
                    <a:lstStyle/>
                    <a:p>
                      <a:pPr lvl="0"/>
                      <a:r>
                        <a:rPr lang="en-US" sz="1600" dirty="0" smtClean="0">
                          <a:latin typeface="Calibri" pitchFamily="34" charset="0"/>
                        </a:rPr>
                        <a:t>B.1 Observing Systems Subsystem</a:t>
                      </a:r>
                      <a:endParaRPr lang="en-US" sz="1600" dirty="0">
                        <a:latin typeface="Calibri" pitchFamily="34" charset="0"/>
                      </a:endParaRPr>
                    </a:p>
                  </a:txBody>
                  <a:tcPr/>
                </a:tc>
                <a:tc>
                  <a:txBody>
                    <a:bodyPr/>
                    <a:lstStyle/>
                    <a:p>
                      <a:pPr algn="ctr" fontAlgn="b"/>
                      <a:endParaRPr lang="en-US" sz="1000" b="0" i="0" u="none" strike="noStrike" dirty="0">
                        <a:solidFill>
                          <a:srgbClr val="000000"/>
                        </a:solidFill>
                        <a:latin typeface="Calibri" pitchFamily="34" charset="0"/>
                      </a:endParaRPr>
                    </a:p>
                  </a:txBody>
                  <a:tcPr marL="9525" marR="9525" marT="9525" marB="0" anchor="b"/>
                </a:tc>
                <a:tc>
                  <a:txBody>
                    <a:bodyPr/>
                    <a:lstStyle/>
                    <a:p>
                      <a:pPr algn="ctr" fontAlgn="b"/>
                      <a:endParaRPr lang="en-US" sz="1000" b="0" i="0" u="none" strike="noStrike" dirty="0">
                        <a:solidFill>
                          <a:srgbClr val="000000"/>
                        </a:solidFill>
                        <a:latin typeface="Calibri" pitchFamily="34" charset="0"/>
                      </a:endParaRPr>
                    </a:p>
                  </a:txBody>
                  <a:tcPr marL="9525" marR="9525" marT="9525" marB="0" anchor="b"/>
                </a:tc>
              </a:tr>
              <a:tr h="60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pitchFamily="34" charset="0"/>
                        </a:rPr>
                        <a:t>B.2 DMAC Subsystem</a:t>
                      </a:r>
                    </a:p>
                  </a:txBody>
                  <a:tcPr/>
                </a:tc>
                <a:tc>
                  <a:txBody>
                    <a:bodyPr/>
                    <a:lstStyle/>
                    <a:p>
                      <a:pPr algn="ctr" fontAlgn="b"/>
                      <a:endParaRPr lang="en-US" sz="1000" b="0" i="0" u="none" strike="noStrike" dirty="0">
                        <a:solidFill>
                          <a:srgbClr val="000000"/>
                        </a:solidFill>
                        <a:latin typeface="Calibri" pitchFamily="34" charset="0"/>
                      </a:endParaRPr>
                    </a:p>
                  </a:txBody>
                  <a:tcPr marL="9525" marR="9525" marT="9525" marB="0" anchor="b"/>
                </a:tc>
                <a:tc>
                  <a:txBody>
                    <a:bodyPr/>
                    <a:lstStyle/>
                    <a:p>
                      <a:pPr algn="ctr" fontAlgn="b"/>
                      <a:endParaRPr lang="en-US" sz="1000" b="0" i="0" u="none" strike="noStrike" dirty="0">
                        <a:solidFill>
                          <a:srgbClr val="000000"/>
                        </a:solidFill>
                        <a:latin typeface="Calibri" pitchFamily="34" charset="0"/>
                      </a:endParaRPr>
                    </a:p>
                  </a:txBody>
                  <a:tcPr marL="9525" marR="9525" marT="9525" marB="0" anchor="b"/>
                </a:tc>
              </a:tr>
              <a:tr h="370840">
                <a:tc>
                  <a:txBody>
                    <a:bodyPr/>
                    <a:lstStyle/>
                    <a:p>
                      <a:pPr lvl="0"/>
                      <a:r>
                        <a:rPr lang="en-US" sz="1600" dirty="0" smtClean="0">
                          <a:latin typeface="Calibri" pitchFamily="34" charset="0"/>
                        </a:rPr>
                        <a:t>B.3 Modeling and Analysis Subsystem</a:t>
                      </a:r>
                      <a:endParaRPr lang="en-US" sz="1600" dirty="0">
                        <a:latin typeface="Calibri" pitchFamily="34" charset="0"/>
                      </a:endParaRPr>
                    </a:p>
                  </a:txBody>
                  <a:tcPr/>
                </a:tc>
                <a:tc>
                  <a:txBody>
                    <a:bodyPr/>
                    <a:lstStyle/>
                    <a:p>
                      <a:pPr algn="ctr" fontAlgn="b"/>
                      <a:endParaRPr lang="en-US" sz="1000" b="0" i="0" u="none" strike="noStrike" dirty="0">
                        <a:solidFill>
                          <a:srgbClr val="000000"/>
                        </a:solidFill>
                        <a:latin typeface="Calibri" pitchFamily="34" charset="0"/>
                      </a:endParaRPr>
                    </a:p>
                  </a:txBody>
                  <a:tcPr marL="9525" marR="9525" marT="9525" marB="0" anchor="b"/>
                </a:tc>
                <a:tc>
                  <a:txBody>
                    <a:bodyPr/>
                    <a:lstStyle/>
                    <a:p>
                      <a:pPr algn="ctr" fontAlgn="b"/>
                      <a:endParaRPr lang="en-US" sz="1000" b="0" i="0" u="none" strike="noStrike" dirty="0">
                        <a:solidFill>
                          <a:srgbClr val="000000"/>
                        </a:solidFill>
                        <a:latin typeface="Calibri" pitchFamily="34" charset="0"/>
                      </a:endParaRPr>
                    </a:p>
                  </a:txBody>
                  <a:tcPr marL="9525" marR="9525" marT="9525" marB="0" anchor="b"/>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pitchFamily="34" charset="0"/>
                        </a:rPr>
                        <a:t>C.1 Research and Development</a:t>
                      </a:r>
                    </a:p>
                  </a:txBody>
                  <a:tcPr/>
                </a:tc>
                <a:tc>
                  <a:txBody>
                    <a:bodyPr/>
                    <a:lstStyle/>
                    <a:p>
                      <a:pPr algn="ctr" fontAlgn="b"/>
                      <a:endParaRPr lang="en-US" sz="1000" b="0" i="0" u="none" strike="noStrike" dirty="0">
                        <a:solidFill>
                          <a:srgbClr val="000000"/>
                        </a:solidFill>
                        <a:latin typeface="Calibri" pitchFamily="34" charset="0"/>
                      </a:endParaRPr>
                    </a:p>
                  </a:txBody>
                  <a:tcPr marL="9525" marR="9525" marT="9525" marB="0" anchor="b"/>
                </a:tc>
                <a:tc>
                  <a:txBody>
                    <a:bodyPr/>
                    <a:lstStyle/>
                    <a:p>
                      <a:pPr algn="ctr" fontAlgn="b"/>
                      <a:endParaRPr lang="en-US" sz="1000" b="0" i="0" u="none" strike="noStrike" dirty="0">
                        <a:solidFill>
                          <a:srgbClr val="000000"/>
                        </a:solidFill>
                        <a:latin typeface="Calibri" pitchFamily="34" charset="0"/>
                      </a:endParaRPr>
                    </a:p>
                  </a:txBody>
                  <a:tcPr marL="9525" marR="9525" marT="9525" marB="0" anchor="b"/>
                </a:tc>
              </a:tr>
              <a:tr h="594360">
                <a:tc>
                  <a:txBody>
                    <a:bodyPr/>
                    <a:lstStyle/>
                    <a:p>
                      <a:pPr lvl="0"/>
                      <a:r>
                        <a:rPr lang="en-US" sz="1600" dirty="0" smtClean="0">
                          <a:latin typeface="Calibri" pitchFamily="34" charset="0"/>
                        </a:rPr>
                        <a:t>D.1 Training and Education</a:t>
                      </a:r>
                      <a:endParaRPr lang="en-US" sz="1600" dirty="0">
                        <a:latin typeface="Calibri" pitchFamily="34" charset="0"/>
                      </a:endParaRPr>
                    </a:p>
                  </a:txBody>
                  <a:tcPr/>
                </a:tc>
                <a:tc>
                  <a:txBody>
                    <a:bodyPr/>
                    <a:lstStyle/>
                    <a:p>
                      <a:pPr algn="ctr" fontAlgn="b"/>
                      <a:endParaRPr lang="en-US" sz="1000" b="0" i="0" u="none" strike="noStrike" dirty="0">
                        <a:solidFill>
                          <a:srgbClr val="000000"/>
                        </a:solidFill>
                        <a:latin typeface="Calibri" pitchFamily="34" charset="0"/>
                      </a:endParaRPr>
                    </a:p>
                  </a:txBody>
                  <a:tcPr marL="9525" marR="9525" marT="9525" marB="0" anchor="b"/>
                </a:tc>
                <a:tc>
                  <a:txBody>
                    <a:bodyPr/>
                    <a:lstStyle/>
                    <a:p>
                      <a:pPr algn="ctr" fontAlgn="b"/>
                      <a:endParaRPr lang="en-US" sz="1000" b="0" i="0" u="none" strike="noStrike" dirty="0">
                        <a:solidFill>
                          <a:srgbClr val="000000"/>
                        </a:solidFill>
                        <a:latin typeface="Calibri" pitchFamily="34" charset="0"/>
                      </a:endParaRPr>
                    </a:p>
                  </a:txBody>
                  <a:tcPr marL="9525" marR="9525" marT="9525" marB="0" anchor="b"/>
                </a:tc>
              </a:tr>
            </a:tbl>
          </a:graphicData>
        </a:graphic>
      </p:graphicFrame>
      <p:grpSp>
        <p:nvGrpSpPr>
          <p:cNvPr id="35879" name="Group 150"/>
          <p:cNvGrpSpPr>
            <a:grpSpLocks/>
          </p:cNvGrpSpPr>
          <p:nvPr/>
        </p:nvGrpSpPr>
        <p:grpSpPr bwMode="auto">
          <a:xfrm>
            <a:off x="4495800" y="1981200"/>
            <a:ext cx="273050" cy="3168650"/>
            <a:chOff x="8001000" y="1981200"/>
            <a:chExt cx="273050" cy="3168650"/>
          </a:xfrm>
        </p:grpSpPr>
        <p:grpSp>
          <p:nvGrpSpPr>
            <p:cNvPr id="35963" name="Group 46"/>
            <p:cNvGrpSpPr>
              <a:grpSpLocks noChangeAspect="1"/>
            </p:cNvGrpSpPr>
            <p:nvPr/>
          </p:nvGrpSpPr>
          <p:grpSpPr bwMode="auto">
            <a:xfrm>
              <a:off x="8001000" y="2514600"/>
              <a:ext cx="273050" cy="273050"/>
              <a:chOff x="398463" y="4076700"/>
              <a:chExt cx="523875" cy="523875"/>
            </a:xfrm>
          </p:grpSpPr>
          <p:sp>
            <p:nvSpPr>
              <p:cNvPr id="36015" name="Freeform 51"/>
              <p:cNvSpPr>
                <a:spLocks/>
              </p:cNvSpPr>
              <p:nvPr/>
            </p:nvSpPr>
            <p:spPr bwMode="auto">
              <a:xfrm>
                <a:off x="404813" y="4081462"/>
                <a:ext cx="512763" cy="514350"/>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6016" name="Freeform 52"/>
              <p:cNvSpPr>
                <a:spLocks noEditPoints="1"/>
              </p:cNvSpPr>
              <p:nvPr/>
            </p:nvSpPr>
            <p:spPr bwMode="auto">
              <a:xfrm>
                <a:off x="398463" y="4076700"/>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6017" name="Rectangle 53"/>
              <p:cNvSpPr>
                <a:spLocks noChangeArrowheads="1"/>
              </p:cNvSpPr>
              <p:nvPr/>
            </p:nvSpPr>
            <p:spPr bwMode="auto">
              <a:xfrm>
                <a:off x="655638" y="4081462"/>
                <a:ext cx="11113" cy="514350"/>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6018" name="Rectangle 54"/>
              <p:cNvSpPr>
                <a:spLocks noChangeArrowheads="1"/>
              </p:cNvSpPr>
              <p:nvPr/>
            </p:nvSpPr>
            <p:spPr bwMode="auto">
              <a:xfrm>
                <a:off x="404813" y="4333875"/>
                <a:ext cx="512763" cy="9525"/>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6019" name="Freeform 55"/>
              <p:cNvSpPr>
                <a:spLocks/>
              </p:cNvSpPr>
              <p:nvPr/>
            </p:nvSpPr>
            <p:spPr bwMode="auto">
              <a:xfrm>
                <a:off x="660401" y="4081462"/>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2"/>
                    </a:lnTo>
                    <a:lnTo>
                      <a:pt x="20" y="0"/>
                    </a:lnTo>
                    <a:lnTo>
                      <a:pt x="47" y="5"/>
                    </a:lnTo>
                    <a:lnTo>
                      <a:pt x="74" y="15"/>
                    </a:lnTo>
                    <a:lnTo>
                      <a:pt x="97" y="29"/>
                    </a:lnTo>
                    <a:lnTo>
                      <a:pt x="124" y="54"/>
                    </a:lnTo>
                    <a:lnTo>
                      <a:pt x="152" y="101"/>
                    </a:lnTo>
                    <a:lnTo>
                      <a:pt x="162" y="146"/>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0" name="Freeform 56"/>
              <p:cNvSpPr>
                <a:spLocks noEditPoints="1"/>
              </p:cNvSpPr>
              <p:nvPr/>
            </p:nvSpPr>
            <p:spPr bwMode="auto">
              <a:xfrm>
                <a:off x="655638" y="4076700"/>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sp>
            <p:nvSpPr>
              <p:cNvPr id="36021" name="Freeform 57"/>
              <p:cNvSpPr>
                <a:spLocks/>
              </p:cNvSpPr>
              <p:nvPr/>
            </p:nvSpPr>
            <p:spPr bwMode="auto">
              <a:xfrm>
                <a:off x="660401" y="4338637"/>
                <a:ext cx="257175" cy="257175"/>
              </a:xfrm>
              <a:custGeom>
                <a:avLst/>
                <a:gdLst>
                  <a:gd name="T0" fmla="*/ 0 w 162"/>
                  <a:gd name="T1" fmla="*/ 0 h 162"/>
                  <a:gd name="T2" fmla="*/ 0 w 162"/>
                  <a:gd name="T3" fmla="*/ 2147483647 h 162"/>
                  <a:gd name="T4" fmla="*/ 2147483647 w 162"/>
                  <a:gd name="T5" fmla="*/ 2147483647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0 h 162"/>
                  <a:gd name="T20" fmla="*/ 0 w 162"/>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0"/>
                    </a:moveTo>
                    <a:lnTo>
                      <a:pt x="0" y="161"/>
                    </a:lnTo>
                    <a:lnTo>
                      <a:pt x="20" y="162"/>
                    </a:lnTo>
                    <a:lnTo>
                      <a:pt x="47" y="158"/>
                    </a:lnTo>
                    <a:lnTo>
                      <a:pt x="74" y="147"/>
                    </a:lnTo>
                    <a:lnTo>
                      <a:pt x="97" y="134"/>
                    </a:lnTo>
                    <a:lnTo>
                      <a:pt x="124" y="108"/>
                    </a:lnTo>
                    <a:lnTo>
                      <a:pt x="152" y="62"/>
                    </a:lnTo>
                    <a:lnTo>
                      <a:pt x="162" y="17"/>
                    </a:lnTo>
                    <a:lnTo>
                      <a:pt x="1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2" name="Freeform 58"/>
              <p:cNvSpPr>
                <a:spLocks noEditPoints="1"/>
              </p:cNvSpPr>
              <p:nvPr/>
            </p:nvSpPr>
            <p:spPr bwMode="auto">
              <a:xfrm>
                <a:off x="655638" y="4333875"/>
                <a:ext cx="266700" cy="266700"/>
              </a:xfrm>
              <a:custGeom>
                <a:avLst/>
                <a:gdLst>
                  <a:gd name="T0" fmla="*/ 2147483647 w 400"/>
                  <a:gd name="T1" fmla="*/ 2147483647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0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0 w 400"/>
                  <a:gd name="T77" fmla="*/ 2147483647 h 400"/>
                  <a:gd name="T78" fmla="*/ 0 w 400"/>
                  <a:gd name="T79" fmla="*/ 2147483647 h 400"/>
                  <a:gd name="T80" fmla="*/ 2147483647 w 400"/>
                  <a:gd name="T81" fmla="*/ 0 h 400"/>
                  <a:gd name="T82" fmla="*/ 2147483647 w 400"/>
                  <a:gd name="T83" fmla="*/ 0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16"/>
                    </a:moveTo>
                    <a:lnTo>
                      <a:pt x="16" y="8"/>
                    </a:lnTo>
                    <a:lnTo>
                      <a:pt x="16" y="390"/>
                    </a:lnTo>
                    <a:lnTo>
                      <a:pt x="9" y="382"/>
                    </a:lnTo>
                    <a:lnTo>
                      <a:pt x="57" y="384"/>
                    </a:lnTo>
                    <a:lnTo>
                      <a:pt x="55" y="385"/>
                    </a:lnTo>
                    <a:lnTo>
                      <a:pt x="116" y="374"/>
                    </a:lnTo>
                    <a:lnTo>
                      <a:pt x="115" y="374"/>
                    </a:lnTo>
                    <a:lnTo>
                      <a:pt x="182" y="350"/>
                    </a:lnTo>
                    <a:lnTo>
                      <a:pt x="180" y="351"/>
                    </a:lnTo>
                    <a:lnTo>
                      <a:pt x="234" y="319"/>
                    </a:lnTo>
                    <a:lnTo>
                      <a:pt x="232" y="320"/>
                    </a:lnTo>
                    <a:lnTo>
                      <a:pt x="296" y="260"/>
                    </a:lnTo>
                    <a:lnTo>
                      <a:pt x="295" y="261"/>
                    </a:lnTo>
                    <a:lnTo>
                      <a:pt x="362" y="150"/>
                    </a:lnTo>
                    <a:lnTo>
                      <a:pt x="361" y="152"/>
                    </a:lnTo>
                    <a:lnTo>
                      <a:pt x="385" y="46"/>
                    </a:lnTo>
                    <a:lnTo>
                      <a:pt x="384" y="48"/>
                    </a:lnTo>
                    <a:lnTo>
                      <a:pt x="384" y="8"/>
                    </a:lnTo>
                    <a:lnTo>
                      <a:pt x="392" y="16"/>
                    </a:lnTo>
                    <a:lnTo>
                      <a:pt x="8" y="16"/>
                    </a:lnTo>
                    <a:close/>
                    <a:moveTo>
                      <a:pt x="392" y="0"/>
                    </a:moveTo>
                    <a:cubicBezTo>
                      <a:pt x="397" y="0"/>
                      <a:pt x="400" y="4"/>
                      <a:pt x="400" y="8"/>
                    </a:cubicBezTo>
                    <a:lnTo>
                      <a:pt x="400" y="48"/>
                    </a:lnTo>
                    <a:cubicBezTo>
                      <a:pt x="400" y="49"/>
                      <a:pt x="400" y="49"/>
                      <a:pt x="400" y="50"/>
                    </a:cubicBezTo>
                    <a:lnTo>
                      <a:pt x="376" y="156"/>
                    </a:lnTo>
                    <a:cubicBezTo>
                      <a:pt x="376" y="157"/>
                      <a:pt x="376" y="158"/>
                      <a:pt x="375" y="158"/>
                    </a:cubicBezTo>
                    <a:lnTo>
                      <a:pt x="309" y="269"/>
                    </a:lnTo>
                    <a:cubicBezTo>
                      <a:pt x="308" y="270"/>
                      <a:pt x="308" y="271"/>
                      <a:pt x="307" y="271"/>
                    </a:cubicBezTo>
                    <a:lnTo>
                      <a:pt x="243" y="332"/>
                    </a:lnTo>
                    <a:cubicBezTo>
                      <a:pt x="243" y="332"/>
                      <a:pt x="242" y="333"/>
                      <a:pt x="242" y="333"/>
                    </a:cubicBezTo>
                    <a:lnTo>
                      <a:pt x="189" y="365"/>
                    </a:lnTo>
                    <a:cubicBezTo>
                      <a:pt x="188" y="365"/>
                      <a:pt x="188" y="365"/>
                      <a:pt x="187" y="366"/>
                    </a:cubicBezTo>
                    <a:lnTo>
                      <a:pt x="120" y="389"/>
                    </a:lnTo>
                    <a:cubicBezTo>
                      <a:pt x="120" y="390"/>
                      <a:pt x="120" y="390"/>
                      <a:pt x="119" y="390"/>
                    </a:cubicBezTo>
                    <a:lnTo>
                      <a:pt x="58" y="400"/>
                    </a:lnTo>
                    <a:cubicBezTo>
                      <a:pt x="57" y="400"/>
                      <a:pt x="57" y="400"/>
                      <a:pt x="56" y="400"/>
                    </a:cubicBezTo>
                    <a:lnTo>
                      <a:pt x="8" y="398"/>
                    </a:lnTo>
                    <a:cubicBezTo>
                      <a:pt x="4" y="398"/>
                      <a:pt x="0" y="394"/>
                      <a:pt x="0" y="390"/>
                    </a:cubicBezTo>
                    <a:lnTo>
                      <a:pt x="0" y="8"/>
                    </a:lnTo>
                    <a:cubicBezTo>
                      <a:pt x="0" y="4"/>
                      <a:pt x="4" y="0"/>
                      <a:pt x="8" y="0"/>
                    </a:cubicBezTo>
                    <a:lnTo>
                      <a:pt x="392" y="0"/>
                    </a:lnTo>
                    <a:close/>
                  </a:path>
                </a:pathLst>
              </a:custGeom>
              <a:solidFill>
                <a:srgbClr val="000000"/>
              </a:solidFill>
              <a:ln w="0" cap="flat">
                <a:solidFill>
                  <a:srgbClr val="000000"/>
                </a:solidFill>
                <a:prstDash val="solid"/>
                <a:round/>
                <a:headEnd/>
                <a:tailEnd/>
              </a:ln>
            </p:spPr>
            <p:txBody>
              <a:bodyPr/>
              <a:lstStyle/>
              <a:p>
                <a:endParaRPr lang="en-US"/>
              </a:p>
            </p:txBody>
          </p:sp>
          <p:sp>
            <p:nvSpPr>
              <p:cNvPr id="36023" name="Freeform 59"/>
              <p:cNvSpPr>
                <a:spLocks/>
              </p:cNvSpPr>
              <p:nvPr/>
            </p:nvSpPr>
            <p:spPr bwMode="auto">
              <a:xfrm>
                <a:off x="404813" y="4338637"/>
                <a:ext cx="255588" cy="257175"/>
              </a:xfrm>
              <a:custGeom>
                <a:avLst/>
                <a:gdLst>
                  <a:gd name="T0" fmla="*/ 2147483647 w 161"/>
                  <a:gd name="T1" fmla="*/ 0 h 162"/>
                  <a:gd name="T2" fmla="*/ 2147483647 w 161"/>
                  <a:gd name="T3" fmla="*/ 2147483647 h 162"/>
                  <a:gd name="T4" fmla="*/ 2147483647 w 161"/>
                  <a:gd name="T5" fmla="*/ 2147483647 h 162"/>
                  <a:gd name="T6" fmla="*/ 2147483647 w 161"/>
                  <a:gd name="T7" fmla="*/ 2147483647 h 162"/>
                  <a:gd name="T8" fmla="*/ 2147483647 w 161"/>
                  <a:gd name="T9" fmla="*/ 2147483647 h 162"/>
                  <a:gd name="T10" fmla="*/ 2147483647 w 161"/>
                  <a:gd name="T11" fmla="*/ 2147483647 h 162"/>
                  <a:gd name="T12" fmla="*/ 2147483647 w 161"/>
                  <a:gd name="T13" fmla="*/ 2147483647 h 162"/>
                  <a:gd name="T14" fmla="*/ 2147483647 w 161"/>
                  <a:gd name="T15" fmla="*/ 2147483647 h 162"/>
                  <a:gd name="T16" fmla="*/ 0 w 161"/>
                  <a:gd name="T17" fmla="*/ 2147483647 h 162"/>
                  <a:gd name="T18" fmla="*/ 0 w 161"/>
                  <a:gd name="T19" fmla="*/ 0 h 162"/>
                  <a:gd name="T20" fmla="*/ 2147483647 w 161"/>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
                  <a:gd name="T34" fmla="*/ 0 h 162"/>
                  <a:gd name="T35" fmla="*/ 161 w 161"/>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 h="162">
                    <a:moveTo>
                      <a:pt x="161" y="0"/>
                    </a:moveTo>
                    <a:lnTo>
                      <a:pt x="161" y="161"/>
                    </a:lnTo>
                    <a:lnTo>
                      <a:pt x="141" y="162"/>
                    </a:lnTo>
                    <a:lnTo>
                      <a:pt x="115" y="158"/>
                    </a:lnTo>
                    <a:lnTo>
                      <a:pt x="87" y="147"/>
                    </a:lnTo>
                    <a:lnTo>
                      <a:pt x="65" y="134"/>
                    </a:lnTo>
                    <a:lnTo>
                      <a:pt x="38" y="108"/>
                    </a:lnTo>
                    <a:lnTo>
                      <a:pt x="10" y="62"/>
                    </a:lnTo>
                    <a:lnTo>
                      <a:pt x="0" y="17"/>
                    </a:lnTo>
                    <a:lnTo>
                      <a:pt x="0" y="0"/>
                    </a:lnTo>
                    <a:lnTo>
                      <a:pt x="1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4" name="Freeform 60"/>
              <p:cNvSpPr>
                <a:spLocks noEditPoints="1"/>
              </p:cNvSpPr>
              <p:nvPr/>
            </p:nvSpPr>
            <p:spPr bwMode="auto">
              <a:xfrm>
                <a:off x="398463" y="4333875"/>
                <a:ext cx="268288" cy="266700"/>
              </a:xfrm>
              <a:custGeom>
                <a:avLst/>
                <a:gdLst>
                  <a:gd name="T0" fmla="*/ 2147483647 w 400"/>
                  <a:gd name="T1" fmla="*/ 0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0 w 400"/>
                  <a:gd name="T35" fmla="*/ 2147483647 h 400"/>
                  <a:gd name="T36" fmla="*/ 0 w 400"/>
                  <a:gd name="T37" fmla="*/ 2147483647 h 400"/>
                  <a:gd name="T38" fmla="*/ 2147483647 w 400"/>
                  <a:gd name="T39" fmla="*/ 0 h 400"/>
                  <a:gd name="T40" fmla="*/ 2147483647 w 400"/>
                  <a:gd name="T41" fmla="*/ 0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392" y="0"/>
                    </a:moveTo>
                    <a:cubicBezTo>
                      <a:pt x="397" y="0"/>
                      <a:pt x="400" y="4"/>
                      <a:pt x="400" y="8"/>
                    </a:cubicBezTo>
                    <a:lnTo>
                      <a:pt x="400" y="390"/>
                    </a:lnTo>
                    <a:cubicBezTo>
                      <a:pt x="400" y="394"/>
                      <a:pt x="397" y="398"/>
                      <a:pt x="393" y="398"/>
                    </a:cubicBezTo>
                    <a:lnTo>
                      <a:pt x="345" y="400"/>
                    </a:lnTo>
                    <a:cubicBezTo>
                      <a:pt x="344" y="400"/>
                      <a:pt x="344" y="400"/>
                      <a:pt x="343" y="400"/>
                    </a:cubicBezTo>
                    <a:lnTo>
                      <a:pt x="282" y="390"/>
                    </a:lnTo>
                    <a:cubicBezTo>
                      <a:pt x="281" y="390"/>
                      <a:pt x="281" y="390"/>
                      <a:pt x="280" y="389"/>
                    </a:cubicBezTo>
                    <a:lnTo>
                      <a:pt x="214" y="366"/>
                    </a:lnTo>
                    <a:cubicBezTo>
                      <a:pt x="213" y="365"/>
                      <a:pt x="213" y="365"/>
                      <a:pt x="212" y="365"/>
                    </a:cubicBezTo>
                    <a:lnTo>
                      <a:pt x="159" y="333"/>
                    </a:lnTo>
                    <a:cubicBezTo>
                      <a:pt x="159" y="333"/>
                      <a:pt x="158" y="332"/>
                      <a:pt x="158" y="332"/>
                    </a:cubicBezTo>
                    <a:lnTo>
                      <a:pt x="94" y="271"/>
                    </a:lnTo>
                    <a:cubicBezTo>
                      <a:pt x="93" y="271"/>
                      <a:pt x="93" y="270"/>
                      <a:pt x="92" y="269"/>
                    </a:cubicBezTo>
                    <a:lnTo>
                      <a:pt x="26" y="158"/>
                    </a:lnTo>
                    <a:cubicBezTo>
                      <a:pt x="25" y="158"/>
                      <a:pt x="25" y="157"/>
                      <a:pt x="25" y="156"/>
                    </a:cubicBezTo>
                    <a:lnTo>
                      <a:pt x="1" y="50"/>
                    </a:lnTo>
                    <a:cubicBezTo>
                      <a:pt x="1" y="49"/>
                      <a:pt x="0" y="49"/>
                      <a:pt x="0" y="48"/>
                    </a:cubicBezTo>
                    <a:lnTo>
                      <a:pt x="0" y="8"/>
                    </a:lnTo>
                    <a:cubicBezTo>
                      <a:pt x="0" y="4"/>
                      <a:pt x="4" y="0"/>
                      <a:pt x="8" y="0"/>
                    </a:cubicBezTo>
                    <a:lnTo>
                      <a:pt x="392" y="0"/>
                    </a:lnTo>
                    <a:close/>
                    <a:moveTo>
                      <a:pt x="8" y="16"/>
                    </a:moveTo>
                    <a:lnTo>
                      <a:pt x="16" y="8"/>
                    </a:lnTo>
                    <a:lnTo>
                      <a:pt x="16" y="48"/>
                    </a:lnTo>
                    <a:lnTo>
                      <a:pt x="16" y="46"/>
                    </a:lnTo>
                    <a:lnTo>
                      <a:pt x="40" y="152"/>
                    </a:lnTo>
                    <a:lnTo>
                      <a:pt x="39" y="150"/>
                    </a:lnTo>
                    <a:lnTo>
                      <a:pt x="106" y="261"/>
                    </a:lnTo>
                    <a:lnTo>
                      <a:pt x="105" y="260"/>
                    </a:lnTo>
                    <a:lnTo>
                      <a:pt x="169" y="320"/>
                    </a:lnTo>
                    <a:lnTo>
                      <a:pt x="167" y="319"/>
                    </a:lnTo>
                    <a:lnTo>
                      <a:pt x="221" y="351"/>
                    </a:lnTo>
                    <a:lnTo>
                      <a:pt x="219" y="350"/>
                    </a:lnTo>
                    <a:lnTo>
                      <a:pt x="286" y="374"/>
                    </a:lnTo>
                    <a:lnTo>
                      <a:pt x="284" y="374"/>
                    </a:lnTo>
                    <a:lnTo>
                      <a:pt x="346" y="385"/>
                    </a:lnTo>
                    <a:lnTo>
                      <a:pt x="344" y="384"/>
                    </a:lnTo>
                    <a:lnTo>
                      <a:pt x="392" y="382"/>
                    </a:lnTo>
                    <a:lnTo>
                      <a:pt x="384" y="390"/>
                    </a:lnTo>
                    <a:lnTo>
                      <a:pt x="384" y="8"/>
                    </a:lnTo>
                    <a:lnTo>
                      <a:pt x="392" y="16"/>
                    </a:lnTo>
                    <a:lnTo>
                      <a:pt x="8" y="16"/>
                    </a:lnTo>
                    <a:close/>
                  </a:path>
                </a:pathLst>
              </a:custGeom>
              <a:solidFill>
                <a:srgbClr val="000000"/>
              </a:solidFill>
              <a:ln w="0" cap="flat">
                <a:solidFill>
                  <a:srgbClr val="000000"/>
                </a:solidFill>
                <a:prstDash val="solid"/>
                <a:round/>
                <a:headEnd/>
                <a:tailEnd/>
              </a:ln>
            </p:spPr>
            <p:txBody>
              <a:bodyPr/>
              <a:lstStyle/>
              <a:p>
                <a:endParaRPr lang="en-US"/>
              </a:p>
            </p:txBody>
          </p:sp>
        </p:grpSp>
        <p:grpSp>
          <p:nvGrpSpPr>
            <p:cNvPr id="35964" name="Group 46"/>
            <p:cNvGrpSpPr>
              <a:grpSpLocks noChangeAspect="1"/>
            </p:cNvGrpSpPr>
            <p:nvPr/>
          </p:nvGrpSpPr>
          <p:grpSpPr bwMode="auto">
            <a:xfrm>
              <a:off x="8001000" y="1981200"/>
              <a:ext cx="273050" cy="273050"/>
              <a:chOff x="398463" y="4076700"/>
              <a:chExt cx="523875" cy="523875"/>
            </a:xfrm>
          </p:grpSpPr>
          <p:sp>
            <p:nvSpPr>
              <p:cNvPr id="36005" name="Freeform 51"/>
              <p:cNvSpPr>
                <a:spLocks/>
              </p:cNvSpPr>
              <p:nvPr/>
            </p:nvSpPr>
            <p:spPr bwMode="auto">
              <a:xfrm>
                <a:off x="404813" y="4081462"/>
                <a:ext cx="512763" cy="514350"/>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6006" name="Freeform 52"/>
              <p:cNvSpPr>
                <a:spLocks noEditPoints="1"/>
              </p:cNvSpPr>
              <p:nvPr/>
            </p:nvSpPr>
            <p:spPr bwMode="auto">
              <a:xfrm>
                <a:off x="398463" y="4076700"/>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6007" name="Rectangle 53"/>
              <p:cNvSpPr>
                <a:spLocks noChangeArrowheads="1"/>
              </p:cNvSpPr>
              <p:nvPr/>
            </p:nvSpPr>
            <p:spPr bwMode="auto">
              <a:xfrm>
                <a:off x="655638" y="4081462"/>
                <a:ext cx="11113" cy="514350"/>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6008" name="Rectangle 54"/>
              <p:cNvSpPr>
                <a:spLocks noChangeArrowheads="1"/>
              </p:cNvSpPr>
              <p:nvPr/>
            </p:nvSpPr>
            <p:spPr bwMode="auto">
              <a:xfrm>
                <a:off x="404813" y="4333875"/>
                <a:ext cx="512763" cy="9525"/>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6009" name="Freeform 55"/>
              <p:cNvSpPr>
                <a:spLocks/>
              </p:cNvSpPr>
              <p:nvPr/>
            </p:nvSpPr>
            <p:spPr bwMode="auto">
              <a:xfrm>
                <a:off x="660401" y="4081462"/>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2"/>
                    </a:lnTo>
                    <a:lnTo>
                      <a:pt x="20" y="0"/>
                    </a:lnTo>
                    <a:lnTo>
                      <a:pt x="47" y="5"/>
                    </a:lnTo>
                    <a:lnTo>
                      <a:pt x="74" y="15"/>
                    </a:lnTo>
                    <a:lnTo>
                      <a:pt x="97" y="29"/>
                    </a:lnTo>
                    <a:lnTo>
                      <a:pt x="124" y="54"/>
                    </a:lnTo>
                    <a:lnTo>
                      <a:pt x="152" y="101"/>
                    </a:lnTo>
                    <a:lnTo>
                      <a:pt x="162" y="146"/>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0" name="Freeform 56"/>
              <p:cNvSpPr>
                <a:spLocks noEditPoints="1"/>
              </p:cNvSpPr>
              <p:nvPr/>
            </p:nvSpPr>
            <p:spPr bwMode="auto">
              <a:xfrm>
                <a:off x="655638" y="4076700"/>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sp>
            <p:nvSpPr>
              <p:cNvPr id="36011" name="Freeform 57"/>
              <p:cNvSpPr>
                <a:spLocks/>
              </p:cNvSpPr>
              <p:nvPr/>
            </p:nvSpPr>
            <p:spPr bwMode="auto">
              <a:xfrm>
                <a:off x="660401" y="4338637"/>
                <a:ext cx="257175" cy="257175"/>
              </a:xfrm>
              <a:custGeom>
                <a:avLst/>
                <a:gdLst>
                  <a:gd name="T0" fmla="*/ 0 w 162"/>
                  <a:gd name="T1" fmla="*/ 0 h 162"/>
                  <a:gd name="T2" fmla="*/ 0 w 162"/>
                  <a:gd name="T3" fmla="*/ 2147483647 h 162"/>
                  <a:gd name="T4" fmla="*/ 2147483647 w 162"/>
                  <a:gd name="T5" fmla="*/ 2147483647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0 h 162"/>
                  <a:gd name="T20" fmla="*/ 0 w 162"/>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0"/>
                    </a:moveTo>
                    <a:lnTo>
                      <a:pt x="0" y="161"/>
                    </a:lnTo>
                    <a:lnTo>
                      <a:pt x="20" y="162"/>
                    </a:lnTo>
                    <a:lnTo>
                      <a:pt x="47" y="158"/>
                    </a:lnTo>
                    <a:lnTo>
                      <a:pt x="74" y="147"/>
                    </a:lnTo>
                    <a:lnTo>
                      <a:pt x="97" y="134"/>
                    </a:lnTo>
                    <a:lnTo>
                      <a:pt x="124" y="108"/>
                    </a:lnTo>
                    <a:lnTo>
                      <a:pt x="152" y="62"/>
                    </a:lnTo>
                    <a:lnTo>
                      <a:pt x="162" y="17"/>
                    </a:lnTo>
                    <a:lnTo>
                      <a:pt x="1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2" name="Freeform 58"/>
              <p:cNvSpPr>
                <a:spLocks noEditPoints="1"/>
              </p:cNvSpPr>
              <p:nvPr/>
            </p:nvSpPr>
            <p:spPr bwMode="auto">
              <a:xfrm>
                <a:off x="655638" y="4333875"/>
                <a:ext cx="266700" cy="266700"/>
              </a:xfrm>
              <a:custGeom>
                <a:avLst/>
                <a:gdLst>
                  <a:gd name="T0" fmla="*/ 2147483647 w 400"/>
                  <a:gd name="T1" fmla="*/ 2147483647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0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0 w 400"/>
                  <a:gd name="T77" fmla="*/ 2147483647 h 400"/>
                  <a:gd name="T78" fmla="*/ 0 w 400"/>
                  <a:gd name="T79" fmla="*/ 2147483647 h 400"/>
                  <a:gd name="T80" fmla="*/ 2147483647 w 400"/>
                  <a:gd name="T81" fmla="*/ 0 h 400"/>
                  <a:gd name="T82" fmla="*/ 2147483647 w 400"/>
                  <a:gd name="T83" fmla="*/ 0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16"/>
                    </a:moveTo>
                    <a:lnTo>
                      <a:pt x="16" y="8"/>
                    </a:lnTo>
                    <a:lnTo>
                      <a:pt x="16" y="390"/>
                    </a:lnTo>
                    <a:lnTo>
                      <a:pt x="9" y="382"/>
                    </a:lnTo>
                    <a:lnTo>
                      <a:pt x="57" y="384"/>
                    </a:lnTo>
                    <a:lnTo>
                      <a:pt x="55" y="385"/>
                    </a:lnTo>
                    <a:lnTo>
                      <a:pt x="116" y="374"/>
                    </a:lnTo>
                    <a:lnTo>
                      <a:pt x="115" y="374"/>
                    </a:lnTo>
                    <a:lnTo>
                      <a:pt x="182" y="350"/>
                    </a:lnTo>
                    <a:lnTo>
                      <a:pt x="180" y="351"/>
                    </a:lnTo>
                    <a:lnTo>
                      <a:pt x="234" y="319"/>
                    </a:lnTo>
                    <a:lnTo>
                      <a:pt x="232" y="320"/>
                    </a:lnTo>
                    <a:lnTo>
                      <a:pt x="296" y="260"/>
                    </a:lnTo>
                    <a:lnTo>
                      <a:pt x="295" y="261"/>
                    </a:lnTo>
                    <a:lnTo>
                      <a:pt x="362" y="150"/>
                    </a:lnTo>
                    <a:lnTo>
                      <a:pt x="361" y="152"/>
                    </a:lnTo>
                    <a:lnTo>
                      <a:pt x="385" y="46"/>
                    </a:lnTo>
                    <a:lnTo>
                      <a:pt x="384" y="48"/>
                    </a:lnTo>
                    <a:lnTo>
                      <a:pt x="384" y="8"/>
                    </a:lnTo>
                    <a:lnTo>
                      <a:pt x="392" y="16"/>
                    </a:lnTo>
                    <a:lnTo>
                      <a:pt x="8" y="16"/>
                    </a:lnTo>
                    <a:close/>
                    <a:moveTo>
                      <a:pt x="392" y="0"/>
                    </a:moveTo>
                    <a:cubicBezTo>
                      <a:pt x="397" y="0"/>
                      <a:pt x="400" y="4"/>
                      <a:pt x="400" y="8"/>
                    </a:cubicBezTo>
                    <a:lnTo>
                      <a:pt x="400" y="48"/>
                    </a:lnTo>
                    <a:cubicBezTo>
                      <a:pt x="400" y="49"/>
                      <a:pt x="400" y="49"/>
                      <a:pt x="400" y="50"/>
                    </a:cubicBezTo>
                    <a:lnTo>
                      <a:pt x="376" y="156"/>
                    </a:lnTo>
                    <a:cubicBezTo>
                      <a:pt x="376" y="157"/>
                      <a:pt x="376" y="158"/>
                      <a:pt x="375" y="158"/>
                    </a:cubicBezTo>
                    <a:lnTo>
                      <a:pt x="309" y="269"/>
                    </a:lnTo>
                    <a:cubicBezTo>
                      <a:pt x="308" y="270"/>
                      <a:pt x="308" y="271"/>
                      <a:pt x="307" y="271"/>
                    </a:cubicBezTo>
                    <a:lnTo>
                      <a:pt x="243" y="332"/>
                    </a:lnTo>
                    <a:cubicBezTo>
                      <a:pt x="243" y="332"/>
                      <a:pt x="242" y="333"/>
                      <a:pt x="242" y="333"/>
                    </a:cubicBezTo>
                    <a:lnTo>
                      <a:pt x="189" y="365"/>
                    </a:lnTo>
                    <a:cubicBezTo>
                      <a:pt x="188" y="365"/>
                      <a:pt x="188" y="365"/>
                      <a:pt x="187" y="366"/>
                    </a:cubicBezTo>
                    <a:lnTo>
                      <a:pt x="120" y="389"/>
                    </a:lnTo>
                    <a:cubicBezTo>
                      <a:pt x="120" y="390"/>
                      <a:pt x="120" y="390"/>
                      <a:pt x="119" y="390"/>
                    </a:cubicBezTo>
                    <a:lnTo>
                      <a:pt x="58" y="400"/>
                    </a:lnTo>
                    <a:cubicBezTo>
                      <a:pt x="57" y="400"/>
                      <a:pt x="57" y="400"/>
                      <a:pt x="56" y="400"/>
                    </a:cubicBezTo>
                    <a:lnTo>
                      <a:pt x="8" y="398"/>
                    </a:lnTo>
                    <a:cubicBezTo>
                      <a:pt x="4" y="398"/>
                      <a:pt x="0" y="394"/>
                      <a:pt x="0" y="390"/>
                    </a:cubicBezTo>
                    <a:lnTo>
                      <a:pt x="0" y="8"/>
                    </a:lnTo>
                    <a:cubicBezTo>
                      <a:pt x="0" y="4"/>
                      <a:pt x="4" y="0"/>
                      <a:pt x="8" y="0"/>
                    </a:cubicBezTo>
                    <a:lnTo>
                      <a:pt x="392" y="0"/>
                    </a:lnTo>
                    <a:close/>
                  </a:path>
                </a:pathLst>
              </a:custGeom>
              <a:solidFill>
                <a:srgbClr val="000000"/>
              </a:solidFill>
              <a:ln w="0" cap="flat">
                <a:solidFill>
                  <a:srgbClr val="000000"/>
                </a:solidFill>
                <a:prstDash val="solid"/>
                <a:round/>
                <a:headEnd/>
                <a:tailEnd/>
              </a:ln>
            </p:spPr>
            <p:txBody>
              <a:bodyPr/>
              <a:lstStyle/>
              <a:p>
                <a:endParaRPr lang="en-US"/>
              </a:p>
            </p:txBody>
          </p:sp>
          <p:sp>
            <p:nvSpPr>
              <p:cNvPr id="36013" name="Freeform 59"/>
              <p:cNvSpPr>
                <a:spLocks/>
              </p:cNvSpPr>
              <p:nvPr/>
            </p:nvSpPr>
            <p:spPr bwMode="auto">
              <a:xfrm>
                <a:off x="404813" y="4338637"/>
                <a:ext cx="255588" cy="257175"/>
              </a:xfrm>
              <a:custGeom>
                <a:avLst/>
                <a:gdLst>
                  <a:gd name="T0" fmla="*/ 2147483647 w 161"/>
                  <a:gd name="T1" fmla="*/ 0 h 162"/>
                  <a:gd name="T2" fmla="*/ 2147483647 w 161"/>
                  <a:gd name="T3" fmla="*/ 2147483647 h 162"/>
                  <a:gd name="T4" fmla="*/ 2147483647 w 161"/>
                  <a:gd name="T5" fmla="*/ 2147483647 h 162"/>
                  <a:gd name="T6" fmla="*/ 2147483647 w 161"/>
                  <a:gd name="T7" fmla="*/ 2147483647 h 162"/>
                  <a:gd name="T8" fmla="*/ 2147483647 w 161"/>
                  <a:gd name="T9" fmla="*/ 2147483647 h 162"/>
                  <a:gd name="T10" fmla="*/ 2147483647 w 161"/>
                  <a:gd name="T11" fmla="*/ 2147483647 h 162"/>
                  <a:gd name="T12" fmla="*/ 2147483647 w 161"/>
                  <a:gd name="T13" fmla="*/ 2147483647 h 162"/>
                  <a:gd name="T14" fmla="*/ 2147483647 w 161"/>
                  <a:gd name="T15" fmla="*/ 2147483647 h 162"/>
                  <a:gd name="T16" fmla="*/ 0 w 161"/>
                  <a:gd name="T17" fmla="*/ 2147483647 h 162"/>
                  <a:gd name="T18" fmla="*/ 0 w 161"/>
                  <a:gd name="T19" fmla="*/ 0 h 162"/>
                  <a:gd name="T20" fmla="*/ 2147483647 w 161"/>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
                  <a:gd name="T34" fmla="*/ 0 h 162"/>
                  <a:gd name="T35" fmla="*/ 161 w 161"/>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 h="162">
                    <a:moveTo>
                      <a:pt x="161" y="0"/>
                    </a:moveTo>
                    <a:lnTo>
                      <a:pt x="161" y="161"/>
                    </a:lnTo>
                    <a:lnTo>
                      <a:pt x="141" y="162"/>
                    </a:lnTo>
                    <a:lnTo>
                      <a:pt x="115" y="158"/>
                    </a:lnTo>
                    <a:lnTo>
                      <a:pt x="87" y="147"/>
                    </a:lnTo>
                    <a:lnTo>
                      <a:pt x="65" y="134"/>
                    </a:lnTo>
                    <a:lnTo>
                      <a:pt x="38" y="108"/>
                    </a:lnTo>
                    <a:lnTo>
                      <a:pt x="10" y="62"/>
                    </a:lnTo>
                    <a:lnTo>
                      <a:pt x="0" y="17"/>
                    </a:lnTo>
                    <a:lnTo>
                      <a:pt x="0" y="0"/>
                    </a:lnTo>
                    <a:lnTo>
                      <a:pt x="1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4" name="Freeform 60"/>
              <p:cNvSpPr>
                <a:spLocks noEditPoints="1"/>
              </p:cNvSpPr>
              <p:nvPr/>
            </p:nvSpPr>
            <p:spPr bwMode="auto">
              <a:xfrm>
                <a:off x="398463" y="4333875"/>
                <a:ext cx="268288" cy="266700"/>
              </a:xfrm>
              <a:custGeom>
                <a:avLst/>
                <a:gdLst>
                  <a:gd name="T0" fmla="*/ 2147483647 w 400"/>
                  <a:gd name="T1" fmla="*/ 0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0 w 400"/>
                  <a:gd name="T35" fmla="*/ 2147483647 h 400"/>
                  <a:gd name="T36" fmla="*/ 0 w 400"/>
                  <a:gd name="T37" fmla="*/ 2147483647 h 400"/>
                  <a:gd name="T38" fmla="*/ 2147483647 w 400"/>
                  <a:gd name="T39" fmla="*/ 0 h 400"/>
                  <a:gd name="T40" fmla="*/ 2147483647 w 400"/>
                  <a:gd name="T41" fmla="*/ 0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392" y="0"/>
                    </a:moveTo>
                    <a:cubicBezTo>
                      <a:pt x="397" y="0"/>
                      <a:pt x="400" y="4"/>
                      <a:pt x="400" y="8"/>
                    </a:cubicBezTo>
                    <a:lnTo>
                      <a:pt x="400" y="390"/>
                    </a:lnTo>
                    <a:cubicBezTo>
                      <a:pt x="400" y="394"/>
                      <a:pt x="397" y="398"/>
                      <a:pt x="393" y="398"/>
                    </a:cubicBezTo>
                    <a:lnTo>
                      <a:pt x="345" y="400"/>
                    </a:lnTo>
                    <a:cubicBezTo>
                      <a:pt x="344" y="400"/>
                      <a:pt x="344" y="400"/>
                      <a:pt x="343" y="400"/>
                    </a:cubicBezTo>
                    <a:lnTo>
                      <a:pt x="282" y="390"/>
                    </a:lnTo>
                    <a:cubicBezTo>
                      <a:pt x="281" y="390"/>
                      <a:pt x="281" y="390"/>
                      <a:pt x="280" y="389"/>
                    </a:cubicBezTo>
                    <a:lnTo>
                      <a:pt x="214" y="366"/>
                    </a:lnTo>
                    <a:cubicBezTo>
                      <a:pt x="213" y="365"/>
                      <a:pt x="213" y="365"/>
                      <a:pt x="212" y="365"/>
                    </a:cubicBezTo>
                    <a:lnTo>
                      <a:pt x="159" y="333"/>
                    </a:lnTo>
                    <a:cubicBezTo>
                      <a:pt x="159" y="333"/>
                      <a:pt x="158" y="332"/>
                      <a:pt x="158" y="332"/>
                    </a:cubicBezTo>
                    <a:lnTo>
                      <a:pt x="94" y="271"/>
                    </a:lnTo>
                    <a:cubicBezTo>
                      <a:pt x="93" y="271"/>
                      <a:pt x="93" y="270"/>
                      <a:pt x="92" y="269"/>
                    </a:cubicBezTo>
                    <a:lnTo>
                      <a:pt x="26" y="158"/>
                    </a:lnTo>
                    <a:cubicBezTo>
                      <a:pt x="25" y="158"/>
                      <a:pt x="25" y="157"/>
                      <a:pt x="25" y="156"/>
                    </a:cubicBezTo>
                    <a:lnTo>
                      <a:pt x="1" y="50"/>
                    </a:lnTo>
                    <a:cubicBezTo>
                      <a:pt x="1" y="49"/>
                      <a:pt x="0" y="49"/>
                      <a:pt x="0" y="48"/>
                    </a:cubicBezTo>
                    <a:lnTo>
                      <a:pt x="0" y="8"/>
                    </a:lnTo>
                    <a:cubicBezTo>
                      <a:pt x="0" y="4"/>
                      <a:pt x="4" y="0"/>
                      <a:pt x="8" y="0"/>
                    </a:cubicBezTo>
                    <a:lnTo>
                      <a:pt x="392" y="0"/>
                    </a:lnTo>
                    <a:close/>
                    <a:moveTo>
                      <a:pt x="8" y="16"/>
                    </a:moveTo>
                    <a:lnTo>
                      <a:pt x="16" y="8"/>
                    </a:lnTo>
                    <a:lnTo>
                      <a:pt x="16" y="48"/>
                    </a:lnTo>
                    <a:lnTo>
                      <a:pt x="16" y="46"/>
                    </a:lnTo>
                    <a:lnTo>
                      <a:pt x="40" y="152"/>
                    </a:lnTo>
                    <a:lnTo>
                      <a:pt x="39" y="150"/>
                    </a:lnTo>
                    <a:lnTo>
                      <a:pt x="106" y="261"/>
                    </a:lnTo>
                    <a:lnTo>
                      <a:pt x="105" y="260"/>
                    </a:lnTo>
                    <a:lnTo>
                      <a:pt x="169" y="320"/>
                    </a:lnTo>
                    <a:lnTo>
                      <a:pt x="167" y="319"/>
                    </a:lnTo>
                    <a:lnTo>
                      <a:pt x="221" y="351"/>
                    </a:lnTo>
                    <a:lnTo>
                      <a:pt x="219" y="350"/>
                    </a:lnTo>
                    <a:lnTo>
                      <a:pt x="286" y="374"/>
                    </a:lnTo>
                    <a:lnTo>
                      <a:pt x="284" y="374"/>
                    </a:lnTo>
                    <a:lnTo>
                      <a:pt x="346" y="385"/>
                    </a:lnTo>
                    <a:lnTo>
                      <a:pt x="344" y="384"/>
                    </a:lnTo>
                    <a:lnTo>
                      <a:pt x="392" y="382"/>
                    </a:lnTo>
                    <a:lnTo>
                      <a:pt x="384" y="390"/>
                    </a:lnTo>
                    <a:lnTo>
                      <a:pt x="384" y="8"/>
                    </a:lnTo>
                    <a:lnTo>
                      <a:pt x="392" y="16"/>
                    </a:lnTo>
                    <a:lnTo>
                      <a:pt x="8" y="16"/>
                    </a:lnTo>
                    <a:close/>
                  </a:path>
                </a:pathLst>
              </a:custGeom>
              <a:solidFill>
                <a:srgbClr val="000000"/>
              </a:solidFill>
              <a:ln w="0" cap="flat">
                <a:solidFill>
                  <a:srgbClr val="000000"/>
                </a:solidFill>
                <a:prstDash val="solid"/>
                <a:round/>
                <a:headEnd/>
                <a:tailEnd/>
              </a:ln>
            </p:spPr>
            <p:txBody>
              <a:bodyPr/>
              <a:lstStyle/>
              <a:p>
                <a:endParaRPr lang="en-US"/>
              </a:p>
            </p:txBody>
          </p:sp>
        </p:grpSp>
        <p:grpSp>
          <p:nvGrpSpPr>
            <p:cNvPr id="35965" name="Group 46"/>
            <p:cNvGrpSpPr>
              <a:grpSpLocks noChangeAspect="1"/>
            </p:cNvGrpSpPr>
            <p:nvPr/>
          </p:nvGrpSpPr>
          <p:grpSpPr bwMode="auto">
            <a:xfrm>
              <a:off x="8001000" y="4298950"/>
              <a:ext cx="273050" cy="273050"/>
              <a:chOff x="398463" y="4076700"/>
              <a:chExt cx="523875" cy="523875"/>
            </a:xfrm>
          </p:grpSpPr>
          <p:sp>
            <p:nvSpPr>
              <p:cNvPr id="35995" name="Freeform 51"/>
              <p:cNvSpPr>
                <a:spLocks/>
              </p:cNvSpPr>
              <p:nvPr/>
            </p:nvSpPr>
            <p:spPr bwMode="auto">
              <a:xfrm>
                <a:off x="404813" y="4081462"/>
                <a:ext cx="512763" cy="514350"/>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5996" name="Freeform 52"/>
              <p:cNvSpPr>
                <a:spLocks noEditPoints="1"/>
              </p:cNvSpPr>
              <p:nvPr/>
            </p:nvSpPr>
            <p:spPr bwMode="auto">
              <a:xfrm>
                <a:off x="398463" y="4076700"/>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5997" name="Rectangle 53"/>
              <p:cNvSpPr>
                <a:spLocks noChangeArrowheads="1"/>
              </p:cNvSpPr>
              <p:nvPr/>
            </p:nvSpPr>
            <p:spPr bwMode="auto">
              <a:xfrm>
                <a:off x="655638" y="4081462"/>
                <a:ext cx="11113" cy="514350"/>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998" name="Rectangle 54"/>
              <p:cNvSpPr>
                <a:spLocks noChangeArrowheads="1"/>
              </p:cNvSpPr>
              <p:nvPr/>
            </p:nvSpPr>
            <p:spPr bwMode="auto">
              <a:xfrm>
                <a:off x="404813" y="4333875"/>
                <a:ext cx="512763" cy="9525"/>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999" name="Freeform 55"/>
              <p:cNvSpPr>
                <a:spLocks/>
              </p:cNvSpPr>
              <p:nvPr/>
            </p:nvSpPr>
            <p:spPr bwMode="auto">
              <a:xfrm>
                <a:off x="660401" y="4081462"/>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2"/>
                    </a:lnTo>
                    <a:lnTo>
                      <a:pt x="20" y="0"/>
                    </a:lnTo>
                    <a:lnTo>
                      <a:pt x="47" y="5"/>
                    </a:lnTo>
                    <a:lnTo>
                      <a:pt x="74" y="15"/>
                    </a:lnTo>
                    <a:lnTo>
                      <a:pt x="97" y="29"/>
                    </a:lnTo>
                    <a:lnTo>
                      <a:pt x="124" y="54"/>
                    </a:lnTo>
                    <a:lnTo>
                      <a:pt x="152" y="101"/>
                    </a:lnTo>
                    <a:lnTo>
                      <a:pt x="162" y="146"/>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0" name="Freeform 56"/>
              <p:cNvSpPr>
                <a:spLocks noEditPoints="1"/>
              </p:cNvSpPr>
              <p:nvPr/>
            </p:nvSpPr>
            <p:spPr bwMode="auto">
              <a:xfrm>
                <a:off x="655638" y="4076700"/>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sp>
            <p:nvSpPr>
              <p:cNvPr id="36001" name="Freeform 57"/>
              <p:cNvSpPr>
                <a:spLocks/>
              </p:cNvSpPr>
              <p:nvPr/>
            </p:nvSpPr>
            <p:spPr bwMode="auto">
              <a:xfrm>
                <a:off x="660401" y="4338637"/>
                <a:ext cx="257175" cy="257175"/>
              </a:xfrm>
              <a:custGeom>
                <a:avLst/>
                <a:gdLst>
                  <a:gd name="T0" fmla="*/ 0 w 162"/>
                  <a:gd name="T1" fmla="*/ 0 h 162"/>
                  <a:gd name="T2" fmla="*/ 0 w 162"/>
                  <a:gd name="T3" fmla="*/ 2147483647 h 162"/>
                  <a:gd name="T4" fmla="*/ 2147483647 w 162"/>
                  <a:gd name="T5" fmla="*/ 2147483647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0 h 162"/>
                  <a:gd name="T20" fmla="*/ 0 w 162"/>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0"/>
                    </a:moveTo>
                    <a:lnTo>
                      <a:pt x="0" y="161"/>
                    </a:lnTo>
                    <a:lnTo>
                      <a:pt x="20" y="162"/>
                    </a:lnTo>
                    <a:lnTo>
                      <a:pt x="47" y="158"/>
                    </a:lnTo>
                    <a:lnTo>
                      <a:pt x="74" y="147"/>
                    </a:lnTo>
                    <a:lnTo>
                      <a:pt x="97" y="134"/>
                    </a:lnTo>
                    <a:lnTo>
                      <a:pt x="124" y="108"/>
                    </a:lnTo>
                    <a:lnTo>
                      <a:pt x="152" y="62"/>
                    </a:lnTo>
                    <a:lnTo>
                      <a:pt x="162" y="17"/>
                    </a:lnTo>
                    <a:lnTo>
                      <a:pt x="1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2" name="Freeform 58"/>
              <p:cNvSpPr>
                <a:spLocks noEditPoints="1"/>
              </p:cNvSpPr>
              <p:nvPr/>
            </p:nvSpPr>
            <p:spPr bwMode="auto">
              <a:xfrm>
                <a:off x="655638" y="4333875"/>
                <a:ext cx="266700" cy="266700"/>
              </a:xfrm>
              <a:custGeom>
                <a:avLst/>
                <a:gdLst>
                  <a:gd name="T0" fmla="*/ 2147483647 w 400"/>
                  <a:gd name="T1" fmla="*/ 2147483647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0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0 w 400"/>
                  <a:gd name="T77" fmla="*/ 2147483647 h 400"/>
                  <a:gd name="T78" fmla="*/ 0 w 400"/>
                  <a:gd name="T79" fmla="*/ 2147483647 h 400"/>
                  <a:gd name="T80" fmla="*/ 2147483647 w 400"/>
                  <a:gd name="T81" fmla="*/ 0 h 400"/>
                  <a:gd name="T82" fmla="*/ 2147483647 w 400"/>
                  <a:gd name="T83" fmla="*/ 0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16"/>
                    </a:moveTo>
                    <a:lnTo>
                      <a:pt x="16" y="8"/>
                    </a:lnTo>
                    <a:lnTo>
                      <a:pt x="16" y="390"/>
                    </a:lnTo>
                    <a:lnTo>
                      <a:pt x="9" y="382"/>
                    </a:lnTo>
                    <a:lnTo>
                      <a:pt x="57" y="384"/>
                    </a:lnTo>
                    <a:lnTo>
                      <a:pt x="55" y="385"/>
                    </a:lnTo>
                    <a:lnTo>
                      <a:pt x="116" y="374"/>
                    </a:lnTo>
                    <a:lnTo>
                      <a:pt x="115" y="374"/>
                    </a:lnTo>
                    <a:lnTo>
                      <a:pt x="182" y="350"/>
                    </a:lnTo>
                    <a:lnTo>
                      <a:pt x="180" y="351"/>
                    </a:lnTo>
                    <a:lnTo>
                      <a:pt x="234" y="319"/>
                    </a:lnTo>
                    <a:lnTo>
                      <a:pt x="232" y="320"/>
                    </a:lnTo>
                    <a:lnTo>
                      <a:pt x="296" y="260"/>
                    </a:lnTo>
                    <a:lnTo>
                      <a:pt x="295" y="261"/>
                    </a:lnTo>
                    <a:lnTo>
                      <a:pt x="362" y="150"/>
                    </a:lnTo>
                    <a:lnTo>
                      <a:pt x="361" y="152"/>
                    </a:lnTo>
                    <a:lnTo>
                      <a:pt x="385" y="46"/>
                    </a:lnTo>
                    <a:lnTo>
                      <a:pt x="384" y="48"/>
                    </a:lnTo>
                    <a:lnTo>
                      <a:pt x="384" y="8"/>
                    </a:lnTo>
                    <a:lnTo>
                      <a:pt x="392" y="16"/>
                    </a:lnTo>
                    <a:lnTo>
                      <a:pt x="8" y="16"/>
                    </a:lnTo>
                    <a:close/>
                    <a:moveTo>
                      <a:pt x="392" y="0"/>
                    </a:moveTo>
                    <a:cubicBezTo>
                      <a:pt x="397" y="0"/>
                      <a:pt x="400" y="4"/>
                      <a:pt x="400" y="8"/>
                    </a:cubicBezTo>
                    <a:lnTo>
                      <a:pt x="400" y="48"/>
                    </a:lnTo>
                    <a:cubicBezTo>
                      <a:pt x="400" y="49"/>
                      <a:pt x="400" y="49"/>
                      <a:pt x="400" y="50"/>
                    </a:cubicBezTo>
                    <a:lnTo>
                      <a:pt x="376" y="156"/>
                    </a:lnTo>
                    <a:cubicBezTo>
                      <a:pt x="376" y="157"/>
                      <a:pt x="376" y="158"/>
                      <a:pt x="375" y="158"/>
                    </a:cubicBezTo>
                    <a:lnTo>
                      <a:pt x="309" y="269"/>
                    </a:lnTo>
                    <a:cubicBezTo>
                      <a:pt x="308" y="270"/>
                      <a:pt x="308" y="271"/>
                      <a:pt x="307" y="271"/>
                    </a:cubicBezTo>
                    <a:lnTo>
                      <a:pt x="243" y="332"/>
                    </a:lnTo>
                    <a:cubicBezTo>
                      <a:pt x="243" y="332"/>
                      <a:pt x="242" y="333"/>
                      <a:pt x="242" y="333"/>
                    </a:cubicBezTo>
                    <a:lnTo>
                      <a:pt x="189" y="365"/>
                    </a:lnTo>
                    <a:cubicBezTo>
                      <a:pt x="188" y="365"/>
                      <a:pt x="188" y="365"/>
                      <a:pt x="187" y="366"/>
                    </a:cubicBezTo>
                    <a:lnTo>
                      <a:pt x="120" y="389"/>
                    </a:lnTo>
                    <a:cubicBezTo>
                      <a:pt x="120" y="390"/>
                      <a:pt x="120" y="390"/>
                      <a:pt x="119" y="390"/>
                    </a:cubicBezTo>
                    <a:lnTo>
                      <a:pt x="58" y="400"/>
                    </a:lnTo>
                    <a:cubicBezTo>
                      <a:pt x="57" y="400"/>
                      <a:pt x="57" y="400"/>
                      <a:pt x="56" y="400"/>
                    </a:cubicBezTo>
                    <a:lnTo>
                      <a:pt x="8" y="398"/>
                    </a:lnTo>
                    <a:cubicBezTo>
                      <a:pt x="4" y="398"/>
                      <a:pt x="0" y="394"/>
                      <a:pt x="0" y="390"/>
                    </a:cubicBezTo>
                    <a:lnTo>
                      <a:pt x="0" y="8"/>
                    </a:lnTo>
                    <a:cubicBezTo>
                      <a:pt x="0" y="4"/>
                      <a:pt x="4" y="0"/>
                      <a:pt x="8" y="0"/>
                    </a:cubicBezTo>
                    <a:lnTo>
                      <a:pt x="392" y="0"/>
                    </a:lnTo>
                    <a:close/>
                  </a:path>
                </a:pathLst>
              </a:custGeom>
              <a:solidFill>
                <a:srgbClr val="000000"/>
              </a:solidFill>
              <a:ln w="0" cap="flat">
                <a:solidFill>
                  <a:srgbClr val="000000"/>
                </a:solidFill>
                <a:prstDash val="solid"/>
                <a:round/>
                <a:headEnd/>
                <a:tailEnd/>
              </a:ln>
            </p:spPr>
            <p:txBody>
              <a:bodyPr/>
              <a:lstStyle/>
              <a:p>
                <a:endParaRPr lang="en-US"/>
              </a:p>
            </p:txBody>
          </p:sp>
          <p:sp>
            <p:nvSpPr>
              <p:cNvPr id="36003" name="Freeform 59"/>
              <p:cNvSpPr>
                <a:spLocks/>
              </p:cNvSpPr>
              <p:nvPr/>
            </p:nvSpPr>
            <p:spPr bwMode="auto">
              <a:xfrm>
                <a:off x="404813" y="4338637"/>
                <a:ext cx="255588" cy="257175"/>
              </a:xfrm>
              <a:custGeom>
                <a:avLst/>
                <a:gdLst>
                  <a:gd name="T0" fmla="*/ 2147483647 w 161"/>
                  <a:gd name="T1" fmla="*/ 0 h 162"/>
                  <a:gd name="T2" fmla="*/ 2147483647 w 161"/>
                  <a:gd name="T3" fmla="*/ 2147483647 h 162"/>
                  <a:gd name="T4" fmla="*/ 2147483647 w 161"/>
                  <a:gd name="T5" fmla="*/ 2147483647 h 162"/>
                  <a:gd name="T6" fmla="*/ 2147483647 w 161"/>
                  <a:gd name="T7" fmla="*/ 2147483647 h 162"/>
                  <a:gd name="T8" fmla="*/ 2147483647 w 161"/>
                  <a:gd name="T9" fmla="*/ 2147483647 h 162"/>
                  <a:gd name="T10" fmla="*/ 2147483647 w 161"/>
                  <a:gd name="T11" fmla="*/ 2147483647 h 162"/>
                  <a:gd name="T12" fmla="*/ 2147483647 w 161"/>
                  <a:gd name="T13" fmla="*/ 2147483647 h 162"/>
                  <a:gd name="T14" fmla="*/ 2147483647 w 161"/>
                  <a:gd name="T15" fmla="*/ 2147483647 h 162"/>
                  <a:gd name="T16" fmla="*/ 0 w 161"/>
                  <a:gd name="T17" fmla="*/ 2147483647 h 162"/>
                  <a:gd name="T18" fmla="*/ 0 w 161"/>
                  <a:gd name="T19" fmla="*/ 0 h 162"/>
                  <a:gd name="T20" fmla="*/ 2147483647 w 161"/>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
                  <a:gd name="T34" fmla="*/ 0 h 162"/>
                  <a:gd name="T35" fmla="*/ 161 w 161"/>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 h="162">
                    <a:moveTo>
                      <a:pt x="161" y="0"/>
                    </a:moveTo>
                    <a:lnTo>
                      <a:pt x="161" y="161"/>
                    </a:lnTo>
                    <a:lnTo>
                      <a:pt x="141" y="162"/>
                    </a:lnTo>
                    <a:lnTo>
                      <a:pt x="115" y="158"/>
                    </a:lnTo>
                    <a:lnTo>
                      <a:pt x="87" y="147"/>
                    </a:lnTo>
                    <a:lnTo>
                      <a:pt x="65" y="134"/>
                    </a:lnTo>
                    <a:lnTo>
                      <a:pt x="38" y="108"/>
                    </a:lnTo>
                    <a:lnTo>
                      <a:pt x="10" y="62"/>
                    </a:lnTo>
                    <a:lnTo>
                      <a:pt x="0" y="17"/>
                    </a:lnTo>
                    <a:lnTo>
                      <a:pt x="0" y="0"/>
                    </a:lnTo>
                    <a:lnTo>
                      <a:pt x="1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4" name="Freeform 60"/>
              <p:cNvSpPr>
                <a:spLocks noEditPoints="1"/>
              </p:cNvSpPr>
              <p:nvPr/>
            </p:nvSpPr>
            <p:spPr bwMode="auto">
              <a:xfrm>
                <a:off x="398463" y="4333875"/>
                <a:ext cx="268288" cy="266700"/>
              </a:xfrm>
              <a:custGeom>
                <a:avLst/>
                <a:gdLst>
                  <a:gd name="T0" fmla="*/ 2147483647 w 400"/>
                  <a:gd name="T1" fmla="*/ 0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0 w 400"/>
                  <a:gd name="T35" fmla="*/ 2147483647 h 400"/>
                  <a:gd name="T36" fmla="*/ 0 w 400"/>
                  <a:gd name="T37" fmla="*/ 2147483647 h 400"/>
                  <a:gd name="T38" fmla="*/ 2147483647 w 400"/>
                  <a:gd name="T39" fmla="*/ 0 h 400"/>
                  <a:gd name="T40" fmla="*/ 2147483647 w 400"/>
                  <a:gd name="T41" fmla="*/ 0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392" y="0"/>
                    </a:moveTo>
                    <a:cubicBezTo>
                      <a:pt x="397" y="0"/>
                      <a:pt x="400" y="4"/>
                      <a:pt x="400" y="8"/>
                    </a:cubicBezTo>
                    <a:lnTo>
                      <a:pt x="400" y="390"/>
                    </a:lnTo>
                    <a:cubicBezTo>
                      <a:pt x="400" y="394"/>
                      <a:pt x="397" y="398"/>
                      <a:pt x="393" y="398"/>
                    </a:cubicBezTo>
                    <a:lnTo>
                      <a:pt x="345" y="400"/>
                    </a:lnTo>
                    <a:cubicBezTo>
                      <a:pt x="344" y="400"/>
                      <a:pt x="344" y="400"/>
                      <a:pt x="343" y="400"/>
                    </a:cubicBezTo>
                    <a:lnTo>
                      <a:pt x="282" y="390"/>
                    </a:lnTo>
                    <a:cubicBezTo>
                      <a:pt x="281" y="390"/>
                      <a:pt x="281" y="390"/>
                      <a:pt x="280" y="389"/>
                    </a:cubicBezTo>
                    <a:lnTo>
                      <a:pt x="214" y="366"/>
                    </a:lnTo>
                    <a:cubicBezTo>
                      <a:pt x="213" y="365"/>
                      <a:pt x="213" y="365"/>
                      <a:pt x="212" y="365"/>
                    </a:cubicBezTo>
                    <a:lnTo>
                      <a:pt x="159" y="333"/>
                    </a:lnTo>
                    <a:cubicBezTo>
                      <a:pt x="159" y="333"/>
                      <a:pt x="158" y="332"/>
                      <a:pt x="158" y="332"/>
                    </a:cubicBezTo>
                    <a:lnTo>
                      <a:pt x="94" y="271"/>
                    </a:lnTo>
                    <a:cubicBezTo>
                      <a:pt x="93" y="271"/>
                      <a:pt x="93" y="270"/>
                      <a:pt x="92" y="269"/>
                    </a:cubicBezTo>
                    <a:lnTo>
                      <a:pt x="26" y="158"/>
                    </a:lnTo>
                    <a:cubicBezTo>
                      <a:pt x="25" y="158"/>
                      <a:pt x="25" y="157"/>
                      <a:pt x="25" y="156"/>
                    </a:cubicBezTo>
                    <a:lnTo>
                      <a:pt x="1" y="50"/>
                    </a:lnTo>
                    <a:cubicBezTo>
                      <a:pt x="1" y="49"/>
                      <a:pt x="0" y="49"/>
                      <a:pt x="0" y="48"/>
                    </a:cubicBezTo>
                    <a:lnTo>
                      <a:pt x="0" y="8"/>
                    </a:lnTo>
                    <a:cubicBezTo>
                      <a:pt x="0" y="4"/>
                      <a:pt x="4" y="0"/>
                      <a:pt x="8" y="0"/>
                    </a:cubicBezTo>
                    <a:lnTo>
                      <a:pt x="392" y="0"/>
                    </a:lnTo>
                    <a:close/>
                    <a:moveTo>
                      <a:pt x="8" y="16"/>
                    </a:moveTo>
                    <a:lnTo>
                      <a:pt x="16" y="8"/>
                    </a:lnTo>
                    <a:lnTo>
                      <a:pt x="16" y="48"/>
                    </a:lnTo>
                    <a:lnTo>
                      <a:pt x="16" y="46"/>
                    </a:lnTo>
                    <a:lnTo>
                      <a:pt x="40" y="152"/>
                    </a:lnTo>
                    <a:lnTo>
                      <a:pt x="39" y="150"/>
                    </a:lnTo>
                    <a:lnTo>
                      <a:pt x="106" y="261"/>
                    </a:lnTo>
                    <a:lnTo>
                      <a:pt x="105" y="260"/>
                    </a:lnTo>
                    <a:lnTo>
                      <a:pt x="169" y="320"/>
                    </a:lnTo>
                    <a:lnTo>
                      <a:pt x="167" y="319"/>
                    </a:lnTo>
                    <a:lnTo>
                      <a:pt x="221" y="351"/>
                    </a:lnTo>
                    <a:lnTo>
                      <a:pt x="219" y="350"/>
                    </a:lnTo>
                    <a:lnTo>
                      <a:pt x="286" y="374"/>
                    </a:lnTo>
                    <a:lnTo>
                      <a:pt x="284" y="374"/>
                    </a:lnTo>
                    <a:lnTo>
                      <a:pt x="346" y="385"/>
                    </a:lnTo>
                    <a:lnTo>
                      <a:pt x="344" y="384"/>
                    </a:lnTo>
                    <a:lnTo>
                      <a:pt x="392" y="382"/>
                    </a:lnTo>
                    <a:lnTo>
                      <a:pt x="384" y="390"/>
                    </a:lnTo>
                    <a:lnTo>
                      <a:pt x="384" y="8"/>
                    </a:lnTo>
                    <a:lnTo>
                      <a:pt x="392" y="16"/>
                    </a:lnTo>
                    <a:lnTo>
                      <a:pt x="8" y="16"/>
                    </a:lnTo>
                    <a:close/>
                  </a:path>
                </a:pathLst>
              </a:custGeom>
              <a:solidFill>
                <a:srgbClr val="000000"/>
              </a:solidFill>
              <a:ln w="0" cap="flat">
                <a:solidFill>
                  <a:srgbClr val="000000"/>
                </a:solidFill>
                <a:prstDash val="solid"/>
                <a:round/>
                <a:headEnd/>
                <a:tailEnd/>
              </a:ln>
            </p:spPr>
            <p:txBody>
              <a:bodyPr/>
              <a:lstStyle/>
              <a:p>
                <a:endParaRPr lang="en-US"/>
              </a:p>
            </p:txBody>
          </p:sp>
        </p:grpSp>
        <p:grpSp>
          <p:nvGrpSpPr>
            <p:cNvPr id="35966" name="Group 79"/>
            <p:cNvGrpSpPr>
              <a:grpSpLocks noChangeAspect="1"/>
            </p:cNvGrpSpPr>
            <p:nvPr/>
          </p:nvGrpSpPr>
          <p:grpSpPr bwMode="auto">
            <a:xfrm>
              <a:off x="8001000" y="3155950"/>
              <a:ext cx="273050" cy="273050"/>
              <a:chOff x="398463" y="2986087"/>
              <a:chExt cx="523875" cy="523875"/>
            </a:xfrm>
          </p:grpSpPr>
          <p:sp>
            <p:nvSpPr>
              <p:cNvPr id="35987" name="Freeform 43"/>
              <p:cNvSpPr>
                <a:spLocks/>
              </p:cNvSpPr>
              <p:nvPr/>
            </p:nvSpPr>
            <p:spPr bwMode="auto">
              <a:xfrm>
                <a:off x="404813" y="2990850"/>
                <a:ext cx="512763" cy="514350"/>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5988" name="Freeform 44"/>
              <p:cNvSpPr>
                <a:spLocks noEditPoints="1"/>
              </p:cNvSpPr>
              <p:nvPr/>
            </p:nvSpPr>
            <p:spPr bwMode="auto">
              <a:xfrm>
                <a:off x="398463" y="2986087"/>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5989" name="Rectangle 45"/>
              <p:cNvSpPr>
                <a:spLocks noChangeArrowheads="1"/>
              </p:cNvSpPr>
              <p:nvPr/>
            </p:nvSpPr>
            <p:spPr bwMode="auto">
              <a:xfrm>
                <a:off x="655638" y="2990850"/>
                <a:ext cx="11113" cy="514350"/>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990" name="Rectangle 46"/>
              <p:cNvSpPr>
                <a:spLocks noChangeArrowheads="1"/>
              </p:cNvSpPr>
              <p:nvPr/>
            </p:nvSpPr>
            <p:spPr bwMode="auto">
              <a:xfrm>
                <a:off x="404813" y="3243262"/>
                <a:ext cx="512763" cy="9525"/>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991" name="Freeform 47"/>
              <p:cNvSpPr>
                <a:spLocks/>
              </p:cNvSpPr>
              <p:nvPr/>
            </p:nvSpPr>
            <p:spPr bwMode="auto">
              <a:xfrm>
                <a:off x="660401" y="2990850"/>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2"/>
                    </a:lnTo>
                    <a:lnTo>
                      <a:pt x="20" y="0"/>
                    </a:lnTo>
                    <a:lnTo>
                      <a:pt x="47" y="5"/>
                    </a:lnTo>
                    <a:lnTo>
                      <a:pt x="74" y="15"/>
                    </a:lnTo>
                    <a:lnTo>
                      <a:pt x="97" y="29"/>
                    </a:lnTo>
                    <a:lnTo>
                      <a:pt x="124" y="54"/>
                    </a:lnTo>
                    <a:lnTo>
                      <a:pt x="152" y="101"/>
                    </a:lnTo>
                    <a:lnTo>
                      <a:pt x="162" y="146"/>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2" name="Freeform 48"/>
              <p:cNvSpPr>
                <a:spLocks noEditPoints="1"/>
              </p:cNvSpPr>
              <p:nvPr/>
            </p:nvSpPr>
            <p:spPr bwMode="auto">
              <a:xfrm>
                <a:off x="655638" y="2986087"/>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sp>
            <p:nvSpPr>
              <p:cNvPr id="35993" name="Freeform 49"/>
              <p:cNvSpPr>
                <a:spLocks/>
              </p:cNvSpPr>
              <p:nvPr/>
            </p:nvSpPr>
            <p:spPr bwMode="auto">
              <a:xfrm>
                <a:off x="660401" y="3248025"/>
                <a:ext cx="257175" cy="257175"/>
              </a:xfrm>
              <a:custGeom>
                <a:avLst/>
                <a:gdLst>
                  <a:gd name="T0" fmla="*/ 0 w 162"/>
                  <a:gd name="T1" fmla="*/ 0 h 162"/>
                  <a:gd name="T2" fmla="*/ 0 w 162"/>
                  <a:gd name="T3" fmla="*/ 2147483647 h 162"/>
                  <a:gd name="T4" fmla="*/ 2147483647 w 162"/>
                  <a:gd name="T5" fmla="*/ 2147483647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0 h 162"/>
                  <a:gd name="T20" fmla="*/ 0 w 162"/>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0"/>
                    </a:moveTo>
                    <a:lnTo>
                      <a:pt x="0" y="161"/>
                    </a:lnTo>
                    <a:lnTo>
                      <a:pt x="20" y="162"/>
                    </a:lnTo>
                    <a:lnTo>
                      <a:pt x="47" y="158"/>
                    </a:lnTo>
                    <a:lnTo>
                      <a:pt x="74" y="147"/>
                    </a:lnTo>
                    <a:lnTo>
                      <a:pt x="97" y="134"/>
                    </a:lnTo>
                    <a:lnTo>
                      <a:pt x="124" y="108"/>
                    </a:lnTo>
                    <a:lnTo>
                      <a:pt x="152" y="62"/>
                    </a:lnTo>
                    <a:lnTo>
                      <a:pt x="162" y="17"/>
                    </a:lnTo>
                    <a:lnTo>
                      <a:pt x="1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4" name="Freeform 50"/>
              <p:cNvSpPr>
                <a:spLocks noEditPoints="1"/>
              </p:cNvSpPr>
              <p:nvPr/>
            </p:nvSpPr>
            <p:spPr bwMode="auto">
              <a:xfrm>
                <a:off x="655638" y="3243262"/>
                <a:ext cx="266700" cy="266700"/>
              </a:xfrm>
              <a:custGeom>
                <a:avLst/>
                <a:gdLst>
                  <a:gd name="T0" fmla="*/ 2147483647 w 400"/>
                  <a:gd name="T1" fmla="*/ 2147483647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0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0 w 400"/>
                  <a:gd name="T77" fmla="*/ 2147483647 h 400"/>
                  <a:gd name="T78" fmla="*/ 0 w 400"/>
                  <a:gd name="T79" fmla="*/ 2147483647 h 400"/>
                  <a:gd name="T80" fmla="*/ 2147483647 w 400"/>
                  <a:gd name="T81" fmla="*/ 0 h 400"/>
                  <a:gd name="T82" fmla="*/ 2147483647 w 400"/>
                  <a:gd name="T83" fmla="*/ 0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16"/>
                    </a:moveTo>
                    <a:lnTo>
                      <a:pt x="16" y="8"/>
                    </a:lnTo>
                    <a:lnTo>
                      <a:pt x="16" y="390"/>
                    </a:lnTo>
                    <a:lnTo>
                      <a:pt x="9" y="382"/>
                    </a:lnTo>
                    <a:lnTo>
                      <a:pt x="57" y="384"/>
                    </a:lnTo>
                    <a:lnTo>
                      <a:pt x="55" y="385"/>
                    </a:lnTo>
                    <a:lnTo>
                      <a:pt x="116" y="374"/>
                    </a:lnTo>
                    <a:lnTo>
                      <a:pt x="115" y="374"/>
                    </a:lnTo>
                    <a:lnTo>
                      <a:pt x="182" y="350"/>
                    </a:lnTo>
                    <a:lnTo>
                      <a:pt x="180" y="351"/>
                    </a:lnTo>
                    <a:lnTo>
                      <a:pt x="234" y="319"/>
                    </a:lnTo>
                    <a:lnTo>
                      <a:pt x="232" y="320"/>
                    </a:lnTo>
                    <a:lnTo>
                      <a:pt x="296" y="260"/>
                    </a:lnTo>
                    <a:lnTo>
                      <a:pt x="295" y="261"/>
                    </a:lnTo>
                    <a:lnTo>
                      <a:pt x="362" y="150"/>
                    </a:lnTo>
                    <a:lnTo>
                      <a:pt x="361" y="152"/>
                    </a:lnTo>
                    <a:lnTo>
                      <a:pt x="385" y="46"/>
                    </a:lnTo>
                    <a:lnTo>
                      <a:pt x="384" y="48"/>
                    </a:lnTo>
                    <a:lnTo>
                      <a:pt x="384" y="8"/>
                    </a:lnTo>
                    <a:lnTo>
                      <a:pt x="392" y="16"/>
                    </a:lnTo>
                    <a:lnTo>
                      <a:pt x="8" y="16"/>
                    </a:lnTo>
                    <a:close/>
                    <a:moveTo>
                      <a:pt x="392" y="0"/>
                    </a:moveTo>
                    <a:cubicBezTo>
                      <a:pt x="397" y="0"/>
                      <a:pt x="400" y="4"/>
                      <a:pt x="400" y="8"/>
                    </a:cubicBezTo>
                    <a:lnTo>
                      <a:pt x="400" y="48"/>
                    </a:lnTo>
                    <a:cubicBezTo>
                      <a:pt x="400" y="49"/>
                      <a:pt x="400" y="49"/>
                      <a:pt x="400" y="50"/>
                    </a:cubicBezTo>
                    <a:lnTo>
                      <a:pt x="376" y="156"/>
                    </a:lnTo>
                    <a:cubicBezTo>
                      <a:pt x="376" y="157"/>
                      <a:pt x="376" y="158"/>
                      <a:pt x="375" y="158"/>
                    </a:cubicBezTo>
                    <a:lnTo>
                      <a:pt x="309" y="269"/>
                    </a:lnTo>
                    <a:cubicBezTo>
                      <a:pt x="308" y="270"/>
                      <a:pt x="308" y="271"/>
                      <a:pt x="307" y="271"/>
                    </a:cubicBezTo>
                    <a:lnTo>
                      <a:pt x="243" y="332"/>
                    </a:lnTo>
                    <a:cubicBezTo>
                      <a:pt x="243" y="332"/>
                      <a:pt x="242" y="333"/>
                      <a:pt x="242" y="333"/>
                    </a:cubicBezTo>
                    <a:lnTo>
                      <a:pt x="189" y="365"/>
                    </a:lnTo>
                    <a:cubicBezTo>
                      <a:pt x="188" y="365"/>
                      <a:pt x="188" y="365"/>
                      <a:pt x="187" y="366"/>
                    </a:cubicBezTo>
                    <a:lnTo>
                      <a:pt x="120" y="389"/>
                    </a:lnTo>
                    <a:cubicBezTo>
                      <a:pt x="120" y="390"/>
                      <a:pt x="120" y="390"/>
                      <a:pt x="119" y="390"/>
                    </a:cubicBezTo>
                    <a:lnTo>
                      <a:pt x="58" y="400"/>
                    </a:lnTo>
                    <a:cubicBezTo>
                      <a:pt x="57" y="400"/>
                      <a:pt x="57" y="400"/>
                      <a:pt x="56" y="400"/>
                    </a:cubicBezTo>
                    <a:lnTo>
                      <a:pt x="8" y="398"/>
                    </a:lnTo>
                    <a:cubicBezTo>
                      <a:pt x="4" y="398"/>
                      <a:pt x="0" y="394"/>
                      <a:pt x="0" y="390"/>
                    </a:cubicBezTo>
                    <a:lnTo>
                      <a:pt x="0" y="8"/>
                    </a:lnTo>
                    <a:cubicBezTo>
                      <a:pt x="0" y="4"/>
                      <a:pt x="4" y="0"/>
                      <a:pt x="8" y="0"/>
                    </a:cubicBezTo>
                    <a:lnTo>
                      <a:pt x="392" y="0"/>
                    </a:lnTo>
                    <a:close/>
                  </a:path>
                </a:pathLst>
              </a:custGeom>
              <a:solidFill>
                <a:srgbClr val="000000"/>
              </a:solidFill>
              <a:ln w="0" cap="flat">
                <a:solidFill>
                  <a:srgbClr val="000000"/>
                </a:solidFill>
                <a:prstDash val="solid"/>
                <a:round/>
                <a:headEnd/>
                <a:tailEnd/>
              </a:ln>
            </p:spPr>
            <p:txBody>
              <a:bodyPr/>
              <a:lstStyle/>
              <a:p>
                <a:endParaRPr lang="en-US"/>
              </a:p>
            </p:txBody>
          </p:sp>
        </p:grpSp>
        <p:grpSp>
          <p:nvGrpSpPr>
            <p:cNvPr id="35967" name="Group 79"/>
            <p:cNvGrpSpPr>
              <a:grpSpLocks noChangeAspect="1"/>
            </p:cNvGrpSpPr>
            <p:nvPr/>
          </p:nvGrpSpPr>
          <p:grpSpPr bwMode="auto">
            <a:xfrm>
              <a:off x="8001000" y="4876800"/>
              <a:ext cx="273050" cy="273050"/>
              <a:chOff x="398463" y="2986087"/>
              <a:chExt cx="523875" cy="523875"/>
            </a:xfrm>
          </p:grpSpPr>
          <p:sp>
            <p:nvSpPr>
              <p:cNvPr id="35979" name="Freeform 43"/>
              <p:cNvSpPr>
                <a:spLocks/>
              </p:cNvSpPr>
              <p:nvPr/>
            </p:nvSpPr>
            <p:spPr bwMode="auto">
              <a:xfrm>
                <a:off x="404813" y="2990850"/>
                <a:ext cx="512763" cy="514350"/>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5980" name="Freeform 44"/>
              <p:cNvSpPr>
                <a:spLocks noEditPoints="1"/>
              </p:cNvSpPr>
              <p:nvPr/>
            </p:nvSpPr>
            <p:spPr bwMode="auto">
              <a:xfrm>
                <a:off x="398463" y="2986087"/>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5981" name="Rectangle 45"/>
              <p:cNvSpPr>
                <a:spLocks noChangeArrowheads="1"/>
              </p:cNvSpPr>
              <p:nvPr/>
            </p:nvSpPr>
            <p:spPr bwMode="auto">
              <a:xfrm>
                <a:off x="655638" y="2990850"/>
                <a:ext cx="11113" cy="514350"/>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982" name="Rectangle 46"/>
              <p:cNvSpPr>
                <a:spLocks noChangeArrowheads="1"/>
              </p:cNvSpPr>
              <p:nvPr/>
            </p:nvSpPr>
            <p:spPr bwMode="auto">
              <a:xfrm>
                <a:off x="404813" y="3243262"/>
                <a:ext cx="512763" cy="9525"/>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983" name="Freeform 47"/>
              <p:cNvSpPr>
                <a:spLocks/>
              </p:cNvSpPr>
              <p:nvPr/>
            </p:nvSpPr>
            <p:spPr bwMode="auto">
              <a:xfrm>
                <a:off x="660401" y="2990850"/>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2"/>
                    </a:lnTo>
                    <a:lnTo>
                      <a:pt x="20" y="0"/>
                    </a:lnTo>
                    <a:lnTo>
                      <a:pt x="47" y="5"/>
                    </a:lnTo>
                    <a:lnTo>
                      <a:pt x="74" y="15"/>
                    </a:lnTo>
                    <a:lnTo>
                      <a:pt x="97" y="29"/>
                    </a:lnTo>
                    <a:lnTo>
                      <a:pt x="124" y="54"/>
                    </a:lnTo>
                    <a:lnTo>
                      <a:pt x="152" y="101"/>
                    </a:lnTo>
                    <a:lnTo>
                      <a:pt x="162" y="146"/>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4" name="Freeform 48"/>
              <p:cNvSpPr>
                <a:spLocks noEditPoints="1"/>
              </p:cNvSpPr>
              <p:nvPr/>
            </p:nvSpPr>
            <p:spPr bwMode="auto">
              <a:xfrm>
                <a:off x="655638" y="2986087"/>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sp>
            <p:nvSpPr>
              <p:cNvPr id="35985" name="Freeform 49"/>
              <p:cNvSpPr>
                <a:spLocks/>
              </p:cNvSpPr>
              <p:nvPr/>
            </p:nvSpPr>
            <p:spPr bwMode="auto">
              <a:xfrm>
                <a:off x="660401" y="3248025"/>
                <a:ext cx="257175" cy="257175"/>
              </a:xfrm>
              <a:custGeom>
                <a:avLst/>
                <a:gdLst>
                  <a:gd name="T0" fmla="*/ 0 w 162"/>
                  <a:gd name="T1" fmla="*/ 0 h 162"/>
                  <a:gd name="T2" fmla="*/ 0 w 162"/>
                  <a:gd name="T3" fmla="*/ 2147483647 h 162"/>
                  <a:gd name="T4" fmla="*/ 2147483647 w 162"/>
                  <a:gd name="T5" fmla="*/ 2147483647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0 h 162"/>
                  <a:gd name="T20" fmla="*/ 0 w 162"/>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0"/>
                    </a:moveTo>
                    <a:lnTo>
                      <a:pt x="0" y="161"/>
                    </a:lnTo>
                    <a:lnTo>
                      <a:pt x="20" y="162"/>
                    </a:lnTo>
                    <a:lnTo>
                      <a:pt x="47" y="158"/>
                    </a:lnTo>
                    <a:lnTo>
                      <a:pt x="74" y="147"/>
                    </a:lnTo>
                    <a:lnTo>
                      <a:pt x="97" y="134"/>
                    </a:lnTo>
                    <a:lnTo>
                      <a:pt x="124" y="108"/>
                    </a:lnTo>
                    <a:lnTo>
                      <a:pt x="152" y="62"/>
                    </a:lnTo>
                    <a:lnTo>
                      <a:pt x="162" y="17"/>
                    </a:lnTo>
                    <a:lnTo>
                      <a:pt x="1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6" name="Freeform 50"/>
              <p:cNvSpPr>
                <a:spLocks noEditPoints="1"/>
              </p:cNvSpPr>
              <p:nvPr/>
            </p:nvSpPr>
            <p:spPr bwMode="auto">
              <a:xfrm>
                <a:off x="655638" y="3243262"/>
                <a:ext cx="266700" cy="266700"/>
              </a:xfrm>
              <a:custGeom>
                <a:avLst/>
                <a:gdLst>
                  <a:gd name="T0" fmla="*/ 2147483647 w 400"/>
                  <a:gd name="T1" fmla="*/ 2147483647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0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0 w 400"/>
                  <a:gd name="T77" fmla="*/ 2147483647 h 400"/>
                  <a:gd name="T78" fmla="*/ 0 w 400"/>
                  <a:gd name="T79" fmla="*/ 2147483647 h 400"/>
                  <a:gd name="T80" fmla="*/ 2147483647 w 400"/>
                  <a:gd name="T81" fmla="*/ 0 h 400"/>
                  <a:gd name="T82" fmla="*/ 2147483647 w 400"/>
                  <a:gd name="T83" fmla="*/ 0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16"/>
                    </a:moveTo>
                    <a:lnTo>
                      <a:pt x="16" y="8"/>
                    </a:lnTo>
                    <a:lnTo>
                      <a:pt x="16" y="390"/>
                    </a:lnTo>
                    <a:lnTo>
                      <a:pt x="9" y="382"/>
                    </a:lnTo>
                    <a:lnTo>
                      <a:pt x="57" y="384"/>
                    </a:lnTo>
                    <a:lnTo>
                      <a:pt x="55" y="385"/>
                    </a:lnTo>
                    <a:lnTo>
                      <a:pt x="116" y="374"/>
                    </a:lnTo>
                    <a:lnTo>
                      <a:pt x="115" y="374"/>
                    </a:lnTo>
                    <a:lnTo>
                      <a:pt x="182" y="350"/>
                    </a:lnTo>
                    <a:lnTo>
                      <a:pt x="180" y="351"/>
                    </a:lnTo>
                    <a:lnTo>
                      <a:pt x="234" y="319"/>
                    </a:lnTo>
                    <a:lnTo>
                      <a:pt x="232" y="320"/>
                    </a:lnTo>
                    <a:lnTo>
                      <a:pt x="296" y="260"/>
                    </a:lnTo>
                    <a:lnTo>
                      <a:pt x="295" y="261"/>
                    </a:lnTo>
                    <a:lnTo>
                      <a:pt x="362" y="150"/>
                    </a:lnTo>
                    <a:lnTo>
                      <a:pt x="361" y="152"/>
                    </a:lnTo>
                    <a:lnTo>
                      <a:pt x="385" y="46"/>
                    </a:lnTo>
                    <a:lnTo>
                      <a:pt x="384" y="48"/>
                    </a:lnTo>
                    <a:lnTo>
                      <a:pt x="384" y="8"/>
                    </a:lnTo>
                    <a:lnTo>
                      <a:pt x="392" y="16"/>
                    </a:lnTo>
                    <a:lnTo>
                      <a:pt x="8" y="16"/>
                    </a:lnTo>
                    <a:close/>
                    <a:moveTo>
                      <a:pt x="392" y="0"/>
                    </a:moveTo>
                    <a:cubicBezTo>
                      <a:pt x="397" y="0"/>
                      <a:pt x="400" y="4"/>
                      <a:pt x="400" y="8"/>
                    </a:cubicBezTo>
                    <a:lnTo>
                      <a:pt x="400" y="48"/>
                    </a:lnTo>
                    <a:cubicBezTo>
                      <a:pt x="400" y="49"/>
                      <a:pt x="400" y="49"/>
                      <a:pt x="400" y="50"/>
                    </a:cubicBezTo>
                    <a:lnTo>
                      <a:pt x="376" y="156"/>
                    </a:lnTo>
                    <a:cubicBezTo>
                      <a:pt x="376" y="157"/>
                      <a:pt x="376" y="158"/>
                      <a:pt x="375" y="158"/>
                    </a:cubicBezTo>
                    <a:lnTo>
                      <a:pt x="309" y="269"/>
                    </a:lnTo>
                    <a:cubicBezTo>
                      <a:pt x="308" y="270"/>
                      <a:pt x="308" y="271"/>
                      <a:pt x="307" y="271"/>
                    </a:cubicBezTo>
                    <a:lnTo>
                      <a:pt x="243" y="332"/>
                    </a:lnTo>
                    <a:cubicBezTo>
                      <a:pt x="243" y="332"/>
                      <a:pt x="242" y="333"/>
                      <a:pt x="242" y="333"/>
                    </a:cubicBezTo>
                    <a:lnTo>
                      <a:pt x="189" y="365"/>
                    </a:lnTo>
                    <a:cubicBezTo>
                      <a:pt x="188" y="365"/>
                      <a:pt x="188" y="365"/>
                      <a:pt x="187" y="366"/>
                    </a:cubicBezTo>
                    <a:lnTo>
                      <a:pt x="120" y="389"/>
                    </a:lnTo>
                    <a:cubicBezTo>
                      <a:pt x="120" y="390"/>
                      <a:pt x="120" y="390"/>
                      <a:pt x="119" y="390"/>
                    </a:cubicBezTo>
                    <a:lnTo>
                      <a:pt x="58" y="400"/>
                    </a:lnTo>
                    <a:cubicBezTo>
                      <a:pt x="57" y="400"/>
                      <a:pt x="57" y="400"/>
                      <a:pt x="56" y="400"/>
                    </a:cubicBezTo>
                    <a:lnTo>
                      <a:pt x="8" y="398"/>
                    </a:lnTo>
                    <a:cubicBezTo>
                      <a:pt x="4" y="398"/>
                      <a:pt x="0" y="394"/>
                      <a:pt x="0" y="390"/>
                    </a:cubicBezTo>
                    <a:lnTo>
                      <a:pt x="0" y="8"/>
                    </a:lnTo>
                    <a:cubicBezTo>
                      <a:pt x="0" y="4"/>
                      <a:pt x="4" y="0"/>
                      <a:pt x="8" y="0"/>
                    </a:cubicBezTo>
                    <a:lnTo>
                      <a:pt x="392" y="0"/>
                    </a:lnTo>
                    <a:close/>
                  </a:path>
                </a:pathLst>
              </a:custGeom>
              <a:solidFill>
                <a:srgbClr val="000000"/>
              </a:solidFill>
              <a:ln w="0" cap="flat">
                <a:solidFill>
                  <a:srgbClr val="000000"/>
                </a:solidFill>
                <a:prstDash val="solid"/>
                <a:round/>
                <a:headEnd/>
                <a:tailEnd/>
              </a:ln>
            </p:spPr>
            <p:txBody>
              <a:bodyPr/>
              <a:lstStyle/>
              <a:p>
                <a:endParaRPr lang="en-US"/>
              </a:p>
            </p:txBody>
          </p:sp>
        </p:grpSp>
        <p:grpSp>
          <p:nvGrpSpPr>
            <p:cNvPr id="35968" name="Group 46"/>
            <p:cNvGrpSpPr>
              <a:grpSpLocks noChangeAspect="1"/>
            </p:cNvGrpSpPr>
            <p:nvPr/>
          </p:nvGrpSpPr>
          <p:grpSpPr bwMode="auto">
            <a:xfrm>
              <a:off x="8001000" y="3733800"/>
              <a:ext cx="273050" cy="273050"/>
              <a:chOff x="398463" y="4076700"/>
              <a:chExt cx="523875" cy="523875"/>
            </a:xfrm>
          </p:grpSpPr>
          <p:sp>
            <p:nvSpPr>
              <p:cNvPr id="35969" name="Freeform 51"/>
              <p:cNvSpPr>
                <a:spLocks/>
              </p:cNvSpPr>
              <p:nvPr/>
            </p:nvSpPr>
            <p:spPr bwMode="auto">
              <a:xfrm>
                <a:off x="404813" y="4081462"/>
                <a:ext cx="512763" cy="514350"/>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5970" name="Freeform 52"/>
              <p:cNvSpPr>
                <a:spLocks noEditPoints="1"/>
              </p:cNvSpPr>
              <p:nvPr/>
            </p:nvSpPr>
            <p:spPr bwMode="auto">
              <a:xfrm>
                <a:off x="398463" y="4076700"/>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5971" name="Rectangle 53"/>
              <p:cNvSpPr>
                <a:spLocks noChangeArrowheads="1"/>
              </p:cNvSpPr>
              <p:nvPr/>
            </p:nvSpPr>
            <p:spPr bwMode="auto">
              <a:xfrm>
                <a:off x="655638" y="4081462"/>
                <a:ext cx="11113" cy="514350"/>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972" name="Rectangle 54"/>
              <p:cNvSpPr>
                <a:spLocks noChangeArrowheads="1"/>
              </p:cNvSpPr>
              <p:nvPr/>
            </p:nvSpPr>
            <p:spPr bwMode="auto">
              <a:xfrm>
                <a:off x="404813" y="4333875"/>
                <a:ext cx="512763" cy="9525"/>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973" name="Freeform 55"/>
              <p:cNvSpPr>
                <a:spLocks/>
              </p:cNvSpPr>
              <p:nvPr/>
            </p:nvSpPr>
            <p:spPr bwMode="auto">
              <a:xfrm>
                <a:off x="660401" y="4081462"/>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2"/>
                    </a:lnTo>
                    <a:lnTo>
                      <a:pt x="20" y="0"/>
                    </a:lnTo>
                    <a:lnTo>
                      <a:pt x="47" y="5"/>
                    </a:lnTo>
                    <a:lnTo>
                      <a:pt x="74" y="15"/>
                    </a:lnTo>
                    <a:lnTo>
                      <a:pt x="97" y="29"/>
                    </a:lnTo>
                    <a:lnTo>
                      <a:pt x="124" y="54"/>
                    </a:lnTo>
                    <a:lnTo>
                      <a:pt x="152" y="101"/>
                    </a:lnTo>
                    <a:lnTo>
                      <a:pt x="162" y="146"/>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4" name="Freeform 56"/>
              <p:cNvSpPr>
                <a:spLocks noEditPoints="1"/>
              </p:cNvSpPr>
              <p:nvPr/>
            </p:nvSpPr>
            <p:spPr bwMode="auto">
              <a:xfrm>
                <a:off x="655638" y="4076700"/>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sp>
            <p:nvSpPr>
              <p:cNvPr id="35975" name="Freeform 57"/>
              <p:cNvSpPr>
                <a:spLocks/>
              </p:cNvSpPr>
              <p:nvPr/>
            </p:nvSpPr>
            <p:spPr bwMode="auto">
              <a:xfrm>
                <a:off x="660401" y="4338637"/>
                <a:ext cx="257175" cy="257175"/>
              </a:xfrm>
              <a:custGeom>
                <a:avLst/>
                <a:gdLst>
                  <a:gd name="T0" fmla="*/ 0 w 162"/>
                  <a:gd name="T1" fmla="*/ 0 h 162"/>
                  <a:gd name="T2" fmla="*/ 0 w 162"/>
                  <a:gd name="T3" fmla="*/ 2147483647 h 162"/>
                  <a:gd name="T4" fmla="*/ 2147483647 w 162"/>
                  <a:gd name="T5" fmla="*/ 2147483647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0 h 162"/>
                  <a:gd name="T20" fmla="*/ 0 w 162"/>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0"/>
                    </a:moveTo>
                    <a:lnTo>
                      <a:pt x="0" y="161"/>
                    </a:lnTo>
                    <a:lnTo>
                      <a:pt x="20" y="162"/>
                    </a:lnTo>
                    <a:lnTo>
                      <a:pt x="47" y="158"/>
                    </a:lnTo>
                    <a:lnTo>
                      <a:pt x="74" y="147"/>
                    </a:lnTo>
                    <a:lnTo>
                      <a:pt x="97" y="134"/>
                    </a:lnTo>
                    <a:lnTo>
                      <a:pt x="124" y="108"/>
                    </a:lnTo>
                    <a:lnTo>
                      <a:pt x="152" y="62"/>
                    </a:lnTo>
                    <a:lnTo>
                      <a:pt x="162" y="17"/>
                    </a:lnTo>
                    <a:lnTo>
                      <a:pt x="1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6" name="Freeform 58"/>
              <p:cNvSpPr>
                <a:spLocks noEditPoints="1"/>
              </p:cNvSpPr>
              <p:nvPr/>
            </p:nvSpPr>
            <p:spPr bwMode="auto">
              <a:xfrm>
                <a:off x="655638" y="4333875"/>
                <a:ext cx="266700" cy="266700"/>
              </a:xfrm>
              <a:custGeom>
                <a:avLst/>
                <a:gdLst>
                  <a:gd name="T0" fmla="*/ 2147483647 w 400"/>
                  <a:gd name="T1" fmla="*/ 2147483647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0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0 w 400"/>
                  <a:gd name="T77" fmla="*/ 2147483647 h 400"/>
                  <a:gd name="T78" fmla="*/ 0 w 400"/>
                  <a:gd name="T79" fmla="*/ 2147483647 h 400"/>
                  <a:gd name="T80" fmla="*/ 2147483647 w 400"/>
                  <a:gd name="T81" fmla="*/ 0 h 400"/>
                  <a:gd name="T82" fmla="*/ 2147483647 w 400"/>
                  <a:gd name="T83" fmla="*/ 0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16"/>
                    </a:moveTo>
                    <a:lnTo>
                      <a:pt x="16" y="8"/>
                    </a:lnTo>
                    <a:lnTo>
                      <a:pt x="16" y="390"/>
                    </a:lnTo>
                    <a:lnTo>
                      <a:pt x="9" y="382"/>
                    </a:lnTo>
                    <a:lnTo>
                      <a:pt x="57" y="384"/>
                    </a:lnTo>
                    <a:lnTo>
                      <a:pt x="55" y="385"/>
                    </a:lnTo>
                    <a:lnTo>
                      <a:pt x="116" y="374"/>
                    </a:lnTo>
                    <a:lnTo>
                      <a:pt x="115" y="374"/>
                    </a:lnTo>
                    <a:lnTo>
                      <a:pt x="182" y="350"/>
                    </a:lnTo>
                    <a:lnTo>
                      <a:pt x="180" y="351"/>
                    </a:lnTo>
                    <a:lnTo>
                      <a:pt x="234" y="319"/>
                    </a:lnTo>
                    <a:lnTo>
                      <a:pt x="232" y="320"/>
                    </a:lnTo>
                    <a:lnTo>
                      <a:pt x="296" y="260"/>
                    </a:lnTo>
                    <a:lnTo>
                      <a:pt x="295" y="261"/>
                    </a:lnTo>
                    <a:lnTo>
                      <a:pt x="362" y="150"/>
                    </a:lnTo>
                    <a:lnTo>
                      <a:pt x="361" y="152"/>
                    </a:lnTo>
                    <a:lnTo>
                      <a:pt x="385" y="46"/>
                    </a:lnTo>
                    <a:lnTo>
                      <a:pt x="384" y="48"/>
                    </a:lnTo>
                    <a:lnTo>
                      <a:pt x="384" y="8"/>
                    </a:lnTo>
                    <a:lnTo>
                      <a:pt x="392" y="16"/>
                    </a:lnTo>
                    <a:lnTo>
                      <a:pt x="8" y="16"/>
                    </a:lnTo>
                    <a:close/>
                    <a:moveTo>
                      <a:pt x="392" y="0"/>
                    </a:moveTo>
                    <a:cubicBezTo>
                      <a:pt x="397" y="0"/>
                      <a:pt x="400" y="4"/>
                      <a:pt x="400" y="8"/>
                    </a:cubicBezTo>
                    <a:lnTo>
                      <a:pt x="400" y="48"/>
                    </a:lnTo>
                    <a:cubicBezTo>
                      <a:pt x="400" y="49"/>
                      <a:pt x="400" y="49"/>
                      <a:pt x="400" y="50"/>
                    </a:cubicBezTo>
                    <a:lnTo>
                      <a:pt x="376" y="156"/>
                    </a:lnTo>
                    <a:cubicBezTo>
                      <a:pt x="376" y="157"/>
                      <a:pt x="376" y="158"/>
                      <a:pt x="375" y="158"/>
                    </a:cubicBezTo>
                    <a:lnTo>
                      <a:pt x="309" y="269"/>
                    </a:lnTo>
                    <a:cubicBezTo>
                      <a:pt x="308" y="270"/>
                      <a:pt x="308" y="271"/>
                      <a:pt x="307" y="271"/>
                    </a:cubicBezTo>
                    <a:lnTo>
                      <a:pt x="243" y="332"/>
                    </a:lnTo>
                    <a:cubicBezTo>
                      <a:pt x="243" y="332"/>
                      <a:pt x="242" y="333"/>
                      <a:pt x="242" y="333"/>
                    </a:cubicBezTo>
                    <a:lnTo>
                      <a:pt x="189" y="365"/>
                    </a:lnTo>
                    <a:cubicBezTo>
                      <a:pt x="188" y="365"/>
                      <a:pt x="188" y="365"/>
                      <a:pt x="187" y="366"/>
                    </a:cubicBezTo>
                    <a:lnTo>
                      <a:pt x="120" y="389"/>
                    </a:lnTo>
                    <a:cubicBezTo>
                      <a:pt x="120" y="390"/>
                      <a:pt x="120" y="390"/>
                      <a:pt x="119" y="390"/>
                    </a:cubicBezTo>
                    <a:lnTo>
                      <a:pt x="58" y="400"/>
                    </a:lnTo>
                    <a:cubicBezTo>
                      <a:pt x="57" y="400"/>
                      <a:pt x="57" y="400"/>
                      <a:pt x="56" y="400"/>
                    </a:cubicBezTo>
                    <a:lnTo>
                      <a:pt x="8" y="398"/>
                    </a:lnTo>
                    <a:cubicBezTo>
                      <a:pt x="4" y="398"/>
                      <a:pt x="0" y="394"/>
                      <a:pt x="0" y="390"/>
                    </a:cubicBezTo>
                    <a:lnTo>
                      <a:pt x="0" y="8"/>
                    </a:lnTo>
                    <a:cubicBezTo>
                      <a:pt x="0" y="4"/>
                      <a:pt x="4" y="0"/>
                      <a:pt x="8" y="0"/>
                    </a:cubicBezTo>
                    <a:lnTo>
                      <a:pt x="392" y="0"/>
                    </a:lnTo>
                    <a:close/>
                  </a:path>
                </a:pathLst>
              </a:custGeom>
              <a:solidFill>
                <a:srgbClr val="000000"/>
              </a:solidFill>
              <a:ln w="0" cap="flat">
                <a:solidFill>
                  <a:srgbClr val="000000"/>
                </a:solidFill>
                <a:prstDash val="solid"/>
                <a:round/>
                <a:headEnd/>
                <a:tailEnd/>
              </a:ln>
            </p:spPr>
            <p:txBody>
              <a:bodyPr/>
              <a:lstStyle/>
              <a:p>
                <a:endParaRPr lang="en-US"/>
              </a:p>
            </p:txBody>
          </p:sp>
          <p:sp>
            <p:nvSpPr>
              <p:cNvPr id="35977" name="Freeform 59"/>
              <p:cNvSpPr>
                <a:spLocks/>
              </p:cNvSpPr>
              <p:nvPr/>
            </p:nvSpPr>
            <p:spPr bwMode="auto">
              <a:xfrm>
                <a:off x="404813" y="4338637"/>
                <a:ext cx="255588" cy="257175"/>
              </a:xfrm>
              <a:custGeom>
                <a:avLst/>
                <a:gdLst>
                  <a:gd name="T0" fmla="*/ 2147483647 w 161"/>
                  <a:gd name="T1" fmla="*/ 0 h 162"/>
                  <a:gd name="T2" fmla="*/ 2147483647 w 161"/>
                  <a:gd name="T3" fmla="*/ 2147483647 h 162"/>
                  <a:gd name="T4" fmla="*/ 2147483647 w 161"/>
                  <a:gd name="T5" fmla="*/ 2147483647 h 162"/>
                  <a:gd name="T6" fmla="*/ 2147483647 w 161"/>
                  <a:gd name="T7" fmla="*/ 2147483647 h 162"/>
                  <a:gd name="T8" fmla="*/ 2147483647 w 161"/>
                  <a:gd name="T9" fmla="*/ 2147483647 h 162"/>
                  <a:gd name="T10" fmla="*/ 2147483647 w 161"/>
                  <a:gd name="T11" fmla="*/ 2147483647 h 162"/>
                  <a:gd name="T12" fmla="*/ 2147483647 w 161"/>
                  <a:gd name="T13" fmla="*/ 2147483647 h 162"/>
                  <a:gd name="T14" fmla="*/ 2147483647 w 161"/>
                  <a:gd name="T15" fmla="*/ 2147483647 h 162"/>
                  <a:gd name="T16" fmla="*/ 0 w 161"/>
                  <a:gd name="T17" fmla="*/ 2147483647 h 162"/>
                  <a:gd name="T18" fmla="*/ 0 w 161"/>
                  <a:gd name="T19" fmla="*/ 0 h 162"/>
                  <a:gd name="T20" fmla="*/ 2147483647 w 161"/>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
                  <a:gd name="T34" fmla="*/ 0 h 162"/>
                  <a:gd name="T35" fmla="*/ 161 w 161"/>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 h="162">
                    <a:moveTo>
                      <a:pt x="161" y="0"/>
                    </a:moveTo>
                    <a:lnTo>
                      <a:pt x="161" y="161"/>
                    </a:lnTo>
                    <a:lnTo>
                      <a:pt x="141" y="162"/>
                    </a:lnTo>
                    <a:lnTo>
                      <a:pt x="115" y="158"/>
                    </a:lnTo>
                    <a:lnTo>
                      <a:pt x="87" y="147"/>
                    </a:lnTo>
                    <a:lnTo>
                      <a:pt x="65" y="134"/>
                    </a:lnTo>
                    <a:lnTo>
                      <a:pt x="38" y="108"/>
                    </a:lnTo>
                    <a:lnTo>
                      <a:pt x="10" y="62"/>
                    </a:lnTo>
                    <a:lnTo>
                      <a:pt x="0" y="17"/>
                    </a:lnTo>
                    <a:lnTo>
                      <a:pt x="0" y="0"/>
                    </a:lnTo>
                    <a:lnTo>
                      <a:pt x="1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8" name="Freeform 60"/>
              <p:cNvSpPr>
                <a:spLocks noEditPoints="1"/>
              </p:cNvSpPr>
              <p:nvPr/>
            </p:nvSpPr>
            <p:spPr bwMode="auto">
              <a:xfrm>
                <a:off x="398463" y="4333875"/>
                <a:ext cx="268288" cy="266700"/>
              </a:xfrm>
              <a:custGeom>
                <a:avLst/>
                <a:gdLst>
                  <a:gd name="T0" fmla="*/ 2147483647 w 400"/>
                  <a:gd name="T1" fmla="*/ 0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0 w 400"/>
                  <a:gd name="T35" fmla="*/ 2147483647 h 400"/>
                  <a:gd name="T36" fmla="*/ 0 w 400"/>
                  <a:gd name="T37" fmla="*/ 2147483647 h 400"/>
                  <a:gd name="T38" fmla="*/ 2147483647 w 400"/>
                  <a:gd name="T39" fmla="*/ 0 h 400"/>
                  <a:gd name="T40" fmla="*/ 2147483647 w 400"/>
                  <a:gd name="T41" fmla="*/ 0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392" y="0"/>
                    </a:moveTo>
                    <a:cubicBezTo>
                      <a:pt x="397" y="0"/>
                      <a:pt x="400" y="4"/>
                      <a:pt x="400" y="8"/>
                    </a:cubicBezTo>
                    <a:lnTo>
                      <a:pt x="400" y="390"/>
                    </a:lnTo>
                    <a:cubicBezTo>
                      <a:pt x="400" y="394"/>
                      <a:pt x="397" y="398"/>
                      <a:pt x="393" y="398"/>
                    </a:cubicBezTo>
                    <a:lnTo>
                      <a:pt x="345" y="400"/>
                    </a:lnTo>
                    <a:cubicBezTo>
                      <a:pt x="344" y="400"/>
                      <a:pt x="344" y="400"/>
                      <a:pt x="343" y="400"/>
                    </a:cubicBezTo>
                    <a:lnTo>
                      <a:pt x="282" y="390"/>
                    </a:lnTo>
                    <a:cubicBezTo>
                      <a:pt x="281" y="390"/>
                      <a:pt x="281" y="390"/>
                      <a:pt x="280" y="389"/>
                    </a:cubicBezTo>
                    <a:lnTo>
                      <a:pt x="214" y="366"/>
                    </a:lnTo>
                    <a:cubicBezTo>
                      <a:pt x="213" y="365"/>
                      <a:pt x="213" y="365"/>
                      <a:pt x="212" y="365"/>
                    </a:cubicBezTo>
                    <a:lnTo>
                      <a:pt x="159" y="333"/>
                    </a:lnTo>
                    <a:cubicBezTo>
                      <a:pt x="159" y="333"/>
                      <a:pt x="158" y="332"/>
                      <a:pt x="158" y="332"/>
                    </a:cubicBezTo>
                    <a:lnTo>
                      <a:pt x="94" y="271"/>
                    </a:lnTo>
                    <a:cubicBezTo>
                      <a:pt x="93" y="271"/>
                      <a:pt x="93" y="270"/>
                      <a:pt x="92" y="269"/>
                    </a:cubicBezTo>
                    <a:lnTo>
                      <a:pt x="26" y="158"/>
                    </a:lnTo>
                    <a:cubicBezTo>
                      <a:pt x="25" y="158"/>
                      <a:pt x="25" y="157"/>
                      <a:pt x="25" y="156"/>
                    </a:cubicBezTo>
                    <a:lnTo>
                      <a:pt x="1" y="50"/>
                    </a:lnTo>
                    <a:cubicBezTo>
                      <a:pt x="1" y="49"/>
                      <a:pt x="0" y="49"/>
                      <a:pt x="0" y="48"/>
                    </a:cubicBezTo>
                    <a:lnTo>
                      <a:pt x="0" y="8"/>
                    </a:lnTo>
                    <a:cubicBezTo>
                      <a:pt x="0" y="4"/>
                      <a:pt x="4" y="0"/>
                      <a:pt x="8" y="0"/>
                    </a:cubicBezTo>
                    <a:lnTo>
                      <a:pt x="392" y="0"/>
                    </a:lnTo>
                    <a:close/>
                    <a:moveTo>
                      <a:pt x="8" y="16"/>
                    </a:moveTo>
                    <a:lnTo>
                      <a:pt x="16" y="8"/>
                    </a:lnTo>
                    <a:lnTo>
                      <a:pt x="16" y="48"/>
                    </a:lnTo>
                    <a:lnTo>
                      <a:pt x="16" y="46"/>
                    </a:lnTo>
                    <a:lnTo>
                      <a:pt x="40" y="152"/>
                    </a:lnTo>
                    <a:lnTo>
                      <a:pt x="39" y="150"/>
                    </a:lnTo>
                    <a:lnTo>
                      <a:pt x="106" y="261"/>
                    </a:lnTo>
                    <a:lnTo>
                      <a:pt x="105" y="260"/>
                    </a:lnTo>
                    <a:lnTo>
                      <a:pt x="169" y="320"/>
                    </a:lnTo>
                    <a:lnTo>
                      <a:pt x="167" y="319"/>
                    </a:lnTo>
                    <a:lnTo>
                      <a:pt x="221" y="351"/>
                    </a:lnTo>
                    <a:lnTo>
                      <a:pt x="219" y="350"/>
                    </a:lnTo>
                    <a:lnTo>
                      <a:pt x="286" y="374"/>
                    </a:lnTo>
                    <a:lnTo>
                      <a:pt x="284" y="374"/>
                    </a:lnTo>
                    <a:lnTo>
                      <a:pt x="346" y="385"/>
                    </a:lnTo>
                    <a:lnTo>
                      <a:pt x="344" y="384"/>
                    </a:lnTo>
                    <a:lnTo>
                      <a:pt x="392" y="382"/>
                    </a:lnTo>
                    <a:lnTo>
                      <a:pt x="384" y="390"/>
                    </a:lnTo>
                    <a:lnTo>
                      <a:pt x="384" y="8"/>
                    </a:lnTo>
                    <a:lnTo>
                      <a:pt x="392" y="16"/>
                    </a:lnTo>
                    <a:lnTo>
                      <a:pt x="8" y="16"/>
                    </a:lnTo>
                    <a:close/>
                  </a:path>
                </a:pathLst>
              </a:custGeom>
              <a:solidFill>
                <a:srgbClr val="000000"/>
              </a:solidFill>
              <a:ln w="0" cap="flat">
                <a:solidFill>
                  <a:srgbClr val="000000"/>
                </a:solidFill>
                <a:prstDash val="solid"/>
                <a:round/>
                <a:headEnd/>
                <a:tailEnd/>
              </a:ln>
            </p:spPr>
            <p:txBody>
              <a:bodyPr/>
              <a:lstStyle/>
              <a:p>
                <a:endParaRPr lang="en-US"/>
              </a:p>
            </p:txBody>
          </p:sp>
        </p:grpSp>
      </p:grpSp>
      <p:sp>
        <p:nvSpPr>
          <p:cNvPr id="35880" name="TextBox 150"/>
          <p:cNvSpPr txBox="1">
            <a:spLocks noChangeArrowheads="1"/>
          </p:cNvSpPr>
          <p:nvPr/>
        </p:nvSpPr>
        <p:spPr bwMode="auto">
          <a:xfrm>
            <a:off x="1066800" y="5410200"/>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eaLnBrk="1" hangingPunct="1"/>
            <a:r>
              <a:rPr lang="en-US" sz="1800"/>
              <a:t>Internal U.S. IOOS use only</a:t>
            </a:r>
          </a:p>
        </p:txBody>
      </p:sp>
      <p:grpSp>
        <p:nvGrpSpPr>
          <p:cNvPr id="35881" name="Group 69"/>
          <p:cNvGrpSpPr>
            <a:grpSpLocks/>
          </p:cNvGrpSpPr>
          <p:nvPr/>
        </p:nvGrpSpPr>
        <p:grpSpPr bwMode="auto">
          <a:xfrm>
            <a:off x="744538" y="5867400"/>
            <a:ext cx="7637462" cy="246063"/>
            <a:chOff x="762000" y="6504801"/>
            <a:chExt cx="7637027" cy="246221"/>
          </a:xfrm>
        </p:grpSpPr>
        <p:grpSp>
          <p:nvGrpSpPr>
            <p:cNvPr id="35926" name="Group 448"/>
            <p:cNvGrpSpPr>
              <a:grpSpLocks noChangeAspect="1"/>
            </p:cNvGrpSpPr>
            <p:nvPr/>
          </p:nvGrpSpPr>
          <p:grpSpPr bwMode="auto">
            <a:xfrm>
              <a:off x="838200" y="6553200"/>
              <a:ext cx="152400" cy="152400"/>
              <a:chOff x="-1676400" y="0"/>
              <a:chExt cx="523875" cy="523875"/>
            </a:xfrm>
          </p:grpSpPr>
          <p:sp>
            <p:nvSpPr>
              <p:cNvPr id="35960" name="Freeform 65"/>
              <p:cNvSpPr>
                <a:spLocks noEditPoints="1"/>
              </p:cNvSpPr>
              <p:nvPr/>
            </p:nvSpPr>
            <p:spPr bwMode="auto">
              <a:xfrm>
                <a:off x="-1676400" y="0"/>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5961" name="Rectangle 66"/>
              <p:cNvSpPr>
                <a:spLocks noChangeArrowheads="1"/>
              </p:cNvSpPr>
              <p:nvPr/>
            </p:nvSpPr>
            <p:spPr bwMode="auto">
              <a:xfrm>
                <a:off x="-1419225" y="4762"/>
                <a:ext cx="11113" cy="514350"/>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962" name="Rectangle 67"/>
              <p:cNvSpPr>
                <a:spLocks noChangeArrowheads="1"/>
              </p:cNvSpPr>
              <p:nvPr/>
            </p:nvSpPr>
            <p:spPr bwMode="auto">
              <a:xfrm>
                <a:off x="-1670050" y="257175"/>
                <a:ext cx="512763" cy="9525"/>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grpSp>
        <p:grpSp>
          <p:nvGrpSpPr>
            <p:cNvPr id="35927" name="Group 46"/>
            <p:cNvGrpSpPr>
              <a:grpSpLocks noChangeAspect="1"/>
            </p:cNvGrpSpPr>
            <p:nvPr/>
          </p:nvGrpSpPr>
          <p:grpSpPr bwMode="auto">
            <a:xfrm>
              <a:off x="5638800" y="6553200"/>
              <a:ext cx="152400" cy="152400"/>
              <a:chOff x="398463" y="4076700"/>
              <a:chExt cx="523875" cy="523875"/>
            </a:xfrm>
          </p:grpSpPr>
          <p:sp>
            <p:nvSpPr>
              <p:cNvPr id="35950" name="Freeform 51"/>
              <p:cNvSpPr>
                <a:spLocks/>
              </p:cNvSpPr>
              <p:nvPr/>
            </p:nvSpPr>
            <p:spPr bwMode="auto">
              <a:xfrm>
                <a:off x="404813" y="4081462"/>
                <a:ext cx="512763" cy="514350"/>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5951" name="Freeform 52"/>
              <p:cNvSpPr>
                <a:spLocks noEditPoints="1"/>
              </p:cNvSpPr>
              <p:nvPr/>
            </p:nvSpPr>
            <p:spPr bwMode="auto">
              <a:xfrm>
                <a:off x="398463" y="4076700"/>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5952" name="Rectangle 53"/>
              <p:cNvSpPr>
                <a:spLocks noChangeArrowheads="1"/>
              </p:cNvSpPr>
              <p:nvPr/>
            </p:nvSpPr>
            <p:spPr bwMode="auto">
              <a:xfrm>
                <a:off x="655638" y="4081462"/>
                <a:ext cx="11113" cy="514350"/>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953" name="Rectangle 54"/>
              <p:cNvSpPr>
                <a:spLocks noChangeArrowheads="1"/>
              </p:cNvSpPr>
              <p:nvPr/>
            </p:nvSpPr>
            <p:spPr bwMode="auto">
              <a:xfrm>
                <a:off x="404813" y="4333875"/>
                <a:ext cx="512763" cy="9525"/>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954" name="Freeform 55"/>
              <p:cNvSpPr>
                <a:spLocks/>
              </p:cNvSpPr>
              <p:nvPr/>
            </p:nvSpPr>
            <p:spPr bwMode="auto">
              <a:xfrm>
                <a:off x="660401" y="4081462"/>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2"/>
                    </a:lnTo>
                    <a:lnTo>
                      <a:pt x="20" y="0"/>
                    </a:lnTo>
                    <a:lnTo>
                      <a:pt x="47" y="5"/>
                    </a:lnTo>
                    <a:lnTo>
                      <a:pt x="74" y="15"/>
                    </a:lnTo>
                    <a:lnTo>
                      <a:pt x="97" y="29"/>
                    </a:lnTo>
                    <a:lnTo>
                      <a:pt x="124" y="54"/>
                    </a:lnTo>
                    <a:lnTo>
                      <a:pt x="152" y="101"/>
                    </a:lnTo>
                    <a:lnTo>
                      <a:pt x="162" y="146"/>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5" name="Freeform 56"/>
              <p:cNvSpPr>
                <a:spLocks noEditPoints="1"/>
              </p:cNvSpPr>
              <p:nvPr/>
            </p:nvSpPr>
            <p:spPr bwMode="auto">
              <a:xfrm>
                <a:off x="655638" y="4076700"/>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sp>
            <p:nvSpPr>
              <p:cNvPr id="35956" name="Freeform 57"/>
              <p:cNvSpPr>
                <a:spLocks/>
              </p:cNvSpPr>
              <p:nvPr/>
            </p:nvSpPr>
            <p:spPr bwMode="auto">
              <a:xfrm>
                <a:off x="660401" y="4338637"/>
                <a:ext cx="257175" cy="257175"/>
              </a:xfrm>
              <a:custGeom>
                <a:avLst/>
                <a:gdLst>
                  <a:gd name="T0" fmla="*/ 0 w 162"/>
                  <a:gd name="T1" fmla="*/ 0 h 162"/>
                  <a:gd name="T2" fmla="*/ 0 w 162"/>
                  <a:gd name="T3" fmla="*/ 2147483647 h 162"/>
                  <a:gd name="T4" fmla="*/ 2147483647 w 162"/>
                  <a:gd name="T5" fmla="*/ 2147483647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0 h 162"/>
                  <a:gd name="T20" fmla="*/ 0 w 162"/>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0"/>
                    </a:moveTo>
                    <a:lnTo>
                      <a:pt x="0" y="161"/>
                    </a:lnTo>
                    <a:lnTo>
                      <a:pt x="20" y="162"/>
                    </a:lnTo>
                    <a:lnTo>
                      <a:pt x="47" y="158"/>
                    </a:lnTo>
                    <a:lnTo>
                      <a:pt x="74" y="147"/>
                    </a:lnTo>
                    <a:lnTo>
                      <a:pt x="97" y="134"/>
                    </a:lnTo>
                    <a:lnTo>
                      <a:pt x="124" y="108"/>
                    </a:lnTo>
                    <a:lnTo>
                      <a:pt x="152" y="62"/>
                    </a:lnTo>
                    <a:lnTo>
                      <a:pt x="162" y="17"/>
                    </a:lnTo>
                    <a:lnTo>
                      <a:pt x="1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7" name="Freeform 58"/>
              <p:cNvSpPr>
                <a:spLocks noEditPoints="1"/>
              </p:cNvSpPr>
              <p:nvPr/>
            </p:nvSpPr>
            <p:spPr bwMode="auto">
              <a:xfrm>
                <a:off x="655638" y="4333875"/>
                <a:ext cx="266700" cy="266700"/>
              </a:xfrm>
              <a:custGeom>
                <a:avLst/>
                <a:gdLst>
                  <a:gd name="T0" fmla="*/ 2147483647 w 400"/>
                  <a:gd name="T1" fmla="*/ 2147483647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0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0 w 400"/>
                  <a:gd name="T77" fmla="*/ 2147483647 h 400"/>
                  <a:gd name="T78" fmla="*/ 0 w 400"/>
                  <a:gd name="T79" fmla="*/ 2147483647 h 400"/>
                  <a:gd name="T80" fmla="*/ 2147483647 w 400"/>
                  <a:gd name="T81" fmla="*/ 0 h 400"/>
                  <a:gd name="T82" fmla="*/ 2147483647 w 400"/>
                  <a:gd name="T83" fmla="*/ 0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16"/>
                    </a:moveTo>
                    <a:lnTo>
                      <a:pt x="16" y="8"/>
                    </a:lnTo>
                    <a:lnTo>
                      <a:pt x="16" y="390"/>
                    </a:lnTo>
                    <a:lnTo>
                      <a:pt x="9" y="382"/>
                    </a:lnTo>
                    <a:lnTo>
                      <a:pt x="57" y="384"/>
                    </a:lnTo>
                    <a:lnTo>
                      <a:pt x="55" y="385"/>
                    </a:lnTo>
                    <a:lnTo>
                      <a:pt x="116" y="374"/>
                    </a:lnTo>
                    <a:lnTo>
                      <a:pt x="115" y="374"/>
                    </a:lnTo>
                    <a:lnTo>
                      <a:pt x="182" y="350"/>
                    </a:lnTo>
                    <a:lnTo>
                      <a:pt x="180" y="351"/>
                    </a:lnTo>
                    <a:lnTo>
                      <a:pt x="234" y="319"/>
                    </a:lnTo>
                    <a:lnTo>
                      <a:pt x="232" y="320"/>
                    </a:lnTo>
                    <a:lnTo>
                      <a:pt x="296" y="260"/>
                    </a:lnTo>
                    <a:lnTo>
                      <a:pt x="295" y="261"/>
                    </a:lnTo>
                    <a:lnTo>
                      <a:pt x="362" y="150"/>
                    </a:lnTo>
                    <a:lnTo>
                      <a:pt x="361" y="152"/>
                    </a:lnTo>
                    <a:lnTo>
                      <a:pt x="385" y="46"/>
                    </a:lnTo>
                    <a:lnTo>
                      <a:pt x="384" y="48"/>
                    </a:lnTo>
                    <a:lnTo>
                      <a:pt x="384" y="8"/>
                    </a:lnTo>
                    <a:lnTo>
                      <a:pt x="392" y="16"/>
                    </a:lnTo>
                    <a:lnTo>
                      <a:pt x="8" y="16"/>
                    </a:lnTo>
                    <a:close/>
                    <a:moveTo>
                      <a:pt x="392" y="0"/>
                    </a:moveTo>
                    <a:cubicBezTo>
                      <a:pt x="397" y="0"/>
                      <a:pt x="400" y="4"/>
                      <a:pt x="400" y="8"/>
                    </a:cubicBezTo>
                    <a:lnTo>
                      <a:pt x="400" y="48"/>
                    </a:lnTo>
                    <a:cubicBezTo>
                      <a:pt x="400" y="49"/>
                      <a:pt x="400" y="49"/>
                      <a:pt x="400" y="50"/>
                    </a:cubicBezTo>
                    <a:lnTo>
                      <a:pt x="376" y="156"/>
                    </a:lnTo>
                    <a:cubicBezTo>
                      <a:pt x="376" y="157"/>
                      <a:pt x="376" y="158"/>
                      <a:pt x="375" y="158"/>
                    </a:cubicBezTo>
                    <a:lnTo>
                      <a:pt x="309" y="269"/>
                    </a:lnTo>
                    <a:cubicBezTo>
                      <a:pt x="308" y="270"/>
                      <a:pt x="308" y="271"/>
                      <a:pt x="307" y="271"/>
                    </a:cubicBezTo>
                    <a:lnTo>
                      <a:pt x="243" y="332"/>
                    </a:lnTo>
                    <a:cubicBezTo>
                      <a:pt x="243" y="332"/>
                      <a:pt x="242" y="333"/>
                      <a:pt x="242" y="333"/>
                    </a:cubicBezTo>
                    <a:lnTo>
                      <a:pt x="189" y="365"/>
                    </a:lnTo>
                    <a:cubicBezTo>
                      <a:pt x="188" y="365"/>
                      <a:pt x="188" y="365"/>
                      <a:pt x="187" y="366"/>
                    </a:cubicBezTo>
                    <a:lnTo>
                      <a:pt x="120" y="389"/>
                    </a:lnTo>
                    <a:cubicBezTo>
                      <a:pt x="120" y="390"/>
                      <a:pt x="120" y="390"/>
                      <a:pt x="119" y="390"/>
                    </a:cubicBezTo>
                    <a:lnTo>
                      <a:pt x="58" y="400"/>
                    </a:lnTo>
                    <a:cubicBezTo>
                      <a:pt x="57" y="400"/>
                      <a:pt x="57" y="400"/>
                      <a:pt x="56" y="400"/>
                    </a:cubicBezTo>
                    <a:lnTo>
                      <a:pt x="8" y="398"/>
                    </a:lnTo>
                    <a:cubicBezTo>
                      <a:pt x="4" y="398"/>
                      <a:pt x="0" y="394"/>
                      <a:pt x="0" y="390"/>
                    </a:cubicBezTo>
                    <a:lnTo>
                      <a:pt x="0" y="8"/>
                    </a:lnTo>
                    <a:cubicBezTo>
                      <a:pt x="0" y="4"/>
                      <a:pt x="4" y="0"/>
                      <a:pt x="8" y="0"/>
                    </a:cubicBezTo>
                    <a:lnTo>
                      <a:pt x="392" y="0"/>
                    </a:lnTo>
                    <a:close/>
                  </a:path>
                </a:pathLst>
              </a:custGeom>
              <a:solidFill>
                <a:srgbClr val="000000"/>
              </a:solidFill>
              <a:ln w="0" cap="flat">
                <a:solidFill>
                  <a:srgbClr val="000000"/>
                </a:solidFill>
                <a:prstDash val="solid"/>
                <a:round/>
                <a:headEnd/>
                <a:tailEnd/>
              </a:ln>
            </p:spPr>
            <p:txBody>
              <a:bodyPr/>
              <a:lstStyle/>
              <a:p>
                <a:endParaRPr lang="en-US"/>
              </a:p>
            </p:txBody>
          </p:sp>
          <p:sp>
            <p:nvSpPr>
              <p:cNvPr id="35958" name="Freeform 59"/>
              <p:cNvSpPr>
                <a:spLocks/>
              </p:cNvSpPr>
              <p:nvPr/>
            </p:nvSpPr>
            <p:spPr bwMode="auto">
              <a:xfrm>
                <a:off x="404813" y="4338637"/>
                <a:ext cx="255588" cy="257175"/>
              </a:xfrm>
              <a:custGeom>
                <a:avLst/>
                <a:gdLst>
                  <a:gd name="T0" fmla="*/ 2147483647 w 161"/>
                  <a:gd name="T1" fmla="*/ 0 h 162"/>
                  <a:gd name="T2" fmla="*/ 2147483647 w 161"/>
                  <a:gd name="T3" fmla="*/ 2147483647 h 162"/>
                  <a:gd name="T4" fmla="*/ 2147483647 w 161"/>
                  <a:gd name="T5" fmla="*/ 2147483647 h 162"/>
                  <a:gd name="T6" fmla="*/ 2147483647 w 161"/>
                  <a:gd name="T7" fmla="*/ 2147483647 h 162"/>
                  <a:gd name="T8" fmla="*/ 2147483647 w 161"/>
                  <a:gd name="T9" fmla="*/ 2147483647 h 162"/>
                  <a:gd name="T10" fmla="*/ 2147483647 w 161"/>
                  <a:gd name="T11" fmla="*/ 2147483647 h 162"/>
                  <a:gd name="T12" fmla="*/ 2147483647 w 161"/>
                  <a:gd name="T13" fmla="*/ 2147483647 h 162"/>
                  <a:gd name="T14" fmla="*/ 2147483647 w 161"/>
                  <a:gd name="T15" fmla="*/ 2147483647 h 162"/>
                  <a:gd name="T16" fmla="*/ 0 w 161"/>
                  <a:gd name="T17" fmla="*/ 2147483647 h 162"/>
                  <a:gd name="T18" fmla="*/ 0 w 161"/>
                  <a:gd name="T19" fmla="*/ 0 h 162"/>
                  <a:gd name="T20" fmla="*/ 2147483647 w 161"/>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
                  <a:gd name="T34" fmla="*/ 0 h 162"/>
                  <a:gd name="T35" fmla="*/ 161 w 161"/>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 h="162">
                    <a:moveTo>
                      <a:pt x="161" y="0"/>
                    </a:moveTo>
                    <a:lnTo>
                      <a:pt x="161" y="161"/>
                    </a:lnTo>
                    <a:lnTo>
                      <a:pt x="141" y="162"/>
                    </a:lnTo>
                    <a:lnTo>
                      <a:pt x="115" y="158"/>
                    </a:lnTo>
                    <a:lnTo>
                      <a:pt x="87" y="147"/>
                    </a:lnTo>
                    <a:lnTo>
                      <a:pt x="65" y="134"/>
                    </a:lnTo>
                    <a:lnTo>
                      <a:pt x="38" y="108"/>
                    </a:lnTo>
                    <a:lnTo>
                      <a:pt x="10" y="62"/>
                    </a:lnTo>
                    <a:lnTo>
                      <a:pt x="0" y="17"/>
                    </a:lnTo>
                    <a:lnTo>
                      <a:pt x="0" y="0"/>
                    </a:lnTo>
                    <a:lnTo>
                      <a:pt x="1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9" name="Freeform 60"/>
              <p:cNvSpPr>
                <a:spLocks noEditPoints="1"/>
              </p:cNvSpPr>
              <p:nvPr/>
            </p:nvSpPr>
            <p:spPr bwMode="auto">
              <a:xfrm>
                <a:off x="398463" y="4333875"/>
                <a:ext cx="268288" cy="266700"/>
              </a:xfrm>
              <a:custGeom>
                <a:avLst/>
                <a:gdLst>
                  <a:gd name="T0" fmla="*/ 2147483647 w 400"/>
                  <a:gd name="T1" fmla="*/ 0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0 w 400"/>
                  <a:gd name="T35" fmla="*/ 2147483647 h 400"/>
                  <a:gd name="T36" fmla="*/ 0 w 400"/>
                  <a:gd name="T37" fmla="*/ 2147483647 h 400"/>
                  <a:gd name="T38" fmla="*/ 2147483647 w 400"/>
                  <a:gd name="T39" fmla="*/ 0 h 400"/>
                  <a:gd name="T40" fmla="*/ 2147483647 w 400"/>
                  <a:gd name="T41" fmla="*/ 0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392" y="0"/>
                    </a:moveTo>
                    <a:cubicBezTo>
                      <a:pt x="397" y="0"/>
                      <a:pt x="400" y="4"/>
                      <a:pt x="400" y="8"/>
                    </a:cubicBezTo>
                    <a:lnTo>
                      <a:pt x="400" y="390"/>
                    </a:lnTo>
                    <a:cubicBezTo>
                      <a:pt x="400" y="394"/>
                      <a:pt x="397" y="398"/>
                      <a:pt x="393" y="398"/>
                    </a:cubicBezTo>
                    <a:lnTo>
                      <a:pt x="345" y="400"/>
                    </a:lnTo>
                    <a:cubicBezTo>
                      <a:pt x="344" y="400"/>
                      <a:pt x="344" y="400"/>
                      <a:pt x="343" y="400"/>
                    </a:cubicBezTo>
                    <a:lnTo>
                      <a:pt x="282" y="390"/>
                    </a:lnTo>
                    <a:cubicBezTo>
                      <a:pt x="281" y="390"/>
                      <a:pt x="281" y="390"/>
                      <a:pt x="280" y="389"/>
                    </a:cubicBezTo>
                    <a:lnTo>
                      <a:pt x="214" y="366"/>
                    </a:lnTo>
                    <a:cubicBezTo>
                      <a:pt x="213" y="365"/>
                      <a:pt x="213" y="365"/>
                      <a:pt x="212" y="365"/>
                    </a:cubicBezTo>
                    <a:lnTo>
                      <a:pt x="159" y="333"/>
                    </a:lnTo>
                    <a:cubicBezTo>
                      <a:pt x="159" y="333"/>
                      <a:pt x="158" y="332"/>
                      <a:pt x="158" y="332"/>
                    </a:cubicBezTo>
                    <a:lnTo>
                      <a:pt x="94" y="271"/>
                    </a:lnTo>
                    <a:cubicBezTo>
                      <a:pt x="93" y="271"/>
                      <a:pt x="93" y="270"/>
                      <a:pt x="92" y="269"/>
                    </a:cubicBezTo>
                    <a:lnTo>
                      <a:pt x="26" y="158"/>
                    </a:lnTo>
                    <a:cubicBezTo>
                      <a:pt x="25" y="158"/>
                      <a:pt x="25" y="157"/>
                      <a:pt x="25" y="156"/>
                    </a:cubicBezTo>
                    <a:lnTo>
                      <a:pt x="1" y="50"/>
                    </a:lnTo>
                    <a:cubicBezTo>
                      <a:pt x="1" y="49"/>
                      <a:pt x="0" y="49"/>
                      <a:pt x="0" y="48"/>
                    </a:cubicBezTo>
                    <a:lnTo>
                      <a:pt x="0" y="8"/>
                    </a:lnTo>
                    <a:cubicBezTo>
                      <a:pt x="0" y="4"/>
                      <a:pt x="4" y="0"/>
                      <a:pt x="8" y="0"/>
                    </a:cubicBezTo>
                    <a:lnTo>
                      <a:pt x="392" y="0"/>
                    </a:lnTo>
                    <a:close/>
                    <a:moveTo>
                      <a:pt x="8" y="16"/>
                    </a:moveTo>
                    <a:lnTo>
                      <a:pt x="16" y="8"/>
                    </a:lnTo>
                    <a:lnTo>
                      <a:pt x="16" y="48"/>
                    </a:lnTo>
                    <a:lnTo>
                      <a:pt x="16" y="46"/>
                    </a:lnTo>
                    <a:lnTo>
                      <a:pt x="40" y="152"/>
                    </a:lnTo>
                    <a:lnTo>
                      <a:pt x="39" y="150"/>
                    </a:lnTo>
                    <a:lnTo>
                      <a:pt x="106" y="261"/>
                    </a:lnTo>
                    <a:lnTo>
                      <a:pt x="105" y="260"/>
                    </a:lnTo>
                    <a:lnTo>
                      <a:pt x="169" y="320"/>
                    </a:lnTo>
                    <a:lnTo>
                      <a:pt x="167" y="319"/>
                    </a:lnTo>
                    <a:lnTo>
                      <a:pt x="221" y="351"/>
                    </a:lnTo>
                    <a:lnTo>
                      <a:pt x="219" y="350"/>
                    </a:lnTo>
                    <a:lnTo>
                      <a:pt x="286" y="374"/>
                    </a:lnTo>
                    <a:lnTo>
                      <a:pt x="284" y="374"/>
                    </a:lnTo>
                    <a:lnTo>
                      <a:pt x="346" y="385"/>
                    </a:lnTo>
                    <a:lnTo>
                      <a:pt x="344" y="384"/>
                    </a:lnTo>
                    <a:lnTo>
                      <a:pt x="392" y="382"/>
                    </a:lnTo>
                    <a:lnTo>
                      <a:pt x="384" y="390"/>
                    </a:lnTo>
                    <a:lnTo>
                      <a:pt x="384" y="8"/>
                    </a:lnTo>
                    <a:lnTo>
                      <a:pt x="392" y="16"/>
                    </a:lnTo>
                    <a:lnTo>
                      <a:pt x="8" y="16"/>
                    </a:lnTo>
                    <a:close/>
                  </a:path>
                </a:pathLst>
              </a:custGeom>
              <a:solidFill>
                <a:srgbClr val="000000"/>
              </a:solidFill>
              <a:ln w="0" cap="flat">
                <a:solidFill>
                  <a:srgbClr val="000000"/>
                </a:solidFill>
                <a:prstDash val="solid"/>
                <a:round/>
                <a:headEnd/>
                <a:tailEnd/>
              </a:ln>
            </p:spPr>
            <p:txBody>
              <a:bodyPr/>
              <a:lstStyle/>
              <a:p>
                <a:endParaRPr lang="en-US"/>
              </a:p>
            </p:txBody>
          </p:sp>
        </p:grpSp>
        <p:grpSp>
          <p:nvGrpSpPr>
            <p:cNvPr id="35928" name="Group 3"/>
            <p:cNvGrpSpPr>
              <a:grpSpLocks noChangeAspect="1"/>
            </p:cNvGrpSpPr>
            <p:nvPr/>
          </p:nvGrpSpPr>
          <p:grpSpPr bwMode="auto">
            <a:xfrm>
              <a:off x="1828800" y="6553200"/>
              <a:ext cx="152400" cy="152400"/>
              <a:chOff x="398463" y="2109787"/>
              <a:chExt cx="523875" cy="523875"/>
            </a:xfrm>
          </p:grpSpPr>
          <p:sp>
            <p:nvSpPr>
              <p:cNvPr id="35944" name="Freeform 37"/>
              <p:cNvSpPr>
                <a:spLocks/>
              </p:cNvSpPr>
              <p:nvPr/>
            </p:nvSpPr>
            <p:spPr bwMode="auto">
              <a:xfrm>
                <a:off x="404813" y="2114550"/>
                <a:ext cx="512763" cy="512763"/>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5945" name="Freeform 38"/>
              <p:cNvSpPr>
                <a:spLocks noEditPoints="1"/>
              </p:cNvSpPr>
              <p:nvPr/>
            </p:nvSpPr>
            <p:spPr bwMode="auto">
              <a:xfrm>
                <a:off x="398463" y="2109787"/>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5946" name="Rectangle 39"/>
              <p:cNvSpPr>
                <a:spLocks noChangeArrowheads="1"/>
              </p:cNvSpPr>
              <p:nvPr/>
            </p:nvSpPr>
            <p:spPr bwMode="auto">
              <a:xfrm>
                <a:off x="655638" y="2114550"/>
                <a:ext cx="11113" cy="51276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947" name="Rectangle 40"/>
              <p:cNvSpPr>
                <a:spLocks noChangeArrowheads="1"/>
              </p:cNvSpPr>
              <p:nvPr/>
            </p:nvSpPr>
            <p:spPr bwMode="auto">
              <a:xfrm>
                <a:off x="404813" y="2365375"/>
                <a:ext cx="512763" cy="1111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948" name="Freeform 41"/>
              <p:cNvSpPr>
                <a:spLocks/>
              </p:cNvSpPr>
              <p:nvPr/>
            </p:nvSpPr>
            <p:spPr bwMode="auto">
              <a:xfrm>
                <a:off x="660401" y="2114550"/>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1"/>
                    </a:lnTo>
                    <a:lnTo>
                      <a:pt x="20" y="0"/>
                    </a:lnTo>
                    <a:lnTo>
                      <a:pt x="47" y="5"/>
                    </a:lnTo>
                    <a:lnTo>
                      <a:pt x="74" y="15"/>
                    </a:lnTo>
                    <a:lnTo>
                      <a:pt x="97" y="28"/>
                    </a:lnTo>
                    <a:lnTo>
                      <a:pt x="124" y="54"/>
                    </a:lnTo>
                    <a:lnTo>
                      <a:pt x="152" y="101"/>
                    </a:lnTo>
                    <a:lnTo>
                      <a:pt x="162" y="145"/>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9" name="Freeform 42"/>
              <p:cNvSpPr>
                <a:spLocks noEditPoints="1"/>
              </p:cNvSpPr>
              <p:nvPr/>
            </p:nvSpPr>
            <p:spPr bwMode="auto">
              <a:xfrm>
                <a:off x="655638" y="2109787"/>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grpSp>
        <p:grpSp>
          <p:nvGrpSpPr>
            <p:cNvPr id="35929" name="Group 79"/>
            <p:cNvGrpSpPr>
              <a:grpSpLocks noChangeAspect="1"/>
            </p:cNvGrpSpPr>
            <p:nvPr/>
          </p:nvGrpSpPr>
          <p:grpSpPr bwMode="auto">
            <a:xfrm>
              <a:off x="3657600" y="6553200"/>
              <a:ext cx="152400" cy="152400"/>
              <a:chOff x="398463" y="2986087"/>
              <a:chExt cx="523875" cy="523875"/>
            </a:xfrm>
          </p:grpSpPr>
          <p:sp>
            <p:nvSpPr>
              <p:cNvPr id="35936" name="Freeform 43"/>
              <p:cNvSpPr>
                <a:spLocks/>
              </p:cNvSpPr>
              <p:nvPr/>
            </p:nvSpPr>
            <p:spPr bwMode="auto">
              <a:xfrm>
                <a:off x="404813" y="2990850"/>
                <a:ext cx="512763" cy="514350"/>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5937" name="Freeform 44"/>
              <p:cNvSpPr>
                <a:spLocks noEditPoints="1"/>
              </p:cNvSpPr>
              <p:nvPr/>
            </p:nvSpPr>
            <p:spPr bwMode="auto">
              <a:xfrm>
                <a:off x="398463" y="2986087"/>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5938" name="Rectangle 45"/>
              <p:cNvSpPr>
                <a:spLocks noChangeArrowheads="1"/>
              </p:cNvSpPr>
              <p:nvPr/>
            </p:nvSpPr>
            <p:spPr bwMode="auto">
              <a:xfrm>
                <a:off x="655638" y="2990850"/>
                <a:ext cx="11113" cy="514350"/>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939" name="Rectangle 46"/>
              <p:cNvSpPr>
                <a:spLocks noChangeArrowheads="1"/>
              </p:cNvSpPr>
              <p:nvPr/>
            </p:nvSpPr>
            <p:spPr bwMode="auto">
              <a:xfrm>
                <a:off x="404813" y="3243262"/>
                <a:ext cx="512763" cy="9525"/>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940" name="Freeform 47"/>
              <p:cNvSpPr>
                <a:spLocks/>
              </p:cNvSpPr>
              <p:nvPr/>
            </p:nvSpPr>
            <p:spPr bwMode="auto">
              <a:xfrm>
                <a:off x="660401" y="2990850"/>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2"/>
                    </a:lnTo>
                    <a:lnTo>
                      <a:pt x="20" y="0"/>
                    </a:lnTo>
                    <a:lnTo>
                      <a:pt x="47" y="5"/>
                    </a:lnTo>
                    <a:lnTo>
                      <a:pt x="74" y="15"/>
                    </a:lnTo>
                    <a:lnTo>
                      <a:pt x="97" y="29"/>
                    </a:lnTo>
                    <a:lnTo>
                      <a:pt x="124" y="54"/>
                    </a:lnTo>
                    <a:lnTo>
                      <a:pt x="152" y="101"/>
                    </a:lnTo>
                    <a:lnTo>
                      <a:pt x="162" y="146"/>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1" name="Freeform 48"/>
              <p:cNvSpPr>
                <a:spLocks noEditPoints="1"/>
              </p:cNvSpPr>
              <p:nvPr/>
            </p:nvSpPr>
            <p:spPr bwMode="auto">
              <a:xfrm>
                <a:off x="655638" y="2986087"/>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sp>
            <p:nvSpPr>
              <p:cNvPr id="35942" name="Freeform 49"/>
              <p:cNvSpPr>
                <a:spLocks/>
              </p:cNvSpPr>
              <p:nvPr/>
            </p:nvSpPr>
            <p:spPr bwMode="auto">
              <a:xfrm>
                <a:off x="660401" y="3248025"/>
                <a:ext cx="257175" cy="257175"/>
              </a:xfrm>
              <a:custGeom>
                <a:avLst/>
                <a:gdLst>
                  <a:gd name="T0" fmla="*/ 0 w 162"/>
                  <a:gd name="T1" fmla="*/ 0 h 162"/>
                  <a:gd name="T2" fmla="*/ 0 w 162"/>
                  <a:gd name="T3" fmla="*/ 2147483647 h 162"/>
                  <a:gd name="T4" fmla="*/ 2147483647 w 162"/>
                  <a:gd name="T5" fmla="*/ 2147483647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0 h 162"/>
                  <a:gd name="T20" fmla="*/ 0 w 162"/>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0"/>
                    </a:moveTo>
                    <a:lnTo>
                      <a:pt x="0" y="161"/>
                    </a:lnTo>
                    <a:lnTo>
                      <a:pt x="20" y="162"/>
                    </a:lnTo>
                    <a:lnTo>
                      <a:pt x="47" y="158"/>
                    </a:lnTo>
                    <a:lnTo>
                      <a:pt x="74" y="147"/>
                    </a:lnTo>
                    <a:lnTo>
                      <a:pt x="97" y="134"/>
                    </a:lnTo>
                    <a:lnTo>
                      <a:pt x="124" y="108"/>
                    </a:lnTo>
                    <a:lnTo>
                      <a:pt x="152" y="62"/>
                    </a:lnTo>
                    <a:lnTo>
                      <a:pt x="162" y="17"/>
                    </a:lnTo>
                    <a:lnTo>
                      <a:pt x="1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3" name="Freeform 50"/>
              <p:cNvSpPr>
                <a:spLocks noEditPoints="1"/>
              </p:cNvSpPr>
              <p:nvPr/>
            </p:nvSpPr>
            <p:spPr bwMode="auto">
              <a:xfrm>
                <a:off x="655638" y="3243262"/>
                <a:ext cx="266700" cy="266700"/>
              </a:xfrm>
              <a:custGeom>
                <a:avLst/>
                <a:gdLst>
                  <a:gd name="T0" fmla="*/ 2147483647 w 400"/>
                  <a:gd name="T1" fmla="*/ 2147483647 h 400"/>
                  <a:gd name="T2" fmla="*/ 2147483647 w 400"/>
                  <a:gd name="T3" fmla="*/ 2147483647 h 400"/>
                  <a:gd name="T4" fmla="*/ 2147483647 w 400"/>
                  <a:gd name="T5" fmla="*/ 2147483647 h 400"/>
                  <a:gd name="T6" fmla="*/ 2147483647 w 400"/>
                  <a:gd name="T7" fmla="*/ 2147483647 h 400"/>
                  <a:gd name="T8" fmla="*/ 2147483647 w 400"/>
                  <a:gd name="T9" fmla="*/ 2147483647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0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0 w 400"/>
                  <a:gd name="T77" fmla="*/ 2147483647 h 400"/>
                  <a:gd name="T78" fmla="*/ 0 w 400"/>
                  <a:gd name="T79" fmla="*/ 2147483647 h 400"/>
                  <a:gd name="T80" fmla="*/ 2147483647 w 400"/>
                  <a:gd name="T81" fmla="*/ 0 h 400"/>
                  <a:gd name="T82" fmla="*/ 2147483647 w 400"/>
                  <a:gd name="T83" fmla="*/ 0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16"/>
                    </a:moveTo>
                    <a:lnTo>
                      <a:pt x="16" y="8"/>
                    </a:lnTo>
                    <a:lnTo>
                      <a:pt x="16" y="390"/>
                    </a:lnTo>
                    <a:lnTo>
                      <a:pt x="9" y="382"/>
                    </a:lnTo>
                    <a:lnTo>
                      <a:pt x="57" y="384"/>
                    </a:lnTo>
                    <a:lnTo>
                      <a:pt x="55" y="385"/>
                    </a:lnTo>
                    <a:lnTo>
                      <a:pt x="116" y="374"/>
                    </a:lnTo>
                    <a:lnTo>
                      <a:pt x="115" y="374"/>
                    </a:lnTo>
                    <a:lnTo>
                      <a:pt x="182" y="350"/>
                    </a:lnTo>
                    <a:lnTo>
                      <a:pt x="180" y="351"/>
                    </a:lnTo>
                    <a:lnTo>
                      <a:pt x="234" y="319"/>
                    </a:lnTo>
                    <a:lnTo>
                      <a:pt x="232" y="320"/>
                    </a:lnTo>
                    <a:lnTo>
                      <a:pt x="296" y="260"/>
                    </a:lnTo>
                    <a:lnTo>
                      <a:pt x="295" y="261"/>
                    </a:lnTo>
                    <a:lnTo>
                      <a:pt x="362" y="150"/>
                    </a:lnTo>
                    <a:lnTo>
                      <a:pt x="361" y="152"/>
                    </a:lnTo>
                    <a:lnTo>
                      <a:pt x="385" y="46"/>
                    </a:lnTo>
                    <a:lnTo>
                      <a:pt x="384" y="48"/>
                    </a:lnTo>
                    <a:lnTo>
                      <a:pt x="384" y="8"/>
                    </a:lnTo>
                    <a:lnTo>
                      <a:pt x="392" y="16"/>
                    </a:lnTo>
                    <a:lnTo>
                      <a:pt x="8" y="16"/>
                    </a:lnTo>
                    <a:close/>
                    <a:moveTo>
                      <a:pt x="392" y="0"/>
                    </a:moveTo>
                    <a:cubicBezTo>
                      <a:pt x="397" y="0"/>
                      <a:pt x="400" y="4"/>
                      <a:pt x="400" y="8"/>
                    </a:cubicBezTo>
                    <a:lnTo>
                      <a:pt x="400" y="48"/>
                    </a:lnTo>
                    <a:cubicBezTo>
                      <a:pt x="400" y="49"/>
                      <a:pt x="400" y="49"/>
                      <a:pt x="400" y="50"/>
                    </a:cubicBezTo>
                    <a:lnTo>
                      <a:pt x="376" y="156"/>
                    </a:lnTo>
                    <a:cubicBezTo>
                      <a:pt x="376" y="157"/>
                      <a:pt x="376" y="158"/>
                      <a:pt x="375" y="158"/>
                    </a:cubicBezTo>
                    <a:lnTo>
                      <a:pt x="309" y="269"/>
                    </a:lnTo>
                    <a:cubicBezTo>
                      <a:pt x="308" y="270"/>
                      <a:pt x="308" y="271"/>
                      <a:pt x="307" y="271"/>
                    </a:cubicBezTo>
                    <a:lnTo>
                      <a:pt x="243" y="332"/>
                    </a:lnTo>
                    <a:cubicBezTo>
                      <a:pt x="243" y="332"/>
                      <a:pt x="242" y="333"/>
                      <a:pt x="242" y="333"/>
                    </a:cubicBezTo>
                    <a:lnTo>
                      <a:pt x="189" y="365"/>
                    </a:lnTo>
                    <a:cubicBezTo>
                      <a:pt x="188" y="365"/>
                      <a:pt x="188" y="365"/>
                      <a:pt x="187" y="366"/>
                    </a:cubicBezTo>
                    <a:lnTo>
                      <a:pt x="120" y="389"/>
                    </a:lnTo>
                    <a:cubicBezTo>
                      <a:pt x="120" y="390"/>
                      <a:pt x="120" y="390"/>
                      <a:pt x="119" y="390"/>
                    </a:cubicBezTo>
                    <a:lnTo>
                      <a:pt x="58" y="400"/>
                    </a:lnTo>
                    <a:cubicBezTo>
                      <a:pt x="57" y="400"/>
                      <a:pt x="57" y="400"/>
                      <a:pt x="56" y="400"/>
                    </a:cubicBezTo>
                    <a:lnTo>
                      <a:pt x="8" y="398"/>
                    </a:lnTo>
                    <a:cubicBezTo>
                      <a:pt x="4" y="398"/>
                      <a:pt x="0" y="394"/>
                      <a:pt x="0" y="390"/>
                    </a:cubicBezTo>
                    <a:lnTo>
                      <a:pt x="0" y="8"/>
                    </a:lnTo>
                    <a:cubicBezTo>
                      <a:pt x="0" y="4"/>
                      <a:pt x="4" y="0"/>
                      <a:pt x="8" y="0"/>
                    </a:cubicBezTo>
                    <a:lnTo>
                      <a:pt x="392" y="0"/>
                    </a:lnTo>
                    <a:close/>
                  </a:path>
                </a:pathLst>
              </a:custGeom>
              <a:solidFill>
                <a:srgbClr val="000000"/>
              </a:solidFill>
              <a:ln w="0" cap="flat">
                <a:solidFill>
                  <a:srgbClr val="000000"/>
                </a:solidFill>
                <a:prstDash val="solid"/>
                <a:round/>
                <a:headEnd/>
                <a:tailEnd/>
              </a:ln>
            </p:spPr>
            <p:txBody>
              <a:bodyPr/>
              <a:lstStyle/>
              <a:p>
                <a:endParaRPr lang="en-US"/>
              </a:p>
            </p:txBody>
          </p:sp>
        </p:grpSp>
        <p:grpSp>
          <p:nvGrpSpPr>
            <p:cNvPr id="35930" name="Group 76"/>
            <p:cNvGrpSpPr>
              <a:grpSpLocks noChangeAspect="1"/>
            </p:cNvGrpSpPr>
            <p:nvPr/>
          </p:nvGrpSpPr>
          <p:grpSpPr bwMode="auto">
            <a:xfrm>
              <a:off x="7086600" y="6553200"/>
              <a:ext cx="152400" cy="152400"/>
              <a:chOff x="398463" y="5018087"/>
              <a:chExt cx="523875" cy="523875"/>
            </a:xfrm>
          </p:grpSpPr>
          <p:sp>
            <p:nvSpPr>
              <p:cNvPr id="35932" name="Freeform 61"/>
              <p:cNvSpPr>
                <a:spLocks/>
              </p:cNvSpPr>
              <p:nvPr/>
            </p:nvSpPr>
            <p:spPr bwMode="auto">
              <a:xfrm>
                <a:off x="404813" y="5022850"/>
                <a:ext cx="512763" cy="512763"/>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000000"/>
              </a:solidFill>
              <a:ln w="0">
                <a:solidFill>
                  <a:srgbClr val="000000"/>
                </a:solidFill>
                <a:prstDash val="solid"/>
                <a:round/>
                <a:headEnd/>
                <a:tailEnd/>
              </a:ln>
            </p:spPr>
            <p:txBody>
              <a:bodyPr/>
              <a:lstStyle/>
              <a:p>
                <a:endParaRPr lang="en-US"/>
              </a:p>
            </p:txBody>
          </p:sp>
          <p:sp>
            <p:nvSpPr>
              <p:cNvPr id="35933" name="Freeform 62"/>
              <p:cNvSpPr>
                <a:spLocks noEditPoints="1"/>
              </p:cNvSpPr>
              <p:nvPr/>
            </p:nvSpPr>
            <p:spPr bwMode="auto">
              <a:xfrm>
                <a:off x="398463" y="5018087"/>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8"/>
                    </a:lnTo>
                    <a:lnTo>
                      <a:pt x="470" y="760"/>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5934" name="Rectangle 63"/>
              <p:cNvSpPr>
                <a:spLocks noChangeArrowheads="1"/>
              </p:cNvSpPr>
              <p:nvPr/>
            </p:nvSpPr>
            <p:spPr bwMode="auto">
              <a:xfrm>
                <a:off x="655638" y="5022850"/>
                <a:ext cx="11113" cy="51276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935" name="Rectangle 64"/>
              <p:cNvSpPr>
                <a:spLocks noChangeArrowheads="1"/>
              </p:cNvSpPr>
              <p:nvPr/>
            </p:nvSpPr>
            <p:spPr bwMode="auto">
              <a:xfrm>
                <a:off x="404813" y="5273675"/>
                <a:ext cx="512763" cy="1111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grpSp>
        <p:sp>
          <p:nvSpPr>
            <p:cNvPr id="35931" name="TextBox 75"/>
            <p:cNvSpPr txBox="1">
              <a:spLocks noChangeArrowheads="1"/>
            </p:cNvSpPr>
            <p:nvPr/>
          </p:nvSpPr>
          <p:spPr bwMode="auto">
            <a:xfrm>
              <a:off x="762000" y="6504801"/>
              <a:ext cx="7637027" cy="2462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000">
                  <a:latin typeface="Calibri" pitchFamily="34" charset="0"/>
                </a:rPr>
                <a:t>       No capability          Some capability/less than half          Some capability/ more than half            Some capability in all            Full capability in all </a:t>
              </a:r>
            </a:p>
          </p:txBody>
        </p:sp>
      </p:grpSp>
      <p:grpSp>
        <p:nvGrpSpPr>
          <p:cNvPr id="35882" name="Group 149"/>
          <p:cNvGrpSpPr>
            <a:grpSpLocks/>
          </p:cNvGrpSpPr>
          <p:nvPr/>
        </p:nvGrpSpPr>
        <p:grpSpPr bwMode="auto">
          <a:xfrm>
            <a:off x="3048000" y="1936750"/>
            <a:ext cx="304800" cy="3213100"/>
            <a:chOff x="6553200" y="1937385"/>
            <a:chExt cx="304800" cy="3211830"/>
          </a:xfrm>
        </p:grpSpPr>
        <p:grpSp>
          <p:nvGrpSpPr>
            <p:cNvPr id="35884" name="Group 125"/>
            <p:cNvGrpSpPr>
              <a:grpSpLocks noChangeAspect="1"/>
            </p:cNvGrpSpPr>
            <p:nvPr/>
          </p:nvGrpSpPr>
          <p:grpSpPr bwMode="auto">
            <a:xfrm>
              <a:off x="6553200" y="2546985"/>
              <a:ext cx="286941" cy="272415"/>
              <a:chOff x="398463" y="2109787"/>
              <a:chExt cx="523875" cy="523875"/>
            </a:xfrm>
          </p:grpSpPr>
          <p:sp>
            <p:nvSpPr>
              <p:cNvPr id="35920" name="Freeform 143"/>
              <p:cNvSpPr>
                <a:spLocks/>
              </p:cNvSpPr>
              <p:nvPr/>
            </p:nvSpPr>
            <p:spPr bwMode="auto">
              <a:xfrm>
                <a:off x="404813" y="2114550"/>
                <a:ext cx="512763" cy="512763"/>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5921" name="Freeform 144"/>
              <p:cNvSpPr>
                <a:spLocks noEditPoints="1"/>
              </p:cNvSpPr>
              <p:nvPr/>
            </p:nvSpPr>
            <p:spPr bwMode="auto">
              <a:xfrm>
                <a:off x="398463" y="2109787"/>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5922" name="Rectangle 145"/>
              <p:cNvSpPr>
                <a:spLocks noChangeArrowheads="1"/>
              </p:cNvSpPr>
              <p:nvPr/>
            </p:nvSpPr>
            <p:spPr bwMode="auto">
              <a:xfrm>
                <a:off x="655638" y="2114550"/>
                <a:ext cx="11113" cy="51276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923" name="Rectangle 146"/>
              <p:cNvSpPr>
                <a:spLocks noChangeArrowheads="1"/>
              </p:cNvSpPr>
              <p:nvPr/>
            </p:nvSpPr>
            <p:spPr bwMode="auto">
              <a:xfrm>
                <a:off x="404813" y="2365375"/>
                <a:ext cx="512763" cy="1111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924" name="Freeform 147"/>
              <p:cNvSpPr>
                <a:spLocks/>
              </p:cNvSpPr>
              <p:nvPr/>
            </p:nvSpPr>
            <p:spPr bwMode="auto">
              <a:xfrm>
                <a:off x="660401" y="2114550"/>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1"/>
                    </a:lnTo>
                    <a:lnTo>
                      <a:pt x="20" y="0"/>
                    </a:lnTo>
                    <a:lnTo>
                      <a:pt x="47" y="5"/>
                    </a:lnTo>
                    <a:lnTo>
                      <a:pt x="74" y="15"/>
                    </a:lnTo>
                    <a:lnTo>
                      <a:pt x="97" y="28"/>
                    </a:lnTo>
                    <a:lnTo>
                      <a:pt x="124" y="54"/>
                    </a:lnTo>
                    <a:lnTo>
                      <a:pt x="152" y="101"/>
                    </a:lnTo>
                    <a:lnTo>
                      <a:pt x="162" y="145"/>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5" name="Freeform 148"/>
              <p:cNvSpPr>
                <a:spLocks noEditPoints="1"/>
              </p:cNvSpPr>
              <p:nvPr/>
            </p:nvSpPr>
            <p:spPr bwMode="auto">
              <a:xfrm>
                <a:off x="655638" y="2109787"/>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grpSp>
        <p:grpSp>
          <p:nvGrpSpPr>
            <p:cNvPr id="35885" name="Group 263"/>
            <p:cNvGrpSpPr>
              <a:grpSpLocks noChangeAspect="1"/>
            </p:cNvGrpSpPr>
            <p:nvPr/>
          </p:nvGrpSpPr>
          <p:grpSpPr bwMode="auto">
            <a:xfrm>
              <a:off x="6571059" y="4299585"/>
              <a:ext cx="286941" cy="272415"/>
              <a:chOff x="398463" y="2109787"/>
              <a:chExt cx="523875" cy="523875"/>
            </a:xfrm>
          </p:grpSpPr>
          <p:sp>
            <p:nvSpPr>
              <p:cNvPr id="35914" name="Freeform 137"/>
              <p:cNvSpPr>
                <a:spLocks/>
              </p:cNvSpPr>
              <p:nvPr/>
            </p:nvSpPr>
            <p:spPr bwMode="auto">
              <a:xfrm>
                <a:off x="404813" y="2114550"/>
                <a:ext cx="512763" cy="512763"/>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5915" name="Freeform 138"/>
              <p:cNvSpPr>
                <a:spLocks noEditPoints="1"/>
              </p:cNvSpPr>
              <p:nvPr/>
            </p:nvSpPr>
            <p:spPr bwMode="auto">
              <a:xfrm>
                <a:off x="398463" y="2109787"/>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5916" name="Rectangle 139"/>
              <p:cNvSpPr>
                <a:spLocks noChangeArrowheads="1"/>
              </p:cNvSpPr>
              <p:nvPr/>
            </p:nvSpPr>
            <p:spPr bwMode="auto">
              <a:xfrm>
                <a:off x="655638" y="2114550"/>
                <a:ext cx="11113" cy="51276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917" name="Rectangle 140"/>
              <p:cNvSpPr>
                <a:spLocks noChangeArrowheads="1"/>
              </p:cNvSpPr>
              <p:nvPr/>
            </p:nvSpPr>
            <p:spPr bwMode="auto">
              <a:xfrm>
                <a:off x="404813" y="2365375"/>
                <a:ext cx="512763" cy="1111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918" name="Freeform 141"/>
              <p:cNvSpPr>
                <a:spLocks/>
              </p:cNvSpPr>
              <p:nvPr/>
            </p:nvSpPr>
            <p:spPr bwMode="auto">
              <a:xfrm>
                <a:off x="660401" y="2114550"/>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1"/>
                    </a:lnTo>
                    <a:lnTo>
                      <a:pt x="20" y="0"/>
                    </a:lnTo>
                    <a:lnTo>
                      <a:pt x="47" y="5"/>
                    </a:lnTo>
                    <a:lnTo>
                      <a:pt x="74" y="15"/>
                    </a:lnTo>
                    <a:lnTo>
                      <a:pt x="97" y="28"/>
                    </a:lnTo>
                    <a:lnTo>
                      <a:pt x="124" y="54"/>
                    </a:lnTo>
                    <a:lnTo>
                      <a:pt x="152" y="101"/>
                    </a:lnTo>
                    <a:lnTo>
                      <a:pt x="162" y="145"/>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9" name="Freeform 142"/>
              <p:cNvSpPr>
                <a:spLocks noEditPoints="1"/>
              </p:cNvSpPr>
              <p:nvPr/>
            </p:nvSpPr>
            <p:spPr bwMode="auto">
              <a:xfrm>
                <a:off x="655638" y="2109787"/>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grpSp>
        <p:grpSp>
          <p:nvGrpSpPr>
            <p:cNvPr id="35886" name="Group 249"/>
            <p:cNvGrpSpPr>
              <a:grpSpLocks noChangeAspect="1"/>
            </p:cNvGrpSpPr>
            <p:nvPr/>
          </p:nvGrpSpPr>
          <p:grpSpPr bwMode="auto">
            <a:xfrm>
              <a:off x="6553200" y="3733800"/>
              <a:ext cx="286941" cy="272415"/>
              <a:chOff x="398463" y="2109787"/>
              <a:chExt cx="523875" cy="523875"/>
            </a:xfrm>
          </p:grpSpPr>
          <p:sp>
            <p:nvSpPr>
              <p:cNvPr id="35908" name="Freeform 131"/>
              <p:cNvSpPr>
                <a:spLocks/>
              </p:cNvSpPr>
              <p:nvPr/>
            </p:nvSpPr>
            <p:spPr bwMode="auto">
              <a:xfrm>
                <a:off x="404813" y="2114550"/>
                <a:ext cx="512763" cy="512763"/>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5909" name="Freeform 132"/>
              <p:cNvSpPr>
                <a:spLocks noEditPoints="1"/>
              </p:cNvSpPr>
              <p:nvPr/>
            </p:nvSpPr>
            <p:spPr bwMode="auto">
              <a:xfrm>
                <a:off x="398463" y="2109787"/>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5910" name="Rectangle 133"/>
              <p:cNvSpPr>
                <a:spLocks noChangeArrowheads="1"/>
              </p:cNvSpPr>
              <p:nvPr/>
            </p:nvSpPr>
            <p:spPr bwMode="auto">
              <a:xfrm>
                <a:off x="655638" y="2114550"/>
                <a:ext cx="11113" cy="51276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911" name="Rectangle 134"/>
              <p:cNvSpPr>
                <a:spLocks noChangeArrowheads="1"/>
              </p:cNvSpPr>
              <p:nvPr/>
            </p:nvSpPr>
            <p:spPr bwMode="auto">
              <a:xfrm>
                <a:off x="404813" y="2365375"/>
                <a:ext cx="512763" cy="1111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912" name="Freeform 135"/>
              <p:cNvSpPr>
                <a:spLocks/>
              </p:cNvSpPr>
              <p:nvPr/>
            </p:nvSpPr>
            <p:spPr bwMode="auto">
              <a:xfrm>
                <a:off x="660401" y="2114550"/>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1"/>
                    </a:lnTo>
                    <a:lnTo>
                      <a:pt x="20" y="0"/>
                    </a:lnTo>
                    <a:lnTo>
                      <a:pt x="47" y="5"/>
                    </a:lnTo>
                    <a:lnTo>
                      <a:pt x="74" y="15"/>
                    </a:lnTo>
                    <a:lnTo>
                      <a:pt x="97" y="28"/>
                    </a:lnTo>
                    <a:lnTo>
                      <a:pt x="124" y="54"/>
                    </a:lnTo>
                    <a:lnTo>
                      <a:pt x="152" y="101"/>
                    </a:lnTo>
                    <a:lnTo>
                      <a:pt x="162" y="145"/>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3" name="Freeform 136"/>
              <p:cNvSpPr>
                <a:spLocks noEditPoints="1"/>
              </p:cNvSpPr>
              <p:nvPr/>
            </p:nvSpPr>
            <p:spPr bwMode="auto">
              <a:xfrm>
                <a:off x="655638" y="2109787"/>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grpSp>
        <p:grpSp>
          <p:nvGrpSpPr>
            <p:cNvPr id="35887" name="Group 118"/>
            <p:cNvGrpSpPr>
              <a:grpSpLocks noChangeAspect="1"/>
            </p:cNvGrpSpPr>
            <p:nvPr/>
          </p:nvGrpSpPr>
          <p:grpSpPr bwMode="auto">
            <a:xfrm>
              <a:off x="6553200" y="1937385"/>
              <a:ext cx="286941" cy="272415"/>
              <a:chOff x="398463" y="2109787"/>
              <a:chExt cx="523875" cy="523875"/>
            </a:xfrm>
          </p:grpSpPr>
          <p:sp>
            <p:nvSpPr>
              <p:cNvPr id="35902" name="Freeform 125"/>
              <p:cNvSpPr>
                <a:spLocks/>
              </p:cNvSpPr>
              <p:nvPr/>
            </p:nvSpPr>
            <p:spPr bwMode="auto">
              <a:xfrm>
                <a:off x="404813" y="2114550"/>
                <a:ext cx="512763" cy="512763"/>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5903" name="Freeform 126"/>
              <p:cNvSpPr>
                <a:spLocks noEditPoints="1"/>
              </p:cNvSpPr>
              <p:nvPr/>
            </p:nvSpPr>
            <p:spPr bwMode="auto">
              <a:xfrm>
                <a:off x="398463" y="2109787"/>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5904" name="Rectangle 127"/>
              <p:cNvSpPr>
                <a:spLocks noChangeArrowheads="1"/>
              </p:cNvSpPr>
              <p:nvPr/>
            </p:nvSpPr>
            <p:spPr bwMode="auto">
              <a:xfrm>
                <a:off x="655638" y="2114550"/>
                <a:ext cx="11113" cy="51276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905" name="Rectangle 128"/>
              <p:cNvSpPr>
                <a:spLocks noChangeArrowheads="1"/>
              </p:cNvSpPr>
              <p:nvPr/>
            </p:nvSpPr>
            <p:spPr bwMode="auto">
              <a:xfrm>
                <a:off x="404813" y="2365375"/>
                <a:ext cx="512763" cy="1111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906" name="Freeform 129"/>
              <p:cNvSpPr>
                <a:spLocks/>
              </p:cNvSpPr>
              <p:nvPr/>
            </p:nvSpPr>
            <p:spPr bwMode="auto">
              <a:xfrm>
                <a:off x="660401" y="2114550"/>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1"/>
                    </a:lnTo>
                    <a:lnTo>
                      <a:pt x="20" y="0"/>
                    </a:lnTo>
                    <a:lnTo>
                      <a:pt x="47" y="5"/>
                    </a:lnTo>
                    <a:lnTo>
                      <a:pt x="74" y="15"/>
                    </a:lnTo>
                    <a:lnTo>
                      <a:pt x="97" y="28"/>
                    </a:lnTo>
                    <a:lnTo>
                      <a:pt x="124" y="54"/>
                    </a:lnTo>
                    <a:lnTo>
                      <a:pt x="152" y="101"/>
                    </a:lnTo>
                    <a:lnTo>
                      <a:pt x="162" y="145"/>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7" name="Freeform 130"/>
              <p:cNvSpPr>
                <a:spLocks noEditPoints="1"/>
              </p:cNvSpPr>
              <p:nvPr/>
            </p:nvSpPr>
            <p:spPr bwMode="auto">
              <a:xfrm>
                <a:off x="655638" y="2109787"/>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grpSp>
        <p:grpSp>
          <p:nvGrpSpPr>
            <p:cNvPr id="35888" name="Group 270"/>
            <p:cNvGrpSpPr>
              <a:grpSpLocks noChangeAspect="1"/>
            </p:cNvGrpSpPr>
            <p:nvPr/>
          </p:nvGrpSpPr>
          <p:grpSpPr bwMode="auto">
            <a:xfrm>
              <a:off x="6571059" y="4876800"/>
              <a:ext cx="286941" cy="272415"/>
              <a:chOff x="398463" y="2109787"/>
              <a:chExt cx="523875" cy="523875"/>
            </a:xfrm>
          </p:grpSpPr>
          <p:sp>
            <p:nvSpPr>
              <p:cNvPr id="35896" name="Freeform 119"/>
              <p:cNvSpPr>
                <a:spLocks/>
              </p:cNvSpPr>
              <p:nvPr/>
            </p:nvSpPr>
            <p:spPr bwMode="auto">
              <a:xfrm>
                <a:off x="404813" y="2114550"/>
                <a:ext cx="512763" cy="512763"/>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5897" name="Freeform 120"/>
              <p:cNvSpPr>
                <a:spLocks noEditPoints="1"/>
              </p:cNvSpPr>
              <p:nvPr/>
            </p:nvSpPr>
            <p:spPr bwMode="auto">
              <a:xfrm>
                <a:off x="398463" y="2109787"/>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5898" name="Rectangle 121"/>
              <p:cNvSpPr>
                <a:spLocks noChangeArrowheads="1"/>
              </p:cNvSpPr>
              <p:nvPr/>
            </p:nvSpPr>
            <p:spPr bwMode="auto">
              <a:xfrm>
                <a:off x="655638" y="2114550"/>
                <a:ext cx="11113" cy="51276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899" name="Rectangle 122"/>
              <p:cNvSpPr>
                <a:spLocks noChangeArrowheads="1"/>
              </p:cNvSpPr>
              <p:nvPr/>
            </p:nvSpPr>
            <p:spPr bwMode="auto">
              <a:xfrm>
                <a:off x="404813" y="2365375"/>
                <a:ext cx="512763" cy="1111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900" name="Freeform 123"/>
              <p:cNvSpPr>
                <a:spLocks/>
              </p:cNvSpPr>
              <p:nvPr/>
            </p:nvSpPr>
            <p:spPr bwMode="auto">
              <a:xfrm>
                <a:off x="660401" y="2114550"/>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1"/>
                    </a:lnTo>
                    <a:lnTo>
                      <a:pt x="20" y="0"/>
                    </a:lnTo>
                    <a:lnTo>
                      <a:pt x="47" y="5"/>
                    </a:lnTo>
                    <a:lnTo>
                      <a:pt x="74" y="15"/>
                    </a:lnTo>
                    <a:lnTo>
                      <a:pt x="97" y="28"/>
                    </a:lnTo>
                    <a:lnTo>
                      <a:pt x="124" y="54"/>
                    </a:lnTo>
                    <a:lnTo>
                      <a:pt x="152" y="101"/>
                    </a:lnTo>
                    <a:lnTo>
                      <a:pt x="162" y="145"/>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1" name="Freeform 124"/>
              <p:cNvSpPr>
                <a:spLocks noEditPoints="1"/>
              </p:cNvSpPr>
              <p:nvPr/>
            </p:nvSpPr>
            <p:spPr bwMode="auto">
              <a:xfrm>
                <a:off x="655638" y="2109787"/>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grpSp>
        <p:grpSp>
          <p:nvGrpSpPr>
            <p:cNvPr id="35889" name="Group 291"/>
            <p:cNvGrpSpPr>
              <a:grpSpLocks noChangeAspect="1"/>
            </p:cNvGrpSpPr>
            <p:nvPr/>
          </p:nvGrpSpPr>
          <p:grpSpPr bwMode="auto">
            <a:xfrm>
              <a:off x="6553200" y="3124200"/>
              <a:ext cx="286941" cy="272415"/>
              <a:chOff x="398463" y="2109787"/>
              <a:chExt cx="523875" cy="523875"/>
            </a:xfrm>
          </p:grpSpPr>
          <p:sp>
            <p:nvSpPr>
              <p:cNvPr id="35890" name="Freeform 113"/>
              <p:cNvSpPr>
                <a:spLocks/>
              </p:cNvSpPr>
              <p:nvPr/>
            </p:nvSpPr>
            <p:spPr bwMode="auto">
              <a:xfrm>
                <a:off x="404813" y="2114550"/>
                <a:ext cx="512763" cy="512763"/>
              </a:xfrm>
              <a:custGeom>
                <a:avLst/>
                <a:gdLst>
                  <a:gd name="T0" fmla="*/ 0 w 768"/>
                  <a:gd name="T1" fmla="*/ 2147483647 h 768"/>
                  <a:gd name="T2" fmla="*/ 2147483647 w 768"/>
                  <a:gd name="T3" fmla="*/ 0 h 768"/>
                  <a:gd name="T4" fmla="*/ 2147483647 w 768"/>
                  <a:gd name="T5" fmla="*/ 0 h 768"/>
                  <a:gd name="T6" fmla="*/ 2147483647 w 768"/>
                  <a:gd name="T7" fmla="*/ 0 h 768"/>
                  <a:gd name="T8" fmla="*/ 2147483647 w 768"/>
                  <a:gd name="T9" fmla="*/ 2147483647 h 768"/>
                  <a:gd name="T10" fmla="*/ 2147483647 w 768"/>
                  <a:gd name="T11" fmla="*/ 2147483647 h 768"/>
                  <a:gd name="T12" fmla="*/ 2147483647 w 768"/>
                  <a:gd name="T13" fmla="*/ 2147483647 h 768"/>
                  <a:gd name="T14" fmla="*/ 2147483647 w 768"/>
                  <a:gd name="T15" fmla="*/ 2147483647 h 768"/>
                  <a:gd name="T16" fmla="*/ 2147483647 w 768"/>
                  <a:gd name="T17" fmla="*/ 2147483647 h 768"/>
                  <a:gd name="T18" fmla="*/ 2147483647 w 768"/>
                  <a:gd name="T19" fmla="*/ 2147483647 h 768"/>
                  <a:gd name="T20" fmla="*/ 0 w 768"/>
                  <a:gd name="T21" fmla="*/ 2147483647 h 768"/>
                  <a:gd name="T22" fmla="*/ 0 w 768"/>
                  <a:gd name="T23" fmla="*/ 2147483647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768"/>
                  <a:gd name="T38" fmla="*/ 768 w 768"/>
                  <a:gd name="T39" fmla="*/ 768 h 7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768">
                    <a:moveTo>
                      <a:pt x="0" y="384"/>
                    </a:moveTo>
                    <a:cubicBezTo>
                      <a:pt x="0" y="172"/>
                      <a:pt x="172" y="0"/>
                      <a:pt x="384" y="0"/>
                    </a:cubicBezTo>
                    <a:cubicBezTo>
                      <a:pt x="384" y="0"/>
                      <a:pt x="384" y="0"/>
                      <a:pt x="384" y="0"/>
                    </a:cubicBezTo>
                    <a:cubicBezTo>
                      <a:pt x="597" y="0"/>
                      <a:pt x="768" y="172"/>
                      <a:pt x="768" y="384"/>
                    </a:cubicBezTo>
                    <a:cubicBezTo>
                      <a:pt x="768" y="384"/>
                      <a:pt x="768" y="384"/>
                      <a:pt x="768" y="384"/>
                    </a:cubicBezTo>
                    <a:cubicBezTo>
                      <a:pt x="768" y="597"/>
                      <a:pt x="597" y="768"/>
                      <a:pt x="384" y="768"/>
                    </a:cubicBezTo>
                    <a:cubicBezTo>
                      <a:pt x="384" y="768"/>
                      <a:pt x="384" y="768"/>
                      <a:pt x="384" y="768"/>
                    </a:cubicBezTo>
                    <a:cubicBezTo>
                      <a:pt x="172" y="768"/>
                      <a:pt x="0" y="597"/>
                      <a:pt x="0" y="384"/>
                    </a:cubicBezTo>
                    <a:cubicBezTo>
                      <a:pt x="0" y="384"/>
                      <a:pt x="0" y="384"/>
                      <a:pt x="0" y="384"/>
                    </a:cubicBezTo>
                    <a:close/>
                  </a:path>
                </a:pathLst>
              </a:custGeom>
              <a:solidFill>
                <a:srgbClr val="FFFFFF"/>
              </a:solidFill>
              <a:ln w="0">
                <a:solidFill>
                  <a:srgbClr val="000000"/>
                </a:solidFill>
                <a:prstDash val="solid"/>
                <a:round/>
                <a:headEnd/>
                <a:tailEnd/>
              </a:ln>
            </p:spPr>
            <p:txBody>
              <a:bodyPr/>
              <a:lstStyle/>
              <a:p>
                <a:endParaRPr lang="en-US"/>
              </a:p>
            </p:txBody>
          </p:sp>
          <p:sp>
            <p:nvSpPr>
              <p:cNvPr id="35891" name="Freeform 114"/>
              <p:cNvSpPr>
                <a:spLocks noEditPoints="1"/>
              </p:cNvSpPr>
              <p:nvPr/>
            </p:nvSpPr>
            <p:spPr bwMode="auto">
              <a:xfrm>
                <a:off x="398463" y="2109787"/>
                <a:ext cx="523875" cy="523875"/>
              </a:xfrm>
              <a:custGeom>
                <a:avLst/>
                <a:gdLst>
                  <a:gd name="T0" fmla="*/ 2147483647 w 784"/>
                  <a:gd name="T1" fmla="*/ 2147483647 h 784"/>
                  <a:gd name="T2" fmla="*/ 2147483647 w 784"/>
                  <a:gd name="T3" fmla="*/ 2147483647 h 784"/>
                  <a:gd name="T4" fmla="*/ 2147483647 w 784"/>
                  <a:gd name="T5" fmla="*/ 2147483647 h 784"/>
                  <a:gd name="T6" fmla="*/ 2147483647 w 784"/>
                  <a:gd name="T7" fmla="*/ 2147483647 h 784"/>
                  <a:gd name="T8" fmla="*/ 2147483647 w 784"/>
                  <a:gd name="T9" fmla="*/ 2147483647 h 784"/>
                  <a:gd name="T10" fmla="*/ 2147483647 w 784"/>
                  <a:gd name="T11" fmla="*/ 2147483647 h 784"/>
                  <a:gd name="T12" fmla="*/ 2147483647 w 784"/>
                  <a:gd name="T13" fmla="*/ 2147483647 h 784"/>
                  <a:gd name="T14" fmla="*/ 2147483647 w 784"/>
                  <a:gd name="T15" fmla="*/ 2147483647 h 784"/>
                  <a:gd name="T16" fmla="*/ 2147483647 w 784"/>
                  <a:gd name="T17" fmla="*/ 2147483647 h 784"/>
                  <a:gd name="T18" fmla="*/ 2147483647 w 784"/>
                  <a:gd name="T19" fmla="*/ 2147483647 h 784"/>
                  <a:gd name="T20" fmla="*/ 2147483647 w 784"/>
                  <a:gd name="T21" fmla="*/ 2147483647 h 784"/>
                  <a:gd name="T22" fmla="*/ 2147483647 w 784"/>
                  <a:gd name="T23" fmla="*/ 2147483647 h 784"/>
                  <a:gd name="T24" fmla="*/ 2147483647 w 784"/>
                  <a:gd name="T25" fmla="*/ 2147483647 h 784"/>
                  <a:gd name="T26" fmla="*/ 2147483647 w 784"/>
                  <a:gd name="T27" fmla="*/ 2147483647 h 784"/>
                  <a:gd name="T28" fmla="*/ 2147483647 w 784"/>
                  <a:gd name="T29" fmla="*/ 2147483647 h 784"/>
                  <a:gd name="T30" fmla="*/ 2147483647 w 784"/>
                  <a:gd name="T31" fmla="*/ 2147483647 h 784"/>
                  <a:gd name="T32" fmla="*/ 2147483647 w 784"/>
                  <a:gd name="T33" fmla="*/ 2147483647 h 784"/>
                  <a:gd name="T34" fmla="*/ 2147483647 w 784"/>
                  <a:gd name="T35" fmla="*/ 2147483647 h 784"/>
                  <a:gd name="T36" fmla="*/ 2147483647 w 784"/>
                  <a:gd name="T37" fmla="*/ 2147483647 h 784"/>
                  <a:gd name="T38" fmla="*/ 2147483647 w 784"/>
                  <a:gd name="T39" fmla="*/ 2147483647 h 784"/>
                  <a:gd name="T40" fmla="*/ 2147483647 w 784"/>
                  <a:gd name="T41" fmla="*/ 2147483647 h 784"/>
                  <a:gd name="T42" fmla="*/ 2147483647 w 784"/>
                  <a:gd name="T43" fmla="*/ 2147483647 h 784"/>
                  <a:gd name="T44" fmla="*/ 2147483647 w 784"/>
                  <a:gd name="T45" fmla="*/ 2147483647 h 784"/>
                  <a:gd name="T46" fmla="*/ 2147483647 w 784"/>
                  <a:gd name="T47" fmla="*/ 2147483647 h 784"/>
                  <a:gd name="T48" fmla="*/ 2147483647 w 784"/>
                  <a:gd name="T49" fmla="*/ 2147483647 h 784"/>
                  <a:gd name="T50" fmla="*/ 2147483647 w 784"/>
                  <a:gd name="T51" fmla="*/ 2147483647 h 784"/>
                  <a:gd name="T52" fmla="*/ 2147483647 w 784"/>
                  <a:gd name="T53" fmla="*/ 2147483647 h 784"/>
                  <a:gd name="T54" fmla="*/ 2147483647 w 784"/>
                  <a:gd name="T55" fmla="*/ 2147483647 h 784"/>
                  <a:gd name="T56" fmla="*/ 2147483647 w 784"/>
                  <a:gd name="T57" fmla="*/ 2147483647 h 784"/>
                  <a:gd name="T58" fmla="*/ 2147483647 w 784"/>
                  <a:gd name="T59" fmla="*/ 2147483647 h 784"/>
                  <a:gd name="T60" fmla="*/ 2147483647 w 784"/>
                  <a:gd name="T61" fmla="*/ 2147483647 h 784"/>
                  <a:gd name="T62" fmla="*/ 2147483647 w 784"/>
                  <a:gd name="T63" fmla="*/ 2147483647 h 784"/>
                  <a:gd name="T64" fmla="*/ 2147483647 w 784"/>
                  <a:gd name="T65" fmla="*/ 2147483647 h 784"/>
                  <a:gd name="T66" fmla="*/ 2147483647 w 784"/>
                  <a:gd name="T67" fmla="*/ 2147483647 h 784"/>
                  <a:gd name="T68" fmla="*/ 2147483647 w 784"/>
                  <a:gd name="T69" fmla="*/ 2147483647 h 784"/>
                  <a:gd name="T70" fmla="*/ 2147483647 w 784"/>
                  <a:gd name="T71" fmla="*/ 2147483647 h 784"/>
                  <a:gd name="T72" fmla="*/ 2147483647 w 784"/>
                  <a:gd name="T73" fmla="*/ 2147483647 h 784"/>
                  <a:gd name="T74" fmla="*/ 2147483647 w 784"/>
                  <a:gd name="T75" fmla="*/ 2147483647 h 784"/>
                  <a:gd name="T76" fmla="*/ 2147483647 w 784"/>
                  <a:gd name="T77" fmla="*/ 2147483647 h 784"/>
                  <a:gd name="T78" fmla="*/ 2147483647 w 784"/>
                  <a:gd name="T79" fmla="*/ 2147483647 h 784"/>
                  <a:gd name="T80" fmla="*/ 2147483647 w 784"/>
                  <a:gd name="T81" fmla="*/ 2147483647 h 784"/>
                  <a:gd name="T82" fmla="*/ 2147483647 w 784"/>
                  <a:gd name="T83" fmla="*/ 2147483647 h 784"/>
                  <a:gd name="T84" fmla="*/ 2147483647 w 784"/>
                  <a:gd name="T85" fmla="*/ 2147483647 h 7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4"/>
                  <a:gd name="T130" fmla="*/ 0 h 784"/>
                  <a:gd name="T131" fmla="*/ 784 w 784"/>
                  <a:gd name="T132" fmla="*/ 784 h 7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4" h="784">
                    <a:moveTo>
                      <a:pt x="1" y="393"/>
                    </a:moveTo>
                    <a:cubicBezTo>
                      <a:pt x="0" y="393"/>
                      <a:pt x="0" y="392"/>
                      <a:pt x="1" y="392"/>
                    </a:cubicBezTo>
                    <a:lnTo>
                      <a:pt x="9" y="315"/>
                    </a:lnTo>
                    <a:cubicBezTo>
                      <a:pt x="9" y="314"/>
                      <a:pt x="9" y="314"/>
                      <a:pt x="9" y="313"/>
                    </a:cubicBezTo>
                    <a:lnTo>
                      <a:pt x="31" y="241"/>
                    </a:lnTo>
                    <a:cubicBezTo>
                      <a:pt x="31" y="241"/>
                      <a:pt x="31" y="240"/>
                      <a:pt x="31" y="240"/>
                    </a:cubicBezTo>
                    <a:lnTo>
                      <a:pt x="67" y="174"/>
                    </a:lnTo>
                    <a:cubicBezTo>
                      <a:pt x="68" y="173"/>
                      <a:pt x="68" y="173"/>
                      <a:pt x="68" y="172"/>
                    </a:cubicBezTo>
                    <a:lnTo>
                      <a:pt x="115" y="116"/>
                    </a:lnTo>
                    <a:cubicBezTo>
                      <a:pt x="116" y="116"/>
                      <a:pt x="116" y="116"/>
                      <a:pt x="116" y="115"/>
                    </a:cubicBezTo>
                    <a:lnTo>
                      <a:pt x="172" y="68"/>
                    </a:lnTo>
                    <a:cubicBezTo>
                      <a:pt x="173" y="68"/>
                      <a:pt x="173" y="68"/>
                      <a:pt x="174" y="67"/>
                    </a:cubicBezTo>
                    <a:lnTo>
                      <a:pt x="240" y="31"/>
                    </a:lnTo>
                    <a:cubicBezTo>
                      <a:pt x="240" y="31"/>
                      <a:pt x="241" y="31"/>
                      <a:pt x="241" y="31"/>
                    </a:cubicBezTo>
                    <a:lnTo>
                      <a:pt x="313" y="9"/>
                    </a:lnTo>
                    <a:cubicBezTo>
                      <a:pt x="314" y="9"/>
                      <a:pt x="314" y="9"/>
                      <a:pt x="315" y="9"/>
                    </a:cubicBezTo>
                    <a:lnTo>
                      <a:pt x="392" y="1"/>
                    </a:lnTo>
                    <a:cubicBezTo>
                      <a:pt x="392" y="0"/>
                      <a:pt x="393" y="0"/>
                      <a:pt x="393" y="1"/>
                    </a:cubicBezTo>
                    <a:lnTo>
                      <a:pt x="471" y="9"/>
                    </a:lnTo>
                    <a:cubicBezTo>
                      <a:pt x="472" y="9"/>
                      <a:pt x="472" y="9"/>
                      <a:pt x="473" y="9"/>
                    </a:cubicBezTo>
                    <a:lnTo>
                      <a:pt x="545" y="31"/>
                    </a:lnTo>
                    <a:cubicBezTo>
                      <a:pt x="545" y="31"/>
                      <a:pt x="546" y="31"/>
                      <a:pt x="546" y="31"/>
                    </a:cubicBezTo>
                    <a:lnTo>
                      <a:pt x="611" y="67"/>
                    </a:lnTo>
                    <a:cubicBezTo>
                      <a:pt x="612" y="68"/>
                      <a:pt x="612" y="68"/>
                      <a:pt x="613" y="68"/>
                    </a:cubicBezTo>
                    <a:lnTo>
                      <a:pt x="670" y="115"/>
                    </a:lnTo>
                    <a:cubicBezTo>
                      <a:pt x="670" y="116"/>
                      <a:pt x="670" y="116"/>
                      <a:pt x="671" y="116"/>
                    </a:cubicBezTo>
                    <a:lnTo>
                      <a:pt x="718" y="172"/>
                    </a:lnTo>
                    <a:cubicBezTo>
                      <a:pt x="718" y="173"/>
                      <a:pt x="718" y="173"/>
                      <a:pt x="719" y="174"/>
                    </a:cubicBezTo>
                    <a:lnTo>
                      <a:pt x="754" y="240"/>
                    </a:lnTo>
                    <a:cubicBezTo>
                      <a:pt x="754" y="240"/>
                      <a:pt x="754" y="241"/>
                      <a:pt x="754" y="241"/>
                    </a:cubicBezTo>
                    <a:lnTo>
                      <a:pt x="776" y="313"/>
                    </a:lnTo>
                    <a:cubicBezTo>
                      <a:pt x="776" y="314"/>
                      <a:pt x="776" y="314"/>
                      <a:pt x="776" y="315"/>
                    </a:cubicBezTo>
                    <a:lnTo>
                      <a:pt x="784" y="392"/>
                    </a:lnTo>
                    <a:cubicBezTo>
                      <a:pt x="784" y="392"/>
                      <a:pt x="784" y="393"/>
                      <a:pt x="784" y="393"/>
                    </a:cubicBezTo>
                    <a:lnTo>
                      <a:pt x="776" y="471"/>
                    </a:lnTo>
                    <a:cubicBezTo>
                      <a:pt x="776" y="472"/>
                      <a:pt x="776" y="472"/>
                      <a:pt x="776" y="473"/>
                    </a:cubicBezTo>
                    <a:lnTo>
                      <a:pt x="754" y="545"/>
                    </a:lnTo>
                    <a:cubicBezTo>
                      <a:pt x="754" y="545"/>
                      <a:pt x="754" y="546"/>
                      <a:pt x="754" y="546"/>
                    </a:cubicBezTo>
                    <a:lnTo>
                      <a:pt x="719" y="611"/>
                    </a:lnTo>
                    <a:cubicBezTo>
                      <a:pt x="718" y="612"/>
                      <a:pt x="718" y="612"/>
                      <a:pt x="718" y="613"/>
                    </a:cubicBezTo>
                    <a:lnTo>
                      <a:pt x="671" y="670"/>
                    </a:lnTo>
                    <a:cubicBezTo>
                      <a:pt x="670" y="670"/>
                      <a:pt x="670" y="670"/>
                      <a:pt x="670" y="671"/>
                    </a:cubicBezTo>
                    <a:lnTo>
                      <a:pt x="613" y="718"/>
                    </a:lnTo>
                    <a:cubicBezTo>
                      <a:pt x="612" y="718"/>
                      <a:pt x="612" y="718"/>
                      <a:pt x="611" y="719"/>
                    </a:cubicBezTo>
                    <a:lnTo>
                      <a:pt x="546" y="754"/>
                    </a:lnTo>
                    <a:cubicBezTo>
                      <a:pt x="546" y="754"/>
                      <a:pt x="545" y="754"/>
                      <a:pt x="545" y="754"/>
                    </a:cubicBezTo>
                    <a:lnTo>
                      <a:pt x="473" y="776"/>
                    </a:lnTo>
                    <a:cubicBezTo>
                      <a:pt x="472" y="776"/>
                      <a:pt x="472" y="776"/>
                      <a:pt x="471" y="776"/>
                    </a:cubicBezTo>
                    <a:lnTo>
                      <a:pt x="393" y="784"/>
                    </a:lnTo>
                    <a:cubicBezTo>
                      <a:pt x="393" y="784"/>
                      <a:pt x="392" y="784"/>
                      <a:pt x="392" y="784"/>
                    </a:cubicBezTo>
                    <a:lnTo>
                      <a:pt x="315" y="776"/>
                    </a:lnTo>
                    <a:cubicBezTo>
                      <a:pt x="314" y="776"/>
                      <a:pt x="314" y="776"/>
                      <a:pt x="313" y="776"/>
                    </a:cubicBezTo>
                    <a:lnTo>
                      <a:pt x="241" y="754"/>
                    </a:lnTo>
                    <a:cubicBezTo>
                      <a:pt x="241" y="754"/>
                      <a:pt x="240" y="754"/>
                      <a:pt x="240" y="754"/>
                    </a:cubicBezTo>
                    <a:lnTo>
                      <a:pt x="174" y="719"/>
                    </a:lnTo>
                    <a:cubicBezTo>
                      <a:pt x="173" y="718"/>
                      <a:pt x="173" y="718"/>
                      <a:pt x="172" y="718"/>
                    </a:cubicBezTo>
                    <a:lnTo>
                      <a:pt x="116" y="671"/>
                    </a:lnTo>
                    <a:cubicBezTo>
                      <a:pt x="116" y="670"/>
                      <a:pt x="116" y="670"/>
                      <a:pt x="115" y="670"/>
                    </a:cubicBezTo>
                    <a:lnTo>
                      <a:pt x="68" y="613"/>
                    </a:lnTo>
                    <a:cubicBezTo>
                      <a:pt x="68" y="612"/>
                      <a:pt x="68" y="612"/>
                      <a:pt x="67" y="611"/>
                    </a:cubicBezTo>
                    <a:lnTo>
                      <a:pt x="31" y="546"/>
                    </a:lnTo>
                    <a:cubicBezTo>
                      <a:pt x="31" y="546"/>
                      <a:pt x="31" y="545"/>
                      <a:pt x="31" y="545"/>
                    </a:cubicBezTo>
                    <a:lnTo>
                      <a:pt x="9" y="473"/>
                    </a:lnTo>
                    <a:cubicBezTo>
                      <a:pt x="9" y="472"/>
                      <a:pt x="9" y="472"/>
                      <a:pt x="9" y="471"/>
                    </a:cubicBezTo>
                    <a:lnTo>
                      <a:pt x="1" y="393"/>
                    </a:lnTo>
                    <a:close/>
                    <a:moveTo>
                      <a:pt x="24" y="470"/>
                    </a:moveTo>
                    <a:lnTo>
                      <a:pt x="24" y="468"/>
                    </a:lnTo>
                    <a:lnTo>
                      <a:pt x="46" y="540"/>
                    </a:lnTo>
                    <a:lnTo>
                      <a:pt x="45" y="539"/>
                    </a:lnTo>
                    <a:lnTo>
                      <a:pt x="81" y="604"/>
                    </a:lnTo>
                    <a:lnTo>
                      <a:pt x="81" y="602"/>
                    </a:lnTo>
                    <a:lnTo>
                      <a:pt x="128" y="659"/>
                    </a:lnTo>
                    <a:lnTo>
                      <a:pt x="127" y="658"/>
                    </a:lnTo>
                    <a:lnTo>
                      <a:pt x="183" y="705"/>
                    </a:lnTo>
                    <a:lnTo>
                      <a:pt x="181" y="704"/>
                    </a:lnTo>
                    <a:lnTo>
                      <a:pt x="247" y="739"/>
                    </a:lnTo>
                    <a:lnTo>
                      <a:pt x="246" y="739"/>
                    </a:lnTo>
                    <a:lnTo>
                      <a:pt x="318" y="761"/>
                    </a:lnTo>
                    <a:lnTo>
                      <a:pt x="316" y="761"/>
                    </a:lnTo>
                    <a:lnTo>
                      <a:pt x="393" y="769"/>
                    </a:lnTo>
                    <a:lnTo>
                      <a:pt x="392" y="769"/>
                    </a:lnTo>
                    <a:lnTo>
                      <a:pt x="470" y="761"/>
                    </a:lnTo>
                    <a:lnTo>
                      <a:pt x="468" y="761"/>
                    </a:lnTo>
                    <a:lnTo>
                      <a:pt x="540" y="739"/>
                    </a:lnTo>
                    <a:lnTo>
                      <a:pt x="539" y="739"/>
                    </a:lnTo>
                    <a:lnTo>
                      <a:pt x="604" y="704"/>
                    </a:lnTo>
                    <a:lnTo>
                      <a:pt x="602" y="705"/>
                    </a:lnTo>
                    <a:lnTo>
                      <a:pt x="659" y="658"/>
                    </a:lnTo>
                    <a:lnTo>
                      <a:pt x="658" y="659"/>
                    </a:lnTo>
                    <a:lnTo>
                      <a:pt x="705" y="602"/>
                    </a:lnTo>
                    <a:lnTo>
                      <a:pt x="704" y="604"/>
                    </a:lnTo>
                    <a:lnTo>
                      <a:pt x="739" y="539"/>
                    </a:lnTo>
                    <a:lnTo>
                      <a:pt x="739" y="540"/>
                    </a:lnTo>
                    <a:lnTo>
                      <a:pt x="761" y="468"/>
                    </a:lnTo>
                    <a:lnTo>
                      <a:pt x="761" y="470"/>
                    </a:lnTo>
                    <a:lnTo>
                      <a:pt x="769" y="392"/>
                    </a:lnTo>
                    <a:lnTo>
                      <a:pt x="769" y="393"/>
                    </a:lnTo>
                    <a:lnTo>
                      <a:pt x="761" y="316"/>
                    </a:lnTo>
                    <a:lnTo>
                      <a:pt x="761" y="318"/>
                    </a:lnTo>
                    <a:lnTo>
                      <a:pt x="739" y="246"/>
                    </a:lnTo>
                    <a:lnTo>
                      <a:pt x="739" y="247"/>
                    </a:lnTo>
                    <a:lnTo>
                      <a:pt x="704" y="181"/>
                    </a:lnTo>
                    <a:lnTo>
                      <a:pt x="705" y="183"/>
                    </a:lnTo>
                    <a:lnTo>
                      <a:pt x="658" y="127"/>
                    </a:lnTo>
                    <a:lnTo>
                      <a:pt x="659" y="128"/>
                    </a:lnTo>
                    <a:lnTo>
                      <a:pt x="602" y="81"/>
                    </a:lnTo>
                    <a:lnTo>
                      <a:pt x="604" y="81"/>
                    </a:lnTo>
                    <a:lnTo>
                      <a:pt x="539" y="45"/>
                    </a:lnTo>
                    <a:lnTo>
                      <a:pt x="540" y="46"/>
                    </a:lnTo>
                    <a:lnTo>
                      <a:pt x="468" y="24"/>
                    </a:lnTo>
                    <a:lnTo>
                      <a:pt x="470" y="24"/>
                    </a:lnTo>
                    <a:lnTo>
                      <a:pt x="392" y="16"/>
                    </a:lnTo>
                    <a:lnTo>
                      <a:pt x="393" y="16"/>
                    </a:lnTo>
                    <a:lnTo>
                      <a:pt x="316" y="24"/>
                    </a:lnTo>
                    <a:lnTo>
                      <a:pt x="318" y="24"/>
                    </a:lnTo>
                    <a:lnTo>
                      <a:pt x="246" y="46"/>
                    </a:lnTo>
                    <a:lnTo>
                      <a:pt x="247" y="45"/>
                    </a:lnTo>
                    <a:lnTo>
                      <a:pt x="181" y="81"/>
                    </a:lnTo>
                    <a:lnTo>
                      <a:pt x="183" y="81"/>
                    </a:lnTo>
                    <a:lnTo>
                      <a:pt x="127" y="128"/>
                    </a:lnTo>
                    <a:lnTo>
                      <a:pt x="128" y="127"/>
                    </a:lnTo>
                    <a:lnTo>
                      <a:pt x="81" y="183"/>
                    </a:lnTo>
                    <a:lnTo>
                      <a:pt x="81" y="181"/>
                    </a:lnTo>
                    <a:lnTo>
                      <a:pt x="45" y="247"/>
                    </a:lnTo>
                    <a:lnTo>
                      <a:pt x="46" y="246"/>
                    </a:lnTo>
                    <a:lnTo>
                      <a:pt x="24" y="318"/>
                    </a:lnTo>
                    <a:lnTo>
                      <a:pt x="24" y="316"/>
                    </a:lnTo>
                    <a:lnTo>
                      <a:pt x="16" y="393"/>
                    </a:lnTo>
                    <a:lnTo>
                      <a:pt x="16" y="392"/>
                    </a:lnTo>
                    <a:lnTo>
                      <a:pt x="24" y="470"/>
                    </a:lnTo>
                    <a:close/>
                  </a:path>
                </a:pathLst>
              </a:custGeom>
              <a:solidFill>
                <a:srgbClr val="000000"/>
              </a:solidFill>
              <a:ln w="0" cap="flat">
                <a:solidFill>
                  <a:srgbClr val="000000"/>
                </a:solidFill>
                <a:prstDash val="solid"/>
                <a:round/>
                <a:headEnd/>
                <a:tailEnd/>
              </a:ln>
            </p:spPr>
            <p:txBody>
              <a:bodyPr/>
              <a:lstStyle/>
              <a:p>
                <a:endParaRPr lang="en-US"/>
              </a:p>
            </p:txBody>
          </p:sp>
          <p:sp>
            <p:nvSpPr>
              <p:cNvPr id="35892" name="Rectangle 115"/>
              <p:cNvSpPr>
                <a:spLocks noChangeArrowheads="1"/>
              </p:cNvSpPr>
              <p:nvPr/>
            </p:nvSpPr>
            <p:spPr bwMode="auto">
              <a:xfrm>
                <a:off x="655638" y="2114550"/>
                <a:ext cx="11113" cy="51276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893" name="Rectangle 116"/>
              <p:cNvSpPr>
                <a:spLocks noChangeArrowheads="1"/>
              </p:cNvSpPr>
              <p:nvPr/>
            </p:nvSpPr>
            <p:spPr bwMode="auto">
              <a:xfrm>
                <a:off x="404813" y="2365375"/>
                <a:ext cx="512763" cy="11113"/>
              </a:xfrm>
              <a:prstGeom prst="rect">
                <a:avLst/>
              </a:prstGeom>
              <a:solidFill>
                <a:srgbClr val="000000"/>
              </a:solidFill>
              <a:ln w="0">
                <a:solidFill>
                  <a:srgbClr val="000000"/>
                </a:solidFill>
                <a:round/>
                <a:headEnd/>
                <a:tailEnd/>
              </a:ln>
            </p:spPr>
            <p:txBody>
              <a:bodyPr/>
              <a:lstStyle/>
              <a:p>
                <a:endParaRPr lang="en-US">
                  <a:latin typeface="Calibri" pitchFamily="34" charset="0"/>
                </a:endParaRPr>
              </a:p>
            </p:txBody>
          </p:sp>
          <p:sp>
            <p:nvSpPr>
              <p:cNvPr id="35894" name="Freeform 117"/>
              <p:cNvSpPr>
                <a:spLocks/>
              </p:cNvSpPr>
              <p:nvPr/>
            </p:nvSpPr>
            <p:spPr bwMode="auto">
              <a:xfrm>
                <a:off x="660401" y="2114550"/>
                <a:ext cx="257175" cy="257175"/>
              </a:xfrm>
              <a:custGeom>
                <a:avLst/>
                <a:gdLst>
                  <a:gd name="T0" fmla="*/ 0 w 162"/>
                  <a:gd name="T1" fmla="*/ 2147483647 h 162"/>
                  <a:gd name="T2" fmla="*/ 0 w 162"/>
                  <a:gd name="T3" fmla="*/ 2147483647 h 162"/>
                  <a:gd name="T4" fmla="*/ 2147483647 w 162"/>
                  <a:gd name="T5" fmla="*/ 0 h 162"/>
                  <a:gd name="T6" fmla="*/ 2147483647 w 162"/>
                  <a:gd name="T7" fmla="*/ 2147483647 h 162"/>
                  <a:gd name="T8" fmla="*/ 2147483647 w 162"/>
                  <a:gd name="T9" fmla="*/ 2147483647 h 162"/>
                  <a:gd name="T10" fmla="*/ 2147483647 w 162"/>
                  <a:gd name="T11" fmla="*/ 2147483647 h 162"/>
                  <a:gd name="T12" fmla="*/ 2147483647 w 162"/>
                  <a:gd name="T13" fmla="*/ 2147483647 h 162"/>
                  <a:gd name="T14" fmla="*/ 2147483647 w 162"/>
                  <a:gd name="T15" fmla="*/ 2147483647 h 162"/>
                  <a:gd name="T16" fmla="*/ 2147483647 w 162"/>
                  <a:gd name="T17" fmla="*/ 2147483647 h 162"/>
                  <a:gd name="T18" fmla="*/ 2147483647 w 162"/>
                  <a:gd name="T19" fmla="*/ 2147483647 h 162"/>
                  <a:gd name="T20" fmla="*/ 0 w 162"/>
                  <a:gd name="T21" fmla="*/ 2147483647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62"/>
                  <a:gd name="T35" fmla="*/ 162 w 162"/>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62">
                    <a:moveTo>
                      <a:pt x="0" y="162"/>
                    </a:moveTo>
                    <a:lnTo>
                      <a:pt x="0" y="1"/>
                    </a:lnTo>
                    <a:lnTo>
                      <a:pt x="20" y="0"/>
                    </a:lnTo>
                    <a:lnTo>
                      <a:pt x="47" y="5"/>
                    </a:lnTo>
                    <a:lnTo>
                      <a:pt x="74" y="15"/>
                    </a:lnTo>
                    <a:lnTo>
                      <a:pt x="97" y="28"/>
                    </a:lnTo>
                    <a:lnTo>
                      <a:pt x="124" y="54"/>
                    </a:lnTo>
                    <a:lnTo>
                      <a:pt x="152" y="101"/>
                    </a:lnTo>
                    <a:lnTo>
                      <a:pt x="162" y="145"/>
                    </a:lnTo>
                    <a:lnTo>
                      <a:pt x="162" y="162"/>
                    </a:lnTo>
                    <a:lnTo>
                      <a:pt x="0"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5" name="Freeform 118"/>
              <p:cNvSpPr>
                <a:spLocks noEditPoints="1"/>
              </p:cNvSpPr>
              <p:nvPr/>
            </p:nvSpPr>
            <p:spPr bwMode="auto">
              <a:xfrm>
                <a:off x="655638" y="2109787"/>
                <a:ext cx="266700" cy="266700"/>
              </a:xfrm>
              <a:custGeom>
                <a:avLst/>
                <a:gdLst>
                  <a:gd name="T0" fmla="*/ 2147483647 w 400"/>
                  <a:gd name="T1" fmla="*/ 2147483647 h 400"/>
                  <a:gd name="T2" fmla="*/ 0 w 400"/>
                  <a:gd name="T3" fmla="*/ 2147483647 h 400"/>
                  <a:gd name="T4" fmla="*/ 0 w 400"/>
                  <a:gd name="T5" fmla="*/ 2147483647 h 400"/>
                  <a:gd name="T6" fmla="*/ 2147483647 w 400"/>
                  <a:gd name="T7" fmla="*/ 2147483647 h 400"/>
                  <a:gd name="T8" fmla="*/ 2147483647 w 400"/>
                  <a:gd name="T9" fmla="*/ 0 h 400"/>
                  <a:gd name="T10" fmla="*/ 2147483647 w 400"/>
                  <a:gd name="T11" fmla="*/ 2147483647 h 400"/>
                  <a:gd name="T12" fmla="*/ 2147483647 w 400"/>
                  <a:gd name="T13" fmla="*/ 2147483647 h 400"/>
                  <a:gd name="T14" fmla="*/ 2147483647 w 400"/>
                  <a:gd name="T15" fmla="*/ 2147483647 h 400"/>
                  <a:gd name="T16" fmla="*/ 2147483647 w 400"/>
                  <a:gd name="T17" fmla="*/ 2147483647 h 400"/>
                  <a:gd name="T18" fmla="*/ 2147483647 w 400"/>
                  <a:gd name="T19" fmla="*/ 2147483647 h 400"/>
                  <a:gd name="T20" fmla="*/ 2147483647 w 400"/>
                  <a:gd name="T21" fmla="*/ 2147483647 h 400"/>
                  <a:gd name="T22" fmla="*/ 2147483647 w 400"/>
                  <a:gd name="T23" fmla="*/ 2147483647 h 400"/>
                  <a:gd name="T24" fmla="*/ 2147483647 w 400"/>
                  <a:gd name="T25" fmla="*/ 2147483647 h 400"/>
                  <a:gd name="T26" fmla="*/ 2147483647 w 400"/>
                  <a:gd name="T27" fmla="*/ 2147483647 h 400"/>
                  <a:gd name="T28" fmla="*/ 2147483647 w 400"/>
                  <a:gd name="T29" fmla="*/ 2147483647 h 400"/>
                  <a:gd name="T30" fmla="*/ 2147483647 w 400"/>
                  <a:gd name="T31" fmla="*/ 2147483647 h 400"/>
                  <a:gd name="T32" fmla="*/ 2147483647 w 400"/>
                  <a:gd name="T33" fmla="*/ 2147483647 h 400"/>
                  <a:gd name="T34" fmla="*/ 2147483647 w 400"/>
                  <a:gd name="T35" fmla="*/ 2147483647 h 400"/>
                  <a:gd name="T36" fmla="*/ 2147483647 w 400"/>
                  <a:gd name="T37" fmla="*/ 2147483647 h 400"/>
                  <a:gd name="T38" fmla="*/ 2147483647 w 400"/>
                  <a:gd name="T39" fmla="*/ 2147483647 h 400"/>
                  <a:gd name="T40" fmla="*/ 2147483647 w 400"/>
                  <a:gd name="T41" fmla="*/ 2147483647 h 400"/>
                  <a:gd name="T42" fmla="*/ 2147483647 w 400"/>
                  <a:gd name="T43" fmla="*/ 2147483647 h 400"/>
                  <a:gd name="T44" fmla="*/ 2147483647 w 400"/>
                  <a:gd name="T45" fmla="*/ 2147483647 h 400"/>
                  <a:gd name="T46" fmla="*/ 2147483647 w 400"/>
                  <a:gd name="T47" fmla="*/ 2147483647 h 400"/>
                  <a:gd name="T48" fmla="*/ 2147483647 w 400"/>
                  <a:gd name="T49" fmla="*/ 2147483647 h 400"/>
                  <a:gd name="T50" fmla="*/ 2147483647 w 400"/>
                  <a:gd name="T51" fmla="*/ 2147483647 h 400"/>
                  <a:gd name="T52" fmla="*/ 2147483647 w 400"/>
                  <a:gd name="T53" fmla="*/ 2147483647 h 400"/>
                  <a:gd name="T54" fmla="*/ 2147483647 w 400"/>
                  <a:gd name="T55" fmla="*/ 2147483647 h 400"/>
                  <a:gd name="T56" fmla="*/ 2147483647 w 400"/>
                  <a:gd name="T57" fmla="*/ 2147483647 h 400"/>
                  <a:gd name="T58" fmla="*/ 2147483647 w 400"/>
                  <a:gd name="T59" fmla="*/ 2147483647 h 400"/>
                  <a:gd name="T60" fmla="*/ 2147483647 w 400"/>
                  <a:gd name="T61" fmla="*/ 2147483647 h 400"/>
                  <a:gd name="T62" fmla="*/ 2147483647 w 400"/>
                  <a:gd name="T63" fmla="*/ 2147483647 h 400"/>
                  <a:gd name="T64" fmla="*/ 2147483647 w 400"/>
                  <a:gd name="T65" fmla="*/ 2147483647 h 400"/>
                  <a:gd name="T66" fmla="*/ 2147483647 w 400"/>
                  <a:gd name="T67" fmla="*/ 2147483647 h 400"/>
                  <a:gd name="T68" fmla="*/ 2147483647 w 400"/>
                  <a:gd name="T69" fmla="*/ 2147483647 h 400"/>
                  <a:gd name="T70" fmla="*/ 2147483647 w 400"/>
                  <a:gd name="T71" fmla="*/ 2147483647 h 400"/>
                  <a:gd name="T72" fmla="*/ 2147483647 w 400"/>
                  <a:gd name="T73" fmla="*/ 2147483647 h 400"/>
                  <a:gd name="T74" fmla="*/ 2147483647 w 400"/>
                  <a:gd name="T75" fmla="*/ 2147483647 h 400"/>
                  <a:gd name="T76" fmla="*/ 2147483647 w 400"/>
                  <a:gd name="T77" fmla="*/ 2147483647 h 400"/>
                  <a:gd name="T78" fmla="*/ 2147483647 w 400"/>
                  <a:gd name="T79" fmla="*/ 2147483647 h 400"/>
                  <a:gd name="T80" fmla="*/ 2147483647 w 400"/>
                  <a:gd name="T81" fmla="*/ 2147483647 h 400"/>
                  <a:gd name="T82" fmla="*/ 2147483647 w 400"/>
                  <a:gd name="T83" fmla="*/ 2147483647 h 4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0"/>
                  <a:gd name="T127" fmla="*/ 0 h 400"/>
                  <a:gd name="T128" fmla="*/ 400 w 400"/>
                  <a:gd name="T129" fmla="*/ 400 h 4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0" h="400">
                    <a:moveTo>
                      <a:pt x="8" y="400"/>
                    </a:moveTo>
                    <a:cubicBezTo>
                      <a:pt x="4" y="400"/>
                      <a:pt x="0" y="397"/>
                      <a:pt x="0" y="392"/>
                    </a:cubicBezTo>
                    <a:lnTo>
                      <a:pt x="0" y="11"/>
                    </a:lnTo>
                    <a:cubicBezTo>
                      <a:pt x="0" y="7"/>
                      <a:pt x="4" y="3"/>
                      <a:pt x="8" y="3"/>
                    </a:cubicBezTo>
                    <a:lnTo>
                      <a:pt x="56" y="0"/>
                    </a:lnTo>
                    <a:cubicBezTo>
                      <a:pt x="57" y="0"/>
                      <a:pt x="57" y="0"/>
                      <a:pt x="58" y="1"/>
                    </a:cubicBezTo>
                    <a:lnTo>
                      <a:pt x="119" y="11"/>
                    </a:lnTo>
                    <a:cubicBezTo>
                      <a:pt x="120" y="11"/>
                      <a:pt x="120" y="11"/>
                      <a:pt x="120" y="12"/>
                    </a:cubicBezTo>
                    <a:lnTo>
                      <a:pt x="187" y="35"/>
                    </a:lnTo>
                    <a:cubicBezTo>
                      <a:pt x="188" y="36"/>
                      <a:pt x="188" y="36"/>
                      <a:pt x="189" y="36"/>
                    </a:cubicBezTo>
                    <a:lnTo>
                      <a:pt x="242" y="68"/>
                    </a:lnTo>
                    <a:cubicBezTo>
                      <a:pt x="242" y="68"/>
                      <a:pt x="243" y="68"/>
                      <a:pt x="243" y="69"/>
                    </a:cubicBezTo>
                    <a:lnTo>
                      <a:pt x="307" y="130"/>
                    </a:lnTo>
                    <a:cubicBezTo>
                      <a:pt x="308" y="130"/>
                      <a:pt x="308" y="131"/>
                      <a:pt x="309" y="131"/>
                    </a:cubicBezTo>
                    <a:lnTo>
                      <a:pt x="375" y="243"/>
                    </a:lnTo>
                    <a:cubicBezTo>
                      <a:pt x="376" y="243"/>
                      <a:pt x="376" y="244"/>
                      <a:pt x="376" y="245"/>
                    </a:cubicBezTo>
                    <a:lnTo>
                      <a:pt x="400" y="351"/>
                    </a:lnTo>
                    <a:cubicBezTo>
                      <a:pt x="400" y="352"/>
                      <a:pt x="400" y="352"/>
                      <a:pt x="400" y="353"/>
                    </a:cubicBezTo>
                    <a:lnTo>
                      <a:pt x="400" y="392"/>
                    </a:lnTo>
                    <a:cubicBezTo>
                      <a:pt x="400" y="397"/>
                      <a:pt x="397" y="400"/>
                      <a:pt x="392" y="400"/>
                    </a:cubicBezTo>
                    <a:lnTo>
                      <a:pt x="8" y="400"/>
                    </a:lnTo>
                    <a:close/>
                    <a:moveTo>
                      <a:pt x="392" y="384"/>
                    </a:moveTo>
                    <a:lnTo>
                      <a:pt x="384" y="392"/>
                    </a:lnTo>
                    <a:lnTo>
                      <a:pt x="384" y="353"/>
                    </a:lnTo>
                    <a:lnTo>
                      <a:pt x="385" y="355"/>
                    </a:lnTo>
                    <a:lnTo>
                      <a:pt x="361" y="249"/>
                    </a:lnTo>
                    <a:lnTo>
                      <a:pt x="362" y="251"/>
                    </a:lnTo>
                    <a:lnTo>
                      <a:pt x="295" y="140"/>
                    </a:lnTo>
                    <a:lnTo>
                      <a:pt x="296" y="141"/>
                    </a:lnTo>
                    <a:lnTo>
                      <a:pt x="232" y="80"/>
                    </a:lnTo>
                    <a:lnTo>
                      <a:pt x="234" y="82"/>
                    </a:lnTo>
                    <a:lnTo>
                      <a:pt x="180" y="50"/>
                    </a:lnTo>
                    <a:lnTo>
                      <a:pt x="182" y="50"/>
                    </a:lnTo>
                    <a:lnTo>
                      <a:pt x="115" y="27"/>
                    </a:lnTo>
                    <a:lnTo>
                      <a:pt x="116" y="27"/>
                    </a:lnTo>
                    <a:lnTo>
                      <a:pt x="55" y="16"/>
                    </a:lnTo>
                    <a:lnTo>
                      <a:pt x="57" y="16"/>
                    </a:lnTo>
                    <a:lnTo>
                      <a:pt x="9" y="19"/>
                    </a:lnTo>
                    <a:lnTo>
                      <a:pt x="16" y="11"/>
                    </a:lnTo>
                    <a:lnTo>
                      <a:pt x="16" y="392"/>
                    </a:lnTo>
                    <a:lnTo>
                      <a:pt x="8" y="384"/>
                    </a:lnTo>
                    <a:lnTo>
                      <a:pt x="392" y="384"/>
                    </a:lnTo>
                    <a:close/>
                  </a:path>
                </a:pathLst>
              </a:custGeom>
              <a:solidFill>
                <a:srgbClr val="000000"/>
              </a:solidFill>
              <a:ln w="0" cap="flat">
                <a:solidFill>
                  <a:srgbClr val="000000"/>
                </a:solidFill>
                <a:prstDash val="solid"/>
                <a:round/>
                <a:headEnd/>
                <a:tailEnd/>
              </a:ln>
            </p:spPr>
            <p:txBody>
              <a:bodyPr/>
              <a:lstStyle/>
              <a:p>
                <a:endParaRPr lang="en-US"/>
              </a:p>
            </p:txBody>
          </p:sp>
        </p:grpSp>
      </p:grpSp>
      <p:sp>
        <p:nvSpPr>
          <p:cNvPr id="35883" name="TextBox 150"/>
          <p:cNvSpPr txBox="1">
            <a:spLocks noChangeArrowheads="1"/>
          </p:cNvSpPr>
          <p:nvPr/>
        </p:nvSpPr>
        <p:spPr bwMode="auto">
          <a:xfrm>
            <a:off x="3324225" y="6310313"/>
            <a:ext cx="320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a:solidFill>
                  <a:srgbClr val="CCECFF"/>
                </a:solidFill>
                <a:latin typeface="Calibri" pitchFamily="34" charset="0"/>
              </a:rPr>
              <a:t>U.S. IOOS Assessment</a:t>
            </a:r>
            <a:endParaRPr lang="en-US">
              <a:solidFill>
                <a:srgbClr val="CCECFF"/>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a:xfrm>
            <a:off x="304800" y="914400"/>
            <a:ext cx="8458200" cy="4876800"/>
          </a:xfrm>
        </p:spPr>
        <p:txBody>
          <a:bodyPr/>
          <a:lstStyle/>
          <a:p>
            <a:pPr>
              <a:spcAft>
                <a:spcPts val="1200"/>
              </a:spcAft>
            </a:pPr>
            <a:r>
              <a:rPr lang="en-US" smtClean="0"/>
              <a:t>Coordinate partner agreements and feasibility of gap filling</a:t>
            </a:r>
          </a:p>
          <a:p>
            <a:pPr>
              <a:spcAft>
                <a:spcPts val="1200"/>
              </a:spcAft>
            </a:pPr>
            <a:r>
              <a:rPr lang="en-US" smtClean="0"/>
              <a:t>Support Summit planning, incorporating latest U.S. IOOS information</a:t>
            </a:r>
          </a:p>
          <a:p>
            <a:pPr lvl="1">
              <a:spcAft>
                <a:spcPts val="600"/>
              </a:spcAft>
            </a:pPr>
            <a:r>
              <a:rPr lang="en-US" smtClean="0"/>
              <a:t>Use results of U.S. IOOS Assessment</a:t>
            </a:r>
          </a:p>
          <a:p>
            <a:pPr lvl="1">
              <a:spcAft>
                <a:spcPts val="600"/>
              </a:spcAft>
            </a:pPr>
            <a:r>
              <a:rPr lang="en-US" smtClean="0"/>
              <a:t>Regional Build-out Plans</a:t>
            </a:r>
          </a:p>
          <a:p>
            <a:pPr lvl="1">
              <a:spcAft>
                <a:spcPts val="600"/>
              </a:spcAft>
            </a:pPr>
            <a:r>
              <a:rPr lang="en-US" smtClean="0"/>
              <a:t>DMAC Plan (5-year plan for coordinated execution) </a:t>
            </a:r>
          </a:p>
          <a:p>
            <a:pPr lvl="1">
              <a:spcAft>
                <a:spcPts val="1200"/>
              </a:spcAft>
            </a:pPr>
            <a:r>
              <a:rPr lang="en-US" smtClean="0"/>
              <a:t>Independent Cost Estimate</a:t>
            </a:r>
          </a:p>
          <a:p>
            <a:pPr>
              <a:spcAft>
                <a:spcPts val="1200"/>
              </a:spcAft>
            </a:pPr>
            <a:r>
              <a:rPr lang="en-US" smtClean="0"/>
              <a:t>2012 IOOS Summit</a:t>
            </a:r>
          </a:p>
          <a:p>
            <a:pPr>
              <a:spcAft>
                <a:spcPts val="1200"/>
              </a:spcAft>
            </a:pPr>
            <a:r>
              <a:rPr lang="en-US" smtClean="0"/>
              <a:t>Summit results and agreements inform U.S. IOOS implementation planning</a:t>
            </a:r>
            <a:endParaRPr lang="en-US" sz="2200" smtClean="0"/>
          </a:p>
        </p:txBody>
      </p:sp>
      <p:sp>
        <p:nvSpPr>
          <p:cNvPr id="36867" name="Title 2"/>
          <p:cNvSpPr>
            <a:spLocks noGrp="1"/>
          </p:cNvSpPr>
          <p:nvPr>
            <p:ph type="title"/>
          </p:nvPr>
        </p:nvSpPr>
        <p:spPr>
          <a:xfrm>
            <a:off x="0" y="80963"/>
            <a:ext cx="9144000" cy="633412"/>
          </a:xfrm>
        </p:spPr>
        <p:txBody>
          <a:bodyPr/>
          <a:lstStyle/>
          <a:p>
            <a:r>
              <a:rPr lang="en-US" smtClean="0">
                <a:latin typeface="Calibri" pitchFamily="34" charset="0"/>
              </a:rPr>
              <a:t>Next Steps: Implementation Planning Implications</a:t>
            </a:r>
          </a:p>
        </p:txBody>
      </p:sp>
      <p:sp>
        <p:nvSpPr>
          <p:cNvPr id="36868" name="Slide Number Placeholder 3"/>
          <p:cNvSpPr>
            <a:spLocks noGrp="1"/>
          </p:cNvSpPr>
          <p:nvPr>
            <p:ph type="sldNum" sz="quarter" idx="12"/>
          </p:nvPr>
        </p:nvSpPr>
        <p:spPr>
          <a:xfrm>
            <a:off x="8001000" y="6286500"/>
            <a:ext cx="1143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B8B49AF1-6A8A-4C1F-AA09-43EA8213983E}" type="slidenum">
              <a:rPr lang="en-US" sz="1400" smtClean="0">
                <a:solidFill>
                  <a:schemeClr val="bg1"/>
                </a:solidFill>
              </a:rPr>
              <a:pPr/>
              <a:t>32</a:t>
            </a:fld>
            <a:endParaRPr lang="en-US" sz="1400" smtClean="0">
              <a:solidFill>
                <a:schemeClr val="bg1"/>
              </a:solidFill>
            </a:endParaRPr>
          </a:p>
        </p:txBody>
      </p:sp>
      <p:sp>
        <p:nvSpPr>
          <p:cNvPr id="36869" name="TextBox 4"/>
          <p:cNvSpPr txBox="1">
            <a:spLocks noChangeArrowheads="1"/>
          </p:cNvSpPr>
          <p:nvPr/>
        </p:nvSpPr>
        <p:spPr bwMode="auto">
          <a:xfrm>
            <a:off x="3324225" y="6310313"/>
            <a:ext cx="320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a:solidFill>
                  <a:srgbClr val="CCECFF"/>
                </a:solidFill>
                <a:latin typeface="Calibri" pitchFamily="34" charset="0"/>
              </a:rPr>
              <a:t>U.S. IOOS Assessment</a:t>
            </a:r>
            <a:endParaRPr lang="en-US">
              <a:solidFill>
                <a:srgbClr val="CCEC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609600" y="2895600"/>
            <a:ext cx="8077200" cy="2438400"/>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37891" name="Title 1"/>
          <p:cNvSpPr>
            <a:spLocks noGrp="1"/>
          </p:cNvSpPr>
          <p:nvPr>
            <p:ph type="title"/>
          </p:nvPr>
        </p:nvSpPr>
        <p:spPr/>
        <p:txBody>
          <a:bodyPr/>
          <a:lstStyle/>
          <a:p>
            <a:r>
              <a:rPr lang="en-US" smtClean="0">
                <a:latin typeface="Calibri" pitchFamily="34" charset="0"/>
              </a:rPr>
              <a:t>FY2011 Regional Milestones </a:t>
            </a:r>
          </a:p>
        </p:txBody>
      </p:sp>
      <p:sp>
        <p:nvSpPr>
          <p:cNvPr id="37892" name="Content Placeholder 2"/>
          <p:cNvSpPr>
            <a:spLocks noGrp="1"/>
          </p:cNvSpPr>
          <p:nvPr>
            <p:ph idx="1"/>
          </p:nvPr>
        </p:nvSpPr>
        <p:spPr/>
        <p:txBody>
          <a:bodyPr/>
          <a:lstStyle/>
          <a:p>
            <a:r>
              <a:rPr lang="en-US" smtClean="0"/>
              <a:t>IOOS Program Office worked with Regions to develop quarterly milestones.</a:t>
            </a:r>
          </a:p>
          <a:p>
            <a:r>
              <a:rPr lang="en-US" smtClean="0"/>
              <a:t>These milestones were used to demonstrate performance and accomplishments of Regional IOOS to NOAA leadership.</a:t>
            </a:r>
          </a:p>
          <a:p>
            <a:r>
              <a:rPr lang="en-US" smtClean="0"/>
              <a:t>Several milestone examples are:</a:t>
            </a:r>
          </a:p>
          <a:p>
            <a:pPr lvl="1"/>
            <a:r>
              <a:rPr lang="en-US" smtClean="0"/>
              <a:t>Launch first Coastal Data Information Program (CDIP) wave buoy in Cook Inlet in cooperation with the U.S. Army Corps of Engineers &amp; National Weather Service to provide real-time data into Cook Inlet wave and ocean circulation models and forecasts.</a:t>
            </a:r>
          </a:p>
          <a:p>
            <a:pPr lvl="1"/>
            <a:r>
              <a:rPr lang="en-US" smtClean="0"/>
              <a:t>Deliver operational real-time wind, wave and current observations in US Virgin Islands waters in support of inter-island ferry and cruise ship operations</a:t>
            </a:r>
          </a:p>
          <a:p>
            <a:pPr lvl="1"/>
            <a:endParaRPr lang="en-US" smtClean="0"/>
          </a:p>
          <a:p>
            <a:r>
              <a:rPr lang="en-US" smtClean="0"/>
              <a:t>FY2012 milestones are being developed.</a:t>
            </a:r>
          </a:p>
        </p:txBody>
      </p:sp>
      <p:sp>
        <p:nvSpPr>
          <p:cNvPr id="378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7ECC9059-A6D7-48E7-A489-68AB2C867F82}" type="slidenum">
              <a:rPr lang="en-US" sz="1400" smtClean="0">
                <a:solidFill>
                  <a:schemeClr val="bg1"/>
                </a:solidFill>
              </a:rPr>
              <a:pPr/>
              <a:t>33</a:t>
            </a:fld>
            <a:endParaRPr lang="en-US" sz="1400" smtClean="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latin typeface="Calibri" pitchFamily="34" charset="0"/>
              </a:rPr>
              <a:t>Non-Federal Asset Inventory</a:t>
            </a:r>
          </a:p>
        </p:txBody>
      </p:sp>
      <p:sp>
        <p:nvSpPr>
          <p:cNvPr id="38915" name="Content Placeholder 2"/>
          <p:cNvSpPr>
            <a:spLocks noGrp="1"/>
          </p:cNvSpPr>
          <p:nvPr>
            <p:ph idx="1"/>
          </p:nvPr>
        </p:nvSpPr>
        <p:spPr/>
        <p:txBody>
          <a:bodyPr/>
          <a:lstStyle/>
          <a:p>
            <a:pPr algn="ctr">
              <a:buFontTx/>
              <a:buNone/>
            </a:pPr>
            <a:r>
              <a:rPr lang="en-US" smtClean="0"/>
              <a:t>A collated list of the observing assets that operate in the IOOS Regional Associations and by the Alliance for Coastal Technologies.</a:t>
            </a:r>
          </a:p>
          <a:p>
            <a:r>
              <a:rPr lang="en-US" b="1" smtClean="0"/>
              <a:t>Supports Requirements in the ICOOS Legislation: </a:t>
            </a:r>
            <a:endParaRPr lang="en-US" smtClean="0"/>
          </a:p>
          <a:p>
            <a:pPr lvl="1"/>
            <a:r>
              <a:rPr lang="en-US" smtClean="0"/>
              <a:t>Independent Cost Estimate</a:t>
            </a:r>
          </a:p>
          <a:p>
            <a:pPr lvl="1"/>
            <a:r>
              <a:rPr lang="en-US" smtClean="0"/>
              <a:t>Biannual Report to Congress</a:t>
            </a:r>
          </a:p>
          <a:p>
            <a:pPr lvl="1"/>
            <a:r>
              <a:rPr lang="en-US" smtClean="0"/>
              <a:t>Process to id gaps in observation coverage</a:t>
            </a:r>
          </a:p>
          <a:p>
            <a:pPr lvl="1">
              <a:buFontTx/>
              <a:buNone/>
            </a:pPr>
            <a:endParaRPr lang="en-US" smtClean="0"/>
          </a:p>
          <a:p>
            <a:r>
              <a:rPr lang="en-US" b="1" smtClean="0"/>
              <a:t>Supports IOOS Operations:</a:t>
            </a:r>
            <a:endParaRPr lang="en-US" smtClean="0"/>
          </a:p>
          <a:p>
            <a:pPr lvl="1"/>
            <a:r>
              <a:rPr lang="en-US" smtClean="0"/>
              <a:t>Through use in identifying gaps in observation coverage needs for capital improvements of federal assets and non-federal assets of the system.  </a:t>
            </a:r>
          </a:p>
          <a:p>
            <a:endParaRPr lang="en-US" smtClean="0"/>
          </a:p>
        </p:txBody>
      </p:sp>
      <p:sp>
        <p:nvSpPr>
          <p:cNvPr id="389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28B34D3B-AEC8-4BDF-B4D1-D352974934C0}" type="slidenum">
              <a:rPr lang="en-US" sz="1400" smtClean="0">
                <a:solidFill>
                  <a:schemeClr val="bg1"/>
                </a:solidFill>
              </a:rPr>
              <a:pPr/>
              <a:t>34</a:t>
            </a:fld>
            <a:endParaRPr lang="en-US" sz="1400" smtClean="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19100" y="76200"/>
            <a:ext cx="8210550" cy="609600"/>
          </a:xfrm>
        </p:spPr>
        <p:txBody>
          <a:bodyPr rIns="134440"/>
          <a:lstStyle/>
          <a:p>
            <a:pPr marL="57150" eaLnBrk="1" hangingPunct="1"/>
            <a:r>
              <a:rPr lang="en-US" sz="2800" b="1" smtClean="0">
                <a:solidFill>
                  <a:srgbClr val="002060"/>
                </a:solidFill>
                <a:latin typeface="Calibri" pitchFamily="34" charset="0"/>
              </a:rPr>
              <a:t>Responding to Crisis: Japan Tsunami Warning</a:t>
            </a:r>
            <a:endParaRPr lang="en-US" sz="2800" b="1" smtClean="0">
              <a:solidFill>
                <a:srgbClr val="002060"/>
              </a:solidFill>
              <a:latin typeface="Calibri" pitchFamily="34" charset="0"/>
              <a:sym typeface="Comic Sans MS" pitchFamily="66" charset="0"/>
            </a:endParaRPr>
          </a:p>
        </p:txBody>
      </p:sp>
      <p:sp>
        <p:nvSpPr>
          <p:cNvPr id="3993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5F5E15CC-F5DA-4497-B0C8-CC0E6EBC8787}" type="slidenum">
              <a:rPr lang="en-US" sz="1400" smtClean="0">
                <a:solidFill>
                  <a:schemeClr val="bg1"/>
                </a:solidFill>
              </a:rPr>
              <a:pPr/>
              <a:t>35</a:t>
            </a:fld>
            <a:endParaRPr lang="en-US" sz="1400" smtClean="0">
              <a:solidFill>
                <a:schemeClr val="bg1"/>
              </a:solidFill>
            </a:endParaRPr>
          </a:p>
        </p:txBody>
      </p:sp>
      <p:sp>
        <p:nvSpPr>
          <p:cNvPr id="25603" name="Rectangle 3"/>
          <p:cNvSpPr>
            <a:spLocks noGrp="1" noChangeArrowheads="1"/>
          </p:cNvSpPr>
          <p:nvPr>
            <p:ph type="body" idx="4294967295"/>
          </p:nvPr>
        </p:nvSpPr>
        <p:spPr>
          <a:xfrm>
            <a:off x="0" y="4410075"/>
            <a:ext cx="6553200" cy="2066925"/>
          </a:xfrm>
        </p:spPr>
        <p:txBody>
          <a:bodyPr rIns="134440"/>
          <a:lstStyle/>
          <a:p>
            <a:pPr marL="57150" indent="0" eaLnBrk="1" hangingPunct="1">
              <a:defRPr/>
            </a:pPr>
            <a:r>
              <a:rPr lang="en-US" sz="2400" dirty="0" smtClean="0">
                <a:solidFill>
                  <a:srgbClr val="002060"/>
                </a:solidFill>
                <a:latin typeface="Calibri" pitchFamily="34" charset="0"/>
              </a:rPr>
              <a:t> International buoy program</a:t>
            </a:r>
          </a:p>
          <a:p>
            <a:pPr marL="228600" indent="-171450" eaLnBrk="1" hangingPunct="1">
              <a:defRPr/>
            </a:pPr>
            <a:r>
              <a:rPr lang="en-US" sz="2400" dirty="0" smtClean="0">
                <a:solidFill>
                  <a:srgbClr val="002060"/>
                </a:solidFill>
                <a:latin typeface="Calibri" pitchFamily="34" charset="0"/>
              </a:rPr>
              <a:t>Tsunami wave at DART Station 21418 located 470n mi northeast of Tokyo. </a:t>
            </a:r>
          </a:p>
          <a:p>
            <a:pPr marL="57150" indent="0" eaLnBrk="1" hangingPunct="1">
              <a:defRPr/>
            </a:pPr>
            <a:r>
              <a:rPr lang="en-US" sz="2400" dirty="0" smtClean="0">
                <a:solidFill>
                  <a:srgbClr val="002060"/>
                </a:solidFill>
                <a:latin typeface="Calibri" pitchFamily="34" charset="0"/>
              </a:rPr>
              <a:t> Largest peak 1.8M  </a:t>
            </a:r>
          </a:p>
        </p:txBody>
      </p:sp>
      <p:pic>
        <p:nvPicPr>
          <p:cNvPr id="399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83820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6"/>
          <p:cNvSpPr>
            <a:spLocks noChangeArrowheads="1"/>
          </p:cNvSpPr>
          <p:nvPr/>
        </p:nvSpPr>
        <p:spPr bwMode="auto">
          <a:xfrm>
            <a:off x="0" y="990600"/>
            <a:ext cx="3810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t>Graphic courtesy NOAA / PMEL / Center for Tsunami Research</a:t>
            </a:r>
          </a:p>
        </p:txBody>
      </p:sp>
      <p:pic>
        <p:nvPicPr>
          <p:cNvPr id="399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343400"/>
            <a:ext cx="2132013"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76200"/>
            <a:ext cx="8763000" cy="609600"/>
          </a:xfrm>
        </p:spPr>
        <p:txBody>
          <a:bodyPr/>
          <a:lstStyle/>
          <a:p>
            <a:r>
              <a:rPr lang="en-US" sz="2800" b="1" smtClean="0">
                <a:solidFill>
                  <a:srgbClr val="002060"/>
                </a:solidFill>
                <a:latin typeface="Calibri" pitchFamily="34" charset="0"/>
              </a:rPr>
              <a:t>Responding to Crisis: Japan Tsunami Response</a:t>
            </a:r>
          </a:p>
        </p:txBody>
      </p:sp>
      <p:sp>
        <p:nvSpPr>
          <p:cNvPr id="4096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5581B8FA-F8D3-4F2F-A864-CE8224D38F31}" type="slidenum">
              <a:rPr lang="en-US" sz="1400" smtClean="0">
                <a:solidFill>
                  <a:schemeClr val="bg1"/>
                </a:solidFill>
              </a:rPr>
              <a:pPr/>
              <a:t>36</a:t>
            </a:fld>
            <a:endParaRPr lang="en-US" sz="1400" smtClean="0">
              <a:solidFill>
                <a:schemeClr val="bg1"/>
              </a:solidFill>
            </a:endParaRPr>
          </a:p>
        </p:txBody>
      </p:sp>
      <p:pic>
        <p:nvPicPr>
          <p:cNvPr id="409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400" y="3429000"/>
            <a:ext cx="4419600" cy="2651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2400" y="914400"/>
            <a:ext cx="4191000" cy="5048250"/>
          </a:xfrm>
          <a:prstGeom prst="rect">
            <a:avLst/>
          </a:prstGeom>
          <a:noFill/>
        </p:spPr>
        <p:txBody>
          <a:bodyPr lIns="91435" tIns="45718" rIns="91435" bIns="45718">
            <a:spAutoFit/>
          </a:bodyPr>
          <a:lstStyle/>
          <a:p>
            <a:pPr fontAlgn="auto">
              <a:spcBef>
                <a:spcPts val="0"/>
              </a:spcBef>
              <a:spcAft>
                <a:spcPts val="0"/>
              </a:spcAft>
              <a:defRPr/>
            </a:pPr>
            <a:r>
              <a:rPr lang="en-US" b="1" dirty="0" err="1">
                <a:solidFill>
                  <a:srgbClr val="002060"/>
                </a:solidFill>
                <a:latin typeface="Calibri" pitchFamily="34" charset="0"/>
                <a:ea typeface="+mn-ea"/>
                <a:cs typeface="Calibri" pitchFamily="34" charset="0"/>
              </a:rPr>
              <a:t>CeNCOOS</a:t>
            </a:r>
            <a:r>
              <a:rPr lang="en-US" b="1" dirty="0">
                <a:solidFill>
                  <a:srgbClr val="002060"/>
                </a:solidFill>
                <a:latin typeface="Calibri" pitchFamily="34" charset="0"/>
                <a:ea typeface="+mn-ea"/>
                <a:cs typeface="Calibri" pitchFamily="34" charset="0"/>
              </a:rPr>
              <a:t>:</a:t>
            </a:r>
          </a:p>
          <a:p>
            <a:pPr marL="346057" lvl="1" indent="-230176" fontAlgn="auto">
              <a:spcBef>
                <a:spcPts val="0"/>
              </a:spcBef>
              <a:spcAft>
                <a:spcPts val="0"/>
              </a:spcAft>
              <a:buFont typeface="Arial" pitchFamily="34" charset="0"/>
              <a:buChar char="•"/>
              <a:defRPr/>
            </a:pPr>
            <a:r>
              <a:rPr lang="en-US" sz="1800" dirty="0">
                <a:solidFill>
                  <a:srgbClr val="002060"/>
                </a:solidFill>
                <a:latin typeface="Calibri" pitchFamily="34" charset="0"/>
                <a:ea typeface="+mn-ea"/>
                <a:cs typeface="Calibri" pitchFamily="34" charset="0"/>
              </a:rPr>
              <a:t>Recorded the tsunami passage with U.S. IOOS sensors </a:t>
            </a:r>
          </a:p>
          <a:p>
            <a:pPr marL="346057" lvl="1" indent="-230176" fontAlgn="auto">
              <a:spcBef>
                <a:spcPts val="0"/>
              </a:spcBef>
              <a:spcAft>
                <a:spcPts val="0"/>
              </a:spcAft>
              <a:buFont typeface="Arial" pitchFamily="34" charset="0"/>
              <a:buChar char="•"/>
              <a:defRPr/>
            </a:pPr>
            <a:r>
              <a:rPr lang="en-US" sz="1800" dirty="0">
                <a:solidFill>
                  <a:srgbClr val="002060"/>
                </a:solidFill>
                <a:latin typeface="Calibri" pitchFamily="34" charset="0"/>
                <a:ea typeface="+mn-ea"/>
                <a:cs typeface="Calibri" pitchFamily="34" charset="0"/>
              </a:rPr>
              <a:t>Five-fold increase in web traffic</a:t>
            </a:r>
          </a:p>
          <a:p>
            <a:pPr marL="346057" lvl="1" indent="-230176" fontAlgn="auto">
              <a:spcBef>
                <a:spcPts val="0"/>
              </a:spcBef>
              <a:spcAft>
                <a:spcPts val="0"/>
              </a:spcAft>
              <a:buFont typeface="Arial" pitchFamily="34" charset="0"/>
              <a:buChar char="•"/>
              <a:defRPr/>
            </a:pPr>
            <a:endParaRPr lang="en-US" sz="800" dirty="0">
              <a:solidFill>
                <a:srgbClr val="002060"/>
              </a:solidFill>
              <a:latin typeface="Calibri" pitchFamily="34" charset="0"/>
              <a:ea typeface="+mn-ea"/>
              <a:cs typeface="Calibri" pitchFamily="34" charset="0"/>
            </a:endParaRPr>
          </a:p>
          <a:p>
            <a:pPr marL="346057" indent="-230176" fontAlgn="auto">
              <a:spcBef>
                <a:spcPts val="0"/>
              </a:spcBef>
              <a:spcAft>
                <a:spcPts val="0"/>
              </a:spcAft>
              <a:defRPr/>
            </a:pPr>
            <a:r>
              <a:rPr lang="en-US" b="1" dirty="0">
                <a:solidFill>
                  <a:srgbClr val="002060"/>
                </a:solidFill>
                <a:latin typeface="Calibri" pitchFamily="34" charset="0"/>
                <a:ea typeface="+mn-ea"/>
                <a:cs typeface="Calibri" pitchFamily="34" charset="0"/>
              </a:rPr>
              <a:t>NANOOS:</a:t>
            </a:r>
          </a:p>
          <a:p>
            <a:pPr marL="346057" lvl="1" indent="-230176" fontAlgn="auto">
              <a:spcBef>
                <a:spcPts val="0"/>
              </a:spcBef>
              <a:spcAft>
                <a:spcPts val="0"/>
              </a:spcAft>
              <a:buFont typeface="Arial" pitchFamily="34" charset="0"/>
              <a:buChar char="•"/>
              <a:defRPr/>
            </a:pPr>
            <a:r>
              <a:rPr lang="en-US" sz="1800" dirty="0">
                <a:solidFill>
                  <a:srgbClr val="002060"/>
                </a:solidFill>
                <a:latin typeface="Calibri" pitchFamily="34" charset="0"/>
                <a:ea typeface="+mn-ea"/>
                <a:cs typeface="Calibri" pitchFamily="34" charset="0"/>
              </a:rPr>
              <a:t>Featured “Tsunami Evacuation Zones for the Oregon Coast” application</a:t>
            </a:r>
          </a:p>
          <a:p>
            <a:pPr marL="346057" lvl="1" indent="-230176" fontAlgn="auto">
              <a:spcBef>
                <a:spcPts val="0"/>
              </a:spcBef>
              <a:spcAft>
                <a:spcPts val="0"/>
              </a:spcAft>
              <a:buFont typeface="Arial" pitchFamily="34" charset="0"/>
              <a:buChar char="•"/>
              <a:defRPr/>
            </a:pPr>
            <a:r>
              <a:rPr lang="en-US" sz="1800" dirty="0">
                <a:solidFill>
                  <a:srgbClr val="002060"/>
                </a:solidFill>
                <a:latin typeface="Calibri" pitchFamily="34" charset="0"/>
                <a:ea typeface="+mn-ea"/>
                <a:cs typeface="Calibri" pitchFamily="34" charset="0"/>
              </a:rPr>
              <a:t>NANOOS Visualization System provided easy access to current and water height data</a:t>
            </a:r>
          </a:p>
          <a:p>
            <a:pPr marL="346057" lvl="1" indent="-230176" fontAlgn="auto">
              <a:spcBef>
                <a:spcPts val="0"/>
              </a:spcBef>
              <a:spcAft>
                <a:spcPts val="0"/>
              </a:spcAft>
              <a:buFont typeface="Arial" pitchFamily="34" charset="0"/>
              <a:buChar char="•"/>
              <a:defRPr/>
            </a:pPr>
            <a:r>
              <a:rPr lang="en-US" sz="1800" dirty="0">
                <a:solidFill>
                  <a:srgbClr val="002060"/>
                </a:solidFill>
                <a:latin typeface="Calibri" pitchFamily="34" charset="0"/>
                <a:ea typeface="+mn-ea"/>
                <a:cs typeface="Calibri" pitchFamily="34" charset="0"/>
              </a:rPr>
              <a:t>Four-fold increase in web traffic</a:t>
            </a:r>
          </a:p>
          <a:p>
            <a:pPr marL="346057" lvl="1" indent="-230176" fontAlgn="auto">
              <a:spcBef>
                <a:spcPts val="0"/>
              </a:spcBef>
              <a:spcAft>
                <a:spcPts val="0"/>
              </a:spcAft>
              <a:buFont typeface="Arial" pitchFamily="34" charset="0"/>
              <a:buChar char="•"/>
              <a:defRPr/>
            </a:pPr>
            <a:endParaRPr lang="en-US" sz="800" dirty="0">
              <a:solidFill>
                <a:srgbClr val="002060"/>
              </a:solidFill>
              <a:latin typeface="Calibri" pitchFamily="34" charset="0"/>
              <a:ea typeface="+mn-ea"/>
              <a:cs typeface="Calibri" pitchFamily="34" charset="0"/>
            </a:endParaRPr>
          </a:p>
          <a:p>
            <a:pPr marL="346057" lvl="1" indent="-230176" fontAlgn="auto">
              <a:spcBef>
                <a:spcPts val="0"/>
              </a:spcBef>
              <a:spcAft>
                <a:spcPts val="0"/>
              </a:spcAft>
              <a:defRPr/>
            </a:pPr>
            <a:r>
              <a:rPr lang="en-US" b="1" dirty="0" err="1">
                <a:solidFill>
                  <a:srgbClr val="002060"/>
                </a:solidFill>
                <a:latin typeface="Calibri" pitchFamily="34" charset="0"/>
                <a:ea typeface="+mn-ea"/>
                <a:cs typeface="Calibri" pitchFamily="34" charset="0"/>
              </a:rPr>
              <a:t>PacIOOS</a:t>
            </a:r>
            <a:r>
              <a:rPr lang="en-US" b="1" dirty="0">
                <a:solidFill>
                  <a:srgbClr val="002060"/>
                </a:solidFill>
                <a:latin typeface="Calibri" pitchFamily="34" charset="0"/>
                <a:ea typeface="+mn-ea"/>
                <a:cs typeface="Calibri" pitchFamily="34" charset="0"/>
              </a:rPr>
              <a:t>:</a:t>
            </a:r>
          </a:p>
          <a:p>
            <a:pPr marL="346057" lvl="1" indent="-230176" fontAlgn="auto">
              <a:spcBef>
                <a:spcPts val="0"/>
              </a:spcBef>
              <a:spcAft>
                <a:spcPts val="0"/>
              </a:spcAft>
              <a:buFont typeface="Arial" pitchFamily="34" charset="0"/>
              <a:buChar char="•"/>
              <a:defRPr/>
            </a:pPr>
            <a:r>
              <a:rPr lang="en-US" sz="1800" dirty="0">
                <a:solidFill>
                  <a:srgbClr val="002060"/>
                </a:solidFill>
                <a:latin typeface="Calibri" pitchFamily="34" charset="0"/>
                <a:ea typeface="+mn-ea"/>
                <a:cs typeface="Calibri" pitchFamily="34" charset="0"/>
              </a:rPr>
              <a:t>Provided the only real-time water level and turbidity measurements for Waikiki</a:t>
            </a:r>
          </a:p>
          <a:p>
            <a:pPr marL="346057" lvl="1" indent="-230176" fontAlgn="auto">
              <a:spcBef>
                <a:spcPts val="0"/>
              </a:spcBef>
              <a:spcAft>
                <a:spcPts val="0"/>
              </a:spcAft>
              <a:buFont typeface="Arial" pitchFamily="34" charset="0"/>
              <a:buChar char="•"/>
              <a:defRPr/>
            </a:pPr>
            <a:r>
              <a:rPr lang="en-US" sz="1800" dirty="0">
                <a:solidFill>
                  <a:srgbClr val="002060"/>
                </a:solidFill>
                <a:latin typeface="Calibri" pitchFamily="34" charset="0"/>
                <a:ea typeface="+mn-ea"/>
                <a:cs typeface="Calibri" pitchFamily="34" charset="0"/>
              </a:rPr>
              <a:t>Ten-fold increase in web traffic</a:t>
            </a:r>
          </a:p>
        </p:txBody>
      </p:sp>
      <p:pic>
        <p:nvPicPr>
          <p:cNvPr id="40966" name="Picture 5" descr="http://www.cencoos.org/visual_media/news/MorroBay_waterlevel_tsunami.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931863"/>
            <a:ext cx="3127375"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2"/>
          <p:cNvSpPr txBox="1">
            <a:spLocks noGrp="1"/>
          </p:cNvSpPr>
          <p:nvPr/>
        </p:nvSpPr>
        <p:spPr bwMode="auto">
          <a:xfrm>
            <a:off x="7162800"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r"/>
            <a:endParaRPr lang="en-US" sz="1000">
              <a:solidFill>
                <a:schemeClr val="bg1"/>
              </a:solidFill>
            </a:endParaRPr>
          </a:p>
        </p:txBody>
      </p:sp>
      <p:pic>
        <p:nvPicPr>
          <p:cNvPr id="41987" name="Picture 5" descr="nano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050" y="6235700"/>
            <a:ext cx="53340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3"/>
          <p:cNvSpPr txBox="1">
            <a:spLocks noChangeArrowheads="1"/>
          </p:cNvSpPr>
          <p:nvPr/>
        </p:nvSpPr>
        <p:spPr bwMode="auto">
          <a:xfrm>
            <a:off x="4419600" y="762000"/>
            <a:ext cx="4562475" cy="2286000"/>
          </a:xfrm>
          <a:prstGeom prst="rect">
            <a:avLst/>
          </a:prstGeom>
          <a:noFill/>
          <a:ln w="9525">
            <a:noFill/>
            <a:miter lim="800000"/>
            <a:headEnd/>
            <a:tailEnd/>
          </a:ln>
        </p:spPr>
        <p:txBody>
          <a:bodyPr/>
          <a:lstStyle/>
          <a:p>
            <a:pPr>
              <a:spcBef>
                <a:spcPct val="20000"/>
              </a:spcBef>
              <a:defRPr/>
            </a:pPr>
            <a:r>
              <a:rPr lang="en-US" sz="2000" dirty="0">
                <a:solidFill>
                  <a:srgbClr val="002060"/>
                </a:solidFill>
                <a:latin typeface="Calibri" pitchFamily="34" charset="0"/>
                <a:ea typeface="ＭＳ Ｐゴシック" pitchFamily="34" charset="-128"/>
                <a:cs typeface="+mn-cs"/>
              </a:rPr>
              <a:t>Types of Information: </a:t>
            </a:r>
          </a:p>
          <a:p>
            <a:pPr marL="457200" indent="-457200">
              <a:spcBef>
                <a:spcPct val="20000"/>
              </a:spcBef>
              <a:buFontTx/>
              <a:buAutoNum type="alphaLcParenR"/>
              <a:defRPr/>
            </a:pPr>
            <a:r>
              <a:rPr lang="en-US" sz="2000" dirty="0">
                <a:solidFill>
                  <a:srgbClr val="002060"/>
                </a:solidFill>
                <a:latin typeface="Calibri" pitchFamily="34" charset="0"/>
                <a:ea typeface="ＭＳ Ｐゴシック" pitchFamily="34" charset="-128"/>
                <a:cs typeface="+mn-cs"/>
              </a:rPr>
              <a:t>Initial info including link to tsunami portal; </a:t>
            </a:r>
          </a:p>
          <a:p>
            <a:pPr marL="457200" indent="-457200">
              <a:spcBef>
                <a:spcPct val="20000"/>
              </a:spcBef>
              <a:buFontTx/>
              <a:buAutoNum type="alphaLcParenR"/>
              <a:defRPr/>
            </a:pPr>
            <a:r>
              <a:rPr lang="en-US" sz="2000" dirty="0">
                <a:solidFill>
                  <a:srgbClr val="002060"/>
                </a:solidFill>
                <a:latin typeface="Calibri" pitchFamily="34" charset="0"/>
                <a:ea typeface="ＭＳ Ｐゴシック" pitchFamily="34" charset="-128"/>
                <a:cs typeface="+mn-cs"/>
              </a:rPr>
              <a:t>graphs of water level for various locations; </a:t>
            </a:r>
          </a:p>
          <a:p>
            <a:pPr marL="457200" indent="-457200">
              <a:spcBef>
                <a:spcPct val="20000"/>
              </a:spcBef>
              <a:buFontTx/>
              <a:buAutoNum type="alphaLcParenR"/>
              <a:defRPr/>
            </a:pPr>
            <a:r>
              <a:rPr lang="en-US" sz="2000" dirty="0">
                <a:solidFill>
                  <a:srgbClr val="002060"/>
                </a:solidFill>
                <a:latin typeface="Calibri" pitchFamily="34" charset="0"/>
                <a:ea typeface="ＭＳ Ｐゴシック" pitchFamily="34" charset="-128"/>
                <a:cs typeface="+mn-cs"/>
              </a:rPr>
              <a:t>synthesis information</a:t>
            </a:r>
          </a:p>
        </p:txBody>
      </p:sp>
      <p:sp>
        <p:nvSpPr>
          <p:cNvPr id="41989" name="Rectangle 2"/>
          <p:cNvSpPr txBox="1">
            <a:spLocks noChangeArrowheads="1"/>
          </p:cNvSpPr>
          <p:nvPr/>
        </p:nvSpPr>
        <p:spPr bwMode="auto">
          <a:xfrm>
            <a:off x="0" y="381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eaLnBrk="1" hangingPunct="1"/>
            <a:endParaRPr lang="en-US" sz="3200">
              <a:latin typeface="Candara" pitchFamily="34" charset="0"/>
            </a:endParaRPr>
          </a:p>
        </p:txBody>
      </p:sp>
      <p:pic>
        <p:nvPicPr>
          <p:cNvPr id="419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14400"/>
            <a:ext cx="44196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Rectangle 3"/>
          <p:cNvSpPr txBox="1">
            <a:spLocks noChangeArrowheads="1"/>
          </p:cNvSpPr>
          <p:nvPr/>
        </p:nvSpPr>
        <p:spPr bwMode="auto">
          <a:xfrm>
            <a:off x="438150" y="4343400"/>
            <a:ext cx="42100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spcBef>
                <a:spcPct val="20000"/>
              </a:spcBef>
            </a:pPr>
            <a:r>
              <a:rPr lang="en-US">
                <a:solidFill>
                  <a:srgbClr val="002060"/>
                </a:solidFill>
                <a:latin typeface="Calibri" pitchFamily="34" charset="0"/>
              </a:rPr>
              <a:t>Facebook: </a:t>
            </a:r>
          </a:p>
          <a:p>
            <a:pPr eaLnBrk="1" hangingPunct="1">
              <a:spcBef>
                <a:spcPct val="20000"/>
              </a:spcBef>
            </a:pPr>
            <a:r>
              <a:rPr lang="en-US">
                <a:solidFill>
                  <a:srgbClr val="002060"/>
                </a:solidFill>
                <a:latin typeface="Calibri" pitchFamily="34" charset="0"/>
              </a:rPr>
              <a:t>        =  Posts</a:t>
            </a:r>
          </a:p>
          <a:p>
            <a:pPr eaLnBrk="1" hangingPunct="1">
              <a:spcBef>
                <a:spcPct val="20000"/>
              </a:spcBef>
            </a:pPr>
            <a:r>
              <a:rPr lang="en-US">
                <a:solidFill>
                  <a:srgbClr val="002060"/>
                </a:solidFill>
                <a:latin typeface="Calibri" pitchFamily="34" charset="0"/>
              </a:rPr>
              <a:t>        =  Tsunami event</a:t>
            </a:r>
          </a:p>
          <a:p>
            <a:pPr eaLnBrk="1" hangingPunct="1">
              <a:spcBef>
                <a:spcPct val="20000"/>
              </a:spcBef>
            </a:pPr>
            <a:endParaRPr lang="en-US"/>
          </a:p>
        </p:txBody>
      </p:sp>
      <p:sp>
        <p:nvSpPr>
          <p:cNvPr id="41992" name="Rectangle 3"/>
          <p:cNvSpPr txBox="1">
            <a:spLocks noChangeArrowheads="1"/>
          </p:cNvSpPr>
          <p:nvPr/>
        </p:nvSpPr>
        <p:spPr bwMode="auto">
          <a:xfrm>
            <a:off x="4267200" y="6235700"/>
            <a:ext cx="45624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spcBef>
                <a:spcPct val="20000"/>
              </a:spcBef>
            </a:pPr>
            <a:r>
              <a:rPr lang="en-US" sz="2000">
                <a:solidFill>
                  <a:schemeClr val="bg1"/>
                </a:solidFill>
              </a:rPr>
              <a:t>www.facebook.com/NANOOS.PNW</a:t>
            </a:r>
          </a:p>
        </p:txBody>
      </p:sp>
      <p:pic>
        <p:nvPicPr>
          <p:cNvPr id="4199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048000"/>
            <a:ext cx="3481388"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Title 10"/>
          <p:cNvSpPr>
            <a:spLocks noGrp="1"/>
          </p:cNvSpPr>
          <p:nvPr>
            <p:ph type="title"/>
          </p:nvPr>
        </p:nvSpPr>
        <p:spPr>
          <a:xfrm>
            <a:off x="609600" y="0"/>
            <a:ext cx="8153400" cy="609600"/>
          </a:xfrm>
        </p:spPr>
        <p:txBody>
          <a:bodyPr/>
          <a:lstStyle/>
          <a:p>
            <a:r>
              <a:rPr lang="en-US" sz="2800" b="1" smtClean="0">
                <a:solidFill>
                  <a:srgbClr val="002060"/>
                </a:solidFill>
                <a:latin typeface="Calibri" pitchFamily="34" charset="0"/>
              </a:rPr>
              <a:t>Using Social Media to reach out in new ways</a:t>
            </a:r>
          </a:p>
        </p:txBody>
      </p:sp>
      <p:sp>
        <p:nvSpPr>
          <p:cNvPr id="41995"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7D2B9AF6-ED83-4120-9D3C-84BCBF43FD36}" type="slidenum">
              <a:rPr lang="en-US" sz="1400" smtClean="0">
                <a:solidFill>
                  <a:schemeClr val="bg1"/>
                </a:solidFill>
              </a:rPr>
              <a:pPr/>
              <a:t>37</a:t>
            </a:fld>
            <a:endParaRPr lang="en-US" sz="1400" smtClean="0">
              <a:solidFill>
                <a:schemeClr val="bg1"/>
              </a:solidFill>
            </a:endParaRPr>
          </a:p>
        </p:txBody>
      </p:sp>
      <p:sp>
        <p:nvSpPr>
          <p:cNvPr id="14" name="5-Point Star 13"/>
          <p:cNvSpPr/>
          <p:nvPr/>
        </p:nvSpPr>
        <p:spPr bwMode="auto">
          <a:xfrm>
            <a:off x="762000" y="5257800"/>
            <a:ext cx="381000" cy="30480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latin typeface="Arial" charset="0"/>
              <a:ea typeface="ＭＳ Ｐゴシック" pitchFamily="1" charset="-128"/>
              <a:cs typeface="+mn-cs"/>
            </a:endParaRPr>
          </a:p>
        </p:txBody>
      </p:sp>
      <p:sp>
        <p:nvSpPr>
          <p:cNvPr id="15" name="5-Point Star 14"/>
          <p:cNvSpPr/>
          <p:nvPr/>
        </p:nvSpPr>
        <p:spPr bwMode="auto">
          <a:xfrm>
            <a:off x="762000" y="4876800"/>
            <a:ext cx="381000" cy="3048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latin typeface="Arial" charset="0"/>
              <a:ea typeface="ＭＳ Ｐゴシック" pitchFamily="1" charset="-128"/>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title"/>
          </p:nvPr>
        </p:nvSpPr>
        <p:spPr/>
        <p:txBody>
          <a:bodyPr/>
          <a:lstStyle/>
          <a:p>
            <a:r>
              <a:rPr lang="en-US" smtClean="0">
                <a:latin typeface="Calibri" pitchFamily="34" charset="0"/>
              </a:rPr>
              <a:t>IOOS Industry Participation</a:t>
            </a:r>
          </a:p>
        </p:txBody>
      </p:sp>
      <p:sp>
        <p:nvSpPr>
          <p:cNvPr id="43011" name="Content Placeholder 11"/>
          <p:cNvSpPr>
            <a:spLocks noGrp="1"/>
          </p:cNvSpPr>
          <p:nvPr>
            <p:ph idx="1"/>
          </p:nvPr>
        </p:nvSpPr>
        <p:spPr/>
        <p:txBody>
          <a:bodyPr/>
          <a:lstStyle/>
          <a:p>
            <a:r>
              <a:rPr lang="en-US" sz="2800" smtClean="0"/>
              <a:t>MTS/IEEE 2011 Town Halls</a:t>
            </a:r>
          </a:p>
          <a:p>
            <a:pPr lvl="1"/>
            <a:r>
              <a:rPr lang="en-US" sz="2400" i="1" smtClean="0"/>
              <a:t>Emerging Ocean Observing Technology Forum</a:t>
            </a:r>
            <a:endParaRPr lang="en-US" sz="2400" smtClean="0"/>
          </a:p>
          <a:p>
            <a:pPr lvl="1"/>
            <a:r>
              <a:rPr lang="en-US" sz="2400" i="1" smtClean="0"/>
              <a:t>Partnerships to Integrate Ocean Observing to Address Customer Needs</a:t>
            </a:r>
          </a:p>
          <a:p>
            <a:pPr lvl="1">
              <a:buFontTx/>
              <a:buNone/>
            </a:pPr>
            <a:endParaRPr lang="en-US" sz="2400" smtClean="0"/>
          </a:p>
          <a:p>
            <a:r>
              <a:rPr lang="en-US" sz="2800" smtClean="0"/>
              <a:t>IOOC Great Lakes Workshop, June 2011</a:t>
            </a:r>
          </a:p>
          <a:p>
            <a:pPr>
              <a:buFontTx/>
              <a:buNone/>
            </a:pPr>
            <a:endParaRPr lang="en-US" sz="2800" smtClean="0"/>
          </a:p>
          <a:p>
            <a:r>
              <a:rPr lang="en-US" sz="2800" smtClean="0"/>
              <a:t>NOAA/AOOS Arctic MOU Annex</a:t>
            </a:r>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C56828A2-2FAF-48FA-8349-F6CAD1AAB222}" type="slidenum">
              <a:rPr lang="en-US" sz="1400" smtClean="0">
                <a:solidFill>
                  <a:schemeClr val="bg1"/>
                </a:solidFill>
              </a:rPr>
              <a:pPr/>
              <a:t>38</a:t>
            </a:fld>
            <a:endParaRPr lang="en-US" sz="1400" smtClean="0">
              <a:solidFill>
                <a:schemeClr val="bg1"/>
              </a:solidFill>
            </a:endParaRPr>
          </a:p>
        </p:txBody>
      </p:sp>
      <p:sp>
        <p:nvSpPr>
          <p:cNvPr id="43013" name="Slide Number Placeholder 5"/>
          <p:cNvSpPr txBox="1">
            <a:spLocks noGrp="1"/>
          </p:cNvSpPr>
          <p:nvPr/>
        </p:nvSpPr>
        <p:spPr bwMode="auto">
          <a:xfrm>
            <a:off x="7010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r"/>
            <a:endParaRPr lang="en-US" sz="1400">
              <a:solidFill>
                <a:srgbClr val="4D4D4D"/>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6"/>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96850" y="990600"/>
            <a:ext cx="87376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p:cNvSpPr>
            <a:spLocks noGrp="1"/>
          </p:cNvSpPr>
          <p:nvPr>
            <p:ph type="title"/>
          </p:nvPr>
        </p:nvSpPr>
        <p:spPr/>
        <p:txBody>
          <a:bodyPr/>
          <a:lstStyle/>
          <a:p>
            <a:r>
              <a:rPr lang="en-US" smtClean="0">
                <a:latin typeface="Calibri" pitchFamily="34" charset="0"/>
              </a:rPr>
              <a:t>Advancement with the Global Obs Community</a:t>
            </a:r>
          </a:p>
        </p:txBody>
      </p:sp>
      <p:sp>
        <p:nvSpPr>
          <p:cNvPr id="44036" name="Content Placeholder 2"/>
          <p:cNvSpPr>
            <a:spLocks noGrp="1"/>
          </p:cNvSpPr>
          <p:nvPr>
            <p:ph idx="1"/>
          </p:nvPr>
        </p:nvSpPr>
        <p:spPr>
          <a:xfrm>
            <a:off x="457200" y="990600"/>
            <a:ext cx="8229600" cy="3276600"/>
          </a:xfrm>
        </p:spPr>
        <p:txBody>
          <a:bodyPr/>
          <a:lstStyle/>
          <a:p>
            <a:r>
              <a:rPr lang="en-US" sz="2800" smtClean="0"/>
              <a:t>Ocean Obs 2009, “Framework for Ocean Observing” near final</a:t>
            </a:r>
          </a:p>
          <a:p>
            <a:pPr>
              <a:buFontTx/>
              <a:buNone/>
            </a:pPr>
            <a:endParaRPr lang="en-US" sz="2800" smtClean="0"/>
          </a:p>
          <a:p>
            <a:r>
              <a:rPr lang="en-US" sz="2800" smtClean="0"/>
              <a:t>PICO Implementation led by Paul DiGiacomo</a:t>
            </a:r>
          </a:p>
          <a:p>
            <a:pPr>
              <a:buFontTx/>
              <a:buNone/>
            </a:pPr>
            <a:endParaRPr lang="en-US" sz="2800" smtClean="0"/>
          </a:p>
          <a:p>
            <a:r>
              <a:rPr lang="en-US" sz="2800" smtClean="0"/>
              <a:t>GOOS Regional Alliance: U.S. turn to Chair </a:t>
            </a:r>
          </a:p>
          <a:p>
            <a:pPr lvl="1"/>
            <a:r>
              <a:rPr lang="en-US" sz="2400" smtClean="0"/>
              <a:t>Paul DiGiacomo providing support</a:t>
            </a:r>
          </a:p>
          <a:p>
            <a:pPr lvl="1">
              <a:buFontTx/>
              <a:buNone/>
            </a:pPr>
            <a:endParaRPr lang="en-US" sz="2400" smtClean="0"/>
          </a:p>
          <a:p>
            <a:r>
              <a:rPr lang="en-US" sz="2800" smtClean="0"/>
              <a:t>Global Open Ocean continued support for JCOMM, Carbon Program</a:t>
            </a:r>
          </a:p>
          <a:p>
            <a:endParaRPr lang="en-US" smtClean="0"/>
          </a:p>
        </p:txBody>
      </p:sp>
      <p:sp>
        <p:nvSpPr>
          <p:cNvPr id="440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0B01F1B9-87D8-4D0D-A484-D74BD18359D9}" type="slidenum">
              <a:rPr lang="en-US" sz="1400" smtClean="0">
                <a:solidFill>
                  <a:schemeClr val="bg1"/>
                </a:solidFill>
              </a:rPr>
              <a:pPr/>
              <a:t>39</a:t>
            </a:fld>
            <a:endParaRPr lang="en-US" sz="140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latin typeface="Calibri" pitchFamily="34" charset="0"/>
              </a:rPr>
              <a:t>DMAC Developments Nationally </a:t>
            </a:r>
          </a:p>
        </p:txBody>
      </p:sp>
      <p:sp>
        <p:nvSpPr>
          <p:cNvPr id="6" name="Content Placeholder 5"/>
          <p:cNvSpPr>
            <a:spLocks noGrp="1"/>
          </p:cNvSpPr>
          <p:nvPr>
            <p:ph idx="1"/>
          </p:nvPr>
        </p:nvSpPr>
        <p:spPr/>
        <p:txBody>
          <a:bodyPr>
            <a:normAutofit fontScale="85000" lnSpcReduction="20000"/>
          </a:bodyPr>
          <a:lstStyle/>
          <a:p>
            <a:pPr>
              <a:defRPr/>
            </a:pPr>
            <a:r>
              <a:rPr lang="en-US" b="1" dirty="0" smtClean="0"/>
              <a:t>Data Management Plan drafted, reviewed by DMAC ST </a:t>
            </a:r>
          </a:p>
          <a:p>
            <a:pPr>
              <a:defRPr/>
            </a:pPr>
            <a:r>
              <a:rPr lang="en-US" b="1" dirty="0" smtClean="0"/>
              <a:t>US Navy (METCON – NMDSF)</a:t>
            </a:r>
          </a:p>
          <a:p>
            <a:pPr lvl="1">
              <a:buFontTx/>
              <a:buChar char="•"/>
              <a:defRPr/>
            </a:pPr>
            <a:r>
              <a:rPr lang="en-US" dirty="0" smtClean="0"/>
              <a:t> Project compared and contrasted the technical architectures underlying the Navy METOC Data Services Framework and  IOOS DMAC subsystem.  </a:t>
            </a:r>
          </a:p>
          <a:p>
            <a:pPr lvl="1">
              <a:buFontTx/>
              <a:buChar char="•"/>
              <a:defRPr/>
            </a:pPr>
            <a:r>
              <a:rPr lang="en-US" dirty="0" smtClean="0"/>
              <a:t> Final report to be delivered in Dec 2011.</a:t>
            </a:r>
          </a:p>
          <a:p>
            <a:pPr lvl="1">
              <a:defRPr/>
            </a:pPr>
            <a:endParaRPr lang="en-US" sz="800" dirty="0" smtClean="0">
              <a:cs typeface="Times New Roman" pitchFamily="18" charset="0"/>
            </a:endParaRPr>
          </a:p>
          <a:p>
            <a:pPr>
              <a:defRPr/>
            </a:pPr>
            <a:r>
              <a:rPr lang="en-US" b="1" dirty="0" smtClean="0"/>
              <a:t>  NSF OOI </a:t>
            </a:r>
            <a:r>
              <a:rPr lang="en-US" sz="2000" dirty="0" smtClean="0"/>
              <a:t>(covered later in presentation)</a:t>
            </a:r>
          </a:p>
          <a:p>
            <a:pPr>
              <a:defRPr/>
            </a:pPr>
            <a:endParaRPr lang="en-US" sz="800" dirty="0" smtClean="0"/>
          </a:p>
          <a:p>
            <a:pPr>
              <a:defRPr/>
            </a:pPr>
            <a:r>
              <a:rPr lang="en-US" b="1" dirty="0" smtClean="0"/>
              <a:t>  USACE</a:t>
            </a:r>
          </a:p>
          <a:p>
            <a:pPr lvl="1">
              <a:buFontTx/>
              <a:buChar char="•"/>
              <a:defRPr/>
            </a:pPr>
            <a:r>
              <a:rPr lang="en-US" dirty="0" smtClean="0"/>
              <a:t>Completed Phase 1 project with Mobile (AL) District to expose USACE water level data via US IOOS web services</a:t>
            </a:r>
          </a:p>
          <a:p>
            <a:pPr lvl="1">
              <a:buFontTx/>
              <a:buChar char="•"/>
              <a:defRPr/>
            </a:pPr>
            <a:r>
              <a:rPr lang="en-US" dirty="0" smtClean="0"/>
              <a:t>Successful first steps provide opportunity for expansion at Mobile and other districts</a:t>
            </a:r>
            <a:endParaRPr lang="en-US" b="1" dirty="0" smtClean="0"/>
          </a:p>
          <a:p>
            <a:pPr>
              <a:defRPr/>
            </a:pPr>
            <a:endParaRPr lang="en-US" sz="800" dirty="0" smtClean="0"/>
          </a:p>
          <a:p>
            <a:pPr>
              <a:defRPr/>
            </a:pPr>
            <a:r>
              <a:rPr lang="en-US" dirty="0" smtClean="0"/>
              <a:t>  </a:t>
            </a:r>
            <a:r>
              <a:rPr lang="en-US" b="1" dirty="0" smtClean="0"/>
              <a:t>NOAA (NWS/NDBC, NOS/CO-OPS)</a:t>
            </a:r>
          </a:p>
          <a:p>
            <a:pPr lvl="1">
              <a:buFontTx/>
              <a:buChar char="•"/>
              <a:defRPr/>
            </a:pPr>
            <a:r>
              <a:rPr lang="en-US" dirty="0" smtClean="0">
                <a:cs typeface="Times New Roman" pitchFamily="18" charset="0"/>
              </a:rPr>
              <a:t> </a:t>
            </a:r>
            <a:r>
              <a:rPr lang="en-US" dirty="0" smtClean="0"/>
              <a:t>Continue to develop web based data access services </a:t>
            </a:r>
          </a:p>
          <a:p>
            <a:pPr lvl="1">
              <a:buFontTx/>
              <a:buChar char="•"/>
              <a:defRPr/>
            </a:pPr>
            <a:r>
              <a:rPr lang="en-US" dirty="0" smtClean="0"/>
              <a:t> Expand the number of data sets delivered by these services.</a:t>
            </a:r>
          </a:p>
          <a:p>
            <a:pPr lvl="1">
              <a:buFontTx/>
              <a:buChar char="•"/>
              <a:defRPr/>
            </a:pPr>
            <a:r>
              <a:rPr lang="en-US" dirty="0" smtClean="0"/>
              <a:t> CO-OPS “collections” service – retrieve data 2X as fast and process 70% faster  </a:t>
            </a:r>
          </a:p>
          <a:p>
            <a:pPr lvl="1">
              <a:defRPr/>
            </a:pPr>
            <a:endParaRPr lang="en-US" sz="800" dirty="0" smtClean="0"/>
          </a:p>
          <a:p>
            <a:pPr>
              <a:defRPr/>
            </a:pPr>
            <a:r>
              <a:rPr lang="en-US" b="1" dirty="0" smtClean="0"/>
              <a:t>  DMAC ST </a:t>
            </a:r>
            <a:r>
              <a:rPr lang="en-US" sz="2000" dirty="0" smtClean="0"/>
              <a:t>(NSF, USACE, US EPA, USGS, USCG, NPS, MMC, BOEMRE, NASA, NOAA)</a:t>
            </a:r>
          </a:p>
          <a:p>
            <a:pPr>
              <a:defRPr/>
            </a:pPr>
            <a:endParaRPr lang="en-US" dirty="0"/>
          </a:p>
        </p:txBody>
      </p:sp>
      <p:sp>
        <p:nvSpPr>
          <p:cNvPr id="81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FF7CB818-984A-4938-95B6-D2602D62068E}" type="slidenum">
              <a:rPr lang="en-US" sz="1400" smtClean="0">
                <a:solidFill>
                  <a:schemeClr val="bg1"/>
                </a:solidFill>
              </a:rPr>
              <a:pPr/>
              <a:t>4</a:t>
            </a:fld>
            <a:endParaRPr lang="en-US" sz="1400" smtClean="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l"/>
            <a:r>
              <a:rPr lang="en-US" sz="4000" smtClean="0">
                <a:latin typeface="Calibri" pitchFamily="34" charset="0"/>
              </a:rPr>
              <a:t>    Argo</a:t>
            </a:r>
          </a:p>
        </p:txBody>
      </p:sp>
      <p:sp>
        <p:nvSpPr>
          <p:cNvPr id="4505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E39855FB-B2AC-4250-9F77-829206F0DCCC}" type="slidenum">
              <a:rPr lang="en-US" sz="1400" smtClean="0">
                <a:solidFill>
                  <a:schemeClr val="bg1"/>
                </a:solidFill>
              </a:rPr>
              <a:pPr/>
              <a:t>40</a:t>
            </a:fld>
            <a:endParaRPr lang="en-US" sz="1400" smtClean="0">
              <a:solidFill>
                <a:schemeClr val="bg1"/>
              </a:solidFill>
            </a:endParaRPr>
          </a:p>
        </p:txBody>
      </p:sp>
      <p:sp>
        <p:nvSpPr>
          <p:cNvPr id="45060" name="TextBox 4"/>
          <p:cNvSpPr txBox="1">
            <a:spLocks noChangeArrowheads="1"/>
          </p:cNvSpPr>
          <p:nvPr/>
        </p:nvSpPr>
        <p:spPr bwMode="auto">
          <a:xfrm>
            <a:off x="-381000" y="1143000"/>
            <a:ext cx="3581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eaLnBrk="1" hangingPunct="1"/>
            <a:r>
              <a:rPr lang="en-US" sz="2800">
                <a:solidFill>
                  <a:srgbClr val="002060"/>
                </a:solidFill>
                <a:latin typeface="Calibri" pitchFamily="34" charset="0"/>
              </a:rPr>
              <a:t>Active </a:t>
            </a:r>
          </a:p>
          <a:p>
            <a:pPr algn="ctr" eaLnBrk="1" hangingPunct="1"/>
            <a:r>
              <a:rPr lang="en-US" sz="2800">
                <a:solidFill>
                  <a:srgbClr val="002060"/>
                </a:solidFill>
                <a:latin typeface="Calibri" pitchFamily="34" charset="0"/>
              </a:rPr>
              <a:t>U.S. Argo Floats</a:t>
            </a:r>
          </a:p>
          <a:p>
            <a:pPr algn="ctr" eaLnBrk="1" hangingPunct="1"/>
            <a:r>
              <a:rPr lang="en-US" i="1">
                <a:solidFill>
                  <a:srgbClr val="002060"/>
                </a:solidFill>
                <a:latin typeface="Calibri" pitchFamily="34" charset="0"/>
              </a:rPr>
              <a:t>(As of 10/11) </a:t>
            </a:r>
          </a:p>
        </p:txBody>
      </p:sp>
      <p:sp>
        <p:nvSpPr>
          <p:cNvPr id="4506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45062" name="Picture 2" descr="2011-10-count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8600"/>
            <a:ext cx="6121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Box 11"/>
          <p:cNvSpPr txBox="1">
            <a:spLocks noChangeArrowheads="1"/>
          </p:cNvSpPr>
          <p:nvPr/>
        </p:nvSpPr>
        <p:spPr bwMode="auto">
          <a:xfrm>
            <a:off x="0" y="3933825"/>
            <a:ext cx="9144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i="1">
                <a:solidFill>
                  <a:srgbClr val="002060"/>
                </a:solidFill>
                <a:latin typeface="Calibri" pitchFamily="34" charset="0"/>
              </a:rPr>
              <a:t>“Today Argo provides over 110,000 high quality profiles of temperature and salinity annually, most to 2,000 meters, homogeneously distributed over the global ocean, without seasonal bias</a:t>
            </a:r>
            <a:r>
              <a:rPr lang="en-US" i="1" baseline="30000">
                <a:solidFill>
                  <a:srgbClr val="002060"/>
                </a:solidFill>
                <a:latin typeface="Calibri" pitchFamily="34" charset="0"/>
              </a:rPr>
              <a:t>1</a:t>
            </a:r>
            <a:r>
              <a:rPr lang="en-US" i="1">
                <a:solidFill>
                  <a:srgbClr val="002060"/>
                </a:solidFill>
                <a:latin typeface="Calibri" pitchFamily="34" charset="0"/>
              </a:rPr>
              <a:t>.”</a:t>
            </a:r>
          </a:p>
          <a:p>
            <a:pPr eaLnBrk="1" hangingPunct="1"/>
            <a:endParaRPr lang="en-US" i="1">
              <a:solidFill>
                <a:srgbClr val="002060"/>
              </a:solidFill>
              <a:latin typeface="Calibri" pitchFamily="34" charset="0"/>
            </a:endParaRPr>
          </a:p>
          <a:p>
            <a:pPr eaLnBrk="1" hangingPunct="1"/>
            <a:r>
              <a:rPr lang="en-US" sz="2000" baseline="30000">
                <a:solidFill>
                  <a:srgbClr val="002060"/>
                </a:solidFill>
                <a:latin typeface="Calibri" pitchFamily="34" charset="0"/>
              </a:rPr>
              <a:t>1</a:t>
            </a:r>
            <a:r>
              <a:rPr lang="en-US" sz="2000">
                <a:solidFill>
                  <a:srgbClr val="002060"/>
                </a:solidFill>
                <a:latin typeface="Calibri" pitchFamily="34" charset="0"/>
              </a:rPr>
              <a:t>The Argo Project: Global Observations for Understanding and Prediction of Climate Variability. Report on Progress in FY11, October 1, 2010 – September 30, 2011 (draft)</a:t>
            </a:r>
          </a:p>
          <a:p>
            <a:pPr eaLnBrk="1" hangingPunct="1"/>
            <a:endParaRPr lang="en-US" i="1">
              <a:solidFill>
                <a:srgbClr val="002060"/>
              </a:solidFill>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Global Open Ocean Advancements</a:t>
            </a:r>
          </a:p>
        </p:txBody>
      </p:sp>
      <p:sp>
        <p:nvSpPr>
          <p:cNvPr id="46083" name="Content Placeholder 2"/>
          <p:cNvSpPr>
            <a:spLocks noGrp="1"/>
          </p:cNvSpPr>
          <p:nvPr>
            <p:ph idx="1"/>
          </p:nvPr>
        </p:nvSpPr>
        <p:spPr>
          <a:xfrm>
            <a:off x="381000" y="1143000"/>
            <a:ext cx="8229600" cy="5181600"/>
          </a:xfrm>
        </p:spPr>
        <p:txBody>
          <a:bodyPr/>
          <a:lstStyle/>
          <a:p>
            <a:r>
              <a:rPr lang="en-US" smtClean="0"/>
              <a:t>Increased investment to develop </a:t>
            </a:r>
            <a:r>
              <a:rPr lang="en-US" b="1" smtClean="0"/>
              <a:t>deep flow technology</a:t>
            </a:r>
          </a:p>
          <a:p>
            <a:pPr lvl="1"/>
            <a:r>
              <a:rPr lang="en-US" sz="2400" smtClean="0"/>
              <a:t>Floats will go 6,000M, enabling full depth profiling</a:t>
            </a:r>
          </a:p>
          <a:p>
            <a:pPr>
              <a:buFontTx/>
              <a:buNone/>
            </a:pPr>
            <a:endParaRPr lang="en-US" smtClean="0"/>
          </a:p>
          <a:p>
            <a:r>
              <a:rPr lang="en-US" smtClean="0"/>
              <a:t>Increased incremental support for </a:t>
            </a:r>
            <a:r>
              <a:rPr lang="en-US" b="1" smtClean="0"/>
              <a:t>tide gauge network</a:t>
            </a:r>
          </a:p>
          <a:p>
            <a:pPr lvl="1"/>
            <a:r>
              <a:rPr lang="en-US" sz="2400" smtClean="0"/>
              <a:t>Added GPS to better determine land position relative to sea level changes</a:t>
            </a:r>
          </a:p>
        </p:txBody>
      </p:sp>
      <p:sp>
        <p:nvSpPr>
          <p:cNvPr id="460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030232A7-9578-4AEF-980F-31B83C2BCC33}" type="slidenum">
              <a:rPr lang="en-US" sz="1400" smtClean="0">
                <a:solidFill>
                  <a:schemeClr val="bg1"/>
                </a:solidFill>
              </a:rPr>
              <a:pPr/>
              <a:t>41</a:t>
            </a:fld>
            <a:endParaRPr lang="en-US" sz="1400" smtClean="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latin typeface="Calibri" pitchFamily="34" charset="0"/>
              </a:rPr>
              <a:t>U.S. IOOS and the National Ocean Policy</a:t>
            </a:r>
          </a:p>
        </p:txBody>
      </p:sp>
      <p:pic>
        <p:nvPicPr>
          <p:cNvPr id="4710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267200" y="838200"/>
            <a:ext cx="4114800" cy="5257800"/>
          </a:xfrm>
          <a:ln>
            <a:solidFill>
              <a:schemeClr val="tx1"/>
            </a:solidFill>
            <a:miter lim="800000"/>
            <a:headEnd/>
            <a:tailEnd/>
          </a:ln>
        </p:spPr>
      </p:pic>
      <p:sp>
        <p:nvSpPr>
          <p:cNvPr id="471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A80BD90C-9479-4B89-A216-B421398FA1F8}" type="slidenum">
              <a:rPr lang="en-US" sz="1400" smtClean="0">
                <a:solidFill>
                  <a:schemeClr val="bg1"/>
                </a:solidFill>
              </a:rPr>
              <a:pPr/>
              <a:t>42</a:t>
            </a:fld>
            <a:endParaRPr lang="en-US" sz="1400" smtClean="0">
              <a:solidFill>
                <a:schemeClr val="bg1"/>
              </a:solidFill>
            </a:endParaRPr>
          </a:p>
        </p:txBody>
      </p:sp>
      <p:sp>
        <p:nvSpPr>
          <p:cNvPr id="47109" name="TextBox 5"/>
          <p:cNvSpPr txBox="1">
            <a:spLocks noChangeArrowheads="1"/>
          </p:cNvSpPr>
          <p:nvPr/>
        </p:nvSpPr>
        <p:spPr bwMode="auto">
          <a:xfrm>
            <a:off x="304800" y="1447800"/>
            <a:ext cx="3810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a:solidFill>
                  <a:srgbClr val="002060"/>
                </a:solidFill>
                <a:latin typeface="Calibri" pitchFamily="34" charset="0"/>
              </a:rPr>
              <a:t>U.S. IOOS worked with the interagency team to draft, vet and revise strategic actions for the national plan.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latin typeface="Calibri" pitchFamily="34" charset="0"/>
              </a:rPr>
              <a:t>Forward Look at FY2012</a:t>
            </a:r>
          </a:p>
        </p:txBody>
      </p:sp>
      <p:sp>
        <p:nvSpPr>
          <p:cNvPr id="48131" name="Content Placeholder 2"/>
          <p:cNvSpPr>
            <a:spLocks noGrp="1"/>
          </p:cNvSpPr>
          <p:nvPr>
            <p:ph idx="1"/>
          </p:nvPr>
        </p:nvSpPr>
        <p:spPr/>
        <p:txBody>
          <a:bodyPr/>
          <a:lstStyle/>
          <a:p>
            <a:r>
              <a:rPr lang="en-US" sz="2800" smtClean="0"/>
              <a:t>IOOS Program Office Over-Arching Priorities</a:t>
            </a:r>
          </a:p>
          <a:p>
            <a:pPr lvl="1"/>
            <a:r>
              <a:rPr lang="en-US" sz="2400" b="1" smtClean="0"/>
              <a:t>ICE Completion</a:t>
            </a:r>
          </a:p>
          <a:p>
            <a:pPr lvl="1"/>
            <a:r>
              <a:rPr lang="en-US" sz="2400" b="1" smtClean="0"/>
              <a:t>Regional Build Out Plans, Synthesis Document</a:t>
            </a:r>
          </a:p>
          <a:p>
            <a:pPr lvl="1"/>
            <a:r>
              <a:rPr lang="en-US" sz="2400" b="1" smtClean="0"/>
              <a:t>DMAC and Modeling Progress</a:t>
            </a:r>
          </a:p>
          <a:p>
            <a:pPr lvl="1">
              <a:buFontTx/>
              <a:buNone/>
            </a:pPr>
            <a:endParaRPr lang="en-US" smtClean="0"/>
          </a:p>
          <a:p>
            <a:pPr lvl="1">
              <a:buFontTx/>
              <a:buNone/>
            </a:pPr>
            <a:endParaRPr lang="en-US" smtClean="0"/>
          </a:p>
          <a:p>
            <a:r>
              <a:rPr lang="en-US" sz="2800" smtClean="0"/>
              <a:t>IOOS and IOOC Opportunities and Challenges</a:t>
            </a:r>
          </a:p>
          <a:p>
            <a:pPr lvl="1"/>
            <a:r>
              <a:rPr lang="en-US" sz="2400" b="1" smtClean="0"/>
              <a:t>2012 Summit</a:t>
            </a:r>
          </a:p>
          <a:p>
            <a:pPr lvl="1"/>
            <a:r>
              <a:rPr lang="en-US" sz="2400" b="1" smtClean="0"/>
              <a:t>Increasing Federal-Regional partnering</a:t>
            </a:r>
          </a:p>
        </p:txBody>
      </p:sp>
      <p:sp>
        <p:nvSpPr>
          <p:cNvPr id="4813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737692CF-D04F-4A62-B148-E9098C6887C4}" type="slidenum">
              <a:rPr lang="en-US" sz="1400" smtClean="0">
                <a:solidFill>
                  <a:schemeClr val="bg1"/>
                </a:solidFill>
              </a:rPr>
              <a:pPr/>
              <a:t>43</a:t>
            </a:fld>
            <a:endParaRPr lang="en-US" sz="1400" smtClean="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DMAC &amp; Modeling in FY12</a:t>
            </a:r>
          </a:p>
        </p:txBody>
      </p:sp>
      <p:sp>
        <p:nvSpPr>
          <p:cNvPr id="49155" name="Content Placeholder 2"/>
          <p:cNvSpPr>
            <a:spLocks noGrp="1"/>
          </p:cNvSpPr>
          <p:nvPr>
            <p:ph idx="1"/>
          </p:nvPr>
        </p:nvSpPr>
        <p:spPr/>
        <p:txBody>
          <a:bodyPr/>
          <a:lstStyle/>
          <a:p>
            <a:r>
              <a:rPr lang="en-US" smtClean="0"/>
              <a:t>DMAC Focus</a:t>
            </a:r>
          </a:p>
          <a:p>
            <a:pPr lvl="1"/>
            <a:r>
              <a:rPr lang="en-US" smtClean="0"/>
              <a:t>Moving from DIF pilot project to wide-spread adoption across Regions</a:t>
            </a:r>
          </a:p>
          <a:p>
            <a:pPr lvl="1"/>
            <a:r>
              <a:rPr lang="en-US" smtClean="0"/>
              <a:t>Reference implementation team with Federal and Regional representation</a:t>
            </a:r>
          </a:p>
          <a:p>
            <a:pPr lvl="1"/>
            <a:r>
              <a:rPr lang="en-US" smtClean="0"/>
              <a:t>Continue to increase access to biological and ecological system data by expanding current project to more Regions</a:t>
            </a:r>
          </a:p>
          <a:p>
            <a:pPr lvl="1"/>
            <a:r>
              <a:rPr lang="en-US" smtClean="0"/>
              <a:t>Provide animal telemetry data for use in Navy and NOAA models</a:t>
            </a:r>
          </a:p>
          <a:p>
            <a:pPr lvl="1"/>
            <a:r>
              <a:rPr lang="en-US" smtClean="0"/>
              <a:t>Take ownership of QARTOD QA/QC process </a:t>
            </a:r>
          </a:p>
          <a:p>
            <a:r>
              <a:rPr lang="en-US" smtClean="0"/>
              <a:t>Model Test Bed</a:t>
            </a:r>
          </a:p>
          <a:p>
            <a:pPr lvl="1"/>
            <a:r>
              <a:rPr lang="en-US" smtClean="0"/>
              <a:t>Solidify interagency support for test bed</a:t>
            </a:r>
          </a:p>
          <a:p>
            <a:pPr lvl="1"/>
            <a:r>
              <a:rPr lang="en-US" smtClean="0"/>
              <a:t>Produce test bed concept paper outlining needs for an operational test bed</a:t>
            </a:r>
          </a:p>
          <a:p>
            <a:pPr lvl="1">
              <a:buFontTx/>
              <a:buNone/>
            </a:pPr>
            <a:endParaRPr lang="en-US" smtClean="0"/>
          </a:p>
        </p:txBody>
      </p:sp>
      <p:sp>
        <p:nvSpPr>
          <p:cNvPr id="4915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4AB246B6-6CEC-462B-9315-E83ED40661D1}" type="slidenum">
              <a:rPr lang="en-US" sz="1400" smtClean="0">
                <a:solidFill>
                  <a:schemeClr val="bg1"/>
                </a:solidFill>
              </a:rPr>
              <a:pPr/>
              <a:t>44</a:t>
            </a:fld>
            <a:endParaRPr lang="en-US" sz="1400" smtClean="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6" descr="165glob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283075"/>
            <a:ext cx="31242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66"/>
          <p:cNvSpPr txBox="1">
            <a:spLocks noChangeArrowheads="1"/>
          </p:cNvSpPr>
          <p:nvPr/>
        </p:nvSpPr>
        <p:spPr bwMode="auto">
          <a:xfrm>
            <a:off x="-12700" y="228600"/>
            <a:ext cx="9156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eaLnBrk="1" hangingPunct="1"/>
            <a:r>
              <a:rPr lang="en-US" sz="2800" b="1">
                <a:solidFill>
                  <a:srgbClr val="002060"/>
                </a:solidFill>
                <a:latin typeface="Calibri" pitchFamily="34" charset="0"/>
              </a:rPr>
              <a:t>Multi-sensor Improved SST (MISST) for IOOS </a:t>
            </a:r>
          </a:p>
          <a:p>
            <a:pPr algn="ctr" eaLnBrk="1" hangingPunct="1"/>
            <a:r>
              <a:rPr lang="en-US" sz="2800" b="1" i="1">
                <a:solidFill>
                  <a:srgbClr val="002060"/>
                </a:solidFill>
                <a:latin typeface="Calibri" pitchFamily="34" charset="0"/>
              </a:rPr>
              <a:t>www.misst.org</a:t>
            </a:r>
          </a:p>
        </p:txBody>
      </p:sp>
      <p:sp>
        <p:nvSpPr>
          <p:cNvPr id="50180" name="Text Box 98"/>
          <p:cNvSpPr txBox="1">
            <a:spLocks noChangeArrowheads="1"/>
          </p:cNvSpPr>
          <p:nvPr/>
        </p:nvSpPr>
        <p:spPr bwMode="auto">
          <a:xfrm>
            <a:off x="0" y="12954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b="1">
                <a:solidFill>
                  <a:srgbClr val="CC0000"/>
                </a:solidFill>
                <a:latin typeface="Calibri" pitchFamily="34" charset="0"/>
              </a:rPr>
              <a:t>Sea Surface Temperature (SST) is vital to coastal and marine spatial planning, global weather prediction, climate change studies, search and rescue, and ecosystem based management.</a:t>
            </a:r>
            <a:r>
              <a:rPr lang="en-US">
                <a:solidFill>
                  <a:srgbClr val="CC0000"/>
                </a:solidFill>
                <a:latin typeface="Calibri" pitchFamily="34" charset="0"/>
              </a:rPr>
              <a:t> </a:t>
            </a:r>
          </a:p>
        </p:txBody>
      </p:sp>
      <p:sp>
        <p:nvSpPr>
          <p:cNvPr id="219250" name="Text Box 114"/>
          <p:cNvSpPr txBox="1">
            <a:spLocks noChangeArrowheads="1"/>
          </p:cNvSpPr>
          <p:nvPr/>
        </p:nvSpPr>
        <p:spPr bwMode="auto">
          <a:xfrm>
            <a:off x="0" y="3340100"/>
            <a:ext cx="8763000" cy="2308225"/>
          </a:xfrm>
          <a:prstGeom prst="rect">
            <a:avLst/>
          </a:prstGeom>
          <a:noFill/>
          <a:ln w="9525">
            <a:noFill/>
            <a:miter lim="800000"/>
            <a:headEnd/>
            <a:tailEnd/>
          </a:ln>
          <a:effectLst/>
        </p:spPr>
        <p:txBody>
          <a:bodyPr>
            <a:spAutoFit/>
          </a:bodyPr>
          <a:lstStyle/>
          <a:p>
            <a:pPr algn="ctr">
              <a:defRPr/>
            </a:pPr>
            <a:r>
              <a:rPr lang="en-US" b="1" dirty="0">
                <a:solidFill>
                  <a:srgbClr val="002060"/>
                </a:solidFill>
                <a:latin typeface="Calibri" pitchFamily="34" charset="0"/>
                <a:ea typeface="ＭＳ Ｐゴシック" pitchFamily="34" charset="-128"/>
                <a:cs typeface="+mn-cs"/>
              </a:rPr>
              <a:t>Project objectives (2012-2017)</a:t>
            </a:r>
          </a:p>
          <a:p>
            <a:pPr marL="457200" indent="-457200">
              <a:defRPr/>
            </a:pPr>
            <a:r>
              <a:rPr lang="en-US" dirty="0">
                <a:solidFill>
                  <a:srgbClr val="002060"/>
                </a:solidFill>
                <a:latin typeface="Calibri" pitchFamily="34" charset="0"/>
                <a:ea typeface="ＭＳ Ｐゴシック" pitchFamily="34" charset="-128"/>
                <a:cs typeface="+mn-cs"/>
              </a:rPr>
              <a:t>(1) improve and continue generation of satellite SST data and SST analyses in GHRSST Data Specification GDS format</a:t>
            </a:r>
          </a:p>
          <a:p>
            <a:pPr>
              <a:defRPr/>
            </a:pPr>
            <a:r>
              <a:rPr lang="en-US" dirty="0">
                <a:solidFill>
                  <a:srgbClr val="002060"/>
                </a:solidFill>
                <a:latin typeface="Calibri" pitchFamily="34" charset="0"/>
                <a:ea typeface="ＭＳ Ｐゴシック" pitchFamily="34" charset="-128"/>
                <a:cs typeface="+mn-cs"/>
              </a:rPr>
              <a:t>(2) distribute and archive these data </a:t>
            </a:r>
          </a:p>
          <a:p>
            <a:pPr>
              <a:defRPr/>
            </a:pPr>
            <a:r>
              <a:rPr lang="en-US" dirty="0">
                <a:solidFill>
                  <a:srgbClr val="002060"/>
                </a:solidFill>
                <a:latin typeface="Calibri" pitchFamily="34" charset="0"/>
                <a:ea typeface="ＭＳ Ｐゴシック" pitchFamily="34" charset="-128"/>
                <a:cs typeface="+mn-cs"/>
              </a:rPr>
              <a:t>(3) use this improved SST data in applications, </a:t>
            </a:r>
          </a:p>
          <a:p>
            <a:pPr>
              <a:defRPr/>
            </a:pPr>
            <a:r>
              <a:rPr lang="en-US" dirty="0">
                <a:solidFill>
                  <a:srgbClr val="002060"/>
                </a:solidFill>
                <a:latin typeface="Calibri" pitchFamily="34" charset="0"/>
                <a:ea typeface="ＭＳ Ｐゴシック" pitchFamily="34" charset="-128"/>
                <a:cs typeface="+mn-cs"/>
              </a:rPr>
              <a:t>      many specifically targeted for IOOS</a:t>
            </a:r>
          </a:p>
        </p:txBody>
      </p:sp>
      <p:sp>
        <p:nvSpPr>
          <p:cNvPr id="50182" name="Text Box 115"/>
          <p:cNvSpPr txBox="1">
            <a:spLocks noChangeArrowheads="1"/>
          </p:cNvSpPr>
          <p:nvPr/>
        </p:nvSpPr>
        <p:spPr bwMode="auto">
          <a:xfrm>
            <a:off x="152400" y="2470150"/>
            <a:ext cx="8839200" cy="830263"/>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eaLnBrk="1" hangingPunct="1">
              <a:spcBef>
                <a:spcPct val="50000"/>
              </a:spcBef>
            </a:pPr>
            <a:r>
              <a:rPr lang="en-US" i="1">
                <a:solidFill>
                  <a:srgbClr val="002060"/>
                </a:solidFill>
                <a:latin typeface="Calibri" pitchFamily="34" charset="0"/>
              </a:rPr>
              <a:t>Partnership consists of 28 scientists from industry, academia, and government</a:t>
            </a:r>
          </a:p>
        </p:txBody>
      </p:sp>
      <p:pic>
        <p:nvPicPr>
          <p:cNvPr id="50183" name="Picture 116" descr="NOP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5715000"/>
            <a:ext cx="996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117" descr="nas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5648325"/>
            <a:ext cx="11620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118" descr="noa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5762625"/>
            <a:ext cx="10287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6"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01D84DD6-1751-4DB6-9CA8-592E699E5625}" type="slidenum">
              <a:rPr lang="en-US" sz="1400" smtClean="0">
                <a:solidFill>
                  <a:schemeClr val="bg1"/>
                </a:solidFill>
              </a:rPr>
              <a:pPr/>
              <a:t>45</a:t>
            </a:fld>
            <a:endParaRPr lang="en-US" sz="1400" smtClean="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gional obs invetnory_map_111411.PNG"/>
          <p:cNvPicPr>
            <a:picLocks noChangeAspect="1"/>
          </p:cNvPicPr>
          <p:nvPr/>
        </p:nvPicPr>
        <p:blipFill>
          <a:blip r:embed="rId3" cstate="email"/>
          <a:stretch>
            <a:fillRect/>
          </a:stretch>
        </p:blipFill>
        <p:spPr>
          <a:xfrm>
            <a:off x="381000" y="609600"/>
            <a:ext cx="4495800" cy="314979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1203" name="Title 1"/>
          <p:cNvSpPr>
            <a:spLocks noGrp="1"/>
          </p:cNvSpPr>
          <p:nvPr>
            <p:ph type="title"/>
          </p:nvPr>
        </p:nvSpPr>
        <p:spPr/>
        <p:txBody>
          <a:bodyPr/>
          <a:lstStyle/>
          <a:p>
            <a:r>
              <a:rPr lang="en-US" smtClean="0">
                <a:latin typeface="Calibri" pitchFamily="34" charset="0"/>
              </a:rPr>
              <a:t>FY12 Asset Inventory Maps</a:t>
            </a:r>
          </a:p>
        </p:txBody>
      </p:sp>
      <p:pic>
        <p:nvPicPr>
          <p:cNvPr id="29701" name="Content Placeholder 4" descr="Regional obs invetnory_map2_111411.PNG"/>
          <p:cNvPicPr>
            <a:picLocks noGrp="1" noChangeAspect="1"/>
          </p:cNvPicPr>
          <p:nvPr>
            <p:ph idx="1"/>
          </p:nvPr>
        </p:nvPicPr>
        <p:blipFill>
          <a:blip r:embed="rId4" cstate="email"/>
          <a:srcRect/>
          <a:stretch>
            <a:fillRect/>
          </a:stretch>
        </p:blipFill>
        <p:spPr>
          <a:xfrm>
            <a:off x="3200400" y="990600"/>
            <a:ext cx="2184400"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1205"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379AC9F7-D6F7-42FC-842E-A3B427FF0C8B}" type="slidenum">
              <a:rPr lang="en-US" sz="1400" smtClean="0">
                <a:solidFill>
                  <a:schemeClr val="bg1"/>
                </a:solidFill>
              </a:rPr>
              <a:pPr/>
              <a:t>46</a:t>
            </a:fld>
            <a:endParaRPr lang="en-US" sz="1400" smtClean="0">
              <a:solidFill>
                <a:schemeClr val="bg1"/>
              </a:solidFill>
            </a:endParaRPr>
          </a:p>
        </p:txBody>
      </p:sp>
      <p:sp>
        <p:nvSpPr>
          <p:cNvPr id="51206" name="TextBox 6"/>
          <p:cNvSpPr txBox="1">
            <a:spLocks noChangeArrowheads="1"/>
          </p:cNvSpPr>
          <p:nvPr/>
        </p:nvSpPr>
        <p:spPr bwMode="auto">
          <a:xfrm>
            <a:off x="5638800" y="1143000"/>
            <a:ext cx="350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b="1">
                <a:solidFill>
                  <a:srgbClr val="002060"/>
                </a:solidFill>
                <a:latin typeface="Calibri" pitchFamily="34" charset="0"/>
              </a:rPr>
              <a:t>Regional Assets</a:t>
            </a:r>
          </a:p>
          <a:p>
            <a:pPr eaLnBrk="1" hangingPunct="1"/>
            <a:endParaRPr lang="en-US" b="1">
              <a:solidFill>
                <a:srgbClr val="002060"/>
              </a:solidFill>
              <a:latin typeface="Calibri" pitchFamily="34" charset="0"/>
            </a:endParaRPr>
          </a:p>
        </p:txBody>
      </p:sp>
      <p:sp>
        <p:nvSpPr>
          <p:cNvPr id="51207" name="TextBox 7"/>
          <p:cNvSpPr txBox="1">
            <a:spLocks noChangeArrowheads="1"/>
          </p:cNvSpPr>
          <p:nvPr/>
        </p:nvSpPr>
        <p:spPr bwMode="auto">
          <a:xfrm>
            <a:off x="0" y="3962400"/>
            <a:ext cx="533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b="1">
                <a:solidFill>
                  <a:srgbClr val="002060"/>
                </a:solidFill>
                <a:latin typeface="Calibri" pitchFamily="34" charset="0"/>
              </a:rPr>
              <a:t>Expand to Global HFR</a:t>
            </a:r>
          </a:p>
          <a:p>
            <a:pPr eaLnBrk="1" hangingPunct="1"/>
            <a:r>
              <a:rPr lang="en-US" i="1">
                <a:solidFill>
                  <a:srgbClr val="002060"/>
                </a:solidFill>
                <a:latin typeface="Calibri" pitchFamily="34" charset="0"/>
              </a:rPr>
              <a:t>(part of FY12-15 GEO Work Plan)</a:t>
            </a:r>
          </a:p>
        </p:txBody>
      </p:sp>
      <p:cxnSp>
        <p:nvCxnSpPr>
          <p:cNvPr id="51208" name="Straight Arrow Connector 9"/>
          <p:cNvCxnSpPr>
            <a:cxnSpLocks noChangeShapeType="1"/>
          </p:cNvCxnSpPr>
          <p:nvPr/>
        </p:nvCxnSpPr>
        <p:spPr bwMode="auto">
          <a:xfrm flipH="1">
            <a:off x="5791200" y="1752600"/>
            <a:ext cx="2133600" cy="0"/>
          </a:xfrm>
          <a:prstGeom prst="straightConnector1">
            <a:avLst/>
          </a:prstGeom>
          <a:noFill/>
          <a:ln w="31750" algn="ctr">
            <a:solidFill>
              <a:srgbClr val="002060"/>
            </a:solidFill>
            <a:round/>
            <a:headEnd/>
            <a:tailEnd type="arrow" w="med" len="med"/>
          </a:ln>
          <a:extLst>
            <a:ext uri="{909E8E84-426E-40DD-AFC4-6F175D3DCCD1}">
              <a14:hiddenFill xmlns:a14="http://schemas.microsoft.com/office/drawing/2010/main">
                <a:noFill/>
              </a14:hiddenFill>
            </a:ext>
          </a:extLst>
        </p:spPr>
      </p:cxnSp>
      <p:grpSp>
        <p:nvGrpSpPr>
          <p:cNvPr id="51209" name="Group 12"/>
          <p:cNvGrpSpPr>
            <a:grpSpLocks/>
          </p:cNvGrpSpPr>
          <p:nvPr/>
        </p:nvGrpSpPr>
        <p:grpSpPr bwMode="auto">
          <a:xfrm>
            <a:off x="5029200" y="3581400"/>
            <a:ext cx="4114800" cy="2590800"/>
            <a:chOff x="4191000" y="1370348"/>
            <a:chExt cx="4876800" cy="3049252"/>
          </a:xfrm>
        </p:grpSpPr>
        <p:pic>
          <p:nvPicPr>
            <p:cNvPr id="51210" name="Picture 2" descr="HFR network.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370348"/>
              <a:ext cx="4876800" cy="30492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11" name="Rectangle 6"/>
            <p:cNvSpPr>
              <a:spLocks noChangeArrowheads="1"/>
            </p:cNvSpPr>
            <p:nvPr/>
          </p:nvSpPr>
          <p:spPr bwMode="auto">
            <a:xfrm>
              <a:off x="4191000" y="3962400"/>
              <a:ext cx="2167467" cy="434687"/>
            </a:xfrm>
            <a:prstGeom prst="rect">
              <a:avLst/>
            </a:prstGeom>
            <a:solidFill>
              <a:srgbClr val="FFFF99">
                <a:alpha val="6470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1800">
                  <a:solidFill>
                    <a:srgbClr val="002060"/>
                  </a:solidFill>
                  <a:latin typeface="Calibri" pitchFamily="34" charset="0"/>
                </a:rPr>
                <a:t>128 U.S. sites </a:t>
              </a: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latin typeface="Calibri" pitchFamily="34" charset="0"/>
              </a:rPr>
              <a:t>Glider Asset Mapping in FY12</a:t>
            </a:r>
          </a:p>
        </p:txBody>
      </p:sp>
      <p:pic>
        <p:nvPicPr>
          <p:cNvPr id="5222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230688" y="2533650"/>
            <a:ext cx="4779962" cy="3286125"/>
          </a:xfrm>
        </p:spPr>
      </p:pic>
      <p:sp>
        <p:nvSpPr>
          <p:cNvPr id="52228"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F147FF9E-2C6A-4FF4-8C87-54030B07A190}" type="slidenum">
              <a:rPr lang="en-US" sz="1400" smtClean="0">
                <a:solidFill>
                  <a:schemeClr val="bg1"/>
                </a:solidFill>
              </a:rPr>
              <a:pPr/>
              <a:t>47</a:t>
            </a:fld>
            <a:endParaRPr lang="en-US" sz="1400" smtClean="0">
              <a:solidFill>
                <a:schemeClr val="bg1"/>
              </a:solidFill>
            </a:endParaRPr>
          </a:p>
        </p:txBody>
      </p:sp>
      <p:pic>
        <p:nvPicPr>
          <p:cNvPr id="522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63" y="885825"/>
            <a:ext cx="44958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6"/>
          <p:cNvSpPr txBox="1">
            <a:spLocks noChangeArrowheads="1"/>
          </p:cNvSpPr>
          <p:nvPr/>
        </p:nvSpPr>
        <p:spPr bwMode="auto">
          <a:xfrm>
            <a:off x="838200" y="42672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b="1" i="1">
                <a:solidFill>
                  <a:srgbClr val="002060"/>
                </a:solidFill>
                <a:latin typeface="Calibri" pitchFamily="34" charset="0"/>
              </a:rPr>
              <a:t>SCCOOS</a:t>
            </a:r>
          </a:p>
        </p:txBody>
      </p:sp>
      <p:sp>
        <p:nvSpPr>
          <p:cNvPr id="52231" name="TextBox 7"/>
          <p:cNvSpPr txBox="1">
            <a:spLocks noChangeArrowheads="1"/>
          </p:cNvSpPr>
          <p:nvPr/>
        </p:nvSpPr>
        <p:spPr bwMode="auto">
          <a:xfrm>
            <a:off x="7010400" y="1981200"/>
            <a:ext cx="243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b="1" i="1">
                <a:solidFill>
                  <a:srgbClr val="002060"/>
                </a:solidFill>
                <a:latin typeface="Calibri" pitchFamily="34" charset="0"/>
              </a:rPr>
              <a:t>MARACOOS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latin typeface="Calibri" pitchFamily="34" charset="0"/>
              </a:rPr>
              <a:t>IOOS Summit Planning </a:t>
            </a:r>
          </a:p>
        </p:txBody>
      </p:sp>
      <p:sp>
        <p:nvSpPr>
          <p:cNvPr id="53251" name="Content Placeholder 2"/>
          <p:cNvSpPr>
            <a:spLocks noGrp="1"/>
          </p:cNvSpPr>
          <p:nvPr>
            <p:ph idx="1"/>
          </p:nvPr>
        </p:nvSpPr>
        <p:spPr>
          <a:xfrm>
            <a:off x="533400" y="457200"/>
            <a:ext cx="8229600" cy="5181600"/>
          </a:xfrm>
        </p:spPr>
        <p:txBody>
          <a:bodyPr/>
          <a:lstStyle/>
          <a:p>
            <a:endParaRPr lang="en-US" smtClean="0"/>
          </a:p>
          <a:p>
            <a:r>
              <a:rPr lang="en-US" smtClean="0"/>
              <a:t>The exercise in planning for this Summit crosses IOOC agencies as well as IOOS Regions</a:t>
            </a:r>
          </a:p>
          <a:p>
            <a:endParaRPr lang="en-US" smtClean="0"/>
          </a:p>
          <a:p>
            <a:r>
              <a:rPr lang="en-US" smtClean="0"/>
              <a:t>Through thoughtful planning and design of the Summit, the IOOS community will come together to identify current and jointly plan future performance of the System</a:t>
            </a:r>
          </a:p>
        </p:txBody>
      </p:sp>
      <p:sp>
        <p:nvSpPr>
          <p:cNvPr id="53252"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60ECC56E-BAED-43F6-8381-73E882322A01}" type="slidenum">
              <a:rPr lang="en-US" sz="1400" smtClean="0">
                <a:solidFill>
                  <a:schemeClr val="bg1"/>
                </a:solidFill>
              </a:rPr>
              <a:pPr/>
              <a:t>48</a:t>
            </a:fld>
            <a:endParaRPr lang="en-US" sz="1400" smtClean="0">
              <a:solidFill>
                <a:schemeClr val="bg1"/>
              </a:solidFill>
            </a:endParaRPr>
          </a:p>
        </p:txBody>
      </p:sp>
      <p:sp>
        <p:nvSpPr>
          <p:cNvPr id="6" name="TextBox 5"/>
          <p:cNvSpPr txBox="1"/>
          <p:nvPr/>
        </p:nvSpPr>
        <p:spPr>
          <a:xfrm>
            <a:off x="4343400" y="3429000"/>
            <a:ext cx="2057400" cy="2678113"/>
          </a:xfrm>
          <a:prstGeom prst="rect">
            <a:avLst/>
          </a:prstGeom>
          <a:solidFill>
            <a:schemeClr val="accent1"/>
          </a:solidFill>
          <a:effectLst>
            <a:outerShdw blurRad="50800" dist="38100" dir="18900000" algn="bl" rotWithShape="0">
              <a:prstClr val="black">
                <a:alpha val="40000"/>
              </a:prstClr>
            </a:outerShdw>
          </a:effectLst>
        </p:spPr>
        <p:txBody>
          <a:bodyPr>
            <a:spAutoFit/>
          </a:bodyPr>
          <a:lstStyle/>
          <a:p>
            <a:pPr algn="ctr">
              <a:defRPr/>
            </a:pPr>
            <a:endParaRPr lang="en-US" dirty="0">
              <a:latin typeface="Arial" charset="0"/>
              <a:ea typeface="ＭＳ Ｐゴシック" pitchFamily="34" charset="-128"/>
              <a:cs typeface="+mn-cs"/>
            </a:endParaRPr>
          </a:p>
          <a:p>
            <a:pPr algn="ctr">
              <a:defRPr/>
            </a:pPr>
            <a:r>
              <a:rPr lang="en-US" dirty="0">
                <a:latin typeface="Arial" charset="0"/>
                <a:ea typeface="ＭＳ Ｐゴシック" pitchFamily="34" charset="-128"/>
                <a:cs typeface="+mn-cs"/>
              </a:rPr>
              <a:t>IOOS</a:t>
            </a:r>
          </a:p>
          <a:p>
            <a:pPr algn="ctr">
              <a:defRPr/>
            </a:pPr>
            <a:r>
              <a:rPr lang="en-US" dirty="0">
                <a:latin typeface="Arial" charset="0"/>
                <a:ea typeface="ＭＳ Ｐゴシック" pitchFamily="34" charset="-128"/>
                <a:cs typeface="+mn-cs"/>
              </a:rPr>
              <a:t>2012</a:t>
            </a:r>
          </a:p>
          <a:p>
            <a:pPr algn="ctr">
              <a:defRPr/>
            </a:pPr>
            <a:r>
              <a:rPr lang="en-US" dirty="0">
                <a:latin typeface="Arial" charset="0"/>
                <a:ea typeface="ＭＳ Ｐゴシック" pitchFamily="34" charset="-128"/>
                <a:cs typeface="+mn-cs"/>
              </a:rPr>
              <a:t>Summit</a:t>
            </a:r>
          </a:p>
          <a:p>
            <a:pPr algn="ctr">
              <a:defRPr/>
            </a:pPr>
            <a:endParaRPr lang="en-US" dirty="0">
              <a:latin typeface="Arial" charset="0"/>
              <a:ea typeface="ＭＳ Ｐゴシック" pitchFamily="34" charset="-128"/>
              <a:cs typeface="+mn-cs"/>
            </a:endParaRPr>
          </a:p>
          <a:p>
            <a:pPr algn="ctr">
              <a:defRPr/>
            </a:pPr>
            <a:endParaRPr lang="en-US" dirty="0">
              <a:latin typeface="Arial" charset="0"/>
              <a:ea typeface="ＭＳ Ｐゴシック" pitchFamily="34" charset="-128"/>
              <a:cs typeface="+mn-cs"/>
            </a:endParaRPr>
          </a:p>
          <a:p>
            <a:pPr algn="ctr">
              <a:defRPr/>
            </a:pPr>
            <a:endParaRPr lang="en-US" dirty="0">
              <a:latin typeface="Arial" charset="0"/>
              <a:ea typeface="ＭＳ Ｐゴシック" pitchFamily="34" charset="-128"/>
              <a:cs typeface="+mn-cs"/>
            </a:endParaRPr>
          </a:p>
        </p:txBody>
      </p:sp>
      <p:cxnSp>
        <p:nvCxnSpPr>
          <p:cNvPr id="53254" name="Straight Arrow Connector 7"/>
          <p:cNvCxnSpPr>
            <a:cxnSpLocks noChangeShapeType="1"/>
          </p:cNvCxnSpPr>
          <p:nvPr/>
        </p:nvCxnSpPr>
        <p:spPr bwMode="auto">
          <a:xfrm>
            <a:off x="2743200" y="4648200"/>
            <a:ext cx="15240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255" name="Straight Arrow Connector 8"/>
          <p:cNvCxnSpPr>
            <a:cxnSpLocks noChangeShapeType="1"/>
          </p:cNvCxnSpPr>
          <p:nvPr/>
        </p:nvCxnSpPr>
        <p:spPr bwMode="auto">
          <a:xfrm>
            <a:off x="6705600" y="4724400"/>
            <a:ext cx="1676400" cy="0"/>
          </a:xfrm>
          <a:prstGeom prst="straightConnector1">
            <a:avLst/>
          </a:prstGeom>
          <a:noFill/>
          <a:ln w="952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sp>
        <p:nvSpPr>
          <p:cNvPr id="53256" name="TextBox 9"/>
          <p:cNvSpPr txBox="1">
            <a:spLocks noChangeArrowheads="1"/>
          </p:cNvSpPr>
          <p:nvPr/>
        </p:nvSpPr>
        <p:spPr bwMode="auto">
          <a:xfrm>
            <a:off x="6781800" y="4800600"/>
            <a:ext cx="198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2000">
                <a:solidFill>
                  <a:srgbClr val="002060"/>
                </a:solidFill>
                <a:latin typeface="Calibri" pitchFamily="34" charset="0"/>
              </a:rPr>
              <a:t>The Next 10 Years of IOOS</a:t>
            </a:r>
          </a:p>
        </p:txBody>
      </p:sp>
      <p:sp>
        <p:nvSpPr>
          <p:cNvPr id="53257" name="TextBox 10"/>
          <p:cNvSpPr txBox="1">
            <a:spLocks noChangeArrowheads="1"/>
          </p:cNvSpPr>
          <p:nvPr/>
        </p:nvSpPr>
        <p:spPr bwMode="auto">
          <a:xfrm>
            <a:off x="2895600" y="4648200"/>
            <a:ext cx="198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2000">
                <a:solidFill>
                  <a:srgbClr val="002060"/>
                </a:solidFill>
                <a:latin typeface="Calibri" pitchFamily="34" charset="0"/>
              </a:rPr>
              <a:t>10 Years </a:t>
            </a:r>
          </a:p>
          <a:p>
            <a:pPr eaLnBrk="1" hangingPunct="1"/>
            <a:r>
              <a:rPr lang="en-US" sz="2000">
                <a:solidFill>
                  <a:srgbClr val="002060"/>
                </a:solidFill>
                <a:latin typeface="Calibri" pitchFamily="34" charset="0"/>
              </a:rPr>
              <a:t>of IOOS</a:t>
            </a:r>
          </a:p>
        </p:txBody>
      </p:sp>
      <p:pic>
        <p:nvPicPr>
          <p:cNvPr id="532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20574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76200"/>
            <a:ext cx="8991600" cy="457200"/>
          </a:xfrm>
        </p:spPr>
        <p:txBody>
          <a:bodyPr/>
          <a:lstStyle/>
          <a:p>
            <a:r>
              <a:rPr lang="en-US" sz="3200" b="1" smtClean="0">
                <a:solidFill>
                  <a:srgbClr val="002060"/>
                </a:solidFill>
                <a:latin typeface="Calibri" pitchFamily="34" charset="0"/>
              </a:rPr>
              <a:t>IOOS and the IOOC: Growing Connections</a:t>
            </a:r>
          </a:p>
        </p:txBody>
      </p:sp>
      <p:sp>
        <p:nvSpPr>
          <p:cNvPr id="54275" name="TextBox 3"/>
          <p:cNvSpPr txBox="1">
            <a:spLocks noChangeArrowheads="1"/>
          </p:cNvSpPr>
          <p:nvPr/>
        </p:nvSpPr>
        <p:spPr bwMode="auto">
          <a:xfrm>
            <a:off x="228600" y="1066800"/>
            <a:ext cx="89154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2300">
                <a:solidFill>
                  <a:srgbClr val="002060"/>
                </a:solidFill>
                <a:latin typeface="Calibri" pitchFamily="34" charset="0"/>
              </a:rPr>
              <a:t>The Gulf of Mexico Region BOEM Studies Chief recently sent a letter to the Chairman of the GCOOS Board of Directors, describing several activities that are in both GCOOS and BOEM interest. </a:t>
            </a:r>
          </a:p>
          <a:p>
            <a:pPr eaLnBrk="1" hangingPunct="1"/>
            <a:endParaRPr lang="en-US" sz="2000">
              <a:solidFill>
                <a:srgbClr val="002060"/>
              </a:solidFill>
              <a:latin typeface="Calibri" pitchFamily="34" charset="0"/>
            </a:endParaRPr>
          </a:p>
          <a:p>
            <a:pPr eaLnBrk="1" hangingPunct="1">
              <a:buFont typeface="Arial" pitchFamily="34" charset="0"/>
              <a:buChar char="•"/>
            </a:pPr>
            <a:r>
              <a:rPr lang="en-US" sz="2300">
                <a:solidFill>
                  <a:srgbClr val="002060"/>
                </a:solidFill>
                <a:latin typeface="Calibri" pitchFamily="34" charset="0"/>
              </a:rPr>
              <a:t>  Activities include: </a:t>
            </a:r>
          </a:p>
          <a:p>
            <a:pPr lvl="1" eaLnBrk="1" hangingPunct="1">
              <a:buFont typeface="Arial" pitchFamily="34" charset="0"/>
              <a:buChar char="•"/>
            </a:pPr>
            <a:r>
              <a:rPr lang="en-US" sz="2000">
                <a:solidFill>
                  <a:srgbClr val="002060"/>
                </a:solidFill>
                <a:latin typeface="Calibri" pitchFamily="34" charset="0"/>
              </a:rPr>
              <a:t>  </a:t>
            </a:r>
            <a:r>
              <a:rPr lang="en-US">
                <a:solidFill>
                  <a:srgbClr val="002060"/>
                </a:solidFill>
                <a:latin typeface="Calibri" pitchFamily="34" charset="0"/>
              </a:rPr>
              <a:t>Development of improved systems for optimizing observations and deployment of acoustic telemetry of moored data to the surface. </a:t>
            </a:r>
          </a:p>
          <a:p>
            <a:pPr lvl="1" eaLnBrk="1" hangingPunct="1">
              <a:buFont typeface="Arial" pitchFamily="34" charset="0"/>
              <a:buChar char="•"/>
            </a:pPr>
            <a:r>
              <a:rPr lang="en-US">
                <a:solidFill>
                  <a:srgbClr val="002060"/>
                </a:solidFill>
                <a:latin typeface="Calibri" pitchFamily="34" charset="0"/>
              </a:rPr>
              <a:t>  Cooperative support of biophysical ecosystem modeling and studies of socio-economic processes in the Gulf states.</a:t>
            </a:r>
          </a:p>
          <a:p>
            <a:pPr eaLnBrk="1" hangingPunct="1"/>
            <a:r>
              <a:rPr lang="en-US" sz="2300">
                <a:solidFill>
                  <a:srgbClr val="002060"/>
                </a:solidFill>
                <a:latin typeface="Calibri" pitchFamily="34" charset="0"/>
              </a:rPr>
              <a:t> </a:t>
            </a:r>
          </a:p>
          <a:p>
            <a:pPr eaLnBrk="1" hangingPunct="1">
              <a:buFont typeface="Arial" pitchFamily="34" charset="0"/>
              <a:buChar char="•"/>
            </a:pPr>
            <a:endParaRPr lang="en-US">
              <a:solidFill>
                <a:srgbClr val="002060"/>
              </a:solidFill>
              <a:latin typeface="Calibri" pitchFamily="34" charset="0"/>
            </a:endParaRPr>
          </a:p>
        </p:txBody>
      </p:sp>
      <p:sp>
        <p:nvSpPr>
          <p:cNvPr id="54276" name="TextBox 4"/>
          <p:cNvSpPr txBox="1">
            <a:spLocks noChangeArrowheads="1"/>
          </p:cNvSpPr>
          <p:nvPr/>
        </p:nvSpPr>
        <p:spPr bwMode="auto">
          <a:xfrm>
            <a:off x="8683625" y="6400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400">
                <a:solidFill>
                  <a:schemeClr val="bg1"/>
                </a:solidFill>
              </a:rPr>
              <a:t>49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latin typeface="Calibri" pitchFamily="34" charset="0"/>
              </a:rPr>
              <a:t>DMAC Developments in the Regions</a:t>
            </a:r>
          </a:p>
        </p:txBody>
      </p:sp>
      <p:sp>
        <p:nvSpPr>
          <p:cNvPr id="5" name="Content Placeholder 4"/>
          <p:cNvSpPr>
            <a:spLocks noGrp="1"/>
          </p:cNvSpPr>
          <p:nvPr>
            <p:ph idx="1"/>
          </p:nvPr>
        </p:nvSpPr>
        <p:spPr/>
        <p:txBody>
          <a:bodyPr>
            <a:normAutofit fontScale="92500" lnSpcReduction="10000"/>
          </a:bodyPr>
          <a:lstStyle/>
          <a:p>
            <a:pPr>
              <a:buFont typeface="Wingdings" pitchFamily="2" charset="2"/>
              <a:buChar char="ü"/>
              <a:defRPr/>
            </a:pPr>
            <a:r>
              <a:rPr lang="en-US" b="1" dirty="0" smtClean="0"/>
              <a:t>NANOOS</a:t>
            </a:r>
            <a:r>
              <a:rPr lang="en-US" dirty="0" smtClean="0"/>
              <a:t> upgraded NVS, adds 2</a:t>
            </a:r>
            <a:r>
              <a:rPr lang="en-US" baseline="30000" dirty="0" smtClean="0"/>
              <a:t>nd</a:t>
            </a:r>
            <a:r>
              <a:rPr lang="en-US" dirty="0" smtClean="0"/>
              <a:t> Sensor Observation Service</a:t>
            </a:r>
          </a:p>
          <a:p>
            <a:pPr>
              <a:buFont typeface="Wingdings" pitchFamily="2" charset="2"/>
              <a:buChar char="ü"/>
              <a:defRPr/>
            </a:pPr>
            <a:r>
              <a:rPr lang="en-US" b="1" dirty="0" err="1" smtClean="0"/>
              <a:t>CeNCOOS</a:t>
            </a:r>
            <a:r>
              <a:rPr lang="en-US" dirty="0" smtClean="0"/>
              <a:t> improved CDP, releases New CDIP wave model viewer</a:t>
            </a:r>
          </a:p>
          <a:p>
            <a:pPr>
              <a:buFont typeface="Wingdings" pitchFamily="2" charset="2"/>
              <a:buChar char="ü"/>
              <a:defRPr/>
            </a:pPr>
            <a:r>
              <a:rPr lang="en-US" dirty="0" smtClean="0"/>
              <a:t> </a:t>
            </a:r>
            <a:r>
              <a:rPr lang="en-US" b="1" dirty="0" err="1" smtClean="0"/>
              <a:t>PacIOOS</a:t>
            </a:r>
            <a:r>
              <a:rPr lang="en-US" dirty="0" smtClean="0"/>
              <a:t> released new Near Shore Water Conditions map for Hawaii.</a:t>
            </a:r>
          </a:p>
          <a:p>
            <a:pPr>
              <a:buFont typeface="Wingdings" pitchFamily="2" charset="2"/>
              <a:buChar char="ü"/>
              <a:defRPr/>
            </a:pPr>
            <a:r>
              <a:rPr lang="en-US" dirty="0" smtClean="0"/>
              <a:t> </a:t>
            </a:r>
            <a:r>
              <a:rPr lang="en-US" b="1" dirty="0" smtClean="0"/>
              <a:t>AOOS</a:t>
            </a:r>
            <a:r>
              <a:rPr lang="en-US" dirty="0" smtClean="0"/>
              <a:t> released its new Transition Data Portal </a:t>
            </a:r>
          </a:p>
          <a:p>
            <a:pPr>
              <a:buFont typeface="Wingdings" pitchFamily="2" charset="2"/>
              <a:buChar char="ü"/>
              <a:defRPr/>
            </a:pPr>
            <a:r>
              <a:rPr lang="en-US" dirty="0" smtClean="0"/>
              <a:t> </a:t>
            </a:r>
            <a:r>
              <a:rPr lang="en-US" b="1" dirty="0" smtClean="0"/>
              <a:t>GLOS</a:t>
            </a:r>
            <a:r>
              <a:rPr lang="en-US" dirty="0" smtClean="0"/>
              <a:t> released the Great Lakes Model Inventory</a:t>
            </a:r>
          </a:p>
          <a:p>
            <a:pPr>
              <a:buFont typeface="Wingdings" pitchFamily="2" charset="2"/>
              <a:buChar char="ü"/>
              <a:defRPr/>
            </a:pPr>
            <a:r>
              <a:rPr lang="en-US" dirty="0" smtClean="0"/>
              <a:t> </a:t>
            </a:r>
            <a:r>
              <a:rPr lang="en-US" b="1" dirty="0" smtClean="0"/>
              <a:t>GCOOS</a:t>
            </a:r>
            <a:r>
              <a:rPr lang="en-US" dirty="0" smtClean="0"/>
              <a:t> began pilot project to bring SW Florida water quality from multiple sources into the US IOOS data management subsystem</a:t>
            </a:r>
          </a:p>
          <a:p>
            <a:pPr>
              <a:buFont typeface="Wingdings" pitchFamily="2" charset="2"/>
              <a:buChar char="ü"/>
              <a:defRPr/>
            </a:pPr>
            <a:r>
              <a:rPr lang="en-US" dirty="0" smtClean="0"/>
              <a:t> </a:t>
            </a:r>
            <a:r>
              <a:rPr lang="en-US" b="1" dirty="0" smtClean="0"/>
              <a:t>SECOORA</a:t>
            </a:r>
            <a:r>
              <a:rPr lang="en-US" dirty="0" smtClean="0"/>
              <a:t> began serving on the newly developed Southeast Atlantic Marine Debris Initiative (SEA-MDI)</a:t>
            </a:r>
          </a:p>
          <a:p>
            <a:pPr>
              <a:buFont typeface="Wingdings" pitchFamily="2" charset="2"/>
              <a:buChar char="ü"/>
              <a:defRPr/>
            </a:pPr>
            <a:r>
              <a:rPr lang="en-US" dirty="0" smtClean="0"/>
              <a:t> </a:t>
            </a:r>
            <a:r>
              <a:rPr lang="en-US" b="1" dirty="0" smtClean="0"/>
              <a:t>SCCOOS</a:t>
            </a:r>
            <a:r>
              <a:rPr lang="en-US" dirty="0" smtClean="0"/>
              <a:t> released new product, Optimally Interpolated Surface Currents</a:t>
            </a:r>
          </a:p>
          <a:p>
            <a:pPr>
              <a:buFont typeface="Wingdings" pitchFamily="2" charset="2"/>
              <a:buChar char="ü"/>
              <a:defRPr/>
            </a:pPr>
            <a:r>
              <a:rPr lang="en-US" b="1" dirty="0" smtClean="0"/>
              <a:t>NERACOOS  </a:t>
            </a:r>
            <a:r>
              <a:rPr lang="en-US" dirty="0" smtClean="0"/>
              <a:t>adds new Right Whale detection information to their website. </a:t>
            </a:r>
          </a:p>
          <a:p>
            <a:pPr>
              <a:defRPr/>
            </a:pPr>
            <a:endParaRPr lang="en-US" dirty="0"/>
          </a:p>
        </p:txBody>
      </p:sp>
      <p:sp>
        <p:nvSpPr>
          <p:cNvPr id="92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0C096E63-9CE6-4845-B06F-952FD7723052}" type="slidenum">
              <a:rPr lang="en-US" sz="1400" smtClean="0">
                <a:solidFill>
                  <a:schemeClr val="bg1"/>
                </a:solidFill>
              </a:rPr>
              <a:pPr/>
              <a:t>5</a:t>
            </a:fld>
            <a:endParaRPr lang="en-US" sz="1400" smtClean="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Challenge</a:t>
            </a:r>
          </a:p>
        </p:txBody>
      </p:sp>
      <p:sp>
        <p:nvSpPr>
          <p:cNvPr id="55299" name="Content Placeholder 3"/>
          <p:cNvSpPr>
            <a:spLocks noGrp="1"/>
          </p:cNvSpPr>
          <p:nvPr>
            <p:ph idx="1"/>
          </p:nvPr>
        </p:nvSpPr>
        <p:spPr>
          <a:xfrm>
            <a:off x="457200" y="1143000"/>
            <a:ext cx="8229600" cy="5181600"/>
          </a:xfrm>
        </p:spPr>
        <p:txBody>
          <a:bodyPr/>
          <a:lstStyle/>
          <a:p>
            <a:r>
              <a:rPr lang="en-US" sz="2800" smtClean="0"/>
              <a:t>Portraying the full US IOOS Spectrum</a:t>
            </a:r>
          </a:p>
          <a:p>
            <a:pPr>
              <a:buFontTx/>
              <a:buNone/>
            </a:pPr>
            <a:endParaRPr lang="en-US" sz="2800" smtClean="0"/>
          </a:p>
          <a:p>
            <a:r>
              <a:rPr lang="en-US" sz="2800" smtClean="0"/>
              <a:t>Still not capturing the other Federal Agency contributions</a:t>
            </a:r>
          </a:p>
          <a:p>
            <a:pPr>
              <a:buFontTx/>
              <a:buNone/>
            </a:pPr>
            <a:endParaRPr lang="en-US" sz="2800" smtClean="0"/>
          </a:p>
          <a:p>
            <a:r>
              <a:rPr lang="en-US" sz="2800" smtClean="0"/>
              <a:t>USACE briefing will layout this challenge and set up the discussion</a:t>
            </a:r>
          </a:p>
        </p:txBody>
      </p:sp>
      <p:sp>
        <p:nvSpPr>
          <p:cNvPr id="553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7ACD062D-4939-4A35-9649-EE9DAA2F8E7F}" type="slidenum">
              <a:rPr lang="en-US" sz="1400" smtClean="0">
                <a:solidFill>
                  <a:schemeClr val="bg1"/>
                </a:solidFill>
              </a:rPr>
              <a:pPr/>
              <a:t>50</a:t>
            </a:fld>
            <a:endParaRPr lang="en-US" sz="1400" smtClean="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2"/>
          <p:cNvSpPr txBox="1">
            <a:spLocks noChangeArrowheads="1"/>
          </p:cNvSpPr>
          <p:nvPr/>
        </p:nvSpPr>
        <p:spPr bwMode="auto">
          <a:xfrm>
            <a:off x="2514600" y="2362200"/>
            <a:ext cx="449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eaLnBrk="1" hangingPunct="1"/>
            <a:r>
              <a:rPr lang="en-US" sz="4000"/>
              <a:t>Back Up</a:t>
            </a:r>
          </a:p>
        </p:txBody>
      </p:sp>
      <p:sp>
        <p:nvSpPr>
          <p:cNvPr id="563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3497512B-112A-4C9E-8619-6CE751151526}" type="slidenum">
              <a:rPr lang="en-US" sz="1400" smtClean="0">
                <a:solidFill>
                  <a:schemeClr val="bg1"/>
                </a:solidFill>
              </a:rPr>
              <a:pPr/>
              <a:t>51</a:t>
            </a:fld>
            <a:endParaRPr lang="en-US" sz="1400" smtClean="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23850" y="76200"/>
            <a:ext cx="8534400" cy="609600"/>
          </a:xfrm>
        </p:spPr>
        <p:txBody>
          <a:bodyPr/>
          <a:lstStyle/>
          <a:p>
            <a:r>
              <a:rPr lang="en-US" sz="2800" smtClean="0">
                <a:latin typeface="Calibri" pitchFamily="34" charset="0"/>
              </a:rPr>
              <a:t>Modeling Testbed: Surge, Waves and Inundation Results</a:t>
            </a:r>
          </a:p>
        </p:txBody>
      </p:sp>
      <p:sp>
        <p:nvSpPr>
          <p:cNvPr id="57347" name="Content Placeholder 2"/>
          <p:cNvSpPr>
            <a:spLocks noGrp="1"/>
          </p:cNvSpPr>
          <p:nvPr>
            <p:ph idx="1"/>
          </p:nvPr>
        </p:nvSpPr>
        <p:spPr>
          <a:xfrm>
            <a:off x="109538" y="1108075"/>
            <a:ext cx="4000500" cy="5181600"/>
          </a:xfrm>
        </p:spPr>
        <p:txBody>
          <a:bodyPr/>
          <a:lstStyle/>
          <a:p>
            <a:r>
              <a:rPr lang="en-US" smtClean="0"/>
              <a:t>Development of common Testbed infrastructure </a:t>
            </a:r>
          </a:p>
          <a:p>
            <a:r>
              <a:rPr lang="en-US" smtClean="0"/>
              <a:t>Data Archiving </a:t>
            </a:r>
          </a:p>
          <a:p>
            <a:r>
              <a:rPr lang="en-US" smtClean="0"/>
              <a:t>Model development/ Enhancement</a:t>
            </a:r>
          </a:p>
          <a:p>
            <a:r>
              <a:rPr lang="en-US" smtClean="0"/>
              <a:t>Additional Computer Run time</a:t>
            </a:r>
          </a:p>
          <a:p>
            <a:r>
              <a:rPr lang="en-US" smtClean="0"/>
              <a:t>Skill Analysis</a:t>
            </a:r>
          </a:p>
          <a:p>
            <a:endParaRPr lang="en-US" smtClean="0"/>
          </a:p>
        </p:txBody>
      </p:sp>
      <p:sp>
        <p:nvSpPr>
          <p:cNvPr id="5734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8166A7CB-4003-4329-9018-68F9141BF1C9}" type="slidenum">
              <a:rPr lang="en-US" sz="1400" smtClean="0">
                <a:solidFill>
                  <a:schemeClr val="bg1"/>
                </a:solidFill>
              </a:rPr>
              <a:pPr/>
              <a:t>52</a:t>
            </a:fld>
            <a:endParaRPr lang="en-US" sz="1400" smtClean="0">
              <a:solidFill>
                <a:schemeClr val="bg1"/>
              </a:solidFill>
            </a:endParaRPr>
          </a:p>
        </p:txBody>
      </p:sp>
      <p:pic>
        <p:nvPicPr>
          <p:cNvPr id="573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050" y="1655763"/>
            <a:ext cx="5224463"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Box 1"/>
          <p:cNvSpPr txBox="1">
            <a:spLocks noChangeArrowheads="1"/>
          </p:cNvSpPr>
          <p:nvPr/>
        </p:nvSpPr>
        <p:spPr bwMode="auto">
          <a:xfrm>
            <a:off x="6477000" y="4114800"/>
            <a:ext cx="2133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7" tIns="45652" rIns="91297" bIns="45652">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500">
                <a:solidFill>
                  <a:schemeClr val="bg1"/>
                </a:solidFill>
              </a:rPr>
              <a:t>Gulf of Maine / Scituate Harbor - Extratropical Domain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304800" y="838200"/>
            <a:ext cx="2895600" cy="5334000"/>
          </a:xfrm>
        </p:spPr>
        <p:txBody>
          <a:bodyPr/>
          <a:lstStyle/>
          <a:p>
            <a:r>
              <a:rPr lang="en-US" smtClean="0"/>
              <a:t>Improving Collaboration</a:t>
            </a:r>
          </a:p>
          <a:p>
            <a:r>
              <a:rPr lang="en-US" smtClean="0"/>
              <a:t>Improving Data</a:t>
            </a:r>
          </a:p>
          <a:p>
            <a:r>
              <a:rPr lang="en-US" smtClean="0"/>
              <a:t>Model Development </a:t>
            </a:r>
          </a:p>
          <a:p>
            <a:r>
              <a:rPr lang="en-US" smtClean="0"/>
              <a:t>Supporting Operations</a:t>
            </a:r>
          </a:p>
        </p:txBody>
      </p:sp>
      <p:sp>
        <p:nvSpPr>
          <p:cNvPr id="5837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CC99CA0E-C51B-452E-804B-230435EE68B9}" type="slidenum">
              <a:rPr lang="en-US" sz="1400" smtClean="0">
                <a:solidFill>
                  <a:schemeClr val="bg1"/>
                </a:solidFill>
              </a:rPr>
              <a:pPr/>
              <a:t>53</a:t>
            </a:fld>
            <a:endParaRPr lang="en-US" sz="1400" smtClean="0">
              <a:solidFill>
                <a:schemeClr val="bg1"/>
              </a:solidFill>
            </a:endParaRPr>
          </a:p>
        </p:txBody>
      </p:sp>
      <p:sp>
        <p:nvSpPr>
          <p:cNvPr id="6" name="Title 21"/>
          <p:cNvSpPr txBox="1">
            <a:spLocks/>
          </p:cNvSpPr>
          <p:nvPr/>
        </p:nvSpPr>
        <p:spPr bwMode="auto">
          <a:xfrm>
            <a:off x="0" y="76200"/>
            <a:ext cx="9144000" cy="609600"/>
          </a:xfrm>
          <a:prstGeom prst="rect">
            <a:avLst/>
          </a:prstGeom>
          <a:noFill/>
          <a:ln w="9525">
            <a:noFill/>
            <a:miter lim="800000"/>
            <a:headEnd/>
            <a:tailEnd/>
          </a:ln>
        </p:spPr>
        <p:txBody>
          <a:bodyPr anchor="ctr"/>
          <a:lstStyle/>
          <a:p>
            <a:pPr algn="ctr" eaLnBrk="0" hangingPunct="0">
              <a:defRPr/>
            </a:pPr>
            <a:r>
              <a:rPr lang="en-US" sz="2800" b="1" kern="0" dirty="0">
                <a:solidFill>
                  <a:srgbClr val="002060"/>
                </a:solidFill>
                <a:latin typeface="Calibri" pitchFamily="34" charset="0"/>
                <a:ea typeface="ＭＳ Ｐゴシック" charset="-128"/>
              </a:rPr>
              <a:t>Modeling </a:t>
            </a:r>
            <a:r>
              <a:rPr lang="en-US" sz="2800" b="1" kern="0" dirty="0" err="1">
                <a:solidFill>
                  <a:srgbClr val="002060"/>
                </a:solidFill>
                <a:latin typeface="Calibri" pitchFamily="34" charset="0"/>
                <a:ea typeface="ＭＳ Ｐゴシック" charset="-128"/>
              </a:rPr>
              <a:t>Testbed</a:t>
            </a:r>
            <a:r>
              <a:rPr lang="en-US" sz="2800" b="1" kern="0" dirty="0">
                <a:solidFill>
                  <a:srgbClr val="002060"/>
                </a:solidFill>
                <a:latin typeface="Calibri" pitchFamily="34" charset="0"/>
                <a:ea typeface="ＭＳ Ｐゴシック" charset="-128"/>
              </a:rPr>
              <a:t>: Shelf Hypoxia Results</a:t>
            </a:r>
            <a:endParaRPr lang="en-US" sz="2800" kern="0" dirty="0">
              <a:solidFill>
                <a:srgbClr val="002060"/>
              </a:solidFill>
              <a:latin typeface="Calibri" pitchFamily="34" charset="0"/>
              <a:ea typeface="+mj-ea"/>
            </a:endParaRPr>
          </a:p>
        </p:txBody>
      </p:sp>
      <p:pic>
        <p:nvPicPr>
          <p:cNvPr id="58373" name="Picture 6" descr="NGOM_OFS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838200"/>
            <a:ext cx="5562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Box 1"/>
          <p:cNvSpPr txBox="1">
            <a:spLocks noChangeArrowheads="1"/>
          </p:cNvSpPr>
          <p:nvPr/>
        </p:nvSpPr>
        <p:spPr bwMode="auto">
          <a:xfrm>
            <a:off x="3200400" y="5181600"/>
            <a:ext cx="556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600">
                <a:solidFill>
                  <a:srgbClr val="002060"/>
                </a:solidFill>
                <a:latin typeface="Calibri" pitchFamily="34" charset="0"/>
              </a:rPr>
              <a:t>NOAA CSDL planned coastal physical model implementations (nGOM shelf domain above currently planned for 2nd Qtr FY 12 initial NGOFS coastal ocean forecast operational capability)</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6" descr="grid_slide_no_labels.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990600"/>
            <a:ext cx="5900738"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p:cNvSpPr>
            <a:spLocks noGrp="1"/>
          </p:cNvSpPr>
          <p:nvPr>
            <p:ph idx="1"/>
          </p:nvPr>
        </p:nvSpPr>
        <p:spPr>
          <a:xfrm>
            <a:off x="228600" y="914400"/>
            <a:ext cx="3124200" cy="5334000"/>
          </a:xfrm>
        </p:spPr>
        <p:txBody>
          <a:bodyPr/>
          <a:lstStyle/>
          <a:p>
            <a:pPr>
              <a:defRPr/>
            </a:pPr>
            <a:r>
              <a:rPr lang="en-US" dirty="0"/>
              <a:t>Transitioning information to federal agencies </a:t>
            </a:r>
          </a:p>
          <a:p>
            <a:pPr>
              <a:defRPr/>
            </a:pPr>
            <a:r>
              <a:rPr lang="en-US" dirty="0" smtClean="0"/>
              <a:t>Model Comparison</a:t>
            </a:r>
          </a:p>
          <a:p>
            <a:pPr>
              <a:defRPr/>
            </a:pPr>
            <a:r>
              <a:rPr lang="en-US" dirty="0" smtClean="0"/>
              <a:t>Conducting sensitivity experiments </a:t>
            </a:r>
          </a:p>
          <a:p>
            <a:pPr>
              <a:defRPr/>
            </a:pPr>
            <a:r>
              <a:rPr lang="en-US" dirty="0" smtClean="0"/>
              <a:t>New, single term hypoxia model</a:t>
            </a:r>
            <a:endParaRPr lang="en-US" sz="1800" dirty="0" smtClean="0"/>
          </a:p>
          <a:p>
            <a:pPr>
              <a:defRPr/>
            </a:pPr>
            <a:endParaRPr lang="en-US" dirty="0" smtClean="0"/>
          </a:p>
          <a:p>
            <a:pPr marL="0" indent="0">
              <a:buFontTx/>
              <a:buNone/>
              <a:defRPr/>
            </a:pPr>
            <a:endParaRPr lang="en-US" dirty="0" smtClean="0"/>
          </a:p>
          <a:p>
            <a:pPr>
              <a:defRPr/>
            </a:pPr>
            <a:endParaRPr lang="en-US" dirty="0" smtClean="0"/>
          </a:p>
        </p:txBody>
      </p:sp>
      <p:sp>
        <p:nvSpPr>
          <p:cNvPr id="59396"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AB606359-D851-45D0-B81A-D1B4B674D810}" type="slidenum">
              <a:rPr lang="en-US" sz="1400" smtClean="0">
                <a:solidFill>
                  <a:schemeClr val="bg1"/>
                </a:solidFill>
              </a:rPr>
              <a:pPr/>
              <a:t>54</a:t>
            </a:fld>
            <a:endParaRPr lang="en-US" sz="1400" smtClean="0">
              <a:solidFill>
                <a:schemeClr val="bg1"/>
              </a:solidFill>
            </a:endParaRPr>
          </a:p>
        </p:txBody>
      </p:sp>
      <p:sp>
        <p:nvSpPr>
          <p:cNvPr id="6" name="Title 21"/>
          <p:cNvSpPr txBox="1">
            <a:spLocks/>
          </p:cNvSpPr>
          <p:nvPr/>
        </p:nvSpPr>
        <p:spPr bwMode="auto">
          <a:xfrm>
            <a:off x="0" y="76200"/>
            <a:ext cx="9144000" cy="609600"/>
          </a:xfrm>
          <a:prstGeom prst="rect">
            <a:avLst/>
          </a:prstGeom>
          <a:noFill/>
          <a:ln w="9525">
            <a:noFill/>
            <a:miter lim="800000"/>
            <a:headEnd/>
            <a:tailEnd/>
          </a:ln>
        </p:spPr>
        <p:txBody>
          <a:bodyPr anchor="ctr"/>
          <a:lstStyle/>
          <a:p>
            <a:pPr algn="ctr" eaLnBrk="0" hangingPunct="0">
              <a:defRPr/>
            </a:pPr>
            <a:r>
              <a:rPr lang="en-US" sz="2800" b="1" kern="0" dirty="0">
                <a:solidFill>
                  <a:srgbClr val="002060"/>
                </a:solidFill>
                <a:latin typeface="Calibri" pitchFamily="34" charset="0"/>
                <a:ea typeface="ＭＳ Ｐゴシック" charset="-128"/>
              </a:rPr>
              <a:t>Modeling </a:t>
            </a:r>
            <a:r>
              <a:rPr lang="en-US" sz="2800" b="1" kern="0" dirty="0" err="1">
                <a:solidFill>
                  <a:srgbClr val="002060"/>
                </a:solidFill>
                <a:latin typeface="Calibri" pitchFamily="34" charset="0"/>
                <a:ea typeface="ＭＳ Ｐゴシック" charset="-128"/>
              </a:rPr>
              <a:t>Testbed</a:t>
            </a:r>
            <a:r>
              <a:rPr lang="en-US" sz="2800" b="1" kern="0" dirty="0">
                <a:solidFill>
                  <a:srgbClr val="002060"/>
                </a:solidFill>
                <a:latin typeface="Calibri" pitchFamily="34" charset="0"/>
                <a:ea typeface="ＭＳ Ｐゴシック" charset="-128"/>
              </a:rPr>
              <a:t>: Estuarine Hypoxia Results</a:t>
            </a:r>
            <a:endParaRPr lang="en-US" sz="2800" kern="0" dirty="0">
              <a:solidFill>
                <a:srgbClr val="002060"/>
              </a:solidFill>
              <a:latin typeface="Calibri" pitchFamily="34" charset="0"/>
              <a:ea typeface="+mj-ea"/>
            </a:endParaRPr>
          </a:p>
        </p:txBody>
      </p:sp>
      <p:sp>
        <p:nvSpPr>
          <p:cNvPr id="59398" name="Rectangle 8"/>
          <p:cNvSpPr>
            <a:spLocks noChangeArrowheads="1"/>
          </p:cNvSpPr>
          <p:nvPr/>
        </p:nvSpPr>
        <p:spPr bwMode="auto">
          <a:xfrm>
            <a:off x="4122738" y="1752600"/>
            <a:ext cx="12747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a:r>
              <a:rPr lang="en-US" sz="1400" b="1">
                <a:solidFill>
                  <a:srgbClr val="000000"/>
                </a:solidFill>
                <a:latin typeface="Calibri" pitchFamily="34" charset="0"/>
              </a:rPr>
              <a:t>CH3D</a:t>
            </a:r>
          </a:p>
          <a:p>
            <a:pPr algn="ctr" defTabSz="457200"/>
            <a:r>
              <a:rPr lang="en-US" sz="1400" b="1">
                <a:solidFill>
                  <a:srgbClr val="000000"/>
                </a:solidFill>
                <a:latin typeface="Calibri" pitchFamily="34" charset="0"/>
              </a:rPr>
              <a:t>Cerco &amp; Wang </a:t>
            </a:r>
          </a:p>
          <a:p>
            <a:pPr algn="ctr" defTabSz="457200"/>
            <a:r>
              <a:rPr lang="en-US" sz="1400" b="1">
                <a:solidFill>
                  <a:srgbClr val="000000"/>
                </a:solidFill>
                <a:latin typeface="Calibri" pitchFamily="34" charset="0"/>
              </a:rPr>
              <a:t>USACE</a:t>
            </a:r>
            <a:endParaRPr lang="en-US" sz="1400">
              <a:latin typeface="Calibri" pitchFamily="34" charset="0"/>
            </a:endParaRPr>
          </a:p>
        </p:txBody>
      </p:sp>
      <p:sp>
        <p:nvSpPr>
          <p:cNvPr id="59399" name="Rectangle 9"/>
          <p:cNvSpPr>
            <a:spLocks noChangeArrowheads="1"/>
          </p:cNvSpPr>
          <p:nvPr/>
        </p:nvSpPr>
        <p:spPr bwMode="auto">
          <a:xfrm>
            <a:off x="4259263" y="5257800"/>
            <a:ext cx="11477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a:r>
              <a:rPr lang="en-US" sz="1400" b="1">
                <a:solidFill>
                  <a:srgbClr val="000000"/>
                </a:solidFill>
                <a:latin typeface="Calibri" pitchFamily="34" charset="0"/>
              </a:rPr>
              <a:t>ChesROMS</a:t>
            </a:r>
          </a:p>
          <a:p>
            <a:pPr algn="ctr" defTabSz="457200"/>
            <a:r>
              <a:rPr lang="en-US" sz="1400" b="1">
                <a:solidFill>
                  <a:srgbClr val="000000"/>
                </a:solidFill>
                <a:latin typeface="Calibri" pitchFamily="34" charset="0"/>
              </a:rPr>
              <a:t>Long &amp; Hood</a:t>
            </a:r>
          </a:p>
          <a:p>
            <a:pPr algn="ctr" defTabSz="457200"/>
            <a:r>
              <a:rPr lang="en-US" sz="1400" b="1">
                <a:solidFill>
                  <a:srgbClr val="000000"/>
                </a:solidFill>
                <a:latin typeface="Calibri" pitchFamily="34" charset="0"/>
              </a:rPr>
              <a:t>UMCES</a:t>
            </a:r>
            <a:endParaRPr lang="en-US" sz="1400">
              <a:latin typeface="Calibri" pitchFamily="34" charset="0"/>
            </a:endParaRPr>
          </a:p>
        </p:txBody>
      </p:sp>
      <p:sp>
        <p:nvSpPr>
          <p:cNvPr id="59400" name="Rectangle 10"/>
          <p:cNvSpPr>
            <a:spLocks noChangeArrowheads="1"/>
          </p:cNvSpPr>
          <p:nvPr/>
        </p:nvSpPr>
        <p:spPr bwMode="auto">
          <a:xfrm>
            <a:off x="5376863" y="2438400"/>
            <a:ext cx="12414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a:r>
              <a:rPr lang="en-US" sz="1400" b="1">
                <a:solidFill>
                  <a:srgbClr val="000000"/>
                </a:solidFill>
                <a:latin typeface="Calibri" pitchFamily="34" charset="0"/>
              </a:rPr>
              <a:t>UMCES-ROMS</a:t>
            </a:r>
          </a:p>
          <a:p>
            <a:pPr algn="ctr" defTabSz="457200"/>
            <a:r>
              <a:rPr lang="en-US" sz="1400" b="1">
                <a:solidFill>
                  <a:srgbClr val="000000"/>
                </a:solidFill>
                <a:latin typeface="Calibri" pitchFamily="34" charset="0"/>
              </a:rPr>
              <a:t>Li &amp; Li</a:t>
            </a:r>
          </a:p>
          <a:p>
            <a:pPr algn="ctr" defTabSz="457200"/>
            <a:r>
              <a:rPr lang="en-US" sz="1400" b="1">
                <a:solidFill>
                  <a:srgbClr val="000000"/>
                </a:solidFill>
                <a:latin typeface="Calibri" pitchFamily="34" charset="0"/>
              </a:rPr>
              <a:t>UMCES</a:t>
            </a:r>
            <a:endParaRPr lang="en-US" sz="1400">
              <a:latin typeface="Calibri" pitchFamily="34" charset="0"/>
            </a:endParaRPr>
          </a:p>
        </p:txBody>
      </p:sp>
      <p:sp>
        <p:nvSpPr>
          <p:cNvPr id="59401" name="Rectangle 11"/>
          <p:cNvSpPr>
            <a:spLocks noChangeArrowheads="1"/>
          </p:cNvSpPr>
          <p:nvPr/>
        </p:nvSpPr>
        <p:spPr bwMode="auto">
          <a:xfrm>
            <a:off x="7743825" y="5334000"/>
            <a:ext cx="12811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a:r>
              <a:rPr lang="en-US" sz="1400" b="1">
                <a:solidFill>
                  <a:srgbClr val="000000"/>
                </a:solidFill>
                <a:latin typeface="Calibri" pitchFamily="34" charset="0"/>
              </a:rPr>
              <a:t>CBOFS (ROMS)</a:t>
            </a:r>
          </a:p>
          <a:p>
            <a:pPr algn="ctr" defTabSz="457200"/>
            <a:r>
              <a:rPr lang="en-US" sz="1400" b="1">
                <a:solidFill>
                  <a:srgbClr val="000000"/>
                </a:solidFill>
                <a:latin typeface="Calibri" pitchFamily="34" charset="0"/>
              </a:rPr>
              <a:t>Lanerolle &amp; Xu</a:t>
            </a:r>
          </a:p>
          <a:p>
            <a:pPr algn="ctr" defTabSz="457200"/>
            <a:r>
              <a:rPr lang="en-US" sz="1400" b="1">
                <a:solidFill>
                  <a:srgbClr val="000000"/>
                </a:solidFill>
                <a:latin typeface="Calibri" pitchFamily="34" charset="0"/>
              </a:rPr>
              <a:t>NOAA</a:t>
            </a:r>
            <a:endParaRPr lang="en-US" sz="1400">
              <a:latin typeface="Calibri" pitchFamily="34" charset="0"/>
            </a:endParaRPr>
          </a:p>
        </p:txBody>
      </p:sp>
      <p:sp>
        <p:nvSpPr>
          <p:cNvPr id="59402" name="Rectangle 12"/>
          <p:cNvSpPr>
            <a:spLocks noChangeArrowheads="1"/>
          </p:cNvSpPr>
          <p:nvPr/>
        </p:nvSpPr>
        <p:spPr bwMode="auto">
          <a:xfrm>
            <a:off x="8364538" y="1828800"/>
            <a:ext cx="5810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a:r>
              <a:rPr lang="en-US" sz="1400" b="1">
                <a:solidFill>
                  <a:srgbClr val="000000"/>
                </a:solidFill>
                <a:latin typeface="Calibri" pitchFamily="34" charset="0"/>
              </a:rPr>
              <a:t>EFDC</a:t>
            </a:r>
          </a:p>
          <a:p>
            <a:pPr algn="ctr" defTabSz="457200"/>
            <a:r>
              <a:rPr lang="en-US" sz="1400" b="1">
                <a:solidFill>
                  <a:srgbClr val="000000"/>
                </a:solidFill>
                <a:latin typeface="Calibri" pitchFamily="34" charset="0"/>
              </a:rPr>
              <a:t>Shen</a:t>
            </a:r>
          </a:p>
          <a:p>
            <a:pPr algn="ctr" defTabSz="457200"/>
            <a:r>
              <a:rPr lang="en-US" sz="1400" b="1">
                <a:solidFill>
                  <a:srgbClr val="000000"/>
                </a:solidFill>
                <a:latin typeface="Calibri" pitchFamily="34" charset="0"/>
              </a:rPr>
              <a:t>VIMS</a:t>
            </a:r>
            <a:endParaRPr lang="en-US" sz="1400">
              <a:latin typeface="Calibri" pitchFamily="34" charset="0"/>
            </a:endParaRPr>
          </a:p>
        </p:txBody>
      </p:sp>
      <p:sp>
        <p:nvSpPr>
          <p:cNvPr id="59403" name="Rectangle 13"/>
          <p:cNvSpPr>
            <a:spLocks noChangeArrowheads="1"/>
          </p:cNvSpPr>
          <p:nvPr/>
        </p:nvSpPr>
        <p:spPr bwMode="auto">
          <a:xfrm>
            <a:off x="3930650" y="939800"/>
            <a:ext cx="4738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b="1">
                <a:solidFill>
                  <a:schemeClr val="accent2"/>
                </a:solidFill>
              </a:rPr>
              <a:t>Five Hydrodynamic Models Configured for the Chesapeake Bay</a:t>
            </a:r>
            <a:endParaRPr lang="en-US" sz="18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304800" y="914400"/>
            <a:ext cx="8686800" cy="5181600"/>
          </a:xfrm>
        </p:spPr>
        <p:txBody>
          <a:bodyPr/>
          <a:lstStyle/>
          <a:p>
            <a:r>
              <a:rPr lang="en-US" b="1" smtClean="0"/>
              <a:t>Interactive Web Site</a:t>
            </a:r>
            <a:r>
              <a:rPr lang="en-US" smtClean="0"/>
              <a:t>: browse model results, view model grid data, side by side comparisons, and MUCH MORE </a:t>
            </a:r>
          </a:p>
          <a:p>
            <a:r>
              <a:rPr lang="en-US" b="1" smtClean="0"/>
              <a:t>Unstructured Grid Support:</a:t>
            </a:r>
            <a:r>
              <a:rPr lang="en-US" smtClean="0"/>
              <a:t> Time series extraction completed for FVCOM, SELFE, ELCIRC, ADCIRC.</a:t>
            </a:r>
          </a:p>
          <a:p>
            <a:r>
              <a:rPr lang="en-US" b="1" smtClean="0"/>
              <a:t>Matlab Toolbox</a:t>
            </a:r>
            <a:r>
              <a:rPr lang="en-US" smtClean="0"/>
              <a:t>: standardized data transformations, new methods for comparing data (including unit conversion). Coordination with OOI-CI</a:t>
            </a:r>
          </a:p>
          <a:p>
            <a:r>
              <a:rPr lang="en-US" b="1" smtClean="0"/>
              <a:t>Matlab as a Web Service</a:t>
            </a:r>
            <a:r>
              <a:rPr lang="en-US" smtClean="0"/>
              <a:t>: Matlab processes - no desktop license required.</a:t>
            </a:r>
          </a:p>
          <a:p>
            <a:r>
              <a:rPr lang="en-US" b="1" smtClean="0"/>
              <a:t>Skill Assessment Tools</a:t>
            </a:r>
            <a:r>
              <a:rPr lang="en-US" smtClean="0"/>
              <a:t>: Measure the degree of correlation between model prediction and observations</a:t>
            </a:r>
          </a:p>
          <a:p>
            <a:r>
              <a:rPr lang="en-US" b="1" smtClean="0"/>
              <a:t>Collaborative Web Site</a:t>
            </a:r>
            <a:r>
              <a:rPr lang="en-US" smtClean="0"/>
              <a:t>: public/private access to portal, content organization with internal/external tools.</a:t>
            </a:r>
          </a:p>
        </p:txBody>
      </p:sp>
      <p:sp>
        <p:nvSpPr>
          <p:cNvPr id="6041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A192FE29-40D6-45FA-ADF6-31E07C6CD14E}" type="slidenum">
              <a:rPr lang="en-US" sz="1400" smtClean="0">
                <a:solidFill>
                  <a:schemeClr val="bg1"/>
                </a:solidFill>
              </a:rPr>
              <a:pPr/>
              <a:t>55</a:t>
            </a:fld>
            <a:endParaRPr lang="en-US" sz="1400" smtClean="0">
              <a:solidFill>
                <a:schemeClr val="bg1"/>
              </a:solidFill>
            </a:endParaRPr>
          </a:p>
        </p:txBody>
      </p:sp>
      <p:sp>
        <p:nvSpPr>
          <p:cNvPr id="7" name="Title 21"/>
          <p:cNvSpPr txBox="1">
            <a:spLocks/>
          </p:cNvSpPr>
          <p:nvPr/>
        </p:nvSpPr>
        <p:spPr bwMode="auto">
          <a:xfrm>
            <a:off x="0" y="76200"/>
            <a:ext cx="9144000" cy="609600"/>
          </a:xfrm>
          <a:prstGeom prst="rect">
            <a:avLst/>
          </a:prstGeom>
          <a:noFill/>
          <a:ln w="9525">
            <a:noFill/>
            <a:miter lim="800000"/>
            <a:headEnd/>
            <a:tailEnd/>
          </a:ln>
        </p:spPr>
        <p:txBody>
          <a:bodyPr anchor="ctr"/>
          <a:lstStyle/>
          <a:p>
            <a:pPr algn="ctr" eaLnBrk="0" hangingPunct="0">
              <a:defRPr/>
            </a:pPr>
            <a:r>
              <a:rPr lang="en-US" sz="2800" b="1" kern="0" dirty="0">
                <a:solidFill>
                  <a:srgbClr val="002060"/>
                </a:solidFill>
                <a:latin typeface="Calibri" pitchFamily="34" charset="0"/>
                <a:ea typeface="ＭＳ Ｐゴシック" charset="-128"/>
              </a:rPr>
              <a:t>Modeling </a:t>
            </a:r>
            <a:r>
              <a:rPr lang="en-US" sz="2800" b="1" kern="0" dirty="0" err="1">
                <a:solidFill>
                  <a:srgbClr val="002060"/>
                </a:solidFill>
                <a:latin typeface="Calibri" pitchFamily="34" charset="0"/>
                <a:ea typeface="ＭＳ Ｐゴシック" charset="-128"/>
              </a:rPr>
              <a:t>Testbed</a:t>
            </a:r>
            <a:r>
              <a:rPr lang="en-US" sz="2800" b="1" kern="0" dirty="0">
                <a:solidFill>
                  <a:srgbClr val="002060"/>
                </a:solidFill>
                <a:latin typeface="Calibri" pitchFamily="34" charset="0"/>
                <a:ea typeface="ＭＳ Ｐゴシック" charset="-128"/>
              </a:rPr>
              <a:t>: Cyber Infrastructure Team</a:t>
            </a:r>
            <a:endParaRPr lang="en-US" sz="2800" kern="0" dirty="0">
              <a:solidFill>
                <a:srgbClr val="002060"/>
              </a:solidFill>
              <a:latin typeface="Calibri" pitchFamily="34" charset="0"/>
              <a:ea typeface="+mj-ea"/>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838200"/>
            <a:ext cx="8991600" cy="5181600"/>
          </a:xfrm>
          <a:ln>
            <a:miter lim="800000"/>
            <a:headEnd/>
            <a:tailEnd/>
          </a:ln>
        </p:spPr>
        <p:txBody>
          <a:bodyPr numCol="2" spcCol="182880"/>
          <a:lstStyle/>
          <a:p>
            <a:pPr marL="171450" indent="-171450">
              <a:spcAft>
                <a:spcPts val="0"/>
              </a:spcAft>
              <a:defRPr/>
            </a:pPr>
            <a:r>
              <a:rPr lang="en-US" sz="1000" dirty="0" smtClean="0"/>
              <a:t>ACT – Alliance for Coastal Technologies</a:t>
            </a:r>
          </a:p>
          <a:p>
            <a:pPr marL="171450" indent="-171450">
              <a:spcAft>
                <a:spcPts val="0"/>
              </a:spcAft>
              <a:defRPr/>
            </a:pPr>
            <a:r>
              <a:rPr lang="en-US" sz="1000" dirty="0" smtClean="0"/>
              <a:t>AOOS – Alaska Ocean Observing System</a:t>
            </a:r>
          </a:p>
          <a:p>
            <a:pPr marL="171450" indent="-171450">
              <a:spcAft>
                <a:spcPts val="0"/>
              </a:spcAft>
              <a:defRPr/>
            </a:pPr>
            <a:r>
              <a:rPr lang="en-US" sz="1000" dirty="0" smtClean="0"/>
              <a:t>BOEM – Bureau of Ocean Energy Management</a:t>
            </a:r>
          </a:p>
          <a:p>
            <a:pPr marL="171450" indent="-171450">
              <a:spcAft>
                <a:spcPts val="0"/>
              </a:spcAft>
              <a:defRPr/>
            </a:pPr>
            <a:r>
              <a:rPr lang="en-US" sz="1000" dirty="0" err="1" smtClean="0"/>
              <a:t>CaRA</a:t>
            </a:r>
            <a:r>
              <a:rPr lang="en-US" sz="1000" dirty="0" smtClean="0"/>
              <a:t> – Caribbean Regional Association for Coastal Ocean Observing</a:t>
            </a:r>
          </a:p>
          <a:p>
            <a:pPr marL="171450" indent="-171450">
              <a:spcAft>
                <a:spcPts val="0"/>
              </a:spcAft>
              <a:defRPr/>
            </a:pPr>
            <a:r>
              <a:rPr lang="en-US" sz="1000" dirty="0" smtClean="0"/>
              <a:t>CDIAC – </a:t>
            </a:r>
            <a:r>
              <a:rPr lang="fr-FR" sz="1000" dirty="0" err="1" smtClean="0"/>
              <a:t>Carbon</a:t>
            </a:r>
            <a:r>
              <a:rPr lang="fr-FR" sz="1000" dirty="0" smtClean="0"/>
              <a:t> </a:t>
            </a:r>
            <a:r>
              <a:rPr lang="fr-FR" sz="1000" dirty="0" err="1" smtClean="0"/>
              <a:t>Dioxide</a:t>
            </a:r>
            <a:r>
              <a:rPr lang="fr-FR" sz="1000" dirty="0" smtClean="0"/>
              <a:t> Information Analysis Center</a:t>
            </a:r>
            <a:endParaRPr lang="en-US" sz="1000" dirty="0" smtClean="0"/>
          </a:p>
          <a:p>
            <a:pPr marL="171450" indent="-171450">
              <a:spcAft>
                <a:spcPts val="0"/>
              </a:spcAft>
              <a:defRPr/>
            </a:pPr>
            <a:r>
              <a:rPr lang="en-US" sz="1000" dirty="0" err="1" smtClean="0"/>
              <a:t>CeNCOOS</a:t>
            </a:r>
            <a:r>
              <a:rPr lang="en-US" sz="1000" dirty="0" smtClean="0"/>
              <a:t> – Central and Northern California Ocean Observing System</a:t>
            </a:r>
          </a:p>
          <a:p>
            <a:pPr marL="171450" indent="-171450">
              <a:spcAft>
                <a:spcPts val="0"/>
              </a:spcAft>
              <a:defRPr/>
            </a:pPr>
            <a:r>
              <a:rPr lang="en-US" sz="1000" dirty="0" smtClean="0"/>
              <a:t>CFA – core functional activity</a:t>
            </a:r>
          </a:p>
          <a:p>
            <a:pPr marL="171450" indent="-171450">
              <a:spcAft>
                <a:spcPts val="0"/>
              </a:spcAft>
              <a:defRPr/>
            </a:pPr>
            <a:r>
              <a:rPr lang="en-US" sz="1000" dirty="0" smtClean="0"/>
              <a:t>CHL – Coastal and Hydraulics Laboratory</a:t>
            </a:r>
          </a:p>
          <a:p>
            <a:pPr marL="171450" indent="-171450">
              <a:spcAft>
                <a:spcPts val="0"/>
              </a:spcAft>
              <a:defRPr/>
            </a:pPr>
            <a:r>
              <a:rPr lang="en-US" sz="1000" dirty="0" smtClean="0"/>
              <a:t>CO-OPS – Center for Operational Oceanographic Products and Services</a:t>
            </a:r>
          </a:p>
          <a:p>
            <a:pPr marL="171450" indent="-171450">
              <a:spcAft>
                <a:spcPts val="0"/>
              </a:spcAft>
              <a:defRPr/>
            </a:pPr>
            <a:r>
              <a:rPr lang="en-US" sz="1000" dirty="0" smtClean="0"/>
              <a:t>DAAC – distributed active archive center</a:t>
            </a:r>
          </a:p>
          <a:p>
            <a:pPr marL="171450" indent="-171450">
              <a:spcAft>
                <a:spcPts val="0"/>
              </a:spcAft>
              <a:defRPr/>
            </a:pPr>
            <a:r>
              <a:rPr lang="en-US" sz="1000" dirty="0" smtClean="0"/>
              <a:t>DAC – data assembly center</a:t>
            </a:r>
          </a:p>
          <a:p>
            <a:pPr marL="171450" indent="-171450">
              <a:spcAft>
                <a:spcPts val="0"/>
              </a:spcAft>
              <a:defRPr/>
            </a:pPr>
            <a:r>
              <a:rPr lang="en-US" sz="1000" dirty="0" smtClean="0"/>
              <a:t>DMAC – Data Management and Communication </a:t>
            </a:r>
          </a:p>
          <a:p>
            <a:pPr marL="171450" indent="-171450">
              <a:spcAft>
                <a:spcPts val="0"/>
              </a:spcAft>
              <a:defRPr/>
            </a:pPr>
            <a:r>
              <a:rPr lang="en-US" sz="1000" dirty="0" smtClean="0"/>
              <a:t>DOE – United States Department of Energy</a:t>
            </a:r>
          </a:p>
          <a:p>
            <a:pPr marL="171450" indent="-171450">
              <a:spcAft>
                <a:spcPts val="0"/>
              </a:spcAft>
              <a:defRPr/>
            </a:pPr>
            <a:r>
              <a:rPr lang="en-US" sz="1000" dirty="0" smtClean="0"/>
              <a:t>DOS – United States Department of State</a:t>
            </a:r>
          </a:p>
          <a:p>
            <a:pPr marL="171450" indent="-171450">
              <a:spcAft>
                <a:spcPts val="0"/>
              </a:spcAft>
              <a:defRPr/>
            </a:pPr>
            <a:r>
              <a:rPr lang="en-US" sz="1000" dirty="0" smtClean="0"/>
              <a:t>DOT – United States Department of Transportation</a:t>
            </a:r>
          </a:p>
          <a:p>
            <a:pPr marL="171450" indent="-171450">
              <a:spcAft>
                <a:spcPts val="0"/>
              </a:spcAft>
              <a:defRPr/>
            </a:pPr>
            <a:r>
              <a:rPr lang="en-US" sz="1000" dirty="0" smtClean="0"/>
              <a:t>EPA – Environmental Protection Agency</a:t>
            </a:r>
          </a:p>
          <a:p>
            <a:pPr marL="171450" indent="-171450">
              <a:spcAft>
                <a:spcPts val="0"/>
              </a:spcAft>
              <a:defRPr/>
            </a:pPr>
            <a:r>
              <a:rPr lang="en-US" sz="1000" dirty="0" smtClean="0"/>
              <a:t>ERDC – Engineer Research and Development Center</a:t>
            </a:r>
          </a:p>
          <a:p>
            <a:pPr marL="171450" indent="-171450">
              <a:spcAft>
                <a:spcPts val="0"/>
              </a:spcAft>
              <a:defRPr/>
            </a:pPr>
            <a:r>
              <a:rPr lang="en-US" sz="1000" dirty="0" smtClean="0"/>
              <a:t>FDA – Food and Drug Administration</a:t>
            </a:r>
          </a:p>
          <a:p>
            <a:pPr marL="171450" indent="-171450">
              <a:spcAft>
                <a:spcPts val="0"/>
              </a:spcAft>
              <a:defRPr/>
            </a:pPr>
            <a:r>
              <a:rPr lang="en-US" sz="1000" dirty="0" smtClean="0"/>
              <a:t>GCOOS – Gulf of Mexico Coastal Ocean Observing System</a:t>
            </a:r>
          </a:p>
          <a:p>
            <a:pPr marL="171450" indent="-171450">
              <a:spcAft>
                <a:spcPts val="0"/>
              </a:spcAft>
              <a:defRPr/>
            </a:pPr>
            <a:r>
              <a:rPr lang="en-US" sz="1000" dirty="0" smtClean="0"/>
              <a:t>GLOS – Great Lakes Observing System</a:t>
            </a:r>
          </a:p>
          <a:p>
            <a:pPr marL="171450" indent="-171450">
              <a:spcAft>
                <a:spcPts val="0"/>
              </a:spcAft>
              <a:defRPr/>
            </a:pPr>
            <a:r>
              <a:rPr lang="en-US" sz="1000" dirty="0" smtClean="0"/>
              <a:t>GODAE – Global Ocean Data Assimilation Experiment </a:t>
            </a:r>
          </a:p>
          <a:p>
            <a:pPr marL="171450" indent="-171450">
              <a:spcAft>
                <a:spcPts val="0"/>
              </a:spcAft>
              <a:defRPr/>
            </a:pPr>
            <a:r>
              <a:rPr lang="en-US" sz="1000" dirty="0" smtClean="0"/>
              <a:t>ICOOS Act – Integrated Coastal Ocean Observation System Act</a:t>
            </a:r>
          </a:p>
          <a:p>
            <a:pPr marL="171450" indent="-171450">
              <a:spcAft>
                <a:spcPts val="0"/>
              </a:spcAft>
              <a:defRPr/>
            </a:pPr>
            <a:r>
              <a:rPr lang="en-US" sz="1000" dirty="0" smtClean="0"/>
              <a:t>IOOC – Interagency Ocean Observation Committee</a:t>
            </a:r>
          </a:p>
          <a:p>
            <a:pPr marL="171450" indent="-171450">
              <a:spcAft>
                <a:spcPts val="0"/>
              </a:spcAft>
              <a:defRPr/>
            </a:pPr>
            <a:r>
              <a:rPr lang="en-US" sz="1000" dirty="0" smtClean="0"/>
              <a:t>IOOS</a:t>
            </a:r>
            <a:r>
              <a:rPr lang="en-US" sz="1000" baseline="30000" dirty="0" smtClean="0"/>
              <a:t>®</a:t>
            </a:r>
            <a:r>
              <a:rPr lang="en-US" sz="1000" dirty="0" smtClean="0"/>
              <a:t> – Integrated Ocean Observing System</a:t>
            </a:r>
          </a:p>
          <a:p>
            <a:pPr marL="171450" indent="-171450">
              <a:spcAft>
                <a:spcPts val="0"/>
              </a:spcAft>
              <a:defRPr/>
            </a:pPr>
            <a:r>
              <a:rPr lang="en-US" sz="1000" dirty="0" smtClean="0"/>
              <a:t>IWGOO – Interagency Working Group on Ocean Observations</a:t>
            </a:r>
          </a:p>
          <a:p>
            <a:pPr marL="171450" indent="-171450">
              <a:spcAft>
                <a:spcPts val="0"/>
              </a:spcAft>
              <a:defRPr/>
            </a:pPr>
            <a:r>
              <a:rPr lang="en-US" sz="1000" dirty="0" smtClean="0"/>
              <a:t>JCS – Joint Chiefs of Staff</a:t>
            </a:r>
          </a:p>
          <a:p>
            <a:pPr marL="171450" indent="-171450">
              <a:spcAft>
                <a:spcPts val="0"/>
              </a:spcAft>
              <a:defRPr/>
            </a:pPr>
            <a:r>
              <a:rPr lang="en-US" sz="1000" dirty="0" smtClean="0"/>
              <a:t>JPL – Jet Propulsion Laboratory</a:t>
            </a:r>
          </a:p>
          <a:p>
            <a:pPr marL="171450" indent="-171450">
              <a:spcAft>
                <a:spcPts val="0"/>
              </a:spcAft>
              <a:defRPr/>
            </a:pPr>
            <a:r>
              <a:rPr lang="en-US" sz="1000" dirty="0" smtClean="0"/>
              <a:t>MARACOOS – Mid-Atlantic Regional Association Coastal Ocean Observing System</a:t>
            </a:r>
          </a:p>
          <a:p>
            <a:pPr marL="171450" indent="-171450">
              <a:spcAft>
                <a:spcPts val="0"/>
              </a:spcAft>
              <a:defRPr/>
            </a:pPr>
            <a:r>
              <a:rPr lang="en-US" sz="1000" dirty="0" smtClean="0"/>
              <a:t>MMC – Marine Mammal Commission</a:t>
            </a:r>
          </a:p>
          <a:p>
            <a:pPr marL="171450" indent="-171450">
              <a:spcAft>
                <a:spcPts val="0"/>
              </a:spcAft>
              <a:defRPr/>
            </a:pPr>
            <a:r>
              <a:rPr lang="en-US" sz="1000" dirty="0" smtClean="0"/>
              <a:t>NANOOS – Northwest Association of Networked Ocean Observing Systems</a:t>
            </a:r>
          </a:p>
          <a:p>
            <a:pPr marL="171450" indent="-171450">
              <a:spcAft>
                <a:spcPts val="0"/>
              </a:spcAft>
              <a:defRPr/>
            </a:pPr>
            <a:r>
              <a:rPr lang="en-US" sz="1000" dirty="0" smtClean="0"/>
              <a:t>NASA – National Aeronautics and Space Administration</a:t>
            </a:r>
          </a:p>
          <a:p>
            <a:pPr marL="171450" indent="-171450">
              <a:spcAft>
                <a:spcPts val="0"/>
              </a:spcAft>
              <a:defRPr/>
            </a:pPr>
            <a:r>
              <a:rPr lang="en-US" sz="1000" dirty="0" smtClean="0"/>
              <a:t>NCDC – National Climatic Data Center</a:t>
            </a:r>
          </a:p>
          <a:p>
            <a:pPr marL="171450" indent="-171450">
              <a:spcAft>
                <a:spcPts val="0"/>
              </a:spcAft>
              <a:defRPr/>
            </a:pPr>
            <a:r>
              <a:rPr lang="en-US" sz="1000" dirty="0" smtClean="0"/>
              <a:t>NDBC – National Data Buoy Center</a:t>
            </a:r>
          </a:p>
          <a:p>
            <a:pPr marL="171450" indent="-171450">
              <a:spcAft>
                <a:spcPts val="0"/>
              </a:spcAft>
              <a:defRPr/>
            </a:pPr>
            <a:r>
              <a:rPr lang="en-US" sz="1000" dirty="0" smtClean="0"/>
              <a:t>NERACOOS – Northeastern Regional Association of Coastal Ocean Observing Systems</a:t>
            </a:r>
          </a:p>
          <a:p>
            <a:pPr marL="171450" indent="-171450">
              <a:spcAft>
                <a:spcPts val="0"/>
              </a:spcAft>
              <a:defRPr/>
            </a:pPr>
            <a:r>
              <a:rPr lang="en-US" sz="1000" dirty="0" smtClean="0"/>
              <a:t>NGDC – National Geophysical Data Center</a:t>
            </a:r>
          </a:p>
          <a:p>
            <a:pPr marL="171450" indent="-171450">
              <a:spcAft>
                <a:spcPts val="0"/>
              </a:spcAft>
              <a:defRPr/>
            </a:pPr>
            <a:r>
              <a:rPr lang="en-US" sz="1000" dirty="0" smtClean="0"/>
              <a:t>NIFA – National Institute of Food and Agriculture</a:t>
            </a:r>
          </a:p>
          <a:p>
            <a:pPr marL="171450" indent="-171450">
              <a:spcAft>
                <a:spcPts val="0"/>
              </a:spcAft>
              <a:defRPr/>
            </a:pPr>
            <a:r>
              <a:rPr lang="en-US" sz="1000" dirty="0" smtClean="0"/>
              <a:t>NOAA – National Oceanic &amp; Atmospheric Administration</a:t>
            </a:r>
          </a:p>
          <a:p>
            <a:pPr marL="171450" indent="-171450">
              <a:spcAft>
                <a:spcPts val="0"/>
              </a:spcAft>
              <a:defRPr/>
            </a:pPr>
            <a:r>
              <a:rPr lang="en-US" sz="1000" dirty="0" smtClean="0"/>
              <a:t>NODC – National Oceanographic Data Center</a:t>
            </a:r>
          </a:p>
          <a:p>
            <a:pPr marL="171450" indent="-171450">
              <a:spcAft>
                <a:spcPts val="0"/>
              </a:spcAft>
              <a:defRPr/>
            </a:pPr>
            <a:r>
              <a:rPr lang="en-US" sz="1000" dirty="0" smtClean="0"/>
              <a:t>NOSA – NOAA Observing Systems Architecture</a:t>
            </a:r>
          </a:p>
          <a:p>
            <a:pPr marL="171450" indent="-171450">
              <a:spcAft>
                <a:spcPts val="0"/>
              </a:spcAft>
              <a:defRPr/>
            </a:pPr>
            <a:r>
              <a:rPr lang="en-US" sz="1000" dirty="0" smtClean="0"/>
              <a:t>NPS – National Park Service</a:t>
            </a:r>
          </a:p>
          <a:p>
            <a:pPr marL="171450" indent="-171450">
              <a:spcAft>
                <a:spcPts val="0"/>
              </a:spcAft>
              <a:defRPr/>
            </a:pPr>
            <a:r>
              <a:rPr lang="en-US" sz="1000" dirty="0" smtClean="0"/>
              <a:t>NRL – Naval Research Laboratory</a:t>
            </a:r>
          </a:p>
          <a:p>
            <a:pPr marL="171450" indent="-171450">
              <a:spcAft>
                <a:spcPts val="0"/>
              </a:spcAft>
              <a:defRPr/>
            </a:pPr>
            <a:r>
              <a:rPr lang="en-US" sz="1000" dirty="0" smtClean="0"/>
              <a:t>NSF – National Science Foundation</a:t>
            </a:r>
          </a:p>
          <a:p>
            <a:pPr marL="171450" indent="-171450">
              <a:spcAft>
                <a:spcPts val="0"/>
              </a:spcAft>
              <a:defRPr/>
            </a:pPr>
            <a:r>
              <a:rPr lang="en-US" sz="1000" dirty="0" smtClean="0"/>
              <a:t>ONR – Office of Naval Research</a:t>
            </a:r>
          </a:p>
          <a:p>
            <a:pPr marL="171450" indent="-171450">
              <a:spcAft>
                <a:spcPts val="0"/>
              </a:spcAft>
              <a:defRPr/>
            </a:pPr>
            <a:r>
              <a:rPr lang="en-US" sz="1000" dirty="0" smtClean="0"/>
              <a:t>OOI – Ocean Observatories Initiative</a:t>
            </a:r>
          </a:p>
          <a:p>
            <a:pPr marL="171450" indent="-171450">
              <a:spcAft>
                <a:spcPts val="0"/>
              </a:spcAft>
              <a:defRPr/>
            </a:pPr>
            <a:r>
              <a:rPr lang="en-US" sz="1000" dirty="0" err="1" smtClean="0"/>
              <a:t>PacIOOS</a:t>
            </a:r>
            <a:r>
              <a:rPr lang="en-US" sz="1000" dirty="0" smtClean="0"/>
              <a:t> – Pacific Islands Ocean Observing System</a:t>
            </a:r>
          </a:p>
          <a:p>
            <a:pPr marL="171450" indent="-171450">
              <a:spcAft>
                <a:spcPts val="0"/>
              </a:spcAft>
              <a:defRPr/>
            </a:pPr>
            <a:r>
              <a:rPr lang="en-US" sz="1000" dirty="0" smtClean="0"/>
              <a:t>PMEL – Pacific Marine Environmental Laboratory</a:t>
            </a:r>
          </a:p>
          <a:p>
            <a:pPr marL="171450" indent="-171450">
              <a:spcAft>
                <a:spcPts val="0"/>
              </a:spcAft>
              <a:defRPr/>
            </a:pPr>
            <a:r>
              <a:rPr lang="en-US" sz="1000" dirty="0" smtClean="0"/>
              <a:t>SCCOOS – Southern California Coastal Ocean Observing System</a:t>
            </a:r>
          </a:p>
          <a:p>
            <a:pPr marL="171450" indent="-171450">
              <a:spcAft>
                <a:spcPts val="0"/>
              </a:spcAft>
              <a:defRPr/>
            </a:pPr>
            <a:r>
              <a:rPr lang="en-US" sz="1000" dirty="0" smtClean="0"/>
              <a:t>SECOORA – Southeast Coastal Ocean Observing Regional Association</a:t>
            </a:r>
          </a:p>
          <a:p>
            <a:pPr marL="171450" indent="-171450">
              <a:spcAft>
                <a:spcPts val="0"/>
              </a:spcAft>
              <a:defRPr/>
            </a:pPr>
            <a:r>
              <a:rPr lang="en-US" sz="1000" dirty="0" smtClean="0"/>
              <a:t>STORET – </a:t>
            </a:r>
            <a:r>
              <a:rPr lang="en-US" sz="1000" dirty="0" err="1" smtClean="0"/>
              <a:t>STOrage</a:t>
            </a:r>
            <a:r>
              <a:rPr lang="en-US" sz="1000" dirty="0" smtClean="0"/>
              <a:t> and </a:t>
            </a:r>
            <a:r>
              <a:rPr lang="en-US" sz="1000" dirty="0" err="1" smtClean="0"/>
              <a:t>RETrieval</a:t>
            </a:r>
            <a:endParaRPr lang="en-US" sz="1000" dirty="0" smtClean="0"/>
          </a:p>
          <a:p>
            <a:pPr marL="171450" indent="-171450">
              <a:spcAft>
                <a:spcPts val="0"/>
              </a:spcAft>
              <a:defRPr/>
            </a:pPr>
            <a:r>
              <a:rPr lang="en-US" sz="1000" dirty="0" smtClean="0"/>
              <a:t>TAO – Tropical Atmosphere Ocean</a:t>
            </a:r>
          </a:p>
          <a:p>
            <a:pPr marL="171450" indent="-171450">
              <a:spcAft>
                <a:spcPts val="0"/>
              </a:spcAft>
              <a:defRPr/>
            </a:pPr>
            <a:r>
              <a:rPr lang="en-US" sz="1000" dirty="0" smtClean="0"/>
              <a:t>USACE – United States Army Corps of Engineers</a:t>
            </a:r>
          </a:p>
          <a:p>
            <a:pPr marL="171450" indent="-171450">
              <a:spcAft>
                <a:spcPts val="0"/>
              </a:spcAft>
              <a:defRPr/>
            </a:pPr>
            <a:r>
              <a:rPr lang="en-US" sz="1000" dirty="0" smtClean="0"/>
              <a:t>USARC – United States Arctic Research Commission</a:t>
            </a:r>
          </a:p>
          <a:p>
            <a:pPr marL="171450" indent="-171450">
              <a:spcAft>
                <a:spcPts val="0"/>
              </a:spcAft>
              <a:defRPr/>
            </a:pPr>
            <a:r>
              <a:rPr lang="en-US" sz="1000" dirty="0" smtClean="0"/>
              <a:t>USCG – United States Coast Guard</a:t>
            </a:r>
          </a:p>
          <a:p>
            <a:pPr marL="171450" indent="-171450">
              <a:spcAft>
                <a:spcPts val="0"/>
              </a:spcAft>
              <a:defRPr/>
            </a:pPr>
            <a:r>
              <a:rPr lang="en-US" sz="1000" dirty="0" smtClean="0"/>
              <a:t>USDA – United States Department of Agriculture</a:t>
            </a:r>
          </a:p>
          <a:p>
            <a:pPr marL="171450" indent="-171450">
              <a:spcAft>
                <a:spcPts val="0"/>
              </a:spcAft>
              <a:defRPr/>
            </a:pPr>
            <a:r>
              <a:rPr lang="en-US" sz="1000" dirty="0" smtClean="0"/>
              <a:t>USGS – United States Geological Survey</a:t>
            </a:r>
          </a:p>
        </p:txBody>
      </p:sp>
      <p:sp>
        <p:nvSpPr>
          <p:cNvPr id="61443" name="Title 2"/>
          <p:cNvSpPr>
            <a:spLocks noGrp="1"/>
          </p:cNvSpPr>
          <p:nvPr>
            <p:ph type="title"/>
          </p:nvPr>
        </p:nvSpPr>
        <p:spPr>
          <a:xfrm>
            <a:off x="0" y="80963"/>
            <a:ext cx="9144000" cy="633412"/>
          </a:xfrm>
        </p:spPr>
        <p:txBody>
          <a:bodyPr/>
          <a:lstStyle/>
          <a:p>
            <a:r>
              <a:rPr lang="en-US" smtClean="0">
                <a:latin typeface="Calibri" pitchFamily="34" charset="0"/>
              </a:rPr>
              <a:t>List of Assessment Acronyms</a:t>
            </a:r>
          </a:p>
        </p:txBody>
      </p:sp>
      <p:sp>
        <p:nvSpPr>
          <p:cNvPr id="61444" name="Slide Number Placeholder 3"/>
          <p:cNvSpPr>
            <a:spLocks noGrp="1"/>
          </p:cNvSpPr>
          <p:nvPr>
            <p:ph type="sldNum" sz="quarter" idx="12"/>
          </p:nvPr>
        </p:nvSpPr>
        <p:spPr>
          <a:xfrm>
            <a:off x="8001000" y="6400800"/>
            <a:ext cx="1143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B9749170-180C-474C-8E5E-CF2D3AE6695D}" type="slidenum">
              <a:rPr lang="en-US" sz="1400" smtClean="0">
                <a:solidFill>
                  <a:schemeClr val="bg1"/>
                </a:solidFill>
              </a:rPr>
              <a:pPr/>
              <a:t>56</a:t>
            </a:fld>
            <a:endParaRPr lang="en-US" sz="1400" smtClean="0">
              <a:solidFill>
                <a:schemeClr val="bg1"/>
              </a:solidFill>
            </a:endParaRPr>
          </a:p>
        </p:txBody>
      </p:sp>
      <p:sp>
        <p:nvSpPr>
          <p:cNvPr id="61445" name="TextBox 4"/>
          <p:cNvSpPr txBox="1">
            <a:spLocks noChangeArrowheads="1"/>
          </p:cNvSpPr>
          <p:nvPr/>
        </p:nvSpPr>
        <p:spPr bwMode="auto">
          <a:xfrm>
            <a:off x="3324225" y="6310313"/>
            <a:ext cx="320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a:solidFill>
                  <a:srgbClr val="CCECFF"/>
                </a:solidFill>
                <a:latin typeface="Calibri" pitchFamily="34" charset="0"/>
              </a:rPr>
              <a:t>U.S. IOOS Assessment</a:t>
            </a:r>
            <a:endParaRPr lang="en-US">
              <a:solidFill>
                <a:srgbClr val="CCECFF"/>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p:cNvSpPr>
            <a:spLocks noGrp="1"/>
          </p:cNvSpPr>
          <p:nvPr>
            <p:ph type="title"/>
          </p:nvPr>
        </p:nvSpPr>
        <p:spPr>
          <a:xfrm>
            <a:off x="0" y="80963"/>
            <a:ext cx="9144000" cy="633412"/>
          </a:xfrm>
        </p:spPr>
        <p:txBody>
          <a:bodyPr/>
          <a:lstStyle/>
          <a:p>
            <a:r>
              <a:rPr lang="en-US" smtClean="0">
                <a:latin typeface="Calibri" pitchFamily="34" charset="0"/>
              </a:rPr>
              <a:t>Final Status of Assessment Responses</a:t>
            </a:r>
          </a:p>
        </p:txBody>
      </p:sp>
      <p:sp>
        <p:nvSpPr>
          <p:cNvPr id="62467" name="Slide Number Placeholder 3"/>
          <p:cNvSpPr>
            <a:spLocks noGrp="1"/>
          </p:cNvSpPr>
          <p:nvPr>
            <p:ph type="sldNum" sz="quarter" idx="12"/>
          </p:nvPr>
        </p:nvSpPr>
        <p:spPr>
          <a:xfrm>
            <a:off x="8001000" y="6400800"/>
            <a:ext cx="1143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7443C10E-0A97-487C-A660-2E7324D3513E}" type="slidenum">
              <a:rPr lang="en-US" sz="1400" smtClean="0">
                <a:solidFill>
                  <a:schemeClr val="bg1"/>
                </a:solidFill>
              </a:rPr>
              <a:pPr/>
              <a:t>57</a:t>
            </a:fld>
            <a:endParaRPr lang="en-US" sz="1400" smtClean="0">
              <a:solidFill>
                <a:schemeClr val="bg1"/>
              </a:solidFill>
            </a:endParaRPr>
          </a:p>
        </p:txBody>
      </p:sp>
      <p:grpSp>
        <p:nvGrpSpPr>
          <p:cNvPr id="62468" name="Group 193"/>
          <p:cNvGrpSpPr>
            <a:grpSpLocks noChangeAspect="1"/>
          </p:cNvGrpSpPr>
          <p:nvPr/>
        </p:nvGrpSpPr>
        <p:grpSpPr bwMode="auto">
          <a:xfrm>
            <a:off x="6376988" y="1219200"/>
            <a:ext cx="2081212" cy="628650"/>
            <a:chOff x="2001" y="3450"/>
            <a:chExt cx="1758" cy="396"/>
          </a:xfrm>
        </p:grpSpPr>
        <p:sp>
          <p:nvSpPr>
            <p:cNvPr id="62472" name="AutoShape 192"/>
            <p:cNvSpPr>
              <a:spLocks noChangeAspect="1" noChangeArrowheads="1" noTextEdit="1"/>
            </p:cNvSpPr>
            <p:nvPr/>
          </p:nvSpPr>
          <p:spPr bwMode="auto">
            <a:xfrm>
              <a:off x="2007" y="3456"/>
              <a:ext cx="174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73" name="Rectangle 194"/>
            <p:cNvSpPr>
              <a:spLocks noChangeArrowheads="1"/>
            </p:cNvSpPr>
            <p:nvPr/>
          </p:nvSpPr>
          <p:spPr bwMode="auto">
            <a:xfrm>
              <a:off x="2007" y="3456"/>
              <a:ext cx="1746" cy="19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74" name="Rectangle 195"/>
            <p:cNvSpPr>
              <a:spLocks noChangeArrowheads="1"/>
            </p:cNvSpPr>
            <p:nvPr/>
          </p:nvSpPr>
          <p:spPr bwMode="auto">
            <a:xfrm>
              <a:off x="2007" y="3648"/>
              <a:ext cx="1746" cy="19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75" name="Rectangle 196"/>
            <p:cNvSpPr>
              <a:spLocks noChangeArrowheads="1"/>
            </p:cNvSpPr>
            <p:nvPr/>
          </p:nvSpPr>
          <p:spPr bwMode="auto">
            <a:xfrm>
              <a:off x="2064" y="3493"/>
              <a:ext cx="163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300" b="1">
                  <a:solidFill>
                    <a:srgbClr val="000000"/>
                  </a:solidFill>
                  <a:latin typeface="Calibri" pitchFamily="34" charset="0"/>
                  <a:cs typeface="Arial" pitchFamily="34" charset="0"/>
                </a:rPr>
                <a:t>Blue Indicates Completed</a:t>
              </a:r>
              <a:endParaRPr lang="en-US" sz="1300">
                <a:cs typeface="Arial" pitchFamily="34" charset="0"/>
              </a:endParaRPr>
            </a:p>
          </p:txBody>
        </p:sp>
        <p:sp>
          <p:nvSpPr>
            <p:cNvPr id="62476" name="Rectangle 197"/>
            <p:cNvSpPr>
              <a:spLocks noChangeArrowheads="1"/>
            </p:cNvSpPr>
            <p:nvPr/>
          </p:nvSpPr>
          <p:spPr bwMode="auto">
            <a:xfrm>
              <a:off x="2064" y="3685"/>
              <a:ext cx="163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300" b="1">
                  <a:solidFill>
                    <a:srgbClr val="000000"/>
                  </a:solidFill>
                  <a:latin typeface="Calibri" pitchFamily="34" charset="0"/>
                  <a:cs typeface="Arial" pitchFamily="34" charset="0"/>
                </a:rPr>
                <a:t>Gray Indicates Canceled</a:t>
              </a:r>
              <a:endParaRPr lang="en-US" sz="1300">
                <a:cs typeface="Arial" pitchFamily="34" charset="0"/>
              </a:endParaRPr>
            </a:p>
          </p:txBody>
        </p:sp>
        <p:sp>
          <p:nvSpPr>
            <p:cNvPr id="62477" name="Line 199"/>
            <p:cNvSpPr>
              <a:spLocks noChangeShapeType="1"/>
            </p:cNvSpPr>
            <p:nvPr/>
          </p:nvSpPr>
          <p:spPr bwMode="auto">
            <a:xfrm flipV="1">
              <a:off x="2007" y="3456"/>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8" name="Rectangle 200"/>
            <p:cNvSpPr>
              <a:spLocks noChangeArrowheads="1"/>
            </p:cNvSpPr>
            <p:nvPr/>
          </p:nvSpPr>
          <p:spPr bwMode="auto">
            <a:xfrm>
              <a:off x="2007" y="3450"/>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79" name="Rectangle 201"/>
            <p:cNvSpPr>
              <a:spLocks noChangeArrowheads="1"/>
            </p:cNvSpPr>
            <p:nvPr/>
          </p:nvSpPr>
          <p:spPr bwMode="auto">
            <a:xfrm>
              <a:off x="2013" y="3450"/>
              <a:ext cx="1740"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80" name="Line 202"/>
            <p:cNvSpPr>
              <a:spLocks noChangeShapeType="1"/>
            </p:cNvSpPr>
            <p:nvPr/>
          </p:nvSpPr>
          <p:spPr bwMode="auto">
            <a:xfrm flipV="1">
              <a:off x="3747" y="3456"/>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1" name="Rectangle 203"/>
            <p:cNvSpPr>
              <a:spLocks noChangeArrowheads="1"/>
            </p:cNvSpPr>
            <p:nvPr/>
          </p:nvSpPr>
          <p:spPr bwMode="auto">
            <a:xfrm>
              <a:off x="3747" y="3450"/>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82" name="Rectangle 204"/>
            <p:cNvSpPr>
              <a:spLocks noChangeArrowheads="1"/>
            </p:cNvSpPr>
            <p:nvPr/>
          </p:nvSpPr>
          <p:spPr bwMode="auto">
            <a:xfrm>
              <a:off x="2013" y="3648"/>
              <a:ext cx="1740"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83" name="Rectangle 205"/>
            <p:cNvSpPr>
              <a:spLocks noChangeArrowheads="1"/>
            </p:cNvSpPr>
            <p:nvPr/>
          </p:nvSpPr>
          <p:spPr bwMode="auto">
            <a:xfrm>
              <a:off x="2001" y="3450"/>
              <a:ext cx="12" cy="3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84" name="Line 206"/>
            <p:cNvSpPr>
              <a:spLocks noChangeShapeType="1"/>
            </p:cNvSpPr>
            <p:nvPr/>
          </p:nvSpPr>
          <p:spPr bwMode="auto">
            <a:xfrm flipV="1">
              <a:off x="2877" y="3456"/>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5" name="Rectangle 207"/>
            <p:cNvSpPr>
              <a:spLocks noChangeArrowheads="1"/>
            </p:cNvSpPr>
            <p:nvPr/>
          </p:nvSpPr>
          <p:spPr bwMode="auto">
            <a:xfrm>
              <a:off x="2877" y="3450"/>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86" name="Rectangle 208"/>
            <p:cNvSpPr>
              <a:spLocks noChangeArrowheads="1"/>
            </p:cNvSpPr>
            <p:nvPr/>
          </p:nvSpPr>
          <p:spPr bwMode="auto">
            <a:xfrm>
              <a:off x="2013" y="3828"/>
              <a:ext cx="1740"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87" name="Rectangle 209"/>
            <p:cNvSpPr>
              <a:spLocks noChangeArrowheads="1"/>
            </p:cNvSpPr>
            <p:nvPr/>
          </p:nvSpPr>
          <p:spPr bwMode="auto">
            <a:xfrm>
              <a:off x="3741" y="3462"/>
              <a:ext cx="12" cy="37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88" name="Line 210"/>
            <p:cNvSpPr>
              <a:spLocks noChangeShapeType="1"/>
            </p:cNvSpPr>
            <p:nvPr/>
          </p:nvSpPr>
          <p:spPr bwMode="auto">
            <a:xfrm>
              <a:off x="2007" y="3840"/>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89" name="Rectangle 211"/>
            <p:cNvSpPr>
              <a:spLocks noChangeArrowheads="1"/>
            </p:cNvSpPr>
            <p:nvPr/>
          </p:nvSpPr>
          <p:spPr bwMode="auto">
            <a:xfrm>
              <a:off x="2007" y="3840"/>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90" name="Line 212"/>
            <p:cNvSpPr>
              <a:spLocks noChangeShapeType="1"/>
            </p:cNvSpPr>
            <p:nvPr/>
          </p:nvSpPr>
          <p:spPr bwMode="auto">
            <a:xfrm>
              <a:off x="2877" y="3840"/>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1" name="Rectangle 213"/>
            <p:cNvSpPr>
              <a:spLocks noChangeArrowheads="1"/>
            </p:cNvSpPr>
            <p:nvPr/>
          </p:nvSpPr>
          <p:spPr bwMode="auto">
            <a:xfrm>
              <a:off x="2877" y="3840"/>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92" name="Line 214"/>
            <p:cNvSpPr>
              <a:spLocks noChangeShapeType="1"/>
            </p:cNvSpPr>
            <p:nvPr/>
          </p:nvSpPr>
          <p:spPr bwMode="auto">
            <a:xfrm>
              <a:off x="3747" y="3840"/>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3" name="Rectangle 215"/>
            <p:cNvSpPr>
              <a:spLocks noChangeArrowheads="1"/>
            </p:cNvSpPr>
            <p:nvPr/>
          </p:nvSpPr>
          <p:spPr bwMode="auto">
            <a:xfrm>
              <a:off x="3747" y="3840"/>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94" name="Line 216"/>
            <p:cNvSpPr>
              <a:spLocks noChangeShapeType="1"/>
            </p:cNvSpPr>
            <p:nvPr/>
          </p:nvSpPr>
          <p:spPr bwMode="auto">
            <a:xfrm>
              <a:off x="3753" y="3456"/>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5" name="Rectangle 217"/>
            <p:cNvSpPr>
              <a:spLocks noChangeArrowheads="1"/>
            </p:cNvSpPr>
            <p:nvPr/>
          </p:nvSpPr>
          <p:spPr bwMode="auto">
            <a:xfrm>
              <a:off x="3753" y="3456"/>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96" name="Line 218"/>
            <p:cNvSpPr>
              <a:spLocks noChangeShapeType="1"/>
            </p:cNvSpPr>
            <p:nvPr/>
          </p:nvSpPr>
          <p:spPr bwMode="auto">
            <a:xfrm>
              <a:off x="3753" y="3582"/>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7" name="Rectangle 219"/>
            <p:cNvSpPr>
              <a:spLocks noChangeArrowheads="1"/>
            </p:cNvSpPr>
            <p:nvPr/>
          </p:nvSpPr>
          <p:spPr bwMode="auto">
            <a:xfrm>
              <a:off x="3753" y="3582"/>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98" name="Line 220"/>
            <p:cNvSpPr>
              <a:spLocks noChangeShapeType="1"/>
            </p:cNvSpPr>
            <p:nvPr/>
          </p:nvSpPr>
          <p:spPr bwMode="auto">
            <a:xfrm>
              <a:off x="3753" y="3708"/>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9" name="Rectangle 221"/>
            <p:cNvSpPr>
              <a:spLocks noChangeArrowheads="1"/>
            </p:cNvSpPr>
            <p:nvPr/>
          </p:nvSpPr>
          <p:spPr bwMode="auto">
            <a:xfrm>
              <a:off x="3753" y="3708"/>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500" name="Line 222"/>
            <p:cNvSpPr>
              <a:spLocks noChangeShapeType="1"/>
            </p:cNvSpPr>
            <p:nvPr/>
          </p:nvSpPr>
          <p:spPr bwMode="auto">
            <a:xfrm>
              <a:off x="3753" y="3834"/>
              <a:ext cx="1" cy="1"/>
            </a:xfrm>
            <a:prstGeom prst="line">
              <a:avLst/>
            </a:prstGeom>
            <a:noFill/>
            <a:ln w="0">
              <a:solidFill>
                <a:srgbClr val="D0D7E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501" name="Rectangle 223"/>
            <p:cNvSpPr>
              <a:spLocks noChangeArrowheads="1"/>
            </p:cNvSpPr>
            <p:nvPr/>
          </p:nvSpPr>
          <p:spPr bwMode="auto">
            <a:xfrm>
              <a:off x="3753" y="3834"/>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62469" name="TextBox 35"/>
          <p:cNvSpPr txBox="1">
            <a:spLocks noChangeArrowheads="1"/>
          </p:cNvSpPr>
          <p:nvPr/>
        </p:nvSpPr>
        <p:spPr bwMode="auto">
          <a:xfrm>
            <a:off x="6096000" y="2286000"/>
            <a:ext cx="26670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spcAft>
                <a:spcPts val="1200"/>
              </a:spcAft>
              <a:buFont typeface="Arial" pitchFamily="34" charset="0"/>
              <a:buChar char="•"/>
            </a:pPr>
            <a:r>
              <a:rPr lang="en-US" sz="1800"/>
              <a:t>A </a:t>
            </a:r>
            <a:r>
              <a:rPr lang="en-US" sz="1800">
                <a:solidFill>
                  <a:srgbClr val="0094C8"/>
                </a:solidFill>
              </a:rPr>
              <a:t>blue</a:t>
            </a:r>
            <a:r>
              <a:rPr lang="en-US" sz="1800"/>
              <a:t> block indicates feedback provided on all CFAs and all applicable asset categories</a:t>
            </a:r>
          </a:p>
          <a:p>
            <a:pPr eaLnBrk="1" hangingPunct="1">
              <a:spcAft>
                <a:spcPts val="1200"/>
              </a:spcAft>
              <a:buFont typeface="Arial" pitchFamily="34" charset="0"/>
              <a:buChar char="•"/>
            </a:pPr>
            <a:r>
              <a:rPr lang="en-US" sz="1800"/>
              <a:t>Approximately half the respondents provided additional detail down to the subactivity level</a:t>
            </a:r>
          </a:p>
        </p:txBody>
      </p:sp>
      <p:pic>
        <p:nvPicPr>
          <p:cNvPr id="624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1225"/>
            <a:ext cx="5557838" cy="526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TextBox 36"/>
          <p:cNvSpPr txBox="1">
            <a:spLocks noChangeArrowheads="1"/>
          </p:cNvSpPr>
          <p:nvPr/>
        </p:nvSpPr>
        <p:spPr bwMode="auto">
          <a:xfrm>
            <a:off x="3324225" y="6310313"/>
            <a:ext cx="320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a:solidFill>
                  <a:srgbClr val="CCECFF"/>
                </a:solidFill>
                <a:latin typeface="Calibri" pitchFamily="34" charset="0"/>
              </a:rPr>
              <a:t>U.S. IOOS Assessment</a:t>
            </a:r>
            <a:endParaRPr lang="en-US">
              <a:solidFill>
                <a:srgbClr val="CCECFF"/>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noGrp="1"/>
          </p:cNvSpPr>
          <p:nvPr>
            <p:ph type="title"/>
          </p:nvPr>
        </p:nvSpPr>
        <p:spPr>
          <a:xfrm>
            <a:off x="0" y="80963"/>
            <a:ext cx="9144000" cy="633412"/>
          </a:xfrm>
        </p:spPr>
        <p:txBody>
          <a:bodyPr/>
          <a:lstStyle/>
          <a:p>
            <a:r>
              <a:rPr lang="en-US" smtClean="0">
                <a:latin typeface="Calibri" pitchFamily="34" charset="0"/>
              </a:rPr>
              <a:t>U.S. IOOS Partner Training &amp; Education Assets</a:t>
            </a:r>
          </a:p>
        </p:txBody>
      </p:sp>
      <p:sp>
        <p:nvSpPr>
          <p:cNvPr id="63491" name="Slide Number Placeholder 3"/>
          <p:cNvSpPr>
            <a:spLocks noGrp="1"/>
          </p:cNvSpPr>
          <p:nvPr>
            <p:ph type="sldNum" sz="quarter" idx="12"/>
          </p:nvPr>
        </p:nvSpPr>
        <p:spPr>
          <a:xfrm>
            <a:off x="8001000" y="6400800"/>
            <a:ext cx="1143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B7CBAC5B-6DC0-4B47-8117-B3053FEC2376}" type="slidenum">
              <a:rPr lang="en-US" sz="1400" smtClean="0">
                <a:solidFill>
                  <a:schemeClr val="bg1"/>
                </a:solidFill>
              </a:rPr>
              <a:pPr/>
              <a:t>58</a:t>
            </a:fld>
            <a:endParaRPr lang="en-US" sz="1400" smtClean="0">
              <a:solidFill>
                <a:schemeClr val="bg1"/>
              </a:solidFill>
            </a:endParaRPr>
          </a:p>
        </p:txBody>
      </p:sp>
      <p:cxnSp>
        <p:nvCxnSpPr>
          <p:cNvPr id="6" name="Straight Connector 5"/>
          <p:cNvCxnSpPr/>
          <p:nvPr/>
        </p:nvCxnSpPr>
        <p:spPr bwMode="auto">
          <a:xfrm>
            <a:off x="457200" y="3657600"/>
            <a:ext cx="8229600" cy="0"/>
          </a:xfrm>
          <a:prstGeom prst="line">
            <a:avLst/>
          </a:prstGeom>
          <a:solidFill>
            <a:schemeClr val="accent1"/>
          </a:solidFill>
          <a:ln w="25400" cap="flat" cmpd="sng" algn="ctr">
            <a:solidFill>
              <a:schemeClr val="accent1">
                <a:lumMod val="50000"/>
              </a:schemeClr>
            </a:solidFill>
            <a:prstDash val="lgDash"/>
            <a:round/>
            <a:headEnd type="none" w="med" len="med"/>
            <a:tailEnd type="none" w="med" len="med"/>
          </a:ln>
          <a:effectLst/>
        </p:spPr>
      </p:cxnSp>
      <p:sp>
        <p:nvSpPr>
          <p:cNvPr id="63493" name="TextBox 6"/>
          <p:cNvSpPr txBox="1">
            <a:spLocks noChangeArrowheads="1"/>
          </p:cNvSpPr>
          <p:nvPr/>
        </p:nvSpPr>
        <p:spPr bwMode="auto">
          <a:xfrm>
            <a:off x="1447800" y="1595438"/>
            <a:ext cx="3124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eaLnBrk="1" hangingPunct="1"/>
            <a:r>
              <a:rPr lang="en-US" b="1">
                <a:solidFill>
                  <a:srgbClr val="0070C0"/>
                </a:solidFill>
              </a:rPr>
              <a:t>Grade School (K-12)</a:t>
            </a:r>
          </a:p>
        </p:txBody>
      </p:sp>
      <p:sp>
        <p:nvSpPr>
          <p:cNvPr id="63494" name="TextBox 7"/>
          <p:cNvSpPr txBox="1">
            <a:spLocks noChangeArrowheads="1"/>
          </p:cNvSpPr>
          <p:nvPr/>
        </p:nvSpPr>
        <p:spPr bwMode="auto">
          <a:xfrm>
            <a:off x="5257800" y="1595438"/>
            <a:ext cx="327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eaLnBrk="1" hangingPunct="1"/>
            <a:r>
              <a:rPr lang="en-US" b="1">
                <a:solidFill>
                  <a:srgbClr val="0070C0"/>
                </a:solidFill>
              </a:rPr>
              <a:t>College / University</a:t>
            </a:r>
          </a:p>
        </p:txBody>
      </p:sp>
      <p:sp>
        <p:nvSpPr>
          <p:cNvPr id="63495" name="TextBox 8"/>
          <p:cNvSpPr txBox="1">
            <a:spLocks noChangeArrowheads="1"/>
          </p:cNvSpPr>
          <p:nvPr/>
        </p:nvSpPr>
        <p:spPr bwMode="auto">
          <a:xfrm rot="-5400000">
            <a:off x="2382" y="2588418"/>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eaLnBrk="1" hangingPunct="1"/>
            <a:r>
              <a:rPr lang="en-US" b="1">
                <a:solidFill>
                  <a:srgbClr val="0070C0"/>
                </a:solidFill>
              </a:rPr>
              <a:t>Federal</a:t>
            </a:r>
          </a:p>
        </p:txBody>
      </p:sp>
      <p:sp>
        <p:nvSpPr>
          <p:cNvPr id="63496" name="TextBox 9"/>
          <p:cNvSpPr txBox="1">
            <a:spLocks noChangeArrowheads="1"/>
          </p:cNvSpPr>
          <p:nvPr/>
        </p:nvSpPr>
        <p:spPr bwMode="auto">
          <a:xfrm rot="-5400000">
            <a:off x="-302418" y="4722018"/>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eaLnBrk="1" hangingPunct="1"/>
            <a:r>
              <a:rPr lang="en-US" b="1">
                <a:solidFill>
                  <a:srgbClr val="0070C0"/>
                </a:solidFill>
              </a:rPr>
              <a:t>Non-Federal</a:t>
            </a:r>
          </a:p>
        </p:txBody>
      </p:sp>
      <p:cxnSp>
        <p:nvCxnSpPr>
          <p:cNvPr id="45" name="Straight Connector 44"/>
          <p:cNvCxnSpPr/>
          <p:nvPr/>
        </p:nvCxnSpPr>
        <p:spPr bwMode="auto">
          <a:xfrm>
            <a:off x="4876800" y="1600200"/>
            <a:ext cx="0" cy="4419600"/>
          </a:xfrm>
          <a:prstGeom prst="line">
            <a:avLst/>
          </a:prstGeom>
          <a:solidFill>
            <a:schemeClr val="accent1"/>
          </a:solidFill>
          <a:ln w="25400" cap="flat" cmpd="sng" algn="ctr">
            <a:solidFill>
              <a:schemeClr val="accent1">
                <a:lumMod val="50000"/>
              </a:schemeClr>
            </a:solidFill>
            <a:prstDash val="lgDash"/>
            <a:round/>
            <a:headEnd type="none" w="med" len="med"/>
            <a:tailEnd type="none" w="med" len="med"/>
          </a:ln>
          <a:effectLst/>
        </p:spPr>
      </p:cxnSp>
      <p:sp>
        <p:nvSpPr>
          <p:cNvPr id="49" name="TextBox 48"/>
          <p:cNvSpPr txBox="1"/>
          <p:nvPr/>
        </p:nvSpPr>
        <p:spPr>
          <a:xfrm>
            <a:off x="152400" y="914400"/>
            <a:ext cx="8839200" cy="384175"/>
          </a:xfrm>
          <a:prstGeom prst="rect">
            <a:avLst/>
          </a:prstGeom>
          <a:solidFill>
            <a:schemeClr val="accent1">
              <a:lumMod val="40000"/>
              <a:lumOff val="60000"/>
            </a:schemeClr>
          </a:solidFill>
          <a:ln w="25400">
            <a:solidFill>
              <a:schemeClr val="tx2">
                <a:lumMod val="75000"/>
              </a:schemeClr>
            </a:solidFill>
          </a:ln>
        </p:spPr>
        <p:txBody>
          <a:bodyPr>
            <a:spAutoFit/>
          </a:bodyPr>
          <a:lstStyle/>
          <a:p>
            <a:pPr algn="ctr">
              <a:defRPr/>
            </a:pPr>
            <a:r>
              <a:rPr lang="en-US" sz="1900" b="1" dirty="0"/>
              <a:t>21</a:t>
            </a:r>
            <a:r>
              <a:rPr lang="en-US" sz="1900" dirty="0"/>
              <a:t> </a:t>
            </a:r>
            <a:r>
              <a:rPr lang="en-US" sz="1900" dirty="0">
                <a:solidFill>
                  <a:schemeClr val="accent1">
                    <a:lumMod val="50000"/>
                  </a:schemeClr>
                </a:solidFill>
              </a:rPr>
              <a:t>reported partner ocean observing Training &amp; Education facilities &amp; programs</a:t>
            </a:r>
          </a:p>
        </p:txBody>
      </p:sp>
      <p:grpSp>
        <p:nvGrpSpPr>
          <p:cNvPr id="63499" name="Group 51"/>
          <p:cNvGrpSpPr>
            <a:grpSpLocks/>
          </p:cNvGrpSpPr>
          <p:nvPr/>
        </p:nvGrpSpPr>
        <p:grpSpPr bwMode="auto">
          <a:xfrm>
            <a:off x="1676400" y="2220913"/>
            <a:ext cx="2574925" cy="1208087"/>
            <a:chOff x="1676400" y="2220686"/>
            <a:chExt cx="2574132" cy="1208314"/>
          </a:xfrm>
        </p:grpSpPr>
        <p:pic>
          <p:nvPicPr>
            <p:cNvPr id="635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20686"/>
              <a:ext cx="762000" cy="67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124200"/>
              <a:ext cx="914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1"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286000"/>
              <a:ext cx="51673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362200"/>
              <a:ext cx="888399"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33"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6822" y="2895600"/>
              <a:ext cx="64637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3500" name="Group 49"/>
          <p:cNvGrpSpPr>
            <a:grpSpLocks/>
          </p:cNvGrpSpPr>
          <p:nvPr/>
        </p:nvGrpSpPr>
        <p:grpSpPr bwMode="auto">
          <a:xfrm>
            <a:off x="1397000" y="3886200"/>
            <a:ext cx="3098800" cy="2133600"/>
            <a:chOff x="1397000" y="3886200"/>
            <a:chExt cx="3098800" cy="2133600"/>
          </a:xfrm>
        </p:grpSpPr>
        <p:pic>
          <p:nvPicPr>
            <p:cNvPr id="63518" name="Picture 35" descr="aoos_log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97000" y="3962400"/>
              <a:ext cx="86458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9" name="Picture 36" descr="cara_logo.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362114" y="3886200"/>
              <a:ext cx="48255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0" name="Picture 38" descr="cencoos_logo.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25097" y="3962400"/>
              <a:ext cx="79420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1" name="Picture 39" descr="gcoos_logo.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5029200"/>
              <a:ext cx="88468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2" name="Picture 40" descr="glos_logo.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970638" y="3962400"/>
              <a:ext cx="472504"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3" name="Picture 43" descr="secoora_logo.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209800" y="5648325"/>
              <a:ext cx="1085754"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4" name="Picture 44" descr="scoos_logo.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41107" y="5572125"/>
              <a:ext cx="52277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5" name="Picture 45" descr="nanoos_logo.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038375" y="5029200"/>
              <a:ext cx="457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6" name="Picture 46" descr="neracoos.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854179" y="4505325"/>
              <a:ext cx="1367246"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7" name="Picture 47" descr="pacioos_logo.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382277" y="4505325"/>
              <a:ext cx="854529"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8"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67000" y="5105400"/>
              <a:ext cx="1162053" cy="21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3501" name="Group 46"/>
          <p:cNvGrpSpPr>
            <a:grpSpLocks/>
          </p:cNvGrpSpPr>
          <p:nvPr/>
        </p:nvGrpSpPr>
        <p:grpSpPr bwMode="auto">
          <a:xfrm>
            <a:off x="5600700" y="3886200"/>
            <a:ext cx="2933700" cy="2133600"/>
            <a:chOff x="5600700" y="3886200"/>
            <a:chExt cx="2933700" cy="2133600"/>
          </a:xfrm>
        </p:grpSpPr>
        <p:pic>
          <p:nvPicPr>
            <p:cNvPr id="63509" name="Picture 35" descr="aoos_log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93266" y="3886200"/>
              <a:ext cx="864579"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0" name="Picture 38" descr="cencoos_logo.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130387" y="3886200"/>
              <a:ext cx="79420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1" name="Picture 39" descr="gcoos_logo.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00700" y="5029200"/>
              <a:ext cx="88468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2" name="Picture 43" descr="secoora_logo.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096000" y="5648325"/>
              <a:ext cx="10857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3" name="Picture 44" descr="scoos_logo.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401824" y="5572125"/>
              <a:ext cx="522768"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4" name="Picture 45" descr="nanoos_logo.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076977" y="5029200"/>
              <a:ext cx="45742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5" name="Picture 46" descr="neracoos.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867295" y="4419600"/>
              <a:ext cx="1367241"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6" name="Picture 47" descr="pacioos_logo.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467415" y="4429125"/>
              <a:ext cx="854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7"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05600" y="5181600"/>
              <a:ext cx="1162053" cy="21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3502" name="Group 47"/>
          <p:cNvGrpSpPr>
            <a:grpSpLocks/>
          </p:cNvGrpSpPr>
          <p:nvPr/>
        </p:nvGrpSpPr>
        <p:grpSpPr bwMode="auto">
          <a:xfrm>
            <a:off x="5562600" y="2133600"/>
            <a:ext cx="2514600" cy="1295400"/>
            <a:chOff x="5562600" y="2133600"/>
            <a:chExt cx="2514600" cy="1295400"/>
          </a:xfrm>
        </p:grpSpPr>
        <p:pic>
          <p:nvPicPr>
            <p:cNvPr id="63504" name="Picture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88125" y="2226188"/>
              <a:ext cx="574675" cy="59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5"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6822" y="2895600"/>
              <a:ext cx="64637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6"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092450"/>
              <a:ext cx="914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133600"/>
              <a:ext cx="762000" cy="67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8"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459649" y="2282456"/>
              <a:ext cx="617551" cy="455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503" name="TextBox 45"/>
          <p:cNvSpPr txBox="1">
            <a:spLocks noChangeArrowheads="1"/>
          </p:cNvSpPr>
          <p:nvPr/>
        </p:nvSpPr>
        <p:spPr bwMode="auto">
          <a:xfrm>
            <a:off x="3324225" y="6310313"/>
            <a:ext cx="320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a:solidFill>
                  <a:srgbClr val="CCECFF"/>
                </a:solidFill>
                <a:latin typeface="Calibri" pitchFamily="34" charset="0"/>
              </a:rPr>
              <a:t>U.S. IOOS Assessment</a:t>
            </a:r>
            <a:endParaRPr lang="en-US">
              <a:solidFill>
                <a:srgbClr val="CCECFF"/>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
          <p:cNvSpPr>
            <a:spLocks noGrp="1"/>
          </p:cNvSpPr>
          <p:nvPr>
            <p:ph type="title"/>
          </p:nvPr>
        </p:nvSpPr>
        <p:spPr>
          <a:xfrm>
            <a:off x="228600" y="76200"/>
            <a:ext cx="8686800" cy="609600"/>
          </a:xfrm>
        </p:spPr>
        <p:txBody>
          <a:bodyPr/>
          <a:lstStyle/>
          <a:p>
            <a:r>
              <a:rPr lang="en-US" sz="2800" smtClean="0">
                <a:latin typeface="Calibri" pitchFamily="34" charset="0"/>
              </a:rPr>
              <a:t>U.S. IOOS Next Steps: Implementation Planning Implications</a:t>
            </a:r>
          </a:p>
        </p:txBody>
      </p:sp>
      <p:sp>
        <p:nvSpPr>
          <p:cNvPr id="64515" name="Slide Number Placeholder 3"/>
          <p:cNvSpPr>
            <a:spLocks noGrp="1"/>
          </p:cNvSpPr>
          <p:nvPr>
            <p:ph type="sldNum" sz="quarter" idx="12"/>
          </p:nvPr>
        </p:nvSpPr>
        <p:spPr>
          <a:xfrm>
            <a:off x="8001000" y="6400800"/>
            <a:ext cx="1143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7812A5CE-D797-4F7F-BF2C-75B4F7D47398}" type="slidenum">
              <a:rPr lang="en-US" sz="1400" smtClean="0">
                <a:solidFill>
                  <a:schemeClr val="bg1"/>
                </a:solidFill>
              </a:rPr>
              <a:pPr/>
              <a:t>59</a:t>
            </a:fld>
            <a:endParaRPr lang="en-US" sz="1400" smtClean="0">
              <a:solidFill>
                <a:schemeClr val="bg1"/>
              </a:solidFill>
            </a:endParaRPr>
          </a:p>
        </p:txBody>
      </p:sp>
      <p:graphicFrame>
        <p:nvGraphicFramePr>
          <p:cNvPr id="6" name="Content Placeholder 8"/>
          <p:cNvGraphicFramePr>
            <a:graphicFrameLocks/>
          </p:cNvGraphicFramePr>
          <p:nvPr/>
        </p:nvGraphicFramePr>
        <p:xfrm>
          <a:off x="914400" y="1524000"/>
          <a:ext cx="6705600" cy="3581400"/>
        </p:xfrm>
        <a:graphic>
          <a:graphicData uri="http://schemas.openxmlformats.org/drawingml/2006/table">
            <a:tbl>
              <a:tblPr firstRow="1" bandRow="1">
                <a:tableStyleId>{5C22544A-7EE6-4342-B048-85BDC9FD1C3A}</a:tableStyleId>
              </a:tblPr>
              <a:tblGrid>
                <a:gridCol w="2590800"/>
                <a:gridCol w="1981200"/>
                <a:gridCol w="2133600"/>
              </a:tblGrid>
              <a:tr h="533400">
                <a:tc>
                  <a:txBody>
                    <a:bodyPr/>
                    <a:lstStyle/>
                    <a:p>
                      <a:pPr algn="ctr"/>
                      <a:r>
                        <a:rPr lang="en-US" sz="1600" dirty="0" smtClean="0">
                          <a:latin typeface="+mj-lt"/>
                        </a:rPr>
                        <a:t>U.S. IOOS Subsystem</a:t>
                      </a:r>
                      <a:endParaRPr lang="en-US" sz="1600" dirty="0">
                        <a:latin typeface="+mj-lt"/>
                      </a:endParaRPr>
                    </a:p>
                  </a:txBody>
                  <a:tcPr anchor="ctr"/>
                </a:tc>
                <a:tc>
                  <a:txBody>
                    <a:bodyPr/>
                    <a:lstStyle/>
                    <a:p>
                      <a:pPr marL="0" marR="0" algn="ctr">
                        <a:spcBef>
                          <a:spcPts val="0"/>
                        </a:spcBef>
                        <a:spcAft>
                          <a:spcPts val="1200"/>
                        </a:spcAft>
                      </a:pPr>
                      <a:r>
                        <a:rPr lang="en-US" sz="1600" b="1" dirty="0" smtClean="0">
                          <a:latin typeface="+mj-lt"/>
                          <a:ea typeface="Calibri"/>
                          <a:cs typeface="Times New Roman"/>
                        </a:rPr>
                        <a:t>Initial Capability</a:t>
                      </a:r>
                      <a:endParaRPr lang="en-US" sz="1200" dirty="0">
                        <a:latin typeface="+mj-lt"/>
                        <a:ea typeface="Calibri"/>
                        <a:cs typeface="Times New Roman"/>
                      </a:endParaRPr>
                    </a:p>
                  </a:txBody>
                  <a:tcPr marL="68580" marR="68580" marT="0" marB="0" anchor="ctr"/>
                </a:tc>
                <a:tc>
                  <a:txBody>
                    <a:bodyPr/>
                    <a:lstStyle/>
                    <a:p>
                      <a:pPr marL="0" marR="0" algn="ctr">
                        <a:spcBef>
                          <a:spcPts val="0"/>
                        </a:spcBef>
                        <a:spcAft>
                          <a:spcPts val="1200"/>
                        </a:spcAft>
                      </a:pPr>
                      <a:r>
                        <a:rPr lang="en-US" sz="1600" b="1" dirty="0" smtClean="0">
                          <a:latin typeface="+mj-lt"/>
                          <a:ea typeface="Calibri"/>
                          <a:cs typeface="Times New Roman"/>
                        </a:rPr>
                        <a:t>Full Capability</a:t>
                      </a:r>
                      <a:endParaRPr lang="en-US" sz="1200" dirty="0">
                        <a:latin typeface="+mj-lt"/>
                        <a:ea typeface="Calibri"/>
                        <a:cs typeface="Times New Roman"/>
                      </a:endParaRPr>
                    </a:p>
                  </a:txBody>
                  <a:tcPr marL="68580" marR="68580" marT="0" marB="0" anchor="ct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j-lt"/>
                        </a:rPr>
                        <a:t>A.1 Governance and Management</a:t>
                      </a:r>
                    </a:p>
                  </a:txBody>
                  <a:tcPr/>
                </a:tc>
                <a:tc>
                  <a:txBody>
                    <a:bodyPr/>
                    <a:lstStyle/>
                    <a:p>
                      <a:pPr marL="0" marR="0">
                        <a:spcBef>
                          <a:spcPts val="0"/>
                        </a:spcBef>
                        <a:spcAft>
                          <a:spcPts val="1200"/>
                        </a:spcAft>
                      </a:pPr>
                      <a:r>
                        <a:rPr lang="en-US" sz="1200" dirty="0">
                          <a:latin typeface="+mj-lt"/>
                          <a:ea typeface="Calibri"/>
                          <a:cs typeface="Times New Roman"/>
                        </a:rPr>
                        <a:t>As defined in the </a:t>
                      </a:r>
                      <a:r>
                        <a:rPr lang="en-US" sz="1200" dirty="0" smtClean="0">
                          <a:latin typeface="+mj-lt"/>
                          <a:ea typeface="Calibri"/>
                          <a:cs typeface="Times New Roman"/>
                        </a:rPr>
                        <a:t>U.S. IOOS Blueprint</a:t>
                      </a:r>
                      <a:endParaRPr lang="en-US" sz="1200" dirty="0">
                        <a:latin typeface="+mj-lt"/>
                        <a:ea typeface="Calibri"/>
                        <a:cs typeface="Times New Roman"/>
                      </a:endParaRPr>
                    </a:p>
                  </a:txBody>
                  <a:tcPr marL="68580" marR="68580" marT="0" marB="0" anchor="ctr"/>
                </a:tc>
                <a:tc>
                  <a:txBody>
                    <a:bodyPr/>
                    <a:lstStyle/>
                    <a:p>
                      <a:pPr marL="0" marR="0">
                        <a:spcBef>
                          <a:spcPts val="0"/>
                        </a:spcBef>
                        <a:spcAft>
                          <a:spcPts val="1200"/>
                        </a:spcAft>
                      </a:pPr>
                      <a:r>
                        <a:rPr lang="en-US" sz="1200" dirty="0">
                          <a:latin typeface="+mj-lt"/>
                          <a:ea typeface="Calibri"/>
                          <a:cs typeface="Times New Roman"/>
                        </a:rPr>
                        <a:t>As defined in the </a:t>
                      </a:r>
                      <a:r>
                        <a:rPr lang="en-US" sz="1200" dirty="0" smtClean="0">
                          <a:latin typeface="+mj-lt"/>
                          <a:ea typeface="Calibri"/>
                          <a:cs typeface="Times New Roman"/>
                        </a:rPr>
                        <a:t>U.S. IOOS Blueprint</a:t>
                      </a:r>
                      <a:endParaRPr lang="en-US" sz="1200" dirty="0">
                        <a:latin typeface="+mj-lt"/>
                        <a:ea typeface="Calibri"/>
                        <a:cs typeface="Times New Roman"/>
                      </a:endParaRPr>
                    </a:p>
                  </a:txBody>
                  <a:tcPr marL="68580" marR="68580" marT="0" marB="0" anchor="ctr"/>
                </a:tc>
              </a:tr>
              <a:tr h="0">
                <a:tc>
                  <a:txBody>
                    <a:bodyPr/>
                    <a:lstStyle/>
                    <a:p>
                      <a:pPr lvl="0"/>
                      <a:r>
                        <a:rPr lang="en-US" sz="1400" b="1" dirty="0" smtClean="0">
                          <a:latin typeface="+mj-lt"/>
                        </a:rPr>
                        <a:t>B.1 Observing Systems Subsystem</a:t>
                      </a:r>
                    </a:p>
                  </a:txBody>
                  <a:tcPr/>
                </a:tc>
                <a:tc>
                  <a:txBody>
                    <a:bodyPr/>
                    <a:lstStyle/>
                    <a:p>
                      <a:pPr marL="0" marR="0">
                        <a:spcBef>
                          <a:spcPts val="0"/>
                        </a:spcBef>
                        <a:spcAft>
                          <a:spcPts val="1200"/>
                        </a:spcAft>
                      </a:pPr>
                      <a:r>
                        <a:rPr lang="en-US" sz="1200" dirty="0">
                          <a:latin typeface="+mj-lt"/>
                          <a:ea typeface="Calibri"/>
                          <a:cs typeface="Times New Roman"/>
                        </a:rPr>
                        <a:t>Status </a:t>
                      </a:r>
                      <a:r>
                        <a:rPr lang="en-US" sz="1200" dirty="0" smtClean="0">
                          <a:latin typeface="+mj-lt"/>
                          <a:ea typeface="Calibri"/>
                          <a:cs typeface="Times New Roman"/>
                        </a:rPr>
                        <a:t>quo </a:t>
                      </a:r>
                      <a:r>
                        <a:rPr lang="en-US" sz="1200" dirty="0">
                          <a:latin typeface="+mj-lt"/>
                          <a:ea typeface="Calibri"/>
                          <a:cs typeface="Times New Roman"/>
                        </a:rPr>
                        <a:t>as of the IOOS Assessment</a:t>
                      </a:r>
                    </a:p>
                  </a:txBody>
                  <a:tcPr marL="68580" marR="68580" marT="0" marB="0" anchor="ctr"/>
                </a:tc>
                <a:tc>
                  <a:txBody>
                    <a:bodyPr/>
                    <a:lstStyle/>
                    <a:p>
                      <a:pPr marL="0" marR="0">
                        <a:spcBef>
                          <a:spcPts val="0"/>
                        </a:spcBef>
                        <a:spcAft>
                          <a:spcPts val="1200"/>
                        </a:spcAft>
                      </a:pPr>
                      <a:r>
                        <a:rPr lang="en-US" sz="1200" dirty="0">
                          <a:latin typeface="+mj-lt"/>
                          <a:ea typeface="Calibri"/>
                          <a:cs typeface="Times New Roman"/>
                        </a:rPr>
                        <a:t>Defined by Federal Plans and Regional Build-out </a:t>
                      </a:r>
                      <a:r>
                        <a:rPr lang="en-US" sz="1200" dirty="0" smtClean="0">
                          <a:latin typeface="+mj-lt"/>
                          <a:ea typeface="Calibri"/>
                          <a:cs typeface="Times New Roman"/>
                        </a:rPr>
                        <a:t>Plans</a:t>
                      </a:r>
                      <a:endParaRPr lang="en-US" sz="1200" dirty="0">
                        <a:latin typeface="+mj-lt"/>
                        <a:ea typeface="Calibri"/>
                        <a:cs typeface="Times New Roman"/>
                      </a:endParaRPr>
                    </a:p>
                  </a:txBody>
                  <a:tcPr marL="68580" marR="68580" marT="0" marB="0" anchor="ctr"/>
                </a:tc>
              </a:tr>
              <a:tr h="518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j-lt"/>
                        </a:rPr>
                        <a:t>B.2 DMAC Subsystem</a:t>
                      </a:r>
                    </a:p>
                  </a:txBody>
                  <a:tcPr/>
                </a:tc>
                <a:tc>
                  <a:txBody>
                    <a:bodyPr/>
                    <a:lstStyle/>
                    <a:p>
                      <a:pPr marL="0" marR="0">
                        <a:spcBef>
                          <a:spcPts val="0"/>
                        </a:spcBef>
                        <a:spcAft>
                          <a:spcPts val="1200"/>
                        </a:spcAft>
                      </a:pPr>
                      <a:r>
                        <a:rPr lang="en-US" sz="1200" dirty="0">
                          <a:latin typeface="+mj-lt"/>
                          <a:ea typeface="Calibri"/>
                          <a:cs typeface="Times New Roman"/>
                        </a:rPr>
                        <a:t>As defined in the </a:t>
                      </a:r>
                      <a:r>
                        <a:rPr lang="en-US" sz="1200" dirty="0" smtClean="0">
                          <a:latin typeface="+mj-lt"/>
                          <a:ea typeface="Calibri"/>
                          <a:cs typeface="Times New Roman"/>
                        </a:rPr>
                        <a:t>U.S. IOOS Blueprint</a:t>
                      </a:r>
                      <a:endParaRPr lang="en-US" sz="1200" dirty="0">
                        <a:latin typeface="+mj-lt"/>
                        <a:ea typeface="Calibri"/>
                        <a:cs typeface="Times New Roman"/>
                      </a:endParaRPr>
                    </a:p>
                  </a:txBody>
                  <a:tcPr marL="68580" marR="68580" marT="0" marB="0" anchor="ctr"/>
                </a:tc>
                <a:tc>
                  <a:txBody>
                    <a:bodyPr/>
                    <a:lstStyle/>
                    <a:p>
                      <a:pPr marL="0" marR="0">
                        <a:spcBef>
                          <a:spcPts val="0"/>
                        </a:spcBef>
                        <a:spcAft>
                          <a:spcPts val="1200"/>
                        </a:spcAft>
                      </a:pPr>
                      <a:r>
                        <a:rPr lang="en-US" sz="1200" dirty="0">
                          <a:latin typeface="+mj-lt"/>
                          <a:ea typeface="Calibri"/>
                          <a:cs typeface="Times New Roman"/>
                        </a:rPr>
                        <a:t>As defined in the </a:t>
                      </a:r>
                      <a:r>
                        <a:rPr lang="en-US" sz="1200" dirty="0" smtClean="0">
                          <a:latin typeface="+mj-lt"/>
                          <a:ea typeface="Calibri"/>
                          <a:cs typeface="Times New Roman"/>
                        </a:rPr>
                        <a:t>U.S. IOOS Blueprint</a:t>
                      </a:r>
                      <a:endParaRPr lang="en-US" sz="1200" dirty="0">
                        <a:latin typeface="+mj-lt"/>
                        <a:ea typeface="Calibri"/>
                        <a:cs typeface="Times New Roman"/>
                      </a:endParaRPr>
                    </a:p>
                  </a:txBody>
                  <a:tcPr marL="68580" marR="68580" marT="0" marB="0" anchor="ctr"/>
                </a:tc>
              </a:tr>
              <a:tr h="370840">
                <a:tc>
                  <a:txBody>
                    <a:bodyPr/>
                    <a:lstStyle/>
                    <a:p>
                      <a:pPr lvl="0"/>
                      <a:r>
                        <a:rPr lang="en-US" sz="1400" b="1" dirty="0" smtClean="0">
                          <a:latin typeface="+mj-lt"/>
                        </a:rPr>
                        <a:t>B.3 Modeling &amp; Analysis Subsystem</a:t>
                      </a:r>
                    </a:p>
                  </a:txBody>
                  <a:tcPr/>
                </a:tc>
                <a:tc>
                  <a:txBody>
                    <a:bodyPr/>
                    <a:lstStyle/>
                    <a:p>
                      <a:pPr marL="0" marR="0">
                        <a:spcBef>
                          <a:spcPts val="0"/>
                        </a:spcBef>
                        <a:spcAft>
                          <a:spcPts val="1200"/>
                        </a:spcAft>
                      </a:pPr>
                      <a:r>
                        <a:rPr lang="en-US" sz="1200" dirty="0">
                          <a:latin typeface="+mj-lt"/>
                          <a:ea typeface="Calibri"/>
                          <a:cs typeface="Times New Roman"/>
                        </a:rPr>
                        <a:t>Status </a:t>
                      </a:r>
                      <a:r>
                        <a:rPr lang="en-US" sz="1200" dirty="0" smtClean="0">
                          <a:latin typeface="+mj-lt"/>
                          <a:ea typeface="Calibri"/>
                          <a:cs typeface="Times New Roman"/>
                        </a:rPr>
                        <a:t>quo </a:t>
                      </a:r>
                      <a:r>
                        <a:rPr lang="en-US" sz="1200" dirty="0">
                          <a:latin typeface="+mj-lt"/>
                          <a:ea typeface="Calibri"/>
                          <a:cs typeface="Times New Roman"/>
                        </a:rPr>
                        <a:t>as of the </a:t>
                      </a:r>
                      <a:r>
                        <a:rPr lang="en-US" sz="1200" dirty="0" smtClean="0">
                          <a:latin typeface="+mj-lt"/>
                          <a:ea typeface="Calibri"/>
                          <a:cs typeface="Times New Roman"/>
                        </a:rPr>
                        <a:t>U.S. IOOS </a:t>
                      </a:r>
                      <a:r>
                        <a:rPr lang="en-US" sz="1200" dirty="0">
                          <a:latin typeface="+mj-lt"/>
                          <a:ea typeface="Calibri"/>
                          <a:cs typeface="Times New Roman"/>
                        </a:rPr>
                        <a:t>Assessment</a:t>
                      </a:r>
                    </a:p>
                  </a:txBody>
                  <a:tcPr marL="68580" marR="68580" marT="0" marB="0" anchor="ctr"/>
                </a:tc>
                <a:tc>
                  <a:txBody>
                    <a:bodyPr/>
                    <a:lstStyle/>
                    <a:p>
                      <a:pPr marL="0" marR="0">
                        <a:spcBef>
                          <a:spcPts val="0"/>
                        </a:spcBef>
                        <a:spcAft>
                          <a:spcPts val="1200"/>
                        </a:spcAft>
                      </a:pPr>
                      <a:r>
                        <a:rPr lang="en-US" sz="1200" dirty="0">
                          <a:latin typeface="+mj-lt"/>
                          <a:ea typeface="Calibri"/>
                          <a:cs typeface="Times New Roman"/>
                        </a:rPr>
                        <a:t>Status </a:t>
                      </a:r>
                      <a:r>
                        <a:rPr lang="en-US" sz="1200" dirty="0" smtClean="0">
                          <a:latin typeface="+mj-lt"/>
                          <a:ea typeface="Calibri"/>
                          <a:cs typeface="Times New Roman"/>
                        </a:rPr>
                        <a:t>quo </a:t>
                      </a:r>
                      <a:r>
                        <a:rPr lang="en-US" sz="1200" dirty="0">
                          <a:latin typeface="+mj-lt"/>
                          <a:ea typeface="Calibri"/>
                          <a:cs typeface="Times New Roman"/>
                        </a:rPr>
                        <a:t>as of </a:t>
                      </a:r>
                      <a:r>
                        <a:rPr lang="en-US" sz="1200" dirty="0" smtClean="0">
                          <a:latin typeface="+mj-lt"/>
                          <a:ea typeface="Calibri"/>
                          <a:cs typeface="Times New Roman"/>
                        </a:rPr>
                        <a:t>the U.S. </a:t>
                      </a:r>
                      <a:r>
                        <a:rPr lang="en-US" sz="1200" dirty="0">
                          <a:latin typeface="+mj-lt"/>
                          <a:ea typeface="Calibri"/>
                          <a:cs typeface="Times New Roman"/>
                        </a:rPr>
                        <a:t>IOOS Assessment</a:t>
                      </a:r>
                    </a:p>
                  </a:txBody>
                  <a:tcPr marL="68580" marR="68580" marT="0" marB="0" anchor="ctr"/>
                </a:tc>
              </a:tr>
              <a:tr h="518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j-lt"/>
                        </a:rPr>
                        <a:t>C.1 Research &amp; Development</a:t>
                      </a:r>
                    </a:p>
                  </a:txBody>
                  <a:tcPr/>
                </a:tc>
                <a:tc>
                  <a:txBody>
                    <a:bodyPr/>
                    <a:lstStyle/>
                    <a:p>
                      <a:pPr marL="0" marR="0">
                        <a:spcBef>
                          <a:spcPts val="0"/>
                        </a:spcBef>
                        <a:spcAft>
                          <a:spcPts val="1200"/>
                        </a:spcAft>
                      </a:pPr>
                      <a:r>
                        <a:rPr lang="en-US" sz="1200" dirty="0">
                          <a:latin typeface="+mj-lt"/>
                          <a:ea typeface="Calibri"/>
                          <a:cs typeface="Times New Roman"/>
                        </a:rPr>
                        <a:t>Status </a:t>
                      </a:r>
                      <a:r>
                        <a:rPr lang="en-US" sz="1200" dirty="0" smtClean="0">
                          <a:latin typeface="+mj-lt"/>
                          <a:ea typeface="Calibri"/>
                          <a:cs typeface="Times New Roman"/>
                        </a:rPr>
                        <a:t>quo </a:t>
                      </a:r>
                      <a:r>
                        <a:rPr lang="en-US" sz="1200" dirty="0">
                          <a:latin typeface="+mj-lt"/>
                          <a:ea typeface="Calibri"/>
                          <a:cs typeface="Times New Roman"/>
                        </a:rPr>
                        <a:t>as of the IOOS Assessment</a:t>
                      </a:r>
                    </a:p>
                  </a:txBody>
                  <a:tcPr marL="68580" marR="68580" marT="0" marB="0" anchor="ctr"/>
                </a:tc>
                <a:tc>
                  <a:txBody>
                    <a:bodyPr/>
                    <a:lstStyle/>
                    <a:p>
                      <a:pPr marL="0" marR="0">
                        <a:spcBef>
                          <a:spcPts val="0"/>
                        </a:spcBef>
                        <a:spcAft>
                          <a:spcPts val="1200"/>
                        </a:spcAft>
                      </a:pPr>
                      <a:r>
                        <a:rPr lang="en-US" sz="1200" dirty="0">
                          <a:latin typeface="+mj-lt"/>
                          <a:ea typeface="Calibri"/>
                          <a:cs typeface="Times New Roman"/>
                        </a:rPr>
                        <a:t>Defined by Federal Plans and Regional Build-out </a:t>
                      </a:r>
                      <a:r>
                        <a:rPr lang="en-US" sz="1200" dirty="0" smtClean="0">
                          <a:latin typeface="+mj-lt"/>
                          <a:ea typeface="Calibri"/>
                          <a:cs typeface="Times New Roman"/>
                        </a:rPr>
                        <a:t>Plans</a:t>
                      </a:r>
                      <a:endParaRPr lang="en-US" sz="1200" dirty="0">
                        <a:latin typeface="+mj-lt"/>
                        <a:ea typeface="Calibri"/>
                        <a:cs typeface="Times New Roman"/>
                      </a:endParaRPr>
                    </a:p>
                  </a:txBody>
                  <a:tcPr marL="68580" marR="68580" marT="0" marB="0" anchor="ctr"/>
                </a:tc>
              </a:tr>
              <a:tr h="457200">
                <a:tc>
                  <a:txBody>
                    <a:bodyPr/>
                    <a:lstStyle/>
                    <a:p>
                      <a:pPr lvl="0"/>
                      <a:r>
                        <a:rPr lang="en-US" sz="1400" b="1" dirty="0" smtClean="0">
                          <a:latin typeface="+mj-lt"/>
                        </a:rPr>
                        <a:t>D.1 Training and Education</a:t>
                      </a:r>
                    </a:p>
                  </a:txBody>
                  <a:tcPr/>
                </a:tc>
                <a:tc>
                  <a:txBody>
                    <a:bodyPr/>
                    <a:lstStyle/>
                    <a:p>
                      <a:pPr marL="0" marR="0">
                        <a:spcBef>
                          <a:spcPts val="0"/>
                        </a:spcBef>
                        <a:spcAft>
                          <a:spcPts val="1200"/>
                        </a:spcAft>
                      </a:pPr>
                      <a:r>
                        <a:rPr lang="en-US" sz="1200" dirty="0">
                          <a:latin typeface="+mj-lt"/>
                          <a:ea typeface="Calibri"/>
                          <a:cs typeface="Times New Roman"/>
                        </a:rPr>
                        <a:t>Status </a:t>
                      </a:r>
                      <a:r>
                        <a:rPr lang="en-US" sz="1200" dirty="0" smtClean="0">
                          <a:latin typeface="+mj-lt"/>
                          <a:ea typeface="Calibri"/>
                          <a:cs typeface="Times New Roman"/>
                        </a:rPr>
                        <a:t>quo </a:t>
                      </a:r>
                      <a:r>
                        <a:rPr lang="en-US" sz="1200" dirty="0">
                          <a:latin typeface="+mj-lt"/>
                          <a:ea typeface="Calibri"/>
                          <a:cs typeface="Times New Roman"/>
                        </a:rPr>
                        <a:t>as of the IOOS Assessment</a:t>
                      </a:r>
                    </a:p>
                  </a:txBody>
                  <a:tcPr marL="68580" marR="68580" marT="0" marB="0" anchor="ctr"/>
                </a:tc>
                <a:tc>
                  <a:txBody>
                    <a:bodyPr/>
                    <a:lstStyle/>
                    <a:p>
                      <a:pPr marL="0" marR="0">
                        <a:spcBef>
                          <a:spcPts val="0"/>
                        </a:spcBef>
                        <a:spcAft>
                          <a:spcPts val="1200"/>
                        </a:spcAft>
                      </a:pPr>
                      <a:r>
                        <a:rPr lang="en-US" sz="1200" dirty="0">
                          <a:latin typeface="+mj-lt"/>
                          <a:ea typeface="Calibri"/>
                          <a:cs typeface="Times New Roman"/>
                        </a:rPr>
                        <a:t>Defined by Federal Plans and Regional Build-out </a:t>
                      </a:r>
                      <a:r>
                        <a:rPr lang="en-US" sz="1200" dirty="0" smtClean="0">
                          <a:latin typeface="+mj-lt"/>
                          <a:ea typeface="Calibri"/>
                          <a:cs typeface="Times New Roman"/>
                        </a:rPr>
                        <a:t>Plans</a:t>
                      </a:r>
                      <a:endParaRPr lang="en-US" sz="1200" dirty="0">
                        <a:latin typeface="+mj-lt"/>
                        <a:ea typeface="Calibri"/>
                        <a:cs typeface="Times New Roman"/>
                      </a:endParaRPr>
                    </a:p>
                  </a:txBody>
                  <a:tcPr marL="68580" marR="68580" marT="0" marB="0" anchor="ctr"/>
                </a:tc>
              </a:tr>
            </a:tbl>
          </a:graphicData>
        </a:graphic>
      </p:graphicFrame>
      <p:sp>
        <p:nvSpPr>
          <p:cNvPr id="64550" name="TextBox 4"/>
          <p:cNvSpPr txBox="1">
            <a:spLocks noChangeArrowheads="1"/>
          </p:cNvSpPr>
          <p:nvPr/>
        </p:nvSpPr>
        <p:spPr bwMode="auto">
          <a:xfrm>
            <a:off x="3324225" y="6310313"/>
            <a:ext cx="320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a:solidFill>
                  <a:srgbClr val="CCECFF"/>
                </a:solidFill>
                <a:latin typeface="Calibri" pitchFamily="34" charset="0"/>
              </a:rPr>
              <a:t>U.S. IOOS Assessment</a:t>
            </a:r>
            <a:endParaRPr lang="en-US">
              <a:solidFill>
                <a:srgbClr val="CCEC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6934200" y="6251575"/>
            <a:ext cx="3124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buFontTx/>
              <a:buChar char="•"/>
            </a:pPr>
            <a:r>
              <a:rPr lang="en-US" sz="1600">
                <a:solidFill>
                  <a:schemeClr val="bg1"/>
                </a:solidFill>
                <a:latin typeface="Calibri" pitchFamily="34" charset="0"/>
              </a:rPr>
              <a:t>NOAA Fisheries</a:t>
            </a:r>
            <a:endParaRPr lang="en-US" sz="1600">
              <a:solidFill>
                <a:schemeClr val="bg1"/>
              </a:solidFill>
              <a:latin typeface="Calibri" pitchFamily="34" charset="0"/>
              <a:cs typeface="Times New Roman" pitchFamily="18" charset="0"/>
            </a:endParaRPr>
          </a:p>
          <a:p>
            <a:pPr>
              <a:buFontTx/>
              <a:buChar char="•"/>
            </a:pPr>
            <a:r>
              <a:rPr lang="en-US" sz="1600">
                <a:solidFill>
                  <a:schemeClr val="bg1"/>
                </a:solidFill>
                <a:latin typeface="Calibri" pitchFamily="34" charset="0"/>
              </a:rPr>
              <a:t>NOAA Sanctuaries</a:t>
            </a:r>
          </a:p>
          <a:p>
            <a:pPr eaLnBrk="1" hangingPunct="1"/>
            <a:endParaRPr lang="en-US"/>
          </a:p>
        </p:txBody>
      </p:sp>
      <p:sp>
        <p:nvSpPr>
          <p:cNvPr id="10243" name="TextBox 3"/>
          <p:cNvSpPr txBox="1">
            <a:spLocks noChangeArrowheads="1"/>
          </p:cNvSpPr>
          <p:nvPr/>
        </p:nvSpPr>
        <p:spPr bwMode="auto">
          <a:xfrm>
            <a:off x="4178300" y="6257925"/>
            <a:ext cx="335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buFontTx/>
              <a:buChar char="•"/>
            </a:pPr>
            <a:r>
              <a:rPr lang="en-US" sz="1600">
                <a:solidFill>
                  <a:schemeClr val="bg1"/>
                </a:solidFill>
                <a:latin typeface="Calibri" pitchFamily="34" charset="0"/>
              </a:rPr>
              <a:t>US Geological Survey/OBIS USA    </a:t>
            </a:r>
            <a:endParaRPr lang="en-US" sz="1600">
              <a:solidFill>
                <a:schemeClr val="bg1"/>
              </a:solidFill>
              <a:latin typeface="Calibri" pitchFamily="34" charset="0"/>
              <a:cs typeface="Times New Roman" pitchFamily="18" charset="0"/>
            </a:endParaRPr>
          </a:p>
          <a:p>
            <a:pPr>
              <a:buFontTx/>
              <a:buChar char="•"/>
            </a:pPr>
            <a:r>
              <a:rPr lang="en-US" sz="1600">
                <a:solidFill>
                  <a:schemeClr val="bg1"/>
                </a:solidFill>
                <a:latin typeface="Calibri" pitchFamily="34" charset="0"/>
              </a:rPr>
              <a:t>US National Park Service</a:t>
            </a:r>
            <a:endParaRPr lang="en-US" sz="1600">
              <a:solidFill>
                <a:schemeClr val="bg1"/>
              </a:solidFill>
              <a:latin typeface="Calibri" pitchFamily="34" charset="0"/>
              <a:cs typeface="Times New Roman" pitchFamily="18" charset="0"/>
            </a:endParaRPr>
          </a:p>
        </p:txBody>
      </p:sp>
      <p:sp>
        <p:nvSpPr>
          <p:cNvPr id="10244" name="TextBox 5"/>
          <p:cNvSpPr txBox="1">
            <a:spLocks noChangeArrowheads="1"/>
          </p:cNvSpPr>
          <p:nvPr/>
        </p:nvSpPr>
        <p:spPr bwMode="auto">
          <a:xfrm>
            <a:off x="2101850" y="6315075"/>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800" b="1" i="1">
                <a:solidFill>
                  <a:schemeClr val="bg1"/>
                </a:solidFill>
                <a:latin typeface="Calibri" pitchFamily="34" charset="0"/>
              </a:rPr>
              <a:t>Partnership with:</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70063"/>
            <a:ext cx="4495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itle 8"/>
          <p:cNvSpPr>
            <a:spLocks noGrp="1"/>
          </p:cNvSpPr>
          <p:nvPr>
            <p:ph type="title"/>
          </p:nvPr>
        </p:nvSpPr>
        <p:spPr/>
        <p:txBody>
          <a:bodyPr/>
          <a:lstStyle/>
          <a:p>
            <a:r>
              <a:rPr lang="en-US" smtClean="0"/>
              <a:t>IOOS Biological Data Project (BDP) </a:t>
            </a:r>
          </a:p>
        </p:txBody>
      </p:sp>
      <p:sp>
        <p:nvSpPr>
          <p:cNvPr id="10" name="Content Placeholder 9"/>
          <p:cNvSpPr>
            <a:spLocks noGrp="1"/>
          </p:cNvSpPr>
          <p:nvPr>
            <p:ph idx="1"/>
          </p:nvPr>
        </p:nvSpPr>
        <p:spPr>
          <a:xfrm>
            <a:off x="228600" y="914400"/>
            <a:ext cx="4572000" cy="5181600"/>
          </a:xfrm>
        </p:spPr>
        <p:txBody>
          <a:bodyPr>
            <a:normAutofit fontScale="92500" lnSpcReduction="10000"/>
          </a:bodyPr>
          <a:lstStyle/>
          <a:p>
            <a:pPr>
              <a:defRPr/>
            </a:pPr>
            <a:r>
              <a:rPr lang="en-US" dirty="0" smtClean="0"/>
              <a:t>Implemented IOOS BDP in </a:t>
            </a:r>
            <a:r>
              <a:rPr lang="en-US" dirty="0" err="1" smtClean="0"/>
              <a:t>PacIOOS</a:t>
            </a:r>
            <a:r>
              <a:rPr lang="en-US" dirty="0" smtClean="0"/>
              <a:t> Region    </a:t>
            </a:r>
          </a:p>
          <a:p>
            <a:pPr>
              <a:defRPr/>
            </a:pPr>
            <a:r>
              <a:rPr lang="en-US" dirty="0" smtClean="0"/>
              <a:t>Completed data integration from NOAA Fisheries, NOS and NPS</a:t>
            </a:r>
          </a:p>
          <a:p>
            <a:pPr>
              <a:defRPr/>
            </a:pPr>
            <a:r>
              <a:rPr lang="en-US" dirty="0" smtClean="0"/>
              <a:t> Tested/evaluated system by the end users customers</a:t>
            </a:r>
          </a:p>
          <a:p>
            <a:pPr>
              <a:defRPr/>
            </a:pPr>
            <a:r>
              <a:rPr lang="en-US" dirty="0" smtClean="0"/>
              <a:t> Received feedback from data providers/data users</a:t>
            </a:r>
          </a:p>
          <a:p>
            <a:pPr>
              <a:defRPr/>
            </a:pPr>
            <a:endParaRPr lang="en-US" sz="1700" dirty="0" smtClean="0"/>
          </a:p>
          <a:p>
            <a:pPr>
              <a:buFontTx/>
              <a:buNone/>
              <a:defRPr/>
            </a:pPr>
            <a:r>
              <a:rPr lang="en-US" b="1" dirty="0" smtClean="0"/>
              <a:t>Next Steps</a:t>
            </a:r>
            <a:r>
              <a:rPr lang="en-US" dirty="0" smtClean="0"/>
              <a:t>:</a:t>
            </a:r>
          </a:p>
          <a:p>
            <a:pPr>
              <a:defRPr/>
            </a:pPr>
            <a:endParaRPr lang="en-US" sz="1700" dirty="0" smtClean="0"/>
          </a:p>
          <a:p>
            <a:pPr>
              <a:defRPr/>
            </a:pPr>
            <a:r>
              <a:rPr lang="en-US" dirty="0" smtClean="0"/>
              <a:t>  Focus on refining the data services implemented in </a:t>
            </a:r>
            <a:r>
              <a:rPr lang="en-US" dirty="0" err="1" smtClean="0"/>
              <a:t>PacIOOS</a:t>
            </a:r>
            <a:endParaRPr lang="en-US" dirty="0" smtClean="0"/>
          </a:p>
          <a:p>
            <a:pPr>
              <a:defRPr/>
            </a:pPr>
            <a:r>
              <a:rPr lang="en-US" dirty="0" smtClean="0"/>
              <a:t>  Develop plan for national implementation through IOOS RAs</a:t>
            </a:r>
          </a:p>
          <a:p>
            <a:pPr>
              <a:defRPr/>
            </a:pPr>
            <a:endParaRPr lang="en-US" dirty="0" smtClean="0"/>
          </a:p>
          <a:p>
            <a:pPr>
              <a:defRPr/>
            </a:pPr>
            <a:endParaRPr lang="en-US" dirty="0"/>
          </a:p>
        </p:txBody>
      </p:sp>
      <p:sp>
        <p:nvSpPr>
          <p:cNvPr id="10248"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346346BC-7ECA-4081-B9EA-755B5D68E234}" type="slidenum">
              <a:rPr lang="en-US" sz="1400" smtClean="0">
                <a:solidFill>
                  <a:schemeClr val="bg1"/>
                </a:solidFill>
              </a:rPr>
              <a:pPr/>
              <a:t>6</a:t>
            </a:fld>
            <a:endParaRPr lang="en-US" sz="140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784725" y="6115050"/>
            <a:ext cx="21891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Font typeface="Arial" pitchFamily="34" charset="0"/>
              <a:buChar char="•"/>
            </a:pPr>
            <a:r>
              <a:rPr lang="en-US" sz="1600">
                <a:solidFill>
                  <a:schemeClr val="bg1"/>
                </a:solidFill>
                <a:latin typeface="Calibri" pitchFamily="34" charset="0"/>
              </a:rPr>
              <a:t>USGS</a:t>
            </a:r>
          </a:p>
          <a:p>
            <a:pPr eaLnBrk="0" hangingPunct="0">
              <a:buFont typeface="Arial" pitchFamily="34" charset="0"/>
              <a:buChar char="•"/>
            </a:pPr>
            <a:r>
              <a:rPr lang="en-US" sz="1600">
                <a:solidFill>
                  <a:schemeClr val="bg1"/>
                </a:solidFill>
                <a:latin typeface="Calibri" pitchFamily="34" charset="0"/>
              </a:rPr>
              <a:t>US Navy (ONR, NAVO)</a:t>
            </a:r>
          </a:p>
          <a:p>
            <a:pPr eaLnBrk="0" hangingPunct="0">
              <a:buFont typeface="Arial" pitchFamily="34" charset="0"/>
              <a:buChar char="•"/>
            </a:pPr>
            <a:r>
              <a:rPr lang="en-US" sz="1600">
                <a:solidFill>
                  <a:schemeClr val="bg1"/>
                </a:solidFill>
                <a:latin typeface="Calibri" pitchFamily="34" charset="0"/>
              </a:rPr>
              <a:t>US Navy/ONR</a:t>
            </a:r>
          </a:p>
        </p:txBody>
      </p:sp>
      <p:sp>
        <p:nvSpPr>
          <p:cNvPr id="11267" name="TextBox 3"/>
          <p:cNvSpPr txBox="1">
            <a:spLocks noChangeArrowheads="1"/>
          </p:cNvSpPr>
          <p:nvPr/>
        </p:nvSpPr>
        <p:spPr bwMode="auto">
          <a:xfrm>
            <a:off x="609600" y="115888"/>
            <a:ext cx="830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eaLnBrk="1" hangingPunct="1"/>
            <a:r>
              <a:rPr lang="en-US" sz="3200" b="1">
                <a:solidFill>
                  <a:srgbClr val="002060"/>
                </a:solidFill>
                <a:latin typeface="Calibri" pitchFamily="34" charset="0"/>
              </a:rPr>
              <a:t>Marine Animal Telemetry Network (ATN)</a:t>
            </a:r>
          </a:p>
        </p:txBody>
      </p:sp>
      <p:sp>
        <p:nvSpPr>
          <p:cNvPr id="11268" name="TextBox 4"/>
          <p:cNvSpPr txBox="1">
            <a:spLocks noChangeArrowheads="1"/>
          </p:cNvSpPr>
          <p:nvPr/>
        </p:nvSpPr>
        <p:spPr bwMode="auto">
          <a:xfrm>
            <a:off x="6854825" y="6248400"/>
            <a:ext cx="18319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buFont typeface="Arial" pitchFamily="34" charset="0"/>
              <a:buChar char="•"/>
            </a:pPr>
            <a:r>
              <a:rPr lang="en-US" sz="1600">
                <a:solidFill>
                  <a:schemeClr val="bg1"/>
                </a:solidFill>
                <a:latin typeface="Calibri" pitchFamily="34" charset="0"/>
              </a:rPr>
              <a:t>NOAA Fisheries</a:t>
            </a:r>
          </a:p>
          <a:p>
            <a:pPr>
              <a:buFont typeface="Arial" pitchFamily="34" charset="0"/>
              <a:buChar char="•"/>
            </a:pPr>
            <a:r>
              <a:rPr lang="en-US" sz="1600">
                <a:solidFill>
                  <a:schemeClr val="bg1"/>
                </a:solidFill>
                <a:latin typeface="Calibri" pitchFamily="34" charset="0"/>
              </a:rPr>
              <a:t>NOAA NWS/NCEP</a:t>
            </a:r>
          </a:p>
          <a:p>
            <a:pPr eaLnBrk="1" hangingPunct="1"/>
            <a:endParaRPr lang="en-US">
              <a:solidFill>
                <a:schemeClr val="bg1"/>
              </a:solidFill>
              <a:latin typeface="Calibri" pitchFamily="34" charset="0"/>
            </a:endParaRPr>
          </a:p>
          <a:p>
            <a:pPr eaLnBrk="1" hangingPunct="1"/>
            <a:endParaRPr lang="en-US"/>
          </a:p>
        </p:txBody>
      </p:sp>
      <p:sp>
        <p:nvSpPr>
          <p:cNvPr id="11269" name="TextBox 5"/>
          <p:cNvSpPr txBox="1">
            <a:spLocks noChangeArrowheads="1"/>
          </p:cNvSpPr>
          <p:nvPr/>
        </p:nvSpPr>
        <p:spPr bwMode="auto">
          <a:xfrm>
            <a:off x="2659063" y="62992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800" b="1" i="1">
                <a:solidFill>
                  <a:schemeClr val="bg1"/>
                </a:solidFill>
                <a:latin typeface="Calibri" pitchFamily="34" charset="0"/>
              </a:rPr>
              <a:t>Partnership with:</a:t>
            </a:r>
          </a:p>
        </p:txBody>
      </p:sp>
      <p:sp>
        <p:nvSpPr>
          <p:cNvPr id="11270" name="TextBox 7"/>
          <p:cNvSpPr txBox="1">
            <a:spLocks noChangeArrowheads="1"/>
          </p:cNvSpPr>
          <p:nvPr/>
        </p:nvSpPr>
        <p:spPr bwMode="auto">
          <a:xfrm>
            <a:off x="188913" y="556260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eaLnBrk="1" hangingPunct="1"/>
            <a:r>
              <a:rPr lang="en-US" sz="1600" i="1">
                <a:solidFill>
                  <a:srgbClr val="002060"/>
                </a:solidFill>
                <a:latin typeface="Calibri" pitchFamily="34" charset="0"/>
              </a:rPr>
              <a:t>www.ioos.gov/observing/animal_telemetry/workshop/mar2011/atn_synth_wrkshp_rprt_jul2011.pdf</a:t>
            </a:r>
          </a:p>
        </p:txBody>
      </p:sp>
      <p:sp>
        <p:nvSpPr>
          <p:cNvPr id="11271" name="TextBox 8"/>
          <p:cNvSpPr txBox="1">
            <a:spLocks noChangeArrowheads="1"/>
          </p:cNvSpPr>
          <p:nvPr/>
        </p:nvSpPr>
        <p:spPr bwMode="auto">
          <a:xfrm>
            <a:off x="304800" y="1066800"/>
            <a:ext cx="86106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pPr algn="ctr" eaLnBrk="1" hangingPunct="1"/>
            <a:r>
              <a:rPr lang="en-US" sz="2000" b="1">
                <a:solidFill>
                  <a:srgbClr val="002060"/>
                </a:solidFill>
              </a:rPr>
              <a:t>ATN workshop held to:</a:t>
            </a:r>
          </a:p>
          <a:p>
            <a:pPr eaLnBrk="1" hangingPunct="1">
              <a:buFont typeface="Arial" pitchFamily="34" charset="0"/>
              <a:buChar char="•"/>
            </a:pPr>
            <a:r>
              <a:rPr lang="en-US" sz="2000">
                <a:solidFill>
                  <a:srgbClr val="002060"/>
                </a:solidFill>
              </a:rPr>
              <a:t>  Establish a sustainable U.S. Animal Telemetry Observing Network</a:t>
            </a:r>
          </a:p>
          <a:p>
            <a:pPr eaLnBrk="1" hangingPunct="1"/>
            <a:r>
              <a:rPr lang="en-US" sz="2000">
                <a:solidFill>
                  <a:srgbClr val="002060"/>
                </a:solidFill>
              </a:rPr>
              <a:t> </a:t>
            </a:r>
          </a:p>
          <a:p>
            <a:pPr eaLnBrk="1" hangingPunct="1">
              <a:buFont typeface="Arial" pitchFamily="34" charset="0"/>
              <a:buChar char="•"/>
            </a:pPr>
            <a:r>
              <a:rPr lang="en-US" sz="2000">
                <a:solidFill>
                  <a:srgbClr val="002060"/>
                </a:solidFill>
              </a:rPr>
              <a:t>  Linking observations from this network to the National Ocean Observing System</a:t>
            </a:r>
          </a:p>
          <a:p>
            <a:pPr eaLnBrk="1" hangingPunct="1"/>
            <a:endParaRPr lang="en-US" sz="2000">
              <a:solidFill>
                <a:srgbClr val="002060"/>
              </a:solidFill>
            </a:endParaRPr>
          </a:p>
          <a:p>
            <a:pPr algn="ctr" eaLnBrk="1" hangingPunct="1"/>
            <a:r>
              <a:rPr lang="en-US" sz="2000" b="1">
                <a:solidFill>
                  <a:srgbClr val="002060"/>
                </a:solidFill>
              </a:rPr>
              <a:t>Recommendations include:</a:t>
            </a:r>
            <a:endParaRPr lang="en-US" sz="2000">
              <a:solidFill>
                <a:srgbClr val="002060"/>
              </a:solidFill>
            </a:endParaRPr>
          </a:p>
          <a:p>
            <a:pPr eaLnBrk="1" hangingPunct="1">
              <a:buFont typeface="Arial" pitchFamily="34" charset="0"/>
              <a:buChar char="•"/>
            </a:pPr>
            <a:r>
              <a:rPr lang="en-US" sz="2000">
                <a:solidFill>
                  <a:srgbClr val="002060"/>
                </a:solidFill>
              </a:rPr>
              <a:t>  Make animal telemetry data and products available to advance National Ocean Policy Priority Objectives.</a:t>
            </a:r>
          </a:p>
          <a:p>
            <a:pPr eaLnBrk="1" hangingPunct="1">
              <a:buFont typeface="Arial" pitchFamily="34" charset="0"/>
              <a:buChar char="•"/>
            </a:pPr>
            <a:r>
              <a:rPr lang="en-US" sz="2000">
                <a:solidFill>
                  <a:srgbClr val="002060"/>
                </a:solidFill>
              </a:rPr>
              <a:t>  Improve data standards, management, and sharing capability.</a:t>
            </a:r>
          </a:p>
          <a:p>
            <a:pPr eaLnBrk="1" hangingPunct="1">
              <a:buFont typeface="Arial" pitchFamily="34" charset="0"/>
              <a:buChar char="•"/>
            </a:pPr>
            <a:r>
              <a:rPr lang="en-US" sz="2000">
                <a:solidFill>
                  <a:srgbClr val="002060"/>
                </a:solidFill>
              </a:rPr>
              <a:t>  Collaborate more closely with industry on tag identification coding management, and manufacturing standards.</a:t>
            </a:r>
          </a:p>
          <a:p>
            <a:pPr eaLnBrk="1" hangingPunct="1">
              <a:buFont typeface="Arial" pitchFamily="34" charset="0"/>
              <a:buChar char="•"/>
            </a:pPr>
            <a:r>
              <a:rPr lang="en-US" sz="2000">
                <a:solidFill>
                  <a:srgbClr val="002060"/>
                </a:solidFill>
              </a:rPr>
              <a:t>  Promote development of new animal telemetry technology.</a:t>
            </a:r>
          </a:p>
        </p:txBody>
      </p:sp>
      <p:sp>
        <p:nvSpPr>
          <p:cNvPr id="11272"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A320CBBA-45C7-4D6A-9447-6AFCBE4BCAF8}" type="slidenum">
              <a:rPr lang="en-US" sz="1400" smtClean="0">
                <a:solidFill>
                  <a:schemeClr val="bg1"/>
                </a:solidFill>
              </a:rPr>
              <a:pPr/>
              <a:t>7</a:t>
            </a:fld>
            <a:endParaRPr lang="en-US" sz="140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4"/>
          <p:cNvSpPr txBox="1">
            <a:spLocks noChangeArrowheads="1"/>
          </p:cNvSpPr>
          <p:nvPr/>
        </p:nvSpPr>
        <p:spPr bwMode="auto">
          <a:xfrm>
            <a:off x="0" y="3175"/>
            <a:ext cx="9144000" cy="623888"/>
          </a:xfrm>
          <a:prstGeom prst="rect">
            <a:avLst/>
          </a:prstGeom>
          <a:solidFill>
            <a:schemeClr val="bg1">
              <a:lumMod val="75000"/>
              <a:lumOff val="25000"/>
              <a:alpha val="50000"/>
            </a:schemeClr>
          </a:solidFill>
          <a:ln>
            <a:noFill/>
          </a:ln>
        </p:spPr>
        <p:txBody>
          <a:bodyPr lIns="68624" tIns="34312" rIns="68624" bIns="34312">
            <a:spAutoFit/>
          </a:bodyPr>
          <a:lstStyle>
            <a:lvl1pPr eaLnBrk="0" hangingPunct="0">
              <a:defRPr sz="2400">
                <a:solidFill>
                  <a:schemeClr val="tx1"/>
                </a:solidFill>
                <a:latin typeface="Calibri" pitchFamily="34" charset="0"/>
              </a:defRPr>
            </a:lvl1pPr>
            <a:lvl2pPr marL="742950" indent="-285750" eaLnBrk="0" hangingPunct="0">
              <a:defRPr sz="2400">
                <a:solidFill>
                  <a:schemeClr val="tx1"/>
                </a:solidFill>
                <a:latin typeface="Calibri" pitchFamily="34" charset="0"/>
              </a:defRPr>
            </a:lvl2pPr>
            <a:lvl3pPr marL="1143000" indent="-228600" eaLnBrk="0" hangingPunct="0">
              <a:defRPr sz="2400">
                <a:solidFill>
                  <a:schemeClr val="tx1"/>
                </a:solidFill>
                <a:latin typeface="Calibri" pitchFamily="34" charset="0"/>
              </a:defRPr>
            </a:lvl3pPr>
            <a:lvl4pPr marL="1600200" indent="-228600" eaLnBrk="0" hangingPunct="0">
              <a:defRPr sz="2400">
                <a:solidFill>
                  <a:schemeClr val="tx1"/>
                </a:solidFill>
                <a:latin typeface="Calibri" pitchFamily="34" charset="0"/>
              </a:defRPr>
            </a:lvl4pPr>
            <a:lvl5pPr marL="2057400" indent="-228600" eaLnBrk="0" hangingPunct="0">
              <a:defRPr sz="2400">
                <a:solidFill>
                  <a:schemeClr val="tx1"/>
                </a:solidFill>
                <a:latin typeface="Calibri" pitchFamily="34" charset="0"/>
              </a:defRPr>
            </a:lvl5pPr>
            <a:lvl6pPr marL="2514600" indent="-228600" defTabSz="1217613" eaLnBrk="0" fontAlgn="base" hangingPunct="0">
              <a:spcBef>
                <a:spcPct val="0"/>
              </a:spcBef>
              <a:spcAft>
                <a:spcPct val="0"/>
              </a:spcAft>
              <a:defRPr sz="2400">
                <a:solidFill>
                  <a:schemeClr val="tx1"/>
                </a:solidFill>
                <a:latin typeface="Calibri" pitchFamily="34" charset="0"/>
              </a:defRPr>
            </a:lvl6pPr>
            <a:lvl7pPr marL="2971800" indent="-228600" defTabSz="1217613" eaLnBrk="0" fontAlgn="base" hangingPunct="0">
              <a:spcBef>
                <a:spcPct val="0"/>
              </a:spcBef>
              <a:spcAft>
                <a:spcPct val="0"/>
              </a:spcAft>
              <a:defRPr sz="2400">
                <a:solidFill>
                  <a:schemeClr val="tx1"/>
                </a:solidFill>
                <a:latin typeface="Calibri" pitchFamily="34" charset="0"/>
              </a:defRPr>
            </a:lvl7pPr>
            <a:lvl8pPr marL="3429000" indent="-228600" defTabSz="1217613" eaLnBrk="0" fontAlgn="base" hangingPunct="0">
              <a:spcBef>
                <a:spcPct val="0"/>
              </a:spcBef>
              <a:spcAft>
                <a:spcPct val="0"/>
              </a:spcAft>
              <a:defRPr sz="2400">
                <a:solidFill>
                  <a:schemeClr val="tx1"/>
                </a:solidFill>
                <a:latin typeface="Calibri" pitchFamily="34" charset="0"/>
              </a:defRPr>
            </a:lvl8pPr>
            <a:lvl9pPr marL="3886200" indent="-228600" defTabSz="1217613" eaLnBrk="0" fontAlgn="base" hangingPunct="0">
              <a:spcBef>
                <a:spcPct val="0"/>
              </a:spcBef>
              <a:spcAft>
                <a:spcPct val="0"/>
              </a:spcAft>
              <a:defRPr sz="2400">
                <a:solidFill>
                  <a:schemeClr val="tx1"/>
                </a:solidFill>
                <a:latin typeface="Calibri" pitchFamily="34" charset="0"/>
              </a:defRPr>
            </a:lvl9pPr>
          </a:lstStyle>
          <a:p>
            <a:pPr algn="ctr" defTabSz="913801" eaLnBrk="1" hangingPunct="1">
              <a:defRPr/>
            </a:pPr>
            <a:r>
              <a:rPr lang="en-US" sz="3600" i="1" dirty="0" smtClean="0">
                <a:solidFill>
                  <a:prstClr val="white"/>
                </a:solidFill>
                <a:ea typeface="ＭＳ Ｐゴシック" pitchFamily="1" charset="-128"/>
                <a:cs typeface="+mn-cs"/>
              </a:rPr>
              <a:t>Beach Water Quality Predictive Modeling</a:t>
            </a:r>
            <a:endParaRPr lang="en-US" sz="3600" dirty="0" smtClean="0">
              <a:solidFill>
                <a:prstClr val="white"/>
              </a:solidFill>
              <a:ea typeface="ＭＳ Ｐゴシック" pitchFamily="1" charset="-128"/>
              <a:cs typeface="+mn-cs"/>
            </a:endParaRPr>
          </a:p>
        </p:txBody>
      </p:sp>
      <p:grpSp>
        <p:nvGrpSpPr>
          <p:cNvPr id="12291" name="Group 26"/>
          <p:cNvGrpSpPr>
            <a:grpSpLocks/>
          </p:cNvGrpSpPr>
          <p:nvPr/>
        </p:nvGrpSpPr>
        <p:grpSpPr bwMode="auto">
          <a:xfrm>
            <a:off x="0" y="625475"/>
            <a:ext cx="9144000" cy="5394325"/>
            <a:chOff x="843451" y="625475"/>
            <a:chExt cx="8300549" cy="5124733"/>
          </a:xfrm>
        </p:grpSpPr>
        <p:pic>
          <p:nvPicPr>
            <p:cNvPr id="12299" name="Picture 15" descr="stony-beach_76330jpeg.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0364" y="625475"/>
              <a:ext cx="6843636" cy="512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24" descr="Enterococci-sm_7632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451" y="3184429"/>
              <a:ext cx="3411940" cy="256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23" descr="DSCN3606.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451" y="625475"/>
              <a:ext cx="3411940" cy="255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2" name="Title 9"/>
          <p:cNvSpPr>
            <a:spLocks noGrp="1"/>
          </p:cNvSpPr>
          <p:nvPr>
            <p:ph type="title"/>
          </p:nvPr>
        </p:nvSpPr>
        <p:spPr/>
        <p:txBody>
          <a:bodyPr/>
          <a:lstStyle/>
          <a:p>
            <a:r>
              <a:rPr lang="en-US" sz="3200" b="1" smtClean="0">
                <a:solidFill>
                  <a:srgbClr val="002060"/>
                </a:solidFill>
                <a:latin typeface="Calibri" pitchFamily="34" charset="0"/>
              </a:rPr>
              <a:t>Beach Water Quality Predictive Modeling</a:t>
            </a:r>
          </a:p>
        </p:txBody>
      </p:sp>
      <p:sp>
        <p:nvSpPr>
          <p:cNvPr id="12293" name="Slide Number Placeholder 1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F81E095D-2AF7-4D38-9C7A-2F802B705A9C}" type="slidenum">
              <a:rPr lang="en-US" sz="1400" smtClean="0">
                <a:solidFill>
                  <a:schemeClr val="bg1"/>
                </a:solidFill>
              </a:rPr>
              <a:pPr/>
              <a:t>8</a:t>
            </a:fld>
            <a:endParaRPr lang="en-US" sz="1400" smtClean="0">
              <a:solidFill>
                <a:schemeClr val="bg1"/>
              </a:solidFill>
            </a:endParaRPr>
          </a:p>
        </p:txBody>
      </p:sp>
      <p:pic>
        <p:nvPicPr>
          <p:cNvPr id="12294" name="Picture 28" descr="EPA.jpe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685800"/>
            <a:ext cx="8794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3" descr="IOOS Log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685800"/>
            <a:ext cx="19812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8" descr="NERACOOS_logo.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962400"/>
            <a:ext cx="18288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21" descr="secoora_logo.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0400" y="4648200"/>
            <a:ext cx="1676400" cy="5429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298" name="Picture 18" descr="MARACOOS_logo_300dpi_transparent.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553200" y="5334000"/>
            <a:ext cx="2325688" cy="447675"/>
          </a:xfrm>
          <a:prstGeom prst="rect">
            <a:avLst/>
          </a:prstGeom>
          <a:noFill/>
          <a:ln>
            <a:noFill/>
          </a:ln>
          <a:effectLst>
            <a:outerShdw dist="38100" dir="2700000" algn="tl"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4"/>
          <p:cNvSpPr txBox="1">
            <a:spLocks noChangeArrowheads="1"/>
          </p:cNvSpPr>
          <p:nvPr/>
        </p:nvSpPr>
        <p:spPr bwMode="auto">
          <a:xfrm>
            <a:off x="0" y="3175"/>
            <a:ext cx="9144000" cy="622300"/>
          </a:xfrm>
          <a:prstGeom prst="rect">
            <a:avLst/>
          </a:prstGeom>
          <a:solidFill>
            <a:schemeClr val="bg1">
              <a:lumMod val="75000"/>
              <a:lumOff val="25000"/>
              <a:alpha val="50000"/>
            </a:schemeClr>
          </a:solidFill>
          <a:ln>
            <a:noFill/>
          </a:ln>
        </p:spPr>
        <p:txBody>
          <a:bodyPr lIns="68624" tIns="34312" rIns="68624" bIns="34312">
            <a:spAutoFit/>
          </a:bodyPr>
          <a:lstStyle>
            <a:lvl1pPr eaLnBrk="0" hangingPunct="0">
              <a:defRPr sz="2400">
                <a:solidFill>
                  <a:schemeClr val="tx1"/>
                </a:solidFill>
                <a:latin typeface="Calibri" pitchFamily="34" charset="0"/>
              </a:defRPr>
            </a:lvl1pPr>
            <a:lvl2pPr marL="742950" indent="-285750" eaLnBrk="0" hangingPunct="0">
              <a:defRPr sz="2400">
                <a:solidFill>
                  <a:schemeClr val="tx1"/>
                </a:solidFill>
                <a:latin typeface="Calibri" pitchFamily="34" charset="0"/>
              </a:defRPr>
            </a:lvl2pPr>
            <a:lvl3pPr marL="1143000" indent="-228600" eaLnBrk="0" hangingPunct="0">
              <a:defRPr sz="2400">
                <a:solidFill>
                  <a:schemeClr val="tx1"/>
                </a:solidFill>
                <a:latin typeface="Calibri" pitchFamily="34" charset="0"/>
              </a:defRPr>
            </a:lvl3pPr>
            <a:lvl4pPr marL="1600200" indent="-228600" eaLnBrk="0" hangingPunct="0">
              <a:defRPr sz="2400">
                <a:solidFill>
                  <a:schemeClr val="tx1"/>
                </a:solidFill>
                <a:latin typeface="Calibri" pitchFamily="34" charset="0"/>
              </a:defRPr>
            </a:lvl4pPr>
            <a:lvl5pPr marL="2057400" indent="-228600" eaLnBrk="0" hangingPunct="0">
              <a:defRPr sz="2400">
                <a:solidFill>
                  <a:schemeClr val="tx1"/>
                </a:solidFill>
                <a:latin typeface="Calibri" pitchFamily="34" charset="0"/>
              </a:defRPr>
            </a:lvl5pPr>
            <a:lvl6pPr marL="2514600" indent="-228600" defTabSz="1217613" eaLnBrk="0" fontAlgn="base" hangingPunct="0">
              <a:spcBef>
                <a:spcPct val="0"/>
              </a:spcBef>
              <a:spcAft>
                <a:spcPct val="0"/>
              </a:spcAft>
              <a:defRPr sz="2400">
                <a:solidFill>
                  <a:schemeClr val="tx1"/>
                </a:solidFill>
                <a:latin typeface="Calibri" pitchFamily="34" charset="0"/>
              </a:defRPr>
            </a:lvl6pPr>
            <a:lvl7pPr marL="2971800" indent="-228600" defTabSz="1217613" eaLnBrk="0" fontAlgn="base" hangingPunct="0">
              <a:spcBef>
                <a:spcPct val="0"/>
              </a:spcBef>
              <a:spcAft>
                <a:spcPct val="0"/>
              </a:spcAft>
              <a:defRPr sz="2400">
                <a:solidFill>
                  <a:schemeClr val="tx1"/>
                </a:solidFill>
                <a:latin typeface="Calibri" pitchFamily="34" charset="0"/>
              </a:defRPr>
            </a:lvl7pPr>
            <a:lvl8pPr marL="3429000" indent="-228600" defTabSz="1217613" eaLnBrk="0" fontAlgn="base" hangingPunct="0">
              <a:spcBef>
                <a:spcPct val="0"/>
              </a:spcBef>
              <a:spcAft>
                <a:spcPct val="0"/>
              </a:spcAft>
              <a:defRPr sz="2400">
                <a:solidFill>
                  <a:schemeClr val="tx1"/>
                </a:solidFill>
                <a:latin typeface="Calibri" pitchFamily="34" charset="0"/>
              </a:defRPr>
            </a:lvl8pPr>
            <a:lvl9pPr marL="3886200" indent="-228600" defTabSz="1217613" eaLnBrk="0" fontAlgn="base" hangingPunct="0">
              <a:spcBef>
                <a:spcPct val="0"/>
              </a:spcBef>
              <a:spcAft>
                <a:spcPct val="0"/>
              </a:spcAft>
              <a:defRPr sz="2400">
                <a:solidFill>
                  <a:schemeClr val="tx1"/>
                </a:solidFill>
                <a:latin typeface="Calibri" pitchFamily="34" charset="0"/>
              </a:defRPr>
            </a:lvl9pPr>
          </a:lstStyle>
          <a:p>
            <a:pPr algn="ctr" defTabSz="913801" eaLnBrk="1" hangingPunct="1">
              <a:defRPr/>
            </a:pPr>
            <a:r>
              <a:rPr lang="en-US" sz="3600" i="1" dirty="0" smtClean="0">
                <a:solidFill>
                  <a:prstClr val="white"/>
                </a:solidFill>
                <a:ea typeface="ＭＳ Ｐゴシック" pitchFamily="1" charset="-128"/>
                <a:cs typeface="+mn-cs"/>
              </a:rPr>
              <a:t>Beach Water Quality Predictive Modeling</a:t>
            </a:r>
            <a:endParaRPr lang="en-US" sz="3600" dirty="0" smtClean="0">
              <a:solidFill>
                <a:prstClr val="white"/>
              </a:solidFill>
              <a:ea typeface="ＭＳ Ｐゴシック" pitchFamily="1" charset="-128"/>
              <a:cs typeface="+mn-cs"/>
            </a:endParaRPr>
          </a:p>
        </p:txBody>
      </p:sp>
      <p:sp>
        <p:nvSpPr>
          <p:cNvPr id="24" name="TextBox 5"/>
          <p:cNvSpPr txBox="1">
            <a:spLocks noChangeArrowheads="1"/>
          </p:cNvSpPr>
          <p:nvPr/>
        </p:nvSpPr>
        <p:spPr bwMode="auto">
          <a:xfrm>
            <a:off x="234950" y="1689100"/>
            <a:ext cx="2514600" cy="4000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2000" b="1" kern="0" dirty="0">
                <a:latin typeface="Arial" charset="0"/>
                <a:ea typeface="ＭＳ Ｐゴシック" pitchFamily="1" charset="-128"/>
                <a:cs typeface="+mn-cs"/>
              </a:rPr>
              <a:t>Field</a:t>
            </a:r>
            <a:r>
              <a:rPr lang="en-US" sz="2000" b="1" i="1" kern="0" dirty="0">
                <a:latin typeface="Arial" charset="0"/>
                <a:ea typeface="ＭＳ Ｐゴシック" pitchFamily="1" charset="-128"/>
                <a:cs typeface="+mn-cs"/>
              </a:rPr>
              <a:t> </a:t>
            </a:r>
            <a:r>
              <a:rPr lang="en-US" sz="2000" b="1" kern="0" dirty="0">
                <a:latin typeface="Arial" charset="0"/>
                <a:ea typeface="ＭＳ Ｐゴシック" pitchFamily="1" charset="-128"/>
                <a:cs typeface="+mn-cs"/>
              </a:rPr>
              <a:t>programs</a:t>
            </a:r>
          </a:p>
        </p:txBody>
      </p:sp>
      <p:pic>
        <p:nvPicPr>
          <p:cNvPr id="13316" name="Picture 3" descr="ge_latest_platfor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4050" y="2179638"/>
            <a:ext cx="2378075" cy="201295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7588" y="3529013"/>
            <a:ext cx="636587" cy="4714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27" name="Text Box 3"/>
          <p:cNvSpPr txBox="1">
            <a:spLocks noChangeArrowheads="1"/>
          </p:cNvSpPr>
          <p:nvPr/>
        </p:nvSpPr>
        <p:spPr bwMode="auto">
          <a:xfrm>
            <a:off x="2914650" y="1689100"/>
            <a:ext cx="2976563" cy="4000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2000" b="1" kern="0" dirty="0">
                <a:latin typeface="Arial" charset="0"/>
                <a:ea typeface="ＭＳ Ｐゴシック" pitchFamily="1" charset="-128"/>
                <a:cs typeface="+mn-cs"/>
              </a:rPr>
              <a:t>Observing systems</a:t>
            </a:r>
          </a:p>
        </p:txBody>
      </p:sp>
      <p:pic>
        <p:nvPicPr>
          <p:cNvPr id="13319" name="Picture 5" descr="Y:\CURRENT\COMMUNICATION\Presentations\Ecocheck\Shellfish_mtg\SampleStation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179638"/>
            <a:ext cx="2286000" cy="19812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29" name="TextBox 5"/>
          <p:cNvSpPr txBox="1">
            <a:spLocks noChangeArrowheads="1"/>
          </p:cNvSpPr>
          <p:nvPr/>
        </p:nvSpPr>
        <p:spPr bwMode="auto">
          <a:xfrm>
            <a:off x="5927725" y="1574800"/>
            <a:ext cx="3124200" cy="708025"/>
          </a:xfrm>
          <a:prstGeom prst="rect">
            <a:avLst/>
          </a:prstGeom>
          <a:noFill/>
          <a:ln w="9525">
            <a:noFill/>
            <a:miter lim="800000"/>
            <a:headEnd/>
            <a:tailEnd/>
          </a:ln>
        </p:spPr>
        <p:txBody>
          <a:bodyPr>
            <a:spAutoFit/>
          </a:bodyPr>
          <a:lstStyle/>
          <a:p>
            <a:pPr algn="ctr" fontAlgn="auto">
              <a:spcBef>
                <a:spcPts val="0"/>
              </a:spcBef>
              <a:spcAft>
                <a:spcPts val="0"/>
              </a:spcAft>
              <a:defRPr/>
            </a:pPr>
            <a:r>
              <a:rPr lang="en-US" sz="2000" b="1" kern="0" dirty="0">
                <a:latin typeface="Arial" charset="0"/>
                <a:ea typeface="ＭＳ Ｐゴシック" pitchFamily="1" charset="-128"/>
                <a:cs typeface="+mn-cs"/>
              </a:rPr>
              <a:t>Remote sensing / Models</a:t>
            </a:r>
          </a:p>
        </p:txBody>
      </p:sp>
      <p:sp>
        <p:nvSpPr>
          <p:cNvPr id="30" name="TextBox 29"/>
          <p:cNvSpPr txBox="1"/>
          <p:nvPr/>
        </p:nvSpPr>
        <p:spPr>
          <a:xfrm>
            <a:off x="304800" y="858838"/>
            <a:ext cx="8305800" cy="430212"/>
          </a:xfrm>
          <a:prstGeom prst="rect">
            <a:avLst/>
          </a:prstGeom>
          <a:noFill/>
        </p:spPr>
        <p:txBody>
          <a:bodyPr>
            <a:spAutoFit/>
          </a:bodyPr>
          <a:lstStyle/>
          <a:p>
            <a:pPr algn="ctr" fontAlgn="auto">
              <a:spcBef>
                <a:spcPts val="0"/>
              </a:spcBef>
              <a:spcAft>
                <a:spcPts val="0"/>
              </a:spcAft>
              <a:defRPr/>
            </a:pPr>
            <a:r>
              <a:rPr lang="en-US" sz="2200" b="1" kern="0" dirty="0">
                <a:latin typeface="Arial"/>
                <a:ea typeface="ＭＳ Ｐゴシック" pitchFamily="1" charset="-128"/>
                <a:cs typeface="+mn-cs"/>
              </a:rPr>
              <a:t>Integration of Data from multiple sources</a:t>
            </a:r>
          </a:p>
        </p:txBody>
      </p:sp>
      <p:pic>
        <p:nvPicPr>
          <p:cNvPr id="13322" name="Picture 12" descr="NEXRAD_Extract.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81713" y="2220913"/>
            <a:ext cx="2652712" cy="194945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3323" name="Picture 31" descr="satellite.png"/>
          <p:cNvPicPr>
            <a:picLocks noChangeAspect="1"/>
          </p:cNvPicPr>
          <p:nvPr/>
        </p:nvPicPr>
        <p:blipFill>
          <a:blip r:embed="rId7">
            <a:extLst>
              <a:ext uri="{28A0092B-C50C-407E-A947-70E740481C1C}">
                <a14:useLocalDpi xmlns:a14="http://schemas.microsoft.com/office/drawing/2010/main" val="0"/>
              </a:ext>
            </a:extLst>
          </a:blip>
          <a:srcRect l="-10519" t="-8205" r="-4922" b="-11807"/>
          <a:stretch>
            <a:fillRect/>
          </a:stretch>
        </p:blipFill>
        <p:spPr bwMode="auto">
          <a:xfrm>
            <a:off x="7869238" y="3540125"/>
            <a:ext cx="782637" cy="530225"/>
          </a:xfrm>
          <a:prstGeom prst="rect">
            <a:avLst/>
          </a:prstGeom>
          <a:solidFill>
            <a:srgbClr val="404040"/>
          </a:solidFill>
          <a:ln w="9525">
            <a:solidFill>
              <a:srgbClr val="FFFFFF"/>
            </a:solidFill>
            <a:miter lim="800000"/>
            <a:headEnd/>
            <a:tailEnd/>
          </a:ln>
        </p:spPr>
      </p:pic>
      <p:pic>
        <p:nvPicPr>
          <p:cNvPr id="13324" name="Picture 5" descr="H:\Pictures\2010 Region 6 Beach.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1950" y="3527425"/>
            <a:ext cx="815975" cy="51435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255588" y="4305300"/>
            <a:ext cx="3214687" cy="1938338"/>
          </a:xfrm>
          <a:prstGeom prst="rect">
            <a:avLst/>
          </a:prstGeom>
          <a:noFill/>
        </p:spPr>
        <p:txBody>
          <a:bodyPr>
            <a:spAutoFit/>
          </a:bodyPr>
          <a:lstStyle/>
          <a:p>
            <a:pPr marL="233363" indent="-233363" fontAlgn="auto">
              <a:spcBef>
                <a:spcPts val="0"/>
              </a:spcBef>
              <a:spcAft>
                <a:spcPts val="0"/>
              </a:spcAft>
              <a:buFont typeface="Arial" pitchFamily="34" charset="0"/>
              <a:buChar char="•"/>
              <a:defRPr/>
            </a:pPr>
            <a:r>
              <a:rPr lang="en-US" sz="2000" b="1" kern="0" dirty="0">
                <a:latin typeface="Arial" charset="0"/>
                <a:ea typeface="ＭＳ Ｐゴシック" pitchFamily="1" charset="-128"/>
                <a:cs typeface="+mn-cs"/>
              </a:rPr>
              <a:t>Bacteria density</a:t>
            </a:r>
          </a:p>
          <a:p>
            <a:pPr marL="233363" indent="-233363" fontAlgn="auto">
              <a:spcBef>
                <a:spcPts val="0"/>
              </a:spcBef>
              <a:spcAft>
                <a:spcPts val="0"/>
              </a:spcAft>
              <a:buFont typeface="Arial" pitchFamily="34" charset="0"/>
              <a:buChar char="•"/>
              <a:defRPr/>
            </a:pPr>
            <a:r>
              <a:rPr lang="en-US" sz="2000" b="1" kern="0" dirty="0">
                <a:latin typeface="Arial" charset="0"/>
                <a:ea typeface="ＭＳ Ｐゴシック" pitchFamily="1" charset="-128"/>
                <a:cs typeface="+mn-cs"/>
              </a:rPr>
              <a:t>Salinity </a:t>
            </a:r>
          </a:p>
          <a:p>
            <a:pPr marL="233363" indent="-233363" fontAlgn="auto">
              <a:spcBef>
                <a:spcPts val="0"/>
              </a:spcBef>
              <a:spcAft>
                <a:spcPts val="0"/>
              </a:spcAft>
              <a:buFont typeface="Arial" pitchFamily="34" charset="0"/>
              <a:buChar char="•"/>
              <a:defRPr/>
            </a:pPr>
            <a:r>
              <a:rPr lang="en-US" sz="2000" b="1" kern="0" dirty="0">
                <a:latin typeface="Arial" charset="0"/>
                <a:ea typeface="ＭＳ Ｐゴシック" pitchFamily="1" charset="-128"/>
                <a:cs typeface="+mn-cs"/>
              </a:rPr>
              <a:t>Air/water temperature </a:t>
            </a:r>
          </a:p>
          <a:p>
            <a:pPr marL="233363" indent="-233363" fontAlgn="auto">
              <a:spcBef>
                <a:spcPts val="0"/>
              </a:spcBef>
              <a:spcAft>
                <a:spcPts val="0"/>
              </a:spcAft>
              <a:buFont typeface="Arial" pitchFamily="34" charset="0"/>
              <a:buChar char="•"/>
              <a:defRPr/>
            </a:pPr>
            <a:r>
              <a:rPr lang="en-US" sz="2000" b="1" kern="0" dirty="0">
                <a:latin typeface="Arial" charset="0"/>
                <a:ea typeface="ＭＳ Ｐゴシック" pitchFamily="1" charset="-128"/>
                <a:cs typeface="+mn-cs"/>
              </a:rPr>
              <a:t>Tide </a:t>
            </a:r>
          </a:p>
          <a:p>
            <a:pPr marL="233363" indent="-233363" fontAlgn="auto">
              <a:spcBef>
                <a:spcPts val="0"/>
              </a:spcBef>
              <a:spcAft>
                <a:spcPts val="0"/>
              </a:spcAft>
              <a:buFont typeface="Arial" pitchFamily="34" charset="0"/>
              <a:buChar char="•"/>
              <a:defRPr/>
            </a:pPr>
            <a:r>
              <a:rPr lang="en-US" sz="2000" b="1" kern="0" dirty="0">
                <a:latin typeface="Arial" charset="0"/>
                <a:ea typeface="ＭＳ Ｐゴシック" pitchFamily="1" charset="-128"/>
                <a:cs typeface="+mn-cs"/>
              </a:rPr>
              <a:t>Weather</a:t>
            </a:r>
          </a:p>
          <a:p>
            <a:pPr fontAlgn="auto">
              <a:spcBef>
                <a:spcPts val="0"/>
              </a:spcBef>
              <a:spcAft>
                <a:spcPts val="0"/>
              </a:spcAft>
              <a:defRPr/>
            </a:pPr>
            <a:endParaRPr lang="en-US" sz="2000" b="1" kern="0" dirty="0">
              <a:latin typeface="Arial" charset="0"/>
              <a:ea typeface="ＭＳ Ｐゴシック" pitchFamily="1" charset="-128"/>
              <a:cs typeface="+mn-cs"/>
            </a:endParaRPr>
          </a:p>
        </p:txBody>
      </p:sp>
      <p:sp>
        <p:nvSpPr>
          <p:cNvPr id="35" name="TextBox 34"/>
          <p:cNvSpPr txBox="1"/>
          <p:nvPr/>
        </p:nvSpPr>
        <p:spPr>
          <a:xfrm>
            <a:off x="3292475" y="4305300"/>
            <a:ext cx="1976438" cy="2246313"/>
          </a:xfrm>
          <a:prstGeom prst="rect">
            <a:avLst/>
          </a:prstGeom>
          <a:noFill/>
        </p:spPr>
        <p:txBody>
          <a:bodyPr>
            <a:spAutoFit/>
          </a:bodyPr>
          <a:lstStyle/>
          <a:p>
            <a:pPr marL="233363" indent="-233363" fontAlgn="auto">
              <a:spcBef>
                <a:spcPts val="0"/>
              </a:spcBef>
              <a:spcAft>
                <a:spcPts val="0"/>
              </a:spcAft>
              <a:buFont typeface="Arial" pitchFamily="34" charset="0"/>
              <a:buChar char="•"/>
              <a:defRPr/>
            </a:pPr>
            <a:r>
              <a:rPr lang="en-US" sz="2000" b="1" kern="0" dirty="0">
                <a:latin typeface="Arial" charset="0"/>
                <a:ea typeface="ＭＳ Ｐゴシック" pitchFamily="1" charset="-128"/>
                <a:cs typeface="+mn-cs"/>
              </a:rPr>
              <a:t>Rainfall</a:t>
            </a:r>
          </a:p>
          <a:p>
            <a:pPr marL="233363" indent="-233363" fontAlgn="auto">
              <a:spcBef>
                <a:spcPts val="0"/>
              </a:spcBef>
              <a:spcAft>
                <a:spcPts val="0"/>
              </a:spcAft>
              <a:buFont typeface="Arial" pitchFamily="34" charset="0"/>
              <a:buChar char="•"/>
              <a:defRPr/>
            </a:pPr>
            <a:r>
              <a:rPr lang="en-US" sz="2000" b="1" kern="0" dirty="0">
                <a:latin typeface="Arial" charset="0"/>
                <a:ea typeface="ＭＳ Ｐゴシック" pitchFamily="1" charset="-128"/>
                <a:cs typeface="+mn-cs"/>
              </a:rPr>
              <a:t>Currents</a:t>
            </a:r>
          </a:p>
          <a:p>
            <a:pPr marL="233363" indent="-233363" fontAlgn="auto">
              <a:spcBef>
                <a:spcPts val="0"/>
              </a:spcBef>
              <a:spcAft>
                <a:spcPts val="0"/>
              </a:spcAft>
              <a:buFont typeface="Arial" pitchFamily="34" charset="0"/>
              <a:buChar char="•"/>
              <a:defRPr/>
            </a:pPr>
            <a:r>
              <a:rPr lang="en-US" sz="2000" b="1" kern="0" dirty="0">
                <a:latin typeface="Arial" charset="0"/>
                <a:ea typeface="ＭＳ Ｐゴシック" pitchFamily="1" charset="-128"/>
                <a:cs typeface="+mn-cs"/>
              </a:rPr>
              <a:t>Salinity</a:t>
            </a:r>
          </a:p>
          <a:p>
            <a:pPr marL="233363" indent="-233363" fontAlgn="auto">
              <a:spcBef>
                <a:spcPts val="0"/>
              </a:spcBef>
              <a:spcAft>
                <a:spcPts val="0"/>
              </a:spcAft>
              <a:buFont typeface="Arial" pitchFamily="34" charset="0"/>
              <a:buChar char="•"/>
              <a:defRPr/>
            </a:pPr>
            <a:r>
              <a:rPr lang="en-US" sz="2000" b="1" kern="0" dirty="0">
                <a:latin typeface="Arial" charset="0"/>
                <a:ea typeface="ＭＳ Ｐゴシック" pitchFamily="1" charset="-128"/>
                <a:cs typeface="+mn-cs"/>
              </a:rPr>
              <a:t>Wind</a:t>
            </a:r>
          </a:p>
          <a:p>
            <a:pPr marL="233363" indent="-233363" fontAlgn="auto">
              <a:spcBef>
                <a:spcPts val="0"/>
              </a:spcBef>
              <a:spcAft>
                <a:spcPts val="0"/>
              </a:spcAft>
              <a:buFont typeface="Arial" pitchFamily="34" charset="0"/>
              <a:buChar char="•"/>
              <a:defRPr/>
            </a:pPr>
            <a:endParaRPr lang="en-US" sz="2000" b="1" kern="0" dirty="0">
              <a:latin typeface="Arial" charset="0"/>
              <a:ea typeface="ＭＳ Ｐゴシック" pitchFamily="1" charset="-128"/>
              <a:cs typeface="+mn-cs"/>
            </a:endParaRPr>
          </a:p>
          <a:p>
            <a:pPr marL="233363" indent="-233363" fontAlgn="auto">
              <a:spcBef>
                <a:spcPts val="0"/>
              </a:spcBef>
              <a:spcAft>
                <a:spcPts val="0"/>
              </a:spcAft>
              <a:defRPr/>
            </a:pPr>
            <a:endParaRPr lang="en-US" sz="2000" b="1" kern="0" dirty="0">
              <a:latin typeface="Arial" charset="0"/>
              <a:ea typeface="ＭＳ Ｐゴシック" pitchFamily="1" charset="-128"/>
              <a:cs typeface="+mn-cs"/>
            </a:endParaRPr>
          </a:p>
          <a:p>
            <a:pPr fontAlgn="auto">
              <a:spcBef>
                <a:spcPts val="0"/>
              </a:spcBef>
              <a:spcAft>
                <a:spcPts val="0"/>
              </a:spcAft>
              <a:defRPr/>
            </a:pPr>
            <a:endParaRPr lang="en-US" sz="2000" b="1" kern="0" dirty="0">
              <a:latin typeface="Arial" charset="0"/>
              <a:ea typeface="ＭＳ Ｐゴシック" pitchFamily="1" charset="-128"/>
              <a:cs typeface="+mn-cs"/>
            </a:endParaRPr>
          </a:p>
        </p:txBody>
      </p:sp>
      <p:sp>
        <p:nvSpPr>
          <p:cNvPr id="36" name="TextBox 20"/>
          <p:cNvSpPr txBox="1">
            <a:spLocks noChangeArrowheads="1"/>
          </p:cNvSpPr>
          <p:nvPr/>
        </p:nvSpPr>
        <p:spPr bwMode="auto">
          <a:xfrm>
            <a:off x="5986463" y="4284663"/>
            <a:ext cx="3471862" cy="1631950"/>
          </a:xfrm>
          <a:prstGeom prst="rect">
            <a:avLst/>
          </a:prstGeom>
          <a:noFill/>
          <a:ln w="9525">
            <a:noFill/>
            <a:miter lim="800000"/>
            <a:headEnd/>
            <a:tailEnd/>
          </a:ln>
        </p:spPr>
        <p:txBody>
          <a:bodyPr>
            <a:spAutoFit/>
          </a:bodyPr>
          <a:lstStyle/>
          <a:p>
            <a:pPr marL="233363" indent="-233363" fontAlgn="auto">
              <a:spcBef>
                <a:spcPts val="0"/>
              </a:spcBef>
              <a:spcAft>
                <a:spcPts val="0"/>
              </a:spcAft>
              <a:buFont typeface="Arial" charset="0"/>
              <a:buChar char="•"/>
              <a:defRPr/>
            </a:pPr>
            <a:r>
              <a:rPr lang="en-US" sz="2000" b="1" kern="0" dirty="0">
                <a:latin typeface="Arial" charset="0"/>
                <a:ea typeface="ＭＳ Ｐゴシック" pitchFamily="1" charset="-128"/>
                <a:cs typeface="+mn-cs"/>
              </a:rPr>
              <a:t>Salinity</a:t>
            </a:r>
          </a:p>
          <a:p>
            <a:pPr marL="233363" indent="-233363" fontAlgn="auto">
              <a:spcBef>
                <a:spcPts val="0"/>
              </a:spcBef>
              <a:spcAft>
                <a:spcPts val="0"/>
              </a:spcAft>
              <a:buFont typeface="Arial" pitchFamily="34" charset="0"/>
              <a:buChar char="•"/>
              <a:defRPr/>
            </a:pPr>
            <a:r>
              <a:rPr lang="en-US" sz="2000" b="1" kern="0" dirty="0">
                <a:latin typeface="Arial" charset="0"/>
                <a:ea typeface="ＭＳ Ｐゴシック" pitchFamily="1" charset="-128"/>
                <a:cs typeface="+mn-cs"/>
              </a:rPr>
              <a:t>Air/water temperature </a:t>
            </a:r>
          </a:p>
          <a:p>
            <a:pPr marL="233363" indent="-233363" fontAlgn="auto">
              <a:spcBef>
                <a:spcPts val="0"/>
              </a:spcBef>
              <a:spcAft>
                <a:spcPts val="0"/>
              </a:spcAft>
              <a:buFont typeface="Arial" charset="0"/>
              <a:buChar char="•"/>
              <a:defRPr/>
            </a:pPr>
            <a:r>
              <a:rPr lang="en-US" sz="2000" b="1" kern="0" dirty="0">
                <a:latin typeface="Arial" charset="0"/>
                <a:ea typeface="ＭＳ Ｐゴシック" pitchFamily="1" charset="-128"/>
                <a:cs typeface="+mn-cs"/>
              </a:rPr>
              <a:t>Rainfall</a:t>
            </a:r>
          </a:p>
          <a:p>
            <a:pPr marL="233363" indent="-233363" fontAlgn="auto">
              <a:spcBef>
                <a:spcPts val="0"/>
              </a:spcBef>
              <a:spcAft>
                <a:spcPts val="0"/>
              </a:spcAft>
              <a:buFont typeface="Arial" charset="0"/>
              <a:buChar char="•"/>
              <a:defRPr/>
            </a:pPr>
            <a:r>
              <a:rPr lang="en-US" sz="2000" b="1" kern="0" dirty="0">
                <a:latin typeface="Arial" charset="0"/>
                <a:ea typeface="ＭＳ Ｐゴシック" pitchFamily="1" charset="-128"/>
                <a:cs typeface="+mn-cs"/>
              </a:rPr>
              <a:t>Currents</a:t>
            </a:r>
          </a:p>
          <a:p>
            <a:pPr marL="233363" indent="-233363" fontAlgn="auto">
              <a:spcBef>
                <a:spcPts val="0"/>
              </a:spcBef>
              <a:spcAft>
                <a:spcPts val="0"/>
              </a:spcAft>
              <a:buFont typeface="Arial" charset="0"/>
              <a:buChar char="•"/>
              <a:defRPr/>
            </a:pPr>
            <a:r>
              <a:rPr lang="en-US" sz="2000" b="1" kern="0" dirty="0">
                <a:latin typeface="Arial" charset="0"/>
                <a:ea typeface="ＭＳ Ｐゴシック" pitchFamily="1" charset="-128"/>
                <a:cs typeface="+mn-cs"/>
              </a:rPr>
              <a:t>Wave activity</a:t>
            </a:r>
          </a:p>
        </p:txBody>
      </p:sp>
      <p:sp>
        <p:nvSpPr>
          <p:cNvPr id="13328" name="Title 16"/>
          <p:cNvSpPr>
            <a:spLocks noGrp="1"/>
          </p:cNvSpPr>
          <p:nvPr>
            <p:ph type="title"/>
          </p:nvPr>
        </p:nvSpPr>
        <p:spPr/>
        <p:txBody>
          <a:bodyPr/>
          <a:lstStyle/>
          <a:p>
            <a:r>
              <a:rPr lang="en-US" sz="3200" b="1" smtClean="0">
                <a:solidFill>
                  <a:srgbClr val="002060"/>
                </a:solidFill>
                <a:latin typeface="Calibri" pitchFamily="34" charset="0"/>
              </a:rPr>
              <a:t>Data Assimilation</a:t>
            </a:r>
          </a:p>
        </p:txBody>
      </p:sp>
      <p:sp>
        <p:nvSpPr>
          <p:cNvPr id="13329" name="Slide Number Placeholder 1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a:cs typeface="ＭＳ Ｐゴシック"/>
              </a:defRPr>
            </a:lvl1pPr>
            <a:lvl2pPr marL="742950" indent="-285750" eaLnBrk="0" hangingPunct="0">
              <a:defRPr sz="2400">
                <a:solidFill>
                  <a:schemeClr val="tx1"/>
                </a:solidFill>
                <a:latin typeface="Arial" pitchFamily="34" charset="0"/>
                <a:ea typeface="ＭＳ Ｐゴシック"/>
                <a:cs typeface="ＭＳ Ｐゴシック"/>
              </a:defRPr>
            </a:lvl2pPr>
            <a:lvl3pPr marL="1143000" indent="-228600" eaLnBrk="0" hangingPunct="0">
              <a:defRPr sz="2400">
                <a:solidFill>
                  <a:schemeClr val="tx1"/>
                </a:solidFill>
                <a:latin typeface="Arial" pitchFamily="34" charset="0"/>
                <a:ea typeface="ＭＳ Ｐゴシック"/>
                <a:cs typeface="ＭＳ Ｐゴシック"/>
              </a:defRPr>
            </a:lvl3pPr>
            <a:lvl4pPr marL="1600200" indent="-228600" eaLnBrk="0" hangingPunct="0">
              <a:defRPr sz="2400">
                <a:solidFill>
                  <a:schemeClr val="tx1"/>
                </a:solidFill>
                <a:latin typeface="Arial" pitchFamily="34" charset="0"/>
                <a:ea typeface="ＭＳ Ｐゴシック"/>
                <a:cs typeface="ＭＳ Ｐゴシック"/>
              </a:defRPr>
            </a:lvl4pPr>
            <a:lvl5pPr marL="2057400" indent="-228600" eaLnBrk="0" hangingPunct="0">
              <a:defRPr sz="2400">
                <a:solidFill>
                  <a:schemeClr val="tx1"/>
                </a:solidFill>
                <a:latin typeface="Arial" pitchFamily="34" charset="0"/>
                <a:ea typeface="ＭＳ Ｐゴシック"/>
                <a:cs typeface="ＭＳ Ｐゴシック"/>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a:cs typeface="ＭＳ Ｐゴシック"/>
              </a:defRPr>
            </a:lvl9pPr>
          </a:lstStyle>
          <a:p>
            <a:fld id="{E8895313-843C-4503-A9DB-2C315B35AF8E}" type="slidenum">
              <a:rPr lang="en-US" sz="1400" smtClean="0">
                <a:solidFill>
                  <a:schemeClr val="bg1"/>
                </a:solidFill>
              </a:rPr>
              <a:pPr/>
              <a:t>9</a:t>
            </a:fld>
            <a:endParaRPr lang="en-US" sz="140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ioos_white_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16445</TotalTime>
  <Words>7615</Words>
  <Application>Microsoft Office PowerPoint</Application>
  <PresentationFormat>On-screen Show (4:3)</PresentationFormat>
  <Paragraphs>1325</Paragraphs>
  <Slides>59</Slides>
  <Notes>55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ＭＳ Ｐゴシック</vt:lpstr>
      <vt:lpstr>Calibri</vt:lpstr>
      <vt:lpstr>Times New Roman</vt:lpstr>
      <vt:lpstr>Wingdings</vt:lpstr>
      <vt:lpstr>Comic Sans MS</vt:lpstr>
      <vt:lpstr>Candara</vt:lpstr>
      <vt:lpstr>Symbol</vt:lpstr>
      <vt:lpstr>1_ioos_white_2010</vt:lpstr>
      <vt:lpstr>U.S. Integrated Ocean Observing System (IOOS®)</vt:lpstr>
      <vt:lpstr>FY2011 Annual Report Scope</vt:lpstr>
      <vt:lpstr>Pathway to a National DMAC</vt:lpstr>
      <vt:lpstr>DMAC Developments Nationally </vt:lpstr>
      <vt:lpstr>DMAC Developments in the Regions</vt:lpstr>
      <vt:lpstr>IOOS Biological Data Project (BDP) </vt:lpstr>
      <vt:lpstr>PowerPoint Presentation</vt:lpstr>
      <vt:lpstr>Beach Water Quality Predictive Modeling</vt:lpstr>
      <vt:lpstr>Data Assimilation</vt:lpstr>
      <vt:lpstr>Results</vt:lpstr>
      <vt:lpstr>U.S. IOOS: Modeling Testbed</vt:lpstr>
      <vt:lpstr>Examples of National Observing Networks</vt:lpstr>
      <vt:lpstr>Examples of National Observing Networks</vt:lpstr>
      <vt:lpstr>NSF/OOI cyberinfrastructure collaboration</vt:lpstr>
      <vt:lpstr>U.S. IOOS: Education</vt:lpstr>
      <vt:lpstr>U.S. IOOS Outreach</vt:lpstr>
      <vt:lpstr>ICOOS Act Accomplishments</vt:lpstr>
      <vt:lpstr>U.S. IOOS: A Maturing National Program</vt:lpstr>
      <vt:lpstr>U.S. IOOS Assessment: Update</vt:lpstr>
      <vt:lpstr>PowerPoint Presentation</vt:lpstr>
      <vt:lpstr>U.S. IOOS Assessment Background</vt:lpstr>
      <vt:lpstr>U.S. IOOS Partner Roles</vt:lpstr>
      <vt:lpstr>U.S. IOOS Partner Reported Observing System Assets</vt:lpstr>
      <vt:lpstr>U.S. IOOS Partner Reported Observing R&amp;D Assets</vt:lpstr>
      <vt:lpstr>U.S. IOOS Modeling Subsystem Assets</vt:lpstr>
      <vt:lpstr>U.S. IOOS DMAC Subsystem Capabilities</vt:lpstr>
      <vt:lpstr>Core Functional Activities</vt:lpstr>
      <vt:lpstr>Core Functional Activity Findings: Federal Partners</vt:lpstr>
      <vt:lpstr>Potential Gap-Filling Opportunities of Federal Partners</vt:lpstr>
      <vt:lpstr>Core Functional Activity Findings: Non-Federal Partners</vt:lpstr>
      <vt:lpstr>Core Functional Activity Findings: Non-Federal Partners</vt:lpstr>
      <vt:lpstr>Next Steps: Implementation Planning Implications</vt:lpstr>
      <vt:lpstr>FY2011 Regional Milestones </vt:lpstr>
      <vt:lpstr>Non-Federal Asset Inventory</vt:lpstr>
      <vt:lpstr>Responding to Crisis: Japan Tsunami Warning</vt:lpstr>
      <vt:lpstr>Responding to Crisis: Japan Tsunami Response</vt:lpstr>
      <vt:lpstr>Using Social Media to reach out in new ways</vt:lpstr>
      <vt:lpstr>IOOS Industry Participation</vt:lpstr>
      <vt:lpstr>Advancement with the Global Obs Community</vt:lpstr>
      <vt:lpstr>    Argo</vt:lpstr>
      <vt:lpstr>Global Open Ocean Advancements</vt:lpstr>
      <vt:lpstr>U.S. IOOS and the National Ocean Policy</vt:lpstr>
      <vt:lpstr>Forward Look at FY2012</vt:lpstr>
      <vt:lpstr>DMAC &amp; Modeling in FY12</vt:lpstr>
      <vt:lpstr>PowerPoint Presentation</vt:lpstr>
      <vt:lpstr>FY12 Asset Inventory Maps</vt:lpstr>
      <vt:lpstr>Glider Asset Mapping in FY12</vt:lpstr>
      <vt:lpstr>IOOS Summit Planning </vt:lpstr>
      <vt:lpstr>IOOS and the IOOC: Growing Connections</vt:lpstr>
      <vt:lpstr>Challenge</vt:lpstr>
      <vt:lpstr>PowerPoint Presentation</vt:lpstr>
      <vt:lpstr>Modeling Testbed: Surge, Waves and Inundation Results</vt:lpstr>
      <vt:lpstr>PowerPoint Presentation</vt:lpstr>
      <vt:lpstr>PowerPoint Presentation</vt:lpstr>
      <vt:lpstr>PowerPoint Presentation</vt:lpstr>
      <vt:lpstr>List of Assessment Acronyms</vt:lpstr>
      <vt:lpstr>Final Status of Assessment Responses</vt:lpstr>
      <vt:lpstr>U.S. IOOS Partner Training &amp; Education Assets</vt:lpstr>
      <vt:lpstr>U.S. IOOS Next Steps: Implementation Planning Implications</vt:lpstr>
    </vt:vector>
  </TitlesOfParts>
  <Company>NOS 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NOS NOAA</dc:creator>
  <cp:lastModifiedBy>Marina.Kraus</cp:lastModifiedBy>
  <cp:revision>699</cp:revision>
  <dcterms:created xsi:type="dcterms:W3CDTF">2010-02-22T17:26:58Z</dcterms:created>
  <dcterms:modified xsi:type="dcterms:W3CDTF">2011-12-29T15:42:49Z</dcterms:modified>
</cp:coreProperties>
</file>