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94" r:id="rId2"/>
    <p:sldId id="295" r:id="rId3"/>
    <p:sldId id="296" r:id="rId4"/>
    <p:sldId id="297" r:id="rId5"/>
    <p:sldId id="298" r:id="rId6"/>
    <p:sldId id="299" r:id="rId7"/>
    <p:sldId id="300" r:id="rId8"/>
    <p:sldId id="301" r:id="rId9"/>
    <p:sldId id="302" r:id="rId10"/>
    <p:sldId id="303" r:id="rId11"/>
    <p:sldId id="305" r:id="rId12"/>
    <p:sldId id="306" r:id="rId13"/>
    <p:sldId id="307" r:id="rId14"/>
    <p:sldId id="267" r:id="rId15"/>
    <p:sldId id="287" r:id="rId16"/>
    <p:sldId id="288" r:id="rId17"/>
    <p:sldId id="292" r:id="rId18"/>
    <p:sldId id="290" r:id="rId19"/>
    <p:sldId id="291" r:id="rId20"/>
    <p:sldId id="351"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50" r:id="rId36"/>
    <p:sldId id="325" r:id="rId37"/>
    <p:sldId id="326" r:id="rId38"/>
    <p:sldId id="327" r:id="rId39"/>
    <p:sldId id="348" r:id="rId40"/>
    <p:sldId id="349" r:id="rId41"/>
    <p:sldId id="329" r:id="rId42"/>
    <p:sldId id="330" r:id="rId43"/>
    <p:sldId id="346" r:id="rId44"/>
    <p:sldId id="332" r:id="rId45"/>
    <p:sldId id="333" r:id="rId46"/>
    <p:sldId id="334" r:id="rId47"/>
    <p:sldId id="336" r:id="rId48"/>
    <p:sldId id="337" r:id="rId49"/>
    <p:sldId id="338" r:id="rId50"/>
    <p:sldId id="339" r:id="rId51"/>
    <p:sldId id="340" r:id="rId52"/>
    <p:sldId id="341" r:id="rId53"/>
    <p:sldId id="342" r:id="rId54"/>
    <p:sldId id="343" r:id="rId55"/>
    <p:sldId id="344" r:id="rId56"/>
    <p:sldId id="345" r:id="rId57"/>
    <p:sldId id="34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09" autoAdjust="0"/>
  </p:normalViewPr>
  <p:slideViewPr>
    <p:cSldViewPr>
      <p:cViewPr varScale="1">
        <p:scale>
          <a:sx n="52" d="100"/>
          <a:sy n="52" d="100"/>
        </p:scale>
        <p:origin x="-10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anda.Wilson\Local%20Settings\Temporary%20Internet%20Files\Content.Outlook\AXOVMQIF\DOT%20RITA%20SIR%20010410%20to%2002281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eg.young\Local%20Settings\Temporary%20Internet%20Files\Content.IE5\1AZXHYO2\TSI_TO%5b2%5d.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ITHQNWFS001\Home\PYoung\TSI\spin-off%20work\Turning%20points%202009%20analy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867924528301888"/>
          <c:y val="0.20717781402936378"/>
          <c:w val="0.78690344062153161"/>
          <c:h val="0.72593800978792566"/>
        </c:manualLayout>
      </c:layout>
      <c:barChart>
        <c:barDir val="bar"/>
        <c:grouping val="clustered"/>
        <c:ser>
          <c:idx val="0"/>
          <c:order val="0"/>
          <c:spPr>
            <a:solidFill>
              <a:srgbClr val="9999FF"/>
            </a:solidFill>
            <a:ln w="3175">
              <a:solidFill>
                <a:srgbClr val="808080"/>
              </a:solidFill>
              <a:prstDash val="solid"/>
            </a:ln>
          </c:spPr>
          <c:dLbls>
            <c:numFmt formatCode="0%" sourceLinked="0"/>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'9. Primary Reason'!$C$7:$H$7</c:f>
              <c:strCache>
                <c:ptCount val="6"/>
                <c:pt idx="0">
                  <c:v>Data and statistics</c:v>
                </c:pt>
                <c:pt idx="1">
                  <c:v>Publications and reports</c:v>
                </c:pt>
                <c:pt idx="2">
                  <c:v>News and updates</c:v>
                </c:pt>
                <c:pt idx="3">
                  <c:v>General information about RITA / BTS</c:v>
                </c:pt>
                <c:pt idx="4">
                  <c:v>Links to other websites</c:v>
                </c:pt>
                <c:pt idx="5">
                  <c:v>Other primary reasons (please specify)</c:v>
                </c:pt>
              </c:strCache>
            </c:strRef>
          </c:cat>
          <c:val>
            <c:numRef>
              <c:f>'9. Primary Reason'!$C$9:$H$9</c:f>
              <c:numCache>
                <c:formatCode>0%;\(0%\)</c:formatCode>
                <c:ptCount val="6"/>
                <c:pt idx="0">
                  <c:v>0.90691500000000003</c:v>
                </c:pt>
                <c:pt idx="1">
                  <c:v>0.26861700000000011</c:v>
                </c:pt>
                <c:pt idx="2">
                  <c:v>9.84040000000002E-2</c:v>
                </c:pt>
                <c:pt idx="3">
                  <c:v>7.9787000000000149E-2</c:v>
                </c:pt>
                <c:pt idx="4">
                  <c:v>4.5213000000000059E-2</c:v>
                </c:pt>
                <c:pt idx="5">
                  <c:v>1.8617000000000022E-2</c:v>
                </c:pt>
              </c:numCache>
            </c:numRef>
          </c:val>
        </c:ser>
        <c:dLbls>
          <c:showVal val="1"/>
        </c:dLbls>
        <c:axId val="133606784"/>
        <c:axId val="126653568"/>
      </c:barChart>
      <c:catAx>
        <c:axId val="133606784"/>
        <c:scaling>
          <c:orientation val="maxMin"/>
        </c:scaling>
        <c:axPos val="l"/>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6653568"/>
        <c:crosses val="autoZero"/>
        <c:auto val="1"/>
        <c:lblAlgn val="ctr"/>
        <c:lblOffset val="100"/>
        <c:tickLblSkip val="1"/>
        <c:tickMarkSkip val="1"/>
      </c:catAx>
      <c:valAx>
        <c:axId val="126653568"/>
        <c:scaling>
          <c:orientation val="minMax"/>
        </c:scaling>
        <c:axPos val="b"/>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3606784"/>
        <c:crosses val="max"/>
        <c:crossBetween val="between"/>
      </c:valAx>
      <c:spPr>
        <a:noFill/>
        <a:ln w="25400">
          <a:noFill/>
        </a:ln>
      </c:spPr>
    </c:plotArea>
    <c:plotVisOnly val="1"/>
    <c:dispBlanksAs val="gap"/>
  </c:chart>
  <c:spPr>
    <a:ln>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'TSI_TO 2 '!$B$8</c:f>
              <c:strCache>
                <c:ptCount val="1"/>
                <c:pt idx="0">
                  <c:v>TSI-Freight</c:v>
                </c:pt>
              </c:strCache>
            </c:strRef>
          </c:tx>
          <c:marker>
            <c:symbol val="none"/>
          </c:marker>
          <c:cat>
            <c:numRef>
              <c:f>'TSI_TO 2 '!$A$9:$A$251</c:f>
              <c:numCache>
                <c:formatCode>mmm\-yy</c:formatCode>
                <c:ptCount val="243"/>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numCache>
            </c:numRef>
          </c:cat>
          <c:val>
            <c:numRef>
              <c:f>'TSI_TO 2 '!$B$9:$B$251</c:f>
              <c:numCache>
                <c:formatCode>0.00000000</c:formatCode>
                <c:ptCount val="243"/>
                <c:pt idx="0">
                  <c:v>66.008440575359757</c:v>
                </c:pt>
                <c:pt idx="1">
                  <c:v>66.853531847263142</c:v>
                </c:pt>
                <c:pt idx="2">
                  <c:v>67.867453267059005</c:v>
                </c:pt>
                <c:pt idx="3">
                  <c:v>68.254347153844549</c:v>
                </c:pt>
                <c:pt idx="4">
                  <c:v>66.954846432408758</c:v>
                </c:pt>
                <c:pt idx="5">
                  <c:v>67.636497409384248</c:v>
                </c:pt>
                <c:pt idx="6">
                  <c:v>67.198934092728038</c:v>
                </c:pt>
                <c:pt idx="7">
                  <c:v>67.035411275154758</c:v>
                </c:pt>
                <c:pt idx="8">
                  <c:v>68.365303827875849</c:v>
                </c:pt>
                <c:pt idx="9">
                  <c:v>67.322270434083748</c:v>
                </c:pt>
                <c:pt idx="10">
                  <c:v>66.878118502191654</c:v>
                </c:pt>
                <c:pt idx="11">
                  <c:v>67.726082936792238</c:v>
                </c:pt>
                <c:pt idx="12">
                  <c:v>66.895146274691257</c:v>
                </c:pt>
                <c:pt idx="13">
                  <c:v>67.081044411677297</c:v>
                </c:pt>
                <c:pt idx="14">
                  <c:v>66.316601974810894</c:v>
                </c:pt>
                <c:pt idx="15">
                  <c:v>65.833500695310278</c:v>
                </c:pt>
                <c:pt idx="16">
                  <c:v>65.600624247105927</c:v>
                </c:pt>
                <c:pt idx="17">
                  <c:v>67.970500892353357</c:v>
                </c:pt>
                <c:pt idx="18">
                  <c:v>68.36562585486088</c:v>
                </c:pt>
                <c:pt idx="19">
                  <c:v>69.740043756465681</c:v>
                </c:pt>
                <c:pt idx="20">
                  <c:v>70.802226128652748</c:v>
                </c:pt>
                <c:pt idx="21">
                  <c:v>69.968343913411658</c:v>
                </c:pt>
                <c:pt idx="22">
                  <c:v>70.538579518759775</c:v>
                </c:pt>
                <c:pt idx="23">
                  <c:v>70.385258088040601</c:v>
                </c:pt>
                <c:pt idx="24">
                  <c:v>71.205845185915805</c:v>
                </c:pt>
                <c:pt idx="25">
                  <c:v>71.927344474303894</c:v>
                </c:pt>
                <c:pt idx="26">
                  <c:v>72.633941337280248</c:v>
                </c:pt>
                <c:pt idx="27">
                  <c:v>73.493667641265318</c:v>
                </c:pt>
                <c:pt idx="28">
                  <c:v>73.963744231102197</c:v>
                </c:pt>
                <c:pt idx="29">
                  <c:v>72.564424977950694</c:v>
                </c:pt>
                <c:pt idx="30">
                  <c:v>74.418732653498338</c:v>
                </c:pt>
                <c:pt idx="31">
                  <c:v>74.322439118484112</c:v>
                </c:pt>
                <c:pt idx="32">
                  <c:v>72.876079509565741</c:v>
                </c:pt>
                <c:pt idx="33">
                  <c:v>74.133105133968797</c:v>
                </c:pt>
                <c:pt idx="34">
                  <c:v>74.652514042418758</c:v>
                </c:pt>
                <c:pt idx="35">
                  <c:v>74.699215233084288</c:v>
                </c:pt>
                <c:pt idx="36">
                  <c:v>77.825545630106248</c:v>
                </c:pt>
                <c:pt idx="37">
                  <c:v>75.711956205993758</c:v>
                </c:pt>
                <c:pt idx="38">
                  <c:v>75.0344710511405</c:v>
                </c:pt>
                <c:pt idx="39">
                  <c:v>76.568163298765242</c:v>
                </c:pt>
                <c:pt idx="40">
                  <c:v>77.441597453810374</c:v>
                </c:pt>
                <c:pt idx="41">
                  <c:v>76.289833528167406</c:v>
                </c:pt>
                <c:pt idx="42">
                  <c:v>76.704426539517627</c:v>
                </c:pt>
                <c:pt idx="43">
                  <c:v>76.024024011040126</c:v>
                </c:pt>
                <c:pt idx="44">
                  <c:v>76.943528900134496</c:v>
                </c:pt>
                <c:pt idx="45">
                  <c:v>78.825998207537168</c:v>
                </c:pt>
                <c:pt idx="46">
                  <c:v>79.702951760711898</c:v>
                </c:pt>
                <c:pt idx="47">
                  <c:v>78.580154363331303</c:v>
                </c:pt>
                <c:pt idx="48">
                  <c:v>80.115170989849602</c:v>
                </c:pt>
                <c:pt idx="49">
                  <c:v>80.02683527126608</c:v>
                </c:pt>
                <c:pt idx="50">
                  <c:v>82.239125428301378</c:v>
                </c:pt>
                <c:pt idx="51">
                  <c:v>75.655499646194727</c:v>
                </c:pt>
                <c:pt idx="52">
                  <c:v>83.598716789829879</c:v>
                </c:pt>
                <c:pt idx="53">
                  <c:v>84.709029508646196</c:v>
                </c:pt>
                <c:pt idx="54">
                  <c:v>83.795181924311606</c:v>
                </c:pt>
                <c:pt idx="55">
                  <c:v>84.067756947887901</c:v>
                </c:pt>
                <c:pt idx="56">
                  <c:v>85.511782742953088</c:v>
                </c:pt>
                <c:pt idx="57">
                  <c:v>86.9637058372723</c:v>
                </c:pt>
                <c:pt idx="58">
                  <c:v>87.995155889796294</c:v>
                </c:pt>
                <c:pt idx="59">
                  <c:v>96.218703102628638</c:v>
                </c:pt>
                <c:pt idx="60">
                  <c:v>92.525511322171198</c:v>
                </c:pt>
                <c:pt idx="61">
                  <c:v>92.043378115077758</c:v>
                </c:pt>
                <c:pt idx="62">
                  <c:v>88.228929026848306</c:v>
                </c:pt>
                <c:pt idx="63">
                  <c:v>88.843670475488281</c:v>
                </c:pt>
                <c:pt idx="64">
                  <c:v>87.115118393651514</c:v>
                </c:pt>
                <c:pt idx="65">
                  <c:v>87.893306049939</c:v>
                </c:pt>
                <c:pt idx="66">
                  <c:v>87.94428677404224</c:v>
                </c:pt>
                <c:pt idx="67">
                  <c:v>88.569723287478695</c:v>
                </c:pt>
                <c:pt idx="68">
                  <c:v>89.109207506352519</c:v>
                </c:pt>
                <c:pt idx="69">
                  <c:v>86.11403292281318</c:v>
                </c:pt>
                <c:pt idx="70">
                  <c:v>85.807043991201127</c:v>
                </c:pt>
                <c:pt idx="71">
                  <c:v>86.483638174290888</c:v>
                </c:pt>
                <c:pt idx="72">
                  <c:v>83.585917863505088</c:v>
                </c:pt>
                <c:pt idx="73">
                  <c:v>84.710469544374959</c:v>
                </c:pt>
                <c:pt idx="74">
                  <c:v>86.846627579873626</c:v>
                </c:pt>
                <c:pt idx="75">
                  <c:v>87.122130836499608</c:v>
                </c:pt>
                <c:pt idx="76">
                  <c:v>87.615281507012483</c:v>
                </c:pt>
                <c:pt idx="77">
                  <c:v>88.017485435953304</c:v>
                </c:pt>
                <c:pt idx="78">
                  <c:v>88.393877181414197</c:v>
                </c:pt>
                <c:pt idx="79">
                  <c:v>88.240542304411889</c:v>
                </c:pt>
                <c:pt idx="80">
                  <c:v>87.686386371019154</c:v>
                </c:pt>
                <c:pt idx="81">
                  <c:v>88.789356947427081</c:v>
                </c:pt>
                <c:pt idx="82">
                  <c:v>89.565912254335899</c:v>
                </c:pt>
                <c:pt idx="83">
                  <c:v>89.098131068999081</c:v>
                </c:pt>
                <c:pt idx="84">
                  <c:v>89.860473105390199</c:v>
                </c:pt>
                <c:pt idx="85">
                  <c:v>91.316716042410178</c:v>
                </c:pt>
                <c:pt idx="86">
                  <c:v>90.807282459624119</c:v>
                </c:pt>
                <c:pt idx="87">
                  <c:v>92.469408898645682</c:v>
                </c:pt>
                <c:pt idx="88">
                  <c:v>92.732266591331907</c:v>
                </c:pt>
                <c:pt idx="89">
                  <c:v>92.353747157302848</c:v>
                </c:pt>
                <c:pt idx="90">
                  <c:v>94.807823183390596</c:v>
                </c:pt>
                <c:pt idx="91">
                  <c:v>94.400557510543848</c:v>
                </c:pt>
                <c:pt idx="92">
                  <c:v>96.309146528641079</c:v>
                </c:pt>
                <c:pt idx="93">
                  <c:v>96.947160880627521</c:v>
                </c:pt>
                <c:pt idx="94">
                  <c:v>96.352079983370999</c:v>
                </c:pt>
                <c:pt idx="95">
                  <c:v>97.010251618428882</c:v>
                </c:pt>
                <c:pt idx="96">
                  <c:v>98.399215689789926</c:v>
                </c:pt>
                <c:pt idx="97">
                  <c:v>98.303067423880279</c:v>
                </c:pt>
                <c:pt idx="98">
                  <c:v>98.811936999836306</c:v>
                </c:pt>
                <c:pt idx="99">
                  <c:v>100.49302366880929</c:v>
                </c:pt>
                <c:pt idx="100">
                  <c:v>100.67674741334876</c:v>
                </c:pt>
                <c:pt idx="101">
                  <c:v>101.31827849184</c:v>
                </c:pt>
                <c:pt idx="102">
                  <c:v>101.22061833853201</c:v>
                </c:pt>
                <c:pt idx="103">
                  <c:v>100.56997276031602</c:v>
                </c:pt>
                <c:pt idx="104">
                  <c:v>99.821272863618489</c:v>
                </c:pt>
                <c:pt idx="105">
                  <c:v>100.92964883756376</c:v>
                </c:pt>
                <c:pt idx="106">
                  <c:v>100.902092692617</c:v>
                </c:pt>
                <c:pt idx="107">
                  <c:v>99.899698538609542</c:v>
                </c:pt>
                <c:pt idx="108">
                  <c:v>99.979934401064583</c:v>
                </c:pt>
                <c:pt idx="109">
                  <c:v>101.834124935651</c:v>
                </c:pt>
                <c:pt idx="110">
                  <c:v>102.663639700795</c:v>
                </c:pt>
                <c:pt idx="111">
                  <c:v>101.94237638268675</c:v>
                </c:pt>
                <c:pt idx="112">
                  <c:v>102.601764815914</c:v>
                </c:pt>
                <c:pt idx="113">
                  <c:v>102.24704390603725</c:v>
                </c:pt>
                <c:pt idx="114">
                  <c:v>102.05234348707702</c:v>
                </c:pt>
                <c:pt idx="115">
                  <c:v>102.860610252358</c:v>
                </c:pt>
                <c:pt idx="116">
                  <c:v>104.00244833047572</c:v>
                </c:pt>
                <c:pt idx="117">
                  <c:v>104.186743739113</c:v>
                </c:pt>
                <c:pt idx="118">
                  <c:v>104.23715212372301</c:v>
                </c:pt>
                <c:pt idx="119">
                  <c:v>105.01875251172576</c:v>
                </c:pt>
                <c:pt idx="120">
                  <c:v>104.44700491602714</c:v>
                </c:pt>
                <c:pt idx="121">
                  <c:v>103.96251768280814</c:v>
                </c:pt>
                <c:pt idx="122">
                  <c:v>99.698735262887354</c:v>
                </c:pt>
                <c:pt idx="123">
                  <c:v>98.046826531201006</c:v>
                </c:pt>
                <c:pt idx="124">
                  <c:v>99.468383438379206</c:v>
                </c:pt>
                <c:pt idx="125">
                  <c:v>100.190453900511</c:v>
                </c:pt>
                <c:pt idx="126">
                  <c:v>98.804270490095405</c:v>
                </c:pt>
                <c:pt idx="127">
                  <c:v>100.803102727157</c:v>
                </c:pt>
                <c:pt idx="128">
                  <c:v>98.873330468871657</c:v>
                </c:pt>
                <c:pt idx="129">
                  <c:v>98.767899813685759</c:v>
                </c:pt>
                <c:pt idx="130">
                  <c:v>99.053440516936249</c:v>
                </c:pt>
                <c:pt idx="131">
                  <c:v>97.884034251439758</c:v>
                </c:pt>
                <c:pt idx="132">
                  <c:v>99.24448514845848</c:v>
                </c:pt>
                <c:pt idx="133">
                  <c:v>98.619403991708893</c:v>
                </c:pt>
                <c:pt idx="134">
                  <c:v>99.262794031500448</c:v>
                </c:pt>
                <c:pt idx="135">
                  <c:v>98.635754504488048</c:v>
                </c:pt>
                <c:pt idx="136">
                  <c:v>100.00743998260702</c:v>
                </c:pt>
                <c:pt idx="137">
                  <c:v>98.806357852226355</c:v>
                </c:pt>
                <c:pt idx="138">
                  <c:v>98.344477379982379</c:v>
                </c:pt>
                <c:pt idx="139">
                  <c:v>100.22531659586386</c:v>
                </c:pt>
                <c:pt idx="140">
                  <c:v>97.451070586162103</c:v>
                </c:pt>
                <c:pt idx="141">
                  <c:v>98.664423202288802</c:v>
                </c:pt>
                <c:pt idx="142">
                  <c:v>97.63150178892478</c:v>
                </c:pt>
                <c:pt idx="143">
                  <c:v>97.438576382180557</c:v>
                </c:pt>
                <c:pt idx="144">
                  <c:v>98.191596431628682</c:v>
                </c:pt>
                <c:pt idx="145">
                  <c:v>99.082503538891388</c:v>
                </c:pt>
                <c:pt idx="146">
                  <c:v>98.676859659952981</c:v>
                </c:pt>
                <c:pt idx="147">
                  <c:v>99.385658760391181</c:v>
                </c:pt>
                <c:pt idx="148">
                  <c:v>101.12991365206101</c:v>
                </c:pt>
                <c:pt idx="149">
                  <c:v>101.46567014528398</c:v>
                </c:pt>
                <c:pt idx="150">
                  <c:v>103.021945128339</c:v>
                </c:pt>
                <c:pt idx="151">
                  <c:v>102.627856591011</c:v>
                </c:pt>
                <c:pt idx="152">
                  <c:v>102.58127147927219</c:v>
                </c:pt>
                <c:pt idx="153">
                  <c:v>103.502983791468</c:v>
                </c:pt>
                <c:pt idx="154">
                  <c:v>103.72009289002285</c:v>
                </c:pt>
                <c:pt idx="155">
                  <c:v>104.57136362912399</c:v>
                </c:pt>
                <c:pt idx="156">
                  <c:v>103.32986825715284</c:v>
                </c:pt>
                <c:pt idx="157">
                  <c:v>102.29691058998102</c:v>
                </c:pt>
                <c:pt idx="158">
                  <c:v>103.133774549241</c:v>
                </c:pt>
                <c:pt idx="159">
                  <c:v>103.73772286881102</c:v>
                </c:pt>
                <c:pt idx="160">
                  <c:v>102.54879656650476</c:v>
                </c:pt>
                <c:pt idx="161">
                  <c:v>103.141634410286</c:v>
                </c:pt>
                <c:pt idx="162">
                  <c:v>103.91941153914614</c:v>
                </c:pt>
                <c:pt idx="163">
                  <c:v>103.404044827544</c:v>
                </c:pt>
                <c:pt idx="164">
                  <c:v>104.52924388571114</c:v>
                </c:pt>
                <c:pt idx="165">
                  <c:v>106.11771159754601</c:v>
                </c:pt>
                <c:pt idx="166">
                  <c:v>105.36029710696801</c:v>
                </c:pt>
                <c:pt idx="167">
                  <c:v>108.01498447897617</c:v>
                </c:pt>
                <c:pt idx="168">
                  <c:v>106.55670692607598</c:v>
                </c:pt>
                <c:pt idx="169">
                  <c:v>109.32311458316002</c:v>
                </c:pt>
                <c:pt idx="170">
                  <c:v>109.74462579279314</c:v>
                </c:pt>
                <c:pt idx="171">
                  <c:v>110.41036149328002</c:v>
                </c:pt>
                <c:pt idx="172">
                  <c:v>110.08878288905576</c:v>
                </c:pt>
                <c:pt idx="173">
                  <c:v>110.24645524655898</c:v>
                </c:pt>
                <c:pt idx="174">
                  <c:v>110.22594751544077</c:v>
                </c:pt>
                <c:pt idx="175">
                  <c:v>109.56930274739598</c:v>
                </c:pt>
                <c:pt idx="176">
                  <c:v>109.94884378974024</c:v>
                </c:pt>
                <c:pt idx="177">
                  <c:v>110.12105548904999</c:v>
                </c:pt>
                <c:pt idx="178">
                  <c:v>111.391799179665</c:v>
                </c:pt>
                <c:pt idx="179">
                  <c:v>110.863040290575</c:v>
                </c:pt>
                <c:pt idx="180">
                  <c:v>112.73571137717984</c:v>
                </c:pt>
                <c:pt idx="181">
                  <c:v>111.82518678598095</c:v>
                </c:pt>
                <c:pt idx="182">
                  <c:v>111.75673981592701</c:v>
                </c:pt>
                <c:pt idx="183">
                  <c:v>111.63033351027298</c:v>
                </c:pt>
                <c:pt idx="184">
                  <c:v>111.512417968129</c:v>
                </c:pt>
                <c:pt idx="185">
                  <c:v>110.98998816613798</c:v>
                </c:pt>
                <c:pt idx="186">
                  <c:v>110.55368233452776</c:v>
                </c:pt>
                <c:pt idx="187">
                  <c:v>111.782117384399</c:v>
                </c:pt>
                <c:pt idx="188">
                  <c:v>110.42848393617598</c:v>
                </c:pt>
                <c:pt idx="189">
                  <c:v>110.03245767383898</c:v>
                </c:pt>
                <c:pt idx="190">
                  <c:v>112.83483977407802</c:v>
                </c:pt>
                <c:pt idx="191">
                  <c:v>111.20063960861914</c:v>
                </c:pt>
                <c:pt idx="192">
                  <c:v>111.52230076864898</c:v>
                </c:pt>
                <c:pt idx="193">
                  <c:v>110.00938682592886</c:v>
                </c:pt>
                <c:pt idx="194">
                  <c:v>110.76159071187099</c:v>
                </c:pt>
                <c:pt idx="195">
                  <c:v>110.35550134354584</c:v>
                </c:pt>
                <c:pt idx="196">
                  <c:v>112.871933519348</c:v>
                </c:pt>
                <c:pt idx="197">
                  <c:v>111.934495343129</c:v>
                </c:pt>
                <c:pt idx="198">
                  <c:v>111.003670971593</c:v>
                </c:pt>
                <c:pt idx="199">
                  <c:v>108.422014941623</c:v>
                </c:pt>
                <c:pt idx="200">
                  <c:v>111.14361721164802</c:v>
                </c:pt>
                <c:pt idx="201">
                  <c:v>109.47141707145386</c:v>
                </c:pt>
                <c:pt idx="202">
                  <c:v>107.91525755530914</c:v>
                </c:pt>
                <c:pt idx="203">
                  <c:v>109.33550577575386</c:v>
                </c:pt>
                <c:pt idx="204">
                  <c:v>108.66901616046295</c:v>
                </c:pt>
                <c:pt idx="205">
                  <c:v>108.296831082992</c:v>
                </c:pt>
                <c:pt idx="206">
                  <c:v>110.30042570146</c:v>
                </c:pt>
                <c:pt idx="207">
                  <c:v>109.5789626522208</c:v>
                </c:pt>
                <c:pt idx="208">
                  <c:v>109.151098189097</c:v>
                </c:pt>
                <c:pt idx="209">
                  <c:v>108.09256522539199</c:v>
                </c:pt>
                <c:pt idx="210">
                  <c:v>107.74474147203398</c:v>
                </c:pt>
                <c:pt idx="211">
                  <c:v>108.4929444256402</c:v>
                </c:pt>
                <c:pt idx="212">
                  <c:v>107.44769786788714</c:v>
                </c:pt>
                <c:pt idx="213">
                  <c:v>109.27096516328398</c:v>
                </c:pt>
                <c:pt idx="214">
                  <c:v>109.921551567709</c:v>
                </c:pt>
                <c:pt idx="215">
                  <c:v>109.83291370295098</c:v>
                </c:pt>
                <c:pt idx="216">
                  <c:v>112.32266332621498</c:v>
                </c:pt>
                <c:pt idx="217">
                  <c:v>111.29854699112714</c:v>
                </c:pt>
                <c:pt idx="218">
                  <c:v>109.783541492203</c:v>
                </c:pt>
                <c:pt idx="219">
                  <c:v>110.43863917734214</c:v>
                </c:pt>
                <c:pt idx="220">
                  <c:v>110.407020330571</c:v>
                </c:pt>
                <c:pt idx="221">
                  <c:v>109.50168568647302</c:v>
                </c:pt>
                <c:pt idx="222">
                  <c:v>110.3620494932</c:v>
                </c:pt>
                <c:pt idx="223">
                  <c:v>107.89616790772401</c:v>
                </c:pt>
                <c:pt idx="224">
                  <c:v>106.20769329751727</c:v>
                </c:pt>
                <c:pt idx="225">
                  <c:v>105.61688664873202</c:v>
                </c:pt>
                <c:pt idx="226">
                  <c:v>103.241453173701</c:v>
                </c:pt>
                <c:pt idx="227">
                  <c:v>100.32975213730371</c:v>
                </c:pt>
                <c:pt idx="228">
                  <c:v>97.828082986383748</c:v>
                </c:pt>
                <c:pt idx="229">
                  <c:v>98.85189804261708</c:v>
                </c:pt>
                <c:pt idx="230">
                  <c:v>95.271089521820699</c:v>
                </c:pt>
                <c:pt idx="231">
                  <c:v>93.586450234854368</c:v>
                </c:pt>
                <c:pt idx="232">
                  <c:v>93.526801065552178</c:v>
                </c:pt>
                <c:pt idx="233">
                  <c:v>94.065919120990202</c:v>
                </c:pt>
                <c:pt idx="234">
                  <c:v>95.809106216469544</c:v>
                </c:pt>
                <c:pt idx="235">
                  <c:v>96.502499216120498</c:v>
                </c:pt>
                <c:pt idx="236">
                  <c:v>96.617593782554678</c:v>
                </c:pt>
                <c:pt idx="237">
                  <c:v>95.763326811344299</c:v>
                </c:pt>
                <c:pt idx="238">
                  <c:v>98.398576440529638</c:v>
                </c:pt>
                <c:pt idx="239">
                  <c:v>96.197285528696099</c:v>
                </c:pt>
                <c:pt idx="240">
                  <c:v>96.591624118035796</c:v>
                </c:pt>
                <c:pt idx="241">
                  <c:v>96.915721424137274</c:v>
                </c:pt>
                <c:pt idx="242">
                  <c:v>97.775061976284249</c:v>
                </c:pt>
              </c:numCache>
            </c:numRef>
          </c:val>
        </c:ser>
        <c:ser>
          <c:idx val="1"/>
          <c:order val="1"/>
          <c:tx>
            <c:strRef>
              <c:f>'TSI_TO 2 '!$C$8</c:f>
              <c:strCache>
                <c:ptCount val="1"/>
                <c:pt idx="0">
                  <c:v>TSI-Passenger</c:v>
                </c:pt>
              </c:strCache>
            </c:strRef>
          </c:tx>
          <c:marker>
            <c:symbol val="none"/>
          </c:marker>
          <c:cat>
            <c:numRef>
              <c:f>'TSI_TO 2 '!$A$9:$A$251</c:f>
              <c:numCache>
                <c:formatCode>mmm\-yy</c:formatCode>
                <c:ptCount val="243"/>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numCache>
            </c:numRef>
          </c:cat>
          <c:val>
            <c:numRef>
              <c:f>'TSI_TO 2 '!$C$9:$C$251</c:f>
              <c:numCache>
                <c:formatCode>0.00000000</c:formatCode>
                <c:ptCount val="243"/>
                <c:pt idx="0">
                  <c:v>70.613657389074504</c:v>
                </c:pt>
                <c:pt idx="1">
                  <c:v>71.398526293550248</c:v>
                </c:pt>
                <c:pt idx="2">
                  <c:v>71.451720428571207</c:v>
                </c:pt>
                <c:pt idx="3">
                  <c:v>70.200097093569639</c:v>
                </c:pt>
                <c:pt idx="4">
                  <c:v>69.683143620070894</c:v>
                </c:pt>
                <c:pt idx="5">
                  <c:v>69.924420600287959</c:v>
                </c:pt>
                <c:pt idx="6">
                  <c:v>69.726878636281455</c:v>
                </c:pt>
                <c:pt idx="7">
                  <c:v>70.728706509868758</c:v>
                </c:pt>
                <c:pt idx="8">
                  <c:v>69.403815448259706</c:v>
                </c:pt>
                <c:pt idx="9">
                  <c:v>69.876422078802449</c:v>
                </c:pt>
                <c:pt idx="10">
                  <c:v>69.455754434103483</c:v>
                </c:pt>
                <c:pt idx="11">
                  <c:v>72.817163748934021</c:v>
                </c:pt>
                <c:pt idx="12">
                  <c:v>70.0102020752946</c:v>
                </c:pt>
                <c:pt idx="13">
                  <c:v>64.514350115629568</c:v>
                </c:pt>
                <c:pt idx="14">
                  <c:v>63.552812738702599</c:v>
                </c:pt>
                <c:pt idx="15">
                  <c:v>69.893141897050242</c:v>
                </c:pt>
                <c:pt idx="16">
                  <c:v>70.170337603430653</c:v>
                </c:pt>
                <c:pt idx="17">
                  <c:v>69.371348076599887</c:v>
                </c:pt>
                <c:pt idx="18">
                  <c:v>69.545439580916806</c:v>
                </c:pt>
                <c:pt idx="19">
                  <c:v>69.861749466539678</c:v>
                </c:pt>
                <c:pt idx="20">
                  <c:v>70.302388802736587</c:v>
                </c:pt>
                <c:pt idx="21">
                  <c:v>69.780774293127678</c:v>
                </c:pt>
                <c:pt idx="22">
                  <c:v>70.698440022778058</c:v>
                </c:pt>
                <c:pt idx="23">
                  <c:v>71.589868564191448</c:v>
                </c:pt>
                <c:pt idx="24">
                  <c:v>70.384954659625095</c:v>
                </c:pt>
                <c:pt idx="25">
                  <c:v>70.909839798011504</c:v>
                </c:pt>
                <c:pt idx="26">
                  <c:v>70.784306267294298</c:v>
                </c:pt>
                <c:pt idx="27">
                  <c:v>68.940102180832397</c:v>
                </c:pt>
                <c:pt idx="28">
                  <c:v>71.292932157578349</c:v>
                </c:pt>
                <c:pt idx="29">
                  <c:v>74.821387213570048</c:v>
                </c:pt>
                <c:pt idx="30">
                  <c:v>77.365246165492948</c:v>
                </c:pt>
                <c:pt idx="31">
                  <c:v>78.635013591693181</c:v>
                </c:pt>
                <c:pt idx="32">
                  <c:v>75.390563188071894</c:v>
                </c:pt>
                <c:pt idx="33">
                  <c:v>72.162408763897758</c:v>
                </c:pt>
                <c:pt idx="34">
                  <c:v>73.900078840768941</c:v>
                </c:pt>
                <c:pt idx="35">
                  <c:v>73.73134877819308</c:v>
                </c:pt>
                <c:pt idx="36">
                  <c:v>75.364018370554774</c:v>
                </c:pt>
                <c:pt idx="37">
                  <c:v>75.252234997669689</c:v>
                </c:pt>
                <c:pt idx="38">
                  <c:v>74.533493554006583</c:v>
                </c:pt>
                <c:pt idx="39">
                  <c:v>74.550663996876906</c:v>
                </c:pt>
                <c:pt idx="40">
                  <c:v>75.661476620278506</c:v>
                </c:pt>
                <c:pt idx="41">
                  <c:v>73.733213235166957</c:v>
                </c:pt>
                <c:pt idx="42">
                  <c:v>74.162318601077303</c:v>
                </c:pt>
                <c:pt idx="43">
                  <c:v>75.163493682458679</c:v>
                </c:pt>
                <c:pt idx="44">
                  <c:v>75.759920032654165</c:v>
                </c:pt>
                <c:pt idx="45">
                  <c:v>76.853663908532127</c:v>
                </c:pt>
                <c:pt idx="46">
                  <c:v>76.907292649803907</c:v>
                </c:pt>
                <c:pt idx="47">
                  <c:v>76.655575183477637</c:v>
                </c:pt>
                <c:pt idx="48">
                  <c:v>76.468068450237197</c:v>
                </c:pt>
                <c:pt idx="49">
                  <c:v>76.373217763703778</c:v>
                </c:pt>
                <c:pt idx="50">
                  <c:v>77.217792620973995</c:v>
                </c:pt>
                <c:pt idx="51">
                  <c:v>77.210012722502682</c:v>
                </c:pt>
                <c:pt idx="52">
                  <c:v>77.594817467001505</c:v>
                </c:pt>
                <c:pt idx="53">
                  <c:v>78.022196552390938</c:v>
                </c:pt>
                <c:pt idx="54">
                  <c:v>78.387531839608968</c:v>
                </c:pt>
                <c:pt idx="55">
                  <c:v>77.945634687150942</c:v>
                </c:pt>
                <c:pt idx="56">
                  <c:v>78.642503708782499</c:v>
                </c:pt>
                <c:pt idx="57">
                  <c:v>79.797772280158298</c:v>
                </c:pt>
                <c:pt idx="58">
                  <c:v>80.303335672239598</c:v>
                </c:pt>
                <c:pt idx="59">
                  <c:v>80.671332108560534</c:v>
                </c:pt>
                <c:pt idx="60">
                  <c:v>80.622700692797764</c:v>
                </c:pt>
                <c:pt idx="61">
                  <c:v>79.330648422104389</c:v>
                </c:pt>
                <c:pt idx="62">
                  <c:v>79.307473813622664</c:v>
                </c:pt>
                <c:pt idx="63">
                  <c:v>79.57669615437338</c:v>
                </c:pt>
                <c:pt idx="64">
                  <c:v>79.2800746353346</c:v>
                </c:pt>
                <c:pt idx="65">
                  <c:v>79.199399795791848</c:v>
                </c:pt>
                <c:pt idx="66">
                  <c:v>79.696376917023954</c:v>
                </c:pt>
                <c:pt idx="67">
                  <c:v>79.876720562211048</c:v>
                </c:pt>
                <c:pt idx="68">
                  <c:v>80.535640352905148</c:v>
                </c:pt>
                <c:pt idx="69">
                  <c:v>80.534948512420556</c:v>
                </c:pt>
                <c:pt idx="70">
                  <c:v>81.173818436041145</c:v>
                </c:pt>
                <c:pt idx="71">
                  <c:v>82.134315762514149</c:v>
                </c:pt>
                <c:pt idx="72">
                  <c:v>81.544892819027382</c:v>
                </c:pt>
                <c:pt idx="73">
                  <c:v>84.128855617458754</c:v>
                </c:pt>
                <c:pt idx="74">
                  <c:v>84.307684236528857</c:v>
                </c:pt>
                <c:pt idx="75">
                  <c:v>83.4323695286608</c:v>
                </c:pt>
                <c:pt idx="76">
                  <c:v>84.162589752090739</c:v>
                </c:pt>
                <c:pt idx="77">
                  <c:v>84.814857582451765</c:v>
                </c:pt>
                <c:pt idx="78">
                  <c:v>85.044407782129483</c:v>
                </c:pt>
                <c:pt idx="79">
                  <c:v>85.320804078190449</c:v>
                </c:pt>
                <c:pt idx="80">
                  <c:v>85.391904050658283</c:v>
                </c:pt>
                <c:pt idx="81">
                  <c:v>85.702216937095301</c:v>
                </c:pt>
                <c:pt idx="82">
                  <c:v>85.231129342123396</c:v>
                </c:pt>
                <c:pt idx="83">
                  <c:v>86.590518386680259</c:v>
                </c:pt>
                <c:pt idx="84">
                  <c:v>88.190481054320998</c:v>
                </c:pt>
                <c:pt idx="85">
                  <c:v>88.214482380145597</c:v>
                </c:pt>
                <c:pt idx="86">
                  <c:v>88.128317811765214</c:v>
                </c:pt>
                <c:pt idx="87">
                  <c:v>87.598277972045182</c:v>
                </c:pt>
                <c:pt idx="88">
                  <c:v>87.417602477978122</c:v>
                </c:pt>
                <c:pt idx="89">
                  <c:v>87.468971718833842</c:v>
                </c:pt>
                <c:pt idx="90">
                  <c:v>87.917727992744005</c:v>
                </c:pt>
                <c:pt idx="91">
                  <c:v>87.981747826700257</c:v>
                </c:pt>
                <c:pt idx="92">
                  <c:v>89.961644657187378</c:v>
                </c:pt>
                <c:pt idx="93">
                  <c:v>88.417408642044904</c:v>
                </c:pt>
                <c:pt idx="94">
                  <c:v>89.623349847263057</c:v>
                </c:pt>
                <c:pt idx="95">
                  <c:v>90.012926055714004</c:v>
                </c:pt>
                <c:pt idx="96">
                  <c:v>90.455065877890888</c:v>
                </c:pt>
                <c:pt idx="97">
                  <c:v>90.573593112667098</c:v>
                </c:pt>
                <c:pt idx="98">
                  <c:v>89.533256089716687</c:v>
                </c:pt>
                <c:pt idx="99">
                  <c:v>91.119964427710997</c:v>
                </c:pt>
                <c:pt idx="100">
                  <c:v>91.216236520705195</c:v>
                </c:pt>
                <c:pt idx="101">
                  <c:v>89.842475217940319</c:v>
                </c:pt>
                <c:pt idx="102">
                  <c:v>89.632750536454097</c:v>
                </c:pt>
                <c:pt idx="103">
                  <c:v>92.276423598465399</c:v>
                </c:pt>
                <c:pt idx="104">
                  <c:v>89.985110006813301</c:v>
                </c:pt>
                <c:pt idx="105">
                  <c:v>92.898164571855602</c:v>
                </c:pt>
                <c:pt idx="106">
                  <c:v>93.294604316121848</c:v>
                </c:pt>
                <c:pt idx="107">
                  <c:v>93.462522747142458</c:v>
                </c:pt>
                <c:pt idx="108">
                  <c:v>93.441247207310241</c:v>
                </c:pt>
                <c:pt idx="109">
                  <c:v>93.516476476199742</c:v>
                </c:pt>
                <c:pt idx="110">
                  <c:v>93.649948631776482</c:v>
                </c:pt>
                <c:pt idx="111">
                  <c:v>93.787638116833364</c:v>
                </c:pt>
                <c:pt idx="112">
                  <c:v>92.997595515838142</c:v>
                </c:pt>
                <c:pt idx="113">
                  <c:v>93.954498403244799</c:v>
                </c:pt>
                <c:pt idx="114">
                  <c:v>95.763164302174602</c:v>
                </c:pt>
                <c:pt idx="115">
                  <c:v>95.744893389075514</c:v>
                </c:pt>
                <c:pt idx="116">
                  <c:v>97.044603914210469</c:v>
                </c:pt>
                <c:pt idx="117">
                  <c:v>98.138708372956287</c:v>
                </c:pt>
                <c:pt idx="118">
                  <c:v>98.881546193843889</c:v>
                </c:pt>
                <c:pt idx="119">
                  <c:v>95.178208858074356</c:v>
                </c:pt>
                <c:pt idx="120">
                  <c:v>95.383515161020398</c:v>
                </c:pt>
                <c:pt idx="121">
                  <c:v>96.933316272397306</c:v>
                </c:pt>
                <c:pt idx="122">
                  <c:v>99.058985156087545</c:v>
                </c:pt>
                <c:pt idx="123">
                  <c:v>99.044362738250399</c:v>
                </c:pt>
                <c:pt idx="124">
                  <c:v>100.859722009319</c:v>
                </c:pt>
                <c:pt idx="125">
                  <c:v>100.066333345009</c:v>
                </c:pt>
                <c:pt idx="126">
                  <c:v>100.42609661942898</c:v>
                </c:pt>
                <c:pt idx="127">
                  <c:v>100.396559415984</c:v>
                </c:pt>
                <c:pt idx="128">
                  <c:v>102.68798053444677</c:v>
                </c:pt>
                <c:pt idx="129">
                  <c:v>101.87398896209376</c:v>
                </c:pt>
                <c:pt idx="130">
                  <c:v>102.42849255556077</c:v>
                </c:pt>
                <c:pt idx="131">
                  <c:v>100.840647230402</c:v>
                </c:pt>
                <c:pt idx="132">
                  <c:v>101.66750695944702</c:v>
                </c:pt>
                <c:pt idx="133">
                  <c:v>100.716252202154</c:v>
                </c:pt>
                <c:pt idx="134">
                  <c:v>100.37794264221</c:v>
                </c:pt>
                <c:pt idx="135">
                  <c:v>100.85901628171214</c:v>
                </c:pt>
                <c:pt idx="136">
                  <c:v>100.50091309492602</c:v>
                </c:pt>
                <c:pt idx="137">
                  <c:v>100.27838105981476</c:v>
                </c:pt>
                <c:pt idx="138">
                  <c:v>101.478087781399</c:v>
                </c:pt>
                <c:pt idx="139">
                  <c:v>103.157610092909</c:v>
                </c:pt>
                <c:pt idx="140">
                  <c:v>79.147891265539883</c:v>
                </c:pt>
                <c:pt idx="141">
                  <c:v>83.338339383960019</c:v>
                </c:pt>
                <c:pt idx="142">
                  <c:v>86.5891529740761</c:v>
                </c:pt>
                <c:pt idx="143">
                  <c:v>91.178003172040249</c:v>
                </c:pt>
                <c:pt idx="144">
                  <c:v>91.542517632573848</c:v>
                </c:pt>
                <c:pt idx="145">
                  <c:v>93.156014146703768</c:v>
                </c:pt>
                <c:pt idx="146">
                  <c:v>93.287462706169649</c:v>
                </c:pt>
                <c:pt idx="147">
                  <c:v>93.227665173725498</c:v>
                </c:pt>
                <c:pt idx="148">
                  <c:v>94.3736223990079</c:v>
                </c:pt>
                <c:pt idx="149">
                  <c:v>94.317775889280682</c:v>
                </c:pt>
                <c:pt idx="150">
                  <c:v>94.104534119588237</c:v>
                </c:pt>
                <c:pt idx="151">
                  <c:v>95.319631069378687</c:v>
                </c:pt>
                <c:pt idx="152">
                  <c:v>93.816884262298998</c:v>
                </c:pt>
                <c:pt idx="153">
                  <c:v>96.177811633504064</c:v>
                </c:pt>
                <c:pt idx="154">
                  <c:v>95.9969063645962</c:v>
                </c:pt>
                <c:pt idx="155">
                  <c:v>97.900880955206205</c:v>
                </c:pt>
                <c:pt idx="156">
                  <c:v>96.89095776472368</c:v>
                </c:pt>
                <c:pt idx="157">
                  <c:v>95.058920267979502</c:v>
                </c:pt>
                <c:pt idx="158">
                  <c:v>93.745390897383757</c:v>
                </c:pt>
                <c:pt idx="159">
                  <c:v>91.0049093551889</c:v>
                </c:pt>
                <c:pt idx="160">
                  <c:v>92.179321509454155</c:v>
                </c:pt>
                <c:pt idx="161">
                  <c:v>93.625862130589198</c:v>
                </c:pt>
                <c:pt idx="162">
                  <c:v>97.019820342862204</c:v>
                </c:pt>
                <c:pt idx="163">
                  <c:v>96.941934241148431</c:v>
                </c:pt>
                <c:pt idx="164">
                  <c:v>98.190175972822018</c:v>
                </c:pt>
                <c:pt idx="165">
                  <c:v>98.08996150149018</c:v>
                </c:pt>
                <c:pt idx="166">
                  <c:v>99.747767232876981</c:v>
                </c:pt>
                <c:pt idx="167">
                  <c:v>100.75601195053</c:v>
                </c:pt>
                <c:pt idx="168">
                  <c:v>99.371657785522302</c:v>
                </c:pt>
                <c:pt idx="169">
                  <c:v>101.42831406624202</c:v>
                </c:pt>
                <c:pt idx="170">
                  <c:v>102.21350265361799</c:v>
                </c:pt>
                <c:pt idx="171">
                  <c:v>102.96171466547828</c:v>
                </c:pt>
                <c:pt idx="172">
                  <c:v>102.41838990658385</c:v>
                </c:pt>
                <c:pt idx="173">
                  <c:v>104.09517564915214</c:v>
                </c:pt>
                <c:pt idx="174">
                  <c:v>104.207677014287</c:v>
                </c:pt>
                <c:pt idx="175">
                  <c:v>104.92964803706386</c:v>
                </c:pt>
                <c:pt idx="176">
                  <c:v>104.62694004267084</c:v>
                </c:pt>
                <c:pt idx="177">
                  <c:v>107.206755073632</c:v>
                </c:pt>
                <c:pt idx="178">
                  <c:v>106.74299290151714</c:v>
                </c:pt>
                <c:pt idx="179">
                  <c:v>106.657012049814</c:v>
                </c:pt>
                <c:pt idx="180">
                  <c:v>108.226288389443</c:v>
                </c:pt>
                <c:pt idx="181">
                  <c:v>108.493562436673</c:v>
                </c:pt>
                <c:pt idx="182">
                  <c:v>108.737341770668</c:v>
                </c:pt>
                <c:pt idx="183">
                  <c:v>108.3780287681948</c:v>
                </c:pt>
                <c:pt idx="184">
                  <c:v>108.904619712696</c:v>
                </c:pt>
                <c:pt idx="185">
                  <c:v>108.95658331063298</c:v>
                </c:pt>
                <c:pt idx="186">
                  <c:v>108.96294578958</c:v>
                </c:pt>
                <c:pt idx="187">
                  <c:v>108.79497380198498</c:v>
                </c:pt>
                <c:pt idx="188">
                  <c:v>110.60187607710476</c:v>
                </c:pt>
                <c:pt idx="189">
                  <c:v>108.574396940865</c:v>
                </c:pt>
                <c:pt idx="190">
                  <c:v>110.213586174635</c:v>
                </c:pt>
                <c:pt idx="191">
                  <c:v>109.361966947656</c:v>
                </c:pt>
                <c:pt idx="192">
                  <c:v>110.80361384574314</c:v>
                </c:pt>
                <c:pt idx="193">
                  <c:v>110.731747382379</c:v>
                </c:pt>
                <c:pt idx="194">
                  <c:v>111.01172043774214</c:v>
                </c:pt>
                <c:pt idx="195">
                  <c:v>111.57451678812502</c:v>
                </c:pt>
                <c:pt idx="196">
                  <c:v>111.74362369920642</c:v>
                </c:pt>
                <c:pt idx="197">
                  <c:v>110.78611338946014</c:v>
                </c:pt>
                <c:pt idx="198">
                  <c:v>110.98203692222798</c:v>
                </c:pt>
                <c:pt idx="199">
                  <c:v>109.95256721604898</c:v>
                </c:pt>
                <c:pt idx="200">
                  <c:v>111.151752992217</c:v>
                </c:pt>
                <c:pt idx="201">
                  <c:v>112.63801627808384</c:v>
                </c:pt>
                <c:pt idx="202">
                  <c:v>113.610256738093</c:v>
                </c:pt>
                <c:pt idx="203">
                  <c:v>114.74114530416902</c:v>
                </c:pt>
                <c:pt idx="204">
                  <c:v>115.08469349140914</c:v>
                </c:pt>
                <c:pt idx="205">
                  <c:v>114.246319206891</c:v>
                </c:pt>
                <c:pt idx="206">
                  <c:v>116.482474515807</c:v>
                </c:pt>
                <c:pt idx="207">
                  <c:v>116.111388058367</c:v>
                </c:pt>
                <c:pt idx="208">
                  <c:v>118.92511938067599</c:v>
                </c:pt>
                <c:pt idx="209">
                  <c:v>116.41359177171225</c:v>
                </c:pt>
                <c:pt idx="210">
                  <c:v>116.072993474508</c:v>
                </c:pt>
                <c:pt idx="211">
                  <c:v>117.23088304255295</c:v>
                </c:pt>
                <c:pt idx="212">
                  <c:v>118.82771864727998</c:v>
                </c:pt>
                <c:pt idx="213">
                  <c:v>117.848897982618</c:v>
                </c:pt>
                <c:pt idx="214">
                  <c:v>117.27798359559</c:v>
                </c:pt>
                <c:pt idx="215">
                  <c:v>118.31599735927098</c:v>
                </c:pt>
                <c:pt idx="216">
                  <c:v>118.07224470528401</c:v>
                </c:pt>
                <c:pt idx="217">
                  <c:v>116.89099204547998</c:v>
                </c:pt>
                <c:pt idx="218">
                  <c:v>117.17741933608465</c:v>
                </c:pt>
                <c:pt idx="219">
                  <c:v>118.50651777046895</c:v>
                </c:pt>
                <c:pt idx="220">
                  <c:v>117.966397726632</c:v>
                </c:pt>
                <c:pt idx="221">
                  <c:v>117.52051955771502</c:v>
                </c:pt>
                <c:pt idx="222">
                  <c:v>117.31803575537198</c:v>
                </c:pt>
                <c:pt idx="223">
                  <c:v>116.07401773215786</c:v>
                </c:pt>
                <c:pt idx="224">
                  <c:v>115.42971035870086</c:v>
                </c:pt>
                <c:pt idx="225">
                  <c:v>113.82002639568286</c:v>
                </c:pt>
                <c:pt idx="226">
                  <c:v>111.77317004739986</c:v>
                </c:pt>
                <c:pt idx="227">
                  <c:v>110.763689867129</c:v>
                </c:pt>
                <c:pt idx="228">
                  <c:v>109.979718485856</c:v>
                </c:pt>
                <c:pt idx="229">
                  <c:v>109.51445574276202</c:v>
                </c:pt>
                <c:pt idx="230">
                  <c:v>108.57004192362876</c:v>
                </c:pt>
                <c:pt idx="231">
                  <c:v>110.042361814077</c:v>
                </c:pt>
                <c:pt idx="232">
                  <c:v>108.73832565384214</c:v>
                </c:pt>
                <c:pt idx="233">
                  <c:v>109.25367957981102</c:v>
                </c:pt>
                <c:pt idx="234">
                  <c:v>110.62622360611225</c:v>
                </c:pt>
                <c:pt idx="235">
                  <c:v>110.62899473800201</c:v>
                </c:pt>
                <c:pt idx="236">
                  <c:v>110.40106756914419</c:v>
                </c:pt>
                <c:pt idx="237">
                  <c:v>110.61188285612673</c:v>
                </c:pt>
                <c:pt idx="238">
                  <c:v>110.05288505920095</c:v>
                </c:pt>
                <c:pt idx="239">
                  <c:v>108.22171245247675</c:v>
                </c:pt>
                <c:pt idx="240">
                  <c:v>109.48312663481825</c:v>
                </c:pt>
                <c:pt idx="241">
                  <c:v>107.79912326055614</c:v>
                </c:pt>
                <c:pt idx="242">
                  <c:v>109.51251757887502</c:v>
                </c:pt>
              </c:numCache>
            </c:numRef>
          </c:val>
        </c:ser>
        <c:ser>
          <c:idx val="2"/>
          <c:order val="2"/>
          <c:tx>
            <c:strRef>
              <c:f>'TSI_TO 2 '!$D$8</c:f>
              <c:strCache>
                <c:ptCount val="1"/>
                <c:pt idx="0">
                  <c:v>TSI-Combined</c:v>
                </c:pt>
              </c:strCache>
            </c:strRef>
          </c:tx>
          <c:marker>
            <c:symbol val="none"/>
          </c:marker>
          <c:cat>
            <c:numRef>
              <c:f>'TSI_TO 2 '!$A$9:$A$251</c:f>
              <c:numCache>
                <c:formatCode>mmm\-yy</c:formatCode>
                <c:ptCount val="243"/>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numCache>
            </c:numRef>
          </c:cat>
          <c:val>
            <c:numRef>
              <c:f>'TSI_TO 2 '!$D$9:$D$251</c:f>
              <c:numCache>
                <c:formatCode>0.00000000</c:formatCode>
                <c:ptCount val="243"/>
                <c:pt idx="0">
                  <c:v>66.772482728192742</c:v>
                </c:pt>
                <c:pt idx="1">
                  <c:v>67.600006452600539</c:v>
                </c:pt>
                <c:pt idx="2">
                  <c:v>68.389552704379582</c:v>
                </c:pt>
                <c:pt idx="3">
                  <c:v>68.400534941803627</c:v>
                </c:pt>
                <c:pt idx="4">
                  <c:v>67.285060596944888</c:v>
                </c:pt>
                <c:pt idx="5">
                  <c:v>67.863549203148693</c:v>
                </c:pt>
                <c:pt idx="6">
                  <c:v>67.482414813067379</c:v>
                </c:pt>
                <c:pt idx="7">
                  <c:v>67.584061779162596</c:v>
                </c:pt>
                <c:pt idx="8">
                  <c:v>68.306293479307485</c:v>
                </c:pt>
                <c:pt idx="9">
                  <c:v>67.611165648101874</c:v>
                </c:pt>
                <c:pt idx="10">
                  <c:v>67.174243492631888</c:v>
                </c:pt>
                <c:pt idx="11">
                  <c:v>68.587796568203004</c:v>
                </c:pt>
                <c:pt idx="12">
                  <c:v>67.312897694964349</c:v>
                </c:pt>
                <c:pt idx="13">
                  <c:v>66.211099520562726</c:v>
                </c:pt>
                <c:pt idx="14">
                  <c:v>65.405300993770283</c:v>
                </c:pt>
                <c:pt idx="15">
                  <c:v>66.470047527413357</c:v>
                </c:pt>
                <c:pt idx="16">
                  <c:v>66.353740767903659</c:v>
                </c:pt>
                <c:pt idx="17">
                  <c:v>67.995321351029759</c:v>
                </c:pt>
                <c:pt idx="18">
                  <c:v>68.338646959118705</c:v>
                </c:pt>
                <c:pt idx="19">
                  <c:v>69.467270497166027</c:v>
                </c:pt>
                <c:pt idx="20">
                  <c:v>70.383937550047079</c:v>
                </c:pt>
                <c:pt idx="21">
                  <c:v>69.624475959017005</c:v>
                </c:pt>
                <c:pt idx="22">
                  <c:v>70.271084335305204</c:v>
                </c:pt>
                <c:pt idx="23">
                  <c:v>70.355548458532454</c:v>
                </c:pt>
                <c:pt idx="24">
                  <c:v>70.712682465460105</c:v>
                </c:pt>
                <c:pt idx="25">
                  <c:v>71.386402364211719</c:v>
                </c:pt>
                <c:pt idx="26">
                  <c:v>71.900727265359095</c:v>
                </c:pt>
                <c:pt idx="27">
                  <c:v>72.141172660059283</c:v>
                </c:pt>
                <c:pt idx="28">
                  <c:v>73.038464891472501</c:v>
                </c:pt>
                <c:pt idx="29">
                  <c:v>72.770340294294442</c:v>
                </c:pt>
                <c:pt idx="30">
                  <c:v>74.774456188114399</c:v>
                </c:pt>
                <c:pt idx="31">
                  <c:v>74.991699763929006</c:v>
                </c:pt>
                <c:pt idx="32">
                  <c:v>73.138519717198889</c:v>
                </c:pt>
                <c:pt idx="33">
                  <c:v>73.357169596140594</c:v>
                </c:pt>
                <c:pt idx="34">
                  <c:v>74.155657519541649</c:v>
                </c:pt>
                <c:pt idx="35">
                  <c:v>74.152261195908679</c:v>
                </c:pt>
                <c:pt idx="36">
                  <c:v>76.918075100199857</c:v>
                </c:pt>
                <c:pt idx="37">
                  <c:v>75.280208028718903</c:v>
                </c:pt>
                <c:pt idx="38">
                  <c:v>74.595972837831056</c:v>
                </c:pt>
                <c:pt idx="39">
                  <c:v>75.767044130809481</c:v>
                </c:pt>
                <c:pt idx="40">
                  <c:v>76.69271199317788</c:v>
                </c:pt>
                <c:pt idx="41">
                  <c:v>75.362073870545558</c:v>
                </c:pt>
                <c:pt idx="42">
                  <c:v>75.778375248025668</c:v>
                </c:pt>
                <c:pt idx="43">
                  <c:v>75.502129678414306</c:v>
                </c:pt>
                <c:pt idx="44">
                  <c:v>76.340365005121981</c:v>
                </c:pt>
                <c:pt idx="45">
                  <c:v>78.025089920920379</c:v>
                </c:pt>
                <c:pt idx="46">
                  <c:v>78.6991910219716</c:v>
                </c:pt>
                <c:pt idx="47">
                  <c:v>77.841607073521459</c:v>
                </c:pt>
                <c:pt idx="48">
                  <c:v>78.852001884836042</c:v>
                </c:pt>
                <c:pt idx="49">
                  <c:v>78.761977261376259</c:v>
                </c:pt>
                <c:pt idx="50">
                  <c:v>80.567653110455382</c:v>
                </c:pt>
                <c:pt idx="51">
                  <c:v>75.934682847222703</c:v>
                </c:pt>
                <c:pt idx="52">
                  <c:v>81.628477808599428</c:v>
                </c:pt>
                <c:pt idx="53">
                  <c:v>82.534114617354405</c:v>
                </c:pt>
                <c:pt idx="54">
                  <c:v>82.001905995963995</c:v>
                </c:pt>
                <c:pt idx="55">
                  <c:v>82.061320745839893</c:v>
                </c:pt>
                <c:pt idx="56">
                  <c:v>83.279405190174558</c:v>
                </c:pt>
                <c:pt idx="57">
                  <c:v>84.639604316458346</c:v>
                </c:pt>
                <c:pt idx="58">
                  <c:v>85.511379019957801</c:v>
                </c:pt>
                <c:pt idx="59">
                  <c:v>91.359738304628522</c:v>
                </c:pt>
                <c:pt idx="60">
                  <c:v>88.770297530118398</c:v>
                </c:pt>
                <c:pt idx="61">
                  <c:v>88.044712104598958</c:v>
                </c:pt>
                <c:pt idx="62">
                  <c:v>85.383084670677405</c:v>
                </c:pt>
                <c:pt idx="63">
                  <c:v>85.892102021114582</c:v>
                </c:pt>
                <c:pt idx="64">
                  <c:v>84.601373546003359</c:v>
                </c:pt>
                <c:pt idx="65">
                  <c:v>85.116706558144656</c:v>
                </c:pt>
                <c:pt idx="66">
                  <c:v>85.303911587162702</c:v>
                </c:pt>
                <c:pt idx="67">
                  <c:v>85.792136716729914</c:v>
                </c:pt>
                <c:pt idx="68">
                  <c:v>86.367693285927899</c:v>
                </c:pt>
                <c:pt idx="69">
                  <c:v>84.2991578083696</c:v>
                </c:pt>
                <c:pt idx="70">
                  <c:v>84.285055305922683</c:v>
                </c:pt>
                <c:pt idx="71">
                  <c:v>85.049082174648248</c:v>
                </c:pt>
                <c:pt idx="72">
                  <c:v>82.872524661011127</c:v>
                </c:pt>
                <c:pt idx="73">
                  <c:v>84.451457832394041</c:v>
                </c:pt>
                <c:pt idx="74">
                  <c:v>85.973572176858156</c:v>
                </c:pt>
                <c:pt idx="75">
                  <c:v>85.888313027899159</c:v>
                </c:pt>
                <c:pt idx="76">
                  <c:v>86.455399880316506</c:v>
                </c:pt>
                <c:pt idx="77">
                  <c:v>86.935775528409764</c:v>
                </c:pt>
                <c:pt idx="78">
                  <c:v>87.265711438284526</c:v>
                </c:pt>
                <c:pt idx="79">
                  <c:v>87.247535323567206</c:v>
                </c:pt>
                <c:pt idx="80">
                  <c:v>86.890267768114697</c:v>
                </c:pt>
                <c:pt idx="81">
                  <c:v>87.743455946028305</c:v>
                </c:pt>
                <c:pt idx="82">
                  <c:v>88.128105270866627</c:v>
                </c:pt>
                <c:pt idx="83">
                  <c:v>88.232817104574139</c:v>
                </c:pt>
                <c:pt idx="84">
                  <c:v>89.25633448142608</c:v>
                </c:pt>
                <c:pt idx="85">
                  <c:v>90.263854259396595</c:v>
                </c:pt>
                <c:pt idx="86">
                  <c:v>89.887067465336926</c:v>
                </c:pt>
                <c:pt idx="87">
                  <c:v>90.862896402294638</c:v>
                </c:pt>
                <c:pt idx="88">
                  <c:v>90.986847950447</c:v>
                </c:pt>
                <c:pt idx="89">
                  <c:v>90.743259501057636</c:v>
                </c:pt>
                <c:pt idx="90">
                  <c:v>92.566109892780958</c:v>
                </c:pt>
                <c:pt idx="91">
                  <c:v>92.307419824428479</c:v>
                </c:pt>
                <c:pt idx="92">
                  <c:v>94.237151231822097</c:v>
                </c:pt>
                <c:pt idx="93">
                  <c:v>94.183415799188282</c:v>
                </c:pt>
                <c:pt idx="94">
                  <c:v>94.161728877168088</c:v>
                </c:pt>
                <c:pt idx="95">
                  <c:v>94.733742531450048</c:v>
                </c:pt>
                <c:pt idx="96">
                  <c:v>95.8180101780775</c:v>
                </c:pt>
                <c:pt idx="97">
                  <c:v>95.791184422021601</c:v>
                </c:pt>
                <c:pt idx="98">
                  <c:v>95.7978849022833</c:v>
                </c:pt>
                <c:pt idx="99">
                  <c:v>97.448340505319507</c:v>
                </c:pt>
                <c:pt idx="100">
                  <c:v>97.603560651594478</c:v>
                </c:pt>
                <c:pt idx="101">
                  <c:v>97.586285152251065</c:v>
                </c:pt>
                <c:pt idx="102">
                  <c:v>97.451888351801742</c:v>
                </c:pt>
                <c:pt idx="103">
                  <c:v>97.881645535656219</c:v>
                </c:pt>
                <c:pt idx="104">
                  <c:v>96.626272675283019</c:v>
                </c:pt>
                <c:pt idx="105">
                  <c:v>98.327651955652783</c:v>
                </c:pt>
                <c:pt idx="106">
                  <c:v>98.439282995520998</c:v>
                </c:pt>
                <c:pt idx="107">
                  <c:v>97.820480520995488</c:v>
                </c:pt>
                <c:pt idx="108">
                  <c:v>97.8674734444797</c:v>
                </c:pt>
                <c:pt idx="109">
                  <c:v>99.139743028518382</c:v>
                </c:pt>
                <c:pt idx="110">
                  <c:v>99.741790368466283</c:v>
                </c:pt>
                <c:pt idx="111">
                  <c:v>99.301089845355307</c:v>
                </c:pt>
                <c:pt idx="112">
                  <c:v>99.487287212844279</c:v>
                </c:pt>
                <c:pt idx="113">
                  <c:v>99.560494010543081</c:v>
                </c:pt>
                <c:pt idx="114">
                  <c:v>100.01900581776586</c:v>
                </c:pt>
                <c:pt idx="115">
                  <c:v>100.55807202444373</c:v>
                </c:pt>
                <c:pt idx="116">
                  <c:v>101.751481967787</c:v>
                </c:pt>
                <c:pt idx="117">
                  <c:v>102.23189370819219</c:v>
                </c:pt>
                <c:pt idx="118">
                  <c:v>102.507528003396</c:v>
                </c:pt>
                <c:pt idx="119">
                  <c:v>101.83120065756</c:v>
                </c:pt>
                <c:pt idx="120">
                  <c:v>101.51185356313914</c:v>
                </c:pt>
                <c:pt idx="121">
                  <c:v>101.687627159108</c:v>
                </c:pt>
                <c:pt idx="122">
                  <c:v>99.495080690533598</c:v>
                </c:pt>
                <c:pt idx="123">
                  <c:v>98.373123569843727</c:v>
                </c:pt>
                <c:pt idx="124">
                  <c:v>99.921996114492359</c:v>
                </c:pt>
                <c:pt idx="125">
                  <c:v>100.15535186164377</c:v>
                </c:pt>
                <c:pt idx="126">
                  <c:v>99.330904979751381</c:v>
                </c:pt>
                <c:pt idx="127">
                  <c:v>100.67883682031675</c:v>
                </c:pt>
                <c:pt idx="128">
                  <c:v>100.09994219457886</c:v>
                </c:pt>
                <c:pt idx="129">
                  <c:v>99.768416909619802</c:v>
                </c:pt>
                <c:pt idx="130">
                  <c:v>100.13952876975</c:v>
                </c:pt>
                <c:pt idx="131">
                  <c:v>98.837337367222219</c:v>
                </c:pt>
                <c:pt idx="132">
                  <c:v>100.02962903973902</c:v>
                </c:pt>
                <c:pt idx="133">
                  <c:v>99.301834295211805</c:v>
                </c:pt>
                <c:pt idx="134">
                  <c:v>99.6378900658991</c:v>
                </c:pt>
                <c:pt idx="135">
                  <c:v>99.356406546567868</c:v>
                </c:pt>
                <c:pt idx="136">
                  <c:v>100.19096522883802</c:v>
                </c:pt>
                <c:pt idx="137">
                  <c:v>99.292371398218478</c:v>
                </c:pt>
                <c:pt idx="138">
                  <c:v>99.342515379853779</c:v>
                </c:pt>
                <c:pt idx="139">
                  <c:v>101.162244446614</c:v>
                </c:pt>
                <c:pt idx="140">
                  <c:v>91.894924273071126</c:v>
                </c:pt>
                <c:pt idx="141">
                  <c:v>94.014800219731001</c:v>
                </c:pt>
                <c:pt idx="142">
                  <c:v>94.280609996517327</c:v>
                </c:pt>
                <c:pt idx="143">
                  <c:v>95.53140172924239</c:v>
                </c:pt>
                <c:pt idx="144">
                  <c:v>96.167411373202299</c:v>
                </c:pt>
                <c:pt idx="145">
                  <c:v>97.274468337682464</c:v>
                </c:pt>
                <c:pt idx="146">
                  <c:v>97.029285961886899</c:v>
                </c:pt>
                <c:pt idx="147">
                  <c:v>97.509144591709799</c:v>
                </c:pt>
                <c:pt idx="148">
                  <c:v>99.075108734560814</c:v>
                </c:pt>
                <c:pt idx="149">
                  <c:v>99.294899847695504</c:v>
                </c:pt>
                <c:pt idx="150">
                  <c:v>100.32847433998165</c:v>
                </c:pt>
                <c:pt idx="151">
                  <c:v>100.40793651676385</c:v>
                </c:pt>
                <c:pt idx="152">
                  <c:v>99.934078948837595</c:v>
                </c:pt>
                <c:pt idx="153">
                  <c:v>101.276550196115</c:v>
                </c:pt>
                <c:pt idx="154">
                  <c:v>101.377128822812</c:v>
                </c:pt>
                <c:pt idx="155">
                  <c:v>102.53491435586812</c:v>
                </c:pt>
                <c:pt idx="156">
                  <c:v>101.36200567659476</c:v>
                </c:pt>
                <c:pt idx="157">
                  <c:v>100.09736980256901</c:v>
                </c:pt>
                <c:pt idx="158">
                  <c:v>100.30806099065886</c:v>
                </c:pt>
                <c:pt idx="159">
                  <c:v>99.939419999366692</c:v>
                </c:pt>
                <c:pt idx="160">
                  <c:v>99.438243577417097</c:v>
                </c:pt>
                <c:pt idx="161">
                  <c:v>100.27848838572376</c:v>
                </c:pt>
                <c:pt idx="162">
                  <c:v>101.81544965119214</c:v>
                </c:pt>
                <c:pt idx="163">
                  <c:v>101.42768048001419</c:v>
                </c:pt>
                <c:pt idx="164">
                  <c:v>102.587576696863</c:v>
                </c:pt>
                <c:pt idx="165">
                  <c:v>103.683395844372</c:v>
                </c:pt>
                <c:pt idx="166">
                  <c:v>103.62974769561798</c:v>
                </c:pt>
                <c:pt idx="167">
                  <c:v>105.80226257510698</c:v>
                </c:pt>
                <c:pt idx="168">
                  <c:v>104.36683731944971</c:v>
                </c:pt>
                <c:pt idx="169">
                  <c:v>106.923834648594</c:v>
                </c:pt>
                <c:pt idx="170">
                  <c:v>107.450912422093</c:v>
                </c:pt>
                <c:pt idx="171">
                  <c:v>108.140010073935</c:v>
                </c:pt>
                <c:pt idx="172">
                  <c:v>107.75441198394402</c:v>
                </c:pt>
                <c:pt idx="173">
                  <c:v>108.351258141255</c:v>
                </c:pt>
                <c:pt idx="174">
                  <c:v>108.36908706729398</c:v>
                </c:pt>
                <c:pt idx="175">
                  <c:v>108.10843991558075</c:v>
                </c:pt>
                <c:pt idx="176">
                  <c:v>108.29300169761214</c:v>
                </c:pt>
                <c:pt idx="177">
                  <c:v>109.14703265369501</c:v>
                </c:pt>
                <c:pt idx="178">
                  <c:v>109.92805921204901</c:v>
                </c:pt>
                <c:pt idx="179">
                  <c:v>109.523674858775</c:v>
                </c:pt>
                <c:pt idx="180">
                  <c:v>111.30939177853286</c:v>
                </c:pt>
                <c:pt idx="181">
                  <c:v>110.72392996515728</c:v>
                </c:pt>
                <c:pt idx="182">
                  <c:v>110.740712104111</c:v>
                </c:pt>
                <c:pt idx="183">
                  <c:v>110.55152292339602</c:v>
                </c:pt>
                <c:pt idx="184">
                  <c:v>110.60689844293086</c:v>
                </c:pt>
                <c:pt idx="185">
                  <c:v>110.23857433757176</c:v>
                </c:pt>
                <c:pt idx="186">
                  <c:v>109.92028088411899</c:v>
                </c:pt>
                <c:pt idx="187">
                  <c:v>110.779233977391</c:v>
                </c:pt>
                <c:pt idx="188">
                  <c:v>110.25354635982798</c:v>
                </c:pt>
                <c:pt idx="189">
                  <c:v>109.43510087786601</c:v>
                </c:pt>
                <c:pt idx="190">
                  <c:v>111.932033504408</c:v>
                </c:pt>
                <c:pt idx="191">
                  <c:v>110.50162370948314</c:v>
                </c:pt>
                <c:pt idx="192">
                  <c:v>111.10771122003898</c:v>
                </c:pt>
                <c:pt idx="193">
                  <c:v>109.96256932443714</c:v>
                </c:pt>
                <c:pt idx="194">
                  <c:v>110.59442096891028</c:v>
                </c:pt>
                <c:pt idx="195">
                  <c:v>110.43151864446314</c:v>
                </c:pt>
                <c:pt idx="196">
                  <c:v>112.35884583213773</c:v>
                </c:pt>
                <c:pt idx="197">
                  <c:v>111.41838326745598</c:v>
                </c:pt>
                <c:pt idx="198">
                  <c:v>110.766866183101</c:v>
                </c:pt>
                <c:pt idx="199">
                  <c:v>108.57078788799076</c:v>
                </c:pt>
                <c:pt idx="200">
                  <c:v>110.915646407694</c:v>
                </c:pt>
                <c:pt idx="201">
                  <c:v>110.013252258104</c:v>
                </c:pt>
                <c:pt idx="202">
                  <c:v>109.07100912807998</c:v>
                </c:pt>
                <c:pt idx="203">
                  <c:v>110.418843115472</c:v>
                </c:pt>
                <c:pt idx="204">
                  <c:v>109.995584314265</c:v>
                </c:pt>
                <c:pt idx="205">
                  <c:v>109.51286139664801</c:v>
                </c:pt>
                <c:pt idx="206">
                  <c:v>111.56807356511214</c:v>
                </c:pt>
                <c:pt idx="207">
                  <c:v>110.930905523535</c:v>
                </c:pt>
                <c:pt idx="208">
                  <c:v>111.269247803813</c:v>
                </c:pt>
                <c:pt idx="209">
                  <c:v>109.870425328238</c:v>
                </c:pt>
                <c:pt idx="210">
                  <c:v>109.524862426018</c:v>
                </c:pt>
                <c:pt idx="211">
                  <c:v>110.367811953802</c:v>
                </c:pt>
                <c:pt idx="212">
                  <c:v>109.94133373156714</c:v>
                </c:pt>
                <c:pt idx="213">
                  <c:v>111.10874564477</c:v>
                </c:pt>
                <c:pt idx="214">
                  <c:v>111.47420138913614</c:v>
                </c:pt>
                <c:pt idx="215">
                  <c:v>111.64737014462077</c:v>
                </c:pt>
                <c:pt idx="216">
                  <c:v>113.49973671026395</c:v>
                </c:pt>
                <c:pt idx="217">
                  <c:v>112.44064087561614</c:v>
                </c:pt>
                <c:pt idx="218">
                  <c:v>111.34422220267814</c:v>
                </c:pt>
                <c:pt idx="219">
                  <c:v>112.15406797242673</c:v>
                </c:pt>
                <c:pt idx="220">
                  <c:v>112.00524723262673</c:v>
                </c:pt>
                <c:pt idx="221">
                  <c:v>111.20687182017986</c:v>
                </c:pt>
                <c:pt idx="222">
                  <c:v>111.821740490376</c:v>
                </c:pt>
                <c:pt idx="223">
                  <c:v>109.63954289798075</c:v>
                </c:pt>
                <c:pt idx="224">
                  <c:v>108.19263013007586</c:v>
                </c:pt>
                <c:pt idx="225">
                  <c:v>107.36912299390714</c:v>
                </c:pt>
                <c:pt idx="226">
                  <c:v>105.07168196258476</c:v>
                </c:pt>
                <c:pt idx="227">
                  <c:v>102.598161377914</c:v>
                </c:pt>
                <c:pt idx="228">
                  <c:v>100.4915738251382</c:v>
                </c:pt>
                <c:pt idx="229">
                  <c:v>101.17519623378865</c:v>
                </c:pt>
                <c:pt idx="230">
                  <c:v>98.197347302008964</c:v>
                </c:pt>
                <c:pt idx="231">
                  <c:v>97.229441499139583</c:v>
                </c:pt>
                <c:pt idx="232">
                  <c:v>96.888340686730757</c:v>
                </c:pt>
                <c:pt idx="233">
                  <c:v>97.421644549653294</c:v>
                </c:pt>
                <c:pt idx="234">
                  <c:v>99.079917047507948</c:v>
                </c:pt>
                <c:pt idx="235">
                  <c:v>99.617003810347995</c:v>
                </c:pt>
                <c:pt idx="236">
                  <c:v>99.655456831932739</c:v>
                </c:pt>
                <c:pt idx="237">
                  <c:v>99.042663026822694</c:v>
                </c:pt>
                <c:pt idx="238">
                  <c:v>100.95063689448079</c:v>
                </c:pt>
                <c:pt idx="239">
                  <c:v>98.844956265313314</c:v>
                </c:pt>
                <c:pt idx="240">
                  <c:v>99.431375706139548</c:v>
                </c:pt>
                <c:pt idx="241">
                  <c:v>99.309275739638949</c:v>
                </c:pt>
                <c:pt idx="242">
                  <c:v>100.36405990464814</c:v>
                </c:pt>
              </c:numCache>
            </c:numRef>
          </c:val>
        </c:ser>
        <c:marker val="1"/>
        <c:axId val="135668096"/>
        <c:axId val="135669632"/>
      </c:lineChart>
      <c:dateAx>
        <c:axId val="135668096"/>
        <c:scaling>
          <c:orientation val="minMax"/>
        </c:scaling>
        <c:axPos val="b"/>
        <c:numFmt formatCode="mmm\-yy" sourceLinked="1"/>
        <c:majorTickMark val="none"/>
        <c:tickLblPos val="nextTo"/>
        <c:crossAx val="135669632"/>
        <c:crosses val="autoZero"/>
        <c:auto val="1"/>
        <c:lblOffset val="100"/>
        <c:majorUnit val="1"/>
        <c:majorTimeUnit val="years"/>
      </c:dateAx>
      <c:valAx>
        <c:axId val="135669632"/>
        <c:scaling>
          <c:orientation val="minMax"/>
        </c:scaling>
        <c:axPos val="l"/>
        <c:majorGridlines>
          <c:spPr>
            <a:ln>
              <a:prstDash val="sysDot"/>
            </a:ln>
          </c:spPr>
        </c:majorGridlines>
        <c:numFmt formatCode="0" sourceLinked="0"/>
        <c:majorTickMark val="none"/>
        <c:tickLblPos val="nextTo"/>
        <c:spPr>
          <a:ln w="9525">
            <a:noFill/>
          </a:ln>
        </c:spPr>
        <c:crossAx val="135668096"/>
        <c:crosses val="autoZero"/>
        <c:crossBetween val="between"/>
      </c:valAx>
    </c:plotArea>
    <c:legend>
      <c:legendPos val="b"/>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779134295227528E-2"/>
          <c:y val="8.3197389885807563E-2"/>
          <c:w val="0.87014428412874734"/>
          <c:h val="0.76998368678629692"/>
        </c:manualLayout>
      </c:layout>
      <c:lineChart>
        <c:grouping val="standard"/>
        <c:ser>
          <c:idx val="2"/>
          <c:order val="0"/>
          <c:tx>
            <c:v>TSI Freight</c:v>
          </c:tx>
          <c:spPr>
            <a:ln w="12700">
              <a:solidFill>
                <a:srgbClr val="0000FF"/>
              </a:solidFill>
              <a:prstDash val="solid"/>
            </a:ln>
          </c:spPr>
          <c:marker>
            <c:symbol val="none"/>
          </c:marker>
          <c:dPt>
            <c:idx val="275"/>
            <c:marker>
              <c:symbol val="square"/>
              <c:size val="3"/>
              <c:spPr>
                <a:solidFill>
                  <a:srgbClr val="0000FF"/>
                </a:solidFill>
                <a:ln>
                  <a:solidFill>
                    <a:srgbClr val="0000FF"/>
                  </a:solidFill>
                  <a:prstDash val="solid"/>
                </a:ln>
              </c:spPr>
            </c:marker>
          </c:dPt>
          <c:dPt>
            <c:idx val="328"/>
            <c:marker>
              <c:symbol val="square"/>
              <c:size val="3"/>
              <c:spPr>
                <a:solidFill>
                  <a:srgbClr val="0000FF"/>
                </a:solidFill>
                <a:ln>
                  <a:solidFill>
                    <a:srgbClr val="0000FF"/>
                  </a:solidFill>
                  <a:prstDash val="solid"/>
                </a:ln>
              </c:spPr>
            </c:marker>
          </c:dPt>
          <c:dLbls>
            <c:dLbl>
              <c:idx val="275"/>
              <c:layout/>
              <c:spPr>
                <a:noFill/>
                <a:ln w="25400">
                  <a:noFill/>
                </a:ln>
              </c:spPr>
              <c:txPr>
                <a:bodyPr/>
                <a:lstStyle/>
                <a:p>
                  <a:pPr>
                    <a:defRPr sz="1000" b="0" i="0" u="none" strike="noStrike" baseline="0">
                      <a:solidFill>
                        <a:srgbClr val="000000"/>
                      </a:solidFill>
                      <a:latin typeface="Arial"/>
                      <a:ea typeface="Arial"/>
                      <a:cs typeface="Arial"/>
                    </a:defRPr>
                  </a:pPr>
                  <a:endParaRPr lang="en-US"/>
                </a:p>
              </c:txPr>
              <c:showCatName val="1"/>
            </c:dLbl>
            <c:dLbl>
              <c:idx val="312"/>
              <c:spPr>
                <a:noFill/>
                <a:ln w="25400">
                  <a:noFill/>
                </a:ln>
              </c:spPr>
              <c:txPr>
                <a:bodyPr/>
                <a:lstStyle/>
                <a:p>
                  <a:pPr>
                    <a:defRPr sz="1000" b="0" i="0" u="none" strike="noStrike" baseline="0">
                      <a:solidFill>
                        <a:srgbClr val="000000"/>
                      </a:solidFill>
                      <a:latin typeface="Arial"/>
                      <a:ea typeface="Arial"/>
                      <a:cs typeface="Arial"/>
                    </a:defRPr>
                  </a:pPr>
                  <a:endParaRPr lang="en-US"/>
                </a:p>
              </c:txPr>
            </c:dLbl>
            <c:dLbl>
              <c:idx val="328"/>
              <c:layout/>
              <c:spPr>
                <a:noFill/>
                <a:ln w="25400">
                  <a:noFill/>
                </a:ln>
              </c:spPr>
              <c:txPr>
                <a:bodyPr/>
                <a:lstStyle/>
                <a:p>
                  <a:pPr>
                    <a:defRPr sz="1000" b="0" i="0" u="none" strike="noStrike" baseline="0">
                      <a:solidFill>
                        <a:srgbClr val="000000"/>
                      </a:solidFill>
                      <a:latin typeface="Arial"/>
                      <a:ea typeface="Arial"/>
                      <a:cs typeface="Arial"/>
                    </a:defRPr>
                  </a:pPr>
                  <a:endParaRPr lang="en-US"/>
                </a:p>
              </c:txPr>
              <c:showCatName val="1"/>
            </c:dLbl>
            <c:delete val="1"/>
          </c:dLbls>
          <c:cat>
            <c:numRef>
              <c:f>'TSI data'!$A$2:$A$363</c:f>
              <c:numCache>
                <c:formatCode>mmm\-yy</c:formatCode>
                <c:ptCount val="362"/>
                <c:pt idx="0">
                  <c:v>28856</c:v>
                </c:pt>
                <c:pt idx="1">
                  <c:v>28887</c:v>
                </c:pt>
                <c:pt idx="2">
                  <c:v>28915</c:v>
                </c:pt>
                <c:pt idx="3">
                  <c:v>28946</c:v>
                </c:pt>
                <c:pt idx="4">
                  <c:v>28976</c:v>
                </c:pt>
                <c:pt idx="5">
                  <c:v>29007</c:v>
                </c:pt>
                <c:pt idx="6">
                  <c:v>29037</c:v>
                </c:pt>
                <c:pt idx="7">
                  <c:v>29068</c:v>
                </c:pt>
                <c:pt idx="8">
                  <c:v>29099</c:v>
                </c:pt>
                <c:pt idx="9">
                  <c:v>29129</c:v>
                </c:pt>
                <c:pt idx="10">
                  <c:v>29160</c:v>
                </c:pt>
                <c:pt idx="11">
                  <c:v>29190</c:v>
                </c:pt>
                <c:pt idx="12">
                  <c:v>29221</c:v>
                </c:pt>
                <c:pt idx="13">
                  <c:v>29252</c:v>
                </c:pt>
                <c:pt idx="14">
                  <c:v>29281</c:v>
                </c:pt>
                <c:pt idx="15">
                  <c:v>29312</c:v>
                </c:pt>
                <c:pt idx="16">
                  <c:v>29342</c:v>
                </c:pt>
                <c:pt idx="17">
                  <c:v>29373</c:v>
                </c:pt>
                <c:pt idx="18">
                  <c:v>29403</c:v>
                </c:pt>
                <c:pt idx="19">
                  <c:v>29434</c:v>
                </c:pt>
                <c:pt idx="20">
                  <c:v>29465</c:v>
                </c:pt>
                <c:pt idx="21">
                  <c:v>29495</c:v>
                </c:pt>
                <c:pt idx="22">
                  <c:v>29526</c:v>
                </c:pt>
                <c:pt idx="23">
                  <c:v>29556</c:v>
                </c:pt>
                <c:pt idx="24">
                  <c:v>29587</c:v>
                </c:pt>
                <c:pt idx="25">
                  <c:v>29618</c:v>
                </c:pt>
                <c:pt idx="26">
                  <c:v>29646</c:v>
                </c:pt>
                <c:pt idx="27">
                  <c:v>29677</c:v>
                </c:pt>
                <c:pt idx="28">
                  <c:v>29707</c:v>
                </c:pt>
                <c:pt idx="29">
                  <c:v>29738</c:v>
                </c:pt>
                <c:pt idx="30">
                  <c:v>29768</c:v>
                </c:pt>
                <c:pt idx="31">
                  <c:v>29799</c:v>
                </c:pt>
                <c:pt idx="32">
                  <c:v>29830</c:v>
                </c:pt>
                <c:pt idx="33">
                  <c:v>29860</c:v>
                </c:pt>
                <c:pt idx="34">
                  <c:v>29891</c:v>
                </c:pt>
                <c:pt idx="35">
                  <c:v>29921</c:v>
                </c:pt>
                <c:pt idx="36">
                  <c:v>29952</c:v>
                </c:pt>
                <c:pt idx="37">
                  <c:v>29983</c:v>
                </c:pt>
                <c:pt idx="38">
                  <c:v>30011</c:v>
                </c:pt>
                <c:pt idx="39">
                  <c:v>30042</c:v>
                </c:pt>
                <c:pt idx="40">
                  <c:v>30072</c:v>
                </c:pt>
                <c:pt idx="41">
                  <c:v>30103</c:v>
                </c:pt>
                <c:pt idx="42">
                  <c:v>30133</c:v>
                </c:pt>
                <c:pt idx="43">
                  <c:v>30164</c:v>
                </c:pt>
                <c:pt idx="44">
                  <c:v>30195</c:v>
                </c:pt>
                <c:pt idx="45">
                  <c:v>30225</c:v>
                </c:pt>
                <c:pt idx="46">
                  <c:v>30256</c:v>
                </c:pt>
                <c:pt idx="47">
                  <c:v>30286</c:v>
                </c:pt>
                <c:pt idx="48">
                  <c:v>30317</c:v>
                </c:pt>
                <c:pt idx="49">
                  <c:v>30348</c:v>
                </c:pt>
                <c:pt idx="50">
                  <c:v>30376</c:v>
                </c:pt>
                <c:pt idx="51">
                  <c:v>30407</c:v>
                </c:pt>
                <c:pt idx="52">
                  <c:v>30437</c:v>
                </c:pt>
                <c:pt idx="53">
                  <c:v>30468</c:v>
                </c:pt>
                <c:pt idx="54">
                  <c:v>30498</c:v>
                </c:pt>
                <c:pt idx="55">
                  <c:v>30529</c:v>
                </c:pt>
                <c:pt idx="56">
                  <c:v>30560</c:v>
                </c:pt>
                <c:pt idx="57">
                  <c:v>30590</c:v>
                </c:pt>
                <c:pt idx="58">
                  <c:v>30621</c:v>
                </c:pt>
                <c:pt idx="59">
                  <c:v>30651</c:v>
                </c:pt>
                <c:pt idx="60">
                  <c:v>30682</c:v>
                </c:pt>
                <c:pt idx="61">
                  <c:v>30713</c:v>
                </c:pt>
                <c:pt idx="62">
                  <c:v>30742</c:v>
                </c:pt>
                <c:pt idx="63">
                  <c:v>30773</c:v>
                </c:pt>
                <c:pt idx="64">
                  <c:v>30803</c:v>
                </c:pt>
                <c:pt idx="65">
                  <c:v>30834</c:v>
                </c:pt>
                <c:pt idx="66">
                  <c:v>30864</c:v>
                </c:pt>
                <c:pt idx="67">
                  <c:v>30895</c:v>
                </c:pt>
                <c:pt idx="68">
                  <c:v>30926</c:v>
                </c:pt>
                <c:pt idx="69">
                  <c:v>30956</c:v>
                </c:pt>
                <c:pt idx="70">
                  <c:v>30987</c:v>
                </c:pt>
                <c:pt idx="71">
                  <c:v>31017</c:v>
                </c:pt>
                <c:pt idx="72">
                  <c:v>31048</c:v>
                </c:pt>
                <c:pt idx="73">
                  <c:v>31079</c:v>
                </c:pt>
                <c:pt idx="74">
                  <c:v>31107</c:v>
                </c:pt>
                <c:pt idx="75">
                  <c:v>31138</c:v>
                </c:pt>
                <c:pt idx="76">
                  <c:v>31168</c:v>
                </c:pt>
                <c:pt idx="77">
                  <c:v>31199</c:v>
                </c:pt>
                <c:pt idx="78">
                  <c:v>31229</c:v>
                </c:pt>
                <c:pt idx="79">
                  <c:v>31260</c:v>
                </c:pt>
                <c:pt idx="80">
                  <c:v>31291</c:v>
                </c:pt>
                <c:pt idx="81">
                  <c:v>31321</c:v>
                </c:pt>
                <c:pt idx="82">
                  <c:v>31352</c:v>
                </c:pt>
                <c:pt idx="83">
                  <c:v>31382</c:v>
                </c:pt>
                <c:pt idx="84">
                  <c:v>31413</c:v>
                </c:pt>
                <c:pt idx="85">
                  <c:v>31444</c:v>
                </c:pt>
                <c:pt idx="86">
                  <c:v>31472</c:v>
                </c:pt>
                <c:pt idx="87">
                  <c:v>31503</c:v>
                </c:pt>
                <c:pt idx="88">
                  <c:v>31533</c:v>
                </c:pt>
                <c:pt idx="89">
                  <c:v>31564</c:v>
                </c:pt>
                <c:pt idx="90">
                  <c:v>31594</c:v>
                </c:pt>
                <c:pt idx="91">
                  <c:v>31625</c:v>
                </c:pt>
                <c:pt idx="92">
                  <c:v>31656</c:v>
                </c:pt>
                <c:pt idx="93">
                  <c:v>31686</c:v>
                </c:pt>
                <c:pt idx="94">
                  <c:v>31717</c:v>
                </c:pt>
                <c:pt idx="95">
                  <c:v>31747</c:v>
                </c:pt>
                <c:pt idx="96">
                  <c:v>31778</c:v>
                </c:pt>
                <c:pt idx="97">
                  <c:v>31809</c:v>
                </c:pt>
                <c:pt idx="98">
                  <c:v>31837</c:v>
                </c:pt>
                <c:pt idx="99">
                  <c:v>31868</c:v>
                </c:pt>
                <c:pt idx="100">
                  <c:v>31898</c:v>
                </c:pt>
                <c:pt idx="101">
                  <c:v>31929</c:v>
                </c:pt>
                <c:pt idx="102">
                  <c:v>31959</c:v>
                </c:pt>
                <c:pt idx="103">
                  <c:v>31990</c:v>
                </c:pt>
                <c:pt idx="104">
                  <c:v>32021</c:v>
                </c:pt>
                <c:pt idx="105">
                  <c:v>32051</c:v>
                </c:pt>
                <c:pt idx="106">
                  <c:v>32082</c:v>
                </c:pt>
                <c:pt idx="107">
                  <c:v>32112</c:v>
                </c:pt>
                <c:pt idx="108">
                  <c:v>32143</c:v>
                </c:pt>
                <c:pt idx="109">
                  <c:v>32174</c:v>
                </c:pt>
                <c:pt idx="110">
                  <c:v>32203</c:v>
                </c:pt>
                <c:pt idx="111">
                  <c:v>32234</c:v>
                </c:pt>
                <c:pt idx="112">
                  <c:v>32264</c:v>
                </c:pt>
                <c:pt idx="113">
                  <c:v>32295</c:v>
                </c:pt>
                <c:pt idx="114">
                  <c:v>32325</c:v>
                </c:pt>
                <c:pt idx="115">
                  <c:v>32356</c:v>
                </c:pt>
                <c:pt idx="116">
                  <c:v>32387</c:v>
                </c:pt>
                <c:pt idx="117">
                  <c:v>32417</c:v>
                </c:pt>
                <c:pt idx="118">
                  <c:v>32448</c:v>
                </c:pt>
                <c:pt idx="119">
                  <c:v>32478</c:v>
                </c:pt>
                <c:pt idx="120">
                  <c:v>32509</c:v>
                </c:pt>
                <c:pt idx="121">
                  <c:v>32540</c:v>
                </c:pt>
                <c:pt idx="122">
                  <c:v>32568</c:v>
                </c:pt>
                <c:pt idx="123">
                  <c:v>32599</c:v>
                </c:pt>
                <c:pt idx="124">
                  <c:v>32629</c:v>
                </c:pt>
                <c:pt idx="125">
                  <c:v>32660</c:v>
                </c:pt>
                <c:pt idx="126">
                  <c:v>32690</c:v>
                </c:pt>
                <c:pt idx="127">
                  <c:v>32721</c:v>
                </c:pt>
                <c:pt idx="128">
                  <c:v>32752</c:v>
                </c:pt>
                <c:pt idx="129">
                  <c:v>32782</c:v>
                </c:pt>
                <c:pt idx="130">
                  <c:v>32813</c:v>
                </c:pt>
                <c:pt idx="131">
                  <c:v>32843</c:v>
                </c:pt>
                <c:pt idx="132">
                  <c:v>32874</c:v>
                </c:pt>
                <c:pt idx="133">
                  <c:v>32905</c:v>
                </c:pt>
                <c:pt idx="134">
                  <c:v>32933</c:v>
                </c:pt>
                <c:pt idx="135">
                  <c:v>32964</c:v>
                </c:pt>
                <c:pt idx="136">
                  <c:v>32994</c:v>
                </c:pt>
                <c:pt idx="137">
                  <c:v>33025</c:v>
                </c:pt>
                <c:pt idx="138">
                  <c:v>33055</c:v>
                </c:pt>
                <c:pt idx="139">
                  <c:v>33086</c:v>
                </c:pt>
                <c:pt idx="140">
                  <c:v>33117</c:v>
                </c:pt>
                <c:pt idx="141">
                  <c:v>33147</c:v>
                </c:pt>
                <c:pt idx="142">
                  <c:v>33178</c:v>
                </c:pt>
                <c:pt idx="143">
                  <c:v>33208</c:v>
                </c:pt>
                <c:pt idx="144">
                  <c:v>33239</c:v>
                </c:pt>
                <c:pt idx="145">
                  <c:v>33270</c:v>
                </c:pt>
                <c:pt idx="146">
                  <c:v>33298</c:v>
                </c:pt>
                <c:pt idx="147">
                  <c:v>33329</c:v>
                </c:pt>
                <c:pt idx="148">
                  <c:v>33359</c:v>
                </c:pt>
                <c:pt idx="149">
                  <c:v>33390</c:v>
                </c:pt>
                <c:pt idx="150">
                  <c:v>33420</c:v>
                </c:pt>
                <c:pt idx="151">
                  <c:v>33451</c:v>
                </c:pt>
                <c:pt idx="152">
                  <c:v>33482</c:v>
                </c:pt>
                <c:pt idx="153">
                  <c:v>33512</c:v>
                </c:pt>
                <c:pt idx="154">
                  <c:v>33543</c:v>
                </c:pt>
                <c:pt idx="155">
                  <c:v>33573</c:v>
                </c:pt>
                <c:pt idx="156">
                  <c:v>33604</c:v>
                </c:pt>
                <c:pt idx="157">
                  <c:v>33635</c:v>
                </c:pt>
                <c:pt idx="158">
                  <c:v>33664</c:v>
                </c:pt>
                <c:pt idx="159">
                  <c:v>33695</c:v>
                </c:pt>
                <c:pt idx="160">
                  <c:v>33725</c:v>
                </c:pt>
                <c:pt idx="161">
                  <c:v>33756</c:v>
                </c:pt>
                <c:pt idx="162">
                  <c:v>33786</c:v>
                </c:pt>
                <c:pt idx="163">
                  <c:v>33817</c:v>
                </c:pt>
                <c:pt idx="164">
                  <c:v>33848</c:v>
                </c:pt>
                <c:pt idx="165">
                  <c:v>33878</c:v>
                </c:pt>
                <c:pt idx="166">
                  <c:v>33909</c:v>
                </c:pt>
                <c:pt idx="167">
                  <c:v>33939</c:v>
                </c:pt>
                <c:pt idx="168">
                  <c:v>33970</c:v>
                </c:pt>
                <c:pt idx="169">
                  <c:v>34001</c:v>
                </c:pt>
                <c:pt idx="170">
                  <c:v>34029</c:v>
                </c:pt>
                <c:pt idx="171">
                  <c:v>34060</c:v>
                </c:pt>
                <c:pt idx="172">
                  <c:v>34090</c:v>
                </c:pt>
                <c:pt idx="173">
                  <c:v>34121</c:v>
                </c:pt>
                <c:pt idx="174">
                  <c:v>34151</c:v>
                </c:pt>
                <c:pt idx="175">
                  <c:v>34182</c:v>
                </c:pt>
                <c:pt idx="176">
                  <c:v>34213</c:v>
                </c:pt>
                <c:pt idx="177">
                  <c:v>34243</c:v>
                </c:pt>
                <c:pt idx="178">
                  <c:v>34274</c:v>
                </c:pt>
                <c:pt idx="179">
                  <c:v>34304</c:v>
                </c:pt>
                <c:pt idx="180">
                  <c:v>34335</c:v>
                </c:pt>
                <c:pt idx="181">
                  <c:v>34366</c:v>
                </c:pt>
                <c:pt idx="182">
                  <c:v>34394</c:v>
                </c:pt>
                <c:pt idx="183">
                  <c:v>34425</c:v>
                </c:pt>
                <c:pt idx="184">
                  <c:v>34455</c:v>
                </c:pt>
                <c:pt idx="185">
                  <c:v>34486</c:v>
                </c:pt>
                <c:pt idx="186">
                  <c:v>34516</c:v>
                </c:pt>
                <c:pt idx="187">
                  <c:v>34547</c:v>
                </c:pt>
                <c:pt idx="188">
                  <c:v>34578</c:v>
                </c:pt>
                <c:pt idx="189">
                  <c:v>34608</c:v>
                </c:pt>
                <c:pt idx="190">
                  <c:v>34639</c:v>
                </c:pt>
                <c:pt idx="191">
                  <c:v>34669</c:v>
                </c:pt>
                <c:pt idx="192">
                  <c:v>34700</c:v>
                </c:pt>
                <c:pt idx="193">
                  <c:v>34731</c:v>
                </c:pt>
                <c:pt idx="194">
                  <c:v>34759</c:v>
                </c:pt>
                <c:pt idx="195">
                  <c:v>34790</c:v>
                </c:pt>
                <c:pt idx="196">
                  <c:v>34820</c:v>
                </c:pt>
                <c:pt idx="197">
                  <c:v>34851</c:v>
                </c:pt>
                <c:pt idx="198">
                  <c:v>34881</c:v>
                </c:pt>
                <c:pt idx="199">
                  <c:v>34912</c:v>
                </c:pt>
                <c:pt idx="200">
                  <c:v>34943</c:v>
                </c:pt>
                <c:pt idx="201">
                  <c:v>34973</c:v>
                </c:pt>
                <c:pt idx="202">
                  <c:v>35004</c:v>
                </c:pt>
                <c:pt idx="203">
                  <c:v>35034</c:v>
                </c:pt>
                <c:pt idx="204">
                  <c:v>35065</c:v>
                </c:pt>
                <c:pt idx="205">
                  <c:v>35096</c:v>
                </c:pt>
                <c:pt idx="206">
                  <c:v>35125</c:v>
                </c:pt>
                <c:pt idx="207">
                  <c:v>35156</c:v>
                </c:pt>
                <c:pt idx="208">
                  <c:v>35186</c:v>
                </c:pt>
                <c:pt idx="209">
                  <c:v>35217</c:v>
                </c:pt>
                <c:pt idx="210">
                  <c:v>35247</c:v>
                </c:pt>
                <c:pt idx="211">
                  <c:v>35278</c:v>
                </c:pt>
                <c:pt idx="212">
                  <c:v>35309</c:v>
                </c:pt>
                <c:pt idx="213">
                  <c:v>35339</c:v>
                </c:pt>
                <c:pt idx="214">
                  <c:v>35370</c:v>
                </c:pt>
                <c:pt idx="215">
                  <c:v>35400</c:v>
                </c:pt>
                <c:pt idx="216">
                  <c:v>35431</c:v>
                </c:pt>
                <c:pt idx="217">
                  <c:v>35462</c:v>
                </c:pt>
                <c:pt idx="218">
                  <c:v>35490</c:v>
                </c:pt>
                <c:pt idx="219">
                  <c:v>35521</c:v>
                </c:pt>
                <c:pt idx="220">
                  <c:v>35551</c:v>
                </c:pt>
                <c:pt idx="221">
                  <c:v>35582</c:v>
                </c:pt>
                <c:pt idx="222">
                  <c:v>35612</c:v>
                </c:pt>
                <c:pt idx="223">
                  <c:v>35643</c:v>
                </c:pt>
                <c:pt idx="224">
                  <c:v>35674</c:v>
                </c:pt>
                <c:pt idx="225">
                  <c:v>35704</c:v>
                </c:pt>
                <c:pt idx="226">
                  <c:v>35735</c:v>
                </c:pt>
                <c:pt idx="227">
                  <c:v>35765</c:v>
                </c:pt>
                <c:pt idx="228">
                  <c:v>35796</c:v>
                </c:pt>
                <c:pt idx="229">
                  <c:v>35827</c:v>
                </c:pt>
                <c:pt idx="230">
                  <c:v>35855</c:v>
                </c:pt>
                <c:pt idx="231">
                  <c:v>35886</c:v>
                </c:pt>
                <c:pt idx="232">
                  <c:v>35916</c:v>
                </c:pt>
                <c:pt idx="233">
                  <c:v>35947</c:v>
                </c:pt>
                <c:pt idx="234">
                  <c:v>35977</c:v>
                </c:pt>
                <c:pt idx="235">
                  <c:v>36008</c:v>
                </c:pt>
                <c:pt idx="236">
                  <c:v>36039</c:v>
                </c:pt>
                <c:pt idx="237">
                  <c:v>36069</c:v>
                </c:pt>
                <c:pt idx="238">
                  <c:v>36100</c:v>
                </c:pt>
                <c:pt idx="239">
                  <c:v>36130</c:v>
                </c:pt>
                <c:pt idx="240">
                  <c:v>36161</c:v>
                </c:pt>
                <c:pt idx="241">
                  <c:v>36192</c:v>
                </c:pt>
                <c:pt idx="242">
                  <c:v>36220</c:v>
                </c:pt>
                <c:pt idx="243">
                  <c:v>36251</c:v>
                </c:pt>
                <c:pt idx="244">
                  <c:v>36281</c:v>
                </c:pt>
                <c:pt idx="245">
                  <c:v>36312</c:v>
                </c:pt>
                <c:pt idx="246">
                  <c:v>36342</c:v>
                </c:pt>
                <c:pt idx="247">
                  <c:v>36373</c:v>
                </c:pt>
                <c:pt idx="248">
                  <c:v>36404</c:v>
                </c:pt>
                <c:pt idx="249">
                  <c:v>36434</c:v>
                </c:pt>
                <c:pt idx="250">
                  <c:v>36465</c:v>
                </c:pt>
                <c:pt idx="251">
                  <c:v>36495</c:v>
                </c:pt>
                <c:pt idx="252">
                  <c:v>36526</c:v>
                </c:pt>
                <c:pt idx="253">
                  <c:v>36557</c:v>
                </c:pt>
                <c:pt idx="254">
                  <c:v>36586</c:v>
                </c:pt>
                <c:pt idx="255">
                  <c:v>36617</c:v>
                </c:pt>
                <c:pt idx="256">
                  <c:v>36647</c:v>
                </c:pt>
                <c:pt idx="257">
                  <c:v>36678</c:v>
                </c:pt>
                <c:pt idx="258">
                  <c:v>36708</c:v>
                </c:pt>
                <c:pt idx="259">
                  <c:v>36739</c:v>
                </c:pt>
                <c:pt idx="260">
                  <c:v>36770</c:v>
                </c:pt>
                <c:pt idx="261">
                  <c:v>36800</c:v>
                </c:pt>
                <c:pt idx="262">
                  <c:v>36831</c:v>
                </c:pt>
                <c:pt idx="263">
                  <c:v>36861</c:v>
                </c:pt>
                <c:pt idx="264">
                  <c:v>36892</c:v>
                </c:pt>
                <c:pt idx="265">
                  <c:v>36923</c:v>
                </c:pt>
                <c:pt idx="266">
                  <c:v>36951</c:v>
                </c:pt>
                <c:pt idx="267">
                  <c:v>36982</c:v>
                </c:pt>
                <c:pt idx="268">
                  <c:v>37012</c:v>
                </c:pt>
                <c:pt idx="269">
                  <c:v>37043</c:v>
                </c:pt>
                <c:pt idx="270">
                  <c:v>37073</c:v>
                </c:pt>
                <c:pt idx="271">
                  <c:v>37104</c:v>
                </c:pt>
                <c:pt idx="272">
                  <c:v>37135</c:v>
                </c:pt>
                <c:pt idx="273">
                  <c:v>37165</c:v>
                </c:pt>
                <c:pt idx="274">
                  <c:v>37196</c:v>
                </c:pt>
                <c:pt idx="275">
                  <c:v>37226</c:v>
                </c:pt>
                <c:pt idx="276">
                  <c:v>37257</c:v>
                </c:pt>
                <c:pt idx="277">
                  <c:v>37288</c:v>
                </c:pt>
                <c:pt idx="278">
                  <c:v>37316</c:v>
                </c:pt>
                <c:pt idx="279">
                  <c:v>37347</c:v>
                </c:pt>
                <c:pt idx="280">
                  <c:v>37377</c:v>
                </c:pt>
                <c:pt idx="281">
                  <c:v>37408</c:v>
                </c:pt>
                <c:pt idx="282">
                  <c:v>37438</c:v>
                </c:pt>
                <c:pt idx="283">
                  <c:v>37469</c:v>
                </c:pt>
                <c:pt idx="284">
                  <c:v>37500</c:v>
                </c:pt>
                <c:pt idx="285">
                  <c:v>37530</c:v>
                </c:pt>
                <c:pt idx="286">
                  <c:v>37561</c:v>
                </c:pt>
                <c:pt idx="287">
                  <c:v>37591</c:v>
                </c:pt>
                <c:pt idx="288">
                  <c:v>37622</c:v>
                </c:pt>
                <c:pt idx="289">
                  <c:v>37653</c:v>
                </c:pt>
                <c:pt idx="290">
                  <c:v>37681</c:v>
                </c:pt>
                <c:pt idx="291">
                  <c:v>37712</c:v>
                </c:pt>
                <c:pt idx="292">
                  <c:v>37742</c:v>
                </c:pt>
                <c:pt idx="293">
                  <c:v>37773</c:v>
                </c:pt>
                <c:pt idx="294">
                  <c:v>37803</c:v>
                </c:pt>
                <c:pt idx="295">
                  <c:v>37834</c:v>
                </c:pt>
                <c:pt idx="296">
                  <c:v>37865</c:v>
                </c:pt>
                <c:pt idx="297">
                  <c:v>37895</c:v>
                </c:pt>
                <c:pt idx="298">
                  <c:v>37926</c:v>
                </c:pt>
                <c:pt idx="299">
                  <c:v>37956</c:v>
                </c:pt>
                <c:pt idx="300">
                  <c:v>37987</c:v>
                </c:pt>
                <c:pt idx="301">
                  <c:v>38018</c:v>
                </c:pt>
                <c:pt idx="302">
                  <c:v>38047</c:v>
                </c:pt>
                <c:pt idx="303">
                  <c:v>38078</c:v>
                </c:pt>
                <c:pt idx="304">
                  <c:v>38108</c:v>
                </c:pt>
                <c:pt idx="305">
                  <c:v>38139</c:v>
                </c:pt>
                <c:pt idx="306">
                  <c:v>38169</c:v>
                </c:pt>
                <c:pt idx="307">
                  <c:v>38200</c:v>
                </c:pt>
                <c:pt idx="308">
                  <c:v>38231</c:v>
                </c:pt>
                <c:pt idx="309">
                  <c:v>38261</c:v>
                </c:pt>
                <c:pt idx="310">
                  <c:v>38292</c:v>
                </c:pt>
                <c:pt idx="311">
                  <c:v>38322</c:v>
                </c:pt>
                <c:pt idx="312">
                  <c:v>38353</c:v>
                </c:pt>
                <c:pt idx="313">
                  <c:v>38384</c:v>
                </c:pt>
                <c:pt idx="314">
                  <c:v>38412</c:v>
                </c:pt>
                <c:pt idx="315">
                  <c:v>38443</c:v>
                </c:pt>
                <c:pt idx="316">
                  <c:v>38473</c:v>
                </c:pt>
                <c:pt idx="317">
                  <c:v>38504</c:v>
                </c:pt>
                <c:pt idx="318">
                  <c:v>38534</c:v>
                </c:pt>
                <c:pt idx="319">
                  <c:v>38565</c:v>
                </c:pt>
                <c:pt idx="320">
                  <c:v>38596</c:v>
                </c:pt>
                <c:pt idx="321">
                  <c:v>38626</c:v>
                </c:pt>
                <c:pt idx="322">
                  <c:v>38657</c:v>
                </c:pt>
                <c:pt idx="323">
                  <c:v>38687</c:v>
                </c:pt>
                <c:pt idx="324">
                  <c:v>38718</c:v>
                </c:pt>
                <c:pt idx="325">
                  <c:v>38749</c:v>
                </c:pt>
                <c:pt idx="326">
                  <c:v>38777</c:v>
                </c:pt>
                <c:pt idx="327">
                  <c:v>38808</c:v>
                </c:pt>
                <c:pt idx="328">
                  <c:v>38838</c:v>
                </c:pt>
                <c:pt idx="329">
                  <c:v>38869</c:v>
                </c:pt>
                <c:pt idx="330">
                  <c:v>38899</c:v>
                </c:pt>
                <c:pt idx="331">
                  <c:v>38930</c:v>
                </c:pt>
                <c:pt idx="332">
                  <c:v>38961</c:v>
                </c:pt>
                <c:pt idx="333">
                  <c:v>38991</c:v>
                </c:pt>
                <c:pt idx="334">
                  <c:v>39022</c:v>
                </c:pt>
                <c:pt idx="335">
                  <c:v>39052</c:v>
                </c:pt>
                <c:pt idx="336">
                  <c:v>39083</c:v>
                </c:pt>
                <c:pt idx="337">
                  <c:v>39114</c:v>
                </c:pt>
                <c:pt idx="338">
                  <c:v>39142</c:v>
                </c:pt>
                <c:pt idx="339">
                  <c:v>39173</c:v>
                </c:pt>
                <c:pt idx="340">
                  <c:v>39203</c:v>
                </c:pt>
                <c:pt idx="341">
                  <c:v>39234</c:v>
                </c:pt>
                <c:pt idx="342">
                  <c:v>39264</c:v>
                </c:pt>
                <c:pt idx="343">
                  <c:v>39295</c:v>
                </c:pt>
                <c:pt idx="344">
                  <c:v>39326</c:v>
                </c:pt>
                <c:pt idx="345">
                  <c:v>39356</c:v>
                </c:pt>
                <c:pt idx="346">
                  <c:v>39387</c:v>
                </c:pt>
                <c:pt idx="347">
                  <c:v>39417</c:v>
                </c:pt>
                <c:pt idx="348">
                  <c:v>39448</c:v>
                </c:pt>
                <c:pt idx="349">
                  <c:v>39479</c:v>
                </c:pt>
                <c:pt idx="350">
                  <c:v>39508</c:v>
                </c:pt>
                <c:pt idx="351">
                  <c:v>39539</c:v>
                </c:pt>
                <c:pt idx="352">
                  <c:v>39569</c:v>
                </c:pt>
                <c:pt idx="353">
                  <c:v>39600</c:v>
                </c:pt>
                <c:pt idx="354">
                  <c:v>39630</c:v>
                </c:pt>
                <c:pt idx="355">
                  <c:v>39661</c:v>
                </c:pt>
                <c:pt idx="356">
                  <c:v>39692</c:v>
                </c:pt>
                <c:pt idx="357">
                  <c:v>39722</c:v>
                </c:pt>
                <c:pt idx="358">
                  <c:v>39753</c:v>
                </c:pt>
                <c:pt idx="359">
                  <c:v>39783</c:v>
                </c:pt>
                <c:pt idx="360">
                  <c:v>39814</c:v>
                </c:pt>
                <c:pt idx="361">
                  <c:v>39845</c:v>
                </c:pt>
              </c:numCache>
            </c:numRef>
          </c:cat>
          <c:val>
            <c:numRef>
              <c:f>'TSI data'!$D$2:$D$363</c:f>
              <c:numCache>
                <c:formatCode>General</c:formatCode>
                <c:ptCount val="362"/>
                <c:pt idx="1">
                  <c:v>64.566717872991404</c:v>
                </c:pt>
                <c:pt idx="2">
                  <c:v>65.425966560239203</c:v>
                </c:pt>
                <c:pt idx="3">
                  <c:v>53.415442214423237</c:v>
                </c:pt>
                <c:pt idx="4">
                  <c:v>62.816428289859495</c:v>
                </c:pt>
                <c:pt idx="5">
                  <c:v>63.076843679774392</c:v>
                </c:pt>
                <c:pt idx="6">
                  <c:v>62.322316335639194</c:v>
                </c:pt>
                <c:pt idx="7">
                  <c:v>60.991742134619152</c:v>
                </c:pt>
                <c:pt idx="8">
                  <c:v>60.434476218481372</c:v>
                </c:pt>
                <c:pt idx="9">
                  <c:v>60.507894110456725</c:v>
                </c:pt>
                <c:pt idx="10">
                  <c:v>59.768028984942966</c:v>
                </c:pt>
                <c:pt idx="11">
                  <c:v>60.077593641421252</c:v>
                </c:pt>
                <c:pt idx="12">
                  <c:v>59.109035468958965</c:v>
                </c:pt>
                <c:pt idx="13">
                  <c:v>58.849492915279903</c:v>
                </c:pt>
                <c:pt idx="14">
                  <c:v>58.755377608508638</c:v>
                </c:pt>
                <c:pt idx="15">
                  <c:v>56.477951659164845</c:v>
                </c:pt>
                <c:pt idx="16">
                  <c:v>54.318195931256838</c:v>
                </c:pt>
                <c:pt idx="17">
                  <c:v>53.550563045802086</c:v>
                </c:pt>
                <c:pt idx="18">
                  <c:v>52.011413885331997</c:v>
                </c:pt>
                <c:pt idx="19">
                  <c:v>53.494364938896702</c:v>
                </c:pt>
                <c:pt idx="20">
                  <c:v>54.254533026633851</c:v>
                </c:pt>
                <c:pt idx="21">
                  <c:v>55.102627615272951</c:v>
                </c:pt>
                <c:pt idx="22">
                  <c:v>56.748459006302291</c:v>
                </c:pt>
                <c:pt idx="23">
                  <c:v>57.843419560343122</c:v>
                </c:pt>
                <c:pt idx="24">
                  <c:v>58.109482690860624</c:v>
                </c:pt>
                <c:pt idx="25">
                  <c:v>58.347464122753337</c:v>
                </c:pt>
                <c:pt idx="26">
                  <c:v>58.333684279619057</c:v>
                </c:pt>
                <c:pt idx="27">
                  <c:v>57.066930019261555</c:v>
                </c:pt>
                <c:pt idx="28">
                  <c:v>56.611853935078059</c:v>
                </c:pt>
                <c:pt idx="29">
                  <c:v>56.385684495325421</c:v>
                </c:pt>
                <c:pt idx="30">
                  <c:v>56.526204177481851</c:v>
                </c:pt>
                <c:pt idx="31">
                  <c:v>56.052403812465812</c:v>
                </c:pt>
                <c:pt idx="32">
                  <c:v>55.277714789256045</c:v>
                </c:pt>
                <c:pt idx="33">
                  <c:v>55.291026723735335</c:v>
                </c:pt>
                <c:pt idx="34">
                  <c:v>54.160568319521794</c:v>
                </c:pt>
                <c:pt idx="35">
                  <c:v>53.185267345019291</c:v>
                </c:pt>
                <c:pt idx="36">
                  <c:v>52.072367273597294</c:v>
                </c:pt>
                <c:pt idx="37">
                  <c:v>52.521598632288537</c:v>
                </c:pt>
                <c:pt idx="38">
                  <c:v>51.695896816896052</c:v>
                </c:pt>
                <c:pt idx="39">
                  <c:v>51.431334759904836</c:v>
                </c:pt>
                <c:pt idx="40">
                  <c:v>50.650177458067994</c:v>
                </c:pt>
                <c:pt idx="41">
                  <c:v>52.685763113461952</c:v>
                </c:pt>
                <c:pt idx="42">
                  <c:v>51.890124525395841</c:v>
                </c:pt>
                <c:pt idx="43">
                  <c:v>51.49310973955884</c:v>
                </c:pt>
                <c:pt idx="44">
                  <c:v>51.351469082445924</c:v>
                </c:pt>
                <c:pt idx="45">
                  <c:v>50.513500229201235</c:v>
                </c:pt>
                <c:pt idx="46">
                  <c:v>49.853822636069374</c:v>
                </c:pt>
                <c:pt idx="47">
                  <c:v>50.039138399019969</c:v>
                </c:pt>
                <c:pt idx="48">
                  <c:v>51.080397364994923</c:v>
                </c:pt>
                <c:pt idx="49">
                  <c:v>50.77231716011601</c:v>
                </c:pt>
                <c:pt idx="50">
                  <c:v>51.011037814813186</c:v>
                </c:pt>
                <c:pt idx="51">
                  <c:v>52.074928546835018</c:v>
                </c:pt>
                <c:pt idx="52">
                  <c:v>52.400077159004447</c:v>
                </c:pt>
                <c:pt idx="53">
                  <c:v>53.112789082007644</c:v>
                </c:pt>
                <c:pt idx="54">
                  <c:v>56.119400425983045</c:v>
                </c:pt>
                <c:pt idx="55">
                  <c:v>53.886126842417916</c:v>
                </c:pt>
                <c:pt idx="56">
                  <c:v>54.138413398422422</c:v>
                </c:pt>
                <c:pt idx="57">
                  <c:v>54.401036773366137</c:v>
                </c:pt>
                <c:pt idx="58">
                  <c:v>54.478790712653648</c:v>
                </c:pt>
                <c:pt idx="59">
                  <c:v>55.449459598843745</c:v>
                </c:pt>
                <c:pt idx="60">
                  <c:v>56.924873124460476</c:v>
                </c:pt>
                <c:pt idx="61">
                  <c:v>57.244577034749454</c:v>
                </c:pt>
                <c:pt idx="62">
                  <c:v>57.77310933992225</c:v>
                </c:pt>
                <c:pt idx="63">
                  <c:v>58.921023339021481</c:v>
                </c:pt>
                <c:pt idx="64">
                  <c:v>58.279153885030333</c:v>
                </c:pt>
                <c:pt idx="65">
                  <c:v>58.22777582286011</c:v>
                </c:pt>
                <c:pt idx="66">
                  <c:v>58.054603275656426</c:v>
                </c:pt>
                <c:pt idx="67">
                  <c:v>57.906284090981444</c:v>
                </c:pt>
                <c:pt idx="68">
                  <c:v>57.615498338164578</c:v>
                </c:pt>
                <c:pt idx="69">
                  <c:v>57.51288906344643</c:v>
                </c:pt>
                <c:pt idx="70">
                  <c:v>57.343734329399943</c:v>
                </c:pt>
                <c:pt idx="71">
                  <c:v>57.11467933513714</c:v>
                </c:pt>
                <c:pt idx="72">
                  <c:v>55.51335838596686</c:v>
                </c:pt>
                <c:pt idx="73">
                  <c:v>55.873269213712753</c:v>
                </c:pt>
                <c:pt idx="74">
                  <c:v>55.455933734356961</c:v>
                </c:pt>
                <c:pt idx="75">
                  <c:v>56.049591969904654</c:v>
                </c:pt>
                <c:pt idx="76">
                  <c:v>55.893347451033236</c:v>
                </c:pt>
                <c:pt idx="77">
                  <c:v>55.49719040590864</c:v>
                </c:pt>
                <c:pt idx="78">
                  <c:v>55.056863407476477</c:v>
                </c:pt>
                <c:pt idx="79">
                  <c:v>55.526126547094442</c:v>
                </c:pt>
                <c:pt idx="80">
                  <c:v>55.739500630434563</c:v>
                </c:pt>
                <c:pt idx="81">
                  <c:v>55.474050416534595</c:v>
                </c:pt>
                <c:pt idx="82">
                  <c:v>55.730649953940322</c:v>
                </c:pt>
                <c:pt idx="83">
                  <c:v>56.47587810109188</c:v>
                </c:pt>
                <c:pt idx="84">
                  <c:v>56.631945424156328</c:v>
                </c:pt>
                <c:pt idx="85">
                  <c:v>57.44921359306052</c:v>
                </c:pt>
                <c:pt idx="86">
                  <c:v>57.575769286341782</c:v>
                </c:pt>
                <c:pt idx="87">
                  <c:v>57.384246819175985</c:v>
                </c:pt>
                <c:pt idx="88">
                  <c:v>57.639667094578058</c:v>
                </c:pt>
                <c:pt idx="89">
                  <c:v>57.676334269933491</c:v>
                </c:pt>
                <c:pt idx="90">
                  <c:v>59.454649775567376</c:v>
                </c:pt>
                <c:pt idx="91">
                  <c:v>59.668108937258324</c:v>
                </c:pt>
                <c:pt idx="92">
                  <c:v>59.851620686925244</c:v>
                </c:pt>
                <c:pt idx="93">
                  <c:v>59.754820265152354</c:v>
                </c:pt>
                <c:pt idx="94">
                  <c:v>60.099401893415575</c:v>
                </c:pt>
                <c:pt idx="95">
                  <c:v>60.15980218666914</c:v>
                </c:pt>
                <c:pt idx="96">
                  <c:v>60.585137513464595</c:v>
                </c:pt>
                <c:pt idx="97">
                  <c:v>61.998515120868404</c:v>
                </c:pt>
                <c:pt idx="98">
                  <c:v>62.353924572343509</c:v>
                </c:pt>
                <c:pt idx="99">
                  <c:v>62.016010712176353</c:v>
                </c:pt>
                <c:pt idx="100">
                  <c:v>62.464042635977066</c:v>
                </c:pt>
                <c:pt idx="101">
                  <c:v>62.957392000740484</c:v>
                </c:pt>
                <c:pt idx="102">
                  <c:v>63.64128389127309</c:v>
                </c:pt>
                <c:pt idx="103">
                  <c:v>64.262648736605186</c:v>
                </c:pt>
                <c:pt idx="104">
                  <c:v>65.257136751910465</c:v>
                </c:pt>
                <c:pt idx="105">
                  <c:v>66.242048489538547</c:v>
                </c:pt>
                <c:pt idx="106">
                  <c:v>67.327031236714134</c:v>
                </c:pt>
                <c:pt idx="107">
                  <c:v>67.559228223045963</c:v>
                </c:pt>
                <c:pt idx="108">
                  <c:v>67.787361119363979</c:v>
                </c:pt>
                <c:pt idx="109">
                  <c:v>67.845903487025993</c:v>
                </c:pt>
                <c:pt idx="110">
                  <c:v>67.904562082135996</c:v>
                </c:pt>
                <c:pt idx="111">
                  <c:v>68.278643657307171</c:v>
                </c:pt>
                <c:pt idx="112">
                  <c:v>68.91933980591466</c:v>
                </c:pt>
                <c:pt idx="113">
                  <c:v>69.807778620041248</c:v>
                </c:pt>
                <c:pt idx="114">
                  <c:v>67.909622345446593</c:v>
                </c:pt>
                <c:pt idx="115">
                  <c:v>68.218868534922748</c:v>
                </c:pt>
                <c:pt idx="116">
                  <c:v>68.64916490155629</c:v>
                </c:pt>
                <c:pt idx="117">
                  <c:v>69.014618437428339</c:v>
                </c:pt>
                <c:pt idx="118">
                  <c:v>68.854037824693265</c:v>
                </c:pt>
                <c:pt idx="119">
                  <c:v>69.463958613860328</c:v>
                </c:pt>
                <c:pt idx="120">
                  <c:v>68.370370710200945</c:v>
                </c:pt>
                <c:pt idx="121">
                  <c:v>67.760467433616128</c:v>
                </c:pt>
                <c:pt idx="122">
                  <c:v>67.471028864456599</c:v>
                </c:pt>
                <c:pt idx="123">
                  <c:v>68.155567615291588</c:v>
                </c:pt>
                <c:pt idx="124">
                  <c:v>67.745295714354683</c:v>
                </c:pt>
                <c:pt idx="125">
                  <c:v>67.799363945302986</c:v>
                </c:pt>
                <c:pt idx="126">
                  <c:v>65.505416631105604</c:v>
                </c:pt>
                <c:pt idx="127">
                  <c:v>66.300230700263356</c:v>
                </c:pt>
                <c:pt idx="128">
                  <c:v>66.615735871827297</c:v>
                </c:pt>
                <c:pt idx="129">
                  <c:v>66.768827590174411</c:v>
                </c:pt>
                <c:pt idx="130">
                  <c:v>66.555161526663341</c:v>
                </c:pt>
                <c:pt idx="131">
                  <c:v>67.348155716921227</c:v>
                </c:pt>
                <c:pt idx="132" formatCode="0.00000000">
                  <c:v>66.555766008590737</c:v>
                </c:pt>
                <c:pt idx="133" formatCode="0.00000000">
                  <c:v>67.740989187485198</c:v>
                </c:pt>
                <c:pt idx="134" formatCode="0.00000000">
                  <c:v>68.795396591442483</c:v>
                </c:pt>
                <c:pt idx="135" formatCode="0.00000000">
                  <c:v>69.112759859330581</c:v>
                </c:pt>
                <c:pt idx="136" formatCode="0.00000000">
                  <c:v>67.930925817852199</c:v>
                </c:pt>
                <c:pt idx="137" formatCode="0.00000000">
                  <c:v>68.563777833833655</c:v>
                </c:pt>
                <c:pt idx="138" formatCode="0.00000000">
                  <c:v>68.289646130829041</c:v>
                </c:pt>
                <c:pt idx="139" formatCode="0.00000000">
                  <c:v>68.033061810352748</c:v>
                </c:pt>
                <c:pt idx="140" formatCode="0.00000000">
                  <c:v>69.159666646419083</c:v>
                </c:pt>
                <c:pt idx="141" formatCode="0.00000000">
                  <c:v>67.966961265334277</c:v>
                </c:pt>
                <c:pt idx="142" formatCode="0.00000000">
                  <c:v>67.67142725574648</c:v>
                </c:pt>
                <c:pt idx="143" formatCode="0.00000000">
                  <c:v>67.948802509596689</c:v>
                </c:pt>
                <c:pt idx="144" formatCode="0.00000000">
                  <c:v>67.442115380542475</c:v>
                </c:pt>
                <c:pt idx="145" formatCode="0.00000000">
                  <c:v>67.487915179560602</c:v>
                </c:pt>
                <c:pt idx="146" formatCode="0.00000000">
                  <c:v>66.843838307645058</c:v>
                </c:pt>
                <c:pt idx="147" formatCode="0.00000000">
                  <c:v>66.2364248232698</c:v>
                </c:pt>
                <c:pt idx="148" formatCode="0.00000000">
                  <c:v>66.2005884645056</c:v>
                </c:pt>
                <c:pt idx="149" formatCode="0.00000000">
                  <c:v>68.487307127410588</c:v>
                </c:pt>
                <c:pt idx="150" formatCode="0.00000000">
                  <c:v>69.159057701365782</c:v>
                </c:pt>
                <c:pt idx="151" formatCode="0.00000000">
                  <c:v>70.289925701120794</c:v>
                </c:pt>
                <c:pt idx="152" formatCode="0.00000000">
                  <c:v>71.426004944422502</c:v>
                </c:pt>
                <c:pt idx="153" formatCode="0.00000000">
                  <c:v>70.490945869707559</c:v>
                </c:pt>
                <c:pt idx="154" formatCode="0.00000000">
                  <c:v>70.781868542413378</c:v>
                </c:pt>
                <c:pt idx="155" formatCode="0.00000000">
                  <c:v>70.845281118343181</c:v>
                </c:pt>
                <c:pt idx="156" formatCode="0.00000000">
                  <c:v>71.569823238676804</c:v>
                </c:pt>
                <c:pt idx="157" formatCode="0.00000000">
                  <c:v>72.513519796674899</c:v>
                </c:pt>
                <c:pt idx="158" formatCode="0.00000000">
                  <c:v>73.015334372908157</c:v>
                </c:pt>
                <c:pt idx="159" formatCode="0.00000000">
                  <c:v>73.912100798989599</c:v>
                </c:pt>
                <c:pt idx="160" formatCode="0.00000000">
                  <c:v>74.142188927436749</c:v>
                </c:pt>
                <c:pt idx="161" formatCode="0.00000000">
                  <c:v>72.997025197613397</c:v>
                </c:pt>
                <c:pt idx="162" formatCode="0.00000000">
                  <c:v>74.72286637981918</c:v>
                </c:pt>
                <c:pt idx="163" formatCode="0.00000000">
                  <c:v>74.524699249231659</c:v>
                </c:pt>
                <c:pt idx="164" formatCode="0.00000000">
                  <c:v>73.126745234510054</c:v>
                </c:pt>
                <c:pt idx="165" formatCode="0.00000000">
                  <c:v>74.321212188704578</c:v>
                </c:pt>
                <c:pt idx="166" formatCode="0.00000000">
                  <c:v>74.815443895762883</c:v>
                </c:pt>
                <c:pt idx="167" formatCode="0.00000000">
                  <c:v>74.910590021935775</c:v>
                </c:pt>
                <c:pt idx="168" formatCode="0.00000000">
                  <c:v>78.057777364015479</c:v>
                </c:pt>
                <c:pt idx="169" formatCode="0.00000000">
                  <c:v>75.953936208468448</c:v>
                </c:pt>
                <c:pt idx="170" formatCode="0.00000000">
                  <c:v>75.130831042398597</c:v>
                </c:pt>
                <c:pt idx="171" formatCode="0.00000000">
                  <c:v>76.603697822715588</c:v>
                </c:pt>
                <c:pt idx="172" formatCode="0.00000000">
                  <c:v>77.342104117694063</c:v>
                </c:pt>
                <c:pt idx="173" formatCode="0.00000000">
                  <c:v>76.775463116298297</c:v>
                </c:pt>
                <c:pt idx="174" formatCode="0.00000000">
                  <c:v>75.765110044140627</c:v>
                </c:pt>
                <c:pt idx="175" formatCode="0.00000000">
                  <c:v>75.639864266290701</c:v>
                </c:pt>
                <c:pt idx="176" formatCode="0.00000000">
                  <c:v>77.177990559357298</c:v>
                </c:pt>
                <c:pt idx="177" formatCode="0.00000000">
                  <c:v>78.813210833844778</c:v>
                </c:pt>
                <c:pt idx="178" formatCode="0.00000000">
                  <c:v>79.611692560656479</c:v>
                </c:pt>
                <c:pt idx="179" formatCode="0.00000000">
                  <c:v>78.675878504638121</c:v>
                </c:pt>
                <c:pt idx="180" formatCode="0.00000000">
                  <c:v>79.586193217743798</c:v>
                </c:pt>
                <c:pt idx="181" formatCode="0.00000000">
                  <c:v>79.622947815364114</c:v>
                </c:pt>
                <c:pt idx="182" formatCode="0.00000000">
                  <c:v>81.98860122298268</c:v>
                </c:pt>
                <c:pt idx="183" formatCode="0.00000000">
                  <c:v>75.248214270014358</c:v>
                </c:pt>
                <c:pt idx="184" formatCode="0.00000000">
                  <c:v>83.2041785886003</c:v>
                </c:pt>
                <c:pt idx="185" formatCode="0.00000000">
                  <c:v>84.507964363890494</c:v>
                </c:pt>
                <c:pt idx="186" formatCode="0.00000000">
                  <c:v>83.459268503999482</c:v>
                </c:pt>
                <c:pt idx="187" formatCode="0.00000000">
                  <c:v>83.694343416542878</c:v>
                </c:pt>
                <c:pt idx="188" formatCode="0.00000000">
                  <c:v>85.216454493115478</c:v>
                </c:pt>
                <c:pt idx="189" formatCode="0.00000000">
                  <c:v>86.396686891867603</c:v>
                </c:pt>
                <c:pt idx="190" formatCode="0.00000000">
                  <c:v>87.700744732712678</c:v>
                </c:pt>
                <c:pt idx="191" formatCode="0.00000000">
                  <c:v>95.692694187101083</c:v>
                </c:pt>
                <c:pt idx="192" formatCode="0.00000000">
                  <c:v>92.098857738965378</c:v>
                </c:pt>
                <c:pt idx="193" formatCode="0.00000000">
                  <c:v>91.524614540394197</c:v>
                </c:pt>
                <c:pt idx="194" formatCode="0.00000000">
                  <c:v>88.018238826033539</c:v>
                </c:pt>
                <c:pt idx="195" formatCode="0.00000000">
                  <c:v>88.495094700310958</c:v>
                </c:pt>
                <c:pt idx="196" formatCode="0.00000000">
                  <c:v>86.710913068208029</c:v>
                </c:pt>
                <c:pt idx="197" formatCode="0.00000000">
                  <c:v>87.621388610979764</c:v>
                </c:pt>
                <c:pt idx="198" formatCode="0.00000000">
                  <c:v>87.517859940840736</c:v>
                </c:pt>
                <c:pt idx="199" formatCode="0.00000000">
                  <c:v>88.271731931155358</c:v>
                </c:pt>
                <c:pt idx="200" formatCode="0.00000000">
                  <c:v>88.719003043505595</c:v>
                </c:pt>
                <c:pt idx="201" formatCode="0.00000000">
                  <c:v>85.788743928793082</c:v>
                </c:pt>
                <c:pt idx="202" formatCode="0.00000000">
                  <c:v>85.522252180001757</c:v>
                </c:pt>
                <c:pt idx="203" formatCode="0.00000000">
                  <c:v>86.141829466433805</c:v>
                </c:pt>
                <c:pt idx="204" formatCode="0.00000000">
                  <c:v>83.320525156326468</c:v>
                </c:pt>
                <c:pt idx="205" formatCode="0.00000000">
                  <c:v>84.561904935857797</c:v>
                </c:pt>
                <c:pt idx="206" formatCode="0.00000000">
                  <c:v>86.60696737936938</c:v>
                </c:pt>
                <c:pt idx="207" formatCode="0.00000000">
                  <c:v>86.887230196611739</c:v>
                </c:pt>
                <c:pt idx="208" formatCode="0.00000000">
                  <c:v>87.441252254538142</c:v>
                </c:pt>
                <c:pt idx="209" formatCode="0.00000000">
                  <c:v>87.765668590390703</c:v>
                </c:pt>
                <c:pt idx="210" formatCode="0.00000000">
                  <c:v>88.168003343144719</c:v>
                </c:pt>
                <c:pt idx="211" formatCode="0.00000000">
                  <c:v>87.957815465117932</c:v>
                </c:pt>
                <c:pt idx="212" formatCode="0.00000000">
                  <c:v>87.393755065936404</c:v>
                </c:pt>
                <c:pt idx="213" formatCode="0.00000000">
                  <c:v>88.639495837275888</c:v>
                </c:pt>
                <c:pt idx="214" formatCode="0.00000000">
                  <c:v>89.241227886504205</c:v>
                </c:pt>
                <c:pt idx="215" formatCode="0.00000000">
                  <c:v>88.840953801694781</c:v>
                </c:pt>
                <c:pt idx="216" formatCode="0.00000000">
                  <c:v>89.684406982632382</c:v>
                </c:pt>
                <c:pt idx="217" formatCode="0.00000000">
                  <c:v>90.971449809804298</c:v>
                </c:pt>
                <c:pt idx="218" formatCode="0.00000000">
                  <c:v>90.606384871580445</c:v>
                </c:pt>
                <c:pt idx="219" formatCode="0.00000000">
                  <c:v>92.320654353903279</c:v>
                </c:pt>
                <c:pt idx="220" formatCode="0.00000000">
                  <c:v>92.465071643745802</c:v>
                </c:pt>
                <c:pt idx="221" formatCode="0.00000000">
                  <c:v>92.16469942737929</c:v>
                </c:pt>
                <c:pt idx="222" formatCode="0.00000000">
                  <c:v>94.71250069663688</c:v>
                </c:pt>
                <c:pt idx="223" formatCode="0.00000000">
                  <c:v>94.227022761993396</c:v>
                </c:pt>
                <c:pt idx="224" formatCode="0.00000000">
                  <c:v>96.003316100521644</c:v>
                </c:pt>
                <c:pt idx="225" formatCode="0.00000000">
                  <c:v>96.802134230560242</c:v>
                </c:pt>
                <c:pt idx="226" formatCode="0.00000000">
                  <c:v>96.140546502016349</c:v>
                </c:pt>
                <c:pt idx="227" formatCode="0.00000000">
                  <c:v>96.803065831064558</c:v>
                </c:pt>
                <c:pt idx="228" formatCode="0.00000000">
                  <c:v>98.166876865415489</c:v>
                </c:pt>
                <c:pt idx="229" formatCode="0.00000000">
                  <c:v>98.004439323203002</c:v>
                </c:pt>
                <c:pt idx="230" formatCode="0.00000000">
                  <c:v>98.825960864161289</c:v>
                </c:pt>
                <c:pt idx="231" formatCode="0.00000000">
                  <c:v>100.45047591606786</c:v>
                </c:pt>
                <c:pt idx="232" formatCode="0.00000000">
                  <c:v>100.50470501447984</c:v>
                </c:pt>
                <c:pt idx="233" formatCode="0.00000000">
                  <c:v>101.094741164204</c:v>
                </c:pt>
                <c:pt idx="234" formatCode="0.00000000">
                  <c:v>101.14663891427401</c:v>
                </c:pt>
                <c:pt idx="235" formatCode="0.00000000">
                  <c:v>100.296437789436</c:v>
                </c:pt>
                <c:pt idx="236" formatCode="0.00000000">
                  <c:v>99.795644154352303</c:v>
                </c:pt>
                <c:pt idx="237" formatCode="0.00000000">
                  <c:v>100.66897770133095</c:v>
                </c:pt>
                <c:pt idx="238" formatCode="0.00000000">
                  <c:v>100.77244791852272</c:v>
                </c:pt>
                <c:pt idx="239" formatCode="0.00000000">
                  <c:v>99.883104223080281</c:v>
                </c:pt>
                <c:pt idx="240" formatCode="0.00000000">
                  <c:v>99.839683565585503</c:v>
                </c:pt>
                <c:pt idx="241" formatCode="0.00000000">
                  <c:v>101.66962656403102</c:v>
                </c:pt>
                <c:pt idx="242" formatCode="0.00000000">
                  <c:v>102.75251655157398</c:v>
                </c:pt>
                <c:pt idx="243" formatCode="0.00000000">
                  <c:v>101.94413479520328</c:v>
                </c:pt>
                <c:pt idx="244" formatCode="0.00000000">
                  <c:v>102.38481094001214</c:v>
                </c:pt>
                <c:pt idx="245" formatCode="0.00000000">
                  <c:v>102.303261947991</c:v>
                </c:pt>
                <c:pt idx="246" formatCode="0.00000000">
                  <c:v>101.95000877362286</c:v>
                </c:pt>
                <c:pt idx="247" formatCode="0.00000000">
                  <c:v>102.802903030813</c:v>
                </c:pt>
                <c:pt idx="248" formatCode="0.00000000">
                  <c:v>104.0275596483912</c:v>
                </c:pt>
                <c:pt idx="249" formatCode="0.00000000">
                  <c:v>104.06219204341895</c:v>
                </c:pt>
                <c:pt idx="250" formatCode="0.00000000">
                  <c:v>104.131023827189</c:v>
                </c:pt>
                <c:pt idx="251" formatCode="0.00000000">
                  <c:v>105.00053589556801</c:v>
                </c:pt>
                <c:pt idx="252" formatCode="0.00000000">
                  <c:v>104.24942076010414</c:v>
                </c:pt>
                <c:pt idx="253" formatCode="0.00000000">
                  <c:v>104.14390912723702</c:v>
                </c:pt>
                <c:pt idx="254" formatCode="0.00000000">
                  <c:v>99.909292450405403</c:v>
                </c:pt>
                <c:pt idx="255" formatCode="0.00000000">
                  <c:v>97.983582107058027</c:v>
                </c:pt>
                <c:pt idx="256" formatCode="0.00000000">
                  <c:v>99.385271011813558</c:v>
                </c:pt>
                <c:pt idx="257" formatCode="0.00000000">
                  <c:v>100.23321451147514</c:v>
                </c:pt>
                <c:pt idx="258" formatCode="0.00000000">
                  <c:v>98.6865396278953</c:v>
                </c:pt>
                <c:pt idx="259" formatCode="0.00000000">
                  <c:v>100.92423208994616</c:v>
                </c:pt>
                <c:pt idx="260" formatCode="0.00000000">
                  <c:v>98.787142334511088</c:v>
                </c:pt>
                <c:pt idx="261" formatCode="0.00000000">
                  <c:v>98.731759691897338</c:v>
                </c:pt>
                <c:pt idx="262" formatCode="0.00000000">
                  <c:v>99.110650499604404</c:v>
                </c:pt>
                <c:pt idx="263" formatCode="0.00000000">
                  <c:v>97.854985788052502</c:v>
                </c:pt>
                <c:pt idx="264" formatCode="0.00000000">
                  <c:v>99.199607637542599</c:v>
                </c:pt>
                <c:pt idx="265" formatCode="0.00000000">
                  <c:v>98.525808324327457</c:v>
                </c:pt>
                <c:pt idx="266" formatCode="0.00000000">
                  <c:v>99.390564864869205</c:v>
                </c:pt>
                <c:pt idx="267" formatCode="0.00000000">
                  <c:v>98.611927767009107</c:v>
                </c:pt>
                <c:pt idx="268" formatCode="0.00000000">
                  <c:v>100.058641415042</c:v>
                </c:pt>
                <c:pt idx="269" formatCode="0.00000000">
                  <c:v>98.714398383693549</c:v>
                </c:pt>
                <c:pt idx="270" formatCode="0.00000000">
                  <c:v>98.358503928608201</c:v>
                </c:pt>
                <c:pt idx="271" formatCode="0.00000000">
                  <c:v>100.31899700390898</c:v>
                </c:pt>
                <c:pt idx="272" formatCode="0.00000000">
                  <c:v>97.419684859167589</c:v>
                </c:pt>
                <c:pt idx="273" formatCode="0.00000000">
                  <c:v>98.616449170564138</c:v>
                </c:pt>
                <c:pt idx="274" formatCode="0.00000000">
                  <c:v>97.631330028243781</c:v>
                </c:pt>
                <c:pt idx="275" formatCode="0.00000000">
                  <c:v>97.276268385739783</c:v>
                </c:pt>
                <c:pt idx="276" formatCode="0.00000000">
                  <c:v>98.172311328283044</c:v>
                </c:pt>
                <c:pt idx="277" formatCode="0.00000000">
                  <c:v>98.93136362703234</c:v>
                </c:pt>
                <c:pt idx="278" formatCode="0.00000000">
                  <c:v>98.806818623079849</c:v>
                </c:pt>
                <c:pt idx="279" formatCode="0.00000000">
                  <c:v>99.250561280991207</c:v>
                </c:pt>
                <c:pt idx="280" formatCode="0.00000000">
                  <c:v>101.11598548264401</c:v>
                </c:pt>
                <c:pt idx="281" formatCode="0.00000000">
                  <c:v>101.387464412101</c:v>
                </c:pt>
                <c:pt idx="282" formatCode="0.00000000">
                  <c:v>102.97885465583714</c:v>
                </c:pt>
                <c:pt idx="283" formatCode="0.00000000">
                  <c:v>102.53060585542298</c:v>
                </c:pt>
                <c:pt idx="284" formatCode="0.00000000">
                  <c:v>102.51535892905298</c:v>
                </c:pt>
                <c:pt idx="285" formatCode="0.00000000">
                  <c:v>103.460389402532</c:v>
                </c:pt>
                <c:pt idx="286" formatCode="0.00000000">
                  <c:v>103.6687765399188</c:v>
                </c:pt>
                <c:pt idx="287" formatCode="0.00000000">
                  <c:v>104.61382500840702</c:v>
                </c:pt>
                <c:pt idx="288" formatCode="0.00000000">
                  <c:v>103.280451529987</c:v>
                </c:pt>
                <c:pt idx="289" formatCode="0.00000000">
                  <c:v>102.08553351308076</c:v>
                </c:pt>
                <c:pt idx="290" formatCode="0.00000000">
                  <c:v>103.051081913235</c:v>
                </c:pt>
                <c:pt idx="291" formatCode="0.00000000">
                  <c:v>103.83042657641298</c:v>
                </c:pt>
                <c:pt idx="292" formatCode="0.00000000">
                  <c:v>102.49323641701812</c:v>
                </c:pt>
                <c:pt idx="293" formatCode="0.00000000">
                  <c:v>103.169725484696</c:v>
                </c:pt>
                <c:pt idx="294" formatCode="0.00000000">
                  <c:v>104.00197646163799</c:v>
                </c:pt>
                <c:pt idx="295" formatCode="0.00000000">
                  <c:v>103.3825366149208</c:v>
                </c:pt>
                <c:pt idx="296" formatCode="0.00000000">
                  <c:v>104.40348517952798</c:v>
                </c:pt>
                <c:pt idx="297" formatCode="0.00000000">
                  <c:v>106.14809952719</c:v>
                </c:pt>
                <c:pt idx="298" formatCode="0.00000000">
                  <c:v>105.33829228258701</c:v>
                </c:pt>
                <c:pt idx="299" formatCode="0.00000000">
                  <c:v>108.067058773065</c:v>
                </c:pt>
                <c:pt idx="300" formatCode="0.00000000">
                  <c:v>106.465109523409</c:v>
                </c:pt>
                <c:pt idx="301" formatCode="0.00000000">
                  <c:v>109.60998946990102</c:v>
                </c:pt>
                <c:pt idx="302" formatCode="0.00000000">
                  <c:v>109.796221018029</c:v>
                </c:pt>
                <c:pt idx="303" formatCode="0.00000000">
                  <c:v>110.534369110394</c:v>
                </c:pt>
                <c:pt idx="304" formatCode="0.00000000">
                  <c:v>110.063536724515</c:v>
                </c:pt>
                <c:pt idx="305" formatCode="0.00000000">
                  <c:v>110.40530633959077</c:v>
                </c:pt>
                <c:pt idx="306" formatCode="0.00000000">
                  <c:v>110.179600740144</c:v>
                </c:pt>
                <c:pt idx="307" formatCode="0.00000000">
                  <c:v>109.68631748288976</c:v>
                </c:pt>
                <c:pt idx="308" formatCode="0.00000000">
                  <c:v>109.93009450601302</c:v>
                </c:pt>
                <c:pt idx="309" formatCode="0.00000000">
                  <c:v>110.097827454124</c:v>
                </c:pt>
                <c:pt idx="310" formatCode="0.00000000">
                  <c:v>111.40032123797998</c:v>
                </c:pt>
                <c:pt idx="311" formatCode="0.00000000">
                  <c:v>110.97921237352585</c:v>
                </c:pt>
                <c:pt idx="312" formatCode="0.00000000">
                  <c:v>112.903205050457</c:v>
                </c:pt>
                <c:pt idx="313" formatCode="0.00000000">
                  <c:v>111.92928947500114</c:v>
                </c:pt>
                <c:pt idx="314" formatCode="0.00000000">
                  <c:v>111.995230324256</c:v>
                </c:pt>
                <c:pt idx="315" formatCode="0.00000000">
                  <c:v>111.68271506392475</c:v>
                </c:pt>
                <c:pt idx="316" formatCode="0.00000000">
                  <c:v>111.693140763925</c:v>
                </c:pt>
                <c:pt idx="317" formatCode="0.00000000">
                  <c:v>111.20176684309898</c:v>
                </c:pt>
                <c:pt idx="318" formatCode="0.00000000">
                  <c:v>110.685287649304</c:v>
                </c:pt>
                <c:pt idx="319" formatCode="0.00000000">
                  <c:v>111.84741037816714</c:v>
                </c:pt>
                <c:pt idx="320" formatCode="0.00000000">
                  <c:v>110.41037814979298</c:v>
                </c:pt>
                <c:pt idx="321" formatCode="0.00000000">
                  <c:v>110.06055380056</c:v>
                </c:pt>
                <c:pt idx="322" formatCode="0.00000000">
                  <c:v>113.127202354942</c:v>
                </c:pt>
                <c:pt idx="323" formatCode="0.00000000">
                  <c:v>111.25312965797224</c:v>
                </c:pt>
                <c:pt idx="324" formatCode="0.00000000">
                  <c:v>111.73723608105723</c:v>
                </c:pt>
                <c:pt idx="325" formatCode="0.00000000">
                  <c:v>110.19781576091614</c:v>
                </c:pt>
                <c:pt idx="326" formatCode="0.00000000">
                  <c:v>110.68160295182</c:v>
                </c:pt>
                <c:pt idx="327" formatCode="0.00000000">
                  <c:v>110.36742808272901</c:v>
                </c:pt>
                <c:pt idx="328" formatCode="0.00000000">
                  <c:v>113.01783754458295</c:v>
                </c:pt>
                <c:pt idx="329" formatCode="0.00000000">
                  <c:v>112.71649553427602</c:v>
                </c:pt>
                <c:pt idx="330" formatCode="0.00000000">
                  <c:v>111.72019202781998</c:v>
                </c:pt>
                <c:pt idx="331" formatCode="0.00000000">
                  <c:v>108.91059363348712</c:v>
                </c:pt>
                <c:pt idx="332" formatCode="0.00000000">
                  <c:v>109.85640158966098</c:v>
                </c:pt>
                <c:pt idx="333" formatCode="0.00000000">
                  <c:v>109.78739752941398</c:v>
                </c:pt>
                <c:pt idx="334" formatCode="0.00000000">
                  <c:v>108.25295142089702</c:v>
                </c:pt>
                <c:pt idx="335" formatCode="0.00000000">
                  <c:v>108.85028508917314</c:v>
                </c:pt>
                <c:pt idx="336" formatCode="0.00000000">
                  <c:v>108.50899672540395</c:v>
                </c:pt>
                <c:pt idx="337" formatCode="0.00000000">
                  <c:v>108.53834695921698</c:v>
                </c:pt>
                <c:pt idx="338" formatCode="0.00000000">
                  <c:v>109.77274846972786</c:v>
                </c:pt>
                <c:pt idx="339" formatCode="0.00000000">
                  <c:v>109.320134250332</c:v>
                </c:pt>
                <c:pt idx="340" formatCode="0.00000000">
                  <c:v>109.157387271237</c:v>
                </c:pt>
                <c:pt idx="341" formatCode="0.00000000">
                  <c:v>108.363202497906</c:v>
                </c:pt>
                <c:pt idx="342" formatCode="0.00000000">
                  <c:v>108.41793430304014</c:v>
                </c:pt>
                <c:pt idx="343" formatCode="0.00000000">
                  <c:v>109.00276288892586</c:v>
                </c:pt>
                <c:pt idx="344" formatCode="0.00000000">
                  <c:v>107.97751449015099</c:v>
                </c:pt>
                <c:pt idx="345" formatCode="0.00000000">
                  <c:v>109.81921896780014</c:v>
                </c:pt>
                <c:pt idx="346" formatCode="0.00000000">
                  <c:v>110.23301949386314</c:v>
                </c:pt>
                <c:pt idx="347" formatCode="0.00000000">
                  <c:v>108.35847357568784</c:v>
                </c:pt>
                <c:pt idx="348" formatCode="0.00000000">
                  <c:v>111.438248224329</c:v>
                </c:pt>
                <c:pt idx="349" formatCode="0.00000000">
                  <c:v>111.51889303289386</c:v>
                </c:pt>
                <c:pt idx="350" formatCode="0.00000000">
                  <c:v>108.269248742676</c:v>
                </c:pt>
                <c:pt idx="351" formatCode="0.00000000">
                  <c:v>109.47529153435086</c:v>
                </c:pt>
                <c:pt idx="352" formatCode="0.00000000">
                  <c:v>109.93796705033402</c:v>
                </c:pt>
                <c:pt idx="353" formatCode="0.00000000">
                  <c:v>109.762909037749</c:v>
                </c:pt>
                <c:pt idx="354" formatCode="0.00000000">
                  <c:v>111.262666070541</c:v>
                </c:pt>
                <c:pt idx="355" formatCode="0.00000000">
                  <c:v>108.744976598706</c:v>
                </c:pt>
                <c:pt idx="356" formatCode="0.00000000">
                  <c:v>106.98944737395377</c:v>
                </c:pt>
                <c:pt idx="357" formatCode="0.00000000">
                  <c:v>106.66583714097676</c:v>
                </c:pt>
                <c:pt idx="358" formatCode="0.00000000">
                  <c:v>107.60842321354386</c:v>
                </c:pt>
                <c:pt idx="359" formatCode="0.00000000">
                  <c:v>105.14896569821914</c:v>
                </c:pt>
                <c:pt idx="360" formatCode="0.00000000">
                  <c:v>102.733071987369</c:v>
                </c:pt>
                <c:pt idx="361" formatCode="0.00000000">
                  <c:v>104.80000440814814</c:v>
                </c:pt>
              </c:numCache>
            </c:numRef>
          </c:val>
        </c:ser>
        <c:ser>
          <c:idx val="1"/>
          <c:order val="1"/>
          <c:tx>
            <c:v>12 month centered moving average</c:v>
          </c:tx>
          <c:spPr>
            <a:ln w="25400">
              <a:solidFill>
                <a:srgbClr val="00FF00"/>
              </a:solidFill>
              <a:prstDash val="solid"/>
            </a:ln>
          </c:spPr>
          <c:marker>
            <c:symbol val="none"/>
          </c:marker>
          <c:cat>
            <c:numRef>
              <c:f>'TSI data'!$A$2:$A$363</c:f>
              <c:numCache>
                <c:formatCode>mmm\-yy</c:formatCode>
                <c:ptCount val="362"/>
                <c:pt idx="0">
                  <c:v>28856</c:v>
                </c:pt>
                <c:pt idx="1">
                  <c:v>28887</c:v>
                </c:pt>
                <c:pt idx="2">
                  <c:v>28915</c:v>
                </c:pt>
                <c:pt idx="3">
                  <c:v>28946</c:v>
                </c:pt>
                <c:pt idx="4">
                  <c:v>28976</c:v>
                </c:pt>
                <c:pt idx="5">
                  <c:v>29007</c:v>
                </c:pt>
                <c:pt idx="6">
                  <c:v>29037</c:v>
                </c:pt>
                <c:pt idx="7">
                  <c:v>29068</c:v>
                </c:pt>
                <c:pt idx="8">
                  <c:v>29099</c:v>
                </c:pt>
                <c:pt idx="9">
                  <c:v>29129</c:v>
                </c:pt>
                <c:pt idx="10">
                  <c:v>29160</c:v>
                </c:pt>
                <c:pt idx="11">
                  <c:v>29190</c:v>
                </c:pt>
                <c:pt idx="12">
                  <c:v>29221</c:v>
                </c:pt>
                <c:pt idx="13">
                  <c:v>29252</c:v>
                </c:pt>
                <c:pt idx="14">
                  <c:v>29281</c:v>
                </c:pt>
                <c:pt idx="15">
                  <c:v>29312</c:v>
                </c:pt>
                <c:pt idx="16">
                  <c:v>29342</c:v>
                </c:pt>
                <c:pt idx="17">
                  <c:v>29373</c:v>
                </c:pt>
                <c:pt idx="18">
                  <c:v>29403</c:v>
                </c:pt>
                <c:pt idx="19">
                  <c:v>29434</c:v>
                </c:pt>
                <c:pt idx="20">
                  <c:v>29465</c:v>
                </c:pt>
                <c:pt idx="21">
                  <c:v>29495</c:v>
                </c:pt>
                <c:pt idx="22">
                  <c:v>29526</c:v>
                </c:pt>
                <c:pt idx="23">
                  <c:v>29556</c:v>
                </c:pt>
                <c:pt idx="24">
                  <c:v>29587</c:v>
                </c:pt>
                <c:pt idx="25">
                  <c:v>29618</c:v>
                </c:pt>
                <c:pt idx="26">
                  <c:v>29646</c:v>
                </c:pt>
                <c:pt idx="27">
                  <c:v>29677</c:v>
                </c:pt>
                <c:pt idx="28">
                  <c:v>29707</c:v>
                </c:pt>
                <c:pt idx="29">
                  <c:v>29738</c:v>
                </c:pt>
                <c:pt idx="30">
                  <c:v>29768</c:v>
                </c:pt>
                <c:pt idx="31">
                  <c:v>29799</c:v>
                </c:pt>
                <c:pt idx="32">
                  <c:v>29830</c:v>
                </c:pt>
                <c:pt idx="33">
                  <c:v>29860</c:v>
                </c:pt>
                <c:pt idx="34">
                  <c:v>29891</c:v>
                </c:pt>
                <c:pt idx="35">
                  <c:v>29921</c:v>
                </c:pt>
                <c:pt idx="36">
                  <c:v>29952</c:v>
                </c:pt>
                <c:pt idx="37">
                  <c:v>29983</c:v>
                </c:pt>
                <c:pt idx="38">
                  <c:v>30011</c:v>
                </c:pt>
                <c:pt idx="39">
                  <c:v>30042</c:v>
                </c:pt>
                <c:pt idx="40">
                  <c:v>30072</c:v>
                </c:pt>
                <c:pt idx="41">
                  <c:v>30103</c:v>
                </c:pt>
                <c:pt idx="42">
                  <c:v>30133</c:v>
                </c:pt>
                <c:pt idx="43">
                  <c:v>30164</c:v>
                </c:pt>
                <c:pt idx="44">
                  <c:v>30195</c:v>
                </c:pt>
                <c:pt idx="45">
                  <c:v>30225</c:v>
                </c:pt>
                <c:pt idx="46">
                  <c:v>30256</c:v>
                </c:pt>
                <c:pt idx="47">
                  <c:v>30286</c:v>
                </c:pt>
                <c:pt idx="48">
                  <c:v>30317</c:v>
                </c:pt>
                <c:pt idx="49">
                  <c:v>30348</c:v>
                </c:pt>
                <c:pt idx="50">
                  <c:v>30376</c:v>
                </c:pt>
                <c:pt idx="51">
                  <c:v>30407</c:v>
                </c:pt>
                <c:pt idx="52">
                  <c:v>30437</c:v>
                </c:pt>
                <c:pt idx="53">
                  <c:v>30468</c:v>
                </c:pt>
                <c:pt idx="54">
                  <c:v>30498</c:v>
                </c:pt>
                <c:pt idx="55">
                  <c:v>30529</c:v>
                </c:pt>
                <c:pt idx="56">
                  <c:v>30560</c:v>
                </c:pt>
                <c:pt idx="57">
                  <c:v>30590</c:v>
                </c:pt>
                <c:pt idx="58">
                  <c:v>30621</c:v>
                </c:pt>
                <c:pt idx="59">
                  <c:v>30651</c:v>
                </c:pt>
                <c:pt idx="60">
                  <c:v>30682</c:v>
                </c:pt>
                <c:pt idx="61">
                  <c:v>30713</c:v>
                </c:pt>
                <c:pt idx="62">
                  <c:v>30742</c:v>
                </c:pt>
                <c:pt idx="63">
                  <c:v>30773</c:v>
                </c:pt>
                <c:pt idx="64">
                  <c:v>30803</c:v>
                </c:pt>
                <c:pt idx="65">
                  <c:v>30834</c:v>
                </c:pt>
                <c:pt idx="66">
                  <c:v>30864</c:v>
                </c:pt>
                <c:pt idx="67">
                  <c:v>30895</c:v>
                </c:pt>
                <c:pt idx="68">
                  <c:v>30926</c:v>
                </c:pt>
                <c:pt idx="69">
                  <c:v>30956</c:v>
                </c:pt>
                <c:pt idx="70">
                  <c:v>30987</c:v>
                </c:pt>
                <c:pt idx="71">
                  <c:v>31017</c:v>
                </c:pt>
                <c:pt idx="72">
                  <c:v>31048</c:v>
                </c:pt>
                <c:pt idx="73">
                  <c:v>31079</c:v>
                </c:pt>
                <c:pt idx="74">
                  <c:v>31107</c:v>
                </c:pt>
                <c:pt idx="75">
                  <c:v>31138</c:v>
                </c:pt>
                <c:pt idx="76">
                  <c:v>31168</c:v>
                </c:pt>
                <c:pt idx="77">
                  <c:v>31199</c:v>
                </c:pt>
                <c:pt idx="78">
                  <c:v>31229</c:v>
                </c:pt>
                <c:pt idx="79">
                  <c:v>31260</c:v>
                </c:pt>
                <c:pt idx="80">
                  <c:v>31291</c:v>
                </c:pt>
                <c:pt idx="81">
                  <c:v>31321</c:v>
                </c:pt>
                <c:pt idx="82">
                  <c:v>31352</c:v>
                </c:pt>
                <c:pt idx="83">
                  <c:v>31382</c:v>
                </c:pt>
                <c:pt idx="84">
                  <c:v>31413</c:v>
                </c:pt>
                <c:pt idx="85">
                  <c:v>31444</c:v>
                </c:pt>
                <c:pt idx="86">
                  <c:v>31472</c:v>
                </c:pt>
                <c:pt idx="87">
                  <c:v>31503</c:v>
                </c:pt>
                <c:pt idx="88">
                  <c:v>31533</c:v>
                </c:pt>
                <c:pt idx="89">
                  <c:v>31564</c:v>
                </c:pt>
                <c:pt idx="90">
                  <c:v>31594</c:v>
                </c:pt>
                <c:pt idx="91">
                  <c:v>31625</c:v>
                </c:pt>
                <c:pt idx="92">
                  <c:v>31656</c:v>
                </c:pt>
                <c:pt idx="93">
                  <c:v>31686</c:v>
                </c:pt>
                <c:pt idx="94">
                  <c:v>31717</c:v>
                </c:pt>
                <c:pt idx="95">
                  <c:v>31747</c:v>
                </c:pt>
                <c:pt idx="96">
                  <c:v>31778</c:v>
                </c:pt>
                <c:pt idx="97">
                  <c:v>31809</c:v>
                </c:pt>
                <c:pt idx="98">
                  <c:v>31837</c:v>
                </c:pt>
                <c:pt idx="99">
                  <c:v>31868</c:v>
                </c:pt>
                <c:pt idx="100">
                  <c:v>31898</c:v>
                </c:pt>
                <c:pt idx="101">
                  <c:v>31929</c:v>
                </c:pt>
                <c:pt idx="102">
                  <c:v>31959</c:v>
                </c:pt>
                <c:pt idx="103">
                  <c:v>31990</c:v>
                </c:pt>
                <c:pt idx="104">
                  <c:v>32021</c:v>
                </c:pt>
                <c:pt idx="105">
                  <c:v>32051</c:v>
                </c:pt>
                <c:pt idx="106">
                  <c:v>32082</c:v>
                </c:pt>
                <c:pt idx="107">
                  <c:v>32112</c:v>
                </c:pt>
                <c:pt idx="108">
                  <c:v>32143</c:v>
                </c:pt>
                <c:pt idx="109">
                  <c:v>32174</c:v>
                </c:pt>
                <c:pt idx="110">
                  <c:v>32203</c:v>
                </c:pt>
                <c:pt idx="111">
                  <c:v>32234</c:v>
                </c:pt>
                <c:pt idx="112">
                  <c:v>32264</c:v>
                </c:pt>
                <c:pt idx="113">
                  <c:v>32295</c:v>
                </c:pt>
                <c:pt idx="114">
                  <c:v>32325</c:v>
                </c:pt>
                <c:pt idx="115">
                  <c:v>32356</c:v>
                </c:pt>
                <c:pt idx="116">
                  <c:v>32387</c:v>
                </c:pt>
                <c:pt idx="117">
                  <c:v>32417</c:v>
                </c:pt>
                <c:pt idx="118">
                  <c:v>32448</c:v>
                </c:pt>
                <c:pt idx="119">
                  <c:v>32478</c:v>
                </c:pt>
                <c:pt idx="120">
                  <c:v>32509</c:v>
                </c:pt>
                <c:pt idx="121">
                  <c:v>32540</c:v>
                </c:pt>
                <c:pt idx="122">
                  <c:v>32568</c:v>
                </c:pt>
                <c:pt idx="123">
                  <c:v>32599</c:v>
                </c:pt>
                <c:pt idx="124">
                  <c:v>32629</c:v>
                </c:pt>
                <c:pt idx="125">
                  <c:v>32660</c:v>
                </c:pt>
                <c:pt idx="126">
                  <c:v>32690</c:v>
                </c:pt>
                <c:pt idx="127">
                  <c:v>32721</c:v>
                </c:pt>
                <c:pt idx="128">
                  <c:v>32752</c:v>
                </c:pt>
                <c:pt idx="129">
                  <c:v>32782</c:v>
                </c:pt>
                <c:pt idx="130">
                  <c:v>32813</c:v>
                </c:pt>
                <c:pt idx="131">
                  <c:v>32843</c:v>
                </c:pt>
                <c:pt idx="132">
                  <c:v>32874</c:v>
                </c:pt>
                <c:pt idx="133">
                  <c:v>32905</c:v>
                </c:pt>
                <c:pt idx="134">
                  <c:v>32933</c:v>
                </c:pt>
                <c:pt idx="135">
                  <c:v>32964</c:v>
                </c:pt>
                <c:pt idx="136">
                  <c:v>32994</c:v>
                </c:pt>
                <c:pt idx="137">
                  <c:v>33025</c:v>
                </c:pt>
                <c:pt idx="138">
                  <c:v>33055</c:v>
                </c:pt>
                <c:pt idx="139">
                  <c:v>33086</c:v>
                </c:pt>
                <c:pt idx="140">
                  <c:v>33117</c:v>
                </c:pt>
                <c:pt idx="141">
                  <c:v>33147</c:v>
                </c:pt>
                <c:pt idx="142">
                  <c:v>33178</c:v>
                </c:pt>
                <c:pt idx="143">
                  <c:v>33208</c:v>
                </c:pt>
                <c:pt idx="144">
                  <c:v>33239</c:v>
                </c:pt>
                <c:pt idx="145">
                  <c:v>33270</c:v>
                </c:pt>
                <c:pt idx="146">
                  <c:v>33298</c:v>
                </c:pt>
                <c:pt idx="147">
                  <c:v>33329</c:v>
                </c:pt>
                <c:pt idx="148">
                  <c:v>33359</c:v>
                </c:pt>
                <c:pt idx="149">
                  <c:v>33390</c:v>
                </c:pt>
                <c:pt idx="150">
                  <c:v>33420</c:v>
                </c:pt>
                <c:pt idx="151">
                  <c:v>33451</c:v>
                </c:pt>
                <c:pt idx="152">
                  <c:v>33482</c:v>
                </c:pt>
                <c:pt idx="153">
                  <c:v>33512</c:v>
                </c:pt>
                <c:pt idx="154">
                  <c:v>33543</c:v>
                </c:pt>
                <c:pt idx="155">
                  <c:v>33573</c:v>
                </c:pt>
                <c:pt idx="156">
                  <c:v>33604</c:v>
                </c:pt>
                <c:pt idx="157">
                  <c:v>33635</c:v>
                </c:pt>
                <c:pt idx="158">
                  <c:v>33664</c:v>
                </c:pt>
                <c:pt idx="159">
                  <c:v>33695</c:v>
                </c:pt>
                <c:pt idx="160">
                  <c:v>33725</c:v>
                </c:pt>
                <c:pt idx="161">
                  <c:v>33756</c:v>
                </c:pt>
                <c:pt idx="162">
                  <c:v>33786</c:v>
                </c:pt>
                <c:pt idx="163">
                  <c:v>33817</c:v>
                </c:pt>
                <c:pt idx="164">
                  <c:v>33848</c:v>
                </c:pt>
                <c:pt idx="165">
                  <c:v>33878</c:v>
                </c:pt>
                <c:pt idx="166">
                  <c:v>33909</c:v>
                </c:pt>
                <c:pt idx="167">
                  <c:v>33939</c:v>
                </c:pt>
                <c:pt idx="168">
                  <c:v>33970</c:v>
                </c:pt>
                <c:pt idx="169">
                  <c:v>34001</c:v>
                </c:pt>
                <c:pt idx="170">
                  <c:v>34029</c:v>
                </c:pt>
                <c:pt idx="171">
                  <c:v>34060</c:v>
                </c:pt>
                <c:pt idx="172">
                  <c:v>34090</c:v>
                </c:pt>
                <c:pt idx="173">
                  <c:v>34121</c:v>
                </c:pt>
                <c:pt idx="174">
                  <c:v>34151</c:v>
                </c:pt>
                <c:pt idx="175">
                  <c:v>34182</c:v>
                </c:pt>
                <c:pt idx="176">
                  <c:v>34213</c:v>
                </c:pt>
                <c:pt idx="177">
                  <c:v>34243</c:v>
                </c:pt>
                <c:pt idx="178">
                  <c:v>34274</c:v>
                </c:pt>
                <c:pt idx="179">
                  <c:v>34304</c:v>
                </c:pt>
                <c:pt idx="180">
                  <c:v>34335</c:v>
                </c:pt>
                <c:pt idx="181">
                  <c:v>34366</c:v>
                </c:pt>
                <c:pt idx="182">
                  <c:v>34394</c:v>
                </c:pt>
                <c:pt idx="183">
                  <c:v>34425</c:v>
                </c:pt>
                <c:pt idx="184">
                  <c:v>34455</c:v>
                </c:pt>
                <c:pt idx="185">
                  <c:v>34486</c:v>
                </c:pt>
                <c:pt idx="186">
                  <c:v>34516</c:v>
                </c:pt>
                <c:pt idx="187">
                  <c:v>34547</c:v>
                </c:pt>
                <c:pt idx="188">
                  <c:v>34578</c:v>
                </c:pt>
                <c:pt idx="189">
                  <c:v>34608</c:v>
                </c:pt>
                <c:pt idx="190">
                  <c:v>34639</c:v>
                </c:pt>
                <c:pt idx="191">
                  <c:v>34669</c:v>
                </c:pt>
                <c:pt idx="192">
                  <c:v>34700</c:v>
                </c:pt>
                <c:pt idx="193">
                  <c:v>34731</c:v>
                </c:pt>
                <c:pt idx="194">
                  <c:v>34759</c:v>
                </c:pt>
                <c:pt idx="195">
                  <c:v>34790</c:v>
                </c:pt>
                <c:pt idx="196">
                  <c:v>34820</c:v>
                </c:pt>
                <c:pt idx="197">
                  <c:v>34851</c:v>
                </c:pt>
                <c:pt idx="198">
                  <c:v>34881</c:v>
                </c:pt>
                <c:pt idx="199">
                  <c:v>34912</c:v>
                </c:pt>
                <c:pt idx="200">
                  <c:v>34943</c:v>
                </c:pt>
                <c:pt idx="201">
                  <c:v>34973</c:v>
                </c:pt>
                <c:pt idx="202">
                  <c:v>35004</c:v>
                </c:pt>
                <c:pt idx="203">
                  <c:v>35034</c:v>
                </c:pt>
                <c:pt idx="204">
                  <c:v>35065</c:v>
                </c:pt>
                <c:pt idx="205">
                  <c:v>35096</c:v>
                </c:pt>
                <c:pt idx="206">
                  <c:v>35125</c:v>
                </c:pt>
                <c:pt idx="207">
                  <c:v>35156</c:v>
                </c:pt>
                <c:pt idx="208">
                  <c:v>35186</c:v>
                </c:pt>
                <c:pt idx="209">
                  <c:v>35217</c:v>
                </c:pt>
                <c:pt idx="210">
                  <c:v>35247</c:v>
                </c:pt>
                <c:pt idx="211">
                  <c:v>35278</c:v>
                </c:pt>
                <c:pt idx="212">
                  <c:v>35309</c:v>
                </c:pt>
                <c:pt idx="213">
                  <c:v>35339</c:v>
                </c:pt>
                <c:pt idx="214">
                  <c:v>35370</c:v>
                </c:pt>
                <c:pt idx="215">
                  <c:v>35400</c:v>
                </c:pt>
                <c:pt idx="216">
                  <c:v>35431</c:v>
                </c:pt>
                <c:pt idx="217">
                  <c:v>35462</c:v>
                </c:pt>
                <c:pt idx="218">
                  <c:v>35490</c:v>
                </c:pt>
                <c:pt idx="219">
                  <c:v>35521</c:v>
                </c:pt>
                <c:pt idx="220">
                  <c:v>35551</c:v>
                </c:pt>
                <c:pt idx="221">
                  <c:v>35582</c:v>
                </c:pt>
                <c:pt idx="222">
                  <c:v>35612</c:v>
                </c:pt>
                <c:pt idx="223">
                  <c:v>35643</c:v>
                </c:pt>
                <c:pt idx="224">
                  <c:v>35674</c:v>
                </c:pt>
                <c:pt idx="225">
                  <c:v>35704</c:v>
                </c:pt>
                <c:pt idx="226">
                  <c:v>35735</c:v>
                </c:pt>
                <c:pt idx="227">
                  <c:v>35765</c:v>
                </c:pt>
                <c:pt idx="228">
                  <c:v>35796</c:v>
                </c:pt>
                <c:pt idx="229">
                  <c:v>35827</c:v>
                </c:pt>
                <c:pt idx="230">
                  <c:v>35855</c:v>
                </c:pt>
                <c:pt idx="231">
                  <c:v>35886</c:v>
                </c:pt>
                <c:pt idx="232">
                  <c:v>35916</c:v>
                </c:pt>
                <c:pt idx="233">
                  <c:v>35947</c:v>
                </c:pt>
                <c:pt idx="234">
                  <c:v>35977</c:v>
                </c:pt>
                <c:pt idx="235">
                  <c:v>36008</c:v>
                </c:pt>
                <c:pt idx="236">
                  <c:v>36039</c:v>
                </c:pt>
                <c:pt idx="237">
                  <c:v>36069</c:v>
                </c:pt>
                <c:pt idx="238">
                  <c:v>36100</c:v>
                </c:pt>
                <c:pt idx="239">
                  <c:v>36130</c:v>
                </c:pt>
                <c:pt idx="240">
                  <c:v>36161</c:v>
                </c:pt>
                <c:pt idx="241">
                  <c:v>36192</c:v>
                </c:pt>
                <c:pt idx="242">
                  <c:v>36220</c:v>
                </c:pt>
                <c:pt idx="243">
                  <c:v>36251</c:v>
                </c:pt>
                <c:pt idx="244">
                  <c:v>36281</c:v>
                </c:pt>
                <c:pt idx="245">
                  <c:v>36312</c:v>
                </c:pt>
                <c:pt idx="246">
                  <c:v>36342</c:v>
                </c:pt>
                <c:pt idx="247">
                  <c:v>36373</c:v>
                </c:pt>
                <c:pt idx="248">
                  <c:v>36404</c:v>
                </c:pt>
                <c:pt idx="249">
                  <c:v>36434</c:v>
                </c:pt>
                <c:pt idx="250">
                  <c:v>36465</c:v>
                </c:pt>
                <c:pt idx="251">
                  <c:v>36495</c:v>
                </c:pt>
                <c:pt idx="252">
                  <c:v>36526</c:v>
                </c:pt>
                <c:pt idx="253">
                  <c:v>36557</c:v>
                </c:pt>
                <c:pt idx="254">
                  <c:v>36586</c:v>
                </c:pt>
                <c:pt idx="255">
                  <c:v>36617</c:v>
                </c:pt>
                <c:pt idx="256">
                  <c:v>36647</c:v>
                </c:pt>
                <c:pt idx="257">
                  <c:v>36678</c:v>
                </c:pt>
                <c:pt idx="258">
                  <c:v>36708</c:v>
                </c:pt>
                <c:pt idx="259">
                  <c:v>36739</c:v>
                </c:pt>
                <c:pt idx="260">
                  <c:v>36770</c:v>
                </c:pt>
                <c:pt idx="261">
                  <c:v>36800</c:v>
                </c:pt>
                <c:pt idx="262">
                  <c:v>36831</c:v>
                </c:pt>
                <c:pt idx="263">
                  <c:v>36861</c:v>
                </c:pt>
                <c:pt idx="264">
                  <c:v>36892</c:v>
                </c:pt>
                <c:pt idx="265">
                  <c:v>36923</c:v>
                </c:pt>
                <c:pt idx="266">
                  <c:v>36951</c:v>
                </c:pt>
                <c:pt idx="267">
                  <c:v>36982</c:v>
                </c:pt>
                <c:pt idx="268">
                  <c:v>37012</c:v>
                </c:pt>
                <c:pt idx="269">
                  <c:v>37043</c:v>
                </c:pt>
                <c:pt idx="270">
                  <c:v>37073</c:v>
                </c:pt>
                <c:pt idx="271">
                  <c:v>37104</c:v>
                </c:pt>
                <c:pt idx="272">
                  <c:v>37135</c:v>
                </c:pt>
                <c:pt idx="273">
                  <c:v>37165</c:v>
                </c:pt>
                <c:pt idx="274">
                  <c:v>37196</c:v>
                </c:pt>
                <c:pt idx="275">
                  <c:v>37226</c:v>
                </c:pt>
                <c:pt idx="276">
                  <c:v>37257</c:v>
                </c:pt>
                <c:pt idx="277">
                  <c:v>37288</c:v>
                </c:pt>
                <c:pt idx="278">
                  <c:v>37316</c:v>
                </c:pt>
                <c:pt idx="279">
                  <c:v>37347</c:v>
                </c:pt>
                <c:pt idx="280">
                  <c:v>37377</c:v>
                </c:pt>
                <c:pt idx="281">
                  <c:v>37408</c:v>
                </c:pt>
                <c:pt idx="282">
                  <c:v>37438</c:v>
                </c:pt>
                <c:pt idx="283">
                  <c:v>37469</c:v>
                </c:pt>
                <c:pt idx="284">
                  <c:v>37500</c:v>
                </c:pt>
                <c:pt idx="285">
                  <c:v>37530</c:v>
                </c:pt>
                <c:pt idx="286">
                  <c:v>37561</c:v>
                </c:pt>
                <c:pt idx="287">
                  <c:v>37591</c:v>
                </c:pt>
                <c:pt idx="288">
                  <c:v>37622</c:v>
                </c:pt>
                <c:pt idx="289">
                  <c:v>37653</c:v>
                </c:pt>
                <c:pt idx="290">
                  <c:v>37681</c:v>
                </c:pt>
                <c:pt idx="291">
                  <c:v>37712</c:v>
                </c:pt>
                <c:pt idx="292">
                  <c:v>37742</c:v>
                </c:pt>
                <c:pt idx="293">
                  <c:v>37773</c:v>
                </c:pt>
                <c:pt idx="294">
                  <c:v>37803</c:v>
                </c:pt>
                <c:pt idx="295">
                  <c:v>37834</c:v>
                </c:pt>
                <c:pt idx="296">
                  <c:v>37865</c:v>
                </c:pt>
                <c:pt idx="297">
                  <c:v>37895</c:v>
                </c:pt>
                <c:pt idx="298">
                  <c:v>37926</c:v>
                </c:pt>
                <c:pt idx="299">
                  <c:v>37956</c:v>
                </c:pt>
                <c:pt idx="300">
                  <c:v>37987</c:v>
                </c:pt>
                <c:pt idx="301">
                  <c:v>38018</c:v>
                </c:pt>
                <c:pt idx="302">
                  <c:v>38047</c:v>
                </c:pt>
                <c:pt idx="303">
                  <c:v>38078</c:v>
                </c:pt>
                <c:pt idx="304">
                  <c:v>38108</c:v>
                </c:pt>
                <c:pt idx="305">
                  <c:v>38139</c:v>
                </c:pt>
                <c:pt idx="306">
                  <c:v>38169</c:v>
                </c:pt>
                <c:pt idx="307">
                  <c:v>38200</c:v>
                </c:pt>
                <c:pt idx="308">
                  <c:v>38231</c:v>
                </c:pt>
                <c:pt idx="309">
                  <c:v>38261</c:v>
                </c:pt>
                <c:pt idx="310">
                  <c:v>38292</c:v>
                </c:pt>
                <c:pt idx="311">
                  <c:v>38322</c:v>
                </c:pt>
                <c:pt idx="312">
                  <c:v>38353</c:v>
                </c:pt>
                <c:pt idx="313">
                  <c:v>38384</c:v>
                </c:pt>
                <c:pt idx="314">
                  <c:v>38412</c:v>
                </c:pt>
                <c:pt idx="315">
                  <c:v>38443</c:v>
                </c:pt>
                <c:pt idx="316">
                  <c:v>38473</c:v>
                </c:pt>
                <c:pt idx="317">
                  <c:v>38504</c:v>
                </c:pt>
                <c:pt idx="318">
                  <c:v>38534</c:v>
                </c:pt>
                <c:pt idx="319">
                  <c:v>38565</c:v>
                </c:pt>
                <c:pt idx="320">
                  <c:v>38596</c:v>
                </c:pt>
                <c:pt idx="321">
                  <c:v>38626</c:v>
                </c:pt>
                <c:pt idx="322">
                  <c:v>38657</c:v>
                </c:pt>
                <c:pt idx="323">
                  <c:v>38687</c:v>
                </c:pt>
                <c:pt idx="324">
                  <c:v>38718</c:v>
                </c:pt>
                <c:pt idx="325">
                  <c:v>38749</c:v>
                </c:pt>
                <c:pt idx="326">
                  <c:v>38777</c:v>
                </c:pt>
                <c:pt idx="327">
                  <c:v>38808</c:v>
                </c:pt>
                <c:pt idx="328">
                  <c:v>38838</c:v>
                </c:pt>
                <c:pt idx="329">
                  <c:v>38869</c:v>
                </c:pt>
                <c:pt idx="330">
                  <c:v>38899</c:v>
                </c:pt>
                <c:pt idx="331">
                  <c:v>38930</c:v>
                </c:pt>
                <c:pt idx="332">
                  <c:v>38961</c:v>
                </c:pt>
                <c:pt idx="333">
                  <c:v>38991</c:v>
                </c:pt>
                <c:pt idx="334">
                  <c:v>39022</c:v>
                </c:pt>
                <c:pt idx="335">
                  <c:v>39052</c:v>
                </c:pt>
                <c:pt idx="336">
                  <c:v>39083</c:v>
                </c:pt>
                <c:pt idx="337">
                  <c:v>39114</c:v>
                </c:pt>
                <c:pt idx="338">
                  <c:v>39142</c:v>
                </c:pt>
                <c:pt idx="339">
                  <c:v>39173</c:v>
                </c:pt>
                <c:pt idx="340">
                  <c:v>39203</c:v>
                </c:pt>
                <c:pt idx="341">
                  <c:v>39234</c:v>
                </c:pt>
                <c:pt idx="342">
                  <c:v>39264</c:v>
                </c:pt>
                <c:pt idx="343">
                  <c:v>39295</c:v>
                </c:pt>
                <c:pt idx="344">
                  <c:v>39326</c:v>
                </c:pt>
                <c:pt idx="345">
                  <c:v>39356</c:v>
                </c:pt>
                <c:pt idx="346">
                  <c:v>39387</c:v>
                </c:pt>
                <c:pt idx="347">
                  <c:v>39417</c:v>
                </c:pt>
                <c:pt idx="348">
                  <c:v>39448</c:v>
                </c:pt>
                <c:pt idx="349">
                  <c:v>39479</c:v>
                </c:pt>
                <c:pt idx="350">
                  <c:v>39508</c:v>
                </c:pt>
                <c:pt idx="351">
                  <c:v>39539</c:v>
                </c:pt>
                <c:pt idx="352">
                  <c:v>39569</c:v>
                </c:pt>
                <c:pt idx="353">
                  <c:v>39600</c:v>
                </c:pt>
                <c:pt idx="354">
                  <c:v>39630</c:v>
                </c:pt>
                <c:pt idx="355">
                  <c:v>39661</c:v>
                </c:pt>
                <c:pt idx="356">
                  <c:v>39692</c:v>
                </c:pt>
                <c:pt idx="357">
                  <c:v>39722</c:v>
                </c:pt>
                <c:pt idx="358">
                  <c:v>39753</c:v>
                </c:pt>
                <c:pt idx="359">
                  <c:v>39783</c:v>
                </c:pt>
                <c:pt idx="360">
                  <c:v>39814</c:v>
                </c:pt>
                <c:pt idx="361">
                  <c:v>39845</c:v>
                </c:pt>
              </c:numCache>
            </c:numRef>
          </c:cat>
          <c:val>
            <c:numRef>
              <c:f>'TSI data'!$J$2:$J$363</c:f>
              <c:numCache>
                <c:formatCode>General</c:formatCode>
                <c:ptCount val="362"/>
                <c:pt idx="7">
                  <c:v>60.804489419412384</c:v>
                </c:pt>
                <c:pt idx="8">
                  <c:v>60.28833050651928</c:v>
                </c:pt>
                <c:pt idx="9">
                  <c:v>60.137993860394644</c:v>
                </c:pt>
                <c:pt idx="10">
                  <c:v>59.911505405650324</c:v>
                </c:pt>
                <c:pt idx="11">
                  <c:v>59.160484030959893</c:v>
                </c:pt>
                <c:pt idx="12">
                  <c:v>58.333934735781526</c:v>
                </c:pt>
                <c:pt idx="13">
                  <c:v>57.591923083863549</c:v>
                </c:pt>
                <c:pt idx="14">
                  <c:v>57.022034734381563</c:v>
                </c:pt>
                <c:pt idx="15">
                  <c:v>56.539317664088586</c:v>
                </c:pt>
                <c:pt idx="16">
                  <c:v>56.188282811012478</c:v>
                </c:pt>
                <c:pt idx="17">
                  <c:v>55.969376808524373</c:v>
                </c:pt>
                <c:pt idx="18">
                  <c:v>55.834638189391924</c:v>
                </c:pt>
                <c:pt idx="19">
                  <c:v>55.772072290616009</c:v>
                </c:pt>
                <c:pt idx="20">
                  <c:v>55.733583868890257</c:v>
                </c:pt>
                <c:pt idx="21">
                  <c:v>55.740554078523957</c:v>
                </c:pt>
                <c:pt idx="22">
                  <c:v>55.860663927020454</c:v>
                </c:pt>
                <c:pt idx="23">
                  <c:v>56.074363070909833</c:v>
                </c:pt>
                <c:pt idx="24">
                  <c:v>56.380609393479546</c:v>
                </c:pt>
                <c:pt idx="25">
                  <c:v>56.675310608717922</c:v>
                </c:pt>
                <c:pt idx="26">
                  <c:v>56.824528135225812</c:v>
                </c:pt>
                <c:pt idx="27">
                  <c:v>56.875010671520982</c:v>
                </c:pt>
                <c:pt idx="28">
                  <c:v>56.775031855757717</c:v>
                </c:pt>
                <c:pt idx="29">
                  <c:v>56.473113401503355</c:v>
                </c:pt>
                <c:pt idx="30">
                  <c:v>56.027477250145544</c:v>
                </c:pt>
                <c:pt idx="31">
                  <c:v>55.533186378990223</c:v>
                </c:pt>
                <c:pt idx="32">
                  <c:v>55.013867505940517</c:v>
                </c:pt>
                <c:pt idx="33">
                  <c:v>54.502476559187315</c:v>
                </c:pt>
                <c:pt idx="34">
                  <c:v>54.01925690350545</c:v>
                </c:pt>
                <c:pt idx="35">
                  <c:v>53.616690326052378</c:v>
                </c:pt>
                <c:pt idx="36">
                  <c:v>53.26935694963791</c:v>
                </c:pt>
                <c:pt idx="37">
                  <c:v>52.886216377763013</c:v>
                </c:pt>
                <c:pt idx="38">
                  <c:v>52.532652220275004</c:v>
                </c:pt>
                <c:pt idx="39">
                  <c:v>52.169995045218883</c:v>
                </c:pt>
                <c:pt idx="40">
                  <c:v>51.791483704469442</c:v>
                </c:pt>
                <c:pt idx="41">
                  <c:v>51.480947261575594</c:v>
                </c:pt>
                <c:pt idx="42">
                  <c:v>51.308526475967128</c:v>
                </c:pt>
                <c:pt idx="43">
                  <c:v>51.194307668434931</c:v>
                </c:pt>
                <c:pt idx="44">
                  <c:v>51.092885148674313</c:v>
                </c:pt>
                <c:pt idx="45">
                  <c:v>51.091165764709601</c:v>
                </c:pt>
                <c:pt idx="46">
                  <c:v>51.190894660037344</c:v>
                </c:pt>
                <c:pt idx="47">
                  <c:v>51.281599896265817</c:v>
                </c:pt>
                <c:pt idx="48">
                  <c:v>51.475612474146345</c:v>
                </c:pt>
                <c:pt idx="49">
                  <c:v>51.751541349289937</c:v>
                </c:pt>
                <c:pt idx="50">
                  <c:v>51.967373075074761</c:v>
                </c:pt>
                <c:pt idx="51">
                  <c:v>52.245476444247295</c:v>
                </c:pt>
                <c:pt idx="52">
                  <c:v>52.600164136778531</c:v>
                </c:pt>
                <c:pt idx="53">
                  <c:v>53.018301189962195</c:v>
                </c:pt>
                <c:pt idx="54">
                  <c:v>53.487251063265823</c:v>
                </c:pt>
                <c:pt idx="55">
                  <c:v>54.000448381353394</c:v>
                </c:pt>
                <c:pt idx="56">
                  <c:v>54.551878856342491</c:v>
                </c:pt>
                <c:pt idx="57">
                  <c:v>55.118885786229967</c:v>
                </c:pt>
                <c:pt idx="58">
                  <c:v>55.649101266155483</c:v>
                </c:pt>
                <c:pt idx="59">
                  <c:v>56.107187243941993</c:v>
                </c:pt>
                <c:pt idx="60">
                  <c:v>56.400945143547304</c:v>
                </c:pt>
                <c:pt idx="61">
                  <c:v>56.649085147640434</c:v>
                </c:pt>
                <c:pt idx="62">
                  <c:v>56.961470238819963</c:v>
                </c:pt>
                <c:pt idx="63">
                  <c:v>57.236009290062526</c:v>
                </c:pt>
                <c:pt idx="64">
                  <c:v>57.485042452846876</c:v>
                </c:pt>
                <c:pt idx="65">
                  <c:v>57.67379925922355</c:v>
                </c:pt>
                <c:pt idx="66">
                  <c:v>57.684370300798605</c:v>
                </c:pt>
                <c:pt idx="67">
                  <c:v>57.568419360818211</c:v>
                </c:pt>
                <c:pt idx="68">
                  <c:v>57.414732551376325</c:v>
                </c:pt>
                <c:pt idx="69">
                  <c:v>57.198540594098063</c:v>
                </c:pt>
                <c:pt idx="70">
                  <c:v>56.979489018968245</c:v>
                </c:pt>
                <c:pt idx="71">
                  <c:v>56.766306025178913</c:v>
                </c:pt>
                <c:pt idx="72">
                  <c:v>56.527625804965012</c:v>
                </c:pt>
                <c:pt idx="73">
                  <c:v>56.303546746128937</c:v>
                </c:pt>
                <c:pt idx="74">
                  <c:v>56.126206943978261</c:v>
                </c:pt>
                <c:pt idx="75">
                  <c:v>55.963088762534731</c:v>
                </c:pt>
                <c:pt idx="76">
                  <c:v>55.810925303269244</c:v>
                </c:pt>
                <c:pt idx="77">
                  <c:v>55.717096736206472</c:v>
                </c:pt>
                <c:pt idx="78">
                  <c:v>55.737087811379205</c:v>
                </c:pt>
                <c:pt idx="79">
                  <c:v>55.849359953776521</c:v>
                </c:pt>
                <c:pt idx="80">
                  <c:v>56.003350784248802</c:v>
                </c:pt>
                <c:pt idx="81">
                  <c:v>56.147287884301065</c:v>
                </c:pt>
                <c:pt idx="82">
                  <c:v>56.275661821501863</c:v>
                </c:pt>
                <c:pt idx="83">
                  <c:v>56.439222800983863</c:v>
                </c:pt>
                <c:pt idx="84">
                  <c:v>56.713261560655255</c:v>
                </c:pt>
                <c:pt idx="85">
                  <c:v>57.069085258915969</c:v>
                </c:pt>
                <c:pt idx="86">
                  <c:v>57.413006194193194</c:v>
                </c:pt>
                <c:pt idx="87">
                  <c:v>57.762709940239525</c:v>
                </c:pt>
                <c:pt idx="88">
                  <c:v>58.12310668141</c:v>
                </c:pt>
                <c:pt idx="89">
                  <c:v>58.458634849120486</c:v>
                </c:pt>
                <c:pt idx="90">
                  <c:v>58.776848023074052</c:v>
                </c:pt>
                <c:pt idx="91">
                  <c:v>59.131118590453966</c:v>
                </c:pt>
                <c:pt idx="92">
                  <c:v>59.519762624362528</c:v>
                </c:pt>
                <c:pt idx="93">
                  <c:v>59.911842590154301</c:v>
                </c:pt>
                <c:pt idx="94">
                  <c:v>60.305848399921011</c:v>
                </c:pt>
                <c:pt idx="95">
                  <c:v>60.726908119596267</c:v>
                </c:pt>
                <c:pt idx="96">
                  <c:v>61.121395279867627</c:v>
                </c:pt>
                <c:pt idx="97">
                  <c:v>61.487277526328086</c:v>
                </c:pt>
                <c:pt idx="98">
                  <c:v>61.903946520675348</c:v>
                </c:pt>
                <c:pt idx="99">
                  <c:v>62.399477532732391</c:v>
                </c:pt>
                <c:pt idx="100">
                  <c:v>62.970929931386024</c:v>
                </c:pt>
                <c:pt idx="101">
                  <c:v>63.580390572205843</c:v>
                </c:pt>
                <c:pt idx="102">
                  <c:v>64.188792640633764</c:v>
                </c:pt>
                <c:pt idx="103">
                  <c:v>64.732526472803073</c:v>
                </c:pt>
                <c:pt idx="104">
                  <c:v>65.207444217634219</c:v>
                </c:pt>
                <c:pt idx="105">
                  <c:v>65.699663819922762</c:v>
                </c:pt>
                <c:pt idx="106">
                  <c:v>66.229577574717283</c:v>
                </c:pt>
                <c:pt idx="107">
                  <c:v>66.783981065935535</c:v>
                </c:pt>
                <c:pt idx="108">
                  <c:v>67.247261277330537</c:v>
                </c:pt>
                <c:pt idx="109">
                  <c:v>67.589951204517405</c:v>
                </c:pt>
                <c:pt idx="110">
                  <c:v>67.896128202349217</c:v>
                </c:pt>
                <c:pt idx="111">
                  <c:v>68.152986456412947</c:v>
                </c:pt>
                <c:pt idx="112">
                  <c:v>68.332135478741051</c:v>
                </c:pt>
                <c:pt idx="113">
                  <c:v>68.475124519524059</c:v>
                </c:pt>
                <c:pt idx="114">
                  <c:v>68.578780352092622</c:v>
                </c:pt>
                <c:pt idx="115">
                  <c:v>68.599512582819102</c:v>
                </c:pt>
                <c:pt idx="116">
                  <c:v>68.57788886319014</c:v>
                </c:pt>
                <c:pt idx="117">
                  <c:v>68.554696810703078</c:v>
                </c:pt>
                <c:pt idx="118">
                  <c:v>68.500650138470789</c:v>
                </c:pt>
                <c:pt idx="119">
                  <c:v>68.368047689875027</c:v>
                </c:pt>
                <c:pt idx="120">
                  <c:v>68.184188506996449</c:v>
                </c:pt>
                <c:pt idx="121">
                  <c:v>68.004070025788351</c:v>
                </c:pt>
                <c:pt idx="122">
                  <c:v>67.839400573105479</c:v>
                </c:pt>
                <c:pt idx="123">
                  <c:v>67.661099744897925</c:v>
                </c:pt>
                <c:pt idx="124">
                  <c:v>67.471738613844138</c:v>
                </c:pt>
                <c:pt idx="125">
                  <c:v>67.287793647387531</c:v>
                </c:pt>
                <c:pt idx="126">
                  <c:v>67.124026664114467</c:v>
                </c:pt>
                <c:pt idx="127">
                  <c:v>67.047606541291927</c:v>
                </c:pt>
                <c:pt idx="128">
                  <c:v>67.101976936327489</c:v>
                </c:pt>
                <c:pt idx="129">
                  <c:v>67.197041935120239</c:v>
                </c:pt>
                <c:pt idx="130">
                  <c:v>67.244659532934264</c:v>
                </c:pt>
                <c:pt idx="131">
                  <c:v>67.284244699269038</c:v>
                </c:pt>
                <c:pt idx="132">
                  <c:v>67.432104840446087</c:v>
                </c:pt>
                <c:pt idx="133">
                  <c:v>67.620315699188282</c:v>
                </c:pt>
                <c:pt idx="134">
                  <c:v>67.798514111050011</c:v>
                </c:pt>
                <c:pt idx="135">
                  <c:v>67.954433463122967</c:v>
                </c:pt>
                <c:pt idx="136">
                  <c:v>68.050866771633082</c:v>
                </c:pt>
                <c:pt idx="137">
                  <c:v>68.122404793373008</c:v>
                </c:pt>
                <c:pt idx="138">
                  <c:v>68.184362966899059</c:v>
                </c:pt>
                <c:pt idx="139">
                  <c:v>68.210749440400235</c:v>
                </c:pt>
                <c:pt idx="140">
                  <c:v>68.118889761578487</c:v>
                </c:pt>
                <c:pt idx="141">
                  <c:v>67.917727539917905</c:v>
                </c:pt>
                <c:pt idx="142">
                  <c:v>67.725782857025422</c:v>
                </c:pt>
                <c:pt idx="143">
                  <c:v>67.650499187868618</c:v>
                </c:pt>
                <c:pt idx="144">
                  <c:v>67.683538390539752</c:v>
                </c:pt>
                <c:pt idx="145">
                  <c:v>67.813799868094378</c:v>
                </c:pt>
                <c:pt idx="146">
                  <c:v>68.002266625959891</c:v>
                </c:pt>
                <c:pt idx="147">
                  <c:v>68.201863413558911</c:v>
                </c:pt>
                <c:pt idx="148">
                  <c:v>68.43663115901893</c:v>
                </c:pt>
                <c:pt idx="149">
                  <c:v>68.686919487994487</c:v>
                </c:pt>
                <c:pt idx="150">
                  <c:v>68.979593924114525</c:v>
                </c:pt>
                <c:pt idx="151">
                  <c:v>69.360981943916556</c:v>
                </c:pt>
                <c:pt idx="152">
                  <c:v>69.82752780568228</c:v>
                </c:pt>
                <c:pt idx="153">
                  <c:v>70.404493307389913</c:v>
                </c:pt>
                <c:pt idx="154">
                  <c:v>71.055213159000402</c:v>
                </c:pt>
                <c:pt idx="155">
                  <c:v>71.574018097880739</c:v>
                </c:pt>
                <c:pt idx="156">
                  <c:v>71.993748379074958</c:v>
                </c:pt>
                <c:pt idx="157">
                  <c:v>72.402022638515163</c:v>
                </c:pt>
                <c:pt idx="158">
                  <c:v>72.649335715106758</c:v>
                </c:pt>
                <c:pt idx="159">
                  <c:v>72.879794323818558</c:v>
                </c:pt>
                <c:pt idx="160">
                  <c:v>73.207454393499688</c:v>
                </c:pt>
                <c:pt idx="161">
                  <c:v>73.544907904205829</c:v>
                </c:pt>
                <c:pt idx="162">
                  <c:v>73.984627197077927</c:v>
                </c:pt>
                <c:pt idx="163">
                  <c:v>74.398309302791375</c:v>
                </c:pt>
                <c:pt idx="164">
                  <c:v>74.629805681178496</c:v>
                </c:pt>
                <c:pt idx="165">
                  <c:v>74.830101251729118</c:v>
                </c:pt>
                <c:pt idx="166">
                  <c:v>75.075580927311748</c:v>
                </c:pt>
                <c:pt idx="167">
                  <c:v>75.366345640184349</c:v>
                </c:pt>
                <c:pt idx="168">
                  <c:v>75.567207372809648</c:v>
                </c:pt>
                <c:pt idx="169">
                  <c:v>75.657099401200526</c:v>
                </c:pt>
                <c:pt idx="170">
                  <c:v>75.872366498779741</c:v>
                </c:pt>
                <c:pt idx="171">
                  <c:v>76.228334997529146</c:v>
                </c:pt>
                <c:pt idx="172">
                  <c:v>76.615345302113909</c:v>
                </c:pt>
                <c:pt idx="173">
                  <c:v>76.972076016597029</c:v>
                </c:pt>
                <c:pt idx="174">
                  <c:v>77.192647030615248</c:v>
                </c:pt>
                <c:pt idx="175">
                  <c:v>77.409206508141324</c:v>
                </c:pt>
                <c:pt idx="176">
                  <c:v>77.847822415952976</c:v>
                </c:pt>
                <c:pt idx="177">
                  <c:v>78.077084358781164</c:v>
                </c:pt>
                <c:pt idx="178">
                  <c:v>78.264858980373418</c:v>
                </c:pt>
                <c:pt idx="179">
                  <c:v>78.831299635310941</c:v>
                </c:pt>
                <c:pt idx="180">
                  <c:v>79.474077123120864</c:v>
                </c:pt>
                <c:pt idx="181">
                  <c:v>80.130270356875599</c:v>
                </c:pt>
                <c:pt idx="182">
                  <c:v>80.800809652042872</c:v>
                </c:pt>
                <c:pt idx="183">
                  <c:v>81.451723818367213</c:v>
                </c:pt>
                <c:pt idx="184">
                  <c:v>82.104745827953437</c:v>
                </c:pt>
                <c:pt idx="185">
                  <c:v>83.150823655225324</c:v>
                </c:pt>
                <c:pt idx="186">
                  <c:v>84.381218663712346</c:v>
                </c:pt>
                <c:pt idx="187">
                  <c:v>85.398482465639248</c:v>
                </c:pt>
                <c:pt idx="188">
                  <c:v>86.145620145975997</c:v>
                </c:pt>
                <c:pt idx="189">
                  <c:v>86.948808397365468</c:v>
                </c:pt>
                <c:pt idx="190">
                  <c:v>87.646875685278346</c:v>
                </c:pt>
                <c:pt idx="191">
                  <c:v>87.922715632223699</c:v>
                </c:pt>
                <c:pt idx="192">
                  <c:v>88.221549619054286</c:v>
                </c:pt>
                <c:pt idx="193">
                  <c:v>88.581382117031183</c:v>
                </c:pt>
                <c:pt idx="194">
                  <c:v>88.918046161406608</c:v>
                </c:pt>
                <c:pt idx="195">
                  <c:v>89.038654727544781</c:v>
                </c:pt>
                <c:pt idx="196">
                  <c:v>88.922553247720401</c:v>
                </c:pt>
                <c:pt idx="197">
                  <c:v>88.433830027996308</c:v>
                </c:pt>
                <c:pt idx="198">
                  <c:v>87.670113473691771</c:v>
                </c:pt>
                <c:pt idx="199">
                  <c:v>87.014236715892963</c:v>
                </c:pt>
                <c:pt idx="200">
                  <c:v>86.665320838759285</c:v>
                </c:pt>
                <c:pt idx="201">
                  <c:v>86.539523507494408</c:v>
                </c:pt>
                <c:pt idx="202">
                  <c:v>86.502959952604058</c:v>
                </c:pt>
                <c:pt idx="203">
                  <c:v>86.539402417843249</c:v>
                </c:pt>
                <c:pt idx="204">
                  <c:v>86.572503392081174</c:v>
                </c:pt>
                <c:pt idx="205">
                  <c:v>86.586512847758954</c:v>
                </c:pt>
                <c:pt idx="206">
                  <c:v>86.518214329275807</c:v>
                </c:pt>
                <c:pt idx="207">
                  <c:v>86.581776993063471</c:v>
                </c:pt>
                <c:pt idx="208">
                  <c:v>86.855515643688008</c:v>
                </c:pt>
                <c:pt idx="209">
                  <c:v>87.122936478761247</c:v>
                </c:pt>
                <c:pt idx="210">
                  <c:v>87.500561735493449</c:v>
                </c:pt>
                <c:pt idx="211">
                  <c:v>88.032787848003707</c:v>
                </c:pt>
                <c:pt idx="212">
                  <c:v>88.466494613260522</c:v>
                </c:pt>
                <c:pt idx="213">
                  <c:v>88.859529681989827</c:v>
                </c:pt>
                <c:pt idx="214">
                  <c:v>89.295248163093888</c:v>
                </c:pt>
                <c:pt idx="215">
                  <c:v>89.687866922518751</c:v>
                </c:pt>
                <c:pt idx="216">
                  <c:v>90.143847263788658</c:v>
                </c:pt>
                <c:pt idx="217">
                  <c:v>90.677751624220718</c:v>
                </c:pt>
                <c:pt idx="218">
                  <c:v>91.297700304698338</c:v>
                </c:pt>
                <c:pt idx="219">
                  <c:v>91.996541947526254</c:v>
                </c:pt>
                <c:pt idx="220">
                  <c:v>92.624123489559437</c:v>
                </c:pt>
                <c:pt idx="221">
                  <c:v>93.243349766429489</c:v>
                </c:pt>
                <c:pt idx="222">
                  <c:v>93.928540679435912</c:v>
                </c:pt>
                <c:pt idx="223">
                  <c:v>94.575018154276577</c:v>
                </c:pt>
                <c:pt idx="224">
                  <c:v>95.210541717025919</c:v>
                </c:pt>
                <c:pt idx="225">
                  <c:v>95.891766615140327</c:v>
                </c:pt>
                <c:pt idx="226">
                  <c:v>96.565493904011106</c:v>
                </c:pt>
                <c:pt idx="227">
                  <c:v>97.272563700159381</c:v>
                </c:pt>
                <c:pt idx="228">
                  <c:v>97.912737864928658</c:v>
                </c:pt>
                <c:pt idx="229">
                  <c:v>98.433719250140427</c:v>
                </c:pt>
                <c:pt idx="230">
                  <c:v>98.844625211860205</c:v>
                </c:pt>
                <c:pt idx="231">
                  <c:v>99.163757358718257</c:v>
                </c:pt>
                <c:pt idx="232">
                  <c:v>99.517871729021579</c:v>
                </c:pt>
                <c:pt idx="233">
                  <c:v>99.839202554376712</c:v>
                </c:pt>
                <c:pt idx="234">
                  <c:v>100.03723776655097</c:v>
                </c:pt>
                <c:pt idx="235">
                  <c:v>100.25965418075937</c:v>
                </c:pt>
                <c:pt idx="236">
                  <c:v>100.57597680276905</c:v>
                </c:pt>
                <c:pt idx="237">
                  <c:v>100.80181907637559</c:v>
                </c:pt>
                <c:pt idx="238">
                  <c:v>100.94239260990332</c:v>
                </c:pt>
                <c:pt idx="239">
                  <c:v>101.07108538945828</c:v>
                </c:pt>
                <c:pt idx="240">
                  <c:v>101.15491416625561</c:v>
                </c:pt>
                <c:pt idx="241">
                  <c:v>101.29282396211937</c:v>
                </c:pt>
                <c:pt idx="242">
                  <c:v>101.5735898260946</c:v>
                </c:pt>
                <c:pt idx="243">
                  <c:v>101.89130356926682</c:v>
                </c:pt>
                <c:pt idx="244">
                  <c:v>102.17262816304815</c:v>
                </c:pt>
                <c:pt idx="245">
                  <c:v>102.52579514559606</c:v>
                </c:pt>
                <c:pt idx="246">
                  <c:v>102.92276051505466</c:v>
                </c:pt>
                <c:pt idx="247">
                  <c:v>103.20959467162676</c:v>
                </c:pt>
                <c:pt idx="248">
                  <c:v>103.19422210754495</c:v>
                </c:pt>
                <c:pt idx="249">
                  <c:v>102.91073140799027</c:v>
                </c:pt>
                <c:pt idx="250">
                  <c:v>102.62072754897595</c:v>
                </c:pt>
                <c:pt idx="251">
                  <c:v>102.40949474211298</c:v>
                </c:pt>
                <c:pt idx="252">
                  <c:v>102.18726488451939</c:v>
                </c:pt>
                <c:pt idx="253">
                  <c:v>101.97300904757792</c:v>
                </c:pt>
                <c:pt idx="254">
                  <c:v>101.67638037029651</c:v>
                </c:pt>
                <c:pt idx="255">
                  <c:v>101.23592830090506</c:v>
                </c:pt>
                <c:pt idx="256">
                  <c:v>100.80464473094244</c:v>
                </c:pt>
                <c:pt idx="257">
                  <c:v>100.29773125447966</c:v>
                </c:pt>
                <c:pt idx="258">
                  <c:v>99.789591119893259</c:v>
                </c:pt>
                <c:pt idx="259">
                  <c:v>99.345094706331949</c:v>
                </c:pt>
                <c:pt idx="260">
                  <c:v>99.089393523479885</c:v>
                </c:pt>
                <c:pt idx="261">
                  <c:v>99.093960943247581</c:v>
                </c:pt>
                <c:pt idx="262">
                  <c:v>99.148199112546237</c:v>
                </c:pt>
                <c:pt idx="263">
                  <c:v>99.112972207356535</c:v>
                </c:pt>
                <c:pt idx="264">
                  <c:v>99.03602004789559</c:v>
                </c:pt>
                <c:pt idx="265">
                  <c:v>98.997133765174027</c:v>
                </c:pt>
                <c:pt idx="266">
                  <c:v>98.914938241782892</c:v>
                </c:pt>
                <c:pt idx="267">
                  <c:v>98.853156241921369</c:v>
                </c:pt>
                <c:pt idx="268">
                  <c:v>98.786713283892496</c:v>
                </c:pt>
                <c:pt idx="269">
                  <c:v>98.700961705822763</c:v>
                </c:pt>
                <c:pt idx="270">
                  <c:v>98.634044467840596</c:v>
                </c:pt>
                <c:pt idx="271">
                  <c:v>98.608138592567215</c:v>
                </c:pt>
                <c:pt idx="272">
                  <c:v>98.600713970105602</c:v>
                </c:pt>
                <c:pt idx="273">
                  <c:v>98.603000939780259</c:v>
                </c:pt>
                <c:pt idx="274">
                  <c:v>98.6736666723463</c:v>
                </c:pt>
                <c:pt idx="275">
                  <c:v>98.829100426346685</c:v>
                </c:pt>
                <c:pt idx="276">
                  <c:v>99.132992791164639</c:v>
                </c:pt>
                <c:pt idx="277">
                  <c:v>99.417657773612675</c:v>
                </c:pt>
                <c:pt idx="278">
                  <c:v>99.722127895337493</c:v>
                </c:pt>
                <c:pt idx="279">
                  <c:v>100.13627849124802</c:v>
                </c:pt>
                <c:pt idx="280">
                  <c:v>100.58966960556663</c:v>
                </c:pt>
                <c:pt idx="281">
                  <c:v>101.14696140283075</c:v>
                </c:pt>
                <c:pt idx="282">
                  <c:v>101.66553210384596</c:v>
                </c:pt>
                <c:pt idx="283">
                  <c:v>102.00979502416921</c:v>
                </c:pt>
                <c:pt idx="284">
                  <c:v>102.31806307317785</c:v>
                </c:pt>
                <c:pt idx="285">
                  <c:v>102.68573509757645</c:v>
                </c:pt>
                <c:pt idx="286">
                  <c:v>102.93394827381823</c:v>
                </c:pt>
                <c:pt idx="287">
                  <c:v>103.06559460744194</c:v>
                </c:pt>
                <c:pt idx="288">
                  <c:v>103.1824855607083</c:v>
                </c:pt>
                <c:pt idx="289">
                  <c:v>103.26061275092924</c:v>
                </c:pt>
                <c:pt idx="290">
                  <c:v>103.37478179301124</c:v>
                </c:pt>
                <c:pt idx="291">
                  <c:v>103.56544164197547</c:v>
                </c:pt>
                <c:pt idx="292">
                  <c:v>103.74699271978058</c:v>
                </c:pt>
                <c:pt idx="293">
                  <c:v>103.96044061591931</c:v>
                </c:pt>
                <c:pt idx="294">
                  <c:v>104.23701943917278</c:v>
                </c:pt>
                <c:pt idx="295">
                  <c:v>104.68323252043243</c:v>
                </c:pt>
                <c:pt idx="296">
                  <c:v>105.27779898133316</c:v>
                </c:pt>
                <c:pt idx="297">
                  <c:v>105.83817738294863</c:v>
                </c:pt>
                <c:pt idx="298">
                  <c:v>106.4329375013437</c:v>
                </c:pt>
                <c:pt idx="299">
                  <c:v>107.04984921644335</c:v>
                </c:pt>
                <c:pt idx="300">
                  <c:v>107.60873276366812</c:v>
                </c:pt>
                <c:pt idx="301">
                  <c:v>108.12879131143788</c:v>
                </c:pt>
                <c:pt idx="302">
                  <c:v>108.62172423620714</c:v>
                </c:pt>
                <c:pt idx="303">
                  <c:v>109.01657162176626</c:v>
                </c:pt>
                <c:pt idx="304">
                  <c:v>109.43372815852963</c:v>
                </c:pt>
                <c:pt idx="305">
                  <c:v>109.80765243169046</c:v>
                </c:pt>
                <c:pt idx="306">
                  <c:v>110.19724614533666</c:v>
                </c:pt>
                <c:pt idx="307">
                  <c:v>110.56213762584289</c:v>
                </c:pt>
                <c:pt idx="308">
                  <c:v>110.75040051381465</c:v>
                </c:pt>
                <c:pt idx="309">
                  <c:v>110.88987364963806</c:v>
                </c:pt>
                <c:pt idx="310">
                  <c:v>111.0056215660106</c:v>
                </c:pt>
                <c:pt idx="311">
                  <c:v>111.10670758863215</c:v>
                </c:pt>
                <c:pt idx="312">
                  <c:v>111.16096373082667</c:v>
                </c:pt>
                <c:pt idx="313">
                  <c:v>111.27207955601131</c:v>
                </c:pt>
                <c:pt idx="314">
                  <c:v>111.38213691180555</c:v>
                </c:pt>
                <c:pt idx="315">
                  <c:v>111.4005956613982</c:v>
                </c:pt>
                <c:pt idx="316">
                  <c:v>111.47099597237283</c:v>
                </c:pt>
                <c:pt idx="317">
                  <c:v>111.55436257243122</c:v>
                </c:pt>
                <c:pt idx="318">
                  <c:v>111.51719375222523</c:v>
                </c:pt>
                <c:pt idx="319">
                  <c:v>111.39646697374656</c:v>
                </c:pt>
                <c:pt idx="320">
                  <c:v>111.26958776180822</c:v>
                </c:pt>
                <c:pt idx="321">
                  <c:v>111.16004966374022</c:v>
                </c:pt>
                <c:pt idx="322">
                  <c:v>111.16044173871774</c:v>
                </c:pt>
                <c:pt idx="323">
                  <c:v>111.2787511333774</c:v>
                </c:pt>
                <c:pt idx="324">
                  <c:v>111.38498584461475</c:v>
                </c:pt>
                <c:pt idx="325">
                  <c:v>111.3057394960243</c:v>
                </c:pt>
                <c:pt idx="326">
                  <c:v>111.16028977499076</c:v>
                </c:pt>
                <c:pt idx="327">
                  <c:v>111.1258259070207</c:v>
                </c:pt>
                <c:pt idx="328">
                  <c:v>110.91135060680456</c:v>
                </c:pt>
                <c:pt idx="329">
                  <c:v>110.60813829418582</c:v>
                </c:pt>
                <c:pt idx="330">
                  <c:v>110.37350979733387</c:v>
                </c:pt>
                <c:pt idx="331">
                  <c:v>110.16985529077753</c:v>
                </c:pt>
                <c:pt idx="332">
                  <c:v>110.06284182061943</c:v>
                </c:pt>
                <c:pt idx="333">
                  <c:v>109.98133564084922</c:v>
                </c:pt>
                <c:pt idx="334">
                  <c:v>109.77684630310966</c:v>
                </c:pt>
                <c:pt idx="335">
                  <c:v>109.43460699853858</c:v>
                </c:pt>
                <c:pt idx="336">
                  <c:v>109.11562571682371</c:v>
                </c:pt>
                <c:pt idx="337">
                  <c:v>108.98187203060114</c:v>
                </c:pt>
                <c:pt idx="338">
                  <c:v>108.90742545376514</c:v>
                </c:pt>
                <c:pt idx="339">
                  <c:v>108.83046438455148</c:v>
                </c:pt>
                <c:pt idx="340">
                  <c:v>108.91429311419122</c:v>
                </c:pt>
                <c:pt idx="341">
                  <c:v>108.97630380416955</c:v>
                </c:pt>
                <c:pt idx="342">
                  <c:v>109.07786380356288</c:v>
                </c:pt>
                <c:pt idx="343">
                  <c:v>109.32410536908796</c:v>
                </c:pt>
                <c:pt idx="344">
                  <c:v>109.38564896686387</c:v>
                </c:pt>
                <c:pt idx="345">
                  <c:v>109.32946803173758</c:v>
                </c:pt>
                <c:pt idx="346">
                  <c:v>109.36845707603386</c:v>
                </c:pt>
                <c:pt idx="347">
                  <c:v>109.45930233932316</c:v>
                </c:pt>
                <c:pt idx="348">
                  <c:v>109.63615393546263</c:v>
                </c:pt>
                <c:pt idx="349">
                  <c:v>109.74394333034932</c:v>
                </c:pt>
                <c:pt idx="350">
                  <c:v>109.69203277174847</c:v>
                </c:pt>
                <c:pt idx="351">
                  <c:v>109.51947239912278</c:v>
                </c:pt>
                <c:pt idx="352">
                  <c:v>109.27872331132518</c:v>
                </c:pt>
                <c:pt idx="353">
                  <c:v>109.03563563808395</c:v>
                </c:pt>
                <c:pt idx="354">
                  <c:v>108.5391904666495</c:v>
                </c:pt>
                <c:pt idx="355">
                  <c:v>107.89652109741175</c:v>
                </c:pt>
              </c:numCache>
            </c:numRef>
          </c:val>
        </c:ser>
        <c:marker val="1"/>
        <c:axId val="135702016"/>
        <c:axId val="135703552"/>
      </c:lineChart>
      <c:dateAx>
        <c:axId val="135702016"/>
        <c:scaling>
          <c:orientation val="minMax"/>
          <c:max val="39845"/>
          <c:min val="36526"/>
        </c:scaling>
        <c:axPos val="b"/>
        <c:numFmt formatCode="mmm\-yy"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5703552"/>
        <c:crosses val="autoZero"/>
        <c:auto val="1"/>
        <c:lblOffset val="100"/>
        <c:baseTimeUnit val="months"/>
        <c:majorUnit val="1"/>
        <c:majorTimeUnit val="years"/>
        <c:minorUnit val="3"/>
        <c:minorTimeUnit val="months"/>
      </c:dateAx>
      <c:valAx>
        <c:axId val="135703552"/>
        <c:scaling>
          <c:orientation val="minMax"/>
          <c:min val="90"/>
        </c:scaling>
        <c:axPos val="l"/>
        <c:majorGridlines>
          <c:spPr>
            <a:ln w="3175">
              <a:solidFill>
                <a:srgbClr val="000000"/>
              </a:solidFill>
              <a:prstDash val="sysDash"/>
            </a:ln>
          </c:spPr>
        </c:majorGridlines>
        <c:title>
          <c:tx>
            <c:rich>
              <a:bodyPr rot="0" vert="horz"/>
              <a:lstStyle/>
              <a:p>
                <a:pPr algn="ctr">
                  <a:defRPr sz="1200" b="1" i="0" u="none" strike="noStrike" baseline="0">
                    <a:solidFill>
                      <a:srgbClr val="000000"/>
                    </a:solidFill>
                    <a:latin typeface="Arial"/>
                    <a:ea typeface="Arial"/>
                    <a:cs typeface="Arial"/>
                  </a:defRPr>
                </a:pPr>
                <a:r>
                  <a:rPr lang="en-US"/>
                  <a:t>Index</a:t>
                </a:r>
              </a:p>
            </c:rich>
          </c:tx>
          <c:layout>
            <c:manualLayout>
              <c:xMode val="edge"/>
              <c:yMode val="edge"/>
              <c:x val="4.550499445061057E-2"/>
              <c:y val="1.6313213703099498E-3"/>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5702016"/>
        <c:crosses val="autoZero"/>
        <c:crossBetween val="between"/>
        <c:majorUnit val="5"/>
      </c:valAx>
      <c:spPr>
        <a:solidFill>
          <a:srgbClr val="FFFFFF"/>
        </a:solidFill>
        <a:ln w="12700">
          <a:solidFill>
            <a:srgbClr val="808080"/>
          </a:solidFill>
          <a:prstDash val="solid"/>
        </a:ln>
      </c:spPr>
    </c:plotArea>
    <c:legend>
      <c:legendPos val="b"/>
      <c:layout>
        <c:manualLayout>
          <c:xMode val="edge"/>
          <c:yMode val="edge"/>
          <c:x val="0.35627081021087775"/>
          <c:y val="0.94942903752039398"/>
          <c:w val="0.37069922308546088"/>
          <c:h val="3.9151712887438822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0.84975</cdr:x>
      <cdr:y>0.0855</cdr:y>
    </cdr:from>
    <cdr:to>
      <cdr:x>0.96825</cdr:x>
      <cdr:y>0.85325</cdr:y>
    </cdr:to>
    <cdr:sp macro="" textlink="">
      <cdr:nvSpPr>
        <cdr:cNvPr id="43009" name="Rectangle 1"/>
        <cdr:cNvSpPr>
          <a:spLocks xmlns:a="http://schemas.openxmlformats.org/drawingml/2006/main" noChangeArrowheads="1"/>
        </cdr:cNvSpPr>
      </cdr:nvSpPr>
      <cdr:spPr bwMode="auto">
        <a:xfrm xmlns:a="http://schemas.openxmlformats.org/drawingml/2006/main">
          <a:off x="7292576" y="499220"/>
          <a:ext cx="1016970" cy="4482757"/>
        </a:xfrm>
        <a:prstGeom xmlns:a="http://schemas.openxmlformats.org/drawingml/2006/main" prst="rect">
          <a:avLst/>
        </a:prstGeom>
        <a:solidFill xmlns:a="http://schemas.openxmlformats.org/drawingml/2006/main">
          <a:srgbClr val="FF0000">
            <a:alpha val="5000"/>
          </a:srgbClr>
        </a:solidFill>
        <a:ln xmlns:a="http://schemas.openxmlformats.org/drawingml/2006/main" w="9525">
          <a:solidFill>
            <a:srgbClr val="000000"/>
          </a:solidFill>
          <a:miter lim="800000"/>
          <a:headEnd/>
          <a:tailEnd/>
        </a:ln>
      </cdr:spPr>
    </cdr:sp>
  </cdr:relSizeAnchor>
  <cdr:relSizeAnchor xmlns:cdr="http://schemas.openxmlformats.org/drawingml/2006/chartDrawing">
    <cdr:from>
      <cdr:x>0.50875</cdr:x>
      <cdr:y>0.4545</cdr:y>
    </cdr:from>
    <cdr:to>
      <cdr:x>0.71175</cdr:x>
      <cdr:y>0.55075</cdr:y>
    </cdr:to>
    <cdr:sp macro="" textlink="">
      <cdr:nvSpPr>
        <cdr:cNvPr id="43010" name="Text Box 2"/>
        <cdr:cNvSpPr txBox="1">
          <a:spLocks xmlns:a="http://schemas.openxmlformats.org/drawingml/2006/main" noChangeArrowheads="1"/>
        </cdr:cNvSpPr>
      </cdr:nvSpPr>
      <cdr:spPr bwMode="auto">
        <a:xfrm xmlns:a="http://schemas.openxmlformats.org/drawingml/2006/main">
          <a:off x="4366105" y="2653746"/>
          <a:ext cx="1742151" cy="561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Current recession began in December 2007, according to the NBER</a:t>
          </a:r>
        </a:p>
      </cdr:txBody>
    </cdr:sp>
  </cdr:relSizeAnchor>
  <cdr:relSizeAnchor xmlns:cdr="http://schemas.openxmlformats.org/drawingml/2006/chartDrawing">
    <cdr:from>
      <cdr:x>0.71925</cdr:x>
      <cdr:y>0.50125</cdr:y>
    </cdr:from>
    <cdr:to>
      <cdr:x>0.84975</cdr:x>
      <cdr:y>0.50125</cdr:y>
    </cdr:to>
    <cdr:sp macro="" textlink="">
      <cdr:nvSpPr>
        <cdr:cNvPr id="43011" name="Line 3"/>
        <cdr:cNvSpPr>
          <a:spLocks xmlns:a="http://schemas.openxmlformats.org/drawingml/2006/main" noChangeShapeType="1"/>
        </cdr:cNvSpPr>
      </cdr:nvSpPr>
      <cdr:spPr bwMode="auto">
        <a:xfrm xmlns:a="http://schemas.openxmlformats.org/drawingml/2006/main">
          <a:off x="6172621" y="2926711"/>
          <a:ext cx="1119955"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84DC5E-E55C-4C5A-AD33-257E9E3C3924}" type="datetimeFigureOut">
              <a:rPr lang="en-US" smtClean="0"/>
              <a:pPr/>
              <a:t>6/3/2010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A988C1-EBCA-41E6-A525-A3C9DD6CC0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mtClean="0"/>
          </a:p>
        </p:txBody>
      </p:sp>
      <p:sp>
        <p:nvSpPr>
          <p:cNvPr id="15364" name="Slide Number Placeholder 3"/>
          <p:cNvSpPr>
            <a:spLocks noGrp="1"/>
          </p:cNvSpPr>
          <p:nvPr>
            <p:ph type="sldNum" sz="quarter" idx="5"/>
          </p:nvPr>
        </p:nvSpPr>
        <p:spPr>
          <a:noFill/>
        </p:spPr>
        <p:txBody>
          <a:bodyPr/>
          <a:lstStyle/>
          <a:p>
            <a:fld id="{7BB4C9B9-30F5-4BEF-9F5F-D0010395EB9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2008, 88 percent of all domestic passengers were covered by ASQP</a:t>
            </a:r>
          </a:p>
          <a:p>
            <a:r>
              <a:rPr lang="en-US" dirty="0" smtClean="0"/>
              <a:t>77 percent of all scheduled domestic flights reported in ASQP</a:t>
            </a:r>
          </a:p>
          <a:p>
            <a:pPr>
              <a:defRPr/>
            </a:pPr>
            <a:endParaRPr lang="en-US" sz="1200" dirty="0" smtClean="0"/>
          </a:p>
          <a:p>
            <a:pPr>
              <a:defRPr/>
            </a:pPr>
            <a:endParaRPr lang="en-US" sz="1200" dirty="0" smtClean="0"/>
          </a:p>
          <a:p>
            <a:pPr>
              <a:defRPr/>
            </a:pPr>
            <a:r>
              <a:rPr lang="en-US" sz="1200" dirty="0" smtClean="0"/>
              <a:t>Since September 1987 for Data Elements A. through S.   </a:t>
            </a:r>
          </a:p>
          <a:p>
            <a:pPr>
              <a:defRPr/>
            </a:pPr>
            <a:r>
              <a:rPr lang="en-US" sz="1200" dirty="0" smtClean="0"/>
              <a:t>January 1995 added Data Elements T. through V   </a:t>
            </a:r>
          </a:p>
          <a:p>
            <a:pPr lvl="1">
              <a:defRPr/>
            </a:pPr>
            <a:r>
              <a:rPr lang="en-US" sz="1200" dirty="0" smtClean="0">
                <a:ea typeface="+mn-ea"/>
                <a:cs typeface="+mn-cs"/>
              </a:rPr>
              <a:t>– added wheels on time, wheels off time, and tail number</a:t>
            </a:r>
          </a:p>
          <a:p>
            <a:pPr>
              <a:defRPr/>
            </a:pPr>
            <a:r>
              <a:rPr lang="en-US" sz="1200" dirty="0" smtClean="0"/>
              <a:t>June 2003 added Data Elements W. through AB. </a:t>
            </a:r>
          </a:p>
          <a:p>
            <a:pPr lvl="1">
              <a:defRPr/>
            </a:pPr>
            <a:r>
              <a:rPr lang="en-US" sz="1200" dirty="0" smtClean="0"/>
              <a:t>W. Cancellation Code </a:t>
            </a:r>
          </a:p>
          <a:p>
            <a:pPr lvl="1">
              <a:defRPr/>
            </a:pPr>
            <a:r>
              <a:rPr lang="en-US" sz="1200" dirty="0" smtClean="0"/>
              <a:t>X.  Minutes late for delay code E – Carrier Caused</a:t>
            </a:r>
          </a:p>
          <a:p>
            <a:pPr lvl="1">
              <a:defRPr/>
            </a:pPr>
            <a:r>
              <a:rPr lang="en-US" sz="1200" dirty="0" smtClean="0"/>
              <a:t>Y. Minutes late for delay code F - Weather</a:t>
            </a:r>
          </a:p>
          <a:p>
            <a:pPr lvl="1">
              <a:defRPr/>
            </a:pPr>
            <a:r>
              <a:rPr lang="en-US" sz="1200" dirty="0" smtClean="0"/>
              <a:t>Z. Minutes late for delay code G – National Aviation System</a:t>
            </a:r>
          </a:p>
          <a:p>
            <a:pPr lvl="1">
              <a:defRPr/>
            </a:pPr>
            <a:r>
              <a:rPr lang="en-US" sz="1200" dirty="0" smtClean="0"/>
              <a:t>AA Minutes late for delay code H - Security</a:t>
            </a:r>
          </a:p>
          <a:p>
            <a:pPr lvl="1">
              <a:defRPr/>
            </a:pPr>
            <a:r>
              <a:rPr lang="en-US" sz="1200" dirty="0" smtClean="0"/>
              <a:t>AB Minutes late for delay code I – Late Arriving Aircraft</a:t>
            </a:r>
          </a:p>
          <a:p>
            <a:pPr>
              <a:defRPr/>
            </a:pPr>
            <a:r>
              <a:rPr lang="en-US" sz="1200" dirty="0" smtClean="0"/>
              <a:t>Data collected since October 2008 for Data Elements AC. through BJ, includes:  </a:t>
            </a:r>
          </a:p>
          <a:p>
            <a:pPr lvl="1">
              <a:defRPr/>
            </a:pPr>
            <a:r>
              <a:rPr lang="en-US" sz="1200" dirty="0" smtClean="0"/>
              <a:t>Time on tarmac before gate return</a:t>
            </a:r>
          </a:p>
          <a:p>
            <a:pPr lvl="1">
              <a:defRPr/>
            </a:pPr>
            <a:r>
              <a:rPr lang="en-US" sz="1200" dirty="0" smtClean="0"/>
              <a:t>Wheels-on time at diverted airport</a:t>
            </a:r>
          </a:p>
          <a:p>
            <a:pPr lvl="1">
              <a:defRPr/>
            </a:pPr>
            <a:r>
              <a:rPr lang="en-US" sz="1200" dirty="0" smtClean="0"/>
              <a:t>Longest single tarmac time at diverted airport</a:t>
            </a:r>
          </a:p>
          <a:p>
            <a:pPr lvl="1">
              <a:defRPr/>
            </a:pPr>
            <a:r>
              <a:rPr lang="en-US" sz="1200" dirty="0" smtClean="0"/>
              <a:t>Total tarmac time at diverted airport</a:t>
            </a:r>
          </a:p>
          <a:p>
            <a:pPr lvl="1">
              <a:defRPr/>
            </a:pPr>
            <a:r>
              <a:rPr lang="en-US" sz="1200" dirty="0" smtClean="0"/>
              <a:t>Wheels-off time at diverted airport</a:t>
            </a:r>
          </a:p>
          <a:p>
            <a:pPr>
              <a:defRPr/>
            </a:pPr>
            <a:r>
              <a:rPr lang="en-US" sz="1200" dirty="0" smtClean="0"/>
              <a:t>April 2010 New additional reporting requirements </a:t>
            </a:r>
            <a:r>
              <a:rPr lang="en-US" sz="1600" dirty="0" smtClean="0"/>
              <a:t>– </a:t>
            </a:r>
          </a:p>
          <a:p>
            <a:pPr>
              <a:defRP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63A988C1-EBCA-41E6-A525-A3C9DD6CC029}" type="slidenum">
              <a:rPr lang="en-US" smtClean="0"/>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mtClean="0"/>
          </a:p>
        </p:txBody>
      </p:sp>
      <p:sp>
        <p:nvSpPr>
          <p:cNvPr id="15364" name="Slide Number Placeholder 3"/>
          <p:cNvSpPr>
            <a:spLocks noGrp="1"/>
          </p:cNvSpPr>
          <p:nvPr>
            <p:ph type="sldNum" sz="quarter" idx="5"/>
          </p:nvPr>
        </p:nvSpPr>
        <p:spPr>
          <a:noFill/>
        </p:spPr>
        <p:txBody>
          <a:bodyPr/>
          <a:lstStyle/>
          <a:p>
            <a:fld id="{7BB4C9B9-30F5-4BEF-9F5F-D0010395EB94}" type="slidenum">
              <a:rPr lang="en-US" smtClean="0"/>
              <a:pPr/>
              <a:t>57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988C1-EBCA-41E6-A525-A3C9DD6CC02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558376E-8B4F-458F-BAA0-EB1FE19856A3}" type="slidenum">
              <a:rPr lang="en-US" smtClean="0">
                <a:latin typeface="Arial" pitchFamily="34" charset="0"/>
              </a:rPr>
              <a:pPr/>
              <a:t>19</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2"/>
            <a:r>
              <a:rPr lang="en-US" sz="1400" dirty="0" smtClean="0">
                <a:latin typeface="Arial" pitchFamily="34" charset="0"/>
              </a:rPr>
              <a:t>Example:  Agency X is a member of one of the regional TKNs.  Their agency provides a link to the national portal on the intranet site.  A policy office employee goes to “transportation topics” to find information about the new stimulus package.   They find links to FHWA and FTA web pages with official information, as well as several </a:t>
            </a:r>
            <a:r>
              <a:rPr lang="en-US" sz="1400" dirty="0" err="1" smtClean="0">
                <a:latin typeface="Arial" pitchFamily="34" charset="0"/>
              </a:rPr>
              <a:t>powerpoints</a:t>
            </a:r>
            <a:r>
              <a:rPr lang="en-US" sz="1400" dirty="0" smtClean="0">
                <a:latin typeface="Arial" pitchFamily="34" charset="0"/>
              </a:rPr>
              <a:t> and fact sheets prepared by peer agencies – also TKN members.  In 5 minutes, they have the information they need.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988C1-EBCA-41E6-A525-A3C9DD6CC029}"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988C1-EBCA-41E6-A525-A3C9DD6CC029}"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a:lnSpc>
                <a:spcPct val="95000"/>
              </a:lnSpc>
            </a:pPr>
            <a:endParaRPr lang="en-US" sz="1200" dirty="0" smtClean="0"/>
          </a:p>
          <a:p>
            <a:pPr>
              <a:lnSpc>
                <a:spcPct val="95000"/>
              </a:lnSpc>
            </a:pPr>
            <a:r>
              <a:rPr lang="en-US" sz="1200" dirty="0" smtClean="0"/>
              <a:t>The Secretary of Transportation must collect and disseminate data on the origin and destination of passengers and on the number of passenger traveling between pairs of points (49 U.S.C. 329(b)(1))</a:t>
            </a:r>
          </a:p>
          <a:p>
            <a:pPr>
              <a:lnSpc>
                <a:spcPct val="95000"/>
              </a:lnSpc>
            </a:pPr>
            <a:endParaRPr lang="en-US" sz="1200" dirty="0" smtClean="0"/>
          </a:p>
          <a:p>
            <a:pPr marL="0" marR="0" indent="0" algn="l" defTabSz="914400" rtl="0" eaLnBrk="1" fontAlgn="auto" latinLnBrk="0" hangingPunct="1">
              <a:lnSpc>
                <a:spcPct val="95000"/>
              </a:lnSpc>
              <a:spcBef>
                <a:spcPts val="0"/>
              </a:spcBef>
              <a:spcAft>
                <a:spcPts val="0"/>
              </a:spcAft>
              <a:buClrTx/>
              <a:buSzTx/>
              <a:buFontTx/>
              <a:buNone/>
              <a:tabLst/>
              <a:defRPr/>
            </a:pPr>
            <a:r>
              <a:rPr lang="en-US" dirty="0" smtClean="0"/>
              <a:t>SAFETEA-LU requires DOT to collect transportation information related to global competitiveness.</a:t>
            </a:r>
          </a:p>
          <a:p>
            <a:pPr>
              <a:lnSpc>
                <a:spcPct val="95000"/>
              </a:lnSpc>
            </a:pPr>
            <a:endParaRPr lang="en-US" sz="1200" dirty="0" smtClean="0"/>
          </a:p>
          <a:p>
            <a:pPr>
              <a:lnSpc>
                <a:spcPct val="95000"/>
              </a:lnSpc>
            </a:pPr>
            <a:endParaRPr lang="en-US" sz="1200" dirty="0" smtClean="0"/>
          </a:p>
          <a:p>
            <a:pPr>
              <a:lnSpc>
                <a:spcPct val="95000"/>
              </a:lnSpc>
            </a:pPr>
            <a:r>
              <a:rPr lang="en-US" sz="1200" dirty="0" smtClean="0"/>
              <a:t>AIR-21 requires the Secretary to disclose more fully to the public the nature and source of delays and cancellations experienced by air travelers</a:t>
            </a:r>
          </a:p>
          <a:p>
            <a:pPr>
              <a:lnSpc>
                <a:spcPct val="95000"/>
              </a:lnSpc>
            </a:pPr>
            <a:endParaRPr lang="en-US" sz="1200" dirty="0" smtClean="0"/>
          </a:p>
          <a:p>
            <a:pPr>
              <a:lnSpc>
                <a:spcPct val="95000"/>
              </a:lnSpc>
            </a:pPr>
            <a:endParaRPr lang="en-US" sz="1200" dirty="0" smtClean="0"/>
          </a:p>
          <a:p>
            <a:pPr>
              <a:lnSpc>
                <a:spcPct val="95000"/>
              </a:lnSpc>
            </a:pPr>
            <a:r>
              <a:rPr lang="en-US" sz="1200" dirty="0" smtClean="0"/>
              <a:t>39 U.S.C. 5402(k) requires the Secretary to collect suitable data to be provided to the U.S. Postal Service for mail tender purposes</a:t>
            </a:r>
          </a:p>
          <a:p>
            <a:pPr>
              <a:spcBef>
                <a:spcPct val="25000"/>
              </a:spcBef>
            </a:pPr>
            <a:endParaRPr lang="en-US" dirty="0" smtClean="0"/>
          </a:p>
          <a:p>
            <a:r>
              <a:rPr lang="en-US" b="1" dirty="0" smtClean="0">
                <a:latin typeface="Tahoma" pitchFamily="34" charset="0"/>
              </a:rPr>
              <a:t>Rural Service Improvement Act of 2002</a:t>
            </a:r>
          </a:p>
          <a:p>
            <a:r>
              <a:rPr lang="en-US" dirty="0" smtClean="0"/>
              <a:t>Requires The Secretary to collect T-100 market and segment data from Alaskan Bush Air Carriers to be used by the United States Postal Service for mail tender.</a:t>
            </a:r>
          </a:p>
          <a:p>
            <a:endParaRPr lang="en-US" dirty="0" smtClean="0"/>
          </a:p>
          <a:p>
            <a:r>
              <a:rPr lang="en-US" dirty="0" smtClean="0"/>
              <a:t>Records, that pertain to Bush Mail Tender or Bush Mail ratemaking, must be retained for 7 years.</a:t>
            </a:r>
          </a:p>
          <a:p>
            <a:pPr>
              <a:spcBef>
                <a:spcPct val="25000"/>
              </a:spcBef>
            </a:pPr>
            <a:endParaRPr lang="en-US" dirty="0" smtClean="0"/>
          </a:p>
          <a:p>
            <a:endParaRPr lang="en-US" dirty="0" smtClean="0"/>
          </a:p>
        </p:txBody>
      </p:sp>
      <p:sp>
        <p:nvSpPr>
          <p:cNvPr id="59396" name="Slide Number Placeholder 3"/>
          <p:cNvSpPr>
            <a:spLocks noGrp="1"/>
          </p:cNvSpPr>
          <p:nvPr>
            <p:ph type="sldNum" sz="quarter" idx="5"/>
          </p:nvPr>
        </p:nvSpPr>
        <p:spPr>
          <a:noFill/>
        </p:spPr>
        <p:txBody>
          <a:bodyPr/>
          <a:lstStyle/>
          <a:p>
            <a:fld id="{E4EAF44D-9746-45B3-A348-C9F848FEB81A}" type="slidenum">
              <a:rPr lang="en-US" smtClean="0"/>
              <a:pPr/>
              <a:t>37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a:lnSpc>
                <a:spcPct val="90000"/>
              </a:lnSpc>
            </a:pPr>
            <a:r>
              <a:rPr lang="en-US" smtClean="0"/>
              <a:t>Traffic – (T-100 and T100f)</a:t>
            </a:r>
          </a:p>
          <a:p>
            <a:pPr marL="657225" lvl="1">
              <a:lnSpc>
                <a:spcPct val="90000"/>
              </a:lnSpc>
            </a:pPr>
            <a:r>
              <a:rPr lang="en-US" smtClean="0"/>
              <a:t>Monthly reports (transported and enplaned)</a:t>
            </a:r>
          </a:p>
          <a:p>
            <a:pPr>
              <a:lnSpc>
                <a:spcPct val="90000"/>
              </a:lnSpc>
            </a:pPr>
            <a:r>
              <a:rPr lang="en-US" smtClean="0"/>
              <a:t>Financials – (Form 41 and 298c)</a:t>
            </a:r>
          </a:p>
          <a:p>
            <a:pPr marL="657225" lvl="1">
              <a:lnSpc>
                <a:spcPct val="90000"/>
              </a:lnSpc>
            </a:pPr>
            <a:r>
              <a:rPr lang="en-US" smtClean="0"/>
              <a:t>Monthly, Quarterly, Semi-Annual, Annual reports</a:t>
            </a:r>
          </a:p>
          <a:p>
            <a:pPr>
              <a:lnSpc>
                <a:spcPct val="90000"/>
              </a:lnSpc>
            </a:pPr>
            <a:r>
              <a:rPr lang="en-US" smtClean="0"/>
              <a:t>Performance – (On-Time/234)</a:t>
            </a:r>
          </a:p>
          <a:p>
            <a:pPr marL="657225" lvl="1">
              <a:lnSpc>
                <a:spcPct val="90000"/>
              </a:lnSpc>
            </a:pPr>
            <a:r>
              <a:rPr lang="en-US" smtClean="0"/>
              <a:t>Monthly (performance with published schedules, causes of delay, tarmac times)</a:t>
            </a:r>
          </a:p>
          <a:p>
            <a:pPr>
              <a:lnSpc>
                <a:spcPct val="90000"/>
              </a:lnSpc>
            </a:pPr>
            <a:r>
              <a:rPr lang="en-US" smtClean="0"/>
              <a:t>Ticket Information – (Origin &amp; Destination – O&amp;D)</a:t>
            </a:r>
          </a:p>
          <a:p>
            <a:pPr marL="657225" lvl="1">
              <a:lnSpc>
                <a:spcPct val="90000"/>
              </a:lnSpc>
            </a:pPr>
            <a:r>
              <a:rPr lang="en-US" smtClean="0"/>
              <a:t>Quarterly (ticket itinerary and fare details)</a:t>
            </a:r>
          </a:p>
          <a:p>
            <a:pPr>
              <a:lnSpc>
                <a:spcPct val="90000"/>
              </a:lnSpc>
              <a:buFont typeface="Wingdings" pitchFamily="2" charset="2"/>
              <a:buNone/>
            </a:pPr>
            <a:r>
              <a:rPr lang="en-US" i="1" smtClean="0"/>
              <a:t>See Handout for details on</a:t>
            </a:r>
          </a:p>
          <a:p>
            <a:pPr>
              <a:lnSpc>
                <a:spcPct val="90000"/>
              </a:lnSpc>
            </a:pPr>
            <a:r>
              <a:rPr lang="en-US" sz="1400" smtClean="0">
                <a:latin typeface="Verdana" pitchFamily="34" charset="0"/>
              </a:rPr>
              <a:t>Airline Data Reporting by Group</a:t>
            </a:r>
          </a:p>
          <a:p>
            <a:endParaRPr lang="en-US" smtClean="0"/>
          </a:p>
        </p:txBody>
      </p:sp>
      <p:sp>
        <p:nvSpPr>
          <p:cNvPr id="60420" name="Slide Number Placeholder 3"/>
          <p:cNvSpPr>
            <a:spLocks noGrp="1"/>
          </p:cNvSpPr>
          <p:nvPr>
            <p:ph type="sldNum" sz="quarter" idx="5"/>
          </p:nvPr>
        </p:nvSpPr>
        <p:spPr>
          <a:noFill/>
        </p:spPr>
        <p:txBody>
          <a:bodyPr/>
          <a:lstStyle/>
          <a:p>
            <a:fld id="{DBE6769B-3F86-4C1E-905A-1A47996A80AA}" type="slidenum">
              <a:rPr lang="en-US" smtClean="0"/>
              <a:pPr/>
              <a:t>38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A988C1-EBCA-41E6-A525-A3C9DD6CC029}"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DOT Aviation and International Affairs </a:t>
            </a:r>
          </a:p>
          <a:p>
            <a:pPr marL="657225" lvl="1">
              <a:defRPr/>
            </a:pPr>
            <a:r>
              <a:rPr lang="en-US" sz="2000" dirty="0" smtClean="0"/>
              <a:t>analyzes airline competition, negotiates international air service agreements, sets international &amp; Alaskan mail rates, determines community eligibility for Essential Air Service subsidies, evaluates air carrier fitness &amp;  air carrier merger requests, conducts policy analyses, and advises the Secretary on major air transport industry issues</a:t>
            </a:r>
          </a:p>
          <a:p>
            <a:pPr>
              <a:defRPr/>
            </a:pPr>
            <a:r>
              <a:rPr lang="en-US" dirty="0" smtClean="0"/>
              <a:t>Justice Department Anti-trust Division </a:t>
            </a:r>
          </a:p>
          <a:p>
            <a:pPr marL="657225" lvl="1">
              <a:defRPr/>
            </a:pPr>
            <a:r>
              <a:rPr lang="en-US" sz="2000" dirty="0" smtClean="0"/>
              <a:t>analyzes airline competition as it relates to mergers, acquisitions and alliances.</a:t>
            </a:r>
          </a:p>
          <a:p>
            <a:pPr>
              <a:defRPr/>
            </a:pPr>
            <a:r>
              <a:rPr lang="en-US" dirty="0" smtClean="0"/>
              <a:t>DOT IG </a:t>
            </a:r>
          </a:p>
          <a:p>
            <a:pPr marL="657225" lvl="1">
              <a:defRPr/>
            </a:pPr>
            <a:r>
              <a:rPr lang="en-US" sz="2000" dirty="0" smtClean="0"/>
              <a:t>investigates airline industry issues &amp; the DOT aviation programs</a:t>
            </a:r>
          </a:p>
          <a:p>
            <a:pPr>
              <a:defRPr/>
            </a:pPr>
            <a:r>
              <a:rPr lang="en-US" dirty="0" smtClean="0"/>
              <a:t>DOT Counsel </a:t>
            </a:r>
          </a:p>
          <a:p>
            <a:pPr marL="657225" lvl="1">
              <a:defRPr/>
            </a:pPr>
            <a:r>
              <a:rPr lang="en-US" sz="2000" dirty="0" smtClean="0"/>
              <a:t>Issues Monthly Air Travel Consumer Report. Provide enforcement assistance with carriers that do not meet reporting obligations.  Monitors the impact of airline policies on the traveling public (flight delays, cancellations, mishandled baggage, &amp; denied boarding on oversold flights).</a:t>
            </a:r>
            <a:r>
              <a:rPr lang="en-US" dirty="0" smtClean="0"/>
              <a:t>  </a:t>
            </a:r>
          </a:p>
          <a:p>
            <a:pPr>
              <a:defRPr/>
            </a:pPr>
            <a:r>
              <a:rPr lang="en-US" dirty="0" smtClean="0"/>
              <a:t>Federal Aviation Administration </a:t>
            </a:r>
          </a:p>
          <a:p>
            <a:pPr marL="657225" lvl="1">
              <a:defRPr/>
            </a:pPr>
            <a:r>
              <a:rPr lang="en-US" sz="2000" dirty="0" smtClean="0"/>
              <a:t>develops the annual Aviation Forecast, allocates airline safety inspection resources, determines control tower staffing, allocates Airport Improvement Program grant funds, and monitors flight delays to measure National Airspace System (NAS) performance </a:t>
            </a:r>
          </a:p>
          <a:p>
            <a:pPr>
              <a:lnSpc>
                <a:spcPct val="90000"/>
              </a:lnSpc>
              <a:defRPr/>
            </a:pPr>
            <a:r>
              <a:rPr lang="en-US" dirty="0" smtClean="0"/>
              <a:t>Congress </a:t>
            </a:r>
            <a:r>
              <a:rPr lang="en-US" sz="2000" dirty="0" smtClean="0"/>
              <a:t>  </a:t>
            </a:r>
          </a:p>
          <a:p>
            <a:pPr marL="657225" lvl="1">
              <a:lnSpc>
                <a:spcPct val="90000"/>
              </a:lnSpc>
              <a:defRPr/>
            </a:pPr>
            <a:r>
              <a:rPr lang="en-US" sz="2000" dirty="0" smtClean="0"/>
              <a:t>data provides policymakers with national, regional and local airport, airline and passenger statistics to inform decision-making and serve constituent needs</a:t>
            </a:r>
          </a:p>
          <a:p>
            <a:pPr>
              <a:lnSpc>
                <a:spcPct val="90000"/>
              </a:lnSpc>
              <a:defRPr/>
            </a:pPr>
            <a:r>
              <a:rPr lang="en-US" dirty="0" smtClean="0"/>
              <a:t>General Accountability Office</a:t>
            </a:r>
            <a:r>
              <a:rPr lang="en-US" sz="2000" dirty="0" smtClean="0"/>
              <a:t> </a:t>
            </a:r>
          </a:p>
          <a:p>
            <a:pPr marL="657225" lvl="1">
              <a:lnSpc>
                <a:spcPct val="90000"/>
              </a:lnSpc>
              <a:defRPr/>
            </a:pPr>
            <a:r>
              <a:rPr lang="en-US" sz="2000" dirty="0" smtClean="0"/>
              <a:t>performs studies in response to  Congressional requests.</a:t>
            </a:r>
          </a:p>
          <a:p>
            <a:pPr>
              <a:lnSpc>
                <a:spcPct val="90000"/>
              </a:lnSpc>
              <a:defRPr/>
            </a:pPr>
            <a:r>
              <a:rPr lang="en-US" dirty="0" smtClean="0"/>
              <a:t>Council of Economic Advisors (EOP-CEA) </a:t>
            </a:r>
          </a:p>
          <a:p>
            <a:pPr marL="657225" lvl="1">
              <a:lnSpc>
                <a:spcPct val="90000"/>
              </a:lnSpc>
              <a:defRPr/>
            </a:pPr>
            <a:r>
              <a:rPr lang="en-US" sz="2000" dirty="0" smtClean="0"/>
              <a:t>monitors status of air transportation system and advises the President on major economic policy issues</a:t>
            </a:r>
          </a:p>
          <a:p>
            <a:pPr>
              <a:lnSpc>
                <a:spcPct val="90000"/>
              </a:lnSpc>
              <a:defRPr/>
            </a:pPr>
            <a:r>
              <a:rPr lang="en-US" dirty="0" smtClean="0"/>
              <a:t>International Civil Aviation Organization (ICAO) </a:t>
            </a:r>
          </a:p>
          <a:p>
            <a:pPr marL="657225" lvl="1">
              <a:lnSpc>
                <a:spcPct val="90000"/>
              </a:lnSpc>
              <a:defRPr/>
            </a:pPr>
            <a:r>
              <a:rPr lang="en-US" sz="2000" dirty="0" smtClean="0"/>
              <a:t>collects and disseminates global air transportation data and works to harmonize data.</a:t>
            </a:r>
          </a:p>
          <a:p>
            <a:pPr>
              <a:lnSpc>
                <a:spcPct val="90000"/>
              </a:lnSpc>
              <a:defRPr/>
            </a:pPr>
            <a:r>
              <a:rPr lang="en-US" sz="2000" dirty="0" smtClean="0"/>
              <a:t>TSA assignment of resources and collection of security fees</a:t>
            </a:r>
          </a:p>
          <a:p>
            <a:pPr marL="657225" lvl="1">
              <a:defRPr/>
            </a:pPr>
            <a:endParaRPr lang="en-US" sz="2000" dirty="0" smtClean="0"/>
          </a:p>
          <a:p>
            <a:pPr>
              <a:defRPr/>
            </a:pPr>
            <a:endParaRPr lang="en-US" dirty="0"/>
          </a:p>
        </p:txBody>
      </p:sp>
      <p:sp>
        <p:nvSpPr>
          <p:cNvPr id="61444" name="Slide Number Placeholder 3"/>
          <p:cNvSpPr>
            <a:spLocks noGrp="1"/>
          </p:cNvSpPr>
          <p:nvPr>
            <p:ph type="sldNum" sz="quarter" idx="5"/>
          </p:nvPr>
        </p:nvSpPr>
        <p:spPr>
          <a:noFill/>
        </p:spPr>
        <p:txBody>
          <a:bodyPr/>
          <a:lstStyle/>
          <a:p>
            <a:fld id="{52633A74-A49E-450E-A49F-246D598F4D09}" type="slidenum">
              <a:rPr lang="en-US" smtClean="0"/>
              <a:pPr/>
              <a:t>43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COVER-SLIDE"/>
          <p:cNvPicPr>
            <a:picLocks noChangeAspect="1" noChangeArrowheads="1"/>
          </p:cNvPicPr>
          <p:nvPr userDrawn="1"/>
        </p:nvPicPr>
        <p:blipFill>
          <a:blip r:embed="rId2" cstate="print"/>
          <a:srcRect/>
          <a:stretch>
            <a:fillRect/>
          </a:stretch>
        </p:blipFill>
        <p:spPr bwMode="auto">
          <a:xfrm>
            <a:off x="0" y="0"/>
            <a:ext cx="9144000" cy="6021388"/>
          </a:xfrm>
          <a:prstGeom prst="rect">
            <a:avLst/>
          </a:prstGeom>
          <a:noFill/>
          <a:ln w="9525">
            <a:noFill/>
            <a:miter lim="800000"/>
            <a:headEnd/>
            <a:tailEnd/>
          </a:ln>
        </p:spPr>
      </p:pic>
      <p:sp>
        <p:nvSpPr>
          <p:cNvPr id="9224" name="Rectangle 8"/>
          <p:cNvSpPr>
            <a:spLocks noGrp="1" noChangeArrowheads="1"/>
          </p:cNvSpPr>
          <p:nvPr>
            <p:ph type="ctrTitle" sz="quarter"/>
          </p:nvPr>
        </p:nvSpPr>
        <p:spPr>
          <a:xfrm>
            <a:off x="684213" y="1827213"/>
            <a:ext cx="7772400" cy="1470025"/>
          </a:xfrm>
        </p:spPr>
        <p:txBody>
          <a:bodyPr/>
          <a:lstStyle>
            <a:lvl1pPr algn="ctr">
              <a:defRPr sz="3200" b="0"/>
            </a:lvl1pPr>
          </a:lstStyle>
          <a:p>
            <a:r>
              <a:rPr lang="en-US"/>
              <a:t>TITLE</a:t>
            </a:r>
          </a:p>
        </p:txBody>
      </p:sp>
      <p:sp>
        <p:nvSpPr>
          <p:cNvPr id="9225" name="Rectangle 9"/>
          <p:cNvSpPr>
            <a:spLocks noGrp="1" noChangeArrowheads="1"/>
          </p:cNvSpPr>
          <p:nvPr>
            <p:ph type="subTitle" sz="quarter" idx="1"/>
          </p:nvPr>
        </p:nvSpPr>
        <p:spPr>
          <a:xfrm>
            <a:off x="685800" y="3656013"/>
            <a:ext cx="7772400" cy="1601787"/>
          </a:xfrm>
        </p:spPr>
        <p:txBody>
          <a:bodyPr/>
          <a:lstStyle>
            <a:lvl1pPr marL="0" indent="0" algn="ctr">
              <a:buFontTx/>
              <a:buNone/>
              <a:defRPr sz="2800"/>
            </a:lvl1pPr>
          </a:lstStyle>
          <a:p>
            <a:r>
              <a:rPr lang="en-US"/>
              <a:t>Subtitle</a:t>
            </a:r>
          </a:p>
        </p:txBody>
      </p:sp>
      <p:sp>
        <p:nvSpPr>
          <p:cNvPr id="5" name="Rectangle 10"/>
          <p:cNvSpPr>
            <a:spLocks noGrp="1" noChangeArrowheads="1"/>
          </p:cNvSpPr>
          <p:nvPr>
            <p:ph type="dt" sz="quarter" idx="10"/>
          </p:nvPr>
        </p:nvSpPr>
        <p:spPr bwMode="auto">
          <a:xfrm>
            <a:off x="685800" y="5483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fontAlgn="base">
              <a:spcBef>
                <a:spcPct val="0"/>
              </a:spcBef>
              <a:spcAft>
                <a:spcPct val="0"/>
              </a:spcAft>
              <a:defRPr/>
            </a:pPr>
            <a:r>
              <a:rPr lang="en-US">
                <a:solidFill>
                  <a:srgbClr val="000000"/>
                </a:solidFill>
              </a:rPr>
              <a:t>September 1, 2008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440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00200" y="2092960"/>
            <a:ext cx="6324600" cy="533400"/>
          </a:xfrm>
        </p:spPr>
        <p:txBody>
          <a:bodyPr/>
          <a:lstStyle>
            <a:lvl1pPr algn="ctr">
              <a:buNone/>
              <a:defRPr sz="2800" b="0" baseline="0">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smtClean="0"/>
              <a:t>Click to edit Master text styles</a:t>
            </a:r>
          </a:p>
        </p:txBody>
      </p:sp>
      <p:sp>
        <p:nvSpPr>
          <p:cNvPr id="9" name="Text Placeholder 3"/>
          <p:cNvSpPr>
            <a:spLocks noGrp="1"/>
          </p:cNvSpPr>
          <p:nvPr>
            <p:ph type="body" sz="quarter" idx="11"/>
          </p:nvPr>
        </p:nvSpPr>
        <p:spPr>
          <a:xfrm>
            <a:off x="1676400" y="2921000"/>
            <a:ext cx="6324600" cy="533400"/>
          </a:xfrm>
        </p:spPr>
        <p:txBody>
          <a:bodyPr/>
          <a:lstStyle>
            <a:lvl1pPr algn="ctr">
              <a:buNone/>
              <a:defRPr sz="2800" b="1">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smtClean="0"/>
              <a:t>Click to edit Master text styles</a:t>
            </a:r>
          </a:p>
        </p:txBody>
      </p:sp>
      <p:sp>
        <p:nvSpPr>
          <p:cNvPr id="12" name="Text Placeholder 3"/>
          <p:cNvSpPr>
            <a:spLocks noGrp="1"/>
          </p:cNvSpPr>
          <p:nvPr>
            <p:ph type="body" sz="quarter" idx="12"/>
          </p:nvPr>
        </p:nvSpPr>
        <p:spPr>
          <a:xfrm>
            <a:off x="1676400" y="4191000"/>
            <a:ext cx="6324600" cy="533400"/>
          </a:xfrm>
        </p:spPr>
        <p:txBody>
          <a:bodyPr/>
          <a:lstStyle>
            <a:lvl1pPr algn="ctr">
              <a:buNone/>
              <a:defRPr sz="2000" b="0" baseline="0">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Presentation1"/>
          <p:cNvPicPr>
            <a:picLocks noChangeAspect="1" noChangeArrowheads="1"/>
          </p:cNvPicPr>
          <p:nvPr userDrawn="1"/>
        </p:nvPicPr>
        <p:blipFill>
          <a:blip r:embed="rId16" cstate="print"/>
          <a:srcRect/>
          <a:stretch>
            <a:fillRect/>
          </a:stretch>
        </p:blipFill>
        <p:spPr bwMode="auto">
          <a:xfrm>
            <a:off x="66675" y="6019800"/>
            <a:ext cx="923925" cy="809625"/>
          </a:xfrm>
          <a:prstGeom prst="rect">
            <a:avLst/>
          </a:prstGeom>
          <a:noFill/>
          <a:ln w="9525">
            <a:noFill/>
            <a:miter lim="800000"/>
            <a:headEnd/>
            <a:tailEnd/>
          </a:ln>
        </p:spPr>
      </p:pic>
      <p:pic>
        <p:nvPicPr>
          <p:cNvPr id="1027" name="Picture 7" descr="PPSlide_Cover_blue-strip_plus-brown_plus-red"/>
          <p:cNvPicPr>
            <a:picLocks noChangeAspect="1" noChangeArrowheads="1"/>
          </p:cNvPicPr>
          <p:nvPr userDrawn="1"/>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1028"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6"/>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1036" name="Text Box 12"/>
          <p:cNvSpPr txBox="1">
            <a:spLocks noChangeArrowheads="1"/>
          </p:cNvSpPr>
          <p:nvPr userDrawn="1"/>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a:solidFill>
                <a:srgbClr val="000000"/>
              </a:solidFill>
              <a:cs typeface="Arial" pitchFamily="34" charset="0"/>
            </a:endParaRPr>
          </a:p>
        </p:txBody>
      </p:sp>
      <p:pic>
        <p:nvPicPr>
          <p:cNvPr id="1031" name="Picture 19" descr="Presentation1"/>
          <p:cNvPicPr>
            <a:picLocks noChangeAspect="1" noChangeArrowheads="1"/>
          </p:cNvPicPr>
          <p:nvPr userDrawn="1"/>
        </p:nvPicPr>
        <p:blipFill>
          <a:blip r:embed="rId16" cstate="print"/>
          <a:srcRect/>
          <a:stretch>
            <a:fillRect/>
          </a:stretch>
        </p:blipFill>
        <p:spPr bwMode="auto">
          <a:xfrm>
            <a:off x="5562600" y="6048375"/>
            <a:ext cx="923925" cy="809625"/>
          </a:xfrm>
          <a:prstGeom prst="rect">
            <a:avLst/>
          </a:prstGeom>
          <a:noFill/>
          <a:ln w="9525">
            <a:noFill/>
            <a:miter lim="800000"/>
            <a:headEnd/>
            <a:tailEnd/>
          </a:ln>
        </p:spPr>
      </p:pic>
      <p:pic>
        <p:nvPicPr>
          <p:cNvPr id="1032" name="Picture 20" descr="Presentation1"/>
          <p:cNvPicPr>
            <a:picLocks noChangeAspect="1" noChangeArrowheads="1"/>
          </p:cNvPicPr>
          <p:nvPr userDrawn="1"/>
        </p:nvPicPr>
        <p:blipFill>
          <a:blip r:embed="rId16" cstate="print"/>
          <a:srcRect/>
          <a:stretch>
            <a:fillRect/>
          </a:stretch>
        </p:blipFill>
        <p:spPr bwMode="auto">
          <a:xfrm>
            <a:off x="6477000" y="6048375"/>
            <a:ext cx="923925" cy="809625"/>
          </a:xfrm>
          <a:prstGeom prst="rect">
            <a:avLst/>
          </a:prstGeom>
          <a:noFill/>
          <a:ln w="9525">
            <a:noFill/>
            <a:miter lim="800000"/>
            <a:headEnd/>
            <a:tailEnd/>
          </a:ln>
        </p:spPr>
      </p:pic>
      <p:pic>
        <p:nvPicPr>
          <p:cNvPr id="1033" name="Picture 21" descr="Presentation1"/>
          <p:cNvPicPr>
            <a:picLocks noChangeAspect="1" noChangeArrowheads="1"/>
          </p:cNvPicPr>
          <p:nvPr userDrawn="1"/>
        </p:nvPicPr>
        <p:blipFill>
          <a:blip r:embed="rId16" cstate="print"/>
          <a:srcRect/>
          <a:stretch>
            <a:fillRect/>
          </a:stretch>
        </p:blipFill>
        <p:spPr bwMode="auto">
          <a:xfrm>
            <a:off x="7391400" y="6048375"/>
            <a:ext cx="923925" cy="809625"/>
          </a:xfrm>
          <a:prstGeom prst="rect">
            <a:avLst/>
          </a:prstGeom>
          <a:noFill/>
          <a:ln w="9525">
            <a:noFill/>
            <a:miter lim="800000"/>
            <a:headEnd/>
            <a:tailEnd/>
          </a:ln>
        </p:spPr>
      </p:pic>
      <p:pic>
        <p:nvPicPr>
          <p:cNvPr id="1034" name="Picture 22" descr="Presentation1"/>
          <p:cNvPicPr>
            <a:picLocks noChangeAspect="1" noChangeArrowheads="1"/>
          </p:cNvPicPr>
          <p:nvPr userDrawn="1"/>
        </p:nvPicPr>
        <p:blipFill>
          <a:blip r:embed="rId16" cstate="print"/>
          <a:srcRect/>
          <a:stretch>
            <a:fillRect/>
          </a:stretch>
        </p:blipFill>
        <p:spPr bwMode="auto">
          <a:xfrm>
            <a:off x="8229600" y="6048375"/>
            <a:ext cx="923925" cy="809625"/>
          </a:xfrm>
          <a:prstGeom prst="rect">
            <a:avLst/>
          </a:prstGeom>
          <a:noFill/>
          <a:ln w="9525">
            <a:noFill/>
            <a:miter lim="800000"/>
            <a:headEnd/>
            <a:tailEnd/>
          </a:ln>
        </p:spPr>
      </p:pic>
      <p:pic>
        <p:nvPicPr>
          <p:cNvPr id="1035" name="Picture 24" descr="Presentation1"/>
          <p:cNvPicPr>
            <a:picLocks noChangeAspect="1" noChangeArrowheads="1"/>
          </p:cNvPicPr>
          <p:nvPr userDrawn="1"/>
        </p:nvPicPr>
        <p:blipFill>
          <a:blip r:embed="rId16" cstate="print"/>
          <a:srcRect/>
          <a:stretch>
            <a:fillRect/>
          </a:stretch>
        </p:blipFill>
        <p:spPr bwMode="auto">
          <a:xfrm>
            <a:off x="0" y="6048375"/>
            <a:ext cx="923925" cy="809625"/>
          </a:xfrm>
          <a:prstGeom prst="rect">
            <a:avLst/>
          </a:prstGeom>
          <a:noFill/>
          <a:ln w="9525">
            <a:noFill/>
            <a:miter lim="800000"/>
            <a:headEnd/>
            <a:tailEnd/>
          </a:ln>
        </p:spPr>
      </p:pic>
      <p:pic>
        <p:nvPicPr>
          <p:cNvPr id="2" name="Picture 18" descr="Presentation1"/>
          <p:cNvPicPr>
            <a:picLocks noChangeAspect="1" noChangeArrowheads="1"/>
          </p:cNvPicPr>
          <p:nvPr userDrawn="1"/>
        </p:nvPicPr>
        <p:blipFill>
          <a:blip r:embed="rId18" cstate="print"/>
          <a:srcRect/>
          <a:stretch>
            <a:fillRect/>
          </a:stretch>
        </p:blipFill>
        <p:spPr bwMode="auto">
          <a:xfrm>
            <a:off x="228600" y="6048375"/>
            <a:ext cx="5581650"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i="1">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1.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oy.sharp@dot.gov" TargetMode="External"/><Relationship Id="rId2" Type="http://schemas.openxmlformats.org/officeDocument/2006/relationships/hyperlink" Target="mailto:Ronald.Duych@dot.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ts.gov/press_releases/airline_traffic_data.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bts.gov/press_releases/passenger_airline_employment.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bts.gov/press_releases/air_travel_price_index.html" TargetMode="External"/><Relationship Id="rId2" Type="http://schemas.openxmlformats.org/officeDocument/2006/relationships/hyperlink" Target="http://www.bts.gov/press_releases/airline_financial_data.htm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irlinedata@dot.gov" TargetMode="External"/><Relationship Id="rId2" Type="http://schemas.openxmlformats.org/officeDocument/2006/relationships/hyperlink" Target="mailto:airlinedata@dot.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1066800" y="1828800"/>
            <a:ext cx="7239000" cy="1447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defRPr/>
            </a:pPr>
            <a:r>
              <a:rPr lang="en-US" sz="2400" dirty="0" smtClean="0">
                <a:solidFill>
                  <a:schemeClr val="tx1"/>
                </a:solidFill>
              </a:rPr>
              <a:t>BUREAU OF TRANSPORTATION STATISTICS</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Advisory Council on Transportation Statistics</a:t>
            </a:r>
          </a:p>
        </p:txBody>
      </p:sp>
      <p:sp>
        <p:nvSpPr>
          <p:cNvPr id="4099" name="Rectangle 3"/>
          <p:cNvSpPr>
            <a:spLocks noGrp="1" noChangeArrowheads="1"/>
          </p:cNvSpPr>
          <p:nvPr>
            <p:ph type="subTitle" idx="1"/>
          </p:nvPr>
        </p:nvSpPr>
        <p:spPr>
          <a:xfrm>
            <a:off x="1371600" y="3886200"/>
            <a:ext cx="6400800" cy="1295400"/>
          </a:xfrm>
        </p:spPr>
        <p:txBody>
          <a:bodyPr/>
          <a:lstStyle/>
          <a:p>
            <a:r>
              <a:rPr lang="en-US" sz="1800" b="1" dirty="0" smtClean="0"/>
              <a:t>BTS Program Resources</a:t>
            </a:r>
          </a:p>
          <a:p>
            <a:endParaRPr lang="en-US" sz="1800" b="1" dirty="0" smtClean="0"/>
          </a:p>
          <a:p>
            <a:r>
              <a:rPr lang="en-US" sz="1800" b="1" dirty="0" smtClean="0"/>
              <a:t>June 4, 2010</a:t>
            </a: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smtClean="0"/>
              <a:t>National Transportation Library</a:t>
            </a:r>
          </a:p>
        </p:txBody>
      </p:sp>
      <p:sp>
        <p:nvSpPr>
          <p:cNvPr id="13315" name="Rectangle 3"/>
          <p:cNvSpPr>
            <a:spLocks noGrp="1" noChangeArrowheads="1"/>
          </p:cNvSpPr>
          <p:nvPr>
            <p:ph type="body" idx="4294967295"/>
          </p:nvPr>
        </p:nvSpPr>
        <p:spPr>
          <a:xfrm>
            <a:off x="457200" y="1295400"/>
            <a:ext cx="4343400" cy="4525963"/>
          </a:xfrm>
          <a:noFill/>
        </p:spPr>
        <p:txBody>
          <a:bodyPr/>
          <a:lstStyle/>
          <a:p>
            <a:pPr>
              <a:spcBef>
                <a:spcPts val="600"/>
              </a:spcBef>
              <a:buFont typeface="Wingdings" pitchFamily="2" charset="2"/>
              <a:buNone/>
            </a:pPr>
            <a:r>
              <a:rPr lang="en-US" sz="2000" u="sng" dirty="0" smtClean="0"/>
              <a:t>Program Budget ($000)		</a:t>
            </a:r>
          </a:p>
          <a:p>
            <a:pPr>
              <a:spcBef>
                <a:spcPts val="1200"/>
              </a:spcBef>
              <a:spcAft>
                <a:spcPts val="1200"/>
              </a:spcAft>
              <a:buFont typeface="Wingdings" pitchFamily="2" charset="2"/>
              <a:buNone/>
            </a:pPr>
            <a:r>
              <a:rPr lang="en-US" sz="2400" b="1" dirty="0" smtClean="0"/>
              <a:t>FY2009 Actual – 2,345</a:t>
            </a:r>
          </a:p>
          <a:p>
            <a:pPr>
              <a:spcBef>
                <a:spcPts val="1200"/>
              </a:spcBef>
              <a:spcAft>
                <a:spcPts val="1200"/>
              </a:spcAft>
              <a:buFont typeface="Wingdings" pitchFamily="2" charset="2"/>
              <a:buNone/>
            </a:pPr>
            <a:r>
              <a:rPr lang="en-US" sz="2400" b="1" dirty="0" smtClean="0"/>
              <a:t>FY2010 Enacted – 2,432</a:t>
            </a:r>
          </a:p>
          <a:p>
            <a:pPr>
              <a:spcBef>
                <a:spcPts val="1200"/>
              </a:spcBef>
              <a:spcAft>
                <a:spcPts val="1200"/>
              </a:spcAft>
              <a:buFont typeface="Wingdings" pitchFamily="2" charset="2"/>
              <a:buNone/>
            </a:pPr>
            <a:r>
              <a:rPr lang="en-US" sz="2400" b="1" dirty="0" smtClean="0"/>
              <a:t>FY2011 Requested – 2,432</a:t>
            </a:r>
          </a:p>
          <a:p>
            <a:pPr>
              <a:spcBef>
                <a:spcPts val="1200"/>
              </a:spcBef>
              <a:spcAft>
                <a:spcPts val="1200"/>
              </a:spcAft>
              <a:buFont typeface="Wingdings" pitchFamily="2" charset="2"/>
              <a:buNone/>
            </a:pPr>
            <a:r>
              <a:rPr lang="en-US" sz="2400" b="1" dirty="0" smtClean="0"/>
              <a:t>FY10-FY11 Change – 0</a:t>
            </a:r>
          </a:p>
        </p:txBody>
      </p:sp>
      <p:sp>
        <p:nvSpPr>
          <p:cNvPr id="13316" name="TextBox 3"/>
          <p:cNvSpPr txBox="1">
            <a:spLocks noChangeArrowheads="1"/>
          </p:cNvSpPr>
          <p:nvPr/>
        </p:nvSpPr>
        <p:spPr bwMode="auto">
          <a:xfrm>
            <a:off x="4953000" y="1295400"/>
            <a:ext cx="3733800" cy="4524375"/>
          </a:xfrm>
          <a:prstGeom prst="rect">
            <a:avLst/>
          </a:prstGeom>
          <a:noFill/>
          <a:ln w="9525">
            <a:noFill/>
            <a:miter lim="800000"/>
            <a:headEnd/>
            <a:tailEnd/>
          </a:ln>
        </p:spPr>
        <p:txBody>
          <a:bodyPr>
            <a:spAutoFit/>
          </a:bodyPr>
          <a:lstStyle/>
          <a:p>
            <a:pPr>
              <a:lnSpc>
                <a:spcPct val="150000"/>
              </a:lnSpc>
            </a:pPr>
            <a:r>
              <a:rPr lang="en-US" sz="1600" b="1"/>
              <a:t>The National Transportation Library maintains and facilitates access to statistical and other information needed for transportation decision making at the Federal, State, and local levels. These goals are achieved through coordination with public and private transportation libraries and information providers to improve information sharing among the transportation community.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838200" y="1828800"/>
            <a:ext cx="7391400" cy="1447800"/>
          </a:xfrm>
          <a:solidFill>
            <a:srgbClr val="FFFFFF"/>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a:defRPr/>
            </a:pPr>
            <a:r>
              <a:rPr lang="en-US" sz="2400" dirty="0" smtClean="0"/>
              <a:t>BUREAU OF TRANSPORTATION STATISTICS</a:t>
            </a:r>
            <a:r>
              <a:rPr lang="en-US" sz="2400" b="0" dirty="0" smtClean="0"/>
              <a:t/>
            </a:r>
            <a:br>
              <a:rPr lang="en-US" sz="2400" b="0" dirty="0" smtClean="0"/>
            </a:br>
            <a:r>
              <a:rPr lang="en-US" sz="2400" b="0" dirty="0" smtClean="0"/>
              <a:t/>
            </a:r>
            <a:br>
              <a:rPr lang="en-US" sz="2400" b="0" dirty="0" smtClean="0"/>
            </a:br>
            <a:r>
              <a:rPr lang="en-US" sz="2400" b="0" dirty="0" smtClean="0"/>
              <a:t> </a:t>
            </a:r>
            <a:r>
              <a:rPr lang="en-US" sz="2400" dirty="0" smtClean="0"/>
              <a:t>Advisory Council on Transportation Statistics</a:t>
            </a:r>
          </a:p>
        </p:txBody>
      </p:sp>
      <p:sp>
        <p:nvSpPr>
          <p:cNvPr id="4099" name="Rectangle 3"/>
          <p:cNvSpPr>
            <a:spLocks noGrp="1" noChangeArrowheads="1"/>
          </p:cNvSpPr>
          <p:nvPr>
            <p:ph type="subTitle" idx="1"/>
          </p:nvPr>
        </p:nvSpPr>
        <p:spPr>
          <a:xfrm>
            <a:off x="1371600" y="5257800"/>
            <a:ext cx="6400800" cy="838200"/>
          </a:xfrm>
        </p:spPr>
        <p:txBody>
          <a:bodyPr/>
          <a:lstStyle/>
          <a:p>
            <a:r>
              <a:rPr lang="en-US" smtClean="0"/>
              <a:t>June 4, 2010</a:t>
            </a:r>
          </a:p>
        </p:txBody>
      </p:sp>
      <p:sp>
        <p:nvSpPr>
          <p:cNvPr id="4100" name="TextBox 3"/>
          <p:cNvSpPr txBox="1">
            <a:spLocks noChangeArrowheads="1"/>
          </p:cNvSpPr>
          <p:nvPr/>
        </p:nvSpPr>
        <p:spPr bwMode="auto">
          <a:xfrm>
            <a:off x="1901825" y="3657600"/>
            <a:ext cx="5322888" cy="1200150"/>
          </a:xfrm>
          <a:prstGeom prst="rect">
            <a:avLst/>
          </a:prstGeom>
          <a:noFill/>
          <a:ln w="9525">
            <a:noFill/>
            <a:miter lim="800000"/>
            <a:headEnd/>
            <a:tailEnd/>
          </a:ln>
        </p:spPr>
        <p:txBody>
          <a:bodyPr>
            <a:spAutoFit/>
          </a:bodyPr>
          <a:lstStyle/>
          <a:p>
            <a:pPr algn="ctr">
              <a:buFont typeface="Arial" charset="0"/>
              <a:buNone/>
            </a:pPr>
            <a:r>
              <a:rPr lang="en-US" sz="2400" b="1" dirty="0"/>
              <a:t>BTS Stakeholder Key Ideas Regarding Data to Enhance Decision Making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381000" y="381000"/>
            <a:ext cx="8534400" cy="762000"/>
          </a:xfrm>
        </p:spPr>
        <p:txBody>
          <a:bodyPr/>
          <a:lstStyle/>
          <a:p>
            <a:pPr algn="ctr"/>
            <a:r>
              <a:rPr lang="en-US" dirty="0" smtClean="0"/>
              <a:t>Stakeholder Ideas for Enhanced Decision Making</a:t>
            </a:r>
          </a:p>
        </p:txBody>
      </p:sp>
      <p:sp>
        <p:nvSpPr>
          <p:cNvPr id="5123" name="Rectangle 3"/>
          <p:cNvSpPr>
            <a:spLocks noGrp="1" noChangeArrowheads="1"/>
          </p:cNvSpPr>
          <p:nvPr>
            <p:ph type="body" idx="4294967295"/>
          </p:nvPr>
        </p:nvSpPr>
        <p:spPr>
          <a:noFill/>
        </p:spPr>
        <p:txBody>
          <a:bodyPr/>
          <a:lstStyle/>
          <a:p>
            <a:pPr>
              <a:lnSpc>
                <a:spcPct val="200000"/>
              </a:lnSpc>
              <a:buFont typeface="Wingdings" pitchFamily="2" charset="2"/>
              <a:buNone/>
            </a:pPr>
            <a:r>
              <a:rPr lang="en-US" sz="2000" b="1" dirty="0" smtClean="0"/>
              <a:t>Ten Priority Data Ideas</a:t>
            </a:r>
          </a:p>
          <a:p>
            <a:pPr>
              <a:lnSpc>
                <a:spcPct val="200000"/>
              </a:lnSpc>
            </a:pPr>
            <a:r>
              <a:rPr lang="en-US" sz="1800" dirty="0" smtClean="0"/>
              <a:t>Enhanced Airline Statistics and Analysis</a:t>
            </a:r>
          </a:p>
          <a:p>
            <a:pPr>
              <a:lnSpc>
                <a:spcPct val="200000"/>
              </a:lnSpc>
            </a:pPr>
            <a:r>
              <a:rPr lang="en-US" sz="1800" dirty="0" smtClean="0"/>
              <a:t>Vehicle Inventory and Use Survey (VIUS)</a:t>
            </a:r>
          </a:p>
          <a:p>
            <a:pPr>
              <a:lnSpc>
                <a:spcPct val="200000"/>
              </a:lnSpc>
            </a:pPr>
            <a:r>
              <a:rPr lang="en-US" sz="1800" dirty="0" smtClean="0"/>
              <a:t>Commodity Flow Survey (CFS) Enhancements</a:t>
            </a:r>
          </a:p>
          <a:p>
            <a:pPr>
              <a:lnSpc>
                <a:spcPct val="200000"/>
              </a:lnSpc>
            </a:pPr>
            <a:r>
              <a:rPr lang="en-US" sz="1800" dirty="0" smtClean="0"/>
              <a:t>International Freight Data System (IFDS)</a:t>
            </a:r>
          </a:p>
          <a:p>
            <a:pPr>
              <a:lnSpc>
                <a:spcPct val="200000"/>
              </a:lnSpc>
            </a:pPr>
            <a:r>
              <a:rPr lang="en-US" sz="1800" dirty="0" smtClean="0"/>
              <a:t>Expanded Safety Data</a:t>
            </a:r>
          </a:p>
        </p:txBody>
      </p:sp>
      <p:sp>
        <p:nvSpPr>
          <p:cNvPr id="5124" name="TextBox 3"/>
          <p:cNvSpPr txBox="1">
            <a:spLocks noChangeArrowheads="1"/>
          </p:cNvSpPr>
          <p:nvPr/>
        </p:nvSpPr>
        <p:spPr bwMode="auto">
          <a:xfrm>
            <a:off x="6781800" y="5257800"/>
            <a:ext cx="1322388" cy="338138"/>
          </a:xfrm>
          <a:prstGeom prst="rect">
            <a:avLst/>
          </a:prstGeom>
          <a:noFill/>
          <a:ln w="9525">
            <a:noFill/>
            <a:miter lim="800000"/>
            <a:headEnd/>
            <a:tailEnd/>
          </a:ln>
        </p:spPr>
        <p:txBody>
          <a:bodyPr wrap="none">
            <a:spAutoFit/>
          </a:bodyPr>
          <a:lstStyle/>
          <a:p>
            <a:pPr>
              <a:buFont typeface="Arial" charset="0"/>
              <a:buNone/>
            </a:pPr>
            <a:r>
              <a:rPr lang="en-US" sz="1600"/>
              <a:t>Continued…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81000" y="381000"/>
            <a:ext cx="8534400" cy="762000"/>
          </a:xfrm>
        </p:spPr>
        <p:txBody>
          <a:bodyPr/>
          <a:lstStyle/>
          <a:p>
            <a:pPr algn="ctr"/>
            <a:r>
              <a:rPr lang="en-US" smtClean="0"/>
              <a:t>Stakeholder Ideas for Enhanced Decision Making</a:t>
            </a:r>
          </a:p>
        </p:txBody>
      </p:sp>
      <p:sp>
        <p:nvSpPr>
          <p:cNvPr id="6147" name="Rectangle 3"/>
          <p:cNvSpPr>
            <a:spLocks noGrp="1" noChangeArrowheads="1"/>
          </p:cNvSpPr>
          <p:nvPr>
            <p:ph type="body" idx="4294967295"/>
          </p:nvPr>
        </p:nvSpPr>
        <p:spPr>
          <a:noFill/>
        </p:spPr>
        <p:txBody>
          <a:bodyPr/>
          <a:lstStyle/>
          <a:p>
            <a:pPr>
              <a:lnSpc>
                <a:spcPct val="200000"/>
              </a:lnSpc>
              <a:buFont typeface="Wingdings" pitchFamily="2" charset="2"/>
              <a:buNone/>
            </a:pPr>
            <a:r>
              <a:rPr lang="en-US" sz="2000" b="1" dirty="0" smtClean="0"/>
              <a:t>Ten Priority Data Ideas</a:t>
            </a:r>
            <a:r>
              <a:rPr lang="en-US" sz="2000" dirty="0" smtClean="0"/>
              <a:t> (continued)</a:t>
            </a:r>
            <a:endParaRPr lang="en-US" sz="2000" b="1" dirty="0" smtClean="0"/>
          </a:p>
          <a:p>
            <a:pPr>
              <a:lnSpc>
                <a:spcPct val="200000"/>
              </a:lnSpc>
            </a:pPr>
            <a:r>
              <a:rPr lang="en-US" sz="1800" dirty="0" smtClean="0"/>
              <a:t>Local Freight Data (e.g., metro truck movement)</a:t>
            </a:r>
          </a:p>
          <a:p>
            <a:pPr>
              <a:lnSpc>
                <a:spcPct val="200000"/>
              </a:lnSpc>
            </a:pPr>
            <a:r>
              <a:rPr lang="en-US" sz="1800" dirty="0" smtClean="0"/>
              <a:t>Improved Data Quality and Performance Measures</a:t>
            </a:r>
          </a:p>
          <a:p>
            <a:pPr>
              <a:lnSpc>
                <a:spcPct val="200000"/>
              </a:lnSpc>
            </a:pPr>
            <a:r>
              <a:rPr lang="en-US" sz="1800" dirty="0" smtClean="0"/>
              <a:t>Economic Competitiveness and Livability</a:t>
            </a:r>
          </a:p>
          <a:p>
            <a:pPr>
              <a:lnSpc>
                <a:spcPct val="200000"/>
              </a:lnSpc>
            </a:pPr>
            <a:r>
              <a:rPr lang="en-US" sz="1800" dirty="0" smtClean="0"/>
              <a:t>Transit Data</a:t>
            </a:r>
          </a:p>
          <a:p>
            <a:pPr>
              <a:lnSpc>
                <a:spcPct val="200000"/>
              </a:lnSpc>
            </a:pPr>
            <a:r>
              <a:rPr lang="en-US" sz="1800" dirty="0" smtClean="0"/>
              <a:t>Intelligent Transportation Systems Data Analysis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sz="quarter"/>
          </p:nvPr>
        </p:nvSpPr>
        <p:spPr/>
        <p:txBody>
          <a:bodyPr/>
          <a:lstStyle/>
          <a:p>
            <a:pPr eaLnBrk="1" hangingPunct="1"/>
            <a:r>
              <a:rPr lang="en-US" sz="3600" b="1" dirty="0" smtClean="0"/>
              <a:t>Stakeholder Outreach, Customer Feedback, and Knowledge Sharing</a:t>
            </a:r>
            <a:endParaRPr lang="en-US" sz="3600" dirty="0" smtClean="0"/>
          </a:p>
        </p:txBody>
      </p:sp>
      <p:sp>
        <p:nvSpPr>
          <p:cNvPr id="5123" name="Rectangle 5"/>
          <p:cNvSpPr>
            <a:spLocks noGrp="1" noChangeArrowheads="1"/>
          </p:cNvSpPr>
          <p:nvPr>
            <p:ph type="subTitle" sz="quarter" idx="1"/>
          </p:nvPr>
        </p:nvSpPr>
        <p:spPr>
          <a:xfrm>
            <a:off x="685800" y="3656013"/>
            <a:ext cx="7772400" cy="2668587"/>
          </a:xfrm>
        </p:spPr>
        <p:txBody>
          <a:bodyPr/>
          <a:lstStyle/>
          <a:p>
            <a:pPr eaLnBrk="1" hangingPunct="1"/>
            <a:r>
              <a:rPr lang="en-US" dirty="0" smtClean="0"/>
              <a:t>Thomas Bolle &amp; Amanda J. </a:t>
            </a:r>
            <a:r>
              <a:rPr lang="en-US" dirty="0" smtClean="0"/>
              <a:t>Wilson </a:t>
            </a:r>
            <a:endParaRPr lang="en-US" dirty="0" smtClean="0"/>
          </a:p>
          <a:p>
            <a:pPr eaLnBrk="1" hangingPunct="1"/>
            <a:endParaRPr lang="en-US" sz="2000" dirty="0" smtClean="0"/>
          </a:p>
          <a:p>
            <a:pPr eaLnBrk="1" hangingPunct="1"/>
            <a:r>
              <a:rPr lang="en-US" sz="2000" dirty="0" smtClean="0"/>
              <a:t>Advisory Council on Transportation Statistics</a:t>
            </a:r>
            <a:endParaRPr lang="en-US" sz="2000" dirty="0" smtClean="0"/>
          </a:p>
          <a:p>
            <a:pPr eaLnBrk="1" hangingPunct="1"/>
            <a:r>
              <a:rPr lang="en-US" sz="2000" dirty="0" smtClean="0"/>
              <a:t>4 June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BTS Listening </a:t>
            </a:r>
            <a:r>
              <a:rPr lang="en-US" dirty="0" smtClean="0"/>
              <a:t>Sessions </a:t>
            </a:r>
            <a:r>
              <a:rPr lang="en-US" dirty="0" smtClean="0"/>
              <a:t>Stakeholders</a:t>
            </a:r>
            <a:endParaRPr lang="en-US" dirty="0"/>
          </a:p>
        </p:txBody>
      </p:sp>
      <p:graphicFrame>
        <p:nvGraphicFramePr>
          <p:cNvPr id="9" name="Content Placeholder 8"/>
          <p:cNvGraphicFramePr>
            <a:graphicFrameLocks noGrp="1"/>
          </p:cNvGraphicFramePr>
          <p:nvPr>
            <p:ph sz="half" idx="4294967295"/>
          </p:nvPr>
        </p:nvGraphicFramePr>
        <p:xfrm>
          <a:off x="4934712" y="1600200"/>
          <a:ext cx="4038600" cy="4343402"/>
        </p:xfrm>
        <a:graphic>
          <a:graphicData uri="http://schemas.openxmlformats.org/drawingml/2006/table">
            <a:tbl>
              <a:tblPr/>
              <a:tblGrid>
                <a:gridCol w="2113257"/>
                <a:gridCol w="821343"/>
                <a:gridCol w="1104000"/>
              </a:tblGrid>
              <a:tr h="850374">
                <a:tc>
                  <a:txBody>
                    <a:bodyPr/>
                    <a:lstStyle/>
                    <a:p>
                      <a:pPr marL="0" marR="0" algn="l">
                        <a:spcBef>
                          <a:spcPts val="0"/>
                        </a:spcBef>
                        <a:spcAft>
                          <a:spcPts val="0"/>
                        </a:spcAft>
                      </a:pPr>
                      <a:r>
                        <a:rPr lang="en-US" sz="1200" b="1" dirty="0">
                          <a:latin typeface="Arial"/>
                          <a:ea typeface="Times New Roman"/>
                          <a:cs typeface="Times New Roman"/>
                        </a:rPr>
                        <a:t>Group</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l">
                        <a:spcBef>
                          <a:spcPts val="0"/>
                        </a:spcBef>
                        <a:spcAft>
                          <a:spcPts val="0"/>
                        </a:spcAft>
                      </a:pPr>
                      <a:r>
                        <a:rPr lang="en-US" sz="1200" b="1">
                          <a:latin typeface="Arial"/>
                          <a:ea typeface="Times New Roman"/>
                          <a:cs typeface="Times New Roman"/>
                        </a:rPr>
                        <a:t>Number of Groups</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l">
                        <a:spcBef>
                          <a:spcPts val="0"/>
                        </a:spcBef>
                        <a:spcAft>
                          <a:spcPts val="0"/>
                        </a:spcAft>
                      </a:pPr>
                      <a:r>
                        <a:rPr lang="en-US" sz="1200" b="1">
                          <a:latin typeface="Arial"/>
                          <a:ea typeface="Times New Roman"/>
                          <a:cs typeface="Times New Roman"/>
                        </a:rPr>
                        <a:t>Percentage of Total User Groups</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222928">
                <a:tc>
                  <a:txBody>
                    <a:bodyPr/>
                    <a:lstStyle/>
                    <a:p>
                      <a:pPr marL="0" marR="0" algn="l">
                        <a:spcBef>
                          <a:spcPts val="0"/>
                        </a:spcBef>
                        <a:spcAft>
                          <a:spcPts val="0"/>
                        </a:spcAft>
                      </a:pPr>
                      <a:r>
                        <a:rPr lang="en-US" sz="1200" dirty="0" smtClean="0">
                          <a:latin typeface="Arial"/>
                          <a:ea typeface="Times New Roman"/>
                          <a:cs typeface="Times New Roman"/>
                        </a:rPr>
                        <a:t>Academic</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92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30%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928">
                <a:tc>
                  <a:txBody>
                    <a:bodyPr/>
                    <a:lstStyle/>
                    <a:p>
                      <a:pPr marL="0" marR="0" algn="l">
                        <a:spcBef>
                          <a:spcPts val="0"/>
                        </a:spcBef>
                        <a:spcAft>
                          <a:spcPts val="0"/>
                        </a:spcAft>
                      </a:pPr>
                      <a:r>
                        <a:rPr lang="en-US" sz="1200" dirty="0">
                          <a:latin typeface="Arial"/>
                          <a:ea typeface="Times New Roman"/>
                          <a:cs typeface="Times New Roman"/>
                        </a:rPr>
                        <a:t>All Groups</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928">
                <a:tc>
                  <a:txBody>
                    <a:bodyPr/>
                    <a:lstStyle/>
                    <a:p>
                      <a:pPr marL="0" marR="0" algn="l">
                        <a:spcBef>
                          <a:spcPts val="0"/>
                        </a:spcBef>
                        <a:spcAft>
                          <a:spcPts val="0"/>
                        </a:spcAft>
                      </a:pPr>
                      <a:r>
                        <a:rPr lang="en-US" sz="1200">
                          <a:latin typeface="Arial"/>
                          <a:ea typeface="Times New Roman"/>
                          <a:cs typeface="Times New Roman"/>
                        </a:rPr>
                        <a:t>Associations</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45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92">
                <a:tc>
                  <a:txBody>
                    <a:bodyPr/>
                    <a:lstStyle/>
                    <a:p>
                      <a:pPr marL="0" marR="0" algn="l">
                        <a:spcBef>
                          <a:spcPts val="0"/>
                        </a:spcBef>
                        <a:spcAft>
                          <a:spcPts val="0"/>
                        </a:spcAft>
                      </a:pPr>
                      <a:r>
                        <a:rPr lang="en-US" sz="1200" dirty="0">
                          <a:latin typeface="Arial"/>
                          <a:ea typeface="Times New Roman"/>
                          <a:cs typeface="Times New Roman"/>
                        </a:rPr>
                        <a:t>Association-Local </a:t>
                      </a:r>
                      <a:r>
                        <a:rPr lang="en-US" sz="1200" dirty="0" smtClean="0">
                          <a:latin typeface="Arial"/>
                          <a:ea typeface="Times New Roman"/>
                          <a:cs typeface="Times New Roman"/>
                        </a:rPr>
                        <a:t>Government </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92">
                <a:tc>
                  <a:txBody>
                    <a:bodyPr/>
                    <a:lstStyle/>
                    <a:p>
                      <a:pPr marL="0" marR="0" algn="l">
                        <a:spcBef>
                          <a:spcPts val="0"/>
                        </a:spcBef>
                        <a:spcAft>
                          <a:spcPts val="0"/>
                        </a:spcAft>
                      </a:pPr>
                      <a:r>
                        <a:rPr lang="en-US" sz="1200" dirty="0">
                          <a:latin typeface="Arial"/>
                          <a:ea typeface="Times New Roman"/>
                          <a:cs typeface="Times New Roman"/>
                        </a:rPr>
                        <a:t>Association-State </a:t>
                      </a:r>
                      <a:r>
                        <a:rPr lang="en-US" sz="1200" dirty="0" smtClean="0">
                          <a:latin typeface="Arial"/>
                          <a:ea typeface="Times New Roman"/>
                          <a:cs typeface="Times New Roman"/>
                        </a:rPr>
                        <a:t>Government  </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92">
                <a:tc>
                  <a:txBody>
                    <a:bodyPr/>
                    <a:lstStyle/>
                    <a:p>
                      <a:pPr marL="0" marR="0" algn="l">
                        <a:spcBef>
                          <a:spcPts val="0"/>
                        </a:spcBef>
                        <a:spcAft>
                          <a:spcPts val="0"/>
                        </a:spcAft>
                      </a:pPr>
                      <a:r>
                        <a:rPr lang="en-US" sz="1200" dirty="0">
                          <a:latin typeface="Arial"/>
                          <a:ea typeface="Times New Roman"/>
                          <a:cs typeface="Times New Roman"/>
                        </a:rPr>
                        <a:t>Congressional Staff </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16</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928">
                <a:tc>
                  <a:txBody>
                    <a:bodyPr/>
                    <a:lstStyle/>
                    <a:p>
                      <a:pPr marL="0" marR="0" algn="l">
                        <a:spcBef>
                          <a:spcPts val="0"/>
                        </a:spcBef>
                        <a:spcAft>
                          <a:spcPts val="0"/>
                        </a:spcAft>
                      </a:pPr>
                      <a:r>
                        <a:rPr lang="en-US" sz="1200" dirty="0" smtClean="0">
                          <a:latin typeface="Arial"/>
                          <a:ea typeface="Times New Roman"/>
                          <a:cs typeface="Times New Roman"/>
                        </a:rPr>
                        <a:t>Consultant</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57</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19%</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92">
                <a:tc>
                  <a:txBody>
                    <a:bodyPr/>
                    <a:lstStyle/>
                    <a:p>
                      <a:pPr marL="0" marR="0" algn="l">
                        <a:spcBef>
                          <a:spcPts val="0"/>
                        </a:spcBef>
                        <a:spcAft>
                          <a:spcPts val="0"/>
                        </a:spcAft>
                      </a:pPr>
                      <a:r>
                        <a:rPr lang="en-US" sz="1200" dirty="0">
                          <a:latin typeface="Arial"/>
                          <a:ea typeface="Times New Roman"/>
                          <a:cs typeface="Times New Roman"/>
                        </a:rPr>
                        <a:t>Local </a:t>
                      </a:r>
                      <a:r>
                        <a:rPr lang="en-US" sz="1200" dirty="0" smtClean="0">
                          <a:latin typeface="Arial"/>
                          <a:ea typeface="Times New Roman"/>
                          <a:cs typeface="Times New Roman"/>
                        </a:rPr>
                        <a:t>Government</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92">
                <a:tc>
                  <a:txBody>
                    <a:bodyPr/>
                    <a:lstStyle/>
                    <a:p>
                      <a:pPr marL="0" marR="0" algn="l">
                        <a:spcBef>
                          <a:spcPts val="0"/>
                        </a:spcBef>
                        <a:spcAft>
                          <a:spcPts val="0"/>
                        </a:spcAft>
                      </a:pPr>
                      <a:r>
                        <a:rPr lang="en-US" sz="1200" dirty="0">
                          <a:latin typeface="Arial"/>
                          <a:ea typeface="Times New Roman"/>
                          <a:cs typeface="Times New Roman"/>
                        </a:rPr>
                        <a:t>State </a:t>
                      </a:r>
                      <a:r>
                        <a:rPr lang="en-US" sz="1200" dirty="0" smtClean="0">
                          <a:latin typeface="Arial"/>
                          <a:ea typeface="Times New Roman"/>
                          <a:cs typeface="Times New Roman"/>
                        </a:rPr>
                        <a:t>Government</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16</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928">
                <a:tc>
                  <a:txBody>
                    <a:bodyPr/>
                    <a:lstStyle/>
                    <a:p>
                      <a:pPr marL="0" marR="0" algn="l">
                        <a:spcBef>
                          <a:spcPts val="0"/>
                        </a:spcBef>
                        <a:spcAft>
                          <a:spcPts val="0"/>
                        </a:spcAft>
                      </a:pPr>
                      <a:r>
                        <a:rPr lang="en-US" sz="1200">
                          <a:latin typeface="Arial"/>
                          <a:ea typeface="Times New Roman"/>
                          <a:cs typeface="Times New Roman"/>
                        </a:rPr>
                        <a:t>USDOT</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59</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19%</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928">
                <a:tc>
                  <a:txBody>
                    <a:bodyPr/>
                    <a:lstStyle/>
                    <a:p>
                      <a:pPr marL="0" marR="0" algn="l">
                        <a:spcBef>
                          <a:spcPts val="0"/>
                        </a:spcBef>
                        <a:spcAft>
                          <a:spcPts val="0"/>
                        </a:spcAft>
                      </a:pPr>
                      <a:r>
                        <a:rPr lang="en-US" sz="1200">
                          <a:latin typeface="Arial"/>
                          <a:ea typeface="Times New Roman"/>
                          <a:cs typeface="Times New Roman"/>
                        </a:rPr>
                        <a:t>Total</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Arial"/>
                          <a:ea typeface="Times New Roman"/>
                          <a:cs typeface="Times New Roman"/>
                        </a:rPr>
                        <a:t>305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latin typeface="Arial"/>
                          <a:ea typeface="Times New Roman"/>
                          <a:cs typeface="Times New Roman"/>
                        </a:rPr>
                        <a:t>100%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8914" name="C 4"/>
          <p:cNvPicPr>
            <a:picLocks noChangeArrowheads="1"/>
          </p:cNvPicPr>
          <p:nvPr/>
        </p:nvPicPr>
        <p:blipFill>
          <a:blip r:embed="rId2" cstate="print"/>
          <a:srcRect/>
          <a:stretch>
            <a:fillRect/>
          </a:stretch>
        </p:blipFill>
        <p:spPr bwMode="auto">
          <a:xfrm>
            <a:off x="76200" y="1600200"/>
            <a:ext cx="4724400" cy="4343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from BTS Listening Sessions</a:t>
            </a:r>
            <a:endParaRPr lang="en-US" dirty="0"/>
          </a:p>
        </p:txBody>
      </p:sp>
      <p:pic>
        <p:nvPicPr>
          <p:cNvPr id="40962" name="C 1"/>
          <p:cNvPicPr>
            <a:picLocks noChangeArrowheads="1"/>
          </p:cNvPicPr>
          <p:nvPr/>
        </p:nvPicPr>
        <p:blipFill>
          <a:blip r:embed="rId2" cstate="print"/>
          <a:srcRect/>
          <a:stretch>
            <a:fillRect/>
          </a:stretch>
        </p:blipFill>
        <p:spPr bwMode="auto">
          <a:xfrm>
            <a:off x="73152" y="1600200"/>
            <a:ext cx="4572000" cy="4343400"/>
          </a:xfrm>
          <a:prstGeom prst="rect">
            <a:avLst/>
          </a:prstGeom>
          <a:noFill/>
          <a:ln w="9525">
            <a:noFill/>
            <a:miter lim="800000"/>
            <a:headEnd/>
            <a:tailEnd/>
          </a:ln>
        </p:spPr>
      </p:pic>
      <p:graphicFrame>
        <p:nvGraphicFramePr>
          <p:cNvPr id="4" name="Table 3"/>
          <p:cNvGraphicFramePr>
            <a:graphicFrameLocks noGrp="1"/>
          </p:cNvGraphicFramePr>
          <p:nvPr/>
        </p:nvGraphicFramePr>
        <p:xfrm>
          <a:off x="4760976" y="1658113"/>
          <a:ext cx="4245865" cy="4209287"/>
        </p:xfrm>
        <a:graphic>
          <a:graphicData uri="http://schemas.openxmlformats.org/drawingml/2006/table">
            <a:tbl>
              <a:tblPr/>
              <a:tblGrid>
                <a:gridCol w="1850542"/>
                <a:gridCol w="1179320"/>
                <a:gridCol w="1216003"/>
              </a:tblGrid>
              <a:tr h="742816">
                <a:tc>
                  <a:txBody>
                    <a:bodyPr/>
                    <a:lstStyle/>
                    <a:p>
                      <a:pPr marL="0" marR="0" algn="l">
                        <a:spcBef>
                          <a:spcPts val="0"/>
                        </a:spcBef>
                        <a:spcAft>
                          <a:spcPts val="0"/>
                        </a:spcAft>
                      </a:pPr>
                      <a:r>
                        <a:rPr lang="en-US" sz="1200" b="1" dirty="0">
                          <a:latin typeface="Arial"/>
                          <a:ea typeface="Times New Roman"/>
                          <a:cs typeface="Times New Roman"/>
                        </a:rPr>
                        <a:t>Category</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l">
                        <a:spcBef>
                          <a:spcPts val="0"/>
                        </a:spcBef>
                        <a:spcAft>
                          <a:spcPts val="0"/>
                        </a:spcAft>
                      </a:pPr>
                      <a:r>
                        <a:rPr lang="en-US" sz="1200" b="1">
                          <a:latin typeface="Arial"/>
                          <a:ea typeface="Times New Roman"/>
                          <a:cs typeface="Times New Roman"/>
                        </a:rPr>
                        <a:t>Number of Comments</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l">
                        <a:spcBef>
                          <a:spcPts val="0"/>
                        </a:spcBef>
                        <a:spcAft>
                          <a:spcPts val="0"/>
                        </a:spcAft>
                      </a:pPr>
                      <a:r>
                        <a:rPr lang="en-US" sz="1200" b="1">
                          <a:latin typeface="Arial"/>
                          <a:ea typeface="Times New Roman"/>
                          <a:cs typeface="Times New Roman"/>
                        </a:rPr>
                        <a:t>Percentage of Total Comments</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247605">
                <a:tc>
                  <a:txBody>
                    <a:bodyPr/>
                    <a:lstStyle/>
                    <a:p>
                      <a:pPr marL="0" marR="0" algn="l">
                        <a:spcBef>
                          <a:spcPts val="0"/>
                        </a:spcBef>
                        <a:spcAft>
                          <a:spcPts val="0"/>
                        </a:spcAft>
                      </a:pPr>
                      <a:r>
                        <a:rPr lang="en-US" sz="1200">
                          <a:latin typeface="Arial"/>
                          <a:ea typeface="Times New Roman"/>
                          <a:cs typeface="Times New Roman"/>
                        </a:rPr>
                        <a:t>Clearinghouse</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12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10">
                <a:tc>
                  <a:txBody>
                    <a:bodyPr/>
                    <a:lstStyle/>
                    <a:p>
                      <a:pPr marL="0" marR="0" algn="l">
                        <a:spcBef>
                          <a:spcPts val="0"/>
                        </a:spcBef>
                        <a:spcAft>
                          <a:spcPts val="0"/>
                        </a:spcAft>
                      </a:pPr>
                      <a:r>
                        <a:rPr lang="en-US" sz="1200">
                          <a:latin typeface="Arial"/>
                          <a:ea typeface="Times New Roman"/>
                          <a:cs typeface="Times New Roman"/>
                        </a:rPr>
                        <a:t>Stakeholder Communication</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38</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Times New Roman"/>
                          <a:cs typeface="Times New Roman"/>
                        </a:rPr>
                        <a:t>12%</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5">
                <a:tc>
                  <a:txBody>
                    <a:bodyPr/>
                    <a:lstStyle/>
                    <a:p>
                      <a:pPr marL="0" marR="0" algn="l">
                        <a:spcBef>
                          <a:spcPts val="0"/>
                        </a:spcBef>
                        <a:spcAft>
                          <a:spcPts val="0"/>
                        </a:spcAft>
                      </a:pPr>
                      <a:r>
                        <a:rPr lang="en-US" sz="1200" dirty="0">
                          <a:latin typeface="Arial"/>
                          <a:ea typeface="Times New Roman"/>
                          <a:cs typeface="Times New Roman"/>
                        </a:rPr>
                        <a:t>Customer service</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17</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6%</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5">
                <a:tc>
                  <a:txBody>
                    <a:bodyPr/>
                    <a:lstStyle/>
                    <a:p>
                      <a:pPr marL="0" marR="0" algn="l">
                        <a:spcBef>
                          <a:spcPts val="0"/>
                        </a:spcBef>
                        <a:spcAft>
                          <a:spcPts val="0"/>
                        </a:spcAft>
                      </a:pPr>
                      <a:r>
                        <a:rPr lang="en-US" sz="1200">
                          <a:latin typeface="Arial"/>
                          <a:ea typeface="Times New Roman"/>
                          <a:cs typeface="Times New Roman"/>
                        </a:rPr>
                        <a:t>Data collection</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87</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28%</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10">
                <a:tc>
                  <a:txBody>
                    <a:bodyPr/>
                    <a:lstStyle/>
                    <a:p>
                      <a:pPr marL="0" marR="0" algn="l">
                        <a:spcBef>
                          <a:spcPts val="0"/>
                        </a:spcBef>
                        <a:spcAft>
                          <a:spcPts val="0"/>
                        </a:spcAft>
                      </a:pPr>
                      <a:r>
                        <a:rPr lang="en-US" sz="1200">
                          <a:latin typeface="Arial"/>
                          <a:ea typeface="Times New Roman"/>
                          <a:cs typeface="Times New Roman"/>
                        </a:rPr>
                        <a:t>Information formats, downloadability</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31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10%</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5">
                <a:tc>
                  <a:txBody>
                    <a:bodyPr/>
                    <a:lstStyle/>
                    <a:p>
                      <a:pPr marL="0" marR="0" algn="l">
                        <a:spcBef>
                          <a:spcPts val="0"/>
                        </a:spcBef>
                        <a:spcAft>
                          <a:spcPts val="0"/>
                        </a:spcAft>
                      </a:pPr>
                      <a:r>
                        <a:rPr lang="en-US" sz="1200">
                          <a:latin typeface="Arial"/>
                          <a:ea typeface="Times New Roman"/>
                          <a:cs typeface="Times New Roman"/>
                        </a:rPr>
                        <a:t>Other</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23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7%</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5">
                <a:tc>
                  <a:txBody>
                    <a:bodyPr/>
                    <a:lstStyle/>
                    <a:p>
                      <a:pPr marL="0" marR="0" algn="l">
                        <a:spcBef>
                          <a:spcPts val="0"/>
                        </a:spcBef>
                        <a:spcAft>
                          <a:spcPts val="0"/>
                        </a:spcAft>
                      </a:pPr>
                      <a:r>
                        <a:rPr lang="en-US" sz="1200">
                          <a:latin typeface="Arial"/>
                          <a:ea typeface="Times New Roman"/>
                          <a:cs typeface="Times New Roman"/>
                        </a:rPr>
                        <a:t>BTS’ Role</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37</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12%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816">
                <a:tc>
                  <a:txBody>
                    <a:bodyPr/>
                    <a:lstStyle/>
                    <a:p>
                      <a:pPr marL="0" marR="0" algn="l">
                        <a:spcBef>
                          <a:spcPts val="0"/>
                        </a:spcBef>
                        <a:spcAft>
                          <a:spcPts val="0"/>
                        </a:spcAft>
                      </a:pPr>
                      <a:r>
                        <a:rPr lang="en-US" sz="1200">
                          <a:latin typeface="Arial"/>
                          <a:ea typeface="Times New Roman"/>
                          <a:cs typeface="Times New Roman"/>
                        </a:rPr>
                        <a:t>Website navigation, organization, and architecture</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54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18%</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5">
                <a:tc>
                  <a:txBody>
                    <a:bodyPr/>
                    <a:lstStyle/>
                    <a:p>
                      <a:pPr marL="0" marR="0" algn="l">
                        <a:spcBef>
                          <a:spcPts val="0"/>
                        </a:spcBef>
                        <a:spcAft>
                          <a:spcPts val="0"/>
                        </a:spcAft>
                      </a:pPr>
                      <a:r>
                        <a:rPr lang="en-US" sz="1200">
                          <a:latin typeface="Arial"/>
                          <a:ea typeface="Times New Roman"/>
                          <a:cs typeface="Times New Roman"/>
                        </a:rPr>
                        <a:t>Timeliness of data</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8</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05">
                <a:tc>
                  <a:txBody>
                    <a:bodyPr/>
                    <a:lstStyle/>
                    <a:p>
                      <a:pPr marL="0" marR="0" algn="l">
                        <a:spcBef>
                          <a:spcPts val="0"/>
                        </a:spcBef>
                        <a:spcAft>
                          <a:spcPts val="0"/>
                        </a:spcAft>
                      </a:pPr>
                      <a:r>
                        <a:rPr lang="en-US" sz="1200" dirty="0">
                          <a:latin typeface="Arial"/>
                          <a:ea typeface="Times New Roman"/>
                          <a:cs typeface="Times New Roman"/>
                        </a:rPr>
                        <a:t>Total Comments</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Times New Roman"/>
                          <a:cs typeface="Times New Roman"/>
                        </a:rPr>
                        <a:t>307</a:t>
                      </a:r>
                      <a:endParaRPr lang="en-US"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Times New Roman"/>
                          <a:cs typeface="Times New Roman"/>
                        </a:rPr>
                        <a:t>100%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ACSI Web Survey Results – Reason For Using BTS Website</a:t>
            </a:r>
            <a:endParaRPr lang="en-US" dirty="0"/>
          </a:p>
        </p:txBody>
      </p:sp>
      <p:graphicFrame>
        <p:nvGraphicFramePr>
          <p:cNvPr id="3" name="Chart 2"/>
          <p:cNvGraphicFramePr>
            <a:graphicFrameLocks/>
          </p:cNvGraphicFramePr>
          <p:nvPr/>
        </p:nvGraphicFramePr>
        <p:xfrm>
          <a:off x="304800" y="3657600"/>
          <a:ext cx="8382000" cy="2347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nvGraphicFramePr>
        <p:xfrm>
          <a:off x="685801" y="1160180"/>
          <a:ext cx="8000998" cy="2726020"/>
        </p:xfrm>
        <a:graphic>
          <a:graphicData uri="http://schemas.openxmlformats.org/drawingml/2006/table">
            <a:tbl>
              <a:tblPr/>
              <a:tblGrid>
                <a:gridCol w="1585652"/>
                <a:gridCol w="916478"/>
                <a:gridCol w="916478"/>
                <a:gridCol w="916478"/>
                <a:gridCol w="916478"/>
                <a:gridCol w="916478"/>
                <a:gridCol w="916478"/>
                <a:gridCol w="916478"/>
              </a:tblGrid>
              <a:tr h="216131">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ctr" fontAlgn="b"/>
                      <a:r>
                        <a:rPr lang="en-US" sz="800" b="1" i="0" u="none" strike="noStrike">
                          <a:solidFill>
                            <a:srgbClr val="FFFFFF"/>
                          </a:solidFill>
                          <a:latin typeface="Arial"/>
                        </a:rPr>
                        <a:t>1</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FFFFFF"/>
                          </a:solidFill>
                          <a:latin typeface="Arial"/>
                        </a:rPr>
                        <a:t>2</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FFFFFF"/>
                          </a:solidFill>
                          <a:latin typeface="Arial"/>
                        </a:rPr>
                        <a:t>3</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FFFFFF"/>
                          </a:solidFill>
                          <a:latin typeface="Arial"/>
                        </a:rPr>
                        <a:t>4</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FFFFFF"/>
                          </a:solidFill>
                          <a:latin typeface="Arial"/>
                        </a:rPr>
                        <a:t>5</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FFFFFF"/>
                          </a:solidFill>
                          <a:latin typeface="Arial"/>
                        </a:rPr>
                        <a:t>6</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800" b="0" i="0" u="none" strike="noStrike">
                        <a:latin typeface="Arial"/>
                      </a:endParaRPr>
                    </a:p>
                  </a:txBody>
                  <a:tcPr marL="0" marR="0" marT="0" marB="0" anchor="b">
                    <a:lnL>
                      <a:noFill/>
                    </a:lnL>
                    <a:lnR>
                      <a:noFill/>
                    </a:lnR>
                    <a:lnT>
                      <a:noFill/>
                    </a:lnT>
                    <a:lnB>
                      <a:noFill/>
                    </a:lnB>
                  </a:tcPr>
                </a:tc>
              </a:tr>
              <a:tr h="665018">
                <a:tc>
                  <a:txBody>
                    <a:bodyPr/>
                    <a:lstStyle/>
                    <a:p>
                      <a:pPr algn="ctr" fontAlgn="b"/>
                      <a:r>
                        <a:rPr lang="en-US" sz="800" b="1" i="0" u="none" strike="noStrike">
                          <a:solidFill>
                            <a:srgbClr val="FFFFFF"/>
                          </a:solidFill>
                          <a:latin typeface="Arial"/>
                        </a:rPr>
                        <a:t> </a:t>
                      </a:r>
                    </a:p>
                  </a:txBody>
                  <a:tcPr marL="0" marR="0" marT="0" marB="0" anchor="b">
                    <a:lnL>
                      <a:noFill/>
                    </a:lnL>
                    <a:lnR>
                      <a:noFill/>
                    </a:lnR>
                    <a:lnT>
                      <a:noFill/>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Data and statistics</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Publications and reports</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News and updates</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General information about RITA / BTS</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Links to other websites</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Other primary reasons (please specify)</a:t>
                      </a:r>
                    </a:p>
                  </a:txBody>
                  <a:tcPr marL="0" marR="0" marT="0"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latin typeface="Arial"/>
                        </a:rPr>
                        <a:t>Overall</a:t>
                      </a:r>
                    </a:p>
                  </a:txBody>
                  <a:tcPr marL="0" marR="0" marT="0" marB="0" anchor="b">
                    <a:lnL>
                      <a:noFill/>
                    </a:lnL>
                    <a:lnR>
                      <a:noFill/>
                    </a:lnR>
                    <a:lnT>
                      <a:noFill/>
                    </a:lnT>
                    <a:lnB w="6350" cap="flat" cmpd="sng" algn="ctr">
                      <a:solidFill>
                        <a:srgbClr val="808080"/>
                      </a:solidFill>
                      <a:prstDash val="solid"/>
                      <a:round/>
                      <a:headEnd type="none" w="med" len="med"/>
                      <a:tailEnd type="none" w="med" len="med"/>
                    </a:lnB>
                    <a:solidFill>
                      <a:srgbClr val="808080"/>
                    </a:solidFill>
                  </a:tcPr>
                </a:tc>
              </a:tr>
              <a:tr h="133004">
                <a:tc>
                  <a:txBody>
                    <a:bodyPr/>
                    <a:lstStyle/>
                    <a:p>
                      <a:pPr algn="r" fontAlgn="ctr"/>
                      <a:r>
                        <a:rPr lang="en-US" sz="800" b="0" i="1" u="none" strike="noStrike">
                          <a:solidFill>
                            <a:srgbClr val="333399"/>
                          </a:solidFill>
                          <a:latin typeface="Arial"/>
                        </a:rPr>
                        <a:t>Responses:</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341</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101</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37</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30</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17</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7</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c>
                  <a:txBody>
                    <a:bodyPr/>
                    <a:lstStyle/>
                    <a:p>
                      <a:pPr algn="ctr" fontAlgn="ctr"/>
                      <a:r>
                        <a:rPr lang="en-US" sz="800" b="0" i="1" u="none" strike="noStrike">
                          <a:solidFill>
                            <a:srgbClr val="333399"/>
                          </a:solidFill>
                          <a:latin typeface="Arial"/>
                        </a:rPr>
                        <a:t>533</a:t>
                      </a:r>
                    </a:p>
                  </a:txBody>
                  <a:tcPr marL="0" marR="0" marT="0" marB="0" anchor="ctr">
                    <a:lnL>
                      <a:noFill/>
                    </a:lnL>
                    <a:lnR>
                      <a:noFill/>
                    </a:lnR>
                    <a:lnT w="6350" cap="flat" cmpd="sng" algn="ctr">
                      <a:solidFill>
                        <a:srgbClr val="808080"/>
                      </a:solidFill>
                      <a:prstDash val="solid"/>
                      <a:round/>
                      <a:headEnd type="none" w="med" len="med"/>
                      <a:tailEnd type="none" w="med" len="med"/>
                    </a:lnT>
                    <a:lnB>
                      <a:noFill/>
                    </a:lnB>
                    <a:solidFill>
                      <a:srgbClr val="C0C0C0"/>
                    </a:solidFill>
                  </a:tcPr>
                </a:tc>
              </a:tr>
              <a:tr h="133004">
                <a:tc>
                  <a:txBody>
                    <a:bodyPr/>
                    <a:lstStyle/>
                    <a:p>
                      <a:pPr algn="l" fontAlgn="ctr"/>
                      <a:r>
                        <a:rPr lang="en-US" sz="800" b="0" i="1" u="none" strike="noStrike">
                          <a:solidFill>
                            <a:srgbClr val="333399"/>
                          </a:solidFill>
                          <a:latin typeface="Arial"/>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91%</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27%</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10%</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8%</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5%</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2%</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en-US" sz="800" b="0" i="1" u="none" strike="noStrike">
                          <a:solidFill>
                            <a:srgbClr val="333399"/>
                          </a:solidFill>
                          <a:latin typeface="Arial"/>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C0C0C0"/>
                    </a:solidFill>
                  </a:tcPr>
                </a:tc>
              </a:tr>
              <a:tr h="143533">
                <a:tc>
                  <a:txBody>
                    <a:bodyPr/>
                    <a:lstStyle/>
                    <a:p>
                      <a:pPr algn="l" fontAlgn="ctr"/>
                      <a:r>
                        <a:rPr lang="en-US" sz="800" b="0" i="0" u="none" strike="noStrike">
                          <a:latin typeface="Arial"/>
                        </a:rPr>
                        <a:t>Content</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77</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77</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79</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80</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81</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82</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77</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Functionality</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75</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75</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73</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Look and Feel</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69</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58</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67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Navigation</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68</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47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62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Online Transparency</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69</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73</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72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Search</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75</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78</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73</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54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65</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Site Performance</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83</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82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1" i="0" u="none" strike="noStrike">
                          <a:latin typeface="Arial"/>
                        </a:rPr>
                        <a:t>Satisfaction</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67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72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78</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75</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76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54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c>
                  <a:txBody>
                    <a:bodyPr/>
                    <a:lstStyle/>
                    <a:p>
                      <a:pPr algn="ctr" fontAlgn="ctr"/>
                      <a:r>
                        <a:rPr lang="en-US" sz="800" b="1" i="0" u="none" strike="noStrike">
                          <a:latin typeface="Arial"/>
                        </a:rPr>
                        <a:t>67</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99"/>
                    </a:solidFill>
                  </a:tcPr>
                </a:tc>
              </a:tr>
              <a:tr h="143533">
                <a:tc>
                  <a:txBody>
                    <a:bodyPr/>
                    <a:lstStyle/>
                    <a:p>
                      <a:pPr algn="l" fontAlgn="ctr"/>
                      <a:r>
                        <a:rPr lang="en-US" sz="800" b="0" i="0" u="none" strike="noStrike">
                          <a:latin typeface="Arial"/>
                        </a:rPr>
                        <a:t>Likelihood to Return</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90</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59</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81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Primary Resource</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79</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79</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83</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85</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62</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a:solidFill>
                            <a:srgbClr val="FFFFFF"/>
                          </a:solidFill>
                          <a:latin typeface="Arial"/>
                        </a:rPr>
                        <a:t>78</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r h="143533">
                <a:tc>
                  <a:txBody>
                    <a:bodyPr/>
                    <a:lstStyle/>
                    <a:p>
                      <a:pPr algn="l" fontAlgn="ctr"/>
                      <a:r>
                        <a:rPr lang="en-US" sz="800" b="0" i="0" u="none" strike="noStrike">
                          <a:latin typeface="Arial"/>
                        </a:rPr>
                        <a:t>Recommend</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76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81</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89</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0" i="0" u="none" strike="noStrike">
                          <a:latin typeface="Arial"/>
                        </a:rPr>
                        <a:t>54</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800" b="1" i="0" u="none" strike="noStrike" dirty="0">
                          <a:solidFill>
                            <a:srgbClr val="FFFFFF"/>
                          </a:solidFill>
                          <a:latin typeface="Arial"/>
                        </a:rPr>
                        <a:t>76</a:t>
                      </a:r>
                    </a:p>
                  </a:txBody>
                  <a:tcPr marL="0" marR="0" marT="0"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ap_no_header"/>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18435" name="Rectangle 3"/>
          <p:cNvSpPr>
            <a:spLocks noGrp="1" noChangeArrowheads="1"/>
          </p:cNvSpPr>
          <p:nvPr>
            <p:ph type="title"/>
          </p:nvPr>
        </p:nvSpPr>
        <p:spPr>
          <a:xfrm>
            <a:off x="0" y="274638"/>
            <a:ext cx="9144000" cy="1143000"/>
          </a:xfrm>
        </p:spPr>
        <p:txBody>
          <a:bodyPr/>
          <a:lstStyle/>
          <a:p>
            <a:pPr eaLnBrk="1" hangingPunct="1"/>
            <a:r>
              <a:rPr lang="en-US" sz="2400" smtClean="0"/>
              <a:t>Transportation Knowledge Networks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r>
              <a:rPr lang="en-US" smtClean="0"/>
              <a:t>Future Vision: Information Sharing Infrastructure</a:t>
            </a:r>
          </a:p>
        </p:txBody>
      </p:sp>
      <p:pic>
        <p:nvPicPr>
          <p:cNvPr id="20483" name="Picture 3"/>
          <p:cNvPicPr>
            <a:picLocks noChangeAspect="1" noChangeArrowheads="1"/>
          </p:cNvPicPr>
          <p:nvPr/>
        </p:nvPicPr>
        <p:blipFill>
          <a:blip r:embed="rId3" cstate="print"/>
          <a:srcRect/>
          <a:stretch>
            <a:fillRect/>
          </a:stretch>
        </p:blipFill>
        <p:spPr bwMode="auto">
          <a:xfrm>
            <a:off x="193675" y="1130300"/>
            <a:ext cx="7308850" cy="4689475"/>
          </a:xfrm>
          <a:prstGeom prst="rect">
            <a:avLst/>
          </a:prstGeom>
          <a:noFill/>
          <a:ln w="9525">
            <a:noFill/>
            <a:miter lim="800000"/>
            <a:headEnd/>
            <a:tailEnd/>
          </a:ln>
        </p:spPr>
      </p:pic>
      <p:sp>
        <p:nvSpPr>
          <p:cNvPr id="20484" name="AutoShape 4"/>
          <p:cNvSpPr>
            <a:spLocks noChangeArrowheads="1"/>
          </p:cNvSpPr>
          <p:nvPr/>
        </p:nvSpPr>
        <p:spPr bwMode="auto">
          <a:xfrm>
            <a:off x="7429500" y="2687638"/>
            <a:ext cx="1571625" cy="990600"/>
          </a:xfrm>
          <a:prstGeom prst="leftArrowCallout">
            <a:avLst>
              <a:gd name="adj1" fmla="val 25000"/>
              <a:gd name="adj2" fmla="val 25000"/>
              <a:gd name="adj3" fmla="val 26442"/>
              <a:gd name="adj4" fmla="val 66667"/>
            </a:avLst>
          </a:prstGeom>
          <a:solidFill>
            <a:srgbClr val="FFCC99"/>
          </a:solidFill>
          <a:ln w="19050" algn="ctr">
            <a:solidFill>
              <a:schemeClr val="tx1"/>
            </a:solidFill>
            <a:miter lim="800000"/>
            <a:headEnd/>
            <a:tailEnd/>
          </a:ln>
        </p:spPr>
        <p:txBody>
          <a:bodyPr lIns="0" tIns="0" rIns="0" bIns="0" anchor="ctr"/>
          <a:lstStyle/>
          <a:p>
            <a:r>
              <a:rPr lang="en-US" sz="1300"/>
              <a:t>Broad Participation</a:t>
            </a:r>
            <a:r>
              <a:rPr lang="en-US"/>
              <a:t> </a:t>
            </a:r>
          </a:p>
        </p:txBody>
      </p:sp>
      <p:sp>
        <p:nvSpPr>
          <p:cNvPr id="20485" name="AutoShape 5"/>
          <p:cNvSpPr>
            <a:spLocks noChangeArrowheads="1"/>
          </p:cNvSpPr>
          <p:nvPr/>
        </p:nvSpPr>
        <p:spPr bwMode="auto">
          <a:xfrm>
            <a:off x="7426325" y="1527175"/>
            <a:ext cx="1571625" cy="990600"/>
          </a:xfrm>
          <a:prstGeom prst="leftArrowCallout">
            <a:avLst>
              <a:gd name="adj1" fmla="val 25000"/>
              <a:gd name="adj2" fmla="val 25000"/>
              <a:gd name="adj3" fmla="val 26442"/>
              <a:gd name="adj4" fmla="val 66667"/>
            </a:avLst>
          </a:prstGeom>
          <a:solidFill>
            <a:srgbClr val="FFCC99"/>
          </a:solidFill>
          <a:ln w="19050" algn="ctr">
            <a:solidFill>
              <a:schemeClr val="tx1"/>
            </a:solidFill>
            <a:miter lim="800000"/>
            <a:headEnd/>
            <a:tailEnd/>
          </a:ln>
        </p:spPr>
        <p:txBody>
          <a:bodyPr lIns="0" tIns="0" rIns="0" bIns="0" anchor="ctr"/>
          <a:lstStyle/>
          <a:p>
            <a:r>
              <a:rPr lang="en-US" sz="1300"/>
              <a:t>Central Portal</a:t>
            </a:r>
            <a:r>
              <a:rPr lang="en-US"/>
              <a:t> </a:t>
            </a:r>
          </a:p>
        </p:txBody>
      </p:sp>
      <p:sp>
        <p:nvSpPr>
          <p:cNvPr id="20486" name="AutoShape 6"/>
          <p:cNvSpPr>
            <a:spLocks noChangeArrowheads="1"/>
          </p:cNvSpPr>
          <p:nvPr/>
        </p:nvSpPr>
        <p:spPr bwMode="auto">
          <a:xfrm>
            <a:off x="7440613" y="3827463"/>
            <a:ext cx="1571625" cy="990600"/>
          </a:xfrm>
          <a:prstGeom prst="leftArrowCallout">
            <a:avLst>
              <a:gd name="adj1" fmla="val 25000"/>
              <a:gd name="adj2" fmla="val 25000"/>
              <a:gd name="adj3" fmla="val 26442"/>
              <a:gd name="adj4" fmla="val 66667"/>
            </a:avLst>
          </a:prstGeom>
          <a:solidFill>
            <a:srgbClr val="FFCC99"/>
          </a:solidFill>
          <a:ln w="19050" algn="ctr">
            <a:solidFill>
              <a:schemeClr val="tx1"/>
            </a:solidFill>
            <a:miter lim="800000"/>
            <a:headEnd/>
            <a:tailEnd/>
          </a:ln>
        </p:spPr>
        <p:txBody>
          <a:bodyPr lIns="0" tIns="0" rIns="0" bIns="0" anchor="ctr"/>
          <a:lstStyle/>
          <a:p>
            <a:r>
              <a:rPr lang="en-US" sz="1300"/>
              <a:t>Diverse Resources</a:t>
            </a:r>
            <a:endParaRPr lang="en-US"/>
          </a:p>
        </p:txBody>
      </p:sp>
      <p:sp>
        <p:nvSpPr>
          <p:cNvPr id="20487" name="AutoShape 7"/>
          <p:cNvSpPr>
            <a:spLocks noChangeArrowheads="1"/>
          </p:cNvSpPr>
          <p:nvPr/>
        </p:nvSpPr>
        <p:spPr bwMode="auto">
          <a:xfrm>
            <a:off x="7466013" y="5010150"/>
            <a:ext cx="1571625" cy="990600"/>
          </a:xfrm>
          <a:prstGeom prst="leftArrowCallout">
            <a:avLst>
              <a:gd name="adj1" fmla="val 25000"/>
              <a:gd name="adj2" fmla="val 25000"/>
              <a:gd name="adj3" fmla="val 26442"/>
              <a:gd name="adj4" fmla="val 66667"/>
            </a:avLst>
          </a:prstGeom>
          <a:solidFill>
            <a:srgbClr val="FFCC99"/>
          </a:solidFill>
          <a:ln w="19050" algn="ctr">
            <a:solidFill>
              <a:schemeClr val="tx1"/>
            </a:solidFill>
            <a:miter lim="800000"/>
            <a:headEnd/>
            <a:tailEnd/>
          </a:ln>
        </p:spPr>
        <p:txBody>
          <a:bodyPr lIns="0" tIns="0" rIns="0" bIns="0" anchor="ctr"/>
          <a:lstStyle/>
          <a:p>
            <a:r>
              <a:rPr lang="en-US" sz="1300"/>
              <a:t>Common Standards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smtClean="0"/>
              <a:t>Bureau of Transportation Statistics Budget</a:t>
            </a:r>
          </a:p>
        </p:txBody>
      </p:sp>
      <p:sp>
        <p:nvSpPr>
          <p:cNvPr id="5123" name="Rectangle 3"/>
          <p:cNvSpPr>
            <a:spLocks noGrp="1" noChangeArrowheads="1"/>
          </p:cNvSpPr>
          <p:nvPr>
            <p:ph idx="4294967295"/>
          </p:nvPr>
        </p:nvSpPr>
        <p:spPr>
          <a:xfrm>
            <a:off x="457200" y="5775325"/>
            <a:ext cx="46038" cy="46038"/>
          </a:xfrm>
          <a:prstGeom prst="rect">
            <a:avLst/>
          </a:prstGeom>
        </p:spPr>
        <p:txBody>
          <a:bodyPr/>
          <a:lstStyle/>
          <a:p>
            <a:pPr marL="382588" indent="-209550"/>
            <a:endParaRPr b="1"/>
          </a:p>
          <a:p>
            <a:pPr marL="382588" indent="-209550"/>
            <a:endParaRPr b="1"/>
          </a:p>
        </p:txBody>
      </p:sp>
      <p:sp>
        <p:nvSpPr>
          <p:cNvPr id="18" name="Content Placeholder 17"/>
          <p:cNvSpPr>
            <a:spLocks noGrp="1"/>
          </p:cNvSpPr>
          <p:nvPr>
            <p:ph idx="4294967295"/>
          </p:nvPr>
        </p:nvSpPr>
        <p:spPr>
          <a:xfrm>
            <a:off x="685800" y="1295400"/>
            <a:ext cx="8001000" cy="4800600"/>
          </a:xfrm>
          <a:prstGeom prst="rect">
            <a:avLst/>
          </a:prstGeom>
        </p:spPr>
        <p:txBody>
          <a:bodyPr/>
          <a:lstStyle/>
          <a:p>
            <a:pPr marL="171450" indent="-171450">
              <a:defRPr/>
            </a:pPr>
            <a:r>
              <a:rPr sz="1800" b="1" dirty="0"/>
              <a:t>Budget Enacted, by fiscal year</a:t>
            </a:r>
          </a:p>
          <a:p>
            <a:pPr marL="628650" lvl="1" indent="-171450">
              <a:buFont typeface="Wingdings" pitchFamily="2" charset="2"/>
              <a:buChar char="§"/>
              <a:defRPr/>
            </a:pPr>
            <a:r>
              <a:rPr sz="1800" b="1" dirty="0"/>
              <a:t>2008 – $27M</a:t>
            </a:r>
          </a:p>
          <a:p>
            <a:pPr marL="628650" lvl="1" indent="-171450">
              <a:buFont typeface="Wingdings" pitchFamily="2" charset="2"/>
              <a:buChar char="§"/>
              <a:defRPr/>
            </a:pPr>
            <a:r>
              <a:rPr sz="1800" b="1" dirty="0"/>
              <a:t>2009 – $27M</a:t>
            </a:r>
          </a:p>
          <a:p>
            <a:pPr marL="628650" lvl="1" indent="-171450">
              <a:buFont typeface="Wingdings" pitchFamily="2" charset="2"/>
              <a:buChar char="§"/>
              <a:defRPr/>
            </a:pPr>
            <a:r>
              <a:rPr sz="1800" b="1" dirty="0"/>
              <a:t>2010 – $28M </a:t>
            </a:r>
            <a:r>
              <a:rPr sz="1800" dirty="0"/>
              <a:t>($27M available under contract authority)</a:t>
            </a:r>
          </a:p>
          <a:p>
            <a:pPr marL="628650" lvl="1" indent="-171450">
              <a:buFont typeface="Wingdings" pitchFamily="2" charset="2"/>
              <a:buChar char="§"/>
              <a:defRPr/>
            </a:pPr>
            <a:r>
              <a:rPr sz="1800" b="1" dirty="0">
                <a:solidFill>
                  <a:srgbClr val="0000FF"/>
                </a:solidFill>
              </a:rPr>
              <a:t>2011 – $30M </a:t>
            </a:r>
            <a:r>
              <a:rPr sz="1800" dirty="0">
                <a:solidFill>
                  <a:srgbClr val="0000FF"/>
                </a:solidFill>
              </a:rPr>
              <a:t>(President’s request, $27M under contract authority)</a:t>
            </a:r>
          </a:p>
          <a:p>
            <a:pPr marL="628650" lvl="1" indent="-171450">
              <a:buFont typeface="Arial Unicode MS" pitchFamily="34" charset="-128"/>
              <a:buNone/>
              <a:defRPr/>
            </a:pPr>
            <a:endParaRPr b="1" i="1" dirty="0"/>
          </a:p>
          <a:p>
            <a:pPr>
              <a:buFont typeface="Wingdings" pitchFamily="2" charset="2"/>
              <a:buNone/>
              <a:defRPr/>
            </a:pPr>
            <a:r>
              <a:rPr sz="1800" b="1" dirty="0"/>
              <a:t>-  The FY 2011 increase request reflects $2M for Commodity Flow Survey and $1M for general BTS </a:t>
            </a:r>
            <a:r>
              <a:rPr sz="1800" b="1" dirty="0" smtClean="0"/>
              <a:t>programs</a:t>
            </a:r>
            <a:endParaRPr sz="1800" b="1" dirty="0"/>
          </a:p>
          <a:p>
            <a:pPr>
              <a:defRPr/>
            </a:pPr>
            <a:endParaRPr sz="1800" b="1" dirty="0"/>
          </a:p>
          <a:p>
            <a:pPr>
              <a:buFont typeface="Wingdings" pitchFamily="2" charset="2"/>
              <a:buNone/>
              <a:defRPr/>
            </a:pPr>
            <a:r>
              <a:rPr sz="1800" b="1" dirty="0"/>
              <a:t>-  Although the requested obligation limitation increase is $2 million, there is insufficient contract authority to provide for this enhancement. The BTS account is limited to the $27 million SAFETEA-LU Extension Act.  </a:t>
            </a:r>
          </a:p>
          <a:p>
            <a:pPr>
              <a:defRPr/>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Contact Information</a:t>
            </a:r>
          </a:p>
        </p:txBody>
      </p:sp>
      <p:sp>
        <p:nvSpPr>
          <p:cNvPr id="45059" name="Rectangle 3"/>
          <p:cNvSpPr>
            <a:spLocks noGrp="1" noChangeArrowheads="1"/>
          </p:cNvSpPr>
          <p:nvPr>
            <p:ph type="body" idx="1"/>
          </p:nvPr>
        </p:nvSpPr>
        <p:spPr/>
        <p:txBody>
          <a:bodyPr/>
          <a:lstStyle/>
          <a:p>
            <a:pPr marL="171450" indent="-171450">
              <a:buFont typeface="Wingdings" pitchFamily="2" charset="2"/>
              <a:buNone/>
            </a:pPr>
            <a:endParaRPr dirty="0"/>
          </a:p>
          <a:p>
            <a:pPr marL="171450" indent="-171450">
              <a:buFont typeface="Wingdings" pitchFamily="2" charset="2"/>
              <a:buNone/>
            </a:pPr>
            <a:r>
              <a:rPr lang="en-US" sz="1800" b="1" dirty="0" smtClean="0"/>
              <a:t>Thomas Bolle</a:t>
            </a:r>
            <a:endParaRPr sz="1800" b="1" dirty="0"/>
          </a:p>
          <a:p>
            <a:pPr marL="171450" indent="-171450">
              <a:buFont typeface="Wingdings" pitchFamily="2" charset="2"/>
              <a:buNone/>
            </a:pPr>
            <a:r>
              <a:rPr lang="en-US" sz="1800" dirty="0" smtClean="0"/>
              <a:t>thomas.bolle@dot.gov</a:t>
            </a:r>
            <a:endParaRPr sz="1800" dirty="0"/>
          </a:p>
          <a:p>
            <a:pPr marL="171450" indent="-171450">
              <a:buFont typeface="Wingdings" pitchFamily="2" charset="2"/>
              <a:buNone/>
            </a:pPr>
            <a:r>
              <a:rPr sz="1800" dirty="0"/>
              <a:t>(202) </a:t>
            </a:r>
            <a:r>
              <a:rPr sz="1800" dirty="0" smtClean="0"/>
              <a:t>366-</a:t>
            </a:r>
            <a:r>
              <a:rPr lang="en-US" sz="1800" dirty="0" smtClean="0"/>
              <a:t>0665</a:t>
            </a:r>
            <a:endParaRPr sz="1800" dirty="0"/>
          </a:p>
          <a:p>
            <a:pPr marL="171450" indent="-171450">
              <a:buFont typeface="Wingdings" pitchFamily="2" charset="2"/>
              <a:buNone/>
            </a:pPr>
            <a:endParaRPr lang="en-US" sz="1800" dirty="0" smtClean="0"/>
          </a:p>
          <a:p>
            <a:pPr marL="171450" indent="-171450">
              <a:buFont typeface="Wingdings" pitchFamily="2" charset="2"/>
              <a:buNone/>
            </a:pPr>
            <a:r>
              <a:rPr lang="en-US" sz="1800" b="1" dirty="0" smtClean="0"/>
              <a:t>Amanda J. Wilson</a:t>
            </a:r>
            <a:endParaRPr lang="en-US" sz="1800" b="1" dirty="0" smtClean="0"/>
          </a:p>
          <a:p>
            <a:pPr marL="171450" indent="-171450">
              <a:buFont typeface="Wingdings" pitchFamily="2" charset="2"/>
              <a:buNone/>
            </a:pPr>
            <a:r>
              <a:rPr lang="en-US" sz="1800" dirty="0" smtClean="0"/>
              <a:t>amanda.wilson@dot.gov</a:t>
            </a:r>
            <a:endParaRPr lang="en-US" sz="1800" dirty="0" smtClean="0"/>
          </a:p>
          <a:p>
            <a:pPr marL="171450" indent="-171450">
              <a:buFont typeface="Wingdings" pitchFamily="2" charset="2"/>
              <a:buNone/>
            </a:pPr>
            <a:r>
              <a:rPr lang="en-US" sz="1800" dirty="0" smtClean="0"/>
              <a:t>(202) </a:t>
            </a:r>
            <a:r>
              <a:rPr lang="en-US" sz="1800" dirty="0" smtClean="0"/>
              <a:t>366-2480</a:t>
            </a:r>
            <a:endParaRPr lang="en-US" sz="1800" dirty="0" smtClean="0"/>
          </a:p>
          <a:p>
            <a:pPr marL="171450" indent="-171450">
              <a:buFont typeface="Wingdings" pitchFamily="2" charset="2"/>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1295400" y="1828800"/>
            <a:ext cx="6477000" cy="14478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400" b="0" dirty="0" smtClean="0"/>
              <a:t/>
            </a:r>
            <a:br>
              <a:rPr lang="en-US" sz="2400" b="0" dirty="0" smtClean="0"/>
            </a:br>
            <a:r>
              <a:rPr lang="en-US" sz="2400" b="0" dirty="0" smtClean="0"/>
              <a:t>Bureau of Transportation Statistics</a:t>
            </a:r>
            <a:br>
              <a:rPr lang="en-US" sz="2400" b="0" dirty="0" smtClean="0"/>
            </a:br>
            <a:r>
              <a:rPr lang="en-US" sz="2400" dirty="0" smtClean="0"/>
              <a:t>2007 Commodity Flow Survey</a:t>
            </a:r>
          </a:p>
        </p:txBody>
      </p:sp>
      <p:sp>
        <p:nvSpPr>
          <p:cNvPr id="4099" name="Rectangle 3"/>
          <p:cNvSpPr>
            <a:spLocks noGrp="1" noChangeArrowheads="1"/>
          </p:cNvSpPr>
          <p:nvPr>
            <p:ph type="subTitle" idx="1"/>
          </p:nvPr>
        </p:nvSpPr>
        <p:spPr>
          <a:xfrm>
            <a:off x="1371600" y="3886200"/>
            <a:ext cx="6400800" cy="1295400"/>
          </a:xfrm>
        </p:spPr>
        <p:txBody>
          <a:bodyPr/>
          <a:lstStyle/>
          <a:p>
            <a:r>
              <a:rPr lang="en-US" dirty="0" smtClean="0"/>
              <a:t>Ron Duych</a:t>
            </a:r>
          </a:p>
          <a:p>
            <a:endParaRPr lang="en-US" dirty="0" smtClean="0"/>
          </a:p>
          <a:p>
            <a:r>
              <a:rPr lang="en-US" dirty="0" smtClean="0"/>
              <a:t>June 4, 2010</a:t>
            </a:r>
          </a:p>
          <a:p>
            <a:r>
              <a:rPr lang="en-US" dirty="0" smtClean="0"/>
              <a:t>Advisory Council on Transportation Statistics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CFS Objective and Background</a:t>
            </a:r>
          </a:p>
        </p:txBody>
      </p:sp>
      <p:sp>
        <p:nvSpPr>
          <p:cNvPr id="37891" name="Rectangle 3"/>
          <p:cNvSpPr>
            <a:spLocks noGrp="1" noChangeArrowheads="1"/>
          </p:cNvSpPr>
          <p:nvPr>
            <p:ph type="body" idx="1"/>
          </p:nvPr>
        </p:nvSpPr>
        <p:spPr/>
        <p:txBody>
          <a:bodyPr/>
          <a:lstStyle/>
          <a:p>
            <a:pPr marL="171450" indent="-171450">
              <a:lnSpc>
                <a:spcPct val="90000"/>
              </a:lnSpc>
            </a:pPr>
            <a:r>
              <a:rPr sz="1800" dirty="0"/>
              <a:t>Section 111 of ISTEA, requires BTS to collect statistics on goods </a:t>
            </a:r>
            <a:r>
              <a:rPr sz="1800" dirty="0" smtClean="0"/>
              <a:t>movement</a:t>
            </a:r>
          </a:p>
          <a:p>
            <a:pPr marL="171450" indent="-171450">
              <a:lnSpc>
                <a:spcPct val="90000"/>
              </a:lnSpc>
            </a:pPr>
            <a:r>
              <a:rPr sz="1800" dirty="0" smtClean="0"/>
              <a:t>The </a:t>
            </a:r>
            <a:r>
              <a:rPr sz="1800" dirty="0"/>
              <a:t>Commodity Flow Survey is the only comprehensive source of information </a:t>
            </a:r>
            <a:r>
              <a:rPr sz="1800" dirty="0" smtClean="0"/>
              <a:t>on National </a:t>
            </a:r>
            <a:r>
              <a:rPr sz="1800" dirty="0"/>
              <a:t>Freight Flow. </a:t>
            </a:r>
            <a:r>
              <a:rPr sz="1800" dirty="0" smtClean="0"/>
              <a:t>Provides </a:t>
            </a:r>
            <a:r>
              <a:rPr sz="1800" dirty="0"/>
              <a:t>information on commodities shipped, value, </a:t>
            </a:r>
            <a:r>
              <a:rPr sz="1800" dirty="0" smtClean="0"/>
              <a:t>weight, ton-miles</a:t>
            </a:r>
            <a:r>
              <a:rPr sz="1800" dirty="0"/>
              <a:t>, origin/destinations by all modes of transportation, either single mode or </a:t>
            </a:r>
            <a:r>
              <a:rPr sz="1800" dirty="0" smtClean="0"/>
              <a:t>multi-mode.</a:t>
            </a:r>
            <a:endParaRPr sz="1800" dirty="0"/>
          </a:p>
          <a:p>
            <a:pPr marL="171450" indent="-171450">
              <a:lnSpc>
                <a:spcPct val="90000"/>
              </a:lnSpc>
            </a:pPr>
            <a:r>
              <a:rPr sz="1800" dirty="0"/>
              <a:t>National source of data for the highway mode that carries about 75 percent of the value and 70 percent of the tonnage of freight transported.</a:t>
            </a:r>
          </a:p>
          <a:p>
            <a:pPr marL="171450" indent="-171450">
              <a:lnSpc>
                <a:spcPct val="90000"/>
              </a:lnSpc>
            </a:pPr>
            <a:r>
              <a:rPr sz="1800" dirty="0"/>
              <a:t>Fourth in series - previously conducted in 1993, 1997 &amp; 2002 </a:t>
            </a:r>
          </a:p>
          <a:p>
            <a:pPr marL="171450" indent="-171450">
              <a:lnSpc>
                <a:spcPct val="90000"/>
              </a:lnSpc>
            </a:pPr>
            <a:r>
              <a:rPr sz="1800" dirty="0"/>
              <a:t>Conducted through a major partnership between:</a:t>
            </a:r>
          </a:p>
          <a:p>
            <a:pPr marL="620713" lvl="2" indent="-209550">
              <a:lnSpc>
                <a:spcPct val="90000"/>
              </a:lnSpc>
              <a:buFont typeface="Arial" charset="0"/>
              <a:buNone/>
            </a:pPr>
            <a:r>
              <a:rPr sz="1800" u="sng" dirty="0"/>
              <a:t>Bureau of Transportation Statistics (BTS),</a:t>
            </a:r>
            <a:r>
              <a:rPr sz="1800" dirty="0"/>
              <a:t> </a:t>
            </a:r>
          </a:p>
          <a:p>
            <a:pPr marL="620713" lvl="2" indent="-209550">
              <a:lnSpc>
                <a:spcPct val="90000"/>
              </a:lnSpc>
            </a:pPr>
            <a:r>
              <a:rPr sz="1800" dirty="0"/>
              <a:t>Research and Innovative Technology Administration, U.S. Department of Transportation</a:t>
            </a:r>
          </a:p>
          <a:p>
            <a:pPr marL="620713" lvl="2" indent="-209550">
              <a:lnSpc>
                <a:spcPct val="90000"/>
              </a:lnSpc>
              <a:buFont typeface="Arial" charset="0"/>
              <a:buNone/>
            </a:pPr>
            <a:r>
              <a:rPr sz="1800" u="sng" dirty="0"/>
              <a:t>U.S. Census Bureau</a:t>
            </a:r>
            <a:r>
              <a:rPr sz="1800" dirty="0"/>
              <a:t>, </a:t>
            </a:r>
          </a:p>
          <a:p>
            <a:pPr marL="620713" lvl="2" indent="-209550">
              <a:lnSpc>
                <a:spcPct val="90000"/>
              </a:lnSpc>
            </a:pPr>
            <a:r>
              <a:rPr sz="1800" dirty="0"/>
              <a:t>U.S. Department of Commerce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Uses and Key Applications of the CFS</a:t>
            </a:r>
            <a:endParaRPr lang="en-US" dirty="0"/>
          </a:p>
        </p:txBody>
      </p:sp>
      <p:sp>
        <p:nvSpPr>
          <p:cNvPr id="3" name="Content Placeholder 2"/>
          <p:cNvSpPr>
            <a:spLocks noGrp="1"/>
          </p:cNvSpPr>
          <p:nvPr>
            <p:ph idx="1"/>
          </p:nvPr>
        </p:nvSpPr>
        <p:spPr/>
        <p:txBody>
          <a:bodyPr/>
          <a:lstStyle/>
          <a:p>
            <a:r>
              <a:rPr lang="en-US" sz="1600" dirty="0" smtClean="0"/>
              <a:t>Foundation of Federal Highway Administration’s Freight Analysis Framework.</a:t>
            </a:r>
          </a:p>
          <a:p>
            <a:pPr>
              <a:buNone/>
            </a:pPr>
            <a:endParaRPr lang="en-US" sz="1600" dirty="0" smtClean="0"/>
          </a:p>
          <a:p>
            <a:r>
              <a:rPr lang="en-US" sz="1600" dirty="0" smtClean="0"/>
              <a:t>Fundamental input for freight flow datasets developed and marketed by private vendors.</a:t>
            </a:r>
          </a:p>
          <a:p>
            <a:pPr>
              <a:buNone/>
            </a:pPr>
            <a:endParaRPr lang="en-US" sz="1600" dirty="0" smtClean="0"/>
          </a:p>
          <a:p>
            <a:r>
              <a:rPr lang="en-US" sz="1600" dirty="0" smtClean="0"/>
              <a:t>Provides input and calibration for freight flow models.</a:t>
            </a:r>
          </a:p>
          <a:p>
            <a:pPr>
              <a:buNone/>
            </a:pPr>
            <a:endParaRPr lang="en-US" sz="1600" dirty="0" smtClean="0"/>
          </a:p>
          <a:p>
            <a:r>
              <a:rPr lang="en-US" sz="1600" dirty="0" smtClean="0"/>
              <a:t>Used by federal, state and local/regional analysts for policy, management and investment decisions.</a:t>
            </a:r>
          </a:p>
          <a:p>
            <a:pPr>
              <a:buNone/>
            </a:pPr>
            <a:endParaRPr lang="en-US" sz="1600" dirty="0" smtClean="0"/>
          </a:p>
          <a:p>
            <a:r>
              <a:rPr lang="en-US" sz="1600" dirty="0" smtClean="0"/>
              <a:t>Analyze and map spatial patterns of commodity and vehicle flows.</a:t>
            </a:r>
          </a:p>
          <a:p>
            <a:pPr>
              <a:buNone/>
            </a:pPr>
            <a:endParaRPr lang="en-US" sz="1600" dirty="0" smtClean="0"/>
          </a:p>
          <a:p>
            <a:r>
              <a:rPr lang="en-US" sz="1600" dirty="0" smtClean="0"/>
              <a:t>Provides denominator data for conducting safety risk analyses and security assessments of hazardous material flows.</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81000" y="381000"/>
            <a:ext cx="8229600" cy="762000"/>
          </a:xfrm>
        </p:spPr>
        <p:txBody>
          <a:bodyPr/>
          <a:lstStyle/>
          <a:p>
            <a:r>
              <a:rPr lang="en-US" dirty="0" smtClean="0"/>
              <a:t>Key Highlights of 2007 CFS Results </a:t>
            </a:r>
          </a:p>
        </p:txBody>
      </p:sp>
      <p:sp>
        <p:nvSpPr>
          <p:cNvPr id="39939" name="Rectangle 3"/>
          <p:cNvSpPr>
            <a:spLocks noGrp="1" noChangeArrowheads="1"/>
          </p:cNvSpPr>
          <p:nvPr>
            <p:ph type="body" idx="4294967295"/>
          </p:nvPr>
        </p:nvSpPr>
        <p:spPr/>
        <p:txBody>
          <a:bodyPr/>
          <a:lstStyle/>
          <a:p>
            <a:r>
              <a:rPr lang="en-US" sz="1600" dirty="0" smtClean="0"/>
              <a:t>American businesses shipped 12.5 billion tons of goods in 2007, valued at $11.7 trillion, totaling 3.3 trillion ton-miles. </a:t>
            </a:r>
          </a:p>
          <a:p>
            <a:pPr>
              <a:buFont typeface="Wingdings" pitchFamily="2" charset="2"/>
              <a:buNone/>
            </a:pPr>
            <a:endParaRPr lang="en-US" sz="1600" dirty="0" smtClean="0"/>
          </a:p>
          <a:p>
            <a:r>
              <a:rPr lang="en-US" sz="1600" dirty="0" smtClean="0"/>
              <a:t>Trucking continues to dominate the movement of freight, accounting for 71% of the value ($8.3 trillion), 70% of weight (8.8 billion tons), and 39% of the ton-miles (1.3 trillion ton-miles) of the nation’s total freight shipment.</a:t>
            </a:r>
          </a:p>
          <a:p>
            <a:endParaRPr lang="en-US" sz="1600" dirty="0" smtClean="0"/>
          </a:p>
          <a:p>
            <a:r>
              <a:rPr lang="en-US" sz="1600" dirty="0" smtClean="0"/>
              <a:t>Industries in the manufacturing sector contributed 45% of the value ($5.2 trillion) and 38% of the weight (4.8 billion tons) of all transported goods.</a:t>
            </a:r>
          </a:p>
          <a:p>
            <a:endParaRPr lang="en-US" sz="1600" dirty="0" smtClean="0"/>
          </a:p>
          <a:p>
            <a:r>
              <a:rPr lang="en-US" sz="1600" dirty="0" smtClean="0"/>
              <a:t>The top commodities by total value were electronic and office equipment ($1 trillion). By weight, gravel and crushed stone represented the largest tonnage (2 billion tons). Coal was the top commodity by ton-miles in 2007 with 836 billion ton miles.</a:t>
            </a:r>
          </a:p>
          <a:p>
            <a:endParaRPr lang="en-US" sz="1600" dirty="0" smtClean="0"/>
          </a:p>
          <a:p>
            <a:r>
              <a:rPr lang="en-US" sz="1600" dirty="0" smtClean="0"/>
              <a:t>Since 2002, the value of shipments increased 39%, tonnage increased 8%, and ton-miles increased 7%.</a:t>
            </a:r>
          </a:p>
          <a:p>
            <a:endParaRPr lang="en-US" sz="16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7" name="Object 7"/>
          <p:cNvGraphicFramePr>
            <a:graphicFrameLocks noChangeAspect="1"/>
          </p:cNvGraphicFramePr>
          <p:nvPr>
            <p:ph/>
          </p:nvPr>
        </p:nvGraphicFramePr>
        <p:xfrm>
          <a:off x="533400" y="1066800"/>
          <a:ext cx="7848600" cy="5186363"/>
        </p:xfrm>
        <a:graphic>
          <a:graphicData uri="http://schemas.openxmlformats.org/presentationml/2006/ole">
            <p:oleObj spid="_x0000_s1026" name="Chart" r:id="rId3" imgW="8229763" imgH="5438932" progId="MSGraph.Chart.8">
              <p:embed followColorScheme="full"/>
            </p:oleObj>
          </a:graphicData>
        </a:graphic>
      </p:graphicFrame>
      <p:sp>
        <p:nvSpPr>
          <p:cNvPr id="51208" name="Rectangle 2"/>
          <p:cNvSpPr>
            <a:spLocks noChangeArrowheads="1"/>
          </p:cNvSpPr>
          <p:nvPr/>
        </p:nvSpPr>
        <p:spPr bwMode="auto">
          <a:xfrm>
            <a:off x="381000" y="152400"/>
            <a:ext cx="8229600" cy="808038"/>
          </a:xfrm>
          <a:prstGeom prst="rect">
            <a:avLst/>
          </a:prstGeom>
          <a:noFill/>
          <a:ln w="9525">
            <a:noFill/>
            <a:miter lim="800000"/>
            <a:headEnd/>
            <a:tailEnd/>
          </a:ln>
        </p:spPr>
        <p:txBody>
          <a:bodyPr anchor="ctr"/>
          <a:lstStyle/>
          <a:p>
            <a:pPr>
              <a:spcBef>
                <a:spcPct val="0"/>
              </a:spcBef>
              <a:buFontTx/>
              <a:buNone/>
            </a:pPr>
            <a:r>
              <a:rPr lang="en-US" sz="2800" b="1" dirty="0">
                <a:solidFill>
                  <a:schemeClr val="tx2"/>
                </a:solidFill>
              </a:rPr>
              <a:t/>
            </a:r>
            <a:br>
              <a:rPr lang="en-US" sz="2800" b="1" dirty="0">
                <a:solidFill>
                  <a:schemeClr val="tx2"/>
                </a:solidFill>
              </a:rPr>
            </a:br>
            <a:r>
              <a:rPr lang="en-US" sz="2800" b="1" dirty="0">
                <a:solidFill>
                  <a:schemeClr val="tx2"/>
                </a:solidFill>
              </a:rPr>
              <a:t>2007 CFS: Ton-miles by Total Modal Activity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ph/>
          </p:nvPr>
        </p:nvGraphicFramePr>
        <p:xfrm>
          <a:off x="533400" y="1066800"/>
          <a:ext cx="7848600" cy="5186363"/>
        </p:xfrm>
        <a:graphic>
          <a:graphicData uri="http://schemas.openxmlformats.org/presentationml/2006/ole">
            <p:oleObj spid="_x0000_s2050" name="Chart" r:id="rId3" imgW="8229763" imgH="5438932" progId="MSGraph.Chart.8">
              <p:embed followColorScheme="full"/>
            </p:oleObj>
          </a:graphicData>
        </a:graphic>
      </p:graphicFrame>
      <p:sp>
        <p:nvSpPr>
          <p:cNvPr id="69635" name="Rectangle 2"/>
          <p:cNvSpPr>
            <a:spLocks noChangeArrowheads="1"/>
          </p:cNvSpPr>
          <p:nvPr/>
        </p:nvSpPr>
        <p:spPr bwMode="auto">
          <a:xfrm>
            <a:off x="381000" y="152400"/>
            <a:ext cx="8229600" cy="808038"/>
          </a:xfrm>
          <a:prstGeom prst="rect">
            <a:avLst/>
          </a:prstGeom>
          <a:noFill/>
          <a:ln w="9525">
            <a:noFill/>
            <a:miter lim="800000"/>
            <a:headEnd/>
            <a:tailEnd/>
          </a:ln>
        </p:spPr>
        <p:txBody>
          <a:bodyPr anchor="ctr"/>
          <a:lstStyle/>
          <a:p>
            <a:pPr>
              <a:spcBef>
                <a:spcPct val="0"/>
              </a:spcBef>
              <a:buFontTx/>
              <a:buNone/>
            </a:pPr>
            <a:r>
              <a:rPr lang="en-US" sz="2800" b="1" dirty="0">
                <a:solidFill>
                  <a:schemeClr val="tx2"/>
                </a:solidFill>
              </a:rPr>
              <a:t/>
            </a:r>
            <a:br>
              <a:rPr lang="en-US" sz="2800" b="1" dirty="0">
                <a:solidFill>
                  <a:schemeClr val="tx2"/>
                </a:solidFill>
              </a:rPr>
            </a:br>
            <a:r>
              <a:rPr lang="en-US" sz="2400" b="1" dirty="0">
                <a:solidFill>
                  <a:schemeClr val="tx2"/>
                </a:solidFill>
              </a:rPr>
              <a:t>2007 CFS: Tons by Mode of Transportation for the 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ph/>
          </p:nvPr>
        </p:nvGraphicFramePr>
        <p:xfrm>
          <a:off x="533400" y="1066800"/>
          <a:ext cx="7848600" cy="5186363"/>
        </p:xfrm>
        <a:graphic>
          <a:graphicData uri="http://schemas.openxmlformats.org/presentationml/2006/ole">
            <p:oleObj spid="_x0000_s3074" name="Chart" r:id="rId3" imgW="8229763" imgH="5438932" progId="MSGraph.Chart.8">
              <p:embed followColorScheme="full"/>
            </p:oleObj>
          </a:graphicData>
        </a:graphic>
      </p:graphicFrame>
      <p:sp>
        <p:nvSpPr>
          <p:cNvPr id="70659" name="Rectangle 2"/>
          <p:cNvSpPr>
            <a:spLocks noChangeArrowheads="1"/>
          </p:cNvSpPr>
          <p:nvPr/>
        </p:nvSpPr>
        <p:spPr bwMode="auto">
          <a:xfrm>
            <a:off x="381000" y="152400"/>
            <a:ext cx="8229600" cy="808038"/>
          </a:xfrm>
          <a:prstGeom prst="rect">
            <a:avLst/>
          </a:prstGeom>
          <a:noFill/>
          <a:ln w="9525">
            <a:noFill/>
            <a:miter lim="800000"/>
            <a:headEnd/>
            <a:tailEnd/>
          </a:ln>
        </p:spPr>
        <p:txBody>
          <a:bodyPr anchor="ctr"/>
          <a:lstStyle/>
          <a:p>
            <a:pPr>
              <a:spcBef>
                <a:spcPct val="0"/>
              </a:spcBef>
              <a:buFontTx/>
              <a:buNone/>
            </a:pPr>
            <a:r>
              <a:rPr lang="en-US" sz="2800" b="1">
                <a:solidFill>
                  <a:schemeClr val="tx2"/>
                </a:solidFill>
              </a:rPr>
              <a:t/>
            </a:r>
            <a:br>
              <a:rPr lang="en-US" sz="2800" b="1">
                <a:solidFill>
                  <a:schemeClr val="tx2"/>
                </a:solidFill>
              </a:rPr>
            </a:br>
            <a:r>
              <a:rPr lang="en-US" sz="2400" b="1">
                <a:solidFill>
                  <a:schemeClr val="tx2"/>
                </a:solidFill>
              </a:rPr>
              <a:t>2007 CFS: Value by Mode of Transportation for the U.S.</a:t>
            </a:r>
            <a:endParaRPr lang="en-US" sz="2800" b="1">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type="title"/>
          </p:nvPr>
        </p:nvSpPr>
        <p:spPr/>
        <p:txBody>
          <a:bodyPr/>
          <a:lstStyle/>
          <a:p>
            <a:r>
              <a:rPr lang="en-US" sz="2400" dirty="0" smtClean="0"/>
              <a:t>Results: Ton-miles of Hazardous Material by Mode</a:t>
            </a:r>
          </a:p>
        </p:txBody>
      </p:sp>
      <p:graphicFrame>
        <p:nvGraphicFramePr>
          <p:cNvPr id="61444" name="Object 4"/>
          <p:cNvGraphicFramePr>
            <a:graphicFrameLocks noChangeAspect="1"/>
          </p:cNvGraphicFramePr>
          <p:nvPr>
            <p:ph idx="1"/>
          </p:nvPr>
        </p:nvGraphicFramePr>
        <p:xfrm>
          <a:off x="152400" y="1295400"/>
          <a:ext cx="8580438" cy="5411788"/>
        </p:xfrm>
        <a:graphic>
          <a:graphicData uri="http://schemas.openxmlformats.org/presentationml/2006/ole">
            <p:oleObj spid="_x0000_s4098" name="Chart" r:id="rId4" imgW="11134725" imgH="7029397" progId="Excel.Sheet.8">
              <p:embed/>
            </p:oleObj>
          </a:graphicData>
        </a:graphic>
      </p:graphicFrame>
      <p:sp>
        <p:nvSpPr>
          <p:cNvPr id="5" name="Text Box 9"/>
          <p:cNvSpPr txBox="1">
            <a:spLocks noChangeArrowheads="1"/>
          </p:cNvSpPr>
          <p:nvPr/>
        </p:nvSpPr>
        <p:spPr bwMode="auto">
          <a:xfrm>
            <a:off x="533400" y="5486400"/>
            <a:ext cx="8077200" cy="369332"/>
          </a:xfrm>
          <a:prstGeom prst="rect">
            <a:avLst/>
          </a:prstGeom>
          <a:noFill/>
          <a:ln w="9525" algn="ctr">
            <a:noFill/>
            <a:miter lim="800000"/>
            <a:headEnd/>
            <a:tailEnd/>
          </a:ln>
        </p:spPr>
        <p:txBody>
          <a:bodyPr wrap="square">
            <a:spAutoFit/>
          </a:bodyPr>
          <a:lstStyle/>
          <a:p>
            <a:pPr>
              <a:buFont typeface="Arial" charset="0"/>
              <a:buNone/>
            </a:pPr>
            <a:r>
              <a:rPr lang="en-US" b="1" dirty="0"/>
              <a:t>Note: </a:t>
            </a:r>
            <a:r>
              <a:rPr lang="en-US" b="1" dirty="0" smtClean="0"/>
              <a:t> Data </a:t>
            </a:r>
            <a:r>
              <a:rPr lang="en-US" b="1" dirty="0"/>
              <a:t>suppressed for Pipeline and Air</a:t>
            </a:r>
            <a:r>
              <a:rPr lang="en-US" b="1" dirty="0">
                <a:solidFill>
                  <a:srgbClr val="FF0000"/>
                </a:solidFill>
              </a:rPr>
              <a: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609600" y="1219200"/>
            <a:ext cx="3657600" cy="609600"/>
          </a:xfrm>
          <a:prstGeom prst="rect">
            <a:avLst/>
          </a:prstGeom>
          <a:solidFill>
            <a:srgbClr val="064E96"/>
          </a:solidFill>
          <a:ln w="9525" algn="ctr">
            <a:solidFill>
              <a:schemeClr val="tx1"/>
            </a:solidFill>
            <a:miter lim="800000"/>
            <a:headEnd/>
            <a:tailEnd/>
          </a:ln>
        </p:spPr>
        <p:txBody>
          <a:bodyPr wrap="none" anchor="ctr"/>
          <a:lstStyle/>
          <a:p>
            <a:pPr algn="ctr" eaLnBrk="1" hangingPunct="1">
              <a:spcBef>
                <a:spcPct val="0"/>
              </a:spcBef>
              <a:buFontTx/>
              <a:buNone/>
            </a:pPr>
            <a:r>
              <a:rPr lang="en-US" sz="1400" b="1" dirty="0">
                <a:solidFill>
                  <a:schemeClr val="bg1"/>
                </a:solidFill>
              </a:rPr>
              <a:t>Apparent Improvements for 2007 CFS</a:t>
            </a:r>
          </a:p>
        </p:txBody>
      </p:sp>
      <p:sp>
        <p:nvSpPr>
          <p:cNvPr id="49155" name="Rectangle 2"/>
          <p:cNvSpPr>
            <a:spLocks noGrp="1" noChangeArrowheads="1"/>
          </p:cNvSpPr>
          <p:nvPr>
            <p:ph type="title" idx="4294967295"/>
          </p:nvPr>
        </p:nvSpPr>
        <p:spPr>
          <a:xfrm>
            <a:off x="381000" y="333375"/>
            <a:ext cx="8229600" cy="808038"/>
          </a:xfrm>
        </p:spPr>
        <p:txBody>
          <a:bodyPr/>
          <a:lstStyle/>
          <a:p>
            <a:r>
              <a:rPr lang="en-US" sz="2400" smtClean="0"/>
              <a:t>2007 CFS Key Enhancements and Improvements</a:t>
            </a:r>
          </a:p>
        </p:txBody>
      </p:sp>
      <p:sp>
        <p:nvSpPr>
          <p:cNvPr id="49156" name="Content Placeholder 26"/>
          <p:cNvSpPr>
            <a:spLocks noGrp="1"/>
          </p:cNvSpPr>
          <p:nvPr>
            <p:ph sz="half" idx="4294967295"/>
          </p:nvPr>
        </p:nvSpPr>
        <p:spPr>
          <a:xfrm>
            <a:off x="609600" y="1828800"/>
            <a:ext cx="3657600" cy="3962400"/>
          </a:xfrm>
          <a:ln>
            <a:solidFill>
              <a:schemeClr val="tx1"/>
            </a:solidFill>
          </a:ln>
        </p:spPr>
        <p:txBody>
          <a:bodyPr/>
          <a:lstStyle/>
          <a:p>
            <a:r>
              <a:rPr lang="en-US" sz="1400" dirty="0" smtClean="0"/>
              <a:t>Data Dissemination: American Fact Finder (AFF) and Data by type of Industry (NAICS)</a:t>
            </a:r>
          </a:p>
          <a:p>
            <a:r>
              <a:rPr lang="en-US" sz="1400" dirty="0" smtClean="0"/>
              <a:t>Expanded coverage of Freight gateways – growing ports and border crossing</a:t>
            </a:r>
          </a:p>
          <a:p>
            <a:r>
              <a:rPr lang="en-US" sz="1400" dirty="0" smtClean="0"/>
              <a:t>Expanded coverage for hazardous materials</a:t>
            </a:r>
          </a:p>
          <a:p>
            <a:r>
              <a:rPr lang="en-US" sz="1400" dirty="0" smtClean="0"/>
              <a:t>Third Party Logistics questions on the fourth quarter questionnaire</a:t>
            </a:r>
          </a:p>
          <a:p>
            <a:r>
              <a:rPr lang="en-US" sz="1400" dirty="0" smtClean="0"/>
              <a:t>Pre-canvass for improving CFS frame</a:t>
            </a:r>
          </a:p>
          <a:p>
            <a:r>
              <a:rPr lang="en-US" sz="1400" dirty="0" smtClean="0"/>
              <a:t>Increased sample size and improved sample design</a:t>
            </a:r>
          </a:p>
          <a:p>
            <a:r>
              <a:rPr lang="en-US" sz="1400" dirty="0" smtClean="0"/>
              <a:t>Noise added in an effort to publish a greater number of data cells</a:t>
            </a:r>
          </a:p>
          <a:p>
            <a:endParaRPr lang="en-US" sz="1400" dirty="0" smtClean="0"/>
          </a:p>
        </p:txBody>
      </p:sp>
      <p:sp>
        <p:nvSpPr>
          <p:cNvPr id="28" name="Text Placeholder 27"/>
          <p:cNvSpPr>
            <a:spLocks noGrp="1"/>
          </p:cNvSpPr>
          <p:nvPr>
            <p:ph type="body" sz="quarter" idx="4294967295"/>
          </p:nvPr>
        </p:nvSpPr>
        <p:spPr>
          <a:xfrm>
            <a:off x="4797425" y="1219200"/>
            <a:ext cx="3660775" cy="609600"/>
          </a:xfrm>
          <a:solidFill>
            <a:srgbClr val="064E96"/>
          </a:solidFill>
          <a:ln>
            <a:solidFill>
              <a:schemeClr val="tx1"/>
            </a:solidFill>
          </a:ln>
        </p:spPr>
        <p:txBody>
          <a:bodyPr anchor="ctr"/>
          <a:lstStyle/>
          <a:p>
            <a:pPr marL="0" indent="0">
              <a:buFont typeface="Wingdings" pitchFamily="2" charset="2"/>
              <a:buNone/>
              <a:defRPr/>
            </a:pPr>
            <a:endParaRPr lang="en-US" sz="1400" b="1">
              <a:solidFill>
                <a:schemeClr val="accent3"/>
              </a:solidFill>
            </a:endParaRPr>
          </a:p>
        </p:txBody>
      </p:sp>
      <p:sp>
        <p:nvSpPr>
          <p:cNvPr id="49158" name="Content Placeholder 28"/>
          <p:cNvSpPr>
            <a:spLocks noGrp="1"/>
          </p:cNvSpPr>
          <p:nvPr>
            <p:ph sz="quarter" idx="4294967295"/>
          </p:nvPr>
        </p:nvSpPr>
        <p:spPr>
          <a:xfrm>
            <a:off x="4797425" y="1828800"/>
            <a:ext cx="3660775" cy="3962400"/>
          </a:xfrm>
          <a:ln>
            <a:solidFill>
              <a:schemeClr val="tx1"/>
            </a:solidFill>
          </a:ln>
        </p:spPr>
        <p:txBody>
          <a:bodyPr/>
          <a:lstStyle/>
          <a:p>
            <a:r>
              <a:rPr lang="en-US" sz="1400" dirty="0" smtClean="0"/>
              <a:t>Dedicated BTS staff in involvement in planning and operations of 2007 CFS</a:t>
            </a:r>
          </a:p>
          <a:p>
            <a:r>
              <a:rPr lang="en-US" sz="1400" dirty="0" smtClean="0"/>
              <a:t>Developed </a:t>
            </a:r>
            <a:r>
              <a:rPr lang="en-US" sz="1400" dirty="0" err="1" smtClean="0"/>
              <a:t>GeoMiler</a:t>
            </a:r>
            <a:r>
              <a:rPr lang="en-US" sz="1400" dirty="0" smtClean="0"/>
              <a:t>, a GIS software routing tool</a:t>
            </a:r>
          </a:p>
          <a:p>
            <a:r>
              <a:rPr lang="en-US" sz="1400" dirty="0" smtClean="0"/>
              <a:t>Improved data quality by correcting problematic shipments more consistently and systematically</a:t>
            </a:r>
          </a:p>
          <a:p>
            <a:r>
              <a:rPr lang="en-US" sz="1400" dirty="0" smtClean="0"/>
              <a:t>Expanded editing process</a:t>
            </a:r>
          </a:p>
          <a:p>
            <a:r>
              <a:rPr lang="en-US" sz="1400" dirty="0" smtClean="0"/>
              <a:t>Joint Investigative Teams (BTS-Census)</a:t>
            </a:r>
          </a:p>
          <a:p>
            <a:r>
              <a:rPr lang="en-US" sz="1400" dirty="0" smtClean="0"/>
              <a:t>Lessons learned documented from 2002 CFS, used in planning for the 2007 CFS</a:t>
            </a:r>
          </a:p>
        </p:txBody>
      </p:sp>
      <p:sp>
        <p:nvSpPr>
          <p:cNvPr id="49159" name="Text Box 8"/>
          <p:cNvSpPr txBox="1">
            <a:spLocks noChangeArrowheads="1"/>
          </p:cNvSpPr>
          <p:nvPr/>
        </p:nvSpPr>
        <p:spPr bwMode="auto">
          <a:xfrm>
            <a:off x="5562600" y="1447800"/>
            <a:ext cx="1098550" cy="366713"/>
          </a:xfrm>
          <a:prstGeom prst="rect">
            <a:avLst/>
          </a:prstGeom>
          <a:noFill/>
          <a:ln w="9525" algn="ctr">
            <a:noFill/>
            <a:miter lim="800000"/>
            <a:headEnd/>
            <a:tailEnd/>
          </a:ln>
        </p:spPr>
        <p:txBody>
          <a:bodyPr wrap="none">
            <a:spAutoFit/>
          </a:bodyPr>
          <a:lstStyle/>
          <a:p>
            <a:pPr algn="r" eaLnBrk="1" hangingPunct="1">
              <a:spcBef>
                <a:spcPct val="0"/>
              </a:spcBef>
              <a:buFontTx/>
              <a:buNone/>
            </a:pPr>
            <a:r>
              <a:rPr lang="en-US" sz="1800" b="1">
                <a:solidFill>
                  <a:schemeClr val="bg1"/>
                </a:solidFill>
              </a:rPr>
              <a:t>Clusters</a:t>
            </a:r>
          </a:p>
        </p:txBody>
      </p:sp>
      <p:sp>
        <p:nvSpPr>
          <p:cNvPr id="49160" name="Rectangle 9"/>
          <p:cNvSpPr>
            <a:spLocks noChangeArrowheads="1"/>
          </p:cNvSpPr>
          <p:nvPr/>
        </p:nvSpPr>
        <p:spPr bwMode="auto">
          <a:xfrm>
            <a:off x="4800600" y="1219200"/>
            <a:ext cx="3657600" cy="609600"/>
          </a:xfrm>
          <a:prstGeom prst="rect">
            <a:avLst/>
          </a:prstGeom>
          <a:solidFill>
            <a:srgbClr val="064E96"/>
          </a:solidFill>
          <a:ln w="9525" algn="ctr">
            <a:solidFill>
              <a:schemeClr val="tx1"/>
            </a:solidFill>
            <a:miter lim="800000"/>
            <a:headEnd/>
            <a:tailEnd/>
          </a:ln>
        </p:spPr>
        <p:txBody>
          <a:bodyPr wrap="none" anchor="ctr"/>
          <a:lstStyle/>
          <a:p>
            <a:pPr algn="ctr" eaLnBrk="1" hangingPunct="1">
              <a:spcBef>
                <a:spcPct val="0"/>
              </a:spcBef>
              <a:buFontTx/>
              <a:buNone/>
            </a:pPr>
            <a:r>
              <a:rPr lang="fr-FR" sz="1400" b="1" dirty="0">
                <a:solidFill>
                  <a:schemeClr val="bg1"/>
                </a:solidFill>
              </a:rPr>
              <a:t>Non Apparent </a:t>
            </a:r>
            <a:r>
              <a:rPr lang="en-US" sz="1400" b="1" dirty="0">
                <a:solidFill>
                  <a:schemeClr val="bg1"/>
                </a:solidFill>
              </a:rPr>
              <a:t>Improvements</a:t>
            </a:r>
            <a:r>
              <a:rPr lang="fr-FR" sz="1400" b="1" dirty="0">
                <a:solidFill>
                  <a:schemeClr val="bg1"/>
                </a:solidFill>
              </a:rPr>
              <a:t> for 2007 CFS</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4175"/>
            <a:ext cx="8229600" cy="758825"/>
          </a:xfrm>
          <a:prstGeom prst="rect">
            <a:avLst/>
          </a:prstGeom>
        </p:spPr>
        <p:txBody>
          <a:bodyPr anchor="ctr"/>
          <a:lstStyle/>
          <a:p>
            <a:pPr eaLnBrk="0" hangingPunct="0">
              <a:defRPr/>
            </a:pPr>
            <a:r>
              <a:rPr lang="en-US" sz="2800" b="1" kern="0" dirty="0">
                <a:solidFill>
                  <a:schemeClr val="tx2"/>
                </a:solidFill>
                <a:latin typeface="+mj-lt"/>
                <a:ea typeface="+mj-ea"/>
                <a:cs typeface="+mj-cs"/>
              </a:rPr>
              <a:t>Highway Trust Fund Allocation</a:t>
            </a:r>
          </a:p>
        </p:txBody>
      </p:sp>
      <p:sp>
        <p:nvSpPr>
          <p:cNvPr id="6147" name="TextBox 2"/>
          <p:cNvSpPr txBox="1">
            <a:spLocks noChangeArrowheads="1"/>
          </p:cNvSpPr>
          <p:nvPr/>
        </p:nvSpPr>
        <p:spPr bwMode="auto">
          <a:xfrm>
            <a:off x="457200" y="1143000"/>
            <a:ext cx="5716588" cy="846138"/>
          </a:xfrm>
          <a:prstGeom prst="rect">
            <a:avLst/>
          </a:prstGeom>
          <a:noFill/>
          <a:ln w="9525">
            <a:noFill/>
            <a:miter lim="800000"/>
            <a:headEnd/>
            <a:tailEnd/>
          </a:ln>
        </p:spPr>
        <p:txBody>
          <a:bodyPr wrap="none">
            <a:spAutoFit/>
          </a:bodyPr>
          <a:lstStyle/>
          <a:p>
            <a:pPr>
              <a:spcAft>
                <a:spcPts val="600"/>
              </a:spcAft>
            </a:pPr>
            <a:r>
              <a:rPr lang="en-US" sz="1600" b="1" dirty="0"/>
              <a:t>Bureau of Transportation Statistics</a:t>
            </a:r>
          </a:p>
          <a:p>
            <a:r>
              <a:rPr lang="en-US" dirty="0"/>
              <a:t>Appropriations Summary by Program Activity</a:t>
            </a:r>
          </a:p>
          <a:p>
            <a:r>
              <a:rPr lang="en-US" dirty="0"/>
              <a:t>Appropriations, Obligation Limitations, and Exempt Obligations ($000)</a:t>
            </a:r>
          </a:p>
        </p:txBody>
      </p:sp>
      <p:graphicFrame>
        <p:nvGraphicFramePr>
          <p:cNvPr id="4" name="Table 3"/>
          <p:cNvGraphicFramePr>
            <a:graphicFrameLocks noGrp="1"/>
          </p:cNvGraphicFramePr>
          <p:nvPr/>
        </p:nvGraphicFramePr>
        <p:xfrm>
          <a:off x="533400" y="2209800"/>
          <a:ext cx="8229600" cy="3726867"/>
        </p:xfrm>
        <a:graphic>
          <a:graphicData uri="http://schemas.openxmlformats.org/drawingml/2006/table">
            <a:tbl>
              <a:tblPr firstRow="1" bandRow="1">
                <a:tableStyleId>{F5AB1C69-6EDB-4FF4-983F-18BD219EF322}</a:tableStyleId>
              </a:tblPr>
              <a:tblGrid>
                <a:gridCol w="3657600"/>
                <a:gridCol w="1143000"/>
                <a:gridCol w="1143000"/>
                <a:gridCol w="1143000"/>
                <a:gridCol w="1143000"/>
              </a:tblGrid>
              <a:tr h="339436">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FY2009</a:t>
                      </a:r>
                    </a:p>
                    <a:p>
                      <a:pPr algn="r"/>
                      <a:r>
                        <a:rPr lang="en-US" sz="1400" b="0" dirty="0" smtClean="0">
                          <a:solidFill>
                            <a:schemeClr val="tx1"/>
                          </a:solidFill>
                        </a:rPr>
                        <a:t>Actual</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smtClean="0">
                          <a:solidFill>
                            <a:schemeClr val="tx1"/>
                          </a:solidFill>
                        </a:rPr>
                        <a:t>FY2010</a:t>
                      </a:r>
                    </a:p>
                    <a:p>
                      <a:pPr algn="r"/>
                      <a:r>
                        <a:rPr lang="en-US" sz="1400" b="0" dirty="0" smtClean="0">
                          <a:solidFill>
                            <a:schemeClr val="tx1"/>
                          </a:solidFill>
                        </a:rPr>
                        <a:t>Enacted</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FY2011</a:t>
                      </a:r>
                    </a:p>
                    <a:p>
                      <a:pPr algn="r"/>
                      <a:r>
                        <a:rPr lang="en-US" sz="1400" b="0" dirty="0" smtClean="0">
                          <a:solidFill>
                            <a:schemeClr val="tx1"/>
                          </a:solidFill>
                        </a:rPr>
                        <a:t>Request</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FY10-11</a:t>
                      </a:r>
                    </a:p>
                    <a:p>
                      <a:pPr algn="r"/>
                      <a:r>
                        <a:rPr lang="en-US" sz="1400" b="0" dirty="0" smtClean="0">
                          <a:solidFill>
                            <a:schemeClr val="tx1"/>
                          </a:solidFill>
                        </a:rPr>
                        <a:t>Change</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dirty="0" smtClean="0">
                          <a:solidFill>
                            <a:schemeClr val="tx1"/>
                          </a:solidFill>
                        </a:rPr>
                        <a:t>Travel Statistics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2,947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3,056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3,056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dirty="0" smtClean="0">
                          <a:solidFill>
                            <a:schemeClr val="tx1"/>
                          </a:solidFill>
                        </a:rPr>
                        <a:t>Freight Statistics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10,723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11,120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13,120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2,000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dirty="0" smtClean="0">
                          <a:solidFill>
                            <a:schemeClr val="tx1"/>
                          </a:solidFill>
                        </a:rPr>
                        <a:t>Transportation</a:t>
                      </a:r>
                      <a:r>
                        <a:rPr lang="en-US" sz="1400" baseline="0" dirty="0" smtClean="0">
                          <a:solidFill>
                            <a:schemeClr val="tx1"/>
                          </a:solidFill>
                        </a:rPr>
                        <a:t> Economics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1,811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1,878</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1,878</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dirty="0" smtClean="0">
                          <a:solidFill>
                            <a:schemeClr val="tx1"/>
                          </a:solidFill>
                        </a:rPr>
                        <a:t>Geospatial Information</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1,758</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1,823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1,823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dirty="0" smtClean="0">
                          <a:solidFill>
                            <a:schemeClr val="tx1"/>
                          </a:solidFill>
                        </a:rPr>
                        <a:t>Compilations, Methods, and Standards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7,416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7,691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7,691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dirty="0" smtClean="0">
                          <a:solidFill>
                            <a:schemeClr val="tx1"/>
                          </a:solidFill>
                        </a:rPr>
                        <a:t>National</a:t>
                      </a:r>
                      <a:r>
                        <a:rPr lang="en-US" sz="1400" baseline="0" dirty="0" smtClean="0">
                          <a:solidFill>
                            <a:schemeClr val="tx1"/>
                          </a:solidFill>
                        </a:rPr>
                        <a:t> Transportation Library</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2,345</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2,432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2,432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smtClean="0">
                          <a:solidFill>
                            <a:schemeClr val="tx1"/>
                          </a:solidFill>
                        </a:rPr>
                        <a:t>0</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b="1" baseline="0" dirty="0" smtClean="0">
                          <a:solidFill>
                            <a:schemeClr val="tx1"/>
                          </a:solidFill>
                        </a:rPr>
                        <a:t>        </a:t>
                      </a:r>
                      <a:r>
                        <a:rPr lang="en-US" sz="1400" b="1" dirty="0" smtClean="0">
                          <a:solidFill>
                            <a:schemeClr val="tx1"/>
                          </a:solidFill>
                        </a:rPr>
                        <a:t>TOTAL:</a:t>
                      </a:r>
                      <a:r>
                        <a:rPr lang="en-US" sz="1400" b="1" baseline="0" dirty="0" smtClean="0">
                          <a:solidFill>
                            <a:schemeClr val="tx1"/>
                          </a:solidFill>
                        </a:rPr>
                        <a:t> [Discretionary]</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smtClean="0">
                          <a:solidFill>
                            <a:schemeClr val="tx1"/>
                          </a:solidFill>
                        </a:rPr>
                        <a:t>[27,000]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[28,000]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783">
                <a:tc gridSpan="5">
                  <a:txBody>
                    <a:bodyPr/>
                    <a:lstStyle/>
                    <a:p>
                      <a:endParaRPr lang="en-US" sz="4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4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4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4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sz="4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b="1" dirty="0" smtClean="0">
                          <a:solidFill>
                            <a:schemeClr val="tx1"/>
                          </a:solidFill>
                        </a:rPr>
                        <a:t>Direct Funded</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68</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70</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70</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0</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436">
                <a:tc>
                  <a:txBody>
                    <a:bodyPr/>
                    <a:lstStyle/>
                    <a:p>
                      <a:r>
                        <a:rPr lang="en-US" sz="1400" b="1" dirty="0" smtClean="0">
                          <a:solidFill>
                            <a:schemeClr val="tx1"/>
                          </a:solidFill>
                        </a:rPr>
                        <a:t>Reimbursable</a:t>
                      </a:r>
                      <a:r>
                        <a:rPr lang="en-US" sz="1400" b="1" baseline="0" dirty="0" smtClean="0">
                          <a:solidFill>
                            <a:schemeClr val="tx1"/>
                          </a:solidFill>
                        </a:rPr>
                        <a:t> FTE</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16</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19</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19</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0" dirty="0" smtClean="0">
                          <a:solidFill>
                            <a:schemeClr val="tx1"/>
                          </a:solidFill>
                        </a:rPr>
                        <a:t>0</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CFS Improvements from 2002 CFS</a:t>
            </a:r>
          </a:p>
        </p:txBody>
      </p:sp>
      <p:sp>
        <p:nvSpPr>
          <p:cNvPr id="34819" name="Rectangle 3"/>
          <p:cNvSpPr>
            <a:spLocks noGrp="1" noChangeArrowheads="1"/>
          </p:cNvSpPr>
          <p:nvPr>
            <p:ph type="body" idx="1"/>
          </p:nvPr>
        </p:nvSpPr>
        <p:spPr/>
        <p:txBody>
          <a:bodyPr/>
          <a:lstStyle/>
          <a:p>
            <a:pPr marL="171450" indent="-171450">
              <a:lnSpc>
                <a:spcPct val="90000"/>
              </a:lnSpc>
            </a:pPr>
            <a:r>
              <a:rPr sz="1600" dirty="0"/>
              <a:t>Scope and Coverage: </a:t>
            </a:r>
          </a:p>
          <a:p>
            <a:pPr marL="392113" lvl="1" indent="-209550">
              <a:lnSpc>
                <a:spcPct val="90000"/>
              </a:lnSpc>
            </a:pPr>
            <a:r>
              <a:rPr sz="1600" dirty="0"/>
              <a:t>Returned shipping establishments ‘lost’ due to the SIC to NAICS conversion</a:t>
            </a:r>
          </a:p>
          <a:p>
            <a:pPr marL="392113" lvl="1" indent="-209550">
              <a:lnSpc>
                <a:spcPct val="90000"/>
              </a:lnSpc>
            </a:pPr>
            <a:r>
              <a:rPr sz="1600" dirty="0"/>
              <a:t>Improved efficiency of coverage of auxiliaries</a:t>
            </a:r>
          </a:p>
          <a:p>
            <a:pPr marL="392113" lvl="1" indent="-209550">
              <a:lnSpc>
                <a:spcPct val="90000"/>
              </a:lnSpc>
            </a:pPr>
            <a:r>
              <a:rPr sz="1600" dirty="0"/>
              <a:t>Expanded coverage and over sampling of hazardous materials – fuel oil dealers, hydrogen – HM certainties</a:t>
            </a:r>
          </a:p>
          <a:p>
            <a:pPr marL="392113" lvl="1" indent="-209550">
              <a:lnSpc>
                <a:spcPct val="90000"/>
              </a:lnSpc>
            </a:pPr>
            <a:r>
              <a:rPr sz="1600" dirty="0"/>
              <a:t>Expanded geographic coverage to include 9 new major freight gateways (Ports and Border Crossing</a:t>
            </a:r>
            <a:r>
              <a:rPr sz="1600" dirty="0" smtClean="0"/>
              <a:t>)</a:t>
            </a:r>
            <a:endParaRPr sz="1600" dirty="0"/>
          </a:p>
          <a:p>
            <a:pPr marL="392113" lvl="1" indent="-209550">
              <a:lnSpc>
                <a:spcPct val="90000"/>
              </a:lnSpc>
            </a:pPr>
            <a:r>
              <a:rPr sz="1600" dirty="0"/>
              <a:t>Gained more knowledge regarding Third Party Logistic providers (3PL)</a:t>
            </a:r>
          </a:p>
          <a:p>
            <a:pPr marL="392113" lvl="1" indent="-209550">
              <a:lnSpc>
                <a:spcPct val="90000"/>
              </a:lnSpc>
              <a:buFont typeface="Arial Unicode MS" pitchFamily="34" charset="-128"/>
              <a:buNone/>
            </a:pPr>
            <a:endParaRPr sz="1600" dirty="0"/>
          </a:p>
          <a:p>
            <a:pPr marL="171450" indent="-171450">
              <a:lnSpc>
                <a:spcPct val="90000"/>
              </a:lnSpc>
            </a:pPr>
            <a:r>
              <a:rPr sz="1600" dirty="0"/>
              <a:t>Questionnaire Design:</a:t>
            </a:r>
          </a:p>
          <a:p>
            <a:pPr marL="392113" lvl="1" indent="-209550">
              <a:lnSpc>
                <a:spcPct val="90000"/>
              </a:lnSpc>
            </a:pPr>
            <a:r>
              <a:rPr sz="1600" dirty="0"/>
              <a:t>Conducted 3-stages of cognitive interviewing efforts</a:t>
            </a:r>
          </a:p>
          <a:p>
            <a:pPr marL="620713" lvl="2" indent="-209550">
              <a:lnSpc>
                <a:spcPct val="90000"/>
              </a:lnSpc>
            </a:pPr>
            <a:r>
              <a:rPr dirty="0"/>
              <a:t>Approximately 70 company interviews</a:t>
            </a:r>
          </a:p>
          <a:p>
            <a:pPr marL="392113" lvl="1" indent="-209550">
              <a:lnSpc>
                <a:spcPct val="90000"/>
              </a:lnSpc>
            </a:pPr>
            <a:r>
              <a:rPr sz="1600" dirty="0"/>
              <a:t>Conducted November 2005 – August 2006</a:t>
            </a:r>
          </a:p>
          <a:p>
            <a:pPr marL="392113" lvl="1" indent="-209550">
              <a:lnSpc>
                <a:spcPct val="90000"/>
              </a:lnSpc>
            </a:pPr>
            <a:r>
              <a:rPr sz="1600" dirty="0"/>
              <a:t>Improved questionnaire, instruction guide, form layout and commodity coding manual</a:t>
            </a:r>
          </a:p>
          <a:p>
            <a:pPr marL="392113" lvl="1" indent="-209550">
              <a:lnSpc>
                <a:spcPct val="90000"/>
              </a:lnSpc>
            </a:pPr>
            <a:r>
              <a:rPr sz="1600" dirty="0"/>
              <a:t>Tested and added new survey content (intermodal shipment, and Third Party Logistics usage on fourth quarter questionnaire)</a:t>
            </a:r>
          </a:p>
          <a:p>
            <a:pPr marL="392113" lvl="1" indent="-209550">
              <a:lnSpc>
                <a:spcPct val="90000"/>
              </a:lnSpc>
            </a:pPr>
            <a:r>
              <a:rPr sz="1600" dirty="0"/>
              <a:t>Developed electronic reporting option</a:t>
            </a:r>
          </a:p>
          <a:p>
            <a:pPr marL="392113" lvl="1" indent="-209550">
              <a:lnSpc>
                <a:spcPct val="90000"/>
              </a:lnSpc>
              <a:buFont typeface="Arial Unicode MS" pitchFamily="34" charset="-128"/>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CFS Improvements from 2002 CFS (cont.)</a:t>
            </a:r>
          </a:p>
        </p:txBody>
      </p:sp>
      <p:sp>
        <p:nvSpPr>
          <p:cNvPr id="40963" name="Rectangle 3"/>
          <p:cNvSpPr>
            <a:spLocks noGrp="1" noChangeArrowheads="1"/>
          </p:cNvSpPr>
          <p:nvPr>
            <p:ph type="body" idx="1"/>
          </p:nvPr>
        </p:nvSpPr>
        <p:spPr/>
        <p:txBody>
          <a:bodyPr/>
          <a:lstStyle/>
          <a:p>
            <a:pPr marL="171450" indent="-171450">
              <a:lnSpc>
                <a:spcPct val="90000"/>
              </a:lnSpc>
            </a:pPr>
            <a:r>
              <a:rPr sz="1600" dirty="0"/>
              <a:t>Sample Size and Design:</a:t>
            </a:r>
          </a:p>
          <a:p>
            <a:pPr marL="392113" lvl="1" indent="-209550">
              <a:lnSpc>
                <a:spcPct val="90000"/>
              </a:lnSpc>
            </a:pPr>
            <a:r>
              <a:rPr sz="1600" dirty="0"/>
              <a:t>Increased sample size</a:t>
            </a:r>
          </a:p>
          <a:p>
            <a:pPr marL="620713" lvl="2" indent="-209550">
              <a:lnSpc>
                <a:spcPct val="90000"/>
              </a:lnSpc>
              <a:buFont typeface="Arial" charset="0"/>
              <a:buNone/>
            </a:pPr>
            <a:r>
              <a:rPr dirty="0"/>
              <a:t>	2002 CFS:  50,000</a:t>
            </a:r>
            <a:br>
              <a:rPr dirty="0"/>
            </a:br>
            <a:r>
              <a:rPr dirty="0"/>
              <a:t>2007 CFS:  100,000</a:t>
            </a:r>
          </a:p>
          <a:p>
            <a:pPr marL="392113" lvl="1" indent="-209550">
              <a:lnSpc>
                <a:spcPct val="90000"/>
              </a:lnSpc>
            </a:pPr>
            <a:r>
              <a:rPr sz="1600" dirty="0"/>
              <a:t>Established national parameters</a:t>
            </a:r>
          </a:p>
          <a:p>
            <a:pPr marL="392113" lvl="1" indent="-209550">
              <a:lnSpc>
                <a:spcPct val="90000"/>
              </a:lnSpc>
            </a:pPr>
            <a:r>
              <a:rPr sz="1600" dirty="0"/>
              <a:t>Conducted pre-canvass operation to improve sample efficiency of 85,000 establishments including targeted auxiliaries and ‘likely’ certainties</a:t>
            </a:r>
          </a:p>
          <a:p>
            <a:pPr marL="392113" lvl="1" indent="-209550">
              <a:lnSpc>
                <a:spcPct val="90000"/>
              </a:lnSpc>
              <a:buFont typeface="Arial Unicode MS" pitchFamily="34" charset="-128"/>
              <a:buNone/>
            </a:pPr>
            <a:endParaRPr sz="1600" dirty="0"/>
          </a:p>
          <a:p>
            <a:pPr marL="171450" indent="-171450">
              <a:lnSpc>
                <a:spcPct val="90000"/>
              </a:lnSpc>
            </a:pPr>
            <a:r>
              <a:rPr sz="1600" dirty="0"/>
              <a:t>Data Dissemination:</a:t>
            </a:r>
          </a:p>
          <a:p>
            <a:pPr marL="392113" lvl="1" indent="-209550">
              <a:lnSpc>
                <a:spcPct val="90000"/>
              </a:lnSpc>
            </a:pPr>
            <a:r>
              <a:rPr sz="1600" dirty="0"/>
              <a:t>American Fact Finder (AFF)</a:t>
            </a:r>
          </a:p>
          <a:p>
            <a:pPr marL="392113" lvl="1" indent="-209550">
              <a:lnSpc>
                <a:spcPct val="90000"/>
              </a:lnSpc>
              <a:buFont typeface="Arial Unicode MS" pitchFamily="34" charset="-128"/>
              <a:buNone/>
            </a:pPr>
            <a:r>
              <a:rPr sz="1600" dirty="0"/>
              <a:t>	2007 CFS will use AFF for the first time – greater flexibility with the CFS data and more control by the data user. Combining related tables into a single dataset, sorting rows, creating custom columns, downloading customized datasets, etc.</a:t>
            </a:r>
          </a:p>
          <a:p>
            <a:pPr marL="392113" lvl="1" indent="-209550">
              <a:lnSpc>
                <a:spcPct val="90000"/>
              </a:lnSpc>
            </a:pPr>
            <a:r>
              <a:rPr sz="1600" dirty="0"/>
              <a:t>Summary Statistics</a:t>
            </a:r>
          </a:p>
          <a:p>
            <a:pPr marL="620713" lvl="2" indent="-209550">
              <a:lnSpc>
                <a:spcPct val="90000"/>
              </a:lnSpc>
            </a:pPr>
            <a:r>
              <a:rPr dirty="0"/>
              <a:t>Data table by type of industry, North American Industry Classification System (NAICS)</a:t>
            </a:r>
          </a:p>
          <a:p>
            <a:pPr marL="620713" lvl="2" indent="-209550">
              <a:lnSpc>
                <a:spcPct val="90000"/>
              </a:lnSpc>
            </a:pPr>
            <a:r>
              <a:rPr dirty="0"/>
              <a:t>Third Party Logistic providers (3PL) Results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CFS Improvements from 2002 CFS (cont.)</a:t>
            </a:r>
          </a:p>
        </p:txBody>
      </p:sp>
      <p:sp>
        <p:nvSpPr>
          <p:cNvPr id="41987" name="Rectangle 3"/>
          <p:cNvSpPr>
            <a:spLocks noGrp="1" noChangeArrowheads="1"/>
          </p:cNvSpPr>
          <p:nvPr>
            <p:ph type="body" idx="1"/>
          </p:nvPr>
        </p:nvSpPr>
        <p:spPr/>
        <p:txBody>
          <a:bodyPr/>
          <a:lstStyle/>
          <a:p>
            <a:pPr marL="171450" indent="-171450">
              <a:lnSpc>
                <a:spcPct val="90000"/>
              </a:lnSpc>
            </a:pPr>
            <a:r>
              <a:rPr sz="1600" dirty="0"/>
              <a:t>Data Processing:</a:t>
            </a:r>
          </a:p>
          <a:p>
            <a:pPr marL="392113" lvl="1" indent="-209550">
              <a:lnSpc>
                <a:spcPct val="90000"/>
              </a:lnSpc>
            </a:pPr>
            <a:r>
              <a:rPr sz="1600" dirty="0"/>
              <a:t>Improved Mileage Calculation of Shipment Distance</a:t>
            </a:r>
          </a:p>
          <a:p>
            <a:pPr marL="620713" lvl="2" indent="-209550">
              <a:lnSpc>
                <a:spcPct val="90000"/>
              </a:lnSpc>
            </a:pPr>
            <a:r>
              <a:rPr dirty="0"/>
              <a:t>Developed </a:t>
            </a:r>
            <a:r>
              <a:rPr dirty="0" err="1"/>
              <a:t>GeoMiler</a:t>
            </a:r>
            <a:r>
              <a:rPr dirty="0"/>
              <a:t> to fully utilize Geographic Information System (GIS) capability</a:t>
            </a:r>
          </a:p>
          <a:p>
            <a:pPr marL="620713" lvl="2" indent="-209550">
              <a:lnSpc>
                <a:spcPct val="90000"/>
              </a:lnSpc>
            </a:pPr>
            <a:r>
              <a:rPr dirty="0"/>
              <a:t>Provided map-visualization features and streamlined the processing flow</a:t>
            </a:r>
          </a:p>
          <a:p>
            <a:pPr marL="620713" lvl="2" indent="-209550">
              <a:lnSpc>
                <a:spcPct val="90000"/>
              </a:lnSpc>
            </a:pPr>
            <a:r>
              <a:rPr dirty="0"/>
              <a:t>Highway Routing: Selected Interstate/U.S. roadways first before state/county/local</a:t>
            </a:r>
          </a:p>
          <a:p>
            <a:pPr marL="620713" lvl="2" indent="-209550">
              <a:lnSpc>
                <a:spcPct val="90000"/>
              </a:lnSpc>
            </a:pPr>
            <a:r>
              <a:rPr dirty="0"/>
              <a:t>Railway Routing: Calibrated route densities from a sample of 2005 rail waybills</a:t>
            </a:r>
          </a:p>
          <a:p>
            <a:pPr marL="620713" lvl="2" indent="-209550">
              <a:lnSpc>
                <a:spcPct val="90000"/>
              </a:lnSpc>
            </a:pPr>
            <a:r>
              <a:rPr dirty="0"/>
              <a:t>Airway Routing: Calibrated 2005 air route information from RITA/BTS/Office of Airline Information</a:t>
            </a:r>
          </a:p>
          <a:p>
            <a:pPr marL="620713" lvl="2" indent="-209550">
              <a:lnSpc>
                <a:spcPct val="90000"/>
              </a:lnSpc>
            </a:pPr>
            <a:r>
              <a:rPr dirty="0"/>
              <a:t>Routing of Export Shipments: Counted domestic mileage to the U.S. border for ALL modes of transportation</a:t>
            </a:r>
          </a:p>
          <a:p>
            <a:pPr marL="620713" lvl="2" indent="-209550">
              <a:lnSpc>
                <a:spcPct val="90000"/>
              </a:lnSpc>
            </a:pPr>
            <a:r>
              <a:rPr dirty="0"/>
              <a:t>Multiple-Mode Routing: Added railway/highway drayage to/from waterside dock</a:t>
            </a:r>
          </a:p>
          <a:p>
            <a:pPr marL="620713" lvl="2" indent="-209550">
              <a:lnSpc>
                <a:spcPct val="90000"/>
              </a:lnSpc>
            </a:pPr>
            <a:r>
              <a:rPr dirty="0"/>
              <a:t>Routing in Alaska: Expanded the network of mini-airports to accommodate short-hop flights by "bush" airplanes</a:t>
            </a:r>
          </a:p>
          <a:p>
            <a:pPr marL="620713" lvl="2" indent="-209550">
              <a:lnSpc>
                <a:spcPct val="90000"/>
              </a:lnSpc>
            </a:pPr>
            <a:r>
              <a:rPr dirty="0"/>
              <a:t>Consistent and systematic approach in correcting problematic shipments</a:t>
            </a:r>
          </a:p>
          <a:p>
            <a:pPr marL="392113" lvl="1" indent="-209550">
              <a:lnSpc>
                <a:spcPct val="90000"/>
              </a:lnSpc>
            </a:pPr>
            <a:r>
              <a:rPr sz="1600" dirty="0"/>
              <a:t>Expanded Editing</a:t>
            </a:r>
          </a:p>
          <a:p>
            <a:pPr marL="392113" lvl="1" indent="-209550">
              <a:lnSpc>
                <a:spcPct val="90000"/>
              </a:lnSpc>
            </a:pPr>
            <a:r>
              <a:rPr sz="1600" dirty="0"/>
              <a:t>Improved Variance Estimation Methodology</a:t>
            </a:r>
          </a:p>
          <a:p>
            <a:pPr marL="171450" indent="-171450">
              <a:lnSpc>
                <a:spcPct val="90000"/>
              </a:lnSpc>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Future Efforts</a:t>
            </a:r>
          </a:p>
        </p:txBody>
      </p:sp>
      <p:sp>
        <p:nvSpPr>
          <p:cNvPr id="44035" name="Rectangle 3"/>
          <p:cNvSpPr>
            <a:spLocks noGrp="1" noChangeArrowheads="1"/>
          </p:cNvSpPr>
          <p:nvPr>
            <p:ph type="body" idx="1"/>
          </p:nvPr>
        </p:nvSpPr>
        <p:spPr/>
        <p:txBody>
          <a:bodyPr/>
          <a:lstStyle/>
          <a:p>
            <a:pPr marL="171450" indent="-171450"/>
            <a:r>
              <a:rPr sz="1600" dirty="0"/>
              <a:t>Improve all aspects of survey to better adapt the changing nature of transportation – the growing role of third party logistic providers (3PL, contracting out and consolidation of and establishment’s transportation needs)</a:t>
            </a:r>
          </a:p>
          <a:p>
            <a:pPr marL="171450" indent="-171450"/>
            <a:r>
              <a:rPr sz="1600" dirty="0"/>
              <a:t>Provide for alternative reporting of shipment data via electronic means</a:t>
            </a:r>
          </a:p>
          <a:p>
            <a:pPr marL="171450" indent="-171450"/>
            <a:r>
              <a:rPr sz="1600" dirty="0"/>
              <a:t>Reduce the cost of conducting CFS</a:t>
            </a:r>
          </a:p>
          <a:p>
            <a:pPr marL="171450" indent="-171450"/>
            <a:r>
              <a:rPr sz="1600" dirty="0"/>
              <a:t>Improve all aspects of survey for better data reliability and accuracy through independent research efforts undertaken</a:t>
            </a:r>
          </a:p>
          <a:p>
            <a:pPr marL="392113" lvl="1" indent="-209550"/>
            <a:r>
              <a:rPr sz="1600" dirty="0"/>
              <a:t>Mileage calculation data processing detailed questionnaire research – non response study</a:t>
            </a:r>
          </a:p>
          <a:p>
            <a:pPr marL="392113" lvl="1" indent="-209550"/>
            <a:r>
              <a:rPr sz="1600" dirty="0"/>
              <a:t>SCTG two digits research – 41 commodity codes</a:t>
            </a:r>
          </a:p>
          <a:p>
            <a:pPr marL="171450" indent="-171450"/>
            <a:r>
              <a:rPr sz="1600" dirty="0"/>
              <a:t>Update and improve commodity coding manual – SCTG to include emerging commodities such as bio fuels</a:t>
            </a:r>
          </a:p>
          <a:p>
            <a:pPr marL="171450" indent="-171450"/>
            <a:r>
              <a:rPr sz="1600" dirty="0"/>
              <a:t>Update and improve </a:t>
            </a:r>
            <a:r>
              <a:rPr sz="1600" dirty="0" err="1"/>
              <a:t>GeoMiler</a:t>
            </a:r>
            <a:r>
              <a:rPr sz="1600" dirty="0"/>
              <a:t> software for mileage calculation data processing</a:t>
            </a:r>
          </a:p>
          <a:p>
            <a:pPr marL="171450" indent="-171450">
              <a:buFont typeface="Wingdings" pitchFamily="2" charset="2"/>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Contact Information</a:t>
            </a:r>
          </a:p>
        </p:txBody>
      </p:sp>
      <p:sp>
        <p:nvSpPr>
          <p:cNvPr id="45059" name="Rectangle 3"/>
          <p:cNvSpPr>
            <a:spLocks noGrp="1" noChangeArrowheads="1"/>
          </p:cNvSpPr>
          <p:nvPr>
            <p:ph type="body" idx="1"/>
          </p:nvPr>
        </p:nvSpPr>
        <p:spPr/>
        <p:txBody>
          <a:bodyPr/>
          <a:lstStyle/>
          <a:p>
            <a:pPr marL="171450" indent="-171450">
              <a:buFont typeface="Wingdings" pitchFamily="2" charset="2"/>
              <a:buNone/>
            </a:pPr>
            <a:endParaRPr dirty="0"/>
          </a:p>
          <a:p>
            <a:pPr marL="171450" indent="-171450">
              <a:buFont typeface="Wingdings" pitchFamily="2" charset="2"/>
              <a:buNone/>
            </a:pPr>
            <a:r>
              <a:rPr sz="1800" b="1" dirty="0" smtClean="0"/>
              <a:t>Ron </a:t>
            </a:r>
            <a:r>
              <a:rPr sz="1800" b="1" dirty="0"/>
              <a:t>Duych</a:t>
            </a:r>
          </a:p>
          <a:p>
            <a:pPr marL="171450" indent="-171450">
              <a:buFont typeface="Wingdings" pitchFamily="2" charset="2"/>
              <a:buNone/>
            </a:pPr>
            <a:r>
              <a:rPr sz="1800" dirty="0">
                <a:hlinkClick r:id="rId2"/>
              </a:rPr>
              <a:t>Ronald.Duych@dot.gov</a:t>
            </a:r>
            <a:r>
              <a:rPr sz="1800" dirty="0"/>
              <a:t> </a:t>
            </a:r>
          </a:p>
          <a:p>
            <a:pPr marL="171450" indent="-171450">
              <a:buFont typeface="Wingdings" pitchFamily="2" charset="2"/>
              <a:buNone/>
            </a:pPr>
            <a:r>
              <a:rPr sz="1800" dirty="0"/>
              <a:t>(202) 366-8908</a:t>
            </a:r>
          </a:p>
          <a:p>
            <a:pPr marL="171450" indent="-171450">
              <a:buFont typeface="Wingdings" pitchFamily="2" charset="2"/>
              <a:buNone/>
            </a:pPr>
            <a:endParaRPr lang="en-US" sz="1800" dirty="0" smtClean="0"/>
          </a:p>
          <a:p>
            <a:pPr marL="171450" indent="-171450">
              <a:buFont typeface="Wingdings" pitchFamily="2" charset="2"/>
              <a:buNone/>
            </a:pPr>
            <a:r>
              <a:rPr lang="en-US" sz="1800" b="1" dirty="0" smtClean="0"/>
              <a:t>Joy Sharp</a:t>
            </a:r>
          </a:p>
          <a:p>
            <a:pPr marL="171450" indent="-171450">
              <a:buFont typeface="Wingdings" pitchFamily="2" charset="2"/>
              <a:buNone/>
            </a:pPr>
            <a:r>
              <a:rPr lang="en-US" sz="1800" dirty="0" smtClean="0">
                <a:hlinkClick r:id="rId3"/>
              </a:rPr>
              <a:t>Joy.sharp@dot.gov</a:t>
            </a:r>
            <a:endParaRPr lang="en-US" sz="1800" dirty="0" smtClean="0"/>
          </a:p>
          <a:p>
            <a:pPr marL="171450" indent="-171450">
              <a:buFont typeface="Wingdings" pitchFamily="2" charset="2"/>
              <a:buNone/>
            </a:pPr>
            <a:r>
              <a:rPr lang="en-US" sz="1800" dirty="0" smtClean="0"/>
              <a:t>(202) 366-0881</a:t>
            </a:r>
          </a:p>
          <a:p>
            <a:pPr marL="171450" indent="-171450">
              <a:buFont typeface="Wingdings" pitchFamily="2" charset="2"/>
              <a:buNone/>
            </a:pPr>
            <a:endParaRPr lang="en-US" sz="1800" dirty="0"/>
          </a:p>
          <a:p>
            <a:pPr marL="171450" indent="-171450">
              <a:buFont typeface="Wingdings" pitchFamily="2" charset="2"/>
              <a:buNone/>
            </a:pPr>
            <a:r>
              <a:rPr lang="en-US" sz="1800" b="1" dirty="0" smtClean="0"/>
              <a:t>Commodity Flow Survey Data User’s Workshop</a:t>
            </a:r>
          </a:p>
          <a:p>
            <a:pPr marL="171450" indent="-171450">
              <a:buFont typeface="Wingdings" pitchFamily="2" charset="2"/>
              <a:buNone/>
            </a:pPr>
            <a:r>
              <a:rPr lang="en-US" sz="1800" dirty="0" smtClean="0"/>
              <a:t>Transportation Research Board – Keck Center</a:t>
            </a:r>
          </a:p>
          <a:p>
            <a:pPr marL="171450" indent="-171450">
              <a:buFont typeface="Wingdings" pitchFamily="2" charset="2"/>
              <a:buNone/>
            </a:pPr>
            <a:r>
              <a:rPr lang="en-US" sz="1800" dirty="0" smtClean="0"/>
              <a:t>Washington, DC</a:t>
            </a:r>
          </a:p>
          <a:p>
            <a:pPr marL="171450" indent="-171450">
              <a:buFont typeface="Wingdings" pitchFamily="2" charset="2"/>
              <a:buNone/>
            </a:pPr>
            <a:r>
              <a:rPr lang="en-US" sz="1800" dirty="0" smtClean="0"/>
              <a:t>November 16, 2010</a:t>
            </a:r>
            <a:endParaRPr sz="1800" dirty="0"/>
          </a:p>
          <a:p>
            <a:pPr marL="171450" indent="-171450">
              <a:buFont typeface="Wingdings" pitchFamily="2" charset="2"/>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pPr marL="171450" indent="-171450">
              <a:buFont typeface="Wingdings" pitchFamily="2" charset="2"/>
              <a:buNone/>
            </a:pPr>
            <a:endParaRPr dirty="0"/>
          </a:p>
          <a:p>
            <a:pPr marL="171450" indent="-171450">
              <a:buFont typeface="Wingdings" pitchFamily="2" charset="2"/>
              <a:buNone/>
            </a:pPr>
            <a:endParaRPr dirty="0"/>
          </a:p>
        </p:txBody>
      </p:sp>
      <p:pic>
        <p:nvPicPr>
          <p:cNvPr id="4" name="Picture 3" descr="freight_data_prgms_products.JPG"/>
          <p:cNvPicPr>
            <a:picLocks noChangeAspect="1"/>
          </p:cNvPicPr>
          <p:nvPr/>
        </p:nvPicPr>
        <p:blipFill>
          <a:blip r:embed="rId3" cstate="print"/>
          <a:stretch>
            <a:fillRect/>
          </a:stretch>
        </p:blipFill>
        <p:spPr>
          <a:xfrm>
            <a:off x="304800" y="228600"/>
            <a:ext cx="8522208" cy="55305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OVER-SLIDE art_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1295400" y="2133600"/>
            <a:ext cx="6477000" cy="1447800"/>
          </a:xfrm>
          <a:solidFill>
            <a:srgbClr val="FFFFFF"/>
          </a:solidFill>
        </p:spPr>
        <p:txBody>
          <a:bodyPr/>
          <a:lstStyle/>
          <a:p>
            <a:pPr>
              <a:defRPr/>
            </a:pPr>
            <a:r>
              <a:rPr lang="en-US" sz="2400" b="0" dirty="0" smtClean="0"/>
              <a:t>Bureau of Transportation Statistics</a:t>
            </a:r>
            <a:br>
              <a:rPr lang="en-US" sz="2400" b="0" dirty="0" smtClean="0"/>
            </a:br>
            <a:r>
              <a:rPr lang="en-US" sz="2400" b="0" dirty="0" smtClean="0"/>
              <a:t>Office of Airline Information</a:t>
            </a:r>
            <a:br>
              <a:rPr lang="en-US" sz="2400" b="0" dirty="0" smtClean="0"/>
            </a:br>
            <a:r>
              <a:rPr lang="en-US" sz="2400" b="0" dirty="0" smtClean="0"/>
              <a:t> </a:t>
            </a:r>
            <a:r>
              <a:rPr lang="en-US" sz="2400" dirty="0" smtClean="0"/>
              <a:t>Aviation Data Program Overview</a:t>
            </a:r>
            <a:br>
              <a:rPr lang="en-US" sz="2400" dirty="0" smtClean="0"/>
            </a:br>
            <a:r>
              <a:rPr lang="en-US" sz="2400" dirty="0" smtClean="0"/>
              <a:t/>
            </a:r>
            <a:br>
              <a:rPr lang="en-US" sz="2400" dirty="0" smtClean="0"/>
            </a:br>
            <a:r>
              <a:rPr lang="en-US" sz="1800" b="0" dirty="0" smtClean="0"/>
              <a:t>Director, Anne Suissa</a:t>
            </a:r>
            <a:br>
              <a:rPr lang="en-US" sz="1800" b="0" dirty="0" smtClean="0"/>
            </a:br>
            <a:r>
              <a:rPr lang="en-US" sz="1800" b="0" dirty="0" smtClean="0"/>
              <a:t>202-366-4373</a:t>
            </a:r>
            <a:r>
              <a:rPr lang="en-US" sz="2400" dirty="0" smtClean="0"/>
              <a:t/>
            </a:r>
            <a:br>
              <a:rPr lang="en-US" sz="2400" dirty="0" smtClean="0"/>
            </a:br>
            <a:endParaRPr lang="en-US" sz="2400" dirty="0" smtClean="0"/>
          </a:p>
        </p:txBody>
      </p:sp>
      <p:sp>
        <p:nvSpPr>
          <p:cNvPr id="4100" name="Rectangle 3"/>
          <p:cNvSpPr>
            <a:spLocks noGrp="1" noChangeArrowheads="1"/>
          </p:cNvSpPr>
          <p:nvPr>
            <p:ph type="subTitle" idx="1"/>
          </p:nvPr>
        </p:nvSpPr>
        <p:spPr>
          <a:xfrm>
            <a:off x="1600200" y="3962400"/>
            <a:ext cx="6400800" cy="685800"/>
          </a:xfrm>
        </p:spPr>
        <p:txBody>
          <a:bodyPr/>
          <a:lstStyle/>
          <a:p>
            <a:pPr>
              <a:lnSpc>
                <a:spcPct val="80000"/>
              </a:lnSpc>
            </a:pPr>
            <a:r>
              <a:rPr lang="en-US" sz="2000" dirty="0" smtClean="0"/>
              <a:t>Friday June 4, 2010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28600"/>
            <a:ext cx="8229600" cy="762000"/>
          </a:xfrm>
        </p:spPr>
        <p:txBody>
          <a:bodyPr/>
          <a:lstStyle/>
          <a:p>
            <a:r>
              <a:rPr lang="en-US" b="1" smtClean="0">
                <a:latin typeface="Tahoma" pitchFamily="34" charset="0"/>
              </a:rPr>
              <a:t>Mission</a:t>
            </a:r>
          </a:p>
        </p:txBody>
      </p:sp>
      <p:sp>
        <p:nvSpPr>
          <p:cNvPr id="6147" name="Rectangle 3"/>
          <p:cNvSpPr>
            <a:spLocks noGrp="1" noChangeArrowheads="1"/>
          </p:cNvSpPr>
          <p:nvPr>
            <p:ph type="body" idx="1"/>
          </p:nvPr>
        </p:nvSpPr>
        <p:spPr>
          <a:xfrm>
            <a:off x="457200" y="1219200"/>
            <a:ext cx="8458200" cy="4525963"/>
          </a:xfrm>
        </p:spPr>
        <p:txBody>
          <a:bodyPr/>
          <a:lstStyle/>
          <a:p>
            <a:pPr>
              <a:lnSpc>
                <a:spcPct val="95000"/>
              </a:lnSpc>
            </a:pPr>
            <a:r>
              <a:rPr lang="en-US" dirty="0" smtClean="0"/>
              <a:t>OAI’s Mission is governed by</a:t>
            </a:r>
          </a:p>
          <a:p>
            <a:pPr marL="657225" lvl="1">
              <a:lnSpc>
                <a:spcPct val="95000"/>
              </a:lnSpc>
            </a:pPr>
            <a:r>
              <a:rPr lang="en-US" dirty="0" smtClean="0"/>
              <a:t>Public Law, </a:t>
            </a:r>
          </a:p>
          <a:p>
            <a:pPr lvl="2">
              <a:lnSpc>
                <a:spcPct val="95000"/>
              </a:lnSpc>
            </a:pPr>
            <a:r>
              <a:rPr lang="en-US" dirty="0" smtClean="0"/>
              <a:t>49 USC (United States Code) 329(b) </a:t>
            </a:r>
          </a:p>
          <a:p>
            <a:pPr lvl="2">
              <a:lnSpc>
                <a:spcPct val="95000"/>
              </a:lnSpc>
            </a:pPr>
            <a:r>
              <a:rPr lang="en-US" dirty="0" smtClean="0"/>
              <a:t>SAFETEA-LU</a:t>
            </a:r>
          </a:p>
          <a:p>
            <a:pPr lvl="2">
              <a:lnSpc>
                <a:spcPct val="95000"/>
              </a:lnSpc>
            </a:pPr>
            <a:r>
              <a:rPr lang="en-US" dirty="0" smtClean="0"/>
              <a:t>AIR-21 </a:t>
            </a:r>
          </a:p>
          <a:p>
            <a:pPr lvl="2">
              <a:lnSpc>
                <a:spcPct val="95000"/>
              </a:lnSpc>
            </a:pPr>
            <a:r>
              <a:rPr lang="en-US" dirty="0" smtClean="0"/>
              <a:t>39 U.S.C. 5402(k)</a:t>
            </a:r>
          </a:p>
          <a:p>
            <a:pPr lvl="2">
              <a:lnSpc>
                <a:spcPct val="95000"/>
              </a:lnSpc>
            </a:pPr>
            <a:r>
              <a:rPr lang="en-US" dirty="0" smtClean="0"/>
              <a:t>Rural Service Improvement Act of 2002 (has to do with allocating mail tender and setting rates in AK)</a:t>
            </a:r>
          </a:p>
          <a:p>
            <a:pPr marL="657225" lvl="1">
              <a:lnSpc>
                <a:spcPct val="95000"/>
              </a:lnSpc>
            </a:pPr>
            <a:r>
              <a:rPr lang="en-US" dirty="0" smtClean="0"/>
              <a:t>Treaty, Convention on International Civil Aviation, 1947 (ICAO)</a:t>
            </a:r>
          </a:p>
          <a:p>
            <a:pPr marL="657225" lvl="1">
              <a:lnSpc>
                <a:spcPct val="95000"/>
              </a:lnSpc>
            </a:pPr>
            <a:r>
              <a:rPr lang="en-US" dirty="0" smtClean="0"/>
              <a:t>Regulations, 14 CFR (Code of Federal Regulations)</a:t>
            </a:r>
          </a:p>
          <a:p>
            <a:pPr marL="657225" lvl="1">
              <a:lnSpc>
                <a:spcPct val="95000"/>
              </a:lnSpc>
            </a:pPr>
            <a:endParaRPr lang="en-US" dirty="0" smtClean="0"/>
          </a:p>
          <a:p>
            <a:pPr marL="257175">
              <a:lnSpc>
                <a:spcPct val="95000"/>
              </a:lnSpc>
            </a:pPr>
            <a:r>
              <a:rPr lang="en-US" dirty="0" smtClean="0"/>
              <a:t>Aviation data collections began in the 1930’s by the Civil Aviation Authority (CAA) at the direction of President Roosevelt and Congress.</a:t>
            </a:r>
          </a:p>
          <a:p>
            <a:pPr marL="657225" lvl="1">
              <a:lnSpc>
                <a:spcPct val="95000"/>
              </a:lnSpc>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0" y="228600"/>
            <a:ext cx="8642350" cy="6434138"/>
          </a:xfrm>
          <a:prstGeom prst="rect">
            <a:avLst/>
          </a:prstGeom>
          <a:noFill/>
          <a:ln w="9525">
            <a:noFill/>
            <a:miter lim="800000"/>
            <a:headEnd/>
            <a:tailEnd/>
          </a:ln>
        </p:spPr>
        <p:txBody>
          <a:bodyPr/>
          <a:lstStyle/>
          <a:p>
            <a:pPr marL="342900" indent="-342900" algn="ctr">
              <a:buFont typeface="Wingdings" pitchFamily="2" charset="2"/>
              <a:buNone/>
            </a:pPr>
            <a:endParaRPr lang="en-US" sz="600"/>
          </a:p>
        </p:txBody>
      </p:sp>
      <p:pic>
        <p:nvPicPr>
          <p:cNvPr id="7171" name="Picture 3"/>
          <p:cNvPicPr>
            <a:picLocks noChangeAspect="1" noChangeArrowheads="1"/>
          </p:cNvPicPr>
          <p:nvPr/>
        </p:nvPicPr>
        <p:blipFill>
          <a:blip r:embed="rId3" cstate="print"/>
          <a:srcRect/>
          <a:stretch>
            <a:fillRect/>
          </a:stretch>
        </p:blipFill>
        <p:spPr bwMode="auto">
          <a:xfrm>
            <a:off x="4559300" y="3343275"/>
            <a:ext cx="1746250" cy="2033588"/>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138488" y="1922463"/>
            <a:ext cx="1746250" cy="2028825"/>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4427538" y="1905000"/>
            <a:ext cx="1897062" cy="1925638"/>
          </a:xfrm>
          <a:prstGeom prst="rect">
            <a:avLst/>
          </a:prstGeom>
          <a:noFill/>
          <a:ln w="9525">
            <a:noFill/>
            <a:miter lim="800000"/>
            <a:headEnd/>
            <a:tailEnd/>
          </a:ln>
        </p:spPr>
      </p:pic>
      <p:sp>
        <p:nvSpPr>
          <p:cNvPr id="7174" name="Text Box 6"/>
          <p:cNvSpPr txBox="1">
            <a:spLocks noChangeArrowheads="1"/>
          </p:cNvSpPr>
          <p:nvPr/>
        </p:nvSpPr>
        <p:spPr bwMode="auto">
          <a:xfrm>
            <a:off x="541338" y="1889125"/>
            <a:ext cx="2590800" cy="1833563"/>
          </a:xfrm>
          <a:prstGeom prst="rect">
            <a:avLst/>
          </a:prstGeom>
          <a:noFill/>
          <a:ln w="9525">
            <a:noFill/>
            <a:miter lim="800000"/>
            <a:headEnd/>
            <a:tailEnd/>
          </a:ln>
        </p:spPr>
        <p:txBody>
          <a:bodyPr>
            <a:spAutoFit/>
          </a:bodyPr>
          <a:lstStyle/>
          <a:p>
            <a:pPr eaLnBrk="1" hangingPunct="1">
              <a:spcBef>
                <a:spcPct val="0"/>
              </a:spcBef>
              <a:buFontTx/>
              <a:buNone/>
            </a:pPr>
            <a:r>
              <a:rPr lang="en-US" sz="1800" b="1"/>
              <a:t>Traffic</a:t>
            </a:r>
            <a:endParaRPr lang="en-US" sz="600" b="1"/>
          </a:p>
          <a:p>
            <a:pPr marL="238125" lvl="1" eaLnBrk="1" hangingPunct="1">
              <a:spcBef>
                <a:spcPct val="0"/>
              </a:spcBef>
              <a:buFontTx/>
              <a:buChar char="•"/>
            </a:pPr>
            <a:r>
              <a:rPr lang="en-US" sz="1600" b="1"/>
              <a:t>Passengers</a:t>
            </a:r>
          </a:p>
          <a:p>
            <a:pPr marL="238125" lvl="1" eaLnBrk="1" hangingPunct="1">
              <a:spcBef>
                <a:spcPct val="0"/>
              </a:spcBef>
              <a:buFontTx/>
              <a:buChar char="•"/>
            </a:pPr>
            <a:r>
              <a:rPr lang="en-US" sz="1600" b="1"/>
              <a:t>Freight/Mail</a:t>
            </a:r>
          </a:p>
          <a:p>
            <a:pPr marL="238125" lvl="1" eaLnBrk="1" hangingPunct="1">
              <a:spcBef>
                <a:spcPct val="0"/>
              </a:spcBef>
              <a:buFontTx/>
              <a:buChar char="•"/>
            </a:pPr>
            <a:r>
              <a:rPr lang="en-US" sz="1600" b="1"/>
              <a:t>Capacity</a:t>
            </a:r>
          </a:p>
          <a:p>
            <a:pPr marL="238125" lvl="1" eaLnBrk="1" hangingPunct="1">
              <a:spcBef>
                <a:spcPct val="0"/>
              </a:spcBef>
              <a:buFontTx/>
              <a:buChar char="•"/>
            </a:pPr>
            <a:r>
              <a:rPr lang="en-US" sz="1600" b="1"/>
              <a:t>Operational Statistics</a:t>
            </a:r>
          </a:p>
          <a:p>
            <a:pPr marL="508000" lvl="2" indent="58738" eaLnBrk="1" hangingPunct="1">
              <a:spcBef>
                <a:spcPct val="0"/>
              </a:spcBef>
              <a:buFontTx/>
              <a:buChar char="•"/>
            </a:pPr>
            <a:r>
              <a:rPr lang="en-US" sz="1600" b="1"/>
              <a:t>Departures</a:t>
            </a:r>
          </a:p>
          <a:p>
            <a:pPr marL="508000" lvl="2" indent="58738" eaLnBrk="1" hangingPunct="1">
              <a:spcBef>
                <a:spcPct val="0"/>
              </a:spcBef>
              <a:buFontTx/>
              <a:buChar char="•"/>
            </a:pPr>
            <a:r>
              <a:rPr lang="en-US" sz="1600" b="1"/>
              <a:t>Aircraft hours</a:t>
            </a:r>
          </a:p>
        </p:txBody>
      </p:sp>
      <p:sp>
        <p:nvSpPr>
          <p:cNvPr id="7175" name="Text Box 7"/>
          <p:cNvSpPr txBox="1">
            <a:spLocks noChangeArrowheads="1"/>
          </p:cNvSpPr>
          <p:nvPr/>
        </p:nvSpPr>
        <p:spPr bwMode="auto">
          <a:xfrm>
            <a:off x="6400800" y="1828800"/>
            <a:ext cx="2743200" cy="1552575"/>
          </a:xfrm>
          <a:prstGeom prst="rect">
            <a:avLst/>
          </a:prstGeom>
          <a:noFill/>
          <a:ln w="9525">
            <a:noFill/>
            <a:miter lim="800000"/>
            <a:headEnd/>
            <a:tailEnd/>
          </a:ln>
        </p:spPr>
        <p:txBody>
          <a:bodyPr>
            <a:spAutoFit/>
          </a:bodyPr>
          <a:lstStyle/>
          <a:p>
            <a:pPr eaLnBrk="1" hangingPunct="1">
              <a:spcBef>
                <a:spcPct val="0"/>
              </a:spcBef>
              <a:buFontTx/>
              <a:buNone/>
            </a:pPr>
            <a:r>
              <a:rPr lang="en-US" sz="1800" b="1"/>
              <a:t>Financial</a:t>
            </a:r>
            <a:endParaRPr lang="en-US" sz="600" b="1"/>
          </a:p>
          <a:p>
            <a:pPr marL="238125" lvl="1" eaLnBrk="1" hangingPunct="1">
              <a:spcBef>
                <a:spcPct val="0"/>
              </a:spcBef>
              <a:buFontTx/>
              <a:buChar char="•"/>
            </a:pPr>
            <a:r>
              <a:rPr lang="en-US" b="1"/>
              <a:t>Balance Sheet</a:t>
            </a:r>
          </a:p>
          <a:p>
            <a:pPr marL="238125" lvl="1" eaLnBrk="1" hangingPunct="1">
              <a:spcBef>
                <a:spcPct val="0"/>
              </a:spcBef>
              <a:buFontTx/>
              <a:buChar char="•"/>
            </a:pPr>
            <a:r>
              <a:rPr lang="en-US" b="1"/>
              <a:t>Income Statement</a:t>
            </a:r>
          </a:p>
          <a:p>
            <a:pPr marL="238125" lvl="1" eaLnBrk="1" hangingPunct="1">
              <a:spcBef>
                <a:spcPct val="0"/>
              </a:spcBef>
              <a:buFontTx/>
              <a:buChar char="•"/>
            </a:pPr>
            <a:r>
              <a:rPr lang="en-US" b="1"/>
              <a:t>Operating Expenses</a:t>
            </a:r>
          </a:p>
          <a:p>
            <a:pPr marL="465138" lvl="2" eaLnBrk="1" hangingPunct="1">
              <a:spcBef>
                <a:spcPct val="0"/>
              </a:spcBef>
              <a:buFontTx/>
              <a:buChar char="•"/>
            </a:pPr>
            <a:r>
              <a:rPr lang="en-US" sz="1200" b="1"/>
              <a:t>Employment</a:t>
            </a:r>
          </a:p>
          <a:p>
            <a:pPr marL="465138" lvl="2" eaLnBrk="1" hangingPunct="1">
              <a:spcBef>
                <a:spcPct val="0"/>
              </a:spcBef>
              <a:buFontTx/>
              <a:buChar char="•"/>
            </a:pPr>
            <a:r>
              <a:rPr lang="en-US" sz="1200" b="1"/>
              <a:t>Fuel Cost  and Consumption</a:t>
            </a:r>
          </a:p>
        </p:txBody>
      </p:sp>
      <p:sp>
        <p:nvSpPr>
          <p:cNvPr id="7176" name="Text Box 8"/>
          <p:cNvSpPr txBox="1">
            <a:spLocks noChangeArrowheads="1"/>
          </p:cNvSpPr>
          <p:nvPr/>
        </p:nvSpPr>
        <p:spPr bwMode="auto">
          <a:xfrm>
            <a:off x="6324600" y="3733800"/>
            <a:ext cx="2743200" cy="1281113"/>
          </a:xfrm>
          <a:prstGeom prst="rect">
            <a:avLst/>
          </a:prstGeom>
          <a:noFill/>
          <a:ln w="9525">
            <a:noFill/>
            <a:miter lim="800000"/>
            <a:headEnd/>
            <a:tailEnd/>
          </a:ln>
        </p:spPr>
        <p:txBody>
          <a:bodyPr>
            <a:spAutoFit/>
          </a:bodyPr>
          <a:lstStyle/>
          <a:p>
            <a:pPr eaLnBrk="1" hangingPunct="1">
              <a:spcBef>
                <a:spcPct val="0"/>
              </a:spcBef>
              <a:buFontTx/>
              <a:buNone/>
            </a:pPr>
            <a:r>
              <a:rPr lang="en-US" sz="1800" b="1"/>
              <a:t>Ticket Information</a:t>
            </a:r>
          </a:p>
          <a:p>
            <a:pPr eaLnBrk="1" hangingPunct="1">
              <a:spcBef>
                <a:spcPct val="0"/>
              </a:spcBef>
              <a:buFontTx/>
              <a:buNone/>
            </a:pPr>
            <a:r>
              <a:rPr lang="en-US" sz="1600" b="1"/>
              <a:t>Passenger Itinerary &amp; Cost (O&amp;D)</a:t>
            </a:r>
          </a:p>
          <a:p>
            <a:pPr marL="238125" lvl="1" eaLnBrk="1" hangingPunct="1">
              <a:spcBef>
                <a:spcPct val="0"/>
              </a:spcBef>
              <a:buFontTx/>
              <a:buChar char="•"/>
            </a:pPr>
            <a:r>
              <a:rPr lang="en-US" b="1"/>
              <a:t>Average Fare</a:t>
            </a:r>
          </a:p>
          <a:p>
            <a:pPr marL="238125" lvl="1" eaLnBrk="1" hangingPunct="1">
              <a:spcBef>
                <a:spcPct val="0"/>
              </a:spcBef>
              <a:buFontTx/>
              <a:buChar char="•"/>
            </a:pPr>
            <a:r>
              <a:rPr lang="en-US" b="1"/>
              <a:t>Market</a:t>
            </a:r>
          </a:p>
        </p:txBody>
      </p:sp>
      <p:pic>
        <p:nvPicPr>
          <p:cNvPr id="7177" name="Picture 9"/>
          <p:cNvPicPr>
            <a:picLocks noChangeAspect="1" noChangeArrowheads="1"/>
          </p:cNvPicPr>
          <p:nvPr/>
        </p:nvPicPr>
        <p:blipFill>
          <a:blip r:embed="rId6" cstate="print"/>
          <a:srcRect/>
          <a:stretch>
            <a:fillRect/>
          </a:stretch>
        </p:blipFill>
        <p:spPr bwMode="auto">
          <a:xfrm>
            <a:off x="3155950" y="3476625"/>
            <a:ext cx="1871663" cy="1905000"/>
          </a:xfrm>
          <a:prstGeom prst="rect">
            <a:avLst/>
          </a:prstGeom>
          <a:noFill/>
          <a:ln w="9525">
            <a:noFill/>
            <a:miter lim="800000"/>
            <a:headEnd/>
            <a:tailEnd/>
          </a:ln>
        </p:spPr>
      </p:pic>
      <p:sp>
        <p:nvSpPr>
          <p:cNvPr id="7178" name="Rectangle 10"/>
          <p:cNvSpPr>
            <a:spLocks noChangeArrowheads="1"/>
          </p:cNvSpPr>
          <p:nvPr/>
        </p:nvSpPr>
        <p:spPr bwMode="auto">
          <a:xfrm>
            <a:off x="762000" y="1295400"/>
            <a:ext cx="7920038" cy="420688"/>
          </a:xfrm>
          <a:prstGeom prst="rect">
            <a:avLst/>
          </a:prstGeom>
          <a:noFill/>
          <a:ln w="12700" cap="sq">
            <a:noFill/>
            <a:miter lim="800000"/>
            <a:headEnd type="none" w="sm" len="sm"/>
            <a:tailEnd type="none" w="sm" len="sm"/>
          </a:ln>
        </p:spPr>
        <p:txBody>
          <a:bodyPr>
            <a:spAutoFit/>
          </a:bodyPr>
          <a:lstStyle/>
          <a:p>
            <a:pPr eaLnBrk="1" hangingPunct="1">
              <a:lnSpc>
                <a:spcPct val="90000"/>
              </a:lnSpc>
              <a:buFontTx/>
              <a:buNone/>
            </a:pPr>
            <a:r>
              <a:rPr lang="en-US" sz="2400" b="1" i="1">
                <a:solidFill>
                  <a:srgbClr val="339966"/>
                </a:solidFill>
              </a:rPr>
              <a:t>Collect, Validate, Compile &amp; Disseminate </a:t>
            </a:r>
          </a:p>
        </p:txBody>
      </p:sp>
      <p:sp>
        <p:nvSpPr>
          <p:cNvPr id="7179" name="Rectangle 11"/>
          <p:cNvSpPr>
            <a:spLocks noGrp="1" noChangeArrowheads="1"/>
          </p:cNvSpPr>
          <p:nvPr>
            <p:ph type="title"/>
          </p:nvPr>
        </p:nvSpPr>
        <p:spPr>
          <a:xfrm>
            <a:off x="533400" y="228600"/>
            <a:ext cx="8229600" cy="762000"/>
          </a:xfrm>
        </p:spPr>
        <p:txBody>
          <a:bodyPr/>
          <a:lstStyle/>
          <a:p>
            <a:r>
              <a:rPr lang="en-US" b="1" smtClean="0">
                <a:latin typeface="Tahoma" pitchFamily="34" charset="0"/>
              </a:rPr>
              <a:t>OAI Services-Mandate</a:t>
            </a:r>
            <a:endParaRPr lang="en-US" sz="3600" b="1" smtClean="0">
              <a:latin typeface="Tahoma" pitchFamily="34" charset="0"/>
            </a:endParaRPr>
          </a:p>
        </p:txBody>
      </p:sp>
      <p:sp>
        <p:nvSpPr>
          <p:cNvPr id="7180" name="Text Box 12"/>
          <p:cNvSpPr txBox="1">
            <a:spLocks noChangeArrowheads="1"/>
          </p:cNvSpPr>
          <p:nvPr/>
        </p:nvSpPr>
        <p:spPr bwMode="auto">
          <a:xfrm>
            <a:off x="541338" y="3886200"/>
            <a:ext cx="2590800" cy="1100138"/>
          </a:xfrm>
          <a:prstGeom prst="rect">
            <a:avLst/>
          </a:prstGeom>
          <a:noFill/>
          <a:ln w="9525">
            <a:noFill/>
            <a:miter lim="800000"/>
            <a:headEnd/>
            <a:tailEnd/>
          </a:ln>
        </p:spPr>
        <p:txBody>
          <a:bodyPr>
            <a:spAutoFit/>
          </a:bodyPr>
          <a:lstStyle/>
          <a:p>
            <a:pPr eaLnBrk="1" hangingPunct="1">
              <a:spcBef>
                <a:spcPct val="0"/>
              </a:spcBef>
              <a:buFontTx/>
              <a:buNone/>
            </a:pPr>
            <a:r>
              <a:rPr lang="en-US" sz="1800" b="1"/>
              <a:t>Performance</a:t>
            </a:r>
            <a:endParaRPr lang="en-US" sz="600" b="1"/>
          </a:p>
          <a:p>
            <a:pPr marL="238125" lvl="1" eaLnBrk="1" hangingPunct="1">
              <a:spcBef>
                <a:spcPct val="0"/>
              </a:spcBef>
              <a:buFontTx/>
              <a:buChar char="•"/>
            </a:pPr>
            <a:r>
              <a:rPr lang="en-US" sz="1600" b="1"/>
              <a:t>On-time arrivals</a:t>
            </a:r>
          </a:p>
          <a:p>
            <a:pPr marL="238125" lvl="1" eaLnBrk="1" hangingPunct="1">
              <a:spcBef>
                <a:spcPct val="0"/>
              </a:spcBef>
              <a:buFontTx/>
              <a:buChar char="•"/>
            </a:pPr>
            <a:r>
              <a:rPr lang="en-US" sz="1600" b="1"/>
              <a:t>Causes of Delay</a:t>
            </a:r>
          </a:p>
          <a:p>
            <a:pPr marL="238125" lvl="1" eaLnBrk="1" hangingPunct="1">
              <a:spcBef>
                <a:spcPct val="0"/>
              </a:spcBef>
              <a:buFontTx/>
              <a:buChar char="•"/>
            </a:pPr>
            <a:endParaRPr lang="en-US" sz="1600" b="1"/>
          </a:p>
        </p:txBody>
      </p:sp>
      <p:sp>
        <p:nvSpPr>
          <p:cNvPr id="7181" name="Text Box 13"/>
          <p:cNvSpPr txBox="1">
            <a:spLocks noChangeArrowheads="1"/>
          </p:cNvSpPr>
          <p:nvPr/>
        </p:nvSpPr>
        <p:spPr bwMode="auto">
          <a:xfrm>
            <a:off x="488950" y="5486400"/>
            <a:ext cx="8350250" cy="533992"/>
          </a:xfrm>
          <a:prstGeom prst="rect">
            <a:avLst/>
          </a:prstGeom>
          <a:noFill/>
          <a:ln w="9525" algn="ctr">
            <a:noFill/>
            <a:miter lim="800000"/>
            <a:headEnd/>
            <a:tailEnd/>
          </a:ln>
        </p:spPr>
        <p:txBody>
          <a:bodyPr wrap="square">
            <a:spAutoFit/>
          </a:bodyPr>
          <a:lstStyle/>
          <a:p>
            <a:pPr>
              <a:spcBef>
                <a:spcPct val="5000"/>
              </a:spcBef>
              <a:buFont typeface="Arial" charset="0"/>
              <a:buNone/>
            </a:pPr>
            <a:r>
              <a:rPr lang="en-US" sz="1400" dirty="0"/>
              <a:t>Each quarter, BTS’ Office of Airline Information </a:t>
            </a:r>
            <a:r>
              <a:rPr lang="en-US" sz="1400" dirty="0" smtClean="0"/>
              <a:t>processes, 380</a:t>
            </a:r>
            <a:r>
              <a:rPr lang="en-US" sz="1400" dirty="0"/>
              <a:t>+ reporting air </a:t>
            </a:r>
            <a:r>
              <a:rPr lang="en-US" sz="1400" dirty="0" smtClean="0"/>
              <a:t>carriers, 1.3 </a:t>
            </a:r>
            <a:r>
              <a:rPr lang="en-US" sz="1400" dirty="0"/>
              <a:t>GB+ of </a:t>
            </a:r>
            <a:r>
              <a:rPr lang="en-US" sz="1400" dirty="0" smtClean="0"/>
              <a:t>data, 3800</a:t>
            </a:r>
            <a:r>
              <a:rPr lang="en-US" sz="1400" dirty="0"/>
              <a:t>+ filings/carrier submissions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381000"/>
            <a:ext cx="8229600" cy="762000"/>
          </a:xfrm>
        </p:spPr>
        <p:txBody>
          <a:bodyPr/>
          <a:lstStyle/>
          <a:p>
            <a:r>
              <a:rPr lang="en-US" sz="2400" dirty="0" smtClean="0"/>
              <a:t> BTS maintains extensive data on the airline industry  </a:t>
            </a:r>
          </a:p>
        </p:txBody>
      </p:sp>
      <p:sp>
        <p:nvSpPr>
          <p:cNvPr id="41988" name="Rectangle 3"/>
          <p:cNvSpPr>
            <a:spLocks noChangeArrowheads="1"/>
          </p:cNvSpPr>
          <p:nvPr/>
        </p:nvSpPr>
        <p:spPr bwMode="auto">
          <a:xfrm>
            <a:off x="609600" y="1600200"/>
            <a:ext cx="3886200" cy="4191000"/>
          </a:xfrm>
          <a:prstGeom prst="rect">
            <a:avLst/>
          </a:prstGeom>
          <a:noFill/>
          <a:ln w="9525">
            <a:noFill/>
            <a:miter lim="800000"/>
            <a:headEnd/>
            <a:tailEnd/>
          </a:ln>
        </p:spPr>
        <p:txBody>
          <a:bodyPr/>
          <a:lstStyle/>
          <a:p>
            <a:pPr marL="171450" indent="-171450">
              <a:buFont typeface="Wingdings" pitchFamily="2" charset="2"/>
              <a:buChar char="§"/>
            </a:pPr>
            <a:r>
              <a:rPr lang="en-US" dirty="0"/>
              <a:t>BTS regularly collects a wide range of airline-related data used by USDOT, including the Office of Aviation Analysis, the Federal Aviation Administration (FAA), and the Office of the General Counsel. Stakeholders outside of the USDOT, such as Congress, the Department of Homeland Security, state and local governments, the air transportation industry, researchers, academia, and the public, also rely on BTS airline data products and reports.</a:t>
            </a:r>
          </a:p>
          <a:p>
            <a:pPr marL="171450" indent="-171450">
              <a:spcBef>
                <a:spcPts val="500"/>
              </a:spcBef>
              <a:buFont typeface="Wingdings" pitchFamily="2" charset="2"/>
              <a:buNone/>
            </a:pPr>
            <a:endParaRPr lang="en-US" dirty="0"/>
          </a:p>
          <a:p>
            <a:pPr marL="171450" indent="-171450">
              <a:spcBef>
                <a:spcPts val="500"/>
              </a:spcBef>
              <a:buFont typeface="Wingdings" pitchFamily="2" charset="2"/>
              <a:buChar char="§"/>
            </a:pPr>
            <a:endParaRPr lang="en-US" dirty="0"/>
          </a:p>
          <a:p>
            <a:pPr marL="171450" indent="-171450">
              <a:spcBef>
                <a:spcPts val="500"/>
              </a:spcBef>
              <a:buNone/>
            </a:pPr>
            <a:endParaRPr lang="en-US" dirty="0"/>
          </a:p>
        </p:txBody>
      </p:sp>
      <p:pic>
        <p:nvPicPr>
          <p:cNvPr id="5" name="Picture 4" descr="Airline Data.jpg"/>
          <p:cNvPicPr>
            <a:picLocks noChangeAspect="1"/>
          </p:cNvPicPr>
          <p:nvPr/>
        </p:nvPicPr>
        <p:blipFill>
          <a:blip r:embed="rId2" cstate="print"/>
          <a:stretch>
            <a:fillRect/>
          </a:stretch>
        </p:blipFill>
        <p:spPr>
          <a:xfrm>
            <a:off x="4800600" y="1371600"/>
            <a:ext cx="3886200"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smtClean="0"/>
              <a:t>Airline Statistics</a:t>
            </a:r>
          </a:p>
        </p:txBody>
      </p:sp>
      <p:sp>
        <p:nvSpPr>
          <p:cNvPr id="7171" name="Rectangle 3"/>
          <p:cNvSpPr>
            <a:spLocks noGrp="1" noChangeArrowheads="1"/>
          </p:cNvSpPr>
          <p:nvPr>
            <p:ph type="body" idx="4294967295"/>
          </p:nvPr>
        </p:nvSpPr>
        <p:spPr>
          <a:noFill/>
        </p:spPr>
        <p:txBody>
          <a:bodyPr/>
          <a:lstStyle/>
          <a:p>
            <a:pPr>
              <a:spcBef>
                <a:spcPts val="600"/>
              </a:spcBef>
              <a:spcAft>
                <a:spcPts val="600"/>
              </a:spcAft>
              <a:buFont typeface="Wingdings" pitchFamily="2" charset="2"/>
              <a:buNone/>
            </a:pPr>
            <a:r>
              <a:rPr lang="en-US" sz="2000" u="sng" dirty="0" smtClean="0"/>
              <a:t>Actual and Requested Program Budget ($000)</a:t>
            </a:r>
          </a:p>
          <a:p>
            <a:pPr>
              <a:spcBef>
                <a:spcPts val="1800"/>
              </a:spcBef>
              <a:spcAft>
                <a:spcPts val="1800"/>
              </a:spcAft>
              <a:buFont typeface="Wingdings" pitchFamily="2" charset="2"/>
              <a:buNone/>
            </a:pPr>
            <a:r>
              <a:rPr lang="en-US" sz="2400" b="1" dirty="0" smtClean="0"/>
              <a:t>FY2010 Actual – 4,000</a:t>
            </a:r>
          </a:p>
          <a:p>
            <a:pPr>
              <a:spcBef>
                <a:spcPts val="1800"/>
              </a:spcBef>
              <a:spcAft>
                <a:spcPts val="1800"/>
              </a:spcAft>
              <a:buFont typeface="Wingdings" pitchFamily="2" charset="2"/>
              <a:buNone/>
            </a:pPr>
            <a:r>
              <a:rPr lang="en-US" sz="2400" b="1" dirty="0" smtClean="0"/>
              <a:t>FY2011 Requested – 4,000</a:t>
            </a:r>
          </a:p>
          <a:p>
            <a:pPr>
              <a:spcBef>
                <a:spcPts val="1800"/>
              </a:spcBef>
              <a:spcAft>
                <a:spcPts val="1800"/>
              </a:spcAft>
              <a:buFont typeface="Wingdings" pitchFamily="2" charset="2"/>
              <a:buNone/>
            </a:pPr>
            <a:r>
              <a:rPr lang="en-US" sz="2400" b="1" dirty="0" smtClean="0"/>
              <a:t>FY10-FY11 Change – 0</a:t>
            </a:r>
          </a:p>
          <a:p>
            <a:pPr>
              <a:spcBef>
                <a:spcPts val="1800"/>
              </a:spcBef>
              <a:spcAft>
                <a:spcPts val="1800"/>
              </a:spcAft>
              <a:buFont typeface="Wingdings" pitchFamily="2" charset="2"/>
              <a:buNone/>
            </a:pPr>
            <a:r>
              <a:rPr lang="en-US" sz="2400" b="1" dirty="0" smtClean="0"/>
              <a:t>Airline Statistics is a BTS Reimbursable Program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228600"/>
            <a:ext cx="8229600" cy="762000"/>
          </a:xfrm>
        </p:spPr>
        <p:txBody>
          <a:bodyPr/>
          <a:lstStyle/>
          <a:p>
            <a:r>
              <a:rPr lang="en-US" b="1" dirty="0" smtClean="0">
                <a:latin typeface="Tahoma" pitchFamily="34" charset="0"/>
              </a:rPr>
              <a:t>Monthly Air Carrier Submittals</a:t>
            </a:r>
          </a:p>
        </p:txBody>
      </p:sp>
      <p:grpSp>
        <p:nvGrpSpPr>
          <p:cNvPr id="2" name="Group 4"/>
          <p:cNvGrpSpPr>
            <a:grpSpLocks noChangeAspect="1"/>
          </p:cNvGrpSpPr>
          <p:nvPr/>
        </p:nvGrpSpPr>
        <p:grpSpPr bwMode="auto">
          <a:xfrm>
            <a:off x="304800" y="990600"/>
            <a:ext cx="8991600" cy="6627815"/>
            <a:chOff x="96" y="1016"/>
            <a:chExt cx="5664" cy="2543"/>
          </a:xfrm>
        </p:grpSpPr>
        <p:sp>
          <p:nvSpPr>
            <p:cNvPr id="9220" name="AutoShape 3"/>
            <p:cNvSpPr>
              <a:spLocks noChangeAspect="1" noChangeArrowheads="1" noTextEdit="1"/>
            </p:cNvSpPr>
            <p:nvPr/>
          </p:nvSpPr>
          <p:spPr bwMode="auto">
            <a:xfrm>
              <a:off x="96" y="1016"/>
              <a:ext cx="5280" cy="2543"/>
            </a:xfrm>
            <a:prstGeom prst="rect">
              <a:avLst/>
            </a:prstGeom>
            <a:noFill/>
            <a:ln w="9525">
              <a:noFill/>
              <a:miter lim="800000"/>
              <a:headEnd/>
              <a:tailEnd/>
            </a:ln>
          </p:spPr>
          <p:txBody>
            <a:bodyPr/>
            <a:lstStyle/>
            <a:p>
              <a:endParaRPr lang="en-US"/>
            </a:p>
          </p:txBody>
        </p:sp>
        <p:sp>
          <p:nvSpPr>
            <p:cNvPr id="9221" name="Rectangle 5"/>
            <p:cNvSpPr>
              <a:spLocks noChangeArrowheads="1"/>
            </p:cNvSpPr>
            <p:nvPr/>
          </p:nvSpPr>
          <p:spPr bwMode="auto">
            <a:xfrm>
              <a:off x="336" y="1064"/>
              <a:ext cx="5424" cy="1853"/>
            </a:xfrm>
            <a:prstGeom prst="rect">
              <a:avLst/>
            </a:prstGeom>
            <a:noFill/>
            <a:ln w="9525">
              <a:noFill/>
              <a:miter lim="800000"/>
              <a:headEnd/>
              <a:tailEnd/>
            </a:ln>
          </p:spPr>
          <p:txBody>
            <a:bodyPr wrap="square" lIns="0" tIns="0" rIns="0" bIns="0">
              <a:spAutoFit/>
            </a:bodyPr>
            <a:lstStyle/>
            <a:p>
              <a:pPr>
                <a:spcBef>
                  <a:spcPts val="384"/>
                </a:spcBef>
              </a:pPr>
              <a:r>
                <a:rPr lang="en-US" sz="2000" dirty="0" smtClean="0">
                  <a:solidFill>
                    <a:srgbClr val="000000"/>
                  </a:solidFill>
                </a:rPr>
                <a:t>Monthly </a:t>
              </a:r>
              <a:r>
                <a:rPr lang="en-US" sz="2000" dirty="0">
                  <a:solidFill>
                    <a:srgbClr val="000000"/>
                  </a:solidFill>
                </a:rPr>
                <a:t>Financial </a:t>
              </a:r>
              <a:r>
                <a:rPr lang="en-US" sz="2000" dirty="0" smtClean="0">
                  <a:solidFill>
                    <a:srgbClr val="000000"/>
                  </a:solidFill>
                </a:rPr>
                <a:t>Reports	            Reporting Period</a:t>
              </a:r>
            </a:p>
            <a:p>
              <a:pPr marL="292100" indent="-292100" defTabSz="1084263">
                <a:lnSpc>
                  <a:spcPct val="90000"/>
                </a:lnSpc>
                <a:spcBef>
                  <a:spcPts val="384"/>
                </a:spcBef>
                <a:buFont typeface="Arial" pitchFamily="34" charset="0"/>
                <a:buChar char="•"/>
                <a:defRPr/>
              </a:pPr>
              <a:r>
                <a:rPr lang="en-US" sz="1600" dirty="0" smtClean="0"/>
                <a:t>P-1 a    Interim  Operations  Report	due 30 days after	</a:t>
              </a:r>
            </a:p>
            <a:p>
              <a:pPr marL="292100" indent="-292100" defTabSz="1084263">
                <a:lnSpc>
                  <a:spcPct val="90000"/>
                </a:lnSpc>
                <a:spcBef>
                  <a:spcPts val="384"/>
                </a:spcBef>
                <a:buFont typeface="Arial" pitchFamily="34" charset="0"/>
                <a:buChar char="•"/>
                <a:defRPr/>
              </a:pPr>
              <a:r>
                <a:rPr lang="en-US" sz="1600" dirty="0" smtClean="0"/>
                <a:t>P-12A  Fuel Costs and Consumption 	due 20 days after</a:t>
              </a:r>
            </a:p>
            <a:p>
              <a:pPr marL="292100" indent="-292100" defTabSz="1084263">
                <a:lnSpc>
                  <a:spcPct val="90000"/>
                </a:lnSpc>
                <a:spcBef>
                  <a:spcPts val="384"/>
                </a:spcBef>
                <a:buFont typeface="Arial" pitchFamily="34" charset="0"/>
                <a:buChar char="•"/>
                <a:defRPr/>
              </a:pPr>
              <a:r>
                <a:rPr lang="en-US" sz="1600" dirty="0" smtClean="0"/>
                <a:t>F-183   </a:t>
              </a:r>
              <a:r>
                <a:rPr lang="en-US" sz="1600" dirty="0" smtClean="0">
                  <a:solidFill>
                    <a:srgbClr val="000000"/>
                  </a:solidFill>
                </a:rPr>
                <a:t>Extension of Credit to Political  Candidates</a:t>
              </a:r>
            </a:p>
            <a:p>
              <a:pPr marL="292100" indent="-292100" defTabSz="1084263">
                <a:lnSpc>
                  <a:spcPct val="90000"/>
                </a:lnSpc>
                <a:spcBef>
                  <a:spcPts val="1000"/>
                </a:spcBef>
                <a:defRPr/>
              </a:pPr>
              <a:r>
                <a:rPr lang="en-US" sz="2000" dirty="0" smtClean="0">
                  <a:solidFill>
                    <a:srgbClr val="000000"/>
                  </a:solidFill>
                </a:rPr>
                <a:t>Monthly Traffic Reports</a:t>
              </a:r>
              <a:endParaRPr lang="en-US" sz="1600" dirty="0" smtClean="0">
                <a:solidFill>
                  <a:srgbClr val="000000"/>
                </a:solidFill>
              </a:endParaRPr>
            </a:p>
            <a:p>
              <a:pPr marL="292100" indent="-292100" defTabSz="1084263">
                <a:lnSpc>
                  <a:spcPct val="90000"/>
                </a:lnSpc>
                <a:spcBef>
                  <a:spcPts val="384"/>
                </a:spcBef>
                <a:buFont typeface="Arial" pitchFamily="34" charset="0"/>
                <a:buChar char="•"/>
                <a:defRPr/>
              </a:pPr>
              <a:r>
                <a:rPr lang="en-US" sz="1600" dirty="0" smtClean="0">
                  <a:solidFill>
                    <a:srgbClr val="000000"/>
                  </a:solidFill>
                </a:rPr>
                <a:t>T100 Traffic &amp; Capacity by Nonstop</a:t>
              </a:r>
            </a:p>
            <a:p>
              <a:pPr marL="292100" indent="-292100" defTabSz="1084263">
                <a:lnSpc>
                  <a:spcPct val="90000"/>
                </a:lnSpc>
                <a:spcBef>
                  <a:spcPts val="384"/>
                </a:spcBef>
                <a:buFont typeface="Arial" pitchFamily="34" charset="0"/>
                <a:buChar char="•"/>
                <a:defRPr/>
              </a:pPr>
              <a:r>
                <a:rPr lang="en-US" sz="1600" dirty="0" smtClean="0">
                  <a:solidFill>
                    <a:srgbClr val="000000"/>
                  </a:solidFill>
                </a:rPr>
                <a:t>Segment and On flight Market                        due 30 days after</a:t>
              </a:r>
            </a:p>
            <a:p>
              <a:pPr marL="292100" indent="-292100" defTabSz="1084263">
                <a:lnSpc>
                  <a:spcPct val="90000"/>
                </a:lnSpc>
                <a:spcBef>
                  <a:spcPts val="384"/>
                </a:spcBef>
                <a:buFont typeface="Arial" pitchFamily="34" charset="0"/>
                <a:buChar char="•"/>
                <a:defRPr/>
              </a:pPr>
              <a:r>
                <a:rPr lang="en-US" sz="1600" dirty="0" smtClean="0">
                  <a:solidFill>
                    <a:srgbClr val="000000"/>
                  </a:solidFill>
                </a:rPr>
                <a:t>T100F - Traffic &amp; Capacity by Nonstop</a:t>
              </a:r>
            </a:p>
            <a:p>
              <a:pPr marL="292100" indent="-292100" defTabSz="1084263">
                <a:lnSpc>
                  <a:spcPct val="90000"/>
                </a:lnSpc>
                <a:spcBef>
                  <a:spcPts val="384"/>
                </a:spcBef>
                <a:buFont typeface="Arial" pitchFamily="34" charset="0"/>
                <a:buChar char="•"/>
                <a:defRPr/>
              </a:pPr>
              <a:r>
                <a:rPr lang="en-US" sz="1600" dirty="0" smtClean="0">
                  <a:solidFill>
                    <a:srgbClr val="000000"/>
                  </a:solidFill>
                </a:rPr>
                <a:t>Segment and On flight Market		due 30 days after</a:t>
              </a:r>
            </a:p>
            <a:p>
              <a:pPr marL="292100" indent="-292100" defTabSz="1084263">
                <a:lnSpc>
                  <a:spcPct val="90000"/>
                </a:lnSpc>
                <a:spcBef>
                  <a:spcPts val="1000"/>
                </a:spcBef>
                <a:defRPr/>
              </a:pPr>
              <a:r>
                <a:rPr lang="en-US" sz="2000" dirty="0" smtClean="0">
                  <a:solidFill>
                    <a:srgbClr val="000000"/>
                  </a:solidFill>
                </a:rPr>
                <a:t>Monthly </a:t>
              </a:r>
              <a:r>
                <a:rPr lang="en-US" sz="2000" dirty="0" err="1" smtClean="0">
                  <a:solidFill>
                    <a:srgbClr val="000000"/>
                  </a:solidFill>
                </a:rPr>
                <a:t>OnTime</a:t>
              </a:r>
              <a:r>
                <a:rPr lang="en-US" sz="2000" dirty="0" smtClean="0">
                  <a:solidFill>
                    <a:srgbClr val="000000"/>
                  </a:solidFill>
                </a:rPr>
                <a:t> Reports</a:t>
              </a:r>
            </a:p>
            <a:p>
              <a:pPr marL="292100" indent="-292100" defTabSz="1084263">
                <a:lnSpc>
                  <a:spcPct val="90000"/>
                </a:lnSpc>
                <a:spcBef>
                  <a:spcPts val="384"/>
                </a:spcBef>
                <a:buFont typeface="Arial" pitchFamily="34" charset="0"/>
                <a:buChar char="•"/>
                <a:defRPr/>
              </a:pPr>
              <a:r>
                <a:rPr lang="en-US" sz="1600" dirty="0" smtClean="0">
                  <a:solidFill>
                    <a:srgbClr val="000000"/>
                  </a:solidFill>
                </a:rPr>
                <a:t>234 </a:t>
              </a:r>
              <a:r>
                <a:rPr lang="en-US" sz="1600" dirty="0" err="1" smtClean="0">
                  <a:solidFill>
                    <a:srgbClr val="000000"/>
                  </a:solidFill>
                </a:rPr>
                <a:t>OnTime</a:t>
              </a:r>
              <a:r>
                <a:rPr lang="en-US" sz="1600" dirty="0" smtClean="0">
                  <a:solidFill>
                    <a:srgbClr val="000000"/>
                  </a:solidFill>
                </a:rPr>
                <a:t> performance                              due 15 days after</a:t>
              </a:r>
            </a:p>
            <a:p>
              <a:pPr marL="292100" indent="-292100" defTabSz="1084263">
                <a:lnSpc>
                  <a:spcPct val="90000"/>
                </a:lnSpc>
                <a:spcBef>
                  <a:spcPts val="384"/>
                </a:spcBef>
                <a:buFont typeface="Arial" pitchFamily="34" charset="0"/>
                <a:buChar char="•"/>
                <a:defRPr/>
              </a:pPr>
              <a:r>
                <a:rPr lang="en-US" sz="1600" dirty="0" smtClean="0">
                  <a:solidFill>
                    <a:srgbClr val="000000"/>
                  </a:solidFill>
                </a:rPr>
                <a:t>234-6 Mishandled Baggage Report                due 15 days after</a:t>
              </a:r>
            </a:p>
            <a:p>
              <a:pPr>
                <a:spcBef>
                  <a:spcPts val="1000"/>
                </a:spcBef>
              </a:pPr>
              <a:r>
                <a:rPr lang="en-US" sz="2000" dirty="0" smtClean="0"/>
                <a:t>Monthly Schedule for Press Releases</a:t>
              </a:r>
            </a:p>
            <a:p>
              <a:pPr marL="292100" indent="-292100" defTabSz="1084263">
                <a:lnSpc>
                  <a:spcPct val="90000"/>
                </a:lnSpc>
                <a:spcBef>
                  <a:spcPts val="384"/>
                </a:spcBef>
                <a:buFont typeface="Arial" pitchFamily="34" charset="0"/>
                <a:buChar char="•"/>
                <a:defRPr/>
              </a:pPr>
              <a:r>
                <a:rPr lang="en-US" sz="1600" dirty="0" smtClean="0">
                  <a:solidFill>
                    <a:srgbClr val="000000"/>
                  </a:solidFill>
                </a:rPr>
                <a:t>Monthly </a:t>
              </a:r>
              <a:r>
                <a:rPr lang="en-US" sz="1600" dirty="0" smtClean="0">
                  <a:solidFill>
                    <a:srgbClr val="000000"/>
                  </a:solidFill>
                  <a:hlinkClick r:id="rId3"/>
                </a:rPr>
                <a:t>Airline Traffic Data </a:t>
              </a:r>
              <a:endParaRPr lang="en-US" sz="1600" dirty="0" smtClean="0">
                <a:solidFill>
                  <a:srgbClr val="000000"/>
                </a:solidFill>
              </a:endParaRPr>
            </a:p>
            <a:p>
              <a:pPr marL="292100" indent="-292100" defTabSz="1084263">
                <a:lnSpc>
                  <a:spcPct val="90000"/>
                </a:lnSpc>
                <a:spcBef>
                  <a:spcPts val="384"/>
                </a:spcBef>
                <a:buFont typeface="Arial" pitchFamily="34" charset="0"/>
                <a:buChar char="•"/>
                <a:defRPr/>
              </a:pPr>
              <a:r>
                <a:rPr lang="en-US" sz="1600" dirty="0" smtClean="0">
                  <a:solidFill>
                    <a:srgbClr val="000000"/>
                  </a:solidFill>
                </a:rPr>
                <a:t>Monthly </a:t>
              </a:r>
              <a:r>
                <a:rPr lang="en-US" sz="1600" dirty="0" smtClean="0">
                  <a:solidFill>
                    <a:srgbClr val="000000"/>
                  </a:solidFill>
                  <a:hlinkClick r:id="rId4"/>
                </a:rPr>
                <a:t>Passenger Airline Employment</a:t>
              </a:r>
              <a:r>
                <a:rPr lang="en-US" sz="1600" dirty="0" smtClean="0">
                  <a:solidFill>
                    <a:srgbClr val="000000"/>
                  </a:solidFill>
                </a:rPr>
                <a:t> </a:t>
              </a:r>
            </a:p>
            <a:p>
              <a:pPr marL="292100" indent="-292100" defTabSz="1084263">
                <a:lnSpc>
                  <a:spcPct val="90000"/>
                </a:lnSpc>
                <a:spcBef>
                  <a:spcPts val="384"/>
                </a:spcBef>
                <a:buFont typeface="Arial" pitchFamily="34" charset="0"/>
                <a:buChar char="•"/>
                <a:defRPr/>
              </a:pPr>
              <a:r>
                <a:rPr lang="en-US" sz="1600" dirty="0" smtClean="0">
                  <a:solidFill>
                    <a:srgbClr val="000000"/>
                  </a:solidFill>
                </a:rPr>
                <a:t>Monthly Air Travel </a:t>
              </a:r>
              <a:r>
                <a:rPr lang="en-US" sz="1600" dirty="0" smtClean="0"/>
                <a:t>Consumer Report, Input On Time data </a:t>
              </a:r>
            </a:p>
          </p:txBody>
        </p:sp>
        <p:sp>
          <p:nvSpPr>
            <p:cNvPr id="9231" name="Rectangle 18"/>
            <p:cNvSpPr>
              <a:spLocks noChangeArrowheads="1"/>
            </p:cNvSpPr>
            <p:nvPr/>
          </p:nvSpPr>
          <p:spPr bwMode="auto">
            <a:xfrm>
              <a:off x="404" y="1588"/>
              <a:ext cx="96" cy="170"/>
            </a:xfrm>
            <a:prstGeom prst="rect">
              <a:avLst/>
            </a:prstGeom>
            <a:noFill/>
            <a:ln w="9525">
              <a:noFill/>
              <a:miter lim="800000"/>
              <a:headEnd/>
              <a:tailEnd/>
            </a:ln>
          </p:spPr>
          <p:txBody>
            <a:bodyPr wrap="none" lIns="0" tIns="0" rIns="0" bIns="0">
              <a:spAutoFit/>
            </a:bodyPr>
            <a:lstStyle/>
            <a:p>
              <a:r>
                <a:rPr lang="en-US" sz="1500">
                  <a:solidFill>
                    <a:srgbClr val="000000"/>
                  </a:solidFill>
                </a:rPr>
                <a:t>-</a:t>
              </a:r>
              <a:endParaRPr lang="en-US"/>
            </a:p>
          </p:txBody>
        </p:sp>
        <p:sp>
          <p:nvSpPr>
            <p:cNvPr id="9240" name="Rectangle 29"/>
            <p:cNvSpPr>
              <a:spLocks noChangeArrowheads="1"/>
            </p:cNvSpPr>
            <p:nvPr/>
          </p:nvSpPr>
          <p:spPr bwMode="auto">
            <a:xfrm>
              <a:off x="766" y="1861"/>
              <a:ext cx="39" cy="136"/>
            </a:xfrm>
            <a:prstGeom prst="rect">
              <a:avLst/>
            </a:prstGeom>
            <a:noFill/>
            <a:ln w="9525">
              <a:noFill/>
              <a:miter lim="800000"/>
              <a:headEnd/>
              <a:tailEnd/>
            </a:ln>
          </p:spPr>
          <p:txBody>
            <a:bodyPr wrap="none" lIns="0" tIns="0" rIns="0" bIns="0">
              <a:spAutoFit/>
            </a:bodyPr>
            <a:lstStyle/>
            <a:p>
              <a:endParaRPr lang="en-US"/>
            </a:p>
          </p:txBody>
        </p:sp>
        <p:sp>
          <p:nvSpPr>
            <p:cNvPr id="9241" name="Rectangle 32"/>
            <p:cNvSpPr>
              <a:spLocks noChangeArrowheads="1"/>
            </p:cNvSpPr>
            <p:nvPr/>
          </p:nvSpPr>
          <p:spPr bwMode="auto">
            <a:xfrm>
              <a:off x="253" y="2113"/>
              <a:ext cx="0" cy="106"/>
            </a:xfrm>
            <a:prstGeom prst="rect">
              <a:avLst/>
            </a:prstGeom>
            <a:noFill/>
            <a:ln w="9525">
              <a:noFill/>
              <a:miter lim="800000"/>
              <a:headEnd/>
              <a:tailEnd/>
            </a:ln>
          </p:spPr>
          <p:txBody>
            <a:bodyPr wrap="none" lIns="0" tIns="0" rIns="0" bIns="0">
              <a:spAutoFit/>
            </a:bodyPr>
            <a:lstStyle/>
            <a:p>
              <a:endParaRPr lang="en-US" dirty="0"/>
            </a:p>
          </p:txBody>
        </p:sp>
        <p:sp>
          <p:nvSpPr>
            <p:cNvPr id="9243" name="Rectangle 39"/>
            <p:cNvSpPr>
              <a:spLocks noChangeArrowheads="1"/>
            </p:cNvSpPr>
            <p:nvPr/>
          </p:nvSpPr>
          <p:spPr bwMode="auto">
            <a:xfrm>
              <a:off x="384" y="2360"/>
              <a:ext cx="0" cy="94"/>
            </a:xfrm>
            <a:prstGeom prst="rect">
              <a:avLst/>
            </a:prstGeom>
            <a:noFill/>
            <a:ln w="9525">
              <a:noFill/>
              <a:miter lim="800000"/>
              <a:headEnd/>
              <a:tailEnd/>
            </a:ln>
          </p:spPr>
          <p:txBody>
            <a:bodyPr wrap="none" lIns="0" tIns="0" rIns="0" bIns="0">
              <a:spAutoFit/>
            </a:bodyPr>
            <a:lstStyle/>
            <a:p>
              <a:pPr>
                <a:buFont typeface="Arial" charset="0"/>
                <a:buNone/>
              </a:pPr>
              <a:endParaRPr lang="en-US" sz="1600" dirty="0"/>
            </a:p>
          </p:txBody>
        </p:sp>
        <p:sp>
          <p:nvSpPr>
            <p:cNvPr id="9245" name="Rectangle 42"/>
            <p:cNvSpPr>
              <a:spLocks noChangeArrowheads="1"/>
            </p:cNvSpPr>
            <p:nvPr/>
          </p:nvSpPr>
          <p:spPr bwMode="auto">
            <a:xfrm>
              <a:off x="2665" y="2701"/>
              <a:ext cx="39" cy="136"/>
            </a:xfrm>
            <a:prstGeom prst="rect">
              <a:avLst/>
            </a:prstGeom>
            <a:noFill/>
            <a:ln w="9525">
              <a:noFill/>
              <a:miter lim="800000"/>
              <a:headEnd/>
              <a:tailEnd/>
            </a:ln>
          </p:spPr>
          <p:txBody>
            <a:bodyPr wrap="none" lIns="0" tIns="0" rIns="0" bIns="0">
              <a:spAutoFit/>
            </a:bodyPr>
            <a:lstStyle/>
            <a:p>
              <a:endParaRPr lang="en-US"/>
            </a:p>
          </p:txBody>
        </p:sp>
        <p:sp>
          <p:nvSpPr>
            <p:cNvPr id="9249" name="Rectangle 52"/>
            <p:cNvSpPr>
              <a:spLocks noChangeArrowheads="1"/>
            </p:cNvSpPr>
            <p:nvPr/>
          </p:nvSpPr>
          <p:spPr bwMode="auto">
            <a:xfrm>
              <a:off x="1387" y="2959"/>
              <a:ext cx="39" cy="136"/>
            </a:xfrm>
            <a:prstGeom prst="rect">
              <a:avLst/>
            </a:prstGeom>
            <a:noFill/>
            <a:ln w="9525">
              <a:noFill/>
              <a:miter lim="800000"/>
              <a:headEnd/>
              <a:tailEnd/>
            </a:ln>
          </p:spPr>
          <p:txBody>
            <a:bodyPr wrap="none" lIns="0" tIns="0" rIns="0" bIns="0">
              <a:spAutoFit/>
            </a:bodyPr>
            <a:lstStyle/>
            <a:p>
              <a:endParaRPr lang="en-US"/>
            </a:p>
          </p:txBody>
        </p:sp>
        <p:sp>
          <p:nvSpPr>
            <p:cNvPr id="9250" name="Rectangle 53"/>
            <p:cNvSpPr>
              <a:spLocks noChangeArrowheads="1"/>
            </p:cNvSpPr>
            <p:nvPr/>
          </p:nvSpPr>
          <p:spPr bwMode="auto">
            <a:xfrm>
              <a:off x="2435" y="2974"/>
              <a:ext cx="0" cy="136"/>
            </a:xfrm>
            <a:prstGeom prst="rect">
              <a:avLst/>
            </a:prstGeom>
            <a:noFill/>
            <a:ln w="9525">
              <a:noFill/>
              <a:miter lim="800000"/>
              <a:headEnd/>
              <a:tailEnd/>
            </a:ln>
          </p:spPr>
          <p:txBody>
            <a:bodyPr wrap="none" lIns="0" tIns="0" rIns="0" bIns="0">
              <a:spAutoFit/>
            </a:bodyPr>
            <a:lstStyle/>
            <a:p>
              <a:pPr>
                <a:buFont typeface="Arial" charset="0"/>
                <a:buNone/>
              </a:pPr>
              <a:endParaRPr lang="en-US"/>
            </a:p>
          </p:txBody>
        </p:sp>
        <p:sp>
          <p:nvSpPr>
            <p:cNvPr id="9251" name="Rectangle 56"/>
            <p:cNvSpPr>
              <a:spLocks noChangeArrowheads="1"/>
            </p:cNvSpPr>
            <p:nvPr/>
          </p:nvSpPr>
          <p:spPr bwMode="auto">
            <a:xfrm>
              <a:off x="253" y="3095"/>
              <a:ext cx="0" cy="106"/>
            </a:xfrm>
            <a:prstGeom prst="rect">
              <a:avLst/>
            </a:prstGeom>
            <a:noFill/>
            <a:ln w="9525">
              <a:noFill/>
              <a:miter lim="800000"/>
              <a:headEnd/>
              <a:tailEnd/>
            </a:ln>
          </p:spPr>
          <p:txBody>
            <a:bodyPr wrap="none" lIns="0" tIns="0" rIns="0" bIns="0">
              <a:spAutoFit/>
            </a:bodyPr>
            <a:lstStyle/>
            <a:p>
              <a:endParaRPr lang="en-US" dirty="0"/>
            </a:p>
          </p:txBody>
        </p:sp>
        <p:sp>
          <p:nvSpPr>
            <p:cNvPr id="9252" name="Rectangle 59"/>
            <p:cNvSpPr>
              <a:spLocks noChangeArrowheads="1"/>
            </p:cNvSpPr>
            <p:nvPr/>
          </p:nvSpPr>
          <p:spPr bwMode="auto">
            <a:xfrm>
              <a:off x="889" y="3095"/>
              <a:ext cx="96" cy="170"/>
            </a:xfrm>
            <a:prstGeom prst="rect">
              <a:avLst/>
            </a:prstGeom>
            <a:noFill/>
            <a:ln w="9525">
              <a:noFill/>
              <a:miter lim="800000"/>
              <a:headEnd/>
              <a:tailEnd/>
            </a:ln>
          </p:spPr>
          <p:txBody>
            <a:bodyPr wrap="none" lIns="0" tIns="0" rIns="0" bIns="0">
              <a:spAutoFit/>
            </a:bodyPr>
            <a:lstStyle/>
            <a:p>
              <a:r>
                <a:rPr lang="en-US" sz="1500">
                  <a:solidFill>
                    <a:srgbClr val="000000"/>
                  </a:solidFill>
                </a:rPr>
                <a:t>-</a:t>
              </a:r>
              <a:endParaRPr lang="en-US"/>
            </a:p>
          </p:txBody>
        </p:sp>
        <p:sp>
          <p:nvSpPr>
            <p:cNvPr id="9253" name="Rectangle 60"/>
            <p:cNvSpPr>
              <a:spLocks noChangeArrowheads="1"/>
            </p:cNvSpPr>
            <p:nvPr/>
          </p:nvSpPr>
          <p:spPr bwMode="auto">
            <a:xfrm>
              <a:off x="422" y="3095"/>
              <a:ext cx="0" cy="106"/>
            </a:xfrm>
            <a:prstGeom prst="rect">
              <a:avLst/>
            </a:prstGeom>
            <a:noFill/>
            <a:ln w="9525">
              <a:noFill/>
              <a:miter lim="800000"/>
              <a:headEnd/>
              <a:tailEnd/>
            </a:ln>
          </p:spPr>
          <p:txBody>
            <a:bodyPr wrap="none" lIns="0" tIns="0" rIns="0" bIns="0">
              <a:spAutoFit/>
            </a:bodyPr>
            <a:lstStyle/>
            <a:p>
              <a:endParaRPr lang="en-US" dirty="0"/>
            </a:p>
          </p:txBody>
        </p:sp>
        <p:sp>
          <p:nvSpPr>
            <p:cNvPr id="9255" name="Rectangle 66"/>
            <p:cNvSpPr>
              <a:spLocks noChangeArrowheads="1"/>
            </p:cNvSpPr>
            <p:nvPr/>
          </p:nvSpPr>
          <p:spPr bwMode="auto">
            <a:xfrm>
              <a:off x="240" y="3267"/>
              <a:ext cx="0" cy="106"/>
            </a:xfrm>
            <a:prstGeom prst="rect">
              <a:avLst/>
            </a:prstGeom>
            <a:noFill/>
            <a:ln w="9525">
              <a:noFill/>
              <a:miter lim="800000"/>
              <a:headEnd/>
              <a:tailEnd/>
            </a:ln>
          </p:spPr>
          <p:txBody>
            <a:bodyPr wrap="none" lIns="0" tIns="0" rIns="0" bIns="0">
              <a:spAutoFit/>
            </a:bodyPr>
            <a:lstStyle/>
            <a:p>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04800"/>
            <a:ext cx="8229600" cy="762000"/>
          </a:xfrm>
        </p:spPr>
        <p:txBody>
          <a:bodyPr/>
          <a:lstStyle/>
          <a:p>
            <a:r>
              <a:rPr lang="en-US" b="1" smtClean="0">
                <a:latin typeface="Tahoma" pitchFamily="34" charset="0"/>
              </a:rPr>
              <a:t>Quarterly Air Carrier Submittals</a:t>
            </a:r>
          </a:p>
        </p:txBody>
      </p:sp>
      <p:sp>
        <p:nvSpPr>
          <p:cNvPr id="291843" name="Rectangle 3"/>
          <p:cNvSpPr>
            <a:spLocks noGrp="1" noChangeArrowheads="1"/>
          </p:cNvSpPr>
          <p:nvPr>
            <p:ph type="body" idx="4294967295"/>
          </p:nvPr>
        </p:nvSpPr>
        <p:spPr>
          <a:xfrm>
            <a:off x="457200" y="1066800"/>
            <a:ext cx="8229600" cy="5105400"/>
          </a:xfrm>
        </p:spPr>
        <p:txBody>
          <a:bodyPr/>
          <a:lstStyle/>
          <a:p>
            <a:pPr defTabSz="1084263">
              <a:lnSpc>
                <a:spcPct val="90000"/>
              </a:lnSpc>
              <a:buFont typeface="Wingdings" pitchFamily="2" charset="2"/>
              <a:buNone/>
              <a:defRPr/>
            </a:pPr>
            <a:r>
              <a:rPr lang="en-US" sz="2000" dirty="0" smtClean="0"/>
              <a:t>Quarterly Financial Reports	Reporting Period</a:t>
            </a:r>
            <a:r>
              <a:rPr lang="en-US" sz="1600" dirty="0" smtClean="0"/>
              <a:t>	</a:t>
            </a:r>
          </a:p>
          <a:p>
            <a:pPr defTabSz="1084263">
              <a:lnSpc>
                <a:spcPct val="90000"/>
              </a:lnSpc>
              <a:spcBef>
                <a:spcPts val="370"/>
              </a:spcBef>
              <a:defRPr/>
            </a:pPr>
            <a:r>
              <a:rPr lang="en-US" sz="1600" dirty="0" smtClean="0"/>
              <a:t>A	Certification			due 40 days after	</a:t>
            </a:r>
          </a:p>
          <a:p>
            <a:pPr defTabSz="1084263">
              <a:lnSpc>
                <a:spcPct val="90000"/>
              </a:lnSpc>
              <a:spcBef>
                <a:spcPts val="370"/>
              </a:spcBef>
              <a:defRPr/>
            </a:pPr>
            <a:r>
              <a:rPr lang="en-US" sz="1600" dirty="0" smtClean="0"/>
              <a:t>B-1	Balance Sheet		due 40 days after	</a:t>
            </a:r>
          </a:p>
          <a:p>
            <a:pPr defTabSz="1084263">
              <a:lnSpc>
                <a:spcPct val="90000"/>
              </a:lnSpc>
              <a:spcBef>
                <a:spcPts val="370"/>
              </a:spcBef>
              <a:defRPr/>
            </a:pPr>
            <a:r>
              <a:rPr lang="en-US" sz="1600" dirty="0" smtClean="0"/>
              <a:t>B-7	Airframe/Engine </a:t>
            </a:r>
          </a:p>
          <a:p>
            <a:pPr defTabSz="1084263">
              <a:lnSpc>
                <a:spcPct val="90000"/>
              </a:lnSpc>
              <a:spcBef>
                <a:spcPts val="370"/>
              </a:spcBef>
              <a:buFont typeface="Wingdings" pitchFamily="2" charset="2"/>
              <a:buNone/>
              <a:defRPr/>
            </a:pPr>
            <a:r>
              <a:rPr lang="en-US" sz="1600" dirty="0" smtClean="0"/>
              <a:t>		Acquisition/Retirement		due 40 days after	</a:t>
            </a:r>
          </a:p>
          <a:p>
            <a:pPr defTabSz="1084263">
              <a:lnSpc>
                <a:spcPct val="90000"/>
              </a:lnSpc>
              <a:spcBef>
                <a:spcPts val="370"/>
              </a:spcBef>
              <a:defRPr/>
            </a:pPr>
            <a:r>
              <a:rPr lang="en-US" sz="1600" dirty="0" smtClean="0"/>
              <a:t>B-12	Cash Flow			due 40 days after	</a:t>
            </a:r>
          </a:p>
          <a:p>
            <a:pPr defTabSz="1084263">
              <a:lnSpc>
                <a:spcPct val="90000"/>
              </a:lnSpc>
              <a:spcBef>
                <a:spcPts val="370"/>
              </a:spcBef>
              <a:defRPr/>
            </a:pPr>
            <a:r>
              <a:rPr lang="en-US" sz="1600" dirty="0" smtClean="0"/>
              <a:t>P-1.2	Income Statement		due 40 days after	</a:t>
            </a:r>
          </a:p>
          <a:p>
            <a:pPr defTabSz="1084263">
              <a:lnSpc>
                <a:spcPct val="90000"/>
              </a:lnSpc>
              <a:spcBef>
                <a:spcPts val="370"/>
              </a:spcBef>
              <a:defRPr/>
            </a:pPr>
            <a:r>
              <a:rPr lang="en-US" sz="1600" dirty="0" smtClean="0"/>
              <a:t>P-2	Notes			due 40 days after	</a:t>
            </a:r>
          </a:p>
          <a:p>
            <a:pPr defTabSz="1084263">
              <a:lnSpc>
                <a:spcPct val="90000"/>
              </a:lnSpc>
              <a:spcBef>
                <a:spcPts val="370"/>
              </a:spcBef>
              <a:defRPr/>
            </a:pPr>
            <a:r>
              <a:rPr lang="en-US" sz="1600" dirty="0" smtClean="0"/>
              <a:t>P-5.2	Aircraft Operating Expense	due 40 days after	</a:t>
            </a:r>
          </a:p>
          <a:p>
            <a:pPr defTabSz="1084263">
              <a:lnSpc>
                <a:spcPct val="90000"/>
              </a:lnSpc>
              <a:spcBef>
                <a:spcPts val="370"/>
              </a:spcBef>
              <a:defRPr/>
            </a:pPr>
            <a:r>
              <a:rPr lang="en-US" sz="1600" dirty="0" smtClean="0"/>
              <a:t>P-6	Expenses by Objective Grouping	due 40 days after	</a:t>
            </a:r>
          </a:p>
          <a:p>
            <a:pPr defTabSz="1084263">
              <a:lnSpc>
                <a:spcPct val="90000"/>
              </a:lnSpc>
              <a:spcBef>
                <a:spcPts val="370"/>
              </a:spcBef>
              <a:defRPr/>
            </a:pPr>
            <a:r>
              <a:rPr lang="en-US" sz="1600" dirty="0" smtClean="0"/>
              <a:t>P-7	Expenses by Functional Grouping 	due 40 days after	</a:t>
            </a:r>
          </a:p>
          <a:p>
            <a:pPr marL="117475" indent="-117475">
              <a:lnSpc>
                <a:spcPct val="80000"/>
              </a:lnSpc>
              <a:spcBef>
                <a:spcPts val="600"/>
              </a:spcBef>
              <a:buFont typeface="Wingdings" pitchFamily="2" charset="2"/>
              <a:buNone/>
              <a:defRPr/>
            </a:pPr>
            <a:r>
              <a:rPr lang="en-US" sz="2000" dirty="0" smtClean="0"/>
              <a:t>Quarterly Traffic Reports</a:t>
            </a:r>
            <a:r>
              <a:rPr lang="en-US" sz="1600" b="1" dirty="0" smtClean="0"/>
              <a:t>	</a:t>
            </a:r>
          </a:p>
          <a:p>
            <a:pPr marL="117475" indent="-117475">
              <a:lnSpc>
                <a:spcPct val="80000"/>
              </a:lnSpc>
              <a:spcBef>
                <a:spcPts val="370"/>
              </a:spcBef>
              <a:defRPr/>
            </a:pPr>
            <a:r>
              <a:rPr lang="en-US" sz="1600" dirty="0" smtClean="0"/>
              <a:t>    251D	   Passengers Denied Boarding           due 30 days after</a:t>
            </a:r>
          </a:p>
          <a:p>
            <a:pPr marL="117475" indent="-117475">
              <a:lnSpc>
                <a:spcPct val="80000"/>
              </a:lnSpc>
              <a:spcBef>
                <a:spcPts val="370"/>
              </a:spcBef>
              <a:defRPr/>
            </a:pPr>
            <a:r>
              <a:rPr lang="en-US" sz="1600" dirty="0" smtClean="0"/>
              <a:t>    O&amp;D	   Origin &amp; Destination Survey	            due 45 days after</a:t>
            </a:r>
          </a:p>
          <a:p>
            <a:pPr>
              <a:spcBef>
                <a:spcPts val="600"/>
              </a:spcBef>
              <a:buNone/>
            </a:pPr>
            <a:r>
              <a:rPr lang="en-US" sz="2000" dirty="0" smtClean="0"/>
              <a:t>Quarterly Press Releases</a:t>
            </a:r>
          </a:p>
          <a:p>
            <a:pPr marL="341313" lvl="1" indent="-341313">
              <a:lnSpc>
                <a:spcPct val="80000"/>
              </a:lnSpc>
              <a:spcBef>
                <a:spcPts val="370"/>
              </a:spcBef>
              <a:buChar char="•"/>
              <a:defRPr/>
            </a:pPr>
            <a:r>
              <a:rPr lang="en-US" sz="1600" dirty="0" smtClean="0">
                <a:ea typeface="+mn-ea"/>
                <a:cs typeface="+mn-cs"/>
              </a:rPr>
              <a:t>Quarterly </a:t>
            </a:r>
            <a:r>
              <a:rPr lang="en-US" sz="1600" dirty="0" smtClean="0">
                <a:ea typeface="+mn-ea"/>
                <a:cs typeface="+mn-cs"/>
                <a:hlinkClick r:id="rId2"/>
              </a:rPr>
              <a:t>Airline Financial Data</a:t>
            </a:r>
            <a:r>
              <a:rPr lang="en-US" sz="1600" dirty="0" smtClean="0">
                <a:ea typeface="+mn-ea"/>
                <a:cs typeface="+mn-cs"/>
              </a:rPr>
              <a:t> </a:t>
            </a:r>
          </a:p>
          <a:p>
            <a:pPr marL="341313" lvl="1" indent="-341313">
              <a:lnSpc>
                <a:spcPct val="80000"/>
              </a:lnSpc>
              <a:spcBef>
                <a:spcPts val="370"/>
              </a:spcBef>
              <a:buChar char="•"/>
              <a:defRPr/>
            </a:pPr>
            <a:r>
              <a:rPr lang="en-US" sz="1600" dirty="0" smtClean="0">
                <a:ea typeface="+mn-ea"/>
                <a:cs typeface="+mn-cs"/>
              </a:rPr>
              <a:t>Quarterly </a:t>
            </a:r>
            <a:r>
              <a:rPr lang="en-US" sz="1600" dirty="0" smtClean="0">
                <a:ea typeface="+mn-ea"/>
                <a:cs typeface="+mn-cs"/>
                <a:hlinkClick r:id="rId3"/>
              </a:rPr>
              <a:t>Air Fares</a:t>
            </a:r>
            <a:r>
              <a:rPr lang="en-US" sz="1600" dirty="0" smtClean="0">
                <a:ea typeface="+mn-ea"/>
                <a:cs typeface="+mn-cs"/>
              </a:rPr>
              <a:t> (ATPI)</a:t>
            </a:r>
          </a:p>
          <a:p>
            <a:pPr defTabSz="1084263">
              <a:lnSpc>
                <a:spcPct val="90000"/>
              </a:lnSpc>
              <a:buFont typeface="Wingdings" pitchFamily="2" charset="2"/>
              <a:buNone/>
              <a:defRPr/>
            </a:pPr>
            <a:endParaRPr lang="en-US" sz="1800" dirty="0" smtClean="0"/>
          </a:p>
          <a:p>
            <a:pPr defTabSz="1084263">
              <a:lnSpc>
                <a:spcPct val="90000"/>
              </a:lnSpc>
              <a:defRPr/>
            </a:pPr>
            <a:endParaRPr lang="en-US" sz="1400" dirty="0" smtClean="0"/>
          </a:p>
          <a:p>
            <a:pPr defTabSz="1084263">
              <a:lnSpc>
                <a:spcPct val="90000"/>
              </a:lnSpc>
              <a:buFont typeface="Wingdings" pitchFamily="2" charset="2"/>
              <a:buNone/>
              <a:defRPr/>
            </a:pPr>
            <a:r>
              <a:rPr lang="en-US" sz="1400" dirty="0" smtClean="0"/>
              <a:t>		</a:t>
            </a:r>
            <a:endParaRPr lang="en-US" sz="1400" u="sng"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8229600" cy="762000"/>
          </a:xfrm>
        </p:spPr>
        <p:txBody>
          <a:bodyPr/>
          <a:lstStyle/>
          <a:p>
            <a:r>
              <a:rPr lang="en-US" b="1" smtClean="0">
                <a:latin typeface="Tahoma" pitchFamily="34" charset="0"/>
              </a:rPr>
              <a:t>Semi-Annual and Annual  Air Carrier Submittals</a:t>
            </a:r>
          </a:p>
        </p:txBody>
      </p:sp>
      <p:sp>
        <p:nvSpPr>
          <p:cNvPr id="11267" name="Rectangle 3"/>
          <p:cNvSpPr>
            <a:spLocks noGrp="1" noChangeArrowheads="1"/>
          </p:cNvSpPr>
          <p:nvPr>
            <p:ph type="body" idx="4294967295"/>
          </p:nvPr>
        </p:nvSpPr>
        <p:spPr>
          <a:xfrm>
            <a:off x="457200" y="1371600"/>
            <a:ext cx="8686800" cy="5029200"/>
          </a:xfrm>
        </p:spPr>
        <p:txBody>
          <a:bodyPr/>
          <a:lstStyle/>
          <a:p>
            <a:pPr marL="117475" indent="-117475">
              <a:lnSpc>
                <a:spcPct val="80000"/>
              </a:lnSpc>
              <a:buFont typeface="Wingdings" pitchFamily="2" charset="2"/>
              <a:buNone/>
            </a:pPr>
            <a:r>
              <a:rPr lang="en-US" sz="2000" dirty="0" smtClean="0"/>
              <a:t>Semi-annual Financial Reports</a:t>
            </a:r>
            <a:r>
              <a:rPr lang="en-US" sz="3200" dirty="0" smtClean="0"/>
              <a:t>	</a:t>
            </a:r>
            <a:r>
              <a:rPr lang="en-US" sz="1100" b="1" dirty="0" smtClean="0"/>
              <a:t>	</a:t>
            </a:r>
            <a:r>
              <a:rPr lang="en-US" sz="1600" b="1" dirty="0" smtClean="0"/>
              <a:t>Reporting Period	</a:t>
            </a:r>
            <a:endParaRPr lang="en-US" dirty="0" smtClean="0"/>
          </a:p>
          <a:p>
            <a:pPr marL="117475" indent="-117475">
              <a:lnSpc>
                <a:spcPct val="80000"/>
              </a:lnSpc>
            </a:pPr>
            <a:r>
              <a:rPr lang="en-US" sz="1600" dirty="0" smtClean="0"/>
              <a:t>B-1.1	Balance Sheet			due 40 days after	</a:t>
            </a:r>
          </a:p>
          <a:p>
            <a:pPr marL="117475" indent="-117475">
              <a:lnSpc>
                <a:spcPct val="80000"/>
              </a:lnSpc>
            </a:pPr>
            <a:r>
              <a:rPr lang="en-US" sz="1600" dirty="0" smtClean="0"/>
              <a:t>P-1.1	Income Sheet			due 40 days after	</a:t>
            </a:r>
          </a:p>
          <a:p>
            <a:pPr marL="117475" indent="-117475">
              <a:lnSpc>
                <a:spcPct val="80000"/>
              </a:lnSpc>
            </a:pPr>
            <a:r>
              <a:rPr lang="en-US" sz="1600" dirty="0" smtClean="0"/>
              <a:t>P-5.1	Aircraft Operating Expense 		due 40 days after	</a:t>
            </a:r>
          </a:p>
          <a:p>
            <a:pPr marL="117475" indent="-117475">
              <a:lnSpc>
                <a:spcPct val="80000"/>
              </a:lnSpc>
              <a:buFont typeface="Wingdings" pitchFamily="2" charset="2"/>
              <a:buNone/>
            </a:pPr>
            <a:r>
              <a:rPr lang="en-US" dirty="0" smtClean="0"/>
              <a:t>			</a:t>
            </a:r>
          </a:p>
          <a:p>
            <a:pPr marL="117475" indent="-117475">
              <a:lnSpc>
                <a:spcPct val="80000"/>
              </a:lnSpc>
              <a:buFont typeface="Wingdings" pitchFamily="2" charset="2"/>
              <a:buNone/>
            </a:pPr>
            <a:r>
              <a:rPr lang="en-US" sz="2000" dirty="0" smtClean="0"/>
              <a:t>Annual Financial Reports</a:t>
            </a:r>
            <a:r>
              <a:rPr lang="en-US" sz="800" dirty="0" smtClean="0"/>
              <a:t>	</a:t>
            </a:r>
            <a:r>
              <a:rPr lang="en-US" sz="1600" dirty="0" smtClean="0"/>
              <a:t>					</a:t>
            </a:r>
            <a:endParaRPr lang="en-US" dirty="0" smtClean="0"/>
          </a:p>
          <a:p>
            <a:pPr marL="117475" indent="-117475">
              <a:lnSpc>
                <a:spcPct val="80000"/>
              </a:lnSpc>
            </a:pPr>
            <a:r>
              <a:rPr lang="en-US" sz="1600" dirty="0" smtClean="0"/>
              <a:t>B-43  Airframe/Engine Inventory		due March 30	</a:t>
            </a:r>
          </a:p>
          <a:p>
            <a:pPr marL="117475" indent="-117475">
              <a:lnSpc>
                <a:spcPct val="80000"/>
              </a:lnSpc>
            </a:pPr>
            <a:r>
              <a:rPr lang="en-US" sz="1600" dirty="0" smtClean="0"/>
              <a:t>P-10  Employee Statistics			due 40 days after	</a:t>
            </a:r>
          </a:p>
          <a:p>
            <a:pPr marL="117475" indent="-117475">
              <a:lnSpc>
                <a:spcPct val="80000"/>
              </a:lnSpc>
            </a:pPr>
            <a:r>
              <a:rPr lang="en-US" sz="1600" dirty="0" smtClean="0"/>
              <a:t>AR-248  Annual Audit Report			due when completed	</a:t>
            </a:r>
          </a:p>
          <a:p>
            <a:pPr marL="117475" indent="-117475">
              <a:lnSpc>
                <a:spcPct val="80000"/>
              </a:lnSpc>
            </a:pPr>
            <a:r>
              <a:rPr lang="en-US" sz="1600" dirty="0" smtClean="0"/>
              <a:t>T-8  Report of All Cargo Operations		due March 30	</a:t>
            </a:r>
          </a:p>
          <a:p>
            <a:pPr marL="117475" indent="-117475">
              <a:lnSpc>
                <a:spcPct val="80000"/>
              </a:lnSpc>
            </a:pPr>
            <a:r>
              <a:rPr lang="en-US" sz="1600" dirty="0" smtClean="0"/>
              <a:t>291A  Domestic All Cargo Operations		due March 30	</a:t>
            </a:r>
          </a:p>
          <a:p>
            <a:pPr marL="117475" indent="-117475">
              <a:lnSpc>
                <a:spcPct val="80000"/>
              </a:lnSpc>
            </a:pPr>
            <a:r>
              <a:rPr lang="en-US" sz="1600" dirty="0" smtClean="0"/>
              <a:t>ICAO  EF Group III &amp; II selected financials	due March 30</a:t>
            </a:r>
            <a:r>
              <a:rPr lang="en-US" sz="1400" dirty="0" smtClean="0"/>
              <a:t>	</a:t>
            </a:r>
          </a:p>
          <a:p>
            <a:pPr marL="117475" indent="-117475">
              <a:lnSpc>
                <a:spcPct val="80000"/>
              </a:lnSpc>
            </a:pPr>
            <a:endParaRPr lang="en-US" sz="1400" dirty="0" smtClean="0"/>
          </a:p>
          <a:p>
            <a:pPr>
              <a:spcBef>
                <a:spcPts val="600"/>
              </a:spcBef>
              <a:buNone/>
            </a:pPr>
            <a:r>
              <a:rPr lang="en-US" sz="2000" dirty="0" smtClean="0"/>
              <a:t>Annual Press Releases</a:t>
            </a:r>
          </a:p>
          <a:p>
            <a:pPr marL="341313" lvl="1" indent="-341313">
              <a:lnSpc>
                <a:spcPct val="80000"/>
              </a:lnSpc>
              <a:spcBef>
                <a:spcPts val="370"/>
              </a:spcBef>
              <a:buChar char="•"/>
              <a:defRPr/>
            </a:pPr>
            <a:r>
              <a:rPr lang="en-US" sz="1600" dirty="0" smtClean="0"/>
              <a:t>Annual Employment by Category</a:t>
            </a:r>
            <a:endParaRPr lang="en-US" sz="1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533400" y="228600"/>
            <a:ext cx="8229600" cy="762000"/>
          </a:xfrm>
        </p:spPr>
        <p:txBody>
          <a:bodyPr/>
          <a:lstStyle/>
          <a:p>
            <a:r>
              <a:rPr lang="en-US" b="1" smtClean="0">
                <a:latin typeface="Tahoma" pitchFamily="34" charset="0"/>
              </a:rPr>
              <a:t>Stakeholders</a:t>
            </a:r>
          </a:p>
        </p:txBody>
      </p:sp>
      <p:sp>
        <p:nvSpPr>
          <p:cNvPr id="12291" name="Rectangle 5"/>
          <p:cNvSpPr>
            <a:spLocks noGrp="1" noChangeArrowheads="1"/>
          </p:cNvSpPr>
          <p:nvPr>
            <p:ph type="body" idx="1"/>
          </p:nvPr>
        </p:nvSpPr>
        <p:spPr>
          <a:xfrm>
            <a:off x="533400" y="1066800"/>
            <a:ext cx="8153400" cy="4267199"/>
          </a:xfrm>
        </p:spPr>
        <p:txBody>
          <a:bodyPr numCol="2"/>
          <a:lstStyle/>
          <a:p>
            <a:pPr marL="195263" indent="-280988">
              <a:spcBef>
                <a:spcPts val="340"/>
              </a:spcBef>
              <a:spcAft>
                <a:spcPts val="300"/>
              </a:spcAft>
            </a:pPr>
            <a:r>
              <a:rPr lang="en-US" sz="2000" dirty="0" smtClean="0"/>
              <a:t>DOT Aviation and International </a:t>
            </a:r>
            <a:br>
              <a:rPr lang="en-US" sz="2000" dirty="0" smtClean="0"/>
            </a:br>
            <a:r>
              <a:rPr lang="en-US" sz="2000" dirty="0" smtClean="0"/>
              <a:t> Affairs </a:t>
            </a:r>
          </a:p>
          <a:p>
            <a:pPr marL="195263" indent="-280988">
              <a:spcBef>
                <a:spcPts val="340"/>
              </a:spcBef>
              <a:spcAft>
                <a:spcPts val="300"/>
              </a:spcAft>
            </a:pPr>
            <a:r>
              <a:rPr lang="en-US" sz="2000" dirty="0" smtClean="0"/>
              <a:t>Justice Department Anti-trust </a:t>
            </a:r>
            <a:br>
              <a:rPr lang="en-US" sz="2000" dirty="0" smtClean="0"/>
            </a:br>
            <a:r>
              <a:rPr lang="en-US" sz="2000" dirty="0" smtClean="0"/>
              <a:t> Division </a:t>
            </a:r>
          </a:p>
          <a:p>
            <a:pPr marL="195263" indent="-280988">
              <a:spcBef>
                <a:spcPts val="340"/>
              </a:spcBef>
              <a:spcAft>
                <a:spcPts val="300"/>
              </a:spcAft>
            </a:pPr>
            <a:r>
              <a:rPr lang="en-US" sz="2000" dirty="0" smtClean="0"/>
              <a:t>DOT IG </a:t>
            </a:r>
          </a:p>
          <a:p>
            <a:pPr marL="195263" indent="-280988">
              <a:spcBef>
                <a:spcPts val="340"/>
              </a:spcBef>
              <a:spcAft>
                <a:spcPts val="300"/>
              </a:spcAft>
            </a:pPr>
            <a:r>
              <a:rPr lang="en-US" sz="2000" dirty="0" smtClean="0"/>
              <a:t>DOT Counsel </a:t>
            </a:r>
          </a:p>
          <a:p>
            <a:pPr marL="195263" indent="-280988">
              <a:spcBef>
                <a:spcPts val="340"/>
              </a:spcBef>
              <a:spcAft>
                <a:spcPts val="300"/>
              </a:spcAft>
            </a:pPr>
            <a:r>
              <a:rPr lang="en-US" sz="2000" dirty="0" smtClean="0"/>
              <a:t>Federal Aviation Administration </a:t>
            </a:r>
          </a:p>
          <a:p>
            <a:pPr marL="195263" indent="-280988">
              <a:spcBef>
                <a:spcPts val="340"/>
              </a:spcBef>
              <a:spcAft>
                <a:spcPts val="300"/>
              </a:spcAft>
            </a:pPr>
            <a:r>
              <a:rPr lang="en-US" sz="2000" dirty="0" smtClean="0"/>
              <a:t>Congress </a:t>
            </a:r>
            <a:r>
              <a:rPr lang="en-US" sz="1800" dirty="0" smtClean="0"/>
              <a:t>  </a:t>
            </a:r>
          </a:p>
          <a:p>
            <a:pPr marL="195263" indent="-280988">
              <a:spcBef>
                <a:spcPts val="340"/>
              </a:spcBef>
              <a:spcAft>
                <a:spcPts val="300"/>
              </a:spcAft>
            </a:pPr>
            <a:r>
              <a:rPr lang="en-US" sz="2000" dirty="0" smtClean="0"/>
              <a:t>General Accountability Office</a:t>
            </a:r>
            <a:r>
              <a:rPr lang="en-US" sz="1800" dirty="0" smtClean="0"/>
              <a:t> </a:t>
            </a:r>
          </a:p>
          <a:p>
            <a:pPr marL="195263" indent="-280988">
              <a:spcBef>
                <a:spcPts val="340"/>
              </a:spcBef>
              <a:spcAft>
                <a:spcPts val="300"/>
              </a:spcAft>
            </a:pPr>
            <a:r>
              <a:rPr lang="en-US" sz="2000" dirty="0" smtClean="0"/>
              <a:t>Council of Economic Advisors </a:t>
            </a:r>
            <a:br>
              <a:rPr lang="en-US" sz="2000" dirty="0" smtClean="0"/>
            </a:br>
            <a:r>
              <a:rPr lang="en-US" sz="2000" dirty="0" smtClean="0"/>
              <a:t> (EOP-CEA) </a:t>
            </a:r>
          </a:p>
          <a:p>
            <a:pPr marL="195263" indent="-280988">
              <a:spcBef>
                <a:spcPts val="340"/>
              </a:spcBef>
              <a:spcAft>
                <a:spcPts val="300"/>
              </a:spcAft>
            </a:pPr>
            <a:r>
              <a:rPr lang="en-US" sz="2000" dirty="0" smtClean="0"/>
              <a:t>Transportation Security </a:t>
            </a:r>
            <a:br>
              <a:rPr lang="en-US" sz="2000" dirty="0" smtClean="0"/>
            </a:br>
            <a:r>
              <a:rPr lang="en-US" sz="2000" dirty="0" smtClean="0"/>
              <a:t> Administration</a:t>
            </a:r>
          </a:p>
          <a:p>
            <a:pPr marL="195263" indent="-280988">
              <a:spcBef>
                <a:spcPts val="340"/>
              </a:spcBef>
            </a:pPr>
            <a:r>
              <a:rPr lang="en-US" sz="2200" dirty="0" smtClean="0"/>
              <a:t>International Civil Aviation </a:t>
            </a:r>
            <a:br>
              <a:rPr lang="en-US" sz="2200" dirty="0" smtClean="0"/>
            </a:br>
            <a:r>
              <a:rPr lang="en-US" sz="2200" dirty="0" smtClean="0"/>
              <a:t> Organization (ICAO) </a:t>
            </a:r>
          </a:p>
          <a:p>
            <a:pPr marL="195263" indent="-280988">
              <a:spcBef>
                <a:spcPts val="340"/>
              </a:spcBef>
            </a:pPr>
            <a:r>
              <a:rPr lang="en-US" sz="2200" dirty="0" smtClean="0"/>
              <a:t>Airlines </a:t>
            </a:r>
          </a:p>
          <a:p>
            <a:pPr marL="195263" indent="-280988">
              <a:spcBef>
                <a:spcPts val="340"/>
              </a:spcBef>
            </a:pPr>
            <a:r>
              <a:rPr lang="en-US" sz="2200" dirty="0" smtClean="0"/>
              <a:t>Air Transport Association</a:t>
            </a:r>
          </a:p>
          <a:p>
            <a:pPr marL="195263" indent="-280988">
              <a:spcBef>
                <a:spcPts val="340"/>
              </a:spcBef>
            </a:pPr>
            <a:r>
              <a:rPr lang="en-US" sz="2200" dirty="0" smtClean="0"/>
              <a:t>Aviation Consultants</a:t>
            </a:r>
          </a:p>
          <a:p>
            <a:pPr marL="195263" indent="-280988">
              <a:spcBef>
                <a:spcPts val="340"/>
              </a:spcBef>
            </a:pPr>
            <a:r>
              <a:rPr lang="en-US" sz="2200" dirty="0" smtClean="0"/>
              <a:t>State and Local       </a:t>
            </a:r>
            <a:br>
              <a:rPr lang="en-US" sz="2200" dirty="0" smtClean="0"/>
            </a:br>
            <a:r>
              <a:rPr lang="en-US" sz="2200" dirty="0" smtClean="0"/>
              <a:t> Governments</a:t>
            </a:r>
          </a:p>
          <a:p>
            <a:pPr marL="195263" indent="-280988">
              <a:spcBef>
                <a:spcPts val="340"/>
              </a:spcBef>
            </a:pPr>
            <a:r>
              <a:rPr lang="en-US" sz="2200" dirty="0" smtClean="0"/>
              <a:t>Airport Authorities</a:t>
            </a:r>
          </a:p>
          <a:p>
            <a:pPr marL="195263" indent="-280988">
              <a:spcBef>
                <a:spcPts val="340"/>
              </a:spcBef>
            </a:pPr>
            <a:r>
              <a:rPr lang="en-US" sz="2200" dirty="0" smtClean="0"/>
              <a:t>Academia</a:t>
            </a:r>
          </a:p>
          <a:p>
            <a:pPr marL="195263" indent="-280988">
              <a:spcBef>
                <a:spcPts val="340"/>
              </a:spcBef>
            </a:pPr>
            <a:r>
              <a:rPr lang="en-US" sz="2200" dirty="0" smtClean="0"/>
              <a:t>Members of the general </a:t>
            </a:r>
            <a:br>
              <a:rPr lang="en-US" sz="2200" dirty="0" smtClean="0"/>
            </a:br>
            <a:r>
              <a:rPr lang="en-US" sz="2200" dirty="0" smtClean="0"/>
              <a:t> public</a:t>
            </a:r>
          </a:p>
          <a:p>
            <a:pPr>
              <a:spcBef>
                <a:spcPts val="300"/>
              </a:spcBef>
              <a:spcAft>
                <a:spcPts val="300"/>
              </a:spcAft>
            </a:pP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33400" y="228600"/>
            <a:ext cx="8229600" cy="762000"/>
          </a:xfrm>
        </p:spPr>
        <p:txBody>
          <a:bodyPr/>
          <a:lstStyle/>
          <a:p>
            <a:r>
              <a:rPr lang="en-US" b="1" smtClean="0">
                <a:latin typeface="Tahoma" pitchFamily="34" charset="0"/>
              </a:rPr>
              <a:t>DOT Uses of the Airline Data</a:t>
            </a:r>
          </a:p>
        </p:txBody>
      </p:sp>
      <p:sp>
        <p:nvSpPr>
          <p:cNvPr id="14339" name="Rectangle 5"/>
          <p:cNvSpPr>
            <a:spLocks noGrp="1" noChangeArrowheads="1"/>
          </p:cNvSpPr>
          <p:nvPr>
            <p:ph type="body" idx="1"/>
          </p:nvPr>
        </p:nvSpPr>
        <p:spPr>
          <a:xfrm>
            <a:off x="685800" y="1371600"/>
            <a:ext cx="8229600" cy="4525963"/>
          </a:xfrm>
        </p:spPr>
        <p:txBody>
          <a:bodyPr/>
          <a:lstStyle/>
          <a:p>
            <a:pPr>
              <a:spcBef>
                <a:spcPts val="300"/>
              </a:spcBef>
              <a:spcAft>
                <a:spcPts val="300"/>
              </a:spcAft>
            </a:pPr>
            <a:r>
              <a:rPr lang="en-US" sz="2000" dirty="0" smtClean="0"/>
              <a:t>Air Carrier “Fitness” Appraisals and Operating Authority Awards</a:t>
            </a:r>
          </a:p>
          <a:p>
            <a:pPr>
              <a:spcBef>
                <a:spcPts val="300"/>
              </a:spcBef>
              <a:spcAft>
                <a:spcPts val="300"/>
              </a:spcAft>
            </a:pPr>
            <a:r>
              <a:rPr lang="en-US" sz="2000" dirty="0" smtClean="0"/>
              <a:t>Mail ratemaking and mail tender allocations</a:t>
            </a:r>
          </a:p>
          <a:p>
            <a:pPr>
              <a:spcBef>
                <a:spcPts val="300"/>
              </a:spcBef>
              <a:spcAft>
                <a:spcPts val="300"/>
              </a:spcAft>
            </a:pPr>
            <a:r>
              <a:rPr lang="en-US" sz="2000" dirty="0" smtClean="0"/>
              <a:t>International negotiations of routes and services</a:t>
            </a:r>
          </a:p>
          <a:p>
            <a:pPr>
              <a:spcBef>
                <a:spcPts val="300"/>
              </a:spcBef>
              <a:spcAft>
                <a:spcPts val="300"/>
              </a:spcAft>
            </a:pPr>
            <a:r>
              <a:rPr lang="en-US" sz="2000" dirty="0" smtClean="0"/>
              <a:t>The Standard Industry Fare Level (SIFL)</a:t>
            </a:r>
          </a:p>
          <a:p>
            <a:pPr>
              <a:spcBef>
                <a:spcPts val="300"/>
              </a:spcBef>
              <a:spcAft>
                <a:spcPts val="300"/>
              </a:spcAft>
            </a:pPr>
            <a:r>
              <a:rPr lang="en-US" sz="2000" dirty="0" smtClean="0"/>
              <a:t>The Standard Foreign Fare and Rate Levels (SFFL)</a:t>
            </a:r>
          </a:p>
          <a:p>
            <a:pPr>
              <a:spcBef>
                <a:spcPts val="300"/>
              </a:spcBef>
              <a:spcAft>
                <a:spcPts val="300"/>
              </a:spcAft>
            </a:pPr>
            <a:r>
              <a:rPr lang="en-US" sz="2000" dirty="0" smtClean="0"/>
              <a:t>Consumer protection and information (Air Travel Consumer Report) </a:t>
            </a:r>
          </a:p>
          <a:p>
            <a:pPr>
              <a:spcBef>
                <a:spcPts val="300"/>
              </a:spcBef>
              <a:spcAft>
                <a:spcPts val="300"/>
              </a:spcAft>
            </a:pPr>
            <a:r>
              <a:rPr lang="en-US" sz="2000" dirty="0" smtClean="0"/>
              <a:t>Small community air service needs (Essential Air Service determinations for eligibility and subsidy)</a:t>
            </a:r>
          </a:p>
          <a:p>
            <a:pPr>
              <a:spcBef>
                <a:spcPts val="300"/>
              </a:spcBef>
              <a:spcAft>
                <a:spcPts val="300"/>
              </a:spcAft>
            </a:pPr>
            <a:r>
              <a:rPr lang="en-US" sz="2000" dirty="0" smtClean="0"/>
              <a:t>Air carrier and charter operator compliance with statutory regulations</a:t>
            </a:r>
          </a:p>
          <a:p>
            <a:pPr>
              <a:spcBef>
                <a:spcPts val="300"/>
              </a:spcBef>
              <a:spcAft>
                <a:spcPts val="300"/>
              </a:spcAft>
            </a:pPr>
            <a:r>
              <a:rPr lang="en-US" sz="2000" dirty="0" smtClean="0"/>
              <a:t>Allocation of airport improvement funds </a:t>
            </a:r>
          </a:p>
          <a:p>
            <a:pPr>
              <a:spcBef>
                <a:spcPts val="300"/>
              </a:spcBef>
              <a:spcAft>
                <a:spcPts val="300"/>
              </a:spcAft>
            </a:pPr>
            <a:r>
              <a:rPr lang="en-US" sz="2000" dirty="0" smtClean="0"/>
              <a:t>Forecasting of air traffic demand</a:t>
            </a:r>
          </a:p>
          <a:p>
            <a:endParaRPr 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smtClean="0">
                <a:solidFill>
                  <a:schemeClr val="tx1"/>
                </a:solidFill>
              </a:rPr>
              <a:t>234 Airline Service Quality Performance</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sz="2000" dirty="0" smtClean="0"/>
              <a:t>Required for airlines with1 percent or more of scheduled domestic passenger revenues, see 14 CFR .  Others may voluntarily report</a:t>
            </a:r>
          </a:p>
          <a:p>
            <a:pPr lvl="1"/>
            <a:r>
              <a:rPr lang="en-US" sz="1800" dirty="0" smtClean="0"/>
              <a:t>Collections began in 1987</a:t>
            </a:r>
          </a:p>
          <a:p>
            <a:pPr lvl="1"/>
            <a:r>
              <a:rPr lang="en-US" sz="1800" dirty="0" smtClean="0"/>
              <a:t>Additional elements added in – 2003, 2008, 2010</a:t>
            </a:r>
            <a:endParaRPr lang="en-US" dirty="0" smtClean="0"/>
          </a:p>
          <a:p>
            <a:r>
              <a:rPr lang="en-US" sz="2000" dirty="0" smtClean="0"/>
              <a:t>APRIL 2010 CONSUMER RULE</a:t>
            </a:r>
          </a:p>
          <a:p>
            <a:pPr lvl="1"/>
            <a:r>
              <a:rPr lang="en-US" sz="1800" dirty="0" smtClean="0"/>
              <a:t>Fines can be levied for tarmac time of 3 hours  or more</a:t>
            </a:r>
          </a:p>
          <a:p>
            <a:pPr lvl="1"/>
            <a:r>
              <a:rPr lang="en-US" sz="1800" dirty="0" smtClean="0"/>
              <a:t>Fines can be levied when flight is chronically late for 4 consecutive months</a:t>
            </a:r>
          </a:p>
          <a:p>
            <a:pPr lvl="1"/>
            <a:r>
              <a:rPr lang="en-US" sz="1800" dirty="0" smtClean="0"/>
              <a:t>Chronically late flights are defined as late or cancelled more than 50 percent of time. </a:t>
            </a:r>
          </a:p>
          <a:p>
            <a:pPr lvl="1"/>
            <a:r>
              <a:rPr lang="en-US" sz="1800" dirty="0" smtClean="0"/>
              <a:t>Flights must be scheduled at least 10 times in the month</a:t>
            </a:r>
          </a:p>
          <a:p>
            <a:pPr lvl="1"/>
            <a:r>
              <a:rPr lang="en-US" sz="1800" dirty="0" smtClean="0"/>
              <a:t>Flights operated within 30 minutes of each other in the same city pair can be combined in determining chronically late flights</a:t>
            </a:r>
          </a:p>
          <a:p>
            <a:pPr lvl="1"/>
            <a:r>
              <a:rPr lang="en-US" sz="1800" dirty="0" smtClean="0"/>
              <a:t>Carrier must publish on-time data on their websites</a:t>
            </a: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593725"/>
          </a:xfrm>
        </p:spPr>
        <p:txBody>
          <a:bodyPr/>
          <a:lstStyle/>
          <a:p>
            <a:r>
              <a:rPr lang="en-US" b="1" smtClean="0">
                <a:latin typeface="Tahoma" pitchFamily="34" charset="0"/>
                <a:cs typeface="Tahoma" pitchFamily="34" charset="0"/>
              </a:rPr>
              <a:t>Questions</a:t>
            </a:r>
          </a:p>
        </p:txBody>
      </p:sp>
      <p:sp>
        <p:nvSpPr>
          <p:cNvPr id="3" name="Content Placeholder 2"/>
          <p:cNvSpPr>
            <a:spLocks noGrp="1"/>
          </p:cNvSpPr>
          <p:nvPr>
            <p:ph idx="1"/>
          </p:nvPr>
        </p:nvSpPr>
        <p:spPr/>
        <p:txBody>
          <a:bodyPr/>
          <a:lstStyle/>
          <a:p>
            <a:pPr>
              <a:defRPr/>
            </a:pPr>
            <a:r>
              <a:rPr lang="en-US" b="1" u="sng" dirty="0" smtClean="0">
                <a:hlinkClick r:id="rId2"/>
              </a:rPr>
              <a:t>Contact us at</a:t>
            </a:r>
          </a:p>
          <a:p>
            <a:pPr>
              <a:buNone/>
              <a:defRPr/>
            </a:pPr>
            <a:endParaRPr lang="en-US" b="1" u="sng" dirty="0" smtClean="0">
              <a:hlinkClick r:id="rId2"/>
            </a:endParaRPr>
          </a:p>
          <a:p>
            <a:pPr lvl="1">
              <a:defRPr/>
            </a:pPr>
            <a:r>
              <a:rPr lang="en-US" b="1" u="sng" dirty="0" smtClean="0">
                <a:ea typeface="+mn-ea"/>
                <a:cs typeface="+mn-cs"/>
                <a:hlinkClick r:id="rId3"/>
              </a:rPr>
              <a:t>Airlinedata@dot.gov</a:t>
            </a:r>
            <a:endParaRPr lang="en-US" b="1" u="sng" dirty="0" smtClean="0">
              <a:ea typeface="+mn-ea"/>
              <a:cs typeface="+mn-cs"/>
            </a:endParaRPr>
          </a:p>
          <a:p>
            <a:pPr lvl="1">
              <a:defRPr/>
            </a:pPr>
            <a:endParaRPr lang="en-US" b="1" u="sng" dirty="0" smtClean="0">
              <a:ea typeface="+mn-ea"/>
              <a:cs typeface="+mn-cs"/>
            </a:endParaRPr>
          </a:p>
          <a:p>
            <a:pPr lvl="1">
              <a:defRPr/>
            </a:pPr>
            <a:r>
              <a:rPr lang="en-US" dirty="0" smtClean="0"/>
              <a:t>Director, Anne Suissa</a:t>
            </a:r>
            <a:br>
              <a:rPr lang="en-US" dirty="0" smtClean="0"/>
            </a:br>
            <a:r>
              <a:rPr lang="en-US" dirty="0" smtClean="0"/>
              <a:t>202-366-4373</a:t>
            </a:r>
          </a:p>
          <a:p>
            <a:pPr lvl="1">
              <a:defRPr/>
            </a:pPr>
            <a:endParaRPr lang="en-US" dirty="0" smtClean="0"/>
          </a:p>
          <a:p>
            <a:pPr lvl="1">
              <a:defRPr/>
            </a:pPr>
            <a:r>
              <a:rPr lang="en-US" dirty="0" smtClean="0"/>
              <a:t>Customer Service Representative, Steve Anderson</a:t>
            </a:r>
          </a:p>
          <a:p>
            <a:pPr lvl="1">
              <a:defRPr/>
            </a:pPr>
            <a:r>
              <a:rPr lang="en-US" dirty="0" smtClean="0"/>
              <a:t>202-366-2876</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quarter" idx="10"/>
          </p:nvPr>
        </p:nvSpPr>
        <p:spPr/>
        <p:txBody>
          <a:bodyPr/>
          <a:lstStyle/>
          <a:p>
            <a:r>
              <a:rPr lang="en-US" smtClean="0"/>
              <a:t>Bureau of Transportation Statistics</a:t>
            </a:r>
            <a:endParaRPr lang="en-US" dirty="0"/>
          </a:p>
        </p:txBody>
      </p:sp>
      <p:sp>
        <p:nvSpPr>
          <p:cNvPr id="6" name="Text Placeholder 5"/>
          <p:cNvSpPr>
            <a:spLocks noGrp="1"/>
          </p:cNvSpPr>
          <p:nvPr>
            <p:ph type="body" sz="quarter" idx="11"/>
          </p:nvPr>
        </p:nvSpPr>
        <p:spPr>
          <a:xfrm>
            <a:off x="990600" y="2921000"/>
            <a:ext cx="7391400" cy="965200"/>
          </a:xfrm>
        </p:spPr>
        <p:txBody>
          <a:bodyPr/>
          <a:lstStyle/>
          <a:p>
            <a:r>
              <a:rPr lang="en-US" dirty="0" smtClean="0"/>
              <a:t>TRANSPORTATION SERVICES INDEX (TSI)</a:t>
            </a:r>
            <a:endParaRPr lang="en-US" dirty="0"/>
          </a:p>
        </p:txBody>
      </p:sp>
      <p:sp>
        <p:nvSpPr>
          <p:cNvPr id="7" name="Text Placeholder 6"/>
          <p:cNvSpPr>
            <a:spLocks noGrp="1"/>
          </p:cNvSpPr>
          <p:nvPr>
            <p:ph type="body" sz="quarter" idx="12"/>
          </p:nvPr>
        </p:nvSpPr>
        <p:spPr/>
        <p:txBody>
          <a:bodyPr/>
          <a:lstStyle/>
          <a:p>
            <a:r>
              <a:rPr lang="en-US" smtClean="0"/>
              <a:t>Peg Young, Ph.D.</a:t>
            </a:r>
          </a:p>
          <a:p>
            <a:r>
              <a:rPr lang="en-US" smtClean="0"/>
              <a:t>June 4, 2010</a:t>
            </a:r>
            <a:endParaRPr lang="en-US" dirty="0"/>
          </a:p>
        </p:txBody>
      </p:sp>
      <p:sp>
        <p:nvSpPr>
          <p:cNvPr id="2050" name="Rectangle 2"/>
          <p:cNvSpPr>
            <a:spLocks noGrp="1" noChangeArrowheads="1"/>
          </p:cNvSpPr>
          <p:nvPr>
            <p:ph type="ctrTitle" idx="4294967295"/>
          </p:nvPr>
        </p:nvSpPr>
        <p:spPr>
          <a:xfrm>
            <a:off x="1371600" y="4873625"/>
            <a:ext cx="7772400" cy="1984375"/>
          </a:xfrm>
          <a:prstGeom prst="rect">
            <a:avLst/>
          </a:prstGeom>
        </p:spPr>
        <p:txBody>
          <a:bodyPr/>
          <a:lstStyle/>
          <a:p>
            <a:r>
              <a:rPr lang="en-US" sz="4000" b="1" dirty="0"/>
              <a:t/>
            </a:r>
            <a:br>
              <a:rPr lang="en-US" sz="4000" b="1" dirty="0"/>
            </a:br>
            <a:endParaRPr lang="en-US" sz="4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7" name="Rectangle 7"/>
          <p:cNvSpPr>
            <a:spLocks noGrp="1" noChangeArrowheads="1"/>
          </p:cNvSpPr>
          <p:nvPr>
            <p:ph type="title"/>
          </p:nvPr>
        </p:nvSpPr>
        <p:spPr>
          <a:xfrm>
            <a:off x="685800" y="0"/>
            <a:ext cx="7772400" cy="1143000"/>
          </a:xfrm>
        </p:spPr>
        <p:txBody>
          <a:bodyPr/>
          <a:lstStyle/>
          <a:p>
            <a:r>
              <a:rPr lang="en-US" sz="2400" dirty="0"/>
              <a:t>What is the </a:t>
            </a:r>
            <a:r>
              <a:rPr lang="en-US" sz="2400" dirty="0" smtClean="0"/>
              <a:t>Transportation Services Index (TSI)?</a:t>
            </a:r>
            <a:endParaRPr lang="en-US" sz="2400" dirty="0"/>
          </a:p>
        </p:txBody>
      </p:sp>
      <p:sp>
        <p:nvSpPr>
          <p:cNvPr id="133128" name="Rectangle 8"/>
          <p:cNvSpPr>
            <a:spLocks noGrp="1" noChangeArrowheads="1"/>
          </p:cNvSpPr>
          <p:nvPr>
            <p:ph type="body" sz="half" idx="2"/>
          </p:nvPr>
        </p:nvSpPr>
        <p:spPr>
          <a:xfrm>
            <a:off x="5562600" y="1447800"/>
            <a:ext cx="2895600" cy="3733800"/>
          </a:xfrm>
        </p:spPr>
        <p:txBody>
          <a:bodyPr>
            <a:normAutofit fontScale="77500" lnSpcReduction="20000"/>
          </a:bodyPr>
          <a:lstStyle/>
          <a:p>
            <a:pPr>
              <a:lnSpc>
                <a:spcPct val="80000"/>
              </a:lnSpc>
            </a:pPr>
            <a:r>
              <a:rPr lang="en-US" sz="2300" dirty="0" smtClean="0"/>
              <a:t>The TSI is the broadest monthly measure of U.S. domestic transportation services.</a:t>
            </a:r>
          </a:p>
          <a:p>
            <a:pPr>
              <a:lnSpc>
                <a:spcPct val="80000"/>
              </a:lnSpc>
            </a:pPr>
            <a:endParaRPr lang="en-US" sz="2300" dirty="0" smtClean="0"/>
          </a:p>
          <a:p>
            <a:pPr>
              <a:lnSpc>
                <a:spcPct val="80000"/>
              </a:lnSpc>
            </a:pPr>
            <a:r>
              <a:rPr lang="en-US" sz="2300" dirty="0" smtClean="0"/>
              <a:t>The TSI is a measure of the volume of services performed by the for-hire freight carriers and for-hire passenger carriers.</a:t>
            </a:r>
          </a:p>
          <a:p>
            <a:pPr>
              <a:lnSpc>
                <a:spcPct val="80000"/>
              </a:lnSpc>
            </a:pPr>
            <a:endParaRPr lang="en-US" sz="2300" dirty="0" smtClean="0"/>
          </a:p>
          <a:p>
            <a:pPr>
              <a:lnSpc>
                <a:spcPct val="80000"/>
              </a:lnSpc>
            </a:pPr>
            <a:r>
              <a:rPr lang="en-US" sz="2300" dirty="0" smtClean="0"/>
              <a:t>The TSI reflects real monthly changes in freight and passenger transportation services.</a:t>
            </a:r>
          </a:p>
          <a:p>
            <a:pPr>
              <a:lnSpc>
                <a:spcPct val="80000"/>
              </a:lnSpc>
            </a:pPr>
            <a:endParaRPr lang="en-US" dirty="0" smtClean="0"/>
          </a:p>
          <a:p>
            <a:pPr>
              <a:lnSpc>
                <a:spcPct val="80000"/>
              </a:lnSpc>
            </a:pPr>
            <a:endParaRPr lang="en-US" dirty="0" smtClean="0"/>
          </a:p>
          <a:p>
            <a:pPr>
              <a:lnSpc>
                <a:spcPct val="80000"/>
              </a:lnSpc>
            </a:pPr>
            <a:endParaRPr lang="en-US" sz="2000" dirty="0" smtClean="0"/>
          </a:p>
        </p:txBody>
      </p:sp>
      <p:sp>
        <p:nvSpPr>
          <p:cNvPr id="7" name="TextBox 6"/>
          <p:cNvSpPr txBox="1"/>
          <p:nvPr/>
        </p:nvSpPr>
        <p:spPr>
          <a:xfrm>
            <a:off x="609601" y="5181603"/>
            <a:ext cx="2937843" cy="584775"/>
          </a:xfrm>
          <a:prstGeom prst="rect">
            <a:avLst/>
          </a:prstGeom>
          <a:noFill/>
        </p:spPr>
        <p:txBody>
          <a:bodyPr wrap="square" rtlCol="0">
            <a:spAutoFit/>
          </a:bodyPr>
          <a:lstStyle/>
          <a:p>
            <a:pPr marL="0" lvl="1">
              <a:buFont typeface="Wingdings" pitchFamily="2" charset="2"/>
              <a:buChar char="§"/>
            </a:pPr>
            <a:r>
              <a:rPr lang="en-US" sz="1600" dirty="0" smtClean="0">
                <a:latin typeface="+mn-lt"/>
              </a:rPr>
              <a:t>Taken from www.bts.gov</a:t>
            </a:r>
          </a:p>
          <a:p>
            <a:endParaRPr lang="en-US" sz="1600" i="0" dirty="0" smtClean="0">
              <a:solidFill>
                <a:schemeClr val="tx1"/>
              </a:solidFill>
            </a:endParaRPr>
          </a:p>
        </p:txBody>
      </p:sp>
      <p:pic>
        <p:nvPicPr>
          <p:cNvPr id="133132" name="Picture 12"/>
          <p:cNvPicPr>
            <a:picLocks noChangeAspect="1" noChangeArrowheads="1"/>
          </p:cNvPicPr>
          <p:nvPr/>
        </p:nvPicPr>
        <p:blipFill>
          <a:blip r:embed="rId2" cstate="print"/>
          <a:srcRect/>
          <a:stretch>
            <a:fillRect/>
          </a:stretch>
        </p:blipFill>
        <p:spPr bwMode="auto">
          <a:xfrm>
            <a:off x="533401" y="1295402"/>
            <a:ext cx="4800600" cy="3571875"/>
          </a:xfrm>
          <a:prstGeom prst="rect">
            <a:avLst/>
          </a:prstGeom>
          <a:noFill/>
          <a:ln w="9525" cap="flat" cmpd="sng">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marL="838200" indent="-838200"/>
            <a:r>
              <a:rPr lang="en-US" sz="3200" dirty="0"/>
              <a:t>    </a:t>
            </a:r>
            <a:r>
              <a:rPr lang="en-US" dirty="0"/>
              <a:t>Origin of TSI</a:t>
            </a:r>
          </a:p>
        </p:txBody>
      </p:sp>
      <p:sp>
        <p:nvSpPr>
          <p:cNvPr id="5123" name="Rectangle 3"/>
          <p:cNvSpPr>
            <a:spLocks noGrp="1" noChangeArrowheads="1"/>
          </p:cNvSpPr>
          <p:nvPr>
            <p:ph idx="1"/>
          </p:nvPr>
        </p:nvSpPr>
        <p:spPr>
          <a:xfrm>
            <a:off x="914400" y="1371600"/>
            <a:ext cx="7010400" cy="4038600"/>
          </a:xfrm>
        </p:spPr>
        <p:txBody>
          <a:bodyPr>
            <a:normAutofit lnSpcReduction="10000"/>
          </a:bodyPr>
          <a:lstStyle/>
          <a:p>
            <a:pPr marL="660400" indent="-660400">
              <a:lnSpc>
                <a:spcPct val="80000"/>
              </a:lnSpc>
            </a:pPr>
            <a:r>
              <a:rPr lang="en-US" dirty="0"/>
              <a:t>BTS Research Grant (FY 2002) </a:t>
            </a:r>
          </a:p>
          <a:p>
            <a:pPr marL="1035050" lvl="1" indent="-577850">
              <a:lnSpc>
                <a:spcPct val="80000"/>
              </a:lnSpc>
            </a:pPr>
            <a:r>
              <a:rPr lang="en-US" dirty="0" smtClean="0">
                <a:ea typeface="+mn-ea"/>
                <a:cs typeface="+mn-cs"/>
              </a:rPr>
              <a:t>“The </a:t>
            </a:r>
            <a:r>
              <a:rPr lang="en-US" dirty="0">
                <a:ea typeface="+mn-ea"/>
                <a:cs typeface="+mn-cs"/>
              </a:rPr>
              <a:t>Theoretical Development, Selection, and Testing of Economic Indicators for the Transportation Industry”</a:t>
            </a:r>
          </a:p>
          <a:p>
            <a:pPr marL="660400" indent="-660400">
              <a:lnSpc>
                <a:spcPct val="80000"/>
              </a:lnSpc>
            </a:pPr>
            <a:endParaRPr lang="en-US" dirty="0" smtClean="0"/>
          </a:p>
          <a:p>
            <a:pPr marL="660400" indent="-660400">
              <a:lnSpc>
                <a:spcPct val="80000"/>
              </a:lnSpc>
            </a:pPr>
            <a:r>
              <a:rPr lang="en-US" dirty="0" smtClean="0"/>
              <a:t>Grant </a:t>
            </a:r>
            <a:r>
              <a:rPr lang="en-US" dirty="0"/>
              <a:t>recipients: </a:t>
            </a:r>
            <a:r>
              <a:rPr lang="en-US" dirty="0" smtClean="0"/>
              <a:t>Economic </a:t>
            </a:r>
            <a:r>
              <a:rPr lang="en-US" dirty="0"/>
              <a:t>researchers:</a:t>
            </a:r>
          </a:p>
          <a:p>
            <a:pPr marL="1035050" lvl="1" indent="-577850">
              <a:lnSpc>
                <a:spcPct val="80000"/>
              </a:lnSpc>
            </a:pPr>
            <a:r>
              <a:rPr lang="en-US" dirty="0">
                <a:ea typeface="+mn-ea"/>
                <a:cs typeface="+mn-cs"/>
              </a:rPr>
              <a:t>The State University of New York at Albany (</a:t>
            </a:r>
            <a:r>
              <a:rPr lang="en-US" dirty="0" err="1">
                <a:ea typeface="+mn-ea"/>
                <a:cs typeface="+mn-cs"/>
              </a:rPr>
              <a:t>Lahiri</a:t>
            </a:r>
            <a:r>
              <a:rPr lang="en-US" dirty="0">
                <a:ea typeface="+mn-ea"/>
                <a:cs typeface="+mn-cs"/>
              </a:rPr>
              <a:t> and Yao) </a:t>
            </a:r>
          </a:p>
          <a:p>
            <a:pPr marL="1035050" lvl="1" indent="-577850">
              <a:lnSpc>
                <a:spcPct val="80000"/>
              </a:lnSpc>
            </a:pPr>
            <a:r>
              <a:rPr lang="en-US" dirty="0">
                <a:ea typeface="+mn-ea"/>
                <a:cs typeface="+mn-cs"/>
              </a:rPr>
              <a:t>George Washington University (</a:t>
            </a:r>
            <a:r>
              <a:rPr lang="en-US" dirty="0" err="1">
                <a:ea typeface="+mn-ea"/>
                <a:cs typeface="+mn-cs"/>
              </a:rPr>
              <a:t>Stekler</a:t>
            </a:r>
            <a:r>
              <a:rPr lang="en-US" dirty="0">
                <a:ea typeface="+mn-ea"/>
                <a:cs typeface="+mn-cs"/>
              </a:rPr>
              <a:t>)</a:t>
            </a:r>
          </a:p>
          <a:p>
            <a:pPr marL="660400" indent="-660400">
              <a:lnSpc>
                <a:spcPct val="80000"/>
              </a:lnSpc>
            </a:pPr>
            <a:endParaRPr lang="en-US" dirty="0" smtClean="0"/>
          </a:p>
          <a:p>
            <a:pPr marL="660400" indent="-660400">
              <a:lnSpc>
                <a:spcPct val="80000"/>
              </a:lnSpc>
            </a:pPr>
            <a:r>
              <a:rPr lang="en-US" dirty="0" smtClean="0"/>
              <a:t>BTS </a:t>
            </a:r>
            <a:r>
              <a:rPr lang="en-US" dirty="0"/>
              <a:t>brought the research in-house, where </a:t>
            </a:r>
            <a:r>
              <a:rPr lang="en-US" dirty="0" smtClean="0"/>
              <a:t>its name was changed from the Transportation Services Output Index (TSOI) to the Transportation </a:t>
            </a:r>
            <a:r>
              <a:rPr lang="en-US" dirty="0"/>
              <a:t>Services Index (TSI)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mtClean="0"/>
              <a:t>Travel Statistics</a:t>
            </a:r>
          </a:p>
        </p:txBody>
      </p:sp>
      <p:sp>
        <p:nvSpPr>
          <p:cNvPr id="8195" name="Rectangle 3"/>
          <p:cNvSpPr>
            <a:spLocks noGrp="1" noChangeArrowheads="1"/>
          </p:cNvSpPr>
          <p:nvPr>
            <p:ph type="body" idx="4294967295"/>
          </p:nvPr>
        </p:nvSpPr>
        <p:spPr>
          <a:xfrm>
            <a:off x="457200" y="1295400"/>
            <a:ext cx="4343400" cy="4525963"/>
          </a:xfrm>
          <a:noFill/>
        </p:spPr>
        <p:txBody>
          <a:bodyPr/>
          <a:lstStyle/>
          <a:p>
            <a:pPr>
              <a:spcBef>
                <a:spcPts val="600"/>
              </a:spcBef>
              <a:buFont typeface="Wingdings" pitchFamily="2" charset="2"/>
              <a:buNone/>
            </a:pPr>
            <a:r>
              <a:rPr lang="en-US" sz="2000" u="sng" smtClean="0"/>
              <a:t>Program Budget ($000)		</a:t>
            </a:r>
          </a:p>
          <a:p>
            <a:pPr>
              <a:spcBef>
                <a:spcPts val="1200"/>
              </a:spcBef>
              <a:spcAft>
                <a:spcPts val="1200"/>
              </a:spcAft>
              <a:buFont typeface="Wingdings" pitchFamily="2" charset="2"/>
              <a:buNone/>
            </a:pPr>
            <a:r>
              <a:rPr lang="en-US" sz="2400" b="1" smtClean="0"/>
              <a:t>FY2009 Actual – 2,947</a:t>
            </a:r>
          </a:p>
          <a:p>
            <a:pPr>
              <a:spcBef>
                <a:spcPts val="1200"/>
              </a:spcBef>
              <a:spcAft>
                <a:spcPts val="1200"/>
              </a:spcAft>
              <a:buFont typeface="Wingdings" pitchFamily="2" charset="2"/>
              <a:buNone/>
            </a:pPr>
            <a:r>
              <a:rPr lang="en-US" sz="2400" b="1" smtClean="0"/>
              <a:t>FY2010 Enacted – 3,056</a:t>
            </a:r>
          </a:p>
          <a:p>
            <a:pPr>
              <a:spcBef>
                <a:spcPts val="1200"/>
              </a:spcBef>
              <a:spcAft>
                <a:spcPts val="1200"/>
              </a:spcAft>
              <a:buFont typeface="Wingdings" pitchFamily="2" charset="2"/>
              <a:buNone/>
            </a:pPr>
            <a:r>
              <a:rPr lang="en-US" sz="2400" b="1" smtClean="0"/>
              <a:t>FY2011 Requested – 3,056</a:t>
            </a:r>
          </a:p>
          <a:p>
            <a:pPr>
              <a:spcBef>
                <a:spcPts val="1200"/>
              </a:spcBef>
              <a:spcAft>
                <a:spcPts val="1200"/>
              </a:spcAft>
              <a:buFont typeface="Wingdings" pitchFamily="2" charset="2"/>
              <a:buNone/>
            </a:pPr>
            <a:r>
              <a:rPr lang="en-US" sz="2400" b="1" smtClean="0"/>
              <a:t>FY10-FY11 Change – 0</a:t>
            </a:r>
          </a:p>
        </p:txBody>
      </p:sp>
      <p:sp>
        <p:nvSpPr>
          <p:cNvPr id="8196" name="TextBox 3"/>
          <p:cNvSpPr txBox="1">
            <a:spLocks noChangeArrowheads="1"/>
          </p:cNvSpPr>
          <p:nvPr/>
        </p:nvSpPr>
        <p:spPr bwMode="auto">
          <a:xfrm>
            <a:off x="4953000" y="1295400"/>
            <a:ext cx="3733800" cy="3370263"/>
          </a:xfrm>
          <a:prstGeom prst="rect">
            <a:avLst/>
          </a:prstGeom>
          <a:noFill/>
          <a:ln w="9525">
            <a:noFill/>
            <a:miter lim="800000"/>
            <a:headEnd/>
            <a:tailEnd/>
          </a:ln>
        </p:spPr>
        <p:txBody>
          <a:bodyPr>
            <a:spAutoFit/>
          </a:bodyPr>
          <a:lstStyle/>
          <a:p>
            <a:pPr>
              <a:lnSpc>
                <a:spcPct val="150000"/>
              </a:lnSpc>
            </a:pPr>
            <a:r>
              <a:rPr lang="en-US" sz="1600" b="1"/>
              <a:t>The Travel Statistics Program provides information regarding business and personal travel as well as passenger travel facilities. Travel data is prepared and disseminated for Federal, State, and local governments to effectively establish transportation policy, planning, and program management.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defTabSz="914400"/>
            <a:r>
              <a:rPr lang="en-US" dirty="0"/>
              <a:t>TSI Components for Passenger</a:t>
            </a:r>
            <a:endParaRPr lang="en-US" dirty="0">
              <a:latin typeface="Modern No. 20" pitchFamily="18" charset="0"/>
            </a:endParaRPr>
          </a:p>
        </p:txBody>
      </p:sp>
      <p:sp>
        <p:nvSpPr>
          <p:cNvPr id="187395" name="Rectangle 3"/>
          <p:cNvSpPr>
            <a:spLocks noGrp="1" noChangeArrowheads="1"/>
          </p:cNvSpPr>
          <p:nvPr>
            <p:ph idx="1"/>
          </p:nvPr>
        </p:nvSpPr>
        <p:spPr>
          <a:xfrm>
            <a:off x="609601" y="1371602"/>
            <a:ext cx="7966075" cy="4352925"/>
          </a:xfrm>
        </p:spPr>
        <p:txBody>
          <a:bodyPr>
            <a:normAutofit/>
          </a:bodyPr>
          <a:lstStyle/>
          <a:p>
            <a:pPr marL="342900" indent="-342900" defTabSz="914400"/>
            <a:r>
              <a:rPr lang="en-US" dirty="0"/>
              <a:t>Air Revenue Passenger Miles</a:t>
            </a:r>
          </a:p>
          <a:p>
            <a:pPr lvl="2" indent="-285750">
              <a:buFont typeface="Wingdings" pitchFamily="2" charset="2"/>
              <a:buChar char="ú"/>
            </a:pPr>
            <a:r>
              <a:rPr lang="en-US" dirty="0"/>
              <a:t>Data from </a:t>
            </a:r>
            <a:r>
              <a:rPr lang="en-US" dirty="0" smtClean="0"/>
              <a:t>BTS / Office of Airline Information</a:t>
            </a:r>
            <a:endParaRPr lang="en-US" dirty="0"/>
          </a:p>
          <a:p>
            <a:pPr marL="342900" indent="-342900" defTabSz="914400"/>
            <a:endParaRPr lang="en-US" dirty="0" smtClean="0"/>
          </a:p>
          <a:p>
            <a:pPr marL="342900" indent="-342900" defTabSz="914400"/>
            <a:r>
              <a:rPr lang="en-US" dirty="0" smtClean="0"/>
              <a:t>National </a:t>
            </a:r>
            <a:r>
              <a:rPr lang="en-US" dirty="0"/>
              <a:t>Transit Ridership</a:t>
            </a:r>
          </a:p>
          <a:p>
            <a:pPr lvl="2" indent="-285750">
              <a:buFont typeface="Wingdings" pitchFamily="2" charset="2"/>
              <a:buChar char="ú"/>
            </a:pPr>
            <a:r>
              <a:rPr lang="en-US" dirty="0"/>
              <a:t>Data from </a:t>
            </a:r>
            <a:r>
              <a:rPr lang="en-US" dirty="0" smtClean="0"/>
              <a:t>American Public Transportation Association</a:t>
            </a:r>
            <a:endParaRPr lang="en-US" dirty="0"/>
          </a:p>
          <a:p>
            <a:pPr marL="342900" indent="-342900" defTabSz="914400"/>
            <a:endParaRPr lang="en-US" dirty="0" smtClean="0"/>
          </a:p>
          <a:p>
            <a:pPr marL="342900" indent="-342900" defTabSz="914400"/>
            <a:r>
              <a:rPr lang="en-US" dirty="0" smtClean="0"/>
              <a:t>Rail </a:t>
            </a:r>
            <a:r>
              <a:rPr lang="en-US" dirty="0"/>
              <a:t>Revenue Passenger Miles</a:t>
            </a:r>
          </a:p>
          <a:p>
            <a:pPr lvl="2" indent="-285750">
              <a:buFont typeface="Wingdings" pitchFamily="2" charset="2"/>
              <a:buChar char="ú"/>
            </a:pPr>
            <a:r>
              <a:rPr lang="en-US" dirty="0"/>
              <a:t>Data from </a:t>
            </a:r>
            <a:r>
              <a:rPr lang="en-US" dirty="0" smtClean="0"/>
              <a:t>Federal Rail Administration </a:t>
            </a:r>
            <a:endParaRPr lang="en-US" dirty="0"/>
          </a:p>
          <a:p>
            <a:pPr lvl="2" indent="-285750">
              <a:buFont typeface="Wingdings" pitchFamily="2" charset="2"/>
              <a:buChar char="ú"/>
            </a:pPr>
            <a:r>
              <a:rPr lang="en-US" dirty="0"/>
              <a:t>Primarily AMTRAK and Alaska Railroad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pPr defTabSz="914400"/>
            <a:r>
              <a:rPr lang="en-US" sz="2800" dirty="0">
                <a:latin typeface="Arial" pitchFamily="34" charset="0"/>
                <a:cs typeface="Arial" pitchFamily="34" charset="0"/>
              </a:rPr>
              <a:t>TSI Components for Freight</a:t>
            </a:r>
          </a:p>
        </p:txBody>
      </p:sp>
      <p:sp>
        <p:nvSpPr>
          <p:cNvPr id="172035" name="Rectangle 3"/>
          <p:cNvSpPr>
            <a:spLocks noGrp="1" noChangeArrowheads="1"/>
          </p:cNvSpPr>
          <p:nvPr>
            <p:ph idx="1"/>
          </p:nvPr>
        </p:nvSpPr>
        <p:spPr>
          <a:xfrm>
            <a:off x="914401" y="1447800"/>
            <a:ext cx="7966075" cy="4724400"/>
          </a:xfrm>
        </p:spPr>
        <p:txBody>
          <a:bodyPr>
            <a:normAutofit fontScale="92500" lnSpcReduction="10000"/>
          </a:bodyPr>
          <a:lstStyle/>
          <a:p>
            <a:pPr marL="342900" indent="-342900" defTabSz="914400">
              <a:lnSpc>
                <a:spcPct val="90000"/>
              </a:lnSpc>
            </a:pPr>
            <a:r>
              <a:rPr lang="en-US" dirty="0">
                <a:latin typeface="Arial" pitchFamily="34" charset="0"/>
                <a:cs typeface="Arial" pitchFamily="34" charset="0"/>
              </a:rPr>
              <a:t>Truck Tonnage</a:t>
            </a:r>
          </a:p>
          <a:p>
            <a:pPr lvl="2" indent="-285750">
              <a:lnSpc>
                <a:spcPct val="90000"/>
              </a:lnSpc>
              <a:buFont typeface="Wingdings" pitchFamily="2" charset="2"/>
              <a:buChar char="ú"/>
            </a:pPr>
            <a:r>
              <a:rPr lang="en-US" dirty="0">
                <a:latin typeface="Arial" pitchFamily="34" charset="0"/>
                <a:cs typeface="Arial" pitchFamily="34" charset="0"/>
              </a:rPr>
              <a:t>Data from </a:t>
            </a:r>
            <a:r>
              <a:rPr lang="en-US" dirty="0" smtClean="0">
                <a:latin typeface="Arial" pitchFamily="34" charset="0"/>
                <a:cs typeface="Arial" pitchFamily="34" charset="0"/>
              </a:rPr>
              <a:t>American Trucking Associations</a:t>
            </a:r>
            <a:endParaRPr lang="en-US" dirty="0">
              <a:latin typeface="Arial" pitchFamily="34" charset="0"/>
              <a:cs typeface="Arial" pitchFamily="34" charset="0"/>
            </a:endParaRPr>
          </a:p>
          <a:p>
            <a:pPr marL="342900" indent="-342900" defTabSz="914400">
              <a:lnSpc>
                <a:spcPct val="90000"/>
              </a:lnSpc>
            </a:pPr>
            <a:endParaRPr lang="en-US" dirty="0" smtClean="0">
              <a:latin typeface="Arial" pitchFamily="34" charset="0"/>
              <a:cs typeface="Arial" pitchFamily="34" charset="0"/>
            </a:endParaRPr>
          </a:p>
          <a:p>
            <a:pPr marL="342900" indent="-342900" defTabSz="914400">
              <a:lnSpc>
                <a:spcPct val="90000"/>
              </a:lnSpc>
            </a:pPr>
            <a:r>
              <a:rPr lang="en-US" dirty="0" smtClean="0">
                <a:latin typeface="Arial" pitchFamily="34" charset="0"/>
                <a:cs typeface="Arial" pitchFamily="34" charset="0"/>
              </a:rPr>
              <a:t>Rail </a:t>
            </a:r>
            <a:r>
              <a:rPr lang="en-US" dirty="0">
                <a:latin typeface="Arial" pitchFamily="34" charset="0"/>
                <a:cs typeface="Arial" pitchFamily="34" charset="0"/>
              </a:rPr>
              <a:t>Carloads and </a:t>
            </a:r>
            <a:r>
              <a:rPr lang="en-US" dirty="0" err="1">
                <a:latin typeface="Arial" pitchFamily="34" charset="0"/>
                <a:cs typeface="Arial" pitchFamily="34" charset="0"/>
              </a:rPr>
              <a:t>Intermodals</a:t>
            </a:r>
            <a:endParaRPr lang="en-US" dirty="0">
              <a:latin typeface="Arial" pitchFamily="34" charset="0"/>
              <a:cs typeface="Arial" pitchFamily="34" charset="0"/>
            </a:endParaRPr>
          </a:p>
          <a:p>
            <a:pPr lvl="2" indent="-285750">
              <a:lnSpc>
                <a:spcPct val="90000"/>
              </a:lnSpc>
              <a:buFont typeface="Wingdings" pitchFamily="2" charset="2"/>
              <a:buChar char="ú"/>
            </a:pPr>
            <a:r>
              <a:rPr lang="en-US" dirty="0" smtClean="0">
                <a:latin typeface="Arial" pitchFamily="34" charset="0"/>
                <a:cs typeface="Arial" pitchFamily="34" charset="0"/>
              </a:rPr>
              <a:t>Data from Association of American Railroads </a:t>
            </a:r>
          </a:p>
          <a:p>
            <a:pPr lvl="3" indent="-285750">
              <a:lnSpc>
                <a:spcPct val="90000"/>
              </a:lnSpc>
              <a:buFont typeface="Wingdings" pitchFamily="2" charset="2"/>
              <a:buChar char="ú"/>
            </a:pPr>
            <a:r>
              <a:rPr lang="en-US" dirty="0" smtClean="0">
                <a:latin typeface="Arial" pitchFamily="34" charset="0"/>
                <a:cs typeface="Arial" pitchFamily="34" charset="0"/>
              </a:rPr>
              <a:t>Weekly </a:t>
            </a:r>
            <a:r>
              <a:rPr lang="en-US" dirty="0">
                <a:latin typeface="Arial" pitchFamily="34" charset="0"/>
                <a:cs typeface="Arial" pitchFamily="34" charset="0"/>
              </a:rPr>
              <a:t>Railroad </a:t>
            </a:r>
            <a:r>
              <a:rPr lang="en-US" dirty="0" smtClean="0">
                <a:latin typeface="Arial" pitchFamily="34" charset="0"/>
                <a:cs typeface="Arial" pitchFamily="34" charset="0"/>
              </a:rPr>
              <a:t>Traffic</a:t>
            </a:r>
            <a:endParaRPr lang="en-US" dirty="0">
              <a:latin typeface="Arial" pitchFamily="34" charset="0"/>
              <a:cs typeface="Arial" pitchFamily="34" charset="0"/>
            </a:endParaRPr>
          </a:p>
          <a:p>
            <a:pPr marL="342900" indent="-342900" defTabSz="914400">
              <a:lnSpc>
                <a:spcPct val="90000"/>
              </a:lnSpc>
            </a:pPr>
            <a:endParaRPr lang="en-US" dirty="0" smtClean="0">
              <a:latin typeface="Arial" pitchFamily="34" charset="0"/>
              <a:cs typeface="Arial" pitchFamily="34" charset="0"/>
            </a:endParaRPr>
          </a:p>
          <a:p>
            <a:pPr marL="342900" indent="-342900" defTabSz="914400">
              <a:lnSpc>
                <a:spcPct val="90000"/>
              </a:lnSpc>
            </a:pPr>
            <a:r>
              <a:rPr lang="en-US" dirty="0" smtClean="0">
                <a:latin typeface="Arial" pitchFamily="34" charset="0"/>
                <a:cs typeface="Arial" pitchFamily="34" charset="0"/>
              </a:rPr>
              <a:t>Waterborne </a:t>
            </a:r>
            <a:r>
              <a:rPr lang="en-US" dirty="0">
                <a:latin typeface="Arial" pitchFamily="34" charset="0"/>
                <a:cs typeface="Arial" pitchFamily="34" charset="0"/>
              </a:rPr>
              <a:t>Commerce</a:t>
            </a:r>
          </a:p>
          <a:p>
            <a:pPr lvl="2" indent="-285750">
              <a:lnSpc>
                <a:spcPct val="90000"/>
              </a:lnSpc>
              <a:buFont typeface="Wingdings" pitchFamily="2" charset="2"/>
              <a:buChar char="ú"/>
            </a:pPr>
            <a:r>
              <a:rPr lang="en-US" dirty="0">
                <a:latin typeface="Arial" pitchFamily="34" charset="0"/>
                <a:cs typeface="Arial" pitchFamily="34" charset="0"/>
              </a:rPr>
              <a:t>Data from </a:t>
            </a:r>
            <a:r>
              <a:rPr lang="en-US" dirty="0" smtClean="0">
                <a:latin typeface="Arial" pitchFamily="34" charset="0"/>
                <a:cs typeface="Arial" pitchFamily="34" charset="0"/>
              </a:rPr>
              <a:t>Army Corps Of Engineers</a:t>
            </a:r>
            <a:endParaRPr lang="en-US" dirty="0">
              <a:latin typeface="Arial" pitchFamily="34" charset="0"/>
              <a:cs typeface="Arial" pitchFamily="34" charset="0"/>
            </a:endParaRPr>
          </a:p>
          <a:p>
            <a:pPr lvl="3" indent="-285750">
              <a:lnSpc>
                <a:spcPct val="90000"/>
              </a:lnSpc>
              <a:buFont typeface="Wingdings" pitchFamily="2" charset="2"/>
              <a:buChar char="ú"/>
            </a:pPr>
            <a:r>
              <a:rPr lang="en-US" dirty="0">
                <a:latin typeface="Arial" pitchFamily="34" charset="0"/>
                <a:cs typeface="Arial" pitchFamily="34" charset="0"/>
              </a:rPr>
              <a:t>Inland Waterways Monthly Indicator</a:t>
            </a:r>
          </a:p>
          <a:p>
            <a:pPr marL="342900" indent="-342900" defTabSz="914400">
              <a:lnSpc>
                <a:spcPct val="90000"/>
              </a:lnSpc>
            </a:pPr>
            <a:endParaRPr lang="en-US" dirty="0" smtClean="0">
              <a:latin typeface="Arial" pitchFamily="34" charset="0"/>
              <a:cs typeface="Arial" pitchFamily="34" charset="0"/>
            </a:endParaRPr>
          </a:p>
          <a:p>
            <a:pPr marL="342900" indent="-342900" defTabSz="914400">
              <a:lnSpc>
                <a:spcPct val="90000"/>
              </a:lnSpc>
            </a:pPr>
            <a:r>
              <a:rPr lang="en-US" dirty="0" smtClean="0">
                <a:latin typeface="Arial" pitchFamily="34" charset="0"/>
                <a:cs typeface="Arial" pitchFamily="34" charset="0"/>
              </a:rPr>
              <a:t>Air </a:t>
            </a:r>
            <a:r>
              <a:rPr lang="en-US" dirty="0">
                <a:latin typeface="Arial" pitchFamily="34" charset="0"/>
                <a:cs typeface="Arial" pitchFamily="34" charset="0"/>
              </a:rPr>
              <a:t>Ton-Miles</a:t>
            </a:r>
          </a:p>
          <a:p>
            <a:pPr lvl="2" indent="-285750">
              <a:buFont typeface="Wingdings" pitchFamily="2" charset="2"/>
              <a:buChar char="ú"/>
            </a:pPr>
            <a:r>
              <a:rPr lang="en-US" dirty="0" smtClean="0">
                <a:latin typeface="Arial" pitchFamily="34" charset="0"/>
                <a:cs typeface="Arial" pitchFamily="34" charset="0"/>
              </a:rPr>
              <a:t>Data from BTS / Office of Airline Information</a:t>
            </a:r>
          </a:p>
          <a:p>
            <a:pPr marL="342900" indent="-342900" defTabSz="914400">
              <a:lnSpc>
                <a:spcPct val="90000"/>
              </a:lnSpc>
            </a:pPr>
            <a:endParaRPr lang="en-US" dirty="0" smtClean="0">
              <a:latin typeface="Arial" pitchFamily="34" charset="0"/>
              <a:cs typeface="Arial" pitchFamily="34" charset="0"/>
            </a:endParaRPr>
          </a:p>
          <a:p>
            <a:pPr marL="342900" indent="-342900" defTabSz="914400">
              <a:lnSpc>
                <a:spcPct val="90000"/>
              </a:lnSpc>
            </a:pPr>
            <a:r>
              <a:rPr lang="en-US" dirty="0" smtClean="0">
                <a:latin typeface="Arial" pitchFamily="34" charset="0"/>
                <a:cs typeface="Arial" pitchFamily="34" charset="0"/>
              </a:rPr>
              <a:t>Gas </a:t>
            </a:r>
            <a:r>
              <a:rPr lang="en-US" dirty="0">
                <a:latin typeface="Arial" pitchFamily="34" charset="0"/>
                <a:cs typeface="Arial" pitchFamily="34" charset="0"/>
              </a:rPr>
              <a:t>and Petroleum Movement</a:t>
            </a:r>
          </a:p>
          <a:p>
            <a:pPr lvl="2" indent="-285750">
              <a:lnSpc>
                <a:spcPct val="90000"/>
              </a:lnSpc>
              <a:buFont typeface="Wingdings" pitchFamily="2" charset="2"/>
              <a:buChar char="ú"/>
            </a:pPr>
            <a:r>
              <a:rPr lang="en-US" dirty="0">
                <a:latin typeface="Arial" pitchFamily="34" charset="0"/>
                <a:cs typeface="Arial" pitchFamily="34" charset="0"/>
              </a:rPr>
              <a:t>Data from </a:t>
            </a:r>
            <a:r>
              <a:rPr lang="en-US" dirty="0" smtClean="0">
                <a:latin typeface="Arial" pitchFamily="34" charset="0"/>
                <a:cs typeface="Arial" pitchFamily="34" charset="0"/>
              </a:rPr>
              <a:t>Energy Information Administration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r>
              <a:rPr lang="en-US" sz="2800" dirty="0" smtClean="0">
                <a:latin typeface="Arial" pitchFamily="34" charset="0"/>
                <a:cs typeface="Arial" pitchFamily="34" charset="0"/>
              </a:rPr>
              <a:t>Calculation of TSI</a:t>
            </a:r>
            <a:endParaRPr lang="en-US" sz="2800" dirty="0">
              <a:latin typeface="Arial" pitchFamily="34" charset="0"/>
              <a:cs typeface="Arial" pitchFamily="34" charset="0"/>
            </a:endParaRPr>
          </a:p>
        </p:txBody>
      </p:sp>
      <p:sp>
        <p:nvSpPr>
          <p:cNvPr id="210947" name="Rectangle 3"/>
          <p:cNvSpPr>
            <a:spLocks noGrp="1" noChangeArrowheads="1"/>
          </p:cNvSpPr>
          <p:nvPr>
            <p:ph idx="1"/>
          </p:nvPr>
        </p:nvSpPr>
        <p:spPr>
          <a:xfrm>
            <a:off x="914400" y="1295400"/>
            <a:ext cx="7772400" cy="4525963"/>
          </a:xfrm>
        </p:spPr>
        <p:txBody>
          <a:bodyPr>
            <a:normAutofit/>
          </a:bodyPr>
          <a:lstStyle/>
          <a:p>
            <a:r>
              <a:rPr lang="en-US" sz="1600" dirty="0">
                <a:latin typeface="Arial" pitchFamily="34" charset="0"/>
                <a:cs typeface="Arial" pitchFamily="34" charset="0"/>
              </a:rPr>
              <a:t>Seasonal </a:t>
            </a:r>
            <a:r>
              <a:rPr lang="en-US" sz="1600" dirty="0" smtClean="0">
                <a:latin typeface="Arial" pitchFamily="34" charset="0"/>
                <a:cs typeface="Arial" pitchFamily="34" charset="0"/>
              </a:rPr>
              <a:t>Adjustment:</a:t>
            </a:r>
          </a:p>
          <a:p>
            <a:pPr lvl="1"/>
            <a:r>
              <a:rPr lang="en-US" dirty="0" smtClean="0">
                <a:latin typeface="Arial" pitchFamily="34" charset="0"/>
                <a:cs typeface="Arial" pitchFamily="34" charset="0"/>
              </a:rPr>
              <a:t>X12 </a:t>
            </a:r>
            <a:r>
              <a:rPr lang="en-US" dirty="0">
                <a:latin typeface="Arial" pitchFamily="34" charset="0"/>
                <a:cs typeface="Arial" pitchFamily="34" charset="0"/>
              </a:rPr>
              <a:t>method (Census procedure)</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Indexing</a:t>
            </a:r>
          </a:p>
          <a:p>
            <a:pPr lvl="1"/>
            <a:r>
              <a:rPr lang="en-US" dirty="0" smtClean="0">
                <a:latin typeface="Arial" pitchFamily="34" charset="0"/>
                <a:cs typeface="Arial" pitchFamily="34" charset="0"/>
              </a:rPr>
              <a:t>Base = 2000</a:t>
            </a:r>
            <a:endParaRPr lang="en-US" dirty="0">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Weighting</a:t>
            </a:r>
          </a:p>
          <a:p>
            <a:pPr lvl="1"/>
            <a:r>
              <a:rPr lang="en-US" dirty="0" smtClean="0">
                <a:latin typeface="Arial" pitchFamily="34" charset="0"/>
                <a:cs typeface="Arial" pitchFamily="34" charset="0"/>
              </a:rPr>
              <a:t>Value-added </a:t>
            </a:r>
            <a:r>
              <a:rPr lang="en-US" dirty="0">
                <a:latin typeface="Arial" pitchFamily="34" charset="0"/>
                <a:cs typeface="Arial" pitchFamily="34" charset="0"/>
              </a:rPr>
              <a:t>GDP weights derived from BEA’s Survey of Current Business</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Chaining</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7" name="Rectangle 27"/>
          <p:cNvSpPr>
            <a:spLocks noChangeArrowheads="1"/>
          </p:cNvSpPr>
          <p:nvPr/>
        </p:nvSpPr>
        <p:spPr bwMode="auto">
          <a:xfrm>
            <a:off x="609600" y="254170"/>
            <a:ext cx="8001000" cy="830997"/>
          </a:xfrm>
          <a:prstGeom prst="rect">
            <a:avLst/>
          </a:prstGeom>
          <a:noFill/>
          <a:ln w="9525">
            <a:noFill/>
            <a:miter lim="800000"/>
            <a:headEnd/>
            <a:tailEnd/>
          </a:ln>
          <a:effectLst/>
        </p:spPr>
        <p:txBody>
          <a:bodyPr wrap="square" anchor="ctr">
            <a:spAutoFit/>
          </a:bodyPr>
          <a:lstStyle/>
          <a:p>
            <a:pPr algn="ctr"/>
            <a:r>
              <a:rPr lang="en-US" b="1" dirty="0">
                <a:solidFill>
                  <a:srgbClr val="000000"/>
                </a:solidFill>
                <a:latin typeface="Arial" charset="0"/>
                <a:ea typeface="Times New Roman" pitchFamily="18" charset="0"/>
                <a:cs typeface="Arial" charset="0"/>
              </a:rPr>
              <a:t>Transportation Services Index</a:t>
            </a:r>
            <a:r>
              <a:rPr lang="en-US" b="1" dirty="0" smtClean="0">
                <a:solidFill>
                  <a:srgbClr val="000000"/>
                </a:solidFill>
                <a:latin typeface="Arial" charset="0"/>
                <a:ea typeface="Times New Roman" pitchFamily="18" charset="0"/>
                <a:cs typeface="Arial" charset="0"/>
              </a:rPr>
              <a:t>, </a:t>
            </a:r>
          </a:p>
          <a:p>
            <a:pPr algn="ctr"/>
            <a:r>
              <a:rPr lang="en-US" b="1" dirty="0" smtClean="0">
                <a:solidFill>
                  <a:srgbClr val="000000"/>
                </a:solidFill>
                <a:latin typeface="Arial" charset="0"/>
                <a:ea typeface="Times New Roman" pitchFamily="18" charset="0"/>
                <a:cs typeface="Arial" charset="0"/>
              </a:rPr>
              <a:t>January 1990 </a:t>
            </a:r>
            <a:r>
              <a:rPr lang="en-US" b="1" dirty="0">
                <a:solidFill>
                  <a:srgbClr val="000000"/>
                </a:solidFill>
                <a:latin typeface="Arial" charset="0"/>
                <a:ea typeface="Times New Roman" pitchFamily="18" charset="0"/>
                <a:cs typeface="Arial" charset="0"/>
              </a:rPr>
              <a:t>– </a:t>
            </a:r>
            <a:r>
              <a:rPr lang="en-US" b="1" dirty="0" smtClean="0">
                <a:solidFill>
                  <a:srgbClr val="000000"/>
                </a:solidFill>
                <a:latin typeface="Arial" charset="0"/>
                <a:ea typeface="Times New Roman" pitchFamily="18" charset="0"/>
                <a:cs typeface="Arial" charset="0"/>
              </a:rPr>
              <a:t>March 2010</a:t>
            </a:r>
            <a:endParaRPr lang="en-US" dirty="0">
              <a:latin typeface="Arial" charset="0"/>
              <a:ea typeface="Times New Roman" pitchFamily="18" charset="0"/>
              <a:cs typeface="Arial" charset="0"/>
            </a:endParaRPr>
          </a:p>
        </p:txBody>
      </p:sp>
      <p:sp>
        <p:nvSpPr>
          <p:cNvPr id="102428" name="Rectangle 28"/>
          <p:cNvSpPr>
            <a:spLocks noChangeArrowheads="1"/>
          </p:cNvSpPr>
          <p:nvPr/>
        </p:nvSpPr>
        <p:spPr bwMode="auto">
          <a:xfrm>
            <a:off x="1828801" y="5182480"/>
            <a:ext cx="188494" cy="507831"/>
          </a:xfrm>
          <a:prstGeom prst="rect">
            <a:avLst/>
          </a:prstGeom>
          <a:noFill/>
          <a:ln w="9525">
            <a:noFill/>
            <a:miter lim="800000"/>
            <a:headEnd/>
            <a:tailEnd/>
          </a:ln>
          <a:effectLst/>
        </p:spPr>
        <p:txBody>
          <a:bodyPr wrap="none" anchor="ctr">
            <a:spAutoFit/>
          </a:bodyPr>
          <a:lstStyle/>
          <a:p>
            <a:r>
              <a:rPr lang="en-US" sz="900">
                <a:latin typeface="Arial" charset="0"/>
                <a:cs typeface="Times New Roman" pitchFamily="18" charset="0"/>
              </a:rPr>
              <a:t/>
            </a:r>
            <a:br>
              <a:rPr lang="en-US" sz="900">
                <a:latin typeface="Arial" charset="0"/>
                <a:cs typeface="Times New Roman" pitchFamily="18" charset="0"/>
              </a:rPr>
            </a:br>
            <a:endParaRPr lang="en-US" sz="1800">
              <a:latin typeface="Arial" charset="0"/>
            </a:endParaRPr>
          </a:p>
        </p:txBody>
      </p:sp>
      <p:graphicFrame>
        <p:nvGraphicFramePr>
          <p:cNvPr id="5" name="Chart 4"/>
          <p:cNvGraphicFramePr>
            <a:graphicFrameLocks noGrp="1"/>
          </p:cNvGraphicFramePr>
          <p:nvPr/>
        </p:nvGraphicFramePr>
        <p:xfrm>
          <a:off x="228600" y="1219200"/>
          <a:ext cx="8668956" cy="48768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1295400" y="1295400"/>
            <a:ext cx="6781800" cy="4525963"/>
          </a:xfrm>
        </p:spPr>
        <p:txBody>
          <a:bodyPr>
            <a:normAutofit fontScale="77500" lnSpcReduction="20000"/>
          </a:bodyPr>
          <a:lstStyle/>
          <a:p>
            <a:r>
              <a:rPr lang="en-US" sz="2300" dirty="0" smtClean="0">
                <a:latin typeface="Arial" pitchFamily="34" charset="0"/>
                <a:cs typeface="Arial" pitchFamily="34" charset="0"/>
              </a:rPr>
              <a:t>Research on the history of the TSI (from 1979 to the present) shows that the freight component of the TSI demonstrates a strong leading relationship to the economy. </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When the accelerations and decelerations of the freight TSI are compared to the growth cycles of the economy, declines in the freight TSI lead decelerations in the growth cycle.</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Published results in:</a:t>
            </a:r>
          </a:p>
          <a:p>
            <a:pPr lvl="1"/>
            <a:r>
              <a:rPr lang="en-US" sz="2300" dirty="0" smtClean="0">
                <a:latin typeface="Arial" pitchFamily="34" charset="0"/>
                <a:cs typeface="Arial" pitchFamily="34" charset="0"/>
              </a:rPr>
              <a:t>Technical Report #2:</a:t>
            </a:r>
          </a:p>
          <a:p>
            <a:pPr lvl="2"/>
            <a:r>
              <a:rPr lang="en-US" sz="2300" i="1" dirty="0" smtClean="0">
                <a:latin typeface="Arial" pitchFamily="34" charset="0"/>
                <a:cs typeface="Arial" pitchFamily="34" charset="0"/>
              </a:rPr>
              <a:t>Transportation Services Index and the Economy</a:t>
            </a:r>
            <a:r>
              <a:rPr lang="en-US" sz="2300" dirty="0" smtClean="0">
                <a:latin typeface="Arial" pitchFamily="34" charset="0"/>
                <a:cs typeface="Arial" pitchFamily="34" charset="0"/>
              </a:rPr>
              <a:t>, December 2007</a:t>
            </a:r>
          </a:p>
          <a:p>
            <a:pPr lvl="1"/>
            <a:r>
              <a:rPr lang="en-US" sz="2300" dirty="0" smtClean="0">
                <a:latin typeface="Arial" pitchFamily="34" charset="0"/>
                <a:cs typeface="Arial" pitchFamily="34" charset="0"/>
              </a:rPr>
              <a:t> Transportation Trends in Focus #2:</a:t>
            </a:r>
          </a:p>
          <a:p>
            <a:pPr lvl="2"/>
            <a:r>
              <a:rPr lang="en-US" sz="2300" i="1" dirty="0" smtClean="0">
                <a:latin typeface="Arial" pitchFamily="34" charset="0"/>
                <a:cs typeface="Arial" pitchFamily="34" charset="0"/>
              </a:rPr>
              <a:t>The Freight Transportation Services Index as a Leading Economic Indicator,</a:t>
            </a:r>
            <a:r>
              <a:rPr lang="en-US" sz="2300" dirty="0" smtClean="0">
                <a:latin typeface="Arial" pitchFamily="34" charset="0"/>
                <a:cs typeface="Arial" pitchFamily="34" charset="0"/>
              </a:rPr>
              <a:t> September 2009</a:t>
            </a:r>
          </a:p>
          <a:p>
            <a:endParaRPr lang="en-US" sz="2000" dirty="0"/>
          </a:p>
        </p:txBody>
      </p:sp>
      <p:sp>
        <p:nvSpPr>
          <p:cNvPr id="5" name="TextBox 4"/>
          <p:cNvSpPr txBox="1"/>
          <p:nvPr/>
        </p:nvSpPr>
        <p:spPr>
          <a:xfrm>
            <a:off x="609600" y="533400"/>
            <a:ext cx="5344026" cy="523220"/>
          </a:xfrm>
          <a:prstGeom prst="rect">
            <a:avLst/>
          </a:prstGeom>
          <a:noFill/>
        </p:spPr>
        <p:txBody>
          <a:bodyPr wrap="none" rtlCol="0">
            <a:spAutoFit/>
          </a:bodyPr>
          <a:lstStyle/>
          <a:p>
            <a:r>
              <a:rPr lang="en-US" sz="2800" b="1" i="0" dirty="0" smtClean="0">
                <a:solidFill>
                  <a:schemeClr val="tx1"/>
                </a:solidFill>
                <a:latin typeface="+mj-lt"/>
              </a:rPr>
              <a:t>Does TSI Lead the Economy?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smtClean="0">
                <a:latin typeface="Arial" pitchFamily="34" charset="0"/>
                <a:cs typeface="Arial" pitchFamily="34" charset="0"/>
              </a:rPr>
              <a:t>Recent Turning Point in Freight TSI</a:t>
            </a:r>
            <a:endParaRPr lang="en-US" sz="2800" dirty="0">
              <a:latin typeface="Arial" pitchFamily="34" charset="0"/>
              <a:cs typeface="Arial" pitchFamily="34" charset="0"/>
            </a:endParaRPr>
          </a:p>
        </p:txBody>
      </p:sp>
      <p:graphicFrame>
        <p:nvGraphicFramePr>
          <p:cNvPr id="6" name="Chart 5"/>
          <p:cNvGraphicFramePr>
            <a:graphicFrameLocks noGrp="1"/>
          </p:cNvGraphicFramePr>
          <p:nvPr/>
        </p:nvGraphicFramePr>
        <p:xfrm>
          <a:off x="304800" y="990600"/>
          <a:ext cx="8582025"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itchFamily="34" charset="0"/>
                <a:cs typeface="Arial" pitchFamily="34" charset="0"/>
              </a:rPr>
              <a:t>Current research</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066800" y="1295400"/>
            <a:ext cx="7620000" cy="4525963"/>
          </a:xfrm>
        </p:spPr>
        <p:txBody>
          <a:bodyPr>
            <a:normAutofit/>
          </a:bodyPr>
          <a:lstStyle/>
          <a:p>
            <a:r>
              <a:rPr lang="en-US" sz="1900" dirty="0" smtClean="0">
                <a:latin typeface="Arial" pitchFamily="34" charset="0"/>
                <a:cs typeface="Arial" pitchFamily="34" charset="0"/>
              </a:rPr>
              <a:t>Updating turning points in Freight TSI</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Creating a Passenger TSI with highway VMT</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Comparing TSI to other measures</a:t>
            </a:r>
          </a:p>
          <a:p>
            <a:pPr lvl="1"/>
            <a:r>
              <a:rPr lang="en-US" sz="1900" dirty="0" smtClean="0">
                <a:latin typeface="Arial" pitchFamily="34" charset="0"/>
                <a:cs typeface="Arial" pitchFamily="34" charset="0"/>
              </a:rPr>
              <a:t>Transportation equipment index (data from Federal Reserve Board)</a:t>
            </a:r>
          </a:p>
          <a:p>
            <a:pPr lvl="1"/>
            <a:r>
              <a:rPr lang="en-US" sz="1900" dirty="0" smtClean="0">
                <a:latin typeface="Arial" pitchFamily="34" charset="0"/>
                <a:cs typeface="Arial" pitchFamily="34" charset="0"/>
              </a:rPr>
              <a:t>Transportation employment</a:t>
            </a:r>
          </a:p>
          <a:p>
            <a:pPr lvl="1"/>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Updating Passenger TSI with Federal Transit Administration data</a:t>
            </a:r>
          </a:p>
          <a:p>
            <a:pPr lvl="1"/>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1066800" y="1828800"/>
            <a:ext cx="7239000" cy="1447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defRPr/>
            </a:pPr>
            <a:r>
              <a:rPr lang="en-US" sz="2400" dirty="0" smtClean="0">
                <a:solidFill>
                  <a:schemeClr val="tx1"/>
                </a:solidFill>
              </a:rPr>
              <a:t>BUREAU OF TRANSPORTATION STATISTICS</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Advisory Council on Transportation Statistics</a:t>
            </a:r>
          </a:p>
        </p:txBody>
      </p:sp>
      <p:sp>
        <p:nvSpPr>
          <p:cNvPr id="4099" name="Rectangle 3"/>
          <p:cNvSpPr>
            <a:spLocks noGrp="1" noChangeArrowheads="1"/>
          </p:cNvSpPr>
          <p:nvPr>
            <p:ph type="subTitle" idx="1"/>
          </p:nvPr>
        </p:nvSpPr>
        <p:spPr>
          <a:xfrm>
            <a:off x="1371600" y="3886200"/>
            <a:ext cx="6400800" cy="1295400"/>
          </a:xfrm>
        </p:spPr>
        <p:txBody>
          <a:bodyPr/>
          <a:lstStyle/>
          <a:p>
            <a:r>
              <a:rPr lang="en-US" sz="1800" b="1" dirty="0" smtClean="0"/>
              <a:t>BTS Program Resources</a:t>
            </a:r>
          </a:p>
          <a:p>
            <a:endParaRPr lang="en-US" sz="1800" b="1" dirty="0" smtClean="0"/>
          </a:p>
          <a:p>
            <a:r>
              <a:rPr lang="en-US" sz="1800" b="1" dirty="0" smtClean="0"/>
              <a:t>June 4, 2010</a:t>
            </a: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smtClean="0"/>
              <a:t>Freight Statistics</a:t>
            </a:r>
          </a:p>
        </p:txBody>
      </p:sp>
      <p:sp>
        <p:nvSpPr>
          <p:cNvPr id="9219" name="Rectangle 3"/>
          <p:cNvSpPr>
            <a:spLocks noGrp="1" noChangeArrowheads="1"/>
          </p:cNvSpPr>
          <p:nvPr>
            <p:ph type="body" idx="4294967295"/>
          </p:nvPr>
        </p:nvSpPr>
        <p:spPr>
          <a:xfrm>
            <a:off x="457200" y="1295400"/>
            <a:ext cx="4343400" cy="4525963"/>
          </a:xfrm>
          <a:noFill/>
        </p:spPr>
        <p:txBody>
          <a:bodyPr/>
          <a:lstStyle/>
          <a:p>
            <a:pPr>
              <a:spcBef>
                <a:spcPts val="600"/>
              </a:spcBef>
              <a:buFont typeface="Wingdings" pitchFamily="2" charset="2"/>
              <a:buNone/>
            </a:pPr>
            <a:r>
              <a:rPr lang="en-US" sz="2000" u="sng" dirty="0" smtClean="0"/>
              <a:t>Program Budget ($000)		</a:t>
            </a:r>
          </a:p>
          <a:p>
            <a:pPr>
              <a:spcBef>
                <a:spcPts val="1200"/>
              </a:spcBef>
              <a:spcAft>
                <a:spcPts val="1200"/>
              </a:spcAft>
              <a:buFont typeface="Wingdings" pitchFamily="2" charset="2"/>
              <a:buNone/>
            </a:pPr>
            <a:r>
              <a:rPr lang="en-US" sz="2400" b="1" dirty="0" smtClean="0"/>
              <a:t>FY2009 Actual – 10,723</a:t>
            </a:r>
          </a:p>
          <a:p>
            <a:pPr>
              <a:spcBef>
                <a:spcPts val="1200"/>
              </a:spcBef>
              <a:spcAft>
                <a:spcPts val="1200"/>
              </a:spcAft>
              <a:buFont typeface="Wingdings" pitchFamily="2" charset="2"/>
              <a:buNone/>
            </a:pPr>
            <a:r>
              <a:rPr lang="en-US" sz="2400" b="1" dirty="0" smtClean="0"/>
              <a:t>FY2010 Enacted – 11,120</a:t>
            </a:r>
          </a:p>
          <a:p>
            <a:pPr>
              <a:spcBef>
                <a:spcPts val="1200"/>
              </a:spcBef>
              <a:spcAft>
                <a:spcPts val="1200"/>
              </a:spcAft>
              <a:buFont typeface="Wingdings" pitchFamily="2" charset="2"/>
              <a:buNone/>
            </a:pPr>
            <a:r>
              <a:rPr lang="en-US" sz="2400" b="1" dirty="0" smtClean="0"/>
              <a:t>FY2011 Requested – 13,120</a:t>
            </a:r>
          </a:p>
          <a:p>
            <a:pPr>
              <a:spcBef>
                <a:spcPts val="1200"/>
              </a:spcBef>
              <a:spcAft>
                <a:spcPts val="1200"/>
              </a:spcAft>
              <a:buFont typeface="Wingdings" pitchFamily="2" charset="2"/>
              <a:buNone/>
            </a:pPr>
            <a:r>
              <a:rPr lang="en-US" sz="2400" b="1" dirty="0" smtClean="0"/>
              <a:t>FY10-FY11 Change – 2,000</a:t>
            </a:r>
          </a:p>
        </p:txBody>
      </p:sp>
      <p:sp>
        <p:nvSpPr>
          <p:cNvPr id="9220" name="TextBox 3"/>
          <p:cNvSpPr txBox="1">
            <a:spLocks noChangeArrowheads="1"/>
          </p:cNvSpPr>
          <p:nvPr/>
        </p:nvSpPr>
        <p:spPr bwMode="auto">
          <a:xfrm>
            <a:off x="4953000" y="1295400"/>
            <a:ext cx="3810000" cy="4478338"/>
          </a:xfrm>
          <a:prstGeom prst="rect">
            <a:avLst/>
          </a:prstGeom>
          <a:noFill/>
          <a:ln w="9525">
            <a:noFill/>
            <a:miter lim="800000"/>
            <a:headEnd/>
            <a:tailEnd/>
          </a:ln>
        </p:spPr>
        <p:txBody>
          <a:bodyPr>
            <a:spAutoFit/>
          </a:bodyPr>
          <a:lstStyle/>
          <a:p>
            <a:pPr>
              <a:lnSpc>
                <a:spcPct val="150000"/>
              </a:lnSpc>
            </a:pPr>
            <a:r>
              <a:rPr lang="en-US" sz="1600" b="1"/>
              <a:t>The Freight Data Program develops and compiles data and information on the movement of freight within, through, into, and from United States by all modes of transportation. It is a critical program that focuses on collecting, compiling, analyzing, and publishing a comprehensive set of transportation statistics on the performance and impacts of national and international freight flows on the Nation’s transportation 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smtClean="0"/>
              <a:t>Transportation Economics</a:t>
            </a:r>
          </a:p>
        </p:txBody>
      </p:sp>
      <p:sp>
        <p:nvSpPr>
          <p:cNvPr id="10243" name="Rectangle 3"/>
          <p:cNvSpPr>
            <a:spLocks noGrp="1" noChangeArrowheads="1"/>
          </p:cNvSpPr>
          <p:nvPr>
            <p:ph type="body" idx="4294967295"/>
          </p:nvPr>
        </p:nvSpPr>
        <p:spPr>
          <a:xfrm>
            <a:off x="457200" y="1295400"/>
            <a:ext cx="4343400" cy="4525963"/>
          </a:xfrm>
          <a:noFill/>
        </p:spPr>
        <p:txBody>
          <a:bodyPr/>
          <a:lstStyle/>
          <a:p>
            <a:pPr>
              <a:spcBef>
                <a:spcPts val="600"/>
              </a:spcBef>
              <a:buFont typeface="Wingdings" pitchFamily="2" charset="2"/>
              <a:buNone/>
            </a:pPr>
            <a:r>
              <a:rPr lang="en-US" sz="2000" u="sng" smtClean="0"/>
              <a:t>Program Budget ($000)		</a:t>
            </a:r>
          </a:p>
          <a:p>
            <a:pPr>
              <a:spcBef>
                <a:spcPts val="1200"/>
              </a:spcBef>
              <a:spcAft>
                <a:spcPts val="1200"/>
              </a:spcAft>
              <a:buFont typeface="Wingdings" pitchFamily="2" charset="2"/>
              <a:buNone/>
            </a:pPr>
            <a:r>
              <a:rPr lang="en-US" sz="2400" b="1" smtClean="0"/>
              <a:t>FY2009 Actual – 1,811</a:t>
            </a:r>
          </a:p>
          <a:p>
            <a:pPr>
              <a:spcBef>
                <a:spcPts val="1200"/>
              </a:spcBef>
              <a:spcAft>
                <a:spcPts val="1200"/>
              </a:spcAft>
              <a:buFont typeface="Wingdings" pitchFamily="2" charset="2"/>
              <a:buNone/>
            </a:pPr>
            <a:r>
              <a:rPr lang="en-US" sz="2400" b="1" smtClean="0"/>
              <a:t>FY2010 Enacted – 1,878</a:t>
            </a:r>
          </a:p>
          <a:p>
            <a:pPr>
              <a:spcBef>
                <a:spcPts val="1200"/>
              </a:spcBef>
              <a:spcAft>
                <a:spcPts val="1200"/>
              </a:spcAft>
              <a:buFont typeface="Wingdings" pitchFamily="2" charset="2"/>
              <a:buNone/>
            </a:pPr>
            <a:r>
              <a:rPr lang="en-US" sz="2400" b="1" smtClean="0"/>
              <a:t>FY2011 Requested – 1,878</a:t>
            </a:r>
          </a:p>
          <a:p>
            <a:pPr>
              <a:spcBef>
                <a:spcPts val="1200"/>
              </a:spcBef>
              <a:spcAft>
                <a:spcPts val="1200"/>
              </a:spcAft>
              <a:buFont typeface="Wingdings" pitchFamily="2" charset="2"/>
              <a:buNone/>
            </a:pPr>
            <a:r>
              <a:rPr lang="en-US" sz="2400" b="1" smtClean="0"/>
              <a:t>FY10-FY11 Change – 0</a:t>
            </a:r>
          </a:p>
        </p:txBody>
      </p:sp>
      <p:sp>
        <p:nvSpPr>
          <p:cNvPr id="10244" name="TextBox 3"/>
          <p:cNvSpPr txBox="1">
            <a:spLocks noChangeArrowheads="1"/>
          </p:cNvSpPr>
          <p:nvPr/>
        </p:nvSpPr>
        <p:spPr bwMode="auto">
          <a:xfrm>
            <a:off x="4953000" y="1295400"/>
            <a:ext cx="3733800" cy="4032250"/>
          </a:xfrm>
          <a:prstGeom prst="rect">
            <a:avLst/>
          </a:prstGeom>
          <a:noFill/>
          <a:ln w="9525">
            <a:noFill/>
            <a:miter lim="800000"/>
            <a:headEnd/>
            <a:tailEnd/>
          </a:ln>
        </p:spPr>
        <p:txBody>
          <a:bodyPr>
            <a:spAutoFit/>
          </a:bodyPr>
          <a:lstStyle/>
          <a:p>
            <a:r>
              <a:rPr lang="en-US" sz="1600" b="1"/>
              <a:t>The Transportation Economics Program develops basic economic and financial data to support transportation decision making, including the development of economic indicators that explain the relationship between transportation and the economy. Program products provide transportation policy officials with information and data on how decisions influence the larger economy to optimize transportation investments, improve transportation system productivity, and increase the value of transportation to users.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smtClean="0"/>
              <a:t>Geospatial Information</a:t>
            </a:r>
          </a:p>
        </p:txBody>
      </p:sp>
      <p:sp>
        <p:nvSpPr>
          <p:cNvPr id="11267" name="Rectangle 3"/>
          <p:cNvSpPr>
            <a:spLocks noGrp="1" noChangeArrowheads="1"/>
          </p:cNvSpPr>
          <p:nvPr>
            <p:ph type="body" idx="4294967295"/>
          </p:nvPr>
        </p:nvSpPr>
        <p:spPr>
          <a:xfrm>
            <a:off x="457200" y="1295400"/>
            <a:ext cx="4343400" cy="4525963"/>
          </a:xfrm>
          <a:noFill/>
        </p:spPr>
        <p:txBody>
          <a:bodyPr/>
          <a:lstStyle/>
          <a:p>
            <a:pPr>
              <a:spcBef>
                <a:spcPts val="600"/>
              </a:spcBef>
              <a:buFont typeface="Wingdings" pitchFamily="2" charset="2"/>
              <a:buNone/>
            </a:pPr>
            <a:r>
              <a:rPr lang="en-US" sz="2000" u="sng" smtClean="0"/>
              <a:t>Program Budget ($000)		</a:t>
            </a:r>
          </a:p>
          <a:p>
            <a:pPr>
              <a:spcBef>
                <a:spcPts val="1200"/>
              </a:spcBef>
              <a:spcAft>
                <a:spcPts val="1200"/>
              </a:spcAft>
              <a:buFont typeface="Wingdings" pitchFamily="2" charset="2"/>
              <a:buNone/>
            </a:pPr>
            <a:r>
              <a:rPr lang="en-US" sz="2400" b="1" smtClean="0"/>
              <a:t>FY2009 Actual – 1,758</a:t>
            </a:r>
          </a:p>
          <a:p>
            <a:pPr>
              <a:spcBef>
                <a:spcPts val="1200"/>
              </a:spcBef>
              <a:spcAft>
                <a:spcPts val="1200"/>
              </a:spcAft>
              <a:buFont typeface="Wingdings" pitchFamily="2" charset="2"/>
              <a:buNone/>
            </a:pPr>
            <a:r>
              <a:rPr lang="en-US" sz="2400" b="1" smtClean="0"/>
              <a:t>FY2010 Enacted – 1,823</a:t>
            </a:r>
          </a:p>
          <a:p>
            <a:pPr>
              <a:spcBef>
                <a:spcPts val="1200"/>
              </a:spcBef>
              <a:spcAft>
                <a:spcPts val="1200"/>
              </a:spcAft>
              <a:buFont typeface="Wingdings" pitchFamily="2" charset="2"/>
              <a:buNone/>
            </a:pPr>
            <a:r>
              <a:rPr lang="en-US" sz="2400" b="1" smtClean="0"/>
              <a:t>FY2011 Requested – 1,823</a:t>
            </a:r>
          </a:p>
          <a:p>
            <a:pPr>
              <a:spcBef>
                <a:spcPts val="1200"/>
              </a:spcBef>
              <a:spcAft>
                <a:spcPts val="1200"/>
              </a:spcAft>
              <a:buFont typeface="Wingdings" pitchFamily="2" charset="2"/>
              <a:buNone/>
            </a:pPr>
            <a:r>
              <a:rPr lang="en-US" sz="2400" b="1" smtClean="0"/>
              <a:t>FY10-FY11 Change – 0</a:t>
            </a:r>
          </a:p>
        </p:txBody>
      </p:sp>
      <p:sp>
        <p:nvSpPr>
          <p:cNvPr id="11268" name="TextBox 3"/>
          <p:cNvSpPr txBox="1">
            <a:spLocks noChangeArrowheads="1"/>
          </p:cNvSpPr>
          <p:nvPr/>
        </p:nvSpPr>
        <p:spPr bwMode="auto">
          <a:xfrm>
            <a:off x="4953000" y="1295400"/>
            <a:ext cx="3733800" cy="4062413"/>
          </a:xfrm>
          <a:prstGeom prst="rect">
            <a:avLst/>
          </a:prstGeom>
          <a:noFill/>
          <a:ln w="9525">
            <a:noFill/>
            <a:miter lim="800000"/>
            <a:headEnd/>
            <a:tailEnd/>
          </a:ln>
        </p:spPr>
        <p:txBody>
          <a:bodyPr>
            <a:spAutoFit/>
          </a:bodyPr>
          <a:lstStyle/>
          <a:p>
            <a:pPr>
              <a:lnSpc>
                <a:spcPct val="125000"/>
              </a:lnSpc>
            </a:pPr>
            <a:r>
              <a:rPr lang="en-US" sz="1600" b="1"/>
              <a:t>The Geospatial Information Program provides a comprehensive set of geospatial information as the basis for planning, policy, investment, asset management, and improved transportation decision making. Transportation planners and others can use geospatial information to prioritize highway maintenance projects, study noise footprints around airports, and plan for system disruptions due to natural disasters or national security threats.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smtClean="0"/>
              <a:t>Compilations, Methods, and Standards</a:t>
            </a:r>
          </a:p>
        </p:txBody>
      </p:sp>
      <p:sp>
        <p:nvSpPr>
          <p:cNvPr id="12291" name="Rectangle 3"/>
          <p:cNvSpPr>
            <a:spLocks noGrp="1" noChangeArrowheads="1"/>
          </p:cNvSpPr>
          <p:nvPr>
            <p:ph type="body" idx="4294967295"/>
          </p:nvPr>
        </p:nvSpPr>
        <p:spPr>
          <a:xfrm>
            <a:off x="457200" y="1295400"/>
            <a:ext cx="4343400" cy="4525963"/>
          </a:xfrm>
          <a:noFill/>
        </p:spPr>
        <p:txBody>
          <a:bodyPr/>
          <a:lstStyle/>
          <a:p>
            <a:pPr>
              <a:spcBef>
                <a:spcPts val="600"/>
              </a:spcBef>
              <a:buFont typeface="Wingdings" pitchFamily="2" charset="2"/>
              <a:buNone/>
            </a:pPr>
            <a:r>
              <a:rPr lang="en-US" sz="2000" u="sng" smtClean="0"/>
              <a:t>Program Budget ($000)		</a:t>
            </a:r>
          </a:p>
          <a:p>
            <a:pPr>
              <a:spcBef>
                <a:spcPts val="1200"/>
              </a:spcBef>
              <a:spcAft>
                <a:spcPts val="1200"/>
              </a:spcAft>
              <a:buFont typeface="Wingdings" pitchFamily="2" charset="2"/>
              <a:buNone/>
            </a:pPr>
            <a:r>
              <a:rPr lang="en-US" sz="2400" b="1" smtClean="0"/>
              <a:t>FY2009 Actual –7,416</a:t>
            </a:r>
          </a:p>
          <a:p>
            <a:pPr>
              <a:spcBef>
                <a:spcPts val="1200"/>
              </a:spcBef>
              <a:spcAft>
                <a:spcPts val="1200"/>
              </a:spcAft>
              <a:buFont typeface="Wingdings" pitchFamily="2" charset="2"/>
              <a:buNone/>
            </a:pPr>
            <a:r>
              <a:rPr lang="en-US" sz="2400" b="1" smtClean="0"/>
              <a:t>FY2010 Enacted – 7,691</a:t>
            </a:r>
          </a:p>
          <a:p>
            <a:pPr>
              <a:spcBef>
                <a:spcPts val="1200"/>
              </a:spcBef>
              <a:spcAft>
                <a:spcPts val="1200"/>
              </a:spcAft>
              <a:buFont typeface="Wingdings" pitchFamily="2" charset="2"/>
              <a:buNone/>
            </a:pPr>
            <a:r>
              <a:rPr lang="en-US" sz="2400" b="1" smtClean="0"/>
              <a:t>FY2011 Requested – 7,691</a:t>
            </a:r>
          </a:p>
          <a:p>
            <a:pPr>
              <a:spcBef>
                <a:spcPts val="1200"/>
              </a:spcBef>
              <a:spcAft>
                <a:spcPts val="1200"/>
              </a:spcAft>
              <a:buFont typeface="Wingdings" pitchFamily="2" charset="2"/>
              <a:buNone/>
            </a:pPr>
            <a:r>
              <a:rPr lang="en-US" sz="2400" b="1" smtClean="0"/>
              <a:t>FY10-FY11 Change – 0</a:t>
            </a:r>
          </a:p>
        </p:txBody>
      </p:sp>
      <p:sp>
        <p:nvSpPr>
          <p:cNvPr id="12292" name="TextBox 3"/>
          <p:cNvSpPr txBox="1">
            <a:spLocks noChangeArrowheads="1"/>
          </p:cNvSpPr>
          <p:nvPr/>
        </p:nvSpPr>
        <p:spPr bwMode="auto">
          <a:xfrm>
            <a:off x="4953000" y="1295400"/>
            <a:ext cx="3733800" cy="4678363"/>
          </a:xfrm>
          <a:prstGeom prst="rect">
            <a:avLst/>
          </a:prstGeom>
          <a:noFill/>
          <a:ln w="9525">
            <a:noFill/>
            <a:miter lim="800000"/>
            <a:headEnd/>
            <a:tailEnd/>
          </a:ln>
        </p:spPr>
        <p:txBody>
          <a:bodyPr>
            <a:spAutoFit/>
          </a:bodyPr>
          <a:lstStyle/>
          <a:p>
            <a:pPr>
              <a:lnSpc>
                <a:spcPct val="125000"/>
              </a:lnSpc>
            </a:pPr>
            <a:r>
              <a:rPr lang="en-US" sz="1600" b="1"/>
              <a:t>The Compilations, Methods, and Standards Program compiles and publishes multi-modal and intermodal transportation data and analysis covering critical and timely transportation topics with the ultimate goal of providing quality data and information for all modes of transportation for decision making. The program assembles data and provides technical support regarding performance measure scope, sources, statistical issues, completeness, and reliability for the DOT operating administrations.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3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33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TotalTime>
  <Words>3583</Words>
  <Application>Microsoft Office PowerPoint</Application>
  <PresentationFormat>On-screen Show (4:3)</PresentationFormat>
  <Paragraphs>785</Paragraphs>
  <Slides>57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Default Design</vt:lpstr>
      <vt:lpstr>Chart</vt:lpstr>
      <vt:lpstr>BUREAU OF TRANSPORTATION STATISTICS   Advisory Council on Transportation Statistics</vt:lpstr>
      <vt:lpstr>Bureau of Transportation Statistics Budget</vt:lpstr>
      <vt:lpstr>Slide 3</vt:lpstr>
      <vt:lpstr>Airline Statistics</vt:lpstr>
      <vt:lpstr>Travel Statistics</vt:lpstr>
      <vt:lpstr>Freight Statistics</vt:lpstr>
      <vt:lpstr>Transportation Economics</vt:lpstr>
      <vt:lpstr>Geospatial Information</vt:lpstr>
      <vt:lpstr>Compilations, Methods, and Standards</vt:lpstr>
      <vt:lpstr>National Transportation Library</vt:lpstr>
      <vt:lpstr>BUREAU OF TRANSPORTATION STATISTICS   Advisory Council on Transportation Statistics</vt:lpstr>
      <vt:lpstr>Stakeholder Ideas for Enhanced Decision Making</vt:lpstr>
      <vt:lpstr>Stakeholder Ideas for Enhanced Decision Making</vt:lpstr>
      <vt:lpstr>Stakeholder Outreach, Customer Feedback, and Knowledge Sharing</vt:lpstr>
      <vt:lpstr>BTS Listening Sessions Stakeholders</vt:lpstr>
      <vt:lpstr>Themes from BTS Listening Sessions</vt:lpstr>
      <vt:lpstr>ACSI Web Survey Results – Reason For Using BTS Website</vt:lpstr>
      <vt:lpstr>Transportation Knowledge Networks</vt:lpstr>
      <vt:lpstr>Future Vision: Information Sharing Infrastructure</vt:lpstr>
      <vt:lpstr>Contact Information</vt:lpstr>
      <vt:lpstr> Bureau of Transportation Statistics 2007 Commodity Flow Survey</vt:lpstr>
      <vt:lpstr>CFS Objective and Background</vt:lpstr>
      <vt:lpstr>Major Uses and Key Applications of the CFS</vt:lpstr>
      <vt:lpstr>Key Highlights of 2007 CFS Results </vt:lpstr>
      <vt:lpstr>Slide 25</vt:lpstr>
      <vt:lpstr>Slide 26</vt:lpstr>
      <vt:lpstr>Slide 27</vt:lpstr>
      <vt:lpstr>Results: Ton-miles of Hazardous Material by Mode</vt:lpstr>
      <vt:lpstr>2007 CFS Key Enhancements and Improvements</vt:lpstr>
      <vt:lpstr>CFS Improvements from 2002 CFS</vt:lpstr>
      <vt:lpstr>CFS Improvements from 2002 CFS (cont.)</vt:lpstr>
      <vt:lpstr>CFS Improvements from 2002 CFS (cont.)</vt:lpstr>
      <vt:lpstr>Future Efforts</vt:lpstr>
      <vt:lpstr>Contact Information</vt:lpstr>
      <vt:lpstr>Slide 35</vt:lpstr>
      <vt:lpstr>Bureau of Transportation Statistics Office of Airline Information  Aviation Data Program Overview  Director, Anne Suissa 202-366-4373 </vt:lpstr>
      <vt:lpstr>Mission</vt:lpstr>
      <vt:lpstr>OAI Services-Mandate</vt:lpstr>
      <vt:lpstr> BTS maintains extensive data on the airline industry  </vt:lpstr>
      <vt:lpstr>Monthly Air Carrier Submittals</vt:lpstr>
      <vt:lpstr>Quarterly Air Carrier Submittals</vt:lpstr>
      <vt:lpstr>Semi-Annual and Annual  Air Carrier Submittals</vt:lpstr>
      <vt:lpstr>Stakeholders</vt:lpstr>
      <vt:lpstr>DOT Uses of the Airline Data</vt:lpstr>
      <vt:lpstr>Part 234 Airline Service Quality Performance</vt:lpstr>
      <vt:lpstr>Questions</vt:lpstr>
      <vt:lpstr> </vt:lpstr>
      <vt:lpstr>What is the Transportation Services Index (TSI)?</vt:lpstr>
      <vt:lpstr>    Origin of TSI</vt:lpstr>
      <vt:lpstr>TSI Components for Passenger</vt:lpstr>
      <vt:lpstr>TSI Components for Freight</vt:lpstr>
      <vt:lpstr>Calculation of TSI</vt:lpstr>
      <vt:lpstr>Slide 53</vt:lpstr>
      <vt:lpstr>Slide 54</vt:lpstr>
      <vt:lpstr>Recent Turning Point in Freight TSI</vt:lpstr>
      <vt:lpstr>Current research</vt:lpstr>
      <vt:lpstr>BUREAU OF TRANSPORTATION STATISTICS   Advisory Council on Transportation Statistics</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Transportation Library Collections </dc:title>
  <dc:creator>Ashok.Talluri.CTR</dc:creator>
  <cp:lastModifiedBy>amanda.wilson</cp:lastModifiedBy>
  <cp:revision>249</cp:revision>
  <dcterms:created xsi:type="dcterms:W3CDTF">2010-05-12T04:34:30Z</dcterms:created>
  <dcterms:modified xsi:type="dcterms:W3CDTF">2010-06-03T21:34:03Z</dcterms:modified>
</cp:coreProperties>
</file>