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4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95" r:id="rId4"/>
    <p:sldId id="285" r:id="rId5"/>
    <p:sldId id="286" r:id="rId6"/>
    <p:sldId id="297" r:id="rId7"/>
    <p:sldId id="256" r:id="rId8"/>
    <p:sldId id="257" r:id="rId9"/>
    <p:sldId id="258" r:id="rId10"/>
    <p:sldId id="259" r:id="rId11"/>
    <p:sldId id="260" r:id="rId12"/>
    <p:sldId id="261" r:id="rId13"/>
    <p:sldId id="262" r:id="rId14"/>
    <p:sldId id="263" r:id="rId15"/>
    <p:sldId id="264" r:id="rId16"/>
    <p:sldId id="265" r:id="rId17"/>
    <p:sldId id="266" r:id="rId18"/>
    <p:sldId id="291" r:id="rId19"/>
    <p:sldId id="292" r:id="rId20"/>
    <p:sldId id="290" r:id="rId21"/>
    <p:sldId id="268" r:id="rId22"/>
    <p:sldId id="269" r:id="rId23"/>
    <p:sldId id="271" r:id="rId24"/>
    <p:sldId id="272" r:id="rId25"/>
    <p:sldId id="273" r:id="rId26"/>
    <p:sldId id="274" r:id="rId27"/>
    <p:sldId id="275" r:id="rId28"/>
    <p:sldId id="283" r:id="rId29"/>
    <p:sldId id="284" r:id="rId30"/>
    <p:sldId id="276" r:id="rId31"/>
    <p:sldId id="279" r:id="rId32"/>
    <p:sldId id="280" r:id="rId33"/>
    <p:sldId id="281" r:id="rId34"/>
    <p:sldId id="282" r:id="rId35"/>
    <p:sldId id="277" r:id="rId36"/>
    <p:sldId id="288" r:id="rId37"/>
    <p:sldId id="287" r:id="rId38"/>
    <p:sldId id="299" r:id="rId39"/>
    <p:sldId id="298" r:id="rId40"/>
    <p:sldId id="300" r:id="rId41"/>
    <p:sldId id="301" r:id="rId42"/>
    <p:sldId id="302" r:id="rId43"/>
    <p:sldId id="303" r:id="rId44"/>
    <p:sldId id="304"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08"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84E493-7A89-4AED-A386-728E665DD3C1}" type="datetimeFigureOut">
              <a:rPr lang="en-US" smtClean="0"/>
              <a:pPr/>
              <a:t>7/26/2011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038DB-2320-4663-AB48-487ACA6AA5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4E493-7A89-4AED-A386-728E665DD3C1}" type="datetimeFigureOut">
              <a:rPr lang="en-US" smtClean="0"/>
              <a:pPr/>
              <a:t>7/26/2011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038DB-2320-4663-AB48-487ACA6AA5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4E493-7A89-4AED-A386-728E665DD3C1}" type="datetimeFigureOut">
              <a:rPr lang="en-US" smtClean="0"/>
              <a:pPr/>
              <a:t>7/26/2011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038DB-2320-4663-AB48-487ACA6AA5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4E493-7A89-4AED-A386-728E665DD3C1}" type="datetimeFigureOut">
              <a:rPr lang="en-US" smtClean="0"/>
              <a:pPr/>
              <a:t>7/26/2011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038DB-2320-4663-AB48-487ACA6AA5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84E493-7A89-4AED-A386-728E665DD3C1}" type="datetimeFigureOut">
              <a:rPr lang="en-US" smtClean="0"/>
              <a:pPr/>
              <a:t>7/26/2011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038DB-2320-4663-AB48-487ACA6AA5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84E493-7A89-4AED-A386-728E665DD3C1}" type="datetimeFigureOut">
              <a:rPr lang="en-US" smtClean="0"/>
              <a:pPr/>
              <a:t>7/26/2011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038DB-2320-4663-AB48-487ACA6AA5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84E493-7A89-4AED-A386-728E665DD3C1}" type="datetimeFigureOut">
              <a:rPr lang="en-US" smtClean="0"/>
              <a:pPr/>
              <a:t>7/26/2011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038DB-2320-4663-AB48-487ACA6AA5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84E493-7A89-4AED-A386-728E665DD3C1}" type="datetimeFigureOut">
              <a:rPr lang="en-US" smtClean="0"/>
              <a:pPr/>
              <a:t>7/26/2011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038DB-2320-4663-AB48-487ACA6AA5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4E493-7A89-4AED-A386-728E665DD3C1}" type="datetimeFigureOut">
              <a:rPr lang="en-US" smtClean="0"/>
              <a:pPr/>
              <a:t>7/26/2011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038DB-2320-4663-AB48-487ACA6AA5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4E493-7A89-4AED-A386-728E665DD3C1}" type="datetimeFigureOut">
              <a:rPr lang="en-US" smtClean="0"/>
              <a:pPr/>
              <a:t>7/26/2011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038DB-2320-4663-AB48-487ACA6AA5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4E493-7A89-4AED-A386-728E665DD3C1}" type="datetimeFigureOut">
              <a:rPr lang="en-US" smtClean="0"/>
              <a:pPr/>
              <a:t>7/26/2011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038DB-2320-4663-AB48-487ACA6AA5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4E493-7A89-4AED-A386-728E665DD3C1}" type="datetimeFigureOut">
              <a:rPr lang="en-US" smtClean="0"/>
              <a:pPr/>
              <a:t>7/26/2011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038DB-2320-4663-AB48-487ACA6AA5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F:\Shared%20Files\Seals\NAVSAFECEN%20Logo\NSCcHi-res.gi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2060"/>
                </a:solidFill>
              </a:rPr>
              <a:t>NEW MOTOR VEHICLE REPORTING SYSTEM (MVRS) TRAINING PRESENTATION</a:t>
            </a:r>
            <a:endParaRPr lang="en-US" dirty="0">
              <a:solidFill>
                <a:srgbClr val="002060"/>
              </a:solidFill>
            </a:endParaRPr>
          </a:p>
        </p:txBody>
      </p:sp>
      <p:pic>
        <p:nvPicPr>
          <p:cNvPr id="4" name="Picture 2" descr="F:\Shared Files\Seals\NAVSAFECEN Logo\NSCcHi-res.gif"/>
          <p:cNvPicPr>
            <a:picLocks noChangeAspect="1" noChangeArrowheads="1"/>
          </p:cNvPicPr>
          <p:nvPr/>
        </p:nvPicPr>
        <p:blipFill>
          <a:blip r:embed="rId2" r:link="rId3" cstate="screen"/>
          <a:srcRect/>
          <a:stretch>
            <a:fillRect/>
          </a:stretch>
        </p:blipFill>
        <p:spPr bwMode="auto">
          <a:xfrm>
            <a:off x="3429000" y="3733800"/>
            <a:ext cx="2243138" cy="22431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srcRect/>
          <a:stretch>
            <a:fillRect/>
          </a:stretch>
        </p:blipFill>
        <p:spPr bwMode="auto">
          <a:xfrm>
            <a:off x="-1" y="0"/>
            <a:ext cx="9144001" cy="6786564"/>
          </a:xfrm>
          <a:prstGeom prst="rect">
            <a:avLst/>
          </a:prstGeom>
          <a:noFill/>
          <a:ln w="9525">
            <a:noFill/>
            <a:miter lim="800000"/>
            <a:headEnd/>
            <a:tailEnd/>
          </a:ln>
        </p:spPr>
      </p:pic>
      <p:sp>
        <p:nvSpPr>
          <p:cNvPr id="3" name="TextBox 2"/>
          <p:cNvSpPr txBox="1"/>
          <p:nvPr/>
        </p:nvSpPr>
        <p:spPr>
          <a:xfrm>
            <a:off x="1295400" y="2895600"/>
            <a:ext cx="5029200" cy="369332"/>
          </a:xfrm>
          <a:prstGeom prst="rect">
            <a:avLst/>
          </a:prstGeom>
          <a:solidFill>
            <a:schemeClr val="bg1">
              <a:lumMod val="85000"/>
            </a:schemeClr>
          </a:solidFill>
          <a:ln w="3175">
            <a:solidFill>
              <a:schemeClr val="tx1"/>
            </a:solidFill>
          </a:ln>
        </p:spPr>
        <p:txBody>
          <a:bodyPr wrap="square" rtlCol="0">
            <a:spAutoFit/>
          </a:bodyPr>
          <a:lstStyle/>
          <a:p>
            <a:r>
              <a:rPr lang="en-US" dirty="0" smtClean="0"/>
              <a:t>Blue colored box allows multiple items for selection</a:t>
            </a:r>
            <a:endParaRPr lang="en-US" dirty="0"/>
          </a:p>
        </p:txBody>
      </p:sp>
      <p:sp>
        <p:nvSpPr>
          <p:cNvPr id="5" name="TextBox 4"/>
          <p:cNvSpPr txBox="1"/>
          <p:nvPr/>
        </p:nvSpPr>
        <p:spPr>
          <a:xfrm>
            <a:off x="5334000" y="2133600"/>
            <a:ext cx="6858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Text entry</a:t>
            </a:r>
            <a:endParaRPr lang="en-US" dirty="0"/>
          </a:p>
        </p:txBody>
      </p:sp>
      <p:sp>
        <p:nvSpPr>
          <p:cNvPr id="6" name="TextBox 5"/>
          <p:cNvSpPr txBox="1"/>
          <p:nvPr/>
        </p:nvSpPr>
        <p:spPr>
          <a:xfrm>
            <a:off x="2514600" y="5334000"/>
            <a:ext cx="52578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If traffic controls (e.g. stop sign) were involved, you may add them by clicking here.  If none were involved in the mishap, you may skip this section.</a:t>
            </a:r>
            <a:endParaRPr lang="en-US" dirty="0"/>
          </a:p>
        </p:txBody>
      </p:sp>
      <p:sp>
        <p:nvSpPr>
          <p:cNvPr id="7" name="TextBox 6"/>
          <p:cNvSpPr txBox="1"/>
          <p:nvPr/>
        </p:nvSpPr>
        <p:spPr>
          <a:xfrm>
            <a:off x="1524000" y="3352800"/>
            <a:ext cx="4419600" cy="369332"/>
          </a:xfrm>
          <a:prstGeom prst="rect">
            <a:avLst/>
          </a:prstGeom>
          <a:solidFill>
            <a:schemeClr val="bg1">
              <a:lumMod val="85000"/>
            </a:schemeClr>
          </a:solidFill>
          <a:ln w="3175">
            <a:solidFill>
              <a:schemeClr val="tx1"/>
            </a:solidFill>
          </a:ln>
        </p:spPr>
        <p:txBody>
          <a:bodyPr wrap="square" rtlCol="0">
            <a:spAutoFit/>
          </a:bodyPr>
          <a:lstStyle/>
          <a:p>
            <a:r>
              <a:rPr lang="en-US" dirty="0" smtClean="0"/>
              <a:t>Clear boxes allow only 1 item for selection</a:t>
            </a:r>
            <a:endParaRPr lang="en-US" dirty="0"/>
          </a:p>
        </p:txBody>
      </p:sp>
      <p:cxnSp>
        <p:nvCxnSpPr>
          <p:cNvPr id="8" name="Straight Arrow Connector 7"/>
          <p:cNvCxnSpPr/>
          <p:nvPr/>
        </p:nvCxnSpPr>
        <p:spPr>
          <a:xfrm flipH="1">
            <a:off x="4648200" y="2438400"/>
            <a:ext cx="685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514600" y="4876800"/>
            <a:ext cx="8382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screen"/>
          <a:srcRect/>
          <a:stretch>
            <a:fillRect/>
          </a:stretch>
        </p:blipFill>
        <p:spPr bwMode="auto">
          <a:xfrm>
            <a:off x="0" y="0"/>
            <a:ext cx="9144000" cy="6786562"/>
          </a:xfrm>
          <a:prstGeom prst="rect">
            <a:avLst/>
          </a:prstGeom>
          <a:noFill/>
          <a:ln w="9525">
            <a:noFill/>
            <a:miter lim="800000"/>
            <a:headEnd/>
            <a:tailEnd/>
          </a:ln>
        </p:spPr>
      </p:pic>
      <p:sp>
        <p:nvSpPr>
          <p:cNvPr id="4" name="TextBox 3"/>
          <p:cNvSpPr txBox="1"/>
          <p:nvPr/>
        </p:nvSpPr>
        <p:spPr>
          <a:xfrm>
            <a:off x="2057400" y="5638800"/>
            <a:ext cx="59436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After selection of stop sign, answer traffic control function and whether the stop sign was visible.  Then hit save.</a:t>
            </a:r>
            <a:endParaRPr lang="en-US" dirty="0"/>
          </a:p>
        </p:txBody>
      </p:sp>
      <p:sp>
        <p:nvSpPr>
          <p:cNvPr id="6" name="Oval 5"/>
          <p:cNvSpPr/>
          <p:nvPr/>
        </p:nvSpPr>
        <p:spPr>
          <a:xfrm>
            <a:off x="1905000" y="3703780"/>
            <a:ext cx="9144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4953000" y="4953000"/>
            <a:ext cx="14478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257800" y="5105400"/>
            <a:ext cx="15240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cxnSp>
        <p:nvCxnSpPr>
          <p:cNvPr id="8" name="Straight Arrow Connector 7"/>
          <p:cNvCxnSpPr/>
          <p:nvPr/>
        </p:nvCxnSpPr>
        <p:spPr>
          <a:xfrm flipH="1">
            <a:off x="4953000" y="3657600"/>
            <a:ext cx="762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10200" y="3352800"/>
            <a:ext cx="35814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Only appears if mishap occurred on govt installation.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6858000"/>
            <a:chOff x="0" y="0"/>
            <a:chExt cx="9144000" cy="6858000"/>
          </a:xfrm>
        </p:grpSpPr>
        <p:pic>
          <p:nvPicPr>
            <p:cNvPr id="7170"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5763492" y="1115292"/>
              <a:ext cx="1018308" cy="18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2267528" y="8382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19400" y="2590800"/>
            <a:ext cx="35814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This screen allows the user to designate other individuals who may access and update this report.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screen"/>
          <a:srcRect/>
          <a:stretch>
            <a:fillRect/>
          </a:stretch>
        </p:blipFill>
        <p:spPr bwMode="auto">
          <a:xfrm>
            <a:off x="0" y="-1"/>
            <a:ext cx="9195956" cy="6858001"/>
          </a:xfrm>
          <a:prstGeom prst="rect">
            <a:avLst/>
          </a:prstGeom>
          <a:noFill/>
          <a:ln w="9525">
            <a:noFill/>
            <a:miter lim="800000"/>
            <a:headEnd/>
            <a:tailEnd/>
          </a:ln>
        </p:spPr>
      </p:pic>
      <p:cxnSp>
        <p:nvCxnSpPr>
          <p:cNvPr id="3" name="Straight Arrow Connector 2"/>
          <p:cNvCxnSpPr/>
          <p:nvPr/>
        </p:nvCxnSpPr>
        <p:spPr>
          <a:xfrm flipH="1" flipV="1">
            <a:off x="457200" y="1371600"/>
            <a:ext cx="19050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62200" y="1143000"/>
            <a:ext cx="2514600" cy="1754326"/>
          </a:xfrm>
          <a:prstGeom prst="rect">
            <a:avLst/>
          </a:prstGeom>
          <a:solidFill>
            <a:schemeClr val="bg1">
              <a:lumMod val="85000"/>
            </a:schemeClr>
          </a:solidFill>
          <a:ln w="3175">
            <a:solidFill>
              <a:schemeClr val="tx1"/>
            </a:solidFill>
          </a:ln>
        </p:spPr>
        <p:txBody>
          <a:bodyPr wrap="square" rtlCol="0">
            <a:spAutoFit/>
          </a:bodyPr>
          <a:lstStyle/>
          <a:p>
            <a:r>
              <a:rPr lang="en-US" dirty="0" smtClean="0"/>
              <a:t>To input information concerning involved vehicles, select the “add” button.  Each mishap must have at least 1 involved vehicle.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screen"/>
          <a:srcRect/>
          <a:stretch>
            <a:fillRect/>
          </a:stretch>
        </p:blipFill>
        <p:spPr bwMode="auto">
          <a:xfrm>
            <a:off x="-1" y="0"/>
            <a:ext cx="9195955" cy="6858000"/>
          </a:xfrm>
          <a:prstGeom prst="rect">
            <a:avLst/>
          </a:prstGeom>
          <a:noFill/>
          <a:ln w="9525">
            <a:noFill/>
            <a:miter lim="800000"/>
            <a:headEnd/>
            <a:tailEnd/>
          </a:ln>
        </p:spPr>
      </p:pic>
      <p:sp>
        <p:nvSpPr>
          <p:cNvPr id="4" name="TextBox 3"/>
          <p:cNvSpPr txBox="1"/>
          <p:nvPr/>
        </p:nvSpPr>
        <p:spPr>
          <a:xfrm>
            <a:off x="5257800" y="2819400"/>
            <a:ext cx="3733800" cy="1477328"/>
          </a:xfrm>
          <a:prstGeom prst="rect">
            <a:avLst/>
          </a:prstGeom>
          <a:solidFill>
            <a:schemeClr val="bg1">
              <a:lumMod val="85000"/>
            </a:schemeClr>
          </a:solidFill>
          <a:ln w="3175">
            <a:solidFill>
              <a:schemeClr val="tx1"/>
            </a:solidFill>
          </a:ln>
        </p:spPr>
        <p:txBody>
          <a:bodyPr wrap="square" rtlCol="0">
            <a:spAutoFit/>
          </a:bodyPr>
          <a:lstStyle/>
          <a:p>
            <a:r>
              <a:rPr lang="en-US" dirty="0" smtClean="0"/>
              <a:t>Selection of vehicle body type will determine whether you will see automobile specific or motorcycle specific questions for the remainder of the application.</a:t>
            </a:r>
            <a:endParaRPr lang="en-US" dirty="0"/>
          </a:p>
        </p:txBody>
      </p:sp>
      <p:sp>
        <p:nvSpPr>
          <p:cNvPr id="5" name="TextBox 4"/>
          <p:cNvSpPr txBox="1"/>
          <p:nvPr/>
        </p:nvSpPr>
        <p:spPr>
          <a:xfrm>
            <a:off x="76200" y="2514600"/>
            <a:ext cx="1752600" cy="1477328"/>
          </a:xfrm>
          <a:prstGeom prst="rect">
            <a:avLst/>
          </a:prstGeom>
          <a:solidFill>
            <a:schemeClr val="bg1">
              <a:lumMod val="85000"/>
            </a:schemeClr>
          </a:solidFill>
          <a:ln w="3175">
            <a:solidFill>
              <a:schemeClr val="tx1"/>
            </a:solidFill>
          </a:ln>
        </p:spPr>
        <p:txBody>
          <a:bodyPr wrap="square" rtlCol="0">
            <a:spAutoFit/>
          </a:bodyPr>
          <a:lstStyle/>
          <a:p>
            <a:r>
              <a:rPr lang="en-US" dirty="0" smtClean="0"/>
              <a:t>Re-select the “add” button to enter an additional vehicle.</a:t>
            </a:r>
            <a:endParaRPr lang="en-US" dirty="0"/>
          </a:p>
        </p:txBody>
      </p:sp>
      <p:cxnSp>
        <p:nvCxnSpPr>
          <p:cNvPr id="8" name="Straight Arrow Connector 7"/>
          <p:cNvCxnSpPr/>
          <p:nvPr/>
        </p:nvCxnSpPr>
        <p:spPr>
          <a:xfrm flipH="1" flipV="1">
            <a:off x="4419600" y="1447800"/>
            <a:ext cx="838200"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screen"/>
          <a:srcRect/>
          <a:stretch>
            <a:fillRect/>
          </a:stretch>
        </p:blipFill>
        <p:spPr bwMode="auto">
          <a:xfrm>
            <a:off x="0" y="0"/>
            <a:ext cx="9144000" cy="6802244"/>
          </a:xfrm>
          <a:prstGeom prst="rect">
            <a:avLst/>
          </a:prstGeom>
          <a:noFill/>
          <a:ln w="9525">
            <a:noFill/>
            <a:miter lim="800000"/>
            <a:headEnd/>
            <a:tailEnd/>
          </a:ln>
        </p:spPr>
      </p:pic>
      <p:cxnSp>
        <p:nvCxnSpPr>
          <p:cNvPr id="2" name="Straight Arrow Connector 1"/>
          <p:cNvCxnSpPr/>
          <p:nvPr/>
        </p:nvCxnSpPr>
        <p:spPr>
          <a:xfrm flipH="1" flipV="1">
            <a:off x="533400" y="1447800"/>
            <a:ext cx="1828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05000" y="533400"/>
            <a:ext cx="2362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1143000"/>
            <a:ext cx="25146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To input information concerning people, select the “add” button.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screen"/>
          <a:srcRect/>
          <a:stretch>
            <a:fillRect/>
          </a:stretch>
        </p:blipFill>
        <p:spPr bwMode="auto">
          <a:xfrm>
            <a:off x="228600" y="0"/>
            <a:ext cx="8763000" cy="6865598"/>
          </a:xfrm>
          <a:prstGeom prst="rect">
            <a:avLst/>
          </a:prstGeom>
          <a:noFill/>
          <a:ln w="9525">
            <a:noFill/>
            <a:miter lim="800000"/>
            <a:headEnd/>
            <a:tailEnd/>
          </a:ln>
        </p:spPr>
      </p:pic>
      <p:sp>
        <p:nvSpPr>
          <p:cNvPr id="4" name="TextBox 3"/>
          <p:cNvSpPr txBox="1"/>
          <p:nvPr/>
        </p:nvSpPr>
        <p:spPr>
          <a:xfrm>
            <a:off x="5867400" y="2819400"/>
            <a:ext cx="2514600" cy="461665"/>
          </a:xfrm>
          <a:prstGeom prst="rect">
            <a:avLst/>
          </a:prstGeom>
          <a:solidFill>
            <a:schemeClr val="bg1">
              <a:lumMod val="85000"/>
            </a:schemeClr>
          </a:solidFill>
          <a:ln w="3175">
            <a:solidFill>
              <a:schemeClr val="tx1"/>
            </a:solidFill>
          </a:ln>
        </p:spPr>
        <p:txBody>
          <a:bodyPr wrap="square" rtlCol="0">
            <a:spAutoFit/>
          </a:bodyPr>
          <a:lstStyle/>
          <a:p>
            <a:r>
              <a:rPr lang="en-US" sz="1200" dirty="0" smtClean="0"/>
              <a:t>Rate, Pay Grade, NEC, Designator section</a:t>
            </a:r>
            <a:endParaRPr lang="en-US" sz="1200" dirty="0"/>
          </a:p>
        </p:txBody>
      </p:sp>
      <p:sp>
        <p:nvSpPr>
          <p:cNvPr id="6" name="TextBox 5"/>
          <p:cNvSpPr txBox="1"/>
          <p:nvPr/>
        </p:nvSpPr>
        <p:spPr>
          <a:xfrm>
            <a:off x="304800" y="2438400"/>
            <a:ext cx="1676400" cy="461665"/>
          </a:xfrm>
          <a:prstGeom prst="rect">
            <a:avLst/>
          </a:prstGeom>
          <a:solidFill>
            <a:schemeClr val="bg1">
              <a:lumMod val="85000"/>
            </a:schemeClr>
          </a:solidFill>
          <a:ln w="3175">
            <a:solidFill>
              <a:schemeClr val="tx1"/>
            </a:solidFill>
          </a:ln>
        </p:spPr>
        <p:txBody>
          <a:bodyPr wrap="square" rtlCol="0">
            <a:spAutoFit/>
          </a:bodyPr>
          <a:lstStyle/>
          <a:p>
            <a:r>
              <a:rPr lang="en-US" sz="1200" dirty="0" smtClean="0"/>
              <a:t>Match person with vehicle</a:t>
            </a:r>
            <a:endParaRPr lang="en-US" sz="1200" dirty="0"/>
          </a:p>
        </p:txBody>
      </p:sp>
      <p:cxnSp>
        <p:nvCxnSpPr>
          <p:cNvPr id="7" name="Straight Arrow Connector 6"/>
          <p:cNvCxnSpPr/>
          <p:nvPr/>
        </p:nvCxnSpPr>
        <p:spPr>
          <a:xfrm>
            <a:off x="1981200" y="2743200"/>
            <a:ext cx="304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791200" y="1905000"/>
            <a:ext cx="762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5800" y="3352800"/>
            <a:ext cx="3124200" cy="276999"/>
          </a:xfrm>
          <a:prstGeom prst="rect">
            <a:avLst/>
          </a:prstGeom>
          <a:solidFill>
            <a:schemeClr val="bg1">
              <a:lumMod val="85000"/>
            </a:schemeClr>
          </a:solidFill>
          <a:ln w="3175">
            <a:solidFill>
              <a:schemeClr val="tx1"/>
            </a:solidFill>
          </a:ln>
        </p:spPr>
        <p:txBody>
          <a:bodyPr wrap="square" rtlCol="0">
            <a:spAutoFit/>
          </a:bodyPr>
          <a:lstStyle/>
          <a:p>
            <a:r>
              <a:rPr lang="en-US" sz="1200" dirty="0" smtClean="0"/>
              <a:t>If yes, you will need to provide the type of drug</a:t>
            </a:r>
            <a:endParaRPr lang="en-US" sz="1200" dirty="0"/>
          </a:p>
        </p:txBody>
      </p:sp>
      <p:cxnSp>
        <p:nvCxnSpPr>
          <p:cNvPr id="24" name="Straight Arrow Connector 23"/>
          <p:cNvCxnSpPr/>
          <p:nvPr/>
        </p:nvCxnSpPr>
        <p:spPr>
          <a:xfrm flipH="1" flipV="1">
            <a:off x="2971800" y="3429000"/>
            <a:ext cx="15240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screen"/>
          <a:srcRect/>
          <a:stretch>
            <a:fillRect/>
          </a:stretch>
        </p:blipFill>
        <p:spPr bwMode="auto">
          <a:xfrm>
            <a:off x="228600" y="0"/>
            <a:ext cx="8763000" cy="6865598"/>
          </a:xfrm>
          <a:prstGeom prst="rect">
            <a:avLst/>
          </a:prstGeom>
          <a:noFill/>
          <a:ln w="9525">
            <a:noFill/>
            <a:miter lim="800000"/>
            <a:headEnd/>
            <a:tailEnd/>
          </a:ln>
        </p:spPr>
      </p:pic>
      <p:sp>
        <p:nvSpPr>
          <p:cNvPr id="3" name="TextBox 2"/>
          <p:cNvSpPr txBox="1"/>
          <p:nvPr/>
        </p:nvSpPr>
        <p:spPr>
          <a:xfrm>
            <a:off x="228600" y="2667000"/>
            <a:ext cx="2590800" cy="1015663"/>
          </a:xfrm>
          <a:prstGeom prst="rect">
            <a:avLst/>
          </a:prstGeom>
          <a:solidFill>
            <a:schemeClr val="bg1">
              <a:lumMod val="85000"/>
            </a:schemeClr>
          </a:solidFill>
          <a:ln w="3175">
            <a:solidFill>
              <a:schemeClr val="tx1"/>
            </a:solidFill>
          </a:ln>
        </p:spPr>
        <p:txBody>
          <a:bodyPr wrap="square" rtlCol="0">
            <a:spAutoFit/>
          </a:bodyPr>
          <a:lstStyle/>
          <a:p>
            <a:r>
              <a:rPr lang="en-US" sz="1200" dirty="0" smtClean="0"/>
              <a:t>If you selected “alcohol involved” in the general information screen (first screen), then at least one person in the event had to have used alcohol in the past 24 hours.</a:t>
            </a:r>
            <a:endParaRPr lang="en-US" sz="1200" dirty="0"/>
          </a:p>
        </p:txBody>
      </p:sp>
      <p:sp>
        <p:nvSpPr>
          <p:cNvPr id="4" name="TextBox 3"/>
          <p:cNvSpPr txBox="1"/>
          <p:nvPr/>
        </p:nvSpPr>
        <p:spPr>
          <a:xfrm>
            <a:off x="4876800" y="990600"/>
            <a:ext cx="3505200" cy="523220"/>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If no to alcohol in past 24 hrs, this will not appear.</a:t>
            </a:r>
            <a:endParaRPr lang="en-US" sz="1400" dirty="0"/>
          </a:p>
        </p:txBody>
      </p:sp>
      <p:sp>
        <p:nvSpPr>
          <p:cNvPr id="5" name="TextBox 4"/>
          <p:cNvSpPr txBox="1"/>
          <p:nvPr/>
        </p:nvSpPr>
        <p:spPr>
          <a:xfrm>
            <a:off x="5486400" y="3276600"/>
            <a:ext cx="3276600" cy="523220"/>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If no to previous alcohol incidents, these questions will not appear.</a:t>
            </a:r>
            <a:endParaRPr lang="en-US" sz="1400" dirty="0"/>
          </a:p>
        </p:txBody>
      </p:sp>
      <p:cxnSp>
        <p:nvCxnSpPr>
          <p:cNvPr id="6" name="Straight Arrow Connector 5"/>
          <p:cNvCxnSpPr/>
          <p:nvPr/>
        </p:nvCxnSpPr>
        <p:spPr>
          <a:xfrm flipH="1">
            <a:off x="4800600" y="1524000"/>
            <a:ext cx="762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286000" y="1752600"/>
            <a:ext cx="762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a:off x="4572000" y="2514600"/>
            <a:ext cx="914400" cy="2895600"/>
          </a:xfrm>
          <a:prstGeom prst="righ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screen"/>
          <a:srcRect/>
          <a:stretch>
            <a:fillRect/>
          </a:stretch>
        </p:blipFill>
        <p:spPr bwMode="auto">
          <a:xfrm>
            <a:off x="152400" y="0"/>
            <a:ext cx="8763000" cy="6865598"/>
          </a:xfrm>
          <a:prstGeom prst="rect">
            <a:avLst/>
          </a:prstGeom>
          <a:noFill/>
          <a:ln w="9525">
            <a:noFill/>
            <a:miter lim="800000"/>
            <a:headEnd/>
            <a:tailEnd/>
          </a:ln>
        </p:spPr>
      </p:pic>
      <p:sp>
        <p:nvSpPr>
          <p:cNvPr id="3" name="TextBox 2"/>
          <p:cNvSpPr txBox="1"/>
          <p:nvPr/>
        </p:nvSpPr>
        <p:spPr>
          <a:xfrm>
            <a:off x="5181600" y="4572000"/>
            <a:ext cx="30480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For post-deployment mishaps, provide the date returned</a:t>
            </a:r>
            <a:endParaRPr lang="en-US" dirty="0"/>
          </a:p>
        </p:txBody>
      </p:sp>
      <p:cxnSp>
        <p:nvCxnSpPr>
          <p:cNvPr id="5" name="Straight Arrow Connector 4"/>
          <p:cNvCxnSpPr/>
          <p:nvPr/>
        </p:nvCxnSpPr>
        <p:spPr>
          <a:xfrm flipH="1">
            <a:off x="4495800" y="5029200"/>
            <a:ext cx="6858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3962400"/>
            <a:ext cx="1676400" cy="1169551"/>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If yes, unknown or N/A to deployed then follow-on questions will not appear.</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MVRS Highlights</a:t>
            </a:r>
            <a:endParaRPr lang="en-US" dirty="0"/>
          </a:p>
        </p:txBody>
      </p:sp>
      <p:sp>
        <p:nvSpPr>
          <p:cNvPr id="3" name="Content Placeholder 2"/>
          <p:cNvSpPr>
            <a:spLocks noGrp="1"/>
          </p:cNvSpPr>
          <p:nvPr>
            <p:ph idx="1"/>
          </p:nvPr>
        </p:nvSpPr>
        <p:spPr/>
        <p:txBody>
          <a:bodyPr>
            <a:normAutofit lnSpcReduction="10000"/>
          </a:bodyPr>
          <a:lstStyle/>
          <a:p>
            <a:r>
              <a:rPr lang="en-US" dirty="0" smtClean="0"/>
              <a:t>Improved screen flow</a:t>
            </a:r>
          </a:p>
          <a:p>
            <a:r>
              <a:rPr lang="en-US" dirty="0" smtClean="0"/>
              <a:t>Enhanced Causal factors.  Incorporates Human Factors Analysis and Classification System (HFACS)</a:t>
            </a:r>
          </a:p>
          <a:p>
            <a:r>
              <a:rPr lang="en-US" dirty="0" smtClean="0"/>
              <a:t>New module not used for entering:</a:t>
            </a:r>
          </a:p>
          <a:p>
            <a:pPr lvl="1"/>
            <a:r>
              <a:rPr lang="en-US" dirty="0" smtClean="0"/>
              <a:t>Off-Road Vehicle mishaps (ATV, Dirt Bikes, etc)</a:t>
            </a:r>
          </a:p>
          <a:p>
            <a:pPr lvl="1"/>
            <a:r>
              <a:rPr lang="en-US" dirty="0" smtClean="0"/>
              <a:t>Tactical Vehicle Mishaps</a:t>
            </a:r>
          </a:p>
          <a:p>
            <a:r>
              <a:rPr lang="en-US" dirty="0" smtClean="0"/>
              <a:t>Use previous WESS version for off-road and tactical vehicles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srcRect/>
          <a:stretch>
            <a:fillRect/>
          </a:stretch>
        </p:blipFill>
        <p:spPr bwMode="auto">
          <a:xfrm>
            <a:off x="152400" y="0"/>
            <a:ext cx="8763000" cy="6865598"/>
          </a:xfrm>
          <a:prstGeom prst="rect">
            <a:avLst/>
          </a:prstGeom>
          <a:noFill/>
          <a:ln w="9525">
            <a:noFill/>
            <a:miter lim="800000"/>
            <a:headEnd/>
            <a:tailEnd/>
          </a:ln>
        </p:spPr>
      </p:pic>
      <p:sp>
        <p:nvSpPr>
          <p:cNvPr id="2" name="TextBox 1"/>
          <p:cNvSpPr txBox="1"/>
          <p:nvPr/>
        </p:nvSpPr>
        <p:spPr>
          <a:xfrm>
            <a:off x="5486400" y="4038600"/>
            <a:ext cx="30480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For pre-deployment mishaps, provide the appropriate value</a:t>
            </a:r>
            <a:endParaRPr lang="en-US" dirty="0"/>
          </a:p>
        </p:txBody>
      </p:sp>
      <p:cxnSp>
        <p:nvCxnSpPr>
          <p:cNvPr id="4" name="Straight Arrow Connector 3"/>
          <p:cNvCxnSpPr/>
          <p:nvPr/>
        </p:nvCxnSpPr>
        <p:spPr>
          <a:xfrm flipH="1">
            <a:off x="4800600" y="4419600"/>
            <a:ext cx="6858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9200" y="3200400"/>
            <a:ext cx="1905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23472" y="494144"/>
            <a:ext cx="3962400" cy="3849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cstate="screen"/>
          <a:srcRect/>
          <a:stretch>
            <a:fillRect/>
          </a:stretch>
        </p:blipFill>
        <p:spPr bwMode="auto">
          <a:xfrm>
            <a:off x="228600" y="0"/>
            <a:ext cx="8763000" cy="6865598"/>
          </a:xfrm>
          <a:prstGeom prst="rect">
            <a:avLst/>
          </a:prstGeom>
          <a:noFill/>
          <a:ln w="9525">
            <a:noFill/>
            <a:miter lim="800000"/>
            <a:headEnd/>
            <a:tailEnd/>
          </a:ln>
        </p:spPr>
      </p:pic>
      <p:sp>
        <p:nvSpPr>
          <p:cNvPr id="11" name="TextBox 10"/>
          <p:cNvSpPr txBox="1"/>
          <p:nvPr/>
        </p:nvSpPr>
        <p:spPr>
          <a:xfrm>
            <a:off x="3627580" y="1734128"/>
            <a:ext cx="1447800" cy="600164"/>
          </a:xfrm>
          <a:prstGeom prst="rect">
            <a:avLst/>
          </a:prstGeom>
          <a:solidFill>
            <a:schemeClr val="bg1">
              <a:lumMod val="85000"/>
            </a:schemeClr>
          </a:solidFill>
          <a:ln w="3175">
            <a:solidFill>
              <a:schemeClr val="tx1"/>
            </a:solidFill>
          </a:ln>
        </p:spPr>
        <p:txBody>
          <a:bodyPr wrap="square" rtlCol="0">
            <a:spAutoFit/>
          </a:bodyPr>
          <a:lstStyle/>
          <a:p>
            <a:r>
              <a:rPr lang="en-US" sz="1100" dirty="0" smtClean="0"/>
              <a:t>IF LEAVE/LIBERTY SELECTED, YOU WILL NEED THE DATES</a:t>
            </a:r>
            <a:endParaRPr lang="en-US" sz="1100" dirty="0"/>
          </a:p>
        </p:txBody>
      </p:sp>
      <p:sp>
        <p:nvSpPr>
          <p:cNvPr id="12" name="TextBox 11"/>
          <p:cNvSpPr txBox="1"/>
          <p:nvPr/>
        </p:nvSpPr>
        <p:spPr>
          <a:xfrm>
            <a:off x="7772400" y="1600200"/>
            <a:ext cx="1066800" cy="1754326"/>
          </a:xfrm>
          <a:prstGeom prst="rect">
            <a:avLst/>
          </a:prstGeom>
          <a:solidFill>
            <a:schemeClr val="bg1">
              <a:lumMod val="85000"/>
            </a:schemeClr>
          </a:solidFill>
          <a:ln w="3175">
            <a:solidFill>
              <a:schemeClr val="tx1"/>
            </a:solidFill>
          </a:ln>
        </p:spPr>
        <p:txBody>
          <a:bodyPr wrap="square" rtlCol="0">
            <a:spAutoFit/>
          </a:bodyPr>
          <a:lstStyle/>
          <a:p>
            <a:r>
              <a:rPr lang="en-US" sz="1200" dirty="0" smtClean="0"/>
              <a:t>If an automobile was selected for vehicle body type, seat belt PPE questions will appear instead.</a:t>
            </a:r>
            <a:endParaRPr lang="en-US" sz="1200" dirty="0"/>
          </a:p>
        </p:txBody>
      </p:sp>
      <p:sp>
        <p:nvSpPr>
          <p:cNvPr id="13" name="TextBox 12"/>
          <p:cNvSpPr txBox="1"/>
          <p:nvPr/>
        </p:nvSpPr>
        <p:spPr>
          <a:xfrm>
            <a:off x="4114800" y="2895600"/>
            <a:ext cx="1371600" cy="600164"/>
          </a:xfrm>
          <a:prstGeom prst="rect">
            <a:avLst/>
          </a:prstGeom>
          <a:solidFill>
            <a:schemeClr val="bg1">
              <a:lumMod val="85000"/>
            </a:schemeClr>
          </a:solidFill>
          <a:ln w="3175">
            <a:solidFill>
              <a:schemeClr val="tx1"/>
            </a:solidFill>
          </a:ln>
        </p:spPr>
        <p:txBody>
          <a:bodyPr wrap="square" rtlCol="0">
            <a:spAutoFit/>
          </a:bodyPr>
          <a:lstStyle/>
          <a:p>
            <a:r>
              <a:rPr lang="en-US" sz="1100" dirty="0" smtClean="0"/>
              <a:t>THESE QUESTIONS WILL NOT APPEAR FOR PASSENGERS</a:t>
            </a:r>
          </a:p>
        </p:txBody>
      </p:sp>
      <p:cxnSp>
        <p:nvCxnSpPr>
          <p:cNvPr id="14" name="Straight Arrow Connector 13"/>
          <p:cNvCxnSpPr/>
          <p:nvPr/>
        </p:nvCxnSpPr>
        <p:spPr>
          <a:xfrm flipV="1">
            <a:off x="4724400" y="1066800"/>
            <a:ext cx="533400" cy="18288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724400" y="1600200"/>
            <a:ext cx="533400" cy="1295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1"/>
          </p:cNvCxnSpPr>
          <p:nvPr/>
        </p:nvCxnSpPr>
        <p:spPr>
          <a:xfrm flipH="1" flipV="1">
            <a:off x="3505200" y="2819400"/>
            <a:ext cx="609600" cy="3762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276600" y="3271882"/>
            <a:ext cx="838200" cy="3857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2"/>
          </p:cNvCxnSpPr>
          <p:nvPr/>
        </p:nvCxnSpPr>
        <p:spPr>
          <a:xfrm flipH="1">
            <a:off x="3810000" y="3495764"/>
            <a:ext cx="990600" cy="7714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2"/>
          </p:cNvCxnSpPr>
          <p:nvPr/>
        </p:nvCxnSpPr>
        <p:spPr>
          <a:xfrm flipH="1">
            <a:off x="2895600" y="3495764"/>
            <a:ext cx="1905000" cy="22192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800" y="3505200"/>
            <a:ext cx="1600200" cy="738664"/>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If yes was selected then provide type of license.</a:t>
            </a:r>
            <a:endParaRPr lang="en-US" sz="1400" dirty="0"/>
          </a:p>
        </p:txBody>
      </p:sp>
      <p:cxnSp>
        <p:nvCxnSpPr>
          <p:cNvPr id="32" name="Straight Arrow Connector 31"/>
          <p:cNvCxnSpPr/>
          <p:nvPr/>
        </p:nvCxnSpPr>
        <p:spPr>
          <a:xfrm flipV="1">
            <a:off x="1905000" y="3733800"/>
            <a:ext cx="152400" cy="1524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590800" y="1752600"/>
            <a:ext cx="1066800" cy="3762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srcRect/>
          <a:stretch>
            <a:fillRect/>
          </a:stretch>
        </p:blipFill>
        <p:spPr bwMode="auto">
          <a:xfrm>
            <a:off x="228600" y="-1"/>
            <a:ext cx="8610600" cy="6868855"/>
          </a:xfrm>
          <a:prstGeom prst="rect">
            <a:avLst/>
          </a:prstGeom>
          <a:noFill/>
          <a:ln w="9525">
            <a:noFill/>
            <a:miter lim="800000"/>
            <a:headEnd/>
            <a:tailEnd/>
          </a:ln>
        </p:spPr>
      </p:pic>
      <p:sp>
        <p:nvSpPr>
          <p:cNvPr id="5" name="Rectangle 4"/>
          <p:cNvSpPr/>
          <p:nvPr/>
        </p:nvSpPr>
        <p:spPr>
          <a:xfrm>
            <a:off x="6477000" y="1905000"/>
            <a:ext cx="2057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7000" y="685800"/>
            <a:ext cx="3048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3657600"/>
            <a:ext cx="1600200" cy="738664"/>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If yes was selected then provide type of training.</a:t>
            </a:r>
            <a:endParaRPr lang="en-US" sz="1400" dirty="0"/>
          </a:p>
        </p:txBody>
      </p:sp>
      <p:cxnSp>
        <p:nvCxnSpPr>
          <p:cNvPr id="10" name="Straight Arrow Connector 9"/>
          <p:cNvCxnSpPr/>
          <p:nvPr/>
        </p:nvCxnSpPr>
        <p:spPr>
          <a:xfrm flipV="1">
            <a:off x="1981200" y="4114800"/>
            <a:ext cx="152400" cy="1524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81200" y="457200"/>
            <a:ext cx="5867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screen"/>
          <a:srcRect/>
          <a:stretch>
            <a:fillRect/>
          </a:stretch>
        </p:blipFill>
        <p:spPr bwMode="auto">
          <a:xfrm>
            <a:off x="-1" y="0"/>
            <a:ext cx="9218951" cy="6858000"/>
          </a:xfrm>
          <a:prstGeom prst="rect">
            <a:avLst/>
          </a:prstGeom>
          <a:noFill/>
          <a:ln w="9525">
            <a:noFill/>
            <a:miter lim="800000"/>
            <a:headEnd/>
            <a:tailEnd/>
          </a:ln>
        </p:spPr>
      </p:pic>
      <p:sp>
        <p:nvSpPr>
          <p:cNvPr id="3" name="TextBox 2"/>
          <p:cNvSpPr txBox="1"/>
          <p:nvPr/>
        </p:nvSpPr>
        <p:spPr>
          <a:xfrm>
            <a:off x="3429000" y="3200400"/>
            <a:ext cx="3657600" cy="1477328"/>
          </a:xfrm>
          <a:prstGeom prst="rect">
            <a:avLst/>
          </a:prstGeom>
          <a:solidFill>
            <a:schemeClr val="bg1">
              <a:lumMod val="85000"/>
            </a:schemeClr>
          </a:solidFill>
          <a:ln w="3175">
            <a:solidFill>
              <a:schemeClr val="tx1"/>
            </a:solidFill>
          </a:ln>
        </p:spPr>
        <p:txBody>
          <a:bodyPr wrap="square" rtlCol="0">
            <a:spAutoFit/>
          </a:bodyPr>
          <a:lstStyle/>
          <a:p>
            <a:r>
              <a:rPr lang="en-US" dirty="0" smtClean="0"/>
              <a:t>Screen appears only for individuals affiliated with the government.  Input as many of the data fields as possible.   None are required in order to submit the report.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screen"/>
          <a:srcRect/>
          <a:stretch>
            <a:fillRect/>
          </a:stretch>
        </p:blipFill>
        <p:spPr bwMode="auto">
          <a:xfrm>
            <a:off x="0" y="0"/>
            <a:ext cx="9144000" cy="6802244"/>
          </a:xfrm>
          <a:prstGeom prst="rect">
            <a:avLst/>
          </a:prstGeom>
          <a:solidFill>
            <a:schemeClr val="bg1">
              <a:lumMod val="85000"/>
            </a:schemeClr>
          </a:solidFill>
          <a:ln w="3175">
            <a:solidFill>
              <a:schemeClr val="tx1"/>
            </a:solidFill>
            <a:miter lim="800000"/>
            <a:headEnd/>
            <a:tailEnd/>
          </a:ln>
        </p:spPr>
      </p:pic>
      <p:sp>
        <p:nvSpPr>
          <p:cNvPr id="3" name="TextBox 2"/>
          <p:cNvSpPr txBox="1"/>
          <p:nvPr/>
        </p:nvSpPr>
        <p:spPr>
          <a:xfrm>
            <a:off x="6248400" y="2057400"/>
            <a:ext cx="2667000" cy="1169551"/>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If checked you will be asked to enter the lost work, light/limited, or job transfer start/stop days.  The three different types of lost time can not overlap.</a:t>
            </a:r>
            <a:endParaRPr lang="en-US" sz="1400" dirty="0"/>
          </a:p>
        </p:txBody>
      </p:sp>
      <p:sp>
        <p:nvSpPr>
          <p:cNvPr id="4" name="TextBox 3"/>
          <p:cNvSpPr txBox="1"/>
          <p:nvPr/>
        </p:nvSpPr>
        <p:spPr>
          <a:xfrm>
            <a:off x="0" y="3200400"/>
            <a:ext cx="1828800" cy="954107"/>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If checked you will be asked a few additional questions about the medical treatment.</a:t>
            </a:r>
            <a:endParaRPr lang="en-US" sz="1400" dirty="0"/>
          </a:p>
        </p:txBody>
      </p:sp>
      <p:sp>
        <p:nvSpPr>
          <p:cNvPr id="5" name="TextBox 4"/>
          <p:cNvSpPr txBox="1"/>
          <p:nvPr/>
        </p:nvSpPr>
        <p:spPr>
          <a:xfrm>
            <a:off x="0" y="4267200"/>
            <a:ext cx="1828800" cy="738664"/>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If yes you will be asked the transferring command UIC.</a:t>
            </a:r>
            <a:endParaRPr lang="en-US" sz="1400" dirty="0"/>
          </a:p>
        </p:txBody>
      </p:sp>
      <p:sp>
        <p:nvSpPr>
          <p:cNvPr id="6" name="TextBox 5"/>
          <p:cNvSpPr txBox="1"/>
          <p:nvPr/>
        </p:nvSpPr>
        <p:spPr>
          <a:xfrm>
            <a:off x="5257800" y="3581400"/>
            <a:ext cx="1905000" cy="1169551"/>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If yes to heat/cold, sharps or chemical injury you will be asked a few additional questions.</a:t>
            </a:r>
            <a:endParaRPr lang="en-US" sz="1400" dirty="0"/>
          </a:p>
        </p:txBody>
      </p:sp>
      <p:sp>
        <p:nvSpPr>
          <p:cNvPr id="7" name="TextBox 6"/>
          <p:cNvSpPr txBox="1"/>
          <p:nvPr/>
        </p:nvSpPr>
        <p:spPr>
          <a:xfrm>
            <a:off x="5181600" y="5638800"/>
            <a:ext cx="2286000" cy="523220"/>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Scroll down for more injury questions.</a:t>
            </a:r>
            <a:endParaRPr lang="en-US" sz="1400" dirty="0"/>
          </a:p>
        </p:txBody>
      </p:sp>
      <p:cxnSp>
        <p:nvCxnSpPr>
          <p:cNvPr id="8" name="Straight Arrow Connector 7"/>
          <p:cNvCxnSpPr/>
          <p:nvPr/>
        </p:nvCxnSpPr>
        <p:spPr>
          <a:xfrm flipH="1" flipV="1">
            <a:off x="2743200" y="1371600"/>
            <a:ext cx="35052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895600" y="1600200"/>
            <a:ext cx="33528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895600" y="1828800"/>
            <a:ext cx="33528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828800" y="2133600"/>
            <a:ext cx="609600"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828800" y="2895600"/>
            <a:ext cx="114300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screen"/>
          <a:srcRect/>
          <a:stretch>
            <a:fillRect/>
          </a:stretch>
        </p:blipFill>
        <p:spPr bwMode="auto">
          <a:xfrm>
            <a:off x="0" y="0"/>
            <a:ext cx="9144000" cy="6802244"/>
          </a:xfrm>
          <a:prstGeom prst="rect">
            <a:avLst/>
          </a:prstGeom>
          <a:noFill/>
          <a:ln w="9525">
            <a:noFill/>
            <a:miter lim="800000"/>
            <a:headEnd/>
            <a:tailEnd/>
          </a:ln>
        </p:spPr>
      </p:pic>
      <p:sp>
        <p:nvSpPr>
          <p:cNvPr id="3" name="TextBox 2"/>
          <p:cNvSpPr txBox="1"/>
          <p:nvPr/>
        </p:nvSpPr>
        <p:spPr>
          <a:xfrm>
            <a:off x="4495800" y="3581400"/>
            <a:ext cx="30480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Select add for each injured body part and BLS injury code.</a:t>
            </a:r>
            <a:endParaRPr lang="en-US" dirty="0"/>
          </a:p>
        </p:txBody>
      </p:sp>
      <p:cxnSp>
        <p:nvCxnSpPr>
          <p:cNvPr id="4" name="Straight Arrow Connector 3"/>
          <p:cNvCxnSpPr/>
          <p:nvPr/>
        </p:nvCxnSpPr>
        <p:spPr>
          <a:xfrm flipV="1">
            <a:off x="5410200" y="32766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screen"/>
          <a:srcRect/>
          <a:stretch>
            <a:fillRect/>
          </a:stretch>
        </p:blipFill>
        <p:spPr bwMode="auto">
          <a:xfrm>
            <a:off x="0" y="0"/>
            <a:ext cx="9144000" cy="6802244"/>
          </a:xfrm>
          <a:prstGeom prst="rect">
            <a:avLst/>
          </a:prstGeom>
          <a:noFill/>
          <a:ln w="9525">
            <a:noFill/>
            <a:miter lim="800000"/>
            <a:headEnd/>
            <a:tailEnd/>
          </a:ln>
        </p:spPr>
      </p:pic>
      <p:sp>
        <p:nvSpPr>
          <p:cNvPr id="3" name="TextBox 2"/>
          <p:cNvSpPr txBox="1"/>
          <p:nvPr/>
        </p:nvSpPr>
        <p:spPr>
          <a:xfrm>
            <a:off x="5181600" y="762000"/>
            <a:ext cx="36576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This screen is not required for non-governmental individuals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screen"/>
          <a:srcRect/>
          <a:stretch>
            <a:fillRect/>
          </a:stretch>
        </p:blipFill>
        <p:spPr bwMode="auto">
          <a:xfrm>
            <a:off x="0" y="0"/>
            <a:ext cx="9144000" cy="6802244"/>
          </a:xfrm>
          <a:prstGeom prst="rect">
            <a:avLst/>
          </a:prstGeom>
          <a:noFill/>
          <a:ln w="9525">
            <a:noFill/>
            <a:miter lim="800000"/>
            <a:headEnd/>
            <a:tailEnd/>
          </a:ln>
        </p:spPr>
      </p:pic>
      <p:sp>
        <p:nvSpPr>
          <p:cNvPr id="5" name="TextBox 4"/>
          <p:cNvSpPr txBox="1"/>
          <p:nvPr/>
        </p:nvSpPr>
        <p:spPr>
          <a:xfrm>
            <a:off x="5334000" y="762000"/>
            <a:ext cx="36576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This screen is not required for non-governmental individuals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Factors Analysis And Classification System (HFACS)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HFACS replace previous causal factors</a:t>
            </a:r>
          </a:p>
          <a:p>
            <a:r>
              <a:rPr lang="en-US" dirty="0" smtClean="0"/>
              <a:t>HFACS involve an unsafe act with preconditions for that unsafe act</a:t>
            </a:r>
          </a:p>
          <a:p>
            <a:pPr lvl="1"/>
            <a:r>
              <a:rPr lang="en-US" dirty="0" smtClean="0"/>
              <a:t>Unsafe act = “what happened”.  Example – failed to yield right of way</a:t>
            </a:r>
          </a:p>
          <a:p>
            <a:pPr lvl="1"/>
            <a:r>
              <a:rPr lang="en-US" dirty="0" smtClean="0"/>
              <a:t>Precondition = “Why did unsafe act happen”.  Example – fatigue and slippery road surface</a:t>
            </a:r>
          </a:p>
          <a:p>
            <a:r>
              <a:rPr lang="en-US" dirty="0" smtClean="0"/>
              <a:t>For the Motor Vehicle Reporting System, each factor will have one unsafe act.  For the selected unsafe act, the user will then add all applicable preconditions</a:t>
            </a:r>
          </a:p>
          <a:p>
            <a:r>
              <a:rPr lang="en-US" dirty="0" smtClean="0"/>
              <a:t>If the event involved more than one factor, additional unsafe acts may be added with the appropriate preconditions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Factors Analysis And Classification System (HFACS) Example</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Single car mishap.  The driver was drunk and speeding.</a:t>
            </a:r>
          </a:p>
          <a:p>
            <a:r>
              <a:rPr lang="en-US" dirty="0" smtClean="0"/>
              <a:t>Factor 1:</a:t>
            </a:r>
          </a:p>
          <a:p>
            <a:pPr lvl="1"/>
            <a:r>
              <a:rPr lang="en-US" dirty="0" smtClean="0"/>
              <a:t>Unsafe Act = Drunk-driving (BAC≥ .08%)</a:t>
            </a:r>
          </a:p>
          <a:p>
            <a:pPr lvl="1"/>
            <a:r>
              <a:rPr lang="en-US" dirty="0" smtClean="0"/>
              <a:t>Preconditions for unsafe act</a:t>
            </a:r>
          </a:p>
          <a:p>
            <a:pPr lvl="2"/>
            <a:r>
              <a:rPr lang="en-US" dirty="0" smtClean="0"/>
              <a:t>Stress</a:t>
            </a:r>
          </a:p>
          <a:p>
            <a:pPr lvl="2"/>
            <a:r>
              <a:rPr lang="en-US" dirty="0" smtClean="0"/>
              <a:t>Lack of sleep</a:t>
            </a:r>
          </a:p>
          <a:p>
            <a:pPr lvl="2"/>
            <a:r>
              <a:rPr lang="en-US" dirty="0" smtClean="0"/>
              <a:t>Inappropriate peer pressure</a:t>
            </a:r>
          </a:p>
          <a:p>
            <a:r>
              <a:rPr lang="en-US" dirty="0" smtClean="0"/>
              <a:t>Factor 2:</a:t>
            </a:r>
          </a:p>
          <a:p>
            <a:pPr lvl="1"/>
            <a:r>
              <a:rPr lang="en-US" dirty="0" smtClean="0"/>
              <a:t>Unsafe Act = Speeding 20-29 MPH over speed limit</a:t>
            </a:r>
          </a:p>
          <a:p>
            <a:pPr lvl="1"/>
            <a:r>
              <a:rPr lang="en-US" dirty="0" smtClean="0"/>
              <a:t>Preconditions for unsafe act</a:t>
            </a:r>
          </a:p>
          <a:p>
            <a:pPr lvl="2"/>
            <a:r>
              <a:rPr lang="en-US" dirty="0" smtClean="0"/>
              <a:t>Complacency</a:t>
            </a:r>
          </a:p>
          <a:p>
            <a:pPr lvl="2"/>
            <a:r>
              <a:rPr lang="en-US" dirty="0" smtClean="0"/>
              <a:t>Overconfidence</a:t>
            </a:r>
          </a:p>
          <a:p>
            <a:pPr lvl="2"/>
            <a:r>
              <a:rPr lang="en-US" dirty="0" smtClean="0"/>
              <a:t>Misunderstood instructions</a:t>
            </a:r>
          </a:p>
          <a:p>
            <a:r>
              <a:rPr lang="en-US" dirty="0" smtClean="0"/>
              <a:t>Note: Each factor has </a:t>
            </a:r>
            <a:r>
              <a:rPr lang="en-US" u="sng" dirty="0" smtClean="0"/>
              <a:t>ONE</a:t>
            </a:r>
            <a:r>
              <a:rPr lang="en-US" dirty="0" smtClean="0"/>
              <a:t> unsafe act with multiple preconditions</a:t>
            </a:r>
            <a:endParaRPr lang="en-US"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1" y="-1"/>
            <a:ext cx="9157139" cy="6477001"/>
          </a:xfrm>
          <a:prstGeom prst="rect">
            <a:avLst/>
          </a:prstGeom>
          <a:noFill/>
          <a:ln w="9525">
            <a:noFill/>
            <a:miter lim="800000"/>
            <a:headEnd/>
            <a:tailEnd/>
          </a:ln>
        </p:spPr>
      </p:pic>
      <p:cxnSp>
        <p:nvCxnSpPr>
          <p:cNvPr id="3" name="Straight Arrow Connector 2"/>
          <p:cNvCxnSpPr/>
          <p:nvPr/>
        </p:nvCxnSpPr>
        <p:spPr>
          <a:xfrm flipH="1" flipV="1">
            <a:off x="2209800" y="2057400"/>
            <a:ext cx="762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95400" y="2895600"/>
            <a:ext cx="35052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After WESS log-in, select this box to be redirected to the Motor Vehicle Reporting System.</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0" y="0"/>
            <a:ext cx="8991600" cy="6869987"/>
          </a:xfrm>
          <a:prstGeom prst="rect">
            <a:avLst/>
          </a:prstGeom>
          <a:noFill/>
          <a:ln w="9525">
            <a:noFill/>
            <a:miter lim="800000"/>
            <a:headEnd/>
            <a:tailEnd/>
          </a:ln>
        </p:spPr>
      </p:pic>
      <p:cxnSp>
        <p:nvCxnSpPr>
          <p:cNvPr id="5" name="Straight Arrow Connector 4"/>
          <p:cNvCxnSpPr/>
          <p:nvPr/>
        </p:nvCxnSpPr>
        <p:spPr>
          <a:xfrm flipH="1" flipV="1">
            <a:off x="2667000" y="1447800"/>
            <a:ext cx="6096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2209800" y="1371600"/>
            <a:ext cx="762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33600" y="1828800"/>
            <a:ext cx="6553200" cy="1754326"/>
          </a:xfrm>
          <a:prstGeom prst="rect">
            <a:avLst/>
          </a:prstGeom>
          <a:solidFill>
            <a:schemeClr val="bg1">
              <a:lumMod val="85000"/>
            </a:schemeClr>
          </a:solidFill>
          <a:ln w="3175">
            <a:solidFill>
              <a:schemeClr val="tx1"/>
            </a:solidFill>
          </a:ln>
        </p:spPr>
        <p:txBody>
          <a:bodyPr wrap="square" rtlCol="0">
            <a:spAutoFit/>
          </a:bodyPr>
          <a:lstStyle/>
          <a:p>
            <a:r>
              <a:rPr lang="en-US" dirty="0" smtClean="0"/>
              <a:t>This page is used to enter HFACS (Human Factors Analysis Classification System).  The list  of HFACS is extensive.  It is important to examine the entire list of HFACS before proceeding.  Click the PDF to bring up a document that contains all HFACS and a brief explanation.  Once you have an idea of the unsafe acts and preconditions you desire to use, click the green button to begin.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screen"/>
          <a:srcRect/>
          <a:stretch>
            <a:fillRect/>
          </a:stretch>
        </p:blipFill>
        <p:spPr bwMode="auto">
          <a:xfrm>
            <a:off x="0" y="0"/>
            <a:ext cx="9144000" cy="6485860"/>
          </a:xfrm>
          <a:prstGeom prst="rect">
            <a:avLst/>
          </a:prstGeom>
          <a:noFill/>
          <a:ln w="9525">
            <a:noFill/>
            <a:miter lim="800000"/>
            <a:headEnd/>
            <a:tailEnd/>
          </a:ln>
        </p:spPr>
      </p:pic>
      <p:cxnSp>
        <p:nvCxnSpPr>
          <p:cNvPr id="6" name="Straight Arrow Connector 5"/>
          <p:cNvCxnSpPr/>
          <p:nvPr/>
        </p:nvCxnSpPr>
        <p:spPr>
          <a:xfrm>
            <a:off x="5410200" y="838200"/>
            <a:ext cx="762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752600" y="2286000"/>
            <a:ext cx="6096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00600" y="2895600"/>
            <a:ext cx="4572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19600" y="457200"/>
            <a:ext cx="2514600" cy="369332"/>
          </a:xfrm>
          <a:prstGeom prst="rect">
            <a:avLst/>
          </a:prstGeom>
          <a:solidFill>
            <a:schemeClr val="bg1">
              <a:lumMod val="85000"/>
            </a:schemeClr>
          </a:solidFill>
          <a:ln w="3175">
            <a:solidFill>
              <a:schemeClr val="tx1"/>
            </a:solidFill>
          </a:ln>
        </p:spPr>
        <p:txBody>
          <a:bodyPr wrap="square" rtlCol="0">
            <a:spAutoFit/>
          </a:bodyPr>
          <a:lstStyle/>
          <a:p>
            <a:r>
              <a:rPr lang="en-US" dirty="0" smtClean="0"/>
              <a:t>1: Click “Select Factor”.</a:t>
            </a:r>
            <a:endParaRPr lang="en-US" dirty="0"/>
          </a:p>
        </p:txBody>
      </p:sp>
      <p:sp>
        <p:nvSpPr>
          <p:cNvPr id="12" name="TextBox 11"/>
          <p:cNvSpPr txBox="1"/>
          <p:nvPr/>
        </p:nvSpPr>
        <p:spPr>
          <a:xfrm>
            <a:off x="1219200" y="1676400"/>
            <a:ext cx="27432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2: Select </a:t>
            </a:r>
            <a:r>
              <a:rPr lang="en-US" b="1" u="sng" dirty="0" smtClean="0"/>
              <a:t>ONE</a:t>
            </a:r>
            <a:r>
              <a:rPr lang="en-US" b="1" dirty="0" smtClean="0"/>
              <a:t> </a:t>
            </a:r>
            <a:r>
              <a:rPr lang="en-US" dirty="0" smtClean="0"/>
              <a:t>unsafe act.  Click “+” to expand list.</a:t>
            </a:r>
            <a:endParaRPr lang="en-US" dirty="0"/>
          </a:p>
        </p:txBody>
      </p:sp>
      <p:sp>
        <p:nvSpPr>
          <p:cNvPr id="15" name="TextBox 14"/>
          <p:cNvSpPr txBox="1"/>
          <p:nvPr/>
        </p:nvSpPr>
        <p:spPr>
          <a:xfrm>
            <a:off x="5410200" y="1828800"/>
            <a:ext cx="2438400" cy="369332"/>
          </a:xfrm>
          <a:prstGeom prst="rect">
            <a:avLst/>
          </a:prstGeom>
          <a:solidFill>
            <a:schemeClr val="bg1">
              <a:lumMod val="85000"/>
            </a:schemeClr>
          </a:solidFill>
          <a:ln w="3175">
            <a:solidFill>
              <a:schemeClr val="tx1"/>
            </a:solidFill>
          </a:ln>
        </p:spPr>
        <p:txBody>
          <a:bodyPr wrap="square" rtlCol="0">
            <a:spAutoFit/>
          </a:bodyPr>
          <a:lstStyle/>
          <a:p>
            <a:r>
              <a:rPr lang="en-US" dirty="0" smtClean="0"/>
              <a:t>3: Type narrative.</a:t>
            </a:r>
            <a:endParaRPr lang="en-US" dirty="0"/>
          </a:p>
        </p:txBody>
      </p:sp>
      <p:sp>
        <p:nvSpPr>
          <p:cNvPr id="16" name="TextBox 15"/>
          <p:cNvSpPr txBox="1"/>
          <p:nvPr/>
        </p:nvSpPr>
        <p:spPr>
          <a:xfrm>
            <a:off x="4343400" y="3048000"/>
            <a:ext cx="48006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4: Select the person to whom this unsafe act applies.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screen"/>
          <a:srcRect/>
          <a:stretch>
            <a:fillRect/>
          </a:stretch>
        </p:blipFill>
        <p:spPr bwMode="auto">
          <a:xfrm>
            <a:off x="0" y="0"/>
            <a:ext cx="9144000" cy="6802244"/>
          </a:xfrm>
          <a:prstGeom prst="rect">
            <a:avLst/>
          </a:prstGeom>
          <a:noFill/>
          <a:ln w="9525">
            <a:noFill/>
            <a:miter lim="800000"/>
            <a:headEnd/>
            <a:tailEnd/>
          </a:ln>
        </p:spPr>
      </p:pic>
      <p:sp>
        <p:nvSpPr>
          <p:cNvPr id="3" name="TextBox 2"/>
          <p:cNvSpPr txBox="1"/>
          <p:nvPr/>
        </p:nvSpPr>
        <p:spPr>
          <a:xfrm>
            <a:off x="2057400" y="3276600"/>
            <a:ext cx="1752600" cy="2585323"/>
          </a:xfrm>
          <a:prstGeom prst="rect">
            <a:avLst/>
          </a:prstGeom>
          <a:solidFill>
            <a:schemeClr val="bg1">
              <a:lumMod val="85000"/>
            </a:schemeClr>
          </a:solidFill>
          <a:ln w="3175">
            <a:solidFill>
              <a:schemeClr val="tx1"/>
            </a:solidFill>
          </a:ln>
        </p:spPr>
        <p:txBody>
          <a:bodyPr wrap="square" rtlCol="0">
            <a:spAutoFit/>
          </a:bodyPr>
          <a:lstStyle/>
          <a:p>
            <a:r>
              <a:rPr lang="en-US" dirty="0" smtClean="0"/>
              <a:t>Select all applicable preconditions that apply to the unsafe act.  Remember, you may choose more than one precondition.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screen"/>
          <a:srcRect/>
          <a:stretch>
            <a:fillRect/>
          </a:stretch>
        </p:blipFill>
        <p:spPr bwMode="auto">
          <a:xfrm>
            <a:off x="0" y="0"/>
            <a:ext cx="9144000" cy="6802244"/>
          </a:xfrm>
          <a:prstGeom prst="rect">
            <a:avLst/>
          </a:prstGeom>
          <a:noFill/>
          <a:ln w="9525">
            <a:noFill/>
            <a:miter lim="800000"/>
            <a:headEnd/>
            <a:tailEnd/>
          </a:ln>
        </p:spPr>
      </p:pic>
      <p:sp>
        <p:nvSpPr>
          <p:cNvPr id="3" name="TextBox 2"/>
          <p:cNvSpPr txBox="1"/>
          <p:nvPr/>
        </p:nvSpPr>
        <p:spPr>
          <a:xfrm>
            <a:off x="304800" y="2057400"/>
            <a:ext cx="3657600" cy="1477328"/>
          </a:xfrm>
          <a:prstGeom prst="rect">
            <a:avLst/>
          </a:prstGeom>
          <a:solidFill>
            <a:schemeClr val="bg1">
              <a:lumMod val="85000"/>
            </a:schemeClr>
          </a:solidFill>
          <a:ln w="3175">
            <a:solidFill>
              <a:schemeClr val="tx1"/>
            </a:solidFill>
          </a:ln>
        </p:spPr>
        <p:txBody>
          <a:bodyPr wrap="square" rtlCol="0">
            <a:spAutoFit/>
          </a:bodyPr>
          <a:lstStyle/>
          <a:p>
            <a:r>
              <a:rPr lang="en-US" dirty="0" smtClean="0"/>
              <a:t>Repeat the same process if there additional factors to be entered.  Select the appropriate factor, apply it to the appropriate person(s), then select all applicable preconditions.</a:t>
            </a:r>
            <a:endParaRPr lang="en-US" dirty="0"/>
          </a:p>
        </p:txBody>
      </p:sp>
      <p:cxnSp>
        <p:nvCxnSpPr>
          <p:cNvPr id="4" name="Straight Arrow Connector 3"/>
          <p:cNvCxnSpPr/>
          <p:nvPr/>
        </p:nvCxnSpPr>
        <p:spPr>
          <a:xfrm flipV="1">
            <a:off x="1219200" y="1219200"/>
            <a:ext cx="8382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3733800"/>
            <a:ext cx="3505200" cy="1477328"/>
          </a:xfrm>
          <a:prstGeom prst="rect">
            <a:avLst/>
          </a:prstGeom>
          <a:solidFill>
            <a:schemeClr val="bg1">
              <a:lumMod val="85000"/>
            </a:schemeClr>
          </a:solidFill>
          <a:ln w="3175">
            <a:solidFill>
              <a:schemeClr val="tx1"/>
            </a:solidFill>
          </a:ln>
        </p:spPr>
        <p:txBody>
          <a:bodyPr wrap="square" rtlCol="0">
            <a:spAutoFit/>
          </a:bodyPr>
          <a:lstStyle/>
          <a:p>
            <a:r>
              <a:rPr lang="en-US" dirty="0" smtClean="0"/>
              <a:t>After all factors have been entered, select the recommendations tab only if you have recommendations to enter.  If none, you may proceed to the next page.</a:t>
            </a:r>
            <a:endParaRPr lang="en-US" dirty="0"/>
          </a:p>
        </p:txBody>
      </p:sp>
      <p:cxnSp>
        <p:nvCxnSpPr>
          <p:cNvPr id="8" name="Straight Arrow Connector 7"/>
          <p:cNvCxnSpPr/>
          <p:nvPr/>
        </p:nvCxnSpPr>
        <p:spPr>
          <a:xfrm flipH="1" flipV="1">
            <a:off x="3352800" y="609600"/>
            <a:ext cx="381000" cy="3124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screen"/>
          <a:srcRect/>
          <a:stretch>
            <a:fillRect/>
          </a:stretch>
        </p:blipFill>
        <p:spPr bwMode="auto">
          <a:xfrm>
            <a:off x="0" y="0"/>
            <a:ext cx="9144000" cy="6802244"/>
          </a:xfrm>
          <a:prstGeom prst="rect">
            <a:avLst/>
          </a:prstGeom>
          <a:noFill/>
          <a:ln w="9525">
            <a:noFill/>
            <a:miter lim="800000"/>
            <a:headEnd/>
            <a:tailEnd/>
          </a:ln>
        </p:spPr>
      </p:pic>
      <p:cxnSp>
        <p:nvCxnSpPr>
          <p:cNvPr id="4" name="Straight Arrow Connector 3"/>
          <p:cNvCxnSpPr/>
          <p:nvPr/>
        </p:nvCxnSpPr>
        <p:spPr>
          <a:xfrm flipV="1">
            <a:off x="1600200" y="1219200"/>
            <a:ext cx="4572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2057400"/>
            <a:ext cx="4572000" cy="1200329"/>
          </a:xfrm>
          <a:prstGeom prst="rect">
            <a:avLst/>
          </a:prstGeom>
          <a:solidFill>
            <a:schemeClr val="bg1">
              <a:lumMod val="85000"/>
            </a:schemeClr>
          </a:solidFill>
          <a:ln w="3175">
            <a:solidFill>
              <a:schemeClr val="tx1"/>
            </a:solidFill>
          </a:ln>
        </p:spPr>
        <p:txBody>
          <a:bodyPr wrap="square" rtlCol="0">
            <a:spAutoFit/>
          </a:bodyPr>
          <a:lstStyle/>
          <a:p>
            <a:r>
              <a:rPr lang="en-US" dirty="0" smtClean="0"/>
              <a:t>Each factor has to have at least one recommendation.  Click the green button to begin.  The recommendation is entered as text in the space provided.  </a:t>
            </a:r>
            <a:endParaRPr lang="en-US" dirty="0"/>
          </a:p>
        </p:txBody>
      </p:sp>
      <p:sp>
        <p:nvSpPr>
          <p:cNvPr id="6" name="TextBox 5"/>
          <p:cNvSpPr txBox="1"/>
          <p:nvPr/>
        </p:nvSpPr>
        <p:spPr>
          <a:xfrm>
            <a:off x="228600" y="4648200"/>
            <a:ext cx="39624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You may apply the recommendation to more than 1 factor if required.</a:t>
            </a:r>
            <a:endParaRPr lang="en-US" dirty="0"/>
          </a:p>
        </p:txBody>
      </p:sp>
      <p:cxnSp>
        <p:nvCxnSpPr>
          <p:cNvPr id="8" name="Straight Arrow Connector 7"/>
          <p:cNvCxnSpPr/>
          <p:nvPr/>
        </p:nvCxnSpPr>
        <p:spPr>
          <a:xfrm flipV="1">
            <a:off x="4191000" y="4724400"/>
            <a:ext cx="5334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screen"/>
          <a:srcRect/>
          <a:stretch>
            <a:fillRect/>
          </a:stretch>
        </p:blipFill>
        <p:spPr bwMode="auto">
          <a:xfrm>
            <a:off x="0" y="0"/>
            <a:ext cx="9144000" cy="6802244"/>
          </a:xfrm>
          <a:prstGeom prst="rect">
            <a:avLst/>
          </a:prstGeom>
          <a:noFill/>
          <a:ln w="9525">
            <a:noFill/>
            <a:miter lim="800000"/>
            <a:headEnd/>
            <a:tailEnd/>
          </a:ln>
        </p:spPr>
      </p:pic>
      <p:sp>
        <p:nvSpPr>
          <p:cNvPr id="3" name="TextBox 2"/>
          <p:cNvSpPr txBox="1"/>
          <p:nvPr/>
        </p:nvSpPr>
        <p:spPr>
          <a:xfrm>
            <a:off x="5715000" y="5334000"/>
            <a:ext cx="24384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Click “validate” on bottom of page to begin validation.  </a:t>
            </a:r>
            <a:endParaRPr lang="en-US" dirty="0"/>
          </a:p>
        </p:txBody>
      </p:sp>
      <p:sp>
        <p:nvSpPr>
          <p:cNvPr id="4" name="TextBox 3"/>
          <p:cNvSpPr txBox="1"/>
          <p:nvPr/>
        </p:nvSpPr>
        <p:spPr>
          <a:xfrm>
            <a:off x="228600" y="5334000"/>
            <a:ext cx="52578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This page shows a list of required fields that must be entered prior to submission.  Click on green arrow to navigate to appropriate page to fix error.</a:t>
            </a:r>
            <a:endParaRPr lang="en-US" dirty="0"/>
          </a:p>
        </p:txBody>
      </p:sp>
      <p:cxnSp>
        <p:nvCxnSpPr>
          <p:cNvPr id="5" name="Straight Arrow Connector 4"/>
          <p:cNvCxnSpPr/>
          <p:nvPr/>
        </p:nvCxnSpPr>
        <p:spPr>
          <a:xfrm>
            <a:off x="7010400" y="6248400"/>
            <a:ext cx="304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228600" y="0"/>
            <a:ext cx="8798859" cy="6858000"/>
          </a:xfrm>
          <a:prstGeom prst="rect">
            <a:avLst/>
          </a:prstGeom>
          <a:noFill/>
          <a:ln w="9525">
            <a:noFill/>
            <a:miter lim="800000"/>
            <a:headEnd/>
            <a:tailEnd/>
          </a:ln>
        </p:spPr>
      </p:pic>
      <p:sp>
        <p:nvSpPr>
          <p:cNvPr id="3" name="TextBox 2"/>
          <p:cNvSpPr txBox="1"/>
          <p:nvPr/>
        </p:nvSpPr>
        <p:spPr>
          <a:xfrm>
            <a:off x="3886200" y="1600200"/>
            <a:ext cx="35052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If there are no validation errors, the report may be released to the Safety Center.</a:t>
            </a:r>
            <a:endParaRPr lang="en-US" dirty="0"/>
          </a:p>
        </p:txBody>
      </p:sp>
      <p:cxnSp>
        <p:nvCxnSpPr>
          <p:cNvPr id="4" name="Straight Arrow Connector 3"/>
          <p:cNvCxnSpPr/>
          <p:nvPr/>
        </p:nvCxnSpPr>
        <p:spPr>
          <a:xfrm flipH="1" flipV="1">
            <a:off x="1447800" y="1219200"/>
            <a:ext cx="24384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0" y="0"/>
            <a:ext cx="9177618" cy="6858000"/>
          </a:xfrm>
          <a:prstGeom prst="rect">
            <a:avLst/>
          </a:prstGeom>
          <a:noFill/>
          <a:ln w="9525">
            <a:noFill/>
            <a:miter lim="800000"/>
            <a:headEnd/>
            <a:tailEnd/>
          </a:ln>
        </p:spPr>
      </p:pic>
      <p:sp>
        <p:nvSpPr>
          <p:cNvPr id="3" name="TextBox 2"/>
          <p:cNvSpPr txBox="1"/>
          <p:nvPr/>
        </p:nvSpPr>
        <p:spPr>
          <a:xfrm>
            <a:off x="3124200" y="1600200"/>
            <a:ext cx="2438400" cy="1200329"/>
          </a:xfrm>
          <a:prstGeom prst="rect">
            <a:avLst/>
          </a:prstGeom>
          <a:solidFill>
            <a:schemeClr val="bg1">
              <a:lumMod val="85000"/>
            </a:schemeClr>
          </a:solidFill>
          <a:ln w="3175">
            <a:solidFill>
              <a:schemeClr val="tx1"/>
            </a:solidFill>
          </a:ln>
        </p:spPr>
        <p:txBody>
          <a:bodyPr wrap="square" rtlCol="0">
            <a:spAutoFit/>
          </a:bodyPr>
          <a:lstStyle/>
          <a:p>
            <a:r>
              <a:rPr lang="en-US" dirty="0" smtClean="0"/>
              <a:t>To extract a PDF copy of your report, you may click here at any time during mishap entry.</a:t>
            </a:r>
            <a:endParaRPr lang="en-US" dirty="0"/>
          </a:p>
        </p:txBody>
      </p:sp>
      <p:cxnSp>
        <p:nvCxnSpPr>
          <p:cNvPr id="5" name="Straight Arrow Connector 4"/>
          <p:cNvCxnSpPr>
            <a:stCxn id="3" idx="0"/>
          </p:cNvCxnSpPr>
          <p:nvPr/>
        </p:nvCxnSpPr>
        <p:spPr>
          <a:xfrm flipH="1" flipV="1">
            <a:off x="1905000" y="685800"/>
            <a:ext cx="24384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srcRect/>
          <a:stretch>
            <a:fillRect/>
          </a:stretch>
        </p:blipFill>
        <p:spPr bwMode="auto">
          <a:xfrm>
            <a:off x="228600" y="5443"/>
            <a:ext cx="8686800" cy="6825343"/>
          </a:xfrm>
          <a:prstGeom prst="rect">
            <a:avLst/>
          </a:prstGeom>
          <a:noFill/>
          <a:ln w="9525">
            <a:noFill/>
            <a:miter lim="800000"/>
            <a:headEnd/>
            <a:tailEnd/>
          </a:ln>
        </p:spPr>
      </p:pic>
      <p:sp>
        <p:nvSpPr>
          <p:cNvPr id="3" name="TextBox 2"/>
          <p:cNvSpPr txBox="1"/>
          <p:nvPr/>
        </p:nvSpPr>
        <p:spPr>
          <a:xfrm>
            <a:off x="304800" y="2057400"/>
            <a:ext cx="1676400" cy="2585323"/>
          </a:xfrm>
          <a:prstGeom prst="rect">
            <a:avLst/>
          </a:prstGeom>
          <a:solidFill>
            <a:schemeClr val="bg1">
              <a:lumMod val="85000"/>
            </a:schemeClr>
          </a:solidFill>
          <a:ln w="3175">
            <a:solidFill>
              <a:schemeClr val="tx1"/>
            </a:solidFill>
          </a:ln>
        </p:spPr>
        <p:txBody>
          <a:bodyPr wrap="square" rtlCol="0">
            <a:spAutoFit/>
          </a:bodyPr>
          <a:lstStyle/>
          <a:p>
            <a:r>
              <a:rPr lang="en-US" dirty="0" smtClean="0"/>
              <a:t>The routing function will allow you to send your report to another person or persons for review prior to release.</a:t>
            </a:r>
          </a:p>
        </p:txBody>
      </p:sp>
      <p:sp>
        <p:nvSpPr>
          <p:cNvPr id="4" name="TextBox 3"/>
          <p:cNvSpPr txBox="1"/>
          <p:nvPr/>
        </p:nvSpPr>
        <p:spPr>
          <a:xfrm>
            <a:off x="2438400" y="1143000"/>
            <a:ext cx="2971800" cy="1200329"/>
          </a:xfrm>
          <a:prstGeom prst="rect">
            <a:avLst/>
          </a:prstGeom>
          <a:solidFill>
            <a:schemeClr val="bg1">
              <a:lumMod val="85000"/>
            </a:schemeClr>
          </a:solidFill>
          <a:ln w="3175">
            <a:solidFill>
              <a:schemeClr val="tx1"/>
            </a:solidFill>
          </a:ln>
        </p:spPr>
        <p:txBody>
          <a:bodyPr wrap="square" rtlCol="0">
            <a:spAutoFit/>
          </a:bodyPr>
          <a:lstStyle/>
          <a:p>
            <a:r>
              <a:rPr lang="en-US" dirty="0" smtClean="0"/>
              <a:t>Type the name of the WESS account holder who will review your report in the search area.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152400" y="1"/>
            <a:ext cx="8672944" cy="6814456"/>
          </a:xfrm>
          <a:prstGeom prst="rect">
            <a:avLst/>
          </a:prstGeom>
          <a:noFill/>
          <a:ln w="9525">
            <a:noFill/>
            <a:miter lim="800000"/>
            <a:headEnd/>
            <a:tailEnd/>
          </a:ln>
        </p:spPr>
      </p:pic>
      <p:sp>
        <p:nvSpPr>
          <p:cNvPr id="2" name="TextBox 1"/>
          <p:cNvSpPr txBox="1"/>
          <p:nvPr/>
        </p:nvSpPr>
        <p:spPr>
          <a:xfrm>
            <a:off x="2819400" y="2133600"/>
            <a:ext cx="28956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Select the name, then use the arrow key to add him/her to the routing chain.</a:t>
            </a:r>
          </a:p>
        </p:txBody>
      </p:sp>
      <p:cxnSp>
        <p:nvCxnSpPr>
          <p:cNvPr id="5" name="Straight Arrow Connector 4"/>
          <p:cNvCxnSpPr/>
          <p:nvPr/>
        </p:nvCxnSpPr>
        <p:spPr>
          <a:xfrm flipV="1">
            <a:off x="4724400" y="1447800"/>
            <a:ext cx="6858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0" y="-1"/>
            <a:ext cx="9144000" cy="6758609"/>
          </a:xfrm>
          <a:prstGeom prst="rect">
            <a:avLst/>
          </a:prstGeom>
          <a:noFill/>
          <a:ln w="9525">
            <a:noFill/>
            <a:miter lim="800000"/>
            <a:headEnd/>
            <a:tailEnd/>
          </a:ln>
        </p:spPr>
      </p:pic>
      <p:sp>
        <p:nvSpPr>
          <p:cNvPr id="5" name="Oval 4"/>
          <p:cNvSpPr/>
          <p:nvPr/>
        </p:nvSpPr>
        <p:spPr>
          <a:xfrm>
            <a:off x="228600" y="4724400"/>
            <a:ext cx="9906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533400" y="6248400"/>
            <a:ext cx="13716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0"/>
            <a:ext cx="35052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For a class A or B MV Initial Notification, click “Start” button and select  “MV Initial Notification”.</a:t>
            </a:r>
            <a:endParaRPr lang="en-US" dirty="0"/>
          </a:p>
        </p:txBody>
      </p:sp>
      <p:sp>
        <p:nvSpPr>
          <p:cNvPr id="9" name="TextBox 8"/>
          <p:cNvSpPr txBox="1"/>
          <p:nvPr/>
        </p:nvSpPr>
        <p:spPr>
          <a:xfrm>
            <a:off x="3124200" y="5791200"/>
            <a:ext cx="5715000" cy="523220"/>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Initial Notification required only for a class A or B mishap.  For events less severe than class B select Motor Vehicle Mishap Entry on the “start” menu.</a:t>
            </a:r>
            <a:endParaRPr lang="en-U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152400" y="1"/>
            <a:ext cx="8749144" cy="6874328"/>
          </a:xfrm>
          <a:prstGeom prst="rect">
            <a:avLst/>
          </a:prstGeom>
          <a:noFill/>
          <a:ln w="9525">
            <a:noFill/>
            <a:miter lim="800000"/>
            <a:headEnd/>
            <a:tailEnd/>
          </a:ln>
        </p:spPr>
      </p:pic>
      <p:sp>
        <p:nvSpPr>
          <p:cNvPr id="3" name="TextBox 2"/>
          <p:cNvSpPr txBox="1"/>
          <p:nvPr/>
        </p:nvSpPr>
        <p:spPr>
          <a:xfrm>
            <a:off x="3733800" y="2590800"/>
            <a:ext cx="28956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The person selected is now the first in the routing chain.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srcRect/>
          <a:stretch>
            <a:fillRect/>
          </a:stretch>
        </p:blipFill>
        <p:spPr bwMode="auto">
          <a:xfrm>
            <a:off x="228600" y="0"/>
            <a:ext cx="8763000" cy="6885214"/>
          </a:xfrm>
          <a:prstGeom prst="rect">
            <a:avLst/>
          </a:prstGeom>
          <a:noFill/>
          <a:ln w="9525">
            <a:noFill/>
            <a:miter lim="800000"/>
            <a:headEnd/>
            <a:tailEnd/>
          </a:ln>
        </p:spPr>
      </p:pic>
      <p:sp>
        <p:nvSpPr>
          <p:cNvPr id="3" name="TextBox 2"/>
          <p:cNvSpPr txBox="1"/>
          <p:nvPr/>
        </p:nvSpPr>
        <p:spPr>
          <a:xfrm>
            <a:off x="2667000" y="1828800"/>
            <a:ext cx="2895600" cy="1477328"/>
          </a:xfrm>
          <a:prstGeom prst="rect">
            <a:avLst/>
          </a:prstGeom>
          <a:solidFill>
            <a:schemeClr val="bg1">
              <a:lumMod val="85000"/>
            </a:schemeClr>
          </a:solidFill>
          <a:ln w="3175">
            <a:solidFill>
              <a:schemeClr val="tx1"/>
            </a:solidFill>
          </a:ln>
        </p:spPr>
        <p:txBody>
          <a:bodyPr wrap="square" rtlCol="0">
            <a:spAutoFit/>
          </a:bodyPr>
          <a:lstStyle/>
          <a:p>
            <a:r>
              <a:rPr lang="en-US" dirty="0" smtClean="0"/>
              <a:t>Multiple people may be added to the routing chain if desired.  When ready to route the report, select “Route Report”.</a:t>
            </a:r>
          </a:p>
        </p:txBody>
      </p:sp>
      <p:cxnSp>
        <p:nvCxnSpPr>
          <p:cNvPr id="5" name="Straight Arrow Connector 4"/>
          <p:cNvCxnSpPr/>
          <p:nvPr/>
        </p:nvCxnSpPr>
        <p:spPr>
          <a:xfrm flipH="1" flipV="1">
            <a:off x="1143000" y="762000"/>
            <a:ext cx="1524000" cy="15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screen"/>
          <a:srcRect/>
          <a:stretch>
            <a:fillRect/>
          </a:stretch>
        </p:blipFill>
        <p:spPr bwMode="auto">
          <a:xfrm>
            <a:off x="0" y="0"/>
            <a:ext cx="8728364" cy="6858000"/>
          </a:xfrm>
          <a:prstGeom prst="rect">
            <a:avLst/>
          </a:prstGeom>
          <a:noFill/>
          <a:ln w="9525">
            <a:noFill/>
            <a:miter lim="800000"/>
            <a:headEnd/>
            <a:tailEnd/>
          </a:ln>
        </p:spPr>
      </p:pic>
      <p:sp>
        <p:nvSpPr>
          <p:cNvPr id="4" name="TextBox 3"/>
          <p:cNvSpPr txBox="1"/>
          <p:nvPr/>
        </p:nvSpPr>
        <p:spPr>
          <a:xfrm>
            <a:off x="2362200" y="3657600"/>
            <a:ext cx="28956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Enter a brief note for the person in the routing chain then select “OK”.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srcRect/>
          <a:stretch>
            <a:fillRect/>
          </a:stretch>
        </p:blipFill>
        <p:spPr bwMode="auto">
          <a:xfrm>
            <a:off x="0" y="0"/>
            <a:ext cx="9144000" cy="6887688"/>
          </a:xfrm>
          <a:prstGeom prst="rect">
            <a:avLst/>
          </a:prstGeom>
          <a:noFill/>
          <a:ln w="9525">
            <a:noFill/>
            <a:miter lim="800000"/>
            <a:headEnd/>
            <a:tailEnd/>
          </a:ln>
        </p:spPr>
      </p:pic>
      <p:sp>
        <p:nvSpPr>
          <p:cNvPr id="3" name="TextBox 2"/>
          <p:cNvSpPr txBox="1"/>
          <p:nvPr/>
        </p:nvSpPr>
        <p:spPr>
          <a:xfrm>
            <a:off x="4114800" y="3124200"/>
            <a:ext cx="28956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The report will appear in this folder for the first person in the routing chain.</a:t>
            </a:r>
          </a:p>
        </p:txBody>
      </p:sp>
      <p:cxnSp>
        <p:nvCxnSpPr>
          <p:cNvPr id="5" name="Straight Arrow Connector 4"/>
          <p:cNvCxnSpPr/>
          <p:nvPr/>
        </p:nvCxnSpPr>
        <p:spPr>
          <a:xfrm flipH="1" flipV="1">
            <a:off x="2895600" y="3200400"/>
            <a:ext cx="12192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screen"/>
          <a:srcRect/>
          <a:stretch>
            <a:fillRect/>
          </a:stretch>
        </p:blipFill>
        <p:spPr bwMode="auto">
          <a:xfrm>
            <a:off x="152400" y="1"/>
            <a:ext cx="8749144" cy="6874328"/>
          </a:xfrm>
          <a:prstGeom prst="rect">
            <a:avLst/>
          </a:prstGeom>
          <a:noFill/>
          <a:ln w="9525">
            <a:noFill/>
            <a:miter lim="800000"/>
            <a:headEnd/>
            <a:tailEnd/>
          </a:ln>
        </p:spPr>
      </p:pic>
      <p:sp>
        <p:nvSpPr>
          <p:cNvPr id="3" name="TextBox 2"/>
          <p:cNvSpPr txBox="1"/>
          <p:nvPr/>
        </p:nvSpPr>
        <p:spPr>
          <a:xfrm>
            <a:off x="2971800" y="1143000"/>
            <a:ext cx="2362200" cy="2862322"/>
          </a:xfrm>
          <a:prstGeom prst="rect">
            <a:avLst/>
          </a:prstGeom>
          <a:solidFill>
            <a:schemeClr val="bg1">
              <a:lumMod val="85000"/>
            </a:schemeClr>
          </a:solidFill>
          <a:ln w="3175">
            <a:solidFill>
              <a:schemeClr val="tx1"/>
            </a:solidFill>
          </a:ln>
        </p:spPr>
        <p:txBody>
          <a:bodyPr wrap="square" rtlCol="0">
            <a:spAutoFit/>
          </a:bodyPr>
          <a:lstStyle/>
          <a:p>
            <a:r>
              <a:rPr lang="en-US" dirty="0" smtClean="0"/>
              <a:t>After reviewing the report, the individual may route it to the  next person in the chain, or release it to the Safety Center.  He may also reject the report back to the original drafter with desired changes.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screen"/>
          <a:srcRect/>
          <a:stretch>
            <a:fillRect/>
          </a:stretch>
        </p:blipFill>
        <p:spPr bwMode="auto">
          <a:xfrm>
            <a:off x="152400" y="0"/>
            <a:ext cx="8991600" cy="6772894"/>
          </a:xfrm>
          <a:prstGeom prst="rect">
            <a:avLst/>
          </a:prstGeom>
          <a:noFill/>
          <a:ln w="9525">
            <a:noFill/>
            <a:miter lim="800000"/>
            <a:headEnd/>
            <a:tailEnd/>
          </a:ln>
        </p:spPr>
      </p:pic>
      <p:sp>
        <p:nvSpPr>
          <p:cNvPr id="3" name="TextBox 2"/>
          <p:cNvSpPr txBox="1"/>
          <p:nvPr/>
        </p:nvSpPr>
        <p:spPr>
          <a:xfrm>
            <a:off x="4114800" y="2819400"/>
            <a:ext cx="2362200" cy="1200329"/>
          </a:xfrm>
          <a:prstGeom prst="rect">
            <a:avLst/>
          </a:prstGeom>
          <a:solidFill>
            <a:schemeClr val="bg1">
              <a:lumMod val="85000"/>
            </a:schemeClr>
          </a:solidFill>
          <a:ln w="3175">
            <a:solidFill>
              <a:schemeClr val="tx1"/>
            </a:solidFill>
          </a:ln>
        </p:spPr>
        <p:txBody>
          <a:bodyPr wrap="square" rtlCol="0">
            <a:spAutoFit/>
          </a:bodyPr>
          <a:lstStyle/>
          <a:p>
            <a:r>
              <a:rPr lang="en-US" dirty="0" smtClean="0"/>
              <a:t>If the report is rejected back to the original drafter, it will appear here.</a:t>
            </a:r>
          </a:p>
        </p:txBody>
      </p:sp>
      <p:cxnSp>
        <p:nvCxnSpPr>
          <p:cNvPr id="4" name="Straight Arrow Connector 3"/>
          <p:cNvCxnSpPr/>
          <p:nvPr/>
        </p:nvCxnSpPr>
        <p:spPr>
          <a:xfrm flipH="1" flipV="1">
            <a:off x="2895600" y="3505200"/>
            <a:ext cx="12192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screen"/>
          <a:srcRect/>
          <a:stretch>
            <a:fillRect/>
          </a:stretch>
        </p:blipFill>
        <p:spPr bwMode="auto">
          <a:xfrm>
            <a:off x="0" y="0"/>
            <a:ext cx="7772400" cy="6842369"/>
          </a:xfrm>
          <a:prstGeom prst="rect">
            <a:avLst/>
          </a:prstGeom>
          <a:noFill/>
          <a:ln w="9525">
            <a:noFill/>
            <a:miter lim="800000"/>
            <a:headEnd/>
            <a:tailEnd/>
          </a:ln>
        </p:spPr>
      </p:pic>
      <p:sp>
        <p:nvSpPr>
          <p:cNvPr id="8" name="TextBox 7"/>
          <p:cNvSpPr txBox="1"/>
          <p:nvPr/>
        </p:nvSpPr>
        <p:spPr>
          <a:xfrm>
            <a:off x="0" y="277092"/>
            <a:ext cx="1371600" cy="738664"/>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All boxes are required to have an entry</a:t>
            </a:r>
            <a:endParaRPr lang="en-US" sz="1400" dirty="0"/>
          </a:p>
        </p:txBody>
      </p:sp>
      <p:sp>
        <p:nvSpPr>
          <p:cNvPr id="9" name="TextBox 8"/>
          <p:cNvSpPr txBox="1"/>
          <p:nvPr/>
        </p:nvSpPr>
        <p:spPr>
          <a:xfrm>
            <a:off x="0" y="1066800"/>
            <a:ext cx="1371600" cy="2246769"/>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Choose 1:</a:t>
            </a:r>
          </a:p>
          <a:p>
            <a:pPr>
              <a:buFont typeface="Arial" pitchFamily="34" charset="0"/>
              <a:buChar char="•"/>
            </a:pPr>
            <a:r>
              <a:rPr lang="en-US" sz="1400" dirty="0" smtClean="0"/>
              <a:t>Fatality</a:t>
            </a:r>
          </a:p>
          <a:p>
            <a:pPr>
              <a:buFont typeface="Arial" pitchFamily="34" charset="0"/>
              <a:buChar char="•"/>
            </a:pPr>
            <a:r>
              <a:rPr lang="en-US" sz="1400" dirty="0" smtClean="0"/>
              <a:t>Perm Total Disability</a:t>
            </a:r>
          </a:p>
          <a:p>
            <a:pPr>
              <a:buFont typeface="Arial" pitchFamily="34" charset="0"/>
              <a:buChar char="•"/>
            </a:pPr>
            <a:r>
              <a:rPr lang="en-US" sz="1400" dirty="0" smtClean="0"/>
              <a:t>Perm Partial Disability</a:t>
            </a:r>
          </a:p>
          <a:p>
            <a:pPr>
              <a:buFont typeface="Arial" pitchFamily="34" charset="0"/>
              <a:buChar char="•"/>
            </a:pPr>
            <a:r>
              <a:rPr lang="en-US" sz="1400" dirty="0" smtClean="0"/>
              <a:t>3 or more hospitalizations</a:t>
            </a:r>
          </a:p>
          <a:p>
            <a:pPr>
              <a:buFont typeface="Arial" pitchFamily="34" charset="0"/>
              <a:buChar char="•"/>
            </a:pPr>
            <a:r>
              <a:rPr lang="en-US" sz="1400" dirty="0" smtClean="0"/>
              <a:t>&gt;200,000 </a:t>
            </a:r>
            <a:r>
              <a:rPr lang="en-US" sz="1400" dirty="0" err="1" smtClean="0"/>
              <a:t>govt</a:t>
            </a:r>
            <a:r>
              <a:rPr lang="en-US" sz="1400" dirty="0" smtClean="0"/>
              <a:t> prop damage</a:t>
            </a:r>
            <a:endParaRPr lang="en-US" sz="1400" dirty="0"/>
          </a:p>
        </p:txBody>
      </p:sp>
      <p:cxnSp>
        <p:nvCxnSpPr>
          <p:cNvPr id="11" name="Straight Arrow Connector 10"/>
          <p:cNvCxnSpPr/>
          <p:nvPr/>
        </p:nvCxnSpPr>
        <p:spPr>
          <a:xfrm flipV="1">
            <a:off x="1295400" y="685800"/>
            <a:ext cx="5334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0" y="685800"/>
            <a:ext cx="1371600" cy="1169551"/>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Auto populated from log-in information.  User may edit if required</a:t>
            </a:r>
          </a:p>
        </p:txBody>
      </p:sp>
      <p:sp>
        <p:nvSpPr>
          <p:cNvPr id="14" name="Right Brace 13"/>
          <p:cNvSpPr/>
          <p:nvPr/>
        </p:nvSpPr>
        <p:spPr>
          <a:xfrm>
            <a:off x="7391400" y="609600"/>
            <a:ext cx="198119" cy="12954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4876800" y="3048000"/>
            <a:ext cx="2667000" cy="307777"/>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Auto populated from victims UIC</a:t>
            </a:r>
          </a:p>
        </p:txBody>
      </p:sp>
      <p:cxnSp>
        <p:nvCxnSpPr>
          <p:cNvPr id="16" name="Straight Arrow Connector 15"/>
          <p:cNvCxnSpPr/>
          <p:nvPr/>
        </p:nvCxnSpPr>
        <p:spPr>
          <a:xfrm flipH="1" flipV="1">
            <a:off x="4953000" y="2743200"/>
            <a:ext cx="6096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0" y="2133600"/>
            <a:ext cx="1447800" cy="307777"/>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Enter victims UIC</a:t>
            </a:r>
          </a:p>
        </p:txBody>
      </p:sp>
      <p:cxnSp>
        <p:nvCxnSpPr>
          <p:cNvPr id="20" name="Straight Arrow Connector 19"/>
          <p:cNvCxnSpPr/>
          <p:nvPr/>
        </p:nvCxnSpPr>
        <p:spPr>
          <a:xfrm flipH="1">
            <a:off x="6934200" y="2286000"/>
            <a:ext cx="685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86600" y="4267200"/>
            <a:ext cx="1371600" cy="954107"/>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Fatality/Injury Counts – Type in appropriate numbers</a:t>
            </a:r>
          </a:p>
        </p:txBody>
      </p:sp>
      <p:sp>
        <p:nvSpPr>
          <p:cNvPr id="23" name="TextBox 22"/>
          <p:cNvSpPr txBox="1"/>
          <p:nvPr/>
        </p:nvSpPr>
        <p:spPr>
          <a:xfrm>
            <a:off x="7924800" y="5791200"/>
            <a:ext cx="1219200" cy="738664"/>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Hit submit after all data is entered</a:t>
            </a:r>
          </a:p>
        </p:txBody>
      </p:sp>
      <p:cxnSp>
        <p:nvCxnSpPr>
          <p:cNvPr id="24" name="Straight Arrow Connector 23"/>
          <p:cNvCxnSpPr/>
          <p:nvPr/>
        </p:nvCxnSpPr>
        <p:spPr>
          <a:xfrm flipH="1">
            <a:off x="7620000" y="6248400"/>
            <a:ext cx="3048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14600" y="0"/>
            <a:ext cx="3733800" cy="307777"/>
          </a:xfrm>
          <a:prstGeom prst="rect">
            <a:avLst/>
          </a:prstGeom>
          <a:solidFill>
            <a:schemeClr val="bg1">
              <a:lumMod val="85000"/>
            </a:schemeClr>
          </a:solidFill>
          <a:ln w="3175">
            <a:solidFill>
              <a:schemeClr val="tx1"/>
            </a:solidFill>
          </a:ln>
        </p:spPr>
        <p:txBody>
          <a:bodyPr wrap="square" rtlCol="0">
            <a:spAutoFit/>
          </a:bodyPr>
          <a:lstStyle/>
          <a:p>
            <a:pPr algn="ctr"/>
            <a:r>
              <a:rPr lang="en-US" sz="1400" b="1" dirty="0" smtClean="0"/>
              <a:t>Class A/B Initial Notification</a:t>
            </a:r>
            <a:endParaRPr lang="en-US"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0" y="0"/>
            <a:ext cx="9144000" cy="6629400"/>
          </a:xfrm>
          <a:prstGeom prst="rect">
            <a:avLst/>
          </a:prstGeom>
          <a:noFill/>
          <a:ln w="9525">
            <a:noFill/>
            <a:miter lim="800000"/>
            <a:headEnd/>
            <a:tailEnd/>
          </a:ln>
        </p:spPr>
      </p:pic>
      <p:sp>
        <p:nvSpPr>
          <p:cNvPr id="3" name="TextBox 2"/>
          <p:cNvSpPr txBox="1"/>
          <p:nvPr/>
        </p:nvSpPr>
        <p:spPr>
          <a:xfrm>
            <a:off x="152400" y="76200"/>
            <a:ext cx="2743200" cy="1569660"/>
          </a:xfrm>
          <a:prstGeom prst="rect">
            <a:avLst/>
          </a:prstGeom>
          <a:solidFill>
            <a:schemeClr val="bg1">
              <a:lumMod val="85000"/>
            </a:schemeClr>
          </a:solidFill>
          <a:ln w="3175">
            <a:solidFill>
              <a:schemeClr val="tx1"/>
            </a:solidFill>
          </a:ln>
        </p:spPr>
        <p:txBody>
          <a:bodyPr wrap="square" rtlCol="0">
            <a:spAutoFit/>
          </a:bodyPr>
          <a:lstStyle/>
          <a:p>
            <a:r>
              <a:rPr lang="en-US" sz="1600" dirty="0" smtClean="0"/>
              <a:t>To update your class A/B initial notification and submit a final report or to modify reports that have not yet been submitted to NSC open draft folder.</a:t>
            </a:r>
            <a:endParaRPr lang="en-US" sz="1600" dirty="0"/>
          </a:p>
        </p:txBody>
      </p:sp>
      <p:cxnSp>
        <p:nvCxnSpPr>
          <p:cNvPr id="4" name="Straight Arrow Connector 3"/>
          <p:cNvCxnSpPr>
            <a:stCxn id="3" idx="2"/>
          </p:cNvCxnSpPr>
          <p:nvPr/>
        </p:nvCxnSpPr>
        <p:spPr>
          <a:xfrm>
            <a:off x="1524000" y="1645860"/>
            <a:ext cx="838200" cy="4356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11612" y="0"/>
            <a:ext cx="9132388" cy="6705600"/>
          </a:xfrm>
          <a:prstGeom prst="rect">
            <a:avLst/>
          </a:prstGeom>
          <a:noFill/>
          <a:ln w="9525">
            <a:noFill/>
            <a:miter lim="800000"/>
            <a:headEnd/>
            <a:tailEnd/>
          </a:ln>
        </p:spPr>
      </p:pic>
      <p:sp>
        <p:nvSpPr>
          <p:cNvPr id="6" name="Oval 5"/>
          <p:cNvSpPr/>
          <p:nvPr/>
        </p:nvSpPr>
        <p:spPr>
          <a:xfrm>
            <a:off x="115456" y="4724400"/>
            <a:ext cx="1447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1295400" y="3124200"/>
            <a:ext cx="152400" cy="1600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67200" y="228600"/>
            <a:ext cx="2209800" cy="369332"/>
          </a:xfrm>
          <a:prstGeom prst="rect">
            <a:avLst/>
          </a:prstGeom>
          <a:noFill/>
        </p:spPr>
        <p:txBody>
          <a:bodyPr wrap="square" rtlCol="0">
            <a:spAutoFit/>
          </a:bodyPr>
          <a:lstStyle/>
          <a:p>
            <a:endParaRPr lang="en-US" dirty="0"/>
          </a:p>
        </p:txBody>
      </p:sp>
      <p:sp>
        <p:nvSpPr>
          <p:cNvPr id="17" name="TextBox 16"/>
          <p:cNvSpPr txBox="1"/>
          <p:nvPr/>
        </p:nvSpPr>
        <p:spPr>
          <a:xfrm>
            <a:off x="228600" y="990600"/>
            <a:ext cx="2743200" cy="1077218"/>
          </a:xfrm>
          <a:prstGeom prst="rect">
            <a:avLst/>
          </a:prstGeom>
          <a:solidFill>
            <a:schemeClr val="bg1">
              <a:lumMod val="85000"/>
            </a:schemeClr>
          </a:solidFill>
          <a:ln w="3175">
            <a:solidFill>
              <a:schemeClr val="tx1"/>
            </a:solidFill>
          </a:ln>
        </p:spPr>
        <p:txBody>
          <a:bodyPr wrap="square" rtlCol="0">
            <a:spAutoFit/>
          </a:bodyPr>
          <a:lstStyle/>
          <a:p>
            <a:r>
              <a:rPr lang="en-US" sz="1600" dirty="0" smtClean="0"/>
              <a:t>To enter a new class C or D motor vehicle report click the start button then select Motor Vehicle Mishap Entry. </a:t>
            </a:r>
            <a:endParaRPr lang="en-US" sz="1600" dirty="0"/>
          </a:p>
        </p:txBody>
      </p:sp>
      <p:cxnSp>
        <p:nvCxnSpPr>
          <p:cNvPr id="10" name="Straight Arrow Connector 9"/>
          <p:cNvCxnSpPr/>
          <p:nvPr/>
        </p:nvCxnSpPr>
        <p:spPr>
          <a:xfrm flipH="1">
            <a:off x="381000" y="6400800"/>
            <a:ext cx="11430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1" y="0"/>
            <a:ext cx="9144001" cy="6797726"/>
          </a:xfrm>
          <a:prstGeom prst="rect">
            <a:avLst/>
          </a:prstGeom>
          <a:noFill/>
          <a:ln w="9525">
            <a:noFill/>
            <a:miter lim="800000"/>
            <a:headEnd/>
            <a:tailEnd/>
          </a:ln>
        </p:spPr>
      </p:pic>
      <p:sp>
        <p:nvSpPr>
          <p:cNvPr id="12" name="TextBox 11"/>
          <p:cNvSpPr txBox="1"/>
          <p:nvPr/>
        </p:nvSpPr>
        <p:spPr>
          <a:xfrm>
            <a:off x="6400800" y="838200"/>
            <a:ext cx="17526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Type a very detailed narrative here.</a:t>
            </a:r>
            <a:endParaRPr lang="en-US" dirty="0"/>
          </a:p>
        </p:txBody>
      </p:sp>
      <p:sp>
        <p:nvSpPr>
          <p:cNvPr id="13" name="TextBox 12"/>
          <p:cNvSpPr txBox="1"/>
          <p:nvPr/>
        </p:nvSpPr>
        <p:spPr>
          <a:xfrm>
            <a:off x="4800600" y="3505200"/>
            <a:ext cx="1905000" cy="923330"/>
          </a:xfrm>
          <a:prstGeom prst="rect">
            <a:avLst/>
          </a:prstGeom>
          <a:solidFill>
            <a:schemeClr val="bg1">
              <a:lumMod val="85000"/>
            </a:schemeClr>
          </a:solidFill>
          <a:ln w="3175">
            <a:solidFill>
              <a:schemeClr val="tx1"/>
            </a:solidFill>
          </a:ln>
        </p:spPr>
        <p:txBody>
          <a:bodyPr wrap="square" rtlCol="0">
            <a:spAutoFit/>
          </a:bodyPr>
          <a:lstStyle/>
          <a:p>
            <a:r>
              <a:rPr lang="en-US" dirty="0" smtClean="0"/>
              <a:t>Short narrative here.  100 character limit.</a:t>
            </a:r>
            <a:endParaRPr lang="en-US" dirty="0"/>
          </a:p>
        </p:txBody>
      </p:sp>
      <p:cxnSp>
        <p:nvCxnSpPr>
          <p:cNvPr id="14" name="Straight Arrow Connector 13"/>
          <p:cNvCxnSpPr/>
          <p:nvPr/>
        </p:nvCxnSpPr>
        <p:spPr>
          <a:xfrm flipH="1" flipV="1">
            <a:off x="4267200" y="3200400"/>
            <a:ext cx="5334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0" y="990600"/>
            <a:ext cx="2133600" cy="523220"/>
          </a:xfrm>
          <a:prstGeom prst="rect">
            <a:avLst/>
          </a:prstGeom>
          <a:solidFill>
            <a:schemeClr val="bg1">
              <a:lumMod val="85000"/>
            </a:schemeClr>
          </a:solidFill>
          <a:ln w="3175">
            <a:solidFill>
              <a:schemeClr val="tx1"/>
            </a:solidFill>
          </a:ln>
        </p:spPr>
        <p:txBody>
          <a:bodyPr wrap="square" rtlCol="0">
            <a:spAutoFit/>
          </a:bodyPr>
          <a:lstStyle/>
          <a:p>
            <a:r>
              <a:rPr lang="en-US" sz="1400" dirty="0" smtClean="0"/>
              <a:t>If yes you will need the damage cost.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410200" y="1371600"/>
            <a:ext cx="2667000" cy="1477328"/>
          </a:xfrm>
          <a:prstGeom prst="rect">
            <a:avLst/>
          </a:prstGeom>
          <a:solidFill>
            <a:schemeClr val="bg1">
              <a:lumMod val="85000"/>
            </a:schemeClr>
          </a:solidFill>
          <a:ln w="3175">
            <a:solidFill>
              <a:schemeClr val="tx1"/>
            </a:solidFill>
          </a:ln>
        </p:spPr>
        <p:txBody>
          <a:bodyPr wrap="square" rtlCol="0">
            <a:spAutoFit/>
          </a:bodyPr>
          <a:lstStyle/>
          <a:p>
            <a:r>
              <a:rPr lang="en-US" dirty="0" smtClean="0"/>
              <a:t>WESS will auto-populate most of this from your log-in information.  You can manually change if required.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C946C448490C49A6B884EBB81284B3" ma:contentTypeVersion="4" ma:contentTypeDescription="Create a new document." ma:contentTypeScope="" ma:versionID="75c3c873c4d0631a65763324646e36b4">
  <xsd:schema xmlns:xsd="http://www.w3.org/2001/XMLSchema" xmlns:xs="http://www.w3.org/2001/XMLSchema" xmlns:p="http://schemas.microsoft.com/office/2006/metadata/properties" xmlns:ns1="http://schemas.microsoft.com/sharepoint/v3" xmlns:ns2="8006e81c-b3d9-4e6f-a528-d2944db57cae" targetNamespace="http://schemas.microsoft.com/office/2006/metadata/properties" ma:root="true" ma:fieldsID="c37debd9966f5af2a8613b250b9f8da0" ns1:_="" ns2:_="">
    <xsd:import namespace="http://schemas.microsoft.com/sharepoint/v3"/>
    <xsd:import namespace="8006e81c-b3d9-4e6f-a528-d2944db57cae"/>
    <xsd:element name="properties">
      <xsd:complexType>
        <xsd:sequence>
          <xsd:element name="documentManagement">
            <xsd:complexType>
              <xsd:all>
                <xsd:element ref="ns1:PublishingStartDate" minOccurs="0"/>
                <xsd:element ref="ns1:PublishingExpirationDate" minOccurs="0"/>
                <xsd:element ref="ns2:Description0" minOccurs="0"/>
                <xsd:element ref="ns2:Author0" minOccurs="0"/>
                <xsd:element ref="ns1:DetailLink"/>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element name="DetailLink" ma:index="12" ma:displayName="Detail Link" ma:description="Link for page for clicking through for details" ma:format="Hyperlink" ma:internalName="DetailLink">
      <xsd:complexType>
        <xsd:complexContent>
          <xsd:extension base="dms:URL">
            <xsd:sequence>
              <xsd:element name="Url" type="dms:ValidUrl"/>
              <xsd:element name="Description" type="xsd:string"/>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006e81c-b3d9-4e6f-a528-d2944db57cae"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maxLength value="255"/>
        </xsd:restriction>
      </xsd:simpleType>
    </xsd:element>
    <xsd:element name="Author0" ma:index="11" nillable="true" ma:displayName="Author"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escription0 xmlns="8006e81c-b3d9-4e6f-a528-d2944db57cae" xsi:nil="true"/>
    <Author0 xmlns="8006e81c-b3d9-4e6f-a528-d2944db57cae" xsi:nil="true"/>
    <DetailLink xmlns="http://schemas.microsoft.com/sharepoint/v3">
      <Url/>
      <Description/>
    </DetailLink>
  </documentManagement>
</p:properties>
</file>

<file path=customXml/itemProps1.xml><?xml version="1.0" encoding="utf-8"?>
<ds:datastoreItem xmlns:ds="http://schemas.openxmlformats.org/officeDocument/2006/customXml" ds:itemID="{DDF80431-CBB6-4596-A00E-3106F7B975B0}"/>
</file>

<file path=customXml/itemProps2.xml><?xml version="1.0" encoding="utf-8"?>
<ds:datastoreItem xmlns:ds="http://schemas.openxmlformats.org/officeDocument/2006/customXml" ds:itemID="{01DB07EA-9FFB-44FF-994C-6275064A2425}"/>
</file>

<file path=customXml/itemProps3.xml><?xml version="1.0" encoding="utf-8"?>
<ds:datastoreItem xmlns:ds="http://schemas.openxmlformats.org/officeDocument/2006/customXml" ds:itemID="{7CF94DDD-5602-493E-8759-C693B58995CD}"/>
</file>

<file path=docProps/app.xml><?xml version="1.0" encoding="utf-8"?>
<Properties xmlns="http://schemas.openxmlformats.org/officeDocument/2006/extended-properties" xmlns:vt="http://schemas.openxmlformats.org/officeDocument/2006/docPropsVTypes">
  <TotalTime>819</TotalTime>
  <Words>1442</Words>
  <Application>Microsoft Office PowerPoint</Application>
  <PresentationFormat>On-screen Show (4:3)</PresentationFormat>
  <Paragraphs>109</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NEW MOTOR VEHICLE REPORTING SYSTEM (MVRS) TRAINING PRESENTATION</vt:lpstr>
      <vt:lpstr>MVRS Highlights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Human Factors Analysis And Classification System (HFACS)</vt:lpstr>
      <vt:lpstr>Human Factors Analysis And Classification System (HFACS) Example</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NMCI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Edward.T.Hobbs</dc:creator>
  <cp:lastModifiedBy>Edward.T.Hobbs</cp:lastModifiedBy>
  <cp:revision>115</cp:revision>
  <dcterms:created xsi:type="dcterms:W3CDTF">2011-01-26T14:45:51Z</dcterms:created>
  <dcterms:modified xsi:type="dcterms:W3CDTF">2011-07-26T19:25:15Z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0x01010031C946C448490C49A6B884EBB81284B3</vt:lpwstr>
  </property>
  <property fmtid="{D5CDD505-2E9C-101B-9397-08002B2CF9AE}" pid="3" name="PublishingContact">
    <vt:lpwstr/>
  </property>
  <property fmtid="{D5CDD505-2E9C-101B-9397-08002B2CF9AE}" pid="4" name="Audience">
    <vt:lpwstr/>
  </property>
  <property fmtid="{D5CDD505-2E9C-101B-9397-08002B2CF9AE}" pid="5" name="TemplateUrl">
    <vt:lpwstr/>
  </property>
  <property fmtid="{D5CDD505-2E9C-101B-9397-08002B2CF9AE}" pid="6" name="Order">
    <vt:r8>536200</vt:r8>
  </property>
  <property fmtid="{D5CDD505-2E9C-101B-9397-08002B2CF9AE}" pid="7" name="PublishingRollupImage">
    <vt:lpwstr/>
  </property>
  <property fmtid="{D5CDD505-2E9C-101B-9397-08002B2CF9AE}" pid="8" name="PublishingContactEmail">
    <vt:lpwstr/>
  </property>
  <property fmtid="{D5CDD505-2E9C-101B-9397-08002B2CF9AE}" pid="9" name="xd_Signature">
    <vt:bool>false</vt:bool>
  </property>
  <property fmtid="{D5CDD505-2E9C-101B-9397-08002B2CF9AE}" pid="10" name="xd_ProgID">
    <vt:lpwstr/>
  </property>
  <property fmtid="{D5CDD505-2E9C-101B-9397-08002B2CF9AE}" pid="11" name="PublishingContactPicture">
    <vt:lpwstr/>
  </property>
  <property fmtid="{D5CDD505-2E9C-101B-9397-08002B2CF9AE}" pid="12" name="PublishingVariationGroupID">
    <vt:lpwstr/>
  </property>
  <property fmtid="{D5CDD505-2E9C-101B-9397-08002B2CF9AE}" pid="13" name="PublishingVariationRelationshipLinkFieldID">
    <vt:lpwstr/>
  </property>
  <property fmtid="{D5CDD505-2E9C-101B-9397-08002B2CF9AE}" pid="14" name="PublishingContactName">
    <vt:lpwstr/>
  </property>
  <property fmtid="{D5CDD505-2E9C-101B-9397-08002B2CF9AE}" pid="15" name="_SourceUrl">
    <vt:lpwstr/>
  </property>
  <property fmtid="{D5CDD505-2E9C-101B-9397-08002B2CF9AE}" pid="16" name="_SharedFileIndex">
    <vt:lpwstr/>
  </property>
  <property fmtid="{D5CDD505-2E9C-101B-9397-08002B2CF9AE}" pid="17" name="Comments">
    <vt:lpwstr/>
  </property>
  <property fmtid="{D5CDD505-2E9C-101B-9397-08002B2CF9AE}" pid="18" name="PublishingPageLayout">
    <vt:lpwstr/>
  </property>
</Properties>
</file>