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22"/>
  </p:notesMasterIdLst>
  <p:handoutMasterIdLst>
    <p:handoutMasterId r:id="rId23"/>
  </p:handoutMasterIdLst>
  <p:sldIdLst>
    <p:sldId id="377" r:id="rId6"/>
    <p:sldId id="490" r:id="rId7"/>
    <p:sldId id="459" r:id="rId8"/>
    <p:sldId id="495" r:id="rId9"/>
    <p:sldId id="507" r:id="rId10"/>
    <p:sldId id="504" r:id="rId11"/>
    <p:sldId id="496" r:id="rId12"/>
    <p:sldId id="503" r:id="rId13"/>
    <p:sldId id="485" r:id="rId14"/>
    <p:sldId id="508" r:id="rId15"/>
    <p:sldId id="509" r:id="rId16"/>
    <p:sldId id="510" r:id="rId17"/>
    <p:sldId id="505" r:id="rId18"/>
    <p:sldId id="506" r:id="rId19"/>
    <p:sldId id="511" r:id="rId20"/>
    <p:sldId id="383" r:id="rId21"/>
  </p:sldIdLst>
  <p:sldSz cx="9144000" cy="6858000" type="screen4x3"/>
  <p:notesSz cx="7010400" cy="9296400"/>
  <p:defaultTextStyle>
    <a:defPPr>
      <a:defRPr lang="en-US"/>
    </a:defPPr>
    <a:lvl1pPr algn="l" rtl="0" fontAlgn="base">
      <a:spcBef>
        <a:spcPct val="0"/>
      </a:spcBef>
      <a:spcAft>
        <a:spcPct val="0"/>
      </a:spcAft>
      <a:defRPr sz="2200" kern="1200">
        <a:solidFill>
          <a:schemeClr val="tx1"/>
        </a:solidFill>
        <a:latin typeface="Times New Roman" pitchFamily="18" charset="0"/>
        <a:ea typeface="+mn-ea"/>
        <a:cs typeface="+mn-cs"/>
      </a:defRPr>
    </a:lvl1pPr>
    <a:lvl2pPr marL="457200" algn="l" rtl="0" fontAlgn="base">
      <a:spcBef>
        <a:spcPct val="0"/>
      </a:spcBef>
      <a:spcAft>
        <a:spcPct val="0"/>
      </a:spcAft>
      <a:defRPr sz="2200" kern="1200">
        <a:solidFill>
          <a:schemeClr val="tx1"/>
        </a:solidFill>
        <a:latin typeface="Times New Roman" pitchFamily="18" charset="0"/>
        <a:ea typeface="+mn-ea"/>
        <a:cs typeface="+mn-cs"/>
      </a:defRPr>
    </a:lvl2pPr>
    <a:lvl3pPr marL="914400" algn="l" rtl="0" fontAlgn="base">
      <a:spcBef>
        <a:spcPct val="0"/>
      </a:spcBef>
      <a:spcAft>
        <a:spcPct val="0"/>
      </a:spcAft>
      <a:defRPr sz="2200" kern="1200">
        <a:solidFill>
          <a:schemeClr val="tx1"/>
        </a:solidFill>
        <a:latin typeface="Times New Roman" pitchFamily="18" charset="0"/>
        <a:ea typeface="+mn-ea"/>
        <a:cs typeface="+mn-cs"/>
      </a:defRPr>
    </a:lvl3pPr>
    <a:lvl4pPr marL="1371600" algn="l" rtl="0" fontAlgn="base">
      <a:spcBef>
        <a:spcPct val="0"/>
      </a:spcBef>
      <a:spcAft>
        <a:spcPct val="0"/>
      </a:spcAft>
      <a:defRPr sz="2200" kern="1200">
        <a:solidFill>
          <a:schemeClr val="tx1"/>
        </a:solidFill>
        <a:latin typeface="Times New Roman" pitchFamily="18" charset="0"/>
        <a:ea typeface="+mn-ea"/>
        <a:cs typeface="+mn-cs"/>
      </a:defRPr>
    </a:lvl4pPr>
    <a:lvl5pPr marL="1828800" algn="l" rtl="0" fontAlgn="base">
      <a:spcBef>
        <a:spcPct val="0"/>
      </a:spcBef>
      <a:spcAft>
        <a:spcPct val="0"/>
      </a:spcAft>
      <a:defRPr sz="2200" kern="1200">
        <a:solidFill>
          <a:schemeClr val="tx1"/>
        </a:solidFill>
        <a:latin typeface="Times New Roman" pitchFamily="18" charset="0"/>
        <a:ea typeface="+mn-ea"/>
        <a:cs typeface="+mn-cs"/>
      </a:defRPr>
    </a:lvl5pPr>
    <a:lvl6pPr marL="2286000" algn="l" defTabSz="914400" rtl="0" eaLnBrk="1" latinLnBrk="0" hangingPunct="1">
      <a:defRPr sz="2200" kern="1200">
        <a:solidFill>
          <a:schemeClr val="tx1"/>
        </a:solidFill>
        <a:latin typeface="Times New Roman" pitchFamily="18" charset="0"/>
        <a:ea typeface="+mn-ea"/>
        <a:cs typeface="+mn-cs"/>
      </a:defRPr>
    </a:lvl6pPr>
    <a:lvl7pPr marL="2743200" algn="l" defTabSz="914400" rtl="0" eaLnBrk="1" latinLnBrk="0" hangingPunct="1">
      <a:defRPr sz="2200" kern="1200">
        <a:solidFill>
          <a:schemeClr val="tx1"/>
        </a:solidFill>
        <a:latin typeface="Times New Roman" pitchFamily="18" charset="0"/>
        <a:ea typeface="+mn-ea"/>
        <a:cs typeface="+mn-cs"/>
      </a:defRPr>
    </a:lvl7pPr>
    <a:lvl8pPr marL="3200400" algn="l" defTabSz="914400" rtl="0" eaLnBrk="1" latinLnBrk="0" hangingPunct="1">
      <a:defRPr sz="2200" kern="1200">
        <a:solidFill>
          <a:schemeClr val="tx1"/>
        </a:solidFill>
        <a:latin typeface="Times New Roman" pitchFamily="18" charset="0"/>
        <a:ea typeface="+mn-ea"/>
        <a:cs typeface="+mn-cs"/>
      </a:defRPr>
    </a:lvl8pPr>
    <a:lvl9pPr marL="3657600" algn="l" defTabSz="914400" rtl="0" eaLnBrk="1" latinLnBrk="0" hangingPunct="1">
      <a:defRPr sz="22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chel.beattie" initials="rab"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0000CC"/>
    <a:srgbClr val="FFFFCC"/>
    <a:srgbClr val="777777"/>
    <a:srgbClr val="99CCFF"/>
    <a:srgbClr val="CCFFCC"/>
    <a:srgbClr val="FF9966"/>
    <a:srgbClr val="8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55" autoAdjust="0"/>
    <p:restoredTop sz="64503" autoAdjust="0"/>
  </p:normalViewPr>
  <p:slideViewPr>
    <p:cSldViewPr snapToGrid="0">
      <p:cViewPr>
        <p:scale>
          <a:sx n="100" d="100"/>
          <a:sy n="100" d="100"/>
        </p:scale>
        <p:origin x="-528" y="-192"/>
      </p:cViewPr>
      <p:guideLst>
        <p:guide orient="horz" pos="626"/>
        <p:guide orient="horz" pos="2290"/>
        <p:guide orient="horz" pos="1467"/>
        <p:guide orient="horz" pos="3641"/>
        <p:guide pos="5027"/>
        <p:guide pos="345"/>
        <p:guide pos="5432"/>
      </p:guideLst>
    </p:cSldViewPr>
  </p:slideViewPr>
  <p:outlineViewPr>
    <p:cViewPr>
      <p:scale>
        <a:sx n="25" d="100"/>
        <a:sy n="25" d="100"/>
      </p:scale>
      <p:origin x="0" y="10074"/>
    </p:cViewPr>
  </p:outlineViewPr>
  <p:notesTextViewPr>
    <p:cViewPr>
      <p:scale>
        <a:sx n="100" d="100"/>
        <a:sy n="100" d="100"/>
      </p:scale>
      <p:origin x="0" y="0"/>
    </p:cViewPr>
  </p:notesTextViewPr>
  <p:sorterViewPr>
    <p:cViewPr>
      <p:scale>
        <a:sx n="100" d="100"/>
        <a:sy n="100" d="100"/>
      </p:scale>
      <p:origin x="0" y="48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73" tIns="46587" rIns="93173" bIns="46587" numCol="1" anchor="t" anchorCtr="0" compatLnSpc="1">
            <a:prstTxWarp prst="textNoShape">
              <a:avLst/>
            </a:prstTxWarp>
          </a:bodyPr>
          <a:lstStyle>
            <a:lvl1pPr defTabSz="932415">
              <a:defRPr sz="1300"/>
            </a:lvl1pPr>
          </a:lstStyle>
          <a:p>
            <a:pPr>
              <a:defRPr/>
            </a:pPr>
            <a:endParaRPr lang="en-US"/>
          </a:p>
        </p:txBody>
      </p:sp>
      <p:sp>
        <p:nvSpPr>
          <p:cNvPr id="26627" name="Rectangle 3"/>
          <p:cNvSpPr>
            <a:spLocks noGrp="1" noChangeArrowheads="1"/>
          </p:cNvSpPr>
          <p:nvPr>
            <p:ph type="dt" sz="quarter" idx="1"/>
          </p:nvPr>
        </p:nvSpPr>
        <p:spPr bwMode="auto">
          <a:xfrm>
            <a:off x="3973513" y="0"/>
            <a:ext cx="3036887" cy="465138"/>
          </a:xfrm>
          <a:prstGeom prst="rect">
            <a:avLst/>
          </a:prstGeom>
          <a:noFill/>
          <a:ln w="9525">
            <a:noFill/>
            <a:miter lim="800000"/>
            <a:headEnd/>
            <a:tailEnd/>
          </a:ln>
          <a:effectLst/>
        </p:spPr>
        <p:txBody>
          <a:bodyPr vert="horz" wrap="square" lIns="93173" tIns="46587" rIns="93173" bIns="46587" numCol="1" anchor="t" anchorCtr="0" compatLnSpc="1">
            <a:prstTxWarp prst="textNoShape">
              <a:avLst/>
            </a:prstTxWarp>
          </a:bodyPr>
          <a:lstStyle>
            <a:lvl1pPr algn="r" defTabSz="932415">
              <a:defRPr sz="1300"/>
            </a:lvl1pPr>
          </a:lstStyle>
          <a:p>
            <a:pPr>
              <a:defRPr/>
            </a:pPr>
            <a:endParaRPr lang="en-US"/>
          </a:p>
        </p:txBody>
      </p:sp>
      <p:sp>
        <p:nvSpPr>
          <p:cNvPr id="26628" name="Rectangle 4"/>
          <p:cNvSpPr>
            <a:spLocks noGrp="1" noChangeArrowheads="1"/>
          </p:cNvSpPr>
          <p:nvPr>
            <p:ph type="ftr" sz="quarter" idx="2"/>
          </p:nvPr>
        </p:nvSpPr>
        <p:spPr bwMode="auto">
          <a:xfrm>
            <a:off x="0" y="8831263"/>
            <a:ext cx="3036888" cy="465137"/>
          </a:xfrm>
          <a:prstGeom prst="rect">
            <a:avLst/>
          </a:prstGeom>
          <a:noFill/>
          <a:ln w="9525">
            <a:noFill/>
            <a:miter lim="800000"/>
            <a:headEnd/>
            <a:tailEnd/>
          </a:ln>
          <a:effectLst/>
        </p:spPr>
        <p:txBody>
          <a:bodyPr vert="horz" wrap="square" lIns="93173" tIns="46587" rIns="93173" bIns="46587" numCol="1" anchor="b" anchorCtr="0" compatLnSpc="1">
            <a:prstTxWarp prst="textNoShape">
              <a:avLst/>
            </a:prstTxWarp>
          </a:bodyPr>
          <a:lstStyle>
            <a:lvl1pPr defTabSz="932415">
              <a:defRPr sz="1300"/>
            </a:lvl1pPr>
          </a:lstStyle>
          <a:p>
            <a:pPr>
              <a:defRPr/>
            </a:pPr>
            <a:endParaRPr lang="en-US"/>
          </a:p>
        </p:txBody>
      </p:sp>
      <p:sp>
        <p:nvSpPr>
          <p:cNvPr id="26629" name="Rectangle 5"/>
          <p:cNvSpPr>
            <a:spLocks noGrp="1" noChangeArrowheads="1"/>
          </p:cNvSpPr>
          <p:nvPr>
            <p:ph type="sldNum" sz="quarter" idx="3"/>
          </p:nvPr>
        </p:nvSpPr>
        <p:spPr bwMode="auto">
          <a:xfrm>
            <a:off x="3973513" y="8831263"/>
            <a:ext cx="3036887" cy="465137"/>
          </a:xfrm>
          <a:prstGeom prst="rect">
            <a:avLst/>
          </a:prstGeom>
          <a:noFill/>
          <a:ln w="9525">
            <a:noFill/>
            <a:miter lim="800000"/>
            <a:headEnd/>
            <a:tailEnd/>
          </a:ln>
          <a:effectLst/>
        </p:spPr>
        <p:txBody>
          <a:bodyPr vert="horz" wrap="square" lIns="93173" tIns="46587" rIns="93173" bIns="46587" numCol="1" anchor="b" anchorCtr="0" compatLnSpc="1">
            <a:prstTxWarp prst="textNoShape">
              <a:avLst/>
            </a:prstTxWarp>
          </a:bodyPr>
          <a:lstStyle>
            <a:lvl1pPr algn="r" defTabSz="932415">
              <a:defRPr sz="1300"/>
            </a:lvl1pPr>
          </a:lstStyle>
          <a:p>
            <a:pPr>
              <a:defRPr/>
            </a:pPr>
            <a:fld id="{BC3E730D-C5C4-48C2-8916-9076DCA178A8}"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73" tIns="46587" rIns="93173" bIns="46587" numCol="1" anchor="t" anchorCtr="0" compatLnSpc="1">
            <a:prstTxWarp prst="textNoShape">
              <a:avLst/>
            </a:prstTxWarp>
          </a:bodyPr>
          <a:lstStyle>
            <a:lvl1pPr defTabSz="932415">
              <a:defRPr sz="1300"/>
            </a:lvl1pPr>
          </a:lstStyle>
          <a:p>
            <a:pPr>
              <a:defRPr/>
            </a:pPr>
            <a:endParaRPr lang="en-US"/>
          </a:p>
        </p:txBody>
      </p:sp>
      <p:sp>
        <p:nvSpPr>
          <p:cNvPr id="8195" name="Rectangle 3"/>
          <p:cNvSpPr>
            <a:spLocks noGrp="1" noChangeArrowheads="1"/>
          </p:cNvSpPr>
          <p:nvPr>
            <p:ph type="dt" idx="1"/>
          </p:nvPr>
        </p:nvSpPr>
        <p:spPr bwMode="auto">
          <a:xfrm>
            <a:off x="3973513" y="0"/>
            <a:ext cx="3036887" cy="465138"/>
          </a:xfrm>
          <a:prstGeom prst="rect">
            <a:avLst/>
          </a:prstGeom>
          <a:noFill/>
          <a:ln w="9525">
            <a:noFill/>
            <a:miter lim="800000"/>
            <a:headEnd/>
            <a:tailEnd/>
          </a:ln>
          <a:effectLst/>
        </p:spPr>
        <p:txBody>
          <a:bodyPr vert="horz" wrap="square" lIns="93173" tIns="46587" rIns="93173" bIns="46587" numCol="1" anchor="t" anchorCtr="0" compatLnSpc="1">
            <a:prstTxWarp prst="textNoShape">
              <a:avLst/>
            </a:prstTxWarp>
          </a:bodyPr>
          <a:lstStyle>
            <a:lvl1pPr algn="r" defTabSz="932415">
              <a:defRPr sz="13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33450" y="4416425"/>
            <a:ext cx="5143500" cy="4183063"/>
          </a:xfrm>
          <a:prstGeom prst="rect">
            <a:avLst/>
          </a:prstGeom>
          <a:noFill/>
          <a:ln w="9525">
            <a:noFill/>
            <a:miter lim="800000"/>
            <a:headEnd/>
            <a:tailEnd/>
          </a:ln>
          <a:effectLst/>
        </p:spPr>
        <p:txBody>
          <a:bodyPr vert="horz" wrap="square" lIns="93173" tIns="46587" rIns="93173" bIns="4658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31263"/>
            <a:ext cx="3036888" cy="465137"/>
          </a:xfrm>
          <a:prstGeom prst="rect">
            <a:avLst/>
          </a:prstGeom>
          <a:noFill/>
          <a:ln w="9525">
            <a:noFill/>
            <a:miter lim="800000"/>
            <a:headEnd/>
            <a:tailEnd/>
          </a:ln>
          <a:effectLst/>
        </p:spPr>
        <p:txBody>
          <a:bodyPr vert="horz" wrap="square" lIns="93173" tIns="46587" rIns="93173" bIns="46587" numCol="1" anchor="b" anchorCtr="0" compatLnSpc="1">
            <a:prstTxWarp prst="textNoShape">
              <a:avLst/>
            </a:prstTxWarp>
          </a:bodyPr>
          <a:lstStyle>
            <a:lvl1pPr defTabSz="932415">
              <a:defRPr sz="1300"/>
            </a:lvl1pPr>
          </a:lstStyle>
          <a:p>
            <a:pPr>
              <a:defRPr/>
            </a:pPr>
            <a:endParaRPr lang="en-US"/>
          </a:p>
        </p:txBody>
      </p:sp>
      <p:sp>
        <p:nvSpPr>
          <p:cNvPr id="8199" name="Rectangle 7"/>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a:effectLst/>
        </p:spPr>
        <p:txBody>
          <a:bodyPr vert="horz" wrap="square" lIns="93173" tIns="46587" rIns="93173" bIns="46587" numCol="1" anchor="b" anchorCtr="0" compatLnSpc="1">
            <a:prstTxWarp prst="textNoShape">
              <a:avLst/>
            </a:prstTxWarp>
          </a:bodyPr>
          <a:lstStyle>
            <a:lvl1pPr algn="r" defTabSz="932415">
              <a:defRPr sz="1300"/>
            </a:lvl1pPr>
          </a:lstStyle>
          <a:p>
            <a:pPr>
              <a:defRPr/>
            </a:pPr>
            <a:fld id="{9AF4B833-EB60-4E8F-A779-4EE04EEBA829}"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endParaRPr lang="en-US" smtClean="0"/>
          </a:p>
        </p:txBody>
      </p:sp>
      <p:sp>
        <p:nvSpPr>
          <p:cNvPr id="17412" name="Slide Number Placeholder 3"/>
          <p:cNvSpPr>
            <a:spLocks noGrp="1"/>
          </p:cNvSpPr>
          <p:nvPr>
            <p:ph type="sldNum" sz="quarter" idx="5"/>
          </p:nvPr>
        </p:nvSpPr>
        <p:spPr>
          <a:noFill/>
        </p:spPr>
        <p:txBody>
          <a:bodyPr/>
          <a:lstStyle/>
          <a:p>
            <a:pPr defTabSz="931863"/>
            <a:fld id="{A67086A0-C857-40DD-95AF-8B03FAEA895F}" type="slidenum">
              <a:rPr lang="en-US" smtClean="0"/>
              <a:pPr defTabSz="931863"/>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US" smtClean="0"/>
          </a:p>
        </p:txBody>
      </p:sp>
      <p:sp>
        <p:nvSpPr>
          <p:cNvPr id="22532" name="Slide Number Placeholder 3"/>
          <p:cNvSpPr>
            <a:spLocks noGrp="1"/>
          </p:cNvSpPr>
          <p:nvPr>
            <p:ph type="sldNum" sz="quarter" idx="5"/>
          </p:nvPr>
        </p:nvSpPr>
        <p:spPr>
          <a:noFill/>
        </p:spPr>
        <p:txBody>
          <a:bodyPr/>
          <a:lstStyle/>
          <a:p>
            <a:pPr defTabSz="931863"/>
            <a:fld id="{4DB05E25-5FF4-49D7-B279-9A3910491C63}" type="slidenum">
              <a:rPr lang="en-US" smtClean="0"/>
              <a:pPr defTabSz="931863"/>
              <a:t>13</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US" smtClean="0"/>
          </a:p>
        </p:txBody>
      </p:sp>
      <p:sp>
        <p:nvSpPr>
          <p:cNvPr id="22532" name="Slide Number Placeholder 3"/>
          <p:cNvSpPr>
            <a:spLocks noGrp="1"/>
          </p:cNvSpPr>
          <p:nvPr>
            <p:ph type="sldNum" sz="quarter" idx="5"/>
          </p:nvPr>
        </p:nvSpPr>
        <p:spPr>
          <a:noFill/>
        </p:spPr>
        <p:txBody>
          <a:bodyPr/>
          <a:lstStyle/>
          <a:p>
            <a:pPr defTabSz="931863"/>
            <a:fld id="{4DB05E25-5FF4-49D7-B279-9A3910491C63}" type="slidenum">
              <a:rPr lang="en-US" smtClean="0"/>
              <a:pPr defTabSz="931863"/>
              <a:t>14</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US" smtClean="0"/>
          </a:p>
        </p:txBody>
      </p:sp>
      <p:sp>
        <p:nvSpPr>
          <p:cNvPr id="22532" name="Slide Number Placeholder 3"/>
          <p:cNvSpPr>
            <a:spLocks noGrp="1"/>
          </p:cNvSpPr>
          <p:nvPr>
            <p:ph type="sldNum" sz="quarter" idx="5"/>
          </p:nvPr>
        </p:nvSpPr>
        <p:spPr>
          <a:noFill/>
        </p:spPr>
        <p:txBody>
          <a:bodyPr/>
          <a:lstStyle/>
          <a:p>
            <a:pPr defTabSz="931863"/>
            <a:fld id="{4DB05E25-5FF4-49D7-B279-9A3910491C63}" type="slidenum">
              <a:rPr lang="en-US" smtClean="0"/>
              <a:pPr defTabSz="931863"/>
              <a:t>15</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endParaRPr lang="en-US" smtClean="0"/>
          </a:p>
        </p:txBody>
      </p:sp>
      <p:sp>
        <p:nvSpPr>
          <p:cNvPr id="23556" name="Slide Number Placeholder 3"/>
          <p:cNvSpPr>
            <a:spLocks noGrp="1"/>
          </p:cNvSpPr>
          <p:nvPr>
            <p:ph type="sldNum" sz="quarter" idx="5"/>
          </p:nvPr>
        </p:nvSpPr>
        <p:spPr>
          <a:noFill/>
        </p:spPr>
        <p:txBody>
          <a:bodyPr/>
          <a:lstStyle/>
          <a:p>
            <a:pPr defTabSz="931863"/>
            <a:fld id="{70FD4B15-0CD1-4967-852F-1EF395817269}" type="slidenum">
              <a:rPr lang="en-US" smtClean="0"/>
              <a:pPr defTabSz="931863"/>
              <a:t>16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endParaRPr lang="en-US" smtClean="0"/>
          </a:p>
        </p:txBody>
      </p:sp>
      <p:sp>
        <p:nvSpPr>
          <p:cNvPr id="18436" name="Slide Number Placeholder 3"/>
          <p:cNvSpPr>
            <a:spLocks noGrp="1"/>
          </p:cNvSpPr>
          <p:nvPr>
            <p:ph type="sldNum" sz="quarter" idx="5"/>
          </p:nvPr>
        </p:nvSpPr>
        <p:spPr>
          <a:noFill/>
        </p:spPr>
        <p:txBody>
          <a:bodyPr/>
          <a:lstStyle/>
          <a:p>
            <a:pPr defTabSz="931863"/>
            <a:fld id="{4FCBB6C8-843E-4AD6-802B-BDD8EE766C51}" type="slidenum">
              <a:rPr lang="en-US" smtClean="0"/>
              <a:pPr defTabSz="931863"/>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r>
              <a:rPr lang="en-US" u="sng" smtClean="0"/>
              <a:t>From Page 12 of USDA Recipient Reporting Guidelines:</a:t>
            </a:r>
          </a:p>
          <a:p>
            <a:endParaRPr lang="en-US" smtClean="0"/>
          </a:p>
          <a:p>
            <a:r>
              <a:rPr lang="en-US" smtClean="0"/>
              <a:t>- If a recipient is non-compliant for two or more consecutive reporting quarters, the following actions should be taken within 20 business days.  </a:t>
            </a:r>
          </a:p>
          <a:p>
            <a:r>
              <a:rPr lang="en-US" smtClean="0"/>
              <a:t>Require frequent progress reports;</a:t>
            </a:r>
          </a:p>
          <a:p>
            <a:r>
              <a:rPr lang="en-US" smtClean="0"/>
              <a:t>- - Make note of non-compliance in recipient’s performance record;</a:t>
            </a:r>
          </a:p>
          <a:p>
            <a:r>
              <a:rPr lang="en-US" smtClean="0"/>
              <a:t>- - Formally elevate the failure to perform within the recipient’s organization or company;</a:t>
            </a:r>
          </a:p>
          <a:p>
            <a:r>
              <a:rPr lang="en-US" smtClean="0"/>
              <a:t>- - Withhold payments until the recipient becomes fully compliant; and</a:t>
            </a:r>
          </a:p>
          <a:p>
            <a:r>
              <a:rPr lang="en-US" smtClean="0"/>
              <a:t>- - Take other appropriate enforcement actions as deemed pertinent to the circumstances</a:t>
            </a:r>
          </a:p>
        </p:txBody>
      </p:sp>
      <p:sp>
        <p:nvSpPr>
          <p:cNvPr id="19460" name="Slide Number Placeholder 3"/>
          <p:cNvSpPr>
            <a:spLocks noGrp="1"/>
          </p:cNvSpPr>
          <p:nvPr>
            <p:ph type="sldNum" sz="quarter" idx="5"/>
          </p:nvPr>
        </p:nvSpPr>
        <p:spPr>
          <a:noFill/>
        </p:spPr>
        <p:txBody>
          <a:bodyPr/>
          <a:lstStyle/>
          <a:p>
            <a:pPr defTabSz="931863"/>
            <a:fld id="{20F1CA32-9A67-4668-9782-2B1670B1136F}" type="slidenum">
              <a:rPr lang="en-US" smtClean="0"/>
              <a:pPr defTabSz="931863"/>
              <a:t>6</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r>
              <a:rPr lang="en-US" u="sng" smtClean="0"/>
              <a:t>From Page 12 of USDA Recipient Reporting Guidelines:</a:t>
            </a:r>
          </a:p>
          <a:p>
            <a:endParaRPr lang="en-US" smtClean="0"/>
          </a:p>
          <a:p>
            <a:r>
              <a:rPr lang="en-US" smtClean="0"/>
              <a:t>- If a recipient is non-compliant for two or more consecutive reporting quarters, the following actions should be taken within 20 business days.  </a:t>
            </a:r>
          </a:p>
          <a:p>
            <a:r>
              <a:rPr lang="en-US" smtClean="0"/>
              <a:t>Require frequent progress reports;</a:t>
            </a:r>
          </a:p>
          <a:p>
            <a:r>
              <a:rPr lang="en-US" smtClean="0"/>
              <a:t>- - Make note of non-compliance in recipient’s performance record;</a:t>
            </a:r>
          </a:p>
          <a:p>
            <a:r>
              <a:rPr lang="en-US" smtClean="0"/>
              <a:t>- - Formally elevate the failure to perform within the recipient’s organization or company;</a:t>
            </a:r>
          </a:p>
          <a:p>
            <a:r>
              <a:rPr lang="en-US" smtClean="0"/>
              <a:t>- - Withhold payments until the recipient becomes fully compliant; and</a:t>
            </a:r>
          </a:p>
          <a:p>
            <a:r>
              <a:rPr lang="en-US" smtClean="0"/>
              <a:t>- - Take other appropriate enforcement actions as deemed pertinent to the circumstances</a:t>
            </a:r>
          </a:p>
        </p:txBody>
      </p:sp>
      <p:sp>
        <p:nvSpPr>
          <p:cNvPr id="20484" name="Slide Number Placeholder 3"/>
          <p:cNvSpPr>
            <a:spLocks noGrp="1"/>
          </p:cNvSpPr>
          <p:nvPr>
            <p:ph type="sldNum" sz="quarter" idx="5"/>
          </p:nvPr>
        </p:nvSpPr>
        <p:spPr>
          <a:noFill/>
        </p:spPr>
        <p:txBody>
          <a:bodyPr/>
          <a:lstStyle/>
          <a:p>
            <a:pPr defTabSz="931863"/>
            <a:fld id="{2329DB9B-F686-4C65-BF69-D7F196C69099}" type="slidenum">
              <a:rPr lang="en-US" smtClean="0"/>
              <a:pPr defTabSz="931863"/>
              <a:t>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endParaRPr lang="en-US" smtClean="0"/>
          </a:p>
        </p:txBody>
      </p:sp>
      <p:sp>
        <p:nvSpPr>
          <p:cNvPr id="21508" name="Slide Number Placeholder 3"/>
          <p:cNvSpPr>
            <a:spLocks noGrp="1"/>
          </p:cNvSpPr>
          <p:nvPr>
            <p:ph type="sldNum" sz="quarter" idx="5"/>
          </p:nvPr>
        </p:nvSpPr>
        <p:spPr>
          <a:noFill/>
        </p:spPr>
        <p:txBody>
          <a:bodyPr/>
          <a:lstStyle/>
          <a:p>
            <a:pPr defTabSz="931863"/>
            <a:fld id="{398E9193-F3BA-4CEF-9E68-1B179D1891A2}" type="slidenum">
              <a:rPr lang="en-US" smtClean="0"/>
              <a:pPr defTabSz="931863"/>
              <a:t>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US" smtClean="0"/>
          </a:p>
        </p:txBody>
      </p:sp>
      <p:sp>
        <p:nvSpPr>
          <p:cNvPr id="22532" name="Slide Number Placeholder 3"/>
          <p:cNvSpPr>
            <a:spLocks noGrp="1"/>
          </p:cNvSpPr>
          <p:nvPr>
            <p:ph type="sldNum" sz="quarter" idx="5"/>
          </p:nvPr>
        </p:nvSpPr>
        <p:spPr>
          <a:noFill/>
        </p:spPr>
        <p:txBody>
          <a:bodyPr/>
          <a:lstStyle/>
          <a:p>
            <a:pPr defTabSz="931863"/>
            <a:fld id="{4DB05E25-5FF4-49D7-B279-9A3910491C63}" type="slidenum">
              <a:rPr lang="en-US" smtClean="0"/>
              <a:pPr defTabSz="931863"/>
              <a:t>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US" smtClean="0"/>
          </a:p>
        </p:txBody>
      </p:sp>
      <p:sp>
        <p:nvSpPr>
          <p:cNvPr id="22532" name="Slide Number Placeholder 3"/>
          <p:cNvSpPr>
            <a:spLocks noGrp="1"/>
          </p:cNvSpPr>
          <p:nvPr>
            <p:ph type="sldNum" sz="quarter" idx="5"/>
          </p:nvPr>
        </p:nvSpPr>
        <p:spPr>
          <a:noFill/>
        </p:spPr>
        <p:txBody>
          <a:bodyPr/>
          <a:lstStyle/>
          <a:p>
            <a:pPr defTabSz="931863"/>
            <a:fld id="{4DB05E25-5FF4-49D7-B279-9A3910491C63}" type="slidenum">
              <a:rPr lang="en-US" smtClean="0"/>
              <a:pPr defTabSz="931863"/>
              <a:t>10</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US" smtClean="0"/>
          </a:p>
        </p:txBody>
      </p:sp>
      <p:sp>
        <p:nvSpPr>
          <p:cNvPr id="22532" name="Slide Number Placeholder 3"/>
          <p:cNvSpPr>
            <a:spLocks noGrp="1"/>
          </p:cNvSpPr>
          <p:nvPr>
            <p:ph type="sldNum" sz="quarter" idx="5"/>
          </p:nvPr>
        </p:nvSpPr>
        <p:spPr>
          <a:noFill/>
        </p:spPr>
        <p:txBody>
          <a:bodyPr/>
          <a:lstStyle/>
          <a:p>
            <a:pPr defTabSz="931863"/>
            <a:fld id="{4DB05E25-5FF4-49D7-B279-9A3910491C63}" type="slidenum">
              <a:rPr lang="en-US" smtClean="0"/>
              <a:pPr defTabSz="931863"/>
              <a:t>11</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US" smtClean="0"/>
          </a:p>
        </p:txBody>
      </p:sp>
      <p:sp>
        <p:nvSpPr>
          <p:cNvPr id="22532" name="Slide Number Placeholder 3"/>
          <p:cNvSpPr>
            <a:spLocks noGrp="1"/>
          </p:cNvSpPr>
          <p:nvPr>
            <p:ph type="sldNum" sz="quarter" idx="5"/>
          </p:nvPr>
        </p:nvSpPr>
        <p:spPr>
          <a:noFill/>
        </p:spPr>
        <p:txBody>
          <a:bodyPr/>
          <a:lstStyle/>
          <a:p>
            <a:pPr defTabSz="931863"/>
            <a:fld id="{4DB05E25-5FF4-49D7-B279-9A3910491C63}" type="slidenum">
              <a:rPr lang="en-US" smtClean="0"/>
              <a:pPr defTabSz="931863"/>
              <a:t>12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image" Target="../media/image2.jpeg"/><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3.vml"/><Relationship Id="rId5" Type="http://schemas.openxmlformats.org/officeDocument/2006/relationships/image" Target="../media/image3.jpeg"/><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7" descr="recovery_gov_logo.jpg"/>
          <p:cNvPicPr>
            <a:picLocks noChangeAspect="1"/>
          </p:cNvPicPr>
          <p:nvPr userDrawn="1"/>
        </p:nvPicPr>
        <p:blipFill>
          <a:blip r:embed="rId3" cstate="print"/>
          <a:srcRect/>
          <a:stretch>
            <a:fillRect/>
          </a:stretch>
        </p:blipFill>
        <p:spPr bwMode="auto">
          <a:xfrm>
            <a:off x="7881938" y="6154738"/>
            <a:ext cx="684212" cy="615950"/>
          </a:xfrm>
          <a:prstGeom prst="rect">
            <a:avLst/>
          </a:prstGeom>
          <a:noFill/>
          <a:ln w="9525">
            <a:noFill/>
            <a:miter lim="800000"/>
            <a:headEnd/>
            <a:tailEnd/>
          </a:ln>
        </p:spPr>
      </p:pic>
      <p:graphicFrame>
        <p:nvGraphicFramePr>
          <p:cNvPr id="3" name="Object 24"/>
          <p:cNvGraphicFramePr>
            <a:graphicFrameLocks noChangeAspect="1"/>
          </p:cNvGraphicFramePr>
          <p:nvPr/>
        </p:nvGraphicFramePr>
        <p:xfrm>
          <a:off x="347663" y="6126163"/>
          <a:ext cx="1506537" cy="573087"/>
        </p:xfrm>
        <a:graphic>
          <a:graphicData uri="http://schemas.openxmlformats.org/presentationml/2006/ole">
            <p:oleObj spid="_x0000_s36866" name="Image" r:id="rId4" imgW="11365079" imgH="4317460" progId="">
              <p:embed/>
            </p:oleObj>
          </a:graphicData>
        </a:graphic>
      </p:graphicFrame>
      <p:pic>
        <p:nvPicPr>
          <p:cNvPr id="4" name="Picture 23" descr="pptBanner"/>
          <p:cNvPicPr>
            <a:picLocks noChangeAspect="1" noChangeArrowheads="1"/>
          </p:cNvPicPr>
          <p:nvPr userDrawn="1"/>
        </p:nvPicPr>
        <p:blipFill>
          <a:blip r:embed="rId5" cstate="print"/>
          <a:srcRect/>
          <a:stretch>
            <a:fillRect/>
          </a:stretch>
        </p:blipFill>
        <p:spPr bwMode="auto">
          <a:xfrm>
            <a:off x="0" y="0"/>
            <a:ext cx="9144000" cy="1581150"/>
          </a:xfrm>
          <a:prstGeom prst="rect">
            <a:avLst/>
          </a:prstGeom>
          <a:noFill/>
          <a:ln w="9525">
            <a:noFill/>
            <a:miter lim="800000"/>
            <a:headEnd/>
            <a:tailEnd/>
          </a:ln>
        </p:spPr>
      </p:pic>
      <p:sp>
        <p:nvSpPr>
          <p:cNvPr id="5" name="TextBox 4"/>
          <p:cNvSpPr txBox="1"/>
          <p:nvPr userDrawn="1"/>
        </p:nvSpPr>
        <p:spPr>
          <a:xfrm>
            <a:off x="1335088" y="1654175"/>
            <a:ext cx="6894512" cy="1262063"/>
          </a:xfrm>
          <a:prstGeom prst="rect">
            <a:avLst/>
          </a:prstGeom>
          <a:noFill/>
        </p:spPr>
        <p:txBody>
          <a:bodyPr>
            <a:spAutoFit/>
          </a:bodyPr>
          <a:lstStyle/>
          <a:p>
            <a:pPr algn="ctr">
              <a:defRPr/>
            </a:pPr>
            <a:endParaRPr lang="en-US" sz="3200" dirty="0"/>
          </a:p>
          <a:p>
            <a:pPr>
              <a:defRPr/>
            </a:pPr>
            <a:endParaRPr lang="en-US" dirty="0"/>
          </a:p>
          <a:p>
            <a:pPr>
              <a:defRPr/>
            </a:pPr>
            <a:endParaRPr lang="en-US" dirty="0"/>
          </a:p>
        </p:txBody>
      </p:sp>
      <p:sp>
        <p:nvSpPr>
          <p:cNvPr id="6" name="Footer Placeholder 5"/>
          <p:cNvSpPr>
            <a:spLocks noGrp="1" noChangeArrowheads="1"/>
          </p:cNvSpPr>
          <p:nvPr>
            <p:ph type="ftr" sz="quarter" idx="10"/>
          </p:nvPr>
        </p:nvSpPr>
        <p:spPr bwMode="auto">
          <a:xfrm>
            <a:off x="3117850" y="6253163"/>
            <a:ext cx="2908300" cy="469900"/>
          </a:xfrm>
          <a:prstGeom prst="rect">
            <a:avLst/>
          </a:prstGeom>
          <a:ln>
            <a:miter lim="800000"/>
            <a:headEnd/>
            <a:tailEnd/>
          </a:ln>
        </p:spPr>
        <p:txBody>
          <a:bodyPr vert="horz" wrap="square" lIns="91429" tIns="45714" rIns="91429" bIns="45714" numCol="1" anchor="t" anchorCtr="0" compatLnSpc="1">
            <a:prstTxWarp prst="textNoShape">
              <a:avLst/>
            </a:prstTxWarp>
          </a:bodyPr>
          <a:lstStyle>
            <a:lvl1pPr algn="ctr">
              <a:defRPr sz="1400"/>
            </a:lvl1pPr>
          </a:lstStyle>
          <a:p>
            <a:pPr>
              <a:defRPr/>
            </a:pPr>
            <a:endParaRPr lang="en-US"/>
          </a:p>
        </p:txBody>
      </p:sp>
      <p:sp>
        <p:nvSpPr>
          <p:cNvPr id="7" name="Rectangle 6"/>
          <p:cNvSpPr>
            <a:spLocks noGrp="1" noChangeArrowheads="1"/>
          </p:cNvSpPr>
          <p:nvPr>
            <p:ph type="sldNum" sz="quarter" idx="11"/>
          </p:nvPr>
        </p:nvSpPr>
        <p:spPr>
          <a:xfrm>
            <a:off x="6580188" y="6253163"/>
            <a:ext cx="1871662" cy="469900"/>
          </a:xfrm>
        </p:spPr>
        <p:txBody>
          <a:bodyPr rIns="91429"/>
          <a:lstStyle>
            <a:lvl1pPr>
              <a:defRPr sz="1400" b="0">
                <a:solidFill>
                  <a:schemeClr val="tx1"/>
                </a:solidFill>
                <a:latin typeface="Times New Roman" pitchFamily="18" charset="0"/>
              </a:defRPr>
            </a:lvl1pPr>
          </a:lstStyle>
          <a:p>
            <a:pPr>
              <a:defRPr/>
            </a:pPr>
            <a:fld id="{96AC53B5-0186-4DDF-9203-CDE977B4C7A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noChangeArrowheads="1"/>
          </p:cNvSpPr>
          <p:nvPr>
            <p:ph type="sldNum" sz="quarter" idx="10"/>
          </p:nvPr>
        </p:nvSpPr>
        <p:spPr>
          <a:ln/>
        </p:spPr>
        <p:txBody>
          <a:bodyPr/>
          <a:lstStyle>
            <a:lvl1pPr>
              <a:defRPr/>
            </a:lvl1pPr>
          </a:lstStyle>
          <a:p>
            <a:pPr>
              <a:defRPr/>
            </a:pPr>
            <a:fld id="{0C51DE76-D792-4E57-B62F-C942D3592F6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296863"/>
            <a:ext cx="2097087" cy="57864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5125" y="296863"/>
            <a:ext cx="6142038" cy="5786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noChangeArrowheads="1"/>
          </p:cNvSpPr>
          <p:nvPr>
            <p:ph type="sldNum" sz="quarter" idx="10"/>
          </p:nvPr>
        </p:nvSpPr>
        <p:spPr>
          <a:ln/>
        </p:spPr>
        <p:txBody>
          <a:bodyPr/>
          <a:lstStyle>
            <a:lvl1pPr>
              <a:defRPr/>
            </a:lvl1pPr>
          </a:lstStyle>
          <a:p>
            <a:pPr>
              <a:defRPr/>
            </a:pPr>
            <a:fld id="{4BB2065A-9565-409B-B002-1E773135134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65125" y="296863"/>
            <a:ext cx="8340725" cy="76993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65125" y="1600200"/>
            <a:ext cx="8391525" cy="4483100"/>
          </a:xfrm>
        </p:spPr>
        <p:txBody>
          <a:bodyPr/>
          <a:lstStyle/>
          <a:p>
            <a:pPr lvl="0"/>
            <a:endParaRPr lang="en-US" noProof="0" dirty="0" smtClean="0"/>
          </a:p>
        </p:txBody>
      </p:sp>
      <p:sp>
        <p:nvSpPr>
          <p:cNvPr id="4" name="Rectangle 22"/>
          <p:cNvSpPr>
            <a:spLocks noGrp="1" noChangeArrowheads="1"/>
          </p:cNvSpPr>
          <p:nvPr>
            <p:ph type="sldNum" sz="quarter" idx="10"/>
          </p:nvPr>
        </p:nvSpPr>
        <p:spPr>
          <a:ln/>
        </p:spPr>
        <p:txBody>
          <a:bodyPr/>
          <a:lstStyle>
            <a:lvl1pPr>
              <a:defRPr/>
            </a:lvl1pPr>
          </a:lstStyle>
          <a:p>
            <a:pPr>
              <a:defRPr/>
            </a:pPr>
            <a:fld id="{B71756DA-B807-45F5-B3D1-A2D2F531DC5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23" descr="pptBanner"/>
          <p:cNvPicPr>
            <a:picLocks noChangeAspect="1" noChangeArrowheads="1"/>
          </p:cNvPicPr>
          <p:nvPr userDrawn="1"/>
        </p:nvPicPr>
        <p:blipFill>
          <a:blip r:embed="rId3" cstate="print"/>
          <a:srcRect/>
          <a:stretch>
            <a:fillRect/>
          </a:stretch>
        </p:blipFill>
        <p:spPr bwMode="auto">
          <a:xfrm>
            <a:off x="0" y="0"/>
            <a:ext cx="9144000" cy="1581150"/>
          </a:xfrm>
          <a:prstGeom prst="rect">
            <a:avLst/>
          </a:prstGeom>
          <a:noFill/>
          <a:ln w="9525">
            <a:noFill/>
            <a:miter lim="800000"/>
            <a:headEnd/>
            <a:tailEnd/>
          </a:ln>
        </p:spPr>
      </p:pic>
      <p:graphicFrame>
        <p:nvGraphicFramePr>
          <p:cNvPr id="5" name="Object 20"/>
          <p:cNvGraphicFramePr>
            <a:graphicFrameLocks noChangeAspect="1"/>
          </p:cNvGraphicFramePr>
          <p:nvPr/>
        </p:nvGraphicFramePr>
        <p:xfrm>
          <a:off x="347663" y="6126163"/>
          <a:ext cx="1506537" cy="573087"/>
        </p:xfrm>
        <a:graphic>
          <a:graphicData uri="http://schemas.openxmlformats.org/presentationml/2006/ole">
            <p:oleObj spid="_x0000_s37890" name="Image" r:id="rId4" imgW="11365079" imgH="4317460" progId="">
              <p:embed/>
            </p:oleObj>
          </a:graphicData>
        </a:graphic>
      </p:graphicFrame>
      <p:pic>
        <p:nvPicPr>
          <p:cNvPr id="6" name="Picture 6" descr="recovery_gov_logo.jpg"/>
          <p:cNvPicPr>
            <a:picLocks noChangeAspect="1"/>
          </p:cNvPicPr>
          <p:nvPr userDrawn="1"/>
        </p:nvPicPr>
        <p:blipFill>
          <a:blip r:embed="rId5" cstate="print"/>
          <a:srcRect/>
          <a:stretch>
            <a:fillRect/>
          </a:stretch>
        </p:blipFill>
        <p:spPr bwMode="auto">
          <a:xfrm>
            <a:off x="7881938" y="6154738"/>
            <a:ext cx="684212" cy="615950"/>
          </a:xfrm>
          <a:prstGeom prst="rect">
            <a:avLst/>
          </a:prstGeom>
          <a:noFill/>
          <a:ln w="9525">
            <a:noFill/>
            <a:miter lim="800000"/>
            <a:headEnd/>
            <a:tailEnd/>
          </a:ln>
        </p:spPr>
      </p:pic>
      <p:pic>
        <p:nvPicPr>
          <p:cNvPr id="7" name="Picture 7" descr="recovery_gov_logo.jpg"/>
          <p:cNvPicPr>
            <a:picLocks noChangeAspect="1"/>
          </p:cNvPicPr>
          <p:nvPr userDrawn="1"/>
        </p:nvPicPr>
        <p:blipFill>
          <a:blip r:embed="rId5" cstate="print"/>
          <a:srcRect/>
          <a:stretch>
            <a:fillRect/>
          </a:stretch>
        </p:blipFill>
        <p:spPr bwMode="auto">
          <a:xfrm>
            <a:off x="7881938" y="6154738"/>
            <a:ext cx="684212" cy="6159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3"/>
          <p:cNvSpPr>
            <a:spLocks noGrp="1"/>
          </p:cNvSpPr>
          <p:nvPr>
            <p:ph type="sldNum" sz="quarter" idx="10"/>
          </p:nvPr>
        </p:nvSpPr>
        <p:spPr/>
        <p:txBody>
          <a:bodyPr/>
          <a:lstStyle>
            <a:lvl1pPr>
              <a:defRPr/>
            </a:lvl1pPr>
          </a:lstStyle>
          <a:p>
            <a:pPr>
              <a:defRPr/>
            </a:pPr>
            <a:fld id="{AEA241A5-527B-49C6-A271-B37F43CF950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2"/>
          <p:cNvSpPr>
            <a:spLocks noGrp="1" noChangeArrowheads="1"/>
          </p:cNvSpPr>
          <p:nvPr>
            <p:ph type="sldNum" sz="quarter" idx="10"/>
          </p:nvPr>
        </p:nvSpPr>
        <p:spPr>
          <a:ln/>
        </p:spPr>
        <p:txBody>
          <a:bodyPr/>
          <a:lstStyle>
            <a:lvl1pPr>
              <a:defRPr/>
            </a:lvl1pPr>
          </a:lstStyle>
          <a:p>
            <a:pPr>
              <a:defRPr/>
            </a:pPr>
            <a:fld id="{63C71D4E-5AD4-4728-800D-217BC2ED5CF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600200"/>
            <a:ext cx="4119563" cy="4483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088" y="1600200"/>
            <a:ext cx="4119562" cy="4483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2"/>
          <p:cNvSpPr>
            <a:spLocks noGrp="1" noChangeArrowheads="1"/>
          </p:cNvSpPr>
          <p:nvPr>
            <p:ph type="sldNum" sz="quarter" idx="10"/>
          </p:nvPr>
        </p:nvSpPr>
        <p:spPr>
          <a:ln/>
        </p:spPr>
        <p:txBody>
          <a:bodyPr/>
          <a:lstStyle>
            <a:lvl1pPr>
              <a:defRPr/>
            </a:lvl1pPr>
          </a:lstStyle>
          <a:p>
            <a:pPr>
              <a:defRPr/>
            </a:pPr>
            <a:fld id="{999175B7-78DD-4404-9F2F-58185F58367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2"/>
          <p:cNvSpPr>
            <a:spLocks noGrp="1" noChangeArrowheads="1"/>
          </p:cNvSpPr>
          <p:nvPr>
            <p:ph type="sldNum" sz="quarter" idx="10"/>
          </p:nvPr>
        </p:nvSpPr>
        <p:spPr>
          <a:ln/>
        </p:spPr>
        <p:txBody>
          <a:bodyPr/>
          <a:lstStyle>
            <a:lvl1pPr>
              <a:defRPr/>
            </a:lvl1pPr>
          </a:lstStyle>
          <a:p>
            <a:pPr>
              <a:defRPr/>
            </a:pPr>
            <a:fld id="{15AF71FA-7E9A-47C6-BA2E-1D9BEBB936A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2"/>
          <p:cNvSpPr>
            <a:spLocks noGrp="1" noChangeArrowheads="1"/>
          </p:cNvSpPr>
          <p:nvPr>
            <p:ph type="sldNum" sz="quarter" idx="10"/>
          </p:nvPr>
        </p:nvSpPr>
        <p:spPr>
          <a:ln/>
        </p:spPr>
        <p:txBody>
          <a:bodyPr/>
          <a:lstStyle>
            <a:lvl1pPr>
              <a:defRPr/>
            </a:lvl1pPr>
          </a:lstStyle>
          <a:p>
            <a:pPr>
              <a:defRPr/>
            </a:pPr>
            <a:fld id="{3CD63362-F989-45DB-BF05-F544552B686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p:cNvSpPr>
            <a:spLocks noGrp="1" noChangeArrowheads="1"/>
          </p:cNvSpPr>
          <p:nvPr>
            <p:ph type="sldNum" sz="quarter" idx="10"/>
          </p:nvPr>
        </p:nvSpPr>
        <p:spPr>
          <a:ln/>
        </p:spPr>
        <p:txBody>
          <a:bodyPr/>
          <a:lstStyle>
            <a:lvl1pPr>
              <a:defRPr/>
            </a:lvl1pPr>
          </a:lstStyle>
          <a:p>
            <a:pPr>
              <a:defRPr/>
            </a:pPr>
            <a:fld id="{2C57DE38-4122-41D1-978D-C4BBC405634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noChangeArrowheads="1"/>
          </p:cNvSpPr>
          <p:nvPr>
            <p:ph type="sldNum" sz="quarter" idx="10"/>
          </p:nvPr>
        </p:nvSpPr>
        <p:spPr>
          <a:ln/>
        </p:spPr>
        <p:txBody>
          <a:bodyPr/>
          <a:lstStyle>
            <a:lvl1pPr>
              <a:defRPr/>
            </a:lvl1pPr>
          </a:lstStyle>
          <a:p>
            <a:pPr>
              <a:defRPr/>
            </a:pPr>
            <a:fld id="{7556FE1A-79B0-4AD3-9BBC-07AEB22C9EF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noChangeArrowheads="1"/>
          </p:cNvSpPr>
          <p:nvPr>
            <p:ph type="sldNum" sz="quarter" idx="10"/>
          </p:nvPr>
        </p:nvSpPr>
        <p:spPr>
          <a:ln/>
        </p:spPr>
        <p:txBody>
          <a:bodyPr/>
          <a:lstStyle>
            <a:lvl1pPr>
              <a:defRPr/>
            </a:lvl1pPr>
          </a:lstStyle>
          <a:p>
            <a:pPr>
              <a:defRPr/>
            </a:pPr>
            <a:fld id="{F71ED863-66F5-4862-96E8-9438EF2B83F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23" descr="pptBanner"/>
          <p:cNvPicPr>
            <a:picLocks noChangeAspect="1" noChangeArrowheads="1"/>
          </p:cNvPicPr>
          <p:nvPr/>
        </p:nvPicPr>
        <p:blipFill>
          <a:blip r:embed="rId15" cstate="print"/>
          <a:srcRect/>
          <a:stretch>
            <a:fillRect/>
          </a:stretch>
        </p:blipFill>
        <p:spPr bwMode="auto">
          <a:xfrm>
            <a:off x="0" y="0"/>
            <a:ext cx="9144000" cy="1581150"/>
          </a:xfrm>
          <a:prstGeom prst="rect">
            <a:avLst/>
          </a:prstGeom>
          <a:noFill/>
          <a:ln w="9525">
            <a:noFill/>
            <a:miter lim="800000"/>
            <a:headEnd/>
            <a:tailEnd/>
          </a:ln>
        </p:spPr>
      </p:pic>
      <p:sp>
        <p:nvSpPr>
          <p:cNvPr id="1029" name="Rectangle 2"/>
          <p:cNvSpPr>
            <a:spLocks noGrp="1" noChangeArrowheads="1"/>
          </p:cNvSpPr>
          <p:nvPr>
            <p:ph type="title"/>
          </p:nvPr>
        </p:nvSpPr>
        <p:spPr bwMode="auto">
          <a:xfrm>
            <a:off x="365125" y="296863"/>
            <a:ext cx="8340725" cy="769937"/>
          </a:xfrm>
          <a:prstGeom prst="rect">
            <a:avLst/>
          </a:prstGeom>
          <a:noFill/>
          <a:ln w="9525">
            <a:noFill/>
            <a:miter lim="800000"/>
            <a:headEnd/>
            <a:tailEnd/>
          </a:ln>
        </p:spPr>
        <p:txBody>
          <a:bodyPr vert="horz" wrap="square" lIns="0" tIns="45714" rIns="0" bIns="45714" numCol="1" anchor="t"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365125" y="1600200"/>
            <a:ext cx="8391525" cy="4483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aphicFrame>
        <p:nvGraphicFramePr>
          <p:cNvPr id="1026" name="Object 20"/>
          <p:cNvGraphicFramePr>
            <a:graphicFrameLocks noChangeAspect="1"/>
          </p:cNvGraphicFramePr>
          <p:nvPr/>
        </p:nvGraphicFramePr>
        <p:xfrm>
          <a:off x="347663" y="6126163"/>
          <a:ext cx="1506537" cy="573087"/>
        </p:xfrm>
        <a:graphic>
          <a:graphicData uri="http://schemas.openxmlformats.org/presentationml/2006/ole">
            <p:oleObj spid="_x0000_s1026" name="Image" r:id="rId16" imgW="11365079" imgH="4317460" progId="">
              <p:embed/>
            </p:oleObj>
          </a:graphicData>
        </a:graphic>
      </p:graphicFrame>
      <p:sp>
        <p:nvSpPr>
          <p:cNvPr id="1046" name="Rectangle 22"/>
          <p:cNvSpPr>
            <a:spLocks noGrp="1" noChangeArrowheads="1"/>
          </p:cNvSpPr>
          <p:nvPr>
            <p:ph type="sldNum" sz="quarter" idx="4"/>
          </p:nvPr>
        </p:nvSpPr>
        <p:spPr bwMode="auto">
          <a:xfrm>
            <a:off x="7245350" y="6394450"/>
            <a:ext cx="1804988" cy="190500"/>
          </a:xfrm>
          <a:prstGeom prst="rect">
            <a:avLst/>
          </a:prstGeom>
          <a:noFill/>
          <a:ln w="9525">
            <a:noFill/>
            <a:miter lim="800000"/>
            <a:headEnd/>
            <a:tailEnd/>
          </a:ln>
          <a:effectLst/>
        </p:spPr>
        <p:txBody>
          <a:bodyPr vert="horz" wrap="square" lIns="91429" tIns="45714" rIns="0" bIns="45714" numCol="1" anchor="t" anchorCtr="0" compatLnSpc="1">
            <a:prstTxWarp prst="textNoShape">
              <a:avLst/>
            </a:prstTxWarp>
          </a:bodyPr>
          <a:lstStyle>
            <a:lvl1pPr algn="r">
              <a:defRPr sz="1100" b="1">
                <a:solidFill>
                  <a:srgbClr val="4D4D4D"/>
                </a:solidFill>
                <a:latin typeface="+mn-lt"/>
              </a:defRPr>
            </a:lvl1pPr>
          </a:lstStyle>
          <a:p>
            <a:pPr>
              <a:defRPr/>
            </a:pPr>
            <a:fld id="{32E72BDC-AE3F-4B1A-82AC-0E626011C74B}" type="slidenum">
              <a:rPr lang="en-US"/>
              <a:pPr>
                <a:defRPr/>
              </a:pPr>
              <a:t>‹#›</a:t>
            </a:fld>
            <a:endParaRPr lang="en-US" dirty="0"/>
          </a:p>
        </p:txBody>
      </p:sp>
      <p:pic>
        <p:nvPicPr>
          <p:cNvPr id="1032" name="Picture 6" descr="recovery_gov_logo.jpg"/>
          <p:cNvPicPr>
            <a:picLocks noChangeAspect="1"/>
          </p:cNvPicPr>
          <p:nvPr/>
        </p:nvPicPr>
        <p:blipFill>
          <a:blip r:embed="rId17" cstate="print"/>
          <a:srcRect/>
          <a:stretch>
            <a:fillRect/>
          </a:stretch>
        </p:blipFill>
        <p:spPr bwMode="auto">
          <a:xfrm>
            <a:off x="7881938" y="6154738"/>
            <a:ext cx="684212" cy="6159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87" r:id="rId1"/>
    <p:sldLayoutId id="2147484088"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Lst>
  <p:hf hdr="0" ftr="0" dt="0"/>
  <p:txStyles>
    <p:titleStyle>
      <a:lvl1pPr algn="l" rtl="0" eaLnBrk="0" fontAlgn="base" hangingPunct="0">
        <a:lnSpc>
          <a:spcPct val="90000"/>
        </a:lnSpc>
        <a:spcBef>
          <a:spcPct val="0"/>
        </a:spcBef>
        <a:spcAft>
          <a:spcPct val="0"/>
        </a:spcAft>
        <a:defRPr sz="2400" b="1">
          <a:solidFill>
            <a:srgbClr val="0C4980"/>
          </a:solidFill>
          <a:latin typeface="+mj-lt"/>
          <a:ea typeface="+mj-ea"/>
          <a:cs typeface="+mj-cs"/>
        </a:defRPr>
      </a:lvl1pPr>
      <a:lvl2pPr algn="l" rtl="0" eaLnBrk="0" fontAlgn="base" hangingPunct="0">
        <a:lnSpc>
          <a:spcPct val="90000"/>
        </a:lnSpc>
        <a:spcBef>
          <a:spcPct val="0"/>
        </a:spcBef>
        <a:spcAft>
          <a:spcPct val="0"/>
        </a:spcAft>
        <a:defRPr sz="2400" b="1">
          <a:solidFill>
            <a:srgbClr val="0C4980"/>
          </a:solidFill>
          <a:latin typeface="Arial Narrow" pitchFamily="34" charset="0"/>
        </a:defRPr>
      </a:lvl2pPr>
      <a:lvl3pPr algn="l" rtl="0" eaLnBrk="0" fontAlgn="base" hangingPunct="0">
        <a:lnSpc>
          <a:spcPct val="90000"/>
        </a:lnSpc>
        <a:spcBef>
          <a:spcPct val="0"/>
        </a:spcBef>
        <a:spcAft>
          <a:spcPct val="0"/>
        </a:spcAft>
        <a:defRPr sz="2400" b="1">
          <a:solidFill>
            <a:srgbClr val="0C4980"/>
          </a:solidFill>
          <a:latin typeface="Arial Narrow" pitchFamily="34" charset="0"/>
        </a:defRPr>
      </a:lvl3pPr>
      <a:lvl4pPr algn="l" rtl="0" eaLnBrk="0" fontAlgn="base" hangingPunct="0">
        <a:lnSpc>
          <a:spcPct val="90000"/>
        </a:lnSpc>
        <a:spcBef>
          <a:spcPct val="0"/>
        </a:spcBef>
        <a:spcAft>
          <a:spcPct val="0"/>
        </a:spcAft>
        <a:defRPr sz="2400" b="1">
          <a:solidFill>
            <a:srgbClr val="0C4980"/>
          </a:solidFill>
          <a:latin typeface="Arial Narrow" pitchFamily="34" charset="0"/>
        </a:defRPr>
      </a:lvl4pPr>
      <a:lvl5pPr algn="l" rtl="0" eaLnBrk="0" fontAlgn="base" hangingPunct="0">
        <a:lnSpc>
          <a:spcPct val="90000"/>
        </a:lnSpc>
        <a:spcBef>
          <a:spcPct val="0"/>
        </a:spcBef>
        <a:spcAft>
          <a:spcPct val="0"/>
        </a:spcAft>
        <a:defRPr sz="2400" b="1">
          <a:solidFill>
            <a:srgbClr val="0C4980"/>
          </a:solidFill>
          <a:latin typeface="Arial Narrow" pitchFamily="34" charset="0"/>
        </a:defRPr>
      </a:lvl5pPr>
      <a:lvl6pPr marL="457200" algn="l" rtl="0" fontAlgn="base">
        <a:lnSpc>
          <a:spcPct val="90000"/>
        </a:lnSpc>
        <a:spcBef>
          <a:spcPct val="0"/>
        </a:spcBef>
        <a:spcAft>
          <a:spcPct val="0"/>
        </a:spcAft>
        <a:defRPr sz="2400" b="1">
          <a:solidFill>
            <a:srgbClr val="0C4980"/>
          </a:solidFill>
          <a:latin typeface="Arial Narrow" pitchFamily="34" charset="0"/>
        </a:defRPr>
      </a:lvl6pPr>
      <a:lvl7pPr marL="914400" algn="l" rtl="0" fontAlgn="base">
        <a:lnSpc>
          <a:spcPct val="90000"/>
        </a:lnSpc>
        <a:spcBef>
          <a:spcPct val="0"/>
        </a:spcBef>
        <a:spcAft>
          <a:spcPct val="0"/>
        </a:spcAft>
        <a:defRPr sz="2400" b="1">
          <a:solidFill>
            <a:srgbClr val="0C4980"/>
          </a:solidFill>
          <a:latin typeface="Arial Narrow" pitchFamily="34" charset="0"/>
        </a:defRPr>
      </a:lvl7pPr>
      <a:lvl8pPr marL="1371600" algn="l" rtl="0" fontAlgn="base">
        <a:lnSpc>
          <a:spcPct val="90000"/>
        </a:lnSpc>
        <a:spcBef>
          <a:spcPct val="0"/>
        </a:spcBef>
        <a:spcAft>
          <a:spcPct val="0"/>
        </a:spcAft>
        <a:defRPr sz="2400" b="1">
          <a:solidFill>
            <a:srgbClr val="0C4980"/>
          </a:solidFill>
          <a:latin typeface="Arial Narrow" pitchFamily="34" charset="0"/>
        </a:defRPr>
      </a:lvl8pPr>
      <a:lvl9pPr marL="1828800" algn="l" rtl="0" fontAlgn="base">
        <a:lnSpc>
          <a:spcPct val="90000"/>
        </a:lnSpc>
        <a:spcBef>
          <a:spcPct val="0"/>
        </a:spcBef>
        <a:spcAft>
          <a:spcPct val="0"/>
        </a:spcAft>
        <a:defRPr sz="2400" b="1">
          <a:solidFill>
            <a:srgbClr val="0C4980"/>
          </a:solidFill>
          <a:latin typeface="Arial Narrow" pitchFamily="34" charset="0"/>
        </a:defRPr>
      </a:lvl9pPr>
    </p:titleStyle>
    <p:bodyStyle>
      <a:lvl1pPr marL="177800" indent="-177800" algn="l" rtl="0" eaLnBrk="0" fontAlgn="base" hangingPunct="0">
        <a:lnSpc>
          <a:spcPts val="1900"/>
        </a:lnSpc>
        <a:spcBef>
          <a:spcPts val="1200"/>
        </a:spcBef>
        <a:spcAft>
          <a:spcPct val="0"/>
        </a:spcAft>
        <a:buClr>
          <a:srgbClr val="003366"/>
        </a:buClr>
        <a:buSzPct val="125000"/>
        <a:buFont typeface="Wingdings" pitchFamily="2" charset="2"/>
        <a:buChar char="§"/>
        <a:defRPr sz="1600">
          <a:solidFill>
            <a:schemeClr val="tx1"/>
          </a:solidFill>
          <a:latin typeface="+mn-lt"/>
          <a:ea typeface="+mn-ea"/>
          <a:cs typeface="+mn-cs"/>
        </a:defRPr>
      </a:lvl1pPr>
      <a:lvl2pPr marL="482600" indent="-190500" algn="l" rtl="0" eaLnBrk="0" fontAlgn="base" hangingPunct="0">
        <a:lnSpc>
          <a:spcPts val="1700"/>
        </a:lnSpc>
        <a:spcBef>
          <a:spcPts val="500"/>
        </a:spcBef>
        <a:spcAft>
          <a:spcPct val="0"/>
        </a:spcAft>
        <a:buClr>
          <a:srgbClr val="528A8A"/>
        </a:buClr>
        <a:buFont typeface="Wingdings" pitchFamily="2" charset="2"/>
        <a:buChar char="§"/>
        <a:defRPr sz="1600">
          <a:solidFill>
            <a:schemeClr val="tx1"/>
          </a:solidFill>
          <a:latin typeface="+mn-lt"/>
        </a:defRPr>
      </a:lvl2pPr>
      <a:lvl3pPr marL="1143000" indent="-228600" algn="l" rtl="0" eaLnBrk="0" fontAlgn="base" hangingPunct="0">
        <a:lnSpc>
          <a:spcPts val="1700"/>
        </a:lnSpc>
        <a:spcBef>
          <a:spcPts val="500"/>
        </a:spcBef>
        <a:spcAft>
          <a:spcPct val="0"/>
        </a:spcAft>
        <a:buClr>
          <a:srgbClr val="528A8A"/>
        </a:buClr>
        <a:buChar char="•"/>
        <a:defRPr sz="1600">
          <a:solidFill>
            <a:schemeClr val="tx1"/>
          </a:solidFill>
          <a:latin typeface="+mn-lt"/>
        </a:defRPr>
      </a:lvl3pPr>
      <a:lvl4pPr marL="1600200" indent="-228600" algn="l" rtl="0" eaLnBrk="0" fontAlgn="base" hangingPunct="0">
        <a:lnSpc>
          <a:spcPts val="1700"/>
        </a:lnSpc>
        <a:spcBef>
          <a:spcPts val="500"/>
        </a:spcBef>
        <a:spcAft>
          <a:spcPct val="0"/>
        </a:spcAft>
        <a:buClr>
          <a:srgbClr val="528A8A"/>
        </a:buClr>
        <a:buChar char="•"/>
        <a:defRPr sz="1600">
          <a:solidFill>
            <a:schemeClr val="tx1"/>
          </a:solidFill>
          <a:latin typeface="+mn-lt"/>
        </a:defRPr>
      </a:lvl4pPr>
      <a:lvl5pPr marL="2057400" indent="-228600" algn="l" rtl="0" eaLnBrk="0" fontAlgn="base" hangingPunct="0">
        <a:lnSpc>
          <a:spcPts val="1700"/>
        </a:lnSpc>
        <a:spcBef>
          <a:spcPts val="500"/>
        </a:spcBef>
        <a:spcAft>
          <a:spcPct val="0"/>
        </a:spcAft>
        <a:buClr>
          <a:srgbClr val="528A8A"/>
        </a:buClr>
        <a:buChar char="•"/>
        <a:defRPr sz="1600">
          <a:solidFill>
            <a:schemeClr val="tx1"/>
          </a:solidFill>
          <a:latin typeface="+mn-lt"/>
        </a:defRPr>
      </a:lvl5pPr>
      <a:lvl6pPr marL="2514600" indent="-228600" algn="l" rtl="0" fontAlgn="base">
        <a:lnSpc>
          <a:spcPts val="1700"/>
        </a:lnSpc>
        <a:spcBef>
          <a:spcPts val="500"/>
        </a:spcBef>
        <a:spcAft>
          <a:spcPct val="0"/>
        </a:spcAft>
        <a:buClr>
          <a:srgbClr val="528A8A"/>
        </a:buClr>
        <a:buChar char="•"/>
        <a:defRPr sz="1600">
          <a:solidFill>
            <a:schemeClr val="tx1"/>
          </a:solidFill>
          <a:latin typeface="+mn-lt"/>
        </a:defRPr>
      </a:lvl6pPr>
      <a:lvl7pPr marL="2971800" indent="-228600" algn="l" rtl="0" fontAlgn="base">
        <a:lnSpc>
          <a:spcPts val="1700"/>
        </a:lnSpc>
        <a:spcBef>
          <a:spcPts val="500"/>
        </a:spcBef>
        <a:spcAft>
          <a:spcPct val="0"/>
        </a:spcAft>
        <a:buClr>
          <a:srgbClr val="528A8A"/>
        </a:buClr>
        <a:buChar char="•"/>
        <a:defRPr sz="1600">
          <a:solidFill>
            <a:schemeClr val="tx1"/>
          </a:solidFill>
          <a:latin typeface="+mn-lt"/>
        </a:defRPr>
      </a:lvl7pPr>
      <a:lvl8pPr marL="3429000" indent="-228600" algn="l" rtl="0" fontAlgn="base">
        <a:lnSpc>
          <a:spcPts val="1700"/>
        </a:lnSpc>
        <a:spcBef>
          <a:spcPts val="500"/>
        </a:spcBef>
        <a:spcAft>
          <a:spcPct val="0"/>
        </a:spcAft>
        <a:buClr>
          <a:srgbClr val="528A8A"/>
        </a:buClr>
        <a:buChar char="•"/>
        <a:defRPr sz="1600">
          <a:solidFill>
            <a:schemeClr val="tx1"/>
          </a:solidFill>
          <a:latin typeface="+mn-lt"/>
        </a:defRPr>
      </a:lvl8pPr>
      <a:lvl9pPr marL="3886200" indent="-228600" algn="l" rtl="0" fontAlgn="base">
        <a:lnSpc>
          <a:spcPts val="1700"/>
        </a:lnSpc>
        <a:spcBef>
          <a:spcPts val="500"/>
        </a:spcBef>
        <a:spcAft>
          <a:spcPct val="0"/>
        </a:spcAft>
        <a:buClr>
          <a:srgbClr val="528A8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263525" y="2095500"/>
            <a:ext cx="8340725" cy="1584325"/>
          </a:xfrm>
          <a:prstGeom prst="rect">
            <a:avLst/>
          </a:prstGeom>
        </p:spPr>
        <p:txBody>
          <a:bodyPr/>
          <a:lstStyle/>
          <a:p>
            <a:pPr algn="ctr">
              <a:lnSpc>
                <a:spcPct val="90000"/>
              </a:lnSpc>
              <a:defRPr/>
            </a:pPr>
            <a:r>
              <a:rPr lang="en-US" sz="4000" b="1" kern="0" dirty="0">
                <a:solidFill>
                  <a:srgbClr val="0C4980"/>
                </a:solidFill>
                <a:latin typeface="+mj-lt"/>
                <a:ea typeface="+mj-ea"/>
                <a:cs typeface="+mj-cs"/>
              </a:rPr>
              <a:t>Rural Development</a:t>
            </a:r>
            <a:br>
              <a:rPr lang="en-US" sz="4000" b="1" kern="0" dirty="0">
                <a:solidFill>
                  <a:srgbClr val="0C4980"/>
                </a:solidFill>
                <a:latin typeface="+mj-lt"/>
                <a:ea typeface="+mj-ea"/>
                <a:cs typeface="+mj-cs"/>
              </a:rPr>
            </a:br>
            <a:r>
              <a:rPr lang="en-US" sz="4000" b="1" kern="0" dirty="0">
                <a:solidFill>
                  <a:srgbClr val="0C4980"/>
                </a:solidFill>
                <a:latin typeface="+mj-lt"/>
                <a:ea typeface="+mj-ea"/>
                <a:cs typeface="+mj-cs"/>
              </a:rPr>
              <a:t>ARRA Recipient Reporting</a:t>
            </a:r>
          </a:p>
          <a:p>
            <a:pPr algn="ctr">
              <a:lnSpc>
                <a:spcPct val="90000"/>
              </a:lnSpc>
              <a:defRPr/>
            </a:pPr>
            <a:r>
              <a:rPr lang="en-US" sz="2400" b="1" kern="0" dirty="0" smtClean="0">
                <a:solidFill>
                  <a:srgbClr val="0C4980"/>
                </a:solidFill>
                <a:latin typeface="+mj-lt"/>
                <a:ea typeface="+mj-ea"/>
                <a:cs typeface="+mj-cs"/>
              </a:rPr>
              <a:t>Job Calculation Tool and Narrative Description</a:t>
            </a:r>
            <a:endParaRPr lang="en-US" sz="2000" b="1" kern="0" dirty="0">
              <a:solidFill>
                <a:srgbClr val="0C4980"/>
              </a:solidFill>
              <a:latin typeface="+mj-lt"/>
              <a:ea typeface="+mj-ea"/>
              <a:cs typeface="+mj-cs"/>
            </a:endParaRPr>
          </a:p>
        </p:txBody>
      </p:sp>
      <p:sp>
        <p:nvSpPr>
          <p:cNvPr id="5" name="TextBox 4"/>
          <p:cNvSpPr txBox="1"/>
          <p:nvPr/>
        </p:nvSpPr>
        <p:spPr>
          <a:xfrm>
            <a:off x="1582738" y="4151313"/>
            <a:ext cx="5892800" cy="868362"/>
          </a:xfrm>
          <a:prstGeom prst="rect">
            <a:avLst/>
          </a:prstGeom>
          <a:noFill/>
        </p:spPr>
        <p:txBody>
          <a:bodyPr>
            <a:spAutoFit/>
          </a:bodyPr>
          <a:lstStyle/>
          <a:p>
            <a:pPr algn="ctr">
              <a:lnSpc>
                <a:spcPct val="90000"/>
              </a:lnSpc>
              <a:defRPr/>
            </a:pPr>
            <a:r>
              <a:rPr lang="en-US" sz="2800" b="1" dirty="0">
                <a:solidFill>
                  <a:srgbClr val="0C4980"/>
                </a:solidFill>
                <a:latin typeface="+mj-lt"/>
                <a:ea typeface="+mj-ea"/>
                <a:cs typeface="+mj-cs"/>
              </a:rPr>
              <a:t>Webinar</a:t>
            </a:r>
          </a:p>
          <a:p>
            <a:pPr algn="ctr">
              <a:lnSpc>
                <a:spcPct val="90000"/>
              </a:lnSpc>
              <a:defRPr/>
            </a:pPr>
            <a:r>
              <a:rPr lang="en-US" sz="2800" b="1" dirty="0" smtClean="0">
                <a:solidFill>
                  <a:srgbClr val="0C4980"/>
                </a:solidFill>
                <a:latin typeface="+mj-lt"/>
                <a:ea typeface="+mj-ea"/>
                <a:cs typeface="+mj-cs"/>
              </a:rPr>
              <a:t>February 2, </a:t>
            </a:r>
            <a:r>
              <a:rPr lang="en-US" sz="2800" b="1" dirty="0">
                <a:solidFill>
                  <a:srgbClr val="0C4980"/>
                </a:solidFill>
                <a:latin typeface="+mj-lt"/>
                <a:ea typeface="+mj-ea"/>
                <a:cs typeface="+mj-cs"/>
              </a:rPr>
              <a:t>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3600" dirty="0" smtClean="0"/>
              <a:t>Examples used</a:t>
            </a:r>
          </a:p>
        </p:txBody>
      </p:sp>
      <p:sp>
        <p:nvSpPr>
          <p:cNvPr id="4" name="Slide Number Placeholder 3"/>
          <p:cNvSpPr>
            <a:spLocks noGrp="1"/>
          </p:cNvSpPr>
          <p:nvPr>
            <p:ph type="sldNum" sz="quarter" idx="10"/>
          </p:nvPr>
        </p:nvSpPr>
        <p:spPr/>
        <p:txBody>
          <a:bodyPr/>
          <a:lstStyle/>
          <a:p>
            <a:pPr>
              <a:defRPr/>
            </a:pPr>
            <a:fld id="{71CADF98-7AC5-407B-96B6-ADF6BDB33A24}" type="slidenum">
              <a:rPr lang="en-US" smtClean="0"/>
              <a:pPr>
                <a:defRPr/>
              </a:pPr>
              <a:t>10</a:t>
            </a:fld>
            <a:endParaRPr lang="en-US" dirty="0"/>
          </a:p>
        </p:txBody>
      </p:sp>
      <p:pic>
        <p:nvPicPr>
          <p:cNvPr id="38915" name="Picture 3"/>
          <p:cNvPicPr>
            <a:picLocks noChangeAspect="1" noChangeArrowheads="1"/>
          </p:cNvPicPr>
          <p:nvPr/>
        </p:nvPicPr>
        <p:blipFill>
          <a:blip r:embed="rId3" cstate="print"/>
          <a:srcRect/>
          <a:stretch>
            <a:fillRect/>
          </a:stretch>
        </p:blipFill>
        <p:spPr bwMode="auto">
          <a:xfrm>
            <a:off x="412850" y="1514474"/>
            <a:ext cx="8450758" cy="3038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3600" dirty="0" smtClean="0"/>
              <a:t>Examples used – Job Over Reported</a:t>
            </a:r>
          </a:p>
        </p:txBody>
      </p:sp>
      <p:sp>
        <p:nvSpPr>
          <p:cNvPr id="4" name="Slide Number Placeholder 3"/>
          <p:cNvSpPr>
            <a:spLocks noGrp="1"/>
          </p:cNvSpPr>
          <p:nvPr>
            <p:ph type="sldNum" sz="quarter" idx="10"/>
          </p:nvPr>
        </p:nvSpPr>
        <p:spPr/>
        <p:txBody>
          <a:bodyPr/>
          <a:lstStyle/>
          <a:p>
            <a:pPr>
              <a:defRPr/>
            </a:pPr>
            <a:fld id="{71CADF98-7AC5-407B-96B6-ADF6BDB33A24}" type="slidenum">
              <a:rPr lang="en-US" smtClean="0"/>
              <a:pPr>
                <a:defRPr/>
              </a:pPr>
              <a:t>11</a:t>
            </a:fld>
            <a:endParaRPr lang="en-US" dirty="0"/>
          </a:p>
        </p:txBody>
      </p:sp>
      <p:pic>
        <p:nvPicPr>
          <p:cNvPr id="38914" name="Picture 2"/>
          <p:cNvPicPr>
            <a:picLocks noChangeAspect="1" noChangeArrowheads="1"/>
          </p:cNvPicPr>
          <p:nvPr/>
        </p:nvPicPr>
        <p:blipFill>
          <a:blip r:embed="rId3" cstate="print"/>
          <a:srcRect/>
          <a:stretch>
            <a:fillRect/>
          </a:stretch>
        </p:blipFill>
        <p:spPr bwMode="auto">
          <a:xfrm>
            <a:off x="676275" y="881063"/>
            <a:ext cx="7791450" cy="5095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3600" dirty="0" smtClean="0"/>
              <a:t>Examples used – Job Under Reported</a:t>
            </a:r>
          </a:p>
        </p:txBody>
      </p:sp>
      <p:sp>
        <p:nvSpPr>
          <p:cNvPr id="4" name="Slide Number Placeholder 3"/>
          <p:cNvSpPr>
            <a:spLocks noGrp="1"/>
          </p:cNvSpPr>
          <p:nvPr>
            <p:ph type="sldNum" sz="quarter" idx="10"/>
          </p:nvPr>
        </p:nvSpPr>
        <p:spPr/>
        <p:txBody>
          <a:bodyPr/>
          <a:lstStyle/>
          <a:p>
            <a:pPr>
              <a:defRPr/>
            </a:pPr>
            <a:fld id="{71CADF98-7AC5-407B-96B6-ADF6BDB33A24}" type="slidenum">
              <a:rPr lang="en-US" smtClean="0"/>
              <a:pPr>
                <a:defRPr/>
              </a:pPr>
              <a:t>12</a:t>
            </a:fld>
            <a:endParaRPr lang="en-US" dirty="0"/>
          </a:p>
        </p:txBody>
      </p:sp>
      <p:pic>
        <p:nvPicPr>
          <p:cNvPr id="39938" name="Picture 2"/>
          <p:cNvPicPr>
            <a:picLocks noChangeAspect="1" noChangeArrowheads="1"/>
          </p:cNvPicPr>
          <p:nvPr/>
        </p:nvPicPr>
        <p:blipFill>
          <a:blip r:embed="rId3" cstate="print"/>
          <a:srcRect/>
          <a:stretch>
            <a:fillRect/>
          </a:stretch>
        </p:blipFill>
        <p:spPr bwMode="auto">
          <a:xfrm>
            <a:off x="676275" y="947738"/>
            <a:ext cx="7791450" cy="5095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3600" dirty="0" smtClean="0"/>
              <a:t>Narrative Descriptions</a:t>
            </a:r>
          </a:p>
        </p:txBody>
      </p:sp>
      <p:sp>
        <p:nvSpPr>
          <p:cNvPr id="4" name="Slide Number Placeholder 3"/>
          <p:cNvSpPr>
            <a:spLocks noGrp="1"/>
          </p:cNvSpPr>
          <p:nvPr>
            <p:ph type="sldNum" sz="quarter" idx="10"/>
          </p:nvPr>
        </p:nvSpPr>
        <p:spPr/>
        <p:txBody>
          <a:bodyPr/>
          <a:lstStyle/>
          <a:p>
            <a:pPr>
              <a:defRPr/>
            </a:pPr>
            <a:fld id="{71CADF98-7AC5-407B-96B6-ADF6BDB33A24}" type="slidenum">
              <a:rPr lang="en-US" smtClean="0"/>
              <a:pPr>
                <a:defRPr/>
              </a:pPr>
              <a:t>13</a:t>
            </a:fld>
            <a:endParaRPr lang="en-US" dirty="0"/>
          </a:p>
        </p:txBody>
      </p:sp>
      <p:sp>
        <p:nvSpPr>
          <p:cNvPr id="5" name="Content Placeholder 2"/>
          <p:cNvSpPr>
            <a:spLocks noGrp="1"/>
          </p:cNvSpPr>
          <p:nvPr>
            <p:ph idx="1"/>
          </p:nvPr>
        </p:nvSpPr>
        <p:spPr>
          <a:xfrm>
            <a:off x="314325" y="1000125"/>
            <a:ext cx="8391525" cy="4483100"/>
          </a:xfrm>
        </p:spPr>
        <p:txBody>
          <a:bodyPr/>
          <a:lstStyle/>
          <a:p>
            <a:pPr>
              <a:lnSpc>
                <a:spcPct val="100000"/>
              </a:lnSpc>
              <a:spcBef>
                <a:spcPts val="500"/>
              </a:spcBef>
              <a:spcAft>
                <a:spcPts val="500"/>
              </a:spcAft>
              <a:defRPr/>
            </a:pPr>
            <a:r>
              <a:rPr lang="en-US" sz="1400" dirty="0" smtClean="0"/>
              <a:t>OMB has become focused on the quality of the Narrative Descriptions for the following fields in the Daily Extract (FR.gov):</a:t>
            </a:r>
          </a:p>
          <a:p>
            <a:pPr lvl="1">
              <a:lnSpc>
                <a:spcPct val="100000"/>
              </a:lnSpc>
              <a:spcAft>
                <a:spcPts val="500"/>
              </a:spcAft>
              <a:defRPr/>
            </a:pPr>
            <a:r>
              <a:rPr lang="en-US" sz="1400" b="1" dirty="0" smtClean="0">
                <a:ea typeface="+mn-ea"/>
                <a:cs typeface="+mn-cs"/>
              </a:rPr>
              <a:t>Award Description</a:t>
            </a:r>
          </a:p>
          <a:p>
            <a:pPr lvl="1">
              <a:lnSpc>
                <a:spcPct val="100000"/>
              </a:lnSpc>
              <a:spcAft>
                <a:spcPts val="500"/>
              </a:spcAft>
              <a:defRPr/>
            </a:pPr>
            <a:r>
              <a:rPr lang="en-US" sz="1400" b="1" dirty="0" smtClean="0">
                <a:ea typeface="+mn-ea"/>
                <a:cs typeface="+mn-cs"/>
              </a:rPr>
              <a:t>Project Description</a:t>
            </a:r>
          </a:p>
          <a:p>
            <a:pPr lvl="1">
              <a:lnSpc>
                <a:spcPct val="100000"/>
              </a:lnSpc>
              <a:spcAft>
                <a:spcPts val="500"/>
              </a:spcAft>
              <a:defRPr/>
            </a:pPr>
            <a:r>
              <a:rPr lang="en-US" sz="1400" b="1" dirty="0" smtClean="0">
                <a:ea typeface="+mn-ea"/>
                <a:cs typeface="+mn-cs"/>
              </a:rPr>
              <a:t>Description of Job Created (If Jobs Created &gt; 0 )</a:t>
            </a:r>
          </a:p>
          <a:p>
            <a:pPr lvl="1">
              <a:lnSpc>
                <a:spcPct val="100000"/>
              </a:lnSpc>
              <a:spcAft>
                <a:spcPts val="500"/>
              </a:spcAft>
              <a:defRPr/>
            </a:pPr>
            <a:r>
              <a:rPr lang="en-US" sz="1400" b="1" dirty="0" smtClean="0">
                <a:ea typeface="+mn-ea"/>
                <a:cs typeface="+mn-cs"/>
              </a:rPr>
              <a:t>Infrastructure Purpose and Rationa</a:t>
            </a:r>
            <a:r>
              <a:rPr lang="en-US" sz="1400" dirty="0" smtClean="0">
                <a:ea typeface="+mn-ea"/>
                <a:cs typeface="+mn-cs"/>
              </a:rPr>
              <a:t>le</a:t>
            </a:r>
          </a:p>
          <a:p>
            <a:pPr>
              <a:lnSpc>
                <a:spcPct val="100000"/>
              </a:lnSpc>
              <a:spcBef>
                <a:spcPts val="500"/>
              </a:spcBef>
              <a:spcAft>
                <a:spcPts val="500"/>
              </a:spcAft>
              <a:defRPr/>
            </a:pPr>
            <a:r>
              <a:rPr lang="en-US" sz="1400" dirty="0" smtClean="0"/>
              <a:t>These fields must include narratives containing the following attributes:</a:t>
            </a:r>
          </a:p>
          <a:p>
            <a:pPr lvl="1">
              <a:lnSpc>
                <a:spcPct val="100000"/>
              </a:lnSpc>
              <a:spcAft>
                <a:spcPts val="500"/>
              </a:spcAft>
              <a:defRPr/>
            </a:pPr>
            <a:r>
              <a:rPr lang="en-US" sz="1400" b="1" dirty="0" smtClean="0">
                <a:ea typeface="+mn-ea"/>
                <a:cs typeface="+mn-cs"/>
              </a:rPr>
              <a:t>Explanation of all abbreviations or acronyms that may be unfamiliar to the general public </a:t>
            </a:r>
          </a:p>
          <a:p>
            <a:pPr lvl="1">
              <a:lnSpc>
                <a:spcPct val="100000"/>
              </a:lnSpc>
              <a:spcAft>
                <a:spcPts val="500"/>
              </a:spcAft>
              <a:defRPr/>
            </a:pPr>
            <a:r>
              <a:rPr lang="en-US" sz="1400" b="1" dirty="0" smtClean="0">
                <a:ea typeface="+mn-ea"/>
                <a:cs typeface="+mn-cs"/>
              </a:rPr>
              <a:t>Use of complete sentences </a:t>
            </a:r>
          </a:p>
          <a:p>
            <a:pPr lvl="1">
              <a:lnSpc>
                <a:spcPct val="100000"/>
              </a:lnSpc>
              <a:spcAft>
                <a:spcPts val="500"/>
              </a:spcAft>
              <a:defRPr/>
            </a:pPr>
            <a:r>
              <a:rPr lang="en-US" sz="1400" b="1" dirty="0" smtClean="0">
                <a:ea typeface="+mn-ea"/>
                <a:cs typeface="+mn-cs"/>
              </a:rPr>
              <a:t>Adherence to instructions and examples for narrative fields in OMB and agency-specific guidance </a:t>
            </a:r>
          </a:p>
          <a:p>
            <a:pPr lvl="1">
              <a:lnSpc>
                <a:spcPct val="100000"/>
              </a:lnSpc>
              <a:spcAft>
                <a:spcPts val="500"/>
              </a:spcAft>
              <a:defRPr/>
            </a:pPr>
            <a:r>
              <a:rPr lang="en-US" sz="1400" b="1" dirty="0" smtClean="0">
                <a:ea typeface="+mn-ea"/>
                <a:cs typeface="+mn-cs"/>
              </a:rPr>
              <a:t>Taken in conjunction, entries in the “Award Description” and “Quarterly Activities/Project Description for Prime and Sub-recipients” fields </a:t>
            </a:r>
            <a:r>
              <a:rPr lang="en-US" sz="1400" b="1" u="sng" dirty="0" smtClean="0">
                <a:solidFill>
                  <a:srgbClr val="C00000"/>
                </a:solidFill>
                <a:ea typeface="+mn-ea"/>
                <a:cs typeface="+mn-cs"/>
              </a:rPr>
              <a:t>must provide, at a minimum, clear and complete information on the award’s purpose, scope and nature of activities, outcomes, and status of activities </a:t>
            </a:r>
          </a:p>
          <a:p>
            <a:pPr lvl="1">
              <a:lnSpc>
                <a:spcPct val="100000"/>
              </a:lnSpc>
              <a:spcAft>
                <a:spcPts val="500"/>
              </a:spcAft>
              <a:defRPr/>
            </a:pPr>
            <a:r>
              <a:rPr lang="en-US" sz="1400" b="1" dirty="0" smtClean="0">
                <a:ea typeface="+mn-ea"/>
                <a:cs typeface="+mn-cs"/>
              </a:rPr>
              <a:t>OMB Guidance is available here: </a:t>
            </a:r>
            <a:r>
              <a:rPr lang="en-US" sz="1400" u="sng" dirty="0" smtClean="0">
                <a:solidFill>
                  <a:schemeClr val="accent2"/>
                </a:solidFill>
                <a:ea typeface="+mn-ea"/>
                <a:cs typeface="+mn-cs"/>
              </a:rPr>
              <a:t>http://www.whitehouse.gov/sites/default/files/omb/memoranda/2010/m10-34.pdf</a:t>
            </a:r>
            <a:endParaRPr lang="en-US" sz="1400" u="sng" dirty="0" smtClean="0">
              <a:solidFill>
                <a:schemeClr val="accent2"/>
              </a:solidFill>
            </a:endParaRPr>
          </a:p>
          <a:p>
            <a:pPr lvl="1">
              <a:lnSpc>
                <a:spcPct val="100000"/>
              </a:lnSpc>
              <a:spcAft>
                <a:spcPts val="500"/>
              </a:spcAft>
              <a:defRPr/>
            </a:pPr>
            <a:endParaRPr lang="en-US" sz="1400" b="1" dirty="0" smtClean="0">
              <a:ea typeface="+mn-ea"/>
              <a:cs typeface="+mn-cs"/>
            </a:endParaRPr>
          </a:p>
          <a:p>
            <a:pPr>
              <a:defRPr/>
            </a:pP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3600" dirty="0" smtClean="0"/>
              <a:t>Narrative Descriptions - Continued</a:t>
            </a:r>
          </a:p>
        </p:txBody>
      </p:sp>
      <p:sp>
        <p:nvSpPr>
          <p:cNvPr id="4" name="Slide Number Placeholder 3"/>
          <p:cNvSpPr>
            <a:spLocks noGrp="1"/>
          </p:cNvSpPr>
          <p:nvPr>
            <p:ph type="sldNum" sz="quarter" idx="10"/>
          </p:nvPr>
        </p:nvSpPr>
        <p:spPr/>
        <p:txBody>
          <a:bodyPr/>
          <a:lstStyle/>
          <a:p>
            <a:pPr>
              <a:defRPr/>
            </a:pPr>
            <a:fld id="{71CADF98-7AC5-407B-96B6-ADF6BDB33A24}" type="slidenum">
              <a:rPr lang="en-US" smtClean="0"/>
              <a:pPr>
                <a:defRPr/>
              </a:pPr>
              <a:t>14</a:t>
            </a:fld>
            <a:endParaRPr lang="en-US" dirty="0"/>
          </a:p>
        </p:txBody>
      </p:sp>
      <p:sp>
        <p:nvSpPr>
          <p:cNvPr id="7" name="Content Placeholder 2"/>
          <p:cNvSpPr>
            <a:spLocks noGrp="1"/>
          </p:cNvSpPr>
          <p:nvPr>
            <p:ph idx="1"/>
          </p:nvPr>
        </p:nvSpPr>
        <p:spPr>
          <a:xfrm>
            <a:off x="327025" y="1409700"/>
            <a:ext cx="8391525" cy="4953000"/>
          </a:xfrm>
        </p:spPr>
        <p:txBody>
          <a:bodyPr/>
          <a:lstStyle/>
          <a:p>
            <a:pPr>
              <a:lnSpc>
                <a:spcPct val="100000"/>
              </a:lnSpc>
              <a:spcBef>
                <a:spcPts val="500"/>
              </a:spcBef>
              <a:spcAft>
                <a:spcPts val="500"/>
              </a:spcAft>
            </a:pPr>
            <a:r>
              <a:rPr lang="en-US" sz="1400" dirty="0" smtClean="0"/>
              <a:t>Examples of clear narrative descriptions:</a:t>
            </a:r>
          </a:p>
          <a:p>
            <a:pPr lvl="1">
              <a:lnSpc>
                <a:spcPct val="100000"/>
              </a:lnSpc>
              <a:spcAft>
                <a:spcPts val="500"/>
              </a:spcAft>
            </a:pPr>
            <a:r>
              <a:rPr lang="en-US" sz="1400" b="1" dirty="0" smtClean="0"/>
              <a:t>Rural Development grant funds will be used to purchase furnishings and equipment for the Parke County EMS facility when renovations are completed</a:t>
            </a:r>
          </a:p>
          <a:p>
            <a:pPr lvl="1">
              <a:lnSpc>
                <a:spcPct val="100000"/>
              </a:lnSpc>
              <a:spcAft>
                <a:spcPts val="500"/>
              </a:spcAft>
            </a:pPr>
            <a:r>
              <a:rPr lang="en-US" sz="1400" b="1" dirty="0" smtClean="0"/>
              <a:t>Purchase of a new fire truck for the county</a:t>
            </a:r>
          </a:p>
          <a:p>
            <a:pPr lvl="2">
              <a:lnSpc>
                <a:spcPct val="100000"/>
              </a:lnSpc>
              <a:spcAft>
                <a:spcPts val="500"/>
              </a:spcAft>
            </a:pPr>
            <a:r>
              <a:rPr lang="en-US" sz="1400" dirty="0" smtClean="0"/>
              <a:t>Long descriptions are not necessarily better.  Key is to keep it simple and clear and ensure that it is inclusive of sub-recipient and vendor activities</a:t>
            </a:r>
          </a:p>
          <a:p>
            <a:pPr>
              <a:lnSpc>
                <a:spcPct val="100000"/>
              </a:lnSpc>
              <a:spcAft>
                <a:spcPts val="500"/>
              </a:spcAft>
            </a:pPr>
            <a:r>
              <a:rPr lang="en-US" sz="1400" dirty="0" smtClean="0"/>
              <a:t>Examples of descriptions requiring clarification:</a:t>
            </a:r>
          </a:p>
          <a:p>
            <a:pPr lvl="1">
              <a:lnSpc>
                <a:spcPct val="100000"/>
              </a:lnSpc>
              <a:spcAft>
                <a:spcPts val="500"/>
              </a:spcAft>
            </a:pPr>
            <a:r>
              <a:rPr lang="en-US" sz="1400" b="1" dirty="0" smtClean="0"/>
              <a:t>538 - (Loan Only) Water Only - 09/10 Stimulus</a:t>
            </a:r>
          </a:p>
          <a:p>
            <a:pPr lvl="2">
              <a:lnSpc>
                <a:spcPct val="100000"/>
              </a:lnSpc>
              <a:spcAft>
                <a:spcPts val="500"/>
              </a:spcAft>
            </a:pPr>
            <a:r>
              <a:rPr lang="en-US" sz="1400" dirty="0" smtClean="0"/>
              <a:t>Does not meet  the requirement of being clear and spelling out acronyms unfamiliar to the general public</a:t>
            </a:r>
          </a:p>
          <a:p>
            <a:pPr>
              <a:lnSpc>
                <a:spcPct val="100000"/>
              </a:lnSpc>
              <a:spcBef>
                <a:spcPts val="500"/>
              </a:spcBef>
              <a:spcAft>
                <a:spcPts val="500"/>
              </a:spcAft>
            </a:pPr>
            <a:r>
              <a:rPr lang="en-US" sz="1400" u="sng" dirty="0" smtClean="0"/>
              <a:t>Ask yourself</a:t>
            </a:r>
            <a:r>
              <a:rPr lang="en-US" sz="1400" dirty="0" smtClean="0"/>
              <a:t>: “Would a laymen understand what the funds are being used for?”</a:t>
            </a:r>
          </a:p>
          <a:p>
            <a:pPr>
              <a:lnSpc>
                <a:spcPct val="100000"/>
              </a:lnSpc>
              <a:spcBef>
                <a:spcPts val="500"/>
              </a:spcBef>
              <a:spcAft>
                <a:spcPts val="500"/>
              </a:spcAft>
            </a:pPr>
            <a:r>
              <a:rPr lang="en-US" sz="1400" dirty="0" smtClean="0"/>
              <a:t>All narrative description and award data reported in FR.gov is sent to Recovery.gov for review by the general public</a:t>
            </a:r>
          </a:p>
          <a:p>
            <a:pPr>
              <a:lnSpc>
                <a:spcPct val="100000"/>
              </a:lnSpc>
              <a:spcBef>
                <a:spcPts val="500"/>
              </a:spcBef>
              <a:spcAft>
                <a:spcPts val="500"/>
              </a:spcAft>
            </a:pPr>
            <a:endParaRPr lang="en-US" sz="1400" dirty="0" smtClean="0"/>
          </a:p>
          <a:p>
            <a:pPr>
              <a:lnSpc>
                <a:spcPct val="100000"/>
              </a:lnSpc>
              <a:spcBef>
                <a:spcPts val="500"/>
              </a:spcBef>
              <a:spcAft>
                <a:spcPts val="500"/>
              </a:spcAft>
            </a:pPr>
            <a:endParaRPr lang="en-US" sz="1400" dirty="0" smtClean="0"/>
          </a:p>
          <a:p>
            <a:pPr>
              <a:lnSpc>
                <a:spcPct val="100000"/>
              </a:lnSpc>
              <a:spcBef>
                <a:spcPts val="500"/>
              </a:spcBef>
              <a:spcAft>
                <a:spcPts val="500"/>
              </a:spcAft>
            </a:pPr>
            <a:endParaRPr lang="en-US" sz="1400" dirty="0" smtClean="0"/>
          </a:p>
          <a:p>
            <a:pPr>
              <a:lnSpc>
                <a:spcPct val="100000"/>
              </a:lnSpc>
              <a:spcBef>
                <a:spcPts val="500"/>
              </a:spcBef>
              <a:spcAft>
                <a:spcPts val="500"/>
              </a:spcAft>
            </a:pPr>
            <a:endParaRPr lang="en-US" sz="1400" dirty="0" smtClean="0"/>
          </a:p>
          <a:p>
            <a:pPr>
              <a:lnSpc>
                <a:spcPct val="100000"/>
              </a:lnSpc>
              <a:spcBef>
                <a:spcPts val="500"/>
              </a:spcBef>
              <a:spcAft>
                <a:spcPts val="500"/>
              </a:spcAft>
            </a:pPr>
            <a:endParaRPr lang="en-US" sz="1400" dirty="0" smtClean="0"/>
          </a:p>
          <a:p>
            <a:pPr>
              <a:lnSpc>
                <a:spcPct val="100000"/>
              </a:lnSpc>
              <a:spcBef>
                <a:spcPts val="500"/>
              </a:spcBef>
              <a:spcAft>
                <a:spcPts val="500"/>
              </a:spcAft>
            </a:pPr>
            <a:endParaRPr lang="en-US" sz="1400" dirty="0" smtClean="0"/>
          </a:p>
          <a:p>
            <a:pPr>
              <a:lnSpc>
                <a:spcPct val="100000"/>
              </a:lnSpc>
              <a:spcBef>
                <a:spcPts val="500"/>
              </a:spcBef>
              <a:spcAft>
                <a:spcPts val="500"/>
              </a:spcAft>
            </a:pPr>
            <a:endParaRPr lang="en-US" sz="1400" dirty="0" smtClean="0"/>
          </a:p>
          <a:p>
            <a:pPr>
              <a:lnSpc>
                <a:spcPct val="100000"/>
              </a:lnSpc>
              <a:spcBef>
                <a:spcPts val="500"/>
              </a:spcBef>
              <a:spcAft>
                <a:spcPts val="500"/>
              </a:spcAft>
            </a:pPr>
            <a:endParaRPr lang="en-US" sz="14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3600" dirty="0" smtClean="0"/>
              <a:t>Resources</a:t>
            </a:r>
          </a:p>
        </p:txBody>
      </p:sp>
      <p:sp>
        <p:nvSpPr>
          <p:cNvPr id="4" name="Slide Number Placeholder 3"/>
          <p:cNvSpPr>
            <a:spLocks noGrp="1"/>
          </p:cNvSpPr>
          <p:nvPr>
            <p:ph type="sldNum" sz="quarter" idx="10"/>
          </p:nvPr>
        </p:nvSpPr>
        <p:spPr/>
        <p:txBody>
          <a:bodyPr/>
          <a:lstStyle/>
          <a:p>
            <a:pPr>
              <a:defRPr/>
            </a:pPr>
            <a:fld id="{71CADF98-7AC5-407B-96B6-ADF6BDB33A24}" type="slidenum">
              <a:rPr lang="en-US" smtClean="0"/>
              <a:pPr>
                <a:defRPr/>
              </a:pPr>
              <a:t>15</a:t>
            </a:fld>
            <a:endParaRPr lang="en-US" dirty="0"/>
          </a:p>
        </p:txBody>
      </p:sp>
      <p:sp>
        <p:nvSpPr>
          <p:cNvPr id="7" name="Content Placeholder 2"/>
          <p:cNvSpPr>
            <a:spLocks noGrp="1"/>
          </p:cNvSpPr>
          <p:nvPr>
            <p:ph idx="1"/>
          </p:nvPr>
        </p:nvSpPr>
        <p:spPr>
          <a:xfrm>
            <a:off x="327025" y="1409700"/>
            <a:ext cx="8391525" cy="4953000"/>
          </a:xfrm>
        </p:spPr>
        <p:txBody>
          <a:bodyPr/>
          <a:lstStyle/>
          <a:p>
            <a:pPr>
              <a:lnSpc>
                <a:spcPct val="100000"/>
              </a:lnSpc>
              <a:spcBef>
                <a:spcPts val="500"/>
              </a:spcBef>
              <a:spcAft>
                <a:spcPts val="500"/>
              </a:spcAft>
            </a:pPr>
            <a:r>
              <a:rPr lang="en-US" sz="2000" dirty="0" smtClean="0"/>
              <a:t>Job Calculation Tool - </a:t>
            </a:r>
            <a:r>
              <a:rPr lang="en-US" sz="1400" dirty="0" smtClean="0">
                <a:solidFill>
                  <a:srgbClr val="0070C0"/>
                </a:solidFill>
              </a:rPr>
              <a:t>https://rd.sc.egov.usda.gov/teamrd/recipientreporting/Shared%20Documents/Q4%20January%202010%20Reporting%20Cycle/Reporting%20Tools/Job%20Estimation%20Tool.xlsx</a:t>
            </a:r>
          </a:p>
          <a:p>
            <a:pPr>
              <a:lnSpc>
                <a:spcPct val="100000"/>
              </a:lnSpc>
              <a:spcBef>
                <a:spcPts val="500"/>
              </a:spcBef>
              <a:spcAft>
                <a:spcPts val="500"/>
              </a:spcAft>
            </a:pPr>
            <a:endParaRPr lang="en-US" sz="1400" dirty="0" smtClean="0">
              <a:solidFill>
                <a:srgbClr val="00B0F0"/>
              </a:solidFill>
            </a:endParaRPr>
          </a:p>
          <a:p>
            <a:pPr>
              <a:lnSpc>
                <a:spcPct val="100000"/>
              </a:lnSpc>
              <a:spcBef>
                <a:spcPts val="500"/>
              </a:spcBef>
              <a:spcAft>
                <a:spcPts val="500"/>
              </a:spcAft>
            </a:pPr>
            <a:r>
              <a:rPr lang="en-US" sz="2000" dirty="0" smtClean="0"/>
              <a:t>OMB Guidance on Jobs Reporting - </a:t>
            </a:r>
            <a:r>
              <a:rPr lang="en-US" sz="1400" dirty="0" smtClean="0">
                <a:solidFill>
                  <a:srgbClr val="0070C0"/>
                </a:solidFill>
              </a:rPr>
              <a:t>http://www.whitehouse.gov/sites/default/files/omb/assets/memoranda_2010/m10-08.pdf</a:t>
            </a:r>
          </a:p>
          <a:p>
            <a:pPr>
              <a:lnSpc>
                <a:spcPct val="100000"/>
              </a:lnSpc>
              <a:spcBef>
                <a:spcPts val="500"/>
              </a:spcBef>
              <a:spcAft>
                <a:spcPts val="500"/>
              </a:spcAft>
            </a:pPr>
            <a:endParaRPr lang="en-US" sz="1400" dirty="0" smtClean="0">
              <a:solidFill>
                <a:srgbClr val="00B0F0"/>
              </a:solidFill>
            </a:endParaRPr>
          </a:p>
          <a:p>
            <a:pPr>
              <a:lnSpc>
                <a:spcPct val="100000"/>
              </a:lnSpc>
              <a:spcBef>
                <a:spcPts val="500"/>
              </a:spcBef>
              <a:spcAft>
                <a:spcPts val="500"/>
              </a:spcAft>
            </a:pPr>
            <a:r>
              <a:rPr lang="en-US" sz="2000" dirty="0" smtClean="0"/>
              <a:t>OMB Guidance on Narrative Descriptions - </a:t>
            </a:r>
            <a:r>
              <a:rPr lang="en-US" sz="1400" dirty="0" smtClean="0">
                <a:solidFill>
                  <a:srgbClr val="0070C0"/>
                </a:solidFill>
              </a:rPr>
              <a:t>http://www.whitehouse.gov/sites/default/files/omb/memoranda/2010/m10-34.pdf</a:t>
            </a:r>
          </a:p>
          <a:p>
            <a:pPr>
              <a:lnSpc>
                <a:spcPct val="100000"/>
              </a:lnSpc>
              <a:spcBef>
                <a:spcPts val="500"/>
              </a:spcBef>
              <a:spcAft>
                <a:spcPts val="500"/>
              </a:spcAft>
            </a:pPr>
            <a:endParaRPr lang="en-US" sz="1400" dirty="0" smtClean="0">
              <a:solidFill>
                <a:srgbClr val="00B0F0"/>
              </a:solidFill>
            </a:endParaRPr>
          </a:p>
          <a:p>
            <a:pPr>
              <a:lnSpc>
                <a:spcPct val="100000"/>
              </a:lnSpc>
              <a:spcBef>
                <a:spcPts val="500"/>
              </a:spcBef>
              <a:spcAft>
                <a:spcPts val="500"/>
              </a:spcAft>
            </a:pPr>
            <a:endParaRPr lang="en-US" sz="1400" dirty="0" smtClean="0">
              <a:solidFill>
                <a:srgbClr val="00B0F0"/>
              </a:solidFill>
            </a:endParaRPr>
          </a:p>
          <a:p>
            <a:pPr>
              <a:lnSpc>
                <a:spcPct val="100000"/>
              </a:lnSpc>
              <a:spcBef>
                <a:spcPts val="500"/>
              </a:spcBef>
              <a:spcAft>
                <a:spcPts val="500"/>
              </a:spcAft>
            </a:pPr>
            <a:endParaRPr lang="en-US" sz="1400" dirty="0" smtClean="0"/>
          </a:p>
          <a:p>
            <a:pPr>
              <a:lnSpc>
                <a:spcPct val="100000"/>
              </a:lnSpc>
              <a:spcBef>
                <a:spcPts val="500"/>
              </a:spcBef>
              <a:spcAft>
                <a:spcPts val="500"/>
              </a:spcAft>
            </a:pPr>
            <a:endParaRPr lang="en-US" sz="1400" dirty="0" smtClean="0"/>
          </a:p>
          <a:p>
            <a:pPr>
              <a:lnSpc>
                <a:spcPct val="100000"/>
              </a:lnSpc>
              <a:spcBef>
                <a:spcPts val="500"/>
              </a:spcBef>
              <a:spcAft>
                <a:spcPts val="500"/>
              </a:spcAft>
            </a:pPr>
            <a:endParaRPr lang="en-US" sz="1400" dirty="0" smtClean="0"/>
          </a:p>
          <a:p>
            <a:pPr>
              <a:lnSpc>
                <a:spcPct val="100000"/>
              </a:lnSpc>
              <a:spcBef>
                <a:spcPts val="500"/>
              </a:spcBef>
              <a:spcAft>
                <a:spcPts val="500"/>
              </a:spcAft>
            </a:pPr>
            <a:endParaRPr lang="en-US" sz="1400" dirty="0" smtClean="0"/>
          </a:p>
          <a:p>
            <a:pPr>
              <a:lnSpc>
                <a:spcPct val="100000"/>
              </a:lnSpc>
              <a:spcBef>
                <a:spcPts val="500"/>
              </a:spcBef>
              <a:spcAft>
                <a:spcPts val="500"/>
              </a:spcAft>
            </a:pPr>
            <a:endParaRPr lang="en-US" sz="1400" dirty="0" smtClean="0"/>
          </a:p>
          <a:p>
            <a:pPr>
              <a:lnSpc>
                <a:spcPct val="100000"/>
              </a:lnSpc>
              <a:spcBef>
                <a:spcPts val="500"/>
              </a:spcBef>
              <a:spcAft>
                <a:spcPts val="500"/>
              </a:spcAft>
            </a:pPr>
            <a:endParaRPr lang="en-US" sz="1400" dirty="0" smtClean="0"/>
          </a:p>
          <a:p>
            <a:pPr>
              <a:lnSpc>
                <a:spcPct val="100000"/>
              </a:lnSpc>
              <a:spcBef>
                <a:spcPts val="500"/>
              </a:spcBef>
              <a:spcAft>
                <a:spcPts val="500"/>
              </a:spcAft>
            </a:pPr>
            <a:endParaRPr lang="en-US" sz="1400" dirty="0" smtClean="0"/>
          </a:p>
          <a:p>
            <a:pPr>
              <a:lnSpc>
                <a:spcPct val="100000"/>
              </a:lnSpc>
              <a:spcBef>
                <a:spcPts val="500"/>
              </a:spcBef>
              <a:spcAft>
                <a:spcPts val="500"/>
              </a:spcAft>
            </a:pPr>
            <a:endParaRPr lang="en-US" sz="14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65125" y="1951038"/>
            <a:ext cx="8340725" cy="769937"/>
          </a:xfrm>
        </p:spPr>
        <p:txBody>
          <a:bodyPr/>
          <a:lstStyle/>
          <a:p>
            <a:pPr algn="ctr" eaLnBrk="1" hangingPunct="1"/>
            <a:r>
              <a:rPr lang="en-US" sz="4000" smtClean="0"/>
              <a:t>Questions and Answers</a:t>
            </a:r>
          </a:p>
        </p:txBody>
      </p:sp>
      <p:sp>
        <p:nvSpPr>
          <p:cNvPr id="4" name="Slide Number Placeholder 3"/>
          <p:cNvSpPr>
            <a:spLocks noGrp="1"/>
          </p:cNvSpPr>
          <p:nvPr>
            <p:ph type="sldNum" sz="quarter" idx="10"/>
          </p:nvPr>
        </p:nvSpPr>
        <p:spPr/>
        <p:txBody>
          <a:bodyPr/>
          <a:lstStyle/>
          <a:p>
            <a:pPr>
              <a:defRPr/>
            </a:pPr>
            <a:fld id="{ABDDAD7F-4E57-4A74-BD5D-4EB4BA61BC86}" type="slidenum">
              <a:rPr lang="en-US"/>
              <a:pPr>
                <a:defRPr/>
              </a:pPr>
              <a:t>16</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z="3600" smtClean="0"/>
              <a:t>Introduction</a:t>
            </a:r>
          </a:p>
        </p:txBody>
      </p:sp>
      <p:sp>
        <p:nvSpPr>
          <p:cNvPr id="3" name="Content Placeholder 2"/>
          <p:cNvSpPr>
            <a:spLocks noGrp="1"/>
          </p:cNvSpPr>
          <p:nvPr>
            <p:ph idx="1"/>
          </p:nvPr>
        </p:nvSpPr>
        <p:spPr>
          <a:xfrm>
            <a:off x="803275" y="1152525"/>
            <a:ext cx="8391525" cy="4972050"/>
          </a:xfrm>
        </p:spPr>
        <p:txBody>
          <a:bodyPr/>
          <a:lstStyle/>
          <a:p>
            <a:pPr marL="228600" indent="-228600">
              <a:lnSpc>
                <a:spcPct val="100000"/>
              </a:lnSpc>
              <a:spcBef>
                <a:spcPts val="600"/>
              </a:spcBef>
              <a:spcAft>
                <a:spcPts val="600"/>
              </a:spcAft>
              <a:defRPr/>
            </a:pPr>
            <a:r>
              <a:rPr lang="en-US" sz="1800" dirty="0" smtClean="0"/>
              <a:t>Speakers</a:t>
            </a:r>
          </a:p>
          <a:p>
            <a:pPr marL="533400" lvl="1" indent="-228600">
              <a:lnSpc>
                <a:spcPct val="100000"/>
              </a:lnSpc>
              <a:spcBef>
                <a:spcPts val="600"/>
              </a:spcBef>
              <a:spcAft>
                <a:spcPts val="600"/>
              </a:spcAft>
              <a:defRPr/>
            </a:pPr>
            <a:r>
              <a:rPr lang="en-US" sz="1800" dirty="0" smtClean="0">
                <a:ea typeface="+mn-ea"/>
                <a:cs typeface="+mn-cs"/>
              </a:rPr>
              <a:t>Will Davis, Recipient Reporting, Rural Development, USDA</a:t>
            </a:r>
          </a:p>
          <a:p>
            <a:pPr marL="228600" indent="-228600">
              <a:lnSpc>
                <a:spcPct val="100000"/>
              </a:lnSpc>
              <a:spcBef>
                <a:spcPts val="600"/>
              </a:spcBef>
              <a:spcAft>
                <a:spcPts val="600"/>
              </a:spcAft>
              <a:defRPr/>
            </a:pPr>
            <a:r>
              <a:rPr lang="en-US" sz="1800" dirty="0" smtClean="0"/>
              <a:t>Format for Webinar</a:t>
            </a:r>
          </a:p>
          <a:p>
            <a:pPr marL="533400" lvl="1" indent="-228600">
              <a:lnSpc>
                <a:spcPct val="100000"/>
              </a:lnSpc>
              <a:spcBef>
                <a:spcPts val="600"/>
              </a:spcBef>
              <a:spcAft>
                <a:spcPts val="600"/>
              </a:spcAft>
              <a:defRPr/>
            </a:pPr>
            <a:r>
              <a:rPr lang="en-US" sz="1800" dirty="0" smtClean="0">
                <a:ea typeface="+mn-ea"/>
                <a:cs typeface="+mn-cs"/>
              </a:rPr>
              <a:t>30 minutes of presentation</a:t>
            </a:r>
          </a:p>
          <a:p>
            <a:pPr marL="533400" lvl="1" indent="-228600">
              <a:lnSpc>
                <a:spcPct val="100000"/>
              </a:lnSpc>
              <a:spcBef>
                <a:spcPts val="600"/>
              </a:spcBef>
              <a:spcAft>
                <a:spcPts val="600"/>
              </a:spcAft>
              <a:defRPr/>
            </a:pPr>
            <a:r>
              <a:rPr lang="en-US" sz="1800" dirty="0" smtClean="0">
                <a:ea typeface="+mn-ea"/>
                <a:cs typeface="+mn-cs"/>
              </a:rPr>
              <a:t>Remaining 30 minutes for questions</a:t>
            </a:r>
          </a:p>
          <a:p>
            <a:pPr marL="1193800" lvl="2">
              <a:lnSpc>
                <a:spcPct val="100000"/>
              </a:lnSpc>
              <a:spcBef>
                <a:spcPts val="600"/>
              </a:spcBef>
              <a:spcAft>
                <a:spcPts val="600"/>
              </a:spcAft>
              <a:buFontTx/>
              <a:buNone/>
              <a:defRPr/>
            </a:pPr>
            <a:r>
              <a:rPr lang="en-US" sz="1800" dirty="0" smtClean="0">
                <a:ea typeface="+mn-ea"/>
                <a:cs typeface="+mn-cs"/>
              </a:rPr>
              <a:t/>
            </a:r>
            <a:br>
              <a:rPr lang="en-US" sz="1800" dirty="0" smtClean="0">
                <a:ea typeface="+mn-ea"/>
                <a:cs typeface="+mn-cs"/>
              </a:rPr>
            </a:br>
            <a:endParaRPr lang="en-US" sz="1800" dirty="0"/>
          </a:p>
        </p:txBody>
      </p:sp>
      <p:sp>
        <p:nvSpPr>
          <p:cNvPr id="4" name="Slide Number Placeholder 3"/>
          <p:cNvSpPr>
            <a:spLocks noGrp="1"/>
          </p:cNvSpPr>
          <p:nvPr>
            <p:ph type="sldNum" sz="quarter" idx="10"/>
          </p:nvPr>
        </p:nvSpPr>
        <p:spPr/>
        <p:txBody>
          <a:bodyPr/>
          <a:lstStyle/>
          <a:p>
            <a:pPr>
              <a:defRPr/>
            </a:pPr>
            <a:fld id="{04BD7463-E5EB-40C5-999A-A9C183441983}"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50838" y="282575"/>
            <a:ext cx="8340725" cy="769938"/>
          </a:xfrm>
        </p:spPr>
        <p:txBody>
          <a:bodyPr/>
          <a:lstStyle/>
          <a:p>
            <a:pPr eaLnBrk="1" hangingPunct="1"/>
            <a:r>
              <a:rPr lang="en-US" sz="3600" smtClean="0"/>
              <a:t>Agenda</a:t>
            </a:r>
          </a:p>
        </p:txBody>
      </p:sp>
      <p:sp>
        <p:nvSpPr>
          <p:cNvPr id="8195" name="Content Placeholder 2"/>
          <p:cNvSpPr>
            <a:spLocks noGrp="1"/>
          </p:cNvSpPr>
          <p:nvPr>
            <p:ph idx="1"/>
          </p:nvPr>
        </p:nvSpPr>
        <p:spPr>
          <a:xfrm>
            <a:off x="914400" y="1176338"/>
            <a:ext cx="7772400" cy="4933950"/>
          </a:xfrm>
        </p:spPr>
        <p:txBody>
          <a:bodyPr/>
          <a:lstStyle/>
          <a:p>
            <a:pPr marL="228600" indent="-228600">
              <a:lnSpc>
                <a:spcPct val="150000"/>
              </a:lnSpc>
              <a:spcAft>
                <a:spcPts val="1200"/>
              </a:spcAft>
              <a:defRPr/>
            </a:pPr>
            <a:r>
              <a:rPr lang="en-US" sz="2000" dirty="0" smtClean="0"/>
              <a:t>Review and Practice Job Calculation Tool</a:t>
            </a:r>
          </a:p>
          <a:p>
            <a:pPr marL="228600" indent="-228600">
              <a:lnSpc>
                <a:spcPct val="150000"/>
              </a:lnSpc>
              <a:spcAft>
                <a:spcPts val="1200"/>
              </a:spcAft>
              <a:defRPr/>
            </a:pPr>
            <a:r>
              <a:rPr lang="en-US" sz="2000" dirty="0" smtClean="0"/>
              <a:t>Review Narrative Descriptions – What is OMB looking for?</a:t>
            </a:r>
          </a:p>
          <a:p>
            <a:pPr fontAlgn="t">
              <a:lnSpc>
                <a:spcPct val="150000"/>
              </a:lnSpc>
              <a:spcAft>
                <a:spcPts val="1200"/>
              </a:spcAft>
              <a:defRPr/>
            </a:pPr>
            <a:r>
              <a:rPr lang="en-US" sz="2000" dirty="0" smtClean="0"/>
              <a:t>Questions &amp; Answers</a:t>
            </a:r>
            <a:endParaRPr lang="en-US" sz="2000" dirty="0"/>
          </a:p>
        </p:txBody>
      </p:sp>
      <p:sp>
        <p:nvSpPr>
          <p:cNvPr id="4" name="Slide Number Placeholder 3"/>
          <p:cNvSpPr>
            <a:spLocks noGrp="1"/>
          </p:cNvSpPr>
          <p:nvPr>
            <p:ph type="sldNum" sz="quarter" idx="10"/>
          </p:nvPr>
        </p:nvSpPr>
        <p:spPr/>
        <p:txBody>
          <a:bodyPr/>
          <a:lstStyle/>
          <a:p>
            <a:pPr>
              <a:defRPr/>
            </a:pPr>
            <a:fld id="{2C942309-CCCA-4E77-B391-182FEAE00695}" type="slidenum">
              <a:rPr lang="en-US"/>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50838" y="282575"/>
            <a:ext cx="8340725" cy="769938"/>
          </a:xfrm>
        </p:spPr>
        <p:txBody>
          <a:bodyPr/>
          <a:lstStyle/>
          <a:p>
            <a:pPr eaLnBrk="1" hangingPunct="1"/>
            <a:r>
              <a:rPr lang="en-US" sz="3600" dirty="0" smtClean="0"/>
              <a:t>OMB’s Guiding Hand</a:t>
            </a:r>
          </a:p>
        </p:txBody>
      </p:sp>
      <p:sp>
        <p:nvSpPr>
          <p:cNvPr id="9219" name="Content Placeholder 2"/>
          <p:cNvSpPr>
            <a:spLocks noGrp="1"/>
          </p:cNvSpPr>
          <p:nvPr>
            <p:ph idx="1"/>
          </p:nvPr>
        </p:nvSpPr>
        <p:spPr>
          <a:xfrm>
            <a:off x="295275" y="1238249"/>
            <a:ext cx="7467600" cy="4943476"/>
          </a:xfrm>
        </p:spPr>
        <p:txBody>
          <a:bodyPr/>
          <a:lstStyle/>
          <a:p>
            <a:pPr marL="228600" indent="-228600">
              <a:lnSpc>
                <a:spcPct val="100000"/>
              </a:lnSpc>
              <a:spcBef>
                <a:spcPts val="400"/>
              </a:spcBef>
              <a:spcAft>
                <a:spcPts val="400"/>
              </a:spcAft>
            </a:pPr>
            <a:r>
              <a:rPr lang="en-US" b="1" dirty="0" smtClean="0"/>
              <a:t>OMB M-10-08 is the requisite guidance for Jobs Reporting</a:t>
            </a:r>
          </a:p>
          <a:p>
            <a:pPr marL="533400" lvl="1" indent="-228600">
              <a:lnSpc>
                <a:spcPct val="100000"/>
              </a:lnSpc>
              <a:spcBef>
                <a:spcPts val="400"/>
              </a:spcBef>
              <a:spcAft>
                <a:spcPts val="400"/>
              </a:spcAft>
            </a:pPr>
            <a:r>
              <a:rPr lang="en-US" dirty="0" smtClean="0"/>
              <a:t>“R</a:t>
            </a:r>
            <a:r>
              <a:rPr lang="en-US" dirty="0" smtClean="0">
                <a:solidFill>
                  <a:schemeClr val="tx1"/>
                </a:solidFill>
                <a:latin typeface="+mn-lt"/>
              </a:rPr>
              <a:t>ecipients will no longer be required to make a subjective judgment on whether jobs were created or retained as a result of the Recovery Act. Instead, recipients will more easily and objectively report on jobs funded with Recovery Act dollars “</a:t>
            </a:r>
            <a:endParaRPr lang="en-US" dirty="0" smtClean="0"/>
          </a:p>
          <a:p>
            <a:pPr marL="533400" lvl="1" indent="-228600">
              <a:lnSpc>
                <a:spcPct val="100000"/>
              </a:lnSpc>
              <a:spcBef>
                <a:spcPts val="400"/>
              </a:spcBef>
              <a:spcAft>
                <a:spcPts val="400"/>
              </a:spcAft>
            </a:pPr>
            <a:r>
              <a:rPr lang="en-US" dirty="0" smtClean="0">
                <a:solidFill>
                  <a:schemeClr val="tx1"/>
                </a:solidFill>
                <a:latin typeface="+mn-lt"/>
              </a:rPr>
              <a:t>GAO’s recommendation to “[make] more explicit that ‘jobs created or retained’ are to be reported as hours worked and paid for with Recovery Act funds.” </a:t>
            </a:r>
            <a:endParaRPr lang="en-US" dirty="0" smtClean="0"/>
          </a:p>
          <a:p>
            <a:pPr marL="228600" indent="-228600" eaLnBrk="1" hangingPunct="1">
              <a:lnSpc>
                <a:spcPct val="100000"/>
              </a:lnSpc>
              <a:spcBef>
                <a:spcPts val="400"/>
              </a:spcBef>
              <a:spcAft>
                <a:spcPts val="400"/>
              </a:spcAft>
            </a:pPr>
            <a:r>
              <a:rPr lang="en-US" b="1" dirty="0" smtClean="0"/>
              <a:t>Highlights of memo:</a:t>
            </a:r>
          </a:p>
          <a:p>
            <a:pPr marL="533400" lvl="1" indent="-228600" eaLnBrk="1" hangingPunct="1">
              <a:lnSpc>
                <a:spcPct val="100000"/>
              </a:lnSpc>
              <a:spcBef>
                <a:spcPts val="400"/>
              </a:spcBef>
              <a:spcAft>
                <a:spcPts val="400"/>
              </a:spcAft>
            </a:pPr>
            <a:r>
              <a:rPr lang="en-US" dirty="0" smtClean="0"/>
              <a:t>Recipients will now report job estimates on a quarterly, rather than cumulative, basis.</a:t>
            </a:r>
          </a:p>
          <a:p>
            <a:pPr marL="533400" lvl="1" indent="-228600" eaLnBrk="1" hangingPunct="1">
              <a:lnSpc>
                <a:spcPct val="100000"/>
              </a:lnSpc>
              <a:spcBef>
                <a:spcPts val="400"/>
              </a:spcBef>
              <a:spcAft>
                <a:spcPts val="400"/>
              </a:spcAft>
            </a:pPr>
            <a:r>
              <a:rPr lang="en-US" dirty="0" smtClean="0"/>
              <a:t>Recipients will no longer be required to sum various data on hours worked across multiple quarters of data when calculating job estimates. This update aligns with GAO’s recommendation to “standardize the period of measurement for [Full Time Equivalents].” </a:t>
            </a:r>
          </a:p>
        </p:txBody>
      </p:sp>
      <p:sp>
        <p:nvSpPr>
          <p:cNvPr id="4" name="Slide Number Placeholder 3"/>
          <p:cNvSpPr>
            <a:spLocks noGrp="1"/>
          </p:cNvSpPr>
          <p:nvPr>
            <p:ph type="sldNum" sz="quarter" idx="10"/>
          </p:nvPr>
        </p:nvSpPr>
        <p:spPr/>
        <p:txBody>
          <a:bodyPr/>
          <a:lstStyle/>
          <a:p>
            <a:pPr>
              <a:defRPr/>
            </a:pPr>
            <a:fld id="{738C6E2D-1658-4469-9587-75C5771378E2}" type="slidenum">
              <a:rPr lang="en-US"/>
              <a:pPr>
                <a:defRPr/>
              </a:pPr>
              <a:t>4</a:t>
            </a:fld>
            <a:endParaRPr lang="en-US" dirty="0"/>
          </a:p>
        </p:txBody>
      </p:sp>
      <p:sp>
        <p:nvSpPr>
          <p:cNvPr id="6" name="Content Placeholder 2"/>
          <p:cNvSpPr txBox="1">
            <a:spLocks/>
          </p:cNvSpPr>
          <p:nvPr/>
        </p:nvSpPr>
        <p:spPr bwMode="auto">
          <a:xfrm>
            <a:off x="819150" y="5514975"/>
            <a:ext cx="7134225" cy="619125"/>
          </a:xfrm>
          <a:prstGeom prst="rect">
            <a:avLst/>
          </a:prstGeom>
          <a:noFill/>
          <a:ln w="9525">
            <a:noFill/>
            <a:miter lim="800000"/>
            <a:headEnd/>
            <a:tailEnd/>
          </a:ln>
        </p:spPr>
        <p:txBody>
          <a:bodyPr lIns="0" tIns="0" rIns="0" bIns="0"/>
          <a:lstStyle/>
          <a:p>
            <a:pPr algn="ctr" eaLnBrk="0" hangingPunct="0">
              <a:spcBef>
                <a:spcPts val="400"/>
              </a:spcBef>
              <a:spcAft>
                <a:spcPts val="400"/>
              </a:spcAft>
              <a:buClr>
                <a:srgbClr val="003366"/>
              </a:buClr>
              <a:buSzPct val="125000"/>
              <a:defRPr/>
            </a:pPr>
            <a:r>
              <a:rPr lang="en-US" sz="1400" b="1" i="1" kern="0" dirty="0" smtClean="0">
                <a:solidFill>
                  <a:srgbClr val="0000CC"/>
                </a:solidFill>
                <a:latin typeface="+mn-lt"/>
              </a:rPr>
              <a:t>Reporting for Jobs is only for the Quarter and related to RD ARRA Funding in that quarter!</a:t>
            </a:r>
            <a:endParaRPr lang="en-US" sz="1400" b="1" i="1" kern="0" dirty="0">
              <a:solidFill>
                <a:srgbClr val="0000CC"/>
              </a:solidFill>
              <a:latin typeface="+mn-lt"/>
            </a:endParaRPr>
          </a:p>
          <a:p>
            <a:pPr marL="685800" lvl="1" indent="-228600" eaLnBrk="0" hangingPunct="0">
              <a:spcBef>
                <a:spcPts val="400"/>
              </a:spcBef>
              <a:spcAft>
                <a:spcPts val="400"/>
              </a:spcAft>
              <a:buClr>
                <a:srgbClr val="003366"/>
              </a:buClr>
              <a:buSzPct val="125000"/>
              <a:defRPr/>
            </a:pPr>
            <a:endParaRPr lang="en-US" sz="1400" b="1" i="1" kern="0" dirty="0">
              <a:solidFill>
                <a:srgbClr val="0000CC"/>
              </a:solidFill>
              <a:latin typeface="+mn-lt"/>
            </a:endParaRPr>
          </a:p>
          <a:p>
            <a:pPr marL="685800" lvl="1" indent="-228600" eaLnBrk="0" hangingPunct="0">
              <a:spcBef>
                <a:spcPts val="400"/>
              </a:spcBef>
              <a:spcAft>
                <a:spcPts val="400"/>
              </a:spcAft>
              <a:buClr>
                <a:srgbClr val="003366"/>
              </a:buClr>
              <a:buSzPct val="125000"/>
              <a:defRPr/>
            </a:pPr>
            <a:endParaRPr lang="en-US" sz="1400" b="1" i="1" kern="0" dirty="0">
              <a:solidFill>
                <a:srgbClr val="0000CC"/>
              </a:solidFill>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50838" y="282575"/>
            <a:ext cx="8340725" cy="769938"/>
          </a:xfrm>
        </p:spPr>
        <p:txBody>
          <a:bodyPr/>
          <a:lstStyle/>
          <a:p>
            <a:pPr eaLnBrk="1" hangingPunct="1"/>
            <a:r>
              <a:rPr lang="en-US" sz="3600" dirty="0" smtClean="0"/>
              <a:t>OMB’s Guiding Hand - continued</a:t>
            </a:r>
          </a:p>
        </p:txBody>
      </p:sp>
      <p:sp>
        <p:nvSpPr>
          <p:cNvPr id="9219" name="Content Placeholder 2"/>
          <p:cNvSpPr>
            <a:spLocks noGrp="1"/>
          </p:cNvSpPr>
          <p:nvPr>
            <p:ph idx="1"/>
          </p:nvPr>
        </p:nvSpPr>
        <p:spPr>
          <a:xfrm>
            <a:off x="295275" y="1238249"/>
            <a:ext cx="7467600" cy="4943476"/>
          </a:xfrm>
        </p:spPr>
        <p:txBody>
          <a:bodyPr/>
          <a:lstStyle/>
          <a:p>
            <a:pPr marL="533400" lvl="1" indent="-228600">
              <a:lnSpc>
                <a:spcPct val="100000"/>
              </a:lnSpc>
              <a:spcBef>
                <a:spcPts val="400"/>
              </a:spcBef>
              <a:spcAft>
                <a:spcPts val="400"/>
              </a:spcAft>
              <a:buNone/>
            </a:pPr>
            <a:r>
              <a:rPr lang="en-US" b="1" u="sng" dirty="0" smtClean="0"/>
              <a:t>Some Definitions</a:t>
            </a:r>
          </a:p>
          <a:p>
            <a:pPr marL="533400" lvl="1" indent="-228600">
              <a:lnSpc>
                <a:spcPct val="100000"/>
              </a:lnSpc>
              <a:spcBef>
                <a:spcPts val="400"/>
              </a:spcBef>
              <a:spcAft>
                <a:spcPts val="400"/>
              </a:spcAft>
            </a:pPr>
            <a:r>
              <a:rPr lang="en-US" b="1" dirty="0" smtClean="0"/>
              <a:t>Job Created</a:t>
            </a:r>
            <a:endParaRPr lang="en-US" dirty="0" smtClean="0"/>
          </a:p>
          <a:p>
            <a:pPr lvl="2"/>
            <a:r>
              <a:rPr lang="en-US" dirty="0" smtClean="0"/>
              <a:t>A job created is a new position created and filled, or an existing unfilled position that is filled, that is funded by the Recovery Act; </a:t>
            </a:r>
          </a:p>
          <a:p>
            <a:pPr marL="228600" indent="-228600" eaLnBrk="1" hangingPunct="1">
              <a:lnSpc>
                <a:spcPct val="100000"/>
              </a:lnSpc>
              <a:spcBef>
                <a:spcPts val="400"/>
              </a:spcBef>
              <a:spcAft>
                <a:spcPts val="400"/>
              </a:spcAft>
              <a:buNone/>
            </a:pPr>
            <a:endParaRPr lang="en-US" b="1" dirty="0" smtClean="0"/>
          </a:p>
          <a:p>
            <a:pPr marL="533400" lvl="1" indent="-228600" eaLnBrk="1" hangingPunct="1">
              <a:lnSpc>
                <a:spcPct val="100000"/>
              </a:lnSpc>
              <a:spcBef>
                <a:spcPts val="400"/>
              </a:spcBef>
              <a:spcAft>
                <a:spcPts val="400"/>
              </a:spcAft>
            </a:pPr>
            <a:r>
              <a:rPr lang="en-US" b="1" dirty="0" smtClean="0"/>
              <a:t>Job Retained</a:t>
            </a:r>
            <a:endParaRPr lang="en-US" dirty="0" smtClean="0"/>
          </a:p>
          <a:p>
            <a:pPr lvl="2"/>
            <a:r>
              <a:rPr lang="en-US" dirty="0" smtClean="0"/>
              <a:t>A job retained is an existing position that is now funded by the Recovery Act. </a:t>
            </a:r>
          </a:p>
          <a:p>
            <a:pPr lvl="1"/>
            <a:endParaRPr lang="en-US" dirty="0" smtClean="0"/>
          </a:p>
          <a:p>
            <a:pPr lvl="1"/>
            <a:r>
              <a:rPr lang="en-US" dirty="0" smtClean="0"/>
              <a:t>Using the definitions above, recipients must estimate the total number of jobs that were funded in the quarter by the Recovery Act. A funded job is defined as one in which the wages or salaries are either paid for or will be reimbursed with Recovery Act funding. </a:t>
            </a:r>
          </a:p>
        </p:txBody>
      </p:sp>
      <p:sp>
        <p:nvSpPr>
          <p:cNvPr id="4" name="Slide Number Placeholder 3"/>
          <p:cNvSpPr>
            <a:spLocks noGrp="1"/>
          </p:cNvSpPr>
          <p:nvPr>
            <p:ph type="sldNum" sz="quarter" idx="10"/>
          </p:nvPr>
        </p:nvSpPr>
        <p:spPr/>
        <p:txBody>
          <a:bodyPr/>
          <a:lstStyle/>
          <a:p>
            <a:pPr>
              <a:defRPr/>
            </a:pPr>
            <a:fld id="{738C6E2D-1658-4469-9587-75C5771378E2}" type="slidenum">
              <a:rPr lang="en-US"/>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3200" dirty="0" smtClean="0"/>
              <a:t>Job Calculation Math</a:t>
            </a:r>
          </a:p>
        </p:txBody>
      </p:sp>
      <p:sp>
        <p:nvSpPr>
          <p:cNvPr id="10243" name="Rectangle 3"/>
          <p:cNvSpPr>
            <a:spLocks noGrp="1" noChangeArrowheads="1"/>
          </p:cNvSpPr>
          <p:nvPr>
            <p:ph type="body" idx="1"/>
          </p:nvPr>
        </p:nvSpPr>
        <p:spPr>
          <a:xfrm>
            <a:off x="528638" y="1276350"/>
            <a:ext cx="8091487" cy="4991100"/>
          </a:xfrm>
        </p:spPr>
        <p:txBody>
          <a:bodyPr/>
          <a:lstStyle/>
          <a:p>
            <a:pPr>
              <a:lnSpc>
                <a:spcPct val="100000"/>
              </a:lnSpc>
              <a:spcBef>
                <a:spcPts val="200"/>
              </a:spcBef>
              <a:spcAft>
                <a:spcPts val="400"/>
              </a:spcAft>
            </a:pPr>
            <a:endParaRPr lang="en-US" sz="1100" b="1" spc="0" baseline="0" dirty="0" smtClean="0"/>
          </a:p>
          <a:p>
            <a:pPr>
              <a:lnSpc>
                <a:spcPct val="100000"/>
              </a:lnSpc>
              <a:spcBef>
                <a:spcPts val="200"/>
              </a:spcBef>
              <a:spcAft>
                <a:spcPts val="400"/>
              </a:spcAft>
            </a:pPr>
            <a:r>
              <a:rPr lang="en-US" sz="2400" b="1" spc="0" baseline="0" dirty="0" smtClean="0"/>
              <a:t>Number of Hours in a Full Time Schedule (For Reporting Quarter) </a:t>
            </a:r>
            <a:r>
              <a:rPr lang="en-US" sz="2400" spc="0" baseline="0" dirty="0" smtClean="0"/>
              <a:t>- A calculated field based on the Total Hours in a Work Week x 13 (# of weeks in a quarter).</a:t>
            </a:r>
          </a:p>
          <a:p>
            <a:pPr>
              <a:lnSpc>
                <a:spcPct val="100000"/>
              </a:lnSpc>
              <a:spcBef>
                <a:spcPts val="200"/>
              </a:spcBef>
              <a:spcAft>
                <a:spcPts val="400"/>
              </a:spcAft>
            </a:pPr>
            <a:endParaRPr lang="en-US" sz="2400" b="1" dirty="0" smtClean="0"/>
          </a:p>
          <a:p>
            <a:pPr>
              <a:lnSpc>
                <a:spcPct val="100000"/>
              </a:lnSpc>
              <a:spcBef>
                <a:spcPts val="200"/>
              </a:spcBef>
              <a:spcAft>
                <a:spcPts val="400"/>
              </a:spcAft>
            </a:pPr>
            <a:r>
              <a:rPr lang="en-US" sz="2400" b="1" spc="0" baseline="0" dirty="0" smtClean="0"/>
              <a:t>Number of FTE's </a:t>
            </a:r>
            <a:r>
              <a:rPr lang="en-US" sz="2400" spc="0" baseline="0" dirty="0" smtClean="0"/>
              <a:t>- Total Hours Worked and Funded by Recovery Act </a:t>
            </a:r>
            <a:r>
              <a:rPr lang="en-US" sz="2400" i="1" spc="0" baseline="0" dirty="0" smtClean="0"/>
              <a:t>For Reporting Quarter </a:t>
            </a:r>
            <a:r>
              <a:rPr lang="en-US" sz="2400" spc="0" baseline="0" dirty="0" smtClean="0"/>
              <a:t>/ </a:t>
            </a:r>
            <a:r>
              <a:rPr lang="en-US" sz="2400" baseline="0" dirty="0" smtClean="0">
                <a:solidFill>
                  <a:schemeClr val="dk1"/>
                </a:solidFill>
                <a:latin typeface="+mn-lt"/>
                <a:ea typeface="+mn-ea"/>
                <a:cs typeface="+mn-cs"/>
              </a:rPr>
              <a:t>Total </a:t>
            </a:r>
            <a:r>
              <a:rPr lang="en-US" sz="2400" b="0" baseline="0" dirty="0" smtClean="0">
                <a:solidFill>
                  <a:schemeClr val="dk1"/>
                </a:solidFill>
                <a:latin typeface="+mn-lt"/>
                <a:ea typeface="+mn-ea"/>
                <a:cs typeface="+mn-cs"/>
              </a:rPr>
              <a:t>Number of Hours in a Full Time Schedule </a:t>
            </a:r>
            <a:r>
              <a:rPr lang="en-US" sz="2400" b="0" i="1" baseline="0" dirty="0" smtClean="0">
                <a:solidFill>
                  <a:schemeClr val="dk1"/>
                </a:solidFill>
                <a:latin typeface="+mn-lt"/>
                <a:ea typeface="+mn-ea"/>
                <a:cs typeface="+mn-cs"/>
              </a:rPr>
              <a:t>For Reporting Quarter. </a:t>
            </a:r>
          </a:p>
          <a:p>
            <a:pPr>
              <a:lnSpc>
                <a:spcPct val="100000"/>
              </a:lnSpc>
              <a:spcBef>
                <a:spcPts val="200"/>
              </a:spcBef>
              <a:spcAft>
                <a:spcPts val="400"/>
              </a:spcAft>
            </a:pPr>
            <a:endParaRPr lang="en-US" sz="1100" dirty="0" smtClean="0"/>
          </a:p>
          <a:p>
            <a:pPr>
              <a:lnSpc>
                <a:spcPct val="100000"/>
              </a:lnSpc>
              <a:spcBef>
                <a:spcPts val="200"/>
              </a:spcBef>
              <a:spcAft>
                <a:spcPts val="400"/>
              </a:spcAft>
            </a:pPr>
            <a:endParaRPr lang="en-US" sz="1100" b="1" dirty="0" smtClean="0">
              <a:solidFill>
                <a:srgbClr val="0000CC"/>
              </a:solidFill>
            </a:endParaRPr>
          </a:p>
        </p:txBody>
      </p:sp>
      <p:sp>
        <p:nvSpPr>
          <p:cNvPr id="4" name="Slide Number Placeholder 3"/>
          <p:cNvSpPr>
            <a:spLocks noGrp="1"/>
          </p:cNvSpPr>
          <p:nvPr>
            <p:ph type="sldNum" sz="quarter" idx="10"/>
          </p:nvPr>
        </p:nvSpPr>
        <p:spPr/>
        <p:txBody>
          <a:bodyPr/>
          <a:lstStyle/>
          <a:p>
            <a:pPr>
              <a:defRPr/>
            </a:pPr>
            <a:fld id="{3327EB4B-3E9A-497E-8B31-05BDEECD875A}" type="slidenum">
              <a:rPr lang="en-US"/>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z="3200" dirty="0" smtClean="0"/>
              <a:t>Job Calculation Data Elements</a:t>
            </a:r>
          </a:p>
        </p:txBody>
      </p:sp>
      <p:sp>
        <p:nvSpPr>
          <p:cNvPr id="11267" name="Rectangle 3"/>
          <p:cNvSpPr>
            <a:spLocks noGrp="1" noChangeArrowheads="1"/>
          </p:cNvSpPr>
          <p:nvPr>
            <p:ph type="body" idx="1"/>
          </p:nvPr>
        </p:nvSpPr>
        <p:spPr>
          <a:xfrm>
            <a:off x="461963" y="1276350"/>
            <a:ext cx="3671887" cy="3200400"/>
          </a:xfrm>
        </p:spPr>
        <p:txBody>
          <a:bodyPr/>
          <a:lstStyle/>
          <a:p>
            <a:r>
              <a:rPr lang="en-US" b="1" spc="0" baseline="0" dirty="0" smtClean="0"/>
              <a:t>Award Type </a:t>
            </a:r>
            <a:r>
              <a:rPr lang="en-US" spc="0" baseline="0" dirty="0" smtClean="0"/>
              <a:t>- Enter either "L"(Loan), "G"(Grant), or "C"(Contract).</a:t>
            </a:r>
          </a:p>
          <a:p>
            <a:r>
              <a:rPr lang="en-US" b="1" spc="0" baseline="0" dirty="0" smtClean="0"/>
              <a:t>Total Hours in a Work Week </a:t>
            </a:r>
            <a:r>
              <a:rPr lang="en-US" spc="0" baseline="0" dirty="0" smtClean="0"/>
              <a:t>- Enter the number of </a:t>
            </a:r>
            <a:r>
              <a:rPr lang="en-US" b="1" u="sng" spc="0" baseline="0" dirty="0" smtClean="0"/>
              <a:t>weekly</a:t>
            </a:r>
            <a:r>
              <a:rPr lang="en-US" spc="0" baseline="0" dirty="0" smtClean="0"/>
              <a:t> hours expected to be worked during the reporting quarter. This input is limited to 100 hours as a data validation tool based on a typical work week of 40 hours.</a:t>
            </a:r>
          </a:p>
          <a:p>
            <a:r>
              <a:rPr lang="en-US" b="1" spc="0" baseline="0" dirty="0" smtClean="0"/>
              <a:t>Total Hours Worked (For Reporting Quarter) </a:t>
            </a:r>
            <a:r>
              <a:rPr lang="en-US" spc="0" baseline="0" dirty="0" smtClean="0"/>
              <a:t>- Enter the total number of hours </a:t>
            </a:r>
            <a:r>
              <a:rPr lang="en-US" b="1" u="sng" spc="0" baseline="0" dirty="0" smtClean="0"/>
              <a:t>actually</a:t>
            </a:r>
            <a:r>
              <a:rPr lang="en-US" spc="0" baseline="0" dirty="0" smtClean="0"/>
              <a:t> worked during the </a:t>
            </a:r>
            <a:r>
              <a:rPr lang="en-US" b="1" u="sng" spc="0" baseline="0" dirty="0" smtClean="0"/>
              <a:t>entire</a:t>
            </a:r>
            <a:r>
              <a:rPr lang="en-US" spc="0" baseline="0" dirty="0" smtClean="0"/>
              <a:t> reporting quarter.</a:t>
            </a:r>
          </a:p>
        </p:txBody>
      </p:sp>
      <p:sp>
        <p:nvSpPr>
          <p:cNvPr id="4" name="Slide Number Placeholder 3"/>
          <p:cNvSpPr>
            <a:spLocks noGrp="1"/>
          </p:cNvSpPr>
          <p:nvPr>
            <p:ph type="sldNum" sz="quarter" idx="10"/>
          </p:nvPr>
        </p:nvSpPr>
        <p:spPr/>
        <p:txBody>
          <a:bodyPr/>
          <a:lstStyle/>
          <a:p>
            <a:pPr>
              <a:defRPr/>
            </a:pPr>
            <a:fld id="{94F5907C-38AB-4CFC-8E2E-F9E1DBC877FA}" type="slidenum">
              <a:rPr lang="en-US"/>
              <a:pPr>
                <a:defRPr/>
              </a:pPr>
              <a:t>7</a:t>
            </a:fld>
            <a:endParaRPr lang="en-US" dirty="0"/>
          </a:p>
        </p:txBody>
      </p:sp>
      <p:pic>
        <p:nvPicPr>
          <p:cNvPr id="38914" name="Picture 2"/>
          <p:cNvPicPr>
            <a:picLocks noChangeAspect="1" noChangeArrowheads="1"/>
          </p:cNvPicPr>
          <p:nvPr/>
        </p:nvPicPr>
        <p:blipFill>
          <a:blip r:embed="rId3" cstate="print"/>
          <a:srcRect t="21125" r="36251" b="13500"/>
          <a:stretch>
            <a:fillRect/>
          </a:stretch>
        </p:blipFill>
        <p:spPr bwMode="auto">
          <a:xfrm>
            <a:off x="4181475" y="1271109"/>
            <a:ext cx="4585422" cy="2938941"/>
          </a:xfrm>
          <a:prstGeom prst="rect">
            <a:avLst/>
          </a:prstGeom>
          <a:noFill/>
          <a:ln w="9525">
            <a:noFill/>
            <a:miter lim="800000"/>
            <a:headEnd/>
            <a:tailEnd/>
          </a:ln>
        </p:spPr>
      </p:pic>
      <p:sp>
        <p:nvSpPr>
          <p:cNvPr id="6" name="Rectangle 3"/>
          <p:cNvSpPr txBox="1">
            <a:spLocks noChangeArrowheads="1"/>
          </p:cNvSpPr>
          <p:nvPr/>
        </p:nvSpPr>
        <p:spPr bwMode="auto">
          <a:xfrm>
            <a:off x="461963" y="4619624"/>
            <a:ext cx="8186737" cy="10953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177800" marR="0" lvl="0" indent="-177800" algn="l" defTabSz="914400" rtl="0" eaLnBrk="0" fontAlgn="base" latinLnBrk="0" hangingPunct="0">
              <a:lnSpc>
                <a:spcPts val="1900"/>
              </a:lnSpc>
              <a:spcBef>
                <a:spcPts val="1200"/>
              </a:spcBef>
              <a:spcAft>
                <a:spcPct val="0"/>
              </a:spcAft>
              <a:buClr>
                <a:srgbClr val="003366"/>
              </a:buClr>
              <a:buSzPct val="125000"/>
              <a:buFont typeface="Wingdings" pitchFamily="2" charset="2"/>
              <a:buChar char="§"/>
              <a:tabLst/>
              <a:defRPr/>
            </a:pPr>
            <a:r>
              <a:rPr kumimoji="0" lang="en-US" sz="1600" b="1" i="0" u="none" strike="noStrike" kern="0" cap="none" spc="0" normalizeH="0" baseline="0" noProof="0" dirty="0" smtClean="0">
                <a:ln>
                  <a:noFill/>
                </a:ln>
                <a:solidFill>
                  <a:schemeClr val="tx1"/>
                </a:solidFill>
                <a:effectLst/>
                <a:uLnTx/>
                <a:uFillTx/>
                <a:latin typeface="+mn-lt"/>
                <a:ea typeface="+mn-ea"/>
                <a:cs typeface="+mn-cs"/>
              </a:rPr>
              <a:t>Total Award Amount</a:t>
            </a:r>
            <a:r>
              <a:rPr kumimoji="0" lang="en-US" sz="1600" b="0" i="0" u="none" strike="noStrike" kern="0" cap="none" spc="0" normalizeH="0" baseline="0" noProof="0" dirty="0" smtClean="0">
                <a:ln>
                  <a:noFill/>
                </a:ln>
                <a:solidFill>
                  <a:schemeClr val="tx1"/>
                </a:solidFill>
                <a:effectLst/>
                <a:uLnTx/>
                <a:uFillTx/>
                <a:latin typeface="+mn-lt"/>
                <a:ea typeface="+mn-ea"/>
                <a:cs typeface="+mn-cs"/>
              </a:rPr>
              <a:t> - Enter the total (L)</a:t>
            </a:r>
            <a:r>
              <a:rPr kumimoji="0" lang="en-US" sz="1600" b="0" i="0" u="none" strike="noStrike" kern="0" cap="none" spc="0" normalizeH="0" baseline="0" noProof="0" dirty="0" err="1" smtClean="0">
                <a:ln>
                  <a:noFill/>
                </a:ln>
                <a:solidFill>
                  <a:schemeClr val="tx1"/>
                </a:solidFill>
                <a:effectLst/>
                <a:uLnTx/>
                <a:uFillTx/>
                <a:latin typeface="+mn-lt"/>
                <a:ea typeface="+mn-ea"/>
                <a:cs typeface="+mn-cs"/>
              </a:rPr>
              <a:t>oan</a:t>
            </a:r>
            <a:r>
              <a:rPr kumimoji="0" lang="en-US" sz="1600" b="0" i="0" u="none" strike="noStrike" kern="0" cap="none" spc="0" normalizeH="0" baseline="0" noProof="0" dirty="0" smtClean="0">
                <a:ln>
                  <a:noFill/>
                </a:ln>
                <a:solidFill>
                  <a:schemeClr val="tx1"/>
                </a:solidFill>
                <a:effectLst/>
                <a:uLnTx/>
                <a:uFillTx/>
                <a:latin typeface="+mn-lt"/>
                <a:ea typeface="+mn-ea"/>
                <a:cs typeface="+mn-cs"/>
              </a:rPr>
              <a:t>, (G)rant, or (C)</a:t>
            </a:r>
            <a:r>
              <a:rPr kumimoji="0" lang="en-US" sz="1600" b="0" i="0" u="none" strike="noStrike" kern="0" cap="none" spc="0" normalizeH="0" baseline="0" noProof="0" dirty="0" err="1" smtClean="0">
                <a:ln>
                  <a:noFill/>
                </a:ln>
                <a:solidFill>
                  <a:schemeClr val="tx1"/>
                </a:solidFill>
                <a:effectLst/>
                <a:uLnTx/>
                <a:uFillTx/>
                <a:latin typeface="+mn-lt"/>
                <a:ea typeface="+mn-ea"/>
                <a:cs typeface="+mn-cs"/>
              </a:rPr>
              <a:t>ontract</a:t>
            </a:r>
            <a:r>
              <a:rPr kumimoji="0" lang="en-US" sz="1600" b="0" i="0" u="none" strike="noStrike" kern="0" cap="none" spc="0" normalizeH="0" baseline="0" noProof="0" dirty="0" smtClean="0">
                <a:ln>
                  <a:noFill/>
                </a:ln>
                <a:solidFill>
                  <a:schemeClr val="tx1"/>
                </a:solidFill>
                <a:effectLst/>
                <a:uLnTx/>
                <a:uFillTx/>
                <a:latin typeface="+mn-lt"/>
                <a:ea typeface="+mn-ea"/>
                <a:cs typeface="+mn-cs"/>
              </a:rPr>
              <a:t> Amount.</a:t>
            </a:r>
          </a:p>
          <a:p>
            <a:pPr marL="177800" marR="0" lvl="0" indent="-177800" algn="l" defTabSz="914400" rtl="0" eaLnBrk="0" fontAlgn="base" latinLnBrk="0" hangingPunct="0">
              <a:lnSpc>
                <a:spcPts val="1900"/>
              </a:lnSpc>
              <a:spcBef>
                <a:spcPts val="1200"/>
              </a:spcBef>
              <a:spcAft>
                <a:spcPct val="0"/>
              </a:spcAft>
              <a:buClr>
                <a:srgbClr val="003366"/>
              </a:buClr>
              <a:buSzPct val="125000"/>
              <a:buFont typeface="Wingdings" pitchFamily="2" charset="2"/>
              <a:buChar char="§"/>
              <a:tabLst/>
              <a:defRPr/>
            </a:pPr>
            <a:r>
              <a:rPr kumimoji="0" lang="en-US" sz="1600" b="1" i="0" u="none" strike="noStrike" kern="0" cap="none" spc="0" normalizeH="0" baseline="0" noProof="0" dirty="0" smtClean="0">
                <a:ln>
                  <a:noFill/>
                </a:ln>
                <a:solidFill>
                  <a:schemeClr val="tx1"/>
                </a:solidFill>
                <a:effectLst/>
                <a:uLnTx/>
                <a:uFillTx/>
                <a:latin typeface="+mn-lt"/>
                <a:ea typeface="+mn-ea"/>
                <a:cs typeface="+mn-cs"/>
              </a:rPr>
              <a:t>Cumulative Amount of Federal ARRA Expenditure </a:t>
            </a:r>
            <a:r>
              <a:rPr kumimoji="0" lang="en-US" sz="1600" b="0" i="0" u="none" strike="noStrike" kern="0" cap="none" spc="0" normalizeH="0" baseline="0" noProof="0" dirty="0" smtClean="0">
                <a:ln>
                  <a:noFill/>
                </a:ln>
                <a:solidFill>
                  <a:schemeClr val="tx1"/>
                </a:solidFill>
                <a:effectLst/>
                <a:uLnTx/>
                <a:uFillTx/>
                <a:latin typeface="+mn-lt"/>
                <a:ea typeface="+mn-ea"/>
                <a:cs typeface="+mn-cs"/>
              </a:rPr>
              <a:t>- Enter the total </a:t>
            </a:r>
            <a:r>
              <a:rPr kumimoji="0" lang="en-US" sz="1600" b="0" i="0" u="sng" strike="noStrike" kern="0" cap="none" spc="0" normalizeH="0" baseline="0" noProof="0" dirty="0" smtClean="0">
                <a:ln>
                  <a:noFill/>
                </a:ln>
                <a:solidFill>
                  <a:schemeClr val="tx1"/>
                </a:solidFill>
                <a:effectLst/>
                <a:uLnTx/>
                <a:uFillTx/>
                <a:latin typeface="+mn-lt"/>
                <a:ea typeface="+mn-ea"/>
                <a:cs typeface="+mn-cs"/>
              </a:rPr>
              <a:t>cumulative</a:t>
            </a:r>
            <a:r>
              <a:rPr kumimoji="0" lang="en-US" sz="1600" b="0" i="0" u="none" strike="noStrike" kern="0" cap="none" spc="0" normalizeH="0" baseline="0" noProof="0" dirty="0" smtClean="0">
                <a:ln>
                  <a:noFill/>
                </a:ln>
                <a:solidFill>
                  <a:schemeClr val="tx1"/>
                </a:solidFill>
                <a:effectLst/>
                <a:uLnTx/>
                <a:uFillTx/>
                <a:latin typeface="+mn-lt"/>
                <a:ea typeface="+mn-ea"/>
                <a:cs typeface="+mn-cs"/>
              </a:rPr>
              <a:t> Amount of Federal ARRA Expenditures. Keep in mind this is only for (L)</a:t>
            </a:r>
            <a:r>
              <a:rPr kumimoji="0" lang="en-US" sz="1600" b="0" i="0" u="none" strike="noStrike" kern="0" cap="none" spc="0" normalizeH="0" baseline="0" noProof="0" dirty="0" err="1" smtClean="0">
                <a:ln>
                  <a:noFill/>
                </a:ln>
                <a:solidFill>
                  <a:schemeClr val="tx1"/>
                </a:solidFill>
                <a:effectLst/>
                <a:uLnTx/>
                <a:uFillTx/>
                <a:latin typeface="+mn-lt"/>
                <a:ea typeface="+mn-ea"/>
                <a:cs typeface="+mn-cs"/>
              </a:rPr>
              <a:t>oans</a:t>
            </a:r>
            <a:r>
              <a:rPr kumimoji="0" lang="en-US" sz="1600" b="0" i="0" u="none" strike="noStrike" kern="0" cap="none" spc="0" normalizeH="0" baseline="0" noProof="0" dirty="0" smtClean="0">
                <a:ln>
                  <a:noFill/>
                </a:ln>
                <a:solidFill>
                  <a:schemeClr val="tx1"/>
                </a:solidFill>
                <a:effectLst/>
                <a:uLnTx/>
                <a:uFillTx/>
                <a:latin typeface="+mn-lt"/>
                <a:ea typeface="+mn-ea"/>
                <a:cs typeface="+mn-cs"/>
              </a:rPr>
              <a:t> and (G)rants.</a:t>
            </a:r>
          </a:p>
          <a:p>
            <a:pPr marL="177800" marR="0" lvl="0" indent="-177800" algn="l" defTabSz="914400" rtl="0" eaLnBrk="0" fontAlgn="base" latinLnBrk="0" hangingPunct="0">
              <a:lnSpc>
                <a:spcPts val="1900"/>
              </a:lnSpc>
              <a:spcBef>
                <a:spcPts val="1200"/>
              </a:spcBef>
              <a:spcAft>
                <a:spcPct val="0"/>
              </a:spcAft>
              <a:buClr>
                <a:srgbClr val="003366"/>
              </a:buClr>
              <a:buSzPct val="125000"/>
              <a:buFont typeface="Wingdings" pitchFamily="2" charset="2"/>
              <a:buChar char="§"/>
              <a:tabLst/>
              <a:defRPr/>
            </a:pPr>
            <a:endParaRPr kumimoji="0" lang="en-US" sz="1050" b="0" i="0" u="none" strike="noStrike" kern="0" cap="none" spc="0" normalizeH="0" baseline="0" noProof="0" dirty="0" smtClean="0">
              <a:ln>
                <a:noFill/>
              </a:ln>
              <a:solidFill>
                <a:schemeClr val="tx1"/>
              </a:solidFill>
              <a:effectLst/>
              <a:uLnTx/>
              <a:uFillTx/>
              <a:latin typeface="+mn-lt"/>
              <a:ea typeface="+mn-ea"/>
              <a:cs typeface="+mn-cs"/>
            </a:endParaRPr>
          </a:p>
          <a:p>
            <a:pPr marL="482600" marR="0" lvl="1" indent="-190500" algn="l" defTabSz="914400" rtl="0" eaLnBrk="0" fontAlgn="base" latinLnBrk="0" hangingPunct="0">
              <a:lnSpc>
                <a:spcPct val="100000"/>
              </a:lnSpc>
              <a:spcBef>
                <a:spcPts val="1200"/>
              </a:spcBef>
              <a:spcAft>
                <a:spcPts val="600"/>
              </a:spcAft>
              <a:buClr>
                <a:srgbClr val="528A8A"/>
              </a:buClr>
              <a:buSzTx/>
              <a:buFont typeface="Wingdings" pitchFamily="2" charset="2"/>
              <a:buChar char="§"/>
              <a:tabLst/>
              <a:defRPr/>
            </a:pPr>
            <a:endParaRPr kumimoji="0" lang="en-US" sz="1100" b="0" i="0" u="none" strike="noStrike" kern="0" cap="none" spc="0" normalizeH="0" baseline="0" noProof="0" dirty="0" smtClean="0">
              <a:ln>
                <a:noFill/>
              </a:ln>
              <a:solidFill>
                <a:schemeClr val="tx1"/>
              </a:solidFill>
              <a:effectLst/>
              <a:uLnTx/>
              <a:uFillTx/>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z="3600" dirty="0" smtClean="0"/>
              <a:t>Data Checks – What do they mean?</a:t>
            </a:r>
          </a:p>
        </p:txBody>
      </p:sp>
      <p:sp>
        <p:nvSpPr>
          <p:cNvPr id="12291" name="Content Placeholder 2"/>
          <p:cNvSpPr>
            <a:spLocks noGrp="1"/>
          </p:cNvSpPr>
          <p:nvPr>
            <p:ph idx="1"/>
          </p:nvPr>
        </p:nvSpPr>
        <p:spPr>
          <a:xfrm>
            <a:off x="900113" y="1355725"/>
            <a:ext cx="7799387" cy="4486275"/>
          </a:xfrm>
        </p:spPr>
        <p:txBody>
          <a:bodyPr/>
          <a:lstStyle/>
          <a:p>
            <a:r>
              <a:rPr lang="en-US" sz="1400" b="1" i="1" u="sng" baseline="0" dirty="0" smtClean="0">
                <a:solidFill>
                  <a:schemeClr val="dk1"/>
                </a:solidFill>
                <a:latin typeface="+mn-lt"/>
                <a:ea typeface="+mn-ea"/>
                <a:cs typeface="+mn-cs"/>
              </a:rPr>
              <a:t>Data Check:</a:t>
            </a:r>
            <a:r>
              <a:rPr lang="en-US" sz="1400" b="1" i="1" u="none" baseline="0" dirty="0" smtClean="0">
                <a:solidFill>
                  <a:schemeClr val="dk1"/>
                </a:solidFill>
                <a:latin typeface="+mn-lt"/>
                <a:ea typeface="+mn-ea"/>
                <a:cs typeface="+mn-cs"/>
              </a:rPr>
              <a:t> - These fields are formulas that are protected and require no user input. They are intended to alert the </a:t>
            </a:r>
            <a:r>
              <a:rPr lang="en-US" sz="1400" b="1" i="1" u="none" baseline="0" dirty="0" err="1" smtClean="0">
                <a:solidFill>
                  <a:schemeClr val="dk1"/>
                </a:solidFill>
                <a:latin typeface="+mn-lt"/>
                <a:ea typeface="+mn-ea"/>
                <a:cs typeface="+mn-cs"/>
              </a:rPr>
              <a:t>enduser</a:t>
            </a:r>
            <a:r>
              <a:rPr lang="en-US" sz="1400" b="1" i="1" u="none" baseline="0" dirty="0" smtClean="0">
                <a:solidFill>
                  <a:schemeClr val="dk1"/>
                </a:solidFill>
                <a:latin typeface="+mn-lt"/>
                <a:ea typeface="+mn-ea"/>
                <a:cs typeface="+mn-cs"/>
              </a:rPr>
              <a:t> of possible data  input errors based on the criteria set forth below:</a:t>
            </a:r>
          </a:p>
          <a:p>
            <a:r>
              <a:rPr lang="en-US" sz="1400" b="1" baseline="0" dirty="0" smtClean="0">
                <a:solidFill>
                  <a:srgbClr val="FF0000"/>
                </a:solidFill>
                <a:latin typeface="+mn-lt"/>
                <a:ea typeface="+mn-ea"/>
                <a:cs typeface="+mn-cs"/>
              </a:rPr>
              <a:t>Jobs Over Reported</a:t>
            </a:r>
            <a:r>
              <a:rPr lang="en-US" sz="1400" b="1" baseline="0" dirty="0" smtClean="0">
                <a:solidFill>
                  <a:schemeClr val="dk1"/>
                </a:solidFill>
                <a:latin typeface="+mn-lt"/>
                <a:ea typeface="+mn-ea"/>
                <a:cs typeface="+mn-cs"/>
              </a:rPr>
              <a:t> </a:t>
            </a:r>
            <a:r>
              <a:rPr lang="en-US" sz="1400" baseline="0" dirty="0" smtClean="0">
                <a:solidFill>
                  <a:schemeClr val="dk1"/>
                </a:solidFill>
                <a:latin typeface="+mn-lt"/>
                <a:ea typeface="+mn-ea"/>
                <a:cs typeface="+mn-cs"/>
              </a:rPr>
              <a:t>- </a:t>
            </a:r>
            <a:r>
              <a:rPr lang="en-US" sz="1400" dirty="0" smtClean="0">
                <a:solidFill>
                  <a:schemeClr val="dk1"/>
                </a:solidFill>
                <a:latin typeface="+mn-lt"/>
                <a:ea typeface="+mn-ea"/>
                <a:cs typeface="+mn-cs"/>
              </a:rPr>
              <a:t>Purpose: To verify that each job reported per quarter would be paid at minimum wage or above based on the Award Amount (adjusted to a quarterly amount).  Flagged reports indicate job numbers that would result in less than minimum wage per job.</a:t>
            </a:r>
            <a:br>
              <a:rPr lang="en-US" sz="1400" dirty="0" smtClean="0">
                <a:solidFill>
                  <a:schemeClr val="dk1"/>
                </a:solidFill>
                <a:latin typeface="+mn-lt"/>
                <a:ea typeface="+mn-ea"/>
                <a:cs typeface="+mn-cs"/>
              </a:rPr>
            </a:br>
            <a:r>
              <a:rPr lang="en-US" sz="1400" b="1" i="1" dirty="0" smtClean="0">
                <a:solidFill>
                  <a:schemeClr val="dk1"/>
                </a:solidFill>
                <a:latin typeface="+mn-lt"/>
                <a:ea typeface="+mn-ea"/>
                <a:cs typeface="+mn-cs"/>
              </a:rPr>
              <a:t>Report flagged if Job Count multiplied</a:t>
            </a:r>
            <a:r>
              <a:rPr lang="en-US" sz="1400" b="1" i="1" baseline="0" dirty="0" smtClean="0">
                <a:solidFill>
                  <a:schemeClr val="dk1"/>
                </a:solidFill>
                <a:latin typeface="+mn-lt"/>
                <a:ea typeface="+mn-ea"/>
                <a:cs typeface="+mn-cs"/>
              </a:rPr>
              <a:t> by </a:t>
            </a:r>
            <a:r>
              <a:rPr lang="en-US" sz="1400" b="1" i="1" dirty="0" smtClean="0">
                <a:solidFill>
                  <a:schemeClr val="dk1"/>
                </a:solidFill>
                <a:latin typeface="+mn-lt"/>
                <a:ea typeface="+mn-ea"/>
                <a:cs typeface="+mn-cs"/>
              </a:rPr>
              <a:t>$3770 &lt; Award Amount divided by 4. </a:t>
            </a:r>
            <a:r>
              <a:rPr lang="en-US" sz="1400" b="0" i="0" dirty="0" smtClean="0">
                <a:solidFill>
                  <a:schemeClr val="dk1"/>
                </a:solidFill>
                <a:latin typeface="+mn-lt"/>
                <a:ea typeface="+mn-ea"/>
                <a:cs typeface="+mn-cs"/>
              </a:rPr>
              <a:t>The $3770 = ($7.25 minimum</a:t>
            </a:r>
            <a:r>
              <a:rPr lang="en-US" sz="1400" b="0" i="0" baseline="0" dirty="0" smtClean="0">
                <a:solidFill>
                  <a:schemeClr val="dk1"/>
                </a:solidFill>
                <a:latin typeface="+mn-lt"/>
                <a:ea typeface="+mn-ea"/>
                <a:cs typeface="+mn-cs"/>
              </a:rPr>
              <a:t> wage rate) x (40 hours per week) x (13 weeks).  The Award Amount is divided by 4 for the 4 quarters in the year.</a:t>
            </a:r>
            <a:r>
              <a:rPr lang="en-US" sz="1400" dirty="0" smtClean="0">
                <a:solidFill>
                  <a:schemeClr val="dk1"/>
                </a:solidFill>
                <a:latin typeface="+mn-lt"/>
                <a:ea typeface="+mn-ea"/>
                <a:cs typeface="+mn-cs"/>
              </a:rPr>
              <a:t/>
            </a:r>
            <a:br>
              <a:rPr lang="en-US" sz="1400" dirty="0" smtClean="0">
                <a:solidFill>
                  <a:schemeClr val="dk1"/>
                </a:solidFill>
                <a:latin typeface="+mn-lt"/>
                <a:ea typeface="+mn-ea"/>
                <a:cs typeface="+mn-cs"/>
              </a:rPr>
            </a:br>
            <a:r>
              <a:rPr lang="en-US" sz="1400" b="1" dirty="0" smtClean="0">
                <a:solidFill>
                  <a:schemeClr val="dk1"/>
                </a:solidFill>
                <a:latin typeface="+mn-lt"/>
                <a:ea typeface="+mn-ea"/>
                <a:cs typeface="+mn-cs"/>
              </a:rPr>
              <a:t>Suggested Action: </a:t>
            </a:r>
            <a:r>
              <a:rPr lang="en-US" sz="1400" dirty="0" smtClean="0">
                <a:solidFill>
                  <a:schemeClr val="dk1"/>
                </a:solidFill>
                <a:latin typeface="+mn-lt"/>
                <a:ea typeface="+mn-ea"/>
                <a:cs typeface="+mn-cs"/>
              </a:rPr>
              <a:t>Too many jobs reported using minimum wage as lowest amount of money a job can be paid. Job count should be discussed with recipient. </a:t>
            </a:r>
          </a:p>
          <a:p>
            <a:r>
              <a:rPr lang="en-US" sz="1400" b="1" dirty="0" smtClean="0">
                <a:solidFill>
                  <a:srgbClr val="FF0000"/>
                </a:solidFill>
                <a:latin typeface="+mn-lt"/>
                <a:ea typeface="+mn-ea"/>
                <a:cs typeface="+mn-cs"/>
              </a:rPr>
              <a:t>Jobs Under</a:t>
            </a:r>
            <a:r>
              <a:rPr lang="en-US" sz="1400" b="1" baseline="0" dirty="0" smtClean="0">
                <a:solidFill>
                  <a:srgbClr val="FF0000"/>
                </a:solidFill>
                <a:latin typeface="+mn-lt"/>
                <a:ea typeface="+mn-ea"/>
                <a:cs typeface="+mn-cs"/>
              </a:rPr>
              <a:t> Reported </a:t>
            </a:r>
            <a:r>
              <a:rPr lang="en-US" sz="1400" baseline="0" dirty="0" smtClean="0">
                <a:solidFill>
                  <a:schemeClr val="dk1"/>
                </a:solidFill>
                <a:latin typeface="+mn-lt"/>
                <a:ea typeface="+mn-ea"/>
                <a:cs typeface="+mn-cs"/>
              </a:rPr>
              <a:t>- </a:t>
            </a:r>
            <a:r>
              <a:rPr lang="en-US" sz="1400" dirty="0" smtClean="0">
                <a:solidFill>
                  <a:schemeClr val="dk1"/>
                </a:solidFill>
                <a:latin typeface="+mn-lt"/>
                <a:ea typeface="+mn-ea"/>
                <a:cs typeface="+mn-cs"/>
              </a:rPr>
              <a:t>Purpose: To identify records which report a zero job number </a:t>
            </a:r>
            <a:r>
              <a:rPr lang="en-US" sz="1400" b="1" u="sng" dirty="0" smtClean="0">
                <a:solidFill>
                  <a:schemeClr val="dk1"/>
                </a:solidFill>
                <a:latin typeface="+mn-lt"/>
                <a:ea typeface="+mn-ea"/>
                <a:cs typeface="+mn-cs"/>
              </a:rPr>
              <a:t>and</a:t>
            </a:r>
            <a:r>
              <a:rPr lang="en-US" sz="1400" dirty="0" smtClean="0">
                <a:solidFill>
                  <a:schemeClr val="dk1"/>
                </a:solidFill>
                <a:latin typeface="+mn-lt"/>
                <a:ea typeface="+mn-ea"/>
                <a:cs typeface="+mn-cs"/>
              </a:rPr>
              <a:t>  report Receipts (contracts) or Expenditures (grants) that exceed $500,000</a:t>
            </a:r>
            <a:endParaRPr lang="en-US" sz="1400" dirty="0" smtClean="0"/>
          </a:p>
          <a:p>
            <a:r>
              <a:rPr lang="en-US" sz="1400" b="1" i="1" dirty="0" smtClean="0">
                <a:solidFill>
                  <a:schemeClr val="dk1"/>
                </a:solidFill>
                <a:latin typeface="+mn-lt"/>
                <a:ea typeface="+mn-ea"/>
                <a:cs typeface="+mn-cs"/>
              </a:rPr>
              <a:t>Report flagged if  Job count = 0 </a:t>
            </a:r>
            <a:r>
              <a:rPr lang="en-US" sz="1400" b="1" i="1" u="sng" dirty="0" smtClean="0">
                <a:solidFill>
                  <a:schemeClr val="dk1"/>
                </a:solidFill>
                <a:latin typeface="+mn-lt"/>
                <a:ea typeface="+mn-ea"/>
                <a:cs typeface="+mn-cs"/>
              </a:rPr>
              <a:t>and</a:t>
            </a:r>
            <a:r>
              <a:rPr lang="en-US" sz="1400" b="1" i="1" dirty="0" smtClean="0">
                <a:solidFill>
                  <a:schemeClr val="dk1"/>
                </a:solidFill>
                <a:latin typeface="+mn-lt"/>
                <a:ea typeface="+mn-ea"/>
                <a:cs typeface="+mn-cs"/>
              </a:rPr>
              <a:t> receipt/expenditure &gt; 500,000</a:t>
            </a:r>
            <a:r>
              <a:rPr lang="en-US" sz="1400" dirty="0" smtClean="0">
                <a:solidFill>
                  <a:schemeClr val="dk1"/>
                </a:solidFill>
                <a:latin typeface="+mn-lt"/>
                <a:ea typeface="+mn-ea"/>
                <a:cs typeface="+mn-cs"/>
              </a:rPr>
              <a:t/>
            </a:r>
            <a:br>
              <a:rPr lang="en-US" sz="1400" dirty="0" smtClean="0">
                <a:solidFill>
                  <a:schemeClr val="dk1"/>
                </a:solidFill>
                <a:latin typeface="+mn-lt"/>
                <a:ea typeface="+mn-ea"/>
                <a:cs typeface="+mn-cs"/>
              </a:rPr>
            </a:br>
            <a:r>
              <a:rPr lang="en-US" sz="1400" b="1" dirty="0" smtClean="0">
                <a:solidFill>
                  <a:schemeClr val="dk1"/>
                </a:solidFill>
                <a:latin typeface="+mn-lt"/>
                <a:ea typeface="+mn-ea"/>
                <a:cs typeface="+mn-cs"/>
              </a:rPr>
              <a:t>Suggested Action</a:t>
            </a:r>
            <a:r>
              <a:rPr lang="en-US" sz="1400" dirty="0" smtClean="0">
                <a:solidFill>
                  <a:schemeClr val="dk1"/>
                </a:solidFill>
                <a:latin typeface="+mn-lt"/>
                <a:ea typeface="+mn-ea"/>
                <a:cs typeface="+mn-cs"/>
              </a:rPr>
              <a:t>:  Receipt/Expenditure in the report is over $500K but reporting a zero job number.  Agency may consider contacting recipient.</a:t>
            </a:r>
            <a:r>
              <a:rPr lang="en-US" dirty="0" smtClean="0">
                <a:solidFill>
                  <a:schemeClr val="dk1"/>
                </a:solidFill>
                <a:latin typeface="+mn-lt"/>
                <a:ea typeface="+mn-ea"/>
                <a:cs typeface="+mn-cs"/>
              </a:rPr>
              <a:t/>
            </a:r>
            <a:br>
              <a:rPr lang="en-US" dirty="0" smtClean="0">
                <a:solidFill>
                  <a:schemeClr val="dk1"/>
                </a:solidFill>
                <a:latin typeface="+mn-lt"/>
                <a:ea typeface="+mn-ea"/>
                <a:cs typeface="+mn-cs"/>
              </a:rPr>
            </a:br>
            <a:r>
              <a:rPr lang="en-US" baseline="0" dirty="0" smtClean="0">
                <a:solidFill>
                  <a:schemeClr val="dk1"/>
                </a:solidFill>
                <a:latin typeface="+mn-lt"/>
                <a:ea typeface="+mn-ea"/>
                <a:cs typeface="+mn-cs"/>
              </a:rPr>
              <a:t> </a:t>
            </a:r>
            <a:endParaRPr lang="en-US" spc="0" baseline="0" dirty="0" smtClean="0"/>
          </a:p>
          <a:p>
            <a:pPr marL="231775" indent="-231775" eaLnBrk="1" hangingPunct="1">
              <a:lnSpc>
                <a:spcPct val="100000"/>
              </a:lnSpc>
              <a:spcAft>
                <a:spcPts val="1200"/>
              </a:spcAft>
            </a:pPr>
            <a:endParaRPr lang="en-US" dirty="0" smtClean="0"/>
          </a:p>
        </p:txBody>
      </p:sp>
      <p:sp>
        <p:nvSpPr>
          <p:cNvPr id="4" name="Slide Number Placeholder 3"/>
          <p:cNvSpPr>
            <a:spLocks noGrp="1"/>
          </p:cNvSpPr>
          <p:nvPr>
            <p:ph type="sldNum" sz="quarter" idx="10"/>
          </p:nvPr>
        </p:nvSpPr>
        <p:spPr/>
        <p:txBody>
          <a:bodyPr/>
          <a:lstStyle/>
          <a:p>
            <a:pPr>
              <a:defRPr/>
            </a:pPr>
            <a:fld id="{5E503724-5CEF-4169-8C83-B74C28119634}" type="slidenum">
              <a:rPr lang="en-US"/>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3600" dirty="0" smtClean="0"/>
              <a:t>The Input Sheet and Examples (for fun!)</a:t>
            </a:r>
          </a:p>
        </p:txBody>
      </p:sp>
      <p:sp>
        <p:nvSpPr>
          <p:cNvPr id="4" name="Slide Number Placeholder 3"/>
          <p:cNvSpPr>
            <a:spLocks noGrp="1"/>
          </p:cNvSpPr>
          <p:nvPr>
            <p:ph type="sldNum" sz="quarter" idx="10"/>
          </p:nvPr>
        </p:nvSpPr>
        <p:spPr/>
        <p:txBody>
          <a:bodyPr/>
          <a:lstStyle/>
          <a:p>
            <a:pPr>
              <a:defRPr/>
            </a:pPr>
            <a:fld id="{71CADF98-7AC5-407B-96B6-ADF6BDB33A24}" type="slidenum">
              <a:rPr lang="en-US" smtClean="0"/>
              <a:pPr>
                <a:defRPr/>
              </a:pPr>
              <a:t>9</a:t>
            </a:fld>
            <a:endParaRPr lang="en-US" dirty="0"/>
          </a:p>
        </p:txBody>
      </p:sp>
      <p:pic>
        <p:nvPicPr>
          <p:cNvPr id="38916" name="Picture 4"/>
          <p:cNvPicPr>
            <a:picLocks noChangeAspect="1" noChangeArrowheads="1"/>
          </p:cNvPicPr>
          <p:nvPr/>
        </p:nvPicPr>
        <p:blipFill>
          <a:blip r:embed="rId3" cstate="print"/>
          <a:srcRect/>
          <a:stretch>
            <a:fillRect/>
          </a:stretch>
        </p:blipFill>
        <p:spPr bwMode="auto">
          <a:xfrm>
            <a:off x="676275" y="881063"/>
            <a:ext cx="7791450" cy="5095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820738"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820738"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4CBEEC9020A2D49B4025A0FBAE55B56" ma:contentTypeVersion="0" ma:contentTypeDescription="Create a new document." ma:contentTypeScope="" ma:versionID="ddbb25669a3b5915c7c741c2d6246cd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01D4EAD4-A4CD-4670-9218-CD9A1C30B6B7}">
  <ds:schemaRefs>
    <ds:schemaRef ds:uri="http://schemas.microsoft.com/sharepoint/v3/contenttype/forms"/>
  </ds:schemaRefs>
</ds:datastoreItem>
</file>

<file path=customXml/itemProps2.xml><?xml version="1.0" encoding="utf-8"?>
<ds:datastoreItem xmlns:ds="http://schemas.openxmlformats.org/officeDocument/2006/customXml" ds:itemID="{7BFDE9DD-4AD2-4A07-8924-FE018D81A2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514BF9E5-A56F-43EA-8C87-EB98F41D7D70}">
  <ds:schemaRefs>
    <ds:schemaRef ds:uri="http://schemas.microsoft.com/office/2006/metadata/longProperties"/>
  </ds:schemaRefs>
</ds:datastoreItem>
</file>

<file path=customXml/itemProps4.xml><?xml version="1.0" encoding="utf-8"?>
<ds:datastoreItem xmlns:ds="http://schemas.openxmlformats.org/officeDocument/2006/customXml" ds:itemID="{450C7BF9-C979-479B-82CA-8826973FF41D}">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24057</TotalTime>
  <Words>1163</Words>
  <Application>Microsoft Office PowerPoint</Application>
  <PresentationFormat>On-screen Show (4:3)</PresentationFormat>
  <Paragraphs>139</Paragraphs>
  <Slides>16</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Default Design</vt:lpstr>
      <vt:lpstr>Image</vt:lpstr>
      <vt:lpstr>Slide 1</vt:lpstr>
      <vt:lpstr>Introduction</vt:lpstr>
      <vt:lpstr>Agenda</vt:lpstr>
      <vt:lpstr>OMB’s Guiding Hand</vt:lpstr>
      <vt:lpstr>OMB’s Guiding Hand - continued</vt:lpstr>
      <vt:lpstr>Job Calculation Math</vt:lpstr>
      <vt:lpstr>Job Calculation Data Elements</vt:lpstr>
      <vt:lpstr>Data Checks – What do they mean?</vt:lpstr>
      <vt:lpstr>The Input Sheet and Examples (for fun!)</vt:lpstr>
      <vt:lpstr>Examples used</vt:lpstr>
      <vt:lpstr>Examples used – Job Over Reported</vt:lpstr>
      <vt:lpstr>Examples used – Job Under Reported</vt:lpstr>
      <vt:lpstr>Narrative Descriptions</vt:lpstr>
      <vt:lpstr>Narrative Descriptions - Continued</vt:lpstr>
      <vt:lpstr>Resources</vt:lpstr>
      <vt:lpstr>Questions and Answers</vt:lpstr>
    </vt:vector>
  </TitlesOfParts>
  <Company>Booz Allen Hamilton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Booz Allen Hamilton</dc:creator>
  <cp:lastModifiedBy>William B. Davis</cp:lastModifiedBy>
  <cp:revision>841</cp:revision>
  <dcterms:created xsi:type="dcterms:W3CDTF">2007-11-07T18:00:46Z</dcterms:created>
  <dcterms:modified xsi:type="dcterms:W3CDTF">2011-07-08T18:42:17Z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0x01010014CBEEC9020A2D49B4025A0FBAE55B56</vt:lpwstr>
  </property>
</Properties>
</file>