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5"/>
  </p:notesMasterIdLst>
  <p:handoutMasterIdLst>
    <p:handoutMasterId r:id="rId36"/>
  </p:handoutMasterIdLst>
  <p:sldIdLst>
    <p:sldId id="377" r:id="rId6"/>
    <p:sldId id="490" r:id="rId7"/>
    <p:sldId id="459" r:id="rId8"/>
    <p:sldId id="495" r:id="rId9"/>
    <p:sldId id="505" r:id="rId10"/>
    <p:sldId id="496" r:id="rId11"/>
    <p:sldId id="466" r:id="rId12"/>
    <p:sldId id="467" r:id="rId13"/>
    <p:sldId id="493" r:id="rId14"/>
    <p:sldId id="507" r:id="rId15"/>
    <p:sldId id="469" r:id="rId16"/>
    <p:sldId id="470" r:id="rId17"/>
    <p:sldId id="472" r:id="rId18"/>
    <p:sldId id="497" r:id="rId19"/>
    <p:sldId id="498" r:id="rId20"/>
    <p:sldId id="506" r:id="rId21"/>
    <p:sldId id="509" r:id="rId22"/>
    <p:sldId id="510" r:id="rId23"/>
    <p:sldId id="474" r:id="rId24"/>
    <p:sldId id="475" r:id="rId25"/>
    <p:sldId id="476" r:id="rId26"/>
    <p:sldId id="499" r:id="rId27"/>
    <p:sldId id="480" r:id="rId28"/>
    <p:sldId id="502" r:id="rId29"/>
    <p:sldId id="500" r:id="rId30"/>
    <p:sldId id="501" r:id="rId31"/>
    <p:sldId id="483" r:id="rId32"/>
    <p:sldId id="485" r:id="rId33"/>
    <p:sldId id="383" r:id="rId34"/>
  </p:sldIdLst>
  <p:sldSz cx="9144000" cy="6858000" type="screen4x3"/>
  <p:notesSz cx="7010400" cy="9296400"/>
  <p:defaultTextStyle>
    <a:defPPr>
      <a:defRPr lang="en-US"/>
    </a:defPPr>
    <a:lvl1pPr algn="l" rtl="0" fontAlgn="base">
      <a:spcBef>
        <a:spcPct val="0"/>
      </a:spcBef>
      <a:spcAft>
        <a:spcPct val="0"/>
      </a:spcAft>
      <a:defRPr sz="2200" kern="1200">
        <a:solidFill>
          <a:schemeClr val="tx1"/>
        </a:solidFill>
        <a:latin typeface="Times New Roman" pitchFamily="18" charset="0"/>
        <a:ea typeface="+mn-ea"/>
        <a:cs typeface="+mn-cs"/>
      </a:defRPr>
    </a:lvl1pPr>
    <a:lvl2pPr marL="457200" algn="l" rtl="0" fontAlgn="base">
      <a:spcBef>
        <a:spcPct val="0"/>
      </a:spcBef>
      <a:spcAft>
        <a:spcPct val="0"/>
      </a:spcAft>
      <a:defRPr sz="2200" kern="1200">
        <a:solidFill>
          <a:schemeClr val="tx1"/>
        </a:solidFill>
        <a:latin typeface="Times New Roman" pitchFamily="18" charset="0"/>
        <a:ea typeface="+mn-ea"/>
        <a:cs typeface="+mn-cs"/>
      </a:defRPr>
    </a:lvl2pPr>
    <a:lvl3pPr marL="914400" algn="l" rtl="0" fontAlgn="base">
      <a:spcBef>
        <a:spcPct val="0"/>
      </a:spcBef>
      <a:spcAft>
        <a:spcPct val="0"/>
      </a:spcAft>
      <a:defRPr sz="2200" kern="1200">
        <a:solidFill>
          <a:schemeClr val="tx1"/>
        </a:solidFill>
        <a:latin typeface="Times New Roman" pitchFamily="18" charset="0"/>
        <a:ea typeface="+mn-ea"/>
        <a:cs typeface="+mn-cs"/>
      </a:defRPr>
    </a:lvl3pPr>
    <a:lvl4pPr marL="1371600" algn="l" rtl="0" fontAlgn="base">
      <a:spcBef>
        <a:spcPct val="0"/>
      </a:spcBef>
      <a:spcAft>
        <a:spcPct val="0"/>
      </a:spcAft>
      <a:defRPr sz="2200" kern="1200">
        <a:solidFill>
          <a:schemeClr val="tx1"/>
        </a:solidFill>
        <a:latin typeface="Times New Roman" pitchFamily="18" charset="0"/>
        <a:ea typeface="+mn-ea"/>
        <a:cs typeface="+mn-cs"/>
      </a:defRPr>
    </a:lvl4pPr>
    <a:lvl5pPr marL="1828800" algn="l" rtl="0" fontAlgn="base">
      <a:spcBef>
        <a:spcPct val="0"/>
      </a:spcBef>
      <a:spcAft>
        <a:spcPct val="0"/>
      </a:spcAft>
      <a:defRPr sz="2200" kern="1200">
        <a:solidFill>
          <a:schemeClr val="tx1"/>
        </a:solidFill>
        <a:latin typeface="Times New Roman" pitchFamily="18" charset="0"/>
        <a:ea typeface="+mn-ea"/>
        <a:cs typeface="+mn-cs"/>
      </a:defRPr>
    </a:lvl5pPr>
    <a:lvl6pPr marL="2286000" algn="l" defTabSz="914400" rtl="0" eaLnBrk="1" latinLnBrk="0" hangingPunct="1">
      <a:defRPr sz="2200" kern="1200">
        <a:solidFill>
          <a:schemeClr val="tx1"/>
        </a:solidFill>
        <a:latin typeface="Times New Roman" pitchFamily="18" charset="0"/>
        <a:ea typeface="+mn-ea"/>
        <a:cs typeface="+mn-cs"/>
      </a:defRPr>
    </a:lvl6pPr>
    <a:lvl7pPr marL="2743200" algn="l" defTabSz="914400" rtl="0" eaLnBrk="1" latinLnBrk="0" hangingPunct="1">
      <a:defRPr sz="2200" kern="1200">
        <a:solidFill>
          <a:schemeClr val="tx1"/>
        </a:solidFill>
        <a:latin typeface="Times New Roman" pitchFamily="18" charset="0"/>
        <a:ea typeface="+mn-ea"/>
        <a:cs typeface="+mn-cs"/>
      </a:defRPr>
    </a:lvl7pPr>
    <a:lvl8pPr marL="3200400" algn="l" defTabSz="914400" rtl="0" eaLnBrk="1" latinLnBrk="0" hangingPunct="1">
      <a:defRPr sz="2200" kern="1200">
        <a:solidFill>
          <a:schemeClr val="tx1"/>
        </a:solidFill>
        <a:latin typeface="Times New Roman" pitchFamily="18" charset="0"/>
        <a:ea typeface="+mn-ea"/>
        <a:cs typeface="+mn-cs"/>
      </a:defRPr>
    </a:lvl8pPr>
    <a:lvl9pPr marL="3657600" algn="l" defTabSz="914400" rtl="0" eaLnBrk="1" latinLnBrk="0" hangingPunct="1">
      <a:defRPr sz="2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B. Davis" initials="WB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3333CC"/>
    <a:srgbClr val="777777"/>
    <a:srgbClr val="99CCFF"/>
    <a:srgbClr val="CCFFCC"/>
    <a:srgbClr val="FF9966"/>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5" autoAdjust="0"/>
    <p:restoredTop sz="91860" autoAdjust="0"/>
  </p:normalViewPr>
  <p:slideViewPr>
    <p:cSldViewPr snapToGrid="0">
      <p:cViewPr varScale="1">
        <p:scale>
          <a:sx n="69" d="100"/>
          <a:sy n="69" d="100"/>
        </p:scale>
        <p:origin x="-1362" y="-90"/>
      </p:cViewPr>
      <p:guideLst>
        <p:guide orient="horz" pos="626"/>
        <p:guide orient="horz" pos="2290"/>
        <p:guide orient="horz" pos="1467"/>
        <p:guide orient="horz" pos="3641"/>
        <p:guide pos="5027"/>
        <p:guide pos="345"/>
        <p:guide pos="5432"/>
      </p:guideLst>
    </p:cSldViewPr>
  </p:slideViewPr>
  <p:outlineViewPr>
    <p:cViewPr>
      <p:scale>
        <a:sx n="25" d="100"/>
        <a:sy n="25" d="100"/>
      </p:scale>
      <p:origin x="0" y="10074"/>
    </p:cViewPr>
  </p:outlineViewPr>
  <p:notesTextViewPr>
    <p:cViewPr>
      <p:scale>
        <a:sx n="100" d="100"/>
        <a:sy n="100" d="100"/>
      </p:scale>
      <p:origin x="0" y="0"/>
    </p:cViewPr>
  </p:notesTextViewPr>
  <p:sorterViewPr>
    <p:cViewPr>
      <p:scale>
        <a:sx n="100" d="100"/>
        <a:sy n="100" d="100"/>
      </p:scale>
      <p:origin x="0" y="4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2415">
              <a:defRPr sz="1300"/>
            </a:lvl1pPr>
          </a:lstStyle>
          <a:p>
            <a:pPr>
              <a:defRPr/>
            </a:pPr>
            <a:endParaRPr lang="en-US"/>
          </a:p>
        </p:txBody>
      </p:sp>
      <p:sp>
        <p:nvSpPr>
          <p:cNvPr id="2662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2415">
              <a:defRPr sz="1300"/>
            </a:lvl1pPr>
          </a:lstStyle>
          <a:p>
            <a:pPr>
              <a:defRPr/>
            </a:pPr>
            <a:endParaRPr lang="en-US"/>
          </a:p>
        </p:txBody>
      </p:sp>
      <p:sp>
        <p:nvSpPr>
          <p:cNvPr id="2662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2415">
              <a:defRPr sz="1300"/>
            </a:lvl1pPr>
          </a:lstStyle>
          <a:p>
            <a:pPr>
              <a:defRPr/>
            </a:pPr>
            <a:endParaRPr lang="en-US"/>
          </a:p>
        </p:txBody>
      </p:sp>
      <p:sp>
        <p:nvSpPr>
          <p:cNvPr id="2662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2415">
              <a:defRPr sz="1300"/>
            </a:lvl1pPr>
          </a:lstStyle>
          <a:p>
            <a:pPr>
              <a:defRPr/>
            </a:pPr>
            <a:fld id="{D643D471-713B-4E81-9D7E-62D155E5812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defTabSz="932415">
              <a:defRPr sz="1300"/>
            </a:lvl1pPr>
          </a:lstStyle>
          <a:p>
            <a:pPr>
              <a:defRPr/>
            </a:pPr>
            <a:endParaRPr lang="en-US"/>
          </a:p>
        </p:txBody>
      </p:sp>
      <p:sp>
        <p:nvSpPr>
          <p:cNvPr id="8195"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2415">
              <a:defRPr sz="13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defTabSz="932415">
              <a:defRPr sz="1300"/>
            </a:lvl1pPr>
          </a:lstStyle>
          <a:p>
            <a:pPr>
              <a:defRPr/>
            </a:pPr>
            <a:endParaRPr lang="en-US"/>
          </a:p>
        </p:txBody>
      </p:sp>
      <p:sp>
        <p:nvSpPr>
          <p:cNvPr id="8199"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2415">
              <a:defRPr sz="1300"/>
            </a:lvl1pPr>
          </a:lstStyle>
          <a:p>
            <a:pPr>
              <a:defRPr/>
            </a:pPr>
            <a:fld id="{3711B74B-ED93-4259-8E3A-ABE150DF4FC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cr.gov/"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fedgov.dnb.com/webform" TargetMode="External"/><Relationship Id="rId4" Type="http://schemas.openxmlformats.org/officeDocument/2006/relationships/hyperlink" Target="http://www.bpn.gov/ccr/Help.aspx"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cr.gov/"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fedgov.dnb.com/webform" TargetMode="External"/><Relationship Id="rId4" Type="http://schemas.openxmlformats.org/officeDocument/2006/relationships/hyperlink" Target="http://www.bpn.gov/ccr/Help.aspx"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ederalreporting.gov/"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fedgov.dnb.com/webfor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pPr defTabSz="931863"/>
            <a:fld id="{E20B9AA4-DF65-446C-8536-D9894D897FFB}" type="slidenum">
              <a:rPr lang="en-US" smtClean="0"/>
              <a:pPr defTabSz="931863"/>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buFontTx/>
              <a:buChar char="-"/>
              <a:defRPr/>
            </a:pPr>
            <a:endParaRPr lang="en-US" dirty="0"/>
          </a:p>
        </p:txBody>
      </p:sp>
      <p:sp>
        <p:nvSpPr>
          <p:cNvPr id="44036" name="Slide Number Placeholder 3"/>
          <p:cNvSpPr>
            <a:spLocks noGrp="1"/>
          </p:cNvSpPr>
          <p:nvPr>
            <p:ph type="sldNum" sz="quarter" idx="5"/>
          </p:nvPr>
        </p:nvSpPr>
        <p:spPr>
          <a:noFill/>
        </p:spPr>
        <p:txBody>
          <a:bodyPr/>
          <a:lstStyle/>
          <a:p>
            <a:pPr defTabSz="931863"/>
            <a:fld id="{42B99224-F16A-4167-A992-32EBAE91CBFB}" type="slidenum">
              <a:rPr lang="en-US" smtClean="0"/>
              <a:pPr defTabSz="931863"/>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pPr defTabSz="931863"/>
            <a:fld id="{ED1BFA6F-DE45-4B16-9791-5B4C965F3C93}" type="slidenum">
              <a:rPr lang="en-US" smtClean="0"/>
              <a:pPr defTabSz="931863"/>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11B74B-ED93-4259-8E3A-ABE150DF4FC6}"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dirty="0" smtClean="0"/>
              <a:t>CF/WEP:</a:t>
            </a:r>
            <a:r>
              <a:rPr lang="en-US" baseline="0" dirty="0" smtClean="0"/>
              <a:t> Loan funds completely disbursed followed by grant funds</a:t>
            </a:r>
          </a:p>
          <a:p>
            <a:r>
              <a:rPr lang="en-US" baseline="0" dirty="0" smtClean="0"/>
              <a:t>Broadband: </a:t>
            </a:r>
            <a:r>
              <a:rPr lang="en-US" sz="1200" kern="1200" baseline="0" dirty="0" smtClean="0">
                <a:solidFill>
                  <a:schemeClr val="tx1"/>
                </a:solidFill>
                <a:latin typeface="Times New Roman" pitchFamily="18" charset="0"/>
                <a:ea typeface="+mn-ea"/>
                <a:cs typeface="+mn-cs"/>
              </a:rPr>
              <a:t>L</a:t>
            </a:r>
            <a:r>
              <a:rPr lang="en-US" sz="1200" kern="1200" dirty="0" smtClean="0">
                <a:solidFill>
                  <a:schemeClr val="tx1"/>
                </a:solidFill>
                <a:latin typeface="Times New Roman" pitchFamily="18" charset="0"/>
                <a:ea typeface="+mn-ea"/>
                <a:cs typeface="+mn-cs"/>
              </a:rPr>
              <a:t>oan and grant funds are disbursed in proportion to the ratio of the grant-to-loan of the total Award.</a:t>
            </a:r>
            <a:r>
              <a:rPr lang="en-US" sz="1200" kern="1200" baseline="0" dirty="0" smtClean="0">
                <a:solidFill>
                  <a:schemeClr val="tx1"/>
                </a:solidFill>
                <a:latin typeface="Times New Roman" pitchFamily="18" charset="0"/>
                <a:ea typeface="+mn-ea"/>
                <a:cs typeface="+mn-cs"/>
              </a:rPr>
              <a:t> If the grant and loan are the same amount, the disbursements will be the same.</a:t>
            </a:r>
          </a:p>
          <a:p>
            <a:r>
              <a:rPr lang="en-US" baseline="0" dirty="0" smtClean="0"/>
              <a:t>	Ex: </a:t>
            </a:r>
            <a:r>
              <a:rPr lang="en-US" sz="1200" kern="1200" dirty="0" smtClean="0">
                <a:solidFill>
                  <a:schemeClr val="tx1"/>
                </a:solidFill>
                <a:latin typeface="Times New Roman" pitchFamily="18" charset="0"/>
                <a:ea typeface="+mn-ea"/>
                <a:cs typeface="+mn-cs"/>
              </a:rPr>
              <a:t>$4,627,306</a:t>
            </a:r>
            <a:r>
              <a:rPr lang="en-US" sz="1200" kern="1200" baseline="0" dirty="0" smtClean="0">
                <a:solidFill>
                  <a:schemeClr val="tx1"/>
                </a:solidFill>
                <a:latin typeface="Times New Roman" pitchFamily="18" charset="0"/>
                <a:ea typeface="+mn-ea"/>
                <a:cs typeface="+mn-cs"/>
              </a:rPr>
              <a:t> (Total Award Amount) = </a:t>
            </a:r>
            <a:r>
              <a:rPr lang="en-US" sz="1200" kern="1200" dirty="0" smtClean="0">
                <a:solidFill>
                  <a:schemeClr val="tx1"/>
                </a:solidFill>
                <a:latin typeface="Times New Roman" pitchFamily="18" charset="0"/>
                <a:ea typeface="+mn-ea"/>
                <a:cs typeface="+mn-cs"/>
              </a:rPr>
              <a:t>$2,267,380 grant (49%) + $2,359,926</a:t>
            </a:r>
            <a:r>
              <a:rPr lang="en-US" sz="1200" kern="1200" baseline="0" dirty="0" smtClean="0">
                <a:solidFill>
                  <a:schemeClr val="tx1"/>
                </a:solidFill>
                <a:latin typeface="Times New Roman" pitchFamily="18" charset="0"/>
                <a:ea typeface="+mn-ea"/>
                <a:cs typeface="+mn-cs"/>
              </a:rPr>
              <a:t> (51%)</a:t>
            </a:r>
          </a:p>
          <a:p>
            <a:r>
              <a:rPr lang="en-US" sz="1200" kern="1200" baseline="0" dirty="0" smtClean="0">
                <a:solidFill>
                  <a:schemeClr val="tx1"/>
                </a:solidFill>
                <a:latin typeface="Times New Roman" pitchFamily="18" charset="0"/>
                <a:ea typeface="+mn-ea"/>
                <a:cs typeface="+mn-cs"/>
              </a:rPr>
              <a:t>	Disbursement: $103,107.00 = $50,522.00 (grant funds) + $52,585.00 (loan funds)</a:t>
            </a:r>
            <a:endParaRPr lang="en-US" baseline="0" dirty="0" smtClean="0"/>
          </a:p>
        </p:txBody>
      </p:sp>
      <p:sp>
        <p:nvSpPr>
          <p:cNvPr id="19460" name="Slide Number Placeholder 3"/>
          <p:cNvSpPr>
            <a:spLocks noGrp="1"/>
          </p:cNvSpPr>
          <p:nvPr>
            <p:ph type="sldNum" sz="quarter" idx="5"/>
          </p:nvPr>
        </p:nvSpPr>
        <p:spPr>
          <a:noFill/>
        </p:spPr>
        <p:txBody>
          <a:bodyPr/>
          <a:lstStyle/>
          <a:p>
            <a:pPr defTabSz="931863"/>
            <a:fld id="{A99A404A-AEAC-4CD3-A6C6-CBFF57ACEC91}" type="slidenum">
              <a:rPr lang="en-US" smtClean="0"/>
              <a:pPr defTabSz="931863"/>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p>
        </p:txBody>
      </p:sp>
      <p:sp>
        <p:nvSpPr>
          <p:cNvPr id="20484" name="Slide Number Placeholder 3"/>
          <p:cNvSpPr>
            <a:spLocks noGrp="1"/>
          </p:cNvSpPr>
          <p:nvPr>
            <p:ph type="sldNum" sz="quarter" idx="5"/>
          </p:nvPr>
        </p:nvSpPr>
        <p:spPr>
          <a:noFill/>
        </p:spPr>
        <p:txBody>
          <a:bodyPr/>
          <a:lstStyle/>
          <a:p>
            <a:pPr defTabSz="931863"/>
            <a:fld id="{306122E3-FE0B-40D4-A0AA-E96AB1D7F196}" type="slidenum">
              <a:rPr lang="en-US" smtClean="0"/>
              <a:pPr defTabSz="931863"/>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pPr defTabSz="931863"/>
            <a:fld id="{8B68E676-4CB7-4087-9AFF-B5EEA88D9ECD}" type="slidenum">
              <a:rPr lang="en-US" smtClean="0"/>
              <a:pPr defTabSz="931863"/>
              <a:t>19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buFontTx/>
              <a:buChar char="-"/>
              <a:defRPr/>
            </a:pPr>
            <a:endParaRPr lang="en-US" dirty="0"/>
          </a:p>
        </p:txBody>
      </p:sp>
      <p:sp>
        <p:nvSpPr>
          <p:cNvPr id="47108" name="Slide Number Placeholder 3"/>
          <p:cNvSpPr>
            <a:spLocks noGrp="1"/>
          </p:cNvSpPr>
          <p:nvPr>
            <p:ph type="sldNum" sz="quarter" idx="5"/>
          </p:nvPr>
        </p:nvSpPr>
        <p:spPr>
          <a:noFill/>
        </p:spPr>
        <p:txBody>
          <a:bodyPr/>
          <a:lstStyle/>
          <a:p>
            <a:pPr defTabSz="931863"/>
            <a:fld id="{33958F2B-EA20-4FFF-86FB-5E7E81F029A9}" type="slidenum">
              <a:rPr lang="en-US" smtClean="0"/>
              <a:pPr defTabSz="931863"/>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buFontTx/>
              <a:buChar char="-"/>
              <a:defRPr/>
            </a:pPr>
            <a:r>
              <a:rPr lang="en-US" u="sng" dirty="0" smtClean="0"/>
              <a:t>From Pages 4-5 of USDA Recipient Reporting Guidelines:</a:t>
            </a:r>
          </a:p>
          <a:p>
            <a:pPr>
              <a:buFontTx/>
              <a:buChar char="-"/>
              <a:defRPr/>
            </a:pPr>
            <a:endParaRPr lang="en-US" b="1" dirty="0" smtClean="0"/>
          </a:p>
          <a:p>
            <a:pPr>
              <a:buFontTx/>
              <a:buChar char="-"/>
              <a:defRPr/>
            </a:pPr>
            <a:r>
              <a:rPr lang="en-US" b="1" dirty="0" smtClean="0"/>
              <a:t>For recipients with existing CCR registrations, ensure your CCR information is up-to-date and will be active throughout the reporting cycle</a:t>
            </a:r>
            <a:endParaRPr lang="en-US" dirty="0" smtClean="0"/>
          </a:p>
          <a:p>
            <a:pPr>
              <a:defRPr/>
            </a:pPr>
            <a:r>
              <a:rPr lang="en-US" dirty="0" smtClean="0"/>
              <a:t>Go to CCR's home page (</a:t>
            </a:r>
            <a:r>
              <a:rPr lang="en-US" u="sng" dirty="0" smtClean="0">
                <a:hlinkClick r:id="rId3"/>
              </a:rPr>
              <a:t>http://www.ccr.gov</a:t>
            </a:r>
            <a:r>
              <a:rPr lang="en-US" dirty="0" smtClean="0"/>
              <a:t>), and log in with your user ID and password. You will be directed to your “Manage Registrations” page.  </a:t>
            </a:r>
          </a:p>
          <a:p>
            <a:pPr>
              <a:defRPr/>
            </a:pPr>
            <a:r>
              <a:rPr lang="en-US" dirty="0" smtClean="0"/>
              <a:t>Under the “CCR Registrations Linked to Your Account” section, select “Update/Renew” for the DUNS number of the record you wish to change. </a:t>
            </a:r>
          </a:p>
          <a:p>
            <a:pPr>
              <a:defRPr/>
            </a:pPr>
            <a:endParaRPr lang="en-US" dirty="0" smtClean="0"/>
          </a:p>
          <a:p>
            <a:pPr>
              <a:defRPr/>
            </a:pPr>
            <a:r>
              <a:rPr lang="en-US" dirty="0" smtClean="0"/>
              <a:t>Make the necessary changes. Then click the “Validate/Save Data” button to register an update in the system. When you receive the “Registration Complete” screen your registration will process the update. </a:t>
            </a:r>
          </a:p>
          <a:p>
            <a:pPr>
              <a:defRPr/>
            </a:pPr>
            <a:endParaRPr lang="en-US" dirty="0" smtClean="0"/>
          </a:p>
          <a:p>
            <a:pPr>
              <a:defRPr/>
            </a:pPr>
            <a:r>
              <a:rPr lang="en-US" dirty="0" smtClean="0"/>
              <a:t>To submit a renewal with no changes, follow the same steps listed above with the exception of making changes to your information. Reminder: you must click “Validate/Save Data” to activate the renewal even if none of your information has changed. Please be aware that requirements may have been implemented since your last visit. You may receive an error on your renewal if a new requirement is not fulfilled.</a:t>
            </a:r>
          </a:p>
          <a:p>
            <a:pPr>
              <a:defRPr/>
            </a:pPr>
            <a:r>
              <a:rPr lang="en-US" dirty="0" smtClean="0"/>
              <a:t> </a:t>
            </a:r>
          </a:p>
          <a:p>
            <a:pPr>
              <a:defRPr/>
            </a:pPr>
            <a:r>
              <a:rPr lang="en-US" dirty="0" smtClean="0"/>
              <a:t>If recipients have questions, they should refer to the CCR help page at:  </a:t>
            </a:r>
            <a:r>
              <a:rPr lang="en-US" u="sng" dirty="0" smtClean="0">
                <a:hlinkClick r:id="rId4" tooltip="Go to CCR Help page"/>
              </a:rPr>
              <a:t>http://www.bpn.gov/ccr/Help.aspx</a:t>
            </a:r>
            <a:r>
              <a:rPr lang="en-US" dirty="0" smtClean="0"/>
              <a:t>. It contains further directions and a helpdesk line.</a:t>
            </a:r>
          </a:p>
          <a:p>
            <a:pPr>
              <a:defRPr/>
            </a:pPr>
            <a:endParaRPr lang="en-US" dirty="0" smtClean="0"/>
          </a:p>
          <a:p>
            <a:pPr>
              <a:buFontTx/>
              <a:buChar char="-"/>
              <a:defRPr/>
            </a:pPr>
            <a:r>
              <a:rPr lang="en-US" b="1" dirty="0" smtClean="0"/>
              <a:t>For recipients requiring CCR registration, register with CCR and obtain a DUNS number in order to register</a:t>
            </a:r>
            <a:endParaRPr lang="en-US" dirty="0" smtClean="0"/>
          </a:p>
          <a:p>
            <a:pPr>
              <a:defRPr/>
            </a:pPr>
            <a:r>
              <a:rPr lang="en-US" dirty="0" smtClean="0"/>
              <a:t>New reporters are encouraged to register early to ensure time for Dun and Bradstreet Universal Numbering system (DUNS) number and Central Contractor Registry (CCR) registration. For instructions, please read </a:t>
            </a:r>
            <a:r>
              <a:rPr lang="en-US" u="sng" dirty="0" smtClean="0"/>
              <a:t> Chapter 2 of the User Guide</a:t>
            </a:r>
            <a:r>
              <a:rPr lang="en-US" dirty="0" smtClean="0"/>
              <a:t> at the downloads page of FederalReporting.gov.  Additionally, all recipients carry the responsibility to ensure that their CCR information is up-to-date and will be active throughout the reporting cycle.  CCR registration must be renewed at least every 12 months and an expired registration will prevent report submission &amp;/or modification by the recipient.   </a:t>
            </a:r>
          </a:p>
          <a:p>
            <a:pPr>
              <a:defRPr/>
            </a:pPr>
            <a:endParaRPr lang="en-US" dirty="0" smtClean="0"/>
          </a:p>
          <a:p>
            <a:pPr>
              <a:defRPr/>
            </a:pPr>
            <a:r>
              <a:rPr lang="en-US" dirty="0" smtClean="0"/>
              <a:t>Maintaining current Points of Contact in the CCR record will assure recipients that renewal reminders are received.   It is the recipient’s responsibility to ensure that that their DUNS number and entity record is accurate and active with Dun and Bradstreet (D&amp;B).  While DUNS numbers don’t expire, Dun and Bradstreet (D&amp;B) does conduct routine and continuous data maintenance and outreach to verify operations at a location.  When operations cannot be verified for a particular DUNS number, D&amp;B may flag the number “inactive,” which could interfere with successful reporting. It is also important that the entity information is accurate when reporting on government websites.  In order to request a DUNS number or to lookup, review, or modify a record at D&amp;B, recipients may use the following two free resources:</a:t>
            </a:r>
          </a:p>
          <a:p>
            <a:pPr>
              <a:defRPr/>
            </a:pPr>
            <a:endParaRPr lang="en-US" dirty="0" smtClean="0"/>
          </a:p>
          <a:p>
            <a:pPr>
              <a:defRPr/>
            </a:pPr>
            <a:r>
              <a:rPr lang="en-US" dirty="0" smtClean="0"/>
              <a:t>The self-service web form at </a:t>
            </a:r>
            <a:r>
              <a:rPr lang="en-US" u="sng" dirty="0" smtClean="0">
                <a:hlinkClick r:id="rId5"/>
              </a:rPr>
              <a:t>http://fedgov.dnb.com/webform</a:t>
            </a:r>
            <a:r>
              <a:rPr lang="en-US" dirty="0" smtClean="0"/>
              <a:t> allows a recipient to lookup their DUNS number, review the data on file, request changes if necessary, or request a new DUNS number, if needed.</a:t>
            </a:r>
          </a:p>
          <a:p>
            <a:pPr>
              <a:defRPr/>
            </a:pPr>
            <a:endParaRPr lang="en-US" dirty="0" smtClean="0"/>
          </a:p>
          <a:p>
            <a:pPr>
              <a:defRPr/>
            </a:pPr>
            <a:r>
              <a:rPr lang="en-US" dirty="0" smtClean="0"/>
              <a:t>Recipients may call (866) 705-5711 to verify that a DUNS number is active and confirm other details about their entity</a:t>
            </a:r>
            <a:endParaRPr lang="en-US" dirty="0"/>
          </a:p>
        </p:txBody>
      </p:sp>
      <p:sp>
        <p:nvSpPr>
          <p:cNvPr id="48132" name="Slide Number Placeholder 3"/>
          <p:cNvSpPr>
            <a:spLocks noGrp="1"/>
          </p:cNvSpPr>
          <p:nvPr>
            <p:ph type="sldNum" sz="quarter" idx="5"/>
          </p:nvPr>
        </p:nvSpPr>
        <p:spPr>
          <a:noFill/>
        </p:spPr>
        <p:txBody>
          <a:bodyPr/>
          <a:lstStyle/>
          <a:p>
            <a:pPr defTabSz="931863"/>
            <a:fld id="{71C0606C-EF42-452F-8179-B7587607A2D9}" type="slidenum">
              <a:rPr lang="en-US" smtClean="0"/>
              <a:pPr defTabSz="931863"/>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buFontTx/>
              <a:buChar char="-"/>
              <a:defRPr/>
            </a:pPr>
            <a:r>
              <a:rPr lang="en-US" u="sng" dirty="0" smtClean="0"/>
              <a:t>From Pages 4-5 of USDA Recipient Reporting Guidelines:</a:t>
            </a:r>
          </a:p>
          <a:p>
            <a:pPr>
              <a:buFontTx/>
              <a:buChar char="-"/>
              <a:defRPr/>
            </a:pPr>
            <a:endParaRPr lang="en-US" b="1" dirty="0" smtClean="0"/>
          </a:p>
          <a:p>
            <a:pPr>
              <a:buFontTx/>
              <a:buChar char="-"/>
              <a:defRPr/>
            </a:pPr>
            <a:r>
              <a:rPr lang="en-US" b="1" dirty="0" smtClean="0"/>
              <a:t>For recipients with existing CCR registrations, ensure your CCR information is up-to-date and will be active throughout the reporting cycle</a:t>
            </a:r>
            <a:endParaRPr lang="en-US" dirty="0" smtClean="0"/>
          </a:p>
          <a:p>
            <a:pPr>
              <a:defRPr/>
            </a:pPr>
            <a:r>
              <a:rPr lang="en-US" dirty="0" smtClean="0"/>
              <a:t>Go to CCR's home page (</a:t>
            </a:r>
            <a:r>
              <a:rPr lang="en-US" u="sng" dirty="0" smtClean="0">
                <a:hlinkClick r:id="rId3"/>
              </a:rPr>
              <a:t>http://www.ccr.gov</a:t>
            </a:r>
            <a:r>
              <a:rPr lang="en-US" dirty="0" smtClean="0"/>
              <a:t>), and log in with your user ID and password. You will be directed to your “Manage Registrations” page.  </a:t>
            </a:r>
          </a:p>
          <a:p>
            <a:pPr>
              <a:defRPr/>
            </a:pPr>
            <a:r>
              <a:rPr lang="en-US" dirty="0" smtClean="0"/>
              <a:t>Under the “CCR Registrations Linked to Your Account” section, select “Update/Renew” for the DUNS number of the record you wish to change. </a:t>
            </a:r>
          </a:p>
          <a:p>
            <a:pPr>
              <a:defRPr/>
            </a:pPr>
            <a:endParaRPr lang="en-US" dirty="0" smtClean="0"/>
          </a:p>
          <a:p>
            <a:pPr>
              <a:defRPr/>
            </a:pPr>
            <a:r>
              <a:rPr lang="en-US" dirty="0" smtClean="0"/>
              <a:t>Make the necessary changes. Then click the “Validate/Save Data” button to register an update in the system. When you receive the “Registration Complete” screen your registration will process the update. </a:t>
            </a:r>
          </a:p>
          <a:p>
            <a:pPr>
              <a:defRPr/>
            </a:pPr>
            <a:endParaRPr lang="en-US" dirty="0" smtClean="0"/>
          </a:p>
          <a:p>
            <a:pPr>
              <a:defRPr/>
            </a:pPr>
            <a:r>
              <a:rPr lang="en-US" dirty="0" smtClean="0"/>
              <a:t>To submit a renewal with no changes, follow the same steps listed above with the exception of making changes to your information. Reminder: you must click “Validate/Save Data” to activate the renewal even if none of your information has changed. Please be aware that requirements may have been implemented since your last visit. You may receive an error on your renewal if a new requirement is not fulfilled.</a:t>
            </a:r>
          </a:p>
          <a:p>
            <a:pPr>
              <a:defRPr/>
            </a:pPr>
            <a:r>
              <a:rPr lang="en-US" dirty="0" smtClean="0"/>
              <a:t> </a:t>
            </a:r>
          </a:p>
          <a:p>
            <a:pPr>
              <a:defRPr/>
            </a:pPr>
            <a:r>
              <a:rPr lang="en-US" dirty="0" smtClean="0"/>
              <a:t>If recipients have questions, they should refer to the CCR help page at:  </a:t>
            </a:r>
            <a:r>
              <a:rPr lang="en-US" u="sng" dirty="0" smtClean="0">
                <a:hlinkClick r:id="rId4" tooltip="Go to CCR Help page"/>
              </a:rPr>
              <a:t>http://www.bpn.gov/ccr/Help.aspx</a:t>
            </a:r>
            <a:r>
              <a:rPr lang="en-US" dirty="0" smtClean="0"/>
              <a:t>. It contains further directions and a helpdesk line.</a:t>
            </a:r>
          </a:p>
          <a:p>
            <a:pPr>
              <a:defRPr/>
            </a:pPr>
            <a:endParaRPr lang="en-US" dirty="0" smtClean="0"/>
          </a:p>
          <a:p>
            <a:pPr>
              <a:buFontTx/>
              <a:buChar char="-"/>
              <a:defRPr/>
            </a:pPr>
            <a:r>
              <a:rPr lang="en-US" b="1" dirty="0" smtClean="0"/>
              <a:t>For recipients requiring CCR registration, register with CCR and obtain a DUNS number in order to register</a:t>
            </a:r>
            <a:endParaRPr lang="en-US" dirty="0" smtClean="0"/>
          </a:p>
          <a:p>
            <a:pPr>
              <a:defRPr/>
            </a:pPr>
            <a:r>
              <a:rPr lang="en-US" dirty="0" smtClean="0"/>
              <a:t>New reporters are encouraged to register early to ensure time for Dun and Bradstreet Universal Numbering system (DUNS) number and Central Contractor Registry (CCR) registration. For instructions, please read </a:t>
            </a:r>
            <a:r>
              <a:rPr lang="en-US" u="sng" dirty="0" smtClean="0"/>
              <a:t> Chapter 2 of the User Guide</a:t>
            </a:r>
            <a:r>
              <a:rPr lang="en-US" dirty="0" smtClean="0"/>
              <a:t> at the downloads page of FederalReporting.gov.  Additionally, all recipients carry the responsibility to ensure that their CCR information is up-to-date and will be active throughout the reporting cycle.  CCR registration must be renewed at least every 12 months and an expired registration will prevent report submission &amp;/or modification by the recipient.   </a:t>
            </a:r>
          </a:p>
          <a:p>
            <a:pPr>
              <a:defRPr/>
            </a:pPr>
            <a:endParaRPr lang="en-US" dirty="0" smtClean="0"/>
          </a:p>
          <a:p>
            <a:pPr>
              <a:defRPr/>
            </a:pPr>
            <a:r>
              <a:rPr lang="en-US" dirty="0" smtClean="0"/>
              <a:t>Maintaining current Points of Contact in the CCR record will assure recipients that renewal reminders are received.   It is the recipient’s responsibility to ensure that that their DUNS number and entity record is accurate and active with Dun and Bradstreet (D&amp;B).  While DUNS numbers don’t expire, Dun and Bradstreet (D&amp;B) does conduct routine and continuous data maintenance and outreach to verify operations at a location.  When operations cannot be verified for a particular DUNS number, D&amp;B may flag the number “inactive,” which could interfere with successful reporting. It is also important that the entity information is accurate when reporting on government websites.  In order to request a DUNS number or to lookup, review, or modify a record at D&amp;B, recipients may use the following two free resources:</a:t>
            </a:r>
          </a:p>
          <a:p>
            <a:pPr>
              <a:defRPr/>
            </a:pPr>
            <a:endParaRPr lang="en-US" dirty="0" smtClean="0"/>
          </a:p>
          <a:p>
            <a:pPr>
              <a:defRPr/>
            </a:pPr>
            <a:r>
              <a:rPr lang="en-US" dirty="0" smtClean="0"/>
              <a:t>The self-service web form at </a:t>
            </a:r>
            <a:r>
              <a:rPr lang="en-US" u="sng" dirty="0" smtClean="0">
                <a:hlinkClick r:id="rId5"/>
              </a:rPr>
              <a:t>http://fedgov.dnb.com/webform</a:t>
            </a:r>
            <a:r>
              <a:rPr lang="en-US" dirty="0" smtClean="0"/>
              <a:t> allows a recipient to lookup their DUNS number, review the data on file, request changes if necessary, or request a new DUNS number, if needed.</a:t>
            </a:r>
          </a:p>
          <a:p>
            <a:pPr>
              <a:defRPr/>
            </a:pPr>
            <a:endParaRPr lang="en-US" dirty="0" smtClean="0"/>
          </a:p>
          <a:p>
            <a:pPr>
              <a:defRPr/>
            </a:pPr>
            <a:r>
              <a:rPr lang="en-US" dirty="0" smtClean="0"/>
              <a:t>Recipients may call (866) 705-5711 to verify that a DUNS number is active and confirm other details about their entity</a:t>
            </a:r>
            <a:endParaRPr lang="en-US" dirty="0"/>
          </a:p>
        </p:txBody>
      </p:sp>
      <p:sp>
        <p:nvSpPr>
          <p:cNvPr id="49156" name="Slide Number Placeholder 3"/>
          <p:cNvSpPr>
            <a:spLocks noGrp="1"/>
          </p:cNvSpPr>
          <p:nvPr>
            <p:ph type="sldNum" sz="quarter" idx="5"/>
          </p:nvPr>
        </p:nvSpPr>
        <p:spPr>
          <a:noFill/>
        </p:spPr>
        <p:txBody>
          <a:bodyPr/>
          <a:lstStyle/>
          <a:p>
            <a:pPr defTabSz="931863"/>
            <a:fld id="{14BD4A6D-BF5B-4573-BEA1-0EAF09189E87}" type="slidenum">
              <a:rPr lang="en-US" smtClean="0"/>
              <a:pPr defTabSz="931863"/>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smtClean="0"/>
          </a:p>
        </p:txBody>
      </p:sp>
      <p:sp>
        <p:nvSpPr>
          <p:cNvPr id="50180" name="Slide Number Placeholder 3"/>
          <p:cNvSpPr>
            <a:spLocks noGrp="1"/>
          </p:cNvSpPr>
          <p:nvPr>
            <p:ph type="sldNum" sz="quarter" idx="5"/>
          </p:nvPr>
        </p:nvSpPr>
        <p:spPr>
          <a:noFill/>
        </p:spPr>
        <p:txBody>
          <a:bodyPr/>
          <a:lstStyle/>
          <a:p>
            <a:pPr defTabSz="931863"/>
            <a:fld id="{A4D41844-3E46-44E4-B474-34F53C71C959}" type="slidenum">
              <a:rPr lang="en-US" smtClean="0"/>
              <a:pPr defTabSz="931863"/>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pPr defTabSz="931863"/>
            <a:fld id="{2E7AA340-647D-4C6A-9085-6D0367E2A696}" type="slidenum">
              <a:rPr lang="en-US" smtClean="0"/>
              <a:pPr defTabSz="931863"/>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b="1" u="sng" dirty="0" smtClean="0"/>
              <a:t>From USDA Recipient Reporting Guidelines:</a:t>
            </a:r>
          </a:p>
          <a:p>
            <a:pPr>
              <a:defRPr/>
            </a:pPr>
            <a:endParaRPr lang="en-US" dirty="0" smtClean="0"/>
          </a:p>
          <a:p>
            <a:pPr>
              <a:defRPr/>
            </a:pPr>
            <a:r>
              <a:rPr lang="en-US" dirty="0" smtClean="0"/>
              <a:t>Recipients register at the </a:t>
            </a:r>
            <a:r>
              <a:rPr lang="en-US" u="sng" dirty="0" smtClean="0">
                <a:hlinkClick r:id="rId3"/>
              </a:rPr>
              <a:t>FederalReporting.gov Web portal</a:t>
            </a:r>
            <a:r>
              <a:rPr lang="en-US" u="sng" dirty="0" smtClean="0"/>
              <a:t> (federalreporting.gov)</a:t>
            </a:r>
            <a:r>
              <a:rPr lang="en-US" dirty="0" smtClean="0"/>
              <a:t>.  All recipients, including grantees) must register with Central Contractor Registry (CCR) and obtain a DUNS number in order to register.  CCR registrations must be fully up-to-date and remain active throughout the reporting cycle.  Because re-instating an expired registration requires specific recipient actions to protect the security of the record, processing time, and additional time to update FederalReporting.gov, agencies must advise recipients to check their CCR registration prior to the beginning of each reporting cycle. </a:t>
            </a:r>
          </a:p>
          <a:p>
            <a:pPr>
              <a:defRPr/>
            </a:pPr>
            <a:endParaRPr lang="en-US" dirty="0" smtClean="0"/>
          </a:p>
          <a:p>
            <a:pPr>
              <a:defRPr/>
            </a:pPr>
            <a:r>
              <a:rPr lang="en-US" dirty="0" smtClean="0"/>
              <a:t>New reporters are encouraged to register early to ensure time for Dun and Bradstreet Universal Numbering system (DUNS) number and Central Contractor Registry (CCR) registration. For instructions, please read </a:t>
            </a:r>
            <a:r>
              <a:rPr lang="en-US" u="sng" dirty="0" smtClean="0"/>
              <a:t> Chapter 2 of the User Guide</a:t>
            </a:r>
            <a:r>
              <a:rPr lang="en-US" dirty="0" smtClean="0"/>
              <a:t> at the downloads page of FederalReporting.gov.  Additionally, all recipients carry the responsibility to ensure that their CCR information is up-to-date and will be active throughout the reporting cycle.  CCR registration must be renewed at least every 12 months and an expired registration will prevent report submission &amp;/or modification by the recipient.   Maintaining current Points of Contact in the CCR record will assure recipients that renewal reminders are received.   It is the recipient’s responsibility to ensure that that their DUNS number and entity record is accurate and active with Dun and Bradstreet (D&amp;B).  While DUNS numbers don’t expire, Dun and Bradstreet (D&amp;B) does conduct routine and continuous data maintenance and outreach to verify operations at a location.  When operations cannot be verified for a particular DUNS number, D&amp;B may flag the number “inactive,” which could interfere with successful reporting. It is also important that the entity information is accurate when reporting on government websites.  In order to request a DUNS number or to lookup, review, or modify a record at D&amp;B, recipients may use the following two free resources:</a:t>
            </a:r>
          </a:p>
          <a:p>
            <a:pPr>
              <a:defRPr/>
            </a:pPr>
            <a:endParaRPr lang="en-US" dirty="0" smtClean="0"/>
          </a:p>
          <a:p>
            <a:pPr>
              <a:defRPr/>
            </a:pPr>
            <a:r>
              <a:rPr lang="en-US" dirty="0" smtClean="0"/>
              <a:t>The self-service web form at </a:t>
            </a:r>
            <a:r>
              <a:rPr lang="en-US" u="sng" dirty="0" smtClean="0">
                <a:hlinkClick r:id="rId4"/>
              </a:rPr>
              <a:t>http://fedgov.dnb.com/webform</a:t>
            </a:r>
            <a:r>
              <a:rPr lang="en-US" dirty="0" smtClean="0"/>
              <a:t> allows a recipient to lookup their DUNS number, review the data on file, request changes if necessary, or request a new DUNS number, if needed.</a:t>
            </a:r>
          </a:p>
          <a:p>
            <a:pPr>
              <a:defRPr/>
            </a:pPr>
            <a:endParaRPr lang="en-US" dirty="0" smtClean="0"/>
          </a:p>
          <a:p>
            <a:pPr>
              <a:defRPr/>
            </a:pPr>
            <a:r>
              <a:rPr lang="en-US" dirty="0" smtClean="0"/>
              <a:t>Recipients may call (866) 705-5711 to verify that a DUNS number is active and confirm other details about their entity.</a:t>
            </a:r>
            <a:endParaRPr lang="en-US" dirty="0"/>
          </a:p>
        </p:txBody>
      </p:sp>
      <p:sp>
        <p:nvSpPr>
          <p:cNvPr id="51204" name="Slide Number Placeholder 3"/>
          <p:cNvSpPr>
            <a:spLocks noGrp="1"/>
          </p:cNvSpPr>
          <p:nvPr>
            <p:ph type="sldNum" sz="quarter" idx="5"/>
          </p:nvPr>
        </p:nvSpPr>
        <p:spPr>
          <a:noFill/>
        </p:spPr>
        <p:txBody>
          <a:bodyPr/>
          <a:lstStyle/>
          <a:p>
            <a:pPr defTabSz="931863"/>
            <a:fld id="{2E026FD7-4795-4E60-B468-A803F5B738FA}" type="slidenum">
              <a:rPr lang="en-US" smtClean="0"/>
              <a:pPr defTabSz="931863"/>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pPr defTabSz="931863"/>
            <a:fld id="{D6F6FDC7-5766-47B5-8F04-9004BE04AB93}" type="slidenum">
              <a:rPr lang="en-US" smtClean="0"/>
              <a:pPr defTabSz="931863"/>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pPr defTabSz="931863"/>
            <a:fld id="{09377D4B-D514-4E8A-8D2F-5113AD082CA9}" type="slidenum">
              <a:rPr lang="en-US" smtClean="0"/>
              <a:pPr defTabSz="931863"/>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pPr defTabSz="931863"/>
            <a:fld id="{CD25B62A-9A75-4050-8865-E5C33DA49A06}" type="slidenum">
              <a:rPr lang="en-US" smtClean="0"/>
              <a:pPr defTabSz="931863"/>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711B74B-ED93-4259-8E3A-ABE150DF4FC6}"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pPr defTabSz="931863"/>
            <a:fld id="{7C581726-2D23-4B10-AEA4-0D36ABF72413}" type="slidenum">
              <a:rPr lang="en-US" smtClean="0"/>
              <a:pPr defTabSz="931863"/>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Dates highlighted in </a:t>
            </a:r>
            <a:r>
              <a:rPr lang="en-US" b="1" u="sng" dirty="0" smtClean="0">
                <a:solidFill>
                  <a:schemeClr val="accent6"/>
                </a:solidFill>
              </a:rPr>
              <a:t>Blue underline</a:t>
            </a:r>
            <a:r>
              <a:rPr lang="en-US" dirty="0" smtClean="0"/>
              <a:t> indicate major milestones for Recipients</a:t>
            </a:r>
            <a:endParaRPr lang="en-US" dirty="0"/>
          </a:p>
        </p:txBody>
      </p:sp>
      <p:sp>
        <p:nvSpPr>
          <p:cNvPr id="38916" name="Slide Number Placeholder 3"/>
          <p:cNvSpPr>
            <a:spLocks noGrp="1"/>
          </p:cNvSpPr>
          <p:nvPr>
            <p:ph type="sldNum" sz="quarter" idx="5"/>
          </p:nvPr>
        </p:nvSpPr>
        <p:spPr>
          <a:noFill/>
        </p:spPr>
        <p:txBody>
          <a:bodyPr/>
          <a:lstStyle/>
          <a:p>
            <a:pPr defTabSz="931863"/>
            <a:fld id="{447218A2-8258-42BD-AC85-A4E53DCA964F}" type="slidenum">
              <a:rPr lang="en-US" smtClean="0"/>
              <a:pPr defTabSz="931863"/>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t>RD has Circuit Riders and Technical Assistance Providers throughout the country:  Your RD State office contact will have a list of these resources.  Please contact them and they will put you in touch with someone who can provide you assistance.</a:t>
            </a:r>
          </a:p>
          <a:p>
            <a:endParaRPr lang="en-US" dirty="0" smtClean="0"/>
          </a:p>
          <a:p>
            <a:r>
              <a:rPr lang="en-US" dirty="0" smtClean="0"/>
              <a:t>USDA RD Computer locations:  A consolidated list with a map and addresses for each computer location may be found on the ARRA Recipient Reporting web site:</a:t>
            </a:r>
            <a:r>
              <a:rPr lang="en-US" baseline="0" dirty="0" smtClean="0"/>
              <a:t> http://www.rurdev.usda.gov/arra/reporting.html</a:t>
            </a:r>
            <a:r>
              <a:rPr lang="en-US" dirty="0" smtClean="0"/>
              <a:t>  </a:t>
            </a:r>
          </a:p>
          <a:p>
            <a:endParaRPr lang="en-US" dirty="0" smtClean="0"/>
          </a:p>
          <a:p>
            <a:r>
              <a:rPr lang="en-US" dirty="0" smtClean="0"/>
              <a:t>In addition to the State Office POC, some states have designated Area Office (Field Office) points of contact which work directly with the recipients.</a:t>
            </a:r>
          </a:p>
          <a:p>
            <a:pPr>
              <a:buFontTx/>
              <a:buChar char="-"/>
            </a:pPr>
            <a:r>
              <a:rPr lang="en-US" dirty="0" smtClean="0"/>
              <a:t>In these cases, the State POC coordinates all the reporting activities in the State and works directly with the Area Office POC’s and recipients.  This will vary state-to-state.</a:t>
            </a:r>
          </a:p>
          <a:p>
            <a:pPr>
              <a:buFontTx/>
              <a:buChar char="-"/>
            </a:pPr>
            <a:endParaRPr lang="en-US" dirty="0" smtClean="0"/>
          </a:p>
          <a:p>
            <a:endParaRPr lang="en-US" dirty="0" smtClean="0"/>
          </a:p>
          <a:p>
            <a:endParaRPr lang="en-US" dirty="0" smtClean="0"/>
          </a:p>
        </p:txBody>
      </p:sp>
      <p:sp>
        <p:nvSpPr>
          <p:cNvPr id="39940" name="Slide Number Placeholder 3"/>
          <p:cNvSpPr>
            <a:spLocks noGrp="1"/>
          </p:cNvSpPr>
          <p:nvPr>
            <p:ph type="sldNum" sz="quarter" idx="5"/>
          </p:nvPr>
        </p:nvSpPr>
        <p:spPr>
          <a:noFill/>
        </p:spPr>
        <p:txBody>
          <a:bodyPr/>
          <a:lstStyle/>
          <a:p>
            <a:pPr defTabSz="931863"/>
            <a:fld id="{A1DE8B85-8487-4735-85BD-F561AFBB5387}" type="slidenum">
              <a:rPr lang="en-US" smtClean="0"/>
              <a:pPr defTabSz="931863"/>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a:p>
            <a:endParaRPr lang="en-US" smtClean="0"/>
          </a:p>
          <a:p>
            <a:endParaRPr lang="en-US" smtClean="0"/>
          </a:p>
        </p:txBody>
      </p:sp>
      <p:sp>
        <p:nvSpPr>
          <p:cNvPr id="40964" name="Slide Number Placeholder 3"/>
          <p:cNvSpPr>
            <a:spLocks noGrp="1"/>
          </p:cNvSpPr>
          <p:nvPr>
            <p:ph type="sldNum" sz="quarter" idx="5"/>
          </p:nvPr>
        </p:nvSpPr>
        <p:spPr>
          <a:noFill/>
        </p:spPr>
        <p:txBody>
          <a:bodyPr/>
          <a:lstStyle/>
          <a:p>
            <a:pPr defTabSz="931863"/>
            <a:fld id="{F410D778-3E33-49A8-A71B-0BCFF97177EA}" type="slidenum">
              <a:rPr lang="en-US" smtClean="0"/>
              <a:pPr defTabSz="931863"/>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a:p>
            <a:endParaRPr lang="en-US" smtClean="0"/>
          </a:p>
          <a:p>
            <a:endParaRPr lang="en-US" smtClean="0"/>
          </a:p>
        </p:txBody>
      </p:sp>
      <p:sp>
        <p:nvSpPr>
          <p:cNvPr id="41988" name="Slide Number Placeholder 3"/>
          <p:cNvSpPr>
            <a:spLocks noGrp="1"/>
          </p:cNvSpPr>
          <p:nvPr>
            <p:ph type="sldNum" sz="quarter" idx="5"/>
          </p:nvPr>
        </p:nvSpPr>
        <p:spPr>
          <a:noFill/>
        </p:spPr>
        <p:txBody>
          <a:bodyPr/>
          <a:lstStyle/>
          <a:p>
            <a:pPr defTabSz="931863"/>
            <a:fld id="{794F3DAF-E3EE-4504-B69C-65F5E5A8202B}" type="slidenum">
              <a:rPr lang="en-US" smtClean="0"/>
              <a:pPr defTabSz="931863"/>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buFontTx/>
              <a:buChar char="-"/>
              <a:defRPr/>
            </a:pPr>
            <a:endParaRPr lang="en-US" dirty="0"/>
          </a:p>
        </p:txBody>
      </p:sp>
      <p:sp>
        <p:nvSpPr>
          <p:cNvPr id="43012" name="Slide Number Placeholder 3"/>
          <p:cNvSpPr>
            <a:spLocks noGrp="1"/>
          </p:cNvSpPr>
          <p:nvPr>
            <p:ph type="sldNum" sz="quarter" idx="5"/>
          </p:nvPr>
        </p:nvSpPr>
        <p:spPr>
          <a:noFill/>
        </p:spPr>
        <p:txBody>
          <a:bodyPr/>
          <a:lstStyle/>
          <a:p>
            <a:pPr defTabSz="931863"/>
            <a:fld id="{F01E9D2D-BDCF-47D1-8779-307B7F9C735C}" type="slidenum">
              <a:rPr lang="en-US" smtClean="0"/>
              <a:pPr defTabSz="931863"/>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recovery_gov_logo.jpg"/>
          <p:cNvPicPr>
            <a:picLocks noChangeAspect="1"/>
          </p:cNvPicPr>
          <p:nvPr userDrawn="1"/>
        </p:nvPicPr>
        <p:blipFill>
          <a:blip r:embed="rId3" cstate="print"/>
          <a:srcRect/>
          <a:stretch>
            <a:fillRect/>
          </a:stretch>
        </p:blipFill>
        <p:spPr bwMode="auto">
          <a:xfrm>
            <a:off x="7881938" y="6154738"/>
            <a:ext cx="684212" cy="615950"/>
          </a:xfrm>
          <a:prstGeom prst="rect">
            <a:avLst/>
          </a:prstGeom>
          <a:noFill/>
          <a:ln w="9525">
            <a:noFill/>
            <a:miter lim="800000"/>
            <a:headEnd/>
            <a:tailEnd/>
          </a:ln>
        </p:spPr>
      </p:pic>
      <p:graphicFrame>
        <p:nvGraphicFramePr>
          <p:cNvPr id="3" name="Object 24"/>
          <p:cNvGraphicFramePr>
            <a:graphicFrameLocks noChangeAspect="1"/>
          </p:cNvGraphicFramePr>
          <p:nvPr/>
        </p:nvGraphicFramePr>
        <p:xfrm>
          <a:off x="347663" y="6126163"/>
          <a:ext cx="1506537" cy="573087"/>
        </p:xfrm>
        <a:graphic>
          <a:graphicData uri="http://schemas.openxmlformats.org/presentationml/2006/ole">
            <p:oleObj spid="_x0000_s67586" name="Image" r:id="rId4" imgW="11365079" imgH="4317460" progId="">
              <p:embed/>
            </p:oleObj>
          </a:graphicData>
        </a:graphic>
      </p:graphicFrame>
      <p:pic>
        <p:nvPicPr>
          <p:cNvPr id="4" name="Picture 23" descr="pptBanner"/>
          <p:cNvPicPr>
            <a:picLocks noChangeAspect="1" noChangeArrowheads="1"/>
          </p:cNvPicPr>
          <p:nvPr userDrawn="1"/>
        </p:nvPicPr>
        <p:blipFill>
          <a:blip r:embed="rId5" cstate="print"/>
          <a:srcRect/>
          <a:stretch>
            <a:fillRect/>
          </a:stretch>
        </p:blipFill>
        <p:spPr bwMode="auto">
          <a:xfrm>
            <a:off x="0" y="0"/>
            <a:ext cx="9144000" cy="1581150"/>
          </a:xfrm>
          <a:prstGeom prst="rect">
            <a:avLst/>
          </a:prstGeom>
          <a:noFill/>
          <a:ln w="9525">
            <a:noFill/>
            <a:miter lim="800000"/>
            <a:headEnd/>
            <a:tailEnd/>
          </a:ln>
        </p:spPr>
      </p:pic>
      <p:sp>
        <p:nvSpPr>
          <p:cNvPr id="5" name="TextBox 4"/>
          <p:cNvSpPr txBox="1"/>
          <p:nvPr userDrawn="1"/>
        </p:nvSpPr>
        <p:spPr>
          <a:xfrm>
            <a:off x="1335088" y="1654175"/>
            <a:ext cx="6894512" cy="1262063"/>
          </a:xfrm>
          <a:prstGeom prst="rect">
            <a:avLst/>
          </a:prstGeom>
          <a:noFill/>
        </p:spPr>
        <p:txBody>
          <a:bodyPr>
            <a:spAutoFit/>
          </a:bodyPr>
          <a:lstStyle/>
          <a:p>
            <a:pPr algn="ctr">
              <a:defRPr/>
            </a:pPr>
            <a:endParaRPr lang="en-US" sz="3200" dirty="0"/>
          </a:p>
          <a:p>
            <a:pPr>
              <a:defRPr/>
            </a:pPr>
            <a:endParaRPr lang="en-US" dirty="0"/>
          </a:p>
          <a:p>
            <a:pPr>
              <a:defRPr/>
            </a:pPr>
            <a:endParaRPr lang="en-US" dirty="0"/>
          </a:p>
        </p:txBody>
      </p:sp>
      <p:sp>
        <p:nvSpPr>
          <p:cNvPr id="6" name="Footer Placeholder 5"/>
          <p:cNvSpPr>
            <a:spLocks noGrp="1" noChangeArrowheads="1"/>
          </p:cNvSpPr>
          <p:nvPr>
            <p:ph type="ftr" sz="quarter" idx="10"/>
          </p:nvPr>
        </p:nvSpPr>
        <p:spPr bwMode="auto">
          <a:xfrm>
            <a:off x="3117850" y="6253163"/>
            <a:ext cx="2908300" cy="4699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a:defRPr sz="1400"/>
            </a:lvl1pPr>
          </a:lstStyle>
          <a:p>
            <a:pPr>
              <a:defRPr/>
            </a:pPr>
            <a:endParaRPr lang="en-US"/>
          </a:p>
        </p:txBody>
      </p:sp>
      <p:sp>
        <p:nvSpPr>
          <p:cNvPr id="7" name="Rectangle 6"/>
          <p:cNvSpPr>
            <a:spLocks noGrp="1" noChangeArrowheads="1"/>
          </p:cNvSpPr>
          <p:nvPr>
            <p:ph type="sldNum" sz="quarter" idx="11"/>
          </p:nvPr>
        </p:nvSpPr>
        <p:spPr>
          <a:xfrm>
            <a:off x="6580188" y="6253163"/>
            <a:ext cx="1871662" cy="469900"/>
          </a:xfrm>
        </p:spPr>
        <p:txBody>
          <a:bodyPr rIns="91429"/>
          <a:lstStyle>
            <a:lvl1pPr>
              <a:defRPr sz="1400" b="0">
                <a:solidFill>
                  <a:schemeClr val="tx1"/>
                </a:solidFill>
                <a:latin typeface="Times New Roman" pitchFamily="18" charset="0"/>
              </a:defRPr>
            </a:lvl1pPr>
          </a:lstStyle>
          <a:p>
            <a:pPr>
              <a:defRPr/>
            </a:pPr>
            <a:fld id="{9E7ECB49-500A-41A2-83BD-A7C5CC50811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274679DD-7EF8-4BDB-A12D-7327D05A0A1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296863"/>
            <a:ext cx="2097087" cy="5786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5125" y="296863"/>
            <a:ext cx="6142038" cy="5786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509CEE5B-7426-456C-A424-36FD57A694F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125" y="296863"/>
            <a:ext cx="8340725" cy="7699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5125" y="1600200"/>
            <a:ext cx="8391525" cy="4483100"/>
          </a:xfrm>
        </p:spPr>
        <p:txBody>
          <a:bodyPr/>
          <a:lstStyle/>
          <a:p>
            <a:pPr lvl="0"/>
            <a:endParaRPr lang="en-US" noProof="0" dirty="0" smtClean="0"/>
          </a:p>
        </p:txBody>
      </p:sp>
      <p:sp>
        <p:nvSpPr>
          <p:cNvPr id="4" name="Rectangle 22"/>
          <p:cNvSpPr>
            <a:spLocks noGrp="1" noChangeArrowheads="1"/>
          </p:cNvSpPr>
          <p:nvPr>
            <p:ph type="sldNum" sz="quarter" idx="10"/>
          </p:nvPr>
        </p:nvSpPr>
        <p:spPr>
          <a:ln/>
        </p:spPr>
        <p:txBody>
          <a:bodyPr/>
          <a:lstStyle>
            <a:lvl1pPr>
              <a:defRPr/>
            </a:lvl1pPr>
          </a:lstStyle>
          <a:p>
            <a:pPr>
              <a:defRPr/>
            </a:pPr>
            <a:fld id="{AE4CCFA0-4446-4766-9EB7-BE8C23DD4D2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3" descr="pptBanner"/>
          <p:cNvPicPr>
            <a:picLocks noChangeAspect="1" noChangeArrowheads="1"/>
          </p:cNvPicPr>
          <p:nvPr userDrawn="1"/>
        </p:nvPicPr>
        <p:blipFill>
          <a:blip r:embed="rId3" cstate="print"/>
          <a:srcRect/>
          <a:stretch>
            <a:fillRect/>
          </a:stretch>
        </p:blipFill>
        <p:spPr bwMode="auto">
          <a:xfrm>
            <a:off x="0" y="0"/>
            <a:ext cx="9144000" cy="1581150"/>
          </a:xfrm>
          <a:prstGeom prst="rect">
            <a:avLst/>
          </a:prstGeom>
          <a:noFill/>
          <a:ln w="9525">
            <a:noFill/>
            <a:miter lim="800000"/>
            <a:headEnd/>
            <a:tailEnd/>
          </a:ln>
        </p:spPr>
      </p:pic>
      <p:graphicFrame>
        <p:nvGraphicFramePr>
          <p:cNvPr id="5" name="Object 20"/>
          <p:cNvGraphicFramePr>
            <a:graphicFrameLocks noChangeAspect="1"/>
          </p:cNvGraphicFramePr>
          <p:nvPr/>
        </p:nvGraphicFramePr>
        <p:xfrm>
          <a:off x="347663" y="6126163"/>
          <a:ext cx="1506537" cy="573087"/>
        </p:xfrm>
        <a:graphic>
          <a:graphicData uri="http://schemas.openxmlformats.org/presentationml/2006/ole">
            <p:oleObj spid="_x0000_s68610" name="Image" r:id="rId4" imgW="11365079" imgH="4317460" progId="">
              <p:embed/>
            </p:oleObj>
          </a:graphicData>
        </a:graphic>
      </p:graphicFrame>
      <p:pic>
        <p:nvPicPr>
          <p:cNvPr id="6" name="Picture 6" descr="recovery_gov_logo.jpg"/>
          <p:cNvPicPr>
            <a:picLocks noChangeAspect="1"/>
          </p:cNvPicPr>
          <p:nvPr userDrawn="1"/>
        </p:nvPicPr>
        <p:blipFill>
          <a:blip r:embed="rId5" cstate="print"/>
          <a:srcRect/>
          <a:stretch>
            <a:fillRect/>
          </a:stretch>
        </p:blipFill>
        <p:spPr bwMode="auto">
          <a:xfrm>
            <a:off x="7881938" y="6154738"/>
            <a:ext cx="684212" cy="615950"/>
          </a:xfrm>
          <a:prstGeom prst="rect">
            <a:avLst/>
          </a:prstGeom>
          <a:noFill/>
          <a:ln w="9525">
            <a:noFill/>
            <a:miter lim="800000"/>
            <a:headEnd/>
            <a:tailEnd/>
          </a:ln>
        </p:spPr>
      </p:pic>
      <p:pic>
        <p:nvPicPr>
          <p:cNvPr id="7" name="Picture 7" descr="recovery_gov_logo.jpg"/>
          <p:cNvPicPr>
            <a:picLocks noChangeAspect="1"/>
          </p:cNvPicPr>
          <p:nvPr userDrawn="1"/>
        </p:nvPicPr>
        <p:blipFill>
          <a:blip r:embed="rId5" cstate="print"/>
          <a:srcRect/>
          <a:stretch>
            <a:fillRect/>
          </a:stretch>
        </p:blipFill>
        <p:spPr bwMode="auto">
          <a:xfrm>
            <a:off x="7881938" y="6154738"/>
            <a:ext cx="684212" cy="6159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3"/>
          <p:cNvSpPr>
            <a:spLocks noGrp="1"/>
          </p:cNvSpPr>
          <p:nvPr>
            <p:ph type="sldNum" sz="quarter" idx="10"/>
          </p:nvPr>
        </p:nvSpPr>
        <p:spPr/>
        <p:txBody>
          <a:bodyPr/>
          <a:lstStyle>
            <a:lvl1pPr>
              <a:defRPr/>
            </a:lvl1pPr>
          </a:lstStyle>
          <a:p>
            <a:pPr>
              <a:defRPr/>
            </a:pPr>
            <a:fld id="{029604F2-E1F4-423F-B761-0FABEBFDA59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6AE106C0-D32D-4A32-8274-A74CDD57F3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600200"/>
            <a:ext cx="4119563" cy="448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600200"/>
            <a:ext cx="4119562" cy="448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6AD373A6-D959-43DB-B53E-D2A345A73B0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811B6020-079C-4B43-951F-F7D6693BCAF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75924289-9C90-47CC-9920-6618626AAB0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D1587AA2-AE17-41FF-A0F4-FDC90082692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36771B1B-C816-4D65-B7FC-D799D96047B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893062D8-9756-4407-88E9-3F59630BC4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23" descr="pptBanner"/>
          <p:cNvPicPr>
            <a:picLocks noChangeAspect="1" noChangeArrowheads="1"/>
          </p:cNvPicPr>
          <p:nvPr/>
        </p:nvPicPr>
        <p:blipFill>
          <a:blip r:embed="rId15" cstate="print"/>
          <a:srcRect/>
          <a:stretch>
            <a:fillRect/>
          </a:stretch>
        </p:blipFill>
        <p:spPr bwMode="auto">
          <a:xfrm>
            <a:off x="0" y="0"/>
            <a:ext cx="9144000" cy="1581150"/>
          </a:xfrm>
          <a:prstGeom prst="rect">
            <a:avLst/>
          </a:prstGeom>
          <a:noFill/>
          <a:ln w="9525">
            <a:noFill/>
            <a:miter lim="800000"/>
            <a:headEnd/>
            <a:tailEnd/>
          </a:ln>
        </p:spPr>
      </p:pic>
      <p:sp>
        <p:nvSpPr>
          <p:cNvPr id="1029" name="Rectangle 2"/>
          <p:cNvSpPr>
            <a:spLocks noGrp="1" noChangeArrowheads="1"/>
          </p:cNvSpPr>
          <p:nvPr>
            <p:ph type="title"/>
          </p:nvPr>
        </p:nvSpPr>
        <p:spPr bwMode="auto">
          <a:xfrm>
            <a:off x="365125" y="296863"/>
            <a:ext cx="8340725" cy="769937"/>
          </a:xfrm>
          <a:prstGeom prst="rect">
            <a:avLst/>
          </a:prstGeom>
          <a:noFill/>
          <a:ln w="9525">
            <a:noFill/>
            <a:miter lim="800000"/>
            <a:headEnd/>
            <a:tailEnd/>
          </a:ln>
        </p:spPr>
        <p:txBody>
          <a:bodyPr vert="horz" wrap="square" lIns="0" tIns="45714" rIns="0" bIns="45714" numCol="1" anchor="t"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65125" y="1600200"/>
            <a:ext cx="8391525" cy="4483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aphicFrame>
        <p:nvGraphicFramePr>
          <p:cNvPr id="1026" name="Object 20"/>
          <p:cNvGraphicFramePr>
            <a:graphicFrameLocks noChangeAspect="1"/>
          </p:cNvGraphicFramePr>
          <p:nvPr/>
        </p:nvGraphicFramePr>
        <p:xfrm>
          <a:off x="347663" y="6126163"/>
          <a:ext cx="1506537" cy="573087"/>
        </p:xfrm>
        <a:graphic>
          <a:graphicData uri="http://schemas.openxmlformats.org/presentationml/2006/ole">
            <p:oleObj spid="_x0000_s1026" name="Image" r:id="rId16" imgW="11365079" imgH="4317460" progId="">
              <p:embed/>
            </p:oleObj>
          </a:graphicData>
        </a:graphic>
      </p:graphicFrame>
      <p:sp>
        <p:nvSpPr>
          <p:cNvPr id="1046" name="Rectangle 22"/>
          <p:cNvSpPr>
            <a:spLocks noGrp="1" noChangeArrowheads="1"/>
          </p:cNvSpPr>
          <p:nvPr>
            <p:ph type="sldNum" sz="quarter" idx="4"/>
          </p:nvPr>
        </p:nvSpPr>
        <p:spPr bwMode="auto">
          <a:xfrm>
            <a:off x="7245350" y="6394450"/>
            <a:ext cx="1804988" cy="190500"/>
          </a:xfrm>
          <a:prstGeom prst="rect">
            <a:avLst/>
          </a:prstGeom>
          <a:noFill/>
          <a:ln w="9525">
            <a:noFill/>
            <a:miter lim="800000"/>
            <a:headEnd/>
            <a:tailEnd/>
          </a:ln>
          <a:effectLst/>
        </p:spPr>
        <p:txBody>
          <a:bodyPr vert="horz" wrap="square" lIns="91429" tIns="45714" rIns="0" bIns="45714" numCol="1" anchor="t" anchorCtr="0" compatLnSpc="1">
            <a:prstTxWarp prst="textNoShape">
              <a:avLst/>
            </a:prstTxWarp>
          </a:bodyPr>
          <a:lstStyle>
            <a:lvl1pPr algn="r">
              <a:defRPr sz="1100" b="1">
                <a:solidFill>
                  <a:srgbClr val="4D4D4D"/>
                </a:solidFill>
                <a:latin typeface="+mn-lt"/>
              </a:defRPr>
            </a:lvl1pPr>
          </a:lstStyle>
          <a:p>
            <a:pPr>
              <a:defRPr/>
            </a:pPr>
            <a:fld id="{B8C77B1A-22C9-45F6-B03B-DAD6F3423ED7}" type="slidenum">
              <a:rPr lang="en-US"/>
              <a:pPr>
                <a:defRPr/>
              </a:pPr>
              <a:t>‹#›</a:t>
            </a:fld>
            <a:endParaRPr lang="en-US" dirty="0"/>
          </a:p>
        </p:txBody>
      </p:sp>
      <p:pic>
        <p:nvPicPr>
          <p:cNvPr id="1032" name="Picture 6" descr="recovery_gov_logo.jpg"/>
          <p:cNvPicPr>
            <a:picLocks noChangeAspect="1"/>
          </p:cNvPicPr>
          <p:nvPr/>
        </p:nvPicPr>
        <p:blipFill>
          <a:blip r:embed="rId17" cstate="print"/>
          <a:srcRect/>
          <a:stretch>
            <a:fillRect/>
          </a:stretch>
        </p:blipFill>
        <p:spPr bwMode="auto">
          <a:xfrm>
            <a:off x="7881938" y="6154738"/>
            <a:ext cx="684212" cy="615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9" r:id="rId1"/>
    <p:sldLayoutId id="2147484200"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Lst>
  <p:hf hdr="0" ftr="0" dt="0"/>
  <p:txStyles>
    <p:titleStyle>
      <a:lvl1pPr algn="l" rtl="0" eaLnBrk="0" fontAlgn="base" hangingPunct="0">
        <a:lnSpc>
          <a:spcPct val="90000"/>
        </a:lnSpc>
        <a:spcBef>
          <a:spcPct val="0"/>
        </a:spcBef>
        <a:spcAft>
          <a:spcPct val="0"/>
        </a:spcAft>
        <a:defRPr sz="2400" b="1">
          <a:solidFill>
            <a:srgbClr val="0C4980"/>
          </a:solidFill>
          <a:latin typeface="+mj-lt"/>
          <a:ea typeface="+mj-ea"/>
          <a:cs typeface="+mj-cs"/>
        </a:defRPr>
      </a:lvl1pPr>
      <a:lvl2pPr algn="l" rtl="0" eaLnBrk="0" fontAlgn="base" hangingPunct="0">
        <a:lnSpc>
          <a:spcPct val="90000"/>
        </a:lnSpc>
        <a:spcBef>
          <a:spcPct val="0"/>
        </a:spcBef>
        <a:spcAft>
          <a:spcPct val="0"/>
        </a:spcAft>
        <a:defRPr sz="2400" b="1">
          <a:solidFill>
            <a:srgbClr val="0C4980"/>
          </a:solidFill>
          <a:latin typeface="Arial Narrow" pitchFamily="34" charset="0"/>
        </a:defRPr>
      </a:lvl2pPr>
      <a:lvl3pPr algn="l" rtl="0" eaLnBrk="0" fontAlgn="base" hangingPunct="0">
        <a:lnSpc>
          <a:spcPct val="90000"/>
        </a:lnSpc>
        <a:spcBef>
          <a:spcPct val="0"/>
        </a:spcBef>
        <a:spcAft>
          <a:spcPct val="0"/>
        </a:spcAft>
        <a:defRPr sz="2400" b="1">
          <a:solidFill>
            <a:srgbClr val="0C4980"/>
          </a:solidFill>
          <a:latin typeface="Arial Narrow" pitchFamily="34" charset="0"/>
        </a:defRPr>
      </a:lvl3pPr>
      <a:lvl4pPr algn="l" rtl="0" eaLnBrk="0" fontAlgn="base" hangingPunct="0">
        <a:lnSpc>
          <a:spcPct val="90000"/>
        </a:lnSpc>
        <a:spcBef>
          <a:spcPct val="0"/>
        </a:spcBef>
        <a:spcAft>
          <a:spcPct val="0"/>
        </a:spcAft>
        <a:defRPr sz="2400" b="1">
          <a:solidFill>
            <a:srgbClr val="0C4980"/>
          </a:solidFill>
          <a:latin typeface="Arial Narrow" pitchFamily="34" charset="0"/>
        </a:defRPr>
      </a:lvl4pPr>
      <a:lvl5pPr algn="l" rtl="0" eaLnBrk="0" fontAlgn="base" hangingPunct="0">
        <a:lnSpc>
          <a:spcPct val="90000"/>
        </a:lnSpc>
        <a:spcBef>
          <a:spcPct val="0"/>
        </a:spcBef>
        <a:spcAft>
          <a:spcPct val="0"/>
        </a:spcAft>
        <a:defRPr sz="2400" b="1">
          <a:solidFill>
            <a:srgbClr val="0C4980"/>
          </a:solidFill>
          <a:latin typeface="Arial Narrow" pitchFamily="34" charset="0"/>
        </a:defRPr>
      </a:lvl5pPr>
      <a:lvl6pPr marL="457200" algn="l" rtl="0" fontAlgn="base">
        <a:lnSpc>
          <a:spcPct val="90000"/>
        </a:lnSpc>
        <a:spcBef>
          <a:spcPct val="0"/>
        </a:spcBef>
        <a:spcAft>
          <a:spcPct val="0"/>
        </a:spcAft>
        <a:defRPr sz="2400" b="1">
          <a:solidFill>
            <a:srgbClr val="0C4980"/>
          </a:solidFill>
          <a:latin typeface="Arial Narrow" pitchFamily="34" charset="0"/>
        </a:defRPr>
      </a:lvl6pPr>
      <a:lvl7pPr marL="914400" algn="l" rtl="0" fontAlgn="base">
        <a:lnSpc>
          <a:spcPct val="90000"/>
        </a:lnSpc>
        <a:spcBef>
          <a:spcPct val="0"/>
        </a:spcBef>
        <a:spcAft>
          <a:spcPct val="0"/>
        </a:spcAft>
        <a:defRPr sz="2400" b="1">
          <a:solidFill>
            <a:srgbClr val="0C4980"/>
          </a:solidFill>
          <a:latin typeface="Arial Narrow" pitchFamily="34" charset="0"/>
        </a:defRPr>
      </a:lvl7pPr>
      <a:lvl8pPr marL="1371600" algn="l" rtl="0" fontAlgn="base">
        <a:lnSpc>
          <a:spcPct val="90000"/>
        </a:lnSpc>
        <a:spcBef>
          <a:spcPct val="0"/>
        </a:spcBef>
        <a:spcAft>
          <a:spcPct val="0"/>
        </a:spcAft>
        <a:defRPr sz="2400" b="1">
          <a:solidFill>
            <a:srgbClr val="0C4980"/>
          </a:solidFill>
          <a:latin typeface="Arial Narrow" pitchFamily="34" charset="0"/>
        </a:defRPr>
      </a:lvl8pPr>
      <a:lvl9pPr marL="1828800" algn="l" rtl="0" fontAlgn="base">
        <a:lnSpc>
          <a:spcPct val="90000"/>
        </a:lnSpc>
        <a:spcBef>
          <a:spcPct val="0"/>
        </a:spcBef>
        <a:spcAft>
          <a:spcPct val="0"/>
        </a:spcAft>
        <a:defRPr sz="2400" b="1">
          <a:solidFill>
            <a:srgbClr val="0C4980"/>
          </a:solidFill>
          <a:latin typeface="Arial Narrow" pitchFamily="34" charset="0"/>
        </a:defRPr>
      </a:lvl9pPr>
    </p:titleStyle>
    <p:bodyStyle>
      <a:lvl1pPr marL="177800" indent="-177800" algn="l" rtl="0" eaLnBrk="0" fontAlgn="base" hangingPunct="0">
        <a:lnSpc>
          <a:spcPts val="1900"/>
        </a:lnSpc>
        <a:spcBef>
          <a:spcPts val="1200"/>
        </a:spcBef>
        <a:spcAft>
          <a:spcPct val="0"/>
        </a:spcAft>
        <a:buClr>
          <a:srgbClr val="003366"/>
        </a:buClr>
        <a:buSzPct val="125000"/>
        <a:buFont typeface="Wingdings" pitchFamily="2" charset="2"/>
        <a:buChar char="§"/>
        <a:defRPr sz="1600">
          <a:solidFill>
            <a:schemeClr val="tx1"/>
          </a:solidFill>
          <a:latin typeface="+mn-lt"/>
          <a:ea typeface="+mn-ea"/>
          <a:cs typeface="+mn-cs"/>
        </a:defRPr>
      </a:lvl1pPr>
      <a:lvl2pPr marL="482600" indent="-190500" algn="l" rtl="0" eaLnBrk="0" fontAlgn="base" hangingPunct="0">
        <a:lnSpc>
          <a:spcPts val="1700"/>
        </a:lnSpc>
        <a:spcBef>
          <a:spcPts val="500"/>
        </a:spcBef>
        <a:spcAft>
          <a:spcPct val="0"/>
        </a:spcAft>
        <a:buClr>
          <a:srgbClr val="528A8A"/>
        </a:buClr>
        <a:buFont typeface="Wingdings" pitchFamily="2" charset="2"/>
        <a:buChar char="§"/>
        <a:defRPr sz="1600">
          <a:solidFill>
            <a:schemeClr val="tx1"/>
          </a:solidFill>
          <a:latin typeface="+mn-lt"/>
        </a:defRPr>
      </a:lvl2pPr>
      <a:lvl3pPr marL="1143000" indent="-228600" algn="l" rtl="0" eaLnBrk="0" fontAlgn="base" hangingPunct="0">
        <a:lnSpc>
          <a:spcPts val="1700"/>
        </a:lnSpc>
        <a:spcBef>
          <a:spcPts val="500"/>
        </a:spcBef>
        <a:spcAft>
          <a:spcPct val="0"/>
        </a:spcAft>
        <a:buClr>
          <a:srgbClr val="528A8A"/>
        </a:buClr>
        <a:buChar char="•"/>
        <a:defRPr sz="1600">
          <a:solidFill>
            <a:schemeClr val="tx1"/>
          </a:solidFill>
          <a:latin typeface="+mn-lt"/>
        </a:defRPr>
      </a:lvl3pPr>
      <a:lvl4pPr marL="1600200" indent="-228600" algn="l" rtl="0" eaLnBrk="0" fontAlgn="base" hangingPunct="0">
        <a:lnSpc>
          <a:spcPts val="1700"/>
        </a:lnSpc>
        <a:spcBef>
          <a:spcPts val="500"/>
        </a:spcBef>
        <a:spcAft>
          <a:spcPct val="0"/>
        </a:spcAft>
        <a:buClr>
          <a:srgbClr val="528A8A"/>
        </a:buClr>
        <a:buChar char="•"/>
        <a:defRPr sz="1600">
          <a:solidFill>
            <a:schemeClr val="tx1"/>
          </a:solidFill>
          <a:latin typeface="+mn-lt"/>
        </a:defRPr>
      </a:lvl4pPr>
      <a:lvl5pPr marL="2057400" indent="-228600" algn="l" rtl="0" eaLnBrk="0" fontAlgn="base" hangingPunct="0">
        <a:lnSpc>
          <a:spcPts val="1700"/>
        </a:lnSpc>
        <a:spcBef>
          <a:spcPts val="500"/>
        </a:spcBef>
        <a:spcAft>
          <a:spcPct val="0"/>
        </a:spcAft>
        <a:buClr>
          <a:srgbClr val="528A8A"/>
        </a:buClr>
        <a:buChar char="•"/>
        <a:defRPr sz="1600">
          <a:solidFill>
            <a:schemeClr val="tx1"/>
          </a:solidFill>
          <a:latin typeface="+mn-lt"/>
        </a:defRPr>
      </a:lvl5pPr>
      <a:lvl6pPr marL="2514600" indent="-228600" algn="l" rtl="0" fontAlgn="base">
        <a:lnSpc>
          <a:spcPts val="1700"/>
        </a:lnSpc>
        <a:spcBef>
          <a:spcPts val="500"/>
        </a:spcBef>
        <a:spcAft>
          <a:spcPct val="0"/>
        </a:spcAft>
        <a:buClr>
          <a:srgbClr val="528A8A"/>
        </a:buClr>
        <a:buChar char="•"/>
        <a:defRPr sz="1600">
          <a:solidFill>
            <a:schemeClr val="tx1"/>
          </a:solidFill>
          <a:latin typeface="+mn-lt"/>
        </a:defRPr>
      </a:lvl6pPr>
      <a:lvl7pPr marL="2971800" indent="-228600" algn="l" rtl="0" fontAlgn="base">
        <a:lnSpc>
          <a:spcPts val="1700"/>
        </a:lnSpc>
        <a:spcBef>
          <a:spcPts val="500"/>
        </a:spcBef>
        <a:spcAft>
          <a:spcPct val="0"/>
        </a:spcAft>
        <a:buClr>
          <a:srgbClr val="528A8A"/>
        </a:buClr>
        <a:buChar char="•"/>
        <a:defRPr sz="1600">
          <a:solidFill>
            <a:schemeClr val="tx1"/>
          </a:solidFill>
          <a:latin typeface="+mn-lt"/>
        </a:defRPr>
      </a:lvl7pPr>
      <a:lvl8pPr marL="3429000" indent="-228600" algn="l" rtl="0" fontAlgn="base">
        <a:lnSpc>
          <a:spcPts val="1700"/>
        </a:lnSpc>
        <a:spcBef>
          <a:spcPts val="500"/>
        </a:spcBef>
        <a:spcAft>
          <a:spcPct val="0"/>
        </a:spcAft>
        <a:buClr>
          <a:srgbClr val="528A8A"/>
        </a:buClr>
        <a:buChar char="•"/>
        <a:defRPr sz="1600">
          <a:solidFill>
            <a:schemeClr val="tx1"/>
          </a:solidFill>
          <a:latin typeface="+mn-lt"/>
        </a:defRPr>
      </a:lvl8pPr>
      <a:lvl9pPr marL="3886200" indent="-228600" algn="l" rtl="0" fontAlgn="base">
        <a:lnSpc>
          <a:spcPts val="1700"/>
        </a:lnSpc>
        <a:spcBef>
          <a:spcPts val="500"/>
        </a:spcBef>
        <a:spcAft>
          <a:spcPct val="0"/>
        </a:spcAft>
        <a:buClr>
          <a:srgbClr val="528A8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3525" y="1163787"/>
            <a:ext cx="8340725" cy="2668443"/>
          </a:xfrm>
          <a:prstGeom prst="rect">
            <a:avLst/>
          </a:prstGeom>
        </p:spPr>
        <p:txBody>
          <a:bodyPr/>
          <a:lstStyle/>
          <a:p>
            <a:pPr algn="ctr">
              <a:lnSpc>
                <a:spcPct val="90000"/>
              </a:lnSpc>
              <a:defRPr/>
            </a:pPr>
            <a:r>
              <a:rPr lang="en-US" sz="4000" b="1" kern="0" dirty="0">
                <a:solidFill>
                  <a:srgbClr val="0C4980"/>
                </a:solidFill>
                <a:latin typeface="+mj-lt"/>
                <a:ea typeface="+mj-ea"/>
                <a:cs typeface="+mj-cs"/>
              </a:rPr>
              <a:t>Rural Development</a:t>
            </a:r>
            <a:br>
              <a:rPr lang="en-US" sz="4000" b="1" kern="0" dirty="0">
                <a:solidFill>
                  <a:srgbClr val="0C4980"/>
                </a:solidFill>
                <a:latin typeface="+mj-lt"/>
                <a:ea typeface="+mj-ea"/>
                <a:cs typeface="+mj-cs"/>
              </a:rPr>
            </a:br>
            <a:r>
              <a:rPr lang="en-US" sz="4000" b="1" kern="0" dirty="0">
                <a:solidFill>
                  <a:srgbClr val="0C4980"/>
                </a:solidFill>
                <a:latin typeface="+mj-lt"/>
                <a:ea typeface="+mj-ea"/>
                <a:cs typeface="+mj-cs"/>
              </a:rPr>
              <a:t>ARRA Recipient </a:t>
            </a:r>
            <a:r>
              <a:rPr lang="en-US" sz="4000" b="1" kern="0" dirty="0" smtClean="0">
                <a:solidFill>
                  <a:srgbClr val="0C4980"/>
                </a:solidFill>
                <a:latin typeface="+mj-lt"/>
                <a:ea typeface="+mj-ea"/>
                <a:cs typeface="+mj-cs"/>
              </a:rPr>
              <a:t>Reporting:</a:t>
            </a:r>
          </a:p>
          <a:p>
            <a:pPr algn="ctr">
              <a:lnSpc>
                <a:spcPct val="90000"/>
              </a:lnSpc>
              <a:defRPr/>
            </a:pPr>
            <a:r>
              <a:rPr lang="en-US" sz="4000" b="1" kern="0" dirty="0" smtClean="0">
                <a:solidFill>
                  <a:srgbClr val="0C4980"/>
                </a:solidFill>
                <a:latin typeface="+mj-lt"/>
                <a:ea typeface="+mj-ea"/>
                <a:cs typeface="+mj-cs"/>
              </a:rPr>
              <a:t> States and Circuit Riders/Technical Assistance Providers Only</a:t>
            </a:r>
            <a:endParaRPr lang="en-US" sz="4000" b="1" kern="0" dirty="0">
              <a:solidFill>
                <a:srgbClr val="0C4980"/>
              </a:solidFill>
              <a:latin typeface="+mj-lt"/>
              <a:ea typeface="+mj-ea"/>
              <a:cs typeface="+mj-cs"/>
            </a:endParaRPr>
          </a:p>
        </p:txBody>
      </p:sp>
      <p:sp>
        <p:nvSpPr>
          <p:cNvPr id="5" name="TextBox 4"/>
          <p:cNvSpPr txBox="1"/>
          <p:nvPr/>
        </p:nvSpPr>
        <p:spPr>
          <a:xfrm>
            <a:off x="1582738" y="4151313"/>
            <a:ext cx="5892800" cy="868362"/>
          </a:xfrm>
          <a:prstGeom prst="rect">
            <a:avLst/>
          </a:prstGeom>
          <a:noFill/>
        </p:spPr>
        <p:txBody>
          <a:bodyPr>
            <a:spAutoFit/>
          </a:bodyPr>
          <a:lstStyle/>
          <a:p>
            <a:pPr algn="ctr">
              <a:lnSpc>
                <a:spcPct val="90000"/>
              </a:lnSpc>
              <a:defRPr/>
            </a:pPr>
            <a:r>
              <a:rPr lang="en-US" sz="2800" b="1" dirty="0">
                <a:solidFill>
                  <a:srgbClr val="0C4980"/>
                </a:solidFill>
                <a:latin typeface="+mj-lt"/>
                <a:ea typeface="+mj-ea"/>
                <a:cs typeface="+mj-cs"/>
              </a:rPr>
              <a:t>Webinar</a:t>
            </a:r>
          </a:p>
          <a:p>
            <a:pPr algn="ctr">
              <a:lnSpc>
                <a:spcPct val="90000"/>
              </a:lnSpc>
              <a:defRPr/>
            </a:pPr>
            <a:r>
              <a:rPr lang="en-US" sz="2800" b="1" dirty="0" smtClean="0">
                <a:solidFill>
                  <a:srgbClr val="0C4980"/>
                </a:solidFill>
                <a:latin typeface="+mj-lt"/>
                <a:ea typeface="+mj-ea"/>
                <a:cs typeface="+mj-cs"/>
              </a:rPr>
              <a:t>March 2012</a:t>
            </a:r>
            <a:endParaRPr lang="en-US" sz="2800" b="1" dirty="0">
              <a:solidFill>
                <a:srgbClr val="0C4980"/>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0838" y="282575"/>
            <a:ext cx="8340725" cy="769938"/>
          </a:xfrm>
        </p:spPr>
        <p:txBody>
          <a:bodyPr/>
          <a:lstStyle/>
          <a:p>
            <a:pPr eaLnBrk="1" hangingPunct="1"/>
            <a:r>
              <a:rPr lang="en-US" sz="3600" smtClean="0"/>
              <a:t>Available resources for recipients (con’t)</a:t>
            </a:r>
          </a:p>
        </p:txBody>
      </p:sp>
      <p:sp>
        <p:nvSpPr>
          <p:cNvPr id="7171" name="Content Placeholder 2"/>
          <p:cNvSpPr>
            <a:spLocks noGrp="1"/>
          </p:cNvSpPr>
          <p:nvPr>
            <p:ph idx="1"/>
          </p:nvPr>
        </p:nvSpPr>
        <p:spPr>
          <a:xfrm>
            <a:off x="779463" y="1171575"/>
            <a:ext cx="5021262" cy="4835525"/>
          </a:xfrm>
        </p:spPr>
        <p:txBody>
          <a:bodyPr/>
          <a:lstStyle/>
          <a:p>
            <a:pPr marL="228600" indent="-228600">
              <a:lnSpc>
                <a:spcPct val="100000"/>
              </a:lnSpc>
              <a:spcBef>
                <a:spcPts val="400"/>
              </a:spcBef>
              <a:spcAft>
                <a:spcPts val="400"/>
              </a:spcAft>
              <a:defRPr/>
            </a:pPr>
            <a:r>
              <a:rPr lang="en-US" sz="1400" dirty="0" smtClean="0"/>
              <a:t>There is a wealth of training materials and resources, such as presentations and webinars, available for recipients</a:t>
            </a:r>
          </a:p>
          <a:p>
            <a:pPr marL="533400" lvl="1" indent="-228600">
              <a:lnSpc>
                <a:spcPct val="100000"/>
              </a:lnSpc>
              <a:spcBef>
                <a:spcPts val="400"/>
              </a:spcBef>
              <a:spcAft>
                <a:spcPts val="400"/>
              </a:spcAft>
              <a:defRPr/>
            </a:pPr>
            <a:r>
              <a:rPr lang="en-US" sz="1400" b="1" dirty="0" smtClean="0">
                <a:solidFill>
                  <a:schemeClr val="accent6"/>
                </a:solidFill>
              </a:rPr>
              <a:t>http://www.rurdev.usda.gov/recovery.html </a:t>
            </a:r>
          </a:p>
          <a:p>
            <a:pPr marL="1193800" lvl="2">
              <a:lnSpc>
                <a:spcPct val="100000"/>
              </a:lnSpc>
              <a:spcBef>
                <a:spcPts val="400"/>
              </a:spcBef>
              <a:spcAft>
                <a:spcPts val="400"/>
              </a:spcAft>
              <a:defRPr/>
            </a:pPr>
            <a:r>
              <a:rPr lang="en-US" sz="1400" dirty="0" smtClean="0"/>
              <a:t>USDA Rural Development Recovery Web site with useful links at the bottom under “Recipient Reporting” section</a:t>
            </a:r>
          </a:p>
          <a:p>
            <a:pPr marL="1193800" lvl="2">
              <a:lnSpc>
                <a:spcPct val="100000"/>
              </a:lnSpc>
              <a:spcBef>
                <a:spcPts val="600"/>
              </a:spcBef>
              <a:spcAft>
                <a:spcPts val="600"/>
              </a:spcAft>
              <a:defRPr/>
            </a:pPr>
            <a:r>
              <a:rPr lang="en-US" sz="1400" dirty="0" smtClean="0"/>
              <a:t>Includes links to FR.gov, Dun &amp; Bradstreet, CCR, Recovery.gov, RD Computer locations, USDA Recipient Reporting guidelines, 1511 Certifications</a:t>
            </a:r>
          </a:p>
          <a:p>
            <a:pPr marL="533400" lvl="1">
              <a:lnSpc>
                <a:spcPct val="100000"/>
              </a:lnSpc>
              <a:spcBef>
                <a:spcPts val="400"/>
              </a:spcBef>
              <a:spcAft>
                <a:spcPts val="400"/>
              </a:spcAft>
              <a:defRPr/>
            </a:pPr>
            <a:r>
              <a:rPr lang="en-US" sz="1400" b="1" dirty="0" smtClean="0">
                <a:solidFill>
                  <a:schemeClr val="accent6"/>
                </a:solidFill>
              </a:rPr>
              <a:t>http://www.whitehouse.gov/omb/recovery_default/</a:t>
            </a:r>
          </a:p>
          <a:p>
            <a:pPr marL="1193800" lvl="2">
              <a:lnSpc>
                <a:spcPct val="100000"/>
              </a:lnSpc>
              <a:spcBef>
                <a:spcPts val="400"/>
              </a:spcBef>
              <a:spcAft>
                <a:spcPts val="400"/>
              </a:spcAft>
              <a:defRPr/>
            </a:pPr>
            <a:r>
              <a:rPr lang="en-US" sz="1400" dirty="0" smtClean="0"/>
              <a:t>Contains Recovery Frequently Asked Questions and links to OMB Memorandums</a:t>
            </a:r>
          </a:p>
          <a:p>
            <a:pPr marL="1193800" lvl="2">
              <a:lnSpc>
                <a:spcPct val="100000"/>
              </a:lnSpc>
              <a:spcBef>
                <a:spcPts val="400"/>
              </a:spcBef>
              <a:spcAft>
                <a:spcPts val="400"/>
              </a:spcAft>
              <a:defRPr/>
            </a:pPr>
            <a:r>
              <a:rPr lang="en-US" sz="1400" dirty="0" smtClean="0"/>
              <a:t>Including links to the most recent OMB Guidance</a:t>
            </a:r>
          </a:p>
          <a:p>
            <a:pPr marL="1651000" lvl="3">
              <a:lnSpc>
                <a:spcPct val="100000"/>
              </a:lnSpc>
              <a:spcBef>
                <a:spcPts val="400"/>
              </a:spcBef>
              <a:spcAft>
                <a:spcPts val="400"/>
              </a:spcAft>
              <a:defRPr/>
            </a:pPr>
            <a:r>
              <a:rPr lang="en-US" sz="1400" dirty="0" smtClean="0"/>
              <a:t>Memorandum 10-34 (September 24, 2010)</a:t>
            </a:r>
          </a:p>
          <a:p>
            <a:pPr marL="1651000" lvl="3">
              <a:lnSpc>
                <a:spcPct val="100000"/>
              </a:lnSpc>
              <a:spcBef>
                <a:spcPts val="400"/>
              </a:spcBef>
              <a:spcAft>
                <a:spcPts val="400"/>
              </a:spcAft>
              <a:defRPr/>
            </a:pPr>
            <a:r>
              <a:rPr lang="en-US" sz="1400" dirty="0" smtClean="0"/>
              <a:t>Memorandum 11-34 (September 15, 2011)</a:t>
            </a:r>
          </a:p>
          <a:p>
            <a:pPr marL="1193800" lvl="2">
              <a:lnSpc>
                <a:spcPct val="100000"/>
              </a:lnSpc>
              <a:spcBef>
                <a:spcPts val="400"/>
              </a:spcBef>
              <a:spcAft>
                <a:spcPts val="400"/>
              </a:spcAft>
              <a:defRPr/>
            </a:pPr>
            <a:endParaRPr lang="en-US" sz="1400" dirty="0" smtClean="0"/>
          </a:p>
          <a:p>
            <a:pPr marL="1193800" lvl="2">
              <a:lnSpc>
                <a:spcPct val="100000"/>
              </a:lnSpc>
              <a:spcBef>
                <a:spcPts val="400"/>
              </a:spcBef>
              <a:spcAft>
                <a:spcPts val="400"/>
              </a:spcAft>
              <a:defRPr/>
            </a:pPr>
            <a:endParaRPr lang="en-US" sz="1400" b="1" dirty="0" smtClean="0">
              <a:solidFill>
                <a:schemeClr val="accent6"/>
              </a:solidFill>
            </a:endParaRPr>
          </a:p>
          <a:p>
            <a:pPr marL="1193800" lvl="2">
              <a:lnSpc>
                <a:spcPct val="100000"/>
              </a:lnSpc>
              <a:spcBef>
                <a:spcPts val="400"/>
              </a:spcBef>
              <a:spcAft>
                <a:spcPts val="400"/>
              </a:spcAft>
              <a:defRPr/>
            </a:pPr>
            <a:endParaRPr lang="en-US" sz="1400" dirty="0" smtClean="0"/>
          </a:p>
          <a:p>
            <a:pPr>
              <a:lnSpc>
                <a:spcPct val="100000"/>
              </a:lnSpc>
              <a:spcBef>
                <a:spcPts val="400"/>
              </a:spcBef>
              <a:spcAft>
                <a:spcPts val="400"/>
              </a:spcAft>
              <a:defRPr/>
            </a:pPr>
            <a:endParaRPr lang="en-US" sz="1400" i="1" dirty="0" smtClean="0"/>
          </a:p>
        </p:txBody>
      </p:sp>
      <p:sp>
        <p:nvSpPr>
          <p:cNvPr id="4" name="Slide Number Placeholder 3"/>
          <p:cNvSpPr>
            <a:spLocks noGrp="1"/>
          </p:cNvSpPr>
          <p:nvPr>
            <p:ph type="sldNum" sz="quarter" idx="10"/>
          </p:nvPr>
        </p:nvSpPr>
        <p:spPr/>
        <p:txBody>
          <a:bodyPr/>
          <a:lstStyle/>
          <a:p>
            <a:pPr>
              <a:defRPr/>
            </a:pPr>
            <a:fld id="{4254B845-A9E2-4B80-B0AD-FBB2847FE806}" type="slidenum">
              <a:rPr lang="en-US"/>
              <a:pPr>
                <a:defRPr/>
              </a:pPr>
              <a:t>10</a:t>
            </a:fld>
            <a:endParaRPr lang="en-US" dirty="0"/>
          </a:p>
        </p:txBody>
      </p:sp>
      <p:pic>
        <p:nvPicPr>
          <p:cNvPr id="15365" name="Picture 6"/>
          <p:cNvPicPr>
            <a:picLocks noChangeAspect="1" noChangeArrowheads="1"/>
          </p:cNvPicPr>
          <p:nvPr/>
        </p:nvPicPr>
        <p:blipFill>
          <a:blip r:embed="rId3" cstate="print"/>
          <a:srcRect l="11406" t="19688" r="31238" b="25729"/>
          <a:stretch>
            <a:fillRect/>
          </a:stretch>
        </p:blipFill>
        <p:spPr bwMode="auto">
          <a:xfrm>
            <a:off x="5819775" y="1227138"/>
            <a:ext cx="2817813" cy="2011362"/>
          </a:xfrm>
          <a:prstGeom prst="rect">
            <a:avLst/>
          </a:prstGeom>
          <a:noFill/>
          <a:ln w="9525">
            <a:noFill/>
            <a:miter lim="800000"/>
            <a:headEnd/>
            <a:tailEnd/>
          </a:ln>
        </p:spPr>
      </p:pic>
      <p:pic>
        <p:nvPicPr>
          <p:cNvPr id="15366" name="Picture 7"/>
          <p:cNvPicPr>
            <a:picLocks noChangeAspect="1" noChangeArrowheads="1"/>
          </p:cNvPicPr>
          <p:nvPr/>
        </p:nvPicPr>
        <p:blipFill>
          <a:blip r:embed="rId4" cstate="print"/>
          <a:srcRect l="9843" t="13020" r="11719" b="6718"/>
          <a:stretch>
            <a:fillRect/>
          </a:stretch>
        </p:blipFill>
        <p:spPr bwMode="auto">
          <a:xfrm>
            <a:off x="5876925" y="3619500"/>
            <a:ext cx="276225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smtClean="0"/>
              <a:t>Available resources for recipients (con’t)</a:t>
            </a:r>
          </a:p>
        </p:txBody>
      </p:sp>
      <p:sp>
        <p:nvSpPr>
          <p:cNvPr id="4" name="Slide Number Placeholder 3"/>
          <p:cNvSpPr>
            <a:spLocks noGrp="1"/>
          </p:cNvSpPr>
          <p:nvPr>
            <p:ph type="sldNum" sz="quarter" idx="10"/>
          </p:nvPr>
        </p:nvSpPr>
        <p:spPr/>
        <p:txBody>
          <a:bodyPr/>
          <a:lstStyle/>
          <a:p>
            <a:pPr>
              <a:defRPr/>
            </a:pPr>
            <a:fld id="{C6FF727D-2B6B-4507-9853-DB2FB9DDDD5E}" type="slidenum">
              <a:rPr lang="en-US"/>
              <a:pPr>
                <a:defRPr/>
              </a:pPr>
              <a:t>11</a:t>
            </a:fld>
            <a:endParaRPr lang="en-US" dirty="0"/>
          </a:p>
        </p:txBody>
      </p:sp>
      <p:sp>
        <p:nvSpPr>
          <p:cNvPr id="5" name="Content Placeholder 2"/>
          <p:cNvSpPr>
            <a:spLocks noGrp="1"/>
          </p:cNvSpPr>
          <p:nvPr>
            <p:ph idx="1"/>
          </p:nvPr>
        </p:nvSpPr>
        <p:spPr>
          <a:xfrm>
            <a:off x="914400" y="1309688"/>
            <a:ext cx="7658100" cy="684212"/>
          </a:xfrm>
        </p:spPr>
        <p:txBody>
          <a:bodyPr/>
          <a:lstStyle/>
          <a:p>
            <a:pPr>
              <a:lnSpc>
                <a:spcPct val="100000"/>
              </a:lnSpc>
              <a:spcAft>
                <a:spcPts val="1200"/>
              </a:spcAft>
              <a:defRPr/>
            </a:pPr>
            <a:r>
              <a:rPr lang="en-US" u="sng" dirty="0" smtClean="0"/>
              <a:t>Use available guides and quick reference cards to get you started (from </a:t>
            </a:r>
            <a:r>
              <a:rPr lang="en-US" b="1" u="sng" dirty="0" smtClean="0">
                <a:solidFill>
                  <a:schemeClr val="accent6"/>
                </a:solidFill>
              </a:rPr>
              <a:t>https://www.federalreporting.gov/federalreporting/downloads.do)</a:t>
            </a:r>
          </a:p>
          <a:p>
            <a:pPr>
              <a:lnSpc>
                <a:spcPct val="100000"/>
              </a:lnSpc>
              <a:spcAft>
                <a:spcPts val="1200"/>
              </a:spcAft>
              <a:buFont typeface="Wingdings" pitchFamily="2" charset="2"/>
              <a:buNone/>
              <a:defRPr/>
            </a:pPr>
            <a:endParaRPr lang="en-US" b="1" u="sng" dirty="0" smtClean="0">
              <a:solidFill>
                <a:schemeClr val="accent6"/>
              </a:solidFill>
            </a:endParaRPr>
          </a:p>
        </p:txBody>
      </p:sp>
      <p:pic>
        <p:nvPicPr>
          <p:cNvPr id="16389" name="Picture 2"/>
          <p:cNvPicPr>
            <a:picLocks noChangeAspect="1" noChangeArrowheads="1"/>
          </p:cNvPicPr>
          <p:nvPr/>
        </p:nvPicPr>
        <p:blipFill>
          <a:blip r:embed="rId3" cstate="print"/>
          <a:srcRect l="14583" t="12917" r="16978" b="6389"/>
          <a:stretch>
            <a:fillRect/>
          </a:stretch>
        </p:blipFill>
        <p:spPr bwMode="auto">
          <a:xfrm>
            <a:off x="4568825" y="2006600"/>
            <a:ext cx="4308475" cy="3810000"/>
          </a:xfrm>
          <a:prstGeom prst="rect">
            <a:avLst/>
          </a:prstGeom>
          <a:noFill/>
          <a:ln w="9525">
            <a:noFill/>
            <a:miter lim="800000"/>
            <a:headEnd/>
            <a:tailEnd/>
          </a:ln>
        </p:spPr>
      </p:pic>
      <p:pic>
        <p:nvPicPr>
          <p:cNvPr id="16390" name="Picture 3"/>
          <p:cNvPicPr>
            <a:picLocks noChangeAspect="1" noChangeArrowheads="1"/>
          </p:cNvPicPr>
          <p:nvPr/>
        </p:nvPicPr>
        <p:blipFill>
          <a:blip r:embed="rId4" cstate="print"/>
          <a:srcRect l="12500" t="12500" r="16354" b="6250"/>
          <a:stretch>
            <a:fillRect/>
          </a:stretch>
        </p:blipFill>
        <p:spPr bwMode="auto">
          <a:xfrm>
            <a:off x="393700" y="1993900"/>
            <a:ext cx="3924300" cy="3898900"/>
          </a:xfrm>
          <a:prstGeom prst="rect">
            <a:avLst/>
          </a:prstGeom>
          <a:noFill/>
          <a:ln w="9525">
            <a:noFill/>
            <a:miter lim="800000"/>
            <a:headEnd/>
            <a:tailEnd/>
          </a:ln>
        </p:spPr>
      </p:pic>
      <p:sp>
        <p:nvSpPr>
          <p:cNvPr id="10" name="Oval 9"/>
          <p:cNvSpPr/>
          <p:nvPr/>
        </p:nvSpPr>
        <p:spPr bwMode="auto">
          <a:xfrm>
            <a:off x="520700" y="3441700"/>
            <a:ext cx="635000" cy="368300"/>
          </a:xfrm>
          <a:prstGeom prst="ellipse">
            <a:avLst/>
          </a:prstGeom>
          <a:noFill/>
          <a:ln w="28575" cap="flat" cmpd="sng" algn="ctr">
            <a:solidFill>
              <a:schemeClr val="accent6"/>
            </a:solidFill>
            <a:prstDash val="solid"/>
            <a:round/>
            <a:headEnd type="none" w="med" len="med"/>
            <a:tailEnd type="none" w="med" len="med"/>
          </a:ln>
          <a:effectLst/>
        </p:spPr>
        <p:txBody>
          <a:bodyPr/>
          <a:lstStyle/>
          <a:p>
            <a:pPr defTabSz="820738">
              <a:defRPr/>
            </a:pPr>
            <a:endParaRPr lang="en-US"/>
          </a:p>
        </p:txBody>
      </p:sp>
      <p:sp>
        <p:nvSpPr>
          <p:cNvPr id="11" name="5-Point Star 10"/>
          <p:cNvSpPr/>
          <p:nvPr/>
        </p:nvSpPr>
        <p:spPr bwMode="auto">
          <a:xfrm>
            <a:off x="368300" y="3810000"/>
            <a:ext cx="177800" cy="165100"/>
          </a:xfrm>
          <a:prstGeom prst="star5">
            <a:avLst/>
          </a:prstGeom>
          <a:solidFill>
            <a:srgbClr val="C00000"/>
          </a:solidFill>
          <a:ln w="9525" cap="flat" cmpd="sng" algn="ctr">
            <a:solidFill>
              <a:srgbClr val="C00000"/>
            </a:solidFill>
            <a:prstDash val="solid"/>
            <a:round/>
            <a:headEnd type="none" w="med" len="med"/>
            <a:tailEnd type="none" w="med" len="med"/>
          </a:ln>
          <a:effectLst/>
        </p:spPr>
        <p:txBody>
          <a:bodyPr/>
          <a:lstStyle/>
          <a:p>
            <a:pPr defTabSz="820738">
              <a:defRPr/>
            </a:pPr>
            <a:endParaRPr lang="en-US"/>
          </a:p>
        </p:txBody>
      </p:sp>
      <p:sp>
        <p:nvSpPr>
          <p:cNvPr id="12" name="Oval 11"/>
          <p:cNvSpPr/>
          <p:nvPr/>
        </p:nvSpPr>
        <p:spPr bwMode="auto">
          <a:xfrm>
            <a:off x="571500" y="5194300"/>
            <a:ext cx="1333500" cy="368300"/>
          </a:xfrm>
          <a:prstGeom prst="ellipse">
            <a:avLst/>
          </a:prstGeom>
          <a:noFill/>
          <a:ln w="28575" cap="flat" cmpd="sng" algn="ctr">
            <a:solidFill>
              <a:schemeClr val="accent6"/>
            </a:solidFill>
            <a:prstDash val="solid"/>
            <a:round/>
            <a:headEnd type="none" w="med" len="med"/>
            <a:tailEnd type="none" w="med" len="med"/>
          </a:ln>
          <a:effectLst/>
        </p:spPr>
        <p:txBody>
          <a:bodyPr/>
          <a:lstStyle/>
          <a:p>
            <a:pPr defTabSz="820738">
              <a:defRPr/>
            </a:pPr>
            <a:endParaRPr lang="en-US"/>
          </a:p>
        </p:txBody>
      </p:sp>
      <p:sp>
        <p:nvSpPr>
          <p:cNvPr id="13" name="Oval 12"/>
          <p:cNvSpPr/>
          <p:nvPr/>
        </p:nvSpPr>
        <p:spPr bwMode="auto">
          <a:xfrm>
            <a:off x="4622800" y="1917700"/>
            <a:ext cx="622300" cy="279400"/>
          </a:xfrm>
          <a:prstGeom prst="ellipse">
            <a:avLst/>
          </a:prstGeom>
          <a:noFill/>
          <a:ln w="28575" cap="flat" cmpd="sng" algn="ctr">
            <a:solidFill>
              <a:schemeClr val="accent6"/>
            </a:solidFill>
            <a:prstDash val="solid"/>
            <a:round/>
            <a:headEnd type="none" w="med" len="med"/>
            <a:tailEnd type="none" w="med" len="med"/>
          </a:ln>
          <a:effectLst/>
        </p:spPr>
        <p:txBody>
          <a:bodyPr/>
          <a:lstStyle/>
          <a:p>
            <a:pPr defTabSz="820738">
              <a:defRPr/>
            </a:pP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600" smtClean="0"/>
              <a:t>Available resources for recipients (con’t)</a:t>
            </a:r>
          </a:p>
        </p:txBody>
      </p:sp>
      <p:sp>
        <p:nvSpPr>
          <p:cNvPr id="4" name="Slide Number Placeholder 3"/>
          <p:cNvSpPr>
            <a:spLocks noGrp="1"/>
          </p:cNvSpPr>
          <p:nvPr>
            <p:ph type="sldNum" sz="quarter" idx="10"/>
          </p:nvPr>
        </p:nvSpPr>
        <p:spPr/>
        <p:txBody>
          <a:bodyPr/>
          <a:lstStyle/>
          <a:p>
            <a:pPr>
              <a:defRPr/>
            </a:pPr>
            <a:fld id="{BEA980AC-B403-4386-A841-CD1D47CBF8F0}" type="slidenum">
              <a:rPr lang="en-US"/>
              <a:pPr>
                <a:defRPr/>
              </a:pPr>
              <a:t>12</a:t>
            </a:fld>
            <a:endParaRPr lang="en-US" dirty="0"/>
          </a:p>
        </p:txBody>
      </p:sp>
      <p:sp>
        <p:nvSpPr>
          <p:cNvPr id="5" name="Content Placeholder 2"/>
          <p:cNvSpPr>
            <a:spLocks noGrp="1"/>
          </p:cNvSpPr>
          <p:nvPr>
            <p:ph idx="1"/>
          </p:nvPr>
        </p:nvSpPr>
        <p:spPr>
          <a:xfrm>
            <a:off x="914400" y="1309688"/>
            <a:ext cx="7658100" cy="684212"/>
          </a:xfrm>
        </p:spPr>
        <p:txBody>
          <a:bodyPr/>
          <a:lstStyle/>
          <a:p>
            <a:pPr>
              <a:lnSpc>
                <a:spcPct val="100000"/>
              </a:lnSpc>
              <a:spcAft>
                <a:spcPts val="1200"/>
              </a:spcAft>
              <a:defRPr/>
            </a:pPr>
            <a:r>
              <a:rPr lang="en-US" u="sng" dirty="0" smtClean="0"/>
              <a:t>Use available guides and quick reference cards to get you started (from </a:t>
            </a:r>
            <a:r>
              <a:rPr lang="en-US" b="1" u="sng" dirty="0" smtClean="0">
                <a:solidFill>
                  <a:schemeClr val="accent6"/>
                </a:solidFill>
              </a:rPr>
              <a:t>https://www.federalreporting.gov/federalreporting/downloads.do)</a:t>
            </a:r>
          </a:p>
          <a:p>
            <a:pPr>
              <a:lnSpc>
                <a:spcPct val="100000"/>
              </a:lnSpc>
              <a:spcAft>
                <a:spcPts val="1200"/>
              </a:spcAft>
              <a:buFont typeface="Wingdings" pitchFamily="2" charset="2"/>
              <a:buNone/>
              <a:defRPr/>
            </a:pPr>
            <a:endParaRPr lang="en-US" b="1" u="sng" dirty="0" smtClean="0">
              <a:solidFill>
                <a:schemeClr val="accent6"/>
              </a:solidFill>
            </a:endParaRPr>
          </a:p>
        </p:txBody>
      </p:sp>
      <p:pic>
        <p:nvPicPr>
          <p:cNvPr id="17413" name="Picture 5"/>
          <p:cNvPicPr>
            <a:picLocks noChangeAspect="1" noChangeArrowheads="1"/>
          </p:cNvPicPr>
          <p:nvPr/>
        </p:nvPicPr>
        <p:blipFill>
          <a:blip r:embed="rId3" cstate="print"/>
          <a:srcRect l="15834" t="22917" r="18333" b="24167"/>
          <a:stretch>
            <a:fillRect/>
          </a:stretch>
        </p:blipFill>
        <p:spPr bwMode="auto">
          <a:xfrm>
            <a:off x="1066800" y="1905000"/>
            <a:ext cx="4946650" cy="4073525"/>
          </a:xfrm>
          <a:prstGeom prst="rect">
            <a:avLst/>
          </a:prstGeom>
          <a:noFill/>
          <a:ln w="9525">
            <a:noFill/>
            <a:miter lim="800000"/>
            <a:headEnd/>
            <a:tailEnd/>
          </a:ln>
        </p:spPr>
      </p:pic>
      <p:sp>
        <p:nvSpPr>
          <p:cNvPr id="8" name="Oval 7"/>
          <p:cNvSpPr/>
          <p:nvPr/>
        </p:nvSpPr>
        <p:spPr bwMode="auto">
          <a:xfrm>
            <a:off x="952500" y="1943100"/>
            <a:ext cx="2336800" cy="368300"/>
          </a:xfrm>
          <a:prstGeom prst="ellipse">
            <a:avLst/>
          </a:prstGeom>
          <a:noFill/>
          <a:ln w="28575" cap="flat" cmpd="sng" algn="ctr">
            <a:solidFill>
              <a:schemeClr val="accent6"/>
            </a:solidFill>
            <a:prstDash val="solid"/>
            <a:round/>
            <a:headEnd type="none" w="med" len="med"/>
            <a:tailEnd type="none" w="med" len="med"/>
          </a:ln>
          <a:effectLst/>
        </p:spPr>
        <p:txBody>
          <a:bodyPr/>
          <a:lstStyle/>
          <a:p>
            <a:pPr defTabSz="820738">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09575" y="2057400"/>
            <a:ext cx="8248650" cy="2333625"/>
          </a:xfrm>
          <a:prstGeom prst="rect">
            <a:avLst/>
          </a:prstGeom>
          <a:solidFill>
            <a:srgbClr val="FFFFC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820738">
              <a:defRPr/>
            </a:pPr>
            <a:endParaRPr lang="en-US"/>
          </a:p>
        </p:txBody>
      </p:sp>
      <p:sp>
        <p:nvSpPr>
          <p:cNvPr id="18435" name="Title 1"/>
          <p:cNvSpPr>
            <a:spLocks noGrp="1"/>
          </p:cNvSpPr>
          <p:nvPr>
            <p:ph type="title"/>
          </p:nvPr>
        </p:nvSpPr>
        <p:spPr/>
        <p:txBody>
          <a:bodyPr/>
          <a:lstStyle/>
          <a:p>
            <a:r>
              <a:rPr lang="en-US" sz="3600" smtClean="0"/>
              <a:t>Best practices:  Reporting</a:t>
            </a:r>
          </a:p>
        </p:txBody>
      </p:sp>
      <p:sp>
        <p:nvSpPr>
          <p:cNvPr id="4" name="Slide Number Placeholder 3"/>
          <p:cNvSpPr>
            <a:spLocks noGrp="1"/>
          </p:cNvSpPr>
          <p:nvPr>
            <p:ph type="sldNum" sz="quarter" idx="10"/>
          </p:nvPr>
        </p:nvSpPr>
        <p:spPr/>
        <p:txBody>
          <a:bodyPr/>
          <a:lstStyle/>
          <a:p>
            <a:pPr>
              <a:defRPr/>
            </a:pPr>
            <a:fld id="{BB62124A-C9F3-4EAA-AC93-D791D639BFDB}" type="slidenum">
              <a:rPr lang="en-US" smtClean="0"/>
              <a:pPr>
                <a:defRPr/>
              </a:pPr>
              <a:t>13</a:t>
            </a:fld>
            <a:endParaRPr lang="en-US" dirty="0"/>
          </a:p>
        </p:txBody>
      </p:sp>
      <p:sp>
        <p:nvSpPr>
          <p:cNvPr id="6" name="TextBox 5"/>
          <p:cNvSpPr txBox="1"/>
          <p:nvPr/>
        </p:nvSpPr>
        <p:spPr>
          <a:xfrm>
            <a:off x="396875" y="1058863"/>
            <a:ext cx="8283575" cy="1579562"/>
          </a:xfrm>
          <a:prstGeom prst="rect">
            <a:avLst/>
          </a:prstGeom>
          <a:noFill/>
        </p:spPr>
        <p:txBody>
          <a:bodyPr>
            <a:spAutoFit/>
          </a:bodyPr>
          <a:lstStyle/>
          <a:p>
            <a:pPr marL="228600" indent="-228600" eaLnBrk="0" hangingPunct="0">
              <a:spcBef>
                <a:spcPts val="1000"/>
              </a:spcBef>
              <a:spcAft>
                <a:spcPts val="1000"/>
              </a:spcAft>
              <a:buClr>
                <a:srgbClr val="003366"/>
              </a:buClr>
              <a:buSzPct val="125000"/>
              <a:buFont typeface="Wingdings" pitchFamily="2" charset="2"/>
              <a:buChar char="§"/>
              <a:defRPr/>
            </a:pPr>
            <a:r>
              <a:rPr lang="en-US" sz="2000" dirty="0">
                <a:latin typeface="+mn-lt"/>
              </a:rPr>
              <a:t>There are several critical elements which are used by Rural Development and by OMB M10-08 in their review of Recipient Reporting</a:t>
            </a:r>
          </a:p>
          <a:p>
            <a:pPr marL="228600" indent="-228600" eaLnBrk="0" hangingPunct="0">
              <a:spcBef>
                <a:spcPts val="1000"/>
              </a:spcBef>
              <a:spcAft>
                <a:spcPts val="1000"/>
              </a:spcAft>
              <a:buClr>
                <a:srgbClr val="003366"/>
              </a:buClr>
              <a:buSzPct val="125000"/>
              <a:buFont typeface="Wingdings" pitchFamily="2" charset="2"/>
              <a:buChar char="§"/>
              <a:defRPr/>
            </a:pPr>
            <a:r>
              <a:rPr lang="en-US" sz="2000" dirty="0">
                <a:latin typeface="+mn-lt"/>
              </a:rPr>
              <a:t>The Major Comparison Points include:</a:t>
            </a:r>
          </a:p>
        </p:txBody>
      </p:sp>
      <p:sp>
        <p:nvSpPr>
          <p:cNvPr id="7" name="TextBox 6"/>
          <p:cNvSpPr txBox="1"/>
          <p:nvPr/>
        </p:nvSpPr>
        <p:spPr>
          <a:xfrm>
            <a:off x="762000" y="2595563"/>
            <a:ext cx="3943350" cy="1516062"/>
          </a:xfrm>
          <a:prstGeom prst="rect">
            <a:avLst/>
          </a:prstGeom>
          <a:noFill/>
        </p:spPr>
        <p:txBody>
          <a:bodyPr>
            <a:spAutoFit/>
          </a:bodyPr>
          <a:lstStyle/>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Award ID</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Award Type</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Award Amount $</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Award Date (date of obligation per RD)</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Awarding/Funding Agency  code</a:t>
            </a:r>
          </a:p>
        </p:txBody>
      </p:sp>
      <p:sp>
        <p:nvSpPr>
          <p:cNvPr id="8" name="TextBox 7"/>
          <p:cNvSpPr txBox="1"/>
          <p:nvPr/>
        </p:nvSpPr>
        <p:spPr>
          <a:xfrm>
            <a:off x="4608513" y="2595563"/>
            <a:ext cx="4087812" cy="1708150"/>
          </a:xfrm>
          <a:prstGeom prst="rect">
            <a:avLst/>
          </a:prstGeom>
          <a:noFill/>
        </p:spPr>
        <p:txBody>
          <a:bodyPr>
            <a:spAutoFit/>
          </a:bodyPr>
          <a:lstStyle/>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DUNS number</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Catalogue of Federal Domestic Assistance (CFDA) Number</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Program Treasury Accounting Symbol (TAS) Code</a:t>
            </a:r>
          </a:p>
          <a:p>
            <a:pPr marL="228600" indent="-228600" eaLnBrk="0" hangingPunct="0">
              <a:lnSpc>
                <a:spcPts val="1900"/>
              </a:lnSpc>
              <a:spcBef>
                <a:spcPts val="200"/>
              </a:spcBef>
              <a:spcAft>
                <a:spcPts val="200"/>
              </a:spcAft>
              <a:buClr>
                <a:srgbClr val="003366"/>
              </a:buClr>
              <a:buSzPct val="125000"/>
              <a:buFont typeface="Wingdings" pitchFamily="2" charset="2"/>
              <a:buChar char="§"/>
              <a:defRPr/>
            </a:pPr>
            <a:r>
              <a:rPr lang="en-US" sz="1600" kern="0" dirty="0">
                <a:latin typeface="+mn-lt"/>
              </a:rPr>
              <a:t>Order Number (Contracts only)</a:t>
            </a:r>
          </a:p>
        </p:txBody>
      </p:sp>
      <p:sp>
        <p:nvSpPr>
          <p:cNvPr id="9" name="TextBox 8"/>
          <p:cNvSpPr txBox="1"/>
          <p:nvPr/>
        </p:nvSpPr>
        <p:spPr>
          <a:xfrm>
            <a:off x="381000" y="4495800"/>
            <a:ext cx="8285163" cy="1579563"/>
          </a:xfrm>
          <a:prstGeom prst="rect">
            <a:avLst/>
          </a:prstGeom>
          <a:noFill/>
        </p:spPr>
        <p:txBody>
          <a:bodyPr>
            <a:spAutoFit/>
          </a:bodyPr>
          <a:lstStyle/>
          <a:p>
            <a:pPr marL="228600" indent="-228600" eaLnBrk="0" hangingPunct="0">
              <a:spcBef>
                <a:spcPts val="1000"/>
              </a:spcBef>
              <a:spcAft>
                <a:spcPts val="1000"/>
              </a:spcAft>
              <a:buClr>
                <a:srgbClr val="003366"/>
              </a:buClr>
              <a:buSzPct val="125000"/>
              <a:buFont typeface="Wingdings" pitchFamily="2" charset="2"/>
              <a:buChar char="§"/>
              <a:defRPr/>
            </a:pPr>
            <a:r>
              <a:rPr lang="en-US" sz="2000" dirty="0">
                <a:latin typeface="+mn-lt"/>
              </a:rPr>
              <a:t>The </a:t>
            </a:r>
            <a:r>
              <a:rPr lang="en-US" sz="2000" i="1" u="sng" dirty="0">
                <a:latin typeface="+mn-lt"/>
              </a:rPr>
              <a:t>descriptive narrative fields </a:t>
            </a:r>
            <a:r>
              <a:rPr lang="en-US" sz="2000" dirty="0">
                <a:latin typeface="+mn-lt"/>
              </a:rPr>
              <a:t>should also become a focus for recipients</a:t>
            </a:r>
            <a:endParaRPr lang="en-US" sz="1800" kern="0" dirty="0">
              <a:latin typeface="+mn-lt"/>
            </a:endParaRPr>
          </a:p>
          <a:p>
            <a:pPr marL="685800" lvl="1" indent="-228600" eaLnBrk="0" hangingPunct="0">
              <a:spcBef>
                <a:spcPts val="1000"/>
              </a:spcBef>
              <a:spcAft>
                <a:spcPts val="1000"/>
              </a:spcAft>
              <a:buClr>
                <a:srgbClr val="003366"/>
              </a:buClr>
              <a:buSzPct val="125000"/>
              <a:buFont typeface="Wingdings" pitchFamily="2" charset="2"/>
              <a:buChar char="§"/>
              <a:defRPr/>
            </a:pPr>
            <a:r>
              <a:rPr lang="en-US" sz="2000" dirty="0">
                <a:latin typeface="+mn-lt"/>
              </a:rPr>
              <a:t>OMB Memorandum 10-34 emphasizes that recipients should ensure that narrative field descriptions are clear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smtClean="0"/>
              <a:t>Best practices:  Narrative descriptions</a:t>
            </a:r>
          </a:p>
        </p:txBody>
      </p:sp>
      <p:sp>
        <p:nvSpPr>
          <p:cNvPr id="22531" name="Content Placeholder 2"/>
          <p:cNvSpPr>
            <a:spLocks noGrp="1"/>
          </p:cNvSpPr>
          <p:nvPr>
            <p:ph idx="1"/>
          </p:nvPr>
        </p:nvSpPr>
        <p:spPr>
          <a:xfrm>
            <a:off x="561975" y="1162050"/>
            <a:ext cx="8143875" cy="4810125"/>
          </a:xfrm>
        </p:spPr>
        <p:txBody>
          <a:bodyPr/>
          <a:lstStyle/>
          <a:p>
            <a:pPr>
              <a:lnSpc>
                <a:spcPct val="100000"/>
              </a:lnSpc>
              <a:spcBef>
                <a:spcPts val="600"/>
              </a:spcBef>
              <a:spcAft>
                <a:spcPts val="600"/>
              </a:spcAft>
              <a:defRPr/>
            </a:pPr>
            <a:r>
              <a:rPr lang="en-US" sz="1800" b="1" dirty="0" smtClean="0"/>
              <a:t>The Narrative Description fields in FR.gov should provide sufficient clarity and detail to facilitate understanding by the general public.  These narrative fields include:</a:t>
            </a:r>
          </a:p>
          <a:p>
            <a:pPr lvl="1">
              <a:lnSpc>
                <a:spcPct val="100000"/>
              </a:lnSpc>
              <a:spcBef>
                <a:spcPts val="600"/>
              </a:spcBef>
              <a:spcAft>
                <a:spcPts val="600"/>
              </a:spcAft>
              <a:defRPr/>
            </a:pPr>
            <a:r>
              <a:rPr lang="en-US" sz="1800" dirty="0" smtClean="0">
                <a:ea typeface="+mn-ea"/>
                <a:cs typeface="+mn-cs"/>
              </a:rPr>
              <a:t>Award Description</a:t>
            </a:r>
          </a:p>
          <a:p>
            <a:pPr lvl="1">
              <a:lnSpc>
                <a:spcPct val="100000"/>
              </a:lnSpc>
              <a:spcBef>
                <a:spcPts val="600"/>
              </a:spcBef>
              <a:spcAft>
                <a:spcPts val="600"/>
              </a:spcAft>
              <a:defRPr/>
            </a:pPr>
            <a:r>
              <a:rPr lang="en-US" sz="1800" dirty="0" smtClean="0">
                <a:ea typeface="+mn-ea"/>
                <a:cs typeface="+mn-cs"/>
              </a:rPr>
              <a:t>Quarterly Activities/Project Description for Prime and Sub-Recipients</a:t>
            </a:r>
          </a:p>
          <a:p>
            <a:pPr lvl="1">
              <a:lnSpc>
                <a:spcPct val="100000"/>
              </a:lnSpc>
              <a:spcBef>
                <a:spcPts val="600"/>
              </a:spcBef>
              <a:spcAft>
                <a:spcPts val="600"/>
              </a:spcAft>
              <a:defRPr/>
            </a:pPr>
            <a:r>
              <a:rPr lang="en-US" sz="1800" dirty="0" smtClean="0">
                <a:ea typeface="+mn-ea"/>
                <a:cs typeface="+mn-cs"/>
              </a:rPr>
              <a:t>Description of Job Created (If Jobs Created &gt; 0 )</a:t>
            </a:r>
          </a:p>
          <a:p>
            <a:pPr lvl="1">
              <a:lnSpc>
                <a:spcPct val="100000"/>
              </a:lnSpc>
              <a:spcBef>
                <a:spcPts val="600"/>
              </a:spcBef>
              <a:spcAft>
                <a:spcPts val="600"/>
              </a:spcAft>
              <a:defRPr/>
            </a:pPr>
            <a:r>
              <a:rPr lang="en-US" sz="1800" dirty="0" smtClean="0">
                <a:ea typeface="+mn-ea"/>
                <a:cs typeface="+mn-cs"/>
              </a:rPr>
              <a:t>Infrastructure Purpose and Rationale (if applicable)</a:t>
            </a:r>
          </a:p>
          <a:p>
            <a:pPr>
              <a:lnSpc>
                <a:spcPct val="100000"/>
              </a:lnSpc>
              <a:spcBef>
                <a:spcPts val="600"/>
              </a:spcBef>
              <a:spcAft>
                <a:spcPts val="600"/>
              </a:spcAft>
              <a:defRPr/>
            </a:pPr>
            <a:r>
              <a:rPr lang="en-US" sz="1800" dirty="0" smtClean="0"/>
              <a:t>OMB Guidance is available here: </a:t>
            </a:r>
            <a:r>
              <a:rPr lang="en-US" sz="1800" u="sng" dirty="0" smtClean="0">
                <a:solidFill>
                  <a:schemeClr val="accent2"/>
                </a:solidFill>
              </a:rPr>
              <a:t>http://www.whitehouse.gov/sites/default/files/omb/memoranda/2010/m10-34.pdf</a:t>
            </a:r>
          </a:p>
          <a:p>
            <a:pPr lvl="1">
              <a:lnSpc>
                <a:spcPct val="100000"/>
              </a:lnSpc>
              <a:spcBef>
                <a:spcPts val="600"/>
              </a:spcBef>
              <a:spcAft>
                <a:spcPts val="600"/>
              </a:spcAft>
              <a:defRPr/>
            </a:pPr>
            <a:endParaRPr lang="en-US" sz="1800" dirty="0" smtClean="0">
              <a:ea typeface="+mn-ea"/>
              <a:cs typeface="+mn-cs"/>
            </a:endParaRPr>
          </a:p>
          <a:p>
            <a:pPr>
              <a:spcBef>
                <a:spcPts val="600"/>
              </a:spcBef>
              <a:spcAft>
                <a:spcPts val="600"/>
              </a:spcAft>
              <a:defRPr/>
            </a:pPr>
            <a:endParaRPr lang="en-US" sz="2000" dirty="0" smtClean="0"/>
          </a:p>
        </p:txBody>
      </p:sp>
      <p:sp>
        <p:nvSpPr>
          <p:cNvPr id="4" name="Slide Number Placeholder 3"/>
          <p:cNvSpPr>
            <a:spLocks noGrp="1"/>
          </p:cNvSpPr>
          <p:nvPr>
            <p:ph type="sldNum" sz="quarter" idx="10"/>
          </p:nvPr>
        </p:nvSpPr>
        <p:spPr/>
        <p:txBody>
          <a:bodyPr/>
          <a:lstStyle/>
          <a:p>
            <a:pPr>
              <a:defRPr/>
            </a:pPr>
            <a:fld id="{502111D7-4425-4420-9BD3-D2EE9B75E6D1}"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3600" dirty="0" smtClean="0"/>
              <a:t>Best practices:  Narrative descriptions (</a:t>
            </a:r>
            <a:r>
              <a:rPr lang="en-US" sz="3600" dirty="0" err="1" smtClean="0"/>
              <a:t>con’t</a:t>
            </a:r>
            <a:r>
              <a:rPr lang="en-US" sz="3600" dirty="0" smtClean="0"/>
              <a:t>)</a:t>
            </a:r>
          </a:p>
        </p:txBody>
      </p:sp>
      <p:sp>
        <p:nvSpPr>
          <p:cNvPr id="20483" name="Content Placeholder 2"/>
          <p:cNvSpPr>
            <a:spLocks noGrp="1"/>
          </p:cNvSpPr>
          <p:nvPr>
            <p:ph idx="1"/>
          </p:nvPr>
        </p:nvSpPr>
        <p:spPr>
          <a:xfrm>
            <a:off x="409575" y="1181100"/>
            <a:ext cx="8308975" cy="4953000"/>
          </a:xfrm>
        </p:spPr>
        <p:txBody>
          <a:bodyPr/>
          <a:lstStyle/>
          <a:p>
            <a:pPr>
              <a:lnSpc>
                <a:spcPct val="100000"/>
              </a:lnSpc>
              <a:spcBef>
                <a:spcPts val="600"/>
              </a:spcBef>
              <a:spcAft>
                <a:spcPts val="600"/>
              </a:spcAft>
            </a:pPr>
            <a:r>
              <a:rPr lang="en-US" sz="1400" b="1" i="1" dirty="0" smtClean="0">
                <a:solidFill>
                  <a:srgbClr val="0000CC"/>
                </a:solidFill>
              </a:rPr>
              <a:t>Use clear and concise narrative descriptions, explaining all abbreviations/acronyms which may be unfamiliar to the general public; and, use of complete sentences:</a:t>
            </a:r>
          </a:p>
          <a:p>
            <a:pPr lvl="1">
              <a:lnSpc>
                <a:spcPct val="100000"/>
              </a:lnSpc>
              <a:spcBef>
                <a:spcPts val="600"/>
              </a:spcBef>
              <a:spcAft>
                <a:spcPts val="600"/>
              </a:spcAft>
            </a:pPr>
            <a:r>
              <a:rPr lang="en-US" sz="1400" u="sng" dirty="0" smtClean="0"/>
              <a:t>Example</a:t>
            </a:r>
            <a:r>
              <a:rPr lang="en-US" sz="1400" dirty="0" smtClean="0"/>
              <a:t>:  Rural Development grant funds will be used to purchase furnishings and equipment for the XXX County Emergency Medical Services (EMS) facility when renovations are completed.</a:t>
            </a:r>
          </a:p>
          <a:p>
            <a:pPr lvl="1">
              <a:lnSpc>
                <a:spcPct val="100000"/>
              </a:lnSpc>
              <a:spcBef>
                <a:spcPts val="600"/>
              </a:spcBef>
              <a:spcAft>
                <a:spcPts val="600"/>
              </a:spcAft>
            </a:pPr>
            <a:r>
              <a:rPr lang="en-US" sz="1400" u="sng" dirty="0" smtClean="0"/>
              <a:t>Example</a:t>
            </a:r>
            <a:r>
              <a:rPr lang="en-US" sz="1400" dirty="0" smtClean="0"/>
              <a:t>:  XXX Water Project. This is construction of a new municipal water well, approximately 400 feet deep with a 14" casing. It includes installation of a pump, controls, emergency generator, well house building and approximately 1,400 feet of pipeline for connection to existing City water lines.  Project is over 50% complete and is also funded with other funding, as well as our ARRA grant award ID XX-XX.</a:t>
            </a:r>
          </a:p>
          <a:p>
            <a:pPr lvl="1">
              <a:lnSpc>
                <a:spcPct val="100000"/>
              </a:lnSpc>
              <a:spcBef>
                <a:spcPts val="600"/>
              </a:spcBef>
              <a:spcAft>
                <a:spcPts val="600"/>
              </a:spcAft>
            </a:pPr>
            <a:r>
              <a:rPr lang="en-US" sz="1400" dirty="0" smtClean="0"/>
              <a:t>Entries in the “Award Description” and “Quarterly Activities/Project Description for Prime and Sub-recipients” fields </a:t>
            </a:r>
            <a:r>
              <a:rPr lang="en-US" sz="1400" u="sng" dirty="0" smtClean="0">
                <a:solidFill>
                  <a:srgbClr val="C00000"/>
                </a:solidFill>
              </a:rPr>
              <a:t>must provide, at a minimum, clear and complete information on the award’s purpose, scope and nature of activities, outcomes, and status of activities </a:t>
            </a:r>
          </a:p>
          <a:p>
            <a:pPr>
              <a:lnSpc>
                <a:spcPct val="100000"/>
              </a:lnSpc>
              <a:spcBef>
                <a:spcPts val="600"/>
              </a:spcBef>
              <a:spcAft>
                <a:spcPts val="600"/>
              </a:spcAft>
            </a:pPr>
            <a:r>
              <a:rPr lang="en-US" sz="1400" b="1" i="1" dirty="0" smtClean="0">
                <a:solidFill>
                  <a:srgbClr val="0000CC"/>
                </a:solidFill>
              </a:rPr>
              <a:t>Ensure narratives are clear enough for the layman/general public to understand how funds are being used</a:t>
            </a:r>
          </a:p>
          <a:p>
            <a:pPr lvl="1">
              <a:lnSpc>
                <a:spcPct val="100000"/>
              </a:lnSpc>
              <a:spcBef>
                <a:spcPts val="600"/>
              </a:spcBef>
              <a:spcAft>
                <a:spcPts val="600"/>
              </a:spcAft>
            </a:pPr>
            <a:r>
              <a:rPr lang="en-US" sz="1400" dirty="0" smtClean="0"/>
              <a:t>All narrative description and award data reported in FR.gov is sent to Recovery.gov for review by the general public</a:t>
            </a:r>
          </a:p>
          <a:p>
            <a:pPr lvl="1">
              <a:lnSpc>
                <a:spcPct val="100000"/>
              </a:lnSpc>
              <a:spcBef>
                <a:spcPts val="600"/>
              </a:spcBef>
              <a:spcAft>
                <a:spcPts val="600"/>
              </a:spcAft>
            </a:pPr>
            <a:r>
              <a:rPr lang="en-US" sz="1400" dirty="0" smtClean="0"/>
              <a:t>Need to demonstrate that we are being good stewards of taxpayer monies by being transparent about how the monies are being used in our communities</a:t>
            </a:r>
          </a:p>
          <a:p>
            <a:pPr>
              <a:lnSpc>
                <a:spcPct val="100000"/>
              </a:lnSpc>
              <a:spcBef>
                <a:spcPts val="600"/>
              </a:spcBef>
              <a:spcAft>
                <a:spcPts val="600"/>
              </a:spcAft>
            </a:pPr>
            <a:endParaRPr lang="en-US" sz="1400" dirty="0" smtClean="0"/>
          </a:p>
          <a:p>
            <a:pPr>
              <a:lnSpc>
                <a:spcPct val="100000"/>
              </a:lnSpc>
              <a:spcBef>
                <a:spcPts val="600"/>
              </a:spcBef>
              <a:spcAft>
                <a:spcPts val="600"/>
              </a:spcAft>
            </a:pPr>
            <a:endParaRPr lang="en-US" sz="1400" dirty="0" smtClean="0"/>
          </a:p>
          <a:p>
            <a:pPr>
              <a:lnSpc>
                <a:spcPct val="100000"/>
              </a:lnSpc>
              <a:spcBef>
                <a:spcPts val="600"/>
              </a:spcBef>
              <a:spcAft>
                <a:spcPts val="600"/>
              </a:spcAft>
            </a:pPr>
            <a:endParaRPr lang="en-US" sz="1400" dirty="0" smtClean="0"/>
          </a:p>
          <a:p>
            <a:pPr>
              <a:lnSpc>
                <a:spcPct val="100000"/>
              </a:lnSpc>
              <a:spcBef>
                <a:spcPts val="600"/>
              </a:spcBef>
              <a:spcAft>
                <a:spcPts val="600"/>
              </a:spcAft>
            </a:pPr>
            <a:endParaRPr lang="en-US" sz="1400" dirty="0" smtClean="0"/>
          </a:p>
          <a:p>
            <a:pPr>
              <a:lnSpc>
                <a:spcPct val="100000"/>
              </a:lnSpc>
              <a:spcBef>
                <a:spcPts val="600"/>
              </a:spcBef>
              <a:spcAft>
                <a:spcPts val="600"/>
              </a:spcAft>
            </a:pPr>
            <a:endParaRPr lang="en-US" sz="1400" dirty="0" smtClean="0"/>
          </a:p>
          <a:p>
            <a:pPr>
              <a:lnSpc>
                <a:spcPct val="100000"/>
              </a:lnSpc>
              <a:spcBef>
                <a:spcPts val="600"/>
              </a:spcBef>
              <a:spcAft>
                <a:spcPts val="600"/>
              </a:spcAft>
            </a:pPr>
            <a:endParaRPr lang="en-US" sz="1400" dirty="0" smtClean="0"/>
          </a:p>
        </p:txBody>
      </p:sp>
      <p:sp>
        <p:nvSpPr>
          <p:cNvPr id="4" name="Slide Number Placeholder 3"/>
          <p:cNvSpPr>
            <a:spLocks noGrp="1"/>
          </p:cNvSpPr>
          <p:nvPr>
            <p:ph type="sldNum" sz="quarter" idx="10"/>
          </p:nvPr>
        </p:nvSpPr>
        <p:spPr/>
        <p:txBody>
          <a:bodyPr/>
          <a:lstStyle/>
          <a:p>
            <a:pPr>
              <a:defRPr/>
            </a:pPr>
            <a:fld id="{8DDB5047-3820-401A-AE66-B7351542FFD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125" y="296863"/>
            <a:ext cx="8340725" cy="769937"/>
          </a:xfrm>
        </p:spPr>
        <p:txBody>
          <a:bodyPr/>
          <a:lstStyle/>
          <a:p>
            <a:r>
              <a:rPr lang="en-US" sz="3600" dirty="0" smtClean="0"/>
              <a:t>Best practices:  Jobs calculation </a:t>
            </a:r>
          </a:p>
        </p:txBody>
      </p:sp>
      <p:sp>
        <p:nvSpPr>
          <p:cNvPr id="21507" name="Content Placeholder 2"/>
          <p:cNvSpPr>
            <a:spLocks noGrp="1"/>
          </p:cNvSpPr>
          <p:nvPr>
            <p:ph idx="1"/>
          </p:nvPr>
        </p:nvSpPr>
        <p:spPr>
          <a:xfrm>
            <a:off x="390525" y="934280"/>
            <a:ext cx="8328025" cy="5429250"/>
          </a:xfrm>
        </p:spPr>
        <p:txBody>
          <a:bodyPr/>
          <a:lstStyle/>
          <a:p>
            <a:pPr>
              <a:lnSpc>
                <a:spcPct val="100000"/>
              </a:lnSpc>
              <a:spcBef>
                <a:spcPts val="200"/>
              </a:spcBef>
              <a:spcAft>
                <a:spcPts val="200"/>
              </a:spcAft>
            </a:pPr>
            <a:r>
              <a:rPr lang="en-US" sz="1400" b="1" i="1" dirty="0" smtClean="0">
                <a:solidFill>
                  <a:srgbClr val="0000CC"/>
                </a:solidFill>
              </a:rPr>
              <a:t>Report the total number of Jobs created/retained using ARRA funds only </a:t>
            </a:r>
          </a:p>
          <a:p>
            <a:pPr lvl="1">
              <a:lnSpc>
                <a:spcPct val="100000"/>
              </a:lnSpc>
              <a:spcBef>
                <a:spcPts val="200"/>
              </a:spcBef>
              <a:spcAft>
                <a:spcPts val="200"/>
              </a:spcAft>
            </a:pPr>
            <a:r>
              <a:rPr lang="en-US" sz="1200" dirty="0" smtClean="0"/>
              <a:t>The jobs number in the ARRA report is a snapshot of those jobs created/retained for the reporting quarter only (January 1 – March 31, 2012) and should reflect jobs created/retained as result of that specific ARRA award</a:t>
            </a:r>
          </a:p>
          <a:p>
            <a:pPr lvl="1">
              <a:lnSpc>
                <a:spcPct val="100000"/>
              </a:lnSpc>
              <a:spcBef>
                <a:spcPts val="200"/>
              </a:spcBef>
              <a:spcAft>
                <a:spcPts val="200"/>
              </a:spcAft>
            </a:pPr>
            <a:r>
              <a:rPr lang="en-US" sz="1200" dirty="0" smtClean="0"/>
              <a:t>Even if prior reported job numbers may have been incorrectly reported, only report those jobs created/retained for the reporting period only</a:t>
            </a:r>
          </a:p>
          <a:p>
            <a:pPr lvl="1">
              <a:lnSpc>
                <a:spcPct val="100000"/>
              </a:lnSpc>
              <a:spcBef>
                <a:spcPts val="200"/>
              </a:spcBef>
              <a:spcAft>
                <a:spcPts val="200"/>
              </a:spcAft>
            </a:pPr>
            <a:r>
              <a:rPr lang="en-US" sz="1200" dirty="0" smtClean="0"/>
              <a:t>Per OMB M-10-34, there is not a requirement to correct job numbers in prior reporting periods</a:t>
            </a:r>
          </a:p>
          <a:p>
            <a:pPr lvl="1">
              <a:lnSpc>
                <a:spcPct val="100000"/>
              </a:lnSpc>
              <a:spcBef>
                <a:spcPts val="200"/>
              </a:spcBef>
              <a:spcAft>
                <a:spcPts val="200"/>
              </a:spcAft>
            </a:pPr>
            <a:r>
              <a:rPr lang="en-US" sz="1200" dirty="0" smtClean="0"/>
              <a:t>Therefore, it is important that the job count is accurate for the reporting quarter</a:t>
            </a:r>
          </a:p>
          <a:p>
            <a:pPr>
              <a:lnSpc>
                <a:spcPct val="100000"/>
              </a:lnSpc>
              <a:spcBef>
                <a:spcPts val="200"/>
              </a:spcBef>
              <a:spcAft>
                <a:spcPts val="200"/>
              </a:spcAft>
            </a:pPr>
            <a:r>
              <a:rPr lang="en-US" sz="1400" b="1" i="1" dirty="0" smtClean="0">
                <a:solidFill>
                  <a:srgbClr val="0000CC"/>
                </a:solidFill>
              </a:rPr>
              <a:t>Report Jobs created/retained for the reporting quarter even if there have not been any ARRA disbursements</a:t>
            </a:r>
          </a:p>
          <a:p>
            <a:pPr lvl="1">
              <a:lnSpc>
                <a:spcPct val="100000"/>
              </a:lnSpc>
              <a:spcBef>
                <a:spcPts val="200"/>
              </a:spcBef>
              <a:spcAft>
                <a:spcPts val="200"/>
              </a:spcAft>
            </a:pPr>
            <a:r>
              <a:rPr lang="en-US" sz="1200" dirty="0" smtClean="0"/>
              <a:t>Note an explanation in the Project Description to indicate that the work is going forward and funds to be disbursed at end of the project (if applicable)</a:t>
            </a:r>
          </a:p>
          <a:p>
            <a:pPr lvl="1">
              <a:lnSpc>
                <a:spcPct val="100000"/>
              </a:lnSpc>
              <a:spcBef>
                <a:spcPts val="200"/>
              </a:spcBef>
              <a:spcAft>
                <a:spcPts val="200"/>
              </a:spcAft>
            </a:pPr>
            <a:r>
              <a:rPr lang="en-US" sz="1200" dirty="0" smtClean="0"/>
              <a:t>This would explain to the public the reason that they had jobs created even though no funds were invoiced or disbursed/expended</a:t>
            </a:r>
          </a:p>
          <a:p>
            <a:pPr lvl="1">
              <a:lnSpc>
                <a:spcPct val="100000"/>
              </a:lnSpc>
              <a:spcBef>
                <a:spcPts val="200"/>
              </a:spcBef>
              <a:spcAft>
                <a:spcPts val="200"/>
              </a:spcAft>
            </a:pPr>
            <a:r>
              <a:rPr lang="en-US" sz="1200" dirty="0" smtClean="0"/>
              <a:t>If needed, create further explanation about the job activities in the accompanying narrative field</a:t>
            </a:r>
          </a:p>
          <a:p>
            <a:pPr>
              <a:lnSpc>
                <a:spcPct val="100000"/>
              </a:lnSpc>
              <a:spcBef>
                <a:spcPts val="200"/>
              </a:spcBef>
              <a:spcAft>
                <a:spcPts val="200"/>
              </a:spcAft>
            </a:pPr>
            <a:r>
              <a:rPr lang="en-US" sz="1400" b="1" i="1" dirty="0" smtClean="0">
                <a:solidFill>
                  <a:srgbClr val="0000CC"/>
                </a:solidFill>
              </a:rPr>
              <a:t>Do not duplicate job numbers for loan &amp; grant combination awards</a:t>
            </a:r>
          </a:p>
          <a:p>
            <a:pPr>
              <a:lnSpc>
                <a:spcPct val="100000"/>
              </a:lnSpc>
              <a:spcBef>
                <a:spcPts val="200"/>
              </a:spcBef>
              <a:spcAft>
                <a:spcPts val="200"/>
              </a:spcAft>
            </a:pPr>
            <a:r>
              <a:rPr lang="en-US" sz="1400" b="1" i="1" dirty="0" smtClean="0">
                <a:solidFill>
                  <a:srgbClr val="0000CC"/>
                </a:solidFill>
              </a:rPr>
              <a:t>Ensure the jobs number is reflective of sub-recipient and vendors, if applicable</a:t>
            </a:r>
          </a:p>
          <a:p>
            <a:pPr lvl="1">
              <a:lnSpc>
                <a:spcPct val="100000"/>
              </a:lnSpc>
              <a:spcBef>
                <a:spcPts val="200"/>
              </a:spcBef>
              <a:spcAft>
                <a:spcPts val="200"/>
              </a:spcAft>
            </a:pPr>
            <a:r>
              <a:rPr lang="en-US" sz="1200" dirty="0" smtClean="0"/>
              <a:t>Include hours worked by sub-recipients and vendors, if applicable, if the hours were funded by the specific ARRA award</a:t>
            </a:r>
          </a:p>
          <a:p>
            <a:pPr lvl="1">
              <a:lnSpc>
                <a:spcPct val="100000"/>
              </a:lnSpc>
              <a:spcBef>
                <a:spcPts val="200"/>
              </a:spcBef>
              <a:spcAft>
                <a:spcPts val="200"/>
              </a:spcAft>
            </a:pPr>
            <a:r>
              <a:rPr lang="en-US" sz="1200" dirty="0" smtClean="0"/>
              <a:t>If needed, create further explanation about the job activities in the accompanying narrative field</a:t>
            </a:r>
          </a:p>
          <a:p>
            <a:pPr>
              <a:lnSpc>
                <a:spcPct val="100000"/>
              </a:lnSpc>
              <a:spcBef>
                <a:spcPts val="200"/>
              </a:spcBef>
              <a:spcAft>
                <a:spcPts val="200"/>
              </a:spcAft>
            </a:pPr>
            <a:r>
              <a:rPr lang="en-US" sz="1400" b="1" i="1" dirty="0" smtClean="0">
                <a:solidFill>
                  <a:srgbClr val="0000CC"/>
                </a:solidFill>
              </a:rPr>
              <a:t>Utilize available resources to create accurate job estimates</a:t>
            </a:r>
          </a:p>
          <a:p>
            <a:pPr lvl="1">
              <a:lnSpc>
                <a:spcPct val="100000"/>
              </a:lnSpc>
              <a:spcBef>
                <a:spcPts val="200"/>
              </a:spcBef>
              <a:spcAft>
                <a:spcPts val="200"/>
              </a:spcAft>
            </a:pPr>
            <a:r>
              <a:rPr lang="en-US" sz="1200" dirty="0" smtClean="0"/>
              <a:t>Reference OMB-10-08 “Updated Guidance on the American Recovery and Reinvestment Act – Data Quality, Non-Reporting Recipients, and Reporting of Job Estimates” (December 18, 2009) (24 pages, 188 kb)</a:t>
            </a:r>
          </a:p>
          <a:p>
            <a:pPr lvl="1">
              <a:lnSpc>
                <a:spcPct val="100000"/>
              </a:lnSpc>
              <a:spcBef>
                <a:spcPts val="200"/>
              </a:spcBef>
              <a:spcAft>
                <a:spcPts val="200"/>
              </a:spcAft>
            </a:pPr>
            <a:r>
              <a:rPr lang="en-US" sz="1200" dirty="0" smtClean="0"/>
              <a:t>Utilize the Rural Development-created Job Calculations tool (http://www.rurdev.usda.gov/arra/reporting.html)</a:t>
            </a:r>
            <a:br>
              <a:rPr lang="en-US" sz="1200" dirty="0" smtClean="0"/>
            </a:br>
            <a:endParaRPr lang="en-US" sz="1200" dirty="0" smtClean="0"/>
          </a:p>
          <a:p>
            <a:pPr lvl="1">
              <a:lnSpc>
                <a:spcPct val="100000"/>
              </a:lnSpc>
              <a:spcBef>
                <a:spcPts val="200"/>
              </a:spcBef>
              <a:spcAft>
                <a:spcPts val="200"/>
              </a:spcAft>
            </a:pPr>
            <a:endParaRPr lang="en-US" sz="1400" b="1" i="1" dirty="0" smtClean="0">
              <a:solidFill>
                <a:srgbClr val="0000CC"/>
              </a:solidFill>
            </a:endParaRPr>
          </a:p>
          <a:p>
            <a:pPr lvl="1">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a:p>
            <a:pPr>
              <a:lnSpc>
                <a:spcPct val="100000"/>
              </a:lnSpc>
              <a:spcBef>
                <a:spcPts val="200"/>
              </a:spcBef>
              <a:spcAft>
                <a:spcPts val="200"/>
              </a:spcAft>
            </a:pPr>
            <a:endParaRPr lang="en-US" sz="1200" dirty="0" smtClean="0"/>
          </a:p>
        </p:txBody>
      </p:sp>
      <p:sp>
        <p:nvSpPr>
          <p:cNvPr id="4" name="Slide Number Placeholder 3"/>
          <p:cNvSpPr>
            <a:spLocks noGrp="1"/>
          </p:cNvSpPr>
          <p:nvPr>
            <p:ph type="sldNum" sz="quarter" idx="10"/>
          </p:nvPr>
        </p:nvSpPr>
        <p:spPr/>
        <p:txBody>
          <a:bodyPr/>
          <a:lstStyle/>
          <a:p>
            <a:pPr>
              <a:defRPr/>
            </a:pPr>
            <a:fld id="{7AAE80EA-658F-49A9-AE3E-56A5F07DA232}"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528638" y="1276350"/>
            <a:ext cx="8091487" cy="4991100"/>
          </a:xfrm>
        </p:spPr>
        <p:txBody>
          <a:bodyPr/>
          <a:lstStyle/>
          <a:p>
            <a:pPr>
              <a:lnSpc>
                <a:spcPct val="100000"/>
              </a:lnSpc>
              <a:spcBef>
                <a:spcPts val="200"/>
              </a:spcBef>
              <a:spcAft>
                <a:spcPts val="400"/>
              </a:spcAft>
            </a:pPr>
            <a:r>
              <a:rPr lang="en-US" sz="1200" b="1" smtClean="0"/>
              <a:t>Concern:  </a:t>
            </a:r>
            <a:r>
              <a:rPr lang="en-US" sz="1200" smtClean="0"/>
              <a:t>Loan award portion of project award has been fully expended, but Grant award portion is still active and may have no funds invoiced or expended</a:t>
            </a:r>
          </a:p>
          <a:p>
            <a:pPr lvl="1">
              <a:lnSpc>
                <a:spcPct val="100000"/>
              </a:lnSpc>
              <a:spcBef>
                <a:spcPts val="200"/>
              </a:spcBef>
              <a:spcAft>
                <a:spcPts val="400"/>
              </a:spcAft>
            </a:pPr>
            <a:r>
              <a:rPr lang="en-US" sz="1200" smtClean="0"/>
              <a:t>Recipient is unsure how to report project status for both awards and does not want the continued burden to report on the loan award</a:t>
            </a:r>
          </a:p>
          <a:p>
            <a:pPr>
              <a:lnSpc>
                <a:spcPct val="100000"/>
              </a:lnSpc>
              <a:spcBef>
                <a:spcPts val="200"/>
              </a:spcBef>
              <a:spcAft>
                <a:spcPts val="400"/>
              </a:spcAft>
            </a:pPr>
            <a:r>
              <a:rPr lang="en-US" sz="1200" b="1" smtClean="0"/>
              <a:t>Best practice:  </a:t>
            </a:r>
            <a:r>
              <a:rPr lang="en-US" sz="1200" smtClean="0"/>
              <a:t>Report Loan award portion as final report and Grant award portion according to overall project status</a:t>
            </a:r>
          </a:p>
          <a:p>
            <a:pPr lvl="2">
              <a:lnSpc>
                <a:spcPct val="100000"/>
              </a:lnSpc>
              <a:spcBef>
                <a:spcPts val="200"/>
              </a:spcBef>
              <a:spcAft>
                <a:spcPts val="400"/>
              </a:spcAft>
            </a:pPr>
            <a:r>
              <a:rPr lang="en-US" sz="1200" smtClean="0"/>
              <a:t>Loan award portion should be reported as final report, with reference in the narrative of the associated Grant award ID for the project</a:t>
            </a:r>
          </a:p>
          <a:p>
            <a:pPr lvl="2">
              <a:lnSpc>
                <a:spcPct val="100000"/>
              </a:lnSpc>
              <a:spcBef>
                <a:spcPts val="200"/>
              </a:spcBef>
              <a:spcAft>
                <a:spcPts val="400"/>
              </a:spcAft>
            </a:pPr>
            <a:r>
              <a:rPr lang="en-US" sz="1200" smtClean="0"/>
              <a:t>Grant award portion should indicate the full project status, regardless of ARRA funds expensed, etc.</a:t>
            </a:r>
          </a:p>
          <a:p>
            <a:pPr lvl="2">
              <a:lnSpc>
                <a:spcPct val="100000"/>
              </a:lnSpc>
              <a:spcBef>
                <a:spcPts val="200"/>
              </a:spcBef>
              <a:spcAft>
                <a:spcPts val="400"/>
              </a:spcAft>
            </a:pPr>
            <a:r>
              <a:rPr lang="en-US" sz="1200" smtClean="0"/>
              <a:t>Indicate in the remaining Grant award narrative description (quarterly activities narrative) the activities performed in the quarter by the prime and sub recipients, referencing other ARRA award IDs which are part of the particular project.  If applicable, mention other funding</a:t>
            </a:r>
          </a:p>
          <a:p>
            <a:pPr lvl="2">
              <a:lnSpc>
                <a:spcPct val="100000"/>
              </a:lnSpc>
              <a:spcBef>
                <a:spcPts val="200"/>
              </a:spcBef>
              <a:spcAft>
                <a:spcPts val="400"/>
              </a:spcAft>
            </a:pPr>
            <a:r>
              <a:rPr lang="en-US" sz="1200" smtClean="0"/>
              <a:t>Ensure report reflects project status on award for entire project, regardless of ARRA funds expended on award</a:t>
            </a:r>
          </a:p>
          <a:p>
            <a:pPr lvl="2">
              <a:lnSpc>
                <a:spcPct val="100000"/>
              </a:lnSpc>
              <a:spcBef>
                <a:spcPts val="200"/>
              </a:spcBef>
              <a:spcAft>
                <a:spcPts val="400"/>
              </a:spcAft>
            </a:pPr>
            <a:r>
              <a:rPr lang="en-US" sz="1200" smtClean="0"/>
              <a:t>The Office of the Chief Financial Officer for USDA (OCFO) has told us that recipients should use the narrative spaces to explain any reporting that may show a flag to OMB, but which can be fully explained.</a:t>
            </a:r>
          </a:p>
          <a:p>
            <a:pPr>
              <a:lnSpc>
                <a:spcPct val="100000"/>
              </a:lnSpc>
              <a:spcBef>
                <a:spcPts val="200"/>
              </a:spcBef>
              <a:spcAft>
                <a:spcPts val="400"/>
              </a:spcAft>
            </a:pPr>
            <a:r>
              <a:rPr lang="en-US" sz="1200" smtClean="0"/>
              <a:t>Prose tool may continue to show a “flag” in the Status column, which the State can ignore after performing the due diligence review</a:t>
            </a:r>
          </a:p>
          <a:p>
            <a:pPr>
              <a:lnSpc>
                <a:spcPct val="100000"/>
              </a:lnSpc>
              <a:spcBef>
                <a:spcPts val="200"/>
              </a:spcBef>
              <a:spcAft>
                <a:spcPts val="400"/>
              </a:spcAft>
            </a:pPr>
            <a:r>
              <a:rPr lang="en-US" sz="1200" b="1" smtClean="0">
                <a:solidFill>
                  <a:srgbClr val="0000CC"/>
                </a:solidFill>
              </a:rPr>
              <a:t>The key is to maintain transparency on the entire project, referring to the award as a part of the overall project</a:t>
            </a:r>
          </a:p>
          <a:p>
            <a:pPr lvl="1">
              <a:lnSpc>
                <a:spcPct val="100000"/>
              </a:lnSpc>
              <a:spcBef>
                <a:spcPts val="200"/>
              </a:spcBef>
              <a:spcAft>
                <a:spcPts val="400"/>
              </a:spcAft>
            </a:pPr>
            <a:r>
              <a:rPr lang="en-US" sz="1200" smtClean="0"/>
              <a:t>The recipient should feel free to rely on the narrative areas (when there are status flags, use the quarterly description of activities area) to explain any potential areas where OMB or the public may cause question.</a:t>
            </a:r>
          </a:p>
          <a:p>
            <a:pPr lvl="1">
              <a:lnSpc>
                <a:spcPct val="100000"/>
              </a:lnSpc>
              <a:spcBef>
                <a:spcPts val="200"/>
              </a:spcBef>
              <a:spcAft>
                <a:spcPts val="400"/>
              </a:spcAft>
            </a:pPr>
            <a:endParaRPr lang="en-US" sz="1200" smtClean="0"/>
          </a:p>
        </p:txBody>
      </p:sp>
      <p:sp>
        <p:nvSpPr>
          <p:cNvPr id="4" name="Slide Number Placeholder 3"/>
          <p:cNvSpPr>
            <a:spLocks noGrp="1"/>
          </p:cNvSpPr>
          <p:nvPr>
            <p:ph type="sldNum" sz="quarter" idx="10"/>
          </p:nvPr>
        </p:nvSpPr>
        <p:spPr/>
        <p:txBody>
          <a:bodyPr/>
          <a:lstStyle/>
          <a:p>
            <a:pPr>
              <a:defRPr/>
            </a:pPr>
            <a:fld id="{D7DD7652-E65B-47C3-941F-ECF1EC2A3A2E}" type="slidenum">
              <a:rPr lang="en-US"/>
              <a:pPr>
                <a:defRPr/>
              </a:pPr>
              <a:t>17</a:t>
            </a:fld>
            <a:endParaRPr lang="en-US" dirty="0"/>
          </a:p>
        </p:txBody>
      </p:sp>
      <p:sp>
        <p:nvSpPr>
          <p:cNvPr id="5" name="Title 1"/>
          <p:cNvSpPr txBox="1">
            <a:spLocks/>
          </p:cNvSpPr>
          <p:nvPr/>
        </p:nvSpPr>
        <p:spPr bwMode="auto">
          <a:xfrm>
            <a:off x="517525" y="449263"/>
            <a:ext cx="8340725" cy="769937"/>
          </a:xfrm>
          <a:prstGeom prst="rect">
            <a:avLst/>
          </a:prstGeom>
          <a:noFill/>
          <a:ln w="9525">
            <a:noFill/>
            <a:miter lim="800000"/>
            <a:headEnd/>
            <a:tailEnd/>
          </a:ln>
        </p:spPr>
        <p:txBody>
          <a:bodyPr vert="horz" wrap="square" lIns="0" tIns="45714" rIns="0" bIns="45714"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C4980"/>
                </a:solidFill>
                <a:effectLst/>
                <a:uLnTx/>
                <a:uFillTx/>
                <a:latin typeface="+mj-lt"/>
                <a:ea typeface="+mj-ea"/>
                <a:cs typeface="+mj-cs"/>
              </a:rPr>
              <a:t>Best practices:  Loan/Grant</a:t>
            </a:r>
            <a:r>
              <a:rPr kumimoji="0" lang="en-US" sz="3600" b="1" i="0" u="none" strike="noStrike" kern="0" cap="none" spc="0" normalizeH="0" noProof="0" dirty="0" smtClean="0">
                <a:ln>
                  <a:noFill/>
                </a:ln>
                <a:solidFill>
                  <a:srgbClr val="0C4980"/>
                </a:solidFill>
                <a:effectLst/>
                <a:uLnTx/>
                <a:uFillTx/>
                <a:latin typeface="+mj-lt"/>
                <a:ea typeface="+mj-ea"/>
                <a:cs typeface="+mj-cs"/>
              </a:rPr>
              <a:t> Combinations</a:t>
            </a:r>
            <a:endParaRPr kumimoji="0" lang="en-US" sz="3600" b="1" i="0" u="none" strike="noStrike" kern="0" cap="none" spc="0" normalizeH="0" baseline="0" noProof="0" dirty="0" smtClean="0">
              <a:ln>
                <a:noFill/>
              </a:ln>
              <a:solidFill>
                <a:srgbClr val="0C498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528638" y="1266825"/>
            <a:ext cx="8091487" cy="4914900"/>
          </a:xfrm>
        </p:spPr>
        <p:txBody>
          <a:bodyPr/>
          <a:lstStyle/>
          <a:p>
            <a:pPr>
              <a:lnSpc>
                <a:spcPct val="100000"/>
              </a:lnSpc>
              <a:spcBef>
                <a:spcPts val="400"/>
              </a:spcBef>
              <a:spcAft>
                <a:spcPts val="600"/>
              </a:spcAft>
            </a:pPr>
            <a:r>
              <a:rPr lang="en-US" sz="1200" b="1" smtClean="0"/>
              <a:t>Concern:  </a:t>
            </a:r>
            <a:r>
              <a:rPr lang="en-US" sz="1200" smtClean="0"/>
              <a:t>Prose tool flags award for “Status” and Agency user has verified that report is correct</a:t>
            </a:r>
          </a:p>
          <a:p>
            <a:pPr lvl="1">
              <a:lnSpc>
                <a:spcPct val="100000"/>
              </a:lnSpc>
              <a:spcBef>
                <a:spcPts val="400"/>
              </a:spcBef>
              <a:spcAft>
                <a:spcPts val="600"/>
              </a:spcAft>
            </a:pPr>
            <a:r>
              <a:rPr lang="en-US" sz="1200" smtClean="0"/>
              <a:t>Status flags are based on a formula looking at award value, funds expended, and project status reported; flags when something falls out of the suggested OMB guideline</a:t>
            </a:r>
          </a:p>
          <a:p>
            <a:pPr>
              <a:lnSpc>
                <a:spcPct val="100000"/>
              </a:lnSpc>
              <a:spcBef>
                <a:spcPts val="400"/>
              </a:spcBef>
              <a:spcAft>
                <a:spcPts val="600"/>
              </a:spcAft>
            </a:pPr>
            <a:r>
              <a:rPr lang="en-US" sz="1200" b="1" smtClean="0"/>
              <a:t>Best practice:  </a:t>
            </a:r>
            <a:r>
              <a:rPr lang="en-US" sz="1200" smtClean="0"/>
              <a:t>Ensure report reflects project status on award for entire project, regardless of ARRA funds expended on award</a:t>
            </a:r>
          </a:p>
          <a:p>
            <a:pPr lvl="2">
              <a:lnSpc>
                <a:spcPct val="100000"/>
              </a:lnSpc>
              <a:spcBef>
                <a:spcPts val="400"/>
              </a:spcBef>
              <a:spcAft>
                <a:spcPts val="600"/>
              </a:spcAft>
            </a:pPr>
            <a:r>
              <a:rPr lang="en-US" sz="1200" smtClean="0"/>
              <a:t>If Loan award portion is final report, project status should be “Fully complete” with reference in the narrative of the associated Grant award ID for the project</a:t>
            </a:r>
          </a:p>
          <a:p>
            <a:pPr lvl="2">
              <a:lnSpc>
                <a:spcPct val="100000"/>
              </a:lnSpc>
              <a:spcBef>
                <a:spcPts val="400"/>
              </a:spcBef>
              <a:spcAft>
                <a:spcPts val="600"/>
              </a:spcAft>
            </a:pPr>
            <a:r>
              <a:rPr lang="en-US" sz="1200" smtClean="0"/>
              <a:t>Grant award portion should indicate the full project status, regardless of ARRA funds expensed, etc.</a:t>
            </a:r>
          </a:p>
          <a:p>
            <a:pPr lvl="2">
              <a:lnSpc>
                <a:spcPct val="100000"/>
              </a:lnSpc>
              <a:spcBef>
                <a:spcPts val="400"/>
              </a:spcBef>
              <a:spcAft>
                <a:spcPts val="600"/>
              </a:spcAft>
            </a:pPr>
            <a:r>
              <a:rPr lang="en-US" sz="1200" smtClean="0"/>
              <a:t>Indicate in the remaining Grant award narrative description (quarterly activities narrative) the activities performed in the quarter by the prime and sub recipients, referencing other ARRA award IDs which are part of the particular project.  If applicable, mention other funding</a:t>
            </a:r>
          </a:p>
          <a:p>
            <a:pPr lvl="2">
              <a:lnSpc>
                <a:spcPct val="100000"/>
              </a:lnSpc>
              <a:spcBef>
                <a:spcPts val="400"/>
              </a:spcBef>
              <a:spcAft>
                <a:spcPts val="600"/>
              </a:spcAft>
            </a:pPr>
            <a:r>
              <a:rPr lang="en-US" sz="1200" smtClean="0"/>
              <a:t>The Office of the Chief Financial Officer for USDA (OCFO) has told us that recipients should use the narrative spaces to explain any reporting that may show a flag to OMB, but which can be fully explained</a:t>
            </a:r>
          </a:p>
          <a:p>
            <a:pPr>
              <a:lnSpc>
                <a:spcPct val="100000"/>
              </a:lnSpc>
              <a:spcBef>
                <a:spcPts val="400"/>
              </a:spcBef>
              <a:spcAft>
                <a:spcPts val="600"/>
              </a:spcAft>
            </a:pPr>
            <a:r>
              <a:rPr lang="en-US" sz="1200" smtClean="0"/>
              <a:t>Prose tool may continue to show a “flag” in the Status column, which the State may ignore after performing the due diligence review of the report</a:t>
            </a:r>
          </a:p>
          <a:p>
            <a:pPr>
              <a:lnSpc>
                <a:spcPct val="100000"/>
              </a:lnSpc>
              <a:spcBef>
                <a:spcPts val="400"/>
              </a:spcBef>
              <a:spcAft>
                <a:spcPts val="600"/>
              </a:spcAft>
            </a:pPr>
            <a:r>
              <a:rPr lang="en-US" sz="1200" b="1" smtClean="0">
                <a:solidFill>
                  <a:srgbClr val="0000CC"/>
                </a:solidFill>
              </a:rPr>
              <a:t>The key is to maintain transparency on the entire project, referring to the award as a part of the overall project</a:t>
            </a:r>
          </a:p>
          <a:p>
            <a:pPr lvl="1">
              <a:lnSpc>
                <a:spcPct val="100000"/>
              </a:lnSpc>
              <a:spcBef>
                <a:spcPts val="400"/>
              </a:spcBef>
              <a:spcAft>
                <a:spcPts val="600"/>
              </a:spcAft>
            </a:pPr>
            <a:r>
              <a:rPr lang="en-US" sz="1200" smtClean="0"/>
              <a:t>The recipient should feel free to rely on the narrative areas (when there are status flags, use the quarterly description of activities area) to explain any potential areas where OMB or the public may cause question.</a:t>
            </a:r>
          </a:p>
          <a:p>
            <a:pPr lvl="1">
              <a:lnSpc>
                <a:spcPct val="100000"/>
              </a:lnSpc>
              <a:spcBef>
                <a:spcPts val="400"/>
              </a:spcBef>
              <a:spcAft>
                <a:spcPts val="600"/>
              </a:spcAft>
            </a:pPr>
            <a:endParaRPr lang="en-US" sz="1200" smtClean="0"/>
          </a:p>
        </p:txBody>
      </p:sp>
      <p:sp>
        <p:nvSpPr>
          <p:cNvPr id="4" name="Slide Number Placeholder 3"/>
          <p:cNvSpPr>
            <a:spLocks noGrp="1"/>
          </p:cNvSpPr>
          <p:nvPr>
            <p:ph type="sldNum" sz="quarter" idx="10"/>
          </p:nvPr>
        </p:nvSpPr>
        <p:spPr/>
        <p:txBody>
          <a:bodyPr/>
          <a:lstStyle/>
          <a:p>
            <a:pPr>
              <a:defRPr/>
            </a:pPr>
            <a:fld id="{E7A059E5-9775-48AE-9A73-FAA8EAD9CE7D}" type="slidenum">
              <a:rPr lang="en-US"/>
              <a:pPr>
                <a:defRPr/>
              </a:pPr>
              <a:t>18</a:t>
            </a:fld>
            <a:endParaRPr lang="en-US" dirty="0"/>
          </a:p>
        </p:txBody>
      </p:sp>
      <p:sp>
        <p:nvSpPr>
          <p:cNvPr id="6" name="Title 1"/>
          <p:cNvSpPr txBox="1">
            <a:spLocks/>
          </p:cNvSpPr>
          <p:nvPr/>
        </p:nvSpPr>
        <p:spPr bwMode="auto">
          <a:xfrm>
            <a:off x="517525" y="449263"/>
            <a:ext cx="8340725" cy="769937"/>
          </a:xfrm>
          <a:prstGeom prst="rect">
            <a:avLst/>
          </a:prstGeom>
          <a:noFill/>
          <a:ln w="9525">
            <a:noFill/>
            <a:miter lim="800000"/>
            <a:headEnd/>
            <a:tailEnd/>
          </a:ln>
        </p:spPr>
        <p:txBody>
          <a:bodyPr vert="horz" wrap="square" lIns="0" tIns="45714" rIns="0" bIns="45714"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C4980"/>
                </a:solidFill>
                <a:effectLst/>
                <a:uLnTx/>
                <a:uFillTx/>
                <a:latin typeface="+mj-lt"/>
                <a:ea typeface="+mj-ea"/>
                <a:cs typeface="+mj-cs"/>
              </a:rPr>
              <a:t>Best practices:  Loan/Grant</a:t>
            </a:r>
            <a:r>
              <a:rPr kumimoji="0" lang="en-US" sz="3600" b="1" i="0" u="none" strike="noStrike" kern="0" cap="none" spc="0" normalizeH="0" noProof="0" dirty="0" smtClean="0">
                <a:ln>
                  <a:noFill/>
                </a:ln>
                <a:solidFill>
                  <a:srgbClr val="0C4980"/>
                </a:solidFill>
                <a:effectLst/>
                <a:uLnTx/>
                <a:uFillTx/>
                <a:latin typeface="+mj-lt"/>
                <a:ea typeface="+mj-ea"/>
                <a:cs typeface="+mj-cs"/>
              </a:rPr>
              <a:t> Combos (Cont’d)</a:t>
            </a:r>
            <a:endParaRPr kumimoji="0" lang="en-US" sz="3600" b="1" i="0" u="none" strike="noStrike" kern="0" cap="none" spc="0" normalizeH="0" baseline="0" noProof="0" dirty="0" smtClean="0">
              <a:ln>
                <a:noFill/>
              </a:ln>
              <a:solidFill>
                <a:srgbClr val="0C498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smtClean="0"/>
              <a:t>Getting started:  Recipients</a:t>
            </a:r>
          </a:p>
        </p:txBody>
      </p:sp>
      <p:sp>
        <p:nvSpPr>
          <p:cNvPr id="4" name="Slide Number Placeholder 3"/>
          <p:cNvSpPr>
            <a:spLocks noGrp="1"/>
          </p:cNvSpPr>
          <p:nvPr>
            <p:ph type="sldNum" sz="quarter" idx="10"/>
          </p:nvPr>
        </p:nvSpPr>
        <p:spPr/>
        <p:txBody>
          <a:bodyPr/>
          <a:lstStyle/>
          <a:p>
            <a:pPr>
              <a:defRPr/>
            </a:pPr>
            <a:fld id="{4028DC32-1712-4BD1-86EF-60660567593F}" type="slidenum">
              <a:rPr lang="en-US"/>
              <a:pPr>
                <a:defRPr/>
              </a:pPr>
              <a:t>19</a:t>
            </a:fld>
            <a:endParaRPr lang="en-US" dirty="0"/>
          </a:p>
        </p:txBody>
      </p:sp>
      <p:sp>
        <p:nvSpPr>
          <p:cNvPr id="5" name="Content Placeholder 2"/>
          <p:cNvSpPr>
            <a:spLocks noGrp="1"/>
          </p:cNvSpPr>
          <p:nvPr>
            <p:ph idx="1"/>
          </p:nvPr>
        </p:nvSpPr>
        <p:spPr>
          <a:xfrm>
            <a:off x="490538" y="1176338"/>
            <a:ext cx="8475662" cy="4702175"/>
          </a:xfrm>
        </p:spPr>
        <p:txBody>
          <a:bodyPr/>
          <a:lstStyle/>
          <a:p>
            <a:pPr marL="0" indent="0">
              <a:lnSpc>
                <a:spcPct val="100000"/>
              </a:lnSpc>
              <a:spcAft>
                <a:spcPts val="600"/>
              </a:spcAft>
              <a:buFont typeface="Wingdings" pitchFamily="2" charset="2"/>
              <a:buNone/>
              <a:defRPr/>
            </a:pPr>
            <a:r>
              <a:rPr lang="en-US" sz="1800" b="1" i="1" dirty="0" smtClean="0">
                <a:solidFill>
                  <a:schemeClr val="accent6"/>
                </a:solidFill>
              </a:rPr>
              <a:t>A little bit of planning goes a long way with Recipient reporting requirements </a:t>
            </a:r>
          </a:p>
          <a:p>
            <a:pPr>
              <a:lnSpc>
                <a:spcPct val="100000"/>
              </a:lnSpc>
              <a:spcAft>
                <a:spcPts val="600"/>
              </a:spcAft>
              <a:defRPr/>
            </a:pPr>
            <a:r>
              <a:rPr lang="en-US" u="sng" dirty="0" smtClean="0"/>
              <a:t>Verifying and validating DUNS number on record associated with award</a:t>
            </a:r>
          </a:p>
          <a:p>
            <a:pPr>
              <a:lnSpc>
                <a:spcPct val="100000"/>
              </a:lnSpc>
              <a:spcAft>
                <a:spcPts val="600"/>
              </a:spcAft>
              <a:defRPr/>
            </a:pPr>
            <a:r>
              <a:rPr lang="en-US" u="sng" dirty="0" smtClean="0"/>
              <a:t>Reviewing and validating Central Contractor Registry (CCR) registration</a:t>
            </a:r>
          </a:p>
          <a:p>
            <a:pPr>
              <a:lnSpc>
                <a:spcPct val="100000"/>
              </a:lnSpc>
              <a:spcAft>
                <a:spcPts val="600"/>
              </a:spcAft>
              <a:defRPr/>
            </a:pPr>
            <a:r>
              <a:rPr lang="en-US" u="sng" dirty="0" smtClean="0"/>
              <a:t>Obtaining FRPIN (from FederalReporting.gov) </a:t>
            </a:r>
          </a:p>
          <a:p>
            <a:pPr>
              <a:lnSpc>
                <a:spcPct val="100000"/>
              </a:lnSpc>
              <a:spcAft>
                <a:spcPts val="600"/>
              </a:spcAft>
              <a:defRPr/>
            </a:pPr>
            <a:r>
              <a:rPr lang="en-US" u="sng" dirty="0" smtClean="0"/>
              <a:t>Understanding functions of FederalReporting.gov functions which may make reporting easier</a:t>
            </a:r>
          </a:p>
          <a:p>
            <a:pPr lvl="1">
              <a:lnSpc>
                <a:spcPct val="100000"/>
              </a:lnSpc>
              <a:spcAft>
                <a:spcPts val="600"/>
              </a:spcAft>
              <a:defRPr/>
            </a:pPr>
            <a:r>
              <a:rPr lang="en-US" dirty="0" smtClean="0"/>
              <a:t>“Copy forward” function</a:t>
            </a:r>
            <a:endParaRPr lang="en-US" sz="1200" dirty="0" smtClean="0">
              <a:ea typeface="+mn-ea"/>
              <a:cs typeface="Arial" pitchFamily="34" charset="0"/>
            </a:endParaRPr>
          </a:p>
          <a:p>
            <a:pPr marL="536575" lvl="1" indent="-231775" eaLnBrk="1" hangingPunct="1">
              <a:lnSpc>
                <a:spcPct val="100000"/>
              </a:lnSpc>
              <a:spcBef>
                <a:spcPts val="1200"/>
              </a:spcBef>
              <a:spcAft>
                <a:spcPts val="600"/>
              </a:spcAft>
              <a:buFont typeface="Wingdings" pitchFamily="2" charset="2"/>
              <a:buNone/>
              <a:defRPr/>
            </a:pPr>
            <a:endParaRPr lang="en-US" sz="1200" b="1" u="sng" dirty="0" smtClean="0">
              <a:ea typeface="+mn-ea"/>
              <a:cs typeface="Arial" pitchFamily="34" charset="0"/>
            </a:endParaRPr>
          </a:p>
          <a:p>
            <a:pPr marL="536575" lvl="1" indent="-231775" eaLnBrk="1" hangingPunct="1">
              <a:lnSpc>
                <a:spcPct val="100000"/>
              </a:lnSpc>
              <a:spcBef>
                <a:spcPts val="1200"/>
              </a:spcBef>
              <a:spcAft>
                <a:spcPts val="600"/>
              </a:spcAft>
              <a:defRPr/>
            </a:pPr>
            <a:endParaRPr lang="en-US" sz="1200" dirty="0" smtClean="0">
              <a:ea typeface="+mn-ea"/>
              <a:cs typeface="Arial" pitchFamily="34" charset="0"/>
            </a:endParaRPr>
          </a:p>
        </p:txBody>
      </p:sp>
      <p:grpSp>
        <p:nvGrpSpPr>
          <p:cNvPr id="22533" name="Group 8"/>
          <p:cNvGrpSpPr>
            <a:grpSpLocks/>
          </p:cNvGrpSpPr>
          <p:nvPr/>
        </p:nvGrpSpPr>
        <p:grpSpPr bwMode="auto">
          <a:xfrm>
            <a:off x="352425" y="1663700"/>
            <a:ext cx="276225" cy="1717675"/>
            <a:chOff x="352425" y="1714500"/>
            <a:chExt cx="276225" cy="1717675"/>
          </a:xfrm>
        </p:grpSpPr>
        <p:sp>
          <p:nvSpPr>
            <p:cNvPr id="6" name="Oval 5"/>
            <p:cNvSpPr/>
            <p:nvPr/>
          </p:nvSpPr>
          <p:spPr bwMode="auto">
            <a:xfrm>
              <a:off x="352425" y="1714500"/>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1</a:t>
              </a:r>
            </a:p>
          </p:txBody>
        </p:sp>
        <p:sp>
          <p:nvSpPr>
            <p:cNvPr id="7" name="Oval 6"/>
            <p:cNvSpPr/>
            <p:nvPr/>
          </p:nvSpPr>
          <p:spPr bwMode="auto">
            <a:xfrm>
              <a:off x="352425" y="2181225"/>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2</a:t>
              </a:r>
            </a:p>
          </p:txBody>
        </p:sp>
        <p:sp>
          <p:nvSpPr>
            <p:cNvPr id="8" name="Oval 7"/>
            <p:cNvSpPr/>
            <p:nvPr/>
          </p:nvSpPr>
          <p:spPr bwMode="auto">
            <a:xfrm>
              <a:off x="352425" y="2663825"/>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3</a:t>
              </a:r>
            </a:p>
          </p:txBody>
        </p:sp>
        <p:sp>
          <p:nvSpPr>
            <p:cNvPr id="11" name="Oval 10"/>
            <p:cNvSpPr/>
            <p:nvPr/>
          </p:nvSpPr>
          <p:spPr bwMode="auto">
            <a:xfrm>
              <a:off x="352425" y="3146425"/>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4</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3600" dirty="0" smtClean="0"/>
              <a:t>Introduction</a:t>
            </a:r>
          </a:p>
        </p:txBody>
      </p:sp>
      <p:sp>
        <p:nvSpPr>
          <p:cNvPr id="3" name="Content Placeholder 2"/>
          <p:cNvSpPr>
            <a:spLocks noGrp="1"/>
          </p:cNvSpPr>
          <p:nvPr>
            <p:ph idx="1"/>
          </p:nvPr>
        </p:nvSpPr>
        <p:spPr>
          <a:xfrm>
            <a:off x="803275" y="1152525"/>
            <a:ext cx="8391525" cy="4972050"/>
          </a:xfrm>
        </p:spPr>
        <p:txBody>
          <a:bodyPr/>
          <a:lstStyle/>
          <a:p>
            <a:pPr marL="228600" indent="-228600">
              <a:lnSpc>
                <a:spcPct val="100000"/>
              </a:lnSpc>
              <a:spcBef>
                <a:spcPts val="600"/>
              </a:spcBef>
              <a:spcAft>
                <a:spcPts val="600"/>
              </a:spcAft>
              <a:defRPr/>
            </a:pPr>
            <a:r>
              <a:rPr lang="en-US" sz="1800" dirty="0" smtClean="0"/>
              <a:t>Speaker</a:t>
            </a:r>
          </a:p>
          <a:p>
            <a:pPr marL="533400" lvl="1" indent="-228600">
              <a:lnSpc>
                <a:spcPct val="100000"/>
              </a:lnSpc>
              <a:spcBef>
                <a:spcPts val="600"/>
              </a:spcBef>
              <a:spcAft>
                <a:spcPts val="600"/>
              </a:spcAft>
              <a:defRPr/>
            </a:pPr>
            <a:r>
              <a:rPr lang="en-US" sz="1800" dirty="0" smtClean="0">
                <a:ea typeface="+mn-ea"/>
                <a:cs typeface="+mn-cs"/>
              </a:rPr>
              <a:t>Francis Hayes, Recipient Reporting, Rural Development, USDA </a:t>
            </a:r>
          </a:p>
          <a:p>
            <a:pPr marL="228600" indent="-228600">
              <a:lnSpc>
                <a:spcPct val="100000"/>
              </a:lnSpc>
              <a:spcBef>
                <a:spcPts val="600"/>
              </a:spcBef>
              <a:spcAft>
                <a:spcPts val="600"/>
              </a:spcAft>
              <a:defRPr/>
            </a:pPr>
            <a:r>
              <a:rPr lang="en-US" sz="1800" dirty="0" smtClean="0"/>
              <a:t>Panelists</a:t>
            </a:r>
          </a:p>
          <a:p>
            <a:pPr marL="533400" lvl="1" indent="-228600">
              <a:lnSpc>
                <a:spcPct val="100000"/>
              </a:lnSpc>
              <a:spcBef>
                <a:spcPts val="600"/>
              </a:spcBef>
              <a:spcAft>
                <a:spcPts val="600"/>
              </a:spcAft>
              <a:defRPr/>
            </a:pPr>
            <a:r>
              <a:rPr lang="en-US" sz="1800" dirty="0" smtClean="0">
                <a:ea typeface="+mn-ea"/>
                <a:cs typeface="+mn-cs"/>
              </a:rPr>
              <a:t>Cali Chen, Recipient Reporting, Rural Development, USDA</a:t>
            </a:r>
          </a:p>
          <a:p>
            <a:pPr marL="533400" lvl="1" indent="-228600">
              <a:lnSpc>
                <a:spcPct val="100000"/>
              </a:lnSpc>
              <a:spcBef>
                <a:spcPts val="600"/>
              </a:spcBef>
              <a:spcAft>
                <a:spcPts val="600"/>
              </a:spcAft>
              <a:defRPr/>
            </a:pPr>
            <a:r>
              <a:rPr lang="en-US" sz="1800" dirty="0" smtClean="0">
                <a:ea typeface="+mn-ea"/>
                <a:cs typeface="+mn-cs"/>
              </a:rPr>
              <a:t>Tyson Whitney and Fransi Dunagan, </a:t>
            </a:r>
            <a:r>
              <a:rPr lang="en-US" sz="1800" dirty="0" smtClean="0"/>
              <a:t>Transparency and Accountability Reporting Division, </a:t>
            </a:r>
            <a:r>
              <a:rPr lang="en-US" sz="1800" dirty="0" smtClean="0">
                <a:ea typeface="+mn-ea"/>
                <a:cs typeface="+mn-cs"/>
              </a:rPr>
              <a:t>Office of the Chief Financial Officer, USDA</a:t>
            </a:r>
          </a:p>
          <a:p>
            <a:pPr marL="228600" indent="-228600">
              <a:lnSpc>
                <a:spcPct val="100000"/>
              </a:lnSpc>
              <a:spcBef>
                <a:spcPts val="600"/>
              </a:spcBef>
              <a:spcAft>
                <a:spcPts val="600"/>
              </a:spcAft>
              <a:defRPr/>
            </a:pPr>
            <a:r>
              <a:rPr lang="en-US" sz="1800" dirty="0" smtClean="0"/>
              <a:t>Format for Webinar</a:t>
            </a:r>
          </a:p>
          <a:p>
            <a:pPr marL="533400" lvl="1" indent="-228600">
              <a:lnSpc>
                <a:spcPct val="100000"/>
              </a:lnSpc>
              <a:spcBef>
                <a:spcPts val="600"/>
              </a:spcBef>
              <a:spcAft>
                <a:spcPts val="600"/>
              </a:spcAft>
              <a:defRPr/>
            </a:pPr>
            <a:r>
              <a:rPr lang="en-US" sz="1800" dirty="0" smtClean="0">
                <a:ea typeface="+mn-ea"/>
                <a:cs typeface="+mn-cs"/>
              </a:rPr>
              <a:t>30-45 minutes of presentation</a:t>
            </a:r>
          </a:p>
          <a:p>
            <a:pPr marL="533400" lvl="1" indent="-228600">
              <a:lnSpc>
                <a:spcPct val="100000"/>
              </a:lnSpc>
              <a:spcBef>
                <a:spcPts val="600"/>
              </a:spcBef>
              <a:spcAft>
                <a:spcPts val="600"/>
              </a:spcAft>
              <a:defRPr/>
            </a:pPr>
            <a:r>
              <a:rPr lang="en-US" sz="1800" dirty="0" smtClean="0">
                <a:ea typeface="+mn-ea"/>
                <a:cs typeface="+mn-cs"/>
              </a:rPr>
              <a:t>Remaining 45 minutes for questions</a:t>
            </a:r>
          </a:p>
          <a:p>
            <a:pPr marL="533400" lvl="1" indent="-228600">
              <a:lnSpc>
                <a:spcPct val="100000"/>
              </a:lnSpc>
              <a:spcBef>
                <a:spcPts val="600"/>
              </a:spcBef>
              <a:spcAft>
                <a:spcPts val="600"/>
              </a:spcAft>
              <a:defRPr/>
            </a:pPr>
            <a:r>
              <a:rPr lang="en-US" sz="1800" dirty="0" smtClean="0">
                <a:ea typeface="+mn-ea"/>
                <a:cs typeface="+mn-cs"/>
              </a:rPr>
              <a:t>Listen only and ask questions via “type in” feature</a:t>
            </a:r>
          </a:p>
          <a:p>
            <a:pPr marL="1193800" lvl="2">
              <a:lnSpc>
                <a:spcPct val="100000"/>
              </a:lnSpc>
              <a:spcBef>
                <a:spcPts val="600"/>
              </a:spcBef>
              <a:spcAft>
                <a:spcPts val="600"/>
              </a:spcAft>
              <a:buFontTx/>
              <a:buNone/>
              <a:defRPr/>
            </a:pPr>
            <a:r>
              <a:rPr lang="en-US" sz="1800" dirty="0" smtClean="0">
                <a:ea typeface="+mn-ea"/>
                <a:cs typeface="+mn-cs"/>
              </a:rPr>
              <a:t/>
            </a:r>
            <a:br>
              <a:rPr lang="en-US" sz="1800" dirty="0" smtClean="0">
                <a:ea typeface="+mn-ea"/>
                <a:cs typeface="+mn-cs"/>
              </a:rPr>
            </a:br>
            <a:endParaRPr lang="en-US" sz="1800" dirty="0"/>
          </a:p>
        </p:txBody>
      </p:sp>
      <p:sp>
        <p:nvSpPr>
          <p:cNvPr id="4" name="Slide Number Placeholder 3"/>
          <p:cNvSpPr>
            <a:spLocks noGrp="1"/>
          </p:cNvSpPr>
          <p:nvPr>
            <p:ph type="sldNum" sz="quarter" idx="10"/>
          </p:nvPr>
        </p:nvSpPr>
        <p:spPr/>
        <p:txBody>
          <a:bodyPr/>
          <a:lstStyle/>
          <a:p>
            <a:pPr>
              <a:defRPr/>
            </a:pPr>
            <a:fld id="{6142BDAC-4D2F-4153-A781-30A28346F64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smtClean="0"/>
              <a:t>Getting started:  Recipients (con’t)</a:t>
            </a:r>
          </a:p>
        </p:txBody>
      </p:sp>
      <p:sp>
        <p:nvSpPr>
          <p:cNvPr id="4" name="Slide Number Placeholder 3"/>
          <p:cNvSpPr>
            <a:spLocks noGrp="1"/>
          </p:cNvSpPr>
          <p:nvPr>
            <p:ph type="sldNum" sz="quarter" idx="10"/>
          </p:nvPr>
        </p:nvSpPr>
        <p:spPr/>
        <p:txBody>
          <a:bodyPr/>
          <a:lstStyle/>
          <a:p>
            <a:pPr>
              <a:defRPr/>
            </a:pPr>
            <a:fld id="{F8A62A3D-0900-45F5-8979-48D2A567DCA9}" type="slidenum">
              <a:rPr lang="en-US"/>
              <a:pPr>
                <a:defRPr/>
              </a:pPr>
              <a:t>20</a:t>
            </a:fld>
            <a:endParaRPr lang="en-US" dirty="0"/>
          </a:p>
        </p:txBody>
      </p:sp>
      <p:sp>
        <p:nvSpPr>
          <p:cNvPr id="5" name="Content Placeholder 2"/>
          <p:cNvSpPr>
            <a:spLocks noGrp="1"/>
          </p:cNvSpPr>
          <p:nvPr>
            <p:ph idx="1"/>
          </p:nvPr>
        </p:nvSpPr>
        <p:spPr>
          <a:xfrm>
            <a:off x="914400" y="1252538"/>
            <a:ext cx="7772400" cy="4586287"/>
          </a:xfrm>
        </p:spPr>
        <p:txBody>
          <a:bodyPr/>
          <a:lstStyle/>
          <a:p>
            <a:pPr>
              <a:lnSpc>
                <a:spcPct val="100000"/>
              </a:lnSpc>
              <a:spcBef>
                <a:spcPts val="800"/>
              </a:spcBef>
              <a:spcAft>
                <a:spcPts val="800"/>
              </a:spcAft>
              <a:defRPr/>
            </a:pPr>
            <a:r>
              <a:rPr lang="en-US" sz="1400" u="sng" dirty="0" smtClean="0"/>
              <a:t>Verifying and validating Dun &amp; Bradstreet Numbering System (DUNS) number on record associated with award</a:t>
            </a:r>
          </a:p>
          <a:p>
            <a:pPr lvl="1">
              <a:lnSpc>
                <a:spcPct val="100000"/>
              </a:lnSpc>
              <a:spcBef>
                <a:spcPts val="800"/>
              </a:spcBef>
              <a:spcAft>
                <a:spcPts val="800"/>
              </a:spcAft>
              <a:defRPr/>
            </a:pPr>
            <a:r>
              <a:rPr lang="en-US" sz="1400" dirty="0" smtClean="0"/>
              <a:t>It is the recipient’s responsibility to ensure that that their DUNS number and entity record is accurate and active with Dun and Bradstreet (D&amp;B).  </a:t>
            </a:r>
          </a:p>
          <a:p>
            <a:pPr lvl="1">
              <a:lnSpc>
                <a:spcPct val="100000"/>
              </a:lnSpc>
              <a:spcBef>
                <a:spcPts val="800"/>
              </a:spcBef>
              <a:spcAft>
                <a:spcPts val="800"/>
              </a:spcAft>
              <a:defRPr/>
            </a:pPr>
            <a:r>
              <a:rPr lang="en-US" sz="1400" dirty="0" smtClean="0"/>
              <a:t>While DUNS numbers don’t expire, D&amp;B does conduct routine and continuous data maintenance and outreach to verify operations at a location.  When operations cannot be verified for a particular DUNS number, D&amp;B may flag the number “inactive,” which could interfere with successful reporting. It is also important that the entity information is accurate when reporting on government websites. </a:t>
            </a:r>
          </a:p>
          <a:p>
            <a:pPr>
              <a:lnSpc>
                <a:spcPct val="100000"/>
              </a:lnSpc>
              <a:spcBef>
                <a:spcPts val="800"/>
              </a:spcBef>
              <a:spcAft>
                <a:spcPts val="800"/>
              </a:spcAft>
              <a:defRPr/>
            </a:pPr>
            <a:r>
              <a:rPr lang="en-US" sz="1400" dirty="0" smtClean="0"/>
              <a:t>The DUNS record the recipient plans on reporting in FederalReporting.gov should be compared against that on record with the Rural Development point of contact</a:t>
            </a:r>
          </a:p>
          <a:p>
            <a:pPr lvl="1">
              <a:lnSpc>
                <a:spcPct val="100000"/>
              </a:lnSpc>
              <a:spcBef>
                <a:spcPts val="800"/>
              </a:spcBef>
              <a:spcAft>
                <a:spcPts val="800"/>
              </a:spcAft>
              <a:defRPr/>
            </a:pPr>
            <a:r>
              <a:rPr lang="en-US" sz="1400" b="1" u="sng" dirty="0" smtClean="0">
                <a:solidFill>
                  <a:srgbClr val="0000CC"/>
                </a:solidFill>
              </a:rPr>
              <a:t>In order to request a DUNS number or to lookup, review, or modify a record at D&amp;B, recipients may use the following two free resources</a:t>
            </a:r>
            <a:r>
              <a:rPr lang="en-US" sz="1400" dirty="0" smtClean="0"/>
              <a:t>:</a:t>
            </a:r>
          </a:p>
          <a:p>
            <a:pPr marL="1257300" lvl="2" indent="-342900">
              <a:lnSpc>
                <a:spcPct val="100000"/>
              </a:lnSpc>
              <a:spcBef>
                <a:spcPts val="800"/>
              </a:spcBef>
              <a:spcAft>
                <a:spcPts val="800"/>
              </a:spcAft>
              <a:buFont typeface="+mj-lt"/>
              <a:buAutoNum type="arabicPeriod"/>
              <a:defRPr/>
            </a:pPr>
            <a:r>
              <a:rPr lang="en-US" sz="1400" dirty="0" smtClean="0"/>
              <a:t>The self-service web form at </a:t>
            </a:r>
            <a:r>
              <a:rPr lang="en-US" sz="1400" u="sng" dirty="0" smtClean="0"/>
              <a:t>http://fedgov.dnb.com/webform</a:t>
            </a:r>
            <a:r>
              <a:rPr lang="en-US" sz="1400" dirty="0" smtClean="0"/>
              <a:t> allows a recipient to lookup their DUNS number, review the data on file, request changes if necessary, or request a new DUNS number, if needed.  </a:t>
            </a:r>
          </a:p>
          <a:p>
            <a:pPr marL="1257300" lvl="2" indent="-342900">
              <a:lnSpc>
                <a:spcPct val="100000"/>
              </a:lnSpc>
              <a:spcBef>
                <a:spcPts val="800"/>
              </a:spcBef>
              <a:spcAft>
                <a:spcPts val="800"/>
              </a:spcAft>
              <a:buFont typeface="+mj-lt"/>
              <a:buAutoNum type="arabicPeriod"/>
              <a:defRPr/>
            </a:pPr>
            <a:r>
              <a:rPr lang="en-US" sz="1400" dirty="0" smtClean="0"/>
              <a:t>Recipients may call (866) 705-5711 to verify that a DUNS number is active and confirm other details about their entity</a:t>
            </a:r>
          </a:p>
          <a:p>
            <a:pPr lvl="2">
              <a:lnSpc>
                <a:spcPct val="100000"/>
              </a:lnSpc>
              <a:spcBef>
                <a:spcPts val="800"/>
              </a:spcBef>
              <a:spcAft>
                <a:spcPts val="800"/>
              </a:spcAft>
              <a:defRPr/>
            </a:pPr>
            <a:endParaRPr lang="en-US" sz="1400" dirty="0" smtClean="0"/>
          </a:p>
          <a:p>
            <a:pPr lvl="2">
              <a:lnSpc>
                <a:spcPct val="100000"/>
              </a:lnSpc>
              <a:spcBef>
                <a:spcPts val="800"/>
              </a:spcBef>
              <a:spcAft>
                <a:spcPts val="800"/>
              </a:spcAft>
              <a:buFontTx/>
              <a:buNone/>
              <a:defRPr/>
            </a:pPr>
            <a:endParaRPr lang="en-US" sz="1400" dirty="0" smtClean="0"/>
          </a:p>
        </p:txBody>
      </p:sp>
      <p:sp>
        <p:nvSpPr>
          <p:cNvPr id="6" name="Oval 5"/>
          <p:cNvSpPr/>
          <p:nvPr/>
        </p:nvSpPr>
        <p:spPr bwMode="auto">
          <a:xfrm>
            <a:off x="762000" y="1228725"/>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3600" smtClean="0"/>
              <a:t>Getting started:  Recipients (con’t)</a:t>
            </a:r>
          </a:p>
        </p:txBody>
      </p:sp>
      <p:sp>
        <p:nvSpPr>
          <p:cNvPr id="4" name="Slide Number Placeholder 3"/>
          <p:cNvSpPr>
            <a:spLocks noGrp="1"/>
          </p:cNvSpPr>
          <p:nvPr>
            <p:ph type="sldNum" sz="quarter" idx="10"/>
          </p:nvPr>
        </p:nvSpPr>
        <p:spPr/>
        <p:txBody>
          <a:bodyPr/>
          <a:lstStyle/>
          <a:p>
            <a:pPr>
              <a:defRPr/>
            </a:pPr>
            <a:fld id="{F4CBB4B6-40FD-41BA-BF8D-BDA8F6795D46}" type="slidenum">
              <a:rPr lang="en-US"/>
              <a:pPr>
                <a:defRPr/>
              </a:pPr>
              <a:t>21</a:t>
            </a:fld>
            <a:endParaRPr lang="en-US" dirty="0"/>
          </a:p>
        </p:txBody>
      </p:sp>
      <p:sp>
        <p:nvSpPr>
          <p:cNvPr id="24580" name="Content Placeholder 2"/>
          <p:cNvSpPr>
            <a:spLocks noGrp="1"/>
          </p:cNvSpPr>
          <p:nvPr>
            <p:ph idx="1"/>
          </p:nvPr>
        </p:nvSpPr>
        <p:spPr>
          <a:xfrm>
            <a:off x="914400" y="938213"/>
            <a:ext cx="7772400" cy="471487"/>
          </a:xfrm>
        </p:spPr>
        <p:txBody>
          <a:bodyPr/>
          <a:lstStyle/>
          <a:p>
            <a:pPr>
              <a:lnSpc>
                <a:spcPct val="100000"/>
              </a:lnSpc>
              <a:spcAft>
                <a:spcPts val="600"/>
              </a:spcAft>
            </a:pPr>
            <a:r>
              <a:rPr lang="en-US" u="sng" smtClean="0"/>
              <a:t>Reviewing and validating Central Contractor Registry (CCR) registration (https://www.bpn.gov/ccr/default.aspx)</a:t>
            </a:r>
          </a:p>
        </p:txBody>
      </p:sp>
      <p:sp>
        <p:nvSpPr>
          <p:cNvPr id="6" name="Oval 5"/>
          <p:cNvSpPr/>
          <p:nvPr/>
        </p:nvSpPr>
        <p:spPr bwMode="auto">
          <a:xfrm>
            <a:off x="762000" y="962025"/>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2</a:t>
            </a:r>
          </a:p>
        </p:txBody>
      </p:sp>
      <p:pic>
        <p:nvPicPr>
          <p:cNvPr id="24582" name="Picture 7"/>
          <p:cNvPicPr>
            <a:picLocks noChangeAspect="1" noChangeArrowheads="1"/>
          </p:cNvPicPr>
          <p:nvPr/>
        </p:nvPicPr>
        <p:blipFill>
          <a:blip r:embed="rId3" cstate="print"/>
          <a:srcRect l="12344" t="16814" r="16797" b="7687"/>
          <a:stretch>
            <a:fillRect/>
          </a:stretch>
        </p:blipFill>
        <p:spPr bwMode="auto">
          <a:xfrm>
            <a:off x="5334000" y="1600200"/>
            <a:ext cx="3514725" cy="2514600"/>
          </a:xfrm>
          <a:prstGeom prst="rect">
            <a:avLst/>
          </a:prstGeom>
          <a:noFill/>
          <a:ln w="9525">
            <a:noFill/>
            <a:miter lim="800000"/>
            <a:headEnd/>
            <a:tailEnd/>
          </a:ln>
        </p:spPr>
      </p:pic>
      <p:sp>
        <p:nvSpPr>
          <p:cNvPr id="8" name="Content Placeholder 2"/>
          <p:cNvSpPr txBox="1">
            <a:spLocks/>
          </p:cNvSpPr>
          <p:nvPr/>
        </p:nvSpPr>
        <p:spPr bwMode="auto">
          <a:xfrm>
            <a:off x="781050" y="1547813"/>
            <a:ext cx="4333875" cy="3300412"/>
          </a:xfrm>
          <a:prstGeom prst="rect">
            <a:avLst/>
          </a:prstGeom>
          <a:noFill/>
          <a:ln w="9525">
            <a:noFill/>
            <a:miter lim="800000"/>
            <a:headEnd/>
            <a:tailEnd/>
          </a:ln>
        </p:spPr>
        <p:txBody>
          <a:bodyPr lIns="0" tIns="0" rIns="0" bIns="0"/>
          <a:lstStyle/>
          <a:p>
            <a:pPr marL="482600" lvl="1" indent="-190500" eaLnBrk="0" hangingPunct="0">
              <a:spcBef>
                <a:spcPts val="600"/>
              </a:spcBef>
              <a:spcAft>
                <a:spcPts val="600"/>
              </a:spcAft>
              <a:buClr>
                <a:srgbClr val="528A8A"/>
              </a:buClr>
              <a:buFont typeface="Wingdings" pitchFamily="2" charset="2"/>
              <a:buChar char="§"/>
              <a:defRPr/>
            </a:pPr>
            <a:r>
              <a:rPr lang="en-US" sz="1200" b="1" kern="0" dirty="0">
                <a:latin typeface="+mn-lt"/>
              </a:rPr>
              <a:t>For recipients with existing CCR registrations, ensure your CCR information is up-to-date and will be active throughout the reporting cycle</a:t>
            </a:r>
            <a:endParaRPr lang="en-US" sz="1200" kern="0" dirty="0">
              <a:latin typeface="+mn-lt"/>
            </a:endParaRPr>
          </a:p>
          <a:p>
            <a:pPr marL="1143000" lvl="2" indent="-228600" eaLnBrk="0" hangingPunct="0">
              <a:spcBef>
                <a:spcPts val="600"/>
              </a:spcBef>
              <a:spcAft>
                <a:spcPts val="600"/>
              </a:spcAft>
              <a:buClr>
                <a:srgbClr val="528A8A"/>
              </a:buClr>
              <a:buFontTx/>
              <a:buChar char="•"/>
              <a:defRPr/>
            </a:pPr>
            <a:r>
              <a:rPr lang="en-US" sz="1200" kern="0" dirty="0">
                <a:latin typeface="+mn-lt"/>
              </a:rPr>
              <a:t>Recipients may use the Search function on the CCR website:  </a:t>
            </a:r>
            <a:r>
              <a:rPr lang="en-US" sz="1200" u="sng" kern="0" dirty="0">
                <a:latin typeface="+mn-lt"/>
              </a:rPr>
              <a:t>https://www.bpn.gov/CCRSearch/Search.aspx</a:t>
            </a:r>
            <a:r>
              <a:rPr lang="en-US" sz="1200" kern="0" dirty="0">
                <a:latin typeface="+mn-lt"/>
              </a:rPr>
              <a:t> to verify status</a:t>
            </a:r>
          </a:p>
          <a:p>
            <a:pPr marL="1143000" lvl="2" indent="-228600" eaLnBrk="0" hangingPunct="0">
              <a:spcBef>
                <a:spcPts val="600"/>
              </a:spcBef>
              <a:spcAft>
                <a:spcPts val="600"/>
              </a:spcAft>
              <a:buClr>
                <a:srgbClr val="528A8A"/>
              </a:buClr>
              <a:buFontTx/>
              <a:buChar char="•"/>
              <a:defRPr/>
            </a:pPr>
            <a:r>
              <a:rPr lang="en-US" sz="1200" kern="0" dirty="0">
                <a:latin typeface="+mn-lt"/>
              </a:rPr>
              <a:t>CCR registration must be renewed at least every 12 months and an expired registration will prevent report submission &amp;/or modification by the recipient</a:t>
            </a:r>
          </a:p>
          <a:p>
            <a:pPr marL="1143000" lvl="2" indent="-228600" eaLnBrk="0" hangingPunct="0">
              <a:spcBef>
                <a:spcPts val="600"/>
              </a:spcBef>
              <a:spcAft>
                <a:spcPts val="600"/>
              </a:spcAft>
              <a:buClr>
                <a:srgbClr val="528A8A"/>
              </a:buClr>
              <a:buFontTx/>
              <a:buChar char="•"/>
              <a:defRPr/>
            </a:pPr>
            <a:r>
              <a:rPr lang="en-US" sz="1200" kern="0" dirty="0">
                <a:latin typeface="+mn-lt"/>
              </a:rPr>
              <a:t>Maintaining current Points of Contact in the CCR record will assure recipients that renewal reminders are received and that FRPINs are approved in FR.gov</a:t>
            </a:r>
          </a:p>
        </p:txBody>
      </p:sp>
      <p:sp>
        <p:nvSpPr>
          <p:cNvPr id="9" name="Content Placeholder 2"/>
          <p:cNvSpPr txBox="1">
            <a:spLocks/>
          </p:cNvSpPr>
          <p:nvPr/>
        </p:nvSpPr>
        <p:spPr bwMode="auto">
          <a:xfrm>
            <a:off x="790575" y="4838700"/>
            <a:ext cx="8134350" cy="1562100"/>
          </a:xfrm>
          <a:prstGeom prst="rect">
            <a:avLst/>
          </a:prstGeom>
          <a:noFill/>
          <a:ln w="9525">
            <a:noFill/>
            <a:miter lim="800000"/>
            <a:headEnd/>
            <a:tailEnd/>
          </a:ln>
        </p:spPr>
        <p:txBody>
          <a:bodyPr lIns="0" tIns="0" rIns="0" bIns="0"/>
          <a:lstStyle/>
          <a:p>
            <a:pPr marL="482600" lvl="1" indent="-190500" eaLnBrk="0" hangingPunct="0">
              <a:spcBef>
                <a:spcPts val="600"/>
              </a:spcBef>
              <a:spcAft>
                <a:spcPts val="600"/>
              </a:spcAft>
              <a:buClr>
                <a:srgbClr val="528A8A"/>
              </a:buClr>
              <a:buFont typeface="Wingdings" pitchFamily="2" charset="2"/>
              <a:buChar char="§"/>
              <a:defRPr/>
            </a:pPr>
            <a:r>
              <a:rPr lang="en-US" sz="1200" b="1" kern="0" dirty="0">
                <a:latin typeface="+mn-lt"/>
              </a:rPr>
              <a:t>For recipients requiring CCR registration, register with CCR and obtain a DUNS number in order to register</a:t>
            </a:r>
            <a:endParaRPr lang="en-US" sz="1200" kern="0" dirty="0">
              <a:latin typeface="+mn-lt"/>
            </a:endParaRPr>
          </a:p>
          <a:p>
            <a:pPr marL="1143000" lvl="2" indent="-228600" eaLnBrk="0" hangingPunct="0">
              <a:spcBef>
                <a:spcPts val="600"/>
              </a:spcBef>
              <a:spcAft>
                <a:spcPts val="600"/>
              </a:spcAft>
              <a:buClr>
                <a:srgbClr val="528A8A"/>
              </a:buClr>
              <a:buFontTx/>
              <a:buChar char="•"/>
              <a:defRPr/>
            </a:pPr>
            <a:r>
              <a:rPr lang="en-US" sz="1200" kern="0" dirty="0">
                <a:latin typeface="+mn-lt"/>
              </a:rPr>
              <a:t>Re-instating an expired registration requires specific recipient actions to protect the security of the record, processing time, and additional time to update FederalReporting.gov</a:t>
            </a:r>
          </a:p>
          <a:p>
            <a:pPr marL="1143000" lvl="2" indent="-228600" eaLnBrk="0" hangingPunct="0">
              <a:spcBef>
                <a:spcPts val="600"/>
              </a:spcBef>
              <a:spcAft>
                <a:spcPts val="600"/>
              </a:spcAft>
              <a:buClr>
                <a:srgbClr val="528A8A"/>
              </a:buClr>
              <a:buFontTx/>
              <a:buChar char="•"/>
              <a:defRPr/>
            </a:pPr>
            <a:r>
              <a:rPr lang="en-US" sz="1200" kern="0" dirty="0">
                <a:latin typeface="+mn-lt"/>
              </a:rPr>
              <a:t>Recipient instructions may be found at Chapter 2 of the User Guide at the downloads page of FederalReporting.gov</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600" smtClean="0"/>
              <a:t>Getting started:  Recipients (con’t)</a:t>
            </a:r>
          </a:p>
        </p:txBody>
      </p:sp>
      <p:sp>
        <p:nvSpPr>
          <p:cNvPr id="4" name="Slide Number Placeholder 3"/>
          <p:cNvSpPr>
            <a:spLocks noGrp="1"/>
          </p:cNvSpPr>
          <p:nvPr>
            <p:ph type="sldNum" sz="quarter" idx="10"/>
          </p:nvPr>
        </p:nvSpPr>
        <p:spPr/>
        <p:txBody>
          <a:bodyPr/>
          <a:lstStyle/>
          <a:p>
            <a:pPr>
              <a:defRPr/>
            </a:pPr>
            <a:fld id="{910C42B6-2525-420E-B2C8-9845C40B406B}" type="slidenum">
              <a:rPr lang="en-US"/>
              <a:pPr>
                <a:defRPr/>
              </a:pPr>
              <a:t>22</a:t>
            </a:fld>
            <a:endParaRPr lang="en-US" dirty="0"/>
          </a:p>
        </p:txBody>
      </p:sp>
      <p:sp>
        <p:nvSpPr>
          <p:cNvPr id="25604" name="Content Placeholder 2"/>
          <p:cNvSpPr>
            <a:spLocks noGrp="1"/>
          </p:cNvSpPr>
          <p:nvPr>
            <p:ph idx="1"/>
          </p:nvPr>
        </p:nvSpPr>
        <p:spPr>
          <a:xfrm>
            <a:off x="914400" y="957263"/>
            <a:ext cx="7772400" cy="471487"/>
          </a:xfrm>
        </p:spPr>
        <p:txBody>
          <a:bodyPr/>
          <a:lstStyle/>
          <a:p>
            <a:pPr>
              <a:lnSpc>
                <a:spcPct val="100000"/>
              </a:lnSpc>
              <a:spcAft>
                <a:spcPts val="600"/>
              </a:spcAft>
            </a:pPr>
            <a:r>
              <a:rPr lang="en-US" u="sng" smtClean="0"/>
              <a:t>Obtaining Federal Reporting.gov PIN (FRPIN) from FederalReporting.gov</a:t>
            </a:r>
          </a:p>
        </p:txBody>
      </p:sp>
      <p:sp>
        <p:nvSpPr>
          <p:cNvPr id="6" name="Oval 5"/>
          <p:cNvSpPr/>
          <p:nvPr/>
        </p:nvSpPr>
        <p:spPr bwMode="auto">
          <a:xfrm>
            <a:off x="762000" y="962025"/>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3</a:t>
            </a:r>
          </a:p>
        </p:txBody>
      </p:sp>
      <p:sp>
        <p:nvSpPr>
          <p:cNvPr id="8" name="Content Placeholder 2"/>
          <p:cNvSpPr txBox="1">
            <a:spLocks/>
          </p:cNvSpPr>
          <p:nvPr/>
        </p:nvSpPr>
        <p:spPr bwMode="auto">
          <a:xfrm>
            <a:off x="781050" y="1547813"/>
            <a:ext cx="4495800" cy="4795837"/>
          </a:xfrm>
          <a:prstGeom prst="rect">
            <a:avLst/>
          </a:prstGeom>
          <a:noFill/>
          <a:ln w="9525">
            <a:noFill/>
            <a:miter lim="800000"/>
            <a:headEnd/>
            <a:tailEnd/>
          </a:ln>
        </p:spPr>
        <p:txBody>
          <a:bodyPr lIns="0" tIns="0" rIns="0" bIns="0"/>
          <a:lstStyle/>
          <a:p>
            <a:pPr marL="482600" lvl="1" indent="-190500" eaLnBrk="0" hangingPunct="0">
              <a:spcBef>
                <a:spcPts val="600"/>
              </a:spcBef>
              <a:spcAft>
                <a:spcPts val="600"/>
              </a:spcAft>
              <a:buClr>
                <a:srgbClr val="528A8A"/>
              </a:buClr>
              <a:buFont typeface="Wingdings" pitchFamily="2" charset="2"/>
              <a:buChar char="§"/>
              <a:defRPr/>
            </a:pPr>
            <a:r>
              <a:rPr lang="en-US" sz="1200" b="1" kern="0" dirty="0">
                <a:latin typeface="+mn-lt"/>
              </a:rPr>
              <a:t>A FRPIN is required for successful FR.gov submission </a:t>
            </a:r>
            <a:endParaRPr lang="en-US" sz="1200" kern="0" dirty="0">
              <a:latin typeface="+mn-lt"/>
            </a:endParaRPr>
          </a:p>
          <a:p>
            <a:pPr marL="1143000" lvl="2" indent="-228600" eaLnBrk="0" hangingPunct="0">
              <a:spcBef>
                <a:spcPts val="600"/>
              </a:spcBef>
              <a:spcAft>
                <a:spcPts val="600"/>
              </a:spcAft>
              <a:buClr>
                <a:srgbClr val="528A8A"/>
              </a:buClr>
              <a:buFontTx/>
              <a:buChar char="•"/>
              <a:defRPr/>
            </a:pPr>
            <a:r>
              <a:rPr lang="en-US" sz="1200" kern="0" dirty="0">
                <a:latin typeface="+mn-lt"/>
              </a:rPr>
              <a:t>FRPINs are unique to the users’ DUNS and CCR combinations</a:t>
            </a:r>
          </a:p>
          <a:p>
            <a:pPr marL="1143000" lvl="2" indent="-228600" eaLnBrk="0" hangingPunct="0">
              <a:spcBef>
                <a:spcPts val="600"/>
              </a:spcBef>
              <a:spcAft>
                <a:spcPts val="600"/>
              </a:spcAft>
              <a:buClr>
                <a:srgbClr val="528A8A"/>
              </a:buClr>
              <a:buFontTx/>
              <a:buChar char="•"/>
              <a:defRPr/>
            </a:pPr>
            <a:r>
              <a:rPr lang="en-US" sz="1200" kern="0" dirty="0">
                <a:latin typeface="+mn-lt"/>
              </a:rPr>
              <a:t>There may be multiple FRPINs assigned to a single CCR/DUNS combination</a:t>
            </a:r>
          </a:p>
          <a:p>
            <a:pPr marL="1143000" lvl="2" indent="-228600" eaLnBrk="0" hangingPunct="0">
              <a:spcBef>
                <a:spcPts val="600"/>
              </a:spcBef>
              <a:spcAft>
                <a:spcPts val="600"/>
              </a:spcAft>
              <a:buClr>
                <a:srgbClr val="528A8A"/>
              </a:buClr>
              <a:buFontTx/>
              <a:buChar char="•"/>
              <a:defRPr/>
            </a:pPr>
            <a:r>
              <a:rPr lang="en-US" sz="1200" kern="0" dirty="0">
                <a:latin typeface="+mn-lt"/>
              </a:rPr>
              <a:t>Typically, the CCR point of contact is automatically assigned an FRPIN and also serves as the organization’s DUNS administrator, unless the administrator delegates it to someone else</a:t>
            </a:r>
          </a:p>
          <a:p>
            <a:pPr marL="685800" lvl="1" indent="-228600" eaLnBrk="0" hangingPunct="0">
              <a:spcBef>
                <a:spcPts val="600"/>
              </a:spcBef>
              <a:spcAft>
                <a:spcPts val="600"/>
              </a:spcAft>
              <a:buClr>
                <a:srgbClr val="528A8A"/>
              </a:buClr>
              <a:buFontTx/>
              <a:buChar char="•"/>
              <a:defRPr/>
            </a:pPr>
            <a:endParaRPr lang="en-US" sz="1200" b="1" kern="0" dirty="0">
              <a:latin typeface="+mn-lt"/>
            </a:endParaRPr>
          </a:p>
          <a:p>
            <a:pPr marL="685800" lvl="1" indent="-228600" eaLnBrk="0" hangingPunct="0">
              <a:spcBef>
                <a:spcPts val="600"/>
              </a:spcBef>
              <a:spcAft>
                <a:spcPts val="600"/>
              </a:spcAft>
              <a:buClr>
                <a:srgbClr val="528A8A"/>
              </a:buClr>
              <a:buFontTx/>
              <a:buChar char="•"/>
              <a:defRPr/>
            </a:pPr>
            <a:r>
              <a:rPr lang="en-US" sz="1200" b="1" kern="0" dirty="0">
                <a:latin typeface="+mn-lt"/>
              </a:rPr>
              <a:t>FRPIN issuance can occur at any time, however, the FR.gov organization POC must approve issuance of FRPINs</a:t>
            </a:r>
          </a:p>
          <a:p>
            <a:pPr marL="1143000" lvl="2" indent="-228600" eaLnBrk="0" hangingPunct="0">
              <a:spcBef>
                <a:spcPts val="600"/>
              </a:spcBef>
              <a:spcAft>
                <a:spcPts val="600"/>
              </a:spcAft>
              <a:buClr>
                <a:srgbClr val="528A8A"/>
              </a:buClr>
              <a:buFontTx/>
              <a:buChar char="•"/>
              <a:defRPr/>
            </a:pPr>
            <a:r>
              <a:rPr lang="en-US" sz="1200" kern="0" dirty="0">
                <a:latin typeface="+mn-lt"/>
              </a:rPr>
              <a:t>Once approval occurs by your organization’s POC, FR.gov issues the FRPIN automatically</a:t>
            </a:r>
          </a:p>
          <a:p>
            <a:pPr marL="1143000" lvl="2" indent="-228600" eaLnBrk="0" hangingPunct="0">
              <a:spcBef>
                <a:spcPts val="600"/>
              </a:spcBef>
              <a:spcAft>
                <a:spcPts val="600"/>
              </a:spcAft>
              <a:buClr>
                <a:srgbClr val="528A8A"/>
              </a:buClr>
              <a:buFontTx/>
              <a:buChar char="•"/>
              <a:defRPr/>
            </a:pPr>
            <a:r>
              <a:rPr lang="en-US" sz="1200" kern="0" dirty="0">
                <a:latin typeface="+mn-lt"/>
              </a:rPr>
              <a:t>If you have not received approval within 24 hours by FR.gov, contact your organization’s POC to ensure they have approved your request</a:t>
            </a:r>
          </a:p>
        </p:txBody>
      </p:sp>
      <p:pic>
        <p:nvPicPr>
          <p:cNvPr id="25607" name="Picture 2"/>
          <p:cNvPicPr>
            <a:picLocks noChangeAspect="1" noChangeArrowheads="1"/>
          </p:cNvPicPr>
          <p:nvPr/>
        </p:nvPicPr>
        <p:blipFill>
          <a:blip r:embed="rId3" cstate="print"/>
          <a:srcRect l="12500" t="14874" r="13516" b="9750"/>
          <a:stretch>
            <a:fillRect/>
          </a:stretch>
        </p:blipFill>
        <p:spPr bwMode="auto">
          <a:xfrm>
            <a:off x="5495925" y="1571625"/>
            <a:ext cx="3209925" cy="2343150"/>
          </a:xfrm>
          <a:prstGeom prst="rect">
            <a:avLst/>
          </a:prstGeom>
          <a:noFill/>
          <a:ln w="9525">
            <a:noFill/>
            <a:miter lim="800000"/>
            <a:headEnd/>
            <a:tailEnd/>
          </a:ln>
        </p:spPr>
      </p:pic>
      <p:pic>
        <p:nvPicPr>
          <p:cNvPr id="25608" name="Picture 3"/>
          <p:cNvPicPr>
            <a:picLocks noChangeAspect="1" noChangeArrowheads="1"/>
          </p:cNvPicPr>
          <p:nvPr/>
        </p:nvPicPr>
        <p:blipFill>
          <a:blip r:embed="rId4" cstate="print"/>
          <a:srcRect l="12968" t="24500" r="17188" b="16125"/>
          <a:stretch>
            <a:fillRect/>
          </a:stretch>
        </p:blipFill>
        <p:spPr bwMode="auto">
          <a:xfrm>
            <a:off x="5438775" y="4152900"/>
            <a:ext cx="3387725" cy="1800225"/>
          </a:xfrm>
          <a:prstGeom prst="rect">
            <a:avLst/>
          </a:prstGeom>
          <a:noFill/>
          <a:ln w="9525">
            <a:noFill/>
            <a:miter lim="800000"/>
            <a:headEnd/>
            <a:tailEnd/>
          </a:ln>
        </p:spPr>
      </p:pic>
      <p:sp>
        <p:nvSpPr>
          <p:cNvPr id="11" name="TextBox 10"/>
          <p:cNvSpPr txBox="1"/>
          <p:nvPr/>
        </p:nvSpPr>
        <p:spPr>
          <a:xfrm>
            <a:off x="5486400" y="5972175"/>
            <a:ext cx="3533775" cy="200025"/>
          </a:xfrm>
          <a:prstGeom prst="rect">
            <a:avLst/>
          </a:prstGeom>
          <a:noFill/>
        </p:spPr>
        <p:txBody>
          <a:bodyPr>
            <a:spAutoFit/>
          </a:bodyPr>
          <a:lstStyle/>
          <a:p>
            <a:pPr>
              <a:defRPr/>
            </a:pPr>
            <a:r>
              <a:rPr lang="en-US" sz="700" dirty="0">
                <a:latin typeface="+mn-lt"/>
              </a:rPr>
              <a:t>From FederalReporting.gov User Guide:  Chapter 3 – FederalReportingPIN - FRPIN</a:t>
            </a:r>
          </a:p>
        </p:txBody>
      </p:sp>
      <p:sp>
        <p:nvSpPr>
          <p:cNvPr id="10" name="5-Point Star 9"/>
          <p:cNvSpPr/>
          <p:nvPr/>
        </p:nvSpPr>
        <p:spPr bwMode="auto">
          <a:xfrm>
            <a:off x="6543675" y="5295900"/>
            <a:ext cx="209550" cy="180975"/>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defTabSz="820738">
              <a:defRPr/>
            </a:pPr>
            <a:endParaRPr lang="en-US"/>
          </a:p>
        </p:txBody>
      </p:sp>
      <p:sp>
        <p:nvSpPr>
          <p:cNvPr id="12" name="5-Point Star 11"/>
          <p:cNvSpPr/>
          <p:nvPr/>
        </p:nvSpPr>
        <p:spPr bwMode="auto">
          <a:xfrm>
            <a:off x="1600200" y="4829175"/>
            <a:ext cx="209550" cy="180975"/>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defTabSz="820738">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3600" smtClean="0"/>
              <a:t>Getting started:  Recipients (con’t)</a:t>
            </a:r>
          </a:p>
        </p:txBody>
      </p:sp>
      <p:sp>
        <p:nvSpPr>
          <p:cNvPr id="4" name="Slide Number Placeholder 3"/>
          <p:cNvSpPr>
            <a:spLocks noGrp="1"/>
          </p:cNvSpPr>
          <p:nvPr>
            <p:ph type="sldNum" sz="quarter" idx="10"/>
          </p:nvPr>
        </p:nvSpPr>
        <p:spPr/>
        <p:txBody>
          <a:bodyPr/>
          <a:lstStyle/>
          <a:p>
            <a:pPr>
              <a:defRPr/>
            </a:pPr>
            <a:fld id="{46499B97-00F9-4977-A377-6BA90A655A8C}" type="slidenum">
              <a:rPr lang="en-US"/>
              <a:pPr>
                <a:defRPr/>
              </a:pPr>
              <a:t>23</a:t>
            </a:fld>
            <a:endParaRPr lang="en-US" dirty="0"/>
          </a:p>
        </p:txBody>
      </p:sp>
      <p:sp>
        <p:nvSpPr>
          <p:cNvPr id="5" name="Content Placeholder 2"/>
          <p:cNvSpPr>
            <a:spLocks noGrp="1"/>
          </p:cNvSpPr>
          <p:nvPr>
            <p:ph idx="1"/>
          </p:nvPr>
        </p:nvSpPr>
        <p:spPr>
          <a:xfrm>
            <a:off x="914400" y="1176338"/>
            <a:ext cx="7772400" cy="5176837"/>
          </a:xfrm>
        </p:spPr>
        <p:txBody>
          <a:bodyPr/>
          <a:lstStyle/>
          <a:p>
            <a:pPr>
              <a:lnSpc>
                <a:spcPct val="100000"/>
              </a:lnSpc>
              <a:spcBef>
                <a:spcPts val="500"/>
              </a:spcBef>
              <a:spcAft>
                <a:spcPts val="500"/>
              </a:spcAft>
              <a:defRPr/>
            </a:pPr>
            <a:r>
              <a:rPr lang="en-US" u="sng" dirty="0" smtClean="0"/>
              <a:t>Understanding functions of FederalReporting.gov functions which may make reporting easier</a:t>
            </a:r>
          </a:p>
          <a:p>
            <a:pPr lvl="1">
              <a:lnSpc>
                <a:spcPct val="100000"/>
              </a:lnSpc>
              <a:spcAft>
                <a:spcPts val="500"/>
              </a:spcAft>
              <a:defRPr/>
            </a:pPr>
            <a:r>
              <a:rPr lang="en-US" b="1" dirty="0" smtClean="0">
                <a:solidFill>
                  <a:schemeClr val="accent6"/>
                </a:solidFill>
              </a:rPr>
              <a:t>“Copy forward” function</a:t>
            </a:r>
            <a:endParaRPr lang="en-US" dirty="0" smtClean="0"/>
          </a:p>
          <a:p>
            <a:pPr lvl="2">
              <a:lnSpc>
                <a:spcPct val="100000"/>
              </a:lnSpc>
              <a:spcAft>
                <a:spcPts val="500"/>
              </a:spcAft>
              <a:defRPr/>
            </a:pPr>
            <a:r>
              <a:rPr lang="en-US" dirty="0" smtClean="0"/>
              <a:t>Returning Recipient reporters should utilize this function within FederalReporting.gov report submission process</a:t>
            </a:r>
          </a:p>
          <a:p>
            <a:pPr lvl="2">
              <a:lnSpc>
                <a:spcPct val="100000"/>
              </a:lnSpc>
              <a:spcAft>
                <a:spcPts val="500"/>
              </a:spcAft>
              <a:defRPr/>
            </a:pPr>
            <a:r>
              <a:rPr lang="en-US" dirty="0" smtClean="0"/>
              <a:t>“Links” current and previous quarter’s reports (Q3 2011) and allows the public to follow the progress of projects over time (via data sent from FR.gov to Recovery.gov)</a:t>
            </a:r>
          </a:p>
          <a:p>
            <a:pPr lvl="2">
              <a:lnSpc>
                <a:spcPct val="100000"/>
              </a:lnSpc>
              <a:spcAft>
                <a:spcPts val="500"/>
              </a:spcAft>
              <a:defRPr/>
            </a:pPr>
            <a:r>
              <a:rPr lang="en-US" dirty="0" smtClean="0"/>
              <a:t>When using this function, the responsibility resides with the recipient to make updates to the draft report created for the current reporting cycle</a:t>
            </a:r>
          </a:p>
          <a:p>
            <a:pPr lvl="2">
              <a:lnSpc>
                <a:spcPct val="100000"/>
              </a:lnSpc>
              <a:spcAft>
                <a:spcPts val="500"/>
              </a:spcAft>
              <a:defRPr/>
            </a:pPr>
            <a:r>
              <a:rPr lang="en-US" dirty="0" smtClean="0"/>
              <a:t>The recipient must review all data fields to ensure all data is complete and correct (all financial fields are cumulative to date; number of jobs created/retained is a quarterly snapshot, narratives may need to be updated)</a:t>
            </a:r>
          </a:p>
          <a:p>
            <a:pPr lvl="1">
              <a:lnSpc>
                <a:spcPct val="100000"/>
              </a:lnSpc>
              <a:spcAft>
                <a:spcPts val="500"/>
              </a:spcAft>
              <a:defRPr/>
            </a:pPr>
            <a:r>
              <a:rPr lang="en-US" dirty="0" smtClean="0"/>
              <a:t>A full discussion of this process is available in Chapter 10 of the User Guide at FederalReporting.gov</a:t>
            </a:r>
          </a:p>
        </p:txBody>
      </p:sp>
      <p:sp>
        <p:nvSpPr>
          <p:cNvPr id="6" name="Oval 5"/>
          <p:cNvSpPr/>
          <p:nvPr/>
        </p:nvSpPr>
        <p:spPr bwMode="auto">
          <a:xfrm>
            <a:off x="762000" y="1200150"/>
            <a:ext cx="276225" cy="28575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defTabSz="820738">
              <a:defRPr/>
            </a:pPr>
            <a:r>
              <a:rPr lang="en-US" sz="1100" b="1" i="1" dirty="0">
                <a:solidFill>
                  <a:schemeClr val="bg1"/>
                </a:solidFill>
                <a:latin typeface="+mn-lt"/>
              </a:rPr>
              <a:t>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3600" dirty="0" smtClean="0"/>
              <a:t>Lessons Learned from 4th Quarter 2011</a:t>
            </a:r>
          </a:p>
        </p:txBody>
      </p:sp>
      <p:sp>
        <p:nvSpPr>
          <p:cNvPr id="27651" name="Content Placeholder 2"/>
          <p:cNvSpPr>
            <a:spLocks noGrp="1"/>
          </p:cNvSpPr>
          <p:nvPr>
            <p:ph idx="1"/>
          </p:nvPr>
        </p:nvSpPr>
        <p:spPr>
          <a:xfrm>
            <a:off x="688975" y="1969770"/>
            <a:ext cx="7589838" cy="4064000"/>
          </a:xfrm>
        </p:spPr>
        <p:txBody>
          <a:bodyPr/>
          <a:lstStyle/>
          <a:p>
            <a:pPr>
              <a:spcBef>
                <a:spcPts val="300"/>
              </a:spcBef>
              <a:spcAft>
                <a:spcPts val="300"/>
              </a:spcAft>
            </a:pPr>
            <a:r>
              <a:rPr lang="en-US" sz="1400" u="sng" dirty="0" smtClean="0"/>
              <a:t>Validate DUNS, CCR registration, and FRPIN early, well before </a:t>
            </a:r>
            <a:r>
              <a:rPr lang="en-US" sz="1400" u="sng" dirty="0" smtClean="0"/>
              <a:t>April reporting </a:t>
            </a:r>
            <a:r>
              <a:rPr lang="en-US" sz="1400" u="sng" dirty="0" smtClean="0"/>
              <a:t>cycle</a:t>
            </a:r>
          </a:p>
          <a:p>
            <a:pPr lvl="1">
              <a:spcBef>
                <a:spcPts val="300"/>
              </a:spcBef>
              <a:spcAft>
                <a:spcPts val="300"/>
              </a:spcAft>
            </a:pPr>
            <a:r>
              <a:rPr lang="en-US" sz="1400" dirty="0" smtClean="0"/>
              <a:t>Verify DUNS is active</a:t>
            </a:r>
          </a:p>
          <a:p>
            <a:pPr lvl="1">
              <a:spcBef>
                <a:spcPts val="300"/>
              </a:spcBef>
              <a:spcAft>
                <a:spcPts val="300"/>
              </a:spcAft>
            </a:pPr>
            <a:r>
              <a:rPr lang="en-US" sz="1400" dirty="0" smtClean="0"/>
              <a:t>Validate CCR information is up-to-date (POC info) and registration is active (not expired or pending expiration during reporting period) and linked to DUNS</a:t>
            </a:r>
          </a:p>
          <a:p>
            <a:pPr lvl="1">
              <a:spcBef>
                <a:spcPts val="300"/>
              </a:spcBef>
              <a:spcAft>
                <a:spcPts val="300"/>
              </a:spcAft>
            </a:pPr>
            <a:r>
              <a:rPr lang="en-US" sz="1400" dirty="0" smtClean="0"/>
              <a:t>Ensure that the recipient POC performing the reporting has a FRPIN, which has been issued by FederalReporting.gov</a:t>
            </a:r>
          </a:p>
          <a:p>
            <a:pPr>
              <a:spcBef>
                <a:spcPts val="300"/>
              </a:spcBef>
              <a:spcAft>
                <a:spcPts val="300"/>
              </a:spcAft>
            </a:pPr>
            <a:r>
              <a:rPr lang="en-US" sz="1400" u="sng" dirty="0" smtClean="0"/>
              <a:t>Start the process early to avoid potential technical glitches or errors in reports</a:t>
            </a:r>
          </a:p>
          <a:p>
            <a:pPr lvl="1">
              <a:spcBef>
                <a:spcPts val="300"/>
              </a:spcBef>
              <a:spcAft>
                <a:spcPts val="300"/>
              </a:spcAft>
            </a:pPr>
            <a:r>
              <a:rPr lang="en-US" sz="1400" dirty="0" smtClean="0"/>
              <a:t>It may take between 48-72 hours within each system (DUNS, CCR or FederalReporting.gov) to update records</a:t>
            </a:r>
          </a:p>
          <a:p>
            <a:pPr lvl="2">
              <a:spcBef>
                <a:spcPts val="300"/>
              </a:spcBef>
              <a:spcAft>
                <a:spcPts val="300"/>
              </a:spcAft>
            </a:pPr>
            <a:r>
              <a:rPr lang="en-US" sz="1400" dirty="0" smtClean="0"/>
              <a:t>This takes away valuable reporting time during the Initial Submission Period (typically only 10 calendar days!)</a:t>
            </a:r>
          </a:p>
          <a:p>
            <a:pPr>
              <a:spcBef>
                <a:spcPts val="300"/>
              </a:spcBef>
              <a:spcAft>
                <a:spcPts val="300"/>
              </a:spcAft>
            </a:pPr>
            <a:r>
              <a:rPr lang="en-US" sz="1400" u="sng" dirty="0" smtClean="0"/>
              <a:t>Preparation and communication are key to successful reporting</a:t>
            </a:r>
          </a:p>
          <a:p>
            <a:pPr lvl="1">
              <a:spcBef>
                <a:spcPts val="300"/>
              </a:spcBef>
              <a:spcAft>
                <a:spcPts val="300"/>
              </a:spcAft>
            </a:pPr>
            <a:r>
              <a:rPr lang="en-US" sz="1400" dirty="0" smtClean="0"/>
              <a:t>Understand whether or not recipients are running into any obstacles related to reporting</a:t>
            </a:r>
          </a:p>
          <a:p>
            <a:pPr lvl="1">
              <a:spcBef>
                <a:spcPts val="300"/>
              </a:spcBef>
              <a:spcAft>
                <a:spcPts val="300"/>
              </a:spcAft>
            </a:pPr>
            <a:r>
              <a:rPr lang="en-US" sz="1400" dirty="0" smtClean="0"/>
              <a:t>Understand additional staff which recipients may have available to help them (for WEP:  RCAP and NRWA are available)</a:t>
            </a:r>
          </a:p>
        </p:txBody>
      </p:sp>
      <p:sp>
        <p:nvSpPr>
          <p:cNvPr id="4" name="Slide Number Placeholder 3"/>
          <p:cNvSpPr>
            <a:spLocks noGrp="1"/>
          </p:cNvSpPr>
          <p:nvPr>
            <p:ph type="sldNum" sz="quarter" idx="10"/>
          </p:nvPr>
        </p:nvSpPr>
        <p:spPr/>
        <p:txBody>
          <a:bodyPr/>
          <a:lstStyle/>
          <a:p>
            <a:pPr>
              <a:defRPr/>
            </a:pPr>
            <a:fld id="{E1E9890E-927E-404D-B762-3E8A61B3C2FF}" type="slidenum">
              <a:rPr lang="en-US" smtClean="0"/>
              <a:pPr>
                <a:defRPr/>
              </a:pPr>
              <a:t>24</a:t>
            </a:fld>
            <a:endParaRPr lang="en-US" dirty="0"/>
          </a:p>
        </p:txBody>
      </p:sp>
      <p:sp>
        <p:nvSpPr>
          <p:cNvPr id="5" name="Oval 4"/>
          <p:cNvSpPr/>
          <p:nvPr/>
        </p:nvSpPr>
        <p:spPr bwMode="auto">
          <a:xfrm>
            <a:off x="530225" y="1975168"/>
            <a:ext cx="285750" cy="188912"/>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anchor="ctr"/>
          <a:lstStyle/>
          <a:p>
            <a:pPr algn="ctr" defTabSz="820738">
              <a:spcBef>
                <a:spcPts val="400"/>
              </a:spcBef>
              <a:spcAft>
                <a:spcPts val="400"/>
              </a:spcAft>
              <a:defRPr/>
            </a:pPr>
            <a:r>
              <a:rPr lang="en-US" sz="1100" b="1" i="1" dirty="0">
                <a:solidFill>
                  <a:schemeClr val="bg1"/>
                </a:solidFill>
                <a:latin typeface="+mn-lt"/>
              </a:rPr>
              <a:t>1</a:t>
            </a:r>
            <a:endParaRPr lang="en-US" sz="1050" b="1" i="1" dirty="0">
              <a:solidFill>
                <a:schemeClr val="bg1"/>
              </a:solidFill>
              <a:latin typeface="+mn-lt"/>
            </a:endParaRPr>
          </a:p>
        </p:txBody>
      </p:sp>
      <p:sp>
        <p:nvSpPr>
          <p:cNvPr id="6" name="Oval 5"/>
          <p:cNvSpPr/>
          <p:nvPr/>
        </p:nvSpPr>
        <p:spPr bwMode="auto">
          <a:xfrm>
            <a:off x="530225" y="3588068"/>
            <a:ext cx="285750" cy="188912"/>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anchor="ctr"/>
          <a:lstStyle/>
          <a:p>
            <a:pPr algn="ctr" defTabSz="820738">
              <a:spcBef>
                <a:spcPts val="400"/>
              </a:spcBef>
              <a:spcAft>
                <a:spcPts val="400"/>
              </a:spcAft>
              <a:defRPr/>
            </a:pPr>
            <a:r>
              <a:rPr lang="en-US" sz="1100" b="1" i="1" dirty="0">
                <a:solidFill>
                  <a:schemeClr val="bg1"/>
                </a:solidFill>
                <a:latin typeface="+mn-lt"/>
              </a:rPr>
              <a:t>2</a:t>
            </a:r>
            <a:endParaRPr lang="en-US" sz="1050" b="1" i="1" dirty="0">
              <a:solidFill>
                <a:schemeClr val="bg1"/>
              </a:solidFill>
              <a:latin typeface="+mn-lt"/>
            </a:endParaRPr>
          </a:p>
        </p:txBody>
      </p:sp>
      <p:sp>
        <p:nvSpPr>
          <p:cNvPr id="7" name="Oval 6"/>
          <p:cNvSpPr/>
          <p:nvPr/>
        </p:nvSpPr>
        <p:spPr bwMode="auto">
          <a:xfrm>
            <a:off x="530225" y="4948555"/>
            <a:ext cx="285750" cy="188913"/>
          </a:xfrm>
          <a:prstGeom prst="ellipse">
            <a:avLst/>
          </a:prstGeom>
          <a:solidFill>
            <a:srgbClr val="0000CC"/>
          </a:solidFill>
          <a:ln w="9525" cap="flat" cmpd="sng" algn="ctr">
            <a:solidFill>
              <a:schemeClr val="tx1"/>
            </a:solidFill>
            <a:prstDash val="solid"/>
            <a:round/>
            <a:headEnd type="none" w="med" len="med"/>
            <a:tailEnd type="none" w="med" len="med"/>
          </a:ln>
          <a:effectLst/>
        </p:spPr>
        <p:txBody>
          <a:bodyPr anchor="ctr"/>
          <a:lstStyle/>
          <a:p>
            <a:pPr algn="ctr" defTabSz="820738">
              <a:spcBef>
                <a:spcPts val="400"/>
              </a:spcBef>
              <a:spcAft>
                <a:spcPts val="400"/>
              </a:spcAft>
              <a:defRPr/>
            </a:pPr>
            <a:r>
              <a:rPr lang="en-US" sz="1100" b="1" i="1" dirty="0">
                <a:solidFill>
                  <a:schemeClr val="bg1"/>
                </a:solidFill>
                <a:latin typeface="+mn-lt"/>
              </a:rPr>
              <a:t>3</a:t>
            </a:r>
            <a:endParaRPr lang="en-US" sz="1050" b="1" i="1" dirty="0">
              <a:solidFill>
                <a:schemeClr val="bg1"/>
              </a:solidFill>
              <a:latin typeface="+mn-lt"/>
            </a:endParaRPr>
          </a:p>
        </p:txBody>
      </p:sp>
      <p:sp>
        <p:nvSpPr>
          <p:cNvPr id="8" name="Content Placeholder 2"/>
          <p:cNvSpPr txBox="1">
            <a:spLocks/>
          </p:cNvSpPr>
          <p:nvPr/>
        </p:nvSpPr>
        <p:spPr bwMode="auto">
          <a:xfrm>
            <a:off x="631825" y="1076325"/>
            <a:ext cx="7589838" cy="904875"/>
          </a:xfrm>
          <a:prstGeom prst="rect">
            <a:avLst/>
          </a:prstGeom>
          <a:noFill/>
          <a:ln w="9525">
            <a:noFill/>
            <a:miter lim="800000"/>
            <a:headEnd/>
            <a:tailEnd/>
          </a:ln>
        </p:spPr>
        <p:txBody>
          <a:bodyPr lIns="0" tIns="0" rIns="0" bIns="0"/>
          <a:lstStyle/>
          <a:p>
            <a:pPr marL="177800" indent="-177800" eaLnBrk="0" hangingPunct="0">
              <a:lnSpc>
                <a:spcPts val="1900"/>
              </a:lnSpc>
              <a:spcBef>
                <a:spcPts val="300"/>
              </a:spcBef>
              <a:spcAft>
                <a:spcPts val="300"/>
              </a:spcAft>
              <a:buClr>
                <a:srgbClr val="003366"/>
              </a:buClr>
              <a:buSzPct val="125000"/>
              <a:buFont typeface="Wingdings" pitchFamily="2" charset="2"/>
              <a:buChar char="§"/>
              <a:defRPr/>
            </a:pPr>
            <a:r>
              <a:rPr lang="en-US" sz="1400" kern="0" dirty="0">
                <a:latin typeface="+mn-lt"/>
              </a:rPr>
              <a:t>Rural Development had a very successful reporting quarter in </a:t>
            </a:r>
            <a:r>
              <a:rPr lang="en-US" sz="1400" kern="0" dirty="0" smtClean="0">
                <a:latin typeface="+mn-lt"/>
              </a:rPr>
              <a:t>Q4 </a:t>
            </a:r>
            <a:r>
              <a:rPr lang="en-US" sz="1400" kern="0" dirty="0">
                <a:latin typeface="+mn-lt"/>
              </a:rPr>
              <a:t>2011 (</a:t>
            </a:r>
            <a:r>
              <a:rPr lang="en-US" sz="1400" kern="0" dirty="0" smtClean="0">
                <a:latin typeface="+mn-lt"/>
              </a:rPr>
              <a:t>99% </a:t>
            </a:r>
            <a:r>
              <a:rPr lang="en-US" sz="1400" kern="0" dirty="0">
                <a:latin typeface="+mn-lt"/>
              </a:rPr>
              <a:t>compliance)</a:t>
            </a:r>
          </a:p>
          <a:p>
            <a:pPr marL="635000" lvl="1" indent="-177800" eaLnBrk="0" hangingPunct="0">
              <a:lnSpc>
                <a:spcPts val="1900"/>
              </a:lnSpc>
              <a:spcBef>
                <a:spcPts val="300"/>
              </a:spcBef>
              <a:spcAft>
                <a:spcPts val="300"/>
              </a:spcAft>
              <a:buClr>
                <a:srgbClr val="003366"/>
              </a:buClr>
              <a:buSzPct val="125000"/>
              <a:buFont typeface="Wingdings" pitchFamily="2" charset="2"/>
              <a:buChar char="§"/>
              <a:defRPr/>
            </a:pPr>
            <a:r>
              <a:rPr lang="en-US" sz="1400" kern="0" dirty="0">
                <a:latin typeface="+mn-lt"/>
              </a:rPr>
              <a:t>Out of a total of </a:t>
            </a:r>
            <a:r>
              <a:rPr lang="en-US" sz="1400" kern="0" dirty="0" smtClean="0">
                <a:latin typeface="+mn-lt"/>
              </a:rPr>
              <a:t>2293 </a:t>
            </a:r>
            <a:r>
              <a:rPr lang="en-US" sz="1400" kern="0" dirty="0">
                <a:latin typeface="+mn-lt"/>
              </a:rPr>
              <a:t>awards, there were just </a:t>
            </a:r>
            <a:r>
              <a:rPr lang="en-US" sz="1400" kern="0" dirty="0" smtClean="0">
                <a:latin typeface="+mn-lt"/>
              </a:rPr>
              <a:t>23 </a:t>
            </a:r>
            <a:r>
              <a:rPr lang="en-US" sz="1400" kern="0" dirty="0">
                <a:latin typeface="+mn-lt"/>
              </a:rPr>
              <a:t>awards considered </a:t>
            </a:r>
            <a:r>
              <a:rPr lang="en-US" sz="1400" kern="0" dirty="0" smtClean="0">
                <a:latin typeface="+mn-lt"/>
              </a:rPr>
              <a:t>non-compliant</a:t>
            </a:r>
            <a:endParaRPr lang="en-US" sz="1400" kern="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5125" y="296863"/>
            <a:ext cx="8340725" cy="1100137"/>
          </a:xfrm>
        </p:spPr>
        <p:txBody>
          <a:bodyPr/>
          <a:lstStyle/>
          <a:p>
            <a:r>
              <a:rPr lang="en-US" sz="3600" smtClean="0"/>
              <a:t>Common mistakes in reporting</a:t>
            </a:r>
          </a:p>
        </p:txBody>
      </p:sp>
      <p:sp>
        <p:nvSpPr>
          <p:cNvPr id="28675" name="Content Placeholder 2"/>
          <p:cNvSpPr>
            <a:spLocks noGrp="1"/>
          </p:cNvSpPr>
          <p:nvPr>
            <p:ph idx="1"/>
          </p:nvPr>
        </p:nvSpPr>
        <p:spPr>
          <a:xfrm>
            <a:off x="352425" y="1195240"/>
            <a:ext cx="8391525" cy="4546600"/>
          </a:xfrm>
        </p:spPr>
        <p:txBody>
          <a:bodyPr/>
          <a:lstStyle/>
          <a:p>
            <a:pPr>
              <a:spcBef>
                <a:spcPts val="400"/>
              </a:spcBef>
              <a:spcAft>
                <a:spcPts val="400"/>
              </a:spcAft>
            </a:pPr>
            <a:r>
              <a:rPr lang="en-US" b="1" u="sng" dirty="0" smtClean="0"/>
              <a:t>New reports for the reporting quarter can only be submitted during the Submission period (April 1-14)</a:t>
            </a:r>
            <a:endParaRPr lang="en-US" dirty="0" smtClean="0"/>
          </a:p>
          <a:p>
            <a:pPr lvl="1">
              <a:spcBef>
                <a:spcPts val="400"/>
              </a:spcBef>
              <a:spcAft>
                <a:spcPts val="400"/>
              </a:spcAft>
            </a:pPr>
            <a:r>
              <a:rPr lang="en-US" dirty="0" smtClean="0"/>
              <a:t>Recipients will not be able to submit new reports after the Submission period passes and they will be considered non-compliant reporters</a:t>
            </a:r>
          </a:p>
          <a:p>
            <a:pPr lvl="1">
              <a:spcBef>
                <a:spcPts val="400"/>
              </a:spcBef>
              <a:spcAft>
                <a:spcPts val="400"/>
              </a:spcAft>
            </a:pPr>
            <a:r>
              <a:rPr lang="en-US" dirty="0" smtClean="0"/>
              <a:t>Only edits and revisions to existing reports will be allowed after Submission period</a:t>
            </a:r>
            <a:endParaRPr lang="en-US" sz="1800" b="1" u="sng" dirty="0" smtClean="0"/>
          </a:p>
          <a:p>
            <a:pPr>
              <a:spcBef>
                <a:spcPts val="1000"/>
              </a:spcBef>
              <a:spcAft>
                <a:spcPts val="1000"/>
              </a:spcAft>
            </a:pPr>
            <a:r>
              <a:rPr lang="en-US" b="1" u="sng" dirty="0" smtClean="0"/>
              <a:t>Report Grants and Loans separately within FederalReporting.gov</a:t>
            </a:r>
          </a:p>
          <a:p>
            <a:pPr lvl="1">
              <a:spcBef>
                <a:spcPts val="600"/>
              </a:spcBef>
              <a:spcAft>
                <a:spcPts val="600"/>
              </a:spcAft>
            </a:pPr>
            <a:r>
              <a:rPr lang="en-US" dirty="0" smtClean="0"/>
              <a:t>Combination Loan and Grant projects must report for the Grant and for the Loan separately (i.e., 2 reports)</a:t>
            </a:r>
          </a:p>
          <a:p>
            <a:pPr lvl="1">
              <a:spcBef>
                <a:spcPts val="600"/>
              </a:spcBef>
              <a:spcAft>
                <a:spcPts val="600"/>
              </a:spcAft>
            </a:pPr>
            <a:r>
              <a:rPr lang="en-US" dirty="0" smtClean="0"/>
              <a:t>Do not report duplicate job numbers for a loan and grant combo</a:t>
            </a:r>
          </a:p>
          <a:p>
            <a:pPr eaLnBrk="1" hangingPunct="1">
              <a:spcBef>
                <a:spcPts val="600"/>
              </a:spcBef>
              <a:spcAft>
                <a:spcPts val="600"/>
              </a:spcAft>
            </a:pPr>
            <a:r>
              <a:rPr lang="en-US" b="1" u="sng" dirty="0" smtClean="0"/>
              <a:t>Obtain correct award ID information for your award(s)</a:t>
            </a:r>
          </a:p>
          <a:p>
            <a:pPr lvl="1" eaLnBrk="1" hangingPunct="1">
              <a:spcBef>
                <a:spcPts val="600"/>
              </a:spcBef>
              <a:spcAft>
                <a:spcPts val="600"/>
              </a:spcAft>
            </a:pPr>
            <a:r>
              <a:rPr lang="en-US" dirty="0" smtClean="0"/>
              <a:t>Pay attention to the reported Award ID, especially dashes, spaces, numbers, etc.</a:t>
            </a:r>
          </a:p>
          <a:p>
            <a:pPr lvl="1" eaLnBrk="1" hangingPunct="1">
              <a:spcBef>
                <a:spcPts val="1000"/>
              </a:spcBef>
              <a:spcAft>
                <a:spcPts val="1000"/>
              </a:spcAft>
            </a:pPr>
            <a:r>
              <a:rPr lang="en-US" dirty="0" smtClean="0"/>
              <a:t>Recipients should refer to their USDA Rural Development staff point of contact for the correct information for your award(s)</a:t>
            </a:r>
          </a:p>
          <a:p>
            <a:pPr lvl="1" eaLnBrk="1" hangingPunct="1">
              <a:spcBef>
                <a:spcPts val="1000"/>
              </a:spcBef>
              <a:spcAft>
                <a:spcPts val="1000"/>
              </a:spcAft>
              <a:buFont typeface="Wingdings" pitchFamily="2" charset="2"/>
              <a:buNone/>
            </a:pPr>
            <a:endParaRPr lang="en-US" b="1" dirty="0" smtClean="0"/>
          </a:p>
          <a:p>
            <a:pPr>
              <a:spcBef>
                <a:spcPts val="1000"/>
              </a:spcBef>
              <a:spcAft>
                <a:spcPts val="1000"/>
              </a:spcAft>
            </a:pPr>
            <a:endParaRPr lang="en-US" dirty="0" smtClean="0"/>
          </a:p>
          <a:p>
            <a:pPr>
              <a:spcBef>
                <a:spcPts val="1000"/>
              </a:spcBef>
              <a:spcAft>
                <a:spcPts val="1000"/>
              </a:spcAft>
            </a:pPr>
            <a:endParaRPr lang="en-US" dirty="0" smtClean="0"/>
          </a:p>
        </p:txBody>
      </p:sp>
      <p:sp>
        <p:nvSpPr>
          <p:cNvPr id="4" name="Slide Number Placeholder 3"/>
          <p:cNvSpPr>
            <a:spLocks noGrp="1"/>
          </p:cNvSpPr>
          <p:nvPr>
            <p:ph type="sldNum" sz="quarter" idx="10"/>
          </p:nvPr>
        </p:nvSpPr>
        <p:spPr/>
        <p:txBody>
          <a:bodyPr/>
          <a:lstStyle/>
          <a:p>
            <a:pPr>
              <a:defRPr/>
            </a:pPr>
            <a:fld id="{265CB682-5587-43E4-A120-2B86488091A3}"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65125" y="296863"/>
            <a:ext cx="8340725" cy="998537"/>
          </a:xfrm>
        </p:spPr>
        <p:txBody>
          <a:bodyPr/>
          <a:lstStyle/>
          <a:p>
            <a:r>
              <a:rPr lang="en-US" sz="3600" smtClean="0"/>
              <a:t>Common mistakes in reporting (con’t)</a:t>
            </a:r>
          </a:p>
        </p:txBody>
      </p:sp>
      <p:sp>
        <p:nvSpPr>
          <p:cNvPr id="29699" name="Content Placeholder 2"/>
          <p:cNvSpPr>
            <a:spLocks noGrp="1"/>
          </p:cNvSpPr>
          <p:nvPr>
            <p:ph idx="1"/>
          </p:nvPr>
        </p:nvSpPr>
        <p:spPr>
          <a:xfrm>
            <a:off x="352425" y="1063625"/>
            <a:ext cx="8391525" cy="5213350"/>
          </a:xfrm>
        </p:spPr>
        <p:txBody>
          <a:bodyPr/>
          <a:lstStyle/>
          <a:p>
            <a:pPr>
              <a:spcBef>
                <a:spcPts val="400"/>
              </a:spcBef>
              <a:spcAft>
                <a:spcPts val="400"/>
              </a:spcAft>
            </a:pPr>
            <a:r>
              <a:rPr lang="en-US" b="1" u="sng" smtClean="0"/>
              <a:t>Ensure recipients receive a confirmation for each reported award from FR.gov</a:t>
            </a:r>
          </a:p>
          <a:p>
            <a:pPr lvl="1">
              <a:spcBef>
                <a:spcPts val="400"/>
              </a:spcBef>
              <a:spcAft>
                <a:spcPts val="400"/>
              </a:spcAft>
            </a:pPr>
            <a:r>
              <a:rPr lang="en-US" smtClean="0"/>
              <a:t>Draft reports do not count towards submission; ensure report is “Submitted”</a:t>
            </a:r>
          </a:p>
          <a:p>
            <a:pPr lvl="1">
              <a:spcBef>
                <a:spcPts val="400"/>
              </a:spcBef>
              <a:spcAft>
                <a:spcPts val="400"/>
              </a:spcAft>
            </a:pPr>
            <a:r>
              <a:rPr lang="en-US" smtClean="0"/>
              <a:t>FederalReporting.gov will generate an email to the recipient indicating any errors to the report and will indicate that these errors need to be corrected before the report is considered “Submitted”</a:t>
            </a:r>
          </a:p>
          <a:p>
            <a:pPr lvl="1">
              <a:spcBef>
                <a:spcPts val="400"/>
              </a:spcBef>
              <a:spcAft>
                <a:spcPts val="400"/>
              </a:spcAft>
            </a:pPr>
            <a:r>
              <a:rPr lang="en-US" smtClean="0"/>
              <a:t>For example, if the recipient is submitting 3 reports, they should have 3 submission confirmations from FR.gov</a:t>
            </a:r>
          </a:p>
          <a:p>
            <a:pPr lvl="1">
              <a:spcBef>
                <a:spcPts val="400"/>
              </a:spcBef>
              <a:spcAft>
                <a:spcPts val="400"/>
              </a:spcAft>
            </a:pPr>
            <a:r>
              <a:rPr lang="en-US" u="sng" smtClean="0"/>
              <a:t>S</a:t>
            </a:r>
            <a:r>
              <a:rPr lang="en-US" i="1" u="sng" smtClean="0"/>
              <a:t>ave and print out ARRA report submission confirmation from FR.gov for each award(s) </a:t>
            </a:r>
            <a:r>
              <a:rPr lang="en-US" smtClean="0"/>
              <a:t>and send it to your Rural Development POC for their records</a:t>
            </a:r>
          </a:p>
          <a:p>
            <a:pPr eaLnBrk="1" hangingPunct="1">
              <a:spcBef>
                <a:spcPts val="400"/>
              </a:spcBef>
              <a:spcAft>
                <a:spcPts val="400"/>
              </a:spcAft>
            </a:pPr>
            <a:r>
              <a:rPr lang="en-US" b="1" u="sng" smtClean="0"/>
              <a:t>Work with RD staff to obtain the Date of Award and TAS Code for your USDA Rural Development award</a:t>
            </a:r>
          </a:p>
          <a:p>
            <a:pPr lvl="1" eaLnBrk="1" hangingPunct="1">
              <a:spcBef>
                <a:spcPts val="400"/>
              </a:spcBef>
              <a:spcAft>
                <a:spcPts val="400"/>
              </a:spcAft>
            </a:pPr>
            <a:r>
              <a:rPr lang="en-US" smtClean="0"/>
              <a:t>Recipients should refer to their USDA Rural Development staff point of contact for the correct information for their award(s)</a:t>
            </a:r>
          </a:p>
          <a:p>
            <a:pPr>
              <a:spcBef>
                <a:spcPts val="400"/>
              </a:spcBef>
              <a:spcAft>
                <a:spcPts val="400"/>
              </a:spcAft>
            </a:pPr>
            <a:r>
              <a:rPr lang="en-US" b="1" u="sng" smtClean="0"/>
              <a:t>Ensure recipients make themselves available during the reporting period</a:t>
            </a:r>
          </a:p>
          <a:p>
            <a:pPr lvl="1">
              <a:spcBef>
                <a:spcPts val="400"/>
              </a:spcBef>
              <a:spcAft>
                <a:spcPts val="400"/>
              </a:spcAft>
            </a:pPr>
            <a:r>
              <a:rPr lang="en-US" smtClean="0"/>
              <a:t>Recipients may need to turn around changes to their report or clear up errors on reports during Initial Submission before the reports are considered submitted</a:t>
            </a:r>
          </a:p>
          <a:p>
            <a:pPr lvl="1">
              <a:spcBef>
                <a:spcPts val="400"/>
              </a:spcBef>
              <a:spcAft>
                <a:spcPts val="400"/>
              </a:spcAft>
            </a:pPr>
            <a:r>
              <a:rPr lang="en-US" smtClean="0"/>
              <a:t>Provide valid contact numbers and email addresses to Rural Development POCs</a:t>
            </a:r>
          </a:p>
          <a:p>
            <a:pPr lvl="1">
              <a:spcBef>
                <a:spcPts val="400"/>
              </a:spcBef>
              <a:spcAft>
                <a:spcPts val="400"/>
              </a:spcAft>
              <a:buFont typeface="Wingdings" pitchFamily="2" charset="2"/>
              <a:buNone/>
            </a:pPr>
            <a:endParaRPr lang="en-US" smtClean="0"/>
          </a:p>
          <a:p>
            <a:pPr>
              <a:spcBef>
                <a:spcPts val="400"/>
              </a:spcBef>
              <a:spcAft>
                <a:spcPts val="400"/>
              </a:spcAft>
            </a:pPr>
            <a:endParaRPr lang="en-US" smtClean="0"/>
          </a:p>
          <a:p>
            <a:pPr>
              <a:spcBef>
                <a:spcPts val="400"/>
              </a:spcBef>
              <a:spcAft>
                <a:spcPts val="400"/>
              </a:spcAft>
            </a:pPr>
            <a:endParaRPr lang="en-US" smtClean="0"/>
          </a:p>
        </p:txBody>
      </p:sp>
      <p:sp>
        <p:nvSpPr>
          <p:cNvPr id="4" name="Slide Number Placeholder 3"/>
          <p:cNvSpPr>
            <a:spLocks noGrp="1"/>
          </p:cNvSpPr>
          <p:nvPr>
            <p:ph type="sldNum" sz="quarter" idx="10"/>
          </p:nvPr>
        </p:nvSpPr>
        <p:spPr/>
        <p:txBody>
          <a:bodyPr/>
          <a:lstStyle/>
          <a:p>
            <a:pPr>
              <a:defRPr/>
            </a:pPr>
            <a:fld id="{719A14D6-F87C-4618-A27F-BCF8082EFE03}"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z="3600" smtClean="0"/>
              <a:t>Summary</a:t>
            </a:r>
          </a:p>
        </p:txBody>
      </p:sp>
      <p:sp>
        <p:nvSpPr>
          <p:cNvPr id="29699" name="Content Placeholder 2"/>
          <p:cNvSpPr>
            <a:spLocks noGrp="1"/>
          </p:cNvSpPr>
          <p:nvPr>
            <p:ph idx="1"/>
          </p:nvPr>
        </p:nvSpPr>
        <p:spPr>
          <a:xfrm>
            <a:off x="900113" y="1117600"/>
            <a:ext cx="7799387" cy="5178425"/>
          </a:xfrm>
        </p:spPr>
        <p:txBody>
          <a:bodyPr/>
          <a:lstStyle/>
          <a:p>
            <a:pPr marL="231775" indent="-231775" eaLnBrk="1" hangingPunct="1">
              <a:lnSpc>
                <a:spcPct val="100000"/>
              </a:lnSpc>
              <a:spcBef>
                <a:spcPts val="400"/>
              </a:spcBef>
              <a:spcAft>
                <a:spcPts val="400"/>
              </a:spcAft>
              <a:defRPr/>
            </a:pPr>
            <a:r>
              <a:rPr lang="en-US" dirty="0" smtClean="0"/>
              <a:t>Submission begins on </a:t>
            </a:r>
            <a:r>
              <a:rPr lang="en-US" b="1" u="sng" dirty="0" smtClean="0">
                <a:solidFill>
                  <a:srgbClr val="C00000"/>
                </a:solidFill>
              </a:rPr>
              <a:t>April 1</a:t>
            </a:r>
            <a:r>
              <a:rPr lang="en-US" b="1" u="sng" baseline="30000" dirty="0" smtClean="0">
                <a:solidFill>
                  <a:srgbClr val="C00000"/>
                </a:solidFill>
              </a:rPr>
              <a:t>st</a:t>
            </a:r>
            <a:r>
              <a:rPr lang="en-US" b="1" u="sng" dirty="0" smtClean="0">
                <a:solidFill>
                  <a:srgbClr val="C00000"/>
                </a:solidFill>
              </a:rPr>
              <a:t> and goes through April 14</a:t>
            </a:r>
            <a:r>
              <a:rPr lang="en-US" b="1" u="sng" baseline="30000" dirty="0" smtClean="0">
                <a:solidFill>
                  <a:srgbClr val="C00000"/>
                </a:solidFill>
              </a:rPr>
              <a:t>th</a:t>
            </a:r>
          </a:p>
          <a:p>
            <a:pPr marL="536575" lvl="1" indent="-231775" eaLnBrk="1" hangingPunct="1">
              <a:lnSpc>
                <a:spcPct val="100000"/>
              </a:lnSpc>
              <a:spcBef>
                <a:spcPts val="400"/>
              </a:spcBef>
              <a:spcAft>
                <a:spcPts val="400"/>
              </a:spcAft>
              <a:defRPr/>
            </a:pPr>
            <a:r>
              <a:rPr lang="en-US" dirty="0" smtClean="0">
                <a:ea typeface="+mn-ea"/>
                <a:cs typeface="+mn-cs"/>
              </a:rPr>
              <a:t>New reports will be accepted by FederalReporting.gov until 11:59 PM EST on April 14th</a:t>
            </a:r>
          </a:p>
          <a:p>
            <a:pPr marL="231775" indent="-231775" eaLnBrk="1" hangingPunct="1">
              <a:lnSpc>
                <a:spcPct val="100000"/>
              </a:lnSpc>
              <a:spcBef>
                <a:spcPts val="400"/>
              </a:spcBef>
              <a:spcAft>
                <a:spcPts val="400"/>
              </a:spcAft>
              <a:defRPr/>
            </a:pPr>
            <a:r>
              <a:rPr lang="en-US" dirty="0" smtClean="0"/>
              <a:t>Begin the processes </a:t>
            </a:r>
            <a:r>
              <a:rPr lang="en-US" u="sng" dirty="0" smtClean="0"/>
              <a:t>now</a:t>
            </a:r>
            <a:r>
              <a:rPr lang="en-US" dirty="0" smtClean="0"/>
              <a:t> to validate, verify, and register (if necessary) each of the following:  </a:t>
            </a:r>
          </a:p>
          <a:p>
            <a:pPr marL="536575" lvl="1" indent="-231775" eaLnBrk="1" hangingPunct="1">
              <a:lnSpc>
                <a:spcPct val="100000"/>
              </a:lnSpc>
              <a:spcBef>
                <a:spcPts val="400"/>
              </a:spcBef>
              <a:spcAft>
                <a:spcPts val="400"/>
              </a:spcAft>
              <a:defRPr/>
            </a:pPr>
            <a:r>
              <a:rPr lang="en-US" dirty="0" smtClean="0"/>
              <a:t>DUNS, CCR Registration, FRPIN (from FederalReporting.gov)</a:t>
            </a:r>
          </a:p>
          <a:p>
            <a:pPr marL="1196975" lvl="2" indent="-231775" eaLnBrk="1" hangingPunct="1">
              <a:lnSpc>
                <a:spcPct val="100000"/>
              </a:lnSpc>
              <a:spcBef>
                <a:spcPts val="400"/>
              </a:spcBef>
              <a:spcAft>
                <a:spcPts val="400"/>
              </a:spcAft>
              <a:defRPr/>
            </a:pPr>
            <a:r>
              <a:rPr lang="en-US" dirty="0" smtClean="0"/>
              <a:t>All these data elements (DUNS, CCR, and FRPIN) are linked to each other and errors in one system will cause errors or non-submission in the other systems</a:t>
            </a:r>
          </a:p>
          <a:p>
            <a:pPr marL="536575" lvl="1" indent="-231775" eaLnBrk="1" hangingPunct="1">
              <a:lnSpc>
                <a:spcPct val="100000"/>
              </a:lnSpc>
              <a:spcBef>
                <a:spcPts val="400"/>
              </a:spcBef>
              <a:spcAft>
                <a:spcPts val="400"/>
              </a:spcAft>
              <a:defRPr/>
            </a:pPr>
            <a:r>
              <a:rPr lang="en-US" dirty="0" smtClean="0"/>
              <a:t>Pre-fill out reporting templates with award ID and other relevant Recipient Reporting award data for submission on </a:t>
            </a:r>
            <a:r>
              <a:rPr lang="en-US" dirty="0" smtClean="0"/>
              <a:t>April 1</a:t>
            </a:r>
            <a:r>
              <a:rPr lang="en-US" baseline="30000" dirty="0" smtClean="0"/>
              <a:t>st</a:t>
            </a:r>
            <a:r>
              <a:rPr lang="en-US" dirty="0" smtClean="0"/>
              <a:t> </a:t>
            </a:r>
            <a:r>
              <a:rPr lang="en-US" dirty="0" smtClean="0"/>
              <a:t>or early in the Initial Submission to ease the submission process and account for any technical glitches</a:t>
            </a:r>
          </a:p>
          <a:p>
            <a:pPr marL="231775" indent="-231775" eaLnBrk="1" hangingPunct="1">
              <a:lnSpc>
                <a:spcPct val="100000"/>
              </a:lnSpc>
              <a:spcBef>
                <a:spcPts val="400"/>
              </a:spcBef>
              <a:spcAft>
                <a:spcPts val="400"/>
              </a:spcAft>
              <a:defRPr/>
            </a:pPr>
            <a:r>
              <a:rPr lang="en-US" dirty="0" smtClean="0"/>
              <a:t>Reach out to your Rural Development points of contact as soon as they encounter any obstacles</a:t>
            </a:r>
          </a:p>
          <a:p>
            <a:pPr marL="536575" lvl="1" indent="-231775" eaLnBrk="1" hangingPunct="1">
              <a:lnSpc>
                <a:spcPct val="100000"/>
              </a:lnSpc>
              <a:spcBef>
                <a:spcPts val="400"/>
              </a:spcBef>
              <a:spcAft>
                <a:spcPts val="400"/>
              </a:spcAft>
              <a:defRPr/>
            </a:pPr>
            <a:r>
              <a:rPr lang="en-US" dirty="0" smtClean="0"/>
              <a:t>For Water and Environmental Programs recipients, also utilize the ARRA Technical Assistance Providers and Circuit Riders and to help with reporting</a:t>
            </a:r>
          </a:p>
        </p:txBody>
      </p:sp>
      <p:sp>
        <p:nvSpPr>
          <p:cNvPr id="4" name="Slide Number Placeholder 3"/>
          <p:cNvSpPr>
            <a:spLocks noGrp="1"/>
          </p:cNvSpPr>
          <p:nvPr>
            <p:ph type="sldNum" sz="quarter" idx="10"/>
          </p:nvPr>
        </p:nvSpPr>
        <p:spPr/>
        <p:txBody>
          <a:bodyPr/>
          <a:lstStyle/>
          <a:p>
            <a:pPr>
              <a:defRPr/>
            </a:pPr>
            <a:fld id="{56C92ADB-4EDC-4D6F-9785-41A7E6885F0A}"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65125" y="296863"/>
            <a:ext cx="8340725" cy="1008062"/>
          </a:xfrm>
        </p:spPr>
        <p:txBody>
          <a:bodyPr/>
          <a:lstStyle/>
          <a:p>
            <a:r>
              <a:rPr lang="en-US" sz="3600" smtClean="0"/>
              <a:t>Rural Development points of contact for ARRA Recipients</a:t>
            </a:r>
          </a:p>
        </p:txBody>
      </p:sp>
      <p:sp>
        <p:nvSpPr>
          <p:cNvPr id="32771" name="Content Placeholder 2"/>
          <p:cNvSpPr>
            <a:spLocks noGrp="1"/>
          </p:cNvSpPr>
          <p:nvPr>
            <p:ph idx="1"/>
          </p:nvPr>
        </p:nvSpPr>
        <p:spPr>
          <a:xfrm>
            <a:off x="914400" y="1543050"/>
            <a:ext cx="7842250" cy="4029075"/>
          </a:xfrm>
        </p:spPr>
        <p:txBody>
          <a:bodyPr/>
          <a:lstStyle/>
          <a:p>
            <a:pPr>
              <a:spcBef>
                <a:spcPts val="800"/>
              </a:spcBef>
              <a:spcAft>
                <a:spcPts val="800"/>
              </a:spcAft>
            </a:pPr>
            <a:r>
              <a:rPr lang="en-US" sz="1800" dirty="0" smtClean="0"/>
              <a:t>1</a:t>
            </a:r>
            <a:r>
              <a:rPr lang="en-US" sz="1800" baseline="30000" dirty="0" smtClean="0"/>
              <a:t>st</a:t>
            </a:r>
            <a:r>
              <a:rPr lang="en-US" sz="1800" dirty="0" smtClean="0"/>
              <a:t> level:  </a:t>
            </a:r>
          </a:p>
          <a:p>
            <a:pPr lvl="1">
              <a:spcBef>
                <a:spcPts val="800"/>
              </a:spcBef>
              <a:spcAft>
                <a:spcPts val="800"/>
              </a:spcAft>
            </a:pPr>
            <a:r>
              <a:rPr lang="en-US" sz="1800" dirty="0" smtClean="0"/>
              <a:t>Rural Development point of contact in your local RD office</a:t>
            </a:r>
          </a:p>
          <a:p>
            <a:pPr lvl="1">
              <a:spcBef>
                <a:spcPts val="800"/>
              </a:spcBef>
              <a:spcAft>
                <a:spcPts val="800"/>
              </a:spcAft>
            </a:pPr>
            <a:r>
              <a:rPr lang="en-US" sz="1800" dirty="0" smtClean="0"/>
              <a:t>For Broadband recipients, utilize your assigned Rural Development General Field Representatives (GFRs) in the RD office</a:t>
            </a:r>
          </a:p>
          <a:p>
            <a:pPr>
              <a:spcBef>
                <a:spcPts val="800"/>
              </a:spcBef>
              <a:spcAft>
                <a:spcPts val="800"/>
              </a:spcAft>
            </a:pPr>
            <a:r>
              <a:rPr lang="en-US" sz="1800" dirty="0" smtClean="0"/>
              <a:t>2</a:t>
            </a:r>
            <a:r>
              <a:rPr lang="en-US" sz="1800" baseline="30000" dirty="0" smtClean="0"/>
              <a:t>nd</a:t>
            </a:r>
            <a:r>
              <a:rPr lang="en-US" sz="1800" dirty="0" smtClean="0"/>
              <a:t> level:</a:t>
            </a:r>
          </a:p>
          <a:p>
            <a:pPr lvl="1">
              <a:spcBef>
                <a:spcPts val="800"/>
              </a:spcBef>
              <a:spcAft>
                <a:spcPts val="800"/>
              </a:spcAft>
            </a:pPr>
            <a:r>
              <a:rPr lang="en-US" sz="1800" dirty="0" smtClean="0"/>
              <a:t>Recipient Reporting Team, USDA Rural Development</a:t>
            </a:r>
          </a:p>
          <a:p>
            <a:pPr lvl="1">
              <a:spcBef>
                <a:spcPts val="800"/>
              </a:spcBef>
              <a:spcAft>
                <a:spcPts val="800"/>
              </a:spcAft>
            </a:pPr>
            <a:r>
              <a:rPr lang="en-US" sz="1800" dirty="0" smtClean="0"/>
              <a:t>Broadband Initiatives Program (BIP) POC: Joseph Sorresso, Broadband Industry Economist, Rural Development, Joseph.Sorresso@wdc.usda.gov</a:t>
            </a:r>
          </a:p>
          <a:p>
            <a:pPr lvl="2">
              <a:spcBef>
                <a:spcPts val="800"/>
              </a:spcBef>
              <a:spcAft>
                <a:spcPts val="800"/>
              </a:spcAft>
              <a:buFontTx/>
              <a:buNone/>
            </a:pPr>
            <a:endParaRPr lang="en-US" sz="1800" dirty="0" smtClean="0"/>
          </a:p>
        </p:txBody>
      </p:sp>
      <p:sp>
        <p:nvSpPr>
          <p:cNvPr id="4" name="Slide Number Placeholder 3"/>
          <p:cNvSpPr>
            <a:spLocks noGrp="1"/>
          </p:cNvSpPr>
          <p:nvPr>
            <p:ph type="sldNum" sz="quarter" idx="10"/>
          </p:nvPr>
        </p:nvSpPr>
        <p:spPr/>
        <p:txBody>
          <a:bodyPr/>
          <a:lstStyle/>
          <a:p>
            <a:pPr>
              <a:defRPr/>
            </a:pPr>
            <a:fld id="{A1D005F3-1C62-48DD-AA3A-37BD98A4010C}"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5125" y="1951038"/>
            <a:ext cx="8340725" cy="769937"/>
          </a:xfrm>
        </p:spPr>
        <p:txBody>
          <a:bodyPr/>
          <a:lstStyle/>
          <a:p>
            <a:pPr algn="ctr" eaLnBrk="1" hangingPunct="1"/>
            <a:r>
              <a:rPr lang="en-US" sz="4000" smtClean="0"/>
              <a:t>Questions and Answers</a:t>
            </a:r>
          </a:p>
        </p:txBody>
      </p:sp>
      <p:sp>
        <p:nvSpPr>
          <p:cNvPr id="4" name="Slide Number Placeholder 3"/>
          <p:cNvSpPr>
            <a:spLocks noGrp="1"/>
          </p:cNvSpPr>
          <p:nvPr>
            <p:ph type="sldNum" sz="quarter" idx="10"/>
          </p:nvPr>
        </p:nvSpPr>
        <p:spPr/>
        <p:txBody>
          <a:bodyPr/>
          <a:lstStyle/>
          <a:p>
            <a:pPr>
              <a:defRPr/>
            </a:pPr>
            <a:fld id="{2403BD45-E53D-4F35-83F4-AA37FD8B60B0}"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0838" y="282575"/>
            <a:ext cx="8340725" cy="769938"/>
          </a:xfrm>
        </p:spPr>
        <p:txBody>
          <a:bodyPr/>
          <a:lstStyle/>
          <a:p>
            <a:pPr eaLnBrk="1" hangingPunct="1"/>
            <a:r>
              <a:rPr lang="en-US" sz="3600" smtClean="0"/>
              <a:t>Agenda</a:t>
            </a:r>
          </a:p>
        </p:txBody>
      </p:sp>
      <p:sp>
        <p:nvSpPr>
          <p:cNvPr id="8195" name="Content Placeholder 2"/>
          <p:cNvSpPr>
            <a:spLocks noGrp="1"/>
          </p:cNvSpPr>
          <p:nvPr>
            <p:ph idx="1"/>
          </p:nvPr>
        </p:nvSpPr>
        <p:spPr>
          <a:xfrm>
            <a:off x="914400" y="1176338"/>
            <a:ext cx="7772400" cy="4933950"/>
          </a:xfrm>
        </p:spPr>
        <p:txBody>
          <a:bodyPr/>
          <a:lstStyle/>
          <a:p>
            <a:pPr marL="228600" indent="-228600">
              <a:lnSpc>
                <a:spcPct val="150000"/>
              </a:lnSpc>
              <a:spcBef>
                <a:spcPts val="600"/>
              </a:spcBef>
              <a:spcAft>
                <a:spcPts val="600"/>
              </a:spcAft>
              <a:defRPr/>
            </a:pPr>
            <a:r>
              <a:rPr lang="en-US" sz="1800" dirty="0" smtClean="0"/>
              <a:t>Discuss objectives &amp; requirements </a:t>
            </a:r>
          </a:p>
          <a:p>
            <a:pPr marL="228600" indent="-228600">
              <a:lnSpc>
                <a:spcPct val="150000"/>
              </a:lnSpc>
              <a:spcBef>
                <a:spcPts val="600"/>
              </a:spcBef>
              <a:spcAft>
                <a:spcPts val="600"/>
              </a:spcAft>
              <a:defRPr/>
            </a:pPr>
            <a:r>
              <a:rPr lang="en-US" sz="1800" dirty="0" smtClean="0"/>
              <a:t>Review tentative April reporting cycle schedule</a:t>
            </a:r>
          </a:p>
          <a:p>
            <a:pPr marL="228600" indent="-228600">
              <a:lnSpc>
                <a:spcPct val="150000"/>
              </a:lnSpc>
              <a:spcBef>
                <a:spcPts val="600"/>
              </a:spcBef>
              <a:spcAft>
                <a:spcPts val="600"/>
              </a:spcAft>
              <a:defRPr/>
            </a:pPr>
            <a:r>
              <a:rPr lang="en-US" sz="1800" dirty="0" smtClean="0"/>
              <a:t>Examine available resources and personnel for reporting</a:t>
            </a:r>
          </a:p>
          <a:p>
            <a:pPr marL="228600" indent="-228600">
              <a:lnSpc>
                <a:spcPct val="150000"/>
              </a:lnSpc>
              <a:spcBef>
                <a:spcPts val="600"/>
              </a:spcBef>
              <a:spcAft>
                <a:spcPts val="600"/>
              </a:spcAft>
              <a:defRPr/>
            </a:pPr>
            <a:r>
              <a:rPr lang="en-US" sz="1800" dirty="0" smtClean="0"/>
              <a:t>Discuss best practices</a:t>
            </a:r>
          </a:p>
          <a:p>
            <a:pPr marL="228600" indent="-228600">
              <a:lnSpc>
                <a:spcPct val="150000"/>
              </a:lnSpc>
              <a:spcBef>
                <a:spcPts val="600"/>
              </a:spcBef>
              <a:spcAft>
                <a:spcPts val="600"/>
              </a:spcAft>
              <a:defRPr/>
            </a:pPr>
            <a:r>
              <a:rPr lang="en-US" sz="1800" dirty="0" smtClean="0"/>
              <a:t>Revisit key elements for reporting - - DUNS, CCR, and FRPIN</a:t>
            </a:r>
          </a:p>
          <a:p>
            <a:pPr marL="228600" indent="-228600">
              <a:lnSpc>
                <a:spcPct val="150000"/>
              </a:lnSpc>
              <a:spcBef>
                <a:spcPts val="600"/>
              </a:spcBef>
              <a:spcAft>
                <a:spcPts val="600"/>
              </a:spcAft>
              <a:defRPr/>
            </a:pPr>
            <a:r>
              <a:rPr lang="en-US" sz="1800" dirty="0" smtClean="0"/>
              <a:t>Discuss lessons learned and common mistakes from past reporting quarters</a:t>
            </a:r>
          </a:p>
          <a:p>
            <a:pPr fontAlgn="t">
              <a:lnSpc>
                <a:spcPct val="150000"/>
              </a:lnSpc>
              <a:spcBef>
                <a:spcPts val="600"/>
              </a:spcBef>
              <a:spcAft>
                <a:spcPts val="600"/>
              </a:spcAft>
              <a:defRPr/>
            </a:pPr>
            <a:r>
              <a:rPr lang="en-US" sz="1800" dirty="0" smtClean="0"/>
              <a:t>Summary</a:t>
            </a:r>
          </a:p>
          <a:p>
            <a:pPr fontAlgn="t">
              <a:lnSpc>
                <a:spcPct val="150000"/>
              </a:lnSpc>
              <a:spcBef>
                <a:spcPts val="600"/>
              </a:spcBef>
              <a:spcAft>
                <a:spcPts val="600"/>
              </a:spcAft>
              <a:defRPr/>
            </a:pPr>
            <a:r>
              <a:rPr lang="en-US" sz="1800" dirty="0" smtClean="0"/>
              <a:t>Questions &amp; Answers</a:t>
            </a:r>
            <a:endParaRPr lang="en-US" sz="1800" dirty="0"/>
          </a:p>
        </p:txBody>
      </p:sp>
      <p:sp>
        <p:nvSpPr>
          <p:cNvPr id="4" name="Slide Number Placeholder 3"/>
          <p:cNvSpPr>
            <a:spLocks noGrp="1"/>
          </p:cNvSpPr>
          <p:nvPr>
            <p:ph type="sldNum" sz="quarter" idx="10"/>
          </p:nvPr>
        </p:nvSpPr>
        <p:spPr/>
        <p:txBody>
          <a:bodyPr/>
          <a:lstStyle/>
          <a:p>
            <a:pPr>
              <a:defRPr/>
            </a:pPr>
            <a:fld id="{9C5C5D4A-EDCD-4D24-A51D-E58B4CD8AC22}"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0838" y="282575"/>
            <a:ext cx="8340725" cy="769938"/>
          </a:xfrm>
        </p:spPr>
        <p:txBody>
          <a:bodyPr/>
          <a:lstStyle/>
          <a:p>
            <a:pPr eaLnBrk="1" hangingPunct="1"/>
            <a:r>
              <a:rPr lang="en-US" sz="3600" smtClean="0"/>
              <a:t>Webinar objectives:  Why are we doing this?</a:t>
            </a:r>
          </a:p>
        </p:txBody>
      </p:sp>
      <p:sp>
        <p:nvSpPr>
          <p:cNvPr id="9219" name="Content Placeholder 2"/>
          <p:cNvSpPr>
            <a:spLocks noGrp="1"/>
          </p:cNvSpPr>
          <p:nvPr>
            <p:ph idx="1"/>
          </p:nvPr>
        </p:nvSpPr>
        <p:spPr>
          <a:xfrm>
            <a:off x="895350" y="1247775"/>
            <a:ext cx="7772400" cy="4933950"/>
          </a:xfrm>
        </p:spPr>
        <p:txBody>
          <a:bodyPr/>
          <a:lstStyle/>
          <a:p>
            <a:pPr marL="228600" indent="-228600">
              <a:lnSpc>
                <a:spcPct val="100000"/>
              </a:lnSpc>
              <a:spcBef>
                <a:spcPts val="400"/>
              </a:spcBef>
              <a:spcAft>
                <a:spcPts val="400"/>
              </a:spcAft>
            </a:pPr>
            <a:r>
              <a:rPr lang="en-US" sz="1800" b="1" dirty="0" smtClean="0"/>
              <a:t>Serves as a refresher for ARRA Recipient Reporting requirements </a:t>
            </a:r>
          </a:p>
          <a:p>
            <a:pPr marL="533400" lvl="1" indent="-228600">
              <a:lnSpc>
                <a:spcPct val="100000"/>
              </a:lnSpc>
              <a:spcBef>
                <a:spcPts val="400"/>
              </a:spcBef>
              <a:spcAft>
                <a:spcPts val="400"/>
              </a:spcAft>
            </a:pPr>
            <a:r>
              <a:rPr lang="en-US" sz="1800" dirty="0" smtClean="0"/>
              <a:t>Reporting occurs on a quarterly basis</a:t>
            </a:r>
          </a:p>
          <a:p>
            <a:pPr marL="533400" lvl="1" indent="-228600">
              <a:lnSpc>
                <a:spcPct val="100000"/>
              </a:lnSpc>
              <a:spcBef>
                <a:spcPts val="400"/>
              </a:spcBef>
              <a:spcAft>
                <a:spcPts val="400"/>
              </a:spcAft>
            </a:pPr>
            <a:r>
              <a:rPr lang="en-US" sz="1800" dirty="0" smtClean="0"/>
              <a:t>ARRA reporting is typically one of many responsibilities for the recipient</a:t>
            </a:r>
          </a:p>
          <a:p>
            <a:pPr marL="228600" indent="-228600">
              <a:lnSpc>
                <a:spcPct val="100000"/>
              </a:lnSpc>
              <a:spcBef>
                <a:spcPts val="400"/>
              </a:spcBef>
              <a:spcAft>
                <a:spcPts val="400"/>
              </a:spcAft>
            </a:pPr>
            <a:r>
              <a:rPr lang="en-US" sz="1800" b="1" dirty="0" smtClean="0"/>
              <a:t>New reporting staff (both RD staff and recipients) need to understand ARRA Recipient Reporting requirements</a:t>
            </a:r>
          </a:p>
          <a:p>
            <a:pPr marL="533400" lvl="1" indent="-228600">
              <a:lnSpc>
                <a:spcPct val="100000"/>
              </a:lnSpc>
              <a:spcBef>
                <a:spcPts val="400"/>
              </a:spcBef>
              <a:spcAft>
                <a:spcPts val="400"/>
              </a:spcAft>
            </a:pPr>
            <a:r>
              <a:rPr lang="en-US" sz="1800" dirty="0" smtClean="0"/>
              <a:t>Reporting staff changes may have occurred because of new responsibilities, elections, turnover, etc.</a:t>
            </a:r>
          </a:p>
          <a:p>
            <a:pPr marL="533400" lvl="1" indent="-228600">
              <a:lnSpc>
                <a:spcPct val="100000"/>
              </a:lnSpc>
              <a:spcBef>
                <a:spcPts val="400"/>
              </a:spcBef>
              <a:spcAft>
                <a:spcPts val="400"/>
              </a:spcAft>
            </a:pPr>
            <a:r>
              <a:rPr lang="en-US" sz="1800" dirty="0" smtClean="0"/>
              <a:t>Recipients need to determine if they have everything (DUNS, CCR, and FRPIN) in place and renewed in time for the upcoming reporting cycle</a:t>
            </a:r>
          </a:p>
          <a:p>
            <a:pPr marL="228600" indent="-228600">
              <a:lnSpc>
                <a:spcPct val="100000"/>
              </a:lnSpc>
              <a:spcBef>
                <a:spcPts val="400"/>
              </a:spcBef>
              <a:spcAft>
                <a:spcPts val="400"/>
              </a:spcAft>
            </a:pPr>
            <a:r>
              <a:rPr lang="en-US" sz="1800" b="1" dirty="0" smtClean="0"/>
              <a:t>There may be new guidance to disseminate from OMB regarding this upcoming reporting cycle</a:t>
            </a:r>
          </a:p>
          <a:p>
            <a:pPr marL="533400" lvl="1" indent="-228600">
              <a:lnSpc>
                <a:spcPct val="100000"/>
              </a:lnSpc>
              <a:spcBef>
                <a:spcPts val="400"/>
              </a:spcBef>
              <a:spcAft>
                <a:spcPts val="400"/>
              </a:spcAft>
            </a:pPr>
            <a:r>
              <a:rPr lang="en-US" sz="1800" dirty="0" smtClean="0"/>
              <a:t>The Office of Management and Budget (OMB) may change the timeframes for reporting</a:t>
            </a:r>
          </a:p>
          <a:p>
            <a:pPr marL="533400" lvl="1" indent="-228600">
              <a:lnSpc>
                <a:spcPct val="100000"/>
              </a:lnSpc>
              <a:spcBef>
                <a:spcPts val="400"/>
              </a:spcBef>
              <a:spcAft>
                <a:spcPts val="400"/>
              </a:spcAft>
            </a:pPr>
            <a:r>
              <a:rPr lang="en-US" sz="1800" dirty="0" smtClean="0"/>
              <a:t>OMB may also send out revised guidance or clarifications related to ARRA reporting requirements </a:t>
            </a:r>
          </a:p>
          <a:p>
            <a:pPr marL="228600" indent="-228600" eaLnBrk="1" hangingPunct="1">
              <a:lnSpc>
                <a:spcPct val="100000"/>
              </a:lnSpc>
              <a:spcBef>
                <a:spcPts val="400"/>
              </a:spcBef>
              <a:spcAft>
                <a:spcPts val="400"/>
              </a:spcAft>
            </a:pPr>
            <a:endParaRPr lang="en-US" sz="1800" dirty="0" smtClean="0"/>
          </a:p>
          <a:p>
            <a:pPr marL="889000" lvl="2" eaLnBrk="1" hangingPunct="1">
              <a:lnSpc>
                <a:spcPct val="100000"/>
              </a:lnSpc>
              <a:spcBef>
                <a:spcPts val="400"/>
              </a:spcBef>
              <a:spcAft>
                <a:spcPts val="400"/>
              </a:spcAft>
            </a:pPr>
            <a:endParaRPr lang="en-US" sz="1800" dirty="0" smtClean="0"/>
          </a:p>
        </p:txBody>
      </p:sp>
      <p:sp>
        <p:nvSpPr>
          <p:cNvPr id="4" name="Slide Number Placeholder 3"/>
          <p:cNvSpPr>
            <a:spLocks noGrp="1"/>
          </p:cNvSpPr>
          <p:nvPr>
            <p:ph type="sldNum" sz="quarter" idx="10"/>
          </p:nvPr>
        </p:nvSpPr>
        <p:spPr/>
        <p:txBody>
          <a:bodyPr/>
          <a:lstStyle/>
          <a:p>
            <a:pPr>
              <a:defRPr/>
            </a:pPr>
            <a:fld id="{3EA57E1F-EE68-4D82-91D3-30AF01798E57}"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50838" y="282575"/>
            <a:ext cx="8340725" cy="769938"/>
          </a:xfrm>
        </p:spPr>
        <p:txBody>
          <a:bodyPr/>
          <a:lstStyle/>
          <a:p>
            <a:pPr eaLnBrk="1" hangingPunct="1"/>
            <a:r>
              <a:rPr lang="en-US" sz="3600" smtClean="0"/>
              <a:t>Requirements for Recipient Reporting</a:t>
            </a:r>
          </a:p>
        </p:txBody>
      </p:sp>
      <p:sp>
        <p:nvSpPr>
          <p:cNvPr id="7171" name="Content Placeholder 2"/>
          <p:cNvSpPr>
            <a:spLocks noGrp="1"/>
          </p:cNvSpPr>
          <p:nvPr>
            <p:ph idx="1"/>
          </p:nvPr>
        </p:nvSpPr>
        <p:spPr>
          <a:xfrm>
            <a:off x="895350" y="1019175"/>
            <a:ext cx="7772400" cy="5162550"/>
          </a:xfrm>
        </p:spPr>
        <p:txBody>
          <a:bodyPr/>
          <a:lstStyle/>
          <a:p>
            <a:pPr marL="228600" indent="-228600">
              <a:lnSpc>
                <a:spcPct val="100000"/>
              </a:lnSpc>
              <a:spcBef>
                <a:spcPts val="400"/>
              </a:spcBef>
              <a:spcAft>
                <a:spcPts val="400"/>
              </a:spcAft>
              <a:defRPr/>
            </a:pPr>
            <a:r>
              <a:rPr lang="en-US" b="1" dirty="0" smtClean="0"/>
              <a:t>American Recovery and Reinvestment Act of 2009 (ARRA)</a:t>
            </a:r>
          </a:p>
          <a:p>
            <a:pPr marL="533400" lvl="1" indent="-228600">
              <a:lnSpc>
                <a:spcPct val="100000"/>
              </a:lnSpc>
              <a:spcBef>
                <a:spcPts val="400"/>
              </a:spcBef>
              <a:spcAft>
                <a:spcPts val="400"/>
              </a:spcAft>
              <a:defRPr/>
            </a:pPr>
            <a:r>
              <a:rPr lang="en-US" dirty="0" smtClean="0"/>
              <a:t>Section 1512 covers Recipient Reporting:  </a:t>
            </a:r>
            <a:r>
              <a:rPr lang="en-US" sz="1400" i="1" dirty="0" smtClean="0"/>
              <a:t>“(c) RECIPIENT REPORTS— Not later than 10 days after the end of each calendar quarter, each recipient that received recovery funds from a Federal agency shall submit a report to that agency that contains—…”</a:t>
            </a:r>
          </a:p>
          <a:p>
            <a:pPr marL="228600" indent="-228600" eaLnBrk="1" hangingPunct="1">
              <a:lnSpc>
                <a:spcPct val="100000"/>
              </a:lnSpc>
              <a:spcBef>
                <a:spcPts val="400"/>
              </a:spcBef>
              <a:spcAft>
                <a:spcPts val="400"/>
              </a:spcAft>
              <a:defRPr/>
            </a:pPr>
            <a:r>
              <a:rPr lang="en-US" b="1" dirty="0" smtClean="0"/>
              <a:t>Who is required to report under the Recovery Act?</a:t>
            </a:r>
          </a:p>
          <a:p>
            <a:pPr marL="533400" lvl="1" indent="-228600" eaLnBrk="1" hangingPunct="1">
              <a:lnSpc>
                <a:spcPct val="100000"/>
              </a:lnSpc>
              <a:spcBef>
                <a:spcPts val="400"/>
              </a:spcBef>
              <a:spcAft>
                <a:spcPts val="400"/>
              </a:spcAft>
              <a:defRPr/>
            </a:pPr>
            <a:r>
              <a:rPr lang="en-US" b="1" dirty="0" smtClean="0"/>
              <a:t>Prime Recipients:</a:t>
            </a:r>
            <a:r>
              <a:rPr lang="en-US" dirty="0" smtClean="0"/>
              <a:t> Non-Federal entities that receive greater than $25,000 in Recovery Act funding as Federal awards in the form of grants or loans</a:t>
            </a:r>
          </a:p>
          <a:p>
            <a:pPr marL="533400" lvl="1" indent="-228600" eaLnBrk="1" hangingPunct="1">
              <a:lnSpc>
                <a:spcPct val="100000"/>
              </a:lnSpc>
              <a:spcBef>
                <a:spcPts val="400"/>
              </a:spcBef>
              <a:spcAft>
                <a:spcPts val="400"/>
              </a:spcAft>
              <a:defRPr/>
            </a:pPr>
            <a:r>
              <a:rPr lang="en-US" b="1" dirty="0" smtClean="0"/>
              <a:t>Sub Recipients </a:t>
            </a:r>
            <a:r>
              <a:rPr lang="en-US" i="1" dirty="0" smtClean="0"/>
              <a:t>(not applicable to Broadband Initiative Program recipients)</a:t>
            </a:r>
            <a:r>
              <a:rPr lang="en-US" b="1" dirty="0" smtClean="0"/>
              <a:t>:</a:t>
            </a:r>
            <a:r>
              <a:rPr lang="en-US" dirty="0" smtClean="0"/>
              <a:t> Non-Federal entities awarded  Recovery funding through a legal instrument from the Prime Recipient</a:t>
            </a:r>
          </a:p>
          <a:p>
            <a:pPr marL="228600" indent="-228600" eaLnBrk="1" hangingPunct="1">
              <a:lnSpc>
                <a:spcPct val="100000"/>
              </a:lnSpc>
              <a:spcBef>
                <a:spcPts val="400"/>
              </a:spcBef>
              <a:spcAft>
                <a:spcPts val="400"/>
              </a:spcAft>
              <a:defRPr/>
            </a:pPr>
            <a:r>
              <a:rPr lang="en-US" b="1" dirty="0" smtClean="0"/>
              <a:t>What happens to the submitted data?</a:t>
            </a:r>
          </a:p>
          <a:p>
            <a:pPr marL="533400" lvl="1" indent="-228600" eaLnBrk="1" hangingPunct="1">
              <a:lnSpc>
                <a:spcPct val="100000"/>
              </a:lnSpc>
              <a:spcBef>
                <a:spcPts val="400"/>
              </a:spcBef>
              <a:spcAft>
                <a:spcPts val="400"/>
              </a:spcAft>
              <a:defRPr/>
            </a:pPr>
            <a:r>
              <a:rPr lang="en-US" dirty="0" smtClean="0">
                <a:ea typeface="+mn-ea"/>
                <a:cs typeface="+mn-cs"/>
              </a:rPr>
              <a:t>The submitted data is published to Recovery.gov for public review on the 30th of the month of the Reporting Cycle</a:t>
            </a:r>
          </a:p>
          <a:p>
            <a:pPr marL="533400" lvl="1" indent="-228600" eaLnBrk="1" hangingPunct="1">
              <a:lnSpc>
                <a:spcPct val="100000"/>
              </a:lnSpc>
              <a:spcBef>
                <a:spcPts val="400"/>
              </a:spcBef>
              <a:spcAft>
                <a:spcPts val="400"/>
              </a:spcAft>
              <a:defRPr/>
            </a:pPr>
            <a:r>
              <a:rPr lang="en-US" dirty="0" smtClean="0">
                <a:ea typeface="+mn-ea"/>
                <a:cs typeface="+mn-cs"/>
              </a:rPr>
              <a:t>The remaining 60 days of the Reporting Cycle are dedicated to data quality improvement</a:t>
            </a:r>
          </a:p>
          <a:p>
            <a:pPr marL="228600" indent="-228600" eaLnBrk="1" hangingPunct="1">
              <a:lnSpc>
                <a:spcPct val="100000"/>
              </a:lnSpc>
              <a:spcBef>
                <a:spcPts val="400"/>
              </a:spcBef>
              <a:spcAft>
                <a:spcPts val="400"/>
              </a:spcAft>
              <a:defRPr/>
            </a:pPr>
            <a:r>
              <a:rPr lang="en-US" b="1" u="sng" dirty="0" smtClean="0">
                <a:solidFill>
                  <a:schemeClr val="accent6"/>
                </a:solidFill>
              </a:rPr>
              <a:t>Is it a big deal if you do not report?</a:t>
            </a:r>
          </a:p>
          <a:p>
            <a:pPr marL="533400" lvl="1" indent="-228600" eaLnBrk="1" hangingPunct="1">
              <a:lnSpc>
                <a:spcPct val="100000"/>
              </a:lnSpc>
              <a:spcBef>
                <a:spcPts val="400"/>
              </a:spcBef>
              <a:spcAft>
                <a:spcPts val="400"/>
              </a:spcAft>
              <a:defRPr/>
            </a:pPr>
            <a:r>
              <a:rPr lang="en-US" dirty="0" smtClean="0"/>
              <a:t>Yes, it is a big deal!  </a:t>
            </a:r>
          </a:p>
          <a:p>
            <a:pPr marL="889000" lvl="2" eaLnBrk="1" hangingPunct="1">
              <a:lnSpc>
                <a:spcPct val="100000"/>
              </a:lnSpc>
              <a:spcBef>
                <a:spcPts val="400"/>
              </a:spcBef>
              <a:spcAft>
                <a:spcPts val="400"/>
              </a:spcAft>
              <a:defRPr/>
            </a:pPr>
            <a:endParaRPr lang="en-US" dirty="0" smtClean="0"/>
          </a:p>
        </p:txBody>
      </p:sp>
      <p:sp>
        <p:nvSpPr>
          <p:cNvPr id="4" name="Slide Number Placeholder 3"/>
          <p:cNvSpPr>
            <a:spLocks noGrp="1"/>
          </p:cNvSpPr>
          <p:nvPr>
            <p:ph type="sldNum" sz="quarter" idx="10"/>
          </p:nvPr>
        </p:nvSpPr>
        <p:spPr/>
        <p:txBody>
          <a:bodyPr/>
          <a:lstStyle/>
          <a:p>
            <a:pPr>
              <a:defRPr/>
            </a:pPr>
            <a:fld id="{C79B5232-6D3E-497F-993D-4BDCA22375B4}"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600" smtClean="0"/>
              <a:t>Consequences for non-compliant recipients</a:t>
            </a:r>
          </a:p>
        </p:txBody>
      </p:sp>
      <p:sp>
        <p:nvSpPr>
          <p:cNvPr id="22531" name="Rectangle 3"/>
          <p:cNvSpPr>
            <a:spLocks noGrp="1" noChangeArrowheads="1"/>
          </p:cNvSpPr>
          <p:nvPr>
            <p:ph type="body" idx="1"/>
          </p:nvPr>
        </p:nvSpPr>
        <p:spPr>
          <a:xfrm>
            <a:off x="900113" y="1054100"/>
            <a:ext cx="8091487" cy="4984750"/>
          </a:xfrm>
        </p:spPr>
        <p:txBody>
          <a:bodyPr/>
          <a:lstStyle/>
          <a:p>
            <a:pPr>
              <a:lnSpc>
                <a:spcPct val="100000"/>
              </a:lnSpc>
              <a:spcBef>
                <a:spcPts val="200"/>
              </a:spcBef>
              <a:spcAft>
                <a:spcPts val="200"/>
              </a:spcAft>
              <a:defRPr/>
            </a:pPr>
            <a:r>
              <a:rPr lang="en-US" b="1" dirty="0" smtClean="0"/>
              <a:t>Why do recipients need to report?</a:t>
            </a:r>
          </a:p>
          <a:p>
            <a:pPr lvl="1">
              <a:lnSpc>
                <a:spcPct val="100000"/>
              </a:lnSpc>
              <a:spcBef>
                <a:spcPts val="200"/>
              </a:spcBef>
              <a:spcAft>
                <a:spcPts val="200"/>
              </a:spcAft>
              <a:defRPr/>
            </a:pPr>
            <a:r>
              <a:rPr lang="en-US" dirty="0" smtClean="0"/>
              <a:t>Ensure that the American public has a clear understanding of the use of Recovery Act funds</a:t>
            </a:r>
          </a:p>
          <a:p>
            <a:pPr lvl="1">
              <a:lnSpc>
                <a:spcPct val="100000"/>
              </a:lnSpc>
              <a:spcBef>
                <a:spcPts val="200"/>
              </a:spcBef>
              <a:spcAft>
                <a:spcPts val="200"/>
              </a:spcAft>
              <a:defRPr/>
            </a:pPr>
            <a:r>
              <a:rPr lang="en-US" b="1" i="1" u="sng" dirty="0" smtClean="0">
                <a:solidFill>
                  <a:schemeClr val="accent6"/>
                </a:solidFill>
              </a:rPr>
              <a:t>Not reporting could put your award and future federal funding at risk</a:t>
            </a:r>
          </a:p>
          <a:p>
            <a:pPr>
              <a:lnSpc>
                <a:spcPct val="100000"/>
              </a:lnSpc>
              <a:spcBef>
                <a:spcPts val="200"/>
              </a:spcBef>
              <a:spcAft>
                <a:spcPts val="200"/>
              </a:spcAft>
              <a:defRPr/>
            </a:pPr>
            <a:r>
              <a:rPr lang="en-US" b="1" dirty="0" smtClean="0"/>
              <a:t>What is the definition of </a:t>
            </a:r>
            <a:r>
              <a:rPr lang="en-US" b="1" u="sng" dirty="0" smtClean="0"/>
              <a:t>non-compliant recipient</a:t>
            </a:r>
            <a:r>
              <a:rPr lang="en-US" b="1" dirty="0" smtClean="0"/>
              <a:t>?</a:t>
            </a:r>
          </a:p>
          <a:p>
            <a:pPr lvl="1">
              <a:lnSpc>
                <a:spcPct val="100000"/>
              </a:lnSpc>
              <a:spcBef>
                <a:spcPts val="200"/>
              </a:spcBef>
              <a:spcAft>
                <a:spcPts val="200"/>
              </a:spcAft>
              <a:defRPr/>
            </a:pPr>
            <a:r>
              <a:rPr lang="en-US" dirty="0" smtClean="0"/>
              <a:t>Those who are </a:t>
            </a:r>
            <a:r>
              <a:rPr lang="en-US" b="1" i="1" dirty="0" smtClean="0">
                <a:solidFill>
                  <a:schemeClr val="accent6"/>
                </a:solidFill>
              </a:rPr>
              <a:t>negligent in their reporting obligations for the reporting quarter</a:t>
            </a:r>
            <a:endParaRPr lang="en-US" dirty="0" smtClean="0"/>
          </a:p>
          <a:p>
            <a:pPr lvl="1">
              <a:lnSpc>
                <a:spcPct val="100000"/>
              </a:lnSpc>
              <a:spcBef>
                <a:spcPts val="200"/>
              </a:spcBef>
              <a:spcAft>
                <a:spcPts val="200"/>
              </a:spcAft>
              <a:defRPr/>
            </a:pPr>
            <a:r>
              <a:rPr lang="en-US" dirty="0" smtClean="0">
                <a:ea typeface="+mn-ea"/>
                <a:cs typeface="+mn-cs"/>
              </a:rPr>
              <a:t>Further action is taken if a recipient is non-compliant for a reporting quarter</a:t>
            </a:r>
          </a:p>
          <a:p>
            <a:pPr>
              <a:lnSpc>
                <a:spcPct val="100000"/>
              </a:lnSpc>
              <a:spcBef>
                <a:spcPts val="200"/>
              </a:spcBef>
              <a:spcAft>
                <a:spcPts val="200"/>
              </a:spcAft>
              <a:defRPr/>
            </a:pPr>
            <a:r>
              <a:rPr lang="en-US" b="1" dirty="0" smtClean="0"/>
              <a:t>What happens when you are non-compliant?</a:t>
            </a:r>
          </a:p>
          <a:p>
            <a:pPr lvl="1">
              <a:lnSpc>
                <a:spcPct val="100000"/>
              </a:lnSpc>
              <a:spcBef>
                <a:spcPts val="200"/>
              </a:spcBef>
              <a:spcAft>
                <a:spcPts val="200"/>
              </a:spcAft>
              <a:defRPr/>
            </a:pPr>
            <a:r>
              <a:rPr lang="en-US" dirty="0" smtClean="0"/>
              <a:t>Recipients who have failed to submit a Section 1512 report as required by the terms of their award are considered to be non-compliant</a:t>
            </a:r>
          </a:p>
          <a:p>
            <a:pPr lvl="1">
              <a:lnSpc>
                <a:spcPct val="100000"/>
              </a:lnSpc>
              <a:spcBef>
                <a:spcPts val="200"/>
              </a:spcBef>
              <a:spcAft>
                <a:spcPts val="200"/>
              </a:spcAft>
              <a:defRPr/>
            </a:pPr>
            <a:r>
              <a:rPr lang="en-US" dirty="0" smtClean="0"/>
              <a:t>Recipients receive a letter from USDA recognizing non-compliance</a:t>
            </a:r>
          </a:p>
          <a:p>
            <a:pPr lvl="1">
              <a:lnSpc>
                <a:spcPct val="100000"/>
              </a:lnSpc>
              <a:spcBef>
                <a:spcPts val="200"/>
              </a:spcBef>
              <a:spcAft>
                <a:spcPts val="200"/>
              </a:spcAft>
              <a:defRPr/>
            </a:pPr>
            <a:r>
              <a:rPr lang="en-US" dirty="0" smtClean="0"/>
              <a:t>Listed as non-compliant on the public-facing Recovery.gov website</a:t>
            </a:r>
          </a:p>
          <a:p>
            <a:pPr lvl="1">
              <a:lnSpc>
                <a:spcPct val="100000"/>
              </a:lnSpc>
              <a:spcBef>
                <a:spcPts val="200"/>
              </a:spcBef>
              <a:spcAft>
                <a:spcPts val="200"/>
              </a:spcAft>
              <a:defRPr/>
            </a:pPr>
            <a:r>
              <a:rPr lang="en-US" dirty="0" smtClean="0"/>
              <a:t>May be subject to Federal action, up to and including the termination of Federal funding or the ability to receive Federal funds in the future</a:t>
            </a:r>
          </a:p>
          <a:p>
            <a:pPr lvl="1">
              <a:lnSpc>
                <a:spcPct val="100000"/>
              </a:lnSpc>
              <a:spcBef>
                <a:spcPts val="200"/>
              </a:spcBef>
              <a:spcAft>
                <a:spcPts val="200"/>
              </a:spcAft>
              <a:defRPr/>
            </a:pPr>
            <a:r>
              <a:rPr lang="en-US" i="1" dirty="0" smtClean="0"/>
              <a:t>Per Office of Management and Budget’s (OMB) Memorandum 10-17, sanctions or remedies for repeated non-compliance may include:  </a:t>
            </a:r>
            <a:r>
              <a:rPr lang="en-US" i="1" u="sng" dirty="0" smtClean="0"/>
              <a:t>termination of federal funding, suspension and debarment, or other enforcement action as the Agency determines appropriate</a:t>
            </a:r>
          </a:p>
        </p:txBody>
      </p:sp>
      <p:sp>
        <p:nvSpPr>
          <p:cNvPr id="4" name="Slide Number Placeholder 3"/>
          <p:cNvSpPr>
            <a:spLocks noGrp="1"/>
          </p:cNvSpPr>
          <p:nvPr>
            <p:ph type="sldNum" sz="quarter" idx="10"/>
          </p:nvPr>
        </p:nvSpPr>
        <p:spPr/>
        <p:txBody>
          <a:bodyPr/>
          <a:lstStyle/>
          <a:p>
            <a:pPr>
              <a:defRPr/>
            </a:pPr>
            <a:fld id="{F0BA2DAB-9E3E-41E5-8195-5E28C89EE492}" type="slidenum">
              <a:rPr lang="en-US"/>
              <a:pPr>
                <a:defRPr/>
              </a:pPr>
              <a:t>6</a:t>
            </a:fld>
            <a:endParaRPr lang="en-US" dirty="0"/>
          </a:p>
        </p:txBody>
      </p:sp>
      <p:sp>
        <p:nvSpPr>
          <p:cNvPr id="5" name="5-Point Star 4"/>
          <p:cNvSpPr/>
          <p:nvPr/>
        </p:nvSpPr>
        <p:spPr bwMode="auto">
          <a:xfrm>
            <a:off x="1133475" y="4200525"/>
            <a:ext cx="219075" cy="200025"/>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defTabSz="820738">
              <a:defRPr/>
            </a:pPr>
            <a:endParaRPr lang="en-US"/>
          </a:p>
        </p:txBody>
      </p:sp>
      <p:sp>
        <p:nvSpPr>
          <p:cNvPr id="6" name="5-Point Star 5"/>
          <p:cNvSpPr/>
          <p:nvPr/>
        </p:nvSpPr>
        <p:spPr bwMode="auto">
          <a:xfrm>
            <a:off x="1133475" y="4486275"/>
            <a:ext cx="219075" cy="200025"/>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defTabSz="820738">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5125" y="296863"/>
            <a:ext cx="8340725" cy="1168400"/>
          </a:xfrm>
        </p:spPr>
        <p:txBody>
          <a:bodyPr/>
          <a:lstStyle/>
          <a:p>
            <a:pPr eaLnBrk="1" hangingPunct="1"/>
            <a:r>
              <a:rPr lang="en-US" sz="3600" smtClean="0"/>
              <a:t>Recipient Reporting Schedule and significant milestones</a:t>
            </a:r>
          </a:p>
        </p:txBody>
      </p:sp>
      <p:sp>
        <p:nvSpPr>
          <p:cNvPr id="13315" name="Content Placeholder 2"/>
          <p:cNvSpPr>
            <a:spLocks noGrp="1"/>
          </p:cNvSpPr>
          <p:nvPr>
            <p:ph idx="1"/>
          </p:nvPr>
        </p:nvSpPr>
        <p:spPr>
          <a:xfrm>
            <a:off x="914400" y="1479550"/>
            <a:ext cx="7778750" cy="4044950"/>
          </a:xfrm>
        </p:spPr>
        <p:txBody>
          <a:bodyPr/>
          <a:lstStyle/>
          <a:p>
            <a:pPr eaLnBrk="1" hangingPunct="1">
              <a:lnSpc>
                <a:spcPct val="100000"/>
              </a:lnSpc>
              <a:spcBef>
                <a:spcPts val="300"/>
              </a:spcBef>
              <a:spcAft>
                <a:spcPts val="400"/>
              </a:spcAft>
              <a:defRPr/>
            </a:pPr>
            <a:r>
              <a:rPr lang="en-US" sz="1400" b="1" u="sng" dirty="0" smtClean="0">
                <a:solidFill>
                  <a:schemeClr val="accent6"/>
                </a:solidFill>
              </a:rPr>
              <a:t>April 1-10*</a:t>
            </a:r>
            <a:r>
              <a:rPr lang="en-US" sz="1400" dirty="0" smtClean="0"/>
              <a:t>:  Initial Submission Period. Recipients need to submit reports via FederalReporting.gov</a:t>
            </a:r>
          </a:p>
          <a:p>
            <a:pPr lvl="1" eaLnBrk="1" hangingPunct="1">
              <a:lnSpc>
                <a:spcPct val="100000"/>
              </a:lnSpc>
              <a:spcBef>
                <a:spcPts val="300"/>
              </a:spcBef>
              <a:spcAft>
                <a:spcPts val="400"/>
              </a:spcAft>
              <a:defRPr/>
            </a:pPr>
            <a:r>
              <a:rPr lang="en-US" sz="1400" dirty="0" smtClean="0"/>
              <a:t>Please file as early as possible to allow for technical issues or concerns </a:t>
            </a:r>
          </a:p>
          <a:p>
            <a:pPr lvl="1" eaLnBrk="1" hangingPunct="1">
              <a:lnSpc>
                <a:spcPct val="100000"/>
              </a:lnSpc>
              <a:spcBef>
                <a:spcPts val="300"/>
              </a:spcBef>
              <a:spcAft>
                <a:spcPts val="400"/>
              </a:spcAft>
              <a:defRPr/>
            </a:pPr>
            <a:r>
              <a:rPr lang="en-US" sz="1400" dirty="0" smtClean="0"/>
              <a:t>Agencies will have “View only” access of reports and review Daily Extracts from FederalReporting.gov</a:t>
            </a:r>
          </a:p>
          <a:p>
            <a:pPr lvl="1" eaLnBrk="1" hangingPunct="1">
              <a:lnSpc>
                <a:spcPct val="100000"/>
              </a:lnSpc>
              <a:spcBef>
                <a:spcPts val="300"/>
              </a:spcBef>
              <a:spcAft>
                <a:spcPts val="400"/>
              </a:spcAft>
              <a:defRPr/>
            </a:pPr>
            <a:r>
              <a:rPr lang="en-US" sz="1400" dirty="0" smtClean="0"/>
              <a:t>Agencies will work with recipients, on a rolling basis, to make any corrections to recipient reports</a:t>
            </a:r>
          </a:p>
          <a:p>
            <a:pPr eaLnBrk="1" hangingPunct="1">
              <a:lnSpc>
                <a:spcPct val="100000"/>
              </a:lnSpc>
              <a:spcBef>
                <a:spcPts val="300"/>
              </a:spcBef>
              <a:spcAft>
                <a:spcPts val="400"/>
              </a:spcAft>
              <a:defRPr/>
            </a:pPr>
            <a:r>
              <a:rPr lang="en-US" sz="1400" b="1" u="sng" dirty="0" smtClean="0">
                <a:solidFill>
                  <a:schemeClr val="accent6"/>
                </a:solidFill>
              </a:rPr>
              <a:t>April 11-14</a:t>
            </a:r>
            <a:r>
              <a:rPr lang="en-US" sz="1400" b="1" dirty="0" smtClean="0"/>
              <a:t>: </a:t>
            </a:r>
            <a:r>
              <a:rPr lang="en-US" sz="1400" dirty="0" smtClean="0"/>
              <a:t>Extended Submission Period</a:t>
            </a:r>
            <a:r>
              <a:rPr lang="en-US" sz="1400" b="1" dirty="0" smtClean="0"/>
              <a:t> </a:t>
            </a:r>
          </a:p>
          <a:p>
            <a:pPr eaLnBrk="1" hangingPunct="1">
              <a:lnSpc>
                <a:spcPct val="100000"/>
              </a:lnSpc>
              <a:spcBef>
                <a:spcPts val="300"/>
              </a:spcBef>
              <a:spcAft>
                <a:spcPts val="400"/>
              </a:spcAft>
              <a:defRPr/>
            </a:pPr>
            <a:r>
              <a:rPr lang="en-US" sz="1400" b="1" dirty="0" smtClean="0"/>
              <a:t>April 15-17: </a:t>
            </a:r>
            <a:r>
              <a:rPr lang="en-US" sz="1400" dirty="0" smtClean="0"/>
              <a:t>Prime Recipient review and correction period.  (Prime Recipients Review Data Submitted by Sub(s) / Prime Recipients &amp; Subs Make Corrections)</a:t>
            </a:r>
          </a:p>
          <a:p>
            <a:pPr lvl="1" eaLnBrk="1" hangingPunct="1">
              <a:lnSpc>
                <a:spcPct val="100000"/>
              </a:lnSpc>
              <a:spcBef>
                <a:spcPts val="300"/>
              </a:spcBef>
              <a:spcAft>
                <a:spcPts val="400"/>
              </a:spcAft>
              <a:defRPr/>
            </a:pPr>
            <a:r>
              <a:rPr lang="en-US" sz="1400" dirty="0" smtClean="0"/>
              <a:t>No new reports, just corrections to existing records filed</a:t>
            </a:r>
          </a:p>
          <a:p>
            <a:pPr eaLnBrk="1" hangingPunct="1">
              <a:lnSpc>
                <a:spcPct val="100000"/>
              </a:lnSpc>
              <a:spcBef>
                <a:spcPts val="300"/>
              </a:spcBef>
              <a:spcAft>
                <a:spcPts val="400"/>
              </a:spcAft>
              <a:defRPr/>
            </a:pPr>
            <a:r>
              <a:rPr lang="en-US" sz="1400" b="1" dirty="0" smtClean="0"/>
              <a:t>April 18-29</a:t>
            </a:r>
            <a:r>
              <a:rPr lang="en-US" sz="1400" dirty="0" smtClean="0"/>
              <a:t>:  Agency Review and Comment Period (Agency Review or Data Submitted / Prime Recipients &amp; Subs Make Corrections)</a:t>
            </a:r>
          </a:p>
          <a:p>
            <a:pPr eaLnBrk="1" hangingPunct="1">
              <a:lnSpc>
                <a:spcPct val="100000"/>
              </a:lnSpc>
              <a:spcBef>
                <a:spcPts val="300"/>
              </a:spcBef>
              <a:spcAft>
                <a:spcPts val="400"/>
              </a:spcAft>
              <a:defRPr/>
            </a:pPr>
            <a:r>
              <a:rPr lang="en-US" sz="1400" b="1" dirty="0" smtClean="0"/>
              <a:t>April 30</a:t>
            </a:r>
            <a:r>
              <a:rPr lang="en-US" sz="1400" dirty="0" smtClean="0"/>
              <a:t>:  Data is published on Recovery.gov</a:t>
            </a:r>
          </a:p>
          <a:p>
            <a:pPr>
              <a:lnSpc>
                <a:spcPct val="100000"/>
              </a:lnSpc>
              <a:spcBef>
                <a:spcPts val="300"/>
              </a:spcBef>
              <a:spcAft>
                <a:spcPts val="400"/>
              </a:spcAft>
              <a:defRPr/>
            </a:pPr>
            <a:r>
              <a:rPr lang="en-US" sz="1400" b="1" dirty="0" smtClean="0"/>
              <a:t>May 1- mid June 2012</a:t>
            </a:r>
            <a:r>
              <a:rPr lang="en-US" sz="1400" dirty="0" smtClean="0"/>
              <a:t>:  Continuous Quality Assurance (QA) Period</a:t>
            </a:r>
          </a:p>
          <a:p>
            <a:pPr>
              <a:lnSpc>
                <a:spcPct val="100000"/>
              </a:lnSpc>
              <a:spcBef>
                <a:spcPts val="300"/>
              </a:spcBef>
              <a:spcAft>
                <a:spcPts val="400"/>
              </a:spcAft>
              <a:defRPr/>
            </a:pPr>
            <a:r>
              <a:rPr lang="en-US" sz="1400" b="1" dirty="0" smtClean="0"/>
              <a:t>End of June 2012</a:t>
            </a:r>
            <a:r>
              <a:rPr lang="en-US" sz="1400" dirty="0" smtClean="0"/>
              <a:t>:  Final Continuous QA data published on Recovery.gov</a:t>
            </a:r>
          </a:p>
          <a:p>
            <a:pPr eaLnBrk="1" hangingPunct="1">
              <a:lnSpc>
                <a:spcPct val="100000"/>
              </a:lnSpc>
              <a:spcBef>
                <a:spcPts val="300"/>
              </a:spcBef>
              <a:spcAft>
                <a:spcPts val="400"/>
              </a:spcAft>
              <a:defRPr/>
            </a:pPr>
            <a:endParaRPr lang="en-US" sz="1400" dirty="0" smtClean="0"/>
          </a:p>
        </p:txBody>
      </p:sp>
      <p:sp>
        <p:nvSpPr>
          <p:cNvPr id="4" name="Slide Number Placeholder 3"/>
          <p:cNvSpPr>
            <a:spLocks noGrp="1"/>
          </p:cNvSpPr>
          <p:nvPr>
            <p:ph type="sldNum" sz="quarter" idx="10"/>
          </p:nvPr>
        </p:nvSpPr>
        <p:spPr/>
        <p:txBody>
          <a:bodyPr/>
          <a:lstStyle/>
          <a:p>
            <a:pPr>
              <a:defRPr/>
            </a:pPr>
            <a:fld id="{125A4A6B-BB52-4C1B-AAF1-9C3B1578F5F4}" type="slidenum">
              <a:rPr lang="en-US"/>
              <a:pPr>
                <a:defRPr/>
              </a:pPr>
              <a:t>7</a:t>
            </a:fld>
            <a:endParaRPr lang="en-US" dirty="0"/>
          </a:p>
        </p:txBody>
      </p:sp>
      <p:sp>
        <p:nvSpPr>
          <p:cNvPr id="5" name="TextBox 4"/>
          <p:cNvSpPr txBox="1"/>
          <p:nvPr/>
        </p:nvSpPr>
        <p:spPr>
          <a:xfrm>
            <a:off x="2076450" y="6370534"/>
            <a:ext cx="5476875" cy="369888"/>
          </a:xfrm>
          <a:prstGeom prst="rect">
            <a:avLst/>
          </a:prstGeom>
          <a:noFill/>
        </p:spPr>
        <p:txBody>
          <a:bodyPr>
            <a:spAutoFit/>
          </a:bodyPr>
          <a:lstStyle/>
          <a:p>
            <a:pPr>
              <a:defRPr/>
            </a:pPr>
            <a:r>
              <a:rPr lang="en-US" sz="900" dirty="0">
                <a:latin typeface="+mn-lt"/>
              </a:rPr>
              <a:t>*Note:  Dates highlighted in </a:t>
            </a:r>
            <a:r>
              <a:rPr lang="en-US" sz="900" b="1" u="sng" dirty="0">
                <a:solidFill>
                  <a:schemeClr val="accent6"/>
                </a:solidFill>
                <a:latin typeface="+mn-lt"/>
              </a:rPr>
              <a:t>Blue underline</a:t>
            </a:r>
            <a:r>
              <a:rPr lang="en-US" sz="900" dirty="0">
                <a:latin typeface="+mn-lt"/>
              </a:rPr>
              <a:t> indicate major milestones for Recipients.  Also, all time frames are based off of OMB Guidance and may change as we get closer to the reporting period</a:t>
            </a:r>
          </a:p>
        </p:txBody>
      </p:sp>
      <p:sp>
        <p:nvSpPr>
          <p:cNvPr id="6" name="TextBox 5"/>
          <p:cNvSpPr txBox="1"/>
          <p:nvPr/>
        </p:nvSpPr>
        <p:spPr>
          <a:xfrm>
            <a:off x="1418865" y="5812976"/>
            <a:ext cx="6419850" cy="523875"/>
          </a:xfrm>
          <a:prstGeom prst="rect">
            <a:avLst/>
          </a:prstGeom>
          <a:solidFill>
            <a:srgbClr val="FFFFCC"/>
          </a:solidFill>
          <a:ln>
            <a:solidFill>
              <a:schemeClr val="tx1"/>
            </a:solidFill>
          </a:ln>
          <a:effectLst>
            <a:outerShdw blurRad="50800" dist="38100" dir="2700000" algn="tl" rotWithShape="0">
              <a:prstClr val="black">
                <a:alpha val="69000"/>
              </a:prstClr>
            </a:outerShdw>
          </a:effectLst>
        </p:spPr>
        <p:txBody>
          <a:bodyPr>
            <a:spAutoFit/>
          </a:bodyPr>
          <a:lstStyle/>
          <a:p>
            <a:pPr algn="ctr">
              <a:spcBef>
                <a:spcPts val="700"/>
              </a:spcBef>
              <a:spcAft>
                <a:spcPts val="700"/>
              </a:spcAft>
              <a:defRPr/>
            </a:pPr>
            <a:r>
              <a:rPr lang="en-US" sz="1400" b="1" i="1" dirty="0">
                <a:solidFill>
                  <a:srgbClr val="0000CC"/>
                </a:solidFill>
                <a:latin typeface="+mn-lt"/>
              </a:rPr>
              <a:t>It is important to note that for </a:t>
            </a:r>
            <a:r>
              <a:rPr lang="en-US" sz="1400" b="1" i="1" dirty="0" smtClean="0">
                <a:solidFill>
                  <a:srgbClr val="0000CC"/>
                </a:solidFill>
                <a:latin typeface="+mn-lt"/>
              </a:rPr>
              <a:t>Submission</a:t>
            </a:r>
            <a:r>
              <a:rPr lang="en-US" sz="1400" b="1" i="1" dirty="0">
                <a:solidFill>
                  <a:srgbClr val="0000CC"/>
                </a:solidFill>
                <a:latin typeface="+mn-lt"/>
              </a:rPr>
              <a:t>, there is a compressed schedule of only </a:t>
            </a:r>
            <a:r>
              <a:rPr lang="en-US" sz="1400" b="1" i="1" dirty="0" smtClean="0">
                <a:solidFill>
                  <a:srgbClr val="0000CC"/>
                </a:solidFill>
                <a:latin typeface="+mn-lt"/>
              </a:rPr>
              <a:t>10 </a:t>
            </a:r>
            <a:r>
              <a:rPr lang="en-US" sz="1400" b="1" i="1" dirty="0">
                <a:solidFill>
                  <a:srgbClr val="0000CC"/>
                </a:solidFill>
                <a:latin typeface="+mn-lt"/>
              </a:rPr>
              <a:t>working days for submission </a:t>
            </a:r>
            <a:r>
              <a:rPr lang="en-US" sz="1400" b="1" i="1" dirty="0" smtClean="0">
                <a:solidFill>
                  <a:srgbClr val="0000CC"/>
                </a:solidFill>
                <a:latin typeface="+mn-lt"/>
              </a:rPr>
              <a:t>(April 1-14)</a:t>
            </a:r>
            <a:endParaRPr lang="en-US" sz="1400" b="1" dirty="0">
              <a:solidFill>
                <a:srgbClr val="0000CC"/>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50838" y="282575"/>
            <a:ext cx="8340725" cy="769938"/>
          </a:xfrm>
        </p:spPr>
        <p:txBody>
          <a:bodyPr/>
          <a:lstStyle/>
          <a:p>
            <a:pPr eaLnBrk="1" hangingPunct="1"/>
            <a:r>
              <a:rPr lang="en-US" sz="3600" smtClean="0"/>
              <a:t>Available resources for recipients</a:t>
            </a:r>
          </a:p>
        </p:txBody>
      </p:sp>
      <p:sp>
        <p:nvSpPr>
          <p:cNvPr id="7171" name="Content Placeholder 2"/>
          <p:cNvSpPr>
            <a:spLocks noGrp="1"/>
          </p:cNvSpPr>
          <p:nvPr>
            <p:ph idx="1"/>
          </p:nvPr>
        </p:nvSpPr>
        <p:spPr>
          <a:xfrm>
            <a:off x="895350" y="1004888"/>
            <a:ext cx="7772400" cy="519112"/>
          </a:xfrm>
        </p:spPr>
        <p:txBody>
          <a:bodyPr/>
          <a:lstStyle/>
          <a:p>
            <a:pPr marL="228600" indent="-228600">
              <a:lnSpc>
                <a:spcPct val="100000"/>
              </a:lnSpc>
              <a:spcAft>
                <a:spcPts val="1200"/>
              </a:spcAft>
              <a:defRPr/>
            </a:pPr>
            <a:r>
              <a:rPr lang="en-US" sz="2000" dirty="0" smtClean="0"/>
              <a:t>There are several resources available for recipients</a:t>
            </a:r>
          </a:p>
          <a:p>
            <a:pPr>
              <a:lnSpc>
                <a:spcPct val="100000"/>
              </a:lnSpc>
              <a:spcAft>
                <a:spcPts val="1200"/>
              </a:spcAft>
              <a:defRPr/>
            </a:pPr>
            <a:endParaRPr lang="en-US" sz="2000" i="1" dirty="0" smtClean="0"/>
          </a:p>
        </p:txBody>
      </p:sp>
      <p:sp>
        <p:nvSpPr>
          <p:cNvPr id="4" name="Slide Number Placeholder 3"/>
          <p:cNvSpPr>
            <a:spLocks noGrp="1"/>
          </p:cNvSpPr>
          <p:nvPr>
            <p:ph type="sldNum" sz="quarter" idx="10"/>
          </p:nvPr>
        </p:nvSpPr>
        <p:spPr/>
        <p:txBody>
          <a:bodyPr/>
          <a:lstStyle/>
          <a:p>
            <a:pPr>
              <a:defRPr/>
            </a:pPr>
            <a:fld id="{A5E240A9-AB42-403B-B859-7FCCFEED903A}" type="slidenum">
              <a:rPr lang="en-US"/>
              <a:pPr>
                <a:defRPr/>
              </a:pPr>
              <a:t>8</a:t>
            </a:fld>
            <a:endParaRPr lang="en-US" dirty="0"/>
          </a:p>
        </p:txBody>
      </p:sp>
      <p:grpSp>
        <p:nvGrpSpPr>
          <p:cNvPr id="13317" name="Group 25"/>
          <p:cNvGrpSpPr>
            <a:grpSpLocks/>
          </p:cNvGrpSpPr>
          <p:nvPr/>
        </p:nvGrpSpPr>
        <p:grpSpPr bwMode="auto">
          <a:xfrm>
            <a:off x="322263" y="1503363"/>
            <a:ext cx="8548687" cy="5267325"/>
            <a:chOff x="322263" y="1503363"/>
            <a:chExt cx="8548687" cy="5267325"/>
          </a:xfrm>
        </p:grpSpPr>
        <p:sp>
          <p:nvSpPr>
            <p:cNvPr id="34" name="Rounded Rectangle 33"/>
            <p:cNvSpPr/>
            <p:nvPr/>
          </p:nvSpPr>
          <p:spPr bwMode="auto">
            <a:xfrm>
              <a:off x="382588" y="2689225"/>
              <a:ext cx="8488362" cy="2101850"/>
            </a:xfrm>
            <a:prstGeom prst="round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w="9525" cap="flat" cmpd="sng" algn="ctr">
              <a:noFill/>
              <a:prstDash val="solid"/>
              <a:round/>
              <a:headEnd type="none" w="med" len="med"/>
              <a:tailEnd type="none" w="med" len="med"/>
            </a:ln>
            <a:effectLst/>
          </p:spPr>
          <p:txBody>
            <a:bodyPr/>
            <a:lstStyle/>
            <a:p>
              <a:pPr defTabSz="820738">
                <a:defRPr/>
              </a:pPr>
              <a:endParaRPr lang="en-US" dirty="0"/>
            </a:p>
          </p:txBody>
        </p:sp>
        <p:pic>
          <p:nvPicPr>
            <p:cNvPr id="13320" name="Picture 27"/>
            <p:cNvPicPr>
              <a:picLocks noChangeAspect="1" noChangeArrowheads="1"/>
            </p:cNvPicPr>
            <p:nvPr/>
          </p:nvPicPr>
          <p:blipFill>
            <a:blip r:embed="rId3" cstate="print"/>
            <a:srcRect/>
            <a:stretch>
              <a:fillRect/>
            </a:stretch>
          </p:blipFill>
          <p:spPr bwMode="auto">
            <a:xfrm>
              <a:off x="2452688" y="2924175"/>
              <a:ext cx="990600" cy="762000"/>
            </a:xfrm>
            <a:prstGeom prst="rect">
              <a:avLst/>
            </a:prstGeom>
            <a:noFill/>
            <a:ln w="9525">
              <a:noFill/>
              <a:miter lim="800000"/>
              <a:headEnd/>
              <a:tailEnd/>
            </a:ln>
          </p:spPr>
        </p:pic>
        <p:sp>
          <p:nvSpPr>
            <p:cNvPr id="6" name="TextBox 5"/>
            <p:cNvSpPr txBox="1"/>
            <p:nvPr/>
          </p:nvSpPr>
          <p:spPr bwMode="auto">
            <a:xfrm>
              <a:off x="2047875" y="3703638"/>
              <a:ext cx="1800225" cy="738187"/>
            </a:xfrm>
            <a:prstGeom prst="rect">
              <a:avLst/>
            </a:prstGeom>
            <a:noFill/>
          </p:spPr>
          <p:txBody>
            <a:bodyPr>
              <a:spAutoFit/>
            </a:bodyPr>
            <a:lstStyle/>
            <a:p>
              <a:pPr algn="ctr">
                <a:defRPr/>
              </a:pPr>
              <a:r>
                <a:rPr lang="en-US" sz="1400" dirty="0">
                  <a:latin typeface="+mn-lt"/>
                </a:rPr>
                <a:t>USDA Rural Development (RD) Offices</a:t>
              </a:r>
            </a:p>
          </p:txBody>
        </p:sp>
        <p:pic>
          <p:nvPicPr>
            <p:cNvPr id="13322" name="Picture 33"/>
            <p:cNvPicPr>
              <a:picLocks noChangeAspect="1" noChangeArrowheads="1"/>
            </p:cNvPicPr>
            <p:nvPr/>
          </p:nvPicPr>
          <p:blipFill>
            <a:blip r:embed="rId4" cstate="print"/>
            <a:srcRect/>
            <a:stretch>
              <a:fillRect/>
            </a:stretch>
          </p:blipFill>
          <p:spPr bwMode="auto">
            <a:xfrm>
              <a:off x="4035425" y="1503363"/>
              <a:ext cx="1016000" cy="750887"/>
            </a:xfrm>
            <a:prstGeom prst="rect">
              <a:avLst/>
            </a:prstGeom>
            <a:noFill/>
            <a:ln w="9525">
              <a:noFill/>
              <a:miter lim="800000"/>
              <a:headEnd/>
              <a:tailEnd/>
            </a:ln>
          </p:spPr>
        </p:pic>
        <p:sp>
          <p:nvSpPr>
            <p:cNvPr id="8" name="TextBox 7"/>
            <p:cNvSpPr txBox="1"/>
            <p:nvPr/>
          </p:nvSpPr>
          <p:spPr bwMode="auto">
            <a:xfrm>
              <a:off x="3486150" y="2300288"/>
              <a:ext cx="2114550" cy="307975"/>
            </a:xfrm>
            <a:prstGeom prst="rect">
              <a:avLst/>
            </a:prstGeom>
            <a:noFill/>
          </p:spPr>
          <p:txBody>
            <a:bodyPr>
              <a:spAutoFit/>
            </a:bodyPr>
            <a:lstStyle/>
            <a:p>
              <a:pPr algn="ctr">
                <a:defRPr/>
              </a:pPr>
              <a:r>
                <a:rPr lang="en-US" sz="1400" dirty="0">
                  <a:latin typeface="+mn-lt"/>
                </a:rPr>
                <a:t>ARRA Recipients</a:t>
              </a:r>
            </a:p>
          </p:txBody>
        </p:sp>
        <p:pic>
          <p:nvPicPr>
            <p:cNvPr id="13324" name="Picture 36"/>
            <p:cNvPicPr>
              <a:picLocks noChangeAspect="1" noChangeArrowheads="1"/>
            </p:cNvPicPr>
            <p:nvPr/>
          </p:nvPicPr>
          <p:blipFill>
            <a:blip r:embed="rId5" cstate="print"/>
            <a:srcRect/>
            <a:stretch>
              <a:fillRect/>
            </a:stretch>
          </p:blipFill>
          <p:spPr bwMode="auto">
            <a:xfrm>
              <a:off x="2419350" y="5218113"/>
              <a:ext cx="1057275" cy="727075"/>
            </a:xfrm>
            <a:prstGeom prst="rect">
              <a:avLst/>
            </a:prstGeom>
            <a:noFill/>
            <a:ln w="9525">
              <a:noFill/>
              <a:miter lim="800000"/>
              <a:headEnd/>
              <a:tailEnd/>
            </a:ln>
          </p:spPr>
        </p:pic>
        <p:pic>
          <p:nvPicPr>
            <p:cNvPr id="13325" name="Picture 22"/>
            <p:cNvPicPr>
              <a:picLocks noChangeAspect="1" noChangeArrowheads="1"/>
            </p:cNvPicPr>
            <p:nvPr/>
          </p:nvPicPr>
          <p:blipFill>
            <a:blip r:embed="rId6" cstate="print"/>
            <a:srcRect/>
            <a:stretch>
              <a:fillRect/>
            </a:stretch>
          </p:blipFill>
          <p:spPr bwMode="auto">
            <a:xfrm>
              <a:off x="909638" y="2924175"/>
              <a:ext cx="941387" cy="703263"/>
            </a:xfrm>
            <a:prstGeom prst="rect">
              <a:avLst/>
            </a:prstGeom>
            <a:noFill/>
            <a:ln w="9525">
              <a:noFill/>
              <a:miter lim="800000"/>
              <a:headEnd/>
              <a:tailEnd/>
            </a:ln>
          </p:spPr>
        </p:pic>
        <p:sp>
          <p:nvSpPr>
            <p:cNvPr id="12" name="TextBox 11"/>
            <p:cNvSpPr txBox="1"/>
            <p:nvPr/>
          </p:nvSpPr>
          <p:spPr bwMode="auto">
            <a:xfrm>
              <a:off x="322263" y="3703638"/>
              <a:ext cx="2114550" cy="522287"/>
            </a:xfrm>
            <a:prstGeom prst="rect">
              <a:avLst/>
            </a:prstGeom>
            <a:noFill/>
          </p:spPr>
          <p:txBody>
            <a:bodyPr>
              <a:spAutoFit/>
            </a:bodyPr>
            <a:lstStyle/>
            <a:p>
              <a:pPr algn="ctr">
                <a:defRPr/>
              </a:pPr>
              <a:r>
                <a:rPr lang="en-US" sz="1400" dirty="0">
                  <a:latin typeface="+mn-lt"/>
                </a:rPr>
                <a:t>FederalReporting.gov Helpdesk</a:t>
              </a:r>
            </a:p>
          </p:txBody>
        </p:sp>
        <p:sp>
          <p:nvSpPr>
            <p:cNvPr id="13" name="TextBox 12"/>
            <p:cNvSpPr txBox="1"/>
            <p:nvPr/>
          </p:nvSpPr>
          <p:spPr bwMode="auto">
            <a:xfrm>
              <a:off x="1898650" y="6032500"/>
              <a:ext cx="2114550" cy="738188"/>
            </a:xfrm>
            <a:prstGeom prst="rect">
              <a:avLst/>
            </a:prstGeom>
            <a:noFill/>
          </p:spPr>
          <p:txBody>
            <a:bodyPr>
              <a:spAutoFit/>
            </a:bodyPr>
            <a:lstStyle/>
            <a:p>
              <a:pPr algn="ctr">
                <a:defRPr/>
              </a:pPr>
              <a:r>
                <a:rPr lang="en-US" sz="1400" dirty="0">
                  <a:latin typeface="+mn-lt"/>
                </a:rPr>
                <a:t>USDA Rural Development</a:t>
              </a:r>
            </a:p>
            <a:p>
              <a:pPr algn="ctr">
                <a:defRPr/>
              </a:pPr>
              <a:r>
                <a:rPr lang="en-US" sz="1400" dirty="0">
                  <a:latin typeface="+mn-lt"/>
                </a:rPr>
                <a:t>Recipient Reporting</a:t>
              </a:r>
            </a:p>
          </p:txBody>
        </p:sp>
        <p:sp>
          <p:nvSpPr>
            <p:cNvPr id="15" name="Bent Arrow 14"/>
            <p:cNvSpPr/>
            <p:nvPr/>
          </p:nvSpPr>
          <p:spPr bwMode="auto">
            <a:xfrm rot="16200000" flipH="1">
              <a:off x="3057525" y="1876425"/>
              <a:ext cx="762000" cy="857250"/>
            </a:xfrm>
            <a:prstGeom prst="bentArrow">
              <a:avLst/>
            </a:prstGeom>
            <a:solidFill>
              <a:schemeClr val="tx1"/>
            </a:solidFill>
            <a:ln w="9525" cap="flat" cmpd="sng" algn="ctr">
              <a:solidFill>
                <a:schemeClr val="tx1"/>
              </a:solidFill>
              <a:prstDash val="solid"/>
              <a:round/>
              <a:headEnd type="none" w="med" len="med"/>
              <a:tailEnd type="none" w="med" len="med"/>
            </a:ln>
            <a:effectLst/>
          </p:spPr>
          <p:txBody>
            <a:bodyPr/>
            <a:lstStyle/>
            <a:p>
              <a:pPr defTabSz="820738">
                <a:defRPr/>
              </a:pPr>
              <a:endParaRPr lang="en-US" dirty="0"/>
            </a:p>
          </p:txBody>
        </p:sp>
        <p:sp>
          <p:nvSpPr>
            <p:cNvPr id="17" name="Bent Arrow 16"/>
            <p:cNvSpPr/>
            <p:nvPr/>
          </p:nvSpPr>
          <p:spPr bwMode="auto">
            <a:xfrm rot="16200000" flipH="1" flipV="1">
              <a:off x="5181600" y="1914525"/>
              <a:ext cx="762000" cy="781050"/>
            </a:xfrm>
            <a:prstGeom prst="bentArrow">
              <a:avLst/>
            </a:prstGeom>
            <a:solidFill>
              <a:schemeClr val="tx1"/>
            </a:solidFill>
            <a:ln w="9525" cap="flat" cmpd="sng" algn="ctr">
              <a:solidFill>
                <a:schemeClr val="tx1"/>
              </a:solidFill>
              <a:prstDash val="solid"/>
              <a:round/>
              <a:headEnd type="none" w="med" len="med"/>
              <a:tailEnd type="none" w="med" len="med"/>
            </a:ln>
            <a:effectLst/>
          </p:spPr>
          <p:txBody>
            <a:bodyPr/>
            <a:lstStyle/>
            <a:p>
              <a:pPr defTabSz="820738">
                <a:defRPr/>
              </a:pPr>
              <a:endParaRPr lang="en-US" dirty="0"/>
            </a:p>
          </p:txBody>
        </p:sp>
        <p:sp>
          <p:nvSpPr>
            <p:cNvPr id="13330" name="Up-Down Arrow 18"/>
            <p:cNvSpPr>
              <a:spLocks noChangeArrowheads="1"/>
            </p:cNvSpPr>
            <p:nvPr/>
          </p:nvSpPr>
          <p:spPr bwMode="auto">
            <a:xfrm>
              <a:off x="2671763" y="4449763"/>
              <a:ext cx="552450" cy="690562"/>
            </a:xfrm>
            <a:prstGeom prst="upDownArrow">
              <a:avLst>
                <a:gd name="adj1" fmla="val 50000"/>
                <a:gd name="adj2" fmla="val 49988"/>
              </a:avLst>
            </a:prstGeom>
            <a:solidFill>
              <a:schemeClr val="tx1"/>
            </a:solidFill>
            <a:ln w="9525" algn="ctr">
              <a:solidFill>
                <a:schemeClr val="tx1"/>
              </a:solidFill>
              <a:round/>
              <a:headEnd/>
              <a:tailEnd/>
            </a:ln>
          </p:spPr>
          <p:txBody>
            <a:bodyPr/>
            <a:lstStyle/>
            <a:p>
              <a:pPr defTabSz="820738"/>
              <a:endParaRPr lang="en-US"/>
            </a:p>
          </p:txBody>
        </p:sp>
        <p:pic>
          <p:nvPicPr>
            <p:cNvPr id="13331" name="Picture 52"/>
            <p:cNvPicPr>
              <a:picLocks noChangeAspect="1" noChangeArrowheads="1"/>
            </p:cNvPicPr>
            <p:nvPr/>
          </p:nvPicPr>
          <p:blipFill>
            <a:blip r:embed="rId7" cstate="print"/>
            <a:srcRect/>
            <a:stretch>
              <a:fillRect/>
            </a:stretch>
          </p:blipFill>
          <p:spPr bwMode="auto">
            <a:xfrm>
              <a:off x="4673600" y="5246688"/>
              <a:ext cx="1020763" cy="750887"/>
            </a:xfrm>
            <a:prstGeom prst="rect">
              <a:avLst/>
            </a:prstGeom>
            <a:noFill/>
            <a:ln w="9525">
              <a:noFill/>
              <a:miter lim="800000"/>
              <a:headEnd/>
              <a:tailEnd/>
            </a:ln>
          </p:spPr>
        </p:pic>
        <p:sp>
          <p:nvSpPr>
            <p:cNvPr id="21" name="TextBox 20"/>
            <p:cNvSpPr txBox="1"/>
            <p:nvPr/>
          </p:nvSpPr>
          <p:spPr bwMode="auto">
            <a:xfrm>
              <a:off x="4189413" y="5994400"/>
              <a:ext cx="2114550" cy="522288"/>
            </a:xfrm>
            <a:prstGeom prst="rect">
              <a:avLst/>
            </a:prstGeom>
            <a:noFill/>
          </p:spPr>
          <p:txBody>
            <a:bodyPr>
              <a:spAutoFit/>
            </a:bodyPr>
            <a:lstStyle/>
            <a:p>
              <a:pPr algn="ctr">
                <a:defRPr/>
              </a:pPr>
              <a:r>
                <a:rPr lang="en-US" sz="1400" dirty="0">
                  <a:latin typeface="+mn-lt"/>
                </a:rPr>
                <a:t>USDA Office of the Chief Financial Officer</a:t>
              </a:r>
            </a:p>
          </p:txBody>
        </p:sp>
        <p:sp>
          <p:nvSpPr>
            <p:cNvPr id="13333" name="Up-Down Arrow 21"/>
            <p:cNvSpPr>
              <a:spLocks noChangeArrowheads="1"/>
            </p:cNvSpPr>
            <p:nvPr/>
          </p:nvSpPr>
          <p:spPr bwMode="auto">
            <a:xfrm rot="5400000">
              <a:off x="3775075" y="5208588"/>
              <a:ext cx="552450" cy="762000"/>
            </a:xfrm>
            <a:prstGeom prst="upDownArrow">
              <a:avLst>
                <a:gd name="adj1" fmla="val 50000"/>
                <a:gd name="adj2" fmla="val 49994"/>
              </a:avLst>
            </a:prstGeom>
            <a:solidFill>
              <a:schemeClr val="tx1"/>
            </a:solidFill>
            <a:ln w="9525" algn="ctr">
              <a:solidFill>
                <a:schemeClr val="tx1"/>
              </a:solidFill>
              <a:round/>
              <a:headEnd/>
              <a:tailEnd/>
            </a:ln>
          </p:spPr>
          <p:txBody>
            <a:bodyPr/>
            <a:lstStyle/>
            <a:p>
              <a:pPr defTabSz="820738"/>
              <a:endParaRPr lang="en-US"/>
            </a:p>
          </p:txBody>
        </p:sp>
        <p:pic>
          <p:nvPicPr>
            <p:cNvPr id="13334" name="Picture 32"/>
            <p:cNvPicPr>
              <a:picLocks noChangeAspect="1" noChangeArrowheads="1"/>
            </p:cNvPicPr>
            <p:nvPr/>
          </p:nvPicPr>
          <p:blipFill>
            <a:blip r:embed="rId8" cstate="print"/>
            <a:srcRect/>
            <a:stretch>
              <a:fillRect/>
            </a:stretch>
          </p:blipFill>
          <p:spPr bwMode="auto">
            <a:xfrm>
              <a:off x="4090988" y="2924175"/>
              <a:ext cx="962025" cy="763588"/>
            </a:xfrm>
            <a:prstGeom prst="rect">
              <a:avLst/>
            </a:prstGeom>
            <a:noFill/>
            <a:ln w="9525">
              <a:noFill/>
              <a:miter lim="800000"/>
              <a:headEnd/>
              <a:tailEnd/>
            </a:ln>
          </p:spPr>
        </p:pic>
        <p:sp>
          <p:nvSpPr>
            <p:cNvPr id="22" name="TextBox 21"/>
            <p:cNvSpPr txBox="1"/>
            <p:nvPr/>
          </p:nvSpPr>
          <p:spPr bwMode="auto">
            <a:xfrm>
              <a:off x="3684588" y="3703638"/>
              <a:ext cx="1774825" cy="307975"/>
            </a:xfrm>
            <a:prstGeom prst="rect">
              <a:avLst/>
            </a:prstGeom>
            <a:noFill/>
          </p:spPr>
          <p:txBody>
            <a:bodyPr>
              <a:spAutoFit/>
            </a:bodyPr>
            <a:lstStyle/>
            <a:p>
              <a:pPr algn="ctr">
                <a:defRPr/>
              </a:pPr>
              <a:r>
                <a:rPr lang="en-US" sz="1400" dirty="0">
                  <a:latin typeface="+mn-lt"/>
                </a:rPr>
                <a:t>Training materials</a:t>
              </a:r>
            </a:p>
          </p:txBody>
        </p:sp>
        <p:sp>
          <p:nvSpPr>
            <p:cNvPr id="23" name="TextBox 22"/>
            <p:cNvSpPr txBox="1"/>
            <p:nvPr/>
          </p:nvSpPr>
          <p:spPr bwMode="auto">
            <a:xfrm>
              <a:off x="5365750" y="3703638"/>
              <a:ext cx="1774825" cy="738187"/>
            </a:xfrm>
            <a:prstGeom prst="rect">
              <a:avLst/>
            </a:prstGeom>
            <a:noFill/>
          </p:spPr>
          <p:txBody>
            <a:bodyPr>
              <a:spAutoFit/>
            </a:bodyPr>
            <a:lstStyle/>
            <a:p>
              <a:pPr algn="ctr">
                <a:defRPr/>
              </a:pPr>
              <a:r>
                <a:rPr lang="en-US" sz="1400" dirty="0">
                  <a:latin typeface="+mn-lt"/>
                </a:rPr>
                <a:t>USDA RD Computer </a:t>
              </a:r>
            </a:p>
            <a:p>
              <a:pPr algn="ctr">
                <a:defRPr/>
              </a:pPr>
              <a:r>
                <a:rPr lang="en-US" sz="1400" dirty="0">
                  <a:latin typeface="+mn-lt"/>
                </a:rPr>
                <a:t>Locations</a:t>
              </a:r>
            </a:p>
          </p:txBody>
        </p:sp>
        <p:sp>
          <p:nvSpPr>
            <p:cNvPr id="24" name="TextBox 23"/>
            <p:cNvSpPr txBox="1"/>
            <p:nvPr/>
          </p:nvSpPr>
          <p:spPr bwMode="auto">
            <a:xfrm>
              <a:off x="6973888" y="3703638"/>
              <a:ext cx="1774825" cy="954087"/>
            </a:xfrm>
            <a:prstGeom prst="rect">
              <a:avLst/>
            </a:prstGeom>
            <a:noFill/>
          </p:spPr>
          <p:txBody>
            <a:bodyPr>
              <a:spAutoFit/>
            </a:bodyPr>
            <a:lstStyle/>
            <a:p>
              <a:pPr algn="ctr">
                <a:defRPr/>
              </a:pPr>
              <a:r>
                <a:rPr lang="en-US" sz="1400" dirty="0">
                  <a:latin typeface="+mn-lt"/>
                </a:rPr>
                <a:t>USDA Technical Assistance Providers (RCAP and NRWA)</a:t>
              </a:r>
            </a:p>
          </p:txBody>
        </p:sp>
        <p:pic>
          <p:nvPicPr>
            <p:cNvPr id="13338" name="Picture 40"/>
            <p:cNvPicPr>
              <a:picLocks noChangeAspect="1" noChangeArrowheads="1"/>
            </p:cNvPicPr>
            <p:nvPr/>
          </p:nvPicPr>
          <p:blipFill>
            <a:blip r:embed="rId9" cstate="print"/>
            <a:srcRect/>
            <a:stretch>
              <a:fillRect/>
            </a:stretch>
          </p:blipFill>
          <p:spPr bwMode="auto">
            <a:xfrm>
              <a:off x="7342188" y="2924175"/>
              <a:ext cx="1065212" cy="728663"/>
            </a:xfrm>
            <a:prstGeom prst="rect">
              <a:avLst/>
            </a:prstGeom>
            <a:noFill/>
            <a:ln w="9525">
              <a:noFill/>
              <a:miter lim="800000"/>
              <a:headEnd/>
              <a:tailEnd/>
            </a:ln>
          </p:spPr>
        </p:pic>
        <p:pic>
          <p:nvPicPr>
            <p:cNvPr id="13339" name="Picture 17"/>
            <p:cNvPicPr>
              <a:picLocks noChangeAspect="1" noChangeArrowheads="1"/>
            </p:cNvPicPr>
            <p:nvPr/>
          </p:nvPicPr>
          <p:blipFill>
            <a:blip r:embed="rId10" cstate="print"/>
            <a:srcRect/>
            <a:stretch>
              <a:fillRect/>
            </a:stretch>
          </p:blipFill>
          <p:spPr bwMode="auto">
            <a:xfrm>
              <a:off x="5795963" y="2924175"/>
              <a:ext cx="912812" cy="747713"/>
            </a:xfrm>
            <a:prstGeom prst="rect">
              <a:avLst/>
            </a:prstGeom>
            <a:noFill/>
            <a:ln w="9525">
              <a:noFill/>
              <a:miter lim="800000"/>
              <a:headEnd/>
              <a:tailEnd/>
            </a:ln>
          </p:spPr>
        </p:pic>
      </p:grpSp>
      <p:sp>
        <p:nvSpPr>
          <p:cNvPr id="27" name="TextBox 26"/>
          <p:cNvSpPr txBox="1"/>
          <p:nvPr/>
        </p:nvSpPr>
        <p:spPr>
          <a:xfrm>
            <a:off x="6375400" y="6435725"/>
            <a:ext cx="2336800" cy="307975"/>
          </a:xfrm>
          <a:prstGeom prst="rect">
            <a:avLst/>
          </a:prstGeom>
          <a:solidFill>
            <a:schemeClr val="bg1"/>
          </a:solidFill>
        </p:spPr>
        <p:txBody>
          <a:bodyPr>
            <a:spAutoFit/>
          </a:bodyPr>
          <a:lstStyle/>
          <a:p>
            <a:pPr>
              <a:defRPr/>
            </a:pPr>
            <a:r>
              <a:rPr lang="en-US" sz="700" dirty="0">
                <a:latin typeface="+mn-lt"/>
              </a:rPr>
              <a:t>* Listing of USDA RD computer locations are posted on </a:t>
            </a:r>
            <a:r>
              <a:rPr lang="en-US" sz="700" b="1" dirty="0">
                <a:solidFill>
                  <a:schemeClr val="accent6"/>
                </a:solidFill>
                <a:latin typeface="+mn-lt"/>
              </a:rPr>
              <a:t>www.rurdev.usda.gov/recovery.html  </a:t>
            </a:r>
            <a:endParaRPr lang="en-US" sz="7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0838" y="282575"/>
            <a:ext cx="8340725" cy="769938"/>
          </a:xfrm>
        </p:spPr>
        <p:txBody>
          <a:bodyPr/>
          <a:lstStyle/>
          <a:p>
            <a:pPr eaLnBrk="1" hangingPunct="1"/>
            <a:r>
              <a:rPr lang="en-US" sz="3600" smtClean="0"/>
              <a:t>Available resources for recipients (con’t)</a:t>
            </a:r>
          </a:p>
        </p:txBody>
      </p:sp>
      <p:sp>
        <p:nvSpPr>
          <p:cNvPr id="7171" name="Content Placeholder 2"/>
          <p:cNvSpPr>
            <a:spLocks noGrp="1"/>
          </p:cNvSpPr>
          <p:nvPr>
            <p:ph idx="1"/>
          </p:nvPr>
        </p:nvSpPr>
        <p:spPr>
          <a:xfrm>
            <a:off x="779463" y="1171575"/>
            <a:ext cx="5135562" cy="4835525"/>
          </a:xfrm>
        </p:spPr>
        <p:txBody>
          <a:bodyPr/>
          <a:lstStyle/>
          <a:p>
            <a:pPr marL="228600" indent="-228600">
              <a:lnSpc>
                <a:spcPct val="100000"/>
              </a:lnSpc>
              <a:spcBef>
                <a:spcPts val="300"/>
              </a:spcBef>
              <a:spcAft>
                <a:spcPts val="300"/>
              </a:spcAft>
              <a:defRPr/>
            </a:pPr>
            <a:r>
              <a:rPr lang="en-US" sz="1300" dirty="0" smtClean="0"/>
              <a:t>There is a wealth of training materials and resources, such as presentations and webinars, available for recipients</a:t>
            </a:r>
          </a:p>
          <a:p>
            <a:pPr marL="228600">
              <a:lnSpc>
                <a:spcPct val="100000"/>
              </a:lnSpc>
              <a:spcBef>
                <a:spcPts val="300"/>
              </a:spcBef>
              <a:spcAft>
                <a:spcPts val="300"/>
              </a:spcAft>
              <a:defRPr/>
            </a:pPr>
            <a:r>
              <a:rPr lang="en-US" sz="1300" b="1" dirty="0" smtClean="0">
                <a:solidFill>
                  <a:schemeClr val="accent6"/>
                </a:solidFill>
              </a:rPr>
              <a:t>https://www.federalreporting.gov</a:t>
            </a:r>
          </a:p>
          <a:p>
            <a:pPr marL="533400" lvl="1">
              <a:lnSpc>
                <a:spcPct val="100000"/>
              </a:lnSpc>
              <a:spcBef>
                <a:spcPts val="300"/>
              </a:spcBef>
              <a:spcAft>
                <a:spcPts val="300"/>
              </a:spcAft>
              <a:defRPr/>
            </a:pPr>
            <a:r>
              <a:rPr lang="en-US" sz="1300" b="1" u="sng" dirty="0" smtClean="0">
                <a:solidFill>
                  <a:srgbClr val="C00000"/>
                </a:solidFill>
              </a:rPr>
              <a:t>Live Chat function </a:t>
            </a:r>
            <a:r>
              <a:rPr lang="en-US" sz="1300" dirty="0" smtClean="0"/>
              <a:t>is helpful to get real-time documented help from customer service representatives</a:t>
            </a:r>
          </a:p>
          <a:p>
            <a:pPr marL="533400" lvl="1">
              <a:lnSpc>
                <a:spcPct val="100000"/>
              </a:lnSpc>
              <a:spcBef>
                <a:spcPts val="300"/>
              </a:spcBef>
              <a:spcAft>
                <a:spcPts val="300"/>
              </a:spcAft>
              <a:defRPr/>
            </a:pPr>
            <a:r>
              <a:rPr lang="en-US" sz="1300" dirty="0" smtClean="0"/>
              <a:t>Click on the link from the “Help” tab on FederalReporting.gov.</a:t>
            </a:r>
          </a:p>
          <a:p>
            <a:pPr marL="533400" lvl="1">
              <a:lnSpc>
                <a:spcPct val="100000"/>
              </a:lnSpc>
              <a:spcBef>
                <a:spcPts val="300"/>
              </a:spcBef>
              <a:spcAft>
                <a:spcPts val="300"/>
              </a:spcAft>
              <a:defRPr/>
            </a:pPr>
            <a:r>
              <a:rPr lang="en-US" sz="1300" dirty="0" smtClean="0"/>
              <a:t>The response is almost immediate</a:t>
            </a:r>
          </a:p>
          <a:p>
            <a:pPr marL="533400" lvl="1">
              <a:lnSpc>
                <a:spcPct val="100000"/>
              </a:lnSpc>
              <a:spcBef>
                <a:spcPts val="300"/>
              </a:spcBef>
              <a:spcAft>
                <a:spcPts val="300"/>
              </a:spcAft>
              <a:defRPr/>
            </a:pPr>
            <a:r>
              <a:rPr lang="en-US" sz="1300" dirty="0" smtClean="0"/>
              <a:t>“Operators” </a:t>
            </a:r>
            <a:r>
              <a:rPr lang="en-US" sz="1300" u="sng" dirty="0" smtClean="0"/>
              <a:t>have the ability to solve problems in minutes</a:t>
            </a:r>
            <a:r>
              <a:rPr lang="en-US" sz="1300" dirty="0" smtClean="0"/>
              <a:t>, rather than waiting several hours or days for something to go through the normal process</a:t>
            </a:r>
          </a:p>
          <a:p>
            <a:pPr marL="533400" lvl="1">
              <a:lnSpc>
                <a:spcPct val="100000"/>
              </a:lnSpc>
              <a:spcBef>
                <a:spcPts val="400"/>
              </a:spcBef>
              <a:spcAft>
                <a:spcPts val="400"/>
              </a:spcAft>
              <a:defRPr/>
            </a:pPr>
            <a:r>
              <a:rPr lang="en-US" sz="1300" dirty="0" smtClean="0"/>
              <a:t>For example, one recipient had not obtained their FRPIN despite several emails advising them to do so.  When it got down to “crunch time”, we advised the recipient to use the “Live Chat”, and they had the FRPIN emailed to them almost immediately and they were able to report successfully and on time</a:t>
            </a:r>
          </a:p>
          <a:p>
            <a:pPr marL="533400" lvl="1">
              <a:lnSpc>
                <a:spcPct val="100000"/>
              </a:lnSpc>
              <a:spcBef>
                <a:spcPts val="300"/>
              </a:spcBef>
              <a:spcAft>
                <a:spcPts val="300"/>
              </a:spcAft>
              <a:defRPr/>
            </a:pPr>
            <a:r>
              <a:rPr lang="en-US" sz="1300" dirty="0" smtClean="0"/>
              <a:t>Function is much more useful than having the recipients “wading through the websites, help screens, etc.”  </a:t>
            </a:r>
          </a:p>
          <a:p>
            <a:pPr marL="533400" lvl="1">
              <a:lnSpc>
                <a:spcPct val="100000"/>
              </a:lnSpc>
              <a:spcBef>
                <a:spcPts val="300"/>
              </a:spcBef>
              <a:spcAft>
                <a:spcPts val="300"/>
              </a:spcAft>
              <a:defRPr/>
            </a:pPr>
            <a:r>
              <a:rPr lang="en-US" sz="1300" dirty="0" smtClean="0"/>
              <a:t>The </a:t>
            </a:r>
            <a:r>
              <a:rPr lang="en-US" sz="1300" u="sng" dirty="0" smtClean="0"/>
              <a:t>post-chat email that is sent to the recipient documents the entire conversation</a:t>
            </a:r>
            <a:r>
              <a:rPr lang="en-US" sz="1300" dirty="0" smtClean="0"/>
              <a:t>, and is important to support their efforts to report. </a:t>
            </a:r>
            <a:endParaRPr lang="en-US" sz="1300" i="1" dirty="0" smtClean="0"/>
          </a:p>
        </p:txBody>
      </p:sp>
      <p:sp>
        <p:nvSpPr>
          <p:cNvPr id="4" name="Slide Number Placeholder 3"/>
          <p:cNvSpPr>
            <a:spLocks noGrp="1"/>
          </p:cNvSpPr>
          <p:nvPr>
            <p:ph type="sldNum" sz="quarter" idx="10"/>
          </p:nvPr>
        </p:nvSpPr>
        <p:spPr/>
        <p:txBody>
          <a:bodyPr/>
          <a:lstStyle/>
          <a:p>
            <a:pPr>
              <a:defRPr/>
            </a:pPr>
            <a:fld id="{A56C4540-75D9-43D8-8094-39EA32EC5F32}" type="slidenum">
              <a:rPr lang="en-US"/>
              <a:pPr>
                <a:defRPr/>
              </a:pPr>
              <a:t>9</a:t>
            </a:fld>
            <a:endParaRPr lang="en-US" dirty="0"/>
          </a:p>
        </p:txBody>
      </p:sp>
      <p:sp>
        <p:nvSpPr>
          <p:cNvPr id="8" name="Content Placeholder 2"/>
          <p:cNvSpPr txBox="1">
            <a:spLocks/>
          </p:cNvSpPr>
          <p:nvPr/>
        </p:nvSpPr>
        <p:spPr bwMode="auto">
          <a:xfrm>
            <a:off x="6105525" y="3390900"/>
            <a:ext cx="2790825" cy="1600200"/>
          </a:xfrm>
          <a:prstGeom prst="rect">
            <a:avLst/>
          </a:prstGeom>
          <a:noFill/>
          <a:ln w="9525">
            <a:noFill/>
            <a:miter lim="800000"/>
            <a:headEnd/>
            <a:tailEnd/>
          </a:ln>
        </p:spPr>
        <p:txBody>
          <a:bodyPr lIns="0" tIns="0" rIns="0" bIns="0"/>
          <a:lstStyle/>
          <a:p>
            <a:pPr marL="279400" indent="-228600" eaLnBrk="0" hangingPunct="0">
              <a:spcBef>
                <a:spcPts val="400"/>
              </a:spcBef>
              <a:spcAft>
                <a:spcPts val="400"/>
              </a:spcAft>
              <a:buClr>
                <a:srgbClr val="528A8A"/>
              </a:buClr>
              <a:buFont typeface="Arial" pitchFamily="34" charset="0"/>
              <a:buChar char="•"/>
              <a:defRPr/>
            </a:pPr>
            <a:r>
              <a:rPr lang="en-US" sz="1300" kern="0" dirty="0">
                <a:latin typeface="+mn-lt"/>
              </a:rPr>
              <a:t>Additionally, “Downloads” section has templates, Recipient Reporting Data Dictionary, Webinars, User Guide, Quick Reference Guide, and Reference Data and additional links</a:t>
            </a:r>
          </a:p>
        </p:txBody>
      </p:sp>
      <p:pic>
        <p:nvPicPr>
          <p:cNvPr id="14342" name="Picture 8"/>
          <p:cNvPicPr>
            <a:picLocks noChangeAspect="1" noChangeArrowheads="1"/>
          </p:cNvPicPr>
          <p:nvPr/>
        </p:nvPicPr>
        <p:blipFill>
          <a:blip r:embed="rId3" cstate="print"/>
          <a:srcRect l="-156" t="14874" r="14922" b="10625"/>
          <a:stretch>
            <a:fillRect/>
          </a:stretch>
        </p:blipFill>
        <p:spPr bwMode="auto">
          <a:xfrm>
            <a:off x="6113463" y="1200150"/>
            <a:ext cx="2859087" cy="1866900"/>
          </a:xfrm>
          <a:prstGeom prst="rect">
            <a:avLst/>
          </a:prstGeom>
          <a:noFill/>
          <a:ln w="9525">
            <a:noFill/>
            <a:miter lim="800000"/>
            <a:headEnd/>
            <a:tailEnd/>
          </a:ln>
        </p:spPr>
      </p:pic>
      <p:cxnSp>
        <p:nvCxnSpPr>
          <p:cNvPr id="14343" name="Straight Arrow Connector 11"/>
          <p:cNvCxnSpPr>
            <a:cxnSpLocks noChangeShapeType="1"/>
          </p:cNvCxnSpPr>
          <p:nvPr/>
        </p:nvCxnSpPr>
        <p:spPr bwMode="auto">
          <a:xfrm>
            <a:off x="4495800" y="2219325"/>
            <a:ext cx="2143125" cy="1588"/>
          </a:xfrm>
          <a:prstGeom prst="straightConnector1">
            <a:avLst/>
          </a:prstGeom>
          <a:noFill/>
          <a:ln w="15875" algn="ctr">
            <a:solidFill>
              <a:schemeClr val="tx1"/>
            </a:solidFill>
            <a:round/>
            <a:headEnd/>
            <a:tailEnd type="arrow" w="med" len="med"/>
          </a:ln>
        </p:spPr>
      </p:cxnSp>
      <p:sp>
        <p:nvSpPr>
          <p:cNvPr id="14344" name="Oval 14"/>
          <p:cNvSpPr>
            <a:spLocks noChangeArrowheads="1"/>
          </p:cNvSpPr>
          <p:nvPr/>
        </p:nvSpPr>
        <p:spPr bwMode="auto">
          <a:xfrm>
            <a:off x="6410325" y="1200150"/>
            <a:ext cx="1571625" cy="238125"/>
          </a:xfrm>
          <a:prstGeom prst="ellipse">
            <a:avLst/>
          </a:prstGeom>
          <a:noFill/>
          <a:ln w="12700" algn="ctr">
            <a:solidFill>
              <a:schemeClr val="tx1"/>
            </a:solidFill>
            <a:round/>
            <a:headEnd/>
            <a:tailEnd/>
          </a:ln>
        </p:spPr>
        <p:txBody>
          <a:bodyPr/>
          <a:lstStyle/>
          <a:p>
            <a:pPr defTabSz="820738"/>
            <a:endParaRPr lang="en-US"/>
          </a:p>
        </p:txBody>
      </p:sp>
      <p:sp>
        <p:nvSpPr>
          <p:cNvPr id="14345" name="Oval 15"/>
          <p:cNvSpPr>
            <a:spLocks noChangeArrowheads="1"/>
          </p:cNvSpPr>
          <p:nvPr/>
        </p:nvSpPr>
        <p:spPr bwMode="auto">
          <a:xfrm>
            <a:off x="7553325" y="1428750"/>
            <a:ext cx="247650" cy="142875"/>
          </a:xfrm>
          <a:prstGeom prst="ellipse">
            <a:avLst/>
          </a:prstGeom>
          <a:noFill/>
          <a:ln w="12700" algn="ctr">
            <a:solidFill>
              <a:srgbClr val="FF0000"/>
            </a:solidFill>
            <a:round/>
            <a:headEnd/>
            <a:tailEnd/>
          </a:ln>
        </p:spPr>
        <p:txBody>
          <a:bodyPr/>
          <a:lstStyle/>
          <a:p>
            <a:pPr defTabSz="820738"/>
            <a:endParaRPr lang="en-US"/>
          </a:p>
        </p:txBody>
      </p:sp>
      <p:sp>
        <p:nvSpPr>
          <p:cNvPr id="14346" name="Oval 16"/>
          <p:cNvSpPr>
            <a:spLocks noChangeArrowheads="1"/>
          </p:cNvSpPr>
          <p:nvPr/>
        </p:nvSpPr>
        <p:spPr bwMode="auto">
          <a:xfrm>
            <a:off x="6667500" y="2162175"/>
            <a:ext cx="600075" cy="123825"/>
          </a:xfrm>
          <a:prstGeom prst="ellipse">
            <a:avLst/>
          </a:prstGeom>
          <a:noFill/>
          <a:ln w="12700" algn="ctr">
            <a:solidFill>
              <a:srgbClr val="FF0000"/>
            </a:solidFill>
            <a:round/>
            <a:headEnd/>
            <a:tailEnd/>
          </a:ln>
        </p:spPr>
        <p:txBody>
          <a:bodyPr/>
          <a:lstStyle/>
          <a:p>
            <a:pPr defTabSz="820738"/>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20738"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CBEEC9020A2D49B4025A0FBAE55B56" ma:contentTypeVersion="0" ma:contentTypeDescription="Create a new document." ma:contentTypeScope="" ma:versionID="ddbb25669a3b5915c7c741c2d6246cd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BFDE9DD-4AD2-4A07-8924-FE018D81A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1D4EAD4-A4CD-4670-9218-CD9A1C30B6B7}">
  <ds:schemaRefs>
    <ds:schemaRef ds:uri="http://schemas.microsoft.com/sharepoint/v3/contenttype/forms"/>
  </ds:schemaRefs>
</ds:datastoreItem>
</file>

<file path=customXml/itemProps3.xml><?xml version="1.0" encoding="utf-8"?>
<ds:datastoreItem xmlns:ds="http://schemas.openxmlformats.org/officeDocument/2006/customXml" ds:itemID="{EDD83C2C-3BD7-4F6E-BAFF-708398CC2E95}">
  <ds:schemaRefs>
    <ds:schemaRef ds:uri="http://schemas.microsoft.com/office/2006/metadata/properties"/>
  </ds:schemaRefs>
</ds:datastoreItem>
</file>

<file path=customXml/itemProps4.xml><?xml version="1.0" encoding="utf-8"?>
<ds:datastoreItem xmlns:ds="http://schemas.openxmlformats.org/officeDocument/2006/customXml" ds:itemID="{514BF9E5-A56F-43EA-8C87-EB98F41D7D7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28307</TotalTime>
  <Words>4499</Words>
  <Application>Microsoft Office PowerPoint</Application>
  <PresentationFormat>On-screen Show (4:3)</PresentationFormat>
  <Paragraphs>414</Paragraphs>
  <Slides>29</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Image</vt:lpstr>
      <vt:lpstr>Slide 1</vt:lpstr>
      <vt:lpstr>Introduction</vt:lpstr>
      <vt:lpstr>Agenda</vt:lpstr>
      <vt:lpstr>Webinar objectives:  Why are we doing this?</vt:lpstr>
      <vt:lpstr>Requirements for Recipient Reporting</vt:lpstr>
      <vt:lpstr>Consequences for non-compliant recipients</vt:lpstr>
      <vt:lpstr>Recipient Reporting Schedule and significant milestones</vt:lpstr>
      <vt:lpstr>Available resources for recipients</vt:lpstr>
      <vt:lpstr>Available resources for recipients (con’t)</vt:lpstr>
      <vt:lpstr>Available resources for recipients (con’t)</vt:lpstr>
      <vt:lpstr>Available resources for recipients (con’t)</vt:lpstr>
      <vt:lpstr>Available resources for recipients (con’t)</vt:lpstr>
      <vt:lpstr>Best practices:  Reporting</vt:lpstr>
      <vt:lpstr>Best practices:  Narrative descriptions</vt:lpstr>
      <vt:lpstr>Best practices:  Narrative descriptions (con’t)</vt:lpstr>
      <vt:lpstr>Best practices:  Jobs calculation </vt:lpstr>
      <vt:lpstr>Slide 17</vt:lpstr>
      <vt:lpstr>Slide 18</vt:lpstr>
      <vt:lpstr>Getting started:  Recipients</vt:lpstr>
      <vt:lpstr>Getting started:  Recipients (con’t)</vt:lpstr>
      <vt:lpstr>Getting started:  Recipients (con’t)</vt:lpstr>
      <vt:lpstr>Getting started:  Recipients (con’t)</vt:lpstr>
      <vt:lpstr>Getting started:  Recipients (con’t)</vt:lpstr>
      <vt:lpstr>Lessons Learned from 4th Quarter 2011</vt:lpstr>
      <vt:lpstr>Common mistakes in reporting</vt:lpstr>
      <vt:lpstr>Common mistakes in reporting (con’t)</vt:lpstr>
      <vt:lpstr>Summary</vt:lpstr>
      <vt:lpstr>Rural Development points of contact for ARRA Recipients</vt:lpstr>
      <vt:lpstr>Questions and Answers</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Initial Findings &amp; Recommendations</dc:title>
  <dc:creator>Booz Allen Hamilton</dc:creator>
  <cp:lastModifiedBy>francis.hayes</cp:lastModifiedBy>
  <cp:revision>833</cp:revision>
  <dcterms:created xsi:type="dcterms:W3CDTF">2007-11-07T18:00:46Z</dcterms:created>
  <dcterms:modified xsi:type="dcterms:W3CDTF">2012-03-12T19:24:02Z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0x01010014CBEEC9020A2D49B4025A0FBAE55B56</vt:lpwstr>
  </property>
</Properties>
</file>