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31"/>
  </p:notesMasterIdLst>
  <p:handoutMasterIdLst>
    <p:handoutMasterId r:id="rId32"/>
  </p:handoutMasterIdLst>
  <p:sldIdLst>
    <p:sldId id="453" r:id="rId5"/>
    <p:sldId id="476" r:id="rId6"/>
    <p:sldId id="500" r:id="rId7"/>
    <p:sldId id="479" r:id="rId8"/>
    <p:sldId id="482" r:id="rId9"/>
    <p:sldId id="501" r:id="rId10"/>
    <p:sldId id="456" r:id="rId11"/>
    <p:sldId id="457" r:id="rId12"/>
    <p:sldId id="458" r:id="rId13"/>
    <p:sldId id="459" r:id="rId14"/>
    <p:sldId id="502" r:id="rId15"/>
    <p:sldId id="461" r:id="rId16"/>
    <p:sldId id="498" r:id="rId17"/>
    <p:sldId id="489" r:id="rId18"/>
    <p:sldId id="499" r:id="rId19"/>
    <p:sldId id="503" r:id="rId20"/>
    <p:sldId id="466" r:id="rId21"/>
    <p:sldId id="467" r:id="rId22"/>
    <p:sldId id="468" r:id="rId23"/>
    <p:sldId id="469" r:id="rId24"/>
    <p:sldId id="470" r:id="rId25"/>
    <p:sldId id="504" r:id="rId26"/>
    <p:sldId id="481" r:id="rId27"/>
    <p:sldId id="505" r:id="rId28"/>
    <p:sldId id="477" r:id="rId29"/>
    <p:sldId id="483" r:id="rId30"/>
  </p:sldIdLst>
  <p:sldSz cx="9144000" cy="6858000" type="screen4x3"/>
  <p:notesSz cx="6997700" cy="92837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ander Werbos" initials="AJW" lastIdx="7" clrIdx="0"/>
  <p:cmAuthor id="1" name="admin" initials="a" lastIdx="4"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0BC10"/>
    <a:srgbClr val="53CC00"/>
    <a:srgbClr val="24EC24"/>
    <a:srgbClr val="3ADE32"/>
    <a:srgbClr val="99FF99"/>
    <a:srgbClr val="66FFFF"/>
    <a:srgbClr val="FF99FF"/>
    <a:srgbClr val="FFCC66"/>
    <a:srgbClr val="FF9900"/>
    <a:srgbClr val="FFFF99"/>
  </p:clrMru>
</p:presentationPr>
</file>

<file path=ppt/tableStyles.xml><?xml version="1.0" encoding="utf-8"?>
<a:tblStyleLst xmlns:a="http://schemas.openxmlformats.org/drawingml/2006/main" def="{5C22544A-7EE6-4342-B048-85BDC9FD1C3A}">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90" autoAdjust="0"/>
    <p:restoredTop sz="77807" autoAdjust="0"/>
  </p:normalViewPr>
  <p:slideViewPr>
    <p:cSldViewPr>
      <p:cViewPr varScale="1">
        <p:scale>
          <a:sx n="85" d="100"/>
          <a:sy n="85" d="100"/>
        </p:scale>
        <p:origin x="-840" y="-84"/>
      </p:cViewPr>
      <p:guideLst>
        <p:guide orient="horz" pos="624"/>
        <p:guide pos="2880"/>
      </p:guideLst>
    </p:cSldViewPr>
  </p:slideViewPr>
  <p:notesTextViewPr>
    <p:cViewPr>
      <p:scale>
        <a:sx n="100" d="100"/>
        <a:sy n="100" d="100"/>
      </p:scale>
      <p:origin x="0" y="0"/>
    </p:cViewPr>
  </p:notesTextViewPr>
  <p:sorterViewPr>
    <p:cViewPr>
      <p:scale>
        <a:sx n="100" d="100"/>
        <a:sy n="100" d="100"/>
      </p:scale>
      <p:origin x="0" y="2163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658" cy="464505"/>
          </a:xfrm>
          <a:prstGeom prst="rect">
            <a:avLst/>
          </a:prstGeom>
        </p:spPr>
        <p:txBody>
          <a:bodyPr vert="horz" lIns="92080" tIns="46040" rIns="92080" bIns="46040" rtlCol="0"/>
          <a:lstStyle>
            <a:lvl1pPr algn="l">
              <a:defRPr sz="1200"/>
            </a:lvl1pPr>
          </a:lstStyle>
          <a:p>
            <a:endParaRPr lang="en-US"/>
          </a:p>
        </p:txBody>
      </p:sp>
      <p:sp>
        <p:nvSpPr>
          <p:cNvPr id="3" name="Date Placeholder 2"/>
          <p:cNvSpPr>
            <a:spLocks noGrp="1"/>
          </p:cNvSpPr>
          <p:nvPr>
            <p:ph type="dt" sz="quarter" idx="1"/>
          </p:nvPr>
        </p:nvSpPr>
        <p:spPr>
          <a:xfrm>
            <a:off x="3963441" y="0"/>
            <a:ext cx="3032658" cy="464505"/>
          </a:xfrm>
          <a:prstGeom prst="rect">
            <a:avLst/>
          </a:prstGeom>
        </p:spPr>
        <p:txBody>
          <a:bodyPr vert="horz" lIns="92080" tIns="46040" rIns="92080" bIns="46040" rtlCol="0"/>
          <a:lstStyle>
            <a:lvl1pPr algn="r">
              <a:defRPr sz="1200"/>
            </a:lvl1pPr>
          </a:lstStyle>
          <a:p>
            <a:fld id="{8BDF1818-3E2A-4FF3-A8C6-3549EB789B2C}" type="datetimeFigureOut">
              <a:rPr lang="en-US" smtClean="0"/>
              <a:pPr/>
              <a:t>5/31/2011</a:t>
            </a:fld>
            <a:endParaRPr lang="en-US"/>
          </a:p>
        </p:txBody>
      </p:sp>
      <p:sp>
        <p:nvSpPr>
          <p:cNvPr id="4" name="Footer Placeholder 3"/>
          <p:cNvSpPr>
            <a:spLocks noGrp="1"/>
          </p:cNvSpPr>
          <p:nvPr>
            <p:ph type="ftr" sz="quarter" idx="2"/>
          </p:nvPr>
        </p:nvSpPr>
        <p:spPr>
          <a:xfrm>
            <a:off x="0" y="8817600"/>
            <a:ext cx="3032658" cy="464505"/>
          </a:xfrm>
          <a:prstGeom prst="rect">
            <a:avLst/>
          </a:prstGeom>
        </p:spPr>
        <p:txBody>
          <a:bodyPr vert="horz" lIns="92080" tIns="46040" rIns="92080" bIns="46040" rtlCol="0" anchor="b"/>
          <a:lstStyle>
            <a:lvl1pPr algn="l">
              <a:defRPr sz="1200"/>
            </a:lvl1pPr>
          </a:lstStyle>
          <a:p>
            <a:endParaRPr lang="en-US"/>
          </a:p>
        </p:txBody>
      </p:sp>
      <p:sp>
        <p:nvSpPr>
          <p:cNvPr id="5" name="Slide Number Placeholder 4"/>
          <p:cNvSpPr>
            <a:spLocks noGrp="1"/>
          </p:cNvSpPr>
          <p:nvPr>
            <p:ph type="sldNum" sz="quarter" idx="3"/>
          </p:nvPr>
        </p:nvSpPr>
        <p:spPr>
          <a:xfrm>
            <a:off x="3963441" y="8817600"/>
            <a:ext cx="3032658" cy="464505"/>
          </a:xfrm>
          <a:prstGeom prst="rect">
            <a:avLst/>
          </a:prstGeom>
        </p:spPr>
        <p:txBody>
          <a:bodyPr vert="horz" lIns="92080" tIns="46040" rIns="92080" bIns="46040" rtlCol="0" anchor="b"/>
          <a:lstStyle>
            <a:lvl1pPr algn="r">
              <a:defRPr sz="1200"/>
            </a:lvl1pPr>
          </a:lstStyle>
          <a:p>
            <a:fld id="{37053009-72A6-470A-A53A-A160649FF90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1"/>
            <a:ext cx="3032337" cy="464185"/>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8131" name="Rectangle 3"/>
          <p:cNvSpPr>
            <a:spLocks noGrp="1" noChangeArrowheads="1"/>
          </p:cNvSpPr>
          <p:nvPr>
            <p:ph type="dt" idx="1"/>
          </p:nvPr>
        </p:nvSpPr>
        <p:spPr bwMode="auto">
          <a:xfrm>
            <a:off x="3963743" y="1"/>
            <a:ext cx="3032337" cy="464185"/>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699770" y="4409759"/>
            <a:ext cx="5598160" cy="4177665"/>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817905"/>
            <a:ext cx="3032337" cy="464185"/>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8135" name="Rectangle 7"/>
          <p:cNvSpPr>
            <a:spLocks noGrp="1" noChangeArrowheads="1"/>
          </p:cNvSpPr>
          <p:nvPr>
            <p:ph type="sldNum" sz="quarter" idx="5"/>
          </p:nvPr>
        </p:nvSpPr>
        <p:spPr bwMode="auto">
          <a:xfrm>
            <a:off x="3963743" y="8817905"/>
            <a:ext cx="3032337" cy="464185"/>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algn="r" eaLnBrk="1" hangingPunct="1">
              <a:defRPr sz="1200">
                <a:latin typeface="Arial" charset="0"/>
              </a:defRPr>
            </a:lvl1pPr>
          </a:lstStyle>
          <a:p>
            <a:pPr>
              <a:defRPr/>
            </a:pPr>
            <a:fld id="{FC87CF89-0488-449C-BA5D-A34AB2CE554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a:t>
            </a:r>
          </a:p>
          <a:p>
            <a:r>
              <a:rPr lang="en-US" dirty="0" smtClean="0"/>
              <a:t>-chang</a:t>
            </a:r>
            <a:r>
              <a:rPr lang="en-US" baseline="0" dirty="0" smtClean="0"/>
              <a:t>e Write to Writes.  Global for all instances of this slide.</a:t>
            </a:r>
            <a:endParaRPr lang="en-US" dirty="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a:t>
            </a:r>
          </a:p>
          <a:p>
            <a:r>
              <a:rPr lang="en-US" dirty="0" smtClean="0"/>
              <a:t>-I</a:t>
            </a:r>
            <a:r>
              <a:rPr lang="en-US" baseline="0" dirty="0" smtClean="0"/>
              <a:t> would add “Once initialized, ” to beginning of second bullet</a:t>
            </a:r>
          </a:p>
          <a:p>
            <a:r>
              <a:rPr lang="en-US" baseline="0" dirty="0" smtClean="0"/>
              <a:t>-Why is the algorithm object yellow?</a:t>
            </a:r>
            <a:endParaRPr lang="en-US" dirty="0" smtClean="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specific C++ details</a:t>
            </a:r>
            <a:r>
              <a:rPr lang="en-US" baseline="0" dirty="0" smtClean="0"/>
              <a:t> of how these things work</a:t>
            </a:r>
          </a:p>
          <a:p>
            <a:endParaRPr lang="en-US" baseline="0" dirty="0" smtClean="0"/>
          </a:p>
          <a:p>
            <a:r>
              <a:rPr lang="en-US" baseline="0" dirty="0" smtClean="0"/>
              <a:t>LL:</a:t>
            </a:r>
          </a:p>
          <a:p>
            <a:r>
              <a:rPr lang="en-US" baseline="0" dirty="0" smtClean="0"/>
              <a:t>This slide kind of hangs out all by itself at the end.  You’ll have to make the function of it clear when you talk…like this is a very short and simple overview of the software because the details are beyond the scope of the talk.  And welcome people who have more specific questions regarding the details of the software implementation design to seek us out later or ask during the Q&amp;A.  Speaking of which, there should be an end slide asking for questions.</a:t>
            </a:r>
            <a:endParaRPr lang="en-US" dirty="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87CF89-0488-449C-BA5D-A34AB2CE554E}"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495300" y="839788"/>
            <a:ext cx="6243638" cy="0"/>
          </a:xfrm>
          <a:prstGeom prst="line">
            <a:avLst/>
          </a:prstGeom>
          <a:noFill/>
          <a:ln w="25400">
            <a:solidFill>
              <a:srgbClr val="D4272E"/>
            </a:solidFill>
            <a:round/>
            <a:headEnd type="none" w="sm" len="sm"/>
            <a:tailEnd type="none" w="sm" len="sm"/>
          </a:ln>
          <a:effectLst/>
        </p:spPr>
        <p:txBody>
          <a:bodyPr wrap="none" anchor="ctr"/>
          <a:lstStyle/>
          <a:p>
            <a:pPr>
              <a:defRPr/>
            </a:pPr>
            <a:endParaRPr lang="en-US"/>
          </a:p>
        </p:txBody>
      </p:sp>
      <p:sp>
        <p:nvSpPr>
          <p:cNvPr id="5" name="Line 3"/>
          <p:cNvSpPr>
            <a:spLocks noChangeShapeType="1"/>
          </p:cNvSpPr>
          <p:nvPr/>
        </p:nvSpPr>
        <p:spPr bwMode="auto">
          <a:xfrm>
            <a:off x="495300" y="857250"/>
            <a:ext cx="6397625" cy="0"/>
          </a:xfrm>
          <a:prstGeom prst="line">
            <a:avLst/>
          </a:prstGeom>
          <a:noFill/>
          <a:ln w="12700">
            <a:solidFill>
              <a:srgbClr val="000000"/>
            </a:solidFill>
            <a:round/>
            <a:headEnd type="none" w="sm" len="sm"/>
            <a:tailEnd type="none" w="sm" len="sm"/>
          </a:ln>
          <a:effectLst/>
        </p:spPr>
        <p:txBody>
          <a:bodyPr wrap="none" anchor="ctr"/>
          <a:lstStyle/>
          <a:p>
            <a:pPr>
              <a:defRPr/>
            </a:pPr>
            <a:endParaRPr lang="en-US"/>
          </a:p>
        </p:txBody>
      </p:sp>
      <p:sp>
        <p:nvSpPr>
          <p:cNvPr id="6" name="Rectangle 4"/>
          <p:cNvSpPr>
            <a:spLocks noChangeArrowheads="1"/>
          </p:cNvSpPr>
          <p:nvPr/>
        </p:nvSpPr>
        <p:spPr bwMode="auto">
          <a:xfrm>
            <a:off x="6740525" y="833438"/>
            <a:ext cx="1866900" cy="82550"/>
          </a:xfrm>
          <a:prstGeom prst="rect">
            <a:avLst/>
          </a:prstGeom>
          <a:solidFill>
            <a:schemeClr val="tx1"/>
          </a:solidFill>
          <a:ln w="12700">
            <a:solidFill>
              <a:schemeClr val="tx1"/>
            </a:solidFill>
            <a:miter lim="800000"/>
            <a:headEnd/>
            <a:tailEnd/>
          </a:ln>
          <a:effectLst/>
        </p:spPr>
        <p:txBody>
          <a:bodyPr wrap="none" anchor="ctr"/>
          <a:lstStyle/>
          <a:p>
            <a:pPr>
              <a:defRPr/>
            </a:pPr>
            <a:endParaRPr lang="en-US"/>
          </a:p>
        </p:txBody>
      </p:sp>
      <p:sp>
        <p:nvSpPr>
          <p:cNvPr id="7" name="Line 7"/>
          <p:cNvSpPr>
            <a:spLocks noChangeShapeType="1"/>
          </p:cNvSpPr>
          <p:nvPr/>
        </p:nvSpPr>
        <p:spPr bwMode="auto">
          <a:xfrm>
            <a:off x="498475" y="6419850"/>
            <a:ext cx="813117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8" name="Line 8"/>
          <p:cNvSpPr>
            <a:spLocks noChangeShapeType="1"/>
          </p:cNvSpPr>
          <p:nvPr/>
        </p:nvSpPr>
        <p:spPr bwMode="auto">
          <a:xfrm>
            <a:off x="6734175" y="619125"/>
            <a:ext cx="0" cy="30480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pic>
        <p:nvPicPr>
          <p:cNvPr id="9" name="Picture 10"/>
          <p:cNvPicPr preferRelativeResize="0">
            <a:picLocks noChangeAspect="1" noChangeArrowheads="1"/>
          </p:cNvPicPr>
          <p:nvPr/>
        </p:nvPicPr>
        <p:blipFill>
          <a:blip r:embed="rId2" cstate="print"/>
          <a:srcRect/>
          <a:stretch>
            <a:fillRect/>
          </a:stretch>
        </p:blipFill>
        <p:spPr bwMode="auto">
          <a:xfrm>
            <a:off x="6919913" y="304800"/>
            <a:ext cx="1535112" cy="417513"/>
          </a:xfrm>
          <a:prstGeom prst="rect">
            <a:avLst/>
          </a:prstGeom>
          <a:noFill/>
          <a:ln w="9525">
            <a:noFill/>
            <a:miter lim="800000"/>
            <a:headEnd/>
            <a:tailEnd/>
          </a:ln>
        </p:spPr>
      </p:pic>
      <p:sp>
        <p:nvSpPr>
          <p:cNvPr id="10" name="Rectangle 11"/>
          <p:cNvSpPr>
            <a:spLocks noGrp="1" noChangeArrowheads="1"/>
          </p:cNvSpPr>
          <p:nvPr/>
        </p:nvSpPr>
        <p:spPr bwMode="auto">
          <a:xfrm>
            <a:off x="8077200" y="6503988"/>
            <a:ext cx="666750" cy="266700"/>
          </a:xfrm>
          <a:prstGeom prst="rect">
            <a:avLst/>
          </a:prstGeom>
          <a:noFill/>
          <a:ln w="9525">
            <a:noFill/>
            <a:miter lim="800000"/>
            <a:headEnd/>
            <a:tailEnd/>
          </a:ln>
          <a:effectLst/>
        </p:spPr>
        <p:txBody>
          <a:bodyPr wrap="none" lIns="92075" tIns="46038" rIns="92075" bIns="46038" anchor="ctr"/>
          <a:lstStyle/>
          <a:p>
            <a:pPr algn="r">
              <a:defRPr/>
            </a:pPr>
            <a:r>
              <a:rPr lang="en-US" sz="800" dirty="0" smtClean="0">
                <a:latin typeface="Arial" charset="0"/>
              </a:rPr>
              <a:t>29-April-2010</a:t>
            </a:r>
            <a:endParaRPr lang="en-US" sz="800" dirty="0">
              <a:latin typeface="Arial" charset="0"/>
            </a:endParaRPr>
          </a:p>
        </p:txBody>
      </p:sp>
      <p:pic>
        <p:nvPicPr>
          <p:cNvPr id="11" name="Picture 13" descr="GOES-R_Color_L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2113" y="0"/>
            <a:ext cx="1295400" cy="863600"/>
          </a:xfrm>
          <a:prstGeom prst="rect">
            <a:avLst/>
          </a:prstGeom>
          <a:noFill/>
          <a:ln w="9525">
            <a:noFill/>
            <a:miter lim="800000"/>
            <a:headEnd/>
            <a:tailEnd/>
          </a:ln>
        </p:spPr>
      </p:pic>
      <p:sp>
        <p:nvSpPr>
          <p:cNvPr id="12" name="Rectangle 14"/>
          <p:cNvSpPr>
            <a:spLocks noChangeArrowheads="1"/>
          </p:cNvSpPr>
          <p:nvPr userDrawn="1"/>
        </p:nvSpPr>
        <p:spPr bwMode="auto">
          <a:xfrm>
            <a:off x="404813" y="6494463"/>
            <a:ext cx="311150" cy="215900"/>
          </a:xfrm>
          <a:prstGeom prst="rect">
            <a:avLst/>
          </a:prstGeom>
          <a:noFill/>
          <a:ln w="9525">
            <a:noFill/>
            <a:miter lim="800000"/>
            <a:headEnd/>
            <a:tailEnd/>
          </a:ln>
          <a:effectLst/>
        </p:spPr>
        <p:txBody>
          <a:bodyPr wrap="none" lIns="92075" tIns="46038" rIns="92075" bIns="46038">
            <a:spAutoFit/>
          </a:bodyPr>
          <a:lstStyle/>
          <a:p>
            <a:pPr>
              <a:defRPr/>
            </a:pPr>
            <a:fld id="{6F848C01-1370-4ABE-91BA-5886E6ACBC6A}" type="slidenum">
              <a:rPr lang="en-US" sz="800">
                <a:latin typeface="Arial" charset="0"/>
              </a:rPr>
              <a:pPr>
                <a:defRPr/>
              </a:pPr>
              <a:t>‹#›</a:t>
            </a:fld>
            <a:endParaRPr lang="en-US" sz="800" dirty="0">
              <a:latin typeface="Arial" charset="0"/>
            </a:endParaRPr>
          </a:p>
        </p:txBody>
      </p:sp>
      <p:sp>
        <p:nvSpPr>
          <p:cNvPr id="13" name="Rectangle 14"/>
          <p:cNvSpPr>
            <a:spLocks noChangeArrowheads="1"/>
          </p:cNvSpPr>
          <p:nvPr userDrawn="1"/>
        </p:nvSpPr>
        <p:spPr bwMode="auto">
          <a:xfrm>
            <a:off x="2908300" y="6499225"/>
            <a:ext cx="2894013" cy="215900"/>
          </a:xfrm>
          <a:prstGeom prst="rect">
            <a:avLst/>
          </a:prstGeom>
          <a:noFill/>
          <a:ln w="9525">
            <a:noFill/>
            <a:miter lim="800000"/>
            <a:headEnd/>
            <a:tailEnd/>
          </a:ln>
          <a:effectLst/>
        </p:spPr>
        <p:txBody>
          <a:bodyPr wrap="none" lIns="92075" tIns="46038" rIns="92075" bIns="46038">
            <a:spAutoFit/>
          </a:bodyPr>
          <a:lstStyle/>
          <a:p>
            <a:pPr>
              <a:defRPr/>
            </a:pPr>
            <a:r>
              <a:rPr lang="en-US" sz="800" dirty="0">
                <a:latin typeface="Arial" charset="0"/>
              </a:rPr>
              <a:t>Harris Team – Atmospheric and Environmental Research,</a:t>
            </a:r>
          </a:p>
        </p:txBody>
      </p:sp>
      <p:sp>
        <p:nvSpPr>
          <p:cNvPr id="5125" name="Rectangle 5"/>
          <p:cNvSpPr>
            <a:spLocks noGrp="1" noChangeArrowheads="1"/>
          </p:cNvSpPr>
          <p:nvPr>
            <p:ph type="ctrTitle"/>
          </p:nvPr>
        </p:nvSpPr>
        <p:spPr>
          <a:xfrm>
            <a:off x="685800" y="2286000"/>
            <a:ext cx="7772400" cy="1143000"/>
          </a:xfrm>
        </p:spPr>
        <p:txBody>
          <a:bodyPr/>
          <a:lstStyle>
            <a:lvl1pPr algn="ctr">
              <a:defRPr/>
            </a:lvl1pPr>
          </a:lstStyle>
          <a:p>
            <a:r>
              <a:rPr lang="en-US"/>
              <a:t>Click to edit Master title style</a:t>
            </a:r>
          </a:p>
        </p:txBody>
      </p:sp>
      <p:sp>
        <p:nvSpPr>
          <p:cNvPr id="5126" name="Rectangle 6"/>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a:off x="495300" y="839788"/>
            <a:ext cx="6243638" cy="0"/>
          </a:xfrm>
          <a:prstGeom prst="line">
            <a:avLst/>
          </a:prstGeom>
          <a:noFill/>
          <a:ln w="25400">
            <a:solidFill>
              <a:srgbClr val="D4272E"/>
            </a:solidFill>
            <a:round/>
            <a:headEnd type="none" w="sm" len="sm"/>
            <a:tailEnd type="none" w="sm" len="sm"/>
          </a:ln>
          <a:effectLst/>
        </p:spPr>
        <p:txBody>
          <a:bodyPr wrap="none" anchor="ctr"/>
          <a:lstStyle/>
          <a:p>
            <a:pPr>
              <a:defRPr/>
            </a:pPr>
            <a:endParaRPr lang="en-US"/>
          </a:p>
        </p:txBody>
      </p:sp>
      <p:sp>
        <p:nvSpPr>
          <p:cNvPr id="5" name="Line 3"/>
          <p:cNvSpPr>
            <a:spLocks noChangeShapeType="1"/>
          </p:cNvSpPr>
          <p:nvPr/>
        </p:nvSpPr>
        <p:spPr bwMode="auto">
          <a:xfrm>
            <a:off x="495300" y="857250"/>
            <a:ext cx="6397625" cy="0"/>
          </a:xfrm>
          <a:prstGeom prst="line">
            <a:avLst/>
          </a:prstGeom>
          <a:noFill/>
          <a:ln w="12700">
            <a:solidFill>
              <a:srgbClr val="000000"/>
            </a:solidFill>
            <a:round/>
            <a:headEnd type="none" w="sm" len="sm"/>
            <a:tailEnd type="none" w="sm" len="sm"/>
          </a:ln>
          <a:effectLst/>
        </p:spPr>
        <p:txBody>
          <a:bodyPr wrap="none" anchor="ctr"/>
          <a:lstStyle/>
          <a:p>
            <a:pPr>
              <a:defRPr/>
            </a:pPr>
            <a:endParaRPr lang="en-US"/>
          </a:p>
        </p:txBody>
      </p:sp>
      <p:sp>
        <p:nvSpPr>
          <p:cNvPr id="6" name="Rectangle 4"/>
          <p:cNvSpPr>
            <a:spLocks noChangeArrowheads="1"/>
          </p:cNvSpPr>
          <p:nvPr/>
        </p:nvSpPr>
        <p:spPr bwMode="auto">
          <a:xfrm>
            <a:off x="6740525" y="833438"/>
            <a:ext cx="1866900" cy="82550"/>
          </a:xfrm>
          <a:prstGeom prst="rect">
            <a:avLst/>
          </a:prstGeom>
          <a:solidFill>
            <a:schemeClr val="tx1"/>
          </a:solidFill>
          <a:ln w="12700">
            <a:solidFill>
              <a:schemeClr val="tx1"/>
            </a:solidFill>
            <a:miter lim="800000"/>
            <a:headEnd/>
            <a:tailEnd/>
          </a:ln>
          <a:effectLst/>
        </p:spPr>
        <p:txBody>
          <a:bodyPr wrap="none" anchor="ctr"/>
          <a:lstStyle/>
          <a:p>
            <a:pPr>
              <a:defRPr/>
            </a:pPr>
            <a:endParaRPr lang="en-US"/>
          </a:p>
        </p:txBody>
      </p:sp>
      <p:sp>
        <p:nvSpPr>
          <p:cNvPr id="7" name="Line 7"/>
          <p:cNvSpPr>
            <a:spLocks noChangeShapeType="1"/>
          </p:cNvSpPr>
          <p:nvPr/>
        </p:nvSpPr>
        <p:spPr bwMode="auto">
          <a:xfrm>
            <a:off x="498475" y="6419850"/>
            <a:ext cx="813117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8" name="Line 9"/>
          <p:cNvSpPr>
            <a:spLocks noChangeShapeType="1"/>
          </p:cNvSpPr>
          <p:nvPr/>
        </p:nvSpPr>
        <p:spPr bwMode="auto">
          <a:xfrm>
            <a:off x="6734175" y="619125"/>
            <a:ext cx="0" cy="30480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9" name="Rectangle 10"/>
          <p:cNvSpPr>
            <a:spLocks noChangeArrowheads="1"/>
          </p:cNvSpPr>
          <p:nvPr/>
        </p:nvSpPr>
        <p:spPr bwMode="auto">
          <a:xfrm>
            <a:off x="404813" y="6494463"/>
            <a:ext cx="311150" cy="215900"/>
          </a:xfrm>
          <a:prstGeom prst="rect">
            <a:avLst/>
          </a:prstGeom>
          <a:noFill/>
          <a:ln w="9525">
            <a:noFill/>
            <a:miter lim="800000"/>
            <a:headEnd/>
            <a:tailEnd/>
          </a:ln>
          <a:effectLst/>
        </p:spPr>
        <p:txBody>
          <a:bodyPr wrap="none" lIns="92075" tIns="46038" rIns="92075" bIns="46038">
            <a:spAutoFit/>
          </a:bodyPr>
          <a:lstStyle/>
          <a:p>
            <a:pPr>
              <a:defRPr/>
            </a:pPr>
            <a:fld id="{BFDA0133-F443-4C5B-9893-AC4D7A235CB5}" type="slidenum">
              <a:rPr lang="en-US" sz="800">
                <a:latin typeface="Arial" charset="0"/>
              </a:rPr>
              <a:pPr>
                <a:defRPr/>
              </a:pPr>
              <a:t>‹#›</a:t>
            </a:fld>
            <a:endParaRPr lang="en-US" sz="800" dirty="0">
              <a:latin typeface="Arial" charset="0"/>
            </a:endParaRPr>
          </a:p>
        </p:txBody>
      </p:sp>
      <p:pic>
        <p:nvPicPr>
          <p:cNvPr id="10" name="Picture 11"/>
          <p:cNvPicPr preferRelativeResize="0">
            <a:picLocks noChangeAspect="1" noChangeArrowheads="1"/>
          </p:cNvPicPr>
          <p:nvPr/>
        </p:nvPicPr>
        <p:blipFill>
          <a:blip r:embed="rId2" cstate="print"/>
          <a:srcRect/>
          <a:stretch>
            <a:fillRect/>
          </a:stretch>
        </p:blipFill>
        <p:spPr bwMode="auto">
          <a:xfrm>
            <a:off x="6919913" y="304800"/>
            <a:ext cx="1535112" cy="417513"/>
          </a:xfrm>
          <a:prstGeom prst="rect">
            <a:avLst/>
          </a:prstGeom>
          <a:noFill/>
          <a:ln w="9525">
            <a:noFill/>
            <a:miter lim="800000"/>
            <a:headEnd/>
            <a:tailEnd/>
          </a:ln>
        </p:spPr>
      </p:pic>
      <p:pic>
        <p:nvPicPr>
          <p:cNvPr id="11" name="Picture 13" descr="GOES-R_Color_L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2113" y="0"/>
            <a:ext cx="1295400" cy="863600"/>
          </a:xfrm>
          <a:prstGeom prst="rect">
            <a:avLst/>
          </a:prstGeom>
          <a:noFill/>
          <a:ln w="9525">
            <a:noFill/>
            <a:miter lim="800000"/>
            <a:headEnd/>
            <a:tailEnd/>
          </a:ln>
        </p:spPr>
      </p:pic>
      <p:sp>
        <p:nvSpPr>
          <p:cNvPr id="12" name="Rectangle 11"/>
          <p:cNvSpPr>
            <a:spLocks noGrp="1" noChangeArrowheads="1"/>
          </p:cNvSpPr>
          <p:nvPr userDrawn="1"/>
        </p:nvSpPr>
        <p:spPr bwMode="auto">
          <a:xfrm>
            <a:off x="8077200" y="6503988"/>
            <a:ext cx="666750" cy="266700"/>
          </a:xfrm>
          <a:prstGeom prst="rect">
            <a:avLst/>
          </a:prstGeom>
          <a:noFill/>
          <a:ln w="9525">
            <a:noFill/>
            <a:miter lim="800000"/>
            <a:headEnd/>
            <a:tailEnd/>
          </a:ln>
          <a:effectLst/>
        </p:spPr>
        <p:txBody>
          <a:bodyPr wrap="none" lIns="92075" tIns="46038" rIns="92075" bIns="46038" anchor="ctr"/>
          <a:lstStyle/>
          <a:p>
            <a:pPr algn="r">
              <a:defRPr/>
            </a:pPr>
            <a:r>
              <a:rPr lang="en-US" sz="800" dirty="0" smtClean="0">
                <a:latin typeface="Arial" charset="0"/>
              </a:rPr>
              <a:t>29-April-2010</a:t>
            </a:r>
            <a:endParaRPr lang="en-US" sz="800" dirty="0">
              <a:latin typeface="Arial" charset="0"/>
            </a:endParaRPr>
          </a:p>
        </p:txBody>
      </p:sp>
      <p:sp>
        <p:nvSpPr>
          <p:cNvPr id="13" name="Rectangle 14"/>
          <p:cNvSpPr>
            <a:spLocks noChangeArrowheads="1"/>
          </p:cNvSpPr>
          <p:nvPr userDrawn="1"/>
        </p:nvSpPr>
        <p:spPr bwMode="auto">
          <a:xfrm>
            <a:off x="2819400" y="6477000"/>
            <a:ext cx="2825750" cy="215900"/>
          </a:xfrm>
          <a:prstGeom prst="rect">
            <a:avLst/>
          </a:prstGeom>
          <a:noFill/>
          <a:ln w="9525">
            <a:noFill/>
            <a:miter lim="800000"/>
            <a:headEnd/>
            <a:tailEnd/>
          </a:ln>
          <a:effectLst/>
        </p:spPr>
        <p:txBody>
          <a:bodyPr wrap="none" lIns="92075" tIns="46038" rIns="92075" bIns="46038">
            <a:spAutoFit/>
          </a:bodyPr>
          <a:lstStyle/>
          <a:p>
            <a:pPr>
              <a:defRPr/>
            </a:pPr>
            <a:r>
              <a:rPr lang="en-US" sz="800" dirty="0">
                <a:latin typeface="Arial" charset="0"/>
              </a:rPr>
              <a:t>Harris Team – Atmospheric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Line 2"/>
          <p:cNvSpPr>
            <a:spLocks noChangeShapeType="1"/>
          </p:cNvSpPr>
          <p:nvPr/>
        </p:nvSpPr>
        <p:spPr bwMode="auto">
          <a:xfrm>
            <a:off x="495300" y="839788"/>
            <a:ext cx="6243638" cy="0"/>
          </a:xfrm>
          <a:prstGeom prst="line">
            <a:avLst/>
          </a:prstGeom>
          <a:noFill/>
          <a:ln w="25400">
            <a:solidFill>
              <a:srgbClr val="D4272E"/>
            </a:solidFill>
            <a:round/>
            <a:headEnd type="none" w="sm" len="sm"/>
            <a:tailEnd type="none" w="sm" len="sm"/>
          </a:ln>
          <a:effectLst/>
        </p:spPr>
        <p:txBody>
          <a:bodyPr wrap="none" anchor="ctr"/>
          <a:lstStyle/>
          <a:p>
            <a:pPr>
              <a:defRPr/>
            </a:pPr>
            <a:endParaRPr lang="en-US"/>
          </a:p>
        </p:txBody>
      </p:sp>
      <p:sp>
        <p:nvSpPr>
          <p:cNvPr id="4" name="Line 3"/>
          <p:cNvSpPr>
            <a:spLocks noChangeShapeType="1"/>
          </p:cNvSpPr>
          <p:nvPr/>
        </p:nvSpPr>
        <p:spPr bwMode="auto">
          <a:xfrm>
            <a:off x="495300" y="857250"/>
            <a:ext cx="6397625" cy="0"/>
          </a:xfrm>
          <a:prstGeom prst="line">
            <a:avLst/>
          </a:prstGeom>
          <a:noFill/>
          <a:ln w="12700">
            <a:solidFill>
              <a:srgbClr val="000000"/>
            </a:solidFill>
            <a:round/>
            <a:headEnd type="none" w="sm" len="sm"/>
            <a:tailEnd type="none" w="sm" len="sm"/>
          </a:ln>
          <a:effectLst/>
        </p:spPr>
        <p:txBody>
          <a:bodyPr wrap="none" anchor="ctr"/>
          <a:lstStyle/>
          <a:p>
            <a:pPr>
              <a:defRPr/>
            </a:pPr>
            <a:endParaRPr lang="en-US"/>
          </a:p>
        </p:txBody>
      </p:sp>
      <p:sp>
        <p:nvSpPr>
          <p:cNvPr id="5" name="Rectangle 4"/>
          <p:cNvSpPr>
            <a:spLocks noChangeArrowheads="1"/>
          </p:cNvSpPr>
          <p:nvPr/>
        </p:nvSpPr>
        <p:spPr bwMode="auto">
          <a:xfrm>
            <a:off x="6740525" y="833438"/>
            <a:ext cx="1866900" cy="82550"/>
          </a:xfrm>
          <a:prstGeom prst="rect">
            <a:avLst/>
          </a:prstGeom>
          <a:solidFill>
            <a:schemeClr val="tx1"/>
          </a:solidFill>
          <a:ln w="12700">
            <a:solidFill>
              <a:schemeClr val="tx1"/>
            </a:solidFill>
            <a:miter lim="800000"/>
            <a:headEnd/>
            <a:tailEnd/>
          </a:ln>
          <a:effectLst/>
        </p:spPr>
        <p:txBody>
          <a:bodyPr wrap="none" anchor="ctr"/>
          <a:lstStyle/>
          <a:p>
            <a:pPr>
              <a:defRPr/>
            </a:pPr>
            <a:endParaRPr lang="en-US"/>
          </a:p>
        </p:txBody>
      </p:sp>
      <p:sp>
        <p:nvSpPr>
          <p:cNvPr id="6" name="Line 7"/>
          <p:cNvSpPr>
            <a:spLocks noChangeShapeType="1"/>
          </p:cNvSpPr>
          <p:nvPr/>
        </p:nvSpPr>
        <p:spPr bwMode="auto">
          <a:xfrm>
            <a:off x="498475" y="6419850"/>
            <a:ext cx="813117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7" name="Line 9"/>
          <p:cNvSpPr>
            <a:spLocks noChangeShapeType="1"/>
          </p:cNvSpPr>
          <p:nvPr/>
        </p:nvSpPr>
        <p:spPr bwMode="auto">
          <a:xfrm>
            <a:off x="6734175" y="619125"/>
            <a:ext cx="0" cy="30480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8" name="Rectangle 10"/>
          <p:cNvSpPr>
            <a:spLocks noChangeArrowheads="1"/>
          </p:cNvSpPr>
          <p:nvPr/>
        </p:nvSpPr>
        <p:spPr bwMode="auto">
          <a:xfrm>
            <a:off x="404813" y="6494463"/>
            <a:ext cx="1298575" cy="214312"/>
          </a:xfrm>
          <a:prstGeom prst="rect">
            <a:avLst/>
          </a:prstGeom>
          <a:noFill/>
          <a:ln w="9525">
            <a:noFill/>
            <a:miter lim="800000"/>
            <a:headEnd/>
            <a:tailEnd/>
          </a:ln>
          <a:effectLst/>
        </p:spPr>
        <p:txBody>
          <a:bodyPr wrap="none" lIns="92075" tIns="46038" rIns="92075" bIns="46038">
            <a:spAutoFit/>
          </a:bodyPr>
          <a:lstStyle/>
          <a:p>
            <a:pPr>
              <a:defRPr/>
            </a:pPr>
            <a:r>
              <a:rPr lang="en-US" sz="800">
                <a:latin typeface="Arial" charset="0"/>
              </a:rPr>
              <a:t>GOES-R GS PMSR - </a:t>
            </a:r>
            <a:fld id="{5400F7A5-0357-47D3-BFC6-5614AB3C3E2E}" type="slidenum">
              <a:rPr lang="en-US" sz="800">
                <a:latin typeface="Arial" charset="0"/>
              </a:rPr>
              <a:pPr>
                <a:defRPr/>
              </a:pPr>
              <a:t>‹#›</a:t>
            </a:fld>
            <a:endParaRPr lang="en-US" sz="800">
              <a:latin typeface="Arial" charset="0"/>
            </a:endParaRPr>
          </a:p>
        </p:txBody>
      </p:sp>
      <p:pic>
        <p:nvPicPr>
          <p:cNvPr id="9" name="Picture 11"/>
          <p:cNvPicPr preferRelativeResize="0">
            <a:picLocks noChangeAspect="1" noChangeArrowheads="1"/>
          </p:cNvPicPr>
          <p:nvPr/>
        </p:nvPicPr>
        <p:blipFill>
          <a:blip r:embed="rId2" cstate="print"/>
          <a:srcRect/>
          <a:stretch>
            <a:fillRect/>
          </a:stretch>
        </p:blipFill>
        <p:spPr bwMode="auto">
          <a:xfrm>
            <a:off x="6919913" y="304800"/>
            <a:ext cx="1535112" cy="417513"/>
          </a:xfrm>
          <a:prstGeom prst="rect">
            <a:avLst/>
          </a:prstGeom>
          <a:noFill/>
          <a:ln w="9525">
            <a:noFill/>
            <a:miter lim="800000"/>
            <a:headEnd/>
            <a:tailEnd/>
          </a:ln>
        </p:spPr>
      </p:pic>
      <p:pic>
        <p:nvPicPr>
          <p:cNvPr id="10" name="Picture 13" descr="GOES-R_Color_L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2113" y="0"/>
            <a:ext cx="1295400" cy="863600"/>
          </a:xfrm>
          <a:prstGeom prst="rect">
            <a:avLst/>
          </a:prstGeom>
          <a:noFill/>
          <a:ln w="9525">
            <a:noFill/>
            <a:miter lim="800000"/>
            <a:headEnd/>
            <a:tailEnd/>
          </a:ln>
        </p:spPr>
      </p:pic>
      <p:sp>
        <p:nvSpPr>
          <p:cNvPr id="11" name="Rectangle 10"/>
          <p:cNvSpPr>
            <a:spLocks noGrp="1" noChangeArrowheads="1"/>
          </p:cNvSpPr>
          <p:nvPr userDrawn="1"/>
        </p:nvSpPr>
        <p:spPr bwMode="auto">
          <a:xfrm>
            <a:off x="8077200" y="6503988"/>
            <a:ext cx="666750" cy="266700"/>
          </a:xfrm>
          <a:prstGeom prst="rect">
            <a:avLst/>
          </a:prstGeom>
          <a:noFill/>
          <a:ln w="9525">
            <a:noFill/>
            <a:miter lim="800000"/>
            <a:headEnd/>
            <a:tailEnd/>
          </a:ln>
          <a:effectLst/>
        </p:spPr>
        <p:txBody>
          <a:bodyPr wrap="none" lIns="92075" tIns="46038" rIns="92075" bIns="46038" anchor="ctr"/>
          <a:lstStyle/>
          <a:p>
            <a:pPr algn="r">
              <a:defRPr/>
            </a:pPr>
            <a:r>
              <a:rPr lang="en-US" sz="800" dirty="0">
                <a:latin typeface="Arial" charset="0"/>
              </a:rPr>
              <a:t>25-Aug-2009</a:t>
            </a:r>
          </a:p>
        </p:txBody>
      </p:sp>
      <p:sp>
        <p:nvSpPr>
          <p:cNvPr id="12" name="Rectangle 14"/>
          <p:cNvSpPr>
            <a:spLocks noChangeArrowheads="1"/>
          </p:cNvSpPr>
          <p:nvPr userDrawn="1"/>
        </p:nvSpPr>
        <p:spPr bwMode="auto">
          <a:xfrm>
            <a:off x="2895600" y="6513513"/>
            <a:ext cx="2825750" cy="215900"/>
          </a:xfrm>
          <a:prstGeom prst="rect">
            <a:avLst/>
          </a:prstGeom>
          <a:noFill/>
          <a:ln w="9525">
            <a:noFill/>
            <a:miter lim="800000"/>
            <a:headEnd/>
            <a:tailEnd/>
          </a:ln>
          <a:effectLst/>
        </p:spPr>
        <p:txBody>
          <a:bodyPr wrap="none" lIns="92075" tIns="46038" rIns="92075" bIns="46038">
            <a:spAutoFit/>
          </a:bodyPr>
          <a:lstStyle/>
          <a:p>
            <a:pPr>
              <a:defRPr/>
            </a:pPr>
            <a:r>
              <a:rPr lang="en-US" sz="800" dirty="0">
                <a:latin typeface="Arial" charset="0"/>
              </a:rPr>
              <a:t>Harris Team – Atmospheric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4" name="Line 2"/>
          <p:cNvSpPr>
            <a:spLocks noChangeShapeType="1"/>
          </p:cNvSpPr>
          <p:nvPr/>
        </p:nvSpPr>
        <p:spPr bwMode="auto">
          <a:xfrm>
            <a:off x="495300" y="839788"/>
            <a:ext cx="6243638" cy="0"/>
          </a:xfrm>
          <a:prstGeom prst="line">
            <a:avLst/>
          </a:prstGeom>
          <a:noFill/>
          <a:ln w="25400">
            <a:solidFill>
              <a:srgbClr val="D4272E"/>
            </a:solidFill>
            <a:round/>
            <a:headEnd type="none" w="sm" len="sm"/>
            <a:tailEnd type="none" w="sm" len="sm"/>
          </a:ln>
          <a:effectLst/>
        </p:spPr>
        <p:txBody>
          <a:bodyPr wrap="none" anchor="ctr"/>
          <a:lstStyle/>
          <a:p>
            <a:pPr>
              <a:defRPr/>
            </a:pPr>
            <a:endParaRPr lang="en-US"/>
          </a:p>
        </p:txBody>
      </p:sp>
      <p:sp>
        <p:nvSpPr>
          <p:cNvPr id="5" name="Line 3"/>
          <p:cNvSpPr>
            <a:spLocks noChangeShapeType="1"/>
          </p:cNvSpPr>
          <p:nvPr/>
        </p:nvSpPr>
        <p:spPr bwMode="auto">
          <a:xfrm>
            <a:off x="495300" y="857250"/>
            <a:ext cx="6397625" cy="0"/>
          </a:xfrm>
          <a:prstGeom prst="line">
            <a:avLst/>
          </a:prstGeom>
          <a:noFill/>
          <a:ln w="12700">
            <a:solidFill>
              <a:srgbClr val="000000"/>
            </a:solidFill>
            <a:round/>
            <a:headEnd type="none" w="sm" len="sm"/>
            <a:tailEnd type="none" w="sm" len="sm"/>
          </a:ln>
          <a:effectLst/>
        </p:spPr>
        <p:txBody>
          <a:bodyPr wrap="none" anchor="ctr"/>
          <a:lstStyle/>
          <a:p>
            <a:pPr>
              <a:defRPr/>
            </a:pPr>
            <a:endParaRPr lang="en-US"/>
          </a:p>
        </p:txBody>
      </p:sp>
      <p:sp>
        <p:nvSpPr>
          <p:cNvPr id="6" name="Rectangle 4"/>
          <p:cNvSpPr>
            <a:spLocks noChangeArrowheads="1"/>
          </p:cNvSpPr>
          <p:nvPr/>
        </p:nvSpPr>
        <p:spPr bwMode="auto">
          <a:xfrm>
            <a:off x="6740525" y="833438"/>
            <a:ext cx="1866900" cy="82550"/>
          </a:xfrm>
          <a:prstGeom prst="rect">
            <a:avLst/>
          </a:prstGeom>
          <a:solidFill>
            <a:schemeClr val="tx1"/>
          </a:solidFill>
          <a:ln w="12700">
            <a:solidFill>
              <a:schemeClr val="tx1"/>
            </a:solidFill>
            <a:miter lim="800000"/>
            <a:headEnd/>
            <a:tailEnd/>
          </a:ln>
          <a:effectLst/>
        </p:spPr>
        <p:txBody>
          <a:bodyPr wrap="none" anchor="ctr"/>
          <a:lstStyle/>
          <a:p>
            <a:pPr>
              <a:defRPr/>
            </a:pPr>
            <a:endParaRPr lang="en-US"/>
          </a:p>
        </p:txBody>
      </p:sp>
      <p:sp>
        <p:nvSpPr>
          <p:cNvPr id="7" name="Line 7"/>
          <p:cNvSpPr>
            <a:spLocks noChangeShapeType="1"/>
          </p:cNvSpPr>
          <p:nvPr/>
        </p:nvSpPr>
        <p:spPr bwMode="auto">
          <a:xfrm>
            <a:off x="498475" y="6419850"/>
            <a:ext cx="813117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8" name="Line 9"/>
          <p:cNvSpPr>
            <a:spLocks noChangeShapeType="1"/>
          </p:cNvSpPr>
          <p:nvPr/>
        </p:nvSpPr>
        <p:spPr bwMode="auto">
          <a:xfrm>
            <a:off x="6734175" y="619125"/>
            <a:ext cx="0" cy="30480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9" name="Rectangle 10"/>
          <p:cNvSpPr>
            <a:spLocks noChangeArrowheads="1"/>
          </p:cNvSpPr>
          <p:nvPr/>
        </p:nvSpPr>
        <p:spPr bwMode="auto">
          <a:xfrm>
            <a:off x="404813" y="6494463"/>
            <a:ext cx="1298575" cy="214312"/>
          </a:xfrm>
          <a:prstGeom prst="rect">
            <a:avLst/>
          </a:prstGeom>
          <a:noFill/>
          <a:ln w="9525">
            <a:noFill/>
            <a:miter lim="800000"/>
            <a:headEnd/>
            <a:tailEnd/>
          </a:ln>
          <a:effectLst/>
        </p:spPr>
        <p:txBody>
          <a:bodyPr wrap="none" lIns="92075" tIns="46038" rIns="92075" bIns="46038">
            <a:spAutoFit/>
          </a:bodyPr>
          <a:lstStyle/>
          <a:p>
            <a:pPr>
              <a:defRPr/>
            </a:pPr>
            <a:r>
              <a:rPr lang="en-US" sz="800">
                <a:latin typeface="Arial" charset="0"/>
              </a:rPr>
              <a:t>GOES-R GS PMSR - </a:t>
            </a:r>
            <a:fld id="{22831E76-3E99-439F-8BBB-5C9E1C60D929}" type="slidenum">
              <a:rPr lang="en-US" sz="800">
                <a:latin typeface="Arial" charset="0"/>
              </a:rPr>
              <a:pPr>
                <a:defRPr/>
              </a:pPr>
              <a:t>‹#›</a:t>
            </a:fld>
            <a:endParaRPr lang="en-US" sz="800">
              <a:latin typeface="Arial" charset="0"/>
            </a:endParaRPr>
          </a:p>
        </p:txBody>
      </p:sp>
      <p:pic>
        <p:nvPicPr>
          <p:cNvPr id="10" name="Picture 11"/>
          <p:cNvPicPr preferRelativeResize="0">
            <a:picLocks noChangeAspect="1" noChangeArrowheads="1"/>
          </p:cNvPicPr>
          <p:nvPr/>
        </p:nvPicPr>
        <p:blipFill>
          <a:blip r:embed="rId2" cstate="print"/>
          <a:srcRect/>
          <a:stretch>
            <a:fillRect/>
          </a:stretch>
        </p:blipFill>
        <p:spPr bwMode="auto">
          <a:xfrm>
            <a:off x="6919913" y="304800"/>
            <a:ext cx="1535112" cy="417513"/>
          </a:xfrm>
          <a:prstGeom prst="rect">
            <a:avLst/>
          </a:prstGeom>
          <a:noFill/>
          <a:ln w="9525">
            <a:noFill/>
            <a:miter lim="800000"/>
            <a:headEnd/>
            <a:tailEnd/>
          </a:ln>
        </p:spPr>
      </p:pic>
      <p:pic>
        <p:nvPicPr>
          <p:cNvPr id="11" name="Picture 13" descr="GOES-R_Color_L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2113" y="0"/>
            <a:ext cx="1295400" cy="863600"/>
          </a:xfrm>
          <a:prstGeom prst="rect">
            <a:avLst/>
          </a:prstGeom>
          <a:noFill/>
          <a:ln w="9525">
            <a:noFill/>
            <a:miter lim="800000"/>
            <a:headEnd/>
            <a:tailEnd/>
          </a:ln>
        </p:spPr>
      </p:pic>
      <p:sp>
        <p:nvSpPr>
          <p:cNvPr id="12" name="Rectangle 11"/>
          <p:cNvSpPr>
            <a:spLocks noGrp="1" noChangeArrowheads="1"/>
          </p:cNvSpPr>
          <p:nvPr userDrawn="1"/>
        </p:nvSpPr>
        <p:spPr bwMode="auto">
          <a:xfrm>
            <a:off x="8077200" y="6503988"/>
            <a:ext cx="666750" cy="266700"/>
          </a:xfrm>
          <a:prstGeom prst="rect">
            <a:avLst/>
          </a:prstGeom>
          <a:noFill/>
          <a:ln w="9525">
            <a:noFill/>
            <a:miter lim="800000"/>
            <a:headEnd/>
            <a:tailEnd/>
          </a:ln>
          <a:effectLst/>
        </p:spPr>
        <p:txBody>
          <a:bodyPr wrap="none" lIns="92075" tIns="46038" rIns="92075" bIns="46038" anchor="ctr"/>
          <a:lstStyle/>
          <a:p>
            <a:pPr algn="r">
              <a:defRPr/>
            </a:pPr>
            <a:r>
              <a:rPr lang="en-US" sz="800" dirty="0">
                <a:latin typeface="Arial" charset="0"/>
              </a:rPr>
              <a:t>25-Aug-2009</a:t>
            </a:r>
          </a:p>
        </p:txBody>
      </p:sp>
      <p:sp>
        <p:nvSpPr>
          <p:cNvPr id="13" name="Rectangle 14"/>
          <p:cNvSpPr>
            <a:spLocks noChangeArrowheads="1"/>
          </p:cNvSpPr>
          <p:nvPr userDrawn="1"/>
        </p:nvSpPr>
        <p:spPr bwMode="auto">
          <a:xfrm>
            <a:off x="2971800" y="6503988"/>
            <a:ext cx="2825750" cy="215900"/>
          </a:xfrm>
          <a:prstGeom prst="rect">
            <a:avLst/>
          </a:prstGeom>
          <a:noFill/>
          <a:ln w="9525">
            <a:noFill/>
            <a:miter lim="800000"/>
            <a:headEnd/>
            <a:tailEnd/>
          </a:ln>
          <a:effectLst/>
        </p:spPr>
        <p:txBody>
          <a:bodyPr wrap="none" lIns="92075" tIns="46038" rIns="92075" bIns="46038">
            <a:spAutoFit/>
          </a:bodyPr>
          <a:lstStyle/>
          <a:p>
            <a:pPr>
              <a:defRPr/>
            </a:pPr>
            <a:r>
              <a:rPr lang="en-US" sz="800" dirty="0">
                <a:latin typeface="Arial" charset="0"/>
              </a:rPr>
              <a:t>Harris Team – Atmospheric and Environmental Research,</a:t>
            </a:r>
          </a:p>
        </p:txBody>
      </p:sp>
      <p:sp>
        <p:nvSpPr>
          <p:cNvPr id="2" name="Title 1"/>
          <p:cNvSpPr>
            <a:spLocks noGrp="1"/>
          </p:cNvSpPr>
          <p:nvPr>
            <p:ph type="title"/>
          </p:nvPr>
        </p:nvSpPr>
        <p:spPr>
          <a:xfrm>
            <a:off x="1871663" y="171450"/>
            <a:ext cx="4833937" cy="5365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066800"/>
            <a:ext cx="8324850" cy="5149850"/>
          </a:xfrm>
        </p:spPr>
        <p:txBody>
          <a:bodyPr>
            <a:normAutofit/>
          </a:bodyPr>
          <a:lstStyle/>
          <a:p>
            <a:pPr lvl="0"/>
            <a:endParaRPr lang="en-US" noProof="0" smtClean="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a:off x="495300" y="839788"/>
            <a:ext cx="6243638" cy="0"/>
          </a:xfrm>
          <a:prstGeom prst="line">
            <a:avLst/>
          </a:prstGeom>
          <a:noFill/>
          <a:ln w="25400">
            <a:solidFill>
              <a:srgbClr val="D4272E"/>
            </a:solidFill>
            <a:round/>
            <a:headEnd type="none" w="sm" len="sm"/>
            <a:tailEnd type="none" w="sm" len="sm"/>
          </a:ln>
          <a:effectLst/>
        </p:spPr>
        <p:txBody>
          <a:bodyPr wrap="none" anchor="ctr"/>
          <a:lstStyle/>
          <a:p>
            <a:pPr>
              <a:defRPr/>
            </a:pPr>
            <a:endParaRPr lang="en-US"/>
          </a:p>
        </p:txBody>
      </p:sp>
      <p:sp>
        <p:nvSpPr>
          <p:cNvPr id="4099" name="Line 3"/>
          <p:cNvSpPr>
            <a:spLocks noChangeShapeType="1"/>
          </p:cNvSpPr>
          <p:nvPr/>
        </p:nvSpPr>
        <p:spPr bwMode="auto">
          <a:xfrm>
            <a:off x="495300" y="857250"/>
            <a:ext cx="6397625" cy="0"/>
          </a:xfrm>
          <a:prstGeom prst="line">
            <a:avLst/>
          </a:prstGeom>
          <a:noFill/>
          <a:ln w="12700">
            <a:solidFill>
              <a:srgbClr val="000000"/>
            </a:solidFill>
            <a:round/>
            <a:headEnd type="none" w="sm" len="sm"/>
            <a:tailEnd type="none" w="sm" len="sm"/>
          </a:ln>
          <a:effectLst/>
        </p:spPr>
        <p:txBody>
          <a:bodyPr wrap="none" anchor="ctr"/>
          <a:lstStyle/>
          <a:p>
            <a:pPr>
              <a:defRPr/>
            </a:pPr>
            <a:endParaRPr lang="en-US"/>
          </a:p>
        </p:txBody>
      </p:sp>
      <p:sp>
        <p:nvSpPr>
          <p:cNvPr id="4100" name="Rectangle 4"/>
          <p:cNvSpPr>
            <a:spLocks noChangeArrowheads="1"/>
          </p:cNvSpPr>
          <p:nvPr/>
        </p:nvSpPr>
        <p:spPr bwMode="auto">
          <a:xfrm>
            <a:off x="6740525" y="833438"/>
            <a:ext cx="1866900" cy="82550"/>
          </a:xfrm>
          <a:prstGeom prst="rect">
            <a:avLst/>
          </a:prstGeom>
          <a:solidFill>
            <a:schemeClr val="tx1"/>
          </a:solidFill>
          <a:ln w="12700">
            <a:solidFill>
              <a:schemeClr val="tx1"/>
            </a:solidFill>
            <a:miter lim="800000"/>
            <a:headEnd/>
            <a:tailEnd/>
          </a:ln>
          <a:effectLst/>
        </p:spPr>
        <p:txBody>
          <a:bodyPr wrap="none" anchor="ctr"/>
          <a:lstStyle/>
          <a:p>
            <a:pPr>
              <a:defRPr/>
            </a:pPr>
            <a:endParaRPr lang="en-US"/>
          </a:p>
        </p:txBody>
      </p:sp>
      <p:sp>
        <p:nvSpPr>
          <p:cNvPr id="1029" name="Rectangle 5"/>
          <p:cNvSpPr>
            <a:spLocks noGrp="1" noChangeArrowheads="1"/>
          </p:cNvSpPr>
          <p:nvPr>
            <p:ph type="title"/>
          </p:nvPr>
        </p:nvSpPr>
        <p:spPr bwMode="auto">
          <a:xfrm>
            <a:off x="1871663" y="171450"/>
            <a:ext cx="4833937" cy="53657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0" name="Rectangle 6"/>
          <p:cNvSpPr>
            <a:spLocks noGrp="1" noChangeArrowheads="1"/>
          </p:cNvSpPr>
          <p:nvPr>
            <p:ph type="body" idx="1"/>
          </p:nvPr>
        </p:nvSpPr>
        <p:spPr bwMode="auto">
          <a:xfrm>
            <a:off x="381000" y="1066800"/>
            <a:ext cx="8324850" cy="514985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103" name="Line 7"/>
          <p:cNvSpPr>
            <a:spLocks noChangeShapeType="1"/>
          </p:cNvSpPr>
          <p:nvPr/>
        </p:nvSpPr>
        <p:spPr bwMode="auto">
          <a:xfrm>
            <a:off x="498475" y="6419850"/>
            <a:ext cx="813117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4104" name="Rectangle 8"/>
          <p:cNvSpPr>
            <a:spLocks noGrp="1" noChangeArrowheads="1"/>
          </p:cNvSpPr>
          <p:nvPr>
            <p:ph type="dt" sz="half" idx="2"/>
          </p:nvPr>
        </p:nvSpPr>
        <p:spPr bwMode="auto">
          <a:xfrm>
            <a:off x="8077200" y="6467475"/>
            <a:ext cx="666750" cy="2667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800">
                <a:latin typeface="+mn-lt"/>
              </a:defRPr>
            </a:lvl1pPr>
          </a:lstStyle>
          <a:p>
            <a:pPr>
              <a:defRPr/>
            </a:pPr>
            <a:r>
              <a:rPr lang="en-US" dirty="0" smtClean="0"/>
              <a:t>1-April-2010</a:t>
            </a:r>
          </a:p>
        </p:txBody>
      </p:sp>
      <p:sp>
        <p:nvSpPr>
          <p:cNvPr id="4105" name="Line 9"/>
          <p:cNvSpPr>
            <a:spLocks noChangeShapeType="1"/>
          </p:cNvSpPr>
          <p:nvPr/>
        </p:nvSpPr>
        <p:spPr bwMode="auto">
          <a:xfrm>
            <a:off x="6734175" y="619125"/>
            <a:ext cx="0" cy="30480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4106" name="Rectangle 10"/>
          <p:cNvSpPr>
            <a:spLocks noChangeArrowheads="1"/>
          </p:cNvSpPr>
          <p:nvPr/>
        </p:nvSpPr>
        <p:spPr bwMode="auto">
          <a:xfrm>
            <a:off x="404813" y="6494463"/>
            <a:ext cx="311150" cy="215900"/>
          </a:xfrm>
          <a:prstGeom prst="rect">
            <a:avLst/>
          </a:prstGeom>
          <a:noFill/>
          <a:ln w="9525">
            <a:noFill/>
            <a:miter lim="800000"/>
            <a:headEnd/>
            <a:tailEnd/>
          </a:ln>
          <a:effectLst/>
        </p:spPr>
        <p:txBody>
          <a:bodyPr wrap="none" lIns="92075" tIns="46038" rIns="92075" bIns="46038">
            <a:spAutoFit/>
          </a:bodyPr>
          <a:lstStyle/>
          <a:p>
            <a:pPr>
              <a:defRPr/>
            </a:pPr>
            <a:fld id="{E802D3A0-F088-4E54-A443-59D856705F95}" type="slidenum">
              <a:rPr lang="en-US" sz="800">
                <a:latin typeface="Arial" charset="0"/>
              </a:rPr>
              <a:pPr>
                <a:defRPr/>
              </a:pPr>
              <a:t>‹#›</a:t>
            </a:fld>
            <a:endParaRPr lang="en-US" sz="800" dirty="0">
              <a:latin typeface="Arial" charset="0"/>
            </a:endParaRPr>
          </a:p>
        </p:txBody>
      </p:sp>
      <p:pic>
        <p:nvPicPr>
          <p:cNvPr id="1035" name="Picture 11"/>
          <p:cNvPicPr preferRelativeResize="0">
            <a:picLocks noChangeAspect="1" noChangeArrowheads="1"/>
          </p:cNvPicPr>
          <p:nvPr/>
        </p:nvPicPr>
        <p:blipFill>
          <a:blip r:embed="rId6" cstate="print"/>
          <a:srcRect/>
          <a:stretch>
            <a:fillRect/>
          </a:stretch>
        </p:blipFill>
        <p:spPr bwMode="auto">
          <a:xfrm>
            <a:off x="6919913" y="304800"/>
            <a:ext cx="1535112" cy="417513"/>
          </a:xfrm>
          <a:prstGeom prst="rect">
            <a:avLst/>
          </a:prstGeom>
          <a:noFill/>
          <a:ln w="9525">
            <a:noFill/>
            <a:miter lim="800000"/>
            <a:headEnd/>
            <a:tailEnd/>
          </a:ln>
        </p:spPr>
      </p:pic>
      <p:pic>
        <p:nvPicPr>
          <p:cNvPr id="1036" name="Picture 13" descr="GOES-R_Color_Lg"/>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92113" y="0"/>
            <a:ext cx="1295400" cy="863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Lst>
  <p:hf sldNum="0" hdr="0" ftr="0"/>
  <p:txStyles>
    <p:titleStyle>
      <a:lvl1pPr algn="l" rtl="0" eaLnBrk="0" fontAlgn="base" hangingPunct="0">
        <a:spcBef>
          <a:spcPct val="0"/>
        </a:spcBef>
        <a:spcAft>
          <a:spcPct val="0"/>
        </a:spcAft>
        <a:defRPr sz="2600" i="1">
          <a:solidFill>
            <a:schemeClr val="tx1"/>
          </a:solidFill>
          <a:latin typeface="+mj-lt"/>
          <a:ea typeface="+mj-ea"/>
          <a:cs typeface="+mj-cs"/>
        </a:defRPr>
      </a:lvl1pPr>
      <a:lvl2pPr algn="l" rtl="0" eaLnBrk="0" fontAlgn="base" hangingPunct="0">
        <a:spcBef>
          <a:spcPct val="0"/>
        </a:spcBef>
        <a:spcAft>
          <a:spcPct val="0"/>
        </a:spcAft>
        <a:defRPr sz="2600" i="1">
          <a:solidFill>
            <a:schemeClr val="tx1"/>
          </a:solidFill>
          <a:latin typeface="Arial Black" pitchFamily="34" charset="0"/>
        </a:defRPr>
      </a:lvl2pPr>
      <a:lvl3pPr algn="l" rtl="0" eaLnBrk="0" fontAlgn="base" hangingPunct="0">
        <a:spcBef>
          <a:spcPct val="0"/>
        </a:spcBef>
        <a:spcAft>
          <a:spcPct val="0"/>
        </a:spcAft>
        <a:defRPr sz="2600" i="1">
          <a:solidFill>
            <a:schemeClr val="tx1"/>
          </a:solidFill>
          <a:latin typeface="Arial Black" pitchFamily="34" charset="0"/>
        </a:defRPr>
      </a:lvl3pPr>
      <a:lvl4pPr algn="l" rtl="0" eaLnBrk="0" fontAlgn="base" hangingPunct="0">
        <a:spcBef>
          <a:spcPct val="0"/>
        </a:spcBef>
        <a:spcAft>
          <a:spcPct val="0"/>
        </a:spcAft>
        <a:defRPr sz="2600" i="1">
          <a:solidFill>
            <a:schemeClr val="tx1"/>
          </a:solidFill>
          <a:latin typeface="Arial Black" pitchFamily="34" charset="0"/>
        </a:defRPr>
      </a:lvl4pPr>
      <a:lvl5pPr algn="l" rtl="0" eaLnBrk="0" fontAlgn="base" hangingPunct="0">
        <a:spcBef>
          <a:spcPct val="0"/>
        </a:spcBef>
        <a:spcAft>
          <a:spcPct val="0"/>
        </a:spcAft>
        <a:defRPr sz="2600" i="1">
          <a:solidFill>
            <a:schemeClr val="tx1"/>
          </a:solidFill>
          <a:latin typeface="Arial Black" pitchFamily="34" charset="0"/>
        </a:defRPr>
      </a:lvl5pPr>
      <a:lvl6pPr marL="457200" algn="l" rtl="0" fontAlgn="base">
        <a:spcBef>
          <a:spcPct val="0"/>
        </a:spcBef>
        <a:spcAft>
          <a:spcPct val="0"/>
        </a:spcAft>
        <a:defRPr sz="2600" i="1">
          <a:solidFill>
            <a:schemeClr val="tx1"/>
          </a:solidFill>
          <a:latin typeface="Arial Black" pitchFamily="34" charset="0"/>
        </a:defRPr>
      </a:lvl6pPr>
      <a:lvl7pPr marL="914400" algn="l" rtl="0" fontAlgn="base">
        <a:spcBef>
          <a:spcPct val="0"/>
        </a:spcBef>
        <a:spcAft>
          <a:spcPct val="0"/>
        </a:spcAft>
        <a:defRPr sz="2600" i="1">
          <a:solidFill>
            <a:schemeClr val="tx1"/>
          </a:solidFill>
          <a:latin typeface="Arial Black" pitchFamily="34" charset="0"/>
        </a:defRPr>
      </a:lvl7pPr>
      <a:lvl8pPr marL="1371600" algn="l" rtl="0" fontAlgn="base">
        <a:spcBef>
          <a:spcPct val="0"/>
        </a:spcBef>
        <a:spcAft>
          <a:spcPct val="0"/>
        </a:spcAft>
        <a:defRPr sz="2600" i="1">
          <a:solidFill>
            <a:schemeClr val="tx1"/>
          </a:solidFill>
          <a:latin typeface="Arial Black" pitchFamily="34" charset="0"/>
        </a:defRPr>
      </a:lvl8pPr>
      <a:lvl9pPr marL="1828800" algn="l" rtl="0" fontAlgn="base">
        <a:spcBef>
          <a:spcPct val="0"/>
        </a:spcBef>
        <a:spcAft>
          <a:spcPct val="0"/>
        </a:spcAft>
        <a:defRPr sz="2600" i="1">
          <a:solidFill>
            <a:schemeClr val="tx1"/>
          </a:solidFill>
          <a:latin typeface="Arial Black" pitchFamily="34" charset="0"/>
        </a:defRPr>
      </a:lvl9pPr>
    </p:titleStyle>
    <p:bodyStyle>
      <a:lvl1pPr marL="342900" indent="-342900" algn="l" rtl="0" eaLnBrk="0" fontAlgn="base" hangingPunct="0">
        <a:spcBef>
          <a:spcPct val="20000"/>
        </a:spcBef>
        <a:spcAft>
          <a:spcPct val="0"/>
        </a:spcAft>
        <a:buClr>
          <a:srgbClr val="D4272E"/>
        </a:buClr>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085850" indent="-228600" algn="l" rtl="0" eaLnBrk="0" fontAlgn="base" hangingPunct="0">
        <a:spcBef>
          <a:spcPct val="20000"/>
        </a:spcBef>
        <a:spcAft>
          <a:spcPct val="0"/>
        </a:spcAft>
        <a:buChar char="•"/>
        <a:defRPr sz="22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lr>
          <a:schemeClr val="tx1"/>
        </a:buClr>
        <a:buChar char="•"/>
        <a:defRPr sz="2000">
          <a:solidFill>
            <a:schemeClr val="tx1"/>
          </a:solidFill>
          <a:latin typeface="+mn-lt"/>
        </a:defRPr>
      </a:lvl5pPr>
      <a:lvl6pPr marL="2228850" indent="-228600" algn="l" rtl="0" fontAlgn="base">
        <a:spcBef>
          <a:spcPct val="20000"/>
        </a:spcBef>
        <a:spcAft>
          <a:spcPct val="0"/>
        </a:spcAft>
        <a:buClr>
          <a:schemeClr val="tx1"/>
        </a:buClr>
        <a:buChar char="•"/>
        <a:defRPr>
          <a:solidFill>
            <a:schemeClr val="tx1"/>
          </a:solidFill>
          <a:latin typeface="+mn-lt"/>
        </a:defRPr>
      </a:lvl6pPr>
      <a:lvl7pPr marL="2686050" indent="-228600" algn="l" rtl="0" fontAlgn="base">
        <a:spcBef>
          <a:spcPct val="20000"/>
        </a:spcBef>
        <a:spcAft>
          <a:spcPct val="0"/>
        </a:spcAft>
        <a:buClr>
          <a:schemeClr val="tx1"/>
        </a:buClr>
        <a:buChar char="•"/>
        <a:defRPr>
          <a:solidFill>
            <a:schemeClr val="tx1"/>
          </a:solidFill>
          <a:latin typeface="+mn-lt"/>
        </a:defRPr>
      </a:lvl7pPr>
      <a:lvl8pPr marL="3143250" indent="-228600" algn="l" rtl="0" fontAlgn="base">
        <a:spcBef>
          <a:spcPct val="20000"/>
        </a:spcBef>
        <a:spcAft>
          <a:spcPct val="0"/>
        </a:spcAft>
        <a:buClr>
          <a:schemeClr val="tx1"/>
        </a:buClr>
        <a:buChar char="•"/>
        <a:defRPr>
          <a:solidFill>
            <a:schemeClr val="tx1"/>
          </a:solidFill>
          <a:latin typeface="+mn-lt"/>
        </a:defRPr>
      </a:lvl8pPr>
      <a:lvl9pPr marL="3600450" indent="-228600" algn="l" rtl="0" fontAlgn="base">
        <a:spcBef>
          <a:spcPct val="20000"/>
        </a:spcBef>
        <a:spcAft>
          <a:spcPct val="0"/>
        </a:spcAft>
        <a:buClr>
          <a:schemeClr val="tx1"/>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981200"/>
            <a:ext cx="6400800" cy="1752600"/>
          </a:xfrm>
        </p:spPr>
        <p:txBody>
          <a:bodyPr/>
          <a:lstStyle/>
          <a:p>
            <a:pPr>
              <a:spcBef>
                <a:spcPct val="0"/>
              </a:spcBef>
            </a:pPr>
            <a:r>
              <a:rPr lang="en-US" sz="3200" i="1" dirty="0" smtClean="0">
                <a:latin typeface="+mj-lt"/>
                <a:ea typeface="+mj-ea"/>
                <a:cs typeface="+mj-cs"/>
              </a:rPr>
              <a:t>GOES-R Ground System and Algorithm Implementation Design</a:t>
            </a:r>
          </a:p>
          <a:p>
            <a:pPr>
              <a:spcBef>
                <a:spcPct val="0"/>
              </a:spcBef>
            </a:pPr>
            <a:endParaRPr lang="en-US" sz="3200" i="1" dirty="0" smtClean="0">
              <a:latin typeface="+mj-lt"/>
              <a:ea typeface="+mj-ea"/>
              <a:cs typeface="+mj-cs"/>
            </a:endParaRPr>
          </a:p>
          <a:p>
            <a:pPr>
              <a:spcBef>
                <a:spcPct val="0"/>
              </a:spcBef>
            </a:pPr>
            <a:r>
              <a:rPr lang="en-US" sz="2400" i="1" dirty="0" smtClean="0">
                <a:latin typeface="+mj-lt"/>
                <a:ea typeface="+mj-ea"/>
                <a:cs typeface="+mj-cs"/>
              </a:rPr>
              <a:t>Alex Werbos</a:t>
            </a:r>
          </a:p>
          <a:p>
            <a:pPr>
              <a:spcBef>
                <a:spcPct val="0"/>
              </a:spcBef>
            </a:pPr>
            <a:r>
              <a:rPr lang="en-US" sz="2400" i="1" smtClean="0">
                <a:latin typeface="+mj-lt"/>
                <a:ea typeface="+mj-ea"/>
                <a:cs typeface="+mj-cs"/>
              </a:rPr>
              <a:t>Lizzie Lundgren</a:t>
            </a:r>
            <a:endParaRPr lang="en-US" sz="2400" i="1" dirty="0" smtClean="0">
              <a:latin typeface="+mj-lt"/>
              <a:ea typeface="+mj-ea"/>
              <a:cs typeface="+mj-cs"/>
            </a:endParaRPr>
          </a:p>
          <a:p>
            <a:pPr>
              <a:spcBef>
                <a:spcPct val="0"/>
              </a:spcBef>
            </a:pPr>
            <a:r>
              <a:rPr lang="en-US" sz="2400" i="1" dirty="0" smtClean="0">
                <a:latin typeface="+mj-lt"/>
                <a:ea typeface="+mj-ea"/>
                <a:cs typeface="+mj-cs"/>
              </a:rPr>
              <a:t>Scott Zaccheo</a:t>
            </a:r>
          </a:p>
          <a:p>
            <a:pPr>
              <a:spcBef>
                <a:spcPct val="0"/>
              </a:spcBef>
            </a:pPr>
            <a:r>
              <a:rPr lang="en-US" sz="2400" i="1" dirty="0" smtClean="0">
                <a:latin typeface="+mj-lt"/>
                <a:ea typeface="+mj-ea"/>
                <a:cs typeface="+mj-cs"/>
              </a:rPr>
              <a:t>Cristina </a:t>
            </a:r>
            <a:r>
              <a:rPr lang="en-US" sz="2400" i="1" dirty="0" err="1" smtClean="0">
                <a:latin typeface="+mj-lt"/>
                <a:ea typeface="+mj-ea"/>
                <a:cs typeface="+mj-cs"/>
              </a:rPr>
              <a:t>Bories</a:t>
            </a:r>
            <a:endParaRPr lang="en-US" sz="2400" i="1" dirty="0" smtClean="0">
              <a:latin typeface="+mj-lt"/>
              <a:ea typeface="+mj-ea"/>
              <a:cs typeface="+mj-cs"/>
            </a:endParaRPr>
          </a:p>
          <a:p>
            <a:pPr>
              <a:spcBef>
                <a:spcPct val="0"/>
              </a:spcBef>
            </a:pPr>
            <a:r>
              <a:rPr lang="en-US" sz="2400" i="1" dirty="0" smtClean="0">
                <a:latin typeface="+mj-lt"/>
                <a:ea typeface="+mj-ea"/>
                <a:cs typeface="+mj-cs"/>
              </a:rPr>
              <a:t>Rob Kaiser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Software Building Blocks</a:t>
            </a:r>
            <a:endParaRPr lang="en-US" dirty="0"/>
          </a:p>
        </p:txBody>
      </p:sp>
      <p:sp>
        <p:nvSpPr>
          <p:cNvPr id="3" name="Content Placeholder 2"/>
          <p:cNvSpPr>
            <a:spLocks noGrp="1"/>
          </p:cNvSpPr>
          <p:nvPr>
            <p:ph idx="1"/>
          </p:nvPr>
        </p:nvSpPr>
        <p:spPr>
          <a:xfrm>
            <a:off x="381000" y="3460750"/>
            <a:ext cx="8324850" cy="2940050"/>
          </a:xfrm>
        </p:spPr>
        <p:txBody>
          <a:bodyPr>
            <a:normAutofit fontScale="92500" lnSpcReduction="10000"/>
          </a:bodyPr>
          <a:lstStyle/>
          <a:p>
            <a:r>
              <a:rPr lang="en-US" sz="2400" b="1" dirty="0" smtClean="0"/>
              <a:t>Algorithm Executor</a:t>
            </a:r>
          </a:p>
          <a:p>
            <a:pPr lvl="1"/>
            <a:r>
              <a:rPr lang="en-US" sz="2000" dirty="0" smtClean="0"/>
              <a:t>Schedules and executes algorithms on a Context by Context basis</a:t>
            </a:r>
          </a:p>
          <a:p>
            <a:r>
              <a:rPr lang="en-US" sz="2400" b="1" dirty="0" smtClean="0"/>
              <a:t>Data Model Interface (DMI)</a:t>
            </a:r>
          </a:p>
          <a:p>
            <a:pPr lvl="1"/>
            <a:r>
              <a:rPr lang="en-US" sz="2000" dirty="0" smtClean="0"/>
              <a:t>Abstract interface between interworking of infrastructure and algorithms</a:t>
            </a:r>
          </a:p>
          <a:p>
            <a:pPr lvl="1"/>
            <a:r>
              <a:rPr lang="en-US" sz="2000" dirty="0" smtClean="0"/>
              <a:t>Sub-interfaces exist for reading and writing different types of data (ABI data, Ancillary data, predecessor product data, etc.)</a:t>
            </a:r>
          </a:p>
          <a:p>
            <a:r>
              <a:rPr lang="en-US" sz="2400" b="1" dirty="0" smtClean="0"/>
              <a:t>Algorithm </a:t>
            </a:r>
          </a:p>
          <a:p>
            <a:pPr lvl="1"/>
            <a:r>
              <a:rPr lang="en-US" sz="2000" dirty="0" smtClean="0"/>
              <a:t>Autonomous and stateless compute engine</a:t>
            </a:r>
            <a:endParaRPr lang="en-US" sz="2000" dirty="0"/>
          </a:p>
        </p:txBody>
      </p:sp>
      <p:pic>
        <p:nvPicPr>
          <p:cNvPr id="47108" name="Picture 4"/>
          <p:cNvPicPr>
            <a:picLocks noChangeAspect="1" noChangeArrowheads="1"/>
          </p:cNvPicPr>
          <p:nvPr/>
        </p:nvPicPr>
        <p:blipFill>
          <a:blip r:embed="rId3" cstate="print"/>
          <a:srcRect/>
          <a:stretch>
            <a:fillRect/>
          </a:stretch>
        </p:blipFill>
        <p:spPr bwMode="auto">
          <a:xfrm>
            <a:off x="1200150" y="990600"/>
            <a:ext cx="6648450" cy="2400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Algorithm Pre-invocation</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2">
                    <a:lumMod val="40000"/>
                    <a:lumOff val="60000"/>
                  </a:schemeClr>
                </a:solidFill>
              </a:rPr>
              <a:t>Product Generation Overview</a:t>
            </a:r>
          </a:p>
          <a:p>
            <a:r>
              <a:rPr lang="en-US" dirty="0" smtClean="0">
                <a:solidFill>
                  <a:schemeClr val="bg2">
                    <a:lumMod val="40000"/>
                    <a:lumOff val="60000"/>
                  </a:schemeClr>
                </a:solidFill>
              </a:rPr>
              <a:t>Algorithm Execution Model</a:t>
            </a:r>
          </a:p>
          <a:p>
            <a:pPr lvl="1"/>
            <a:r>
              <a:rPr lang="en-US" dirty="0" smtClean="0">
                <a:solidFill>
                  <a:schemeClr val="bg2">
                    <a:lumMod val="40000"/>
                    <a:lumOff val="60000"/>
                  </a:schemeClr>
                </a:solidFill>
              </a:rPr>
              <a:t>Algorithm Design</a:t>
            </a:r>
          </a:p>
          <a:p>
            <a:pPr lvl="1"/>
            <a:r>
              <a:rPr lang="en-US" dirty="0" smtClean="0"/>
              <a:t>Algorithm Pre-invocation</a:t>
            </a:r>
          </a:p>
          <a:p>
            <a:pPr lvl="2"/>
            <a:r>
              <a:rPr lang="en-US" dirty="0" smtClean="0"/>
              <a:t>Defines algorithm contexts</a:t>
            </a:r>
          </a:p>
          <a:p>
            <a:pPr lvl="2"/>
            <a:r>
              <a:rPr lang="en-US" dirty="0" smtClean="0"/>
              <a:t>Gathers inputs</a:t>
            </a:r>
          </a:p>
          <a:p>
            <a:pPr lvl="1"/>
            <a:r>
              <a:rPr lang="en-US" dirty="0" smtClean="0">
                <a:solidFill>
                  <a:schemeClr val="bg2">
                    <a:lumMod val="40000"/>
                    <a:lumOff val="60000"/>
                  </a:schemeClr>
                </a:solidFill>
              </a:rPr>
              <a:t>Algorithm Execution</a:t>
            </a:r>
          </a:p>
          <a:p>
            <a:pPr lvl="2"/>
            <a:r>
              <a:rPr lang="en-US" dirty="0" smtClean="0">
                <a:solidFill>
                  <a:schemeClr val="bg2">
                    <a:lumMod val="40000"/>
                    <a:lumOff val="60000"/>
                  </a:schemeClr>
                </a:solidFill>
              </a:rPr>
              <a:t>Reads input</a:t>
            </a:r>
          </a:p>
          <a:p>
            <a:pPr lvl="2"/>
            <a:r>
              <a:rPr lang="en-US" dirty="0" smtClean="0">
                <a:solidFill>
                  <a:schemeClr val="bg2">
                    <a:lumMod val="40000"/>
                    <a:lumOff val="60000"/>
                  </a:schemeClr>
                </a:solidFill>
              </a:rPr>
              <a:t>Processes data</a:t>
            </a:r>
          </a:p>
          <a:p>
            <a:pPr lvl="2"/>
            <a:r>
              <a:rPr lang="en-US" dirty="0" smtClean="0">
                <a:solidFill>
                  <a:schemeClr val="bg2">
                    <a:lumMod val="40000"/>
                    <a:lumOff val="60000"/>
                  </a:schemeClr>
                </a:solidFill>
              </a:rPr>
              <a:t>Write output to persistence layer</a:t>
            </a:r>
          </a:p>
          <a:p>
            <a:pPr lvl="1"/>
            <a:r>
              <a:rPr lang="en-US" dirty="0" smtClean="0">
                <a:solidFill>
                  <a:schemeClr val="bg2">
                    <a:lumMod val="40000"/>
                    <a:lumOff val="60000"/>
                  </a:schemeClr>
                </a:solidFill>
              </a:rPr>
              <a:t>End-Product Generation</a:t>
            </a:r>
          </a:p>
          <a:p>
            <a:pPr lvl="2"/>
            <a:r>
              <a:rPr lang="en-US" dirty="0" smtClean="0">
                <a:solidFill>
                  <a:schemeClr val="bg2">
                    <a:lumMod val="40000"/>
                    <a:lumOff val="60000"/>
                  </a:schemeClr>
                </a:solidFill>
              </a:rPr>
              <a:t>System collects algorithm outputs into products</a:t>
            </a:r>
          </a:p>
          <a:p>
            <a:r>
              <a:rPr lang="en-US" dirty="0" smtClean="0">
                <a:solidFill>
                  <a:schemeClr val="bg2">
                    <a:lumMod val="40000"/>
                    <a:lumOff val="60000"/>
                  </a:schemeClr>
                </a:solidFill>
              </a:rPr>
              <a:t>Algorithm Software Structure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Algorithm Contexts</a:t>
            </a:r>
            <a:endParaRPr lang="en-US" dirty="0"/>
          </a:p>
        </p:txBody>
      </p:sp>
      <p:sp>
        <p:nvSpPr>
          <p:cNvPr id="3" name="Content Placeholder 2"/>
          <p:cNvSpPr>
            <a:spLocks noGrp="1"/>
          </p:cNvSpPr>
          <p:nvPr>
            <p:ph idx="1"/>
          </p:nvPr>
        </p:nvSpPr>
        <p:spPr>
          <a:xfrm>
            <a:off x="381000" y="4343400"/>
            <a:ext cx="8324850" cy="2133600"/>
          </a:xfrm>
        </p:spPr>
        <p:txBody>
          <a:bodyPr>
            <a:normAutofit/>
          </a:bodyPr>
          <a:lstStyle/>
          <a:p>
            <a:r>
              <a:rPr lang="en-US" sz="2000" dirty="0" smtClean="0"/>
              <a:t>Contexts are built to cover entire images</a:t>
            </a:r>
          </a:p>
          <a:p>
            <a:r>
              <a:rPr lang="en-US" sz="2000" dirty="0" smtClean="0"/>
              <a:t>Instantiated by Algorithm Executor as new images arrive</a:t>
            </a:r>
          </a:p>
          <a:p>
            <a:r>
              <a:rPr lang="en-US" sz="2000" dirty="0" smtClean="0"/>
              <a:t>Contexts may vary between algorithms</a:t>
            </a:r>
          </a:p>
          <a:p>
            <a:pPr lvl="1"/>
            <a:r>
              <a:rPr lang="en-US" sz="2000" dirty="0" smtClean="0"/>
              <a:t>High computational needs may require smaller, more numerous blocks</a:t>
            </a:r>
          </a:p>
        </p:txBody>
      </p:sp>
      <p:graphicFrame>
        <p:nvGraphicFramePr>
          <p:cNvPr id="7" name="Object 6"/>
          <p:cNvGraphicFramePr>
            <a:graphicFrameLocks noChangeAspect="1"/>
          </p:cNvGraphicFramePr>
          <p:nvPr/>
        </p:nvGraphicFramePr>
        <p:xfrm>
          <a:off x="2133600" y="990600"/>
          <a:ext cx="4800600" cy="3227349"/>
        </p:xfrm>
        <a:graphic>
          <a:graphicData uri="http://schemas.openxmlformats.org/presentationml/2006/ole">
            <p:oleObj spid="_x0000_s1029" name="Visio" r:id="rId4" imgW="3488150" imgH="2345134" progId="Visio.Drawing.11">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Algorithm Strategies</a:t>
            </a:r>
            <a:endParaRPr lang="en-US" dirty="0"/>
          </a:p>
        </p:txBody>
      </p:sp>
      <p:sp>
        <p:nvSpPr>
          <p:cNvPr id="8" name="Content Placeholder 2"/>
          <p:cNvSpPr>
            <a:spLocks noGrp="1"/>
          </p:cNvSpPr>
          <p:nvPr>
            <p:ph idx="1"/>
          </p:nvPr>
        </p:nvSpPr>
        <p:spPr>
          <a:xfrm>
            <a:off x="457200" y="1143000"/>
            <a:ext cx="8324850" cy="5334000"/>
          </a:xfrm>
        </p:spPr>
        <p:txBody>
          <a:bodyPr>
            <a:normAutofit/>
          </a:bodyPr>
          <a:lstStyle/>
          <a:p>
            <a:r>
              <a:rPr lang="en-US" b="1" dirty="0" smtClean="0"/>
              <a:t>Algorithm Strategies </a:t>
            </a:r>
            <a:r>
              <a:rPr lang="en-US" dirty="0" smtClean="0"/>
              <a:t>Define Context Requirements </a:t>
            </a:r>
          </a:p>
          <a:p>
            <a:pPr lvl="1">
              <a:buNone/>
            </a:pPr>
            <a:endParaRPr lang="en-US" sz="800" dirty="0" smtClean="0"/>
          </a:p>
          <a:p>
            <a:pPr lvl="1"/>
            <a:r>
              <a:rPr lang="en-US" sz="2200" dirty="0" smtClean="0"/>
              <a:t>Processing Requirements</a:t>
            </a:r>
          </a:p>
          <a:p>
            <a:pPr lvl="2"/>
            <a:r>
              <a:rPr lang="en-US" sz="1700" dirty="0" smtClean="0"/>
              <a:t>Processing block size restrictions (minimum, integer multiple)</a:t>
            </a:r>
          </a:p>
          <a:p>
            <a:pPr lvl="2"/>
            <a:r>
              <a:rPr lang="en-US" sz="1700" dirty="0" smtClean="0"/>
              <a:t>Input padding requirements</a:t>
            </a:r>
          </a:p>
          <a:p>
            <a:pPr lvl="2"/>
            <a:r>
              <a:rPr lang="en-US" sz="1700" dirty="0" smtClean="0"/>
              <a:t>Temporal requirements</a:t>
            </a:r>
          </a:p>
          <a:p>
            <a:pPr lvl="2">
              <a:buNone/>
            </a:pPr>
            <a:endParaRPr lang="en-US" sz="800" dirty="0" smtClean="0"/>
          </a:p>
          <a:p>
            <a:pPr lvl="1"/>
            <a:r>
              <a:rPr lang="en-US" sz="2200" dirty="0" smtClean="0"/>
              <a:t>Required and Optional Data</a:t>
            </a:r>
          </a:p>
          <a:p>
            <a:pPr lvl="2"/>
            <a:r>
              <a:rPr lang="en-US" sz="1700" dirty="0" smtClean="0"/>
              <a:t>L1b products</a:t>
            </a:r>
          </a:p>
          <a:p>
            <a:pPr lvl="2"/>
            <a:r>
              <a:rPr lang="en-US" sz="1700" dirty="0" smtClean="0"/>
              <a:t>Predecessor L2+ products</a:t>
            </a:r>
          </a:p>
          <a:p>
            <a:pPr lvl="2"/>
            <a:r>
              <a:rPr lang="en-US" sz="1700" dirty="0" smtClean="0"/>
              <a:t>Ancillary data</a:t>
            </a:r>
          </a:p>
          <a:p>
            <a:pPr lvl="2"/>
            <a:r>
              <a:rPr lang="en-US" sz="1700" dirty="0" smtClean="0"/>
              <a:t>Auxiliary data</a:t>
            </a:r>
          </a:p>
          <a:p>
            <a:pPr lvl="2"/>
            <a:r>
              <a:rPr lang="en-US" sz="1700" dirty="0" smtClean="0"/>
              <a:t>Predecessor intermediate data</a:t>
            </a:r>
          </a:p>
          <a:p>
            <a:pPr lvl="2"/>
            <a:r>
              <a:rPr lang="en-US" sz="1700" dirty="0" smtClean="0"/>
              <a:t>Required algorithm specific scratch/persist data </a:t>
            </a:r>
          </a:p>
          <a:p>
            <a:pPr lvl="2"/>
            <a:r>
              <a:rPr lang="en-US" sz="1700" dirty="0" smtClean="0"/>
              <a:t>Algorithm processing parameters</a:t>
            </a:r>
          </a:p>
          <a:p>
            <a:pPr lvl="2">
              <a:buNone/>
            </a:pPr>
            <a:endParaRPr lang="en-US" sz="17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Context and Algorithm Strategies</a:t>
            </a:r>
            <a:endParaRPr lang="en-US" dirty="0"/>
          </a:p>
        </p:txBody>
      </p:sp>
      <p:sp>
        <p:nvSpPr>
          <p:cNvPr id="3" name="Content Placeholder 2"/>
          <p:cNvSpPr>
            <a:spLocks noGrp="1"/>
          </p:cNvSpPr>
          <p:nvPr>
            <p:ph idx="1"/>
          </p:nvPr>
        </p:nvSpPr>
        <p:spPr>
          <a:xfrm>
            <a:off x="609600" y="2667000"/>
            <a:ext cx="3657600" cy="3505200"/>
          </a:xfrm>
        </p:spPr>
        <p:txBody>
          <a:bodyPr>
            <a:normAutofit/>
          </a:bodyPr>
          <a:lstStyle/>
          <a:p>
            <a:r>
              <a:rPr lang="en-US" sz="2000" b="1" dirty="0" smtClean="0"/>
              <a:t>Algorithm Strategy provides </a:t>
            </a:r>
          </a:p>
          <a:p>
            <a:pPr lvl="1"/>
            <a:r>
              <a:rPr lang="en-US" sz="1800" dirty="0" smtClean="0"/>
              <a:t>Desired Product name(s)</a:t>
            </a:r>
          </a:p>
          <a:p>
            <a:pPr lvl="1"/>
            <a:r>
              <a:rPr lang="en-US" sz="1800" dirty="0" smtClean="0"/>
              <a:t>Spatial padding</a:t>
            </a:r>
          </a:p>
          <a:p>
            <a:pPr lvl="1"/>
            <a:r>
              <a:rPr lang="en-US" sz="1800" dirty="0" smtClean="0"/>
              <a:t>Temporal offset</a:t>
            </a:r>
          </a:p>
          <a:p>
            <a:pPr lvl="1"/>
            <a:endParaRPr lang="en-US" sz="1800" dirty="0" smtClean="0"/>
          </a:p>
          <a:p>
            <a:r>
              <a:rPr lang="en-US" sz="2000" b="1" dirty="0" smtClean="0"/>
              <a:t>Context provides</a:t>
            </a:r>
          </a:p>
          <a:p>
            <a:pPr lvl="1"/>
            <a:r>
              <a:rPr lang="en-US" sz="1800" dirty="0" smtClean="0"/>
              <a:t>Absolute location and time information</a:t>
            </a:r>
            <a:endParaRPr lang="en-US" sz="2000" b="1" dirty="0" smtClean="0"/>
          </a:p>
          <a:p>
            <a:pPr lvl="1"/>
            <a:endParaRPr lang="en-US" dirty="0" smtClean="0"/>
          </a:p>
        </p:txBody>
      </p:sp>
      <p:sp>
        <p:nvSpPr>
          <p:cNvPr id="5" name="Content Placeholder 2"/>
          <p:cNvSpPr txBox="1">
            <a:spLocks/>
          </p:cNvSpPr>
          <p:nvPr/>
        </p:nvSpPr>
        <p:spPr bwMode="auto">
          <a:xfrm>
            <a:off x="457200" y="1066800"/>
            <a:ext cx="8001000" cy="1524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marL="342900" marR="0" lvl="0" algn="l" defTabSz="914400" rtl="0" eaLnBrk="0" fontAlgn="base" latinLnBrk="0" hangingPunct="0">
              <a:lnSpc>
                <a:spcPct val="100000"/>
              </a:lnSpc>
              <a:spcBef>
                <a:spcPct val="20000"/>
              </a:spcBef>
              <a:spcAft>
                <a:spcPct val="0"/>
              </a:spcAft>
              <a:buClr>
                <a:srgbClr val="D4272E"/>
              </a:buClr>
              <a:buSzTx/>
              <a:tabLst/>
              <a:defRPr/>
            </a:pPr>
            <a:r>
              <a:rPr kumimoji="0" lang="en-US" sz="2200" i="0" u="none" strike="noStrike" kern="0" cap="none" spc="0" normalizeH="0" baseline="0" noProof="0" dirty="0" smtClean="0">
                <a:ln>
                  <a:noFill/>
                </a:ln>
                <a:solidFill>
                  <a:schemeClr val="tx1"/>
                </a:solidFill>
                <a:effectLst/>
                <a:uLnTx/>
                <a:uFillTx/>
                <a:latin typeface="+mn-lt"/>
              </a:rPr>
              <a:t>The Algorithm Executor combines Contexts with Algorithm Strategies to determine the data necessary to run a particular</a:t>
            </a:r>
            <a:r>
              <a:rPr kumimoji="0" lang="en-US" sz="2200" i="0" u="none" strike="noStrike" kern="0" cap="none" spc="0" normalizeH="0" noProof="0" dirty="0" smtClean="0">
                <a:ln>
                  <a:noFill/>
                </a:ln>
                <a:solidFill>
                  <a:schemeClr val="tx1"/>
                </a:solidFill>
                <a:effectLst/>
                <a:uLnTx/>
                <a:uFillTx/>
                <a:latin typeface="+mn-lt"/>
              </a:rPr>
              <a:t> </a:t>
            </a:r>
            <a:r>
              <a:rPr kumimoji="0" lang="en-US" sz="2200" i="0" u="none" strike="noStrike" kern="0" cap="none" spc="0" normalizeH="0" baseline="0" noProof="0" dirty="0" smtClean="0">
                <a:ln>
                  <a:noFill/>
                </a:ln>
                <a:solidFill>
                  <a:schemeClr val="tx1"/>
                </a:solidFill>
                <a:effectLst/>
                <a:uLnTx/>
                <a:uFillTx/>
                <a:latin typeface="+mn-lt"/>
              </a:rPr>
              <a:t>algorithm on a particular Context.</a:t>
            </a:r>
          </a:p>
        </p:txBody>
      </p:sp>
      <p:graphicFrame>
        <p:nvGraphicFramePr>
          <p:cNvPr id="88067" name="Object 3"/>
          <p:cNvGraphicFramePr>
            <a:graphicFrameLocks noChangeAspect="1"/>
          </p:cNvGraphicFramePr>
          <p:nvPr/>
        </p:nvGraphicFramePr>
        <p:xfrm>
          <a:off x="4267200" y="2667000"/>
          <a:ext cx="4587875" cy="3362765"/>
        </p:xfrm>
        <a:graphic>
          <a:graphicData uri="http://schemas.openxmlformats.org/presentationml/2006/ole">
            <p:oleObj spid="_x0000_s88067" name="Visio" r:id="rId4" imgW="3634981" imgH="2663726" progId="Visio.Drawing.11">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Inputs</a:t>
            </a:r>
            <a:endParaRPr lang="en-US" dirty="0"/>
          </a:p>
        </p:txBody>
      </p:sp>
      <p:sp>
        <p:nvSpPr>
          <p:cNvPr id="3" name="Content Placeholder 2"/>
          <p:cNvSpPr>
            <a:spLocks noGrp="1"/>
          </p:cNvSpPr>
          <p:nvPr>
            <p:ph idx="1"/>
          </p:nvPr>
        </p:nvSpPr>
        <p:spPr>
          <a:xfrm>
            <a:off x="381000" y="1066800"/>
            <a:ext cx="8324850" cy="5181600"/>
          </a:xfrm>
        </p:spPr>
        <p:txBody>
          <a:bodyPr>
            <a:normAutofit/>
          </a:bodyPr>
          <a:lstStyle/>
          <a:p>
            <a:pPr>
              <a:defRPr/>
            </a:pPr>
            <a:r>
              <a:rPr lang="en-US" sz="2400" dirty="0" smtClean="0"/>
              <a:t>Inputs are defined by the Algorithm Strategy and the Current Context</a:t>
            </a:r>
          </a:p>
          <a:p>
            <a:r>
              <a:rPr lang="en-US" sz="2400" dirty="0" smtClean="0"/>
              <a:t>Algorithms are only invoked once all inputs for the context are available</a:t>
            </a:r>
            <a:endParaRPr lang="en-US" sz="2200" dirty="0" smtClean="0"/>
          </a:p>
          <a:p>
            <a:pPr lvl="1"/>
            <a:r>
              <a:rPr lang="en-US" sz="2200" dirty="0" smtClean="0"/>
              <a:t>Wait for the input data specified in the algorithm strategy</a:t>
            </a:r>
          </a:p>
          <a:p>
            <a:pPr lvl="2"/>
            <a:r>
              <a:rPr lang="en-US" sz="2000" dirty="0" smtClean="0"/>
              <a:t>If some data are unavailable, wait for a timeout, then run algorithm anyway</a:t>
            </a:r>
          </a:p>
          <a:p>
            <a:pPr lvl="1"/>
            <a:r>
              <a:rPr lang="en-US" sz="2200" dirty="0" smtClean="0"/>
              <a:t>Some contexts will start before others</a:t>
            </a:r>
          </a:p>
          <a:p>
            <a:pPr lvl="1"/>
            <a:r>
              <a:rPr lang="en-US" sz="2200" dirty="0" smtClean="0"/>
              <a:t>Processing is spread across entire image arrival timeline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Algorithm Execution</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2">
                    <a:lumMod val="40000"/>
                    <a:lumOff val="60000"/>
                  </a:schemeClr>
                </a:solidFill>
              </a:rPr>
              <a:t>Product Generation Overview</a:t>
            </a:r>
          </a:p>
          <a:p>
            <a:r>
              <a:rPr lang="en-US" dirty="0" smtClean="0">
                <a:solidFill>
                  <a:schemeClr val="bg2">
                    <a:lumMod val="40000"/>
                    <a:lumOff val="60000"/>
                  </a:schemeClr>
                </a:solidFill>
              </a:rPr>
              <a:t>Algorithm Execution Model</a:t>
            </a:r>
          </a:p>
          <a:p>
            <a:pPr lvl="1"/>
            <a:r>
              <a:rPr lang="en-US" dirty="0" smtClean="0">
                <a:solidFill>
                  <a:schemeClr val="bg2">
                    <a:lumMod val="40000"/>
                    <a:lumOff val="60000"/>
                  </a:schemeClr>
                </a:solidFill>
              </a:rPr>
              <a:t>Algorithm Design</a:t>
            </a:r>
          </a:p>
          <a:p>
            <a:pPr lvl="1"/>
            <a:r>
              <a:rPr lang="en-US" dirty="0" smtClean="0">
                <a:solidFill>
                  <a:schemeClr val="bg2">
                    <a:lumMod val="40000"/>
                    <a:lumOff val="60000"/>
                  </a:schemeClr>
                </a:solidFill>
              </a:rPr>
              <a:t>Algorithm Pre-invocation</a:t>
            </a:r>
          </a:p>
          <a:p>
            <a:pPr lvl="2"/>
            <a:r>
              <a:rPr lang="en-US" dirty="0" smtClean="0">
                <a:solidFill>
                  <a:schemeClr val="bg2">
                    <a:lumMod val="40000"/>
                    <a:lumOff val="60000"/>
                  </a:schemeClr>
                </a:solidFill>
              </a:rPr>
              <a:t>Defines algorithm contexts</a:t>
            </a:r>
          </a:p>
          <a:p>
            <a:pPr lvl="2"/>
            <a:r>
              <a:rPr lang="en-US" dirty="0" smtClean="0">
                <a:solidFill>
                  <a:schemeClr val="bg2">
                    <a:lumMod val="40000"/>
                    <a:lumOff val="60000"/>
                  </a:schemeClr>
                </a:solidFill>
              </a:rPr>
              <a:t>Gathers inputs</a:t>
            </a:r>
          </a:p>
          <a:p>
            <a:pPr lvl="1"/>
            <a:r>
              <a:rPr lang="en-US" dirty="0" smtClean="0"/>
              <a:t>Algorithm Execution</a:t>
            </a:r>
          </a:p>
          <a:p>
            <a:pPr lvl="2"/>
            <a:r>
              <a:rPr lang="en-US" dirty="0" smtClean="0"/>
              <a:t>Reads input</a:t>
            </a:r>
          </a:p>
          <a:p>
            <a:pPr lvl="2"/>
            <a:r>
              <a:rPr lang="en-US" dirty="0" smtClean="0"/>
              <a:t>Processes data</a:t>
            </a:r>
          </a:p>
          <a:p>
            <a:pPr lvl="2"/>
            <a:r>
              <a:rPr lang="en-US" dirty="0" smtClean="0"/>
              <a:t>Write output to persistence layer</a:t>
            </a:r>
          </a:p>
          <a:p>
            <a:pPr lvl="1"/>
            <a:r>
              <a:rPr lang="en-US" dirty="0" smtClean="0">
                <a:solidFill>
                  <a:schemeClr val="bg2">
                    <a:lumMod val="40000"/>
                    <a:lumOff val="60000"/>
                  </a:schemeClr>
                </a:solidFill>
              </a:rPr>
              <a:t>End-Product Generation</a:t>
            </a:r>
          </a:p>
          <a:p>
            <a:pPr lvl="2"/>
            <a:r>
              <a:rPr lang="en-US" dirty="0" smtClean="0">
                <a:solidFill>
                  <a:schemeClr val="bg2">
                    <a:lumMod val="40000"/>
                    <a:lumOff val="60000"/>
                  </a:schemeClr>
                </a:solidFill>
              </a:rPr>
              <a:t>System collects algorithm outputs into products</a:t>
            </a:r>
          </a:p>
          <a:p>
            <a:r>
              <a:rPr lang="en-US" dirty="0" smtClean="0">
                <a:solidFill>
                  <a:schemeClr val="bg2">
                    <a:lumMod val="40000"/>
                    <a:lumOff val="60000"/>
                  </a:schemeClr>
                </a:solidFill>
              </a:rPr>
              <a:t>Algorithm Software Structure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71450"/>
            <a:ext cx="4833937" cy="536575"/>
          </a:xfrm>
        </p:spPr>
        <p:txBody>
          <a:bodyPr>
            <a:normAutofit fontScale="90000"/>
          </a:bodyPr>
          <a:lstStyle/>
          <a:p>
            <a:r>
              <a:rPr lang="en-US" dirty="0" smtClean="0"/>
              <a:t>Algorithm Execution Lifecycle</a:t>
            </a:r>
            <a:endParaRPr lang="en-US" dirty="0"/>
          </a:p>
        </p:txBody>
      </p:sp>
      <p:graphicFrame>
        <p:nvGraphicFramePr>
          <p:cNvPr id="9221" name="Object 5"/>
          <p:cNvGraphicFramePr>
            <a:graphicFrameLocks noChangeAspect="1"/>
          </p:cNvGraphicFramePr>
          <p:nvPr/>
        </p:nvGraphicFramePr>
        <p:xfrm>
          <a:off x="1524000" y="914400"/>
          <a:ext cx="6096000" cy="3444421"/>
        </p:xfrm>
        <a:graphic>
          <a:graphicData uri="http://schemas.openxmlformats.org/presentationml/2006/ole">
            <p:oleObj spid="_x0000_s4098" name="Visio" r:id="rId4" imgW="5962388" imgH="3368771" progId="Visio.Drawing.11">
              <p:embed/>
            </p:oleObj>
          </a:graphicData>
        </a:graphic>
      </p:graphicFrame>
      <p:sp>
        <p:nvSpPr>
          <p:cNvPr id="7" name="Content Placeholder 2"/>
          <p:cNvSpPr>
            <a:spLocks noGrp="1"/>
          </p:cNvSpPr>
          <p:nvPr>
            <p:ph idx="1"/>
          </p:nvPr>
        </p:nvSpPr>
        <p:spPr>
          <a:xfrm>
            <a:off x="381000" y="4343400"/>
            <a:ext cx="8324850" cy="2057400"/>
          </a:xfrm>
        </p:spPr>
        <p:txBody>
          <a:bodyPr>
            <a:normAutofit fontScale="92500" lnSpcReduction="10000"/>
          </a:bodyPr>
          <a:lstStyle/>
          <a:p>
            <a:r>
              <a:rPr lang="en-US" b="1" dirty="0" smtClean="0"/>
              <a:t>Four Stages</a:t>
            </a:r>
          </a:p>
          <a:p>
            <a:pPr lvl="1"/>
            <a:r>
              <a:rPr lang="en-US" dirty="0" smtClean="0"/>
              <a:t>Algorithm Initialization</a:t>
            </a:r>
          </a:p>
          <a:p>
            <a:pPr lvl="1"/>
            <a:r>
              <a:rPr lang="en-US" dirty="0" smtClean="0"/>
              <a:t>Compute</a:t>
            </a:r>
          </a:p>
          <a:p>
            <a:pPr lvl="1"/>
            <a:r>
              <a:rPr lang="en-US" dirty="0" smtClean="0"/>
              <a:t>Output</a:t>
            </a:r>
          </a:p>
          <a:p>
            <a:pPr lvl="1"/>
            <a:r>
              <a:rPr lang="en-US" dirty="0" smtClean="0"/>
              <a:t>Termination</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Algorithm Process Flow: Initialization</a:t>
            </a:r>
            <a:endParaRPr lang="en-US" dirty="0"/>
          </a:p>
        </p:txBody>
      </p:sp>
      <p:sp>
        <p:nvSpPr>
          <p:cNvPr id="3" name="Content Placeholder 2"/>
          <p:cNvSpPr>
            <a:spLocks noGrp="1"/>
          </p:cNvSpPr>
          <p:nvPr>
            <p:ph idx="1"/>
          </p:nvPr>
        </p:nvSpPr>
        <p:spPr>
          <a:xfrm>
            <a:off x="4191000" y="1066800"/>
            <a:ext cx="4648200" cy="5181600"/>
          </a:xfrm>
        </p:spPr>
        <p:txBody>
          <a:bodyPr>
            <a:normAutofit/>
          </a:bodyPr>
          <a:lstStyle/>
          <a:p>
            <a:r>
              <a:rPr lang="en-US" dirty="0" smtClean="0"/>
              <a:t>Initialization Process</a:t>
            </a:r>
          </a:p>
          <a:p>
            <a:pPr lvl="1"/>
            <a:r>
              <a:rPr lang="en-US" dirty="0" smtClean="0"/>
              <a:t>Creates DMI instance</a:t>
            </a:r>
          </a:p>
          <a:p>
            <a:pPr lvl="2"/>
            <a:r>
              <a:rPr lang="en-US" dirty="0" smtClean="0"/>
              <a:t>Interface to Pre-fetched infrastructure data </a:t>
            </a:r>
          </a:p>
          <a:p>
            <a:pPr lvl="2"/>
            <a:r>
              <a:rPr lang="en-US" dirty="0" smtClean="0"/>
              <a:t>I/O interfaces for algorithm</a:t>
            </a:r>
          </a:p>
          <a:p>
            <a:pPr lvl="1"/>
            <a:r>
              <a:rPr lang="en-US" dirty="0" smtClean="0"/>
              <a:t>Creates Algorithm instance</a:t>
            </a:r>
          </a:p>
          <a:p>
            <a:pPr lvl="2"/>
            <a:r>
              <a:rPr lang="en-US" dirty="0" smtClean="0"/>
              <a:t>Context information </a:t>
            </a:r>
          </a:p>
          <a:p>
            <a:pPr lvl="2"/>
            <a:r>
              <a:rPr lang="en-US" dirty="0" smtClean="0"/>
              <a:t>Interface to DMI</a:t>
            </a:r>
          </a:p>
          <a:p>
            <a:r>
              <a:rPr lang="en-US" dirty="0" smtClean="0"/>
              <a:t>Algorithms read data in an on-demand fashion from DMI based on the provided context</a:t>
            </a:r>
          </a:p>
        </p:txBody>
      </p:sp>
      <p:graphicFrame>
        <p:nvGraphicFramePr>
          <p:cNvPr id="70658" name="Object 2"/>
          <p:cNvGraphicFramePr>
            <a:graphicFrameLocks noChangeAspect="1"/>
          </p:cNvGraphicFramePr>
          <p:nvPr/>
        </p:nvGraphicFramePr>
        <p:xfrm>
          <a:off x="168275" y="1600200"/>
          <a:ext cx="4327525" cy="3733800"/>
        </p:xfrm>
        <a:graphic>
          <a:graphicData uri="http://schemas.openxmlformats.org/presentationml/2006/ole">
            <p:oleObj spid="_x0000_s5122" name="Visio" r:id="rId4" imgW="3145229" imgH="2720857" progId="Visio.Drawing.11">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
            <a:ext cx="4833937" cy="536575"/>
          </a:xfrm>
        </p:spPr>
        <p:txBody>
          <a:bodyPr>
            <a:normAutofit fontScale="90000"/>
          </a:bodyPr>
          <a:lstStyle/>
          <a:p>
            <a:r>
              <a:rPr lang="en-US" dirty="0" smtClean="0"/>
              <a:t>Algorithm Process Flow: Compute</a:t>
            </a:r>
            <a:endParaRPr lang="en-US" dirty="0"/>
          </a:p>
        </p:txBody>
      </p:sp>
      <p:sp>
        <p:nvSpPr>
          <p:cNvPr id="3" name="Content Placeholder 2"/>
          <p:cNvSpPr>
            <a:spLocks noGrp="1"/>
          </p:cNvSpPr>
          <p:nvPr>
            <p:ph idx="1"/>
          </p:nvPr>
        </p:nvSpPr>
        <p:spPr>
          <a:xfrm>
            <a:off x="457200" y="4572000"/>
            <a:ext cx="8324850" cy="1828800"/>
          </a:xfrm>
        </p:spPr>
        <p:txBody>
          <a:bodyPr>
            <a:normAutofit fontScale="85000" lnSpcReduction="20000"/>
          </a:bodyPr>
          <a:lstStyle/>
          <a:p>
            <a:r>
              <a:rPr lang="en-US" dirty="0" smtClean="0"/>
              <a:t>Algorithm gets data from DMI in immediately-usable formats (e.g. floating point, integer, enumeration)</a:t>
            </a:r>
          </a:p>
          <a:p>
            <a:r>
              <a:rPr lang="en-US" dirty="0" smtClean="0"/>
              <a:t>Algorithm places results in DMI-provided structures</a:t>
            </a:r>
          </a:p>
          <a:p>
            <a:pPr lvl="2"/>
            <a:r>
              <a:rPr lang="en-US" dirty="0" smtClean="0"/>
              <a:t>Matrices of numbers</a:t>
            </a:r>
          </a:p>
          <a:p>
            <a:pPr lvl="2"/>
            <a:r>
              <a:rPr lang="en-US" dirty="0" smtClean="0"/>
              <a:t>Custom </a:t>
            </a:r>
            <a:r>
              <a:rPr lang="en-US" dirty="0" err="1" smtClean="0"/>
              <a:t>structs</a:t>
            </a:r>
            <a:r>
              <a:rPr lang="en-US" dirty="0" smtClean="0"/>
              <a:t>/classes to hold packed data (e.g. radiance + quality flag)</a:t>
            </a:r>
            <a:endParaRPr lang="en-US" dirty="0"/>
          </a:p>
        </p:txBody>
      </p:sp>
      <p:graphicFrame>
        <p:nvGraphicFramePr>
          <p:cNvPr id="73730" name="Object 2"/>
          <p:cNvGraphicFramePr>
            <a:graphicFrameLocks noChangeAspect="1"/>
          </p:cNvGraphicFramePr>
          <p:nvPr/>
        </p:nvGraphicFramePr>
        <p:xfrm>
          <a:off x="1447800" y="909992"/>
          <a:ext cx="5486400" cy="3509608"/>
        </p:xfrm>
        <a:graphic>
          <a:graphicData uri="http://schemas.openxmlformats.org/presentationml/2006/ole">
            <p:oleObj spid="_x0000_s6146" name="Visio" r:id="rId4" imgW="4225278" imgH="2898362" progId="Visio.Drawing.11">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Product Generation Overview</a:t>
            </a:r>
          </a:p>
          <a:p>
            <a:r>
              <a:rPr lang="en-US" dirty="0" smtClean="0"/>
              <a:t>Algorithm Execution Model</a:t>
            </a:r>
          </a:p>
          <a:p>
            <a:pPr lvl="1"/>
            <a:r>
              <a:rPr lang="en-US" dirty="0" smtClean="0"/>
              <a:t>Algorithm Design</a:t>
            </a:r>
          </a:p>
          <a:p>
            <a:pPr lvl="1"/>
            <a:r>
              <a:rPr lang="en-US" dirty="0" smtClean="0"/>
              <a:t>Algorithm Pre-invocation</a:t>
            </a:r>
          </a:p>
          <a:p>
            <a:pPr lvl="2"/>
            <a:r>
              <a:rPr lang="en-US" dirty="0" smtClean="0"/>
              <a:t>Defines algorithm contexts</a:t>
            </a:r>
          </a:p>
          <a:p>
            <a:pPr lvl="2"/>
            <a:r>
              <a:rPr lang="en-US" dirty="0" smtClean="0"/>
              <a:t>Gathers inputs</a:t>
            </a:r>
          </a:p>
          <a:p>
            <a:pPr lvl="1"/>
            <a:r>
              <a:rPr lang="en-US" dirty="0" smtClean="0"/>
              <a:t>Algorithm Execution</a:t>
            </a:r>
          </a:p>
          <a:p>
            <a:pPr lvl="2"/>
            <a:r>
              <a:rPr lang="en-US" dirty="0" smtClean="0"/>
              <a:t>Reads input</a:t>
            </a:r>
          </a:p>
          <a:p>
            <a:pPr lvl="2"/>
            <a:r>
              <a:rPr lang="en-US" dirty="0" smtClean="0"/>
              <a:t>Processes data</a:t>
            </a:r>
          </a:p>
          <a:p>
            <a:pPr lvl="2"/>
            <a:r>
              <a:rPr lang="en-US" dirty="0" smtClean="0"/>
              <a:t>Write output to persistence layer</a:t>
            </a:r>
          </a:p>
          <a:p>
            <a:pPr lvl="1"/>
            <a:r>
              <a:rPr lang="en-US" dirty="0" smtClean="0"/>
              <a:t>End-Product Generation</a:t>
            </a:r>
          </a:p>
          <a:p>
            <a:pPr lvl="2"/>
            <a:r>
              <a:rPr lang="en-US" dirty="0" smtClean="0"/>
              <a:t>System collects algorithm outputs into products</a:t>
            </a:r>
          </a:p>
          <a:p>
            <a:r>
              <a:rPr lang="en-US" dirty="0" smtClean="0"/>
              <a:t>Algorithm Software Structure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Process Flow: Output</a:t>
            </a:r>
            <a:endParaRPr lang="en-US" dirty="0"/>
          </a:p>
        </p:txBody>
      </p:sp>
      <p:sp>
        <p:nvSpPr>
          <p:cNvPr id="5" name="Content Placeholder 2"/>
          <p:cNvSpPr>
            <a:spLocks noGrp="1"/>
          </p:cNvSpPr>
          <p:nvPr>
            <p:ph idx="1"/>
          </p:nvPr>
        </p:nvSpPr>
        <p:spPr>
          <a:xfrm>
            <a:off x="685800" y="4527550"/>
            <a:ext cx="8324850" cy="1873250"/>
          </a:xfrm>
        </p:spPr>
        <p:txBody>
          <a:bodyPr>
            <a:normAutofit/>
          </a:bodyPr>
          <a:lstStyle/>
          <a:p>
            <a:r>
              <a:rPr lang="en-US" sz="2400" dirty="0" smtClean="0"/>
              <a:t>All persistent data must pass through DMI</a:t>
            </a:r>
          </a:p>
          <a:p>
            <a:pPr lvl="1"/>
            <a:r>
              <a:rPr lang="en-US" dirty="0" smtClean="0"/>
              <a:t>Output data, context-level summary statistics and algorithm  persistent/scratch data</a:t>
            </a:r>
          </a:p>
          <a:p>
            <a:r>
              <a:rPr lang="en-US" sz="2400" dirty="0" smtClean="0"/>
              <a:t>Output generated for entire Context</a:t>
            </a:r>
            <a:endParaRPr lang="en-US" sz="2200" dirty="0" smtClean="0"/>
          </a:p>
          <a:p>
            <a:endParaRPr lang="en-US" dirty="0" smtClean="0"/>
          </a:p>
        </p:txBody>
      </p:sp>
      <p:graphicFrame>
        <p:nvGraphicFramePr>
          <p:cNvPr id="82947" name="Object 3"/>
          <p:cNvGraphicFramePr>
            <a:graphicFrameLocks noChangeAspect="1"/>
          </p:cNvGraphicFramePr>
          <p:nvPr/>
        </p:nvGraphicFramePr>
        <p:xfrm>
          <a:off x="1175790" y="914400"/>
          <a:ext cx="6825210" cy="3632063"/>
        </p:xfrm>
        <a:graphic>
          <a:graphicData uri="http://schemas.openxmlformats.org/presentationml/2006/ole">
            <p:oleObj spid="_x0000_s7170" name="Visio" r:id="rId4" imgW="6095551" imgH="3083152" progId="Visio.Drawing.11">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
            <a:ext cx="4833937" cy="536575"/>
          </a:xfrm>
        </p:spPr>
        <p:txBody>
          <a:bodyPr>
            <a:normAutofit fontScale="90000"/>
          </a:bodyPr>
          <a:lstStyle/>
          <a:p>
            <a:r>
              <a:rPr lang="en-US" dirty="0" smtClean="0"/>
              <a:t>Algorithm Process Flow: Termination</a:t>
            </a:r>
            <a:endParaRPr lang="en-US" dirty="0"/>
          </a:p>
        </p:txBody>
      </p:sp>
      <p:sp>
        <p:nvSpPr>
          <p:cNvPr id="3" name="Content Placeholder 2"/>
          <p:cNvSpPr>
            <a:spLocks noGrp="1"/>
          </p:cNvSpPr>
          <p:nvPr>
            <p:ph idx="1"/>
          </p:nvPr>
        </p:nvSpPr>
        <p:spPr>
          <a:xfrm>
            <a:off x="381000" y="4343400"/>
            <a:ext cx="8324850" cy="1416050"/>
          </a:xfrm>
        </p:spPr>
        <p:txBody>
          <a:bodyPr/>
          <a:lstStyle/>
          <a:p>
            <a:r>
              <a:rPr lang="en-US" dirty="0" smtClean="0"/>
              <a:t>Algorithm terminates after writing context output</a:t>
            </a:r>
          </a:p>
          <a:p>
            <a:pPr lvl="1"/>
            <a:r>
              <a:rPr lang="en-US" dirty="0" smtClean="0"/>
              <a:t>Algorithm and DMI instances can be destroyed</a:t>
            </a:r>
          </a:p>
          <a:p>
            <a:pPr lvl="1"/>
            <a:r>
              <a:rPr lang="en-US" dirty="0" smtClean="0"/>
              <a:t>All data not saved in infrastructure is lost</a:t>
            </a:r>
          </a:p>
          <a:p>
            <a:pPr lvl="1"/>
            <a:endParaRPr lang="en-US" dirty="0" smtClean="0"/>
          </a:p>
        </p:txBody>
      </p:sp>
      <p:pic>
        <p:nvPicPr>
          <p:cNvPr id="80898" name="Picture 2"/>
          <p:cNvPicPr>
            <a:picLocks noChangeAspect="1" noChangeArrowheads="1"/>
          </p:cNvPicPr>
          <p:nvPr/>
        </p:nvPicPr>
        <p:blipFill>
          <a:blip r:embed="rId3" cstate="print"/>
          <a:srcRect/>
          <a:stretch>
            <a:fillRect/>
          </a:stretch>
        </p:blipFill>
        <p:spPr bwMode="auto">
          <a:xfrm>
            <a:off x="762000" y="1066800"/>
            <a:ext cx="7630648"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End-Product Generation</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2">
                    <a:lumMod val="40000"/>
                    <a:lumOff val="60000"/>
                  </a:schemeClr>
                </a:solidFill>
              </a:rPr>
              <a:t>Product Generation Overview</a:t>
            </a:r>
          </a:p>
          <a:p>
            <a:r>
              <a:rPr lang="en-US" dirty="0" smtClean="0">
                <a:solidFill>
                  <a:schemeClr val="bg2">
                    <a:lumMod val="40000"/>
                    <a:lumOff val="60000"/>
                  </a:schemeClr>
                </a:solidFill>
              </a:rPr>
              <a:t>Algorithm Execution Model</a:t>
            </a:r>
          </a:p>
          <a:p>
            <a:pPr lvl="1"/>
            <a:r>
              <a:rPr lang="en-US" dirty="0" smtClean="0">
                <a:solidFill>
                  <a:schemeClr val="bg2">
                    <a:lumMod val="40000"/>
                    <a:lumOff val="60000"/>
                  </a:schemeClr>
                </a:solidFill>
              </a:rPr>
              <a:t>Algorithm Design</a:t>
            </a:r>
          </a:p>
          <a:p>
            <a:pPr lvl="1"/>
            <a:r>
              <a:rPr lang="en-US" dirty="0" smtClean="0">
                <a:solidFill>
                  <a:schemeClr val="bg2">
                    <a:lumMod val="40000"/>
                    <a:lumOff val="60000"/>
                  </a:schemeClr>
                </a:solidFill>
              </a:rPr>
              <a:t>Algorithm Pre-invocation</a:t>
            </a:r>
          </a:p>
          <a:p>
            <a:pPr lvl="2"/>
            <a:r>
              <a:rPr lang="en-US" dirty="0" smtClean="0">
                <a:solidFill>
                  <a:schemeClr val="bg2">
                    <a:lumMod val="40000"/>
                    <a:lumOff val="60000"/>
                  </a:schemeClr>
                </a:solidFill>
              </a:rPr>
              <a:t>Defines algorithm contexts</a:t>
            </a:r>
          </a:p>
          <a:p>
            <a:pPr lvl="2"/>
            <a:r>
              <a:rPr lang="en-US" dirty="0" smtClean="0">
                <a:solidFill>
                  <a:schemeClr val="bg2">
                    <a:lumMod val="40000"/>
                    <a:lumOff val="60000"/>
                  </a:schemeClr>
                </a:solidFill>
              </a:rPr>
              <a:t>Gathers inputs</a:t>
            </a:r>
          </a:p>
          <a:p>
            <a:pPr lvl="1"/>
            <a:r>
              <a:rPr lang="en-US" dirty="0" smtClean="0">
                <a:solidFill>
                  <a:schemeClr val="bg2">
                    <a:lumMod val="40000"/>
                    <a:lumOff val="60000"/>
                  </a:schemeClr>
                </a:solidFill>
              </a:rPr>
              <a:t>Algorithm Execution</a:t>
            </a:r>
          </a:p>
          <a:p>
            <a:pPr lvl="2"/>
            <a:r>
              <a:rPr lang="en-US" dirty="0" smtClean="0">
                <a:solidFill>
                  <a:schemeClr val="bg2">
                    <a:lumMod val="40000"/>
                    <a:lumOff val="60000"/>
                  </a:schemeClr>
                </a:solidFill>
              </a:rPr>
              <a:t>Reads input</a:t>
            </a:r>
          </a:p>
          <a:p>
            <a:pPr lvl="2"/>
            <a:r>
              <a:rPr lang="en-US" dirty="0" smtClean="0">
                <a:solidFill>
                  <a:schemeClr val="bg2">
                    <a:lumMod val="40000"/>
                    <a:lumOff val="60000"/>
                  </a:schemeClr>
                </a:solidFill>
              </a:rPr>
              <a:t>Processes data</a:t>
            </a:r>
          </a:p>
          <a:p>
            <a:pPr lvl="2"/>
            <a:r>
              <a:rPr lang="en-US" dirty="0" smtClean="0">
                <a:solidFill>
                  <a:schemeClr val="bg2">
                    <a:lumMod val="40000"/>
                    <a:lumOff val="60000"/>
                  </a:schemeClr>
                </a:solidFill>
              </a:rPr>
              <a:t>Write output to persistence layer</a:t>
            </a:r>
          </a:p>
          <a:p>
            <a:pPr lvl="1"/>
            <a:r>
              <a:rPr lang="en-US" dirty="0" smtClean="0"/>
              <a:t>End-Product Generation</a:t>
            </a:r>
          </a:p>
          <a:p>
            <a:pPr lvl="2"/>
            <a:r>
              <a:rPr lang="en-US" dirty="0" smtClean="0"/>
              <a:t>System collects algorithm outputs into products</a:t>
            </a:r>
          </a:p>
          <a:p>
            <a:r>
              <a:rPr lang="en-US" dirty="0" smtClean="0">
                <a:solidFill>
                  <a:schemeClr val="bg2">
                    <a:lumMod val="40000"/>
                    <a:lumOff val="60000"/>
                  </a:schemeClr>
                </a:solidFill>
              </a:rPr>
              <a:t>Algorithm Software Structure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Product Creation Process</a:t>
            </a:r>
            <a:endParaRPr lang="en-US" dirty="0"/>
          </a:p>
        </p:txBody>
      </p:sp>
      <p:graphicFrame>
        <p:nvGraphicFramePr>
          <p:cNvPr id="8" name="Object 7"/>
          <p:cNvGraphicFramePr>
            <a:graphicFrameLocks noChangeAspect="1"/>
          </p:cNvGraphicFramePr>
          <p:nvPr/>
        </p:nvGraphicFramePr>
        <p:xfrm>
          <a:off x="381000" y="1271746"/>
          <a:ext cx="8475172" cy="4443254"/>
        </p:xfrm>
        <a:graphic>
          <a:graphicData uri="http://schemas.openxmlformats.org/presentationml/2006/ole">
            <p:oleObj spid="_x0000_s29702" name="Visio" r:id="rId4" imgW="6606989" imgH="3463786" progId="Visio.Drawing.11">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Software Structure</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2">
                    <a:lumMod val="40000"/>
                    <a:lumOff val="60000"/>
                  </a:schemeClr>
                </a:solidFill>
              </a:rPr>
              <a:t>Product Generation Overview</a:t>
            </a:r>
          </a:p>
          <a:p>
            <a:r>
              <a:rPr lang="en-US" dirty="0" smtClean="0">
                <a:solidFill>
                  <a:schemeClr val="bg2">
                    <a:lumMod val="40000"/>
                    <a:lumOff val="60000"/>
                  </a:schemeClr>
                </a:solidFill>
              </a:rPr>
              <a:t>Algorithm Execution Model</a:t>
            </a:r>
          </a:p>
          <a:p>
            <a:pPr lvl="1"/>
            <a:r>
              <a:rPr lang="en-US" dirty="0" smtClean="0">
                <a:solidFill>
                  <a:schemeClr val="bg2">
                    <a:lumMod val="40000"/>
                    <a:lumOff val="60000"/>
                  </a:schemeClr>
                </a:solidFill>
              </a:rPr>
              <a:t>Algorithm Design</a:t>
            </a:r>
          </a:p>
          <a:p>
            <a:pPr lvl="1"/>
            <a:r>
              <a:rPr lang="en-US" dirty="0" smtClean="0">
                <a:solidFill>
                  <a:schemeClr val="bg2">
                    <a:lumMod val="40000"/>
                    <a:lumOff val="60000"/>
                  </a:schemeClr>
                </a:solidFill>
              </a:rPr>
              <a:t>Algorithm Pre-invocation</a:t>
            </a:r>
          </a:p>
          <a:p>
            <a:pPr lvl="2"/>
            <a:r>
              <a:rPr lang="en-US" dirty="0" smtClean="0">
                <a:solidFill>
                  <a:schemeClr val="bg2">
                    <a:lumMod val="40000"/>
                    <a:lumOff val="60000"/>
                  </a:schemeClr>
                </a:solidFill>
              </a:rPr>
              <a:t>Defines algorithm contexts</a:t>
            </a:r>
          </a:p>
          <a:p>
            <a:pPr lvl="2"/>
            <a:r>
              <a:rPr lang="en-US" dirty="0" smtClean="0">
                <a:solidFill>
                  <a:schemeClr val="bg2">
                    <a:lumMod val="40000"/>
                    <a:lumOff val="60000"/>
                  </a:schemeClr>
                </a:solidFill>
              </a:rPr>
              <a:t>Gathers inputs</a:t>
            </a:r>
          </a:p>
          <a:p>
            <a:pPr lvl="1"/>
            <a:r>
              <a:rPr lang="en-US" dirty="0" smtClean="0">
                <a:solidFill>
                  <a:schemeClr val="bg2">
                    <a:lumMod val="40000"/>
                    <a:lumOff val="60000"/>
                  </a:schemeClr>
                </a:solidFill>
              </a:rPr>
              <a:t>Algorithm Execution</a:t>
            </a:r>
          </a:p>
          <a:p>
            <a:pPr lvl="2"/>
            <a:r>
              <a:rPr lang="en-US" dirty="0" smtClean="0">
                <a:solidFill>
                  <a:schemeClr val="bg2">
                    <a:lumMod val="40000"/>
                    <a:lumOff val="60000"/>
                  </a:schemeClr>
                </a:solidFill>
              </a:rPr>
              <a:t>Reads input</a:t>
            </a:r>
          </a:p>
          <a:p>
            <a:pPr lvl="2"/>
            <a:r>
              <a:rPr lang="en-US" dirty="0" smtClean="0">
                <a:solidFill>
                  <a:schemeClr val="bg2">
                    <a:lumMod val="40000"/>
                    <a:lumOff val="60000"/>
                  </a:schemeClr>
                </a:solidFill>
              </a:rPr>
              <a:t>Processes data</a:t>
            </a:r>
          </a:p>
          <a:p>
            <a:pPr lvl="2"/>
            <a:r>
              <a:rPr lang="en-US" dirty="0" smtClean="0">
                <a:solidFill>
                  <a:schemeClr val="bg2">
                    <a:lumMod val="40000"/>
                    <a:lumOff val="60000"/>
                  </a:schemeClr>
                </a:solidFill>
              </a:rPr>
              <a:t>Write output to persistence layer</a:t>
            </a:r>
          </a:p>
          <a:p>
            <a:pPr lvl="1"/>
            <a:r>
              <a:rPr lang="en-US" dirty="0" smtClean="0">
                <a:solidFill>
                  <a:schemeClr val="bg2">
                    <a:lumMod val="40000"/>
                    <a:lumOff val="60000"/>
                  </a:schemeClr>
                </a:solidFill>
              </a:rPr>
              <a:t>End-Product Generation</a:t>
            </a:r>
          </a:p>
          <a:p>
            <a:pPr lvl="2"/>
            <a:r>
              <a:rPr lang="en-US" dirty="0" smtClean="0">
                <a:solidFill>
                  <a:schemeClr val="bg2">
                    <a:lumMod val="40000"/>
                    <a:lumOff val="60000"/>
                  </a:schemeClr>
                </a:solidFill>
              </a:rPr>
              <a:t>System collects algorithm outputs into products</a:t>
            </a:r>
          </a:p>
          <a:p>
            <a:r>
              <a:rPr lang="en-US" dirty="0" smtClean="0"/>
              <a:t>Algorithm Software Structure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Software</a:t>
            </a:r>
            <a:endParaRPr lang="en-US" dirty="0"/>
          </a:p>
        </p:txBody>
      </p:sp>
      <p:sp>
        <p:nvSpPr>
          <p:cNvPr id="3" name="Content Placeholder 2"/>
          <p:cNvSpPr>
            <a:spLocks noGrp="1"/>
          </p:cNvSpPr>
          <p:nvPr>
            <p:ph idx="1"/>
          </p:nvPr>
        </p:nvSpPr>
        <p:spPr>
          <a:xfrm>
            <a:off x="381000" y="1066800"/>
            <a:ext cx="8458200" cy="5149850"/>
          </a:xfrm>
        </p:spPr>
        <p:txBody>
          <a:bodyPr>
            <a:normAutofit fontScale="92500"/>
          </a:bodyPr>
          <a:lstStyle/>
          <a:p>
            <a:r>
              <a:rPr lang="en-US" dirty="0" smtClean="0"/>
              <a:t>Algorithms are all derived from a common base class</a:t>
            </a:r>
          </a:p>
          <a:p>
            <a:pPr lvl="1"/>
            <a:r>
              <a:rPr lang="en-US" dirty="0" smtClean="0"/>
              <a:t>Defines </a:t>
            </a:r>
            <a:r>
              <a:rPr lang="en-US" b="1" dirty="0" smtClean="0">
                <a:latin typeface="Courier New" pitchFamily="49" charset="0"/>
                <a:cs typeface="Courier New" pitchFamily="49" charset="0"/>
              </a:rPr>
              <a:t>run(…) </a:t>
            </a:r>
            <a:r>
              <a:rPr lang="en-US" dirty="0" smtClean="0"/>
              <a:t>method which takes a Context as a parameter</a:t>
            </a:r>
          </a:p>
          <a:p>
            <a:pPr lvl="1"/>
            <a:r>
              <a:rPr lang="en-US" dirty="0" smtClean="0"/>
              <a:t>Algorithm logic is contained within algorithm-specific implementation of run interface</a:t>
            </a:r>
          </a:p>
          <a:p>
            <a:r>
              <a:rPr lang="en-US" dirty="0" smtClean="0"/>
              <a:t>Algorithms use shared library calls to read data and perform common functions</a:t>
            </a:r>
          </a:p>
          <a:p>
            <a:pPr lvl="1"/>
            <a:r>
              <a:rPr lang="en-US" dirty="0" smtClean="0"/>
              <a:t>Algorithm queries DMI objects to get inputs needed to generate output for context</a:t>
            </a:r>
          </a:p>
          <a:p>
            <a:pPr lvl="2"/>
            <a:r>
              <a:rPr lang="en-US" dirty="0" err="1" smtClean="0">
                <a:latin typeface="Courier New" pitchFamily="49" charset="0"/>
                <a:cs typeface="Courier New" pitchFamily="49" charset="0"/>
              </a:rPr>
              <a:t>DMI_ABI.readRadiances</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Context.time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Context.pixelRegion</a:t>
            </a:r>
            <a:r>
              <a:rPr lang="en-US" dirty="0" smtClean="0">
                <a:latin typeface="Courier New" pitchFamily="49" charset="0"/>
                <a:cs typeface="Courier New" pitchFamily="49" charset="0"/>
              </a:rPr>
              <a:t>, ABI_BAND_5)</a:t>
            </a:r>
          </a:p>
          <a:p>
            <a:pPr lvl="1"/>
            <a:r>
              <a:rPr lang="en-US" dirty="0" smtClean="0"/>
              <a:t>Common utilities such as Local Radiative Center are defined in common library and can be invoked by all algorithms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Implementation Summary</a:t>
            </a:r>
            <a:endParaRPr lang="en-US" dirty="0"/>
          </a:p>
        </p:txBody>
      </p:sp>
      <p:sp>
        <p:nvSpPr>
          <p:cNvPr id="3" name="Content Placeholder 2"/>
          <p:cNvSpPr>
            <a:spLocks noGrp="1"/>
          </p:cNvSpPr>
          <p:nvPr>
            <p:ph idx="1"/>
          </p:nvPr>
        </p:nvSpPr>
        <p:spPr/>
        <p:txBody>
          <a:bodyPr/>
          <a:lstStyle/>
          <a:p>
            <a:r>
              <a:rPr lang="en-US" dirty="0" smtClean="0"/>
              <a:t>Algorithms are subroutines parameterized by Contexts, which determine the input and output regions of one execution</a:t>
            </a:r>
          </a:p>
          <a:p>
            <a:r>
              <a:rPr lang="en-US" dirty="0" smtClean="0"/>
              <a:t>Algorithms use DMIs to read their necessary inputs without having to know how those data are stored</a:t>
            </a:r>
          </a:p>
          <a:p>
            <a:r>
              <a:rPr lang="en-US" dirty="0" smtClean="0"/>
              <a:t>Software called the Algorithm Executor builds Contexts to cover all the input data, and run the algorithm software on those contexts</a:t>
            </a:r>
          </a:p>
          <a:p>
            <a:r>
              <a:rPr lang="en-US" dirty="0" smtClean="0"/>
              <a:t>Algorithms produce block level outputs that are stitched together by the Data Fabric and OMAS</a:t>
            </a:r>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Generation 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Product Generation Overview</a:t>
            </a:r>
          </a:p>
          <a:p>
            <a:r>
              <a:rPr lang="en-US" dirty="0" smtClean="0">
                <a:solidFill>
                  <a:schemeClr val="bg2">
                    <a:lumMod val="40000"/>
                    <a:lumOff val="60000"/>
                  </a:schemeClr>
                </a:solidFill>
              </a:rPr>
              <a:t>Algorithm Execution Model</a:t>
            </a:r>
          </a:p>
          <a:p>
            <a:pPr lvl="1"/>
            <a:r>
              <a:rPr lang="en-US" dirty="0" smtClean="0">
                <a:solidFill>
                  <a:schemeClr val="bg2">
                    <a:lumMod val="40000"/>
                    <a:lumOff val="60000"/>
                  </a:schemeClr>
                </a:solidFill>
              </a:rPr>
              <a:t>Algorithm Design</a:t>
            </a:r>
          </a:p>
          <a:p>
            <a:pPr lvl="1"/>
            <a:r>
              <a:rPr lang="en-US" dirty="0" smtClean="0">
                <a:solidFill>
                  <a:schemeClr val="bg2">
                    <a:lumMod val="40000"/>
                    <a:lumOff val="60000"/>
                  </a:schemeClr>
                </a:solidFill>
              </a:rPr>
              <a:t>Algorithm Pre-invocation</a:t>
            </a:r>
          </a:p>
          <a:p>
            <a:pPr lvl="2"/>
            <a:r>
              <a:rPr lang="en-US" dirty="0" smtClean="0">
                <a:solidFill>
                  <a:schemeClr val="bg2">
                    <a:lumMod val="40000"/>
                    <a:lumOff val="60000"/>
                  </a:schemeClr>
                </a:solidFill>
              </a:rPr>
              <a:t>Defines algorithm contexts</a:t>
            </a:r>
          </a:p>
          <a:p>
            <a:pPr lvl="2"/>
            <a:r>
              <a:rPr lang="en-US" dirty="0" smtClean="0">
                <a:solidFill>
                  <a:schemeClr val="bg2">
                    <a:lumMod val="40000"/>
                    <a:lumOff val="60000"/>
                  </a:schemeClr>
                </a:solidFill>
              </a:rPr>
              <a:t>Gathers inputs</a:t>
            </a:r>
          </a:p>
          <a:p>
            <a:pPr lvl="1"/>
            <a:r>
              <a:rPr lang="en-US" dirty="0" smtClean="0">
                <a:solidFill>
                  <a:schemeClr val="bg2">
                    <a:lumMod val="40000"/>
                    <a:lumOff val="60000"/>
                  </a:schemeClr>
                </a:solidFill>
              </a:rPr>
              <a:t>Algorithm Execution</a:t>
            </a:r>
          </a:p>
          <a:p>
            <a:pPr lvl="2"/>
            <a:r>
              <a:rPr lang="en-US" dirty="0" smtClean="0">
                <a:solidFill>
                  <a:schemeClr val="bg2">
                    <a:lumMod val="40000"/>
                    <a:lumOff val="60000"/>
                  </a:schemeClr>
                </a:solidFill>
              </a:rPr>
              <a:t>Reads input</a:t>
            </a:r>
          </a:p>
          <a:p>
            <a:pPr lvl="2"/>
            <a:r>
              <a:rPr lang="en-US" dirty="0" smtClean="0">
                <a:solidFill>
                  <a:schemeClr val="bg2">
                    <a:lumMod val="40000"/>
                    <a:lumOff val="60000"/>
                  </a:schemeClr>
                </a:solidFill>
              </a:rPr>
              <a:t>Processes data</a:t>
            </a:r>
          </a:p>
          <a:p>
            <a:pPr lvl="2"/>
            <a:r>
              <a:rPr lang="en-US" dirty="0" smtClean="0">
                <a:solidFill>
                  <a:schemeClr val="bg2">
                    <a:lumMod val="40000"/>
                    <a:lumOff val="60000"/>
                  </a:schemeClr>
                </a:solidFill>
              </a:rPr>
              <a:t>Write output to persistence layer</a:t>
            </a:r>
          </a:p>
          <a:p>
            <a:pPr lvl="1"/>
            <a:r>
              <a:rPr lang="en-US" dirty="0" smtClean="0">
                <a:solidFill>
                  <a:schemeClr val="bg2">
                    <a:lumMod val="40000"/>
                    <a:lumOff val="60000"/>
                  </a:schemeClr>
                </a:solidFill>
              </a:rPr>
              <a:t>End-Product Generation</a:t>
            </a:r>
          </a:p>
          <a:p>
            <a:pPr lvl="2"/>
            <a:r>
              <a:rPr lang="en-US" dirty="0" smtClean="0">
                <a:solidFill>
                  <a:schemeClr val="bg2">
                    <a:lumMod val="40000"/>
                    <a:lumOff val="60000"/>
                  </a:schemeClr>
                </a:solidFill>
              </a:rPr>
              <a:t>System collects algorithm outputs into products</a:t>
            </a:r>
          </a:p>
          <a:p>
            <a:r>
              <a:rPr lang="en-US" dirty="0" smtClean="0">
                <a:solidFill>
                  <a:schemeClr val="bg2">
                    <a:lumMod val="40000"/>
                    <a:lumOff val="60000"/>
                  </a:schemeClr>
                </a:solidFill>
              </a:rPr>
              <a:t>Algorithm Software Structure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Product Generation Responsibilities</a:t>
            </a:r>
            <a:endParaRPr lang="en-US" dirty="0"/>
          </a:p>
        </p:txBody>
      </p:sp>
      <p:sp>
        <p:nvSpPr>
          <p:cNvPr id="3" name="Content Placeholder 2"/>
          <p:cNvSpPr>
            <a:spLocks noGrp="1"/>
          </p:cNvSpPr>
          <p:nvPr>
            <p:ph idx="1"/>
          </p:nvPr>
        </p:nvSpPr>
        <p:spPr>
          <a:xfrm>
            <a:off x="381000" y="1174750"/>
            <a:ext cx="8324850" cy="5149850"/>
          </a:xfrm>
        </p:spPr>
        <p:txBody>
          <a:bodyPr>
            <a:normAutofit/>
          </a:bodyPr>
          <a:lstStyle/>
          <a:p>
            <a:r>
              <a:rPr lang="en-US" dirty="0" smtClean="0"/>
              <a:t>Algorithms generate </a:t>
            </a:r>
            <a:r>
              <a:rPr lang="en-US" b="1" dirty="0" smtClean="0"/>
              <a:t>product data</a:t>
            </a:r>
            <a:r>
              <a:rPr lang="en-US" dirty="0" smtClean="0"/>
              <a:t>, not products</a:t>
            </a:r>
          </a:p>
          <a:p>
            <a:pPr lvl="1"/>
            <a:r>
              <a:rPr lang="en-US" sz="2200" dirty="0" smtClean="0"/>
              <a:t>Not concerned with end-product formats, encoding</a:t>
            </a:r>
          </a:p>
          <a:p>
            <a:pPr lvl="1"/>
            <a:r>
              <a:rPr lang="en-US" sz="2200" dirty="0" smtClean="0"/>
              <a:t>Only dynamic scientific data needed for end-products</a:t>
            </a:r>
          </a:p>
          <a:p>
            <a:pPr lvl="1"/>
            <a:r>
              <a:rPr lang="en-US" sz="2200" dirty="0" smtClean="0"/>
              <a:t>Generate summary statistics on a per-block basis</a:t>
            </a:r>
          </a:p>
          <a:p>
            <a:pPr lvl="1"/>
            <a:endParaRPr lang="en-US" sz="1200" dirty="0" smtClean="0"/>
          </a:p>
          <a:p>
            <a:r>
              <a:rPr lang="en-US" dirty="0" smtClean="0"/>
              <a:t>Products are assembled by other entities</a:t>
            </a:r>
          </a:p>
          <a:p>
            <a:pPr lvl="1"/>
            <a:r>
              <a:rPr lang="en-US" sz="2200" dirty="0" smtClean="0"/>
              <a:t>The </a:t>
            </a:r>
            <a:r>
              <a:rPr lang="en-US" sz="2200" b="1" dirty="0" smtClean="0"/>
              <a:t>Data Fabric</a:t>
            </a:r>
            <a:r>
              <a:rPr lang="en-US" sz="2200" dirty="0" smtClean="0"/>
              <a:t>, the underlying data infrastructure layer, automatically assembles image pieces as they arrive</a:t>
            </a:r>
          </a:p>
          <a:p>
            <a:pPr lvl="1"/>
            <a:r>
              <a:rPr lang="en-US" sz="2200" b="1" dirty="0" smtClean="0"/>
              <a:t>Operational Metadata Assembly Service </a:t>
            </a:r>
            <a:r>
              <a:rPr lang="en-US" sz="2200" dirty="0" smtClean="0"/>
              <a:t>(OMAS) builds block-level metadata into scene metadata</a:t>
            </a:r>
          </a:p>
          <a:p>
            <a:pPr lvl="1"/>
            <a:r>
              <a:rPr lang="en-US" sz="2200" b="1" dirty="0" smtClean="0"/>
              <a:t>Product Distribution </a:t>
            </a:r>
            <a:r>
              <a:rPr lang="en-US" sz="2200" dirty="0" smtClean="0"/>
              <a:t>assembles raw image data, scene metadata, and supporting semi-static data into final product files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Generation Responsibilities</a:t>
            </a:r>
            <a:endParaRPr lang="en-US" dirty="0"/>
          </a:p>
        </p:txBody>
      </p:sp>
      <p:graphicFrame>
        <p:nvGraphicFramePr>
          <p:cNvPr id="4" name="Content Placeholder 3"/>
          <p:cNvGraphicFramePr>
            <a:graphicFrameLocks noChangeAspect="1"/>
          </p:cNvGraphicFramePr>
          <p:nvPr>
            <p:ph idx="1"/>
          </p:nvPr>
        </p:nvGraphicFramePr>
        <p:xfrm>
          <a:off x="552012" y="1828800"/>
          <a:ext cx="8039977" cy="3657600"/>
        </p:xfrm>
        <a:graphic>
          <a:graphicData uri="http://schemas.openxmlformats.org/presentationml/2006/ole">
            <p:oleObj spid="_x0000_s47106" name="Visio" r:id="rId4" imgW="5300796" imgH="2410738" progId="Visio.Drawing.11">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Execution Model</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2">
                    <a:lumMod val="40000"/>
                    <a:lumOff val="60000"/>
                  </a:schemeClr>
                </a:solidFill>
              </a:rPr>
              <a:t>Product Generation Overview</a:t>
            </a:r>
          </a:p>
          <a:p>
            <a:r>
              <a:rPr lang="en-US" dirty="0" smtClean="0"/>
              <a:t>Algorithm Execution Model</a:t>
            </a:r>
          </a:p>
          <a:p>
            <a:pPr lvl="1"/>
            <a:r>
              <a:rPr lang="en-US" dirty="0" smtClean="0"/>
              <a:t>Algorithm Design</a:t>
            </a:r>
          </a:p>
          <a:p>
            <a:pPr lvl="1"/>
            <a:r>
              <a:rPr lang="en-US" dirty="0" smtClean="0">
                <a:solidFill>
                  <a:schemeClr val="bg2">
                    <a:lumMod val="40000"/>
                    <a:lumOff val="60000"/>
                  </a:schemeClr>
                </a:solidFill>
              </a:rPr>
              <a:t>Algorithm Pre-invocation</a:t>
            </a:r>
          </a:p>
          <a:p>
            <a:pPr lvl="2"/>
            <a:r>
              <a:rPr lang="en-US" dirty="0" smtClean="0">
                <a:solidFill>
                  <a:schemeClr val="bg2">
                    <a:lumMod val="40000"/>
                    <a:lumOff val="60000"/>
                  </a:schemeClr>
                </a:solidFill>
              </a:rPr>
              <a:t>Defines algorithm contexts</a:t>
            </a:r>
          </a:p>
          <a:p>
            <a:pPr lvl="2"/>
            <a:r>
              <a:rPr lang="en-US" dirty="0" smtClean="0">
                <a:solidFill>
                  <a:schemeClr val="bg2">
                    <a:lumMod val="40000"/>
                    <a:lumOff val="60000"/>
                  </a:schemeClr>
                </a:solidFill>
              </a:rPr>
              <a:t>Gathers inputs</a:t>
            </a:r>
          </a:p>
          <a:p>
            <a:pPr lvl="1"/>
            <a:r>
              <a:rPr lang="en-US" dirty="0" smtClean="0">
                <a:solidFill>
                  <a:schemeClr val="bg2">
                    <a:lumMod val="40000"/>
                    <a:lumOff val="60000"/>
                  </a:schemeClr>
                </a:solidFill>
              </a:rPr>
              <a:t>Algorithm Execution</a:t>
            </a:r>
          </a:p>
          <a:p>
            <a:pPr lvl="2"/>
            <a:r>
              <a:rPr lang="en-US" dirty="0" smtClean="0">
                <a:solidFill>
                  <a:schemeClr val="bg2">
                    <a:lumMod val="40000"/>
                    <a:lumOff val="60000"/>
                  </a:schemeClr>
                </a:solidFill>
              </a:rPr>
              <a:t>Reads input</a:t>
            </a:r>
          </a:p>
          <a:p>
            <a:pPr lvl="2"/>
            <a:r>
              <a:rPr lang="en-US" dirty="0" smtClean="0">
                <a:solidFill>
                  <a:schemeClr val="bg2">
                    <a:lumMod val="40000"/>
                    <a:lumOff val="60000"/>
                  </a:schemeClr>
                </a:solidFill>
              </a:rPr>
              <a:t>Processes data</a:t>
            </a:r>
          </a:p>
          <a:p>
            <a:pPr lvl="2"/>
            <a:r>
              <a:rPr lang="en-US" dirty="0" smtClean="0">
                <a:solidFill>
                  <a:schemeClr val="bg2">
                    <a:lumMod val="40000"/>
                    <a:lumOff val="60000"/>
                  </a:schemeClr>
                </a:solidFill>
              </a:rPr>
              <a:t>Write output to persistence layer</a:t>
            </a:r>
          </a:p>
          <a:p>
            <a:pPr lvl="1"/>
            <a:r>
              <a:rPr lang="en-US" dirty="0" smtClean="0">
                <a:solidFill>
                  <a:schemeClr val="bg2">
                    <a:lumMod val="40000"/>
                    <a:lumOff val="60000"/>
                  </a:schemeClr>
                </a:solidFill>
              </a:rPr>
              <a:t>End-Product Generation</a:t>
            </a:r>
          </a:p>
          <a:p>
            <a:pPr lvl="2"/>
            <a:r>
              <a:rPr lang="en-US" dirty="0" smtClean="0">
                <a:solidFill>
                  <a:schemeClr val="bg2">
                    <a:lumMod val="40000"/>
                    <a:lumOff val="60000"/>
                  </a:schemeClr>
                </a:solidFill>
              </a:rPr>
              <a:t>System collects algorithm outputs into products</a:t>
            </a:r>
          </a:p>
          <a:p>
            <a:r>
              <a:rPr lang="en-US" dirty="0" smtClean="0">
                <a:solidFill>
                  <a:schemeClr val="bg2">
                    <a:lumMod val="40000"/>
                    <a:lumOff val="60000"/>
                  </a:schemeClr>
                </a:solidFill>
              </a:rPr>
              <a:t>Algorithm Software Structure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Algorithm Execution Model</a:t>
            </a:r>
            <a:endParaRPr lang="en-US" dirty="0"/>
          </a:p>
        </p:txBody>
      </p:sp>
      <p:sp>
        <p:nvSpPr>
          <p:cNvPr id="3" name="Content Placeholder 2"/>
          <p:cNvSpPr>
            <a:spLocks noGrp="1"/>
          </p:cNvSpPr>
          <p:nvPr>
            <p:ph idx="1"/>
          </p:nvPr>
        </p:nvSpPr>
        <p:spPr>
          <a:xfrm>
            <a:off x="457200" y="990600"/>
            <a:ext cx="8324850" cy="5334000"/>
          </a:xfrm>
        </p:spPr>
        <p:txBody>
          <a:bodyPr>
            <a:normAutofit fontScale="92500" lnSpcReduction="10000"/>
          </a:bodyPr>
          <a:lstStyle/>
          <a:p>
            <a:r>
              <a:rPr lang="en-US" b="1" dirty="0" smtClean="0"/>
              <a:t>Passive Software Component</a:t>
            </a:r>
          </a:p>
          <a:p>
            <a:pPr lvl="1"/>
            <a:r>
              <a:rPr lang="en-US" dirty="0" smtClean="0"/>
              <a:t>Algorithms are effectively subroutines run on a particular “area”</a:t>
            </a:r>
          </a:p>
          <a:p>
            <a:pPr lvl="1"/>
            <a:r>
              <a:rPr lang="en-US" dirty="0" smtClean="0"/>
              <a:t>A piece of software called the</a:t>
            </a:r>
            <a:r>
              <a:rPr lang="en-US" b="1" dirty="0" smtClean="0"/>
              <a:t> Algorithm Executor</a:t>
            </a:r>
            <a:r>
              <a:rPr lang="en-US" dirty="0" smtClean="0"/>
              <a:t> is responsible for scheduling and running algorithms</a:t>
            </a:r>
            <a:endParaRPr lang="en-US" b="1" dirty="0" smtClean="0"/>
          </a:p>
          <a:p>
            <a:r>
              <a:rPr lang="en-US" b="1" dirty="0" smtClean="0"/>
              <a:t>Operate on Output Context</a:t>
            </a:r>
            <a:r>
              <a:rPr lang="en-US" dirty="0" smtClean="0"/>
              <a:t>s</a:t>
            </a:r>
          </a:p>
          <a:p>
            <a:pPr lvl="1"/>
            <a:r>
              <a:rPr lang="en-US" dirty="0" smtClean="0"/>
              <a:t>Since “areas” may be spatial and/or temporal, we use generalized notion of a </a:t>
            </a:r>
            <a:r>
              <a:rPr lang="en-US" b="1" dirty="0" smtClean="0"/>
              <a:t>Context</a:t>
            </a:r>
            <a:r>
              <a:rPr lang="en-US" dirty="0" smtClean="0"/>
              <a:t>, which encapsulates an algorithm’s output region</a:t>
            </a:r>
            <a:endParaRPr lang="en-US" dirty="0"/>
          </a:p>
          <a:p>
            <a:r>
              <a:rPr lang="en-US" b="1" dirty="0" smtClean="0"/>
              <a:t>Execution Paradigm</a:t>
            </a:r>
          </a:p>
          <a:p>
            <a:pPr lvl="1"/>
            <a:r>
              <a:rPr lang="en-US" dirty="0" smtClean="0"/>
              <a:t>Invoked for a particular Context</a:t>
            </a:r>
          </a:p>
          <a:p>
            <a:pPr lvl="1"/>
            <a:r>
              <a:rPr lang="en-US" dirty="0" smtClean="0"/>
              <a:t>Get input necessary to produce output for Context </a:t>
            </a:r>
          </a:p>
          <a:p>
            <a:pPr lvl="1"/>
            <a:r>
              <a:rPr lang="en-US" dirty="0" smtClean="0"/>
              <a:t>Generate outputs for Context</a:t>
            </a:r>
          </a:p>
          <a:p>
            <a:pPr lvl="1"/>
            <a:r>
              <a:rPr lang="en-US" dirty="0" smtClean="0"/>
              <a:t>Terminated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Contexts Overview</a:t>
            </a:r>
            <a:endParaRPr lang="en-US" dirty="0"/>
          </a:p>
        </p:txBody>
      </p:sp>
      <p:sp>
        <p:nvSpPr>
          <p:cNvPr id="3" name="Content Placeholder 2"/>
          <p:cNvSpPr>
            <a:spLocks noGrp="1"/>
          </p:cNvSpPr>
          <p:nvPr>
            <p:ph idx="1"/>
          </p:nvPr>
        </p:nvSpPr>
        <p:spPr>
          <a:xfrm>
            <a:off x="381000" y="3810000"/>
            <a:ext cx="8324850" cy="2438400"/>
          </a:xfrm>
        </p:spPr>
        <p:txBody>
          <a:bodyPr/>
          <a:lstStyle/>
          <a:p>
            <a:r>
              <a:rPr lang="en-US" b="1" dirty="0" smtClean="0"/>
              <a:t>Definition</a:t>
            </a:r>
          </a:p>
          <a:p>
            <a:pPr lvl="1"/>
            <a:r>
              <a:rPr lang="en-US" dirty="0" smtClean="0"/>
              <a:t>Structure defining spatial and/or temporal  extent of a processing region</a:t>
            </a:r>
          </a:p>
          <a:p>
            <a:r>
              <a:rPr lang="en-US" b="1" dirty="0" smtClean="0"/>
              <a:t>Application</a:t>
            </a:r>
          </a:p>
          <a:p>
            <a:pPr lvl="1"/>
            <a:r>
              <a:rPr lang="en-US" dirty="0" smtClean="0"/>
              <a:t>Input : Defines extent of dynamic and static inputs</a:t>
            </a:r>
          </a:p>
          <a:p>
            <a:pPr lvl="1"/>
            <a:r>
              <a:rPr lang="en-US" dirty="0" smtClean="0"/>
              <a:t>Output : Defines output block size</a:t>
            </a:r>
            <a:endParaRPr lang="en-US" dirty="0"/>
          </a:p>
        </p:txBody>
      </p:sp>
      <p:pic>
        <p:nvPicPr>
          <p:cNvPr id="4" name="Picture 7" descr="fulldisk.PNG"/>
          <p:cNvPicPr>
            <a:picLocks noChangeAspect="1"/>
          </p:cNvPicPr>
          <p:nvPr/>
        </p:nvPicPr>
        <p:blipFill>
          <a:blip r:embed="rId3" cstate="print"/>
          <a:srcRect/>
          <a:stretch>
            <a:fillRect/>
          </a:stretch>
        </p:blipFill>
        <p:spPr bwMode="auto">
          <a:xfrm>
            <a:off x="2286000" y="990600"/>
            <a:ext cx="2743200" cy="2714625"/>
          </a:xfrm>
          <a:prstGeom prst="rect">
            <a:avLst/>
          </a:prstGeom>
          <a:noFill/>
          <a:ln w="9525">
            <a:noFill/>
            <a:miter lim="800000"/>
            <a:headEnd/>
            <a:tailEnd/>
          </a:ln>
        </p:spPr>
      </p:pic>
      <p:sp>
        <p:nvSpPr>
          <p:cNvPr id="5" name="Rectangle 4"/>
          <p:cNvSpPr/>
          <p:nvPr/>
        </p:nvSpPr>
        <p:spPr bwMode="auto">
          <a:xfrm>
            <a:off x="3581400" y="1752600"/>
            <a:ext cx="457200" cy="457200"/>
          </a:xfrm>
          <a:prstGeom prst="rect">
            <a:avLst/>
          </a:prstGeom>
          <a:solidFill>
            <a:schemeClr val="accent1">
              <a:alpha val="50000"/>
            </a:schemeClr>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1" name="TextBox 20"/>
          <p:cNvSpPr txBox="1"/>
          <p:nvPr/>
        </p:nvSpPr>
        <p:spPr>
          <a:xfrm>
            <a:off x="5486400" y="1495425"/>
            <a:ext cx="2286000" cy="1200329"/>
          </a:xfrm>
          <a:prstGeom prst="rect">
            <a:avLst/>
          </a:prstGeom>
          <a:noFill/>
        </p:spPr>
        <p:txBody>
          <a:bodyPr wrap="square" rtlCol="0">
            <a:spAutoFit/>
          </a:bodyPr>
          <a:lstStyle/>
          <a:p>
            <a:pPr algn="ctr"/>
            <a:r>
              <a:rPr lang="en-US" sz="1800" b="1" dirty="0" smtClean="0">
                <a:latin typeface="+mn-lt"/>
              </a:rPr>
              <a:t>Example Context</a:t>
            </a:r>
          </a:p>
          <a:p>
            <a:pPr>
              <a:buFont typeface="Arial" pitchFamily="34" charset="0"/>
              <a:buChar char="•"/>
            </a:pPr>
            <a:r>
              <a:rPr lang="en-US" sz="1800" dirty="0" smtClean="0">
                <a:latin typeface="+mn-lt"/>
              </a:rPr>
              <a:t>Absolute location</a:t>
            </a:r>
          </a:p>
          <a:p>
            <a:pPr>
              <a:buFont typeface="Arial" pitchFamily="34" charset="0"/>
              <a:buChar char="•"/>
            </a:pPr>
            <a:r>
              <a:rPr lang="en-US" sz="1800" dirty="0" smtClean="0">
                <a:latin typeface="+mn-lt"/>
              </a:rPr>
              <a:t>Spatial extent</a:t>
            </a:r>
          </a:p>
          <a:p>
            <a:pPr>
              <a:buFont typeface="Arial" pitchFamily="34" charset="0"/>
              <a:buChar char="•"/>
            </a:pPr>
            <a:r>
              <a:rPr lang="en-US" sz="1800" dirty="0" smtClean="0">
                <a:latin typeface="+mn-lt"/>
              </a:rPr>
              <a:t>Absolute Time</a:t>
            </a:r>
          </a:p>
        </p:txBody>
      </p:sp>
      <p:sp>
        <p:nvSpPr>
          <p:cNvPr id="22" name="Right Arrow 21"/>
          <p:cNvSpPr/>
          <p:nvPr/>
        </p:nvSpPr>
        <p:spPr bwMode="auto">
          <a:xfrm rot="10800000">
            <a:off x="4114800" y="1828800"/>
            <a:ext cx="1295400" cy="276225"/>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from New Data to End-Products</a:t>
            </a:r>
            <a:endParaRPr lang="en-US" dirty="0"/>
          </a:p>
        </p:txBody>
      </p:sp>
      <p:sp>
        <p:nvSpPr>
          <p:cNvPr id="3" name="Content Placeholder 2"/>
          <p:cNvSpPr>
            <a:spLocks noGrp="1"/>
          </p:cNvSpPr>
          <p:nvPr>
            <p:ph idx="1"/>
          </p:nvPr>
        </p:nvSpPr>
        <p:spPr/>
        <p:txBody>
          <a:bodyPr/>
          <a:lstStyle/>
          <a:p>
            <a:r>
              <a:rPr lang="en-US" dirty="0" smtClean="0"/>
              <a:t>There are several steps in the algorithm execution environment to move from new data to end-product</a:t>
            </a:r>
          </a:p>
          <a:p>
            <a:pPr lvl="1"/>
            <a:r>
              <a:rPr lang="en-US" b="1" dirty="0" smtClean="0"/>
              <a:t>Pre-Invocation (Algorithm Executor)</a:t>
            </a:r>
          </a:p>
          <a:p>
            <a:pPr lvl="2"/>
            <a:r>
              <a:rPr lang="en-US" dirty="0" smtClean="0"/>
              <a:t>Defines algorithm Contexts</a:t>
            </a:r>
          </a:p>
          <a:p>
            <a:pPr lvl="2"/>
            <a:r>
              <a:rPr lang="en-US" dirty="0" smtClean="0"/>
              <a:t>Gathers input</a:t>
            </a:r>
          </a:p>
          <a:p>
            <a:pPr lvl="1"/>
            <a:r>
              <a:rPr lang="en-US" b="1" dirty="0" smtClean="0"/>
              <a:t>Algorithm Execution (Algorithm)</a:t>
            </a:r>
          </a:p>
          <a:p>
            <a:pPr lvl="2"/>
            <a:r>
              <a:rPr lang="en-US" dirty="0" smtClean="0"/>
              <a:t>Reads input</a:t>
            </a:r>
          </a:p>
          <a:p>
            <a:pPr lvl="2"/>
            <a:r>
              <a:rPr lang="en-US" dirty="0" smtClean="0"/>
              <a:t>Processes data</a:t>
            </a:r>
          </a:p>
          <a:p>
            <a:pPr lvl="2"/>
            <a:r>
              <a:rPr lang="en-US" dirty="0" smtClean="0"/>
              <a:t>Writes output to Data Fabric</a:t>
            </a:r>
          </a:p>
          <a:p>
            <a:pPr lvl="1"/>
            <a:r>
              <a:rPr lang="en-US" b="1" dirty="0" smtClean="0"/>
              <a:t>End-Product Generation (Multiple GS actors)</a:t>
            </a:r>
          </a:p>
          <a:p>
            <a:pPr lvl="2"/>
            <a:r>
              <a:rPr lang="en-US" dirty="0" smtClean="0"/>
              <a:t>Collects algorithm outputs into scene data</a:t>
            </a:r>
          </a:p>
          <a:p>
            <a:pPr lvl="2"/>
            <a:r>
              <a:rPr lang="en-US" dirty="0" smtClean="0"/>
              <a:t>Formats scene data into product files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OES-R Team Proprietary Standard">
  <a:themeElements>
    <a:clrScheme name="GOES-R Team Proprietary Standar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OES-R Team Proprietary Standard">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ES-R Team Proprietary Standar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OES-R Team Proprietary Standar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OES-R Team Proprietary Standard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OES-R Team Proprietary Standard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OES-R Team Proprietary Standar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OES-R Team Proprietary Standar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OES-R Team Proprietary Standar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3E7CA36025A2408E1BEAD9FDE4B0F7" ma:contentTypeVersion="3" ma:contentTypeDescription="Create a new document." ma:contentTypeScope="" ma:versionID="b18b4c2dad069b6d2006fcf99bc4b975">
  <xsd:schema xmlns:xsd="http://www.w3.org/2001/XMLSchema" xmlns:p="http://schemas.microsoft.com/office/2006/metadata/properties" xmlns:ns1="http://schemas.microsoft.com/sharepoint/v3" targetNamespace="http://schemas.microsoft.com/office/2006/metadata/properties" ma:root="true" ma:fieldsID="c8addf185db2c32ec3f25394210d6a3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7D9642F-6EB8-44B1-9862-41572B1AA252}">
  <ds:schemaRefs>
    <ds:schemaRef ds:uri="http://schemas.microsoft.com/sharepoint/v3/contenttype/forms"/>
  </ds:schemaRefs>
</ds:datastoreItem>
</file>

<file path=customXml/itemProps2.xml><?xml version="1.0" encoding="utf-8"?>
<ds:datastoreItem xmlns:ds="http://schemas.openxmlformats.org/officeDocument/2006/customXml" ds:itemID="{749DE6F9-5216-4FDA-AC4E-5DC00797D6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9CDD0AA-C59E-4709-90BF-B7790103B58A}">
  <ds:schemaRefs>
    <ds:schemaRef ds:uri="http://schemas.microsoft.com/office/2006/metadata/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GOES-R non-Proprietary</Template>
  <TotalTime>42286</TotalTime>
  <Words>1287</Words>
  <Application>Microsoft Office PowerPoint</Application>
  <PresentationFormat>On-screen Show (4:3)</PresentationFormat>
  <Paragraphs>269</Paragraphs>
  <Slides>26</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GOES-R Team Proprietary Standard</vt:lpstr>
      <vt:lpstr>Visio</vt:lpstr>
      <vt:lpstr>Slide 1</vt:lpstr>
      <vt:lpstr>Outline</vt:lpstr>
      <vt:lpstr>Product Generation Overview</vt:lpstr>
      <vt:lpstr>Product Generation Responsibilities</vt:lpstr>
      <vt:lpstr>Product Generation Responsibilities</vt:lpstr>
      <vt:lpstr>Algorithm Execution Model</vt:lpstr>
      <vt:lpstr>Algorithm Execution Model</vt:lpstr>
      <vt:lpstr>Contexts Overview</vt:lpstr>
      <vt:lpstr>Getting from New Data to End-Products</vt:lpstr>
      <vt:lpstr>Basic Software Building Blocks</vt:lpstr>
      <vt:lpstr>Algorithm Pre-invocation</vt:lpstr>
      <vt:lpstr>Creating Algorithm Contexts</vt:lpstr>
      <vt:lpstr>Algorithm Strategies</vt:lpstr>
      <vt:lpstr>Combining Context and Algorithm Strategies</vt:lpstr>
      <vt:lpstr>Gathering Inputs</vt:lpstr>
      <vt:lpstr>Algorithm Execution</vt:lpstr>
      <vt:lpstr>Algorithm Execution Lifecycle</vt:lpstr>
      <vt:lpstr>Algorithm Process Flow: Initialization</vt:lpstr>
      <vt:lpstr>Algorithm Process Flow: Compute</vt:lpstr>
      <vt:lpstr>Algorithm Process Flow: Output</vt:lpstr>
      <vt:lpstr>Algorithm Process Flow: Termination</vt:lpstr>
      <vt:lpstr>End-Product Generation</vt:lpstr>
      <vt:lpstr>Complete Product Creation Process</vt:lpstr>
      <vt:lpstr>Algorithm Software Structure</vt:lpstr>
      <vt:lpstr>Algorithm Software</vt:lpstr>
      <vt:lpstr>Algorithm Implementation Summary</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FrameWork TIM</dc:title>
  <dc:creator>smccoy</dc:creator>
  <cp:lastModifiedBy>jdaniels</cp:lastModifiedBy>
  <cp:revision>2596</cp:revision>
  <dcterms:created xsi:type="dcterms:W3CDTF">2010-04-27T22:47:08Z</dcterms:created>
  <dcterms:modified xsi:type="dcterms:W3CDTF">2011-05-31T16:35:59Z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0x0101003B3E7CA36025A2408E1BEAD9FDE4B0F7</vt:lpwstr>
  </property>
</Properties>
</file>