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3" r:id="rId1"/>
  </p:sldMasterIdLst>
  <p:notesMasterIdLst>
    <p:notesMasterId r:id="rId60"/>
  </p:notesMasterIdLst>
  <p:handoutMasterIdLst>
    <p:handoutMasterId r:id="rId61"/>
  </p:handoutMasterIdLst>
  <p:sldIdLst>
    <p:sldId id="1022" r:id="rId2"/>
    <p:sldId id="1073" r:id="rId3"/>
    <p:sldId id="1074" r:id="rId4"/>
    <p:sldId id="993" r:id="rId5"/>
    <p:sldId id="1011" r:id="rId6"/>
    <p:sldId id="1012" r:id="rId7"/>
    <p:sldId id="1000" r:id="rId8"/>
    <p:sldId id="1025" r:id="rId9"/>
    <p:sldId id="1026" r:id="rId10"/>
    <p:sldId id="1027" r:id="rId11"/>
    <p:sldId id="1028" r:id="rId12"/>
    <p:sldId id="1029" r:id="rId13"/>
    <p:sldId id="1092" r:id="rId14"/>
    <p:sldId id="1093" r:id="rId15"/>
    <p:sldId id="1091" r:id="rId16"/>
    <p:sldId id="1084" r:id="rId17"/>
    <p:sldId id="1085" r:id="rId18"/>
    <p:sldId id="1086" r:id="rId19"/>
    <p:sldId id="1087" r:id="rId20"/>
    <p:sldId id="1088" r:id="rId21"/>
    <p:sldId id="1089" r:id="rId22"/>
    <p:sldId id="1032" r:id="rId23"/>
    <p:sldId id="1033" r:id="rId24"/>
    <p:sldId id="1034" r:id="rId25"/>
    <p:sldId id="1036" r:id="rId26"/>
    <p:sldId id="1037" r:id="rId27"/>
    <p:sldId id="1038" r:id="rId28"/>
    <p:sldId id="1039" r:id="rId29"/>
    <p:sldId id="1045" r:id="rId30"/>
    <p:sldId id="1046" r:id="rId31"/>
    <p:sldId id="1047" r:id="rId32"/>
    <p:sldId id="1048" r:id="rId33"/>
    <p:sldId id="1049" r:id="rId34"/>
    <p:sldId id="1050" r:id="rId35"/>
    <p:sldId id="1051" r:id="rId36"/>
    <p:sldId id="1052" r:id="rId37"/>
    <p:sldId id="1053" r:id="rId38"/>
    <p:sldId id="1054" r:id="rId39"/>
    <p:sldId id="1055" r:id="rId40"/>
    <p:sldId id="1056" r:id="rId41"/>
    <p:sldId id="1057" r:id="rId42"/>
    <p:sldId id="1058" r:id="rId43"/>
    <p:sldId id="1060" r:id="rId44"/>
    <p:sldId id="1061" r:id="rId45"/>
    <p:sldId id="1062" r:id="rId46"/>
    <p:sldId id="995" r:id="rId47"/>
    <p:sldId id="996" r:id="rId48"/>
    <p:sldId id="1005" r:id="rId49"/>
    <p:sldId id="1006" r:id="rId50"/>
    <p:sldId id="1017" r:id="rId51"/>
    <p:sldId id="1095" r:id="rId52"/>
    <p:sldId id="1015" r:id="rId53"/>
    <p:sldId id="1020" r:id="rId54"/>
    <p:sldId id="1009" r:id="rId55"/>
    <p:sldId id="1021" r:id="rId56"/>
    <p:sldId id="1075" r:id="rId57"/>
    <p:sldId id="1076" r:id="rId58"/>
    <p:sldId id="1094" r:id="rId59"/>
  </p:sldIdLst>
  <p:sldSz cx="9144000" cy="6858000" type="screen4x3"/>
  <p:notesSz cx="7010400" cy="9296400"/>
  <p:defaultTextStyle>
    <a:defPPr>
      <a:defRPr lang="en-US"/>
    </a:defPPr>
    <a:lvl1pPr algn="l" rtl="0" fontAlgn="base">
      <a:spcBef>
        <a:spcPct val="0"/>
      </a:spcBef>
      <a:spcAft>
        <a:spcPct val="0"/>
      </a:spcAft>
      <a:defRPr sz="2400" i="1" kern="1200">
        <a:solidFill>
          <a:schemeClr val="tx1"/>
        </a:solidFill>
        <a:latin typeface="Bookman Old Style" pitchFamily="18" charset="0"/>
        <a:ea typeface="+mn-ea"/>
        <a:cs typeface="+mn-cs"/>
      </a:defRPr>
    </a:lvl1pPr>
    <a:lvl2pPr marL="457200" algn="l" rtl="0" fontAlgn="base">
      <a:spcBef>
        <a:spcPct val="0"/>
      </a:spcBef>
      <a:spcAft>
        <a:spcPct val="0"/>
      </a:spcAft>
      <a:defRPr sz="2400" i="1" kern="1200">
        <a:solidFill>
          <a:schemeClr val="tx1"/>
        </a:solidFill>
        <a:latin typeface="Bookman Old Style" pitchFamily="18" charset="0"/>
        <a:ea typeface="+mn-ea"/>
        <a:cs typeface="+mn-cs"/>
      </a:defRPr>
    </a:lvl2pPr>
    <a:lvl3pPr marL="914400" algn="l" rtl="0" fontAlgn="base">
      <a:spcBef>
        <a:spcPct val="0"/>
      </a:spcBef>
      <a:spcAft>
        <a:spcPct val="0"/>
      </a:spcAft>
      <a:defRPr sz="2400" i="1" kern="1200">
        <a:solidFill>
          <a:schemeClr val="tx1"/>
        </a:solidFill>
        <a:latin typeface="Bookman Old Style" pitchFamily="18" charset="0"/>
        <a:ea typeface="+mn-ea"/>
        <a:cs typeface="+mn-cs"/>
      </a:defRPr>
    </a:lvl3pPr>
    <a:lvl4pPr marL="1371600" algn="l" rtl="0" fontAlgn="base">
      <a:spcBef>
        <a:spcPct val="0"/>
      </a:spcBef>
      <a:spcAft>
        <a:spcPct val="0"/>
      </a:spcAft>
      <a:defRPr sz="2400" i="1" kern="1200">
        <a:solidFill>
          <a:schemeClr val="tx1"/>
        </a:solidFill>
        <a:latin typeface="Bookman Old Style" pitchFamily="18" charset="0"/>
        <a:ea typeface="+mn-ea"/>
        <a:cs typeface="+mn-cs"/>
      </a:defRPr>
    </a:lvl4pPr>
    <a:lvl5pPr marL="1828800" algn="l" rtl="0" fontAlgn="base">
      <a:spcBef>
        <a:spcPct val="0"/>
      </a:spcBef>
      <a:spcAft>
        <a:spcPct val="0"/>
      </a:spcAft>
      <a:defRPr sz="2400" i="1" kern="1200">
        <a:solidFill>
          <a:schemeClr val="tx1"/>
        </a:solidFill>
        <a:latin typeface="Bookman Old Style" pitchFamily="18" charset="0"/>
        <a:ea typeface="+mn-ea"/>
        <a:cs typeface="+mn-cs"/>
      </a:defRPr>
    </a:lvl5pPr>
    <a:lvl6pPr marL="2286000" algn="l" defTabSz="914400" rtl="0" eaLnBrk="1" latinLnBrk="0" hangingPunct="1">
      <a:defRPr sz="2400" i="1" kern="1200">
        <a:solidFill>
          <a:schemeClr val="tx1"/>
        </a:solidFill>
        <a:latin typeface="Bookman Old Style" pitchFamily="18" charset="0"/>
        <a:ea typeface="+mn-ea"/>
        <a:cs typeface="+mn-cs"/>
      </a:defRPr>
    </a:lvl6pPr>
    <a:lvl7pPr marL="2743200" algn="l" defTabSz="914400" rtl="0" eaLnBrk="1" latinLnBrk="0" hangingPunct="1">
      <a:defRPr sz="2400" i="1" kern="1200">
        <a:solidFill>
          <a:schemeClr val="tx1"/>
        </a:solidFill>
        <a:latin typeface="Bookman Old Style" pitchFamily="18" charset="0"/>
        <a:ea typeface="+mn-ea"/>
        <a:cs typeface="+mn-cs"/>
      </a:defRPr>
    </a:lvl7pPr>
    <a:lvl8pPr marL="3200400" algn="l" defTabSz="914400" rtl="0" eaLnBrk="1" latinLnBrk="0" hangingPunct="1">
      <a:defRPr sz="2400" i="1" kern="1200">
        <a:solidFill>
          <a:schemeClr val="tx1"/>
        </a:solidFill>
        <a:latin typeface="Bookman Old Style" pitchFamily="18" charset="0"/>
        <a:ea typeface="+mn-ea"/>
        <a:cs typeface="+mn-cs"/>
      </a:defRPr>
    </a:lvl8pPr>
    <a:lvl9pPr marL="3657600" algn="l" defTabSz="914400" rtl="0" eaLnBrk="1" latinLnBrk="0" hangingPunct="1">
      <a:defRPr sz="2400" i="1" kern="1200">
        <a:solidFill>
          <a:schemeClr val="tx1"/>
        </a:solidFill>
        <a:latin typeface="Bookman Old Style"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caldo, Anthony" initials="AM" lastIdx="219" clrIdx="0"/>
  <p:cmAuthor id="1" name="Sagar, Savitha" initials="SS" lastIdx="10" clrIdx="1"/>
  <p:cmAuthor id="2" name="Chae, Sharon" initials="SC" lastIdx="52" clrIdx="2"/>
  <p:cmAuthor id="3" name="Thompson, Brian L" initials="BT" lastIdx="10" clrIdx="3"/>
  <p:cmAuthor id="4" name="Pearson, Elizabeth Ann" initials="EP" lastIdx="1"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9999"/>
    <a:srgbClr val="FC8004"/>
    <a:srgbClr val="F9DBA5"/>
    <a:srgbClr val="FF9F9F"/>
    <a:srgbClr val="80CCCC"/>
    <a:srgbClr val="8099CC"/>
    <a:srgbClr val="67CC33"/>
    <a:srgbClr val="002776"/>
    <a:srgbClr val="3366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86765" autoAdjust="0"/>
  </p:normalViewPr>
  <p:slideViewPr>
    <p:cSldViewPr snapToGrid="0" snapToObjects="1">
      <p:cViewPr>
        <p:scale>
          <a:sx n="80" d="100"/>
          <a:sy n="80" d="100"/>
        </p:scale>
        <p:origin x="-324" y="102"/>
      </p:cViewPr>
      <p:guideLst>
        <p:guide orient="horz" pos="1092"/>
        <p:guide pos="528"/>
      </p:guideLst>
    </p:cSldViewPr>
  </p:slideViewPr>
  <p:outlineViewPr>
    <p:cViewPr>
      <p:scale>
        <a:sx n="33" d="100"/>
        <a:sy n="33" d="100"/>
      </p:scale>
      <p:origin x="0" y="4764"/>
    </p:cViewPr>
  </p:outlineViewPr>
  <p:notesTextViewPr>
    <p:cViewPr>
      <p:scale>
        <a:sx n="100" d="100"/>
        <a:sy n="100" d="100"/>
      </p:scale>
      <p:origin x="0" y="0"/>
    </p:cViewPr>
  </p:notesTextViewPr>
  <p:sorterViewPr>
    <p:cViewPr>
      <p:scale>
        <a:sx n="100" d="100"/>
        <a:sy n="100" d="100"/>
      </p:scale>
      <p:origin x="0" y="20178"/>
    </p:cViewPr>
  </p:sorterViewPr>
  <p:notesViewPr>
    <p:cSldViewPr snapToGrid="0" snapToObjects="1">
      <p:cViewPr>
        <p:scale>
          <a:sx n="75" d="100"/>
          <a:sy n="75" d="100"/>
        </p:scale>
        <p:origin x="-2136" y="-72"/>
      </p:cViewPr>
      <p:guideLst>
        <p:guide orient="horz" pos="2928"/>
        <p:guide pos="2209"/>
      </p:guideLst>
    </p:cSldViewPr>
  </p:notesViewPr>
  <p:gridSpacing cx="86144100" cy="86144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2" y="0"/>
            <a:ext cx="3038475" cy="465139"/>
          </a:xfrm>
          <a:prstGeom prst="rect">
            <a:avLst/>
          </a:prstGeom>
          <a:noFill/>
          <a:ln w="9525">
            <a:noFill/>
            <a:miter lim="800000"/>
            <a:headEnd/>
            <a:tailEnd/>
          </a:ln>
          <a:effectLst/>
        </p:spPr>
        <p:txBody>
          <a:bodyPr vert="horz" wrap="square" lIns="92417" tIns="46207" rIns="92417" bIns="46207" numCol="1" anchor="t" anchorCtr="0" compatLnSpc="1">
            <a:prstTxWarp prst="textNoShape">
              <a:avLst/>
            </a:prstTxWarp>
          </a:bodyPr>
          <a:lstStyle>
            <a:lvl1pPr defTabSz="924338" eaLnBrk="0" hangingPunct="0">
              <a:defRPr sz="1200" i="0">
                <a:latin typeface="Times New Roman" pitchFamily="18" charset="0"/>
              </a:defRPr>
            </a:lvl1pPr>
          </a:lstStyle>
          <a:p>
            <a:endParaRPr lang="en-US" dirty="0"/>
          </a:p>
        </p:txBody>
      </p:sp>
      <p:sp>
        <p:nvSpPr>
          <p:cNvPr id="78851" name="Rectangle 3"/>
          <p:cNvSpPr>
            <a:spLocks noGrp="1" noChangeArrowheads="1"/>
          </p:cNvSpPr>
          <p:nvPr>
            <p:ph type="dt" sz="quarter" idx="1"/>
          </p:nvPr>
        </p:nvSpPr>
        <p:spPr bwMode="auto">
          <a:xfrm>
            <a:off x="3971928" y="0"/>
            <a:ext cx="3038475" cy="465139"/>
          </a:xfrm>
          <a:prstGeom prst="rect">
            <a:avLst/>
          </a:prstGeom>
          <a:noFill/>
          <a:ln w="9525">
            <a:noFill/>
            <a:miter lim="800000"/>
            <a:headEnd/>
            <a:tailEnd/>
          </a:ln>
          <a:effectLst/>
        </p:spPr>
        <p:txBody>
          <a:bodyPr vert="horz" wrap="square" lIns="92417" tIns="46207" rIns="92417" bIns="46207" numCol="1" anchor="t" anchorCtr="0" compatLnSpc="1">
            <a:prstTxWarp prst="textNoShape">
              <a:avLst/>
            </a:prstTxWarp>
          </a:bodyPr>
          <a:lstStyle>
            <a:lvl1pPr algn="r" defTabSz="924338" eaLnBrk="0" hangingPunct="0">
              <a:defRPr sz="1200" i="0">
                <a:latin typeface="Times New Roman" pitchFamily="18" charset="0"/>
              </a:defRPr>
            </a:lvl1pPr>
          </a:lstStyle>
          <a:p>
            <a:endParaRPr lang="en-US" dirty="0"/>
          </a:p>
        </p:txBody>
      </p:sp>
      <p:sp>
        <p:nvSpPr>
          <p:cNvPr id="78852" name="Rectangle 4"/>
          <p:cNvSpPr>
            <a:spLocks noGrp="1" noChangeArrowheads="1"/>
          </p:cNvSpPr>
          <p:nvPr>
            <p:ph type="ftr" sz="quarter" idx="2"/>
          </p:nvPr>
        </p:nvSpPr>
        <p:spPr bwMode="auto">
          <a:xfrm>
            <a:off x="2" y="8831266"/>
            <a:ext cx="3038475" cy="465138"/>
          </a:xfrm>
          <a:prstGeom prst="rect">
            <a:avLst/>
          </a:prstGeom>
          <a:noFill/>
          <a:ln w="9525">
            <a:noFill/>
            <a:miter lim="800000"/>
            <a:headEnd/>
            <a:tailEnd/>
          </a:ln>
          <a:effectLst/>
        </p:spPr>
        <p:txBody>
          <a:bodyPr vert="horz" wrap="square" lIns="92417" tIns="46207" rIns="92417" bIns="46207" numCol="1" anchor="b" anchorCtr="0" compatLnSpc="1">
            <a:prstTxWarp prst="textNoShape">
              <a:avLst/>
            </a:prstTxWarp>
          </a:bodyPr>
          <a:lstStyle>
            <a:lvl1pPr defTabSz="924338" eaLnBrk="0" hangingPunct="0">
              <a:defRPr sz="1200" i="0">
                <a:latin typeface="Times New Roman" pitchFamily="18" charset="0"/>
              </a:defRPr>
            </a:lvl1pPr>
          </a:lstStyle>
          <a:p>
            <a:endParaRPr lang="en-US" dirty="0"/>
          </a:p>
        </p:txBody>
      </p:sp>
      <p:sp>
        <p:nvSpPr>
          <p:cNvPr id="78853" name="Rectangle 5"/>
          <p:cNvSpPr>
            <a:spLocks noGrp="1" noChangeArrowheads="1"/>
          </p:cNvSpPr>
          <p:nvPr>
            <p:ph type="sldNum" sz="quarter" idx="3"/>
          </p:nvPr>
        </p:nvSpPr>
        <p:spPr bwMode="auto">
          <a:xfrm>
            <a:off x="3971928" y="8831266"/>
            <a:ext cx="3038475" cy="465138"/>
          </a:xfrm>
          <a:prstGeom prst="rect">
            <a:avLst/>
          </a:prstGeom>
          <a:noFill/>
          <a:ln w="9525">
            <a:noFill/>
            <a:miter lim="800000"/>
            <a:headEnd/>
            <a:tailEnd/>
          </a:ln>
          <a:effectLst/>
        </p:spPr>
        <p:txBody>
          <a:bodyPr vert="horz" wrap="square" lIns="92417" tIns="46207" rIns="92417" bIns="46207" numCol="1" anchor="b" anchorCtr="0" compatLnSpc="1">
            <a:prstTxWarp prst="textNoShape">
              <a:avLst/>
            </a:prstTxWarp>
          </a:bodyPr>
          <a:lstStyle>
            <a:lvl1pPr algn="r" defTabSz="924338" eaLnBrk="0" hangingPunct="0">
              <a:defRPr sz="1200" i="0">
                <a:latin typeface="Times New Roman" pitchFamily="18" charset="0"/>
              </a:defRPr>
            </a:lvl1pPr>
          </a:lstStyle>
          <a:p>
            <a:fld id="{37AA8A14-2226-46B7-8989-3330DB2EE0C8}" type="slidenum">
              <a:rPr lang="en-US"/>
              <a:pPr/>
              <a:t>‹#›</a:t>
            </a:fld>
            <a:endParaRPr lang="en-US" dirty="0"/>
          </a:p>
        </p:txBody>
      </p:sp>
    </p:spTree>
    <p:extLst>
      <p:ext uri="{BB962C8B-B14F-4D97-AF65-F5344CB8AC3E}">
        <p14:creationId xmlns="" xmlns:p14="http://schemas.microsoft.com/office/powerpoint/2010/main" val="4074708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0"/>
            <a:ext cx="3038475" cy="465139"/>
          </a:xfrm>
          <a:prstGeom prst="rect">
            <a:avLst/>
          </a:prstGeom>
          <a:noFill/>
          <a:ln w="9525">
            <a:noFill/>
            <a:miter lim="800000"/>
            <a:headEnd/>
            <a:tailEnd/>
          </a:ln>
          <a:effectLst/>
        </p:spPr>
        <p:txBody>
          <a:bodyPr vert="horz" wrap="square" lIns="92417" tIns="46207" rIns="92417" bIns="46207" numCol="1" anchor="t" anchorCtr="0" compatLnSpc="1">
            <a:prstTxWarp prst="textNoShape">
              <a:avLst/>
            </a:prstTxWarp>
          </a:bodyPr>
          <a:lstStyle>
            <a:lvl1pPr defTabSz="924338" eaLnBrk="0" hangingPunct="0">
              <a:defRPr sz="1200" i="0">
                <a:latin typeface="Times" pitchFamily="18" charset="0"/>
              </a:defRPr>
            </a:lvl1pPr>
          </a:lstStyle>
          <a:p>
            <a:endParaRPr lang="en-US" dirty="0"/>
          </a:p>
        </p:txBody>
      </p:sp>
      <p:sp>
        <p:nvSpPr>
          <p:cNvPr id="6147" name="Rectangle 3"/>
          <p:cNvSpPr>
            <a:spLocks noGrp="1" noChangeArrowheads="1"/>
          </p:cNvSpPr>
          <p:nvPr>
            <p:ph type="dt" idx="1"/>
          </p:nvPr>
        </p:nvSpPr>
        <p:spPr bwMode="auto">
          <a:xfrm>
            <a:off x="3971928" y="0"/>
            <a:ext cx="3038475" cy="465139"/>
          </a:xfrm>
          <a:prstGeom prst="rect">
            <a:avLst/>
          </a:prstGeom>
          <a:noFill/>
          <a:ln w="9525">
            <a:noFill/>
            <a:miter lim="800000"/>
            <a:headEnd/>
            <a:tailEnd/>
          </a:ln>
          <a:effectLst/>
        </p:spPr>
        <p:txBody>
          <a:bodyPr vert="horz" wrap="square" lIns="92417" tIns="46207" rIns="92417" bIns="46207" numCol="1" anchor="t" anchorCtr="0" compatLnSpc="1">
            <a:prstTxWarp prst="textNoShape">
              <a:avLst/>
            </a:prstTxWarp>
          </a:bodyPr>
          <a:lstStyle>
            <a:lvl1pPr algn="r" defTabSz="924338" eaLnBrk="0" hangingPunct="0">
              <a:defRPr sz="1200" i="0">
                <a:latin typeface="Times" pitchFamily="18" charset="0"/>
              </a:defRPr>
            </a:lvl1pPr>
          </a:lstStyle>
          <a:p>
            <a:endParaRPr lang="en-US" dirty="0"/>
          </a:p>
        </p:txBody>
      </p:sp>
      <p:sp>
        <p:nvSpPr>
          <p:cNvPr id="6148" name="Rectangle 4"/>
          <p:cNvSpPr>
            <a:spLocks noGrp="1" noRot="1" noChangeAspect="1" noChangeArrowheads="1" noTextEdit="1"/>
          </p:cNvSpPr>
          <p:nvPr>
            <p:ph type="sldImg" idx="2"/>
          </p:nvPr>
        </p:nvSpPr>
        <p:spPr bwMode="auto">
          <a:xfrm>
            <a:off x="1182688" y="695325"/>
            <a:ext cx="4646612" cy="34861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5041" y="4416428"/>
            <a:ext cx="5140325" cy="4183062"/>
          </a:xfrm>
          <a:prstGeom prst="rect">
            <a:avLst/>
          </a:prstGeom>
          <a:noFill/>
          <a:ln w="9525">
            <a:noFill/>
            <a:miter lim="800000"/>
            <a:headEnd/>
            <a:tailEnd/>
          </a:ln>
          <a:effectLst/>
        </p:spPr>
        <p:txBody>
          <a:bodyPr vert="horz" wrap="square" lIns="92417" tIns="46207" rIns="92417" bIns="4620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2" y="8831266"/>
            <a:ext cx="3038475" cy="465138"/>
          </a:xfrm>
          <a:prstGeom prst="rect">
            <a:avLst/>
          </a:prstGeom>
          <a:noFill/>
          <a:ln w="9525">
            <a:noFill/>
            <a:miter lim="800000"/>
            <a:headEnd/>
            <a:tailEnd/>
          </a:ln>
          <a:effectLst/>
        </p:spPr>
        <p:txBody>
          <a:bodyPr vert="horz" wrap="square" lIns="92417" tIns="46207" rIns="92417" bIns="46207" numCol="1" anchor="b" anchorCtr="0" compatLnSpc="1">
            <a:prstTxWarp prst="textNoShape">
              <a:avLst/>
            </a:prstTxWarp>
          </a:bodyPr>
          <a:lstStyle>
            <a:lvl1pPr defTabSz="924338" eaLnBrk="0" hangingPunct="0">
              <a:defRPr sz="1200" i="0">
                <a:latin typeface="Times" pitchFamily="18" charset="0"/>
              </a:defRPr>
            </a:lvl1pPr>
          </a:lstStyle>
          <a:p>
            <a:endParaRPr lang="en-US" dirty="0"/>
          </a:p>
        </p:txBody>
      </p:sp>
      <p:sp>
        <p:nvSpPr>
          <p:cNvPr id="6151" name="Rectangle 7"/>
          <p:cNvSpPr>
            <a:spLocks noGrp="1" noChangeArrowheads="1"/>
          </p:cNvSpPr>
          <p:nvPr>
            <p:ph type="sldNum" sz="quarter" idx="5"/>
          </p:nvPr>
        </p:nvSpPr>
        <p:spPr bwMode="auto">
          <a:xfrm>
            <a:off x="3971928" y="8831266"/>
            <a:ext cx="3038475" cy="465138"/>
          </a:xfrm>
          <a:prstGeom prst="rect">
            <a:avLst/>
          </a:prstGeom>
          <a:noFill/>
          <a:ln w="9525">
            <a:noFill/>
            <a:miter lim="800000"/>
            <a:headEnd/>
            <a:tailEnd/>
          </a:ln>
          <a:effectLst/>
        </p:spPr>
        <p:txBody>
          <a:bodyPr vert="horz" wrap="square" lIns="92417" tIns="46207" rIns="92417" bIns="46207" numCol="1" anchor="b" anchorCtr="0" compatLnSpc="1">
            <a:prstTxWarp prst="textNoShape">
              <a:avLst/>
            </a:prstTxWarp>
          </a:bodyPr>
          <a:lstStyle>
            <a:lvl1pPr algn="r" defTabSz="924338" eaLnBrk="0" hangingPunct="0">
              <a:defRPr sz="1200" i="0">
                <a:latin typeface="Times" pitchFamily="18" charset="0"/>
              </a:defRPr>
            </a:lvl1pPr>
          </a:lstStyle>
          <a:p>
            <a:fld id="{6CB33EA3-20D9-412E-A58D-13BB7B6A896F}" type="slidenum">
              <a:rPr lang="en-US"/>
              <a:pPr/>
              <a:t>‹#›</a:t>
            </a:fld>
            <a:endParaRPr lang="en-US" dirty="0"/>
          </a:p>
        </p:txBody>
      </p:sp>
    </p:spTree>
    <p:extLst>
      <p:ext uri="{BB962C8B-B14F-4D97-AF65-F5344CB8AC3E}">
        <p14:creationId xmlns="" xmlns:p14="http://schemas.microsoft.com/office/powerpoint/2010/main" val="37674918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B33EA3-20D9-412E-A58D-13BB7B6A896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CB33EA3-20D9-412E-A58D-13BB7B6A896F}" type="slidenum">
              <a:rPr lang="en-US" smtClean="0">
                <a:solidFill>
                  <a:prstClr val="black"/>
                </a:solidFill>
              </a:rPr>
              <a:pPr/>
              <a:t>4</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CB33EA3-20D9-412E-A58D-13BB7B6A896F}"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CB33EA3-20D9-412E-A58D-13BB7B6A896F}" type="slidenum">
              <a:rPr lang="en-US" smtClean="0">
                <a:solidFill>
                  <a:prstClr val="black"/>
                </a:solidFill>
              </a:rPr>
              <a:pPr/>
              <a:t>46</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6CB33EA3-20D9-412E-A58D-13BB7B6A896F}" type="slidenum">
              <a:rPr lang="en-US" smtClean="0">
                <a:solidFill>
                  <a:prstClr val="black"/>
                </a:solidFill>
              </a:rPr>
              <a:pPr/>
              <a:t>47</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524000" y="3724275"/>
            <a:ext cx="6248400" cy="0"/>
          </a:xfrm>
          <a:prstGeom prst="line">
            <a:avLst/>
          </a:prstGeom>
          <a:ln w="9525">
            <a:gradFill flip="none" rotWithShape="1">
              <a:gsLst>
                <a:gs pos="0">
                  <a:schemeClr val="bg1">
                    <a:lumMod val="75000"/>
                  </a:schemeClr>
                </a:gs>
                <a:gs pos="91000">
                  <a:schemeClr val="bg1"/>
                </a:gs>
              </a:gsLst>
              <a:path path="shape">
                <a:fillToRect l="50000" t="50000" r="50000" b="50000"/>
              </a:path>
              <a:tileRect/>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91989BD4-B490-4F9E-9AF6-4BECB715388A}" type="datetime1">
              <a:rPr lang="en-US"/>
              <a:pPr>
                <a:defRPr/>
              </a:pPr>
              <a:t>10/31/2012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7" name="Slide Number Placeholder 5"/>
          <p:cNvSpPr>
            <a:spLocks noGrp="1"/>
          </p:cNvSpPr>
          <p:nvPr>
            <p:ph type="sldNum" sz="quarter" idx="12"/>
          </p:nvPr>
        </p:nvSpPr>
        <p:spPr/>
        <p:txBody>
          <a:bodyPr/>
          <a:lstStyle>
            <a:lvl1pPr>
              <a:defRPr/>
            </a:lvl1pPr>
          </a:lstStyle>
          <a:p>
            <a:fld id="{F47CA98E-BBD5-488D-871E-24E2AF62542A}" type="slidenum">
              <a:rPr lang="en-US" smtClean="0"/>
              <a:pPr/>
              <a:t>‹#›</a:t>
            </a:fld>
            <a:endParaRPr lang="en-US"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E4BCC8-01EC-4833-9E7F-22935B1A3959}" type="datetime1">
              <a:rPr lang="en-US"/>
              <a:pPr>
                <a:defRPr/>
              </a:pPr>
              <a:t>10/31/2012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6" name="Slide Number Placeholder 5"/>
          <p:cNvSpPr>
            <a:spLocks noGrp="1"/>
          </p:cNvSpPr>
          <p:nvPr>
            <p:ph type="sldNum" sz="quarter" idx="12"/>
          </p:nvPr>
        </p:nvSpPr>
        <p:spPr/>
        <p:txBody>
          <a:bodyPr/>
          <a:lstStyle>
            <a:lvl1pPr>
              <a:defRPr/>
            </a:lvl1pPr>
          </a:lstStyle>
          <a:p>
            <a:fld id="{69723B44-09F2-4DE0-8FEA-03487E628BE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B0F4D9-A662-49D4-85D1-105D65E66853}" type="datetime1">
              <a:rPr lang="en-US"/>
              <a:pPr>
                <a:defRPr/>
              </a:pPr>
              <a:t>10/31/2012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6" name="Slide Number Placeholder 5"/>
          <p:cNvSpPr>
            <a:spLocks noGrp="1"/>
          </p:cNvSpPr>
          <p:nvPr>
            <p:ph type="sldNum" sz="quarter" idx="12"/>
          </p:nvPr>
        </p:nvSpPr>
        <p:spPr/>
        <p:txBody>
          <a:bodyPr/>
          <a:lstStyle>
            <a:lvl1pPr>
              <a:defRPr/>
            </a:lvl1pPr>
          </a:lstStyle>
          <a:p>
            <a:fld id="{F47CA98E-BBD5-488D-871E-24E2AF62542A}" type="slidenum">
              <a:rPr lang="en-US" smtClean="0"/>
              <a:pPr/>
              <a:t>‹#›</a:t>
            </a:fld>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F7A602-4972-4BA4-8E01-59986DBF5DDB}" type="datetime1">
              <a:rPr lang="en-US"/>
              <a:pPr>
                <a:defRPr/>
              </a:pPr>
              <a:t>10/31/2012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6" name="Slide Number Placeholder 5"/>
          <p:cNvSpPr>
            <a:spLocks noGrp="1"/>
          </p:cNvSpPr>
          <p:nvPr>
            <p:ph type="sldNum" sz="quarter" idx="12"/>
          </p:nvPr>
        </p:nvSpPr>
        <p:spPr/>
        <p:txBody>
          <a:bodyPr/>
          <a:lstStyle>
            <a:lvl1pPr>
              <a:defRPr/>
            </a:lvl1pPr>
          </a:lstStyle>
          <a:p>
            <a:fld id="{AD5C65D8-92DE-4CED-B19E-899E729591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F1AD17-353B-4139-B90E-B4AD7BF26C2A}" type="datetime1">
              <a:rPr lang="en-US"/>
              <a:pPr>
                <a:defRPr/>
              </a:pPr>
              <a:t>10/31/2012</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6" name="Slide Number Placeholder 5"/>
          <p:cNvSpPr>
            <a:spLocks noGrp="1"/>
          </p:cNvSpPr>
          <p:nvPr>
            <p:ph type="sldNum" sz="quarter" idx="12"/>
          </p:nvPr>
        </p:nvSpPr>
        <p:spPr/>
        <p:txBody>
          <a:bodyPr/>
          <a:lstStyle>
            <a:lvl1pPr>
              <a:defRPr/>
            </a:lvl1pPr>
          </a:lstStyle>
          <a:p>
            <a:fld id="{3236A36B-5B33-40F9-857C-A897DD82543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40B66BA-14FF-4B0B-9E57-FE9526E24AC8}" type="datetime1">
              <a:rPr lang="en-US"/>
              <a:pPr>
                <a:defRPr/>
              </a:pPr>
              <a:t>10/31/2012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7" name="Slide Number Placeholder 5"/>
          <p:cNvSpPr>
            <a:spLocks noGrp="1"/>
          </p:cNvSpPr>
          <p:nvPr>
            <p:ph type="sldNum" sz="quarter" idx="12"/>
          </p:nvPr>
        </p:nvSpPr>
        <p:spPr/>
        <p:txBody>
          <a:bodyPr/>
          <a:lstStyle>
            <a:lvl1pPr>
              <a:defRPr/>
            </a:lvl1pPr>
          </a:lstStyle>
          <a:p>
            <a:fld id="{221F2AFC-B6F0-404C-AAD0-0E7E0C606D1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8748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514599"/>
            <a:ext cx="4040188" cy="3611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8748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14599"/>
            <a:ext cx="4041775" cy="3611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2B13C091-3250-41AD-9638-71D89C01DB56}" type="datetime1">
              <a:rPr lang="en-US"/>
              <a:pPr>
                <a:defRPr/>
              </a:pPr>
              <a:t>10/31/2012</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9" name="Slide Number Placeholder 5"/>
          <p:cNvSpPr>
            <a:spLocks noGrp="1"/>
          </p:cNvSpPr>
          <p:nvPr>
            <p:ph type="sldNum" sz="quarter" idx="12"/>
          </p:nvPr>
        </p:nvSpPr>
        <p:spPr/>
        <p:txBody>
          <a:bodyPr/>
          <a:lstStyle>
            <a:lvl1pPr>
              <a:defRPr/>
            </a:lvl1pPr>
          </a:lstStyle>
          <a:p>
            <a:fld id="{F2E9332F-4C4E-4E9A-9212-B362A9914FA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3D15FB6-D8A2-4529-AEC1-93A7FFBF877F}" type="datetime1">
              <a:rPr lang="en-US"/>
              <a:pPr>
                <a:defRPr/>
              </a:pPr>
              <a:t>10/31/2012</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5" name="Slide Number Placeholder 5"/>
          <p:cNvSpPr>
            <a:spLocks noGrp="1"/>
          </p:cNvSpPr>
          <p:nvPr>
            <p:ph type="sldNum" sz="quarter" idx="12"/>
          </p:nvPr>
        </p:nvSpPr>
        <p:spPr/>
        <p:txBody>
          <a:bodyPr/>
          <a:lstStyle>
            <a:lvl1pPr>
              <a:defRPr/>
            </a:lvl1pPr>
          </a:lstStyle>
          <a:p>
            <a:fld id="{0CEDF8CE-FA76-42EB-8C9E-B14C2EBCEC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AC16C4-377E-4B6D-8418-3C2A47CEC258}" type="datetime1">
              <a:rPr lang="en-US"/>
              <a:pPr>
                <a:defRPr/>
              </a:pPr>
              <a:t>10/31/2012</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4" name="Slide Number Placeholder 5"/>
          <p:cNvSpPr>
            <a:spLocks noGrp="1"/>
          </p:cNvSpPr>
          <p:nvPr>
            <p:ph type="sldNum" sz="quarter" idx="12"/>
          </p:nvPr>
        </p:nvSpPr>
        <p:spPr/>
        <p:txBody>
          <a:bodyPr/>
          <a:lstStyle>
            <a:lvl1pPr>
              <a:defRPr/>
            </a:lvl1pPr>
          </a:lstStyle>
          <a:p>
            <a:fld id="{E8D4EA0D-F01D-4865-B57D-28D8AAAEEA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71550"/>
            <a:ext cx="3008313" cy="1009650"/>
          </a:xfrm>
        </p:spPr>
        <p:txBody>
          <a:bodyPr anchor="b"/>
          <a:lstStyle>
            <a:lvl1pPr algn="l">
              <a:defRPr sz="20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5"/>
          <p:cNvSpPr>
            <a:spLocks noGrp="1"/>
          </p:cNvSpPr>
          <p:nvPr>
            <p:ph sz="quarter" idx="4"/>
          </p:nvPr>
        </p:nvSpPr>
        <p:spPr>
          <a:xfrm>
            <a:off x="3657600" y="990600"/>
            <a:ext cx="5032375" cy="5135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C048BDA-510D-4ED8-9721-2D23A44C189A}" type="datetime1">
              <a:rPr lang="en-US"/>
              <a:pPr>
                <a:defRPr/>
              </a:pPr>
              <a:t>10/31/2012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7" name="Slide Number Placeholder 5"/>
          <p:cNvSpPr>
            <a:spLocks noGrp="1"/>
          </p:cNvSpPr>
          <p:nvPr>
            <p:ph type="sldNum" sz="quarter" idx="12"/>
          </p:nvPr>
        </p:nvSpPr>
        <p:spPr/>
        <p:txBody>
          <a:bodyPr/>
          <a:lstStyle>
            <a:lvl1pPr>
              <a:defRPr/>
            </a:lvl1pPr>
          </a:lstStyle>
          <a:p>
            <a:fld id="{D10A78AD-E888-4B2D-ACCC-BD5C84F693E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66799"/>
            <a:ext cx="5486400" cy="36607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E54098-BDC6-421F-9C5B-60FFAFFCD1D6}" type="datetime1">
              <a:rPr lang="en-US"/>
              <a:pPr>
                <a:defRPr/>
              </a:pPr>
              <a:t>10/31/2012</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Office of Citizen Services and Innovative Technologies</a:t>
            </a:r>
          </a:p>
        </p:txBody>
      </p:sp>
      <p:sp>
        <p:nvSpPr>
          <p:cNvPr id="7" name="Slide Number Placeholder 5"/>
          <p:cNvSpPr>
            <a:spLocks noGrp="1"/>
          </p:cNvSpPr>
          <p:nvPr>
            <p:ph type="sldNum" sz="quarter" idx="12"/>
          </p:nvPr>
        </p:nvSpPr>
        <p:spPr/>
        <p:txBody>
          <a:bodyPr/>
          <a:lstStyle>
            <a:lvl1pPr>
              <a:defRPr/>
            </a:lvl1pPr>
          </a:lstStyle>
          <a:p>
            <a:fld id="{ACF8FDF1-1864-480B-B9C1-C5678A425E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ounded Rectangle 10"/>
          <p:cNvSpPr/>
          <p:nvPr/>
        </p:nvSpPr>
        <p:spPr>
          <a:xfrm>
            <a:off x="304800" y="685800"/>
            <a:ext cx="8534400" cy="5943600"/>
          </a:xfrm>
          <a:prstGeom prst="roundRect">
            <a:avLst>
              <a:gd name="adj" fmla="val 3766"/>
            </a:avLst>
          </a:prstGeom>
          <a:gradFill>
            <a:gsLst>
              <a:gs pos="0">
                <a:srgbClr val="F7F7F7"/>
              </a:gs>
              <a:gs pos="45000">
                <a:schemeClr val="bg1"/>
              </a:gs>
              <a:gs pos="100000">
                <a:srgbClr val="E0E0E0"/>
              </a:gs>
            </a:gsLst>
            <a:lin ang="16200000" scaled="0"/>
          </a:gradFill>
          <a:ln w="6350">
            <a:solidFill>
              <a:srgbClr val="E0E0E0"/>
            </a:solidFill>
          </a:ln>
          <a:effectLst>
            <a:outerShdw blurRad="114300" algn="ctr" rotWithShape="0">
              <a:schemeClr val="bg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 name="Picture 11" descr="swoosh_star.gif"/>
          <p:cNvPicPr>
            <a:picLocks noChangeAspect="1"/>
          </p:cNvPicPr>
          <p:nvPr/>
        </p:nvPicPr>
        <p:blipFill>
          <a:blip r:embed="rId13" cstate="print"/>
          <a:stretch>
            <a:fillRect/>
          </a:stretch>
        </p:blipFill>
        <p:spPr>
          <a:xfrm>
            <a:off x="381000" y="762000"/>
            <a:ext cx="1295400" cy="531813"/>
          </a:xfrm>
          <a:prstGeom prst="rect">
            <a:avLst/>
          </a:prstGeom>
          <a:noFill/>
          <a:ln>
            <a:noFill/>
          </a:ln>
          <a:effectLst>
            <a:outerShdw blurRad="88900" dist="50800" dir="6000000" sx="101000" sy="101000" algn="tl" rotWithShape="0">
              <a:prstClr val="black">
                <a:alpha val="22000"/>
              </a:prstClr>
            </a:outerShdw>
          </a:effectLst>
        </p:spPr>
      </p:pic>
      <p:sp>
        <p:nvSpPr>
          <p:cNvPr id="1028" name="Title Placeholder 1"/>
          <p:cNvSpPr>
            <a:spLocks noGrp="1"/>
          </p:cNvSpPr>
          <p:nvPr>
            <p:ph type="title"/>
          </p:nvPr>
        </p:nvSpPr>
        <p:spPr bwMode="auto">
          <a:xfrm>
            <a:off x="457200" y="9906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828800"/>
            <a:ext cx="82296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7391400" y="6264275"/>
            <a:ext cx="685800" cy="365125"/>
          </a:xfrm>
          <a:prstGeom prst="rect">
            <a:avLst/>
          </a:prstGeom>
        </p:spPr>
        <p:txBody>
          <a:bodyPr vert="horz" lIns="91440" tIns="45720" rIns="91440" bIns="45720" rtlCol="0" anchor="ctr"/>
          <a:lstStyle>
            <a:lvl1pPr algn="l" fontAlgn="auto">
              <a:spcBef>
                <a:spcPts val="0"/>
              </a:spcBef>
              <a:spcAft>
                <a:spcPts val="0"/>
              </a:spcAft>
              <a:defRPr sz="900" smtClean="0">
                <a:solidFill>
                  <a:schemeClr val="tx1">
                    <a:tint val="75000"/>
                  </a:schemeClr>
                </a:solidFill>
                <a:latin typeface="+mn-lt"/>
                <a:cs typeface="+mn-cs"/>
              </a:defRPr>
            </a:lvl1pPr>
          </a:lstStyle>
          <a:p>
            <a:pPr>
              <a:defRPr/>
            </a:pPr>
            <a:fld id="{CD47D031-2E2E-4985-B7F5-F20407F20385}" type="datetime1">
              <a:rPr lang="en-US"/>
              <a:pPr>
                <a:defRPr/>
              </a:pPr>
              <a:t>10/31/2012</a:t>
            </a:fld>
            <a:endParaRPr lang="en-US" dirty="0"/>
          </a:p>
        </p:txBody>
      </p:sp>
      <p:sp>
        <p:nvSpPr>
          <p:cNvPr id="5" name="Footer Placeholder 4"/>
          <p:cNvSpPr>
            <a:spLocks noGrp="1"/>
          </p:cNvSpPr>
          <p:nvPr>
            <p:ph type="ftr" sz="quarter" idx="3"/>
          </p:nvPr>
        </p:nvSpPr>
        <p:spPr>
          <a:xfrm>
            <a:off x="838200" y="6264275"/>
            <a:ext cx="2743200" cy="365125"/>
          </a:xfrm>
          <a:prstGeom prst="rect">
            <a:avLst/>
          </a:prstGeom>
        </p:spPr>
        <p:txBody>
          <a:bodyPr vert="horz" lIns="91440" tIns="45720" rIns="91440" bIns="45720" rtlCol="0" anchor="ctr"/>
          <a:lstStyle>
            <a:lvl1pPr algn="ctr" fontAlgn="auto">
              <a:spcBef>
                <a:spcPts val="0"/>
              </a:spcBef>
              <a:spcAft>
                <a:spcPts val="0"/>
              </a:spcAft>
              <a:defRPr sz="900" dirty="0" smtClean="0">
                <a:solidFill>
                  <a:schemeClr val="tx1">
                    <a:tint val="75000"/>
                  </a:schemeClr>
                </a:solidFill>
                <a:latin typeface="+mn-lt"/>
                <a:cs typeface="+mn-cs"/>
              </a:defRPr>
            </a:lvl1pPr>
          </a:lstStyle>
          <a:p>
            <a:pPr>
              <a:defRPr/>
            </a:pPr>
            <a:r>
              <a:rPr lang="en-US"/>
              <a:t>Office of Citizen Services and Innovative Technologies</a:t>
            </a:r>
          </a:p>
        </p:txBody>
      </p:sp>
      <p:sp>
        <p:nvSpPr>
          <p:cNvPr id="6" name="Slide Number Placeholder 5"/>
          <p:cNvSpPr>
            <a:spLocks noGrp="1"/>
          </p:cNvSpPr>
          <p:nvPr>
            <p:ph type="sldNum" sz="quarter" idx="4"/>
          </p:nvPr>
        </p:nvSpPr>
        <p:spPr>
          <a:xfrm>
            <a:off x="8305800" y="6264275"/>
            <a:ext cx="381000"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cs typeface="+mn-cs"/>
              </a:defRPr>
            </a:lvl1pPr>
          </a:lstStyle>
          <a:p>
            <a:fld id="{F47CA98E-BBD5-488D-871E-24E2AF62542A}" type="slidenum">
              <a:rPr lang="en-US" smtClean="0"/>
              <a:pPr/>
              <a:t>‹#›</a:t>
            </a:fld>
            <a:endParaRPr lang="en-US" dirty="0"/>
          </a:p>
        </p:txBody>
      </p:sp>
      <p:grpSp>
        <p:nvGrpSpPr>
          <p:cNvPr id="2" name="Group 6"/>
          <p:cNvGrpSpPr>
            <a:grpSpLocks/>
          </p:cNvGrpSpPr>
          <p:nvPr/>
        </p:nvGrpSpPr>
        <p:grpSpPr bwMode="auto">
          <a:xfrm>
            <a:off x="0" y="0"/>
            <a:ext cx="9144000" cy="501650"/>
            <a:chOff x="0" y="0"/>
            <a:chExt cx="9144000" cy="501868"/>
          </a:xfrm>
        </p:grpSpPr>
        <p:sp>
          <p:nvSpPr>
            <p:cNvPr id="8" name="Rectangle 7"/>
            <p:cNvSpPr/>
            <p:nvPr userDrawn="1"/>
          </p:nvSpPr>
          <p:spPr>
            <a:xfrm>
              <a:off x="0" y="0"/>
              <a:ext cx="9144000" cy="304932"/>
            </a:xfrm>
            <a:prstGeom prst="rect">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Wave 8"/>
            <p:cNvSpPr/>
            <p:nvPr userDrawn="1"/>
          </p:nvSpPr>
          <p:spPr>
            <a:xfrm>
              <a:off x="0" y="0"/>
              <a:ext cx="9144000" cy="501868"/>
            </a:xfrm>
            <a:prstGeom prst="wave">
              <a:avLst>
                <a:gd name="adj1" fmla="val 20000"/>
                <a:gd name="adj2" fmla="val 0"/>
              </a:avLst>
            </a:prstGeom>
            <a:solidFill>
              <a:srgbClr val="C412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Wave 9"/>
            <p:cNvSpPr/>
            <p:nvPr userDrawn="1"/>
          </p:nvSpPr>
          <p:spPr>
            <a:xfrm>
              <a:off x="0" y="0"/>
              <a:ext cx="9144000" cy="381166"/>
            </a:xfrm>
            <a:prstGeom prst="wave">
              <a:avLst>
                <a:gd name="adj1" fmla="val 20000"/>
                <a:gd name="adj2" fmla="val 0"/>
              </a:avLst>
            </a:prstGeom>
            <a:solidFill>
              <a:srgbClr val="1C3F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pic>
        <p:nvPicPr>
          <p:cNvPr id="1034" name="Picture 2"/>
          <p:cNvPicPr>
            <a:picLocks noChangeAspect="1" noChangeArrowheads="1"/>
          </p:cNvPicPr>
          <p:nvPr/>
        </p:nvPicPr>
        <p:blipFill>
          <a:blip r:embed="rId14" cstate="print"/>
          <a:srcRect/>
          <a:stretch>
            <a:fillRect/>
          </a:stretch>
        </p:blipFill>
        <p:spPr bwMode="auto">
          <a:xfrm>
            <a:off x="457200" y="6118225"/>
            <a:ext cx="381000"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ctr" rtl="0" eaLnBrk="1" fontAlgn="base" hangingPunct="1">
        <a:spcBef>
          <a:spcPct val="0"/>
        </a:spcBef>
        <a:spcAft>
          <a:spcPct val="0"/>
        </a:spcAft>
        <a:defRPr sz="2800" b="1" kern="1200">
          <a:solidFill>
            <a:srgbClr val="1C3F95"/>
          </a:solidFill>
          <a:latin typeface="+mj-lt"/>
          <a:ea typeface="+mj-ea"/>
          <a:cs typeface="+mj-cs"/>
        </a:defRPr>
      </a:lvl1pPr>
      <a:lvl2pPr algn="ctr" rtl="0" eaLnBrk="1" fontAlgn="base" hangingPunct="1">
        <a:spcBef>
          <a:spcPct val="0"/>
        </a:spcBef>
        <a:spcAft>
          <a:spcPct val="0"/>
        </a:spcAft>
        <a:defRPr sz="2800" b="1">
          <a:solidFill>
            <a:srgbClr val="1C3F95"/>
          </a:solidFill>
          <a:latin typeface="Calibri" pitchFamily="34" charset="0"/>
        </a:defRPr>
      </a:lvl2pPr>
      <a:lvl3pPr algn="ctr" rtl="0" eaLnBrk="1" fontAlgn="base" hangingPunct="1">
        <a:spcBef>
          <a:spcPct val="0"/>
        </a:spcBef>
        <a:spcAft>
          <a:spcPct val="0"/>
        </a:spcAft>
        <a:defRPr sz="2800" b="1">
          <a:solidFill>
            <a:srgbClr val="1C3F95"/>
          </a:solidFill>
          <a:latin typeface="Calibri" pitchFamily="34" charset="0"/>
        </a:defRPr>
      </a:lvl3pPr>
      <a:lvl4pPr algn="ctr" rtl="0" eaLnBrk="1" fontAlgn="base" hangingPunct="1">
        <a:spcBef>
          <a:spcPct val="0"/>
        </a:spcBef>
        <a:spcAft>
          <a:spcPct val="0"/>
        </a:spcAft>
        <a:defRPr sz="2800" b="1">
          <a:solidFill>
            <a:srgbClr val="1C3F95"/>
          </a:solidFill>
          <a:latin typeface="Calibri" pitchFamily="34" charset="0"/>
        </a:defRPr>
      </a:lvl4pPr>
      <a:lvl5pPr algn="ctr" rtl="0" eaLnBrk="1" fontAlgn="base" hangingPunct="1">
        <a:spcBef>
          <a:spcPct val="0"/>
        </a:spcBef>
        <a:spcAft>
          <a:spcPct val="0"/>
        </a:spcAft>
        <a:defRPr sz="2800" b="1">
          <a:solidFill>
            <a:srgbClr val="1C3F95"/>
          </a:solidFill>
          <a:latin typeface="Calibri" pitchFamily="34" charset="0"/>
        </a:defRPr>
      </a:lvl5pPr>
      <a:lvl6pPr marL="457200" algn="ctr" rtl="0" eaLnBrk="1" fontAlgn="base" hangingPunct="1">
        <a:spcBef>
          <a:spcPct val="0"/>
        </a:spcBef>
        <a:spcAft>
          <a:spcPct val="0"/>
        </a:spcAft>
        <a:defRPr sz="2800" b="1">
          <a:solidFill>
            <a:srgbClr val="1C3F95"/>
          </a:solidFill>
          <a:latin typeface="Calibri" pitchFamily="34" charset="0"/>
        </a:defRPr>
      </a:lvl6pPr>
      <a:lvl7pPr marL="914400" algn="ctr" rtl="0" eaLnBrk="1" fontAlgn="base" hangingPunct="1">
        <a:spcBef>
          <a:spcPct val="0"/>
        </a:spcBef>
        <a:spcAft>
          <a:spcPct val="0"/>
        </a:spcAft>
        <a:defRPr sz="2800" b="1">
          <a:solidFill>
            <a:srgbClr val="1C3F95"/>
          </a:solidFill>
          <a:latin typeface="Calibri" pitchFamily="34" charset="0"/>
        </a:defRPr>
      </a:lvl7pPr>
      <a:lvl8pPr marL="1371600" algn="ctr" rtl="0" eaLnBrk="1" fontAlgn="base" hangingPunct="1">
        <a:spcBef>
          <a:spcPct val="0"/>
        </a:spcBef>
        <a:spcAft>
          <a:spcPct val="0"/>
        </a:spcAft>
        <a:defRPr sz="2800" b="1">
          <a:solidFill>
            <a:srgbClr val="1C3F95"/>
          </a:solidFill>
          <a:latin typeface="Calibri" pitchFamily="34" charset="0"/>
        </a:defRPr>
      </a:lvl8pPr>
      <a:lvl9pPr marL="1828800" algn="ctr" rtl="0" eaLnBrk="1" fontAlgn="base" hangingPunct="1">
        <a:spcBef>
          <a:spcPct val="0"/>
        </a:spcBef>
        <a:spcAft>
          <a:spcPct val="0"/>
        </a:spcAft>
        <a:defRPr sz="2800" b="1">
          <a:solidFill>
            <a:srgbClr val="1C3F95"/>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5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2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19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7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http://www.gsa.gov/portal/content/104356"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howto.gov/web-content/manage/write-for-the-web" TargetMode="External"/><Relationship Id="rId2" Type="http://schemas.openxmlformats.org/officeDocument/2006/relationships/hyperlink" Target="http://www.plainlanguage.gov/howto/guidelines/FederalPLGuidelines/index.cfm?CFID=8994471&amp;CFTOKEN=20b8bff61ede9fe6-72F1D75C-1372-4138-C966DFB2751660A9&amp;jsessionid=5e3067ab96479f4bf5a32b34543324364547" TargetMode="External"/><Relationship Id="rId1" Type="http://schemas.openxmlformats.org/officeDocument/2006/relationships/slideLayout" Target="../slideLayouts/slideLayout2.xml"/><Relationship Id="rId6" Type="http://schemas.openxmlformats.org/officeDocument/2006/relationships/hyperlink" Target="http://www.howto.gov/training" TargetMode="External"/><Relationship Id="rId5" Type="http://schemas.openxmlformats.org/officeDocument/2006/relationships/hyperlink" Target="http://www.usability.gov/" TargetMode="External"/><Relationship Id="rId4" Type="http://schemas.openxmlformats.org/officeDocument/2006/relationships/hyperlink" Target="http://www.plainlanguage.gov/plLaw/index.cfm"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www.clarity-international.net/" TargetMode="External"/><Relationship Id="rId2" Type="http://schemas.openxmlformats.org/officeDocument/2006/relationships/hyperlink" Target="http://centerforplainlanguage.org/" TargetMode="External"/><Relationship Id="rId1" Type="http://schemas.openxmlformats.org/officeDocument/2006/relationships/slideLayout" Target="../slideLayouts/slideLayout2.xml"/><Relationship Id="rId4" Type="http://schemas.openxmlformats.org/officeDocument/2006/relationships/hyperlink" Target="http://www.plainlanguagenetwork.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Essentials of Plain LANGUAGE </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p:txBody>
          <a:bodyPr/>
          <a:lstStyle/>
          <a:p>
            <a:r>
              <a:rPr lang="en-US" dirty="0" smtClean="0"/>
              <a:t>October 31, 2012</a:t>
            </a:r>
            <a:endParaRPr lang="en-US" dirty="0"/>
          </a:p>
        </p:txBody>
      </p:sp>
      <p:sp>
        <p:nvSpPr>
          <p:cNvPr id="4" name="Slide Number Placeholder 3"/>
          <p:cNvSpPr>
            <a:spLocks noGrp="1"/>
          </p:cNvSpPr>
          <p:nvPr>
            <p:ph type="sldNum" sz="quarter" idx="12"/>
          </p:nvPr>
        </p:nvSpPr>
        <p:spPr/>
        <p:txBody>
          <a:bodyPr/>
          <a:lstStyle/>
          <a:p>
            <a:fld id="{3236A36B-5B33-40F9-857C-A897DD82543C}"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Coast Guard Boating Information (Revised)</a:t>
            </a:r>
            <a:endParaRPr lang="en-US" dirty="0"/>
          </a:p>
        </p:txBody>
      </p:sp>
      <p:sp>
        <p:nvSpPr>
          <p:cNvPr id="3" name="Content Placeholder 2"/>
          <p:cNvSpPr>
            <a:spLocks noGrp="1"/>
          </p:cNvSpPr>
          <p:nvPr>
            <p:ph idx="1"/>
          </p:nvPr>
        </p:nvSpPr>
        <p:spPr/>
        <p:txBody>
          <a:bodyPr/>
          <a:lstStyle/>
          <a:p>
            <a:r>
              <a:rPr lang="en-US" dirty="0" smtClean="0"/>
              <a:t>Carbon monoxide is a silent killer.  The Coast Guard recommends that you use a carbon monoxide detection device on your boat to reduce the risk of being exposed to high levels of CO.  You may choose from a variety of devices. (39 words)</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Organize to serve the reader</a:t>
            </a:r>
            <a:endParaRPr lang="en-US" dirty="0"/>
          </a:p>
        </p:txBody>
      </p:sp>
      <p:sp>
        <p:nvSpPr>
          <p:cNvPr id="3" name="Content Placeholder 2"/>
          <p:cNvSpPr>
            <a:spLocks noGrp="1"/>
          </p:cNvSpPr>
          <p:nvPr>
            <p:ph idx="1"/>
          </p:nvPr>
        </p:nvSpPr>
        <p:spPr/>
        <p:txBody>
          <a:bodyPr/>
          <a:lstStyle/>
          <a:p>
            <a:pPr>
              <a:defRPr/>
            </a:pPr>
            <a:r>
              <a:rPr lang="en-US" sz="2800" dirty="0" smtClean="0"/>
              <a:t>Anticipate questions an informed reader is likely to ask</a:t>
            </a:r>
          </a:p>
          <a:p>
            <a:pPr>
              <a:defRPr/>
            </a:pPr>
            <a:r>
              <a:rPr lang="en-US" sz="2800" dirty="0" smtClean="0"/>
              <a:t>Organize writing to answer questions in the order the reader will ask them</a:t>
            </a: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Headings</a:t>
            </a:r>
            <a:endParaRPr lang="en-US" dirty="0"/>
          </a:p>
        </p:txBody>
      </p:sp>
      <p:sp>
        <p:nvSpPr>
          <p:cNvPr id="3" name="Content Placeholder 2"/>
          <p:cNvSpPr>
            <a:spLocks noGrp="1"/>
          </p:cNvSpPr>
          <p:nvPr>
            <p:ph idx="1"/>
          </p:nvPr>
        </p:nvSpPr>
        <p:spPr/>
        <p:txBody>
          <a:bodyPr/>
          <a:lstStyle/>
          <a:p>
            <a:pPr>
              <a:defRPr/>
            </a:pPr>
            <a:r>
              <a:rPr lang="en-US" sz="2800" dirty="0" smtClean="0"/>
              <a:t>Allow the reader to quickly find relevant information</a:t>
            </a:r>
          </a:p>
          <a:p>
            <a:pPr>
              <a:defRPr/>
            </a:pPr>
            <a:r>
              <a:rPr lang="en-US" sz="2800" dirty="0" smtClean="0"/>
              <a:t>Break up the information</a:t>
            </a:r>
          </a:p>
          <a:p>
            <a:pPr>
              <a:defRPr/>
            </a:pPr>
            <a:r>
              <a:rPr lang="en-US" sz="2800" dirty="0" smtClean="0"/>
              <a:t>Increase blank space on the page</a:t>
            </a:r>
          </a:p>
          <a:p>
            <a:pPr>
              <a:defRPr/>
            </a:pPr>
            <a:r>
              <a:rPr lang="en-US" sz="2800" dirty="0" smtClean="0"/>
              <a:t>Informative headings help the reader navigate the document</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question headings</a:t>
            </a:r>
            <a:endParaRPr lang="en-US" dirty="0"/>
          </a:p>
        </p:txBody>
      </p:sp>
      <p:sp>
        <p:nvSpPr>
          <p:cNvPr id="3" name="Content Placeholder 2"/>
          <p:cNvSpPr>
            <a:spLocks noGrp="1"/>
          </p:cNvSpPr>
          <p:nvPr>
            <p:ph idx="1"/>
          </p:nvPr>
        </p:nvSpPr>
        <p:spPr/>
        <p:txBody>
          <a:bodyPr/>
          <a:lstStyle/>
          <a:p>
            <a:pPr>
              <a:defRPr/>
            </a:pPr>
            <a:r>
              <a:rPr lang="en-US" sz="2800" dirty="0" smtClean="0"/>
              <a:t>Readers have questions in mind</a:t>
            </a:r>
          </a:p>
          <a:p>
            <a:pPr>
              <a:defRPr/>
            </a:pPr>
            <a:r>
              <a:rPr lang="en-US" sz="2800" dirty="0" smtClean="0"/>
              <a:t>Questions help readers relate to the information</a:t>
            </a:r>
          </a:p>
          <a:p>
            <a:pPr>
              <a:defRPr/>
            </a:pPr>
            <a:r>
              <a:rPr lang="en-US" sz="2800" dirty="0" smtClean="0"/>
              <a:t>Questions help you organize the information</a:t>
            </a:r>
            <a:endParaRPr lang="en-US" dirty="0" smtClean="0"/>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know if I am eligible to extend my stay in the United States?</a:t>
            </a:r>
            <a:endParaRPr lang="en-US" dirty="0"/>
          </a:p>
        </p:txBody>
      </p:sp>
      <p:sp>
        <p:nvSpPr>
          <p:cNvPr id="3" name="Content Placeholder 2"/>
          <p:cNvSpPr>
            <a:spLocks noGrp="1"/>
          </p:cNvSpPr>
          <p:nvPr>
            <p:ph idx="1"/>
          </p:nvPr>
        </p:nvSpPr>
        <p:spPr/>
        <p:txBody>
          <a:bodyPr/>
          <a:lstStyle/>
          <a:p>
            <a:pPr eaLnBrk="0" hangingPunct="0">
              <a:spcBef>
                <a:spcPct val="50000"/>
              </a:spcBef>
              <a:buNone/>
            </a:pPr>
            <a:r>
              <a:rPr lang="en-US" dirty="0" smtClean="0"/>
              <a:t>You may apply for an extension of stay in the United States if:</a:t>
            </a:r>
          </a:p>
          <a:p>
            <a:pPr eaLnBrk="0" hangingPunct="0">
              <a:spcBef>
                <a:spcPct val="50000"/>
              </a:spcBef>
              <a:buNone/>
            </a:pPr>
            <a:r>
              <a:rPr lang="en-US" dirty="0" smtClean="0"/>
              <a:t>• </a:t>
            </a:r>
            <a:r>
              <a:rPr lang="en-US" sz="1800" dirty="0" smtClean="0"/>
              <a:t>You were lawfully admitted into the United States as a nonimmigrant;</a:t>
            </a:r>
          </a:p>
          <a:p>
            <a:pPr eaLnBrk="0" hangingPunct="0">
              <a:spcBef>
                <a:spcPct val="50000"/>
              </a:spcBef>
              <a:buNone/>
            </a:pPr>
            <a:r>
              <a:rPr lang="en-US" sz="1800" dirty="0" smtClean="0"/>
              <a:t>• You have not committed any act that makes you ineligible to receive an immigration benefit;</a:t>
            </a:r>
          </a:p>
          <a:p>
            <a:pPr eaLnBrk="0" hangingPunct="0">
              <a:spcBef>
                <a:spcPct val="50000"/>
              </a:spcBef>
              <a:buNone/>
            </a:pPr>
            <a:r>
              <a:rPr lang="en-US" sz="1800" dirty="0" smtClean="0"/>
              <a:t>• There is no other factor that requires you to depart the United States prior to extending status (for example, a USCIS officer may determine that you should obtain a new visa prior extending your status); and</a:t>
            </a:r>
          </a:p>
          <a:p>
            <a:pPr eaLnBrk="0" hangingPunct="0">
              <a:spcBef>
                <a:spcPct val="50000"/>
              </a:spcBef>
              <a:buNone/>
            </a:pPr>
            <a:r>
              <a:rPr lang="en-US" dirty="0" smtClean="0"/>
              <a:t>• </a:t>
            </a:r>
            <a:r>
              <a:rPr lang="en-US" sz="1800" dirty="0" smtClean="0"/>
              <a:t>You submit an application for an extension of stay before the expiration date on your Form I-94. (There are certain very limited circumstances under which USCIS will excuse a late submission.)</a:t>
            </a:r>
            <a:endParaRPr lang="en-US" sz="1800"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lists</a:t>
            </a:r>
            <a:endParaRPr lang="en-US" dirty="0"/>
          </a:p>
        </p:txBody>
      </p:sp>
      <p:sp>
        <p:nvSpPr>
          <p:cNvPr id="3" name="Content Placeholder 2"/>
          <p:cNvSpPr>
            <a:spLocks noGrp="1"/>
          </p:cNvSpPr>
          <p:nvPr>
            <p:ph idx="1"/>
          </p:nvPr>
        </p:nvSpPr>
        <p:spPr/>
        <p:txBody>
          <a:bodyPr/>
          <a:lstStyle/>
          <a:p>
            <a:pPr>
              <a:defRPr/>
            </a:pPr>
            <a:r>
              <a:rPr lang="en-US" sz="2800" dirty="0" smtClean="0"/>
              <a:t>Make it easy for the reader to identify all items or steps in a process,</a:t>
            </a:r>
          </a:p>
          <a:p>
            <a:pPr>
              <a:defRPr/>
            </a:pPr>
            <a:r>
              <a:rPr lang="en-US" sz="2800" dirty="0" smtClean="0"/>
              <a:t>Add blank space for easy reading, and</a:t>
            </a:r>
          </a:p>
          <a:p>
            <a:pPr>
              <a:defRPr/>
            </a:pPr>
            <a:r>
              <a:rPr lang="en-US" sz="2800" dirty="0" smtClean="0"/>
              <a:t>Help the reader see the structure of your document.</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make lists too long</a:t>
            </a:r>
            <a:endParaRPr lang="en-US" dirty="0"/>
          </a:p>
        </p:txBody>
      </p:sp>
      <p:sp>
        <p:nvSpPr>
          <p:cNvPr id="3" name="Content Placeholder 2"/>
          <p:cNvSpPr>
            <a:spLocks noGrp="1"/>
          </p:cNvSpPr>
          <p:nvPr>
            <p:ph idx="1"/>
          </p:nvPr>
        </p:nvSpPr>
        <p:spPr/>
        <p:txBody>
          <a:bodyPr/>
          <a:lstStyle/>
          <a:p>
            <a:pPr>
              <a:defRPr/>
            </a:pPr>
            <a:r>
              <a:rPr lang="en-US" dirty="0" smtClean="0"/>
              <a:t>Research suggests that seven items are the maximum that work well in a list.  </a:t>
            </a:r>
          </a:p>
          <a:p>
            <a:pPr>
              <a:defRPr/>
            </a:pPr>
            <a:r>
              <a:rPr lang="en-US" dirty="0" smtClean="0"/>
              <a:t>Longer lists are hard to navigate.</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How easy is this to read?</a:t>
            </a:r>
            <a:endParaRPr lang="en-US" dirty="0"/>
          </a:p>
        </p:txBody>
      </p:sp>
      <p:sp>
        <p:nvSpPr>
          <p:cNvPr id="3" name="Content Placeholder 2"/>
          <p:cNvSpPr>
            <a:spLocks noGrp="1"/>
          </p:cNvSpPr>
          <p:nvPr>
            <p:ph idx="1"/>
          </p:nvPr>
        </p:nvSpPr>
        <p:spPr/>
        <p:txBody>
          <a:bodyPr/>
          <a:lstStyle/>
          <a:p>
            <a:pPr>
              <a:buNone/>
            </a:pPr>
            <a:r>
              <a:rPr lang="en-US" sz="2000" dirty="0" smtClean="0"/>
              <a:t>	</a:t>
            </a:r>
            <a:r>
              <a:rPr lang="en-US" sz="2400" dirty="0" smtClean="0"/>
              <a:t>U.S. Citizenship and Immigration Services (USCIS) is expanding its Direct Mail Program to provide that filings of Form I-800A, Application for Determination of Suitability to Adopt a Child from a Convention Country, Form I-800A Supplement 1, Listing of Adult Member of the Household, Supplement 2, Consent to Disclose Information, Supplement 3, Request for Action on Approved Form I-800A, Form I-800, Petition to Classify Convention Adoptee as an Immediate Relative, Supplement 1, Consent to Disclose Information, for the Hague Adoption Convention be filed at a designated Chicago, Illinois lockbox facility for initial processing.</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in list format</a:t>
            </a:r>
            <a:endParaRPr lang="en-US" dirty="0"/>
          </a:p>
        </p:txBody>
      </p:sp>
      <p:sp>
        <p:nvSpPr>
          <p:cNvPr id="3" name="Content Placeholder 2"/>
          <p:cNvSpPr>
            <a:spLocks noGrp="1"/>
          </p:cNvSpPr>
          <p:nvPr>
            <p:ph idx="1"/>
          </p:nvPr>
        </p:nvSpPr>
        <p:spPr/>
        <p:txBody>
          <a:bodyPr/>
          <a:lstStyle/>
          <a:p>
            <a:pPr>
              <a:lnSpc>
                <a:spcPct val="80000"/>
              </a:lnSpc>
              <a:buNone/>
              <a:defRPr/>
            </a:pPr>
            <a:r>
              <a:rPr lang="en-US" sz="2000" dirty="0" smtClean="0"/>
              <a:t>U.S. Citizenship and Immigration Services (USCIS) is expanding its Direct Mail Program to include the following forms:</a:t>
            </a:r>
          </a:p>
          <a:p>
            <a:pPr>
              <a:lnSpc>
                <a:spcPct val="80000"/>
              </a:lnSpc>
              <a:buNone/>
              <a:defRPr/>
            </a:pPr>
            <a:endParaRPr lang="en-US" sz="2000" b="1" dirty="0" smtClean="0"/>
          </a:p>
          <a:p>
            <a:pPr>
              <a:lnSpc>
                <a:spcPct val="80000"/>
              </a:lnSpc>
              <a:defRPr/>
            </a:pPr>
            <a:r>
              <a:rPr lang="en-US" sz="2000" b="1" dirty="0" smtClean="0"/>
              <a:t>Form I-800A, Application for Determination of Suitability to Adopt a Child from a Convention Country</a:t>
            </a:r>
          </a:p>
          <a:p>
            <a:pPr>
              <a:lnSpc>
                <a:spcPct val="80000"/>
              </a:lnSpc>
              <a:defRPr/>
            </a:pPr>
            <a:r>
              <a:rPr lang="en-US" sz="2000" b="1" dirty="0" smtClean="0"/>
              <a:t>Form I-800A Supplement 1, Listing of Adult Member of the Household</a:t>
            </a:r>
          </a:p>
          <a:p>
            <a:pPr>
              <a:lnSpc>
                <a:spcPct val="80000"/>
              </a:lnSpc>
              <a:defRPr/>
            </a:pPr>
            <a:r>
              <a:rPr lang="en-US" sz="2000" b="1" dirty="0" smtClean="0"/>
              <a:t>Form I-800A Supplement 2, Consent to Disclose Information</a:t>
            </a:r>
          </a:p>
          <a:p>
            <a:pPr>
              <a:lnSpc>
                <a:spcPct val="80000"/>
              </a:lnSpc>
              <a:defRPr/>
            </a:pPr>
            <a:r>
              <a:rPr lang="en-US" sz="2000" b="1" dirty="0" smtClean="0"/>
              <a:t>Form I-800A Supplement 3, Request for Action on Approved Form I-800A</a:t>
            </a:r>
          </a:p>
          <a:p>
            <a:pPr>
              <a:lnSpc>
                <a:spcPct val="80000"/>
              </a:lnSpc>
              <a:defRPr/>
            </a:pPr>
            <a:r>
              <a:rPr lang="en-US" sz="2000" b="1" dirty="0" smtClean="0"/>
              <a:t>Form I-800, Petition to Classify Convention Adoptee as an Immediate Relative</a:t>
            </a:r>
          </a:p>
          <a:p>
            <a:pPr>
              <a:lnSpc>
                <a:spcPct val="80000"/>
              </a:lnSpc>
              <a:defRPr/>
            </a:pPr>
            <a:r>
              <a:rPr lang="en-US" sz="2000" b="1" dirty="0" smtClean="0"/>
              <a:t>The Form I-800 Supplement 1, Consent to Disclose Information</a:t>
            </a:r>
            <a:r>
              <a:rPr lang="en-US" sz="2000" dirty="0" smtClean="0"/>
              <a:t>.</a:t>
            </a:r>
          </a:p>
          <a:p>
            <a:pPr>
              <a:lnSpc>
                <a:spcPct val="80000"/>
              </a:lnSpc>
              <a:defRPr/>
            </a:pPr>
            <a:endParaRPr lang="en-US" sz="2000" dirty="0" smtClean="0"/>
          </a:p>
          <a:p>
            <a:pPr>
              <a:lnSpc>
                <a:spcPct val="80000"/>
              </a:lnSpc>
              <a:buNone/>
              <a:defRPr/>
            </a:pPr>
            <a:r>
              <a:rPr lang="en-US" sz="2000" dirty="0" smtClean="0"/>
              <a:t>Mail these forms to the Chicago Lockbox facility.</a:t>
            </a:r>
            <a:endParaRPr lang="en-US" sz="2000"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tables?</a:t>
            </a:r>
            <a:endParaRPr lang="en-US" dirty="0"/>
          </a:p>
        </p:txBody>
      </p:sp>
      <p:sp>
        <p:nvSpPr>
          <p:cNvPr id="3" name="Content Placeholder 2"/>
          <p:cNvSpPr>
            <a:spLocks noGrp="1"/>
          </p:cNvSpPr>
          <p:nvPr>
            <p:ph idx="1"/>
          </p:nvPr>
        </p:nvSpPr>
        <p:spPr/>
        <p:txBody>
          <a:bodyPr/>
          <a:lstStyle/>
          <a:p>
            <a:pPr>
              <a:buNone/>
              <a:defRPr/>
            </a:pPr>
            <a:r>
              <a:rPr lang="en-US" dirty="0" smtClean="0"/>
              <a:t>Tables</a:t>
            </a:r>
          </a:p>
          <a:p>
            <a:pPr>
              <a:defRPr/>
            </a:pPr>
            <a:r>
              <a:rPr lang="en-US" dirty="0" smtClean="0"/>
              <a:t>Save words</a:t>
            </a:r>
          </a:p>
          <a:p>
            <a:pPr>
              <a:defRPr/>
            </a:pPr>
            <a:r>
              <a:rPr lang="en-US" dirty="0" smtClean="0"/>
              <a:t>Make it easy to locate specific provisions</a:t>
            </a:r>
          </a:p>
          <a:p>
            <a:pPr>
              <a:defRPr/>
            </a:pPr>
            <a:r>
              <a:rPr lang="en-US" dirty="0" smtClean="0"/>
              <a:t>Make it easy to take in complex material at a glance</a:t>
            </a:r>
          </a:p>
          <a:p>
            <a:pPr>
              <a:defRPr/>
            </a:pPr>
            <a:r>
              <a:rPr lang="en-US" dirty="0" smtClean="0"/>
              <a:t>Make your logic and structure clear</a:t>
            </a: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a:t>
            </a:r>
            <a:endParaRPr lang="en-US" dirty="0"/>
          </a:p>
        </p:txBody>
      </p:sp>
      <p:sp>
        <p:nvSpPr>
          <p:cNvPr id="3" name="Content Placeholder 2"/>
          <p:cNvSpPr>
            <a:spLocks noGrp="1"/>
          </p:cNvSpPr>
          <p:nvPr>
            <p:ph idx="1"/>
          </p:nvPr>
        </p:nvSpPr>
        <p:spPr/>
        <p:txBody>
          <a:bodyPr/>
          <a:lstStyle/>
          <a:p>
            <a:r>
              <a:rPr lang="en-US" dirty="0" smtClean="0"/>
              <a:t>Katherine Spivey, Plain Language Launcher, General Services Administration</a:t>
            </a: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Sending expense forms</a:t>
            </a:r>
            <a:endParaRPr lang="en-US" dirty="0"/>
          </a:p>
        </p:txBody>
      </p:sp>
      <p:sp>
        <p:nvSpPr>
          <p:cNvPr id="3" name="Content Placeholder 2"/>
          <p:cNvSpPr>
            <a:spLocks noGrp="1"/>
          </p:cNvSpPr>
          <p:nvPr>
            <p:ph idx="1"/>
          </p:nvPr>
        </p:nvSpPr>
        <p:spPr/>
        <p:txBody>
          <a:bodyPr/>
          <a:lstStyle/>
          <a:p>
            <a:pPr>
              <a:buNone/>
            </a:pPr>
            <a:r>
              <a:rPr lang="en-US" sz="2800" dirty="0" smtClean="0"/>
              <a:t>	</a:t>
            </a:r>
            <a:r>
              <a:rPr lang="en-US" sz="3200" dirty="0" smtClean="0"/>
              <a:t>We must receive your completed expense form on or before the 15th day of the second month following the month you are reporting if you do not submit your form electronically, or the 25th day of the second month following the month you are reporting if you submit your form electronically.</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sending expense forms</a:t>
            </a: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21</a:t>
            </a:fld>
            <a:endParaRPr lang="en-US" dirty="0"/>
          </a:p>
        </p:txBody>
      </p:sp>
      <p:graphicFrame>
        <p:nvGraphicFramePr>
          <p:cNvPr id="8" name="Content Placeholder 7"/>
          <p:cNvGraphicFramePr>
            <a:graphicFrameLocks noGrp="1"/>
          </p:cNvGraphicFramePr>
          <p:nvPr>
            <p:ph idx="1"/>
          </p:nvPr>
        </p:nvGraphicFramePr>
        <p:xfrm>
          <a:off x="457200" y="1828800"/>
          <a:ext cx="8229600" cy="11125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If you send your form</a:t>
                      </a:r>
                      <a:endParaRPr lang="en-US" dirty="0"/>
                    </a:p>
                  </a:txBody>
                  <a:tcPr/>
                </a:tc>
                <a:tc>
                  <a:txBody>
                    <a:bodyPr/>
                    <a:lstStyle/>
                    <a:p>
                      <a:r>
                        <a:rPr lang="en-US" dirty="0" smtClean="0"/>
                        <a:t>Then we must receive it by</a:t>
                      </a:r>
                      <a:r>
                        <a:rPr lang="en-US" baseline="0" dirty="0" smtClean="0"/>
                        <a:t> </a:t>
                      </a:r>
                      <a:endParaRPr lang="en-US" dirty="0"/>
                    </a:p>
                  </a:txBody>
                  <a:tcPr/>
                </a:tc>
              </a:tr>
              <a:tr h="370840">
                <a:tc>
                  <a:txBody>
                    <a:bodyPr/>
                    <a:lstStyle/>
                    <a:p>
                      <a:r>
                        <a:rPr lang="en-US" dirty="0" smtClean="0"/>
                        <a:t>electronically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The 25th day of the second…</a:t>
                      </a:r>
                    </a:p>
                  </a:txBody>
                  <a:tcPr/>
                </a:tc>
              </a:tr>
              <a:tr h="370840">
                <a:tc>
                  <a:txBody>
                    <a:bodyPr/>
                    <a:lstStyle/>
                    <a:p>
                      <a:r>
                        <a:rPr lang="en-US" dirty="0" smtClean="0"/>
                        <a:t>Paper or fax</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The 15th day of the second…</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Keep things short</a:t>
            </a:r>
            <a:endParaRPr lang="en-US" dirty="0"/>
          </a:p>
        </p:txBody>
      </p:sp>
      <p:sp>
        <p:nvSpPr>
          <p:cNvPr id="3" name="Content Placeholder 2"/>
          <p:cNvSpPr>
            <a:spLocks noGrp="1"/>
          </p:cNvSpPr>
          <p:nvPr>
            <p:ph idx="1"/>
          </p:nvPr>
        </p:nvSpPr>
        <p:spPr/>
        <p:txBody>
          <a:bodyPr/>
          <a:lstStyle/>
          <a:p>
            <a:r>
              <a:rPr lang="en-US" sz="2800" dirty="0" smtClean="0"/>
              <a:t>No one wants to read material like the next slide.</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Order 12988</a:t>
            </a:r>
            <a:endParaRPr lang="en-US" dirty="0"/>
          </a:p>
        </p:txBody>
      </p:sp>
      <p:sp>
        <p:nvSpPr>
          <p:cNvPr id="3" name="Content Placeholder 2"/>
          <p:cNvSpPr>
            <a:spLocks noGrp="1"/>
          </p:cNvSpPr>
          <p:nvPr>
            <p:ph idx="1"/>
          </p:nvPr>
        </p:nvSpPr>
        <p:spPr/>
        <p:txBody>
          <a:bodyPr/>
          <a:lstStyle/>
          <a:p>
            <a:pPr>
              <a:buNone/>
            </a:pPr>
            <a:r>
              <a:rPr lang="en-US" sz="1600" dirty="0" smtClean="0">
                <a:latin typeface="Times New Roman" pitchFamily="18" charset="0"/>
              </a:rPr>
              <a:t>	</a:t>
            </a:r>
            <a:r>
              <a:rPr lang="en-US" sz="1600" dirty="0" smtClean="0"/>
              <a:t>With respect to the review of existing regulations and the promulgation of new regulations, section 3(a) of Executive Order 12988</a:t>
            </a:r>
            <a:r>
              <a:rPr lang="en-US" sz="1600" b="1" dirty="0" smtClean="0"/>
              <a:t>,</a:t>
            </a:r>
            <a:r>
              <a:rPr lang="en-US" sz="1600" dirty="0" smtClean="0"/>
              <a:t> “Civil Justice Reform,” 61 FR 4729 (February 7, 1996), imposes on Executive agencies the general duty to adhere to the following requirements:  (1) Eliminate drafting errors and ambiguity; (2) write regulations to minimize litigation; and (3) provide a clear legal standard for affected conduct rather than a general  standard and promote simplification and burden reduction.  With regard to the review required by section 3(a), section 3(b) of Executive Order 12988 specifically requires that Executive agencies make every reasonable effort to ensure that the regulation:  (1) Clearly specifies the preemptive effect, if any; (2) clearly specifies any effect on existing Federal law or regulation; (3) provides a clear legal standard for affected conduct while promoting simplification and burden reduction; (4) specifies the retroactive effect, if any; (5) adequately defines key terms; and (6) addresses other important issues affecting clarity and general draftsmanship under any guidelines issued by the Attorney General.  Section 3(c) of Executive Order 12988 requires Executive agencies to review regulations in light of applicable standards in section 3(a) and section 3(b) to determine whether they are met or it is unreasonable to meet one or more of them.  DHS has completed the required review and determined that, to the extent permitted by law, this final rule meets the relevant standards of Executive Order 12988.</a:t>
            </a:r>
            <a:endParaRPr lang="en-US" sz="1600"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Order 12988 (Revised)</a:t>
            </a:r>
            <a:endParaRPr lang="en-US" dirty="0"/>
          </a:p>
        </p:txBody>
      </p:sp>
      <p:sp>
        <p:nvSpPr>
          <p:cNvPr id="3" name="Content Placeholder 2"/>
          <p:cNvSpPr>
            <a:spLocks noGrp="1"/>
          </p:cNvSpPr>
          <p:nvPr>
            <p:ph idx="1"/>
          </p:nvPr>
        </p:nvSpPr>
        <p:spPr/>
        <p:txBody>
          <a:bodyPr/>
          <a:lstStyle/>
          <a:p>
            <a:r>
              <a:rPr lang="en-US" sz="2800" dirty="0" smtClean="0">
                <a:latin typeface="Times New Roman" pitchFamily="18" charset="0"/>
              </a:rPr>
              <a:t>This rule meets the requirements found in sections </a:t>
            </a:r>
            <a:r>
              <a:rPr lang="en-US" sz="2800" u="sng" dirty="0" smtClean="0">
                <a:latin typeface="Times New Roman" pitchFamily="18" charset="0"/>
              </a:rPr>
              <a:t>3(a)</a:t>
            </a:r>
            <a:r>
              <a:rPr lang="en-US" sz="2800" dirty="0" smtClean="0">
                <a:latin typeface="Times New Roman" pitchFamily="18" charset="0"/>
              </a:rPr>
              <a:t> and </a:t>
            </a:r>
            <a:r>
              <a:rPr lang="en-US" sz="2800" u="sng" dirty="0" smtClean="0">
                <a:latin typeface="Times New Roman" pitchFamily="18" charset="0"/>
              </a:rPr>
              <a:t>3(b)(</a:t>
            </a:r>
            <a:r>
              <a:rPr lang="en-US" sz="2800" dirty="0" smtClean="0">
                <a:latin typeface="Times New Roman" pitchFamily="18" charset="0"/>
              </a:rPr>
              <a:t>2) of </a:t>
            </a:r>
            <a:r>
              <a:rPr lang="en-US" sz="2800" u="sng" dirty="0" smtClean="0">
                <a:latin typeface="Times New Roman" pitchFamily="18" charset="0"/>
              </a:rPr>
              <a:t>Executive Order 12988</a:t>
            </a:r>
            <a:r>
              <a:rPr lang="en-US" sz="2800" dirty="0" smtClean="0">
                <a:latin typeface="Times New Roman" pitchFamily="18" charset="0"/>
              </a:rPr>
              <a:t>. </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short paragraphs</a:t>
            </a:r>
            <a:endParaRPr lang="en-US" dirty="0"/>
          </a:p>
        </p:txBody>
      </p:sp>
      <p:sp>
        <p:nvSpPr>
          <p:cNvPr id="3" name="Content Placeholder 2"/>
          <p:cNvSpPr>
            <a:spLocks noGrp="1"/>
          </p:cNvSpPr>
          <p:nvPr>
            <p:ph idx="1"/>
          </p:nvPr>
        </p:nvSpPr>
        <p:spPr/>
        <p:txBody>
          <a:bodyPr/>
          <a:lstStyle/>
          <a:p>
            <a:pPr>
              <a:defRPr/>
            </a:pPr>
            <a:r>
              <a:rPr lang="en-US" sz="2800" dirty="0" smtClean="0"/>
              <a:t>Limit a paragraph to one subject or step</a:t>
            </a:r>
          </a:p>
          <a:p>
            <a:pPr>
              <a:defRPr/>
            </a:pPr>
            <a:r>
              <a:rPr lang="en-US" sz="2800" dirty="0" smtClean="0"/>
              <a:t>Smaller “bites” of info are easier to digest</a:t>
            </a:r>
          </a:p>
          <a:p>
            <a:pPr>
              <a:defRPr/>
            </a:pPr>
            <a:r>
              <a:rPr lang="en-US" sz="2800" dirty="0" smtClean="0"/>
              <a:t>Aim for </a:t>
            </a:r>
            <a:r>
              <a:rPr lang="en-US" sz="2800" b="1" i="1" dirty="0" smtClean="0"/>
              <a:t>no more than</a:t>
            </a:r>
            <a:r>
              <a:rPr lang="en-US" sz="2800" dirty="0" smtClean="0"/>
              <a:t> 7 lines</a:t>
            </a:r>
            <a:endParaRPr lang="en-US" dirty="0" smtClean="0"/>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short sentences</a:t>
            </a:r>
            <a:endParaRPr lang="en-US" dirty="0"/>
          </a:p>
        </p:txBody>
      </p:sp>
      <p:sp>
        <p:nvSpPr>
          <p:cNvPr id="3" name="Content Placeholder 2"/>
          <p:cNvSpPr>
            <a:spLocks noGrp="1"/>
          </p:cNvSpPr>
          <p:nvPr>
            <p:ph idx="1"/>
          </p:nvPr>
        </p:nvSpPr>
        <p:spPr/>
        <p:txBody>
          <a:bodyPr/>
          <a:lstStyle/>
          <a:p>
            <a:pPr>
              <a:lnSpc>
                <a:spcPct val="80000"/>
              </a:lnSpc>
              <a:defRPr/>
            </a:pPr>
            <a:r>
              <a:rPr lang="en-US" sz="2800" dirty="0" smtClean="0"/>
              <a:t>Treat only one subject in each sentence</a:t>
            </a:r>
            <a:br>
              <a:rPr lang="en-US" sz="2800" dirty="0" smtClean="0"/>
            </a:br>
            <a:endParaRPr lang="en-US" sz="2800" dirty="0" smtClean="0"/>
          </a:p>
          <a:p>
            <a:pPr>
              <a:lnSpc>
                <a:spcPct val="80000"/>
              </a:lnSpc>
              <a:defRPr/>
            </a:pPr>
            <a:r>
              <a:rPr lang="en-US" sz="2800" dirty="0" smtClean="0"/>
              <a:t>Avoid complexity and confusion</a:t>
            </a:r>
            <a:br>
              <a:rPr lang="en-US" sz="2800" dirty="0" smtClean="0"/>
            </a:br>
            <a:endParaRPr lang="en-US" sz="2800" dirty="0" smtClean="0"/>
          </a:p>
          <a:p>
            <a:pPr>
              <a:lnSpc>
                <a:spcPct val="80000"/>
              </a:lnSpc>
              <a:defRPr/>
            </a:pPr>
            <a:r>
              <a:rPr lang="en-US" sz="2800" dirty="0" smtClean="0"/>
              <a:t>Aim for 20 words per sentence </a:t>
            </a:r>
            <a:r>
              <a:rPr lang="en-US" sz="2800" b="1" i="1" dirty="0" smtClean="0"/>
              <a:t>or fewer</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pronouns</a:t>
            </a:r>
            <a:endParaRPr lang="en-US" dirty="0"/>
          </a:p>
        </p:txBody>
      </p:sp>
      <p:sp>
        <p:nvSpPr>
          <p:cNvPr id="3" name="Content Placeholder 2"/>
          <p:cNvSpPr>
            <a:spLocks noGrp="1"/>
          </p:cNvSpPr>
          <p:nvPr>
            <p:ph idx="1"/>
          </p:nvPr>
        </p:nvSpPr>
        <p:spPr/>
        <p:txBody>
          <a:bodyPr/>
          <a:lstStyle/>
          <a:p>
            <a:pPr>
              <a:lnSpc>
                <a:spcPct val="90000"/>
              </a:lnSpc>
              <a:buNone/>
              <a:defRPr/>
            </a:pPr>
            <a:r>
              <a:rPr lang="en-US" dirty="0" smtClean="0"/>
              <a:t>Remember! Your reader is a person, not an entity.</a:t>
            </a:r>
          </a:p>
          <a:p>
            <a:pPr>
              <a:lnSpc>
                <a:spcPct val="90000"/>
              </a:lnSpc>
              <a:buNone/>
              <a:defRPr/>
            </a:pPr>
            <a:endParaRPr lang="en-US" dirty="0" smtClean="0"/>
          </a:p>
          <a:p>
            <a:pPr>
              <a:lnSpc>
                <a:spcPct val="90000"/>
              </a:lnSpc>
              <a:buNone/>
              <a:defRPr/>
            </a:pPr>
            <a:r>
              <a:rPr lang="en-US" dirty="0" smtClean="0"/>
              <a:t>Use pronouns to:</a:t>
            </a:r>
            <a:br>
              <a:rPr lang="en-US" dirty="0" smtClean="0"/>
            </a:br>
            <a:endParaRPr lang="en-US" dirty="0" smtClean="0"/>
          </a:p>
          <a:p>
            <a:pPr>
              <a:lnSpc>
                <a:spcPct val="90000"/>
              </a:lnSpc>
              <a:defRPr/>
            </a:pPr>
            <a:r>
              <a:rPr lang="en-US" dirty="0" smtClean="0"/>
              <a:t>Speak directly to readers</a:t>
            </a:r>
          </a:p>
          <a:p>
            <a:pPr>
              <a:lnSpc>
                <a:spcPct val="90000"/>
              </a:lnSpc>
              <a:defRPr/>
            </a:pPr>
            <a:r>
              <a:rPr lang="en-US" dirty="0" smtClean="0"/>
              <a:t>Make your writing relevant to readers</a:t>
            </a:r>
          </a:p>
          <a:p>
            <a:pPr>
              <a:lnSpc>
                <a:spcPct val="90000"/>
              </a:lnSpc>
              <a:defRPr/>
            </a:pPr>
            <a:r>
              <a:rPr lang="en-US" dirty="0" smtClean="0"/>
              <a:t>Require less work from your readers</a:t>
            </a:r>
          </a:p>
          <a:p>
            <a:pPr>
              <a:lnSpc>
                <a:spcPct val="90000"/>
              </a:lnSpc>
              <a:defRPr/>
            </a:pPr>
            <a:r>
              <a:rPr lang="en-US" dirty="0" smtClean="0"/>
              <a:t>Eliminate words</a:t>
            </a:r>
            <a:endParaRPr lang="en-US" sz="2400" dirty="0" smtClean="0"/>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pronouns</a:t>
            </a:r>
            <a:endParaRPr lang="en-US" dirty="0"/>
          </a:p>
        </p:txBody>
      </p:sp>
      <p:sp>
        <p:nvSpPr>
          <p:cNvPr id="3" name="Content Placeholder 2"/>
          <p:cNvSpPr>
            <a:spLocks noGrp="1"/>
          </p:cNvSpPr>
          <p:nvPr>
            <p:ph idx="1"/>
          </p:nvPr>
        </p:nvSpPr>
        <p:spPr/>
        <p:txBody>
          <a:bodyPr/>
          <a:lstStyle/>
          <a:p>
            <a:pPr>
              <a:defRPr/>
            </a:pPr>
            <a:r>
              <a:rPr lang="en-US" sz="2800" dirty="0" smtClean="0"/>
              <a:t>Use “</a:t>
            </a:r>
            <a:r>
              <a:rPr lang="en-US" sz="2800" b="1" i="1" dirty="0" smtClean="0"/>
              <a:t>we</a:t>
            </a:r>
            <a:r>
              <a:rPr lang="en-US" sz="2800" dirty="0" smtClean="0"/>
              <a:t>” to refer to your agency</a:t>
            </a:r>
          </a:p>
          <a:p>
            <a:pPr>
              <a:defRPr/>
            </a:pPr>
            <a:r>
              <a:rPr lang="en-US" sz="2800" dirty="0" smtClean="0"/>
              <a:t>Use “</a:t>
            </a:r>
            <a:r>
              <a:rPr lang="en-US" sz="2800" b="1" i="1" dirty="0" smtClean="0"/>
              <a:t>you</a:t>
            </a:r>
            <a:r>
              <a:rPr lang="en-US" sz="2800" dirty="0" smtClean="0"/>
              <a:t>” for the reader</a:t>
            </a:r>
          </a:p>
          <a:p>
            <a:pPr>
              <a:defRPr/>
            </a:pPr>
            <a:r>
              <a:rPr lang="en-US" sz="2800" dirty="0" smtClean="0"/>
              <a:t>If you are using Q&amp;A format, use “</a:t>
            </a:r>
            <a:r>
              <a:rPr lang="en-US" sz="2800" b="1" i="1" dirty="0" smtClean="0"/>
              <a:t>I</a:t>
            </a:r>
            <a:r>
              <a:rPr lang="en-US" sz="2800" dirty="0" smtClean="0"/>
              <a:t>” in the questions and “</a:t>
            </a:r>
            <a:r>
              <a:rPr lang="en-US" sz="2800" b="1" i="1" dirty="0" smtClean="0"/>
              <a:t>you</a:t>
            </a:r>
            <a:r>
              <a:rPr lang="en-US" sz="2800" dirty="0" smtClean="0"/>
              <a:t>” in the text</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active, not passive voice</a:t>
            </a:r>
            <a:endParaRPr lang="en-US" dirty="0"/>
          </a:p>
        </p:txBody>
      </p:sp>
      <p:sp>
        <p:nvSpPr>
          <p:cNvPr id="3" name="Content Placeholder 2"/>
          <p:cNvSpPr>
            <a:spLocks noGrp="1"/>
          </p:cNvSpPr>
          <p:nvPr>
            <p:ph idx="1"/>
          </p:nvPr>
        </p:nvSpPr>
        <p:spPr/>
        <p:txBody>
          <a:bodyPr/>
          <a:lstStyle/>
          <a:p>
            <a:pPr>
              <a:defRPr/>
            </a:pPr>
            <a:r>
              <a:rPr lang="en-US" sz="2800" dirty="0" smtClean="0"/>
              <a:t>Active voice is more clear, concise and direct</a:t>
            </a:r>
          </a:p>
          <a:p>
            <a:pPr>
              <a:defRPr/>
            </a:pPr>
            <a:r>
              <a:rPr lang="en-US" sz="2800" dirty="0" smtClean="0"/>
              <a:t>Passive is a characteristic of bureaucratese (not plain)</a:t>
            </a:r>
          </a:p>
          <a:p>
            <a:pPr>
              <a:defRPr/>
            </a:pPr>
            <a:r>
              <a:rPr lang="en-US" sz="2800" dirty="0" smtClean="0"/>
              <a:t>“Mistakes were made.”</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a:buNone/>
            </a:pPr>
            <a:r>
              <a:rPr lang="en-US" dirty="0" smtClean="0"/>
              <a:t>	</a:t>
            </a:r>
            <a:r>
              <a:rPr lang="en-US" sz="2000" dirty="0" smtClean="0"/>
              <a:t>This webinar will provide an update on plain writing principles and the law. If you write for the web, an intranet, press releases, emails, articles, e-newsletters, etc., this webinar will allow you to:</a:t>
            </a:r>
            <a:r>
              <a:rPr lang="en-US" dirty="0" smtClean="0"/>
              <a:t/>
            </a:r>
            <a:br>
              <a:rPr lang="en-US" dirty="0" smtClean="0"/>
            </a:br>
            <a:endParaRPr lang="en-US" dirty="0" smtClean="0"/>
          </a:p>
          <a:p>
            <a:r>
              <a:rPr lang="en-US" sz="2000" dirty="0" smtClean="0"/>
              <a:t>discuss plain writing principles</a:t>
            </a:r>
          </a:p>
          <a:p>
            <a:r>
              <a:rPr lang="en-US" sz="2000" dirty="0" smtClean="0"/>
              <a:t>learn strategies and tactics for making content plain</a:t>
            </a:r>
          </a:p>
          <a:p>
            <a:r>
              <a:rPr lang="en-US" sz="2000" dirty="0" smtClean="0"/>
              <a:t>see before-and-after examples</a:t>
            </a:r>
          </a:p>
          <a:p>
            <a:r>
              <a:rPr lang="en-US" sz="2000" dirty="0" smtClean="0"/>
              <a:t>hear how the Plain Writing Act of 2010 affects government agencies</a:t>
            </a:r>
          </a:p>
          <a:p>
            <a:r>
              <a:rPr lang="en-US" sz="2000" dirty="0" smtClean="0"/>
              <a:t>find where to get additional plain language training and resources</a:t>
            </a:r>
          </a:p>
          <a:p>
            <a:r>
              <a:rPr lang="en-US" sz="2000" dirty="0" smtClean="0"/>
              <a:t>learn about the federal plain language community</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passive voice?</a:t>
            </a:r>
            <a:endParaRPr lang="en-US" dirty="0"/>
          </a:p>
        </p:txBody>
      </p:sp>
      <p:sp>
        <p:nvSpPr>
          <p:cNvPr id="3" name="Content Placeholder 2"/>
          <p:cNvSpPr>
            <a:spLocks noGrp="1"/>
          </p:cNvSpPr>
          <p:nvPr>
            <p:ph idx="1"/>
          </p:nvPr>
        </p:nvSpPr>
        <p:spPr/>
        <p:txBody>
          <a:bodyPr/>
          <a:lstStyle/>
          <a:p>
            <a:pPr>
              <a:lnSpc>
                <a:spcPct val="90000"/>
              </a:lnSpc>
              <a:buClr>
                <a:schemeClr val="tx1"/>
              </a:buClr>
              <a:defRPr/>
            </a:pPr>
            <a:r>
              <a:rPr lang="en-US" sz="2400" dirty="0" smtClean="0"/>
              <a:t>The person doing the action usually follows the verb.</a:t>
            </a:r>
          </a:p>
          <a:p>
            <a:pPr>
              <a:lnSpc>
                <a:spcPct val="90000"/>
              </a:lnSpc>
              <a:buClr>
                <a:schemeClr val="tx1"/>
              </a:buClr>
              <a:buNone/>
              <a:defRPr/>
            </a:pPr>
            <a:r>
              <a:rPr lang="en-US" sz="2400" dirty="0" smtClean="0"/>
              <a:t>		</a:t>
            </a:r>
            <a:r>
              <a:rPr lang="en-US" sz="2400" b="1" i="1" dirty="0" smtClean="0"/>
              <a:t>Example:</a:t>
            </a:r>
            <a:r>
              <a:rPr lang="en-US" sz="2400" dirty="0" smtClean="0"/>
              <a:t>  Arlene </a:t>
            </a:r>
            <a:r>
              <a:rPr lang="en-US" sz="2400" b="1" dirty="0" smtClean="0"/>
              <a:t>was promoted </a:t>
            </a:r>
            <a:r>
              <a:rPr lang="en-US" sz="2400" dirty="0" smtClean="0"/>
              <a:t>by her boss.</a:t>
            </a:r>
          </a:p>
          <a:p>
            <a:pPr>
              <a:lnSpc>
                <a:spcPct val="90000"/>
              </a:lnSpc>
              <a:buClr>
                <a:schemeClr val="tx1"/>
              </a:buClr>
              <a:buNone/>
              <a:defRPr/>
            </a:pPr>
            <a:endParaRPr lang="en-US" sz="2400" dirty="0" smtClean="0"/>
          </a:p>
          <a:p>
            <a:pPr>
              <a:lnSpc>
                <a:spcPct val="90000"/>
              </a:lnSpc>
              <a:buClr>
                <a:schemeClr val="tx1"/>
              </a:buClr>
              <a:defRPr/>
            </a:pPr>
            <a:r>
              <a:rPr lang="en-US" sz="2400" dirty="0" smtClean="0"/>
              <a:t>   The verb has two parts: The verb </a:t>
            </a:r>
            <a:r>
              <a:rPr lang="en-US" sz="2400" dirty="0" smtClean="0">
                <a:sym typeface="WP TypographicSymbols" pitchFamily="2" charset="0"/>
              </a:rPr>
              <a:t>“</a:t>
            </a:r>
            <a:r>
              <a:rPr lang="en-US" sz="2400" dirty="0" smtClean="0"/>
              <a:t>to be” plus the past participle of another verb.</a:t>
            </a:r>
          </a:p>
          <a:p>
            <a:pPr>
              <a:lnSpc>
                <a:spcPct val="90000"/>
              </a:lnSpc>
              <a:buClr>
                <a:schemeClr val="tx1"/>
              </a:buClr>
              <a:buNone/>
              <a:defRPr/>
            </a:pPr>
            <a:r>
              <a:rPr lang="en-US" sz="2400" b="1" i="1" dirty="0" smtClean="0"/>
              <a:t>		Example:</a:t>
            </a:r>
            <a:r>
              <a:rPr lang="en-US" sz="2400" dirty="0" smtClean="0"/>
              <a:t> The house </a:t>
            </a:r>
            <a:r>
              <a:rPr lang="en-US" sz="2400" b="1" dirty="0" smtClean="0"/>
              <a:t>will be leased </a:t>
            </a:r>
            <a:r>
              <a:rPr lang="en-US" sz="2400" dirty="0" smtClean="0"/>
              <a:t>by Fred.</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avoid passive voice?</a:t>
            </a:r>
            <a:endParaRPr lang="en-US" dirty="0"/>
          </a:p>
        </p:txBody>
      </p:sp>
      <p:sp>
        <p:nvSpPr>
          <p:cNvPr id="3" name="Content Placeholder 2"/>
          <p:cNvSpPr>
            <a:spLocks noGrp="1"/>
          </p:cNvSpPr>
          <p:nvPr>
            <p:ph sz="half" idx="1"/>
          </p:nvPr>
        </p:nvSpPr>
        <p:spPr/>
        <p:txBody>
          <a:bodyPr/>
          <a:lstStyle/>
          <a:p>
            <a:pPr>
              <a:buNone/>
              <a:defRPr/>
            </a:pPr>
            <a:r>
              <a:rPr lang="en-US" b="1" dirty="0" smtClean="0"/>
              <a:t>Passive Voice</a:t>
            </a:r>
          </a:p>
          <a:p>
            <a:pPr>
              <a:buNone/>
              <a:defRPr/>
            </a:pPr>
            <a:endParaRPr lang="en-US" dirty="0" smtClean="0"/>
          </a:p>
          <a:p>
            <a:pPr>
              <a:buNone/>
              <a:defRPr/>
            </a:pPr>
            <a:r>
              <a:rPr lang="en-US" dirty="0" smtClean="0"/>
              <a:t>Can disguise who does what:</a:t>
            </a:r>
          </a:p>
          <a:p>
            <a:pPr>
              <a:buNone/>
              <a:defRPr/>
            </a:pPr>
            <a:r>
              <a:rPr lang="en-US" i="1" dirty="0" smtClean="0"/>
              <a:t>The memo was written yesterday.</a:t>
            </a:r>
          </a:p>
          <a:p>
            <a:endParaRPr lang="en-US" dirty="0"/>
          </a:p>
        </p:txBody>
      </p:sp>
      <p:sp>
        <p:nvSpPr>
          <p:cNvPr id="4" name="Content Placeholder 3"/>
          <p:cNvSpPr>
            <a:spLocks noGrp="1"/>
          </p:cNvSpPr>
          <p:nvPr>
            <p:ph sz="half" idx="2"/>
          </p:nvPr>
        </p:nvSpPr>
        <p:spPr/>
        <p:txBody>
          <a:bodyPr/>
          <a:lstStyle/>
          <a:p>
            <a:pPr>
              <a:buNone/>
            </a:pPr>
            <a:r>
              <a:rPr lang="en-US" b="1" dirty="0" smtClean="0"/>
              <a:t>Active Voice</a:t>
            </a:r>
            <a:br>
              <a:rPr lang="en-US" b="1" dirty="0" smtClean="0"/>
            </a:br>
            <a:endParaRPr lang="en-US" b="1" dirty="0" smtClean="0"/>
          </a:p>
          <a:p>
            <a:pPr>
              <a:buNone/>
            </a:pPr>
            <a:r>
              <a:rPr lang="en-US" dirty="0" smtClean="0"/>
              <a:t>Makes it clear who does what: </a:t>
            </a:r>
          </a:p>
          <a:p>
            <a:pPr>
              <a:buNone/>
            </a:pPr>
            <a:r>
              <a:rPr lang="en-US" i="1" dirty="0" smtClean="0"/>
              <a:t>The director wrote the memo yesterday.</a:t>
            </a:r>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221F2AFC-B6F0-404C-AAD0-0E7E0C606D1C}"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avoid passive voice?</a:t>
            </a:r>
            <a:endParaRPr lang="en-US" dirty="0"/>
          </a:p>
        </p:txBody>
      </p:sp>
      <p:sp>
        <p:nvSpPr>
          <p:cNvPr id="3" name="Content Placeholder 2"/>
          <p:cNvSpPr>
            <a:spLocks noGrp="1"/>
          </p:cNvSpPr>
          <p:nvPr>
            <p:ph sz="half" idx="1"/>
          </p:nvPr>
        </p:nvSpPr>
        <p:spPr/>
        <p:txBody>
          <a:bodyPr/>
          <a:lstStyle/>
          <a:p>
            <a:pPr>
              <a:buNone/>
              <a:defRPr/>
            </a:pPr>
            <a:r>
              <a:rPr lang="en-US" b="1" i="1" dirty="0" smtClean="0"/>
              <a:t>Passive Voice </a:t>
            </a:r>
            <a:endParaRPr lang="en-US" dirty="0" smtClean="0"/>
          </a:p>
          <a:p>
            <a:pPr>
              <a:buNone/>
              <a:defRPr/>
            </a:pPr>
            <a:r>
              <a:rPr lang="en-US" dirty="0" smtClean="0"/>
              <a:t>Is wordy</a:t>
            </a:r>
          </a:p>
          <a:p>
            <a:pPr>
              <a:buNone/>
              <a:defRPr/>
            </a:pPr>
            <a:r>
              <a:rPr lang="en-US" i="1" dirty="0" smtClean="0"/>
              <a:t>The application must be completed by the applicant and received by the financial office at the time designated by that office.</a:t>
            </a:r>
          </a:p>
          <a:p>
            <a:endParaRPr lang="en-US" dirty="0"/>
          </a:p>
        </p:txBody>
      </p:sp>
      <p:sp>
        <p:nvSpPr>
          <p:cNvPr id="4" name="Content Placeholder 3"/>
          <p:cNvSpPr>
            <a:spLocks noGrp="1"/>
          </p:cNvSpPr>
          <p:nvPr>
            <p:ph sz="half" idx="2"/>
          </p:nvPr>
        </p:nvSpPr>
        <p:spPr/>
        <p:txBody>
          <a:bodyPr/>
          <a:lstStyle/>
          <a:p>
            <a:pPr>
              <a:buNone/>
              <a:defRPr/>
            </a:pPr>
            <a:r>
              <a:rPr lang="en-US" sz="3200" b="1" i="1" dirty="0" smtClean="0"/>
              <a:t>Active Voice</a:t>
            </a:r>
            <a:r>
              <a:rPr lang="en-US" sz="3200" b="1" dirty="0" smtClean="0"/>
              <a:t> </a:t>
            </a:r>
            <a:endParaRPr lang="en-US" sz="3200" dirty="0" smtClean="0"/>
          </a:p>
          <a:p>
            <a:pPr>
              <a:buNone/>
              <a:defRPr/>
            </a:pPr>
            <a:r>
              <a:rPr lang="en-US" dirty="0" smtClean="0"/>
              <a:t>Is concise:  </a:t>
            </a:r>
          </a:p>
          <a:p>
            <a:pPr>
              <a:buNone/>
              <a:defRPr/>
            </a:pPr>
            <a:r>
              <a:rPr lang="en-US" i="1" dirty="0" smtClean="0"/>
              <a:t>We must receive your completed application by the deadline that we establish.</a:t>
            </a:r>
          </a:p>
          <a:p>
            <a:endParaRPr lang="en-US" dirty="0"/>
          </a:p>
        </p:txBody>
      </p:sp>
      <p:sp>
        <p:nvSpPr>
          <p:cNvPr id="5" name="Slide Number Placeholder 4"/>
          <p:cNvSpPr>
            <a:spLocks noGrp="1"/>
          </p:cNvSpPr>
          <p:nvPr>
            <p:ph type="sldNum" sz="quarter" idx="12"/>
          </p:nvPr>
        </p:nvSpPr>
        <p:spPr/>
        <p:txBody>
          <a:bodyPr/>
          <a:lstStyle/>
          <a:p>
            <a:fld id="{221F2AFC-B6F0-404C-AAD0-0E7E0C606D1C}" type="slidenum">
              <a:rPr lang="en-US" smtClean="0"/>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avoid passive voice?</a:t>
            </a:r>
            <a:endParaRPr lang="en-US" dirty="0"/>
          </a:p>
        </p:txBody>
      </p:sp>
      <p:sp>
        <p:nvSpPr>
          <p:cNvPr id="3" name="Content Placeholder 2"/>
          <p:cNvSpPr>
            <a:spLocks noGrp="1"/>
          </p:cNvSpPr>
          <p:nvPr>
            <p:ph sz="half" idx="1"/>
          </p:nvPr>
        </p:nvSpPr>
        <p:spPr/>
        <p:txBody>
          <a:bodyPr/>
          <a:lstStyle/>
          <a:p>
            <a:pPr>
              <a:buNone/>
              <a:defRPr/>
            </a:pPr>
            <a:r>
              <a:rPr lang="en-US" sz="3200" b="1" i="1" dirty="0" smtClean="0"/>
              <a:t>Passive Voice</a:t>
            </a:r>
            <a:endParaRPr lang="en-US" sz="3200" i="1" dirty="0" smtClean="0"/>
          </a:p>
          <a:p>
            <a:pPr>
              <a:buNone/>
              <a:defRPr/>
            </a:pPr>
            <a:r>
              <a:rPr lang="en-US" dirty="0" smtClean="0"/>
              <a:t>Is awkward (for English):</a:t>
            </a:r>
          </a:p>
          <a:p>
            <a:pPr>
              <a:buNone/>
              <a:defRPr/>
            </a:pPr>
            <a:r>
              <a:rPr lang="en-US" i="1" dirty="0" smtClean="0"/>
              <a:t>Consultation from respondents was obtained to determine the estimated burden</a:t>
            </a:r>
            <a:endParaRPr lang="en-US" dirty="0"/>
          </a:p>
        </p:txBody>
      </p:sp>
      <p:sp>
        <p:nvSpPr>
          <p:cNvPr id="4" name="Content Placeholder 3"/>
          <p:cNvSpPr>
            <a:spLocks noGrp="1"/>
          </p:cNvSpPr>
          <p:nvPr>
            <p:ph sz="half" idx="2"/>
          </p:nvPr>
        </p:nvSpPr>
        <p:spPr/>
        <p:txBody>
          <a:bodyPr/>
          <a:lstStyle/>
          <a:p>
            <a:pPr>
              <a:buNone/>
              <a:defRPr/>
            </a:pPr>
            <a:r>
              <a:rPr lang="en-US" sz="3200" b="1" i="1" dirty="0" smtClean="0"/>
              <a:t>Active Voice</a:t>
            </a:r>
            <a:r>
              <a:rPr lang="en-US" sz="3600" b="1" dirty="0" smtClean="0"/>
              <a:t> </a:t>
            </a:r>
            <a:endParaRPr lang="en-US" sz="3600" dirty="0" smtClean="0"/>
          </a:p>
          <a:p>
            <a:pPr>
              <a:buNone/>
              <a:defRPr/>
            </a:pPr>
            <a:r>
              <a:rPr lang="en-US" dirty="0" smtClean="0"/>
              <a:t>Is natural (for English):</a:t>
            </a:r>
          </a:p>
          <a:p>
            <a:pPr>
              <a:buNone/>
              <a:defRPr/>
            </a:pPr>
            <a:r>
              <a:rPr lang="en-US" i="1" dirty="0" smtClean="0"/>
              <a:t>We consulted with respondents to determine the estimated burden.</a:t>
            </a:r>
          </a:p>
          <a:p>
            <a:pPr>
              <a:buNone/>
            </a:pPr>
            <a:endParaRPr lang="en-US" dirty="0"/>
          </a:p>
        </p:txBody>
      </p:sp>
      <p:sp>
        <p:nvSpPr>
          <p:cNvPr id="5" name="Slide Number Placeholder 4"/>
          <p:cNvSpPr>
            <a:spLocks noGrp="1"/>
          </p:cNvSpPr>
          <p:nvPr>
            <p:ph type="sldNum" sz="quarter" idx="12"/>
          </p:nvPr>
        </p:nvSpPr>
        <p:spPr/>
        <p:txBody>
          <a:bodyPr/>
          <a:lstStyle/>
          <a:p>
            <a:fld id="{221F2AFC-B6F0-404C-AAD0-0E7E0C606D1C}"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Passive to Active Voice</a:t>
            </a:r>
            <a:endParaRPr lang="en-US" dirty="0"/>
          </a:p>
        </p:txBody>
      </p:sp>
      <p:sp>
        <p:nvSpPr>
          <p:cNvPr id="3" name="Content Placeholder 2"/>
          <p:cNvSpPr>
            <a:spLocks noGrp="1"/>
          </p:cNvSpPr>
          <p:nvPr>
            <p:ph idx="1"/>
          </p:nvPr>
        </p:nvSpPr>
        <p:spPr/>
        <p:txBody>
          <a:bodyPr/>
          <a:lstStyle/>
          <a:p>
            <a:pPr marL="457200" indent="-457200">
              <a:lnSpc>
                <a:spcPct val="90000"/>
              </a:lnSpc>
              <a:buClr>
                <a:srgbClr val="F3F36D"/>
              </a:buClr>
              <a:buNone/>
              <a:defRPr/>
            </a:pPr>
            <a:r>
              <a:rPr lang="en-US" sz="2800" dirty="0" smtClean="0"/>
              <a:t>1.	Excess and/or unauthorized expenses, delays, or luxury accommodations and services will not be reimbursed by the company, but will be borne by the employee. </a:t>
            </a:r>
          </a:p>
          <a:p>
            <a:pPr marL="419100" indent="-419100">
              <a:lnSpc>
                <a:spcPct val="90000"/>
              </a:lnSpc>
              <a:buClr>
                <a:srgbClr val="F3F36D"/>
              </a:buClr>
              <a:buFont typeface="Wingdings" pitchFamily="2" charset="2"/>
              <a:buAutoNum type="arabicPeriod"/>
              <a:defRPr/>
            </a:pPr>
            <a:endParaRPr lang="en-US" sz="2800" dirty="0" smtClean="0"/>
          </a:p>
          <a:p>
            <a:pPr marL="419100" indent="-419100">
              <a:lnSpc>
                <a:spcPct val="90000"/>
              </a:lnSpc>
              <a:buClr>
                <a:srgbClr val="F3F36D"/>
              </a:buClr>
              <a:buNone/>
              <a:defRPr/>
            </a:pPr>
            <a:r>
              <a:rPr lang="en-US" sz="2800" dirty="0" smtClean="0"/>
              <a:t>2.  Your application has been denied by the Department of State. </a:t>
            </a:r>
          </a:p>
          <a:p>
            <a:pPr marL="419100" indent="-419100">
              <a:lnSpc>
                <a:spcPct val="90000"/>
              </a:lnSpc>
              <a:buClr>
                <a:srgbClr val="F3F36D"/>
              </a:buClr>
              <a:buNone/>
              <a:defRPr/>
            </a:pPr>
            <a:endParaRPr lang="en-US" sz="2800" dirty="0" smtClean="0"/>
          </a:p>
          <a:p>
            <a:pPr marL="419100" indent="-419100">
              <a:lnSpc>
                <a:spcPct val="90000"/>
              </a:lnSpc>
              <a:buClr>
                <a:srgbClr val="F3F36D"/>
              </a:buClr>
              <a:buNone/>
              <a:defRPr/>
            </a:pPr>
            <a:r>
              <a:rPr lang="en-US" sz="2800" dirty="0" smtClean="0"/>
              <a:t>3.  The submission you filed will be reviewed by the    judges. </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34</a:t>
            </a:fld>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answers</a:t>
            </a:r>
            <a:endParaRPr lang="en-US" dirty="0"/>
          </a:p>
        </p:txBody>
      </p:sp>
      <p:sp>
        <p:nvSpPr>
          <p:cNvPr id="3" name="Content Placeholder 2"/>
          <p:cNvSpPr>
            <a:spLocks noGrp="1"/>
          </p:cNvSpPr>
          <p:nvPr>
            <p:ph idx="1"/>
          </p:nvPr>
        </p:nvSpPr>
        <p:spPr/>
        <p:txBody>
          <a:bodyPr/>
          <a:lstStyle/>
          <a:p>
            <a:pPr marL="457200" indent="-457200">
              <a:buAutoNum type="arabicPeriod"/>
            </a:pPr>
            <a:r>
              <a:rPr lang="en-US" sz="2400" dirty="0" smtClean="0"/>
              <a:t>The company will not reimburse you for </a:t>
            </a:r>
          </a:p>
          <a:p>
            <a:pPr marL="457200" indent="-457200">
              <a:buNone/>
            </a:pPr>
            <a:r>
              <a:rPr lang="en-US" sz="2400" dirty="0" smtClean="0"/>
              <a:t>		* unauthorized expenses, </a:t>
            </a:r>
          </a:p>
          <a:p>
            <a:pPr>
              <a:buNone/>
            </a:pPr>
            <a:r>
              <a:rPr lang="en-US" sz="2400" dirty="0" smtClean="0"/>
              <a:t>		* delays, or </a:t>
            </a:r>
          </a:p>
          <a:p>
            <a:pPr>
              <a:buNone/>
            </a:pPr>
            <a:r>
              <a:rPr lang="en-US" sz="2400" dirty="0" smtClean="0"/>
              <a:t>		* luxury accommodations and services. </a:t>
            </a:r>
          </a:p>
          <a:p>
            <a:pPr>
              <a:buNone/>
            </a:pPr>
            <a:endParaRPr lang="en-US" sz="2400" dirty="0" smtClean="0"/>
          </a:p>
          <a:p>
            <a:pPr>
              <a:buNone/>
            </a:pPr>
            <a:r>
              <a:rPr lang="en-US" sz="2400" dirty="0" smtClean="0"/>
              <a:t>2.	The Department of State has denied your application.</a:t>
            </a:r>
          </a:p>
          <a:p>
            <a:pPr>
              <a:buNone/>
            </a:pPr>
            <a:endParaRPr lang="en-US" sz="2400" dirty="0" smtClean="0"/>
          </a:p>
          <a:p>
            <a:pPr>
              <a:buNone/>
            </a:pPr>
            <a:r>
              <a:rPr lang="en-US" sz="2400" dirty="0" smtClean="0"/>
              <a:t>3.	The judges will review your submission.</a:t>
            </a:r>
            <a:endParaRPr lang="en-US" sz="2400"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hidden verbs</a:t>
            </a:r>
            <a:endParaRPr lang="en-US" dirty="0"/>
          </a:p>
        </p:txBody>
      </p:sp>
      <p:sp>
        <p:nvSpPr>
          <p:cNvPr id="3" name="Content Placeholder 2"/>
          <p:cNvSpPr>
            <a:spLocks noGrp="1"/>
          </p:cNvSpPr>
          <p:nvPr>
            <p:ph idx="1"/>
          </p:nvPr>
        </p:nvSpPr>
        <p:spPr/>
        <p:txBody>
          <a:bodyPr/>
          <a:lstStyle/>
          <a:p>
            <a:pPr>
              <a:buNone/>
            </a:pPr>
            <a:r>
              <a:rPr lang="en-US" dirty="0" smtClean="0"/>
              <a:t>Hidden verbs are verbs disguised as nouns.  They are generally longer than their true verb forms.</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Rescuing hidden verbs</a:t>
            </a:r>
            <a:endParaRPr lang="en-US" dirty="0"/>
          </a:p>
        </p:txBody>
      </p:sp>
      <p:sp>
        <p:nvSpPr>
          <p:cNvPr id="3" name="Content Placeholder 2"/>
          <p:cNvSpPr>
            <a:spLocks noGrp="1"/>
          </p:cNvSpPr>
          <p:nvPr>
            <p:ph sz="half" idx="1"/>
          </p:nvPr>
        </p:nvSpPr>
        <p:spPr/>
        <p:txBody>
          <a:bodyPr/>
          <a:lstStyle/>
          <a:p>
            <a:pPr>
              <a:defRPr/>
            </a:pPr>
            <a:r>
              <a:rPr lang="en-US" sz="2400" dirty="0" smtClean="0"/>
              <a:t>Conduct an analysis</a:t>
            </a:r>
            <a:br>
              <a:rPr lang="en-US" sz="2400" dirty="0" smtClean="0"/>
            </a:br>
            <a:r>
              <a:rPr lang="en-US" sz="2400" dirty="0" smtClean="0"/>
              <a:t>	</a:t>
            </a:r>
          </a:p>
          <a:p>
            <a:pPr>
              <a:defRPr/>
            </a:pPr>
            <a:r>
              <a:rPr lang="en-US" sz="2400" dirty="0" smtClean="0"/>
              <a:t>Present a report</a:t>
            </a:r>
          </a:p>
          <a:p>
            <a:pPr>
              <a:buNone/>
              <a:defRPr/>
            </a:pPr>
            <a:r>
              <a:rPr lang="en-US" sz="2400" dirty="0" smtClean="0"/>
              <a:t>	</a:t>
            </a:r>
          </a:p>
          <a:p>
            <a:pPr>
              <a:defRPr/>
            </a:pPr>
            <a:r>
              <a:rPr lang="en-US" sz="2400" dirty="0" smtClean="0"/>
              <a:t>Do an assessment</a:t>
            </a:r>
            <a:br>
              <a:rPr lang="en-US" sz="2400" dirty="0" smtClean="0"/>
            </a:br>
            <a:endParaRPr lang="en-US" sz="2400" dirty="0" smtClean="0"/>
          </a:p>
          <a:p>
            <a:pPr>
              <a:defRPr/>
            </a:pPr>
            <a:r>
              <a:rPr lang="en-US" sz="2400" dirty="0" smtClean="0"/>
              <a:t>Provide assistance</a:t>
            </a:r>
          </a:p>
          <a:p>
            <a:pPr>
              <a:buNone/>
              <a:defRPr/>
            </a:pPr>
            <a:endParaRPr lang="en-US" sz="2400" dirty="0" smtClean="0"/>
          </a:p>
          <a:p>
            <a:pPr>
              <a:defRPr/>
            </a:pPr>
            <a:r>
              <a:rPr lang="en-US" sz="2400" dirty="0" smtClean="0"/>
              <a:t>Came to the conclusion that</a:t>
            </a:r>
          </a:p>
          <a:p>
            <a:pPr>
              <a:buNone/>
            </a:pPr>
            <a:endParaRPr lang="en-US" dirty="0"/>
          </a:p>
        </p:txBody>
      </p:sp>
      <p:sp>
        <p:nvSpPr>
          <p:cNvPr id="4" name="Content Placeholder 3"/>
          <p:cNvSpPr>
            <a:spLocks noGrp="1"/>
          </p:cNvSpPr>
          <p:nvPr>
            <p:ph sz="half" idx="2"/>
          </p:nvPr>
        </p:nvSpPr>
        <p:spPr/>
        <p:txBody>
          <a:bodyPr/>
          <a:lstStyle/>
          <a:p>
            <a:pPr>
              <a:defRPr/>
            </a:pPr>
            <a:r>
              <a:rPr lang="en-US" sz="2400" dirty="0" smtClean="0"/>
              <a:t>Analyze</a:t>
            </a:r>
            <a:br>
              <a:rPr lang="en-US" sz="2400" dirty="0" smtClean="0"/>
            </a:br>
            <a:endParaRPr lang="en-US" sz="2400" dirty="0" smtClean="0"/>
          </a:p>
          <a:p>
            <a:pPr>
              <a:defRPr/>
            </a:pPr>
            <a:r>
              <a:rPr lang="en-US" sz="2400" dirty="0" smtClean="0"/>
              <a:t>Report</a:t>
            </a:r>
            <a:br>
              <a:rPr lang="en-US" sz="2400" dirty="0" smtClean="0"/>
            </a:br>
            <a:endParaRPr lang="en-US" sz="2400" dirty="0" smtClean="0"/>
          </a:p>
          <a:p>
            <a:pPr>
              <a:defRPr/>
            </a:pPr>
            <a:r>
              <a:rPr lang="en-US" sz="2400" dirty="0" smtClean="0"/>
              <a:t>Assess</a:t>
            </a:r>
            <a:br>
              <a:rPr lang="en-US" sz="2400" dirty="0" smtClean="0"/>
            </a:br>
            <a:endParaRPr lang="en-US" sz="2400" dirty="0" smtClean="0"/>
          </a:p>
          <a:p>
            <a:pPr>
              <a:defRPr/>
            </a:pPr>
            <a:r>
              <a:rPr lang="en-US" sz="2400" dirty="0" smtClean="0"/>
              <a:t>Help</a:t>
            </a:r>
          </a:p>
          <a:p>
            <a:pPr>
              <a:buNone/>
              <a:defRPr/>
            </a:pPr>
            <a:endParaRPr lang="en-US" sz="2400" dirty="0" smtClean="0"/>
          </a:p>
          <a:p>
            <a:pPr>
              <a:defRPr/>
            </a:pPr>
            <a:r>
              <a:rPr lang="en-US" sz="2400" dirty="0" smtClean="0"/>
              <a:t>Concluded</a:t>
            </a:r>
            <a:endParaRPr lang="en-US" sz="2400" dirty="0"/>
          </a:p>
        </p:txBody>
      </p:sp>
      <p:sp>
        <p:nvSpPr>
          <p:cNvPr id="5" name="Slide Number Placeholder 4"/>
          <p:cNvSpPr>
            <a:spLocks noGrp="1"/>
          </p:cNvSpPr>
          <p:nvPr>
            <p:ph type="sldNum" sz="quarter" idx="12"/>
          </p:nvPr>
        </p:nvSpPr>
        <p:spPr/>
        <p:txBody>
          <a:bodyPr/>
          <a:lstStyle/>
          <a:p>
            <a:fld id="{221F2AFC-B6F0-404C-AAD0-0E7E0C606D1C}" type="slidenum">
              <a:rPr lang="en-US" smtClean="0"/>
              <a:pPr/>
              <a:t>37</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consistent terms</a:t>
            </a:r>
            <a:endParaRPr lang="en-US" dirty="0"/>
          </a:p>
        </p:txBody>
      </p:sp>
      <p:sp>
        <p:nvSpPr>
          <p:cNvPr id="3" name="Content Placeholder 2"/>
          <p:cNvSpPr>
            <a:spLocks noGrp="1"/>
          </p:cNvSpPr>
          <p:nvPr>
            <p:ph idx="1"/>
          </p:nvPr>
        </p:nvSpPr>
        <p:spPr/>
        <p:txBody>
          <a:bodyPr/>
          <a:lstStyle/>
          <a:p>
            <a:pPr>
              <a:defRPr/>
            </a:pPr>
            <a:r>
              <a:rPr lang="en-US" sz="2800" dirty="0" smtClean="0"/>
              <a:t>Avoid “</a:t>
            </a:r>
            <a:r>
              <a:rPr lang="en-US" sz="2800" b="1" i="1" dirty="0" smtClean="0"/>
              <a:t>Shall.</a:t>
            </a:r>
            <a:r>
              <a:rPr lang="en-US" sz="2800" dirty="0" smtClean="0"/>
              <a:t>”  It is ambiguous and is not used in everyday speech </a:t>
            </a:r>
          </a:p>
          <a:p>
            <a:pPr>
              <a:defRPr/>
            </a:pPr>
            <a:r>
              <a:rPr lang="en-US" sz="2800" dirty="0" smtClean="0"/>
              <a:t>Use “</a:t>
            </a:r>
            <a:r>
              <a:rPr lang="en-US" sz="2800" b="1" i="1" dirty="0" smtClean="0"/>
              <a:t>must</a:t>
            </a:r>
            <a:r>
              <a:rPr lang="en-US" sz="2800" dirty="0" smtClean="0"/>
              <a:t>” for an obligation</a:t>
            </a:r>
          </a:p>
          <a:p>
            <a:pPr>
              <a:defRPr/>
            </a:pPr>
            <a:r>
              <a:rPr lang="en-US" sz="2800" dirty="0" smtClean="0"/>
              <a:t>Use “</a:t>
            </a:r>
            <a:r>
              <a:rPr lang="en-US" sz="2800" b="1" i="1" dirty="0" smtClean="0"/>
              <a:t>must not</a:t>
            </a:r>
            <a:r>
              <a:rPr lang="en-US" sz="2800" dirty="0" smtClean="0"/>
              <a:t>” for a prohibition</a:t>
            </a:r>
          </a:p>
          <a:p>
            <a:pPr>
              <a:defRPr/>
            </a:pPr>
            <a:r>
              <a:rPr lang="en-US" sz="2800" dirty="0" smtClean="0"/>
              <a:t>Use “</a:t>
            </a:r>
            <a:r>
              <a:rPr lang="en-US" sz="2800" b="1" i="1" dirty="0" smtClean="0"/>
              <a:t>may</a:t>
            </a:r>
            <a:r>
              <a:rPr lang="en-US" sz="2800" dirty="0" smtClean="0"/>
              <a:t>” for a discretionary action</a:t>
            </a:r>
          </a:p>
          <a:p>
            <a:pPr>
              <a:defRPr/>
            </a:pPr>
            <a:r>
              <a:rPr lang="en-US" sz="2800" dirty="0" smtClean="0"/>
              <a:t>Use “</a:t>
            </a:r>
            <a:r>
              <a:rPr lang="en-US" sz="2800" b="1" i="1" dirty="0" smtClean="0"/>
              <a:t>should</a:t>
            </a:r>
            <a:r>
              <a:rPr lang="en-US" sz="2800" dirty="0" smtClean="0"/>
              <a:t>” for a  recommendati</a:t>
            </a:r>
            <a:r>
              <a:rPr lang="en-US" dirty="0" smtClean="0"/>
              <a:t>on</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Bryan A. Garner on </a:t>
            </a:r>
            <a:r>
              <a:rPr lang="en-US" i="1" dirty="0" smtClean="0"/>
              <a:t>“</a:t>
            </a:r>
            <a:r>
              <a:rPr lang="en-US" dirty="0" smtClean="0"/>
              <a:t>Shall”</a:t>
            </a:r>
            <a:endParaRPr lang="en-US" dirty="0"/>
          </a:p>
        </p:txBody>
      </p:sp>
      <p:sp>
        <p:nvSpPr>
          <p:cNvPr id="3" name="Content Placeholder 2"/>
          <p:cNvSpPr>
            <a:spLocks noGrp="1"/>
          </p:cNvSpPr>
          <p:nvPr>
            <p:ph idx="1"/>
          </p:nvPr>
        </p:nvSpPr>
        <p:spPr/>
        <p:txBody>
          <a:bodyPr/>
          <a:lstStyle/>
          <a:p>
            <a:pPr>
              <a:lnSpc>
                <a:spcPct val="80000"/>
              </a:lnSpc>
              <a:buNone/>
              <a:defRPr/>
            </a:pPr>
            <a:r>
              <a:rPr lang="en-US" sz="2400" dirty="0" smtClean="0"/>
              <a:t>	In just about every jurisdiction, courts have held that “shall</a:t>
            </a:r>
            <a:r>
              <a:rPr lang="en-US" sz="2400" i="1" dirty="0" smtClean="0"/>
              <a:t>” </a:t>
            </a:r>
            <a:r>
              <a:rPr lang="en-US" sz="2400" dirty="0" smtClean="0"/>
              <a:t>can mean not just “must”</a:t>
            </a:r>
            <a:r>
              <a:rPr lang="en-US" sz="2400" i="1" dirty="0" smtClean="0"/>
              <a:t> </a:t>
            </a:r>
            <a:r>
              <a:rPr lang="en-US" sz="2400" dirty="0" smtClean="0"/>
              <a:t>and “may,” but also “will”</a:t>
            </a:r>
            <a:r>
              <a:rPr lang="en-US" sz="2400" i="1" dirty="0" smtClean="0"/>
              <a:t> </a:t>
            </a:r>
            <a:r>
              <a:rPr lang="en-US" sz="2400" dirty="0" smtClean="0"/>
              <a:t>and “is</a:t>
            </a:r>
            <a:r>
              <a:rPr lang="en-US" sz="2400" i="1" dirty="0" smtClean="0"/>
              <a:t>.” </a:t>
            </a:r>
            <a:r>
              <a:rPr lang="en-US" sz="2400" dirty="0" smtClean="0"/>
              <a:t> The [U.S. Supreme] Court has [in various decisions]:</a:t>
            </a:r>
            <a:br>
              <a:rPr lang="en-US" sz="2400" dirty="0" smtClean="0"/>
            </a:br>
            <a:endParaRPr lang="en-US" sz="2400" dirty="0" smtClean="0"/>
          </a:p>
          <a:p>
            <a:pPr>
              <a:lnSpc>
                <a:spcPct val="80000"/>
              </a:lnSpc>
              <a:defRPr/>
            </a:pPr>
            <a:r>
              <a:rPr lang="en-US" sz="2400" dirty="0" smtClean="0"/>
              <a:t>Held that a legislative amendment from “shall” to “may” had no substantive effect</a:t>
            </a:r>
            <a:br>
              <a:rPr lang="en-US" sz="2400" dirty="0" smtClean="0"/>
            </a:br>
            <a:endParaRPr lang="en-US" sz="2400" dirty="0" smtClean="0"/>
          </a:p>
          <a:p>
            <a:pPr>
              <a:lnSpc>
                <a:spcPct val="80000"/>
              </a:lnSpc>
              <a:defRPr/>
            </a:pPr>
            <a:r>
              <a:rPr lang="en-US" sz="2400" dirty="0" smtClean="0"/>
              <a:t>Held that “shall” means “must” for existing rights, but that it need not be construed as mandatory when a new right is created</a:t>
            </a:r>
            <a:br>
              <a:rPr lang="en-US" sz="2400" dirty="0" smtClean="0"/>
            </a:br>
            <a:endParaRPr lang="en-US" sz="2400" dirty="0" smtClean="0"/>
          </a:p>
          <a:p>
            <a:pPr>
              <a:lnSpc>
                <a:spcPct val="80000"/>
              </a:lnSpc>
              <a:defRPr/>
            </a:pPr>
            <a:r>
              <a:rPr lang="en-US" sz="2400" dirty="0" smtClean="0"/>
              <a:t>Acknowledged that, “legal writers sometimes misuse ‘shall’ to mean ‘should,’ ‘will,’ or even ‘may.’ ”</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39</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a:spLocks noGrp="1"/>
          </p:cNvSpPr>
          <p:nvPr>
            <p:ph type="title"/>
          </p:nvPr>
        </p:nvSpPr>
        <p:spPr>
          <a:xfrm>
            <a:off x="718369" y="1031656"/>
            <a:ext cx="7370762" cy="272832"/>
          </a:xfrm>
        </p:spPr>
        <p:txBody>
          <a:bodyPr lIns="0" tIns="0" rIns="0" bIns="0"/>
          <a:lstStyle/>
          <a:p>
            <a:r>
              <a:rPr lang="en-US" sz="2400" dirty="0" smtClean="0"/>
              <a:t>What is plain language?</a:t>
            </a:r>
            <a:endParaRPr lang="en-US" sz="2400" dirty="0"/>
          </a:p>
        </p:txBody>
      </p:sp>
      <p:sp>
        <p:nvSpPr>
          <p:cNvPr id="3" name="Slide Number Placeholder 2"/>
          <p:cNvSpPr>
            <a:spLocks noGrp="1"/>
          </p:cNvSpPr>
          <p:nvPr>
            <p:ph type="sldNum" sz="quarter" idx="12"/>
          </p:nvPr>
        </p:nvSpPr>
        <p:spPr/>
        <p:txBody>
          <a:bodyPr/>
          <a:lstStyle/>
          <a:p>
            <a:fld id="{AD5C65D8-92DE-4CED-B19E-899E729591A1}" type="slidenum">
              <a:rPr lang="en-US" smtClean="0">
                <a:solidFill>
                  <a:srgbClr val="000000"/>
                </a:solidFill>
              </a:rPr>
              <a:pPr/>
              <a:t>4</a:t>
            </a:fld>
            <a:endParaRPr lang="en-US" dirty="0">
              <a:solidFill>
                <a:srgbClr val="000000"/>
              </a:solidFill>
            </a:endParaRPr>
          </a:p>
        </p:txBody>
      </p:sp>
      <p:sp>
        <p:nvSpPr>
          <p:cNvPr id="25" name="Text Placeholder 29"/>
          <p:cNvSpPr txBox="1">
            <a:spLocks/>
          </p:cNvSpPr>
          <p:nvPr/>
        </p:nvSpPr>
        <p:spPr bwMode="gray">
          <a:xfrm>
            <a:off x="1922805" y="2249942"/>
            <a:ext cx="4961890" cy="2494767"/>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lvl="1">
              <a:lnSpc>
                <a:spcPct val="106000"/>
              </a:lnSpc>
              <a:spcBef>
                <a:spcPct val="80000"/>
              </a:spcBef>
              <a:buClr>
                <a:srgbClr val="000000"/>
              </a:buClr>
              <a:buSzPct val="80000"/>
              <a:buFont typeface="Arial" pitchFamily="34" charset="0"/>
              <a:buChar char="•"/>
              <a:defRPr/>
            </a:pPr>
            <a:r>
              <a:rPr lang="en-US" sz="1800" i="0" dirty="0" smtClean="0">
                <a:solidFill>
                  <a:srgbClr val="000000"/>
                </a:solidFill>
                <a:latin typeface="+mn-lt"/>
              </a:rPr>
              <a:t>Plain language is a style of writing that allows readers to:</a:t>
            </a:r>
          </a:p>
          <a:p>
            <a:pPr marL="0" lvl="1">
              <a:lnSpc>
                <a:spcPct val="106000"/>
              </a:lnSpc>
              <a:spcBef>
                <a:spcPct val="80000"/>
              </a:spcBef>
              <a:buClr>
                <a:srgbClr val="000000"/>
              </a:buClr>
              <a:buSzPct val="80000"/>
              <a:buFont typeface="Arial" pitchFamily="34" charset="0"/>
              <a:buChar char="•"/>
              <a:defRPr/>
            </a:pPr>
            <a:r>
              <a:rPr lang="en-US" sz="1800" i="0" dirty="0" smtClean="0">
                <a:solidFill>
                  <a:srgbClr val="000000"/>
                </a:solidFill>
                <a:latin typeface="+mn-lt"/>
              </a:rPr>
              <a:t> Quickly find what they need</a:t>
            </a:r>
          </a:p>
          <a:p>
            <a:pPr marL="0" lvl="1">
              <a:lnSpc>
                <a:spcPct val="106000"/>
              </a:lnSpc>
              <a:spcBef>
                <a:spcPct val="80000"/>
              </a:spcBef>
              <a:buClr>
                <a:srgbClr val="000000"/>
              </a:buClr>
              <a:buSzPct val="80000"/>
              <a:buFont typeface="Arial" pitchFamily="34" charset="0"/>
              <a:buChar char="•"/>
              <a:defRPr/>
            </a:pPr>
            <a:r>
              <a:rPr lang="en-US" sz="1800" i="0" dirty="0" smtClean="0">
                <a:solidFill>
                  <a:srgbClr val="000000"/>
                </a:solidFill>
                <a:latin typeface="+mn-lt"/>
              </a:rPr>
              <a:t> Understand what they read</a:t>
            </a:r>
          </a:p>
          <a:p>
            <a:pPr marL="0" lvl="1">
              <a:lnSpc>
                <a:spcPct val="106000"/>
              </a:lnSpc>
              <a:spcBef>
                <a:spcPct val="80000"/>
              </a:spcBef>
              <a:buClr>
                <a:srgbClr val="000000"/>
              </a:buClr>
              <a:buSzPct val="80000"/>
              <a:buFont typeface="Arial" pitchFamily="34" charset="0"/>
              <a:buChar char="•"/>
              <a:defRPr/>
            </a:pPr>
            <a:r>
              <a:rPr lang="en-US" sz="1800" i="0" dirty="0" smtClean="0">
                <a:solidFill>
                  <a:srgbClr val="000000"/>
                </a:solidFill>
                <a:latin typeface="+mn-lt"/>
              </a:rPr>
              <a:t> Use what they read to fulfill their needs the </a:t>
            </a:r>
            <a:r>
              <a:rPr lang="en-US" sz="1800" b="1" i="0" dirty="0" smtClean="0">
                <a:solidFill>
                  <a:srgbClr val="000000"/>
                </a:solidFill>
                <a:latin typeface="+mn-lt"/>
              </a:rPr>
              <a:t>first</a:t>
            </a:r>
            <a:r>
              <a:rPr lang="en-US" sz="1800" i="0" dirty="0" smtClean="0">
                <a:solidFill>
                  <a:srgbClr val="000000"/>
                </a:solidFill>
                <a:latin typeface="+mn-lt"/>
              </a:rPr>
              <a:t> time they read it.</a:t>
            </a:r>
          </a:p>
        </p:txBody>
      </p:sp>
      <p:sp>
        <p:nvSpPr>
          <p:cNvPr id="17" name="Text Placeholder 29"/>
          <p:cNvSpPr txBox="1">
            <a:spLocks/>
          </p:cNvSpPr>
          <p:nvPr/>
        </p:nvSpPr>
        <p:spPr bwMode="gray">
          <a:xfrm>
            <a:off x="395288" y="3497326"/>
            <a:ext cx="4008462" cy="1128374"/>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lvl="1">
              <a:lnSpc>
                <a:spcPct val="106000"/>
              </a:lnSpc>
              <a:spcBef>
                <a:spcPct val="80000"/>
              </a:spcBef>
              <a:buClr>
                <a:srgbClr val="000000"/>
              </a:buClr>
              <a:buSzPct val="80000"/>
              <a:defRPr/>
            </a:pPr>
            <a:endParaRPr lang="en-US" sz="1100" i="0" dirty="0" smtClean="0">
              <a:solidFill>
                <a:srgbClr val="000000"/>
              </a:solidFill>
              <a:latin typeface="+mn-lt"/>
            </a:endParaRPr>
          </a:p>
        </p:txBody>
      </p:sp>
      <p:grpSp>
        <p:nvGrpSpPr>
          <p:cNvPr id="26" name="Group 85"/>
          <p:cNvGrpSpPr/>
          <p:nvPr/>
        </p:nvGrpSpPr>
        <p:grpSpPr>
          <a:xfrm>
            <a:off x="1440316" y="1563440"/>
            <a:ext cx="6012692" cy="292388"/>
            <a:chOff x="4113331" y="2386959"/>
            <a:chExt cx="4511460" cy="292388"/>
          </a:xfrm>
        </p:grpSpPr>
        <p:sp>
          <p:nvSpPr>
            <p:cNvPr id="27" name="Line 10"/>
            <p:cNvSpPr>
              <a:spLocks noChangeShapeType="1"/>
            </p:cNvSpPr>
            <p:nvPr/>
          </p:nvSpPr>
          <p:spPr bwMode="gray">
            <a:xfrm>
              <a:off x="4113331" y="2545441"/>
              <a:ext cx="4511460"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28" name="Rectangle 11"/>
            <p:cNvSpPr>
              <a:spLocks noChangeArrowheads="1"/>
            </p:cNvSpPr>
            <p:nvPr/>
          </p:nvSpPr>
          <p:spPr bwMode="gray">
            <a:xfrm>
              <a:off x="5306389" y="2386959"/>
              <a:ext cx="2060947"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Definition</a:t>
              </a:r>
              <a:endParaRPr lang="en-US" sz="2000" b="1" i="0" kern="0" dirty="0">
                <a:solidFill>
                  <a:sysClr val="windowText" lastClr="000000"/>
                </a:solidFill>
                <a:latin typeface="+mn-lt"/>
              </a:endParaRPr>
            </a:p>
          </p:txBody>
        </p:sp>
      </p:gr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sound so bureaucratic!</a:t>
            </a:r>
            <a:endParaRPr lang="en-US" dirty="0"/>
          </a:p>
        </p:txBody>
      </p:sp>
      <p:sp>
        <p:nvSpPr>
          <p:cNvPr id="3" name="Content Placeholder 2"/>
          <p:cNvSpPr>
            <a:spLocks noGrp="1"/>
          </p:cNvSpPr>
          <p:nvPr>
            <p:ph idx="1"/>
          </p:nvPr>
        </p:nvSpPr>
        <p:spPr/>
        <p:txBody>
          <a:bodyPr/>
          <a:lstStyle/>
          <a:p>
            <a:pPr>
              <a:lnSpc>
                <a:spcPct val="90000"/>
              </a:lnSpc>
              <a:defRPr/>
            </a:pPr>
            <a:r>
              <a:rPr lang="en-US" sz="2800" dirty="0" smtClean="0"/>
              <a:t>Limit jargon and acronyms</a:t>
            </a:r>
          </a:p>
          <a:p>
            <a:pPr>
              <a:lnSpc>
                <a:spcPct val="90000"/>
              </a:lnSpc>
              <a:buNone/>
              <a:defRPr/>
            </a:pPr>
            <a:endParaRPr lang="en-US" sz="2800" dirty="0" smtClean="0"/>
          </a:p>
          <a:p>
            <a:pPr>
              <a:lnSpc>
                <a:spcPct val="90000"/>
              </a:lnSpc>
              <a:defRPr/>
            </a:pPr>
            <a:r>
              <a:rPr lang="en-US" sz="2800" dirty="0" smtClean="0"/>
              <a:t>Contractions aren’t bad—use them!</a:t>
            </a:r>
          </a:p>
          <a:p>
            <a:pPr>
              <a:lnSpc>
                <a:spcPct val="90000"/>
              </a:lnSpc>
              <a:buNone/>
              <a:defRPr/>
            </a:pPr>
            <a:endParaRPr lang="en-US" sz="2800" dirty="0" smtClean="0"/>
          </a:p>
          <a:p>
            <a:pPr>
              <a:lnSpc>
                <a:spcPct val="90000"/>
              </a:lnSpc>
              <a:defRPr/>
            </a:pPr>
            <a:r>
              <a:rPr lang="en-US" sz="2800" dirty="0" smtClean="0"/>
              <a:t>Use everyday words</a:t>
            </a: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kinds of jargon</a:t>
            </a:r>
            <a:endParaRPr lang="en-US" dirty="0"/>
          </a:p>
        </p:txBody>
      </p:sp>
      <p:sp>
        <p:nvSpPr>
          <p:cNvPr id="3" name="Content Placeholder 2"/>
          <p:cNvSpPr>
            <a:spLocks noGrp="1"/>
          </p:cNvSpPr>
          <p:nvPr>
            <p:ph idx="1"/>
          </p:nvPr>
        </p:nvSpPr>
        <p:spPr/>
        <p:txBody>
          <a:bodyPr/>
          <a:lstStyle/>
          <a:p>
            <a:pPr>
              <a:defRPr/>
            </a:pPr>
            <a:r>
              <a:rPr lang="en-US" sz="2800" dirty="0" smtClean="0"/>
              <a:t>Necessary technical terms</a:t>
            </a:r>
          </a:p>
          <a:p>
            <a:pPr>
              <a:buNone/>
              <a:defRPr/>
            </a:pPr>
            <a:r>
              <a:rPr lang="en-US" sz="2800" dirty="0" smtClean="0"/>
              <a:t>		</a:t>
            </a:r>
            <a:r>
              <a:rPr lang="en-US" sz="1800" dirty="0" smtClean="0"/>
              <a:t>Example:</a:t>
            </a:r>
            <a:r>
              <a:rPr lang="en-US" sz="2800" dirty="0" smtClean="0"/>
              <a:t> </a:t>
            </a:r>
            <a:r>
              <a:rPr lang="en-US" sz="1800" dirty="0" smtClean="0"/>
              <a:t>Habeas corpus, plaintiff</a:t>
            </a:r>
          </a:p>
          <a:p>
            <a:pPr>
              <a:buNone/>
              <a:defRPr/>
            </a:pPr>
            <a:endParaRPr lang="en-US" sz="1800" dirty="0" smtClean="0"/>
          </a:p>
          <a:p>
            <a:pPr>
              <a:defRPr/>
            </a:pPr>
            <a:r>
              <a:rPr lang="en-US" sz="2800" dirty="0" smtClean="0"/>
              <a:t>Obscure and often pretentious language marked by circumlocutions and long words</a:t>
            </a:r>
          </a:p>
          <a:p>
            <a:pPr>
              <a:buNone/>
              <a:defRPr/>
            </a:pPr>
            <a:r>
              <a:rPr lang="en-US" sz="2800" dirty="0" smtClean="0"/>
              <a:t>		</a:t>
            </a:r>
            <a:r>
              <a:rPr lang="en-US" sz="1800" dirty="0" smtClean="0"/>
              <a:t>Example: Hereby, Wherefore, </a:t>
            </a:r>
            <a:r>
              <a:rPr lang="en-US" sz="1800" dirty="0" err="1" smtClean="0"/>
              <a:t>ab</a:t>
            </a:r>
            <a:r>
              <a:rPr lang="en-US" sz="1800" dirty="0" smtClean="0"/>
              <a:t> initio</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Limiting acronyms and abbreviations</a:t>
            </a:r>
            <a:endParaRPr lang="en-US" dirty="0"/>
          </a:p>
        </p:txBody>
      </p:sp>
      <p:sp>
        <p:nvSpPr>
          <p:cNvPr id="3" name="Content Placeholder 2"/>
          <p:cNvSpPr>
            <a:spLocks noGrp="1"/>
          </p:cNvSpPr>
          <p:nvPr>
            <p:ph idx="1"/>
          </p:nvPr>
        </p:nvSpPr>
        <p:spPr/>
        <p:txBody>
          <a:bodyPr/>
          <a:lstStyle/>
          <a:p>
            <a:pPr>
              <a:defRPr/>
            </a:pPr>
            <a:r>
              <a:rPr lang="en-US" dirty="0" smtClean="0"/>
              <a:t>Use “we” for the agency</a:t>
            </a:r>
          </a:p>
          <a:p>
            <a:pPr>
              <a:defRPr/>
            </a:pPr>
            <a:r>
              <a:rPr lang="en-US" dirty="0" smtClean="0"/>
              <a:t>Don’t use acronyms/abbreviations for infrequent phrases</a:t>
            </a:r>
          </a:p>
          <a:p>
            <a:pPr>
              <a:defRPr/>
            </a:pPr>
            <a:r>
              <a:rPr lang="en-US" dirty="0" smtClean="0"/>
              <a:t>Try another style (the Council)</a:t>
            </a:r>
          </a:p>
          <a:p>
            <a:pPr>
              <a:defRPr/>
            </a:pPr>
            <a:r>
              <a:rPr lang="en-US" dirty="0" smtClean="0"/>
              <a:t>Make them pronounceable (STARS, TRACON, FSDO)</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everyday words</a:t>
            </a:r>
            <a:endParaRPr lang="en-US" dirty="0"/>
          </a:p>
        </p:txBody>
      </p:sp>
      <p:sp>
        <p:nvSpPr>
          <p:cNvPr id="3" name="Content Placeholder 2"/>
          <p:cNvSpPr>
            <a:spLocks noGrp="1"/>
          </p:cNvSpPr>
          <p:nvPr>
            <p:ph sz="half" idx="1"/>
          </p:nvPr>
        </p:nvSpPr>
        <p:spPr/>
        <p:txBody>
          <a:bodyPr/>
          <a:lstStyle/>
          <a:p>
            <a:pPr>
              <a:defRPr/>
            </a:pPr>
            <a:r>
              <a:rPr lang="en-US" dirty="0" smtClean="0"/>
              <a:t>anticipate</a:t>
            </a:r>
          </a:p>
          <a:p>
            <a:pPr>
              <a:defRPr/>
            </a:pPr>
            <a:r>
              <a:rPr lang="en-US" dirty="0" smtClean="0"/>
              <a:t>attempt</a:t>
            </a:r>
          </a:p>
          <a:p>
            <a:pPr>
              <a:defRPr/>
            </a:pPr>
            <a:r>
              <a:rPr lang="en-US" dirty="0" smtClean="0"/>
              <a:t>commence</a:t>
            </a:r>
          </a:p>
          <a:p>
            <a:pPr>
              <a:defRPr/>
            </a:pPr>
            <a:r>
              <a:rPr lang="en-US" dirty="0" smtClean="0"/>
              <a:t>demonstrate</a:t>
            </a:r>
          </a:p>
          <a:p>
            <a:pPr>
              <a:defRPr/>
            </a:pPr>
            <a:r>
              <a:rPr lang="en-US" dirty="0" smtClean="0"/>
              <a:t>implement</a:t>
            </a:r>
          </a:p>
          <a:p>
            <a:pPr>
              <a:defRPr/>
            </a:pPr>
            <a:r>
              <a:rPr lang="en-US" dirty="0" smtClean="0"/>
              <a:t>in the event that</a:t>
            </a:r>
          </a:p>
          <a:p>
            <a:pPr>
              <a:defRPr/>
            </a:pPr>
            <a:r>
              <a:rPr lang="en-US" dirty="0" smtClean="0"/>
              <a:t>submit</a:t>
            </a:r>
          </a:p>
          <a:p>
            <a:pPr>
              <a:defRPr/>
            </a:pPr>
            <a:r>
              <a:rPr lang="en-US" dirty="0" smtClean="0"/>
              <a:t>terminate</a:t>
            </a:r>
            <a:endParaRPr lang="en-US" dirty="0"/>
          </a:p>
        </p:txBody>
      </p:sp>
      <p:sp>
        <p:nvSpPr>
          <p:cNvPr id="4" name="Content Placeholder 3"/>
          <p:cNvSpPr>
            <a:spLocks noGrp="1"/>
          </p:cNvSpPr>
          <p:nvPr>
            <p:ph sz="half" idx="2"/>
          </p:nvPr>
        </p:nvSpPr>
        <p:spPr/>
        <p:txBody>
          <a:bodyPr/>
          <a:lstStyle/>
          <a:p>
            <a:pPr>
              <a:defRPr/>
            </a:pPr>
            <a:r>
              <a:rPr lang="en-US" dirty="0" smtClean="0"/>
              <a:t>expect</a:t>
            </a:r>
          </a:p>
          <a:p>
            <a:pPr>
              <a:defRPr/>
            </a:pPr>
            <a:r>
              <a:rPr lang="en-US" dirty="0" smtClean="0"/>
              <a:t>try</a:t>
            </a:r>
          </a:p>
          <a:p>
            <a:pPr>
              <a:defRPr/>
            </a:pPr>
            <a:r>
              <a:rPr lang="en-US" dirty="0" smtClean="0"/>
              <a:t>begin, start</a:t>
            </a:r>
          </a:p>
          <a:p>
            <a:pPr>
              <a:defRPr/>
            </a:pPr>
            <a:r>
              <a:rPr lang="en-US" dirty="0" smtClean="0"/>
              <a:t>show, prove</a:t>
            </a:r>
          </a:p>
          <a:p>
            <a:pPr>
              <a:defRPr/>
            </a:pPr>
            <a:r>
              <a:rPr lang="en-US" dirty="0" smtClean="0"/>
              <a:t>start</a:t>
            </a:r>
          </a:p>
          <a:p>
            <a:pPr>
              <a:defRPr/>
            </a:pPr>
            <a:r>
              <a:rPr lang="en-US" dirty="0" smtClean="0"/>
              <a:t>if</a:t>
            </a:r>
          </a:p>
          <a:p>
            <a:pPr>
              <a:defRPr/>
            </a:pPr>
            <a:r>
              <a:rPr lang="en-US" dirty="0" smtClean="0"/>
              <a:t>send, give</a:t>
            </a:r>
          </a:p>
          <a:p>
            <a:pPr>
              <a:defRPr/>
            </a:pPr>
            <a:r>
              <a:rPr lang="en-US" dirty="0" smtClean="0"/>
              <a:t>end, cancel</a:t>
            </a:r>
          </a:p>
          <a:p>
            <a:endParaRPr lang="en-US" dirty="0"/>
          </a:p>
        </p:txBody>
      </p:sp>
      <p:sp>
        <p:nvSpPr>
          <p:cNvPr id="5" name="Slide Number Placeholder 4"/>
          <p:cNvSpPr>
            <a:spLocks noGrp="1"/>
          </p:cNvSpPr>
          <p:nvPr>
            <p:ph type="sldNum" sz="quarter" idx="12"/>
          </p:nvPr>
        </p:nvSpPr>
        <p:spPr/>
        <p:txBody>
          <a:bodyPr/>
          <a:lstStyle/>
          <a:p>
            <a:fld id="{221F2AFC-B6F0-404C-AAD0-0E7E0C606D1C}"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 words carefully</a:t>
            </a:r>
            <a:endParaRPr lang="en-US" dirty="0"/>
          </a:p>
        </p:txBody>
      </p:sp>
      <p:sp>
        <p:nvSpPr>
          <p:cNvPr id="3" name="Content Placeholder 2"/>
          <p:cNvSpPr>
            <a:spLocks noGrp="1"/>
          </p:cNvSpPr>
          <p:nvPr>
            <p:ph idx="1"/>
          </p:nvPr>
        </p:nvSpPr>
        <p:spPr/>
        <p:txBody>
          <a:bodyPr/>
          <a:lstStyle/>
          <a:p>
            <a:pPr>
              <a:spcBef>
                <a:spcPct val="50000"/>
              </a:spcBef>
            </a:pPr>
            <a:r>
              <a:rPr lang="en-US" sz="2400" dirty="0" smtClean="0">
                <a:cs typeface="Arial" charset="0"/>
              </a:rPr>
              <a:t>Keep subjects and objects close to their verbs.  </a:t>
            </a:r>
          </a:p>
          <a:p>
            <a:pPr>
              <a:spcBef>
                <a:spcPct val="50000"/>
              </a:spcBef>
            </a:pPr>
            <a:r>
              <a:rPr lang="en-US" sz="2400" dirty="0" smtClean="0">
                <a:cs typeface="Arial" charset="0"/>
              </a:rPr>
              <a:t>Put conditionals such as "only" or "always“ next to words they modify.  </a:t>
            </a:r>
            <a:endParaRPr lang="en-US" sz="2400" dirty="0" smtClean="0">
              <a:latin typeface="Courier" pitchFamily="49" charset="0"/>
              <a:cs typeface="Times New Roman" pitchFamily="18" charset="0"/>
            </a:endParaRPr>
          </a:p>
          <a:p>
            <a:pPr>
              <a:spcBef>
                <a:spcPct val="50000"/>
              </a:spcBef>
            </a:pPr>
            <a:r>
              <a:rPr lang="en-US" sz="2400" dirty="0" smtClean="0">
                <a:cs typeface="Arial" charset="0"/>
              </a:rPr>
              <a:t>Don</a:t>
            </a:r>
            <a:r>
              <a:rPr lang="en-US" sz="2400" dirty="0" smtClean="0">
                <a:cs typeface="Arial" charset="0"/>
                <a:sym typeface="WP TypographicSymbols"/>
              </a:rPr>
              <a:t>’</a:t>
            </a:r>
            <a:r>
              <a:rPr lang="en-US" sz="2400" dirty="0" smtClean="0">
                <a:cs typeface="Arial" charset="0"/>
              </a:rPr>
              <a:t>t misplace modifiers.</a:t>
            </a:r>
            <a:endParaRPr lang="en-US" sz="2400" dirty="0" smtClean="0">
              <a:latin typeface="Courier" pitchFamily="49" charset="0"/>
              <a:cs typeface="Times New Roman" pitchFamily="18" charset="0"/>
            </a:endParaRPr>
          </a:p>
          <a:p>
            <a:pPr>
              <a:spcBef>
                <a:spcPct val="50000"/>
              </a:spcBef>
            </a:pPr>
            <a:r>
              <a:rPr lang="en-US" sz="2400" dirty="0" smtClean="0">
                <a:cs typeface="Arial" charset="0"/>
              </a:rPr>
              <a:t>Put exceptions and long conditions after the main clause, not before or in the middle.</a:t>
            </a:r>
            <a:endParaRPr lang="en-US" sz="2400" dirty="0" smtClean="0">
              <a:latin typeface="Courier" pitchFamily="49"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44</a:t>
            </a:fld>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placement makes a difference</a:t>
            </a:r>
            <a:endParaRPr lang="en-US" dirty="0"/>
          </a:p>
        </p:txBody>
      </p:sp>
      <p:sp>
        <p:nvSpPr>
          <p:cNvPr id="3" name="Content Placeholder 2"/>
          <p:cNvSpPr>
            <a:spLocks noGrp="1"/>
          </p:cNvSpPr>
          <p:nvPr>
            <p:ph idx="1"/>
          </p:nvPr>
        </p:nvSpPr>
        <p:spPr/>
        <p:txBody>
          <a:bodyPr/>
          <a:lstStyle/>
          <a:p>
            <a:pPr>
              <a:lnSpc>
                <a:spcPct val="80000"/>
              </a:lnSpc>
              <a:defRPr/>
            </a:pPr>
            <a:r>
              <a:rPr lang="en-US" sz="2400" dirty="0" smtClean="0"/>
              <a:t>Yesterday a mad dog bit five men and women in the south end.</a:t>
            </a:r>
          </a:p>
          <a:p>
            <a:pPr>
              <a:lnSpc>
                <a:spcPct val="80000"/>
              </a:lnSpc>
              <a:defRPr/>
            </a:pPr>
            <a:endParaRPr lang="en-US" sz="2400" dirty="0" smtClean="0"/>
          </a:p>
          <a:p>
            <a:pPr>
              <a:lnSpc>
                <a:spcPct val="80000"/>
              </a:lnSpc>
              <a:defRPr/>
            </a:pPr>
            <a:r>
              <a:rPr lang="en-US" sz="2400" dirty="0" smtClean="0"/>
              <a:t>This rule proposes the Spring/Summer subsistence harvest regulations in Alaska for migratory birds that expire on August 31, 2003.</a:t>
            </a:r>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a:spLocks noGrp="1"/>
          </p:cNvSpPr>
          <p:nvPr>
            <p:ph type="title"/>
          </p:nvPr>
        </p:nvSpPr>
        <p:spPr>
          <a:xfrm>
            <a:off x="252784" y="1031656"/>
            <a:ext cx="7370762" cy="272832"/>
          </a:xfrm>
        </p:spPr>
        <p:txBody>
          <a:bodyPr lIns="0" tIns="0" rIns="0" bIns="0"/>
          <a:lstStyle/>
          <a:p>
            <a:pPr algn="r"/>
            <a:r>
              <a:rPr lang="en-US" sz="2400" dirty="0" smtClean="0"/>
              <a:t>Plain writing examples from other agencies</a:t>
            </a:r>
            <a:endParaRPr lang="en-US" sz="2400" dirty="0"/>
          </a:p>
        </p:txBody>
      </p:sp>
      <p:sp>
        <p:nvSpPr>
          <p:cNvPr id="3" name="Slide Number Placeholder 2"/>
          <p:cNvSpPr>
            <a:spLocks noGrp="1"/>
          </p:cNvSpPr>
          <p:nvPr>
            <p:ph type="sldNum" sz="quarter" idx="12"/>
          </p:nvPr>
        </p:nvSpPr>
        <p:spPr/>
        <p:txBody>
          <a:bodyPr/>
          <a:lstStyle/>
          <a:p>
            <a:fld id="{AD5C65D8-92DE-4CED-B19E-899E729591A1}" type="slidenum">
              <a:rPr lang="en-US" smtClean="0">
                <a:solidFill>
                  <a:srgbClr val="000000"/>
                </a:solidFill>
              </a:rPr>
              <a:pPr/>
              <a:t>46</a:t>
            </a:fld>
            <a:endParaRPr lang="en-US" dirty="0">
              <a:solidFill>
                <a:srgbClr val="000000"/>
              </a:solidFill>
            </a:endParaRPr>
          </a:p>
        </p:txBody>
      </p:sp>
      <p:sp>
        <p:nvSpPr>
          <p:cNvPr id="35" name="Text Placeholder 29"/>
          <p:cNvSpPr txBox="1">
            <a:spLocks/>
          </p:cNvSpPr>
          <p:nvPr/>
        </p:nvSpPr>
        <p:spPr bwMode="gray">
          <a:xfrm>
            <a:off x="1867752" y="1983179"/>
            <a:ext cx="5361352" cy="3294813"/>
          </a:xfrm>
          <a:prstGeom prst="rect">
            <a:avLst/>
          </a:prstGeom>
          <a:noFill/>
          <a:ln w="9525" algn="ctr">
            <a:noFill/>
            <a:miter lim="800000"/>
            <a:headEnd/>
            <a:tailEnd/>
          </a:ln>
        </p:spPr>
        <p:txBody>
          <a:bodyPr vert="horz" wrap="square" lIns="0" tIns="0" rIns="0" bIns="0" numCol="1" anchor="t" anchorCtr="0" compatLnSpc="1">
            <a:prstTxWarp prst="textNoShape">
              <a:avLst/>
            </a:prstTxWarp>
            <a:spAutoFit/>
          </a:bodyPr>
          <a:lstStyle/>
          <a:p>
            <a:pPr marL="0" lvl="1">
              <a:lnSpc>
                <a:spcPct val="106000"/>
              </a:lnSpc>
              <a:spcBef>
                <a:spcPct val="80000"/>
              </a:spcBef>
              <a:buClr>
                <a:srgbClr val="000000"/>
              </a:buClr>
              <a:buSzPct val="80000"/>
              <a:defRPr/>
            </a:pPr>
            <a:r>
              <a:rPr lang="en-US" sz="1800" b="1" i="0" dirty="0" smtClean="0">
                <a:solidFill>
                  <a:srgbClr val="000000"/>
                </a:solidFill>
                <a:latin typeface="+mn-lt"/>
              </a:rPr>
              <a:t/>
            </a:r>
            <a:br>
              <a:rPr lang="en-US" sz="1800" b="1" i="0" dirty="0" smtClean="0">
                <a:solidFill>
                  <a:srgbClr val="000000"/>
                </a:solidFill>
                <a:latin typeface="+mn-lt"/>
              </a:rPr>
            </a:br>
            <a:r>
              <a:rPr lang="en-US" sz="1800" b="1" i="0" dirty="0" smtClean="0">
                <a:solidFill>
                  <a:srgbClr val="000000"/>
                </a:solidFill>
                <a:latin typeface="+mn-lt"/>
              </a:rPr>
              <a:t>Before:</a:t>
            </a:r>
          </a:p>
          <a:p>
            <a:pPr marL="0" lvl="1">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When the process of freeing a vehicle that has been stuck results in ruts or holes, the operator will fill the rut or hole created by such activity before removing the vehicle from the immediate area. </a:t>
            </a:r>
          </a:p>
          <a:p>
            <a:pPr marL="0" lvl="1">
              <a:lnSpc>
                <a:spcPct val="106000"/>
              </a:lnSpc>
              <a:spcBef>
                <a:spcPct val="80000"/>
              </a:spcBef>
              <a:buClr>
                <a:srgbClr val="000000"/>
              </a:buClr>
              <a:buSzPct val="80000"/>
              <a:defRPr/>
            </a:pPr>
            <a:r>
              <a:rPr lang="en-US" sz="1800" b="1" i="0" dirty="0" smtClean="0">
                <a:solidFill>
                  <a:srgbClr val="000000"/>
                </a:solidFill>
                <a:latin typeface="+mn-lt"/>
              </a:rPr>
              <a:t>After:</a:t>
            </a:r>
          </a:p>
          <a:p>
            <a:pPr marL="0" lvl="1" indent="-168275">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If you make a hole while freeing a stuck vehicle, you must fill the hole before you drive away.</a:t>
            </a:r>
          </a:p>
        </p:txBody>
      </p:sp>
      <p:sp>
        <p:nvSpPr>
          <p:cNvPr id="30" name="Text Box 4"/>
          <p:cNvSpPr txBox="1">
            <a:spLocks noChangeArrowheads="1"/>
          </p:cNvSpPr>
          <p:nvPr/>
        </p:nvSpPr>
        <p:spPr bwMode="gray">
          <a:xfrm>
            <a:off x="906277" y="5469730"/>
            <a:ext cx="5565775" cy="328613"/>
          </a:xfrm>
          <a:prstGeom prst="rect">
            <a:avLst/>
          </a:prstGeom>
          <a:noFill/>
          <a:ln w="9525">
            <a:noFill/>
            <a:miter lim="800000"/>
            <a:headEnd/>
            <a:tailEnd/>
          </a:ln>
          <a:effectLst>
            <a:prstShdw prst="shdw17" dist="17961" dir="2700000">
              <a:schemeClr val="accent2">
                <a:gamma/>
                <a:shade val="60000"/>
                <a:invGamma/>
              </a:schemeClr>
            </a:prstShdw>
          </a:effectLst>
        </p:spPr>
        <p:txBody>
          <a:bodyPr lIns="0" tIns="0" rIns="0" bIns="0" anchor="b"/>
          <a:lstStyle/>
          <a:p>
            <a:pPr>
              <a:spcBef>
                <a:spcPct val="20000"/>
              </a:spcBef>
              <a:tabLst>
                <a:tab pos="1428750" algn="l"/>
              </a:tabLst>
              <a:defRPr/>
            </a:pPr>
            <a:r>
              <a:rPr lang="en-US" sz="1000" i="0" dirty="0" smtClean="0">
                <a:latin typeface="Arial" charset="0"/>
                <a:cs typeface="Arial" charset="0"/>
              </a:rPr>
              <a:t>See more examples at plainlanguage.gov/examples</a:t>
            </a:r>
            <a:r>
              <a:rPr lang="en-US" sz="700" i="0" dirty="0" smtClean="0">
                <a:latin typeface="Arial" charset="0"/>
                <a:cs typeface="Arial" charset="0"/>
              </a:rPr>
              <a:t>.</a:t>
            </a:r>
            <a:endParaRPr lang="en-US" sz="700" i="0" dirty="0">
              <a:latin typeface="Arial" charset="0"/>
              <a:cs typeface="Arial" charset="0"/>
            </a:endParaRPr>
          </a:p>
        </p:txBody>
      </p:sp>
      <p:sp>
        <p:nvSpPr>
          <p:cNvPr id="11"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12" name="Rectangle 11"/>
          <p:cNvSpPr>
            <a:spLocks noChangeArrowheads="1"/>
          </p:cNvSpPr>
          <p:nvPr/>
        </p:nvSpPr>
        <p:spPr bwMode="gray">
          <a:xfrm>
            <a:off x="2481944" y="1563440"/>
            <a:ext cx="3990108"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Example 1: Freeing a stuck vehicle</a:t>
            </a:r>
            <a:endParaRPr lang="en-US" sz="2000" b="1" i="0" kern="0" dirty="0">
              <a:solidFill>
                <a:sysClr val="windowText" lastClr="000000"/>
              </a:solidFill>
              <a:latin typeface="+mn-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a:spLocks noGrp="1"/>
          </p:cNvSpPr>
          <p:nvPr>
            <p:ph type="title"/>
          </p:nvPr>
        </p:nvSpPr>
        <p:spPr>
          <a:xfrm>
            <a:off x="1167185" y="1031656"/>
            <a:ext cx="7370762" cy="272832"/>
          </a:xfrm>
        </p:spPr>
        <p:txBody>
          <a:bodyPr lIns="0" tIns="0" rIns="0" bIns="0"/>
          <a:lstStyle/>
          <a:p>
            <a:r>
              <a:rPr lang="en-US" sz="2400" dirty="0" smtClean="0"/>
              <a:t>Illustrative plain writing examples for ITS Websites</a:t>
            </a:r>
            <a:endParaRPr lang="en-US" sz="2400" dirty="0"/>
          </a:p>
        </p:txBody>
      </p:sp>
      <p:sp>
        <p:nvSpPr>
          <p:cNvPr id="3" name="Slide Number Placeholder 2"/>
          <p:cNvSpPr>
            <a:spLocks noGrp="1"/>
          </p:cNvSpPr>
          <p:nvPr>
            <p:ph type="sldNum" sz="quarter" idx="12"/>
          </p:nvPr>
        </p:nvSpPr>
        <p:spPr/>
        <p:txBody>
          <a:bodyPr/>
          <a:lstStyle/>
          <a:p>
            <a:fld id="{AD5C65D8-92DE-4CED-B19E-899E729591A1}" type="slidenum">
              <a:rPr lang="en-US" smtClean="0">
                <a:solidFill>
                  <a:srgbClr val="000000"/>
                </a:solidFill>
              </a:rPr>
              <a:pPr/>
              <a:t>47</a:t>
            </a:fld>
            <a:endParaRPr lang="en-US" dirty="0">
              <a:solidFill>
                <a:srgbClr val="000000"/>
              </a:solidFill>
            </a:endParaRPr>
          </a:p>
        </p:txBody>
      </p:sp>
      <p:sp>
        <p:nvSpPr>
          <p:cNvPr id="35" name="Text Placeholder 29"/>
          <p:cNvSpPr txBox="1">
            <a:spLocks/>
          </p:cNvSpPr>
          <p:nvPr/>
        </p:nvSpPr>
        <p:spPr bwMode="gray">
          <a:xfrm>
            <a:off x="1720356" y="2090057"/>
            <a:ext cx="5828111" cy="3744871"/>
          </a:xfrm>
          <a:prstGeom prst="rect">
            <a:avLst/>
          </a:prstGeom>
          <a:noFill/>
          <a:ln w="9525" algn="ctr">
            <a:noFill/>
            <a:miter lim="800000"/>
            <a:headEnd/>
            <a:tailEnd/>
          </a:ln>
        </p:spPr>
        <p:txBody>
          <a:bodyPr vert="horz" wrap="square" lIns="0" tIns="0" rIns="0" bIns="0" numCol="1" anchor="t" anchorCtr="0" compatLnSpc="1">
            <a:prstTxWarp prst="textNoShape">
              <a:avLst/>
            </a:prstTxWarp>
            <a:spAutoFit/>
          </a:bodyPr>
          <a:lstStyle/>
          <a:p>
            <a:pPr marL="0" lvl="1">
              <a:lnSpc>
                <a:spcPct val="106000"/>
              </a:lnSpc>
              <a:spcBef>
                <a:spcPct val="80000"/>
              </a:spcBef>
              <a:buClr>
                <a:srgbClr val="000000"/>
              </a:buClr>
              <a:buSzPct val="80000"/>
              <a:defRPr/>
            </a:pPr>
            <a:r>
              <a:rPr lang="en-US" sz="1800" b="1" i="0" dirty="0" smtClean="0">
                <a:solidFill>
                  <a:srgbClr val="000000"/>
                </a:solidFill>
                <a:latin typeface="+mn-lt"/>
              </a:rPr>
              <a:t>Before:</a:t>
            </a:r>
            <a:br>
              <a:rPr lang="en-US" sz="1800" b="1" i="0" dirty="0" smtClean="0">
                <a:solidFill>
                  <a:srgbClr val="000000"/>
                </a:solidFill>
                <a:latin typeface="+mn-lt"/>
              </a:rPr>
            </a:br>
            <a:r>
              <a:rPr lang="en-US" sz="1800" i="0" dirty="0" smtClean="0">
                <a:solidFill>
                  <a:srgbClr val="000000"/>
                </a:solidFill>
                <a:latin typeface="+mn-lt"/>
                <a:cs typeface="Arial" pitchFamily="34" charset="0"/>
              </a:rPr>
              <a:t>In structuring the SATCOM-II acquisition, the government defined and included all services that are under the GSA Satellite Services Program will also be available under SATCOM-II. currently available under the GSA Satellite Services Program. The realization of this goal will facilitate a smooth transition from the existing satellite contract(s) to the SATCOM-II contract.</a:t>
            </a:r>
          </a:p>
          <a:p>
            <a:pPr marL="0" lvl="1">
              <a:lnSpc>
                <a:spcPct val="106000"/>
              </a:lnSpc>
              <a:spcBef>
                <a:spcPct val="80000"/>
              </a:spcBef>
              <a:buClr>
                <a:srgbClr val="000000"/>
              </a:buClr>
              <a:buSzPct val="80000"/>
              <a:defRPr/>
            </a:pPr>
            <a:r>
              <a:rPr lang="en-US" sz="1800" b="1" i="0" dirty="0" smtClean="0">
                <a:solidFill>
                  <a:srgbClr val="000000"/>
                </a:solidFill>
                <a:latin typeface="+mn-lt"/>
              </a:rPr>
              <a:t>After:</a:t>
            </a:r>
            <a:br>
              <a:rPr lang="en-US" sz="1800" b="1" i="0" dirty="0" smtClean="0">
                <a:solidFill>
                  <a:srgbClr val="000000"/>
                </a:solidFill>
                <a:latin typeface="+mn-lt"/>
              </a:rPr>
            </a:br>
            <a:r>
              <a:rPr lang="en-US" sz="1800" i="0" dirty="0" smtClean="0">
                <a:solidFill>
                  <a:srgbClr val="000000"/>
                </a:solidFill>
                <a:latin typeface="+mn-lt"/>
                <a:cs typeface="Arial" pitchFamily="34" charset="0"/>
              </a:rPr>
              <a:t>To transition smoothly, all services that were available under the GSA Satellite Services Program will also be available under SATCOM-II.</a:t>
            </a:r>
          </a:p>
        </p:txBody>
      </p:sp>
      <p:sp>
        <p:nvSpPr>
          <p:cNvPr id="30" name="Text Box 4"/>
          <p:cNvSpPr txBox="1">
            <a:spLocks noChangeArrowheads="1"/>
          </p:cNvSpPr>
          <p:nvPr/>
        </p:nvSpPr>
        <p:spPr bwMode="gray">
          <a:xfrm>
            <a:off x="4266644" y="5514975"/>
            <a:ext cx="6076764" cy="895350"/>
          </a:xfrm>
          <a:prstGeom prst="rect">
            <a:avLst/>
          </a:prstGeom>
          <a:noFill/>
          <a:ln w="9525">
            <a:noFill/>
            <a:miter lim="800000"/>
            <a:headEnd/>
            <a:tailEnd/>
          </a:ln>
          <a:effectLst>
            <a:prstShdw prst="shdw17" dist="17961" dir="2700000">
              <a:schemeClr val="accent2">
                <a:gamma/>
                <a:shade val="60000"/>
                <a:invGamma/>
              </a:schemeClr>
            </a:prstShdw>
          </a:effectLst>
        </p:spPr>
        <p:txBody>
          <a:bodyPr lIns="0" tIns="0" rIns="0" bIns="0" anchor="b"/>
          <a:lstStyle/>
          <a:p>
            <a:pPr>
              <a:spcBef>
                <a:spcPct val="20000"/>
              </a:spcBef>
              <a:tabLst>
                <a:tab pos="1428750" algn="l"/>
              </a:tabLst>
              <a:defRPr/>
            </a:pPr>
            <a:r>
              <a:rPr lang="en-US" sz="1050" i="0" dirty="0" smtClean="0">
                <a:latin typeface="Arial" charset="0"/>
                <a:cs typeface="Arial" charset="0"/>
              </a:rPr>
              <a:t>Example 1: http://www.gsa.gov/portal/category/25320</a:t>
            </a:r>
            <a:r>
              <a:rPr lang="en-US" sz="700" i="0" dirty="0" smtClean="0">
                <a:latin typeface="Arial" charset="0"/>
                <a:cs typeface="Arial" charset="0"/>
              </a:rPr>
              <a:t>.</a:t>
            </a:r>
          </a:p>
          <a:p>
            <a:pPr>
              <a:spcBef>
                <a:spcPct val="20000"/>
              </a:spcBef>
              <a:tabLst>
                <a:tab pos="1428750" algn="l"/>
              </a:tabLst>
              <a:defRPr/>
            </a:pPr>
            <a:r>
              <a:rPr lang="en-US" sz="700" i="0" dirty="0" smtClean="0">
                <a:latin typeface="Arial" charset="0"/>
                <a:cs typeface="Arial" charset="0"/>
              </a:rPr>
              <a:t>.</a:t>
            </a:r>
            <a:endParaRPr lang="en-US" sz="700" i="0" dirty="0">
              <a:latin typeface="Arial" charset="0"/>
              <a:cs typeface="Arial" charset="0"/>
            </a:endParaRPr>
          </a:p>
        </p:txBody>
      </p:sp>
      <p:sp>
        <p:nvSpPr>
          <p:cNvPr id="11"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12" name="Rectangle 11"/>
          <p:cNvSpPr>
            <a:spLocks noChangeArrowheads="1"/>
          </p:cNvSpPr>
          <p:nvPr/>
        </p:nvSpPr>
        <p:spPr bwMode="gray">
          <a:xfrm>
            <a:off x="2481944" y="1563440"/>
            <a:ext cx="3990108"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Example 1: SATCOM-II Overview</a:t>
            </a:r>
            <a:endParaRPr lang="en-US" sz="2000" b="1" i="0" kern="0" dirty="0">
              <a:solidFill>
                <a:sysClr val="windowText" lastClr="000000"/>
              </a:solidFill>
              <a:latin typeface="+mn-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8D4EA0D-F01D-4865-B57D-28D8AAAEEAC0}" type="slidenum">
              <a:rPr lang="en-US" smtClean="0"/>
              <a:pPr/>
              <a:t>48</a:t>
            </a:fld>
            <a:endParaRPr lang="en-US" dirty="0"/>
          </a:p>
        </p:txBody>
      </p:sp>
      <p:sp>
        <p:nvSpPr>
          <p:cNvPr id="4" name="Text Placeholder 29"/>
          <p:cNvSpPr txBox="1">
            <a:spLocks/>
          </p:cNvSpPr>
          <p:nvPr/>
        </p:nvSpPr>
        <p:spPr bwMode="gray">
          <a:xfrm>
            <a:off x="1852551" y="1855828"/>
            <a:ext cx="5545776" cy="4253216"/>
          </a:xfrm>
          <a:prstGeom prst="rect">
            <a:avLst/>
          </a:prstGeom>
          <a:noFill/>
          <a:ln w="9525" algn="ctr">
            <a:noFill/>
            <a:miter lim="800000"/>
            <a:headEnd/>
            <a:tailEnd/>
          </a:ln>
        </p:spPr>
        <p:txBody>
          <a:bodyPr vert="horz" wrap="square" lIns="0" tIns="0" rIns="0" bIns="0" numCol="1" anchor="t" anchorCtr="0" compatLnSpc="1">
            <a:prstTxWarp prst="textNoShape">
              <a:avLst/>
            </a:prstTxWarp>
            <a:spAutoFit/>
          </a:bodyPr>
          <a:lstStyle/>
          <a:p>
            <a:pPr marL="0" lvl="1">
              <a:lnSpc>
                <a:spcPct val="106000"/>
              </a:lnSpc>
              <a:spcBef>
                <a:spcPct val="80000"/>
              </a:spcBef>
              <a:buClr>
                <a:srgbClr val="000000"/>
              </a:buClr>
              <a:buSzPct val="80000"/>
              <a:defRPr/>
            </a:pPr>
            <a:r>
              <a:rPr lang="en-US" sz="1800" b="1" i="0" dirty="0" smtClean="0">
                <a:solidFill>
                  <a:srgbClr val="000000"/>
                </a:solidFill>
                <a:latin typeface="+mn-lt"/>
              </a:rPr>
              <a:t>Before:</a:t>
            </a:r>
          </a:p>
          <a:p>
            <a:pPr marL="0" lvl="1">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Protests are not allowed on task orders under $10 million except on the grounds that the order increases the scope, period of performance, or maximum value of the GWAC.</a:t>
            </a:r>
          </a:p>
          <a:p>
            <a:pPr marL="0" lvl="1">
              <a:lnSpc>
                <a:spcPct val="106000"/>
              </a:lnSpc>
              <a:spcBef>
                <a:spcPct val="80000"/>
              </a:spcBef>
              <a:buClr>
                <a:srgbClr val="000000"/>
              </a:buClr>
              <a:buSzPct val="80000"/>
              <a:defRPr/>
            </a:pPr>
            <a:r>
              <a:rPr lang="en-US" sz="1800" b="1" i="0" dirty="0" smtClean="0">
                <a:solidFill>
                  <a:srgbClr val="000000"/>
                </a:solidFill>
                <a:latin typeface="+mn-lt"/>
              </a:rPr>
              <a:t>After:</a:t>
            </a:r>
          </a:p>
          <a:p>
            <a:pPr marL="0" lvl="1" indent="-168275">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You may not protest task orders under $10 million unless the order increases:</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rPr>
              <a:t>the scope,</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rPr>
              <a:t>the period of performance,</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rPr>
              <a:t>the GWAC’s maximum value.</a:t>
            </a:r>
          </a:p>
        </p:txBody>
      </p:sp>
      <p:sp>
        <p:nvSpPr>
          <p:cNvPr id="5"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6" name="Rectangle 5"/>
          <p:cNvSpPr>
            <a:spLocks noChangeArrowheads="1"/>
          </p:cNvSpPr>
          <p:nvPr/>
        </p:nvSpPr>
        <p:spPr bwMode="gray">
          <a:xfrm>
            <a:off x="2481944" y="1563440"/>
            <a:ext cx="3990108"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Example 2: GWAC Overview </a:t>
            </a:r>
            <a:endParaRPr lang="en-US" sz="2000" b="1" i="0" kern="0" dirty="0">
              <a:solidFill>
                <a:sysClr val="windowText" lastClr="000000"/>
              </a:solidFill>
              <a:latin typeface="+mn-lt"/>
            </a:endParaRPr>
          </a:p>
        </p:txBody>
      </p:sp>
      <p:sp>
        <p:nvSpPr>
          <p:cNvPr id="8" name="Title 6"/>
          <p:cNvSpPr txBox="1">
            <a:spLocks/>
          </p:cNvSpPr>
          <p:nvPr/>
        </p:nvSpPr>
        <p:spPr>
          <a:xfrm>
            <a:off x="1167185" y="1031656"/>
            <a:ext cx="7370762" cy="272832"/>
          </a:xfrm>
          <a:prstGeom prst="rect">
            <a:avLst/>
          </a:prstGeom>
        </p:spPr>
        <p:txBody>
          <a:bodyPr lIns="0" tIns="0" rIns="0" bIns="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smtClean="0">
                <a:ln>
                  <a:noFill/>
                </a:ln>
                <a:solidFill>
                  <a:srgbClr val="1C3F95"/>
                </a:solidFill>
                <a:effectLst/>
                <a:uLnTx/>
                <a:uFillTx/>
                <a:latin typeface="+mj-lt"/>
                <a:ea typeface="+mj-ea"/>
                <a:cs typeface="+mj-cs"/>
              </a:rPr>
              <a:t>Illustrative plain writing examples for ITS Websites</a:t>
            </a:r>
            <a:endParaRPr kumimoji="0" lang="en-US" sz="2400" b="1" i="0" u="none" strike="noStrike" kern="1200" cap="none" spc="0" normalizeH="0" baseline="0" noProof="0" dirty="0">
              <a:ln>
                <a:noFill/>
              </a:ln>
              <a:solidFill>
                <a:srgbClr val="1C3F95"/>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8D4EA0D-F01D-4865-B57D-28D8AAAEEAC0}" type="slidenum">
              <a:rPr lang="en-US" smtClean="0"/>
              <a:pPr/>
              <a:t>49</a:t>
            </a:fld>
            <a:endParaRPr lang="en-US" dirty="0"/>
          </a:p>
        </p:txBody>
      </p:sp>
      <p:sp>
        <p:nvSpPr>
          <p:cNvPr id="5"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
        <p:nvSpPr>
          <p:cNvPr id="6"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7" name="Rectangle 6"/>
          <p:cNvSpPr>
            <a:spLocks noChangeArrowheads="1"/>
          </p:cNvSpPr>
          <p:nvPr/>
        </p:nvSpPr>
        <p:spPr bwMode="gray">
          <a:xfrm>
            <a:off x="2137560" y="1565772"/>
            <a:ext cx="4604656"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Category 1 – Equipment &amp; Services</a:t>
            </a:r>
            <a:endParaRPr lang="en-US" sz="2000" b="1" i="0" kern="0" dirty="0">
              <a:solidFill>
                <a:sysClr val="windowText" lastClr="000000"/>
              </a:solidFill>
              <a:latin typeface="+mn-lt"/>
            </a:endParaRPr>
          </a:p>
        </p:txBody>
      </p:sp>
      <p:sp>
        <p:nvSpPr>
          <p:cNvPr id="8" name="TextBox 7"/>
          <p:cNvSpPr txBox="1"/>
          <p:nvPr/>
        </p:nvSpPr>
        <p:spPr>
          <a:xfrm>
            <a:off x="760021" y="2018805"/>
            <a:ext cx="7908966" cy="4247317"/>
          </a:xfrm>
          <a:prstGeom prst="rect">
            <a:avLst/>
          </a:prstGeom>
          <a:noFill/>
        </p:spPr>
        <p:txBody>
          <a:bodyPr wrap="square" rtlCol="0">
            <a:spAutoFit/>
          </a:bodyPr>
          <a:lstStyle/>
          <a:p>
            <a:r>
              <a:rPr lang="en-US" sz="1800" b="1" i="0" dirty="0" smtClean="0">
                <a:latin typeface="+mn-lt"/>
                <a:cs typeface="Arial" pitchFamily="34" charset="0"/>
              </a:rPr>
              <a:t>Before:</a:t>
            </a:r>
          </a:p>
          <a:p>
            <a:endParaRPr lang="en-US" sz="1800" i="0" dirty="0" smtClean="0">
              <a:latin typeface="+mn-lt"/>
              <a:cs typeface="Arial" pitchFamily="34" charset="0"/>
            </a:endParaRPr>
          </a:p>
          <a:p>
            <a:r>
              <a:rPr lang="en-US" sz="1800" i="0" dirty="0" smtClean="0">
                <a:latin typeface="+mn-lt"/>
              </a:rPr>
              <a:t>Typical equipment and associated services include multiplexers, video </a:t>
            </a:r>
            <a:r>
              <a:rPr lang="en-US" sz="1800" i="0" dirty="0" err="1" smtClean="0">
                <a:latin typeface="+mn-lt"/>
              </a:rPr>
              <a:t>codecs</a:t>
            </a:r>
            <a:r>
              <a:rPr lang="en-US" sz="1800" i="0" dirty="0" smtClean="0">
                <a:latin typeface="+mn-lt"/>
              </a:rPr>
              <a:t>, voice mail systems, channel service units, concentrators, routers, switches, gateways, firewalls, repeaters, virtual private network equipment, site preparation, power systems, alarms, microwave systems, wiring, cabling and cross connects. Services in this category are limited to those that would specifically support the equipment (e.g., installation and ongoing maintenance).</a:t>
            </a:r>
          </a:p>
          <a:p>
            <a:endParaRPr lang="en-US" sz="1400" i="0" dirty="0" smtClean="0">
              <a:latin typeface="+mj-lt"/>
              <a:cs typeface="Arial" pitchFamily="34" charset="0"/>
            </a:endParaRPr>
          </a:p>
          <a:p>
            <a:r>
              <a:rPr lang="en-US" sz="1400" b="1" i="0" dirty="0" smtClean="0">
                <a:latin typeface="+mj-lt"/>
                <a:cs typeface="Arial" pitchFamily="34" charset="0"/>
              </a:rPr>
              <a:t> </a:t>
            </a:r>
          </a:p>
          <a:p>
            <a:endParaRPr lang="en-US" sz="1400" b="1" i="0" dirty="0" smtClean="0">
              <a:latin typeface="+mj-lt"/>
              <a:cs typeface="Arial" pitchFamily="34" charset="0"/>
            </a:endParaRPr>
          </a:p>
          <a:p>
            <a:r>
              <a:rPr lang="en-US" sz="1400" i="0" dirty="0" smtClean="0">
                <a:latin typeface="Arial" pitchFamily="34" charset="0"/>
                <a:cs typeface="Arial" pitchFamily="34" charset="0"/>
                <a:hlinkClick r:id="rId2"/>
              </a:rPr>
              <a:t/>
            </a:r>
            <a:br>
              <a:rPr lang="en-US" sz="1400" i="0" dirty="0" smtClean="0">
                <a:latin typeface="Arial" pitchFamily="34" charset="0"/>
                <a:cs typeface="Arial" pitchFamily="34" charset="0"/>
                <a:hlinkClick r:id="rId2"/>
              </a:rPr>
            </a:br>
            <a:r>
              <a:rPr lang="en-US" sz="1400" i="0" dirty="0" smtClean="0">
                <a:latin typeface="Arial" pitchFamily="34" charset="0"/>
                <a:cs typeface="Arial" pitchFamily="34" charset="0"/>
                <a:hlinkClick r:id="rId2"/>
              </a:rPr>
              <a:t/>
            </a:r>
            <a:br>
              <a:rPr lang="en-US" sz="1400" i="0" dirty="0" smtClean="0">
                <a:latin typeface="Arial" pitchFamily="34" charset="0"/>
                <a:cs typeface="Arial" pitchFamily="34" charset="0"/>
                <a:hlinkClick r:id="rId2"/>
              </a:rPr>
            </a:br>
            <a:r>
              <a:rPr lang="en-US" sz="1400" i="0" dirty="0" smtClean="0">
                <a:latin typeface="Arial" pitchFamily="34" charset="0"/>
                <a:cs typeface="Arial" pitchFamily="34" charset="0"/>
                <a:hlinkClick r:id="rId2"/>
              </a:rPr>
              <a:t/>
            </a:r>
            <a:br>
              <a:rPr lang="en-US" sz="1400" i="0" dirty="0" smtClean="0">
                <a:latin typeface="Arial" pitchFamily="34" charset="0"/>
                <a:cs typeface="Arial" pitchFamily="34" charset="0"/>
                <a:hlinkClick r:id="rId2"/>
              </a:rPr>
            </a:br>
            <a:r>
              <a:rPr lang="en-US" sz="1400" i="0" dirty="0" smtClean="0">
                <a:latin typeface="Arial" pitchFamily="34" charset="0"/>
                <a:cs typeface="Arial" pitchFamily="34" charset="0"/>
                <a:hlinkClick r:id="rId2"/>
              </a:rPr>
              <a:t/>
            </a:r>
            <a:br>
              <a:rPr lang="en-US" sz="1400" i="0" dirty="0" smtClean="0">
                <a:latin typeface="Arial" pitchFamily="34" charset="0"/>
                <a:cs typeface="Arial" pitchFamily="34" charset="0"/>
                <a:hlinkClick r:id="rId2"/>
              </a:rPr>
            </a:br>
            <a:r>
              <a:rPr lang="en-US" sz="1400" i="0" dirty="0" smtClean="0">
                <a:latin typeface="Arial" pitchFamily="34" charset="0"/>
                <a:cs typeface="Arial" pitchFamily="34" charset="0"/>
                <a:hlinkClick r:id="rId2"/>
              </a:rPr>
              <a:t>http://www.gsa.gov/portal/content/104356</a:t>
            </a:r>
            <a:r>
              <a:rPr lang="en-US" sz="1400" i="0" dirty="0" smtClean="0">
                <a:latin typeface="Arial" pitchFamily="34" charset="0"/>
                <a:cs typeface="Arial" pitchFamily="34" charset="0"/>
              </a:rPr>
              <a:t> (Connections)</a:t>
            </a:r>
          </a:p>
          <a:p>
            <a:endParaRPr lang="en-US" sz="1400" i="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36A36B-5B33-40F9-857C-A897DD82543C}" type="slidenum">
              <a:rPr lang="en-US" smtClean="0"/>
              <a:pPr/>
              <a:t>5</a:t>
            </a:fld>
            <a:endParaRPr lang="en-US" dirty="0"/>
          </a:p>
        </p:txBody>
      </p:sp>
      <p:sp>
        <p:nvSpPr>
          <p:cNvPr id="6" name="Rectangle 5"/>
          <p:cNvSpPr/>
          <p:nvPr/>
        </p:nvSpPr>
        <p:spPr>
          <a:xfrm>
            <a:off x="1192829" y="2132306"/>
            <a:ext cx="7112971" cy="3549177"/>
          </a:xfrm>
          <a:prstGeom prst="rect">
            <a:avLst/>
          </a:prstGeom>
        </p:spPr>
        <p:txBody>
          <a:bodyPr wrap="square">
            <a:spAutoFit/>
          </a:bodyPr>
          <a:lstStyle/>
          <a:p>
            <a:pPr marL="0" lvl="1">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Plain language is an essential part of open government. The final OMB guidance on the Plain Writing Act of 2010 states that creating documents using plain writing can reduce  agency costs. </a:t>
            </a:r>
          </a:p>
          <a:p>
            <a:pPr marL="0" lvl="1">
              <a:lnSpc>
                <a:spcPct val="106000"/>
              </a:lnSpc>
              <a:spcBef>
                <a:spcPct val="80000"/>
              </a:spcBef>
              <a:buClr>
                <a:srgbClr val="000000"/>
              </a:buClr>
              <a:buSzPct val="80000"/>
              <a:defRPr/>
            </a:pPr>
            <a:r>
              <a:rPr lang="en-US" sz="1800" i="0" dirty="0" smtClean="0">
                <a:solidFill>
                  <a:srgbClr val="000000"/>
                </a:solidFill>
                <a:latin typeface="+mn-lt"/>
                <a:cs typeface="Arial" pitchFamily="34" charset="0"/>
              </a:rPr>
              <a:t>For example, plain writing can reduce:</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cs typeface="Arial" pitchFamily="34" charset="0"/>
              </a:rPr>
              <a:t>questions from the public to agency staff</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cs typeface="Arial" pitchFamily="34" charset="0"/>
              </a:rPr>
              <a:t>resources spent on enforcement</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cs typeface="Arial" pitchFamily="34" charset="0"/>
              </a:rPr>
              <a:t>errors on forms and applications</a:t>
            </a:r>
          </a:p>
          <a:p>
            <a:pPr marL="169863" lvl="1" indent="-168275">
              <a:lnSpc>
                <a:spcPct val="106000"/>
              </a:lnSpc>
              <a:spcBef>
                <a:spcPct val="80000"/>
              </a:spcBef>
              <a:buClr>
                <a:srgbClr val="000000"/>
              </a:buClr>
              <a:buSzPct val="80000"/>
              <a:buFont typeface="Wingdings 2" pitchFamily="18" charset="2"/>
              <a:buChar char="¡"/>
              <a:defRPr/>
            </a:pPr>
            <a:r>
              <a:rPr lang="en-US" sz="1800" i="0" dirty="0" smtClean="0">
                <a:solidFill>
                  <a:srgbClr val="000000"/>
                </a:solidFill>
                <a:latin typeface="+mn-lt"/>
                <a:cs typeface="Arial" pitchFamily="34" charset="0"/>
              </a:rPr>
              <a:t>time spent addressing errors</a:t>
            </a:r>
          </a:p>
        </p:txBody>
      </p:sp>
      <p:grpSp>
        <p:nvGrpSpPr>
          <p:cNvPr id="7" name="Group 85"/>
          <p:cNvGrpSpPr/>
          <p:nvPr/>
        </p:nvGrpSpPr>
        <p:grpSpPr>
          <a:xfrm>
            <a:off x="1440316" y="1587884"/>
            <a:ext cx="6012692" cy="292388"/>
            <a:chOff x="4113331" y="2411403"/>
            <a:chExt cx="4511460" cy="292388"/>
          </a:xfrm>
        </p:grpSpPr>
        <p:sp>
          <p:nvSpPr>
            <p:cNvPr id="8" name="Line 10"/>
            <p:cNvSpPr>
              <a:spLocks noChangeShapeType="1"/>
            </p:cNvSpPr>
            <p:nvPr/>
          </p:nvSpPr>
          <p:spPr bwMode="gray">
            <a:xfrm>
              <a:off x="4113331" y="2545441"/>
              <a:ext cx="4511460"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9" name="Rectangle 11"/>
            <p:cNvSpPr>
              <a:spLocks noChangeArrowheads="1"/>
            </p:cNvSpPr>
            <p:nvPr/>
          </p:nvSpPr>
          <p:spPr bwMode="gray">
            <a:xfrm>
              <a:off x="5082005" y="2411403"/>
              <a:ext cx="2384410"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Anticipated Benefits</a:t>
              </a:r>
              <a:endParaRPr lang="en-US" sz="2000" b="1" i="0" kern="0" dirty="0">
                <a:solidFill>
                  <a:sysClr val="windowText" lastClr="000000"/>
                </a:solidFill>
                <a:latin typeface="+mn-lt"/>
              </a:endParaRPr>
            </a:p>
          </p:txBody>
        </p:sp>
      </p:grpSp>
      <p:sp>
        <p:nvSpPr>
          <p:cNvPr id="10" name="Text Box 4"/>
          <p:cNvSpPr txBox="1">
            <a:spLocks noChangeArrowheads="1"/>
          </p:cNvSpPr>
          <p:nvPr/>
        </p:nvSpPr>
        <p:spPr bwMode="gray">
          <a:xfrm>
            <a:off x="3121025" y="5962650"/>
            <a:ext cx="5565775" cy="328613"/>
          </a:xfrm>
          <a:prstGeom prst="rect">
            <a:avLst/>
          </a:prstGeom>
          <a:noFill/>
          <a:ln w="9525">
            <a:noFill/>
            <a:miter lim="800000"/>
            <a:headEnd/>
            <a:tailEnd/>
          </a:ln>
          <a:effectLst>
            <a:prstShdw prst="shdw17" dist="17961" dir="2700000">
              <a:schemeClr val="accent2">
                <a:gamma/>
                <a:shade val="60000"/>
                <a:invGamma/>
              </a:schemeClr>
            </a:prstShdw>
          </a:effectLst>
        </p:spPr>
        <p:txBody>
          <a:bodyPr lIns="0" tIns="0" rIns="0" bIns="0" anchor="b"/>
          <a:lstStyle/>
          <a:p>
            <a:pPr>
              <a:spcBef>
                <a:spcPct val="20000"/>
              </a:spcBef>
              <a:tabLst>
                <a:tab pos="1428750" algn="l"/>
              </a:tabLst>
              <a:defRPr/>
            </a:pPr>
            <a:r>
              <a:rPr lang="en-US" sz="900" i="0" dirty="0" smtClean="0">
                <a:latin typeface="Arial" charset="0"/>
                <a:cs typeface="Arial" charset="0"/>
              </a:rPr>
              <a:t>Source: “Final Guidance for the Plain Writing Act of 2010,” M-11-15, Office of Management and Budget.</a:t>
            </a:r>
          </a:p>
        </p:txBody>
      </p:sp>
      <p:sp>
        <p:nvSpPr>
          <p:cNvPr id="12" name="Title 6"/>
          <p:cNvSpPr>
            <a:spLocks noGrp="1"/>
          </p:cNvSpPr>
          <p:nvPr>
            <p:ph type="title"/>
          </p:nvPr>
        </p:nvSpPr>
        <p:spPr>
          <a:xfrm>
            <a:off x="718369" y="1031656"/>
            <a:ext cx="7370762" cy="272832"/>
          </a:xfrm>
        </p:spPr>
        <p:txBody>
          <a:bodyPr lIns="0" tIns="0" rIns="0" bIns="0"/>
          <a:lstStyle/>
          <a:p>
            <a:pPr algn="ctr"/>
            <a:r>
              <a:rPr lang="en-US" sz="2400" dirty="0" smtClean="0"/>
              <a:t>W</a:t>
            </a:r>
            <a:r>
              <a:rPr lang="en-US" sz="2400" cap="none" dirty="0" smtClean="0"/>
              <a:t>hat is plain language?</a:t>
            </a: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8D4EA0D-F01D-4865-B57D-28D8AAAEEAC0}" type="slidenum">
              <a:rPr lang="en-US" smtClean="0"/>
              <a:pPr/>
              <a:t>50</a:t>
            </a:fld>
            <a:endParaRPr lang="en-US" dirty="0"/>
          </a:p>
        </p:txBody>
      </p:sp>
      <p:sp>
        <p:nvSpPr>
          <p:cNvPr id="6"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7" name="Rectangle 6"/>
          <p:cNvSpPr>
            <a:spLocks noChangeArrowheads="1"/>
          </p:cNvSpPr>
          <p:nvPr/>
        </p:nvSpPr>
        <p:spPr bwMode="gray">
          <a:xfrm>
            <a:off x="2137560" y="1565772"/>
            <a:ext cx="4604656"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Category 1 – Equipment &amp; Services</a:t>
            </a:r>
            <a:endParaRPr lang="en-US" sz="2000" b="1" i="0" kern="0" dirty="0">
              <a:solidFill>
                <a:sysClr val="windowText" lastClr="000000"/>
              </a:solidFill>
              <a:latin typeface="+mn-lt"/>
            </a:endParaRPr>
          </a:p>
        </p:txBody>
      </p:sp>
      <p:sp>
        <p:nvSpPr>
          <p:cNvPr id="8" name="TextBox 7"/>
          <p:cNvSpPr txBox="1"/>
          <p:nvPr/>
        </p:nvSpPr>
        <p:spPr>
          <a:xfrm>
            <a:off x="1235034" y="1858160"/>
            <a:ext cx="7908966" cy="5447645"/>
          </a:xfrm>
          <a:prstGeom prst="rect">
            <a:avLst/>
          </a:prstGeom>
          <a:noFill/>
        </p:spPr>
        <p:txBody>
          <a:bodyPr wrap="square" rtlCol="0">
            <a:spAutoFit/>
          </a:bodyPr>
          <a:lstStyle/>
          <a:p>
            <a:r>
              <a:rPr lang="en-US" sz="1800" b="1" i="0" dirty="0" smtClean="0">
                <a:latin typeface="+mn-lt"/>
                <a:cs typeface="Arial" pitchFamily="34" charset="0"/>
              </a:rPr>
              <a:t>After:</a:t>
            </a:r>
            <a:endParaRPr lang="en-US" sz="1400" i="0" dirty="0" smtClean="0">
              <a:latin typeface="+mn-lt"/>
              <a:cs typeface="Arial" pitchFamily="34" charset="0"/>
            </a:endParaRPr>
          </a:p>
          <a:p>
            <a:r>
              <a:rPr lang="en-US" sz="1400" i="0" dirty="0" smtClean="0">
                <a:latin typeface="+mn-lt"/>
              </a:rPr>
              <a:t>Typical equipment and associated services include </a:t>
            </a:r>
          </a:p>
          <a:p>
            <a:endParaRPr lang="en-US" sz="1400" i="0" dirty="0" smtClean="0">
              <a:latin typeface="+mn-lt"/>
            </a:endParaRPr>
          </a:p>
          <a:p>
            <a:pPr>
              <a:buFont typeface="Arial" pitchFamily="34" charset="0"/>
              <a:buChar char="•"/>
            </a:pPr>
            <a:r>
              <a:rPr lang="en-US" sz="1400" i="0" dirty="0" smtClean="0">
                <a:latin typeface="+mn-lt"/>
              </a:rPr>
              <a:t> </a:t>
            </a:r>
            <a:r>
              <a:rPr lang="en-US" sz="1200" i="0" dirty="0" smtClean="0">
                <a:latin typeface="+mn-lt"/>
              </a:rPr>
              <a:t>multiplexers</a:t>
            </a:r>
          </a:p>
          <a:p>
            <a:pPr>
              <a:buFont typeface="Arial" pitchFamily="34" charset="0"/>
              <a:buChar char="•"/>
            </a:pPr>
            <a:r>
              <a:rPr lang="en-US" sz="1200" i="0" dirty="0" smtClean="0">
                <a:latin typeface="+mn-lt"/>
              </a:rPr>
              <a:t> video </a:t>
            </a:r>
            <a:r>
              <a:rPr lang="en-US" sz="1200" i="0" dirty="0" err="1" smtClean="0">
                <a:latin typeface="+mn-lt"/>
              </a:rPr>
              <a:t>codecs</a:t>
            </a:r>
            <a:endParaRPr lang="en-US" sz="1200" i="0" dirty="0" smtClean="0">
              <a:latin typeface="+mn-lt"/>
            </a:endParaRPr>
          </a:p>
          <a:p>
            <a:pPr>
              <a:buFont typeface="Arial" pitchFamily="34" charset="0"/>
              <a:buChar char="•"/>
            </a:pPr>
            <a:r>
              <a:rPr lang="en-US" sz="1200" i="0" dirty="0" smtClean="0">
                <a:latin typeface="+mn-lt"/>
              </a:rPr>
              <a:t> voice mail systems</a:t>
            </a:r>
          </a:p>
          <a:p>
            <a:pPr>
              <a:buFont typeface="Arial" pitchFamily="34" charset="0"/>
              <a:buChar char="•"/>
            </a:pPr>
            <a:r>
              <a:rPr lang="en-US" sz="1200" i="0" dirty="0" smtClean="0">
                <a:latin typeface="+mn-lt"/>
              </a:rPr>
              <a:t> channel service units </a:t>
            </a:r>
          </a:p>
          <a:p>
            <a:pPr>
              <a:buFont typeface="Arial" pitchFamily="34" charset="0"/>
              <a:buChar char="•"/>
            </a:pPr>
            <a:r>
              <a:rPr lang="en-US" sz="1200" i="0" dirty="0" smtClean="0">
                <a:latin typeface="+mn-lt"/>
              </a:rPr>
              <a:t> concentrators </a:t>
            </a:r>
          </a:p>
          <a:p>
            <a:pPr>
              <a:buFont typeface="Arial" pitchFamily="34" charset="0"/>
              <a:buChar char="•"/>
            </a:pPr>
            <a:r>
              <a:rPr lang="en-US" sz="1200" i="0" dirty="0" smtClean="0">
                <a:latin typeface="+mn-lt"/>
              </a:rPr>
              <a:t> routers</a:t>
            </a:r>
          </a:p>
          <a:p>
            <a:pPr>
              <a:buFont typeface="Arial" pitchFamily="34" charset="0"/>
              <a:buChar char="•"/>
            </a:pPr>
            <a:r>
              <a:rPr lang="en-US" sz="1200" i="0" dirty="0" smtClean="0">
                <a:latin typeface="+mn-lt"/>
              </a:rPr>
              <a:t> switches</a:t>
            </a:r>
          </a:p>
          <a:p>
            <a:pPr>
              <a:buFont typeface="Arial" pitchFamily="34" charset="0"/>
              <a:buChar char="•"/>
            </a:pPr>
            <a:r>
              <a:rPr lang="en-US" sz="1200" i="0" dirty="0" smtClean="0">
                <a:latin typeface="+mn-lt"/>
              </a:rPr>
              <a:t> gateways</a:t>
            </a:r>
          </a:p>
          <a:p>
            <a:pPr>
              <a:buFont typeface="Arial" pitchFamily="34" charset="0"/>
              <a:buChar char="•"/>
            </a:pPr>
            <a:r>
              <a:rPr lang="en-US" sz="1200" i="0" dirty="0" smtClean="0">
                <a:latin typeface="+mn-lt"/>
              </a:rPr>
              <a:t> firewalls</a:t>
            </a:r>
          </a:p>
          <a:p>
            <a:pPr>
              <a:buFont typeface="Arial" pitchFamily="34" charset="0"/>
              <a:buChar char="•"/>
            </a:pPr>
            <a:r>
              <a:rPr lang="en-US" sz="1200" i="0" dirty="0" smtClean="0">
                <a:latin typeface="+mn-lt"/>
              </a:rPr>
              <a:t> repeaters</a:t>
            </a:r>
          </a:p>
          <a:p>
            <a:pPr>
              <a:buFont typeface="Arial" pitchFamily="34" charset="0"/>
              <a:buChar char="•"/>
            </a:pPr>
            <a:r>
              <a:rPr lang="en-US" sz="1200" i="0" dirty="0" smtClean="0">
                <a:latin typeface="+mn-lt"/>
              </a:rPr>
              <a:t> virtual private network equipment</a:t>
            </a:r>
          </a:p>
          <a:p>
            <a:pPr>
              <a:buFont typeface="Arial" pitchFamily="34" charset="0"/>
              <a:buChar char="•"/>
            </a:pPr>
            <a:r>
              <a:rPr lang="en-US" sz="1200" i="0" dirty="0" smtClean="0">
                <a:latin typeface="+mn-lt"/>
              </a:rPr>
              <a:t> site preparation</a:t>
            </a:r>
          </a:p>
          <a:p>
            <a:pPr>
              <a:buFont typeface="Arial" pitchFamily="34" charset="0"/>
              <a:buChar char="•"/>
            </a:pPr>
            <a:r>
              <a:rPr lang="en-US" sz="1200" i="0" dirty="0" smtClean="0">
                <a:latin typeface="+mn-lt"/>
              </a:rPr>
              <a:t> power systems</a:t>
            </a:r>
          </a:p>
          <a:p>
            <a:pPr>
              <a:buFont typeface="Arial" pitchFamily="34" charset="0"/>
              <a:buChar char="•"/>
            </a:pPr>
            <a:r>
              <a:rPr lang="en-US" sz="1200" i="0" dirty="0" smtClean="0">
                <a:latin typeface="+mn-lt"/>
              </a:rPr>
              <a:t> alarms </a:t>
            </a:r>
          </a:p>
          <a:p>
            <a:pPr>
              <a:buFont typeface="Arial" pitchFamily="34" charset="0"/>
              <a:buChar char="•"/>
            </a:pPr>
            <a:r>
              <a:rPr lang="en-US" sz="1200" i="0" dirty="0" smtClean="0">
                <a:latin typeface="+mn-lt"/>
              </a:rPr>
              <a:t> microwave systems</a:t>
            </a:r>
          </a:p>
          <a:p>
            <a:pPr>
              <a:buFont typeface="Arial" pitchFamily="34" charset="0"/>
              <a:buChar char="•"/>
            </a:pPr>
            <a:r>
              <a:rPr lang="en-US" sz="1200" i="0" dirty="0" smtClean="0">
                <a:latin typeface="+mn-lt"/>
              </a:rPr>
              <a:t> wiring  </a:t>
            </a:r>
          </a:p>
          <a:p>
            <a:pPr>
              <a:buFont typeface="Arial" pitchFamily="34" charset="0"/>
              <a:buChar char="•"/>
            </a:pPr>
            <a:r>
              <a:rPr lang="en-US" sz="1200" i="0" dirty="0" smtClean="0">
                <a:latin typeface="+mn-lt"/>
              </a:rPr>
              <a:t> cabling </a:t>
            </a:r>
          </a:p>
          <a:p>
            <a:pPr>
              <a:buFont typeface="Arial" pitchFamily="34" charset="0"/>
              <a:buChar char="•"/>
            </a:pPr>
            <a:r>
              <a:rPr lang="en-US" sz="1200" i="0" dirty="0" smtClean="0">
                <a:latin typeface="+mn-lt"/>
              </a:rPr>
              <a:t> cross connects</a:t>
            </a:r>
          </a:p>
          <a:p>
            <a:endParaRPr lang="en-US" sz="1400" i="0" dirty="0" smtClean="0">
              <a:latin typeface="+mn-lt"/>
            </a:endParaRPr>
          </a:p>
          <a:p>
            <a:r>
              <a:rPr lang="en-US" sz="1400" i="0" dirty="0" smtClean="0">
                <a:latin typeface="+mn-lt"/>
              </a:rPr>
              <a:t>Services in this category are limited to those that would specifically support the equipment (e.g., installation and ongoing maintenance).</a:t>
            </a:r>
          </a:p>
          <a:p>
            <a:endParaRPr lang="en-US" sz="1400" i="0" dirty="0" smtClean="0">
              <a:latin typeface="+mj-lt"/>
              <a:cs typeface="Arial" pitchFamily="34" charset="0"/>
            </a:endParaRPr>
          </a:p>
          <a:p>
            <a:r>
              <a:rPr lang="en-US" sz="1400" b="1" i="0" dirty="0" smtClean="0">
                <a:latin typeface="+mj-lt"/>
                <a:cs typeface="Arial" pitchFamily="34" charset="0"/>
              </a:rPr>
              <a:t> </a:t>
            </a:r>
            <a:r>
              <a:rPr lang="en-US" sz="1400" i="0" dirty="0" smtClean="0">
                <a:latin typeface="Arial" pitchFamily="34" charset="0"/>
                <a:cs typeface="Arial" pitchFamily="34" charset="0"/>
              </a:rPr>
              <a:t> </a:t>
            </a:r>
          </a:p>
          <a:p>
            <a:endParaRPr lang="en-US" sz="1400" i="0" dirty="0">
              <a:latin typeface="Arial" pitchFamily="34" charset="0"/>
              <a:cs typeface="Arial" pitchFamily="34" charset="0"/>
            </a:endParaRPr>
          </a:p>
        </p:txBody>
      </p:sp>
      <p:sp>
        <p:nvSpPr>
          <p:cNvPr id="9"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kern="0" dirty="0" smtClean="0">
                <a:solidFill>
                  <a:sysClr val="windowText" lastClr="000000"/>
                </a:solidFill>
              </a:rPr>
              <a:t>Category 1 – Equipment &amp; Services</a:t>
            </a:r>
            <a:br>
              <a:rPr lang="en-US" kern="0" dirty="0" smtClean="0">
                <a:solidFill>
                  <a:sysClr val="windowText" lastClr="000000"/>
                </a:solidFill>
              </a:rPr>
            </a:br>
            <a:endParaRPr lang="en-US" dirty="0"/>
          </a:p>
        </p:txBody>
      </p:sp>
      <p:sp>
        <p:nvSpPr>
          <p:cNvPr id="4" name="Content Placeholder 3"/>
          <p:cNvSpPr>
            <a:spLocks noGrp="1"/>
          </p:cNvSpPr>
          <p:nvPr>
            <p:ph idx="1"/>
          </p:nvPr>
        </p:nvSpPr>
        <p:spPr/>
        <p:txBody>
          <a:bodyPr/>
          <a:lstStyle/>
          <a:p>
            <a:pPr>
              <a:buNone/>
            </a:pPr>
            <a:r>
              <a:rPr lang="en-US" sz="1600" b="1" dirty="0" smtClean="0">
                <a:cs typeface="Arial" pitchFamily="34" charset="0"/>
              </a:rPr>
              <a:t>After:</a:t>
            </a:r>
            <a:endParaRPr lang="en-US" sz="1600" dirty="0" smtClean="0">
              <a:cs typeface="Arial" pitchFamily="34" charset="0"/>
            </a:endParaRPr>
          </a:p>
          <a:p>
            <a:pPr>
              <a:buNone/>
            </a:pPr>
            <a:r>
              <a:rPr lang="en-US" sz="1200" dirty="0" smtClean="0"/>
              <a:t>	Services in this category are limited to those that would specifically support the equipment (e.g., installation and ongoing maintenance).  Typical equipment and associated services include</a:t>
            </a:r>
            <a:br>
              <a:rPr lang="en-US" sz="1200" dirty="0" smtClean="0"/>
            </a:br>
            <a:endParaRPr lang="en-US" sz="1200" dirty="0" smtClean="0"/>
          </a:p>
          <a:p>
            <a:pPr lvl="1">
              <a:buFont typeface="Arial" pitchFamily="34" charset="0"/>
              <a:buChar char="•"/>
            </a:pPr>
            <a:r>
              <a:rPr lang="en-US" sz="900" dirty="0" smtClean="0"/>
              <a:t>alarms </a:t>
            </a:r>
          </a:p>
          <a:p>
            <a:pPr lvl="1">
              <a:buFont typeface="Arial" pitchFamily="34" charset="0"/>
              <a:buChar char="•"/>
            </a:pPr>
            <a:r>
              <a:rPr lang="en-US" sz="900" dirty="0" smtClean="0"/>
              <a:t>cabling </a:t>
            </a:r>
          </a:p>
          <a:p>
            <a:pPr lvl="1">
              <a:buFont typeface="Arial" pitchFamily="34" charset="0"/>
              <a:buChar char="•"/>
            </a:pPr>
            <a:r>
              <a:rPr lang="en-US" sz="900" dirty="0" smtClean="0"/>
              <a:t>channel service units </a:t>
            </a:r>
          </a:p>
          <a:p>
            <a:pPr lvl="1">
              <a:buFont typeface="Arial" pitchFamily="34" charset="0"/>
              <a:buChar char="•"/>
            </a:pPr>
            <a:r>
              <a:rPr lang="en-US" sz="900" dirty="0" smtClean="0"/>
              <a:t>concentrators </a:t>
            </a:r>
          </a:p>
          <a:p>
            <a:pPr lvl="1">
              <a:buFont typeface="Arial" pitchFamily="34" charset="0"/>
              <a:buChar char="•"/>
            </a:pPr>
            <a:r>
              <a:rPr lang="en-US" sz="900" dirty="0" smtClean="0"/>
              <a:t> cross connects</a:t>
            </a:r>
          </a:p>
          <a:p>
            <a:pPr lvl="1">
              <a:buFont typeface="Arial" pitchFamily="34" charset="0"/>
              <a:buChar char="•"/>
            </a:pPr>
            <a:r>
              <a:rPr lang="en-US" sz="900" dirty="0" smtClean="0"/>
              <a:t>firewalls</a:t>
            </a:r>
          </a:p>
          <a:p>
            <a:pPr lvl="1">
              <a:buFont typeface="Arial" pitchFamily="34" charset="0"/>
              <a:buChar char="•"/>
            </a:pPr>
            <a:r>
              <a:rPr lang="en-US" sz="900" dirty="0" smtClean="0"/>
              <a:t>gateways</a:t>
            </a:r>
          </a:p>
          <a:p>
            <a:pPr lvl="1">
              <a:buFont typeface="Arial" pitchFamily="34" charset="0"/>
              <a:buChar char="•"/>
            </a:pPr>
            <a:r>
              <a:rPr lang="en-US" sz="900" dirty="0" smtClean="0"/>
              <a:t> microwave systems</a:t>
            </a:r>
          </a:p>
          <a:p>
            <a:pPr lvl="1">
              <a:buFont typeface="Arial" pitchFamily="34" charset="0"/>
              <a:buChar char="•"/>
            </a:pPr>
            <a:r>
              <a:rPr lang="en-US" sz="900" dirty="0" smtClean="0"/>
              <a:t>multiplexers</a:t>
            </a:r>
          </a:p>
          <a:p>
            <a:pPr lvl="1">
              <a:buFont typeface="Arial" pitchFamily="34" charset="0"/>
              <a:buChar char="•"/>
            </a:pPr>
            <a:r>
              <a:rPr lang="en-US" sz="900" dirty="0" smtClean="0"/>
              <a:t>power systems</a:t>
            </a:r>
          </a:p>
          <a:p>
            <a:pPr lvl="1">
              <a:buFont typeface="Arial" pitchFamily="34" charset="0"/>
              <a:buChar char="•"/>
            </a:pPr>
            <a:r>
              <a:rPr lang="en-US" sz="900" dirty="0" smtClean="0"/>
              <a:t>repeaters</a:t>
            </a:r>
          </a:p>
          <a:p>
            <a:pPr lvl="1">
              <a:buFont typeface="Arial" pitchFamily="34" charset="0"/>
              <a:buChar char="•"/>
            </a:pPr>
            <a:r>
              <a:rPr lang="en-US" sz="900" dirty="0" smtClean="0"/>
              <a:t>routers</a:t>
            </a:r>
          </a:p>
          <a:p>
            <a:pPr lvl="1">
              <a:buFont typeface="Arial" pitchFamily="34" charset="0"/>
              <a:buChar char="•"/>
            </a:pPr>
            <a:r>
              <a:rPr lang="en-US" sz="900" dirty="0" smtClean="0"/>
              <a:t>site preparation</a:t>
            </a:r>
          </a:p>
          <a:p>
            <a:pPr lvl="1">
              <a:buFont typeface="Arial" pitchFamily="34" charset="0"/>
              <a:buChar char="•"/>
            </a:pPr>
            <a:r>
              <a:rPr lang="en-US" sz="900" dirty="0" smtClean="0"/>
              <a:t> switches</a:t>
            </a:r>
          </a:p>
          <a:p>
            <a:pPr lvl="1">
              <a:buFont typeface="Arial" pitchFamily="34" charset="0"/>
              <a:buChar char="•"/>
            </a:pPr>
            <a:r>
              <a:rPr lang="en-US" sz="900" dirty="0" smtClean="0"/>
              <a:t>video </a:t>
            </a:r>
            <a:r>
              <a:rPr lang="en-US" sz="900" dirty="0" err="1" smtClean="0"/>
              <a:t>codecs</a:t>
            </a:r>
            <a:endParaRPr lang="en-US" sz="900" dirty="0" smtClean="0"/>
          </a:p>
          <a:p>
            <a:pPr lvl="1">
              <a:buFont typeface="Arial" pitchFamily="34" charset="0"/>
              <a:buChar char="•"/>
            </a:pPr>
            <a:r>
              <a:rPr lang="en-US" sz="900" dirty="0" smtClean="0"/>
              <a:t>virtual private network equipment</a:t>
            </a:r>
          </a:p>
          <a:p>
            <a:pPr lvl="1">
              <a:buFont typeface="Arial" pitchFamily="34" charset="0"/>
              <a:buChar char="•"/>
            </a:pPr>
            <a:r>
              <a:rPr lang="en-US" sz="900" dirty="0" smtClean="0"/>
              <a:t>voice mail systems</a:t>
            </a:r>
          </a:p>
          <a:p>
            <a:pPr lvl="1">
              <a:buFont typeface="Arial" pitchFamily="34" charset="0"/>
              <a:buChar char="•"/>
            </a:pPr>
            <a:r>
              <a:rPr lang="en-US" sz="900" dirty="0" smtClean="0"/>
              <a:t> wiring  </a:t>
            </a:r>
          </a:p>
          <a:p>
            <a:pPr>
              <a:buNone/>
            </a:pPr>
            <a:r>
              <a:rPr lang="en-US" sz="1200" dirty="0" smtClean="0"/>
              <a:t> </a:t>
            </a:r>
            <a:endParaRPr lang="en-US" sz="2000" dirty="0" smtClean="0"/>
          </a:p>
        </p:txBody>
      </p:sp>
      <p:sp>
        <p:nvSpPr>
          <p:cNvPr id="2" name="Slide Number Placeholder 1"/>
          <p:cNvSpPr>
            <a:spLocks noGrp="1"/>
          </p:cNvSpPr>
          <p:nvPr>
            <p:ph type="sldNum" sz="quarter" idx="12"/>
          </p:nvPr>
        </p:nvSpPr>
        <p:spPr/>
        <p:txBody>
          <a:bodyPr/>
          <a:lstStyle/>
          <a:p>
            <a:fld id="{E8D4EA0D-F01D-4865-B57D-28D8AAAEEAC0}"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8D4EA0D-F01D-4865-B57D-28D8AAAEEAC0}" type="slidenum">
              <a:rPr lang="en-US" smtClean="0"/>
              <a:pPr/>
              <a:t>52</a:t>
            </a:fld>
            <a:endParaRPr lang="en-US" dirty="0"/>
          </a:p>
        </p:txBody>
      </p:sp>
      <p:sp>
        <p:nvSpPr>
          <p:cNvPr id="5"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6" name="Rectangle 5"/>
          <p:cNvSpPr>
            <a:spLocks noChangeArrowheads="1"/>
          </p:cNvSpPr>
          <p:nvPr/>
        </p:nvSpPr>
        <p:spPr bwMode="gray">
          <a:xfrm>
            <a:off x="2588820" y="1565772"/>
            <a:ext cx="3621975"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Socioeconomic Credit</a:t>
            </a:r>
            <a:endParaRPr lang="en-US" sz="2000" b="1" i="0" kern="0" dirty="0">
              <a:solidFill>
                <a:sysClr val="windowText" lastClr="000000"/>
              </a:solidFill>
              <a:latin typeface="+mn-lt"/>
            </a:endParaRPr>
          </a:p>
        </p:txBody>
      </p:sp>
      <p:sp>
        <p:nvSpPr>
          <p:cNvPr id="11" name="Rectangle 10"/>
          <p:cNvSpPr/>
          <p:nvPr/>
        </p:nvSpPr>
        <p:spPr>
          <a:xfrm>
            <a:off x="558140" y="1858160"/>
            <a:ext cx="8271164" cy="3877985"/>
          </a:xfrm>
          <a:prstGeom prst="rect">
            <a:avLst/>
          </a:prstGeom>
        </p:spPr>
        <p:txBody>
          <a:bodyPr wrap="square">
            <a:spAutoFit/>
          </a:bodyPr>
          <a:lstStyle/>
          <a:p>
            <a:pPr lvl="0"/>
            <a:r>
              <a:rPr lang="en-US" sz="1600" b="1" i="0" dirty="0" smtClean="0">
                <a:solidFill>
                  <a:srgbClr val="000000"/>
                </a:solidFill>
                <a:latin typeface="+mn-lt"/>
                <a:cs typeface="Arial" pitchFamily="34" charset="0"/>
              </a:rPr>
              <a:t>Before:</a:t>
            </a:r>
          </a:p>
          <a:p>
            <a:pPr lvl="0"/>
            <a:endParaRPr lang="en-US" sz="1600" i="0" dirty="0" smtClean="0">
              <a:solidFill>
                <a:srgbClr val="000000"/>
              </a:solidFill>
              <a:latin typeface="+mn-lt"/>
              <a:cs typeface="Arial" pitchFamily="34" charset="0"/>
            </a:endParaRPr>
          </a:p>
          <a:p>
            <a:pPr lvl="0"/>
            <a:r>
              <a:rPr lang="en-US" sz="1600" i="0" dirty="0" smtClean="0">
                <a:solidFill>
                  <a:srgbClr val="000000"/>
                </a:solidFill>
                <a:latin typeface="+mn-lt"/>
                <a:cs typeface="Arial" pitchFamily="34" charset="0"/>
              </a:rPr>
              <a:t>Claiming Socioeconomic Credit – </a:t>
            </a:r>
            <a:r>
              <a:rPr lang="en-US" sz="1600" i="0" dirty="0" err="1" smtClean="0">
                <a:solidFill>
                  <a:srgbClr val="000000"/>
                </a:solidFill>
                <a:latin typeface="+mn-lt"/>
                <a:cs typeface="Arial" pitchFamily="34" charset="0"/>
              </a:rPr>
              <a:t>DoD</a:t>
            </a:r>
            <a:endParaRPr lang="en-US" sz="1600" i="0" dirty="0" smtClean="0">
              <a:solidFill>
                <a:srgbClr val="000000"/>
              </a:solidFill>
              <a:latin typeface="+mn-lt"/>
              <a:cs typeface="Arial" pitchFamily="34" charset="0"/>
            </a:endParaRPr>
          </a:p>
          <a:p>
            <a:pPr lvl="0"/>
            <a:endParaRPr lang="en-US" sz="1600" i="0" dirty="0" smtClean="0">
              <a:solidFill>
                <a:srgbClr val="000000"/>
              </a:solidFill>
              <a:latin typeface="+mn-lt"/>
              <a:cs typeface="Arial" pitchFamily="34" charset="0"/>
            </a:endParaRPr>
          </a:p>
          <a:p>
            <a:pPr lvl="0"/>
            <a:r>
              <a:rPr lang="en-US" sz="1400" i="0" dirty="0" smtClean="0">
                <a:solidFill>
                  <a:srgbClr val="000000"/>
                </a:solidFill>
                <a:latin typeface="+mn-lt"/>
                <a:cs typeface="Arial" pitchFamily="34" charset="0"/>
              </a:rPr>
              <a:t>The following information is an excerpt from the FPDS-NG User’s Manual at Section 3.4 captioned "PURCHASER INFORMATION". </a:t>
            </a:r>
          </a:p>
          <a:p>
            <a:pPr lvl="0"/>
            <a:endParaRPr lang="en-US" sz="1400" i="0" dirty="0" smtClean="0">
              <a:solidFill>
                <a:srgbClr val="000000"/>
              </a:solidFill>
              <a:latin typeface="+mn-lt"/>
              <a:cs typeface="Arial" pitchFamily="34" charset="0"/>
            </a:endParaRPr>
          </a:p>
          <a:p>
            <a:pPr lvl="0"/>
            <a:r>
              <a:rPr lang="en-US" sz="1400" i="0" dirty="0" smtClean="0">
                <a:solidFill>
                  <a:srgbClr val="000000"/>
                </a:solidFill>
                <a:latin typeface="+mn-lt"/>
                <a:cs typeface="Arial" pitchFamily="34" charset="0"/>
              </a:rPr>
              <a:t>In a nutshell, when an agency is reporting its own task orders, it must fill in the contracting office agency ID and contracting office ID, and when the record with its socioeconomic credit is completed it will be tied to the organization when the rest of the task order information is matched up as an order against the applicable VETS GWAC contract number (referenced IDV). </a:t>
            </a:r>
          </a:p>
          <a:p>
            <a:pPr lvl="0"/>
            <a:endParaRPr lang="en-US" sz="1400" i="0" dirty="0" smtClean="0">
              <a:solidFill>
                <a:srgbClr val="000000"/>
              </a:solidFill>
              <a:latin typeface="+mn-lt"/>
              <a:cs typeface="Arial" pitchFamily="34" charset="0"/>
            </a:endParaRPr>
          </a:p>
          <a:p>
            <a:pPr lvl="0"/>
            <a:r>
              <a:rPr lang="en-US" sz="1400" i="0" dirty="0" smtClean="0">
                <a:solidFill>
                  <a:srgbClr val="000000"/>
                </a:solidFill>
                <a:latin typeface="+mn-lt"/>
                <a:cs typeface="Arial" pitchFamily="34" charset="0"/>
              </a:rPr>
              <a:t>For </a:t>
            </a:r>
            <a:r>
              <a:rPr lang="en-US" sz="1400" i="0" dirty="0" err="1" smtClean="0">
                <a:solidFill>
                  <a:srgbClr val="000000"/>
                </a:solidFill>
                <a:latin typeface="+mn-lt"/>
                <a:cs typeface="Arial" pitchFamily="34" charset="0"/>
              </a:rPr>
              <a:t>DoD</a:t>
            </a:r>
            <a:r>
              <a:rPr lang="en-US" sz="1400" i="0" dirty="0" smtClean="0">
                <a:solidFill>
                  <a:srgbClr val="000000"/>
                </a:solidFill>
                <a:latin typeface="+mn-lt"/>
                <a:cs typeface="Arial" pitchFamily="34" charset="0"/>
              </a:rPr>
              <a:t> Agencies, the task order takes on all of the characteristics of the parent GWAC (referenced IDV). When ordering for a customer agency, fill out the contracting office agency ID and contracting office ID, and </a:t>
            </a:r>
            <a:r>
              <a:rPr lang="en-US" sz="1400" b="1" i="0" dirty="0" smtClean="0">
                <a:solidFill>
                  <a:srgbClr val="000000"/>
                </a:solidFill>
                <a:latin typeface="+mn-lt"/>
                <a:cs typeface="Arial" pitchFamily="34" charset="0"/>
              </a:rPr>
              <a:t>also</a:t>
            </a:r>
            <a:r>
              <a:rPr lang="en-US" sz="1400" i="0" dirty="0" smtClean="0">
                <a:solidFill>
                  <a:srgbClr val="000000"/>
                </a:solidFill>
                <a:latin typeface="+mn-lt"/>
                <a:cs typeface="Arial" pitchFamily="34" charset="0"/>
              </a:rPr>
              <a:t> fill in the funding agency ID and funding office ID for the customer agency to transfer the socioeconomic credit to the customer. For additional guidance, please view the </a:t>
            </a:r>
            <a:r>
              <a:rPr lang="en-US" sz="1400" i="0" dirty="0" err="1" smtClean="0">
                <a:solidFill>
                  <a:srgbClr val="000000"/>
                </a:solidFill>
                <a:latin typeface="+mn-lt"/>
                <a:cs typeface="Arial" pitchFamily="34" charset="0"/>
              </a:rPr>
              <a:t>DoD</a:t>
            </a:r>
            <a:r>
              <a:rPr lang="en-US" sz="1400" i="0" dirty="0" smtClean="0">
                <a:solidFill>
                  <a:srgbClr val="000000"/>
                </a:solidFill>
                <a:latin typeface="+mn-lt"/>
                <a:cs typeface="Arial" pitchFamily="34" charset="0"/>
              </a:rPr>
              <a:t> policy on </a:t>
            </a:r>
            <a:r>
              <a:rPr lang="en-US" sz="1400" i="0" u="sng" dirty="0" smtClean="0">
                <a:solidFill>
                  <a:srgbClr val="000000"/>
                </a:solidFill>
                <a:latin typeface="+mn-lt"/>
                <a:cs typeface="Arial" pitchFamily="34" charset="0"/>
              </a:rPr>
              <a:t>Reporting Funding Organization Data to FPDS</a:t>
            </a:r>
            <a:r>
              <a:rPr lang="en-US" sz="1400" i="0" dirty="0" smtClean="0">
                <a:solidFill>
                  <a:srgbClr val="000000"/>
                </a:solidFill>
                <a:latin typeface="+mn-lt"/>
                <a:cs typeface="Arial" pitchFamily="34" charset="0"/>
              </a:rPr>
              <a:t> (PDF, 144k).</a:t>
            </a:r>
            <a:endParaRPr lang="en-US" sz="1400" dirty="0">
              <a:latin typeface="+mn-lt"/>
            </a:endParaRPr>
          </a:p>
        </p:txBody>
      </p:sp>
      <p:sp>
        <p:nvSpPr>
          <p:cNvPr id="12" name="TextBox 11"/>
          <p:cNvSpPr txBox="1"/>
          <p:nvPr/>
        </p:nvSpPr>
        <p:spPr>
          <a:xfrm>
            <a:off x="5411623" y="5643812"/>
            <a:ext cx="2894177" cy="615553"/>
          </a:xfrm>
          <a:prstGeom prst="rect">
            <a:avLst/>
          </a:prstGeom>
          <a:noFill/>
        </p:spPr>
        <p:txBody>
          <a:bodyPr wrap="square" rtlCol="0">
            <a:spAutoFit/>
          </a:bodyPr>
          <a:lstStyle/>
          <a:p>
            <a:r>
              <a:rPr lang="en-US" sz="1000" i="0" u="sng" dirty="0" smtClean="0">
                <a:latin typeface="+mj-lt"/>
              </a:rPr>
              <a:t>http://www.gsa.gov/portal/content/102921</a:t>
            </a:r>
            <a:endParaRPr lang="en-US" sz="1000" i="0" dirty="0" smtClean="0">
              <a:latin typeface="+mj-lt"/>
            </a:endParaRPr>
          </a:p>
          <a:p>
            <a:endParaRPr lang="en-US" dirty="0"/>
          </a:p>
        </p:txBody>
      </p:sp>
      <p:sp>
        <p:nvSpPr>
          <p:cNvPr id="8"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8D4EA0D-F01D-4865-B57D-28D8AAAEEAC0}" type="slidenum">
              <a:rPr lang="en-US" smtClean="0"/>
              <a:pPr/>
              <a:t>53</a:t>
            </a:fld>
            <a:endParaRPr lang="en-US" dirty="0"/>
          </a:p>
        </p:txBody>
      </p:sp>
      <p:sp>
        <p:nvSpPr>
          <p:cNvPr id="5" name="Line 10"/>
          <p:cNvSpPr>
            <a:spLocks noChangeShapeType="1"/>
          </p:cNvSpPr>
          <p:nvPr/>
        </p:nvSpPr>
        <p:spPr bwMode="gray">
          <a:xfrm>
            <a:off x="1440316" y="1724254"/>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6" name="Rectangle 5"/>
          <p:cNvSpPr>
            <a:spLocks noChangeArrowheads="1"/>
          </p:cNvSpPr>
          <p:nvPr/>
        </p:nvSpPr>
        <p:spPr bwMode="gray">
          <a:xfrm>
            <a:off x="2588820" y="1565772"/>
            <a:ext cx="3621975"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Socioeconomic Credit</a:t>
            </a:r>
            <a:endParaRPr lang="en-US" sz="2000" b="1" i="0" kern="0" dirty="0">
              <a:solidFill>
                <a:sysClr val="windowText" lastClr="000000"/>
              </a:solidFill>
              <a:latin typeface="+mn-lt"/>
            </a:endParaRPr>
          </a:p>
        </p:txBody>
      </p:sp>
      <p:sp>
        <p:nvSpPr>
          <p:cNvPr id="11" name="Rectangle 10"/>
          <p:cNvSpPr/>
          <p:nvPr/>
        </p:nvSpPr>
        <p:spPr>
          <a:xfrm>
            <a:off x="558140" y="1858160"/>
            <a:ext cx="8271164" cy="3754874"/>
          </a:xfrm>
          <a:prstGeom prst="rect">
            <a:avLst/>
          </a:prstGeom>
        </p:spPr>
        <p:txBody>
          <a:bodyPr wrap="square">
            <a:spAutoFit/>
          </a:bodyPr>
          <a:lstStyle/>
          <a:p>
            <a:pPr lvl="0"/>
            <a:r>
              <a:rPr lang="en-US" sz="1400" b="1" i="0" dirty="0" smtClean="0">
                <a:solidFill>
                  <a:srgbClr val="000000"/>
                </a:solidFill>
                <a:latin typeface="+mn-lt"/>
                <a:cs typeface="Arial" pitchFamily="34" charset="0"/>
              </a:rPr>
              <a:t>After:</a:t>
            </a:r>
          </a:p>
          <a:p>
            <a:pPr lvl="0"/>
            <a:endParaRPr lang="en-US" sz="1400" i="0" dirty="0" smtClean="0">
              <a:solidFill>
                <a:srgbClr val="000000"/>
              </a:solidFill>
              <a:latin typeface="+mn-lt"/>
              <a:cs typeface="Arial" pitchFamily="34" charset="0"/>
            </a:endParaRPr>
          </a:p>
          <a:p>
            <a:pPr lvl="0"/>
            <a:r>
              <a:rPr lang="en-US" sz="1400" b="1" i="0" dirty="0" smtClean="0">
                <a:solidFill>
                  <a:srgbClr val="000000"/>
                </a:solidFill>
                <a:latin typeface="+mn-lt"/>
                <a:cs typeface="Arial" pitchFamily="34" charset="0"/>
              </a:rPr>
              <a:t>Claiming Socioeconomic Credit</a:t>
            </a:r>
          </a:p>
          <a:p>
            <a:pPr lvl="0"/>
            <a:endParaRPr lang="en-US" sz="1400" b="1" i="0" dirty="0" smtClean="0">
              <a:solidFill>
                <a:srgbClr val="000000"/>
              </a:solidFill>
              <a:latin typeface="+mn-lt"/>
              <a:cs typeface="Arial" pitchFamily="34" charset="0"/>
            </a:endParaRPr>
          </a:p>
          <a:p>
            <a:pPr lvl="0"/>
            <a:r>
              <a:rPr lang="en-US" sz="1400" b="1" i="0" dirty="0" err="1" smtClean="0">
                <a:solidFill>
                  <a:srgbClr val="000000"/>
                </a:solidFill>
                <a:latin typeface="+mn-lt"/>
                <a:cs typeface="Arial" pitchFamily="34" charset="0"/>
              </a:rPr>
              <a:t>DoD</a:t>
            </a:r>
            <a:r>
              <a:rPr lang="en-US" sz="1400" b="1" i="0" dirty="0" smtClean="0">
                <a:solidFill>
                  <a:srgbClr val="000000"/>
                </a:solidFill>
                <a:latin typeface="+mn-lt"/>
                <a:cs typeface="Arial" pitchFamily="34" charset="0"/>
              </a:rPr>
              <a:t> Agencies</a:t>
            </a:r>
          </a:p>
          <a:p>
            <a:pPr lvl="0"/>
            <a:r>
              <a:rPr lang="en-US" sz="1400" i="0" dirty="0" smtClean="0">
                <a:solidFill>
                  <a:srgbClr val="000000"/>
                </a:solidFill>
                <a:latin typeface="+mn-lt"/>
                <a:cs typeface="Arial" pitchFamily="34" charset="0"/>
              </a:rPr>
              <a:t>The task order takes on all of the characteristics of the parent GWAC (referenced IDV). </a:t>
            </a:r>
          </a:p>
          <a:p>
            <a:pPr lvl="0"/>
            <a:endParaRPr lang="en-US" sz="1400" i="0" dirty="0" smtClean="0">
              <a:solidFill>
                <a:srgbClr val="000000"/>
              </a:solidFill>
              <a:latin typeface="+mn-lt"/>
              <a:cs typeface="Arial" pitchFamily="34" charset="0"/>
            </a:endParaRPr>
          </a:p>
          <a:p>
            <a:pPr lvl="0"/>
            <a:r>
              <a:rPr lang="en-US" sz="1400" i="0" dirty="0" smtClean="0">
                <a:solidFill>
                  <a:srgbClr val="000000"/>
                </a:solidFill>
                <a:latin typeface="+mn-lt"/>
                <a:cs typeface="Arial" pitchFamily="34" charset="0"/>
              </a:rPr>
              <a:t>When ordering for a customer agency, fill out the following to transfer the socioeconomic credit to the customer:</a:t>
            </a:r>
          </a:p>
          <a:p>
            <a:pPr lvl="0"/>
            <a:endParaRPr lang="en-US" sz="1400" i="0" dirty="0" smtClean="0">
              <a:solidFill>
                <a:srgbClr val="000000"/>
              </a:solidFill>
              <a:latin typeface="+mn-lt"/>
              <a:cs typeface="Arial" pitchFamily="34" charset="0"/>
            </a:endParaRPr>
          </a:p>
          <a:p>
            <a:pPr lvl="0">
              <a:buFont typeface="Arial" pitchFamily="34" charset="0"/>
              <a:buChar char="•"/>
            </a:pPr>
            <a:r>
              <a:rPr lang="en-US" sz="1400" i="0" dirty="0" smtClean="0">
                <a:solidFill>
                  <a:srgbClr val="000000"/>
                </a:solidFill>
                <a:latin typeface="+mn-lt"/>
                <a:cs typeface="Arial" pitchFamily="34" charset="0"/>
              </a:rPr>
              <a:t> contracting office agency ID </a:t>
            </a:r>
          </a:p>
          <a:p>
            <a:pPr lvl="0">
              <a:buFont typeface="Arial" pitchFamily="34" charset="0"/>
              <a:buChar char="•"/>
            </a:pPr>
            <a:r>
              <a:rPr lang="en-US" sz="1400" i="0" dirty="0" smtClean="0">
                <a:solidFill>
                  <a:srgbClr val="000000"/>
                </a:solidFill>
                <a:latin typeface="+mn-lt"/>
                <a:cs typeface="Arial" pitchFamily="34" charset="0"/>
              </a:rPr>
              <a:t> contracting office ID</a:t>
            </a:r>
          </a:p>
          <a:p>
            <a:pPr lvl="0">
              <a:buFont typeface="Arial" pitchFamily="34" charset="0"/>
              <a:buChar char="•"/>
            </a:pPr>
            <a:r>
              <a:rPr lang="en-US" sz="1400" i="0" dirty="0" smtClean="0">
                <a:solidFill>
                  <a:srgbClr val="000000"/>
                </a:solidFill>
                <a:latin typeface="+mn-lt"/>
                <a:cs typeface="Arial" pitchFamily="34" charset="0"/>
              </a:rPr>
              <a:t> funding agency ID</a:t>
            </a:r>
          </a:p>
          <a:p>
            <a:pPr lvl="0">
              <a:buFont typeface="Arial" pitchFamily="34" charset="0"/>
              <a:buChar char="•"/>
            </a:pPr>
            <a:r>
              <a:rPr lang="en-US" sz="1400" i="0" dirty="0" smtClean="0">
                <a:solidFill>
                  <a:srgbClr val="000000"/>
                </a:solidFill>
                <a:latin typeface="+mn-lt"/>
                <a:cs typeface="Arial" pitchFamily="34" charset="0"/>
              </a:rPr>
              <a:t> funding office ID for the customer agency </a:t>
            </a:r>
          </a:p>
          <a:p>
            <a:pPr lvl="0">
              <a:buFont typeface="Arial" pitchFamily="34" charset="0"/>
              <a:buChar char="•"/>
            </a:pPr>
            <a:endParaRPr lang="en-US" sz="1400" i="0" dirty="0" smtClean="0">
              <a:solidFill>
                <a:srgbClr val="000000"/>
              </a:solidFill>
              <a:latin typeface="+mn-lt"/>
              <a:cs typeface="Arial" pitchFamily="34" charset="0"/>
            </a:endParaRPr>
          </a:p>
          <a:p>
            <a:pPr lvl="0"/>
            <a:r>
              <a:rPr lang="en-US" sz="1400" i="0" dirty="0" smtClean="0">
                <a:solidFill>
                  <a:srgbClr val="000000"/>
                </a:solidFill>
                <a:latin typeface="+mn-lt"/>
                <a:cs typeface="Arial" pitchFamily="34" charset="0"/>
              </a:rPr>
              <a:t>For additional guidance, please view the </a:t>
            </a:r>
            <a:r>
              <a:rPr lang="en-US" sz="1400" i="0" dirty="0" err="1" smtClean="0">
                <a:solidFill>
                  <a:srgbClr val="000000"/>
                </a:solidFill>
                <a:latin typeface="+mn-lt"/>
                <a:cs typeface="Arial" pitchFamily="34" charset="0"/>
              </a:rPr>
              <a:t>DoD</a:t>
            </a:r>
            <a:r>
              <a:rPr lang="en-US" sz="1400" i="0" dirty="0" smtClean="0">
                <a:solidFill>
                  <a:srgbClr val="000000"/>
                </a:solidFill>
                <a:latin typeface="+mn-lt"/>
                <a:cs typeface="Arial" pitchFamily="34" charset="0"/>
              </a:rPr>
              <a:t> policy on </a:t>
            </a:r>
            <a:r>
              <a:rPr lang="en-US" sz="1400" i="0" u="sng" dirty="0" smtClean="0">
                <a:solidFill>
                  <a:srgbClr val="000000"/>
                </a:solidFill>
                <a:latin typeface="+mn-lt"/>
                <a:cs typeface="Arial" pitchFamily="34" charset="0"/>
              </a:rPr>
              <a:t>Reporting Funding Organization Data to FPDS</a:t>
            </a:r>
            <a:r>
              <a:rPr lang="en-US" sz="1400" i="0" dirty="0" smtClean="0">
                <a:solidFill>
                  <a:srgbClr val="000000"/>
                </a:solidFill>
                <a:latin typeface="+mn-lt"/>
                <a:cs typeface="Arial" pitchFamily="34" charset="0"/>
              </a:rPr>
              <a:t> (PDF, 144k).</a:t>
            </a:r>
            <a:endParaRPr lang="en-US" sz="1400" dirty="0">
              <a:latin typeface="+mn-lt"/>
            </a:endParaRPr>
          </a:p>
        </p:txBody>
      </p:sp>
      <p:sp>
        <p:nvSpPr>
          <p:cNvPr id="12" name="TextBox 11"/>
          <p:cNvSpPr txBox="1"/>
          <p:nvPr/>
        </p:nvSpPr>
        <p:spPr>
          <a:xfrm>
            <a:off x="5411623" y="5613034"/>
            <a:ext cx="2894177" cy="615553"/>
          </a:xfrm>
          <a:prstGeom prst="rect">
            <a:avLst/>
          </a:prstGeom>
          <a:noFill/>
        </p:spPr>
        <p:txBody>
          <a:bodyPr wrap="square" rtlCol="0">
            <a:spAutoFit/>
          </a:bodyPr>
          <a:lstStyle/>
          <a:p>
            <a:r>
              <a:rPr lang="en-US" sz="1000" i="0" u="sng" dirty="0" smtClean="0">
                <a:latin typeface="+mj-lt"/>
              </a:rPr>
              <a:t>http://www.gsa.gov/portal/content/102921</a:t>
            </a:r>
            <a:endParaRPr lang="en-US" sz="1000" i="0" dirty="0" smtClean="0">
              <a:latin typeface="+mj-lt"/>
            </a:endParaRPr>
          </a:p>
          <a:p>
            <a:endParaRPr lang="en-US" dirty="0"/>
          </a:p>
        </p:txBody>
      </p:sp>
      <p:sp>
        <p:nvSpPr>
          <p:cNvPr id="8"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CEDF8CE-FA76-42EB-8C9E-B14C2EBCECB8}" type="slidenum">
              <a:rPr lang="en-US" smtClean="0"/>
              <a:pPr/>
              <a:t>54</a:t>
            </a:fld>
            <a:endParaRPr lang="en-US" dirty="0"/>
          </a:p>
        </p:txBody>
      </p:sp>
      <p:sp>
        <p:nvSpPr>
          <p:cNvPr id="7" name="TextBox 6"/>
          <p:cNvSpPr txBox="1"/>
          <p:nvPr/>
        </p:nvSpPr>
        <p:spPr>
          <a:xfrm>
            <a:off x="5482875" y="5973288"/>
            <a:ext cx="2822925" cy="253916"/>
          </a:xfrm>
          <a:prstGeom prst="rect">
            <a:avLst/>
          </a:prstGeom>
          <a:noFill/>
        </p:spPr>
        <p:txBody>
          <a:bodyPr wrap="square" rtlCol="0">
            <a:spAutoFit/>
          </a:bodyPr>
          <a:lstStyle/>
          <a:p>
            <a:r>
              <a:rPr lang="en-US" sz="1000" i="0" dirty="0" smtClean="0">
                <a:latin typeface="+mj-lt"/>
              </a:rPr>
              <a:t>http://www.gsa.gov/portal/content/102475</a:t>
            </a:r>
            <a:endParaRPr lang="en-US" sz="1000" i="0" dirty="0">
              <a:latin typeface="+mj-lt"/>
            </a:endParaRPr>
          </a:p>
        </p:txBody>
      </p:sp>
      <p:sp>
        <p:nvSpPr>
          <p:cNvPr id="8" name="TextBox 7"/>
          <p:cNvSpPr txBox="1"/>
          <p:nvPr/>
        </p:nvSpPr>
        <p:spPr>
          <a:xfrm>
            <a:off x="1045027" y="2030681"/>
            <a:ext cx="6935189" cy="3016210"/>
          </a:xfrm>
          <a:prstGeom prst="rect">
            <a:avLst/>
          </a:prstGeom>
          <a:noFill/>
        </p:spPr>
        <p:txBody>
          <a:bodyPr wrap="square" rtlCol="0">
            <a:spAutoFit/>
          </a:bodyPr>
          <a:lstStyle/>
          <a:p>
            <a:r>
              <a:rPr lang="en-US" sz="1800" b="1" i="0" dirty="0" smtClean="0">
                <a:latin typeface="+mn-lt"/>
                <a:cs typeface="Arial" pitchFamily="34" charset="0"/>
              </a:rPr>
              <a:t>Before:</a:t>
            </a:r>
          </a:p>
          <a:p>
            <a:endParaRPr lang="en-US" sz="1800" b="1" i="0" dirty="0" smtClean="0">
              <a:latin typeface="+mn-lt"/>
              <a:cs typeface="Arial" pitchFamily="34" charset="0"/>
            </a:endParaRPr>
          </a:p>
          <a:p>
            <a:r>
              <a:rPr lang="en-US" sz="1800" i="0" dirty="0" smtClean="0">
                <a:latin typeface="+mn-lt"/>
                <a:cs typeface="Arial" pitchFamily="34" charset="0"/>
              </a:rPr>
              <a:t>What can be expected upon concluding the SOW review is a short turn-around time, determination on whether the Small Business GWAC Center deems the requirement a good fit for the VETS GWAC, and which Functional Area is appropriate based on the information that has been presented. The OCO will still be required to complete acquisition planning, work with legal and technical advisors if appropriate or required, conduct the procurement, perform due diligence, etc.</a:t>
            </a:r>
          </a:p>
          <a:p>
            <a:endParaRPr lang="en-US" sz="1400" i="0" dirty="0" smtClean="0">
              <a:latin typeface="Arial" pitchFamily="34" charset="0"/>
              <a:cs typeface="Arial" pitchFamily="34" charset="0"/>
            </a:endParaRPr>
          </a:p>
          <a:p>
            <a:endParaRPr lang="en-US" sz="1400" b="1" i="0" dirty="0" smtClean="0">
              <a:latin typeface="Arial" pitchFamily="34" charset="0"/>
              <a:cs typeface="Arial" pitchFamily="34" charset="0"/>
            </a:endParaRPr>
          </a:p>
        </p:txBody>
      </p:sp>
      <p:sp>
        <p:nvSpPr>
          <p:cNvPr id="9"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CEDF8CE-FA76-42EB-8C9E-B14C2EBCECB8}" type="slidenum">
              <a:rPr lang="en-US" smtClean="0"/>
              <a:pPr/>
              <a:t>55</a:t>
            </a:fld>
            <a:endParaRPr lang="en-US" dirty="0"/>
          </a:p>
        </p:txBody>
      </p:sp>
      <p:sp>
        <p:nvSpPr>
          <p:cNvPr id="7" name="TextBox 6"/>
          <p:cNvSpPr txBox="1"/>
          <p:nvPr/>
        </p:nvSpPr>
        <p:spPr>
          <a:xfrm>
            <a:off x="5482875" y="5846330"/>
            <a:ext cx="2822925" cy="253916"/>
          </a:xfrm>
          <a:prstGeom prst="rect">
            <a:avLst/>
          </a:prstGeom>
          <a:noFill/>
        </p:spPr>
        <p:txBody>
          <a:bodyPr wrap="square" rtlCol="0">
            <a:spAutoFit/>
          </a:bodyPr>
          <a:lstStyle/>
          <a:p>
            <a:r>
              <a:rPr lang="en-US" sz="1000" i="0" dirty="0" smtClean="0">
                <a:latin typeface="+mj-lt"/>
              </a:rPr>
              <a:t>http://www.gsa.gov/portal/content/102475</a:t>
            </a:r>
            <a:endParaRPr lang="en-US" sz="1000" i="0" dirty="0">
              <a:latin typeface="+mj-lt"/>
            </a:endParaRPr>
          </a:p>
        </p:txBody>
      </p:sp>
      <p:sp>
        <p:nvSpPr>
          <p:cNvPr id="8" name="TextBox 7"/>
          <p:cNvSpPr txBox="1"/>
          <p:nvPr/>
        </p:nvSpPr>
        <p:spPr>
          <a:xfrm>
            <a:off x="1045027" y="1510528"/>
            <a:ext cx="6935189" cy="4216539"/>
          </a:xfrm>
          <a:prstGeom prst="rect">
            <a:avLst/>
          </a:prstGeom>
          <a:noFill/>
        </p:spPr>
        <p:txBody>
          <a:bodyPr wrap="square" rtlCol="0">
            <a:spAutoFit/>
          </a:bodyPr>
          <a:lstStyle/>
          <a:p>
            <a:r>
              <a:rPr lang="en-US" sz="1600" b="1" i="0" dirty="0" smtClean="0">
                <a:latin typeface="+mn-lt"/>
                <a:cs typeface="Arial" pitchFamily="34" charset="0"/>
              </a:rPr>
              <a:t>After:</a:t>
            </a:r>
          </a:p>
          <a:p>
            <a:endParaRPr lang="en-US" sz="1600" b="1" i="0" dirty="0" smtClean="0">
              <a:latin typeface="+mn-lt"/>
              <a:cs typeface="Arial" pitchFamily="34" charset="0"/>
            </a:endParaRPr>
          </a:p>
          <a:p>
            <a:r>
              <a:rPr lang="en-US" sz="1600" i="0" dirty="0" smtClean="0">
                <a:latin typeface="+mn-lt"/>
                <a:cs typeface="Arial" pitchFamily="34" charset="0"/>
              </a:rPr>
              <a:t>What you can expect: </a:t>
            </a:r>
          </a:p>
          <a:p>
            <a:endParaRPr lang="en-US" sz="1600" i="0" dirty="0" smtClean="0">
              <a:latin typeface="+mn-lt"/>
              <a:cs typeface="Arial" pitchFamily="34" charset="0"/>
            </a:endParaRPr>
          </a:p>
          <a:p>
            <a:pPr lvl="1">
              <a:buFont typeface="Arial" pitchFamily="34" charset="0"/>
              <a:buChar char="•"/>
            </a:pPr>
            <a:r>
              <a:rPr lang="en-US" sz="1600" i="0" dirty="0" smtClean="0">
                <a:latin typeface="+mn-lt"/>
                <a:cs typeface="Arial" pitchFamily="34" charset="0"/>
              </a:rPr>
              <a:t> a short turn-around time</a:t>
            </a:r>
          </a:p>
          <a:p>
            <a:pPr lvl="1">
              <a:buFont typeface="Arial" pitchFamily="34" charset="0"/>
              <a:buChar char="•"/>
            </a:pPr>
            <a:r>
              <a:rPr lang="en-US" sz="1600" i="0" dirty="0" smtClean="0">
                <a:latin typeface="+mn-lt"/>
                <a:cs typeface="Arial" pitchFamily="34" charset="0"/>
              </a:rPr>
              <a:t> yes-or-no decision on whether the Small Business GWAC Center deems the requirement a good fit for the VETS GWAC</a:t>
            </a:r>
          </a:p>
          <a:p>
            <a:pPr lvl="1">
              <a:buFont typeface="Arial" pitchFamily="34" charset="0"/>
              <a:buChar char="•"/>
            </a:pPr>
            <a:r>
              <a:rPr lang="en-US" sz="1600" i="0" dirty="0" smtClean="0">
                <a:latin typeface="+mn-lt"/>
                <a:cs typeface="Arial" pitchFamily="34" charset="0"/>
              </a:rPr>
              <a:t> decision on which Functional Area is appropriate  </a:t>
            </a:r>
          </a:p>
          <a:p>
            <a:endParaRPr lang="en-US" sz="1600" i="0" dirty="0" smtClean="0">
              <a:latin typeface="+mn-lt"/>
              <a:cs typeface="Arial" pitchFamily="34" charset="0"/>
            </a:endParaRPr>
          </a:p>
          <a:p>
            <a:r>
              <a:rPr lang="en-US" sz="1600" i="0" dirty="0" smtClean="0">
                <a:latin typeface="+mn-lt"/>
                <a:cs typeface="Arial" pitchFamily="34" charset="0"/>
              </a:rPr>
              <a:t>You will still need to </a:t>
            </a:r>
          </a:p>
          <a:p>
            <a:endParaRPr lang="en-US" sz="1600" i="0" dirty="0" smtClean="0">
              <a:latin typeface="+mn-lt"/>
              <a:cs typeface="Arial" pitchFamily="34" charset="0"/>
            </a:endParaRPr>
          </a:p>
          <a:p>
            <a:pPr lvl="1">
              <a:buFont typeface="Arial" pitchFamily="34" charset="0"/>
              <a:buChar char="•"/>
            </a:pPr>
            <a:r>
              <a:rPr lang="en-US" sz="1600" i="0" dirty="0" smtClean="0">
                <a:latin typeface="+mn-lt"/>
                <a:cs typeface="Arial" pitchFamily="34" charset="0"/>
              </a:rPr>
              <a:t> complete acquisition planning</a:t>
            </a:r>
          </a:p>
          <a:p>
            <a:pPr lvl="1">
              <a:buFont typeface="Arial" pitchFamily="34" charset="0"/>
              <a:buChar char="•"/>
            </a:pPr>
            <a:r>
              <a:rPr lang="en-US" sz="1600" i="0" dirty="0" smtClean="0">
                <a:latin typeface="+mn-lt"/>
                <a:cs typeface="Arial" pitchFamily="34" charset="0"/>
              </a:rPr>
              <a:t> work with legal and technical advisors if appropriate or required</a:t>
            </a:r>
          </a:p>
          <a:p>
            <a:pPr lvl="1">
              <a:buFont typeface="Arial" pitchFamily="34" charset="0"/>
              <a:buChar char="•"/>
            </a:pPr>
            <a:r>
              <a:rPr lang="en-US" sz="1600" i="0" dirty="0" smtClean="0">
                <a:latin typeface="+mn-lt"/>
                <a:cs typeface="Arial" pitchFamily="34" charset="0"/>
              </a:rPr>
              <a:t> conduct the procurement </a:t>
            </a:r>
          </a:p>
          <a:p>
            <a:pPr lvl="1">
              <a:buFont typeface="Arial" pitchFamily="34" charset="0"/>
              <a:buChar char="•"/>
            </a:pPr>
            <a:r>
              <a:rPr lang="en-US" sz="1600" i="0" dirty="0" smtClean="0">
                <a:latin typeface="+mn-lt"/>
                <a:cs typeface="Arial" pitchFamily="34" charset="0"/>
              </a:rPr>
              <a:t> perform due diligence and other necessary steps.</a:t>
            </a:r>
          </a:p>
          <a:p>
            <a:endParaRPr lang="en-US" sz="1400" i="0" dirty="0" smtClean="0">
              <a:latin typeface="Arial" pitchFamily="34" charset="0"/>
              <a:cs typeface="Arial" pitchFamily="34" charset="0"/>
            </a:endParaRPr>
          </a:p>
          <a:p>
            <a:endParaRPr lang="en-US" sz="1400" b="1" i="0" dirty="0" smtClean="0">
              <a:latin typeface="Arial" pitchFamily="34" charset="0"/>
              <a:cs typeface="Arial" pitchFamily="34" charset="0"/>
            </a:endParaRPr>
          </a:p>
        </p:txBody>
      </p:sp>
      <p:sp>
        <p:nvSpPr>
          <p:cNvPr id="9" name="Title 6"/>
          <p:cNvSpPr txBox="1">
            <a:spLocks/>
          </p:cNvSpPr>
          <p:nvPr/>
        </p:nvSpPr>
        <p:spPr>
          <a:xfrm>
            <a:off x="395288" y="895240"/>
            <a:ext cx="7370762" cy="272832"/>
          </a:xfrm>
          <a:prstGeom prst="rect">
            <a:avLst/>
          </a:prstGeom>
        </p:spPr>
        <p:txBody>
          <a:bodyPr lIns="0" tIns="0" rIns="0"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b="1" i="0" u="none" strike="noStrike" kern="0" cap="none" spc="0" normalizeH="0" baseline="0" noProof="0" dirty="0" smtClean="0">
                <a:ln>
                  <a:noFill/>
                </a:ln>
                <a:solidFill>
                  <a:srgbClr val="005390"/>
                </a:solidFill>
                <a:effectLst>
                  <a:outerShdw blurRad="38100" dist="38100" dir="2700000" algn="tl">
                    <a:srgbClr val="C0C0C0"/>
                  </a:outerShdw>
                </a:effectLst>
                <a:uLnTx/>
                <a:uFillTx/>
                <a:latin typeface="+mj-lt"/>
                <a:ea typeface="+mj-ea"/>
                <a:cs typeface="+mj-cs"/>
              </a:rPr>
              <a:t>Examples from GSA</a:t>
            </a:r>
            <a:endParaRPr kumimoji="0" lang="en-US" b="1" i="0" u="none" strike="noStrike" kern="0" cap="none" spc="0" normalizeH="0" baseline="0" noProof="0" dirty="0">
              <a:ln>
                <a:noFill/>
              </a:ln>
              <a:solidFill>
                <a:srgbClr val="005390"/>
              </a:solidFill>
              <a:effectLst>
                <a:outerShdw blurRad="38100" dist="38100" dir="2700000" algn="tl">
                  <a:srgbClr val="C0C0C0"/>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p:txBody>
          <a:bodyPr/>
          <a:lstStyle/>
          <a:p>
            <a:r>
              <a:rPr lang="en-US" sz="2400" dirty="0" smtClean="0"/>
              <a:t>Take a plain language course (plainlanguage.gov and Digital Gov University offer training)</a:t>
            </a:r>
          </a:p>
          <a:p>
            <a:r>
              <a:rPr lang="en-US" sz="2400" dirty="0" smtClean="0"/>
              <a:t>Join Plain Language Action and Information Network (PLAIN) </a:t>
            </a:r>
          </a:p>
          <a:p>
            <a:r>
              <a:rPr lang="en-US" sz="2400" dirty="0" smtClean="0"/>
              <a:t>Attend PLAIN monthly meetings—2</a:t>
            </a:r>
            <a:r>
              <a:rPr lang="en-US" sz="2400" baseline="30000" dirty="0" smtClean="0"/>
              <a:t>nd</a:t>
            </a:r>
            <a:r>
              <a:rPr lang="en-US" sz="2400" dirty="0" smtClean="0"/>
              <a:t> Wednesday of each month, 2 to 3:30 p.m. (locations announced in advance) or call in</a:t>
            </a:r>
          </a:p>
          <a:p>
            <a:r>
              <a:rPr lang="en-US" sz="2400" dirty="0" smtClean="0"/>
              <a:t>Review your agency’s Plain Writing Act page (should be linked from your Open Gov page)</a:t>
            </a:r>
          </a:p>
          <a:p>
            <a:r>
              <a:rPr lang="en-US" sz="2400" dirty="0" smtClean="0"/>
              <a:t>Apply Federal Plain Language Guidelines to documents and web pages</a:t>
            </a:r>
          </a:p>
          <a:p>
            <a:r>
              <a:rPr lang="en-US" sz="2400" dirty="0" smtClean="0"/>
              <a:t>Work on key content first—public-facing documents</a:t>
            </a:r>
          </a:p>
        </p:txBody>
      </p:sp>
      <p:sp>
        <p:nvSpPr>
          <p:cNvPr id="4" name="Slide Number Placeholder 3"/>
          <p:cNvSpPr>
            <a:spLocks noGrp="1"/>
          </p:cNvSpPr>
          <p:nvPr>
            <p:ph type="sldNum" sz="quarter" idx="12"/>
          </p:nvPr>
        </p:nvSpPr>
        <p:spPr/>
        <p:txBody>
          <a:bodyPr/>
          <a:lstStyle/>
          <a:p>
            <a:fld id="{AD5C65D8-92DE-4CED-B19E-899E729591A1}" type="slidenum">
              <a:rPr lang="en-US" smtClean="0"/>
              <a:pPr/>
              <a:t>56</a:t>
            </a:fld>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pPr>
              <a:buNone/>
            </a:pPr>
            <a:r>
              <a:rPr lang="en-US" dirty="0" smtClean="0"/>
              <a:t>Federal Government Resources</a:t>
            </a:r>
          </a:p>
          <a:p>
            <a:pPr>
              <a:buNone/>
            </a:pPr>
            <a:endParaRPr lang="en-US" dirty="0" smtClean="0"/>
          </a:p>
          <a:p>
            <a:r>
              <a:rPr lang="en-US" dirty="0" smtClean="0">
                <a:hlinkClick r:id="rId2"/>
              </a:rPr>
              <a:t>Federal plain language guidelines</a:t>
            </a:r>
            <a:endParaRPr lang="en-US" dirty="0" smtClean="0"/>
          </a:p>
          <a:p>
            <a:r>
              <a:rPr lang="en-US" dirty="0" smtClean="0">
                <a:hlinkClick r:id="rId3"/>
              </a:rPr>
              <a:t>Howto.gov</a:t>
            </a:r>
            <a:endParaRPr lang="en-US" dirty="0" smtClean="0"/>
          </a:p>
          <a:p>
            <a:r>
              <a:rPr lang="en-US" dirty="0" smtClean="0">
                <a:hlinkClick r:id="rId2"/>
              </a:rPr>
              <a:t>Plain Language Action and Information Network (PLAIN</a:t>
            </a:r>
            <a:r>
              <a:rPr lang="en-US" dirty="0" smtClean="0"/>
              <a:t>)  </a:t>
            </a:r>
          </a:p>
          <a:p>
            <a:r>
              <a:rPr lang="en-US" dirty="0" smtClean="0">
                <a:hlinkClick r:id="rId4"/>
              </a:rPr>
              <a:t>Plain Writing Act of 2010 Pub. L. 111-274 (Oct. 13, 2010)</a:t>
            </a:r>
            <a:endParaRPr lang="en-US" dirty="0" smtClean="0"/>
          </a:p>
          <a:p>
            <a:r>
              <a:rPr lang="en-US" dirty="0" smtClean="0">
                <a:hlinkClick r:id="rId5"/>
              </a:rPr>
              <a:t>Usability.gov </a:t>
            </a:r>
            <a:endParaRPr lang="en-US" dirty="0" smtClean="0"/>
          </a:p>
          <a:p>
            <a:r>
              <a:rPr lang="en-US" dirty="0" smtClean="0">
                <a:hlinkClick r:id="rId6"/>
              </a:rPr>
              <a:t>Digital Gov University</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57</a:t>
            </a:fld>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pPr>
              <a:buNone/>
            </a:pPr>
            <a:r>
              <a:rPr lang="en-US" dirty="0" smtClean="0"/>
              <a:t>Not-for-profit, non-federal</a:t>
            </a:r>
          </a:p>
          <a:p>
            <a:pPr>
              <a:buNone/>
            </a:pPr>
            <a:endParaRPr lang="en-US" dirty="0" smtClean="0"/>
          </a:p>
          <a:p>
            <a:r>
              <a:rPr lang="en-US" dirty="0" smtClean="0">
                <a:hlinkClick r:id="rId2"/>
              </a:rPr>
              <a:t>Center for Plain Language</a:t>
            </a:r>
            <a:endParaRPr lang="en-US" dirty="0" smtClean="0"/>
          </a:p>
          <a:p>
            <a:r>
              <a:rPr lang="en-US" dirty="0" smtClean="0">
                <a:hlinkClick r:id="rId3"/>
              </a:rPr>
              <a:t>Clarity International</a:t>
            </a:r>
            <a:r>
              <a:rPr lang="en-US" dirty="0" smtClean="0"/>
              <a:t> </a:t>
            </a:r>
          </a:p>
          <a:p>
            <a:r>
              <a:rPr lang="en-US" dirty="0" smtClean="0">
                <a:hlinkClick r:id="rId4"/>
              </a:rPr>
              <a:t>Plain Language Association International</a:t>
            </a:r>
            <a:endParaRPr lang="en-US" dirty="0" smtClean="0"/>
          </a:p>
          <a:p>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58</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ine 10"/>
          <p:cNvSpPr>
            <a:spLocks noChangeShapeType="1"/>
          </p:cNvSpPr>
          <p:nvPr/>
        </p:nvSpPr>
        <p:spPr bwMode="gray">
          <a:xfrm>
            <a:off x="1440316" y="1721922"/>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4" name="Slide Number Placeholder 3"/>
          <p:cNvSpPr>
            <a:spLocks noGrp="1"/>
          </p:cNvSpPr>
          <p:nvPr>
            <p:ph type="sldNum" sz="quarter" idx="12"/>
          </p:nvPr>
        </p:nvSpPr>
        <p:spPr/>
        <p:txBody>
          <a:bodyPr/>
          <a:lstStyle/>
          <a:p>
            <a:fld id="{3236A36B-5B33-40F9-857C-A897DD82543C}" type="slidenum">
              <a:rPr lang="en-US" smtClean="0"/>
              <a:pPr/>
              <a:t>6</a:t>
            </a:fld>
            <a:endParaRPr lang="en-US" dirty="0"/>
          </a:p>
        </p:txBody>
      </p:sp>
      <p:sp>
        <p:nvSpPr>
          <p:cNvPr id="6" name="Text Placeholder 29"/>
          <p:cNvSpPr txBox="1">
            <a:spLocks/>
          </p:cNvSpPr>
          <p:nvPr/>
        </p:nvSpPr>
        <p:spPr bwMode="gray">
          <a:xfrm>
            <a:off x="1440316" y="2220686"/>
            <a:ext cx="6732897" cy="3685851"/>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lvl="1" indent="1588">
              <a:lnSpc>
                <a:spcPct val="106000"/>
              </a:lnSpc>
              <a:spcBef>
                <a:spcPts val="600"/>
              </a:spcBef>
              <a:buClr>
                <a:srgbClr val="000000"/>
              </a:buClr>
              <a:buSzPct val="80000"/>
              <a:defRPr/>
            </a:pPr>
            <a:r>
              <a:rPr lang="en-US" sz="1800" i="0" dirty="0" smtClean="0">
                <a:solidFill>
                  <a:srgbClr val="000000"/>
                </a:solidFill>
                <a:latin typeface="+mn-lt"/>
                <a:cs typeface="Arial" pitchFamily="34" charset="0"/>
              </a:rPr>
              <a:t>Many writing techniques allow users to quickly and easily understand what they are reading. The most common techniques use:</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reader-centered organization</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design features such as headers, tables, and lists</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short sentences and paragraphs</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“you,” “we,” and other pronouns</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active voice</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verbs, not nouns</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consistent terms, not jargon or acronyms</a:t>
            </a:r>
          </a:p>
          <a:p>
            <a:pPr marL="169863" lvl="1" indent="-168275">
              <a:lnSpc>
                <a:spcPct val="106000"/>
              </a:lnSpc>
              <a:spcBef>
                <a:spcPct val="80000"/>
              </a:spcBef>
              <a:buClr>
                <a:srgbClr val="000000"/>
              </a:buClr>
              <a:buSzPct val="80000"/>
              <a:buFont typeface="Wingdings 2" pitchFamily="18" charset="2"/>
              <a:buChar char="¡"/>
              <a:defRPr/>
            </a:pPr>
            <a:r>
              <a:rPr lang="en-US" sz="1400" i="0" dirty="0" smtClean="0">
                <a:solidFill>
                  <a:srgbClr val="000000"/>
                </a:solidFill>
                <a:latin typeface="+mn-lt"/>
              </a:rPr>
              <a:t>common, everyday words</a:t>
            </a:r>
          </a:p>
          <a:p>
            <a:pPr marL="169863" lvl="1" indent="-168275">
              <a:lnSpc>
                <a:spcPct val="106000"/>
              </a:lnSpc>
              <a:spcBef>
                <a:spcPct val="80000"/>
              </a:spcBef>
              <a:buClr>
                <a:srgbClr val="000000"/>
              </a:buClr>
              <a:buSzPct val="80000"/>
              <a:defRPr/>
            </a:pPr>
            <a:endParaRPr lang="en-US" sz="1400" i="0" dirty="0" smtClean="0">
              <a:solidFill>
                <a:srgbClr val="000000"/>
              </a:solidFill>
              <a:latin typeface="+mn-lt"/>
            </a:endParaRPr>
          </a:p>
          <a:p>
            <a:pPr marL="169863" lvl="1" indent="-168275">
              <a:lnSpc>
                <a:spcPct val="106000"/>
              </a:lnSpc>
              <a:spcBef>
                <a:spcPct val="80000"/>
              </a:spcBef>
              <a:buClr>
                <a:srgbClr val="000000"/>
              </a:buClr>
              <a:buSzPct val="80000"/>
              <a:buFont typeface="Wingdings 2" pitchFamily="18" charset="2"/>
              <a:buChar char="¡"/>
              <a:defRPr/>
            </a:pPr>
            <a:endParaRPr lang="en-US" sz="1400" i="0" dirty="0" smtClean="0">
              <a:solidFill>
                <a:srgbClr val="000000"/>
              </a:solidFill>
              <a:latin typeface="+mn-lt"/>
            </a:endParaRPr>
          </a:p>
        </p:txBody>
      </p:sp>
      <p:sp>
        <p:nvSpPr>
          <p:cNvPr id="7" name="Line 10"/>
          <p:cNvSpPr>
            <a:spLocks noChangeShapeType="1"/>
          </p:cNvSpPr>
          <p:nvPr/>
        </p:nvSpPr>
        <p:spPr bwMode="gray">
          <a:xfrm>
            <a:off x="2735580" y="1721922"/>
            <a:ext cx="3992880" cy="0"/>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8" name="Rectangle 11"/>
          <p:cNvSpPr>
            <a:spLocks noChangeArrowheads="1"/>
          </p:cNvSpPr>
          <p:nvPr/>
        </p:nvSpPr>
        <p:spPr bwMode="gray">
          <a:xfrm>
            <a:off x="3208366" y="1561108"/>
            <a:ext cx="2337411"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Techniques</a:t>
            </a:r>
            <a:endParaRPr lang="en-US" sz="2000" b="1" i="0" kern="0" dirty="0">
              <a:solidFill>
                <a:sysClr val="windowText" lastClr="000000"/>
              </a:solidFill>
              <a:latin typeface="+mn-lt"/>
            </a:endParaRPr>
          </a:p>
        </p:txBody>
      </p:sp>
      <p:sp>
        <p:nvSpPr>
          <p:cNvPr id="10" name="Title 6"/>
          <p:cNvSpPr>
            <a:spLocks noGrp="1"/>
          </p:cNvSpPr>
          <p:nvPr>
            <p:ph type="title"/>
          </p:nvPr>
        </p:nvSpPr>
        <p:spPr>
          <a:xfrm>
            <a:off x="718369" y="1031656"/>
            <a:ext cx="7370762" cy="272832"/>
          </a:xfrm>
        </p:spPr>
        <p:txBody>
          <a:bodyPr lIns="0" tIns="0" rIns="0" bIns="0"/>
          <a:lstStyle/>
          <a:p>
            <a:pPr algn="ctr"/>
            <a:r>
              <a:rPr lang="en-US" sz="2400" cap="none" dirty="0" smtClean="0"/>
              <a:t>What is plain language?</a:t>
            </a:r>
            <a:endParaRPr lang="en-US" sz="2400" cap="non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AD5C65D8-92DE-4CED-B19E-899E729591A1}" type="slidenum">
              <a:rPr lang="en-US" smtClean="0">
                <a:solidFill>
                  <a:srgbClr val="000000"/>
                </a:solidFill>
              </a:rPr>
              <a:pPr/>
              <a:t>7</a:t>
            </a:fld>
            <a:endParaRPr lang="en-US" dirty="0">
              <a:solidFill>
                <a:srgbClr val="000000"/>
              </a:solidFill>
            </a:endParaRPr>
          </a:p>
        </p:txBody>
      </p:sp>
      <p:sp>
        <p:nvSpPr>
          <p:cNvPr id="25" name="Text Placeholder 29"/>
          <p:cNvSpPr txBox="1">
            <a:spLocks/>
          </p:cNvSpPr>
          <p:nvPr/>
        </p:nvSpPr>
        <p:spPr bwMode="gray">
          <a:xfrm>
            <a:off x="395288" y="1578250"/>
            <a:ext cx="4008462" cy="3089643"/>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marL="0" lvl="1">
              <a:lnSpc>
                <a:spcPct val="106000"/>
              </a:lnSpc>
              <a:spcBef>
                <a:spcPct val="80000"/>
              </a:spcBef>
              <a:buClr>
                <a:srgbClr val="000000"/>
              </a:buClr>
              <a:buSzPct val="80000"/>
              <a:defRPr/>
            </a:pPr>
            <a:endParaRPr lang="en-US" sz="1100" i="0" dirty="0" smtClean="0">
              <a:solidFill>
                <a:srgbClr val="000000"/>
              </a:solidFill>
              <a:latin typeface="+mn-lt"/>
            </a:endParaRPr>
          </a:p>
        </p:txBody>
      </p:sp>
      <p:sp>
        <p:nvSpPr>
          <p:cNvPr id="14" name="Rectangle 13"/>
          <p:cNvSpPr/>
          <p:nvPr/>
        </p:nvSpPr>
        <p:spPr>
          <a:xfrm>
            <a:off x="1246497" y="2256312"/>
            <a:ext cx="6804561" cy="3243837"/>
          </a:xfrm>
          <a:prstGeom prst="rect">
            <a:avLst/>
          </a:prstGeom>
        </p:spPr>
        <p:txBody>
          <a:bodyPr wrap="square" lIns="0" tIns="0" rIns="0" bIns="0">
            <a:spAutoFit/>
          </a:bodyPr>
          <a:lstStyle/>
          <a:p>
            <a:pPr marL="0" lvl="1" indent="1588">
              <a:lnSpc>
                <a:spcPct val="106000"/>
              </a:lnSpc>
              <a:spcBef>
                <a:spcPts val="600"/>
              </a:spcBef>
              <a:buClr>
                <a:srgbClr val="000000"/>
              </a:buClr>
              <a:buSzPct val="80000"/>
              <a:defRPr/>
            </a:pPr>
            <a:r>
              <a:rPr lang="en-US" sz="1800" i="0" dirty="0" smtClean="0">
                <a:solidFill>
                  <a:srgbClr val="000000"/>
                </a:solidFill>
                <a:latin typeface="+mn-lt"/>
                <a:cs typeface="Arial" pitchFamily="34" charset="0"/>
              </a:rPr>
              <a:t>According to the Plain Writing Act of 2010, all new government documents that meet the following criteria must be written in plain language by October 13, 2011:</a:t>
            </a:r>
          </a:p>
          <a:p>
            <a:pPr marL="0" lvl="1" indent="1588">
              <a:lnSpc>
                <a:spcPct val="106000"/>
              </a:lnSpc>
              <a:spcBef>
                <a:spcPts val="600"/>
              </a:spcBef>
              <a:buClr>
                <a:srgbClr val="000000"/>
              </a:buClr>
              <a:buSzPct val="80000"/>
              <a:buFont typeface="Wingdings" pitchFamily="2" charset="2"/>
              <a:buChar char="§"/>
              <a:defRPr/>
            </a:pPr>
            <a:r>
              <a:rPr lang="en-US" sz="1800" i="0" dirty="0" smtClean="0">
                <a:solidFill>
                  <a:srgbClr val="000000"/>
                </a:solidFill>
                <a:latin typeface="+mn-lt"/>
              </a:rPr>
              <a:t> Documents that are necessary to get government benefits or services, or for filing taxes</a:t>
            </a:r>
          </a:p>
          <a:p>
            <a:pPr marL="0" lvl="1" indent="1588">
              <a:lnSpc>
                <a:spcPct val="106000"/>
              </a:lnSpc>
              <a:spcBef>
                <a:spcPts val="600"/>
              </a:spcBef>
              <a:buClr>
                <a:srgbClr val="000000"/>
              </a:buClr>
              <a:buSzPct val="80000"/>
              <a:buFont typeface="Wingdings" pitchFamily="2" charset="2"/>
              <a:buChar char="§"/>
              <a:defRPr/>
            </a:pPr>
            <a:r>
              <a:rPr lang="en-US" sz="1800" i="0" dirty="0" smtClean="0">
                <a:solidFill>
                  <a:srgbClr val="000000"/>
                </a:solidFill>
                <a:latin typeface="+mn-lt"/>
              </a:rPr>
              <a:t> Documents that provide information about federal benefits or service</a:t>
            </a:r>
          </a:p>
          <a:p>
            <a:pPr marL="0" lvl="1" indent="1588">
              <a:lnSpc>
                <a:spcPct val="106000"/>
              </a:lnSpc>
              <a:spcBef>
                <a:spcPts val="600"/>
              </a:spcBef>
              <a:buClr>
                <a:srgbClr val="000000"/>
              </a:buClr>
              <a:buSzPct val="80000"/>
              <a:buFont typeface="Wingdings" pitchFamily="2" charset="2"/>
              <a:buChar char="§"/>
              <a:defRPr/>
            </a:pPr>
            <a:r>
              <a:rPr lang="en-US" sz="1800" i="0" dirty="0" smtClean="0">
                <a:solidFill>
                  <a:srgbClr val="000000"/>
                </a:solidFill>
                <a:latin typeface="+mn-lt"/>
              </a:rPr>
              <a:t>Documents that explain to the public how to comply with a federal requirement</a:t>
            </a:r>
          </a:p>
          <a:p>
            <a:pPr marL="0" lvl="1" indent="1588">
              <a:lnSpc>
                <a:spcPct val="106000"/>
              </a:lnSpc>
              <a:spcBef>
                <a:spcPts val="600"/>
              </a:spcBef>
              <a:buClr>
                <a:srgbClr val="000000"/>
              </a:buClr>
              <a:buSzPct val="80000"/>
              <a:defRPr/>
            </a:pPr>
            <a:r>
              <a:rPr lang="en-US" sz="1800" i="0" dirty="0" smtClean="0">
                <a:solidFill>
                  <a:srgbClr val="000000"/>
                </a:solidFill>
                <a:latin typeface="+mn-lt"/>
                <a:cs typeface="Arial" pitchFamily="34" charset="0"/>
              </a:rPr>
              <a:t>The legislation applies to both paper and electronic letters, publications, forms, notices, and instructions.</a:t>
            </a:r>
          </a:p>
        </p:txBody>
      </p:sp>
      <p:sp>
        <p:nvSpPr>
          <p:cNvPr id="15" name="Line 10"/>
          <p:cNvSpPr>
            <a:spLocks noChangeShapeType="1"/>
          </p:cNvSpPr>
          <p:nvPr/>
        </p:nvSpPr>
        <p:spPr bwMode="gray">
          <a:xfrm>
            <a:off x="1440316" y="1721922"/>
            <a:ext cx="6012692" cy="2332"/>
          </a:xfrm>
          <a:prstGeom prst="line">
            <a:avLst/>
          </a:prstGeom>
          <a:noFill/>
          <a:ln w="12700" cap="rnd">
            <a:solidFill>
              <a:srgbClr val="003399"/>
            </a:solidFill>
            <a:round/>
            <a:headEnd/>
            <a:tailEnd/>
          </a:ln>
        </p:spPr>
        <p:txBody>
          <a:bodyPr wrap="none" anchor="ctr"/>
          <a:lstStyle/>
          <a:p>
            <a:endParaRPr lang="en-US" i="0" kern="0" dirty="0">
              <a:solidFill>
                <a:sysClr val="windowText" lastClr="000000"/>
              </a:solidFill>
              <a:latin typeface="+mn-lt"/>
            </a:endParaRPr>
          </a:p>
        </p:txBody>
      </p:sp>
      <p:sp>
        <p:nvSpPr>
          <p:cNvPr id="16" name="Rectangle 11"/>
          <p:cNvSpPr>
            <a:spLocks noChangeArrowheads="1"/>
          </p:cNvSpPr>
          <p:nvPr/>
        </p:nvSpPr>
        <p:spPr bwMode="gray">
          <a:xfrm>
            <a:off x="2481944" y="1561108"/>
            <a:ext cx="3990108" cy="292388"/>
          </a:xfrm>
          <a:prstGeom prst="rect">
            <a:avLst/>
          </a:prstGeom>
          <a:solidFill>
            <a:srgbClr val="FFFFFF"/>
          </a:solidFill>
          <a:ln w="12700" cap="rnd" algn="ctr">
            <a:noFill/>
            <a:miter lim="800000"/>
            <a:headEnd/>
            <a:tailEnd/>
          </a:ln>
        </p:spPr>
        <p:txBody>
          <a:bodyPr wrap="square" lIns="72000" tIns="0" rIns="72000" bIns="0" anchor="b" anchorCtr="1">
            <a:spAutoFit/>
          </a:bodyPr>
          <a:lstStyle/>
          <a:p>
            <a:pPr algn="ctr">
              <a:lnSpc>
                <a:spcPct val="95000"/>
              </a:lnSpc>
            </a:pPr>
            <a:r>
              <a:rPr lang="en-US" sz="2000" b="1" i="0" kern="0" dirty="0" smtClean="0">
                <a:solidFill>
                  <a:sysClr val="windowText" lastClr="000000"/>
                </a:solidFill>
                <a:latin typeface="+mn-lt"/>
              </a:rPr>
              <a:t>The Plain Writing Act of 2010</a:t>
            </a:r>
            <a:endParaRPr lang="en-US" sz="2000" b="1" i="0" kern="0" dirty="0">
              <a:solidFill>
                <a:sysClr val="windowText" lastClr="000000"/>
              </a:solidFill>
              <a:latin typeface="+mn-lt"/>
            </a:endParaRPr>
          </a:p>
        </p:txBody>
      </p:sp>
      <p:sp>
        <p:nvSpPr>
          <p:cNvPr id="8" name="Title 6"/>
          <p:cNvSpPr txBox="1">
            <a:spLocks/>
          </p:cNvSpPr>
          <p:nvPr/>
        </p:nvSpPr>
        <p:spPr bwMode="auto">
          <a:xfrm>
            <a:off x="718369" y="1031656"/>
            <a:ext cx="7370762" cy="27283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smtClean="0">
                <a:ln>
                  <a:noFill/>
                </a:ln>
                <a:solidFill>
                  <a:srgbClr val="1C3F95"/>
                </a:solidFill>
                <a:effectLst/>
                <a:uLnTx/>
                <a:uFillTx/>
                <a:latin typeface="+mj-lt"/>
                <a:ea typeface="+mj-ea"/>
                <a:cs typeface="+mj-cs"/>
              </a:rPr>
              <a:t>What governs plain language?</a:t>
            </a:r>
            <a:endParaRPr kumimoji="0" lang="en-US" sz="2400" b="1" i="0" u="none" strike="noStrike" kern="1200" cap="none" spc="0" normalizeH="0" baseline="0" noProof="0" dirty="0">
              <a:ln>
                <a:noFill/>
              </a:ln>
              <a:solidFill>
                <a:srgbClr val="1C3F95"/>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State Department Question</a:t>
            </a:r>
            <a:endParaRPr lang="en-US" dirty="0"/>
          </a:p>
        </p:txBody>
      </p:sp>
      <p:sp>
        <p:nvSpPr>
          <p:cNvPr id="3" name="Content Placeholder 2"/>
          <p:cNvSpPr>
            <a:spLocks noGrp="1"/>
          </p:cNvSpPr>
          <p:nvPr>
            <p:ph idx="1"/>
          </p:nvPr>
        </p:nvSpPr>
        <p:spPr/>
        <p:txBody>
          <a:bodyPr/>
          <a:lstStyle/>
          <a:p>
            <a:pPr>
              <a:buNone/>
              <a:defRPr/>
            </a:pPr>
            <a:r>
              <a:rPr lang="en-US" sz="2400" dirty="0" smtClean="0"/>
              <a:t>	Have you ever been refused admission to the U.S., or been the subject of a deportation hearing or sought to obtain or assist others to obtain a visa, entry into the U.S., or any other U.S. immigration benefit by fraud or willful misrepresentation or other unlawful means? Have you attended a U.S. public elementary school on student (F) status or a public secondary school after November 30, 1996 without reimbursing the school? </a:t>
            </a:r>
          </a:p>
          <a:p>
            <a:pPr>
              <a:buNone/>
              <a:defRPr/>
            </a:pPr>
            <a:endParaRPr lang="en-US" sz="2800" dirty="0" smtClean="0"/>
          </a:p>
          <a:p>
            <a:pPr>
              <a:buNone/>
              <a:defRPr/>
            </a:pPr>
            <a:r>
              <a:rPr lang="en-US" sz="2800" dirty="0" smtClean="0"/>
              <a:t>					Yes </a:t>
            </a:r>
            <a:r>
              <a:rPr lang="en-US" sz="2800" dirty="0" smtClean="0">
                <a:cs typeface="Arial" charset="0"/>
              </a:rPr>
              <a:t>□</a:t>
            </a:r>
            <a:r>
              <a:rPr lang="en-US" sz="2800" dirty="0" smtClean="0"/>
              <a:t>    No</a:t>
            </a:r>
            <a:r>
              <a:rPr lang="en-US" sz="2800" dirty="0" smtClean="0">
                <a:cs typeface="Arial" charset="0"/>
              </a:rPr>
              <a:t>□</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Coast Guard Boating Information</a:t>
            </a:r>
            <a:endParaRPr lang="en-US" dirty="0"/>
          </a:p>
        </p:txBody>
      </p:sp>
      <p:sp>
        <p:nvSpPr>
          <p:cNvPr id="3" name="Content Placeholder 2"/>
          <p:cNvSpPr>
            <a:spLocks noGrp="1"/>
          </p:cNvSpPr>
          <p:nvPr>
            <p:ph idx="1"/>
          </p:nvPr>
        </p:nvSpPr>
        <p:spPr/>
        <p:txBody>
          <a:bodyPr/>
          <a:lstStyle/>
          <a:p>
            <a:pPr>
              <a:lnSpc>
                <a:spcPct val="90000"/>
              </a:lnSpc>
              <a:buNone/>
              <a:defRPr/>
            </a:pPr>
            <a:r>
              <a:rPr lang="en-US" b="1" dirty="0" smtClean="0"/>
              <a:t>	CO Detector Update: </a:t>
            </a:r>
            <a:endParaRPr lang="en-US" dirty="0" smtClean="0"/>
          </a:p>
          <a:p>
            <a:pPr>
              <a:lnSpc>
                <a:spcPct val="90000"/>
              </a:lnSpc>
              <a:buNone/>
              <a:defRPr/>
            </a:pPr>
            <a:r>
              <a:rPr lang="en-US" dirty="0" smtClean="0"/>
              <a:t>	The Coast Guard has conducted an investigation to determine what carbon monoxide (CO) detection devices are available to recreational boaters, such that, when installed and activated could reduce the risk of being exposed to high levels of CO -THAT SILENT KILLER. A variety of technologies is available for detecting the presence of CO on boats and should be considered by recreational boaters to reduce their risk of injury or death while boating. </a:t>
            </a:r>
          </a:p>
          <a:p>
            <a:pPr>
              <a:lnSpc>
                <a:spcPct val="90000"/>
              </a:lnSpc>
              <a:buNone/>
              <a:defRPr/>
            </a:pPr>
            <a:r>
              <a:rPr lang="en-US" dirty="0" smtClean="0"/>
              <a:t>	(72 words) </a:t>
            </a:r>
          </a:p>
          <a:p>
            <a:endParaRPr lang="en-US" dirty="0"/>
          </a:p>
        </p:txBody>
      </p:sp>
      <p:sp>
        <p:nvSpPr>
          <p:cNvPr id="4" name="Slide Number Placeholder 3"/>
          <p:cNvSpPr>
            <a:spLocks noGrp="1"/>
          </p:cNvSpPr>
          <p:nvPr>
            <p:ph type="sldNum" sz="quarter" idx="12"/>
          </p:nvPr>
        </p:nvSpPr>
        <p:spPr/>
        <p:txBody>
          <a:bodyPr/>
          <a:lstStyle/>
          <a:p>
            <a:fld id="{AD5C65D8-92DE-4CED-B19E-899E729591A1}"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SI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OCSIT theme</Template>
  <TotalTime>52316</TotalTime>
  <Words>2296</Words>
  <Application>Microsoft Office PowerPoint</Application>
  <PresentationFormat>On-screen Show (4:3)</PresentationFormat>
  <Paragraphs>467</Paragraphs>
  <Slides>58</Slides>
  <Notes>5</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OCSIT theme</vt:lpstr>
      <vt:lpstr> Essentials of Plain LANGUAGE   </vt:lpstr>
      <vt:lpstr>Presenter</vt:lpstr>
      <vt:lpstr>Overview</vt:lpstr>
      <vt:lpstr>What is plain language?</vt:lpstr>
      <vt:lpstr>What is plain language?</vt:lpstr>
      <vt:lpstr>What is plain language?</vt:lpstr>
      <vt:lpstr>Slide 7</vt:lpstr>
      <vt:lpstr>Actual State Department Question</vt:lpstr>
      <vt:lpstr>Coast Guard Boating Information</vt:lpstr>
      <vt:lpstr>Coast Guard Boating Information (Revised)</vt:lpstr>
      <vt:lpstr>Organize to serve the reader</vt:lpstr>
      <vt:lpstr>Use Headings</vt:lpstr>
      <vt:lpstr>Try question headings</vt:lpstr>
      <vt:lpstr>How do I know if I am eligible to extend my stay in the United States?</vt:lpstr>
      <vt:lpstr>Use lists</vt:lpstr>
      <vt:lpstr>Don’t make lists too long</vt:lpstr>
      <vt:lpstr>Example: How easy is this to read?</vt:lpstr>
      <vt:lpstr>Revision in list format</vt:lpstr>
      <vt:lpstr>Why use tables?</vt:lpstr>
      <vt:lpstr>Sending expense forms</vt:lpstr>
      <vt:lpstr>Answer: sending expense forms</vt:lpstr>
      <vt:lpstr>Keep things short</vt:lpstr>
      <vt:lpstr>Executive Order 12988</vt:lpstr>
      <vt:lpstr>Executive Order 12988 (Revised)</vt:lpstr>
      <vt:lpstr>Use short paragraphs</vt:lpstr>
      <vt:lpstr>Use short sentences</vt:lpstr>
      <vt:lpstr>Use pronouns</vt:lpstr>
      <vt:lpstr>Use pronouns</vt:lpstr>
      <vt:lpstr>Use active, not passive voice</vt:lpstr>
      <vt:lpstr>What is passive voice?</vt:lpstr>
      <vt:lpstr>Why avoid passive voice?</vt:lpstr>
      <vt:lpstr>Why avoid passive voice?</vt:lpstr>
      <vt:lpstr>Why avoid passive voice?</vt:lpstr>
      <vt:lpstr>Exercise: Passive to Active Voice</vt:lpstr>
      <vt:lpstr>Exercise answers</vt:lpstr>
      <vt:lpstr>Avoid hidden verbs</vt:lpstr>
      <vt:lpstr>Rescuing hidden verbs</vt:lpstr>
      <vt:lpstr>Use consistent terms</vt:lpstr>
      <vt:lpstr>Bryan A. Garner on “Shall”</vt:lpstr>
      <vt:lpstr>Don’t sound so bureaucratic!</vt:lpstr>
      <vt:lpstr>Two kinds of jargon</vt:lpstr>
      <vt:lpstr>Limiting acronyms and abbreviations</vt:lpstr>
      <vt:lpstr>Use everyday words</vt:lpstr>
      <vt:lpstr>Place words carefully</vt:lpstr>
      <vt:lpstr>Word placement makes a difference</vt:lpstr>
      <vt:lpstr>Plain writing examples from other agencies</vt:lpstr>
      <vt:lpstr>Illustrative plain writing examples for ITS Websites</vt:lpstr>
      <vt:lpstr>Slide 48</vt:lpstr>
      <vt:lpstr>Slide 49</vt:lpstr>
      <vt:lpstr>Slide 50</vt:lpstr>
      <vt:lpstr>Category 1 – Equipment &amp; Services </vt:lpstr>
      <vt:lpstr>Slide 52</vt:lpstr>
      <vt:lpstr>Slide 53</vt:lpstr>
      <vt:lpstr>Slide 54</vt:lpstr>
      <vt:lpstr>Slide 55</vt:lpstr>
      <vt:lpstr>Action Items</vt:lpstr>
      <vt:lpstr>Additional Resources</vt:lpstr>
      <vt:lpstr>Additional resources</vt:lpstr>
    </vt:vector>
  </TitlesOfParts>
  <Company>GSA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Tran/Conway</dc:creator>
  <cp:lastModifiedBy>KatherineSpivey</cp:lastModifiedBy>
  <cp:revision>1996</cp:revision>
  <cp:lastPrinted>2000-10-09T13:28:30Z</cp:lastPrinted>
  <dcterms:created xsi:type="dcterms:W3CDTF">2000-04-20T12:10:32Z</dcterms:created>
  <dcterms:modified xsi:type="dcterms:W3CDTF">2012-10-31T19:00:41Z</dcterms:modified>
</cp:coreProperties>
</file>