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9" r:id="rId14"/>
    <p:sldId id="268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8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2355-5C6F-0849-B4C9-289D897D64FC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29F7-3021-7F42-B7D7-C9610D82F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175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2355-5C6F-0849-B4C9-289D897D64FC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29F7-3021-7F42-B7D7-C9610D82F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2249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2355-5C6F-0849-B4C9-289D897D64FC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29F7-3021-7F42-B7D7-C9610D82F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810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2355-5C6F-0849-B4C9-289D897D64FC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29F7-3021-7F42-B7D7-C9610D82F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949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2355-5C6F-0849-B4C9-289D897D64FC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29F7-3021-7F42-B7D7-C9610D82F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547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2355-5C6F-0849-B4C9-289D897D64FC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29F7-3021-7F42-B7D7-C9610D82F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2084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2355-5C6F-0849-B4C9-289D897D64FC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29F7-3021-7F42-B7D7-C9610D82F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7370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2355-5C6F-0849-B4C9-289D897D64FC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29F7-3021-7F42-B7D7-C9610D82F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3103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2355-5C6F-0849-B4C9-289D897D64FC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29F7-3021-7F42-B7D7-C9610D82F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777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2355-5C6F-0849-B4C9-289D897D64FC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29F7-3021-7F42-B7D7-C9610D82F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370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2355-5C6F-0849-B4C9-289D897D64FC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29F7-3021-7F42-B7D7-C9610D82F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8605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82355-5C6F-0849-B4C9-289D897D64FC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429F7-3021-7F42-B7D7-C9610D82F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145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oadbandmap.gov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broadbandmap.gov/develope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gdc.gov/library/whitepapers-reports/annual%20reports/201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data.fcc.gov/api/block/2010/find?latitude=38.579&amp;longitude=-121.48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oadbandmap.gov/broadbandmap/broadband/jun2011/wireline?latitude=38.579&amp;longitude=-121.488&amp;format=xml" TargetMode="External"/><Relationship Id="rId2" Type="http://schemas.openxmlformats.org/officeDocument/2006/relationships/hyperlink" Target="http://data.fcc.gov/api/block/2010/find?latitude=38.579&amp;longitude=-121.48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National Broadband Map </a:t>
            </a:r>
            <a:br>
              <a:rPr lang="en-US" dirty="0" smtClean="0"/>
            </a:br>
            <a:r>
              <a:rPr lang="en-US" dirty="0" smtClean="0"/>
              <a:t>API Case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889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Agile – start small, success, repeat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site </a:t>
            </a:r>
            <a:r>
              <a:rPr lang="en-US" dirty="0" smtClean="0">
                <a:hlinkClick r:id="rId2"/>
              </a:rPr>
              <a:t>www.broadbandmap.gov</a:t>
            </a:r>
            <a:r>
              <a:rPr lang="en-US" dirty="0" smtClean="0"/>
              <a:t> consumes 100% of our data via APIs we also publish for public availability (</a:t>
            </a:r>
            <a:r>
              <a:rPr lang="en-US" dirty="0" err="1" smtClean="0"/>
              <a:t>dogfooding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Value</a:t>
            </a:r>
          </a:p>
          <a:p>
            <a:pPr lvl="1"/>
            <a:r>
              <a:rPr lang="en-US" dirty="0" smtClean="0"/>
              <a:t>We demonstrate how sure we are in our process for developers</a:t>
            </a:r>
          </a:p>
          <a:p>
            <a:pPr lvl="1"/>
            <a:r>
              <a:rPr lang="en-US" dirty="0" smtClean="0"/>
              <a:t>It</a:t>
            </a:r>
            <a:r>
              <a:rPr lang="fr-FR" dirty="0" smtClean="0"/>
              <a:t>’</a:t>
            </a:r>
            <a:r>
              <a:rPr lang="en-US" dirty="0" smtClean="0"/>
              <a:t>s the definition of transparency</a:t>
            </a:r>
          </a:p>
          <a:p>
            <a:pPr lvl="1"/>
            <a:r>
              <a:rPr lang="en-US" dirty="0" smtClean="0"/>
              <a:t>Small digestible bites are more robust</a:t>
            </a:r>
          </a:p>
          <a:p>
            <a:pPr lvl="1"/>
            <a:r>
              <a:rPr lang="en-US" dirty="0" smtClean="0"/>
              <a:t>Get more people to our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4407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All NBM APIs - </a:t>
            </a:r>
            <a:r>
              <a:rPr lang="en-US" dirty="0">
                <a:hlinkClick r:id="rId2"/>
              </a:rPr>
              <a:t>http://broadbandmap.gov/</a:t>
            </a:r>
            <a:r>
              <a:rPr lang="en-US" dirty="0" smtClean="0">
                <a:hlinkClick r:id="rId2"/>
              </a:rPr>
              <a:t>developer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Screen Shot 2012-09-05 at 9.14.2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6600" y="1600200"/>
            <a:ext cx="6707370" cy="501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39907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people to our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track our API usage</a:t>
            </a:r>
          </a:p>
          <a:p>
            <a:pPr lvl="1"/>
            <a:r>
              <a:rPr lang="en-US" dirty="0" smtClean="0"/>
              <a:t>Our APIs have been used in a ratio of about 4:1 vs. normal web traffic.  </a:t>
            </a:r>
            <a:endParaRPr lang="en-US" dirty="0"/>
          </a:p>
          <a:p>
            <a:pPr lvl="1"/>
            <a:r>
              <a:rPr lang="en-US" dirty="0" smtClean="0"/>
              <a:t>We know of 4 – 6 applications built </a:t>
            </a:r>
            <a:r>
              <a:rPr lang="en-US" smtClean="0"/>
              <a:t>using our APIs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3572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Paths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offer</a:t>
            </a:r>
          </a:p>
          <a:p>
            <a:pPr lvl="1"/>
            <a:r>
              <a:rPr lang="en-US" dirty="0" smtClean="0"/>
              <a:t>APIs</a:t>
            </a:r>
          </a:p>
          <a:p>
            <a:pPr lvl="1"/>
            <a:r>
              <a:rPr lang="en-US" dirty="0" smtClean="0"/>
              <a:t>Data Downloads</a:t>
            </a:r>
          </a:p>
          <a:p>
            <a:pPr lvl="1"/>
            <a:r>
              <a:rPr lang="en-US" dirty="0" smtClean="0"/>
              <a:t>Map services</a:t>
            </a:r>
          </a:p>
        </p:txBody>
      </p:sp>
    </p:spTree>
    <p:extLst>
      <p:ext uri="{BB962C8B-B14F-4D97-AF65-F5344CB8AC3E}">
        <p14:creationId xmlns:p14="http://schemas.microsoft.com/office/powerpoint/2010/main" xmlns="" val="731763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barrier to consume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API and Map services present a low barrier for others to consume</a:t>
            </a:r>
          </a:p>
          <a:p>
            <a:r>
              <a:rPr lang="en-US" dirty="0" smtClean="0"/>
              <a:t>Department of Education Example</a:t>
            </a:r>
            <a:endParaRPr lang="en-US" dirty="0"/>
          </a:p>
        </p:txBody>
      </p:sp>
      <p:pic>
        <p:nvPicPr>
          <p:cNvPr id="4" name="Picture 3" descr="Screen Shot 2012-09-05 at 12.22.1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81738" y="3610956"/>
            <a:ext cx="5715276" cy="3247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62047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1185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Broadband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National Broadband Map is the statutory responsibility of the </a:t>
            </a:r>
          </a:p>
          <a:p>
            <a:pPr lvl="1"/>
            <a:r>
              <a:rPr lang="en-US" dirty="0" smtClean="0"/>
              <a:t>National Telecommunications Information Administration (NTIA)</a:t>
            </a:r>
          </a:p>
          <a:p>
            <a:pPr lvl="1"/>
            <a:r>
              <a:rPr lang="en-US" dirty="0" smtClean="0"/>
              <a:t>Under the Broadband Data Improvement Act, congress directed NTIA to build and maintain a database of broadband availability that is ‘searchable and interactive’</a:t>
            </a:r>
          </a:p>
          <a:p>
            <a:pPr lvl="1"/>
            <a:r>
              <a:rPr lang="en-US" dirty="0" smtClean="0"/>
              <a:t>NBM was funded under ARRA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4739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Broadband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NTIA awarded grants to each state and territory to collect broadband data </a:t>
            </a:r>
          </a:p>
          <a:p>
            <a:r>
              <a:rPr lang="en-US" dirty="0" smtClean="0"/>
              <a:t>The broadband data is about;</a:t>
            </a:r>
          </a:p>
          <a:p>
            <a:pPr lvl="1"/>
            <a:r>
              <a:rPr lang="en-US" dirty="0" smtClean="0"/>
              <a:t>Which company provides service</a:t>
            </a:r>
          </a:p>
          <a:p>
            <a:pPr lvl="1"/>
            <a:r>
              <a:rPr lang="en-US" dirty="0" smtClean="0"/>
              <a:t>Where do they provide that service</a:t>
            </a:r>
          </a:p>
          <a:p>
            <a:pPr lvl="1"/>
            <a:r>
              <a:rPr lang="en-US" dirty="0" smtClean="0"/>
              <a:t>What kind of service do they provide</a:t>
            </a:r>
          </a:p>
          <a:p>
            <a:pPr lvl="1"/>
            <a:r>
              <a:rPr lang="en-US" dirty="0" smtClean="0"/>
              <a:t>How fast do they advertise that service</a:t>
            </a:r>
          </a:p>
          <a:p>
            <a:pPr lvl="1"/>
            <a:r>
              <a:rPr lang="en-US" dirty="0" smtClean="0"/>
              <a:t>For all providers</a:t>
            </a:r>
          </a:p>
          <a:p>
            <a:r>
              <a:rPr lang="en-US" dirty="0" smtClean="0"/>
              <a:t>Data is collected at the US Census Block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581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Focus –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to Federal; Federal to State; State to private sector; Private sector to Federal</a:t>
            </a:r>
          </a:p>
          <a:p>
            <a:r>
              <a:rPr lang="en-US" dirty="0" smtClean="0"/>
              <a:t>See </a:t>
            </a:r>
            <a:r>
              <a:rPr lang="en-US" sz="1800" dirty="0" smtClean="0">
                <a:hlinkClick r:id="rId2"/>
              </a:rPr>
              <a:t>http://www.fgdc.gov/library/whitepapers-reports/annual%20reports/2011</a:t>
            </a:r>
            <a:endParaRPr lang="en-US" sz="1800" dirty="0" smtClean="0"/>
          </a:p>
          <a:p>
            <a:r>
              <a:rPr lang="en-US" dirty="0" smtClean="0"/>
              <a:t>NTIA – FCC</a:t>
            </a:r>
          </a:p>
          <a:p>
            <a:pPr lvl="1"/>
            <a:r>
              <a:rPr lang="en-US" dirty="0" smtClean="0"/>
              <a:t>NTIA distributing ARRA funds for broadband infrastructure investment</a:t>
            </a:r>
          </a:p>
          <a:p>
            <a:pPr lvl="1"/>
            <a:r>
              <a:rPr lang="en-US" dirty="0" smtClean="0"/>
              <a:t>FCC making regulatory decisions on the distribution of Universal Service money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2838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 and Scope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 Census Block level (10.5 million)</a:t>
            </a:r>
          </a:p>
          <a:p>
            <a:r>
              <a:rPr lang="en-US" dirty="0" smtClean="0"/>
              <a:t>Addresses (~130 million of these)</a:t>
            </a:r>
          </a:p>
          <a:p>
            <a:r>
              <a:rPr lang="en-US" dirty="0" smtClean="0"/>
              <a:t>Street Segments (~40 million)</a:t>
            </a:r>
          </a:p>
          <a:p>
            <a:r>
              <a:rPr lang="en-US" dirty="0" smtClean="0"/>
              <a:t>Data collection twice a year, each collection has about 25 million records (predominantly block based)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27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Thinking about data architecture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Embody the spirit of the internet</a:t>
            </a:r>
          </a:p>
          <a:p>
            <a:r>
              <a:rPr lang="en-US" dirty="0" smtClean="0"/>
              <a:t>‘Searchable and Interactive’</a:t>
            </a:r>
          </a:p>
          <a:p>
            <a:r>
              <a:rPr lang="en-US" dirty="0" smtClean="0"/>
              <a:t>Search meant, search at a place; an address</a:t>
            </a:r>
          </a:p>
          <a:p>
            <a:pPr lvl="1"/>
            <a:r>
              <a:rPr lang="en-US" dirty="0" smtClean="0"/>
              <a:t>1325 J St, Sacramento CA</a:t>
            </a:r>
          </a:p>
          <a:p>
            <a:pPr lvl="1"/>
            <a:r>
              <a:rPr lang="en-US" dirty="0" smtClean="0"/>
              <a:t>Our challenge is to deliver 25 million rows in less than 1 second AND make something functional</a:t>
            </a:r>
          </a:p>
        </p:txBody>
      </p:sp>
    </p:spTree>
    <p:extLst>
      <p:ext uri="{BB962C8B-B14F-4D97-AF65-F5344CB8AC3E}">
        <p14:creationId xmlns:p14="http://schemas.microsoft.com/office/powerpoint/2010/main" xmlns="" val="3510755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Agile – start small, success, repeat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1325 J St, Sacramento CA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38.579, -121.488</a:t>
            </a:r>
          </a:p>
          <a:p>
            <a:pPr marL="342900" lvl="1" indent="-342900">
              <a:buFont typeface="Arial"/>
              <a:buChar char="•"/>
            </a:pPr>
            <a:r>
              <a:rPr lang="en-US" sz="1900" dirty="0" smtClean="0">
                <a:hlinkClick r:id="rId2"/>
              </a:rPr>
              <a:t>http://data.fcc.gov/api/block/2010/find?latitude=38.579&amp;longitude=-121.488</a:t>
            </a:r>
            <a:endParaRPr lang="en-US" sz="1900" dirty="0" smtClean="0"/>
          </a:p>
          <a:p>
            <a:pPr marL="342900" lvl="1" indent="-342900">
              <a:buFont typeface="Arial"/>
              <a:buChar char="•"/>
            </a:pPr>
            <a:endParaRPr lang="en-US" sz="1900" dirty="0"/>
          </a:p>
          <a:p>
            <a:pPr marL="342900" lvl="1" indent="-342900">
              <a:buFont typeface="Arial"/>
              <a:buChar char="•"/>
            </a:pPr>
            <a:endParaRPr lang="en-US" sz="1900" dirty="0" smtClean="0"/>
          </a:p>
          <a:p>
            <a:pPr marL="342900" lvl="1" indent="-342900">
              <a:buFont typeface="Arial"/>
              <a:buChar char="•"/>
            </a:pPr>
            <a:endParaRPr lang="en-US" sz="1900" dirty="0"/>
          </a:p>
          <a:p>
            <a:pPr marL="342900" lvl="1" indent="-342900">
              <a:buFont typeface="Arial"/>
              <a:buChar char="•"/>
            </a:pPr>
            <a:endParaRPr lang="en-US" sz="1900" dirty="0" smtClean="0"/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Add Providers …</a:t>
            </a:r>
          </a:p>
          <a:p>
            <a:pPr marL="342900" lvl="1" indent="-342900">
              <a:buFont typeface="Arial"/>
              <a:buChar char="•"/>
            </a:pPr>
            <a:endParaRPr lang="en-US" sz="1900" dirty="0"/>
          </a:p>
          <a:p>
            <a:pPr marL="342900" lvl="1" indent="-342900">
              <a:buFont typeface="Arial"/>
              <a:buChar char="•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creen Shot 2012-09-05 at 8.01.33 A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001" b="32567"/>
          <a:stretch/>
        </p:blipFill>
        <p:spPr>
          <a:xfrm>
            <a:off x="60617" y="3008429"/>
            <a:ext cx="9006443" cy="134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24291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Agile – start small, success, repeat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342900" lvl="1" indent="-342900">
              <a:buFont typeface="Arial"/>
              <a:buChar char="•"/>
            </a:pPr>
            <a:r>
              <a:rPr lang="en-US" sz="1900" dirty="0" smtClean="0">
                <a:hlinkClick r:id="rId2"/>
              </a:rPr>
              <a:t>http://data.fcc.gov/api/block/2010/find?latitude=38.579&amp;longitude=-121.488</a:t>
            </a:r>
            <a:endParaRPr lang="en-US" sz="1900" dirty="0"/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Add Providers …</a:t>
            </a:r>
          </a:p>
          <a:p>
            <a:pPr marL="342900" lvl="1" indent="-342900">
              <a:buFont typeface="Arial"/>
              <a:buChar char="•"/>
            </a:pPr>
            <a:r>
              <a:rPr lang="en-US" sz="1800" dirty="0" smtClean="0">
                <a:hlinkClick r:id="rId3"/>
              </a:rPr>
              <a:t>http://www.broadbandmap.gov/broadbandmap/broadband/jun2011/wireline?latitude=38.579&amp;longitude=-121.488&amp;format=xml</a:t>
            </a:r>
            <a:endParaRPr lang="en-US" sz="1800" dirty="0" smtClean="0"/>
          </a:p>
          <a:p>
            <a:pPr marL="342900" lvl="1" indent="-342900">
              <a:buFont typeface="Arial"/>
              <a:buChar char="•"/>
            </a:pPr>
            <a:endParaRPr lang="en-US" sz="1800" dirty="0" smtClean="0"/>
          </a:p>
          <a:p>
            <a:pPr marL="342900" lvl="1" indent="-342900">
              <a:buFont typeface="Arial"/>
              <a:buChar char="•"/>
            </a:pPr>
            <a:endParaRPr lang="en-US" sz="1900" dirty="0"/>
          </a:p>
          <a:p>
            <a:pPr marL="342900" lvl="1" indent="-342900">
              <a:buFont typeface="Arial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2256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342900" lvl="1" indent="-342900">
              <a:buFont typeface="Arial"/>
              <a:buChar char="•"/>
            </a:pPr>
            <a:endParaRPr lang="en-US" sz="1800" dirty="0" smtClean="0"/>
          </a:p>
          <a:p>
            <a:pPr marL="342900" lvl="1" indent="-342900">
              <a:buFont typeface="Arial"/>
              <a:buChar char="•"/>
            </a:pPr>
            <a:endParaRPr lang="en-US" sz="1900" dirty="0"/>
          </a:p>
          <a:p>
            <a:pPr marL="342900" lvl="1" indent="-342900">
              <a:buFont typeface="Arial"/>
              <a:buChar char="•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Screen Shot 2012-09-05 at 8.06.0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6645" y="110008"/>
            <a:ext cx="7336872" cy="6477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89904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432</Words>
  <Application>Microsoft Office PowerPoint</Application>
  <PresentationFormat>On-screen Show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National Broadband Map  API Case Study</vt:lpstr>
      <vt:lpstr>National Broadband Map</vt:lpstr>
      <vt:lpstr>National Broadband Map</vt:lpstr>
      <vt:lpstr>Project Focus – Collaboration</vt:lpstr>
      <vt:lpstr>Size and Scope of Data</vt:lpstr>
      <vt:lpstr>Thinking about data architecture first</vt:lpstr>
      <vt:lpstr>Agile – start small, success, repeat</vt:lpstr>
      <vt:lpstr>Agile – start small, success, repeat</vt:lpstr>
      <vt:lpstr>Slide 9</vt:lpstr>
      <vt:lpstr>Agile – start small, success, repeat</vt:lpstr>
      <vt:lpstr>All NBM APIs - http://broadbandmap.gov/developer </vt:lpstr>
      <vt:lpstr>More people to our data</vt:lpstr>
      <vt:lpstr>Parallel Paths </vt:lpstr>
      <vt:lpstr>Low barrier to consume</vt:lpstr>
      <vt:lpstr>Thanks</vt:lpstr>
    </vt:vector>
  </TitlesOfParts>
  <Company>Federal Communications Commission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Broadband Map  API Case Study</dc:title>
  <dc:creator>Michael Byrne</dc:creator>
  <cp:lastModifiedBy>SandraLSheard</cp:lastModifiedBy>
  <cp:revision>8</cp:revision>
  <dcterms:created xsi:type="dcterms:W3CDTF">2012-09-05T11:41:21Z</dcterms:created>
  <dcterms:modified xsi:type="dcterms:W3CDTF">2012-09-06T19:52:25Z</dcterms:modified>
</cp:coreProperties>
</file>