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2" r:id="rId7"/>
    <p:sldId id="263" r:id="rId8"/>
    <p:sldId id="264" r:id="rId9"/>
    <p:sldId id="265" r:id="rId10"/>
    <p:sldId id="266" r:id="rId11"/>
    <p:sldId id="270" r:id="rId12"/>
    <p:sldId id="269" r:id="rId13"/>
    <p:sldId id="271" r:id="rId14"/>
    <p:sldId id="272" r:id="rId15"/>
    <p:sldId id="273" r:id="rId16"/>
    <p:sldId id="275" r:id="rId17"/>
    <p:sldId id="278" r:id="rId18"/>
    <p:sldId id="285" r:id="rId19"/>
    <p:sldId id="277" r:id="rId20"/>
    <p:sldId id="286" r:id="rId21"/>
    <p:sldId id="279" r:id="rId22"/>
    <p:sldId id="287" r:id="rId23"/>
    <p:sldId id="288" r:id="rId24"/>
    <p:sldId id="289" r:id="rId25"/>
    <p:sldId id="290" r:id="rId26"/>
    <p:sldId id="291" r:id="rId27"/>
    <p:sldId id="292" r:id="rId28"/>
    <p:sldId id="307" r:id="rId29"/>
    <p:sldId id="294" r:id="rId30"/>
    <p:sldId id="295" r:id="rId31"/>
    <p:sldId id="296" r:id="rId32"/>
    <p:sldId id="297" r:id="rId33"/>
    <p:sldId id="298" r:id="rId34"/>
    <p:sldId id="299" r:id="rId35"/>
    <p:sldId id="300" r:id="rId36"/>
    <p:sldId id="301" r:id="rId37"/>
    <p:sldId id="302" r:id="rId38"/>
    <p:sldId id="303" r:id="rId39"/>
    <p:sldId id="304" r:id="rId40"/>
    <p:sldId id="312" r:id="rId41"/>
    <p:sldId id="313" r:id="rId42"/>
    <p:sldId id="314" r:id="rId43"/>
    <p:sldId id="305" r:id="rId44"/>
    <p:sldId id="306" r:id="rId4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0"/>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0"/>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40" autoAdjust="0"/>
  </p:normalViewPr>
  <p:slideViewPr>
    <p:cSldViewPr snapToGrid="0" snapToObjects="1">
      <p:cViewPr>
        <p:scale>
          <a:sx n="78" d="100"/>
          <a:sy n="78" d="100"/>
        </p:scale>
        <p:origin x="-129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8BA69C8-A989-6F4F-B5A6-5C0F8B7B2637}" type="datetimeFigureOut">
              <a:rPr lang="en-US"/>
              <a:pPr/>
              <a:t>5/17/2012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EBA23A5-AEB0-DE45-A630-CE835123BE31}" type="slidenum">
              <a:rPr lang="en-US"/>
              <a:pPr/>
              <a:t>‹#›</a:t>
            </a:fld>
            <a:endParaRPr lang="en-US"/>
          </a:p>
        </p:txBody>
      </p:sp>
    </p:spTree>
    <p:extLst>
      <p:ext uri="{BB962C8B-B14F-4D97-AF65-F5344CB8AC3E}">
        <p14:creationId xmlns:p14="http://schemas.microsoft.com/office/powerpoint/2010/main" val="323074223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b="1">
                <a:latin typeface="Times New Roman" charset="0"/>
                <a:cs typeface="Times New Roman" charset="0"/>
              </a:rPr>
              <a:t>Introduction:</a:t>
            </a:r>
          </a:p>
          <a:p>
            <a:pPr>
              <a:lnSpc>
                <a:spcPct val="90000"/>
              </a:lnSpc>
              <a:spcBef>
                <a:spcPct val="0"/>
              </a:spcBef>
            </a:pPr>
            <a:r>
              <a:rPr lang="en-US">
                <a:latin typeface="Times New Roman" charset="0"/>
                <a:cs typeface="Times New Roman" charset="0"/>
              </a:rPr>
              <a:t>My name is __________________.  I a contractor for AHRQ whose purpose is to share patient centered outcomes research to clinicians.  Todays topic is the Comparative Effectiveness and Safety of Medications for Type 2 Diabetes: An Update including New Drugs and 2-drug Combinations.  </a:t>
            </a:r>
          </a:p>
          <a:p>
            <a:pPr>
              <a:lnSpc>
                <a:spcPct val="90000"/>
              </a:lnSpc>
              <a:spcBef>
                <a:spcPct val="0"/>
              </a:spcBef>
            </a:pPr>
            <a:endParaRPr lang="en-US" b="1">
              <a:latin typeface="Times New Roman" charset="0"/>
              <a:cs typeface="Times New Roman" charset="0"/>
            </a:endParaRPr>
          </a:p>
          <a:p>
            <a:pPr>
              <a:lnSpc>
                <a:spcPct val="90000"/>
              </a:lnSpc>
              <a:spcBef>
                <a:spcPct val="0"/>
              </a:spcBef>
            </a:pPr>
            <a:r>
              <a:rPr lang="en-US" b="1">
                <a:latin typeface="Times New Roman" charset="0"/>
                <a:cs typeface="Times New Roman" charset="0"/>
              </a:rPr>
              <a:t>Agency for Healthcare Research and Quality (AHRQ) Comparative Effectiveness Review (CER) Development</a:t>
            </a:r>
            <a:endParaRPr lang="en-US">
              <a:latin typeface="Calibri" charset="0"/>
            </a:endParaRPr>
          </a:p>
          <a:p>
            <a:pPr>
              <a:lnSpc>
                <a:spcPct val="90000"/>
              </a:lnSpc>
              <a:spcBef>
                <a:spcPct val="0"/>
              </a:spcBef>
            </a:pPr>
            <a:r>
              <a:rPr lang="en-US">
                <a:latin typeface="Calibri" charset="0"/>
              </a:rPr>
              <a:t>This topic is based on  systematic review of 166 clinical studies, published from 1966 to April 2010, was conducted by independent researchers, funded by AHRQ, to synthesize the evidence on what is known and not known on this clinical issue. This topic was nominated through a public process. The research questions and the results of the report were subject to expert input, peer review, and public comment. The results of this review are summarized here for use in your decision-making and in discussions with patients. The full report, with references for included and excluded studies, is available at www.effectivehealthcare.ahrq.gov/diabetesmeds.cfm</a:t>
            </a:r>
            <a:endParaRPr lang="en-US">
              <a:latin typeface="Times New Roman" charset="0"/>
              <a:cs typeface="Times New Roman" charset="0"/>
            </a:endParaRPr>
          </a:p>
          <a:p>
            <a:pPr>
              <a:lnSpc>
                <a:spcPct val="90000"/>
              </a:lnSpc>
              <a:spcBef>
                <a:spcPct val="0"/>
              </a:spcBef>
            </a:pPr>
            <a:endParaRPr lang="en-US" b="1">
              <a:latin typeface="Times New Roman" charset="0"/>
              <a:cs typeface="Times New Roman" charset="0"/>
            </a:endParaRPr>
          </a:p>
          <a:p>
            <a:pPr>
              <a:lnSpc>
                <a:spcPct val="90000"/>
              </a:lnSpc>
              <a:spcBef>
                <a:spcPct val="0"/>
              </a:spcBef>
            </a:pPr>
            <a:endParaRPr lang="en-US">
              <a:latin typeface="Times New Roman" charset="0"/>
              <a:cs typeface="Times New Roman" charset="0"/>
            </a:endParaRPr>
          </a:p>
          <a:p>
            <a:pPr>
              <a:lnSpc>
                <a:spcPct val="90000"/>
              </a:lnSpc>
              <a:spcBef>
                <a:spcPct val="0"/>
              </a:spcBef>
            </a:pPr>
            <a:endParaRPr lang="en-US">
              <a:latin typeface="Times New Roman" charset="0"/>
              <a:cs typeface="Times New Roman" charset="0"/>
            </a:endParaRPr>
          </a:p>
          <a:p>
            <a:pPr>
              <a:lnSpc>
                <a:spcPct val="90000"/>
              </a:lnSpc>
              <a:spcBef>
                <a:spcPct val="0"/>
              </a:spcBef>
            </a:pPr>
            <a:r>
              <a:rPr lang="en-US">
                <a:latin typeface="Times New Roman" charset="0"/>
                <a:cs typeface="Times New Roman" charset="0"/>
              </a:rPr>
              <a:t>Reference:</a:t>
            </a:r>
          </a:p>
          <a:p>
            <a:pPr>
              <a:lnSpc>
                <a:spcPct val="90000"/>
              </a:lnSpc>
              <a:spcBef>
                <a:spcPct val="0"/>
              </a:spcBef>
            </a:pPr>
            <a:r>
              <a:rPr lang="en-US">
                <a:latin typeface="Times New Roman" charset="0"/>
                <a:cs typeface="Times New Roman"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endParaRPr lang="en-US">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4D443FB-82EF-3042-9951-FCFC9571942C}"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Rating the Strength of Evidence From the CER</a:t>
            </a:r>
            <a:br>
              <a:rPr lang="en-US" b="1">
                <a:latin typeface="Calibri" charset="0"/>
              </a:rPr>
            </a:br>
            <a:endParaRPr lang="en-US" b="1">
              <a:latin typeface="Calibri" charset="0"/>
            </a:endParaRPr>
          </a:p>
          <a:p>
            <a:pPr>
              <a:spcBef>
                <a:spcPct val="0"/>
              </a:spcBef>
            </a:pPr>
            <a:r>
              <a:rPr lang="en-US">
                <a:latin typeface="Calibri" charset="0"/>
              </a:rPr>
              <a:t>The EPC GRADE approach, based on the standard GRADE approach, was used to assess the quality of the body of evidence for each outcome. The overall strength of evidence was graded as high (further research is very unlikely to change the confidence in the estimate of effect), moderate (further research may change the confidence in the estimate of effect and may change the estimate), low (further research is likely to change the confidence in the estimate of effect and is likely to change the estimate), or insufficient (evidence either is unavailable or does not permit estimation of an effect). The authors also independently evaluated the applicability to real-world practice of the total body of evidence within a given clinical indication using the PICOTS framework (population, intervention, comparator, outcome, timing, and setting). </a:t>
            </a:r>
          </a:p>
          <a:p>
            <a:pPr>
              <a:spcBef>
                <a:spcPct val="0"/>
              </a:spcBef>
            </a:pPr>
            <a:endParaRPr lang="en-US">
              <a:latin typeface="Calibri" charset="0"/>
            </a:endParaRPr>
          </a:p>
          <a:p>
            <a:pPr>
              <a:spcBef>
                <a:spcPct val="0"/>
              </a:spcBef>
            </a:pPr>
            <a:r>
              <a:rPr lang="en-US" i="1">
                <a:latin typeface="Calibri" charset="0"/>
              </a:rPr>
              <a:t>References:</a:t>
            </a:r>
          </a:p>
          <a:p>
            <a:pPr>
              <a:spcBef>
                <a:spcPct val="0"/>
              </a:spcBef>
            </a:pPr>
            <a:r>
              <a:rPr lang="en-US" i="1">
                <a:latin typeface="Calibri" charset="0"/>
              </a:rPr>
              <a:t>Agency for Healthcare Research and Quality. Methods Reference Guide for Effectiveness and Comparative Effectiveness Reviews, Version 1.0. Rockville, MD: Agency for Health Care Research and Quality; Draft Posted October 2007. Available at: www.effectivehealthcare.ahrq.gov/repFiles/2007_10DraftMethodsGuide.pdf.</a:t>
            </a:r>
          </a:p>
          <a:p>
            <a:pPr>
              <a:spcBef>
                <a:spcPct val="0"/>
              </a:spcBef>
            </a:pPr>
            <a:endParaRPr lang="en-US" i="1">
              <a:latin typeface="Calibri" charset="0"/>
            </a:endParaRP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i="1">
              <a:latin typeface="Calibri" charset="0"/>
            </a:endParaRPr>
          </a:p>
          <a:p>
            <a:pPr>
              <a:spcBef>
                <a:spcPct val="0"/>
              </a:spcBef>
            </a:pPr>
            <a:r>
              <a:rPr lang="en-US" i="1">
                <a:latin typeface="Calibri" charset="0"/>
              </a:rPr>
              <a:t>Brozek J, Oxman A, Schünemann H, for the Grading of Recommendations Assessment, Development and Evaluation (GRADE) Working Group. GRADEpro [computer program]. Version 3.2 for Windows. 2008. Available at: www.cc-ims.net/revman/other-resources/gradepro/gradepro.</a:t>
            </a:r>
          </a:p>
          <a:p>
            <a:pPr>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245D79E-126C-0641-957A-A2D9E9B68D60}" type="slidenum">
              <a:rPr lang="en-US"/>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Results by Outcome</a:t>
            </a:r>
          </a:p>
          <a:p>
            <a:pPr>
              <a:spcBef>
                <a:spcPct val="0"/>
              </a:spcBef>
            </a:pPr>
            <a:endParaRPr lang="en-US">
              <a:latin typeface="Calibri" charset="0"/>
            </a:endParaRPr>
          </a:p>
          <a:p>
            <a:pPr>
              <a:spcBef>
                <a:spcPct val="0"/>
              </a:spcBef>
            </a:pPr>
            <a:r>
              <a:rPr lang="en-US">
                <a:latin typeface="Calibri" charset="0"/>
              </a:rPr>
              <a:t>For the head-to-head comparisons, a comprehensive literature search was conducted that included all literature that had been searched for the first report. The scope of the review was expanded by including a few additional outcomes that were relevant to the comparisons of interest. Comparisons with two-drug combinations of medications were also included. As part of the revised scope of work, slightly different exclusion criteria were applied. Therefore, the updated report represents both an update and an expansion of the previous comprehensive review of the evidence comparing the effectiveness and safety of medications used to treat type 2 diabetes. </a:t>
            </a:r>
          </a:p>
          <a:p>
            <a:pPr>
              <a:spcBef>
                <a:spcPct val="0"/>
              </a:spcBef>
            </a:pPr>
            <a:endParaRPr lang="en-US">
              <a:latin typeface="Calibri" charset="0"/>
            </a:endParaRPr>
          </a:p>
          <a:p>
            <a:pPr>
              <a:spcBef>
                <a:spcPct val="0"/>
              </a:spcBef>
            </a:pPr>
            <a:r>
              <a:rPr lang="en-US">
                <a:latin typeface="Calibri" charset="0"/>
              </a:rPr>
              <a:t>Reference:</a:t>
            </a:r>
          </a:p>
          <a:p>
            <a:pPr>
              <a:spcBef>
                <a:spcPct val="0"/>
              </a:spcBef>
            </a:pPr>
            <a:r>
              <a:rPr lang="en-US">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781227F-48B2-1649-AF18-E9C88700FE23}" type="slidenum">
              <a:rPr lang="en-US"/>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Comparative Effectiveness of Treatment Options: Intermediate Outcomes</a:t>
            </a:r>
          </a:p>
          <a:p>
            <a:pPr>
              <a:spcBef>
                <a:spcPct val="0"/>
              </a:spcBef>
            </a:pPr>
            <a:endParaRPr lang="en-US">
              <a:latin typeface="Calibri" charset="0"/>
            </a:endParaRPr>
          </a:p>
          <a:p>
            <a:pPr>
              <a:spcBef>
                <a:spcPct val="0"/>
              </a:spcBef>
            </a:pPr>
            <a:r>
              <a:rPr lang="en-US">
                <a:latin typeface="Calibri" charset="0"/>
              </a:rPr>
              <a:t>Intermediate clinical outcomes were the most frequently evaluated outcomes. There were 121 relevant articles with data from only randomized controlled trials that addressed either HbA1c, body weight, or lipids. Fifty-one of the studies had also been included in the 2007 CER. </a:t>
            </a:r>
          </a:p>
          <a:p>
            <a:pPr>
              <a:spcBef>
                <a:spcPct val="0"/>
              </a:spcBef>
            </a:pPr>
            <a:endParaRPr lang="en-US">
              <a:latin typeface="Calibri" charset="0"/>
            </a:endParaRPr>
          </a:p>
          <a:p>
            <a:pPr>
              <a:spcBef>
                <a:spcPct val="0"/>
              </a:spcBef>
            </a:pPr>
            <a:r>
              <a:rPr lang="en-US">
                <a:latin typeface="Calibri" charset="0"/>
              </a:rPr>
              <a:t>References:</a:t>
            </a:r>
          </a:p>
          <a:p>
            <a:pPr>
              <a:spcBef>
                <a:spcPct val="0"/>
              </a:spcBef>
            </a:pPr>
            <a:r>
              <a:rPr lang="en-US">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a:latin typeface="Calibri" charset="0"/>
            </a:endParaRPr>
          </a:p>
          <a:p>
            <a:pPr>
              <a:spcBef>
                <a:spcPct val="0"/>
              </a:spcBef>
            </a:pPr>
            <a:r>
              <a:rPr lang="en-US">
                <a:latin typeface="Calibri" charset="0"/>
              </a:rPr>
              <a:t>Bolen S, Wilson L, Vassy J, et al. Comparative Effectiveness and Safety of Oral Diabetes Medications for Adults With Type 2 Diabetes. Comparative Effectiveness Review No. 8. (Prepared by Johns Hopkins Evidence-based Practice Center under Contract No. 290-02-0018.) Rockville, MD: Agency for Healthcare Research and Quality. July 2007. Available at: www.effectivehealthcare.ahrq.gov/index.cfm/search-for-guides-reviews-and-reports/?pageaction=displayproduct&amp;productid=40.</a:t>
            </a:r>
          </a:p>
          <a:p>
            <a:pPr>
              <a:spcBef>
                <a:spcPct val="0"/>
              </a:spcBef>
            </a:pPr>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8ADA36FA-EEF9-364B-8576-F6A1DD090875}" type="slidenum">
              <a:rPr lang="en-US"/>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latin typeface="Calibri" charset="0"/>
              </a:rPr>
              <a:t>Intermediate Outcomes: Overview of HbA1c Results</a:t>
            </a:r>
          </a:p>
          <a:p>
            <a:pPr>
              <a:spcBef>
                <a:spcPct val="0"/>
              </a:spcBef>
            </a:pPr>
            <a:endParaRPr lang="en-US" dirty="0">
              <a:latin typeface="Calibri" charset="0"/>
            </a:endParaRPr>
          </a:p>
          <a:p>
            <a:pPr>
              <a:spcBef>
                <a:spcPct val="0"/>
              </a:spcBef>
            </a:pPr>
            <a:r>
              <a:rPr lang="en-US" dirty="0">
                <a:latin typeface="Calibri" charset="0"/>
              </a:rPr>
              <a:t>Hemoglobin A1c (HbA1c). Most diabetes medications (metformin, </a:t>
            </a:r>
            <a:r>
              <a:rPr lang="en-US" dirty="0" err="1">
                <a:latin typeface="Calibri" charset="0"/>
              </a:rPr>
              <a:t>thiazolidinediones</a:t>
            </a:r>
            <a:r>
              <a:rPr lang="en-US" dirty="0">
                <a:latin typeface="Calibri" charset="0"/>
              </a:rPr>
              <a:t>, sulfonylureas, and </a:t>
            </a:r>
            <a:r>
              <a:rPr lang="en-US" dirty="0" err="1">
                <a:latin typeface="Calibri" charset="0"/>
              </a:rPr>
              <a:t>repaglinide</a:t>
            </a:r>
            <a:r>
              <a:rPr lang="en-US" dirty="0">
                <a:latin typeface="Calibri" charset="0"/>
              </a:rPr>
              <a:t>) reduced HbA1c to a similar degree by about 1 absolute percentage point when compared with baseline values. Two-Drug combination therapies with metformin generally were more effective at reducing HbA1c compared with metformin </a:t>
            </a:r>
            <a:r>
              <a:rPr lang="en-US" dirty="0" err="1">
                <a:latin typeface="Calibri" charset="0"/>
              </a:rPr>
              <a:t>monotherapy</a:t>
            </a:r>
            <a:r>
              <a:rPr lang="en-US" dirty="0">
                <a:latin typeface="Calibri" charset="0"/>
              </a:rPr>
              <a:t> by about 1 absolute percentage point. However, metformin lowered HbA1c approximately 0.4% better than did the DPP-4 inhibitors. Most combinations of metformin, sulfonylureas, and </a:t>
            </a:r>
            <a:r>
              <a:rPr lang="en-US" dirty="0" err="1">
                <a:latin typeface="Calibri" charset="0"/>
              </a:rPr>
              <a:t>thiazolidinediones</a:t>
            </a:r>
            <a:r>
              <a:rPr lang="en-US" dirty="0">
                <a:latin typeface="Calibri" charset="0"/>
              </a:rPr>
              <a:t> had similar efficacies in lowering HbA1c. These results were consistent with the 2007 systematic review, except for the data on the DPP-4 inhibitors that was lacking at that time because they were not yet Food and Drug Administration (FDA)-approved. Although comparisons with the GLP-1 receptor agonists were included, evidence for these comparisons was graded as insufficient or low, limiting conclusions. Although firm conclusions could not be drawn on the comparative effectiveness of two-drug combinations due to few head to head studies, most combination therapies showed similar reductions in HbA1c. </a:t>
            </a:r>
          </a:p>
          <a:p>
            <a:pPr>
              <a:spcBef>
                <a:spcPct val="0"/>
              </a:spcBef>
            </a:pPr>
            <a:endParaRPr lang="en-US" dirty="0">
              <a:latin typeface="Calibri" charset="0"/>
            </a:endParaRPr>
          </a:p>
          <a:p>
            <a:pPr>
              <a:spcBef>
                <a:spcPct val="0"/>
              </a:spcBef>
            </a:pPr>
            <a:r>
              <a:rPr lang="en-US" dirty="0">
                <a:latin typeface="Calibri" charset="0"/>
              </a:rPr>
              <a:t>The two long-term studies excluded from the meta-analysis (ADOPT and UKPDS) lasting longer than 4 years have conflicting results related to glycemic control. ADOPT favored metformin over sulfonylurea after a median </a:t>
            </a:r>
            <a:r>
              <a:rPr lang="en-US" dirty="0" err="1">
                <a:latin typeface="Calibri" charset="0"/>
              </a:rPr>
              <a:t>followup</a:t>
            </a:r>
            <a:r>
              <a:rPr lang="en-US" dirty="0">
                <a:latin typeface="Calibri" charset="0"/>
              </a:rPr>
              <a:t> of 4 years. UKPDS appeared to favor sulfonylurea over metformin in overweight individuals on </a:t>
            </a:r>
            <a:r>
              <a:rPr lang="en-US" dirty="0" err="1">
                <a:latin typeface="Calibri" charset="0"/>
              </a:rPr>
              <a:t>monotherapy</a:t>
            </a:r>
            <a:r>
              <a:rPr lang="en-US" dirty="0">
                <a:latin typeface="Calibri" charset="0"/>
              </a:rPr>
              <a:t> after 9 years of </a:t>
            </a:r>
            <a:r>
              <a:rPr lang="en-US" dirty="0" err="1">
                <a:latin typeface="Calibri" charset="0"/>
              </a:rPr>
              <a:t>followup</a:t>
            </a:r>
            <a:r>
              <a:rPr lang="en-US" dirty="0">
                <a:latin typeface="Calibri" charset="0"/>
              </a:rPr>
              <a:t>, while showing no between-group differences in mean HbA1c after 10 years of </a:t>
            </a:r>
            <a:r>
              <a:rPr lang="en-US" dirty="0" err="1">
                <a:latin typeface="Calibri" charset="0"/>
              </a:rPr>
              <a:t>followup</a:t>
            </a:r>
            <a:r>
              <a:rPr lang="en-US" dirty="0">
                <a:latin typeface="Calibri" charset="0"/>
              </a:rPr>
              <a:t> for those subjects where other diabetes medications were added to their </a:t>
            </a:r>
            <a:r>
              <a:rPr lang="en-US" dirty="0" err="1">
                <a:latin typeface="Calibri" charset="0"/>
              </a:rPr>
              <a:t>monotherapy</a:t>
            </a:r>
            <a:r>
              <a:rPr lang="en-US" dirty="0">
                <a:latin typeface="Calibri" charset="0"/>
              </a:rPr>
              <a:t> regimen. One of the UKPDS studies was included in this report since the article evaluated only those overweight individuals assigned metformin or sulfonylurea who did not have a second medication added over time. The rest of the UKPDS studies were excluded from this section of the report since they were allowed to add other diabetes medications to their initial </a:t>
            </a:r>
            <a:r>
              <a:rPr lang="en-US" dirty="0" err="1">
                <a:latin typeface="Calibri" charset="0"/>
              </a:rPr>
              <a:t>monotherapy</a:t>
            </a:r>
            <a:r>
              <a:rPr lang="en-US" dirty="0">
                <a:latin typeface="Calibri" charset="0"/>
              </a:rPr>
              <a:t> groups, making it impossible to discern comparative drug effects.</a:t>
            </a:r>
          </a:p>
          <a:p>
            <a:pPr>
              <a:spcBef>
                <a:spcPct val="0"/>
              </a:spcBef>
            </a:pPr>
            <a:endParaRPr lang="en-US" dirty="0">
              <a:latin typeface="Calibri" charset="0"/>
            </a:endParaRPr>
          </a:p>
          <a:p>
            <a:pPr>
              <a:spcBef>
                <a:spcPct val="0"/>
              </a:spcBef>
            </a:pPr>
            <a:r>
              <a:rPr lang="en-US" i="1" dirty="0">
                <a:latin typeface="Calibri" charset="0"/>
              </a:rPr>
              <a:t>References:</a:t>
            </a:r>
          </a:p>
          <a:p>
            <a:pPr>
              <a:spcBef>
                <a:spcPct val="0"/>
              </a:spcBef>
            </a:pPr>
            <a:r>
              <a:rPr lang="en-US" i="1" dirty="0">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a:t>
            </a:r>
            <a:r>
              <a:rPr lang="en-US" i="1" dirty="0" err="1">
                <a:latin typeface="Calibri" charset="0"/>
              </a:rPr>
              <a:t>effectivehealthcare.ahrq.gov</a:t>
            </a:r>
            <a:r>
              <a:rPr lang="en-US" i="1" dirty="0">
                <a:latin typeface="Calibri" charset="0"/>
              </a:rPr>
              <a:t>/</a:t>
            </a:r>
            <a:r>
              <a:rPr lang="en-US" i="1" dirty="0" err="1">
                <a:latin typeface="Calibri" charset="0"/>
              </a:rPr>
              <a:t>index.cfm</a:t>
            </a:r>
            <a:r>
              <a:rPr lang="en-US" i="1" dirty="0">
                <a:latin typeface="Calibri" charset="0"/>
              </a:rPr>
              <a:t>/search-for-guides-reviews-and-reports/?</a:t>
            </a:r>
            <a:r>
              <a:rPr lang="en-US" i="1" dirty="0" err="1">
                <a:latin typeface="Calibri" charset="0"/>
              </a:rPr>
              <a:t>pageaction</a:t>
            </a:r>
            <a:r>
              <a:rPr lang="en-US" i="1" dirty="0">
                <a:latin typeface="Calibri" charset="0"/>
              </a:rPr>
              <a:t>=</a:t>
            </a:r>
            <a:r>
              <a:rPr lang="en-US" i="1" dirty="0" err="1">
                <a:latin typeface="Calibri" charset="0"/>
              </a:rPr>
              <a:t>displayproduct&amp;productID</a:t>
            </a:r>
            <a:r>
              <a:rPr lang="en-US" i="1" dirty="0">
                <a:latin typeface="Calibri" charset="0"/>
              </a:rPr>
              <a:t>=644.</a:t>
            </a:r>
          </a:p>
          <a:p>
            <a:pPr>
              <a:spcBef>
                <a:spcPct val="0"/>
              </a:spcBef>
            </a:pPr>
            <a:endParaRPr lang="en-US" i="1" dirty="0">
              <a:latin typeface="Calibri" charset="0"/>
            </a:endParaRPr>
          </a:p>
          <a:p>
            <a:pPr>
              <a:spcBef>
                <a:spcPct val="0"/>
              </a:spcBef>
            </a:pPr>
            <a:r>
              <a:rPr lang="en-US" i="1" dirty="0">
                <a:latin typeface="Calibri" charset="0"/>
              </a:rPr>
              <a:t>Kahn SE, </a:t>
            </a:r>
            <a:r>
              <a:rPr lang="en-US" i="1" dirty="0" err="1">
                <a:latin typeface="Calibri" charset="0"/>
              </a:rPr>
              <a:t>Haffner</a:t>
            </a:r>
            <a:r>
              <a:rPr lang="en-US" i="1" dirty="0">
                <a:latin typeface="Calibri" charset="0"/>
              </a:rPr>
              <a:t> SM, </a:t>
            </a:r>
            <a:r>
              <a:rPr lang="en-US" i="1" dirty="0" err="1">
                <a:latin typeface="Calibri" charset="0"/>
              </a:rPr>
              <a:t>Heise</a:t>
            </a:r>
            <a:r>
              <a:rPr lang="en-US" i="1" dirty="0">
                <a:latin typeface="Calibri" charset="0"/>
              </a:rPr>
              <a:t> MA, et al. Glycemic durability of rosiglitazone, metformin, or glyburide </a:t>
            </a:r>
            <a:r>
              <a:rPr lang="en-US" i="1" dirty="0" err="1">
                <a:latin typeface="Calibri" charset="0"/>
              </a:rPr>
              <a:t>monotherapy</a:t>
            </a:r>
            <a:r>
              <a:rPr lang="en-US" i="1" dirty="0">
                <a:latin typeface="Calibri" charset="0"/>
              </a:rPr>
              <a:t>. N </a:t>
            </a:r>
            <a:r>
              <a:rPr lang="en-US" i="1" dirty="0" err="1">
                <a:latin typeface="Calibri" charset="0"/>
              </a:rPr>
              <a:t>Engl</a:t>
            </a:r>
            <a:r>
              <a:rPr lang="en-US" i="1" dirty="0">
                <a:latin typeface="Calibri" charset="0"/>
              </a:rPr>
              <a:t> J Med 2006;355(23):2427-2443.</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/17145742</a:t>
            </a:r>
          </a:p>
          <a:p>
            <a:pPr>
              <a:spcBef>
                <a:spcPct val="0"/>
              </a:spcBef>
            </a:pPr>
            <a:endParaRPr lang="en-US" i="1" dirty="0">
              <a:latin typeface="Calibri" charset="0"/>
            </a:endParaRPr>
          </a:p>
          <a:p>
            <a:pPr>
              <a:spcBef>
                <a:spcPct val="0"/>
              </a:spcBef>
            </a:pPr>
            <a:r>
              <a:rPr lang="en-US" i="1" dirty="0">
                <a:latin typeface="Calibri" charset="0"/>
              </a:rPr>
              <a:t>Turner RC, Cull CA, </a:t>
            </a:r>
            <a:r>
              <a:rPr lang="en-US" i="1" dirty="0" err="1">
                <a:latin typeface="Calibri" charset="0"/>
              </a:rPr>
              <a:t>Frighi</a:t>
            </a:r>
            <a:r>
              <a:rPr lang="en-US" i="1" dirty="0">
                <a:latin typeface="Calibri" charset="0"/>
              </a:rPr>
              <a:t> V, et al. Glycemic control with diet, sulfonylurea, metformin, or  insulin in patients with type 2 diabetes mellitus: progressive requirement for multiple  therapies (UKPDS 49). UK Prospective Diabetes Study (UKPDS) Group. JAMA  1999;281(21):2005-2012.</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/10359389</a:t>
            </a:r>
          </a:p>
          <a:p>
            <a:pPr>
              <a:spcBef>
                <a:spcPct val="0"/>
              </a:spcBef>
            </a:pPr>
            <a:endParaRPr lang="en-US" i="1" dirty="0">
              <a:latin typeface="Calibri" charset="0"/>
            </a:endParaRPr>
          </a:p>
          <a:p>
            <a:pPr>
              <a:spcBef>
                <a:spcPct val="0"/>
              </a:spcBef>
            </a:pPr>
            <a:r>
              <a:rPr lang="en-US" i="1" dirty="0">
                <a:latin typeface="Calibri" charset="0"/>
              </a:rPr>
              <a:t>Turner R, Murchison L, Wright AD, et al. United Kingdom prospective diabetes study 24: A 6- year, randomized, controlled trial comparing sulfonylurea, insulin, and metformin therapy in  patients with newly diagnosed type 2 diabetes that could not be controlled with diet therapy.  Ann Intern Med 1998;128(3):165-175.</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/9454524 </a:t>
            </a:r>
          </a:p>
          <a:p>
            <a:pPr>
              <a:spcBef>
                <a:spcPct val="0"/>
              </a:spcBef>
            </a:pPr>
            <a:endParaRPr lang="en-US" i="1" dirty="0">
              <a:latin typeface="Calibri" charset="0"/>
            </a:endParaRPr>
          </a:p>
          <a:p>
            <a:pPr>
              <a:spcBef>
                <a:spcPct val="0"/>
              </a:spcBef>
            </a:pPr>
            <a:r>
              <a:rPr lang="en-US" i="1" dirty="0">
                <a:latin typeface="Calibri" charset="0"/>
              </a:rPr>
              <a:t>U.K. prospective diabetes study. II. Reduction in HbA1c with basal insulin supplement,  sulfonylurea, or </a:t>
            </a:r>
            <a:r>
              <a:rPr lang="en-US" i="1" dirty="0" err="1">
                <a:latin typeface="Calibri" charset="0"/>
              </a:rPr>
              <a:t>biguanide</a:t>
            </a:r>
            <a:r>
              <a:rPr lang="en-US" i="1" dirty="0">
                <a:latin typeface="Calibri" charset="0"/>
              </a:rPr>
              <a:t> therapy in maturity-onset diabetes. A multicenter study. Diabetes  1985;34(8):793-798.</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/2862087</a:t>
            </a:r>
          </a:p>
          <a:p>
            <a:pPr>
              <a:spcBef>
                <a:spcPct val="0"/>
              </a:spcBef>
            </a:pPr>
            <a:endParaRPr lang="en-US" i="1" dirty="0">
              <a:latin typeface="Calibri" charset="0"/>
            </a:endParaRPr>
          </a:p>
          <a:p>
            <a:pPr>
              <a:spcBef>
                <a:spcPct val="0"/>
              </a:spcBef>
            </a:pPr>
            <a:r>
              <a:rPr lang="en-US" i="1" dirty="0">
                <a:latin typeface="Calibri" charset="0"/>
              </a:rPr>
              <a:t>UKPDS Group. Effect of intensive blood glucose control with metformin on complications in  overweight patients with type 2 diabetes (UKPDS 34). UK Prospective Diabetes Study  (UKPDS) Group. Lancet 1998;352(9131):854-865. </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/9742977</a:t>
            </a:r>
          </a:p>
          <a:p>
            <a:pPr>
              <a:spcBef>
                <a:spcPct val="0"/>
              </a:spcBef>
            </a:pPr>
            <a:endParaRPr lang="en-US" i="1" dirty="0">
              <a:latin typeface="Calibri" charset="0"/>
            </a:endParaRPr>
          </a:p>
          <a:p>
            <a:pPr>
              <a:spcBef>
                <a:spcPct val="0"/>
              </a:spcBef>
            </a:pPr>
            <a:r>
              <a:rPr lang="en-US" i="1" dirty="0">
                <a:latin typeface="Calibri" charset="0"/>
              </a:rPr>
              <a:t>United Kingdom Prospective Diabetes Study (UKPDS). 13: Relative efficacy of randomly allocated diet, </a:t>
            </a:r>
            <a:r>
              <a:rPr lang="en-US" i="1" dirty="0" err="1">
                <a:latin typeface="Calibri" charset="0"/>
              </a:rPr>
              <a:t>sulphonylurea</a:t>
            </a:r>
            <a:r>
              <a:rPr lang="en-US" i="1" dirty="0">
                <a:latin typeface="Calibri" charset="0"/>
              </a:rPr>
              <a:t>, insulin, or metformin in patients with newly diagnosed non- insulin dependent diabetes followed for three years. BMJ 1995;310(6972):83-88.</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/7833731</a:t>
            </a:r>
          </a:p>
          <a:p>
            <a:pPr>
              <a:spcBef>
                <a:spcPct val="0"/>
              </a:spcBef>
            </a:pPr>
            <a:endParaRPr lang="en-US" dirty="0">
              <a:latin typeface="Calibri" charset="0"/>
            </a:endParaRPr>
          </a:p>
          <a:p>
            <a:pPr>
              <a:spcBef>
                <a:spcPct val="0"/>
              </a:spcBef>
            </a:pPr>
            <a:endParaRPr lang="en-US" dirty="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ECDBB56C-138E-494D-B3CC-B0E5260DC038}" type="slidenum">
              <a:rPr lang="en-US"/>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Details of HbA1c Intermediate Outcomes:</a:t>
            </a:r>
          </a:p>
          <a:p>
            <a:pPr>
              <a:spcBef>
                <a:spcPct val="0"/>
              </a:spcBef>
            </a:pPr>
            <a:endParaRPr lang="en-US" b="1">
              <a:latin typeface="Calibri" charset="0"/>
            </a:endParaRPr>
          </a:p>
          <a:p>
            <a:pPr>
              <a:spcBef>
                <a:spcPct val="0"/>
              </a:spcBef>
            </a:pPr>
            <a:r>
              <a:rPr lang="en-US" b="1">
                <a:latin typeface="Calibri" charset="0"/>
              </a:rPr>
              <a:t>HbA1c: Monotherapy Comparisons</a:t>
            </a:r>
          </a:p>
          <a:p>
            <a:pPr>
              <a:spcBef>
                <a:spcPct val="0"/>
              </a:spcBef>
            </a:pPr>
            <a:r>
              <a:rPr lang="en-US">
                <a:latin typeface="Calibri" charset="0"/>
              </a:rPr>
              <a:t>Most antidiabetic medications had similar efficacy in achieving reductions in HbA1c, with absolute reduction by around 1 percent compared with baseline values. The strength of evidence was graded high for metformin versus sulfonylurea with a pooled between group difference of 0.1 percent (95 percent confidence interval [CI], -0.1 percent to 0.3 percent). The strength of evidence was graded as moderate for the following comparisons: sulfonylureas versus thiazolidinediones , pioglitazone versus rosiglitazone, metformin versus thiazolidinediones, and sulfonylureas versus repaglinide. Metformin had a greater reduction in hemoglobin A1c (HbA1c) compared with dipeptidyl peptidase-4 (DPP-4) inhibitors, with a pooled between-group difference of -0.4 percent (95 percent CI, -0.5 percent to -0.2 percent), with moderate strength of evidence.</a:t>
            </a:r>
          </a:p>
          <a:p>
            <a:pPr>
              <a:spcBef>
                <a:spcPct val="0"/>
              </a:spcBef>
            </a:pPr>
            <a:endParaRPr lang="en-US">
              <a:latin typeface="Calibri" charset="0"/>
            </a:endParaRPr>
          </a:p>
          <a:p>
            <a:pPr>
              <a:spcBef>
                <a:spcPct val="0"/>
              </a:spcBef>
            </a:pPr>
            <a:r>
              <a:rPr lang="en-US" b="1">
                <a:latin typeface="Calibri" charset="0"/>
              </a:rPr>
              <a:t>HbA1c: Monotherapy versus Two-Drug Combination Therapy</a:t>
            </a:r>
            <a:endParaRPr lang="en-US">
              <a:latin typeface="Calibri" charset="0"/>
            </a:endParaRPr>
          </a:p>
          <a:p>
            <a:pPr>
              <a:spcBef>
                <a:spcPct val="0"/>
              </a:spcBef>
            </a:pPr>
            <a:r>
              <a:rPr lang="en-US">
                <a:latin typeface="Calibri" charset="0"/>
              </a:rPr>
              <a:t>All combination therapies were better at reducing HbA1c than monotherapy regimens, with between-group differences of about 1 percent. The strength of evidence was rated high for metformin versus metformin plus thiazolidinediones, and metformin versus metformin plus sulfonylureas, and graded moderate for metformin versus metformin plus DPP-4 inhibitors.</a:t>
            </a:r>
          </a:p>
          <a:p>
            <a:pPr>
              <a:spcBef>
                <a:spcPct val="0"/>
              </a:spcBef>
            </a:pPr>
            <a:endParaRPr lang="en-US">
              <a:latin typeface="Calibri" charset="0"/>
            </a:endParaRPr>
          </a:p>
          <a:p>
            <a:pPr>
              <a:spcBef>
                <a:spcPct val="0"/>
              </a:spcBef>
            </a:pPr>
            <a:r>
              <a:rPr lang="en-US" b="1">
                <a:latin typeface="Calibri" charset="0"/>
              </a:rPr>
              <a:t>HbA1c: Comparisons of Two-Drug Combination Therapies</a:t>
            </a:r>
            <a:endParaRPr lang="en-US">
              <a:latin typeface="Calibri" charset="0"/>
            </a:endParaRPr>
          </a:p>
          <a:p>
            <a:pPr>
              <a:spcBef>
                <a:spcPct val="0"/>
              </a:spcBef>
            </a:pPr>
            <a:r>
              <a:rPr lang="en-US">
                <a:latin typeface="Calibri" charset="0"/>
              </a:rPr>
              <a:t>The combination of metformin plus thiazolidinedione had similar efficacy in reducing HbA1c compared to the combination of metformin plus sulfonylurea, with moderate strength of evidence. Nine other combination therapy comparisons had low strength of evidence, making it difficult to draw firm conclusions. However, the majority  showed similar efficacy in reducing HbA1c. </a:t>
            </a:r>
          </a:p>
          <a:p>
            <a:pPr>
              <a:spcBef>
                <a:spcPct val="0"/>
              </a:spcBef>
            </a:pPr>
            <a:endParaRPr lang="en-US">
              <a:latin typeface="Calibri" charset="0"/>
            </a:endParaRPr>
          </a:p>
          <a:p>
            <a:pPr>
              <a:spcBef>
                <a:spcPct val="0"/>
              </a:spcBef>
            </a:pPr>
            <a:endParaRPr lang="en-US">
              <a:latin typeface="Calibri" charset="0"/>
            </a:endParaRPr>
          </a:p>
          <a:p>
            <a:pPr>
              <a:spcBef>
                <a:spcPct val="0"/>
              </a:spcBef>
            </a:pPr>
            <a:r>
              <a:rPr lang="en-US" i="1">
                <a:latin typeface="Calibri" charset="0"/>
              </a:rPr>
              <a:t>Reference:</a:t>
            </a: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 </a:t>
            </a:r>
          </a:p>
          <a:p>
            <a:pPr>
              <a:spcBef>
                <a:spcPct val="0"/>
              </a:spcBef>
            </a:pPr>
            <a:endParaRPr lang="en-US">
              <a:latin typeface="Calibri" charset="0"/>
            </a:endParaRPr>
          </a:p>
          <a:p>
            <a:pPr>
              <a:spcBef>
                <a:spcPct val="0"/>
              </a:spcBef>
            </a:pP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057FAC5-7B69-D64C-9A81-A4207E4CA8D7}" type="slidenum">
              <a:rPr lang="en-US"/>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latin typeface="Calibri" charset="0"/>
              </a:rPr>
              <a:t>Intermediate Outcomes: Overview of Weight Results</a:t>
            </a:r>
          </a:p>
          <a:p>
            <a:pPr>
              <a:spcBef>
                <a:spcPct val="0"/>
              </a:spcBef>
            </a:pPr>
            <a:endParaRPr lang="en-US" dirty="0">
              <a:latin typeface="Calibri" charset="0"/>
            </a:endParaRPr>
          </a:p>
          <a:p>
            <a:pPr>
              <a:spcBef>
                <a:spcPct val="0"/>
              </a:spcBef>
            </a:pPr>
            <a:r>
              <a:rPr lang="en-US" dirty="0">
                <a:latin typeface="Calibri" charset="0"/>
              </a:rPr>
              <a:t>Diabetes medications varied in their effects on body weight. Weight change was small to moderate, generally less than 2 kg, between baseline and final values. However, even small amounts of weight gain (5 percent to 10 percent of body weight) may be associated with increased insulin resistance. Metformin consistently had a more favorable effect on weight when compared with other diabetes medications such as </a:t>
            </a:r>
            <a:r>
              <a:rPr lang="en-US" dirty="0" err="1">
                <a:latin typeface="Calibri" charset="0"/>
              </a:rPr>
              <a:t>thiazolidinediones</a:t>
            </a:r>
            <a:r>
              <a:rPr lang="en-US" dirty="0">
                <a:latin typeface="Calibri" charset="0"/>
              </a:rPr>
              <a:t>, sulfonylureas, and DPP-4 inhibitors. Although placebo-controlled trials of metformin were excluded from this review, the 2007 evidence report showed that metformin was associated with weight neutrality when compared with placebo. As compared with sulfonylureas, the GLP-1 receptor agonists were associated with a relative weight change of about -2.5 kg, with a moderate strength of evidence. Metformin plus second-generation sulfonylureas are associated with less weight gain than are combinations with TZDs (moderate strength of evidence). Some newer agents in combination show promise for lower levels of weight gain (low strength of evidence). The UKPDS, while consistent with the above meta-analysis, was excluded from this section of the report since they were allowed to add other diabetes medications to their initial </a:t>
            </a:r>
            <a:r>
              <a:rPr lang="en-US" dirty="0" err="1">
                <a:latin typeface="Calibri" charset="0"/>
              </a:rPr>
              <a:t>monotherapy</a:t>
            </a:r>
            <a:r>
              <a:rPr lang="en-US" dirty="0">
                <a:latin typeface="Calibri" charset="0"/>
              </a:rPr>
              <a:t> groups. </a:t>
            </a:r>
          </a:p>
          <a:p>
            <a:pPr>
              <a:spcBef>
                <a:spcPct val="0"/>
              </a:spcBef>
            </a:pPr>
            <a:endParaRPr lang="en-US" dirty="0">
              <a:latin typeface="Calibri" charset="0"/>
            </a:endParaRPr>
          </a:p>
          <a:p>
            <a:pPr>
              <a:spcBef>
                <a:spcPct val="0"/>
              </a:spcBef>
            </a:pPr>
            <a:r>
              <a:rPr lang="en-US" i="1" dirty="0">
                <a:latin typeface="Calibri" charset="0"/>
              </a:rPr>
              <a:t>References:</a:t>
            </a:r>
          </a:p>
          <a:p>
            <a:pPr>
              <a:spcBef>
                <a:spcPct val="0"/>
              </a:spcBef>
            </a:pPr>
            <a:r>
              <a:rPr lang="en-US" i="1" dirty="0">
                <a:latin typeface="Calibri" charset="0"/>
              </a:rPr>
              <a:t>Barrera JG, D</a:t>
            </a:r>
            <a:r>
              <a:rPr lang="ja-JP" altLang="en-US" i="1" dirty="0">
                <a:latin typeface="Calibri" charset="0"/>
              </a:rPr>
              <a:t>’</a:t>
            </a:r>
            <a:r>
              <a:rPr lang="en-US" i="1" dirty="0" err="1">
                <a:latin typeface="Calibri" charset="0"/>
              </a:rPr>
              <a:t>Alessio</a:t>
            </a:r>
            <a:r>
              <a:rPr lang="en-US" i="1" dirty="0">
                <a:latin typeface="Calibri" charset="0"/>
              </a:rPr>
              <a:t> DA, </a:t>
            </a:r>
            <a:r>
              <a:rPr lang="en-US" i="1" dirty="0" err="1">
                <a:latin typeface="Calibri" charset="0"/>
              </a:rPr>
              <a:t>Drucker</a:t>
            </a:r>
            <a:r>
              <a:rPr lang="en-US" i="1" dirty="0">
                <a:latin typeface="Calibri" charset="0"/>
              </a:rPr>
              <a:t> DJ, et al. Differences in the central anorectic effects of glucagon-like peptide-1 and exendin-4 in rats. Diabetes 2009;58(12):2820-2827.</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/19741167</a:t>
            </a:r>
          </a:p>
          <a:p>
            <a:pPr>
              <a:spcBef>
                <a:spcPct val="0"/>
              </a:spcBef>
            </a:pPr>
            <a:endParaRPr lang="en-US" i="1" dirty="0">
              <a:latin typeface="Calibri" charset="0"/>
            </a:endParaRPr>
          </a:p>
          <a:p>
            <a:pPr>
              <a:spcBef>
                <a:spcPct val="0"/>
              </a:spcBef>
            </a:pPr>
            <a:r>
              <a:rPr lang="en-US" i="1" dirty="0">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a:t>
            </a:r>
            <a:r>
              <a:rPr lang="en-US" i="1" dirty="0" err="1">
                <a:latin typeface="Calibri" charset="0"/>
              </a:rPr>
              <a:t>effectivehealthcare.ahrq.gov</a:t>
            </a:r>
            <a:r>
              <a:rPr lang="en-US" i="1" dirty="0">
                <a:latin typeface="Calibri" charset="0"/>
              </a:rPr>
              <a:t>/</a:t>
            </a:r>
            <a:r>
              <a:rPr lang="en-US" i="1" dirty="0" err="1">
                <a:latin typeface="Calibri" charset="0"/>
              </a:rPr>
              <a:t>index.cfm</a:t>
            </a:r>
            <a:r>
              <a:rPr lang="en-US" i="1" dirty="0">
                <a:latin typeface="Calibri" charset="0"/>
              </a:rPr>
              <a:t>/search-for-guides-reviews-and-reports/?</a:t>
            </a:r>
            <a:r>
              <a:rPr lang="en-US" i="1" dirty="0" err="1">
                <a:latin typeface="Calibri" charset="0"/>
              </a:rPr>
              <a:t>pageaction</a:t>
            </a:r>
            <a:r>
              <a:rPr lang="en-US" i="1" dirty="0">
                <a:latin typeface="Calibri" charset="0"/>
              </a:rPr>
              <a:t>=</a:t>
            </a:r>
            <a:r>
              <a:rPr lang="en-US" i="1" dirty="0" err="1">
                <a:latin typeface="Calibri" charset="0"/>
              </a:rPr>
              <a:t>displayproduct&amp;productID</a:t>
            </a:r>
            <a:r>
              <a:rPr lang="en-US" i="1" dirty="0">
                <a:latin typeface="Calibri" charset="0"/>
              </a:rPr>
              <a:t>=644.</a:t>
            </a:r>
          </a:p>
          <a:p>
            <a:pPr>
              <a:spcBef>
                <a:spcPct val="0"/>
              </a:spcBef>
            </a:pPr>
            <a:endParaRPr lang="en-US" i="1" dirty="0">
              <a:latin typeface="Calibri" charset="0"/>
            </a:endParaRPr>
          </a:p>
          <a:p>
            <a:pPr>
              <a:spcBef>
                <a:spcPct val="0"/>
              </a:spcBef>
            </a:pPr>
            <a:r>
              <a:rPr lang="en-US" i="1" dirty="0">
                <a:latin typeface="Calibri" charset="0"/>
              </a:rPr>
              <a:t>Kahn BB, Flier JS. Obesity and insulin resistance. J. </a:t>
            </a:r>
            <a:r>
              <a:rPr lang="en-US" i="1" dirty="0" err="1">
                <a:latin typeface="Calibri" charset="0"/>
              </a:rPr>
              <a:t>Clin</a:t>
            </a:r>
            <a:r>
              <a:rPr lang="en-US" i="1" dirty="0">
                <a:latin typeface="Calibri" charset="0"/>
              </a:rPr>
              <a:t>. Invest. 2000;106(4):473-481.</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/10953022</a:t>
            </a:r>
          </a:p>
          <a:p>
            <a:pPr>
              <a:spcBef>
                <a:spcPct val="0"/>
              </a:spcBef>
            </a:pPr>
            <a:endParaRPr lang="en-US" i="1" dirty="0">
              <a:latin typeface="Calibri" charset="0"/>
            </a:endParaRPr>
          </a:p>
          <a:p>
            <a:pPr>
              <a:spcBef>
                <a:spcPct val="0"/>
              </a:spcBef>
            </a:pPr>
            <a:r>
              <a:rPr lang="en-US" i="1" dirty="0">
                <a:latin typeface="Calibri" charset="0"/>
              </a:rPr>
              <a:t>Kahn SE, </a:t>
            </a:r>
            <a:r>
              <a:rPr lang="en-US" i="1" dirty="0" err="1">
                <a:latin typeface="Calibri" charset="0"/>
              </a:rPr>
              <a:t>Haffner</a:t>
            </a:r>
            <a:r>
              <a:rPr lang="en-US" i="1" dirty="0">
                <a:latin typeface="Calibri" charset="0"/>
              </a:rPr>
              <a:t> SM, </a:t>
            </a:r>
            <a:r>
              <a:rPr lang="en-US" i="1" dirty="0" err="1">
                <a:latin typeface="Calibri" charset="0"/>
              </a:rPr>
              <a:t>Heise</a:t>
            </a:r>
            <a:r>
              <a:rPr lang="en-US" i="1" dirty="0">
                <a:latin typeface="Calibri" charset="0"/>
              </a:rPr>
              <a:t> MA, et al. Glycemic durability of rosiglitazone, metformin, or  glyburide </a:t>
            </a:r>
            <a:r>
              <a:rPr lang="en-US" i="1" dirty="0" err="1">
                <a:latin typeface="Calibri" charset="0"/>
              </a:rPr>
              <a:t>monotherapy</a:t>
            </a:r>
            <a:r>
              <a:rPr lang="en-US" i="1" dirty="0">
                <a:latin typeface="Calibri" charset="0"/>
              </a:rPr>
              <a:t>. N </a:t>
            </a:r>
            <a:r>
              <a:rPr lang="en-US" i="1" dirty="0" err="1">
                <a:latin typeface="Calibri" charset="0"/>
              </a:rPr>
              <a:t>Engl</a:t>
            </a:r>
            <a:r>
              <a:rPr lang="en-US" i="1" dirty="0">
                <a:latin typeface="Calibri" charset="0"/>
              </a:rPr>
              <a:t> J Med 2006;355(23):2427-2443.</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/17145742</a:t>
            </a:r>
          </a:p>
          <a:p>
            <a:pPr>
              <a:spcBef>
                <a:spcPct val="0"/>
              </a:spcBef>
            </a:pPr>
            <a:endParaRPr lang="en-US" i="1" dirty="0">
              <a:latin typeface="Calibri" charset="0"/>
            </a:endParaRPr>
          </a:p>
          <a:p>
            <a:pPr>
              <a:spcBef>
                <a:spcPct val="0"/>
              </a:spcBef>
            </a:pPr>
            <a:r>
              <a:rPr lang="en-US" i="1" dirty="0">
                <a:latin typeface="Calibri" charset="0"/>
              </a:rPr>
              <a:t>Turner R, Murchison L, Wright AD, et al. United Kingdom prospective diabetes study 24: A 6- year, randomized, controlled trial comparing sulfonylurea, insulin, and metformin therapy in  patients with newly diagnosed type 2 diabetes that could not be controlled with diet therapy.  Ann Intern Med 1998;128(3):165-175.</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/9454524 </a:t>
            </a:r>
          </a:p>
          <a:p>
            <a:pPr>
              <a:spcBef>
                <a:spcPct val="0"/>
              </a:spcBef>
            </a:pPr>
            <a:endParaRPr lang="en-US" i="1" dirty="0">
              <a:latin typeface="Calibri" charset="0"/>
            </a:endParaRPr>
          </a:p>
          <a:p>
            <a:pPr>
              <a:spcBef>
                <a:spcPct val="0"/>
              </a:spcBef>
            </a:pPr>
            <a:r>
              <a:rPr lang="en-US" i="1" dirty="0">
                <a:latin typeface="Calibri" charset="0"/>
              </a:rPr>
              <a:t>UKPDS Group. Effect of intensive blood glucose control with metformin on complications in  overweight patients with type 2 diabetes (UKPDS 34). UK Prospective Diabetes Study  (UKPDS) Group. Lancet 1998;352(9131):854-865. </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/9742977</a:t>
            </a:r>
          </a:p>
          <a:p>
            <a:pPr>
              <a:spcBef>
                <a:spcPct val="0"/>
              </a:spcBef>
            </a:pPr>
            <a:endParaRPr lang="en-US" i="1" dirty="0">
              <a:latin typeface="Calibri" charset="0"/>
            </a:endParaRPr>
          </a:p>
          <a:p>
            <a:pPr>
              <a:spcBef>
                <a:spcPct val="0"/>
              </a:spcBef>
            </a:pPr>
            <a:r>
              <a:rPr lang="en-US" i="1" dirty="0">
                <a:latin typeface="Calibri" charset="0"/>
              </a:rPr>
              <a:t>United Kingdom Prospective Diabetes Study (UKPDS). 13: Relative efficacy of randomly allocated diet, </a:t>
            </a:r>
            <a:r>
              <a:rPr lang="en-US" i="1" dirty="0" err="1">
                <a:latin typeface="Calibri" charset="0"/>
              </a:rPr>
              <a:t>sulphonylurea</a:t>
            </a:r>
            <a:r>
              <a:rPr lang="en-US" i="1" dirty="0">
                <a:latin typeface="Calibri" charset="0"/>
              </a:rPr>
              <a:t>, insulin, or metformin in patients with newly diagnosed non- insulin dependent diabetes followed for three years. BMJ 1995;310(6972):83-88.</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/7833731</a:t>
            </a:r>
          </a:p>
          <a:p>
            <a:pPr>
              <a:spcBef>
                <a:spcPct val="0"/>
              </a:spcBef>
            </a:pPr>
            <a:endParaRPr lang="en-US" i="1" dirty="0">
              <a:latin typeface="Calibri" charset="0"/>
            </a:endParaRPr>
          </a:p>
          <a:p>
            <a:pPr>
              <a:spcBef>
                <a:spcPct val="0"/>
              </a:spcBef>
            </a:pPr>
            <a:r>
              <a:rPr lang="en-US" i="1" dirty="0">
                <a:latin typeface="Calibri" charset="0"/>
              </a:rPr>
              <a:t>Williams DL, Baskin DG, Schwartz MW. </a:t>
            </a:r>
            <a:r>
              <a:rPr lang="en-US" i="1" dirty="0" err="1">
                <a:latin typeface="Calibri" charset="0"/>
              </a:rPr>
              <a:t>Leptin</a:t>
            </a:r>
            <a:r>
              <a:rPr lang="en-US" i="1" dirty="0">
                <a:latin typeface="Calibri" charset="0"/>
              </a:rPr>
              <a:t> regulation of the anorexic response to glucagon-like peptide-1 receptor stimulation. Diabetes 2006;55(12):3387-3393.</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/17130484</a:t>
            </a:r>
          </a:p>
          <a:p>
            <a:pPr>
              <a:spcBef>
                <a:spcPct val="0"/>
              </a:spcBef>
            </a:pPr>
            <a:endParaRPr lang="en-US" dirty="0">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DB792C1-A708-044B-AF23-9BFCC3447B03}" type="slidenum">
              <a:rPr lang="en-US"/>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Details of Weight Intermediate Outcomes:</a:t>
            </a:r>
          </a:p>
          <a:p>
            <a:pPr>
              <a:spcBef>
                <a:spcPct val="0"/>
              </a:spcBef>
            </a:pPr>
            <a:endParaRPr lang="en-US">
              <a:latin typeface="Calibri" charset="0"/>
            </a:endParaRPr>
          </a:p>
          <a:p>
            <a:pPr>
              <a:spcBef>
                <a:spcPct val="0"/>
              </a:spcBef>
            </a:pPr>
            <a:r>
              <a:rPr lang="en-US" b="1">
                <a:latin typeface="Calibri" charset="0"/>
              </a:rPr>
              <a:t>Weight: Monotherapy Comparisons</a:t>
            </a:r>
            <a:endParaRPr lang="en-US">
              <a:latin typeface="Calibri" charset="0"/>
            </a:endParaRPr>
          </a:p>
          <a:p>
            <a:pPr>
              <a:spcBef>
                <a:spcPct val="0"/>
              </a:spcBef>
            </a:pPr>
            <a:r>
              <a:rPr lang="en-US">
                <a:latin typeface="Calibri" charset="0"/>
              </a:rPr>
              <a:t>Unlike thiazolidinediones or sulfonylureas, metformin was not associated with weight gain, with a mean difference of about −2.6 kg between metformin and the other drugs, in trials that lasted more than 3 months but generally less than 1 year. Depending on the comparator, these findings were given a moderate to high strength of evidence. As monotherapy, metformin was associated with between-group differences of -2.6 kg when compared with thiazolidinediones, -2.7 kg when compared with sulfonylureas and -1.4 kg when compared with DPP-4 inhibitors  (moderate to high strength of evidence as indicated). Sulfonylureas had similar effects on body weight as the meglitinides when used as  monotherapy, with high strength of evidence. When compared with sulfonylureas, GLP-1 receptor agonists decreased weight (pooled between group  difference of -2.5 kg, 95 percent CI -3.8 kg to -1.1 kg). The strength of evidence was moderate favoring GLP-1 receptor agonists. </a:t>
            </a:r>
          </a:p>
          <a:p>
            <a:pPr>
              <a:spcBef>
                <a:spcPct val="0"/>
              </a:spcBef>
            </a:pPr>
            <a:endParaRPr lang="en-US">
              <a:latin typeface="Calibri" charset="0"/>
            </a:endParaRPr>
          </a:p>
          <a:p>
            <a:pPr>
              <a:spcBef>
                <a:spcPct val="0"/>
              </a:spcBef>
            </a:pPr>
            <a:r>
              <a:rPr lang="en-US" b="1">
                <a:latin typeface="Calibri" charset="0"/>
              </a:rPr>
              <a:t>Weight: Monotherapy vs. 2 Drug Combo</a:t>
            </a:r>
          </a:p>
          <a:p>
            <a:pPr>
              <a:spcBef>
                <a:spcPct val="0"/>
              </a:spcBef>
            </a:pPr>
            <a:r>
              <a:rPr lang="en-US">
                <a:latin typeface="Calibri" charset="0"/>
              </a:rPr>
              <a:t>Metformin monotherapy had a more favorable effect on weight compared with the combination of metformin plus a thiazolidinedione (between-group difference of -2.2 kg, 95 percent CI, -2.6 kg to -1.9 kg) or metformin plus a sulfonylurea (pooled between-group difference of -2.3 kg, 95 percent CI, -3.3 kg to -1.2 kg). The strength of evidence was graded high for these comparisons. Metformin monotherapy had no significant differences in weight when compared with the combination of metformin plus DPP-4 inhibitors (pooled between-group difference of -0.2 kg, 95 percent CI, -0.7 kg to 0.2 kg). The strength of evidence was graded moderate for this comparison. </a:t>
            </a:r>
          </a:p>
          <a:p>
            <a:pPr>
              <a:spcBef>
                <a:spcPct val="0"/>
              </a:spcBef>
            </a:pPr>
            <a:endParaRPr lang="en-US">
              <a:latin typeface="Calibri" charset="0"/>
            </a:endParaRPr>
          </a:p>
          <a:p>
            <a:pPr>
              <a:spcBef>
                <a:spcPct val="0"/>
              </a:spcBef>
            </a:pPr>
            <a:r>
              <a:rPr lang="en-US" b="1">
                <a:latin typeface="Calibri" charset="0"/>
              </a:rPr>
              <a:t>Weight: Comparisons of 2-Drug Combos</a:t>
            </a:r>
          </a:p>
          <a:p>
            <a:pPr>
              <a:spcBef>
                <a:spcPct val="0"/>
              </a:spcBef>
            </a:pPr>
            <a:r>
              <a:rPr lang="en-US">
                <a:latin typeface="Calibri" charset="0"/>
              </a:rPr>
              <a:t>Metformin plus sulfonylurea had a more favorable effect on weight compared with both the combinations of a thiazolidinedione plus sulfonylurea (between-group difference of -3.2 kg, 95 percent CI, -5.2 kg to -1.1 kg) and metformin plus a thiazolidinedione (between-group difference of -0.9 kg, 95 percent CI, -1.3 kg to -0.4 kg). Both comparisons had moderate strength of evidence. Several combination therapies, metformin plus sulfonylurea, metformin plus thiazolidinedione, metformin plus basal insulin, and metformin plus DPP-4 inhibitor, were compared with metformin plus GLP-1 receptor agonists, all favoring the combination of metformin plus GLP-1 receptor agonist which decreased weight. While all the individual comparisons were graded as low evidence, the data as a whole suggested a beneficial effect on weight for the combination of metformin plus GLP-1 receptor agonist compared with several other standard combination therapies. The range in between-group differences was 1.9 kg to 12.3 kg, and all but one study had less than a 5 kg between-group difference. The combination of metformin plus DPP-4 inhibitors decreased weight when compared with the combinations of metformin plus thiazolidinedione or metformin plus sulfonylurea. While these individual comparisons are graded as low strength of evidence due to few studies with the same comparators, the data suggest that metformin plus DPP-4 inhibitors may have a more favorable effect on weight than the other two standard combinations. The range of between-group differences was small (1.5 kg to 2.5 kg).</a:t>
            </a:r>
          </a:p>
          <a:p>
            <a:pPr>
              <a:spcBef>
                <a:spcPct val="0"/>
              </a:spcBef>
            </a:pPr>
            <a:endParaRPr lang="en-US">
              <a:latin typeface="Calibri" charset="0"/>
            </a:endParaRPr>
          </a:p>
          <a:p>
            <a:pPr>
              <a:spcBef>
                <a:spcPct val="0"/>
              </a:spcBef>
            </a:pPr>
            <a:endParaRPr lang="en-US">
              <a:latin typeface="Calibri" charset="0"/>
            </a:endParaRPr>
          </a:p>
          <a:p>
            <a:pPr>
              <a:spcBef>
                <a:spcPct val="0"/>
              </a:spcBef>
            </a:pPr>
            <a:endParaRPr lang="en-US">
              <a:latin typeface="Calibri" charset="0"/>
            </a:endParaRPr>
          </a:p>
          <a:p>
            <a:pPr>
              <a:spcBef>
                <a:spcPct val="0"/>
              </a:spcBef>
            </a:pPr>
            <a:r>
              <a:rPr lang="en-US" i="1">
                <a:latin typeface="Calibri" charset="0"/>
              </a:rPr>
              <a:t>Reference:</a:t>
            </a: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 </a:t>
            </a:r>
          </a:p>
          <a:p>
            <a:pPr>
              <a:spcBef>
                <a:spcPct val="0"/>
              </a:spcBef>
            </a:pPr>
            <a:endParaRPr lang="en-US">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A253A64-E070-D44E-907C-79B50B7388D6}" type="slidenum">
              <a:rPr lang="en-US"/>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Intermediate Outcomes: Overview of Lipid Results</a:t>
            </a:r>
          </a:p>
          <a:p>
            <a:pPr>
              <a:spcBef>
                <a:spcPct val="0"/>
              </a:spcBef>
            </a:pPr>
            <a:endParaRPr lang="en-US">
              <a:latin typeface="Calibri" charset="0"/>
            </a:endParaRPr>
          </a:p>
          <a:p>
            <a:pPr>
              <a:spcBef>
                <a:spcPct val="0"/>
              </a:spcBef>
            </a:pPr>
            <a:r>
              <a:rPr lang="en-US">
                <a:latin typeface="Calibri" charset="0"/>
              </a:rPr>
              <a:t>The effects on lipid levels varied across medication type, but most were small to moderate, in studies that lasted between 3 and 12 months. For instance, pooled analyses showed between-group differences of around 5 to 10 mg/dL in low-density lipoproteins (LDL), 10 to 30 mg/dL in triglycerides (TG), and 3 to 5 mg/dL in high-density lipoproteins (HDL). In general, metformin had favorable effects on all the lipid classes. This updated review contributes to the literature by including DPP-4 inhibitors and GLP-1 receptor agonists for lipid outcomes. However, insufficient or low strength of evidence was found for most of these comparisons because of the limited number of studies. Similar to the 2007 review, results demonstrated that one medication or class may have favorable effects on one lipid outcome and unfavorable effects on another lipid outcome. Varying effects on lipid fractions such as these may account for differences in cardiovascular risk between medications. Decisions regarding medications that may adversely affect lipids are important because of the importance of cardiovascular disease risk reduction in patients with diabetes.</a:t>
            </a:r>
          </a:p>
          <a:p>
            <a:pPr>
              <a:spcBef>
                <a:spcPct val="0"/>
              </a:spcBef>
            </a:pPr>
            <a:endParaRPr lang="en-US">
              <a:latin typeface="Calibri" charset="0"/>
            </a:endParaRPr>
          </a:p>
          <a:p>
            <a:pPr>
              <a:spcBef>
                <a:spcPct val="0"/>
              </a:spcBef>
            </a:pPr>
            <a:r>
              <a:rPr lang="en-US" i="1">
                <a:latin typeface="Calibri" charset="0"/>
              </a:rPr>
              <a:t>References:</a:t>
            </a: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i="1">
              <a:latin typeface="Calibri" charset="0"/>
            </a:endParaRPr>
          </a:p>
          <a:p>
            <a:pPr>
              <a:spcBef>
                <a:spcPct val="0"/>
              </a:spcBef>
            </a:pPr>
            <a:r>
              <a:rPr lang="en-US" i="1">
                <a:latin typeface="Calibri" charset="0"/>
              </a:rPr>
              <a:t>Bolen S, Wilson L, Vassy J, et al. Comparative Effectiveness and Safety of Oral Diabetes Medications for Adults With Type 2 Diabetes. Comparative Effectiveness Review No. 8. (Prepared by Johns Hopkins Evidence-based Practice Center under Contract No. 290-02-0018.) Rockville, MD: Agency for Healthcare Research and Quality. July 2007. Available at: www.effectivehealthcare.ahrq.gov/index.cfm/search-for-guides-reviews-and-reports/?pageaction=displayproduct&amp;productid=40.</a:t>
            </a:r>
          </a:p>
          <a:p>
            <a:pPr>
              <a:spcBef>
                <a:spcPct val="0"/>
              </a:spcBef>
            </a:pPr>
            <a:endParaRPr lang="en-US" i="1">
              <a:latin typeface="Calibri" charset="0"/>
            </a:endParaRPr>
          </a:p>
          <a:p>
            <a:pPr>
              <a:spcBef>
                <a:spcPct val="0"/>
              </a:spcBef>
            </a:pPr>
            <a:r>
              <a:rPr lang="en-US" i="1">
                <a:latin typeface="Calibri" charset="0"/>
              </a:rPr>
              <a:t>Hu FB, Stampfer MJ, Solomon CG, et al. The impact of diabetes mellitus on mortality from all causes and coronary heart disease in women: 20 years of follow-up. Arch  Intern Med 2001;161(14):1717-1723.</a:t>
            </a:r>
          </a:p>
          <a:p>
            <a:pPr>
              <a:spcBef>
                <a:spcPct val="0"/>
              </a:spcBef>
            </a:pPr>
            <a:r>
              <a:rPr lang="en-US" i="1">
                <a:latin typeface="Calibri" charset="0"/>
              </a:rPr>
              <a:t>www.ncbi.nlm.nih.gov/pubmed/11485504</a:t>
            </a:r>
          </a:p>
          <a:p>
            <a:pPr>
              <a:spcBef>
                <a:spcPct val="0"/>
              </a:spcBef>
            </a:pPr>
            <a:endParaRPr lang="en-US">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5FFB48DE-EC9F-7140-8203-F67B2348CA97}" type="slidenum">
              <a:rPr lang="en-US"/>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Details of LDL Intermediate Outcomes:</a:t>
            </a:r>
          </a:p>
          <a:p>
            <a:pPr>
              <a:spcBef>
                <a:spcPct val="0"/>
              </a:spcBef>
            </a:pPr>
            <a:endParaRPr lang="en-US">
              <a:latin typeface="Calibri" charset="0"/>
            </a:endParaRPr>
          </a:p>
          <a:p>
            <a:pPr>
              <a:spcBef>
                <a:spcPct val="0"/>
              </a:spcBef>
            </a:pPr>
            <a:r>
              <a:rPr lang="en-US" b="1">
                <a:latin typeface="Calibri" charset="0"/>
              </a:rPr>
              <a:t>LDL: Monotherapy Comparisons</a:t>
            </a:r>
          </a:p>
          <a:p>
            <a:pPr>
              <a:spcBef>
                <a:spcPct val="0"/>
              </a:spcBef>
            </a:pPr>
            <a:r>
              <a:rPr lang="en-US">
                <a:latin typeface="Calibri" charset="0"/>
              </a:rPr>
              <a:t>Metformin decreased low-density lipoproteins (LDL) while sulfonylureas generally had little effect on LDL (pooled between-group difference favoring metformin of -10.1 mg/dL, 95 percent CI, -13.3 mg/dL to -7.0 mg/dL), with high strength of evidence. Rosiglitazone and pioglitazone increased LDL while metformin decreased LDL with moderate strength of evidence. The pooled between-group differences comparing metformin to rosiglitazone and pioglitazone were -12.8 mg/dL (95 percent CI -24.0 mg/dL to -1.6 mg/dL) and -14.2 mg/dL (95 percent CI, -15.3 mg/dL to - 13.1 mg/dL), respectively. Metformin decreased LDL compared to DPP-4 inhibitors, with a pooled between-group difference of -5.9 mg/dL (95  percent CI -9.8 mg/dL to -2.0 mg/dL), with moderate strength of evidence.</a:t>
            </a:r>
          </a:p>
          <a:p>
            <a:pPr>
              <a:spcBef>
                <a:spcPct val="0"/>
              </a:spcBef>
            </a:pPr>
            <a:endParaRPr lang="en-US" b="1">
              <a:latin typeface="Calibri" charset="0"/>
            </a:endParaRPr>
          </a:p>
          <a:p>
            <a:pPr>
              <a:spcBef>
                <a:spcPct val="0"/>
              </a:spcBef>
            </a:pPr>
            <a:r>
              <a:rPr lang="en-US" b="1">
                <a:latin typeface="Calibri" charset="0"/>
              </a:rPr>
              <a:t>LDL Monotherapy vs 2-drug combination</a:t>
            </a:r>
          </a:p>
          <a:p>
            <a:pPr>
              <a:spcBef>
                <a:spcPct val="0"/>
              </a:spcBef>
            </a:pPr>
            <a:r>
              <a:rPr lang="en-US">
                <a:latin typeface="Calibri" charset="0"/>
              </a:rPr>
              <a:t>The combination of metformin and rosiglitazone increased LDL compared to metformin monotherapy (pooled between-group difference of 14.5  mg/dL, 95 percent CI, 13.3 mg/dL to 15.7 mg/dL), with high strength of evidence. </a:t>
            </a:r>
          </a:p>
          <a:p>
            <a:pPr>
              <a:spcBef>
                <a:spcPct val="0"/>
              </a:spcBef>
            </a:pPr>
            <a:endParaRPr lang="en-US" b="1">
              <a:latin typeface="Calibri" charset="0"/>
            </a:endParaRPr>
          </a:p>
          <a:p>
            <a:pPr>
              <a:spcBef>
                <a:spcPct val="0"/>
              </a:spcBef>
            </a:pPr>
            <a:r>
              <a:rPr lang="en-US" b="1">
                <a:latin typeface="Calibri" charset="0"/>
              </a:rPr>
              <a:t>LDL – Comparisons of 2 Drug Combination Therapies</a:t>
            </a:r>
          </a:p>
          <a:p>
            <a:pPr>
              <a:spcBef>
                <a:spcPct val="0"/>
              </a:spcBef>
            </a:pPr>
            <a:r>
              <a:rPr lang="en-US">
                <a:latin typeface="Calibri" charset="0"/>
              </a:rPr>
              <a:t>The combination of metformin and a sulfonylurea decreased LDL more than the combination of metformin and rosiglitazone (pooled between-group difference -13.5  mg/dL, 95 percent CI -17.9 mg/dL to -9.1 mg/dL), with moderate strength of evidence. </a:t>
            </a:r>
          </a:p>
          <a:p>
            <a:pPr>
              <a:spcBef>
                <a:spcPct val="0"/>
              </a:spcBef>
            </a:pPr>
            <a:endParaRPr lang="en-US">
              <a:latin typeface="Calibri" charset="0"/>
            </a:endParaRPr>
          </a:p>
          <a:p>
            <a:pPr>
              <a:spcBef>
                <a:spcPct val="0"/>
              </a:spcBef>
            </a:pPr>
            <a:endParaRPr lang="en-US">
              <a:latin typeface="Calibri" charset="0"/>
            </a:endParaRPr>
          </a:p>
          <a:p>
            <a:pPr>
              <a:spcBef>
                <a:spcPct val="0"/>
              </a:spcBef>
            </a:pPr>
            <a:endParaRPr lang="en-US">
              <a:latin typeface="Calibri" charset="0"/>
            </a:endParaRPr>
          </a:p>
          <a:p>
            <a:pPr>
              <a:spcBef>
                <a:spcPct val="0"/>
              </a:spcBef>
            </a:pPr>
            <a:r>
              <a:rPr lang="en-US">
                <a:latin typeface="Calibri" charset="0"/>
              </a:rPr>
              <a:t>Reference:</a:t>
            </a:r>
          </a:p>
          <a:p>
            <a:pPr>
              <a:spcBef>
                <a:spcPct val="0"/>
              </a:spcBef>
            </a:pPr>
            <a:r>
              <a:rPr lang="en-US">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A1FF872A-F218-2B43-9A46-6744A63DC8C5}" type="slidenum">
              <a:rPr lang="en-US"/>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Details of HDL Intermediate Outcomes:</a:t>
            </a:r>
          </a:p>
          <a:p>
            <a:pPr>
              <a:spcBef>
                <a:spcPct val="0"/>
              </a:spcBef>
            </a:pPr>
            <a:endParaRPr lang="en-US" b="1">
              <a:latin typeface="Calibri" charset="0"/>
            </a:endParaRPr>
          </a:p>
          <a:p>
            <a:pPr>
              <a:spcBef>
                <a:spcPct val="0"/>
              </a:spcBef>
            </a:pPr>
            <a:r>
              <a:rPr lang="en-US" b="1">
                <a:latin typeface="Calibri" charset="0"/>
              </a:rPr>
              <a:t>HDL – Comparisons of Monotherapies</a:t>
            </a:r>
          </a:p>
          <a:p>
            <a:pPr>
              <a:spcBef>
                <a:spcPct val="0"/>
              </a:spcBef>
            </a:pPr>
            <a:r>
              <a:rPr lang="en-US">
                <a:latin typeface="Calibri" charset="0"/>
              </a:rPr>
              <a:t>Pioglitazone increased HDL compared to metformin (pooled between-group difference of 3.2 mg/dL, 95 percent CI 2.1  mg/dL to 5.7 mg/dL) with high strength of evidence. Neither rosiglitazone nor sulfonylureas had an effect on HDL relative to metformin, with high strength of evidence for sulfonylureas and moderate for rosiglitazone. Rosiglitazone increased HDL less than pioglitazone (pooled between-group difference of -2.3 mg/dL, 95 percent CI -3.5 mg/dL to -1.2 mg/dL), with moderate strength of evidence. Pioglitazone increased HDL when compared with sulfonylureas (pooled between-group difference of 4.3 mg/dL, 95 percent CI 1.9 mg/dL to 6.6 mg/dL), with moderate strength of evidence.</a:t>
            </a:r>
          </a:p>
          <a:p>
            <a:pPr>
              <a:spcBef>
                <a:spcPct val="0"/>
              </a:spcBef>
            </a:pPr>
            <a:endParaRPr lang="en-US">
              <a:latin typeface="Calibri" charset="0"/>
            </a:endParaRPr>
          </a:p>
          <a:p>
            <a:pPr>
              <a:spcBef>
                <a:spcPct val="0"/>
              </a:spcBef>
            </a:pPr>
            <a:r>
              <a:rPr lang="en-US" b="1">
                <a:latin typeface="Calibri" charset="0"/>
              </a:rPr>
              <a:t>HDL-Comparisons of 2-Drug Therapies</a:t>
            </a:r>
          </a:p>
          <a:p>
            <a:pPr>
              <a:spcBef>
                <a:spcPct val="0"/>
              </a:spcBef>
            </a:pPr>
            <a:r>
              <a:rPr lang="en-US">
                <a:latin typeface="Calibri" charset="0"/>
              </a:rPr>
              <a:t>The combination of rosiglitazone or pioglitazone with metformin increased HDL compared to the combination of metformin and a sulfonylurea. The strength of evidence was graded as moderate for these comparisons. The combination of sulfonylurea plus pioglitazone was favored over the combination of metformin plus sulfonylurea. The strength of evidence was graded as low for this comparison.</a:t>
            </a:r>
          </a:p>
          <a:p>
            <a:pPr>
              <a:spcBef>
                <a:spcPct val="0"/>
              </a:spcBef>
            </a:pPr>
            <a:endParaRPr lang="en-US">
              <a:latin typeface="Calibri" charset="0"/>
            </a:endParaRPr>
          </a:p>
          <a:p>
            <a:pPr>
              <a:spcBef>
                <a:spcPct val="0"/>
              </a:spcBef>
            </a:pPr>
            <a:endParaRPr lang="en-US">
              <a:latin typeface="Calibri" charset="0"/>
            </a:endParaRPr>
          </a:p>
          <a:p>
            <a:pPr>
              <a:spcBef>
                <a:spcPct val="0"/>
              </a:spcBef>
            </a:pPr>
            <a:r>
              <a:rPr lang="en-US" i="1">
                <a:latin typeface="Calibri" charset="0"/>
              </a:rPr>
              <a:t>Reference:</a:t>
            </a: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b="1">
              <a:latin typeface="Calibri" charset="0"/>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6DA52AE-40BE-8947-A85C-2E133171113E}" type="slidenum">
              <a:rPr lang="en-US"/>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US" b="1">
                <a:latin typeface="Times New Roman" charset="0"/>
                <a:cs typeface="Times New Roman" charset="0"/>
              </a:rPr>
              <a:t>Rationale for Update</a:t>
            </a:r>
          </a:p>
          <a:p>
            <a:pPr>
              <a:lnSpc>
                <a:spcPct val="80000"/>
              </a:lnSpc>
              <a:spcBef>
                <a:spcPct val="0"/>
              </a:spcBef>
            </a:pPr>
            <a:endParaRPr lang="en-US" b="1">
              <a:latin typeface="Times New Roman" charset="0"/>
              <a:cs typeface="Times New Roman" charset="0"/>
            </a:endParaRPr>
          </a:p>
          <a:p>
            <a:pPr>
              <a:lnSpc>
                <a:spcPct val="80000"/>
              </a:lnSpc>
              <a:spcBef>
                <a:spcPct val="0"/>
              </a:spcBef>
            </a:pPr>
            <a:r>
              <a:rPr lang="en-US">
                <a:latin typeface="Times New Roman" charset="0"/>
                <a:cs typeface="Times New Roman" charset="0"/>
              </a:rPr>
              <a:t>In 2007, the Agency for Healthcare Research and Quality (AHRQ) published its first systematic review on the comparative effectiveness of oral hypoglycemic medications for type 2 diabetes. This comprehensive review was unique because it included comparisons of all oral diabetes medications. It also had a broad scope, including both intermediate outcomes like glycemic control and clinical outcomes like cardiovascular disease and nephropathy, as well as adverse events. This review of 216 studies concluded that most oral diabetes medications had a similar effect on reducing HbA1c, most drugs except for metformin and acarbose caused increases in body weight, and only metformin decreased low-density lipoprotein cholesterol. There were too few studies to support any conclusions about differential effects of the oral diabetes medications on all-cause mortality, cardiovascular mortality and morbidity, and microvascular complications. The sulfonylurea class was shown to be associated with an increased risk of hypoglycemia, metformin with gastrointestinal problems, and the thiazolidinediones with heart failure. In the years following publication of that review, enough studies were published to merit an update to address research gaps and integrate newer evidence. Since the first review, the Food and Drug Administration (FDA) approved two new medication classes. The noninsulin injectable GLP-1 receptor agonists, exenatide, and liraglutide, were FDA-approved in 2005 and 2010, respectively. The DPP-4 inhibitors, sitagliptin and saxagliptin, were FDA-approved in 2006 and 2009, respectively. Additionally, an update of the review was needed to include evidence about combinations of medications, including combinations of medications with insulin therapy. The updated report built upon the previous evidence report by focusing on the most important issues without seeking to replicate all parts of the previous report. Thus, the current evidence report focuses on the head-to-head comparisons of medications that should be of greatest relevance to clinicians and their patients.</a:t>
            </a:r>
          </a:p>
          <a:p>
            <a:pPr>
              <a:lnSpc>
                <a:spcPct val="80000"/>
              </a:lnSpc>
              <a:spcBef>
                <a:spcPct val="0"/>
              </a:spcBef>
            </a:pPr>
            <a:endParaRPr lang="en-US">
              <a:latin typeface="Times New Roman" charset="0"/>
              <a:cs typeface="Times New Roman" charset="0"/>
            </a:endParaRPr>
          </a:p>
          <a:p>
            <a:pPr>
              <a:lnSpc>
                <a:spcPct val="80000"/>
              </a:lnSpc>
              <a:spcBef>
                <a:spcPct val="0"/>
              </a:spcBef>
            </a:pPr>
            <a:r>
              <a:rPr lang="en-US">
                <a:latin typeface="Times New Roman" charset="0"/>
                <a:cs typeface="Times New Roman" charset="0"/>
              </a:rPr>
              <a:t>References:</a:t>
            </a:r>
          </a:p>
          <a:p>
            <a:pPr>
              <a:lnSpc>
                <a:spcPct val="70000"/>
              </a:lnSpc>
              <a:spcBef>
                <a:spcPct val="0"/>
              </a:spcBef>
            </a:pPr>
            <a:r>
              <a:rPr lang="en-US">
                <a:latin typeface="Times New Roman" charset="0"/>
                <a:cs typeface="Times New Roman"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lnSpc>
                <a:spcPct val="80000"/>
              </a:lnSpc>
              <a:spcBef>
                <a:spcPct val="0"/>
              </a:spcBef>
            </a:pPr>
            <a:endParaRPr lang="en-US">
              <a:latin typeface="Times New Roman" charset="0"/>
              <a:cs typeface="Times New Roman" charset="0"/>
            </a:endParaRPr>
          </a:p>
          <a:p>
            <a:pPr>
              <a:lnSpc>
                <a:spcPct val="80000"/>
              </a:lnSpc>
              <a:spcBef>
                <a:spcPct val="0"/>
              </a:spcBef>
            </a:pPr>
            <a:r>
              <a:rPr lang="en-US">
                <a:latin typeface="Times New Roman" charset="0"/>
                <a:cs typeface="Times New Roman" charset="0"/>
              </a:rPr>
              <a:t>Bolen S, Wilson L, Vassy J, et al. Comparative Effectiveness and Safety of Oral Diabetes Medications for Adults With Type 2 Diabetes. Comparative Effectiveness Review No. 8. (Prepared by Johns Hopkins Evidence-based Practice Center under Contract No. 290-02-0018.) Rockville, MD: Agency for Healthcare Research and Quality. July 2007. Available at: www.effectivehealthcare.ahrq.gov/index.cfm/search-for-guides-reviews-and-reports/?pageaction=displayproduct&amp;productid=40.</a:t>
            </a:r>
          </a:p>
          <a:p>
            <a:pPr>
              <a:spcBef>
                <a:spcPct val="0"/>
              </a:spcBef>
            </a:pPr>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1248D2D5-5586-1C43-AD73-A458134860F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Details of HDL Intermediate Outcomes:</a:t>
            </a:r>
          </a:p>
          <a:p>
            <a:pPr>
              <a:spcBef>
                <a:spcPct val="0"/>
              </a:spcBef>
            </a:pPr>
            <a:endParaRPr lang="en-US">
              <a:latin typeface="Calibri" charset="0"/>
            </a:endParaRPr>
          </a:p>
          <a:p>
            <a:pPr>
              <a:spcBef>
                <a:spcPct val="0"/>
              </a:spcBef>
            </a:pPr>
            <a:r>
              <a:rPr lang="en-US" b="1">
                <a:latin typeface="Calibri" charset="0"/>
              </a:rPr>
              <a:t>TG- Comparison of Monotherapies</a:t>
            </a:r>
          </a:p>
          <a:p>
            <a:pPr>
              <a:spcBef>
                <a:spcPct val="0"/>
              </a:spcBef>
            </a:pPr>
            <a:r>
              <a:rPr lang="en-US">
                <a:latin typeface="Calibri" charset="0"/>
              </a:rPr>
              <a:t>Pioglitazone decreased TG more than metformin (pooled between-group difference -27.2 mg/dL, 95 percent CI -30.0 mg/dL to -24.4 mg/dL), with high strength of evidence. Metformin decreased TG relative to rosiglitazone which increased TG (pooled between group difference -26.9 mg/dL, 95 percent CI, -49.3 mg/dL to -4.5 mg/dL), with moderate strength of evidence. Metformin decreased TG compared to sulfonylureas (pooled between-group difference -8.6 mg/dL, 95 percent CI, -15.6 mg/dL to -1.6 mg/dL) with moderate strength of evidence. Sulfonylureas and meglitinides had similar effects on TG (pooled between-group difference 0.2 mg/dL, 95 percent CI, -3.8 mg/dL to 4.2 mg/dL), with moderate strength of evidence.</a:t>
            </a:r>
          </a:p>
          <a:p>
            <a:pPr>
              <a:spcBef>
                <a:spcPct val="0"/>
              </a:spcBef>
            </a:pPr>
            <a:endParaRPr lang="en-US">
              <a:latin typeface="Calibri" charset="0"/>
            </a:endParaRPr>
          </a:p>
          <a:p>
            <a:pPr>
              <a:spcBef>
                <a:spcPct val="0"/>
              </a:spcBef>
            </a:pPr>
            <a:r>
              <a:rPr lang="en-US" b="1">
                <a:latin typeface="Calibri" charset="0"/>
              </a:rPr>
              <a:t>TG-Monotherapy vs 2-Drug Therapy</a:t>
            </a:r>
          </a:p>
          <a:p>
            <a:pPr>
              <a:spcBef>
                <a:spcPct val="0"/>
              </a:spcBef>
            </a:pPr>
            <a:r>
              <a:rPr lang="en-US">
                <a:latin typeface="Calibri" charset="0"/>
              </a:rPr>
              <a:t>Metformin monotherapy decreased TG compared to the combination of metformin and rosiglitazone (pooled between-group difference -14.5  mg/dL, 95 percent CI, -15.7 mg/dL to -13.3 mg/dL), with high strength of evidence. </a:t>
            </a:r>
          </a:p>
          <a:p>
            <a:pPr>
              <a:spcBef>
                <a:spcPct val="0"/>
              </a:spcBef>
            </a:pPr>
            <a:endParaRPr lang="en-US">
              <a:latin typeface="Calibri" charset="0"/>
            </a:endParaRPr>
          </a:p>
          <a:p>
            <a:pPr>
              <a:spcBef>
                <a:spcPct val="0"/>
              </a:spcBef>
            </a:pPr>
            <a:r>
              <a:rPr lang="en-US" b="1">
                <a:latin typeface="Calibri" charset="0"/>
              </a:rPr>
              <a:t>TG-Comparisons of 2-Drug Therapies</a:t>
            </a:r>
          </a:p>
          <a:p>
            <a:pPr>
              <a:spcBef>
                <a:spcPct val="0"/>
              </a:spcBef>
            </a:pPr>
            <a:r>
              <a:rPr lang="en-US">
                <a:latin typeface="Calibri" charset="0"/>
              </a:rPr>
              <a:t>The combination of metformin and rosiglitazone had similar effects on TG compared to a combination of metformin and a sulfonylurea, with moderate strength of  evidence. The combination of metformin and pioglitazone decreased TG compared to the combination of metformin and a sulfonylurea by about 15 mg/dL, with  moderate strength of evidence.</a:t>
            </a:r>
          </a:p>
          <a:p>
            <a:pPr>
              <a:spcBef>
                <a:spcPct val="0"/>
              </a:spcBef>
            </a:pPr>
            <a:endParaRPr lang="en-US">
              <a:latin typeface="Calibri" charset="0"/>
            </a:endParaRPr>
          </a:p>
          <a:p>
            <a:pPr>
              <a:spcBef>
                <a:spcPct val="0"/>
              </a:spcBef>
            </a:pPr>
            <a:endParaRPr lang="en-US">
              <a:latin typeface="Calibri" charset="0"/>
            </a:endParaRPr>
          </a:p>
          <a:p>
            <a:pPr>
              <a:spcBef>
                <a:spcPct val="0"/>
              </a:spcBef>
            </a:pPr>
            <a:endParaRPr lang="en-US">
              <a:latin typeface="Calibri" charset="0"/>
            </a:endParaRPr>
          </a:p>
          <a:p>
            <a:pPr>
              <a:spcBef>
                <a:spcPct val="0"/>
              </a:spcBef>
            </a:pPr>
            <a:endParaRPr lang="en-US">
              <a:latin typeface="Calibri" charset="0"/>
            </a:endParaRPr>
          </a:p>
          <a:p>
            <a:pPr>
              <a:spcBef>
                <a:spcPct val="0"/>
              </a:spcBef>
            </a:pPr>
            <a:endParaRPr lang="en-US">
              <a:latin typeface="Calibri" charset="0"/>
            </a:endParaRPr>
          </a:p>
          <a:p>
            <a:pPr>
              <a:spcBef>
                <a:spcPct val="0"/>
              </a:spcBef>
            </a:pPr>
            <a:r>
              <a:rPr lang="en-US">
                <a:latin typeface="Times New Roman" charset="0"/>
                <a:cs typeface="Times New Roman" charset="0"/>
              </a:rPr>
              <a:t>Reference:</a:t>
            </a:r>
          </a:p>
          <a:p>
            <a:pPr>
              <a:spcBef>
                <a:spcPct val="0"/>
              </a:spcBef>
            </a:pPr>
            <a:r>
              <a:rPr lang="en-US">
                <a:latin typeface="Times New Roman" charset="0"/>
                <a:cs typeface="Times New Roman"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F50A668-7CD6-1548-9F5C-6A651BE24A9E}" type="slidenum">
              <a:rPr lang="en-US"/>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err="1">
                <a:latin typeface="Calibri" charset="0"/>
              </a:rPr>
              <a:t>Macrovascular</a:t>
            </a:r>
            <a:r>
              <a:rPr lang="en-US" b="1" dirty="0">
                <a:latin typeface="Calibri" charset="0"/>
              </a:rPr>
              <a:t> and </a:t>
            </a:r>
            <a:r>
              <a:rPr lang="en-US" b="1" dirty="0" err="1">
                <a:latin typeface="Calibri" charset="0"/>
              </a:rPr>
              <a:t>Microvascular</a:t>
            </a:r>
            <a:r>
              <a:rPr lang="en-US" b="1" dirty="0">
                <a:latin typeface="Calibri" charset="0"/>
              </a:rPr>
              <a:t> Long-Term Clinical Outcomes of Diabetes</a:t>
            </a:r>
          </a:p>
          <a:p>
            <a:pPr>
              <a:spcBef>
                <a:spcPct val="0"/>
              </a:spcBef>
            </a:pPr>
            <a:endParaRPr lang="en-US" dirty="0">
              <a:latin typeface="Calibri" charset="0"/>
            </a:endParaRPr>
          </a:p>
          <a:p>
            <a:pPr>
              <a:spcBef>
                <a:spcPct val="0"/>
              </a:spcBef>
            </a:pPr>
            <a:r>
              <a:rPr lang="en-US" dirty="0">
                <a:latin typeface="Calibri" charset="0"/>
              </a:rPr>
              <a:t>There were 41 new studies identified in addition to the 25 studies included in the 2007 evidence report that addressed long-term clinical outcomes such as mortality, cardiovascular disease, stroke, retinopathy, nephropathy, and neuropathy. However, the new studies were generally of short duration (less than 1 year) and had few long-term events (such as death and cardiovascular disease), making any estimates of risk difference very imprecise. Therefore, most comparisons for this key question had a low strength of evidence. </a:t>
            </a:r>
          </a:p>
          <a:p>
            <a:pPr>
              <a:spcBef>
                <a:spcPct val="0"/>
              </a:spcBef>
            </a:pPr>
            <a:endParaRPr lang="en-US" dirty="0">
              <a:latin typeface="Calibri" charset="0"/>
            </a:endParaRPr>
          </a:p>
          <a:p>
            <a:pPr>
              <a:spcBef>
                <a:spcPct val="0"/>
              </a:spcBef>
            </a:pPr>
            <a:r>
              <a:rPr lang="en-US" i="1" dirty="0">
                <a:latin typeface="Calibri" charset="0"/>
              </a:rPr>
              <a:t>Reference:</a:t>
            </a:r>
          </a:p>
          <a:p>
            <a:pPr>
              <a:spcBef>
                <a:spcPct val="0"/>
              </a:spcBef>
            </a:pPr>
            <a:r>
              <a:rPr lang="en-US" i="1" dirty="0">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a:t>
            </a:r>
            <a:r>
              <a:rPr lang="en-US" i="1" dirty="0" err="1">
                <a:latin typeface="Calibri" charset="0"/>
              </a:rPr>
              <a:t>effectivehealthcare.ahrq.gov</a:t>
            </a:r>
            <a:r>
              <a:rPr lang="en-US" i="1" dirty="0">
                <a:latin typeface="Calibri" charset="0"/>
              </a:rPr>
              <a:t>/</a:t>
            </a:r>
            <a:r>
              <a:rPr lang="en-US" i="1" dirty="0" err="1">
                <a:latin typeface="Calibri" charset="0"/>
              </a:rPr>
              <a:t>index.cfm</a:t>
            </a:r>
            <a:r>
              <a:rPr lang="en-US" i="1" dirty="0">
                <a:latin typeface="Calibri" charset="0"/>
              </a:rPr>
              <a:t>/search-for-guides-reviews-and-reports/?</a:t>
            </a:r>
            <a:r>
              <a:rPr lang="en-US" i="1" dirty="0" err="1">
                <a:latin typeface="Calibri" charset="0"/>
              </a:rPr>
              <a:t>pageaction</a:t>
            </a:r>
            <a:r>
              <a:rPr lang="en-US" i="1" dirty="0">
                <a:latin typeface="Calibri" charset="0"/>
              </a:rPr>
              <a:t>=</a:t>
            </a:r>
            <a:r>
              <a:rPr lang="en-US" i="1" dirty="0" err="1">
                <a:latin typeface="Calibri" charset="0"/>
              </a:rPr>
              <a:t>displayproduct&amp;productID</a:t>
            </a:r>
            <a:r>
              <a:rPr lang="en-US" i="1" dirty="0">
                <a:latin typeface="Calibri" charset="0"/>
              </a:rPr>
              <a:t>=644.</a:t>
            </a:r>
          </a:p>
          <a:p>
            <a:pPr>
              <a:spcBef>
                <a:spcPct val="0"/>
              </a:spcBef>
            </a:pPr>
            <a:endParaRPr lang="en-US" dirty="0">
              <a:latin typeface="Calibri"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D701E2A-491E-9A4E-B977-B2307B14093E}" type="slidenum">
              <a:rPr lang="en-US"/>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latin typeface="Calibri" charset="0"/>
              </a:rPr>
              <a:t>Long-Term Clinical Outcomes: Overview</a:t>
            </a:r>
          </a:p>
          <a:p>
            <a:pPr>
              <a:spcBef>
                <a:spcPct val="0"/>
              </a:spcBef>
            </a:pPr>
            <a:endParaRPr lang="en-US" dirty="0">
              <a:latin typeface="Calibri" charset="0"/>
            </a:endParaRPr>
          </a:p>
          <a:p>
            <a:pPr>
              <a:spcBef>
                <a:spcPct val="0"/>
              </a:spcBef>
            </a:pPr>
            <a:r>
              <a:rPr lang="en-US" dirty="0">
                <a:latin typeface="Calibri" charset="0"/>
              </a:rPr>
              <a:t>Despite the inclusion of two additional large RCTs and 39 other studies since the 2007 systematic review, overall, low or insufficient strength of evidence was found to support conclusions about the comparative effectiveness of diabetes medications, either in </a:t>
            </a:r>
            <a:r>
              <a:rPr lang="en-US" dirty="0" err="1">
                <a:latin typeface="Calibri" charset="0"/>
              </a:rPr>
              <a:t>monotherapy</a:t>
            </a:r>
            <a:r>
              <a:rPr lang="en-US" dirty="0">
                <a:latin typeface="Calibri" charset="0"/>
              </a:rPr>
              <a:t> or combination therapy, on all-cause mortality, or </a:t>
            </a:r>
            <a:r>
              <a:rPr lang="en-US" dirty="0" err="1">
                <a:latin typeface="Calibri" charset="0"/>
              </a:rPr>
              <a:t>macrovascular</a:t>
            </a:r>
            <a:r>
              <a:rPr lang="en-US" dirty="0">
                <a:latin typeface="Calibri" charset="0"/>
              </a:rPr>
              <a:t> and </a:t>
            </a:r>
            <a:r>
              <a:rPr lang="en-US" dirty="0" err="1">
                <a:latin typeface="Calibri" charset="0"/>
              </a:rPr>
              <a:t>microvascular</a:t>
            </a:r>
            <a:r>
              <a:rPr lang="en-US" dirty="0">
                <a:latin typeface="Calibri" charset="0"/>
              </a:rPr>
              <a:t> long-term diabetes complications. Compared with the 2007 review, each drug-drug comparison has additional supportive data, specifically for metformin versus a thiazolidinedione, metformin versus a second-generation sulfonylurea, and comparisons with </a:t>
            </a:r>
            <a:r>
              <a:rPr lang="en-US" dirty="0" err="1">
                <a:latin typeface="Calibri" charset="0"/>
              </a:rPr>
              <a:t>meglitinides</a:t>
            </a:r>
            <a:r>
              <a:rPr lang="en-US" dirty="0">
                <a:latin typeface="Calibri" charset="0"/>
              </a:rPr>
              <a:t>. Metformin was associated with slightly lower all-cause mortality and cardiovascular disease mortality than were second-generation sulfonylureas. However, the evidence was limited by inconsistency between the trials and observational studies and the overall low precision of the results, due to the rarity of events. There were only a few studies with the newer DPP-4 inhibitors and GLP-1 receptor agonists, but overall the evidence on these newer agents was insufficient to allow for any meaningful conclusions. Few studies included insulin added to other medications or compared other two-drug combination therapies. Few studies addressed </a:t>
            </a:r>
            <a:r>
              <a:rPr lang="en-US" dirty="0" err="1">
                <a:latin typeface="Calibri" charset="0"/>
              </a:rPr>
              <a:t>microvascular</a:t>
            </a:r>
            <a:r>
              <a:rPr lang="en-US" dirty="0">
                <a:latin typeface="Calibri" charset="0"/>
              </a:rPr>
              <a:t> outcomes of nephropathy, retinopathy, or neuropathy. </a:t>
            </a:r>
          </a:p>
          <a:p>
            <a:pPr>
              <a:spcBef>
                <a:spcPct val="0"/>
              </a:spcBef>
            </a:pPr>
            <a:r>
              <a:rPr lang="en-US" dirty="0">
                <a:latin typeface="Calibri" charset="0"/>
              </a:rPr>
              <a:t>Based on two short-duration RCTs, there was a moderate strength of evidence that pioglitazone was better than metformin at reducing the urinary albumin-to-</a:t>
            </a:r>
            <a:r>
              <a:rPr lang="en-US" dirty="0" err="1">
                <a:latin typeface="Calibri" charset="0"/>
              </a:rPr>
              <a:t>creatinine</a:t>
            </a:r>
            <a:r>
              <a:rPr lang="en-US" dirty="0">
                <a:latin typeface="Calibri" charset="0"/>
              </a:rPr>
              <a:t> ratio (15% and 19% decrease in two trials), likely indicating less nephropathy. Only three comparisons were included for the outcome of neuropathy, and these studies were limited by their small sample sizes and poorly defined outcomes. No studies were identified for the outcome of retinopathy. Overall, the data was unable to definitively support one drug or combination of drugs over another for mortality, </a:t>
            </a:r>
            <a:r>
              <a:rPr lang="en-US" dirty="0" err="1">
                <a:latin typeface="Calibri" charset="0"/>
              </a:rPr>
              <a:t>macrovascular</a:t>
            </a:r>
            <a:r>
              <a:rPr lang="en-US" dirty="0">
                <a:latin typeface="Calibri" charset="0"/>
              </a:rPr>
              <a:t>, and </a:t>
            </a:r>
            <a:r>
              <a:rPr lang="en-US" dirty="0" err="1">
                <a:latin typeface="Calibri" charset="0"/>
              </a:rPr>
              <a:t>microvascular</a:t>
            </a:r>
            <a:r>
              <a:rPr lang="en-US" dirty="0">
                <a:latin typeface="Calibri" charset="0"/>
              </a:rPr>
              <a:t> complications of diabetes.</a:t>
            </a:r>
          </a:p>
          <a:p>
            <a:pPr>
              <a:spcBef>
                <a:spcPct val="0"/>
              </a:spcBef>
            </a:pPr>
            <a:r>
              <a:rPr lang="en-US" dirty="0">
                <a:latin typeface="Calibri" charset="0"/>
              </a:rPr>
              <a:t>In September 2010, the FDA placed restrictions on the use of rosiglitazone, through a Risk Evaluation and Mitigation Strategy, which in part, will require clinicians to attest to and document that the drug</a:t>
            </a:r>
            <a:r>
              <a:rPr lang="ja-JP" altLang="en-US" dirty="0">
                <a:latin typeface="Calibri" charset="0"/>
              </a:rPr>
              <a:t>’</a:t>
            </a:r>
            <a:r>
              <a:rPr lang="en-US" dirty="0">
                <a:latin typeface="Calibri" charset="0"/>
              </a:rPr>
              <a:t>s benefits outweigh the cardiovascular risks. </a:t>
            </a:r>
          </a:p>
          <a:p>
            <a:pPr>
              <a:spcBef>
                <a:spcPct val="0"/>
              </a:spcBef>
            </a:pPr>
            <a:r>
              <a:rPr lang="en-US" dirty="0">
                <a:latin typeface="Calibri" charset="0"/>
              </a:rPr>
              <a:t>Unfortunately, no studies reporting the outcome of retinopathy met the inclusion criteria. In the 2007 review, six studies reported this outcome, which were all excluded from this updated review because participants were either taking additional background medications or because there was no comparison of interest (e.g., </a:t>
            </a:r>
            <a:r>
              <a:rPr lang="en-US" dirty="0" err="1">
                <a:latin typeface="Calibri" charset="0"/>
              </a:rPr>
              <a:t>gliclazide</a:t>
            </a:r>
            <a:r>
              <a:rPr lang="en-US" dirty="0">
                <a:latin typeface="Calibri" charset="0"/>
              </a:rPr>
              <a:t> versus </a:t>
            </a:r>
            <a:r>
              <a:rPr lang="en-US" dirty="0" err="1">
                <a:latin typeface="Calibri" charset="0"/>
              </a:rPr>
              <a:t>glibenclamide</a:t>
            </a:r>
            <a:r>
              <a:rPr lang="en-US" dirty="0">
                <a:latin typeface="Calibri" charset="0"/>
              </a:rPr>
              <a:t>). In  the 2007 review, three studies reported on the outcome of retinopathy. The most notable study was the U.K. PDS, which reported no difference in progression to retinopathy between a sulfonylurea and metformin at 12 years of </a:t>
            </a:r>
            <a:r>
              <a:rPr lang="en-US" dirty="0" err="1">
                <a:latin typeface="Calibri" charset="0"/>
              </a:rPr>
              <a:t>followup</a:t>
            </a:r>
            <a:r>
              <a:rPr lang="en-US" dirty="0">
                <a:latin typeface="Calibri" charset="0"/>
              </a:rPr>
              <a:t>. Unfortunately, no additional studies examining this clinically important outcome were found. Also, few studies reported on the outcomes of nephropathy or neuropathy. Pioglitazone had greater reductions in the albumin-to-</a:t>
            </a:r>
            <a:r>
              <a:rPr lang="en-US" dirty="0" err="1">
                <a:latin typeface="Calibri" charset="0"/>
              </a:rPr>
              <a:t>creatinine</a:t>
            </a:r>
            <a:r>
              <a:rPr lang="en-US" dirty="0">
                <a:latin typeface="Calibri" charset="0"/>
              </a:rPr>
              <a:t> ratio as compared with metformin, with unclear implications for long-term effects on diabetic nephropathy or chronic kidney disease progression. Conclusions could not be drawn about neuropathy because of small sample sizes and inconsistent definitions of the outcome. Because few studies have considered neuropathy and its profound implications for patient quality of life, this will be an important area for future research. </a:t>
            </a:r>
          </a:p>
          <a:p>
            <a:pPr>
              <a:spcBef>
                <a:spcPct val="0"/>
              </a:spcBef>
            </a:pPr>
            <a:endParaRPr lang="en-US" dirty="0">
              <a:latin typeface="Calibri" charset="0"/>
            </a:endParaRPr>
          </a:p>
          <a:p>
            <a:pPr>
              <a:spcBef>
                <a:spcPct val="0"/>
              </a:spcBef>
            </a:pPr>
            <a:r>
              <a:rPr lang="en-US" i="1" dirty="0">
                <a:latin typeface="Calibri" charset="0"/>
              </a:rPr>
              <a:t>Reference:</a:t>
            </a:r>
          </a:p>
          <a:p>
            <a:pPr>
              <a:spcBef>
                <a:spcPct val="0"/>
              </a:spcBef>
            </a:pPr>
            <a:r>
              <a:rPr lang="en-US" i="1" dirty="0">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a:t>
            </a:r>
            <a:r>
              <a:rPr lang="en-US" i="1" dirty="0" err="1">
                <a:latin typeface="Calibri" charset="0"/>
              </a:rPr>
              <a:t>effectivehealthcare.ahrq.gov</a:t>
            </a:r>
            <a:r>
              <a:rPr lang="en-US" i="1" dirty="0">
                <a:latin typeface="Calibri" charset="0"/>
              </a:rPr>
              <a:t>/</a:t>
            </a:r>
            <a:r>
              <a:rPr lang="en-US" i="1" dirty="0" err="1">
                <a:latin typeface="Calibri" charset="0"/>
              </a:rPr>
              <a:t>index.cfm</a:t>
            </a:r>
            <a:r>
              <a:rPr lang="en-US" i="1" dirty="0">
                <a:latin typeface="Calibri" charset="0"/>
              </a:rPr>
              <a:t>/search-for-guides-reviews-and-reports/?</a:t>
            </a:r>
            <a:r>
              <a:rPr lang="en-US" i="1" dirty="0" err="1">
                <a:latin typeface="Calibri" charset="0"/>
              </a:rPr>
              <a:t>pageaction</a:t>
            </a:r>
            <a:r>
              <a:rPr lang="en-US" i="1" dirty="0">
                <a:latin typeface="Calibri" charset="0"/>
              </a:rPr>
              <a:t>=</a:t>
            </a:r>
            <a:r>
              <a:rPr lang="en-US" i="1" dirty="0" err="1">
                <a:latin typeface="Calibri" charset="0"/>
              </a:rPr>
              <a:t>displayproduct&amp;productID</a:t>
            </a:r>
            <a:r>
              <a:rPr lang="en-US" i="1" dirty="0">
                <a:latin typeface="Calibri" charset="0"/>
              </a:rPr>
              <a:t>=644.</a:t>
            </a:r>
          </a:p>
          <a:p>
            <a:pPr>
              <a:spcBef>
                <a:spcPct val="0"/>
              </a:spcBef>
            </a:pPr>
            <a:endParaRPr lang="en-US" dirty="0">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3ED7C56E-85A8-DD48-9EC1-7EC67532A37D}" type="slidenum">
              <a:rPr lang="en-US"/>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DPP-4 inhibitors = dipeptidyl peptidase-4 inhibitors; GLP-1 receptor agonists = glucagon-like peptide-1 receptor agonists; MET = metformin; </a:t>
            </a:r>
          </a:p>
          <a:p>
            <a:pPr>
              <a:spcBef>
                <a:spcPct val="0"/>
              </a:spcBef>
            </a:pPr>
            <a:r>
              <a:rPr lang="en-US">
                <a:latin typeface="Calibri" charset="0"/>
              </a:rPr>
              <a:t>SU = second-generation sulfonylureas; TZD = thiazolidinediones; RSG = rosiglitazone</a:t>
            </a:r>
          </a:p>
          <a:p>
            <a:pPr>
              <a:spcBef>
                <a:spcPct val="0"/>
              </a:spcBef>
            </a:pPr>
            <a:endParaRPr lang="en-US">
              <a:latin typeface="Calibri"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A485A0E-C65F-6A43-8000-85FFD94E1284}" type="slidenum">
              <a:rPr lang="en-US"/>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Comparative Adverse Events and Side Effects</a:t>
            </a:r>
          </a:p>
          <a:p>
            <a:pPr>
              <a:spcBef>
                <a:spcPct val="0"/>
              </a:spcBef>
            </a:pPr>
            <a:endParaRPr lang="en-US">
              <a:latin typeface="Calibri" charset="0"/>
            </a:endParaRPr>
          </a:p>
          <a:p>
            <a:pPr>
              <a:spcBef>
                <a:spcPct val="0"/>
              </a:spcBef>
            </a:pPr>
            <a:r>
              <a:rPr lang="en-US">
                <a:latin typeface="Calibri" charset="0"/>
              </a:rPr>
              <a:t>For the analysis of adverse events and side effects, the following outcomes were included: hypoglycemia, liver injury, congestive heart failure,  severe lactic acidosis, cancer, severe allergic reactions, hip and nonhip fractures, pancreatitis, cholecystitis, macular edema or decreased vision,  and GI side effects. There were 107 studies (these included RCTs, non-RCTs, cohort studies with a comparison group, and case-control studies) that addressed adverse events and side effects. Overall, few studies contained sufficient data on event rates to make it possible to analyze major clinically important adverse events. Few observational studies were identified that examined macular edema, cancer, and fractures as related to thiazolidinediones, insulin, and other medications. </a:t>
            </a:r>
          </a:p>
          <a:p>
            <a:pPr>
              <a:spcBef>
                <a:spcPct val="0"/>
              </a:spcBef>
            </a:pPr>
            <a:r>
              <a:rPr lang="en-US">
                <a:latin typeface="Calibri" charset="0"/>
              </a:rPr>
              <a:t>Notably, after the CER titled Oral Diabetes Medications for Adults With Type 2 Diabetes: An Update was published, the U.S. Food and Drug Administration (FDA) released a report citing a planned five-year interim analysis of an ongoing, ten-year epidemiological study. It included data on 193,099 diabetic patients who were treated with pioglitazone (Actos®) for a median of two years. The study found that patients on the drug for more than a year had a 40% increased risk of bladder cancer compared with those who never took it, although the finding was of borderline significance. The significance increased after two years of treatment (OR 1.4, 95% CI 1.03 to 2.0). Information about this risk will be added to the Warnings and Precautions section of the label for pioglitazone-containing medicines. The patient Medication Guide for these medicines will also be revised to include information on the risk of bladder cancer.</a:t>
            </a:r>
          </a:p>
          <a:p>
            <a:pPr>
              <a:spcBef>
                <a:spcPct val="0"/>
              </a:spcBef>
            </a:pPr>
            <a:endParaRPr lang="en-US">
              <a:latin typeface="Calibri" charset="0"/>
            </a:endParaRPr>
          </a:p>
          <a:p>
            <a:pPr>
              <a:spcBef>
                <a:spcPct val="0"/>
              </a:spcBef>
            </a:pPr>
            <a:r>
              <a:rPr lang="en-US" i="1">
                <a:latin typeface="Calibri" charset="0"/>
              </a:rPr>
              <a:t>Reference:</a:t>
            </a: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i="1">
              <a:latin typeface="Calibri" charset="0"/>
            </a:endParaRPr>
          </a:p>
          <a:p>
            <a:pPr>
              <a:spcBef>
                <a:spcPct val="0"/>
              </a:spcBef>
            </a:pPr>
            <a:r>
              <a:rPr lang="en-US" i="1">
                <a:latin typeface="Calibri" charset="0"/>
              </a:rPr>
              <a:t>U.S. Food and Drug Administration. FDA Drug Safety Communication: Update to ongoing safety review of Actos (pioglitazone) and increased risk of bladder cancer. www.fda.gov/Drugs/DrugSafety/ucm259150.htm#aihp. Accessed June 2011.</a:t>
            </a:r>
          </a:p>
          <a:p>
            <a:pPr>
              <a:spcBef>
                <a:spcPct val="0"/>
              </a:spcBef>
            </a:pPr>
            <a:endParaRPr lang="en-US" i="1">
              <a:latin typeface="Calibri" charset="0"/>
            </a:endParaRPr>
          </a:p>
          <a:p>
            <a:pPr>
              <a:spcBef>
                <a:spcPct val="0"/>
              </a:spcBef>
            </a:pPr>
            <a:r>
              <a:rPr lang="en-US" i="1">
                <a:latin typeface="Calibri" charset="0"/>
              </a:rPr>
              <a:t>Lewis JD, Ferrara A, Peng T, et al. Risk of bladder cancer among diabetic patients treated with pioglitazone: interim report of a longitudinal cohort study. Diabetes Care. 2011;34:916-22.</a:t>
            </a:r>
          </a:p>
          <a:p>
            <a:pPr>
              <a:spcBef>
                <a:spcPct val="0"/>
              </a:spcBef>
            </a:pPr>
            <a:r>
              <a:rPr lang="en-US" i="1">
                <a:latin typeface="Calibri" charset="0"/>
              </a:rPr>
              <a:t>www.ncbi.nlm.nih.gov/pubmed/21447663</a:t>
            </a:r>
          </a:p>
          <a:p>
            <a:pPr>
              <a:spcBef>
                <a:spcPct val="0"/>
              </a:spcBef>
            </a:pPr>
            <a:endParaRPr lang="en-US">
              <a:latin typeface="Calibri" charset="0"/>
            </a:endParaRPr>
          </a:p>
          <a:p>
            <a:pPr>
              <a:spcBef>
                <a:spcPct val="0"/>
              </a:spcBef>
            </a:pPr>
            <a:endParaRPr lang="en-US">
              <a:latin typeface="Calibri"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5CB7F1-0ACF-9846-9947-6EC147E97DC2}" type="slidenum">
              <a:rPr lang="en-US"/>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Overview of Adverse Events and Side Effects</a:t>
            </a:r>
          </a:p>
          <a:p>
            <a:pPr>
              <a:spcBef>
                <a:spcPct val="0"/>
              </a:spcBef>
            </a:pPr>
            <a:endParaRPr lang="en-US">
              <a:latin typeface="Calibri" charset="0"/>
            </a:endParaRPr>
          </a:p>
          <a:p>
            <a:pPr>
              <a:spcBef>
                <a:spcPct val="0"/>
              </a:spcBef>
            </a:pPr>
            <a:r>
              <a:rPr lang="en-US">
                <a:latin typeface="Calibri" charset="0"/>
              </a:rPr>
              <a:t>Mild to Moderate Hypoglycemia</a:t>
            </a:r>
          </a:p>
          <a:p>
            <a:pPr>
              <a:spcBef>
                <a:spcPct val="0"/>
              </a:spcBef>
            </a:pPr>
            <a:r>
              <a:rPr lang="en-US">
                <a:latin typeface="Calibri" charset="0"/>
              </a:rPr>
              <a:t>Hypoglycemic episodes were three to seven times as frequent in people taking sulfonylureas as in those taking metformin,  thiazolidinediones, or DPP-4 inhibitors (moderate to high strength of evidence). Combination therapies that included a sulfonylurea plus metformin also had an excess hypoglycemia risk when compared to metformin plus a thiazolidinedione (moderate strength of evidence). No monotherapy or combination therapy convincingly demonstrated more occurrences of severe hypoglycemia than another. </a:t>
            </a:r>
          </a:p>
          <a:p>
            <a:pPr>
              <a:spcBef>
                <a:spcPct val="0"/>
              </a:spcBef>
            </a:pPr>
            <a:r>
              <a:rPr lang="en-US">
                <a:latin typeface="Calibri" charset="0"/>
              </a:rPr>
              <a:t>Gastrointestinal side effects</a:t>
            </a:r>
          </a:p>
          <a:p>
            <a:pPr>
              <a:spcBef>
                <a:spcPct val="0"/>
              </a:spcBef>
            </a:pPr>
            <a:r>
              <a:rPr lang="en-US">
                <a:latin typeface="Calibri" charset="0"/>
              </a:rPr>
              <a:t>Metformin was associated with higher risk of gastrointestinal side effects than were all other medications, regardless of whether the  metformin was used as monotherapy or as part of combination therapy (moderate to high strength of evidence). </a:t>
            </a:r>
          </a:p>
          <a:p>
            <a:pPr>
              <a:spcBef>
                <a:spcPct val="0"/>
              </a:spcBef>
            </a:pPr>
            <a:r>
              <a:rPr lang="en-US">
                <a:latin typeface="Calibri" charset="0"/>
              </a:rPr>
              <a:t>Congestive heart failure</a:t>
            </a:r>
          </a:p>
          <a:p>
            <a:pPr>
              <a:spcBef>
                <a:spcPct val="0"/>
              </a:spcBef>
            </a:pPr>
            <a:r>
              <a:rPr lang="en-US">
                <a:latin typeface="Calibri" charset="0"/>
              </a:rPr>
              <a:t>There was moderate strength evidence for a higher risk of CHF with thiazolidinedione monotherapy than with sulfonylurea monotherapy (OR 1.68, 95% CI 0.99 to 2.85). Low-grade evidence from the RECORD trial showed that the combination of thiazolidinediones and another agent (second or third generation sulfonylurea or metformin) was associated with a significant doubling in the risk of heart failure in comparison to the combination of sulfonylurea and metformin (61/2220 versus 29/2227, RR 2.1, 95 percent CI, 1.35 to 3.27). No long-term trials assessed the comparative effects of the DPP-4 inhibitors and GLP-1 receptor agonists on the risk of heart failure. No further conclusions could be drawn regarding CHF risk from other drug comparisons of interest, either because of an absence of evidence, conflicting results, or the low quality of the studies. </a:t>
            </a:r>
          </a:p>
          <a:p>
            <a:pPr>
              <a:spcBef>
                <a:spcPct val="0"/>
              </a:spcBef>
            </a:pPr>
            <a:endParaRPr lang="en-US">
              <a:latin typeface="Calibri" charset="0"/>
            </a:endParaRPr>
          </a:p>
          <a:p>
            <a:pPr>
              <a:spcBef>
                <a:spcPct val="0"/>
              </a:spcBef>
            </a:pPr>
            <a:r>
              <a:rPr lang="en-US">
                <a:latin typeface="Calibri" charset="0"/>
              </a:rPr>
              <a:t>In 2007, the FDA issued an alert and changed labeling to state that TZDs cause or exacerbate CHF in some patients. In 2010, the FDA placed additional prescribing restrictions on rosiglitazone use for type 2 diabetes in response to data that suggest an elevated risk of cardiovascular events including myocardial infarction and stroke. </a:t>
            </a:r>
          </a:p>
          <a:p>
            <a:pPr>
              <a:spcBef>
                <a:spcPct val="0"/>
              </a:spcBef>
            </a:pPr>
            <a:r>
              <a:rPr lang="en-US">
                <a:latin typeface="Calibri" charset="0"/>
              </a:rPr>
              <a:t>Hip and nonhip Fractures</a:t>
            </a:r>
          </a:p>
          <a:p>
            <a:pPr>
              <a:spcBef>
                <a:spcPct val="0"/>
              </a:spcBef>
            </a:pPr>
            <a:r>
              <a:rPr lang="en-US">
                <a:latin typeface="Calibri" charset="0"/>
              </a:rPr>
              <a:t>There was high strength of evidence showing that thiazolidinediones, either in combination with another medication or as monotherapy, were associated with a 1.5-fold higher risk of bone fractures than was metformin alone or in combination with sulfonylurea. </a:t>
            </a:r>
          </a:p>
          <a:p>
            <a:pPr>
              <a:spcBef>
                <a:spcPct val="0"/>
              </a:spcBef>
            </a:pPr>
            <a:r>
              <a:rPr lang="en-US">
                <a:latin typeface="Calibri" charset="0"/>
              </a:rPr>
              <a:t>Other adverse events</a:t>
            </a:r>
          </a:p>
          <a:p>
            <a:pPr>
              <a:spcBef>
                <a:spcPct val="0"/>
              </a:spcBef>
            </a:pPr>
            <a:r>
              <a:rPr lang="en-US">
                <a:latin typeface="Calibri" charset="0"/>
              </a:rPr>
              <a:t>Reports of four types of adverse events were found that were not addressed in the previous 2007 evidence report: macular edema, cholecystitis,  pancreatitis, and fractures. Except for fractures, the majority of the evidence was graded as low strength because the availability of only a few studies and events limited the assessment of consistency and precision of the results. There was also only a little evidence regarding liver injury and cancer, outcomes included in the 2007 evidence report. However, in agreement with other reviews, there was a moderate  strength of evidence for a lack of increased risk of lactic acidosis with metformin treatment, as compared to a sulfonylurea or a combination of metformin and sulfonylurea. </a:t>
            </a:r>
          </a:p>
          <a:p>
            <a:pPr>
              <a:spcBef>
                <a:spcPct val="0"/>
              </a:spcBef>
            </a:pPr>
            <a:endParaRPr lang="en-US">
              <a:latin typeface="Calibri" charset="0"/>
            </a:endParaRPr>
          </a:p>
          <a:p>
            <a:pPr>
              <a:spcBef>
                <a:spcPct val="0"/>
              </a:spcBef>
            </a:pPr>
            <a:r>
              <a:rPr lang="en-US" i="1">
                <a:latin typeface="Calibri" charset="0"/>
              </a:rPr>
              <a:t>References:</a:t>
            </a: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i="1">
              <a:latin typeface="Calibri" charset="0"/>
            </a:endParaRPr>
          </a:p>
          <a:p>
            <a:pPr>
              <a:spcBef>
                <a:spcPct val="0"/>
              </a:spcBef>
            </a:pPr>
            <a:r>
              <a:rPr lang="en-US" i="1">
                <a:latin typeface="Calibri" charset="0"/>
              </a:rPr>
              <a:t>Bolen S, Wilson L, Vassy J, et al. Comparative Effectiveness and Safety of Oral Diabetes Medications for Adults With Type 2 Diabetes. Comparative Effectiveness Review No. 8. (Prepared by Johns Hopkins Evidence-based Practice Center under Contract No. 290-02-0018.) Rockville, MD: Agency for Healthcare Research and Quality. July 2007. Available at: www.effectivehealthcare.ahrq.gov/index.cfm/search-for-guides-reviews-and-reports/?pageaction=displayproduct&amp;productid=40.</a:t>
            </a:r>
          </a:p>
          <a:p>
            <a:pPr>
              <a:spcBef>
                <a:spcPct val="0"/>
              </a:spcBef>
            </a:pPr>
            <a:endParaRPr lang="en-US" i="1">
              <a:latin typeface="Calibri" charset="0"/>
            </a:endParaRPr>
          </a:p>
          <a:p>
            <a:pPr>
              <a:spcBef>
                <a:spcPct val="0"/>
              </a:spcBef>
            </a:pPr>
            <a:r>
              <a:rPr lang="en-US" i="1">
                <a:latin typeface="Calibri" charset="0"/>
              </a:rPr>
              <a:t>Home PD, Pocock SJ, Beck-Nielsen H, et al. Rosiglitazone evaluated for cardiovascular outcomes in oral agent combination therapy for  type 2 diabetes (RECORD): a multicentre, randomised, open-label trial. Lancet 2009;373(9681):2125-2135.</a:t>
            </a:r>
          </a:p>
          <a:p>
            <a:pPr>
              <a:spcBef>
                <a:spcPct val="0"/>
              </a:spcBef>
            </a:pPr>
            <a:r>
              <a:rPr lang="en-US" i="1">
                <a:latin typeface="Calibri" charset="0"/>
              </a:rPr>
              <a:t>www.ncbi.nlm.nih.gov/pubmed/19501900</a:t>
            </a:r>
          </a:p>
          <a:p>
            <a:pPr>
              <a:spcBef>
                <a:spcPct val="0"/>
              </a:spcBef>
            </a:pPr>
            <a:endParaRPr lang="en-US" i="1">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99363A6-D536-4B42-929A-E7D50CB82BE0}" type="slidenum">
              <a:rPr lang="en-US"/>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Hypoglycemic Adverse Events: Comparisons of Monotherapies</a:t>
            </a:r>
          </a:p>
          <a:p>
            <a:pPr>
              <a:spcBef>
                <a:spcPct val="0"/>
              </a:spcBef>
            </a:pPr>
            <a:endParaRPr lang="en-US">
              <a:latin typeface="Calibri" charset="0"/>
            </a:endParaRPr>
          </a:p>
          <a:p>
            <a:pPr>
              <a:spcBef>
                <a:spcPct val="0"/>
              </a:spcBef>
            </a:pPr>
            <a:r>
              <a:rPr lang="en-US">
                <a:latin typeface="Calibri" charset="0"/>
              </a:rPr>
              <a:t>Mild to Moderate Hypoglycemia</a:t>
            </a:r>
          </a:p>
          <a:p>
            <a:pPr>
              <a:spcBef>
                <a:spcPct val="0"/>
              </a:spcBef>
            </a:pPr>
            <a:r>
              <a:rPr lang="en-US">
                <a:latin typeface="Calibri" charset="0"/>
              </a:rPr>
              <a:t>There was high strength of evidence to conclude that the risk of hypoglycemia with sulfonylureas exceeds the risk with metformin with a  pooled OR for mild to moderate hypoglycemic events of 4.6 (95 percent CI, 3.2 to 6.5) for sulfonylurea versus metformin. There was high strength of evidence to conclude that the risk of hypoglycemia with sulfonylureas exceeds the risk with thiazolidinediones with a pooled OR of 3.9, 95 percent CI, 3.0 to 4.9 for mild to moderate hypoglycemia. Moderate-grade evidence showed that the risk of hypoglycemia with sulfonylurea exceeds the risk with DPP-4 inhibitors. Moderate-grade evidence showed a modest increase (OR 3.0, 95 percent, CI 1.8 to 5.2) in risk of hypoglycemia with meglitinides over metformin. Moderate-grade evidence also showed that the risk of hypoglycemia with metformin is comparable to the risk with thiazolidinediones. </a:t>
            </a:r>
          </a:p>
          <a:p>
            <a:pPr>
              <a:spcBef>
                <a:spcPct val="0"/>
              </a:spcBef>
            </a:pPr>
            <a:endParaRPr lang="en-US">
              <a:latin typeface="Calibri" charset="0"/>
            </a:endParaRPr>
          </a:p>
          <a:p>
            <a:pPr>
              <a:spcBef>
                <a:spcPct val="0"/>
              </a:spcBef>
            </a:pPr>
            <a:r>
              <a:rPr lang="en-US" i="1">
                <a:latin typeface="Calibri" charset="0"/>
              </a:rPr>
              <a:t>References:</a:t>
            </a: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i="1">
              <a:latin typeface="Calibri" charset="0"/>
            </a:endParaRPr>
          </a:p>
          <a:p>
            <a:pPr>
              <a:spcBef>
                <a:spcPct val="0"/>
              </a:spcBef>
            </a:pPr>
            <a:r>
              <a:rPr lang="en-US" i="1">
                <a:latin typeface="Calibri" charset="0"/>
              </a:rPr>
              <a:t>Bolen S, Wilson L, Vassy J, et al. Comparative Effectiveness and Safety of Oral Diabetes Medications for Adults With Type 2 Diabetes. Comparative Effectiveness Review No. 8. (Prepared by Johns Hopkins Evidence-based Practice Center under Contract No. 290-02-0018.) Rockville, MD: Agency for Healthcare Research and Quality. July 2007. Available at: www.effectivehealthcare.ahrq.gov/index.cfm/search-for-guides-reviews-and-reports/?pageaction=displayproduct&amp;productid=40.</a:t>
            </a:r>
          </a:p>
          <a:p>
            <a:pPr>
              <a:spcBef>
                <a:spcPct val="0"/>
              </a:spcBef>
            </a:pPr>
            <a:endParaRPr lang="en-US">
              <a:latin typeface="Calibri" charset="0"/>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5C7FD1FE-3A21-A74F-9D38-19F44AC0A454}" type="slidenum">
              <a:rPr lang="en-US"/>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Gastrointestinal Adverse Events: Comparisons of Monotherapies</a:t>
            </a:r>
          </a:p>
          <a:p>
            <a:pPr>
              <a:spcBef>
                <a:spcPct val="0"/>
              </a:spcBef>
            </a:pPr>
            <a:endParaRPr lang="en-US">
              <a:latin typeface="Calibri" charset="0"/>
            </a:endParaRPr>
          </a:p>
          <a:p>
            <a:pPr>
              <a:spcBef>
                <a:spcPct val="0"/>
              </a:spcBef>
            </a:pPr>
            <a:r>
              <a:rPr lang="en-US">
                <a:latin typeface="Calibri" charset="0"/>
              </a:rPr>
              <a:t>Gastrointestinal (GI) Side Effects</a:t>
            </a:r>
          </a:p>
          <a:p>
            <a:pPr>
              <a:spcBef>
                <a:spcPct val="0"/>
              </a:spcBef>
            </a:pPr>
            <a:r>
              <a:rPr lang="en-US">
                <a:latin typeface="Calibri" charset="0"/>
              </a:rPr>
              <a:t>High-grade evidence showed that metformin was associated with more frequent GI adverse events compared with thiazolidinediones. High strength of evidence demonstrated that the rates of GI adverse effects were similar between thiazolidinediones and sulfonylureas. Moderate strength of evidence showed that metformin was associated with more frequent GI adverse events compared with second-generation sulfonylureas. Moderate strength of evidence showed that metformin was associated with more frequent GI adverse events compared with DPP-4 inhibitors. </a:t>
            </a:r>
          </a:p>
          <a:p>
            <a:pPr>
              <a:spcBef>
                <a:spcPct val="0"/>
              </a:spcBef>
            </a:pPr>
            <a:endParaRPr lang="en-US">
              <a:latin typeface="Calibri" charset="0"/>
            </a:endParaRPr>
          </a:p>
          <a:p>
            <a:pPr>
              <a:spcBef>
                <a:spcPct val="0"/>
              </a:spcBef>
            </a:pPr>
            <a:r>
              <a:rPr lang="en-US" i="1">
                <a:latin typeface="Calibri" charset="0"/>
              </a:rPr>
              <a:t>References:</a:t>
            </a: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i="1">
              <a:latin typeface="Calibri" charset="0"/>
            </a:endParaRPr>
          </a:p>
          <a:p>
            <a:pPr>
              <a:spcBef>
                <a:spcPct val="0"/>
              </a:spcBef>
            </a:pPr>
            <a:r>
              <a:rPr lang="en-US" i="1">
                <a:latin typeface="Calibri" charset="0"/>
              </a:rPr>
              <a:t>Bolen S, Wilson L, Vassy J, et al. Comparative Effectiveness and Safety of Oral Diabetes Medications for Adults With Type 2 Diabetes. Comparative Effectiveness Review No. 8. (Prepared by Johns Hopkins Evidence-based Practice Center under Contract No. 290-02-0018.) Rockville, MD: Agency for Healthcare Research and Quality. July 2007. Available at: www.effectivehealthcare.ahrq.gov/index.cfm/search-for-guides-reviews-and-reports/?pageaction=displayproduct&amp;productid=40.</a:t>
            </a: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F7A3C62-E35A-CA40-B8E3-32056E67AE1F}" type="slidenum">
              <a:rPr lang="en-US"/>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Other Adverse Events and Side Effects: Comparisons of Monotherapies</a:t>
            </a:r>
          </a:p>
          <a:p>
            <a:pPr>
              <a:spcBef>
                <a:spcPct val="0"/>
              </a:spcBef>
            </a:pPr>
            <a:endParaRPr lang="en-US">
              <a:latin typeface="Calibri" charset="0"/>
            </a:endParaRPr>
          </a:p>
          <a:p>
            <a:pPr>
              <a:spcBef>
                <a:spcPct val="0"/>
              </a:spcBef>
            </a:pPr>
            <a:r>
              <a:rPr lang="en-US">
                <a:latin typeface="Calibri" charset="0"/>
              </a:rPr>
              <a:t>Liver Injury</a:t>
            </a:r>
          </a:p>
          <a:p>
            <a:pPr>
              <a:spcBef>
                <a:spcPct val="0"/>
              </a:spcBef>
            </a:pPr>
            <a:r>
              <a:rPr lang="en-US">
                <a:latin typeface="Calibri" charset="0"/>
              </a:rPr>
              <a:t>High-grade evidence showed that rates of liver injury are similar between thiazolidinediones and sulfonylureas. Moderate-grade evidence showed that the rates of liver injury are similar between thiazolidinediones and metformin. </a:t>
            </a:r>
          </a:p>
          <a:p>
            <a:pPr>
              <a:spcBef>
                <a:spcPct val="0"/>
              </a:spcBef>
            </a:pPr>
            <a:endParaRPr lang="en-US">
              <a:latin typeface="Calibri" charset="0"/>
            </a:endParaRPr>
          </a:p>
          <a:p>
            <a:pPr>
              <a:spcBef>
                <a:spcPct val="0"/>
              </a:spcBef>
            </a:pPr>
            <a:r>
              <a:rPr lang="en-US">
                <a:latin typeface="Calibri" charset="0"/>
              </a:rPr>
              <a:t>Hip and Nonhip Fractures</a:t>
            </a:r>
          </a:p>
          <a:p>
            <a:pPr>
              <a:spcBef>
                <a:spcPct val="0"/>
              </a:spcBef>
            </a:pPr>
            <a:r>
              <a:rPr lang="en-US">
                <a:latin typeface="Calibri" charset="0"/>
              </a:rPr>
              <a:t>High-grade evidence showed that thiazolidinediones, either in combination with another medication or as monotherapy, are associated with a higher risk of bone fractures compared with metformin alone or in combination with sulfonylurea. </a:t>
            </a:r>
          </a:p>
          <a:p>
            <a:pPr>
              <a:spcBef>
                <a:spcPct val="0"/>
              </a:spcBef>
            </a:pPr>
            <a:endParaRPr lang="en-US">
              <a:latin typeface="Calibri" charset="0"/>
            </a:endParaRPr>
          </a:p>
          <a:p>
            <a:pPr>
              <a:spcBef>
                <a:spcPct val="0"/>
              </a:spcBef>
            </a:pPr>
            <a:r>
              <a:rPr lang="en-US">
                <a:latin typeface="Calibri" charset="0"/>
              </a:rPr>
              <a:t>Congestive Heart Failure</a:t>
            </a:r>
          </a:p>
          <a:p>
            <a:pPr>
              <a:spcBef>
                <a:spcPct val="0"/>
              </a:spcBef>
            </a:pPr>
            <a:r>
              <a:rPr lang="en-US">
                <a:latin typeface="Calibri" charset="0"/>
              </a:rPr>
              <a:t>Moderate evidence showed that thiazolidinediones increase the risk of heart failure when compared to sulfonylureas. There were no long-term trials that provide a robust assessment of the comparative safety of the DPP-4 inhibitors and GLP-1 receptor agonists on the risk of heart failure. </a:t>
            </a:r>
          </a:p>
          <a:p>
            <a:pPr>
              <a:spcBef>
                <a:spcPct val="0"/>
              </a:spcBef>
            </a:pPr>
            <a:endParaRPr lang="en-US">
              <a:latin typeface="Calibri" charset="0"/>
            </a:endParaRPr>
          </a:p>
          <a:p>
            <a:pPr>
              <a:spcBef>
                <a:spcPct val="0"/>
              </a:spcBef>
            </a:pPr>
            <a:r>
              <a:rPr lang="en-US">
                <a:latin typeface="Calibri" charset="0"/>
              </a:rPr>
              <a:t>Severe Lactic Acidosis</a:t>
            </a:r>
          </a:p>
          <a:p>
            <a:pPr>
              <a:spcBef>
                <a:spcPct val="0"/>
              </a:spcBef>
            </a:pPr>
            <a:r>
              <a:rPr lang="en-US">
                <a:latin typeface="Calibri" charset="0"/>
              </a:rPr>
              <a:t>Moderate strength of evidence indicated that there is no increased risk of lactic acidosis in metformin users compared to those using a sulfonylurea or a combination of metformin and a sulfonylurea.</a:t>
            </a:r>
          </a:p>
          <a:p>
            <a:pPr>
              <a:spcBef>
                <a:spcPct val="0"/>
              </a:spcBef>
            </a:pPr>
            <a:endParaRPr lang="en-US" i="1">
              <a:latin typeface="Calibri" charset="0"/>
            </a:endParaRPr>
          </a:p>
          <a:p>
            <a:pPr>
              <a:spcBef>
                <a:spcPct val="0"/>
              </a:spcBef>
            </a:pPr>
            <a:r>
              <a:rPr lang="en-US" i="1">
                <a:latin typeface="Calibri" charset="0"/>
              </a:rPr>
              <a:t>References:</a:t>
            </a: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i="1">
              <a:latin typeface="Calibri" charset="0"/>
            </a:endParaRPr>
          </a:p>
          <a:p>
            <a:pPr>
              <a:spcBef>
                <a:spcPct val="0"/>
              </a:spcBef>
            </a:pPr>
            <a:r>
              <a:rPr lang="en-US" i="1">
                <a:latin typeface="Calibri" charset="0"/>
              </a:rPr>
              <a:t>Bolen S, Wilson L, Vassy J, et al. Comparative Effectiveness and Safety of Oral Diabetes Medications for Adults With Type 2 Diabetes. Comparative Effectiveness Review No. 8. (Prepared by Johns Hopkins Evidence-based Practice Center under Contract No. 290-02-0018.) Rockville, MD: Agency for Healthcare Research and Quality. July 2007. Available at: www.effectivehealthcare.ahrq.gov/index.cfm/search-for-guides-reviews-and-reports/?pageaction=displayproduct&amp;productid=40.</a:t>
            </a:r>
          </a:p>
          <a:p>
            <a:pPr>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2ADF883-A813-E949-832A-090B7C2D3F19}" type="slidenum">
              <a:rPr lang="en-US"/>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US" sz="900" b="1">
                <a:latin typeface="Calibri" charset="0"/>
                <a:cs typeface="Times New Roman" charset="0"/>
              </a:rPr>
              <a:t>Adverse Events and Side Effects: Monotherapy Versus Two-Drug Combination Therapy</a:t>
            </a:r>
          </a:p>
          <a:p>
            <a:pPr>
              <a:lnSpc>
                <a:spcPct val="80000"/>
              </a:lnSpc>
              <a:spcBef>
                <a:spcPct val="0"/>
              </a:spcBef>
            </a:pPr>
            <a:endParaRPr lang="en-US" sz="900" b="1">
              <a:latin typeface="Calibri" charset="0"/>
              <a:cs typeface="Times New Roman" charset="0"/>
            </a:endParaRPr>
          </a:p>
          <a:p>
            <a:pPr>
              <a:lnSpc>
                <a:spcPct val="80000"/>
              </a:lnSpc>
              <a:spcBef>
                <a:spcPct val="0"/>
              </a:spcBef>
            </a:pPr>
            <a:r>
              <a:rPr lang="en-US" sz="900" b="1">
                <a:latin typeface="Calibri" charset="0"/>
                <a:cs typeface="Times New Roman" charset="0"/>
              </a:rPr>
              <a:t>Mild to Moderate Hypoglycemia</a:t>
            </a:r>
          </a:p>
          <a:p>
            <a:pPr>
              <a:lnSpc>
                <a:spcPct val="80000"/>
              </a:lnSpc>
              <a:spcBef>
                <a:spcPct val="0"/>
              </a:spcBef>
            </a:pPr>
            <a:r>
              <a:rPr lang="en-US" sz="900">
                <a:latin typeface="Calibri" charset="0"/>
                <a:cs typeface="Times New Roman" charset="0"/>
              </a:rPr>
              <a:t>Moderate strength of evidence showed that the risk of hypoglycemia with metformin plus sulfonylurea or metformin plus a thiazolidinedione is higher than the risk with metformin alone. Moderate strength of evidence showed that metformin with a DPP-4 inhibitor has similar risk of hypoglycemia as metformin alone.</a:t>
            </a:r>
          </a:p>
          <a:p>
            <a:pPr>
              <a:lnSpc>
                <a:spcPct val="80000"/>
              </a:lnSpc>
              <a:spcBef>
                <a:spcPct val="0"/>
              </a:spcBef>
            </a:pPr>
            <a:endParaRPr lang="en-US" sz="900">
              <a:latin typeface="Calibri" charset="0"/>
              <a:cs typeface="Times New Roman" charset="0"/>
            </a:endParaRPr>
          </a:p>
          <a:p>
            <a:pPr>
              <a:lnSpc>
                <a:spcPct val="80000"/>
              </a:lnSpc>
              <a:spcBef>
                <a:spcPct val="0"/>
              </a:spcBef>
            </a:pPr>
            <a:r>
              <a:rPr lang="en-US" sz="900" b="1">
                <a:latin typeface="Calibri" charset="0"/>
                <a:cs typeface="Times New Roman" charset="0"/>
              </a:rPr>
              <a:t>Gastrointestinal (GI) Side Effects</a:t>
            </a:r>
          </a:p>
          <a:p>
            <a:pPr>
              <a:lnSpc>
                <a:spcPct val="80000"/>
              </a:lnSpc>
              <a:spcBef>
                <a:spcPct val="0"/>
              </a:spcBef>
            </a:pPr>
            <a:r>
              <a:rPr lang="en-US" sz="900">
                <a:latin typeface="Calibri" charset="0"/>
                <a:cs typeface="Times New Roman" charset="0"/>
              </a:rPr>
              <a:t>Moderate strength of evidence showed that metformin monotherapy was associated with more frequent GI adverse events than the combination of metformin plus a second-generation sulfonylurea or metformin plus thiazolidinediones if the metformin component was a lower dose than the metformin monotherapy arm.</a:t>
            </a:r>
            <a:endParaRPr lang="en-US" sz="900" b="1">
              <a:latin typeface="Calibri" charset="0"/>
              <a:cs typeface="Times New Roman" charset="0"/>
            </a:endParaRPr>
          </a:p>
          <a:p>
            <a:pPr>
              <a:lnSpc>
                <a:spcPct val="80000"/>
              </a:lnSpc>
              <a:spcBef>
                <a:spcPct val="0"/>
              </a:spcBef>
            </a:pPr>
            <a:endParaRPr lang="en-US" sz="900" b="1">
              <a:latin typeface="Calibri" charset="0"/>
              <a:cs typeface="Times New Roman" charset="0"/>
            </a:endParaRPr>
          </a:p>
          <a:p>
            <a:pPr>
              <a:lnSpc>
                <a:spcPct val="80000"/>
              </a:lnSpc>
              <a:spcBef>
                <a:spcPct val="0"/>
              </a:spcBef>
            </a:pPr>
            <a:r>
              <a:rPr lang="en-US" sz="900" b="1">
                <a:latin typeface="Calibri" charset="0"/>
                <a:cs typeface="Times New Roman" charset="0"/>
              </a:rPr>
              <a:t>Hip and nonhip Fractures</a:t>
            </a:r>
          </a:p>
          <a:p>
            <a:pPr>
              <a:lnSpc>
                <a:spcPct val="80000"/>
              </a:lnSpc>
              <a:spcBef>
                <a:spcPct val="0"/>
              </a:spcBef>
            </a:pPr>
            <a:r>
              <a:rPr lang="en-US" sz="900">
                <a:latin typeface="Calibri" charset="0"/>
                <a:cs typeface="Times New Roman" charset="0"/>
              </a:rPr>
              <a:t>High-grade evidence showed that thiazolidinediones, either in combination with another medication or as monotherapy, are associated with a higher risk of bone fractures compared with metformin alone or in combination with sulfonylurea.</a:t>
            </a:r>
          </a:p>
          <a:p>
            <a:pPr>
              <a:lnSpc>
                <a:spcPct val="80000"/>
              </a:lnSpc>
              <a:spcBef>
                <a:spcPct val="0"/>
              </a:spcBef>
            </a:pPr>
            <a:endParaRPr lang="en-US" sz="900" b="1">
              <a:latin typeface="Calibri" charset="0"/>
              <a:cs typeface="Times New Roman" charset="0"/>
            </a:endParaRPr>
          </a:p>
          <a:p>
            <a:pPr>
              <a:lnSpc>
                <a:spcPct val="80000"/>
              </a:lnSpc>
              <a:spcBef>
                <a:spcPct val="0"/>
              </a:spcBef>
            </a:pPr>
            <a:r>
              <a:rPr lang="en-US" sz="900" b="1">
                <a:latin typeface="Calibri" charset="0"/>
                <a:cs typeface="Times New Roman" charset="0"/>
              </a:rPr>
              <a:t>Severe Lactic Acidosis</a:t>
            </a:r>
          </a:p>
          <a:p>
            <a:pPr>
              <a:lnSpc>
                <a:spcPct val="80000"/>
              </a:lnSpc>
              <a:spcBef>
                <a:spcPct val="0"/>
              </a:spcBef>
            </a:pPr>
            <a:r>
              <a:rPr lang="en-US" sz="900">
                <a:latin typeface="Calibri" charset="0"/>
                <a:cs typeface="Times New Roman" charset="0"/>
              </a:rPr>
              <a:t>Moderate strength of evidence indicated that there is no increased risk of lactic acidosis in metformin users compared to those using a sulfonylurea or a combination of metformin and a sulfonylurea.</a:t>
            </a:r>
          </a:p>
          <a:p>
            <a:pPr>
              <a:lnSpc>
                <a:spcPct val="80000"/>
              </a:lnSpc>
              <a:spcBef>
                <a:spcPct val="0"/>
              </a:spcBef>
            </a:pPr>
            <a:endParaRPr lang="en-US" sz="900">
              <a:latin typeface="Calibri" charset="0"/>
              <a:cs typeface="Times New Roman" charset="0"/>
            </a:endParaRPr>
          </a:p>
          <a:p>
            <a:pPr>
              <a:lnSpc>
                <a:spcPct val="80000"/>
              </a:lnSpc>
              <a:spcBef>
                <a:spcPct val="0"/>
              </a:spcBef>
            </a:pPr>
            <a:r>
              <a:rPr lang="en-US" sz="900" i="1">
                <a:latin typeface="Calibri" charset="0"/>
                <a:cs typeface="Times New Roman" charset="0"/>
              </a:rPr>
              <a:t>Reference:</a:t>
            </a:r>
          </a:p>
          <a:p>
            <a:pPr>
              <a:lnSpc>
                <a:spcPct val="70000"/>
              </a:lnSpc>
              <a:spcBef>
                <a:spcPct val="0"/>
              </a:spcBef>
            </a:pPr>
            <a:r>
              <a:rPr lang="en-US" sz="900" i="1">
                <a:latin typeface="Calibri" charset="0"/>
                <a:cs typeface="Times New Roman"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If background info is needed:</a:t>
            </a:r>
          </a:p>
          <a:p>
            <a:pPr>
              <a:spcBef>
                <a:spcPct val="0"/>
              </a:spcBef>
            </a:pPr>
            <a:endParaRPr lang="en-US" b="1">
              <a:latin typeface="Times New Roman" charset="0"/>
              <a:cs typeface="Times New Roman" charset="0"/>
            </a:endParaRPr>
          </a:p>
          <a:p>
            <a:pPr>
              <a:spcBef>
                <a:spcPct val="0"/>
              </a:spcBef>
            </a:pPr>
            <a:r>
              <a:rPr lang="en-US" b="1">
                <a:latin typeface="Times New Roman" charset="0"/>
                <a:cs typeface="Times New Roman" charset="0"/>
              </a:rPr>
              <a:t>Background: Type 2 Diabetes</a:t>
            </a:r>
            <a:endParaRPr lang="en-US">
              <a:latin typeface="Times New Roman" charset="0"/>
              <a:cs typeface="Times New Roman" charset="0"/>
            </a:endParaRPr>
          </a:p>
          <a:p>
            <a:pPr>
              <a:spcBef>
                <a:spcPct val="0"/>
              </a:spcBef>
            </a:pPr>
            <a:r>
              <a:rPr lang="en-US">
                <a:latin typeface="Times New Roman" charset="0"/>
                <a:cs typeface="Times New Roman" charset="0"/>
              </a:rPr>
              <a:t>Type 2 diabetes is a common chronic illness characterized by insulin resistance, and eventually by decreased insulin secretion by pancreatic beta cells, leading to chronic hyperglycemia and associated long-term disease complications. </a:t>
            </a:r>
          </a:p>
          <a:p>
            <a:pPr>
              <a:spcBef>
                <a:spcPct val="0"/>
              </a:spcBef>
            </a:pPr>
            <a:endParaRPr lang="en-US">
              <a:latin typeface="Times New Roman" charset="0"/>
              <a:cs typeface="Times New Roman" charset="0"/>
            </a:endParaRPr>
          </a:p>
          <a:p>
            <a:pPr>
              <a:spcBef>
                <a:spcPct val="0"/>
              </a:spcBef>
            </a:pPr>
            <a:r>
              <a:rPr lang="en-US" i="1">
                <a:latin typeface="Times New Roman" charset="0"/>
                <a:cs typeface="Times New Roman" charset="0"/>
              </a:rPr>
              <a:t>Reference:</a:t>
            </a:r>
          </a:p>
          <a:p>
            <a:pPr>
              <a:spcBef>
                <a:spcPct val="0"/>
              </a:spcBef>
            </a:pPr>
            <a:r>
              <a:rPr lang="da-DK" i="1">
                <a:latin typeface="Times New Roman" charset="0"/>
                <a:cs typeface="Times New Roman" charset="0"/>
              </a:rPr>
              <a:t>Cowie CC, Rust KF, Byrd-Holt DD et al. </a:t>
            </a:r>
            <a:r>
              <a:rPr lang="en-US" i="1">
                <a:latin typeface="Times New Roman" charset="0"/>
                <a:cs typeface="Times New Roman" charset="0"/>
              </a:rPr>
              <a:t>Prevalence of diabetes and impaired fasting glucose in adults in the U.S. population: National Health And Nutrition Examination Survey 1999-2002. Diabetes Care 2006; 29(6):1263–8.</a:t>
            </a:r>
          </a:p>
          <a:p>
            <a:pPr>
              <a:spcBef>
                <a:spcPct val="0"/>
              </a:spcBef>
            </a:pPr>
            <a:endParaRPr lang="en-US">
              <a:latin typeface="Calibri" charset="0"/>
            </a:endParaRPr>
          </a:p>
          <a:p>
            <a:pPr>
              <a:lnSpc>
                <a:spcPct val="90000"/>
              </a:lnSpc>
              <a:spcBef>
                <a:spcPct val="0"/>
              </a:spcBef>
            </a:pPr>
            <a:r>
              <a:rPr lang="en-US" b="1">
                <a:latin typeface="Times New Roman" charset="0"/>
                <a:cs typeface="Times New Roman" charset="0"/>
              </a:rPr>
              <a:t>Background: Public Health Impact</a:t>
            </a:r>
            <a:endParaRPr lang="en-US">
              <a:latin typeface="Times New Roman" charset="0"/>
              <a:cs typeface="Times New Roman" charset="0"/>
            </a:endParaRPr>
          </a:p>
          <a:p>
            <a:pPr>
              <a:lnSpc>
                <a:spcPct val="90000"/>
              </a:lnSpc>
              <a:spcBef>
                <a:spcPct val="0"/>
              </a:spcBef>
            </a:pPr>
            <a:r>
              <a:rPr lang="en-US">
                <a:latin typeface="Times New Roman" charset="0"/>
                <a:cs typeface="Times New Roman" charset="0"/>
              </a:rPr>
              <a:t>In the United States, the prevalence of diabetes increased from 5.1 percent during 1988–1994 to 6.5 percent during 1999–2002. Like many chronic illnesses, diabetes disproportionately affects older people. It is associated with obesity, and its prevalence is higher among racial and ethnic minority populations. The annual economic burden of diabetes is estimated to be $174 billion and is increasing, mostly because of the costly complications of the disease. </a:t>
            </a:r>
          </a:p>
          <a:p>
            <a:pPr>
              <a:lnSpc>
                <a:spcPct val="90000"/>
              </a:lnSpc>
              <a:spcBef>
                <a:spcPct val="0"/>
              </a:spcBef>
            </a:pPr>
            <a:endParaRPr lang="en-US">
              <a:latin typeface="Times New Roman" charset="0"/>
              <a:cs typeface="Times New Roman" charset="0"/>
            </a:endParaRPr>
          </a:p>
          <a:p>
            <a:pPr>
              <a:lnSpc>
                <a:spcPct val="90000"/>
              </a:lnSpc>
              <a:spcBef>
                <a:spcPct val="0"/>
              </a:spcBef>
            </a:pPr>
            <a:r>
              <a:rPr lang="en-US" i="1">
                <a:latin typeface="Times New Roman" charset="0"/>
                <a:cs typeface="Times New Roman" charset="0"/>
              </a:rPr>
              <a:t>References:</a:t>
            </a:r>
          </a:p>
          <a:p>
            <a:pPr>
              <a:lnSpc>
                <a:spcPct val="90000"/>
              </a:lnSpc>
              <a:spcBef>
                <a:spcPct val="0"/>
              </a:spcBef>
            </a:pPr>
            <a:r>
              <a:rPr lang="en-US" i="1">
                <a:latin typeface="Times New Roman" charset="0"/>
                <a:cs typeface="Times New Roman" charset="0"/>
              </a:rPr>
              <a:t>Centers for Disease Control and Prevention. National Diabetes Fact Sheet: national estimates and general information on diabetes and prediabetes in the United States, 2011. Atlanta, GA: U.S. Department of Health and Human Services, Centers for Disease Control and Prevention, 2011.</a:t>
            </a:r>
          </a:p>
          <a:p>
            <a:pPr>
              <a:lnSpc>
                <a:spcPct val="90000"/>
              </a:lnSpc>
              <a:spcBef>
                <a:spcPct val="0"/>
              </a:spcBef>
            </a:pPr>
            <a:r>
              <a:rPr lang="en-US" i="1">
                <a:latin typeface="Times New Roman" charset="0"/>
                <a:cs typeface="Times New Roman" charset="0"/>
              </a:rPr>
              <a:t>http://diabetes.niddk.nih.gov/dm/pubs/statistics/DM_Statistics.pdf</a:t>
            </a:r>
          </a:p>
          <a:p>
            <a:pPr>
              <a:lnSpc>
                <a:spcPct val="90000"/>
              </a:lnSpc>
              <a:spcBef>
                <a:spcPct val="0"/>
              </a:spcBef>
            </a:pPr>
            <a:endParaRPr lang="da-DK" i="1">
              <a:latin typeface="Times New Roman" charset="0"/>
              <a:cs typeface="Times New Roman" charset="0"/>
            </a:endParaRPr>
          </a:p>
          <a:p>
            <a:pPr>
              <a:lnSpc>
                <a:spcPct val="90000"/>
              </a:lnSpc>
              <a:spcBef>
                <a:spcPct val="0"/>
              </a:spcBef>
            </a:pPr>
            <a:r>
              <a:rPr lang="da-DK" i="1">
                <a:latin typeface="Times New Roman" charset="0"/>
                <a:cs typeface="Times New Roman" charset="0"/>
              </a:rPr>
              <a:t>Cowie CC, Rust KF, Byrd-Holt DD et al. </a:t>
            </a:r>
            <a:r>
              <a:rPr lang="en-US" i="1">
                <a:latin typeface="Times New Roman" charset="0"/>
                <a:cs typeface="Times New Roman" charset="0"/>
              </a:rPr>
              <a:t>Prevalence of diabetes and impaired fasting glucose in adults in the U.S. population: National Health And Nutrition Examination Survey 1999-2002. Diabetes Care 2006; 29(6):1263—8.</a:t>
            </a:r>
          </a:p>
          <a:p>
            <a:pPr>
              <a:lnSpc>
                <a:spcPct val="90000"/>
              </a:lnSpc>
              <a:spcBef>
                <a:spcPct val="0"/>
              </a:spcBef>
            </a:pPr>
            <a:r>
              <a:rPr lang="en-US" i="1">
                <a:latin typeface="Times New Roman" charset="0"/>
                <a:cs typeface="Times New Roman" charset="0"/>
              </a:rPr>
              <a:t>www.ncbi.nlm.nih.gov/pubmed/16732006</a:t>
            </a:r>
          </a:p>
          <a:p>
            <a:pPr>
              <a:lnSpc>
                <a:spcPct val="90000"/>
              </a:lnSpc>
              <a:spcBef>
                <a:spcPct val="0"/>
              </a:spcBef>
            </a:pPr>
            <a:endParaRPr lang="en-US" i="1">
              <a:latin typeface="Times New Roman" charset="0"/>
              <a:cs typeface="Times New Roman" charset="0"/>
            </a:endParaRPr>
          </a:p>
          <a:p>
            <a:pPr>
              <a:spcBef>
                <a:spcPct val="0"/>
              </a:spcBef>
            </a:pPr>
            <a:r>
              <a:rPr lang="en-US" b="1">
                <a:latin typeface="Times New Roman" charset="0"/>
                <a:cs typeface="Times New Roman" charset="0"/>
              </a:rPr>
              <a:t>Background: Management</a:t>
            </a:r>
            <a:endParaRPr lang="en-US">
              <a:latin typeface="Times New Roman" charset="0"/>
              <a:cs typeface="Times New Roman" charset="0"/>
            </a:endParaRPr>
          </a:p>
          <a:p>
            <a:pPr>
              <a:spcBef>
                <a:spcPct val="0"/>
              </a:spcBef>
            </a:pPr>
            <a:r>
              <a:rPr lang="en-US">
                <a:latin typeface="Times New Roman" charset="0"/>
                <a:cs typeface="Times New Roman" charset="0"/>
              </a:rPr>
              <a:t>Management of hyperglycemia using diet and pharmacologic therapy is a very important part of treatment for type 2 diabetes. Results from randomized controlled trials (RCTs) have demonstrated that the risk of microvascular complications, particularly retinopathy, can be reduced by improved glycemic control in patients with type 2 diabetes. However, studies have had mixed results regarding the impact of intensive glycemic control (hemoglobin A1c [HbA1c] &lt; 7 percent) on cardiovascular events and mortality. While older studies indicated that intensive glycemic control may reduce cardiovascular morbidity and mortality, recent studies have raised the possibility that  intensive glycemic control has either no effect or a negative effect on cardiovascular morbidity and mortality. These mixed results suggest the need for further research, including investigation of the long-term safety of glucose-lowering therapies. In addition to questions about optimal glycemic control, recent studies have addressed concerns about excess cardiovascular risk associated with particular hypoglycemic agents, specifically the risk of rosiglitazone. </a:t>
            </a:r>
          </a:p>
          <a:p>
            <a:pPr>
              <a:spcBef>
                <a:spcPct val="0"/>
              </a:spcBef>
            </a:pPr>
            <a:endParaRPr lang="en-US">
              <a:latin typeface="Times New Roman" charset="0"/>
              <a:cs typeface="Times New Roman" charset="0"/>
            </a:endParaRPr>
          </a:p>
          <a:p>
            <a:pPr>
              <a:spcBef>
                <a:spcPct val="0"/>
              </a:spcBef>
            </a:pPr>
            <a:r>
              <a:rPr lang="en-US" i="1">
                <a:latin typeface="Times New Roman" charset="0"/>
                <a:cs typeface="Times New Roman" charset="0"/>
              </a:rPr>
              <a:t>Reference:</a:t>
            </a:r>
          </a:p>
          <a:p>
            <a:pPr>
              <a:spcBef>
                <a:spcPct val="0"/>
              </a:spcBef>
            </a:pPr>
            <a:r>
              <a:rPr lang="en-US" i="1">
                <a:latin typeface="Times New Roman" charset="0"/>
                <a:cs typeface="Times New Roman" charset="0"/>
              </a:rPr>
              <a:t>Nathan DM, Buse JB, Davidson MB, et al. Medical management of hyperglycemia in type 2 diabetes: a consensus algorithm for the initiation and adjustment of therapy: a consensus statement of the American Diabetes Association and the European Association for the Study of Diabetes. Diabetes Care. 2009;32:193-203.</a:t>
            </a:r>
          </a:p>
          <a:p>
            <a:pPr>
              <a:spcBef>
                <a:spcPct val="0"/>
              </a:spcBef>
            </a:pPr>
            <a:r>
              <a:rPr lang="en-US" i="1">
                <a:latin typeface="Times New Roman" charset="0"/>
                <a:cs typeface="Times New Roman" charset="0"/>
              </a:rPr>
              <a:t>www.ncbi.nlm.nih.gov/pubmed/18945920</a:t>
            </a:r>
          </a:p>
          <a:p>
            <a:pPr>
              <a:spcBef>
                <a:spcPct val="0"/>
              </a:spcBef>
            </a:pPr>
            <a:endParaRPr lang="en-US" i="1">
              <a:latin typeface="Times New Roman" charset="0"/>
              <a:cs typeface="Times New Roman" charset="0"/>
            </a:endParaRPr>
          </a:p>
          <a:p>
            <a:pPr>
              <a:spcBef>
                <a:spcPct val="0"/>
              </a:spcBef>
            </a:pPr>
            <a:r>
              <a:rPr lang="en-US" b="1">
                <a:latin typeface="Times New Roman" charset="0"/>
                <a:cs typeface="Times New Roman" charset="0"/>
              </a:rPr>
              <a:t>Background: Complications</a:t>
            </a:r>
            <a:endParaRPr lang="en-US">
              <a:latin typeface="Times New Roman" charset="0"/>
              <a:cs typeface="Times New Roman" charset="0"/>
            </a:endParaRPr>
          </a:p>
          <a:p>
            <a:pPr>
              <a:spcBef>
                <a:spcPct val="0"/>
              </a:spcBef>
            </a:pPr>
            <a:r>
              <a:rPr lang="en-US">
                <a:latin typeface="Times New Roman" charset="0"/>
                <a:cs typeface="Times New Roman" charset="0"/>
              </a:rPr>
              <a:t>Long-term complications of diabetes include microvascular disease, such as retinopathy and blindness, neuropathy, nephropathy, and end-stage kidney disease. In addition, the death rate from cardiovascular disease in adults with type 2 diabetes is two to four times as high as in adults without diabetes.</a:t>
            </a:r>
          </a:p>
          <a:p>
            <a:pPr>
              <a:spcBef>
                <a:spcPct val="0"/>
              </a:spcBef>
            </a:pPr>
            <a:endParaRPr lang="en-US">
              <a:latin typeface="Times New Roman" charset="0"/>
              <a:cs typeface="Times New Roman" charset="0"/>
            </a:endParaRPr>
          </a:p>
          <a:p>
            <a:pPr>
              <a:spcBef>
                <a:spcPct val="0"/>
              </a:spcBef>
            </a:pPr>
            <a:r>
              <a:rPr lang="en-US" i="1">
                <a:latin typeface="Times New Roman" charset="0"/>
                <a:cs typeface="Times New Roman" charset="0"/>
              </a:rPr>
              <a:t>Reference:</a:t>
            </a:r>
          </a:p>
          <a:p>
            <a:pPr>
              <a:spcBef>
                <a:spcPct val="0"/>
              </a:spcBef>
            </a:pPr>
            <a:r>
              <a:rPr lang="en-US" i="1">
                <a:latin typeface="Times New Roman" charset="0"/>
                <a:cs typeface="Times New Roman" charset="0"/>
              </a:rPr>
              <a:t>Centers for Disease Control and Prevention. National Diabetes Fact Sheet: national estimates and general information on diabetes and prediabetes in the United States, 2011. Atlanta, GA: U.S. Department of Health and Human Services, Centers for Disease Control and Prevention, 2011.</a:t>
            </a:r>
          </a:p>
          <a:p>
            <a:pPr>
              <a:spcBef>
                <a:spcPct val="0"/>
              </a:spcBef>
            </a:pPr>
            <a:r>
              <a:rPr lang="en-US" i="1">
                <a:latin typeface="Times New Roman" charset="0"/>
                <a:cs typeface="Times New Roman" charset="0"/>
              </a:rPr>
              <a:t>http://diabetes.niddk.nih.gov/dm/pubs/statistics/DM_Statistics.pdf</a:t>
            </a:r>
          </a:p>
          <a:p>
            <a:pPr>
              <a:spcBef>
                <a:spcPct val="0"/>
              </a:spcBef>
            </a:pPr>
            <a:endParaRPr lang="en-US" i="1">
              <a:latin typeface="Times New Roman" charset="0"/>
              <a:cs typeface="Times New Roman" charset="0"/>
            </a:endParaRPr>
          </a:p>
          <a:p>
            <a:pPr>
              <a:spcBef>
                <a:spcPct val="0"/>
              </a:spcBef>
            </a:pPr>
            <a:endParaRPr lang="en-US">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068F9602-2005-6B47-9282-274AAF5A524C}" type="slidenum">
              <a:rPr lang="en-US"/>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sz="1000" b="1">
                <a:latin typeface="Calibri" charset="0"/>
                <a:cs typeface="Times New Roman" charset="0"/>
              </a:rPr>
              <a:t>Adverse Events and Side Effects: Comparisons of Two-Drug Combination Therapies</a:t>
            </a:r>
          </a:p>
          <a:p>
            <a:pPr>
              <a:lnSpc>
                <a:spcPct val="90000"/>
              </a:lnSpc>
              <a:spcBef>
                <a:spcPct val="0"/>
              </a:spcBef>
            </a:pPr>
            <a:endParaRPr lang="en-US" sz="1000" b="1">
              <a:latin typeface="Calibri" charset="0"/>
              <a:cs typeface="Times New Roman" charset="0"/>
            </a:endParaRPr>
          </a:p>
          <a:p>
            <a:pPr>
              <a:lnSpc>
                <a:spcPct val="90000"/>
              </a:lnSpc>
              <a:spcBef>
                <a:spcPct val="0"/>
              </a:spcBef>
            </a:pPr>
            <a:r>
              <a:rPr lang="en-US" sz="1000" b="1">
                <a:latin typeface="Calibri" charset="0"/>
                <a:cs typeface="Times New Roman" charset="0"/>
              </a:rPr>
              <a:t>Hypoglycemia</a:t>
            </a:r>
          </a:p>
          <a:p>
            <a:pPr>
              <a:lnSpc>
                <a:spcPct val="90000"/>
              </a:lnSpc>
              <a:spcBef>
                <a:spcPct val="0"/>
              </a:spcBef>
            </a:pPr>
            <a:r>
              <a:rPr lang="en-US" sz="1000">
                <a:latin typeface="Calibri" charset="0"/>
                <a:cs typeface="Times New Roman" charset="0"/>
              </a:rPr>
              <a:t>There was high strength of evidence to conclude that the risk of hypoglycemia with metformin plus sulfonylurea is about six times as high as the risk of metformin plus thiazolidinediones. Moderate-grade evidence showed that metformin with a sulfonylurea has a higher risk of hypoglycemia than metformin with liraglutide (GLP-1 agonist). Moderate-grade evidence showed a modestly lower risk of hypoglycemia when metformin was combined with a basal insulin rather than a premixed insulin. </a:t>
            </a:r>
          </a:p>
          <a:p>
            <a:pPr>
              <a:lnSpc>
                <a:spcPct val="90000"/>
              </a:lnSpc>
              <a:spcBef>
                <a:spcPct val="0"/>
              </a:spcBef>
            </a:pPr>
            <a:endParaRPr lang="en-US" sz="1000">
              <a:latin typeface="Calibri" charset="0"/>
              <a:cs typeface="Times New Roman" charset="0"/>
            </a:endParaRPr>
          </a:p>
          <a:p>
            <a:pPr>
              <a:lnSpc>
                <a:spcPct val="90000"/>
              </a:lnSpc>
              <a:spcBef>
                <a:spcPct val="0"/>
              </a:spcBef>
            </a:pPr>
            <a:r>
              <a:rPr lang="en-US" sz="1000" b="1">
                <a:latin typeface="Calibri" charset="0"/>
                <a:cs typeface="Times New Roman" charset="0"/>
              </a:rPr>
              <a:t>Gastrointestinal (GI) Side Effects</a:t>
            </a:r>
          </a:p>
          <a:p>
            <a:pPr>
              <a:lnSpc>
                <a:spcPct val="90000"/>
              </a:lnSpc>
              <a:spcBef>
                <a:spcPct val="0"/>
              </a:spcBef>
            </a:pPr>
            <a:r>
              <a:rPr lang="en-US" sz="1000">
                <a:latin typeface="Calibri" charset="0"/>
                <a:cs typeface="Times New Roman" charset="0"/>
              </a:rPr>
              <a:t>Moderate strength of evidence suggested that a combination of metformin and sulfonylurea is associated with higher rates of diarrhea compared with a combination of a thiazolidinedione and a sulfonylurea. </a:t>
            </a:r>
          </a:p>
          <a:p>
            <a:pPr>
              <a:lnSpc>
                <a:spcPct val="90000"/>
              </a:lnSpc>
              <a:spcBef>
                <a:spcPct val="0"/>
              </a:spcBef>
            </a:pPr>
            <a:endParaRPr lang="en-US" sz="1000" b="1">
              <a:latin typeface="Calibri" charset="0"/>
              <a:cs typeface="Times New Roman" charset="0"/>
            </a:endParaRPr>
          </a:p>
          <a:p>
            <a:pPr>
              <a:lnSpc>
                <a:spcPct val="90000"/>
              </a:lnSpc>
              <a:spcBef>
                <a:spcPct val="0"/>
              </a:spcBef>
            </a:pPr>
            <a:r>
              <a:rPr lang="en-US" sz="1000" b="1">
                <a:latin typeface="Calibri" charset="0"/>
                <a:cs typeface="Times New Roman" charset="0"/>
              </a:rPr>
              <a:t>Hip and nonhip Fractures</a:t>
            </a:r>
          </a:p>
          <a:p>
            <a:pPr>
              <a:lnSpc>
                <a:spcPct val="90000"/>
              </a:lnSpc>
              <a:spcBef>
                <a:spcPct val="0"/>
              </a:spcBef>
            </a:pPr>
            <a:r>
              <a:rPr lang="en-US" sz="1000">
                <a:latin typeface="Calibri" charset="0"/>
                <a:cs typeface="Times New Roman" charset="0"/>
              </a:rPr>
              <a:t>High strength of evidence showed that thiazolidinediones, either in combination with another medication or as monotherapy, are associated with a higher risk of bone  fractures compared with metformin alone or in combination with sulfonylurea.</a:t>
            </a:r>
          </a:p>
          <a:p>
            <a:pPr>
              <a:lnSpc>
                <a:spcPct val="90000"/>
              </a:lnSpc>
              <a:spcBef>
                <a:spcPct val="0"/>
              </a:spcBef>
            </a:pPr>
            <a:endParaRPr lang="en-US" sz="1000">
              <a:latin typeface="Calibri" charset="0"/>
              <a:cs typeface="Times New Roman" charset="0"/>
            </a:endParaRPr>
          </a:p>
          <a:p>
            <a:pPr>
              <a:lnSpc>
                <a:spcPct val="90000"/>
              </a:lnSpc>
              <a:spcBef>
                <a:spcPct val="0"/>
              </a:spcBef>
            </a:pPr>
            <a:r>
              <a:rPr lang="en-US" sz="1000" i="1">
                <a:latin typeface="Calibri" charset="0"/>
                <a:cs typeface="Times New Roman" charset="0"/>
              </a:rPr>
              <a:t>Reference:</a:t>
            </a:r>
          </a:p>
          <a:p>
            <a:pPr>
              <a:lnSpc>
                <a:spcPct val="80000"/>
              </a:lnSpc>
              <a:spcBef>
                <a:spcPct val="0"/>
              </a:spcBef>
            </a:pPr>
            <a:r>
              <a:rPr lang="en-US" sz="1000" i="1">
                <a:latin typeface="Calibri" charset="0"/>
                <a:cs typeface="Times New Roman"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Comparative Effectiveness and Safety in Subpopulations</a:t>
            </a:r>
          </a:p>
          <a:p>
            <a:pPr>
              <a:spcBef>
                <a:spcPct val="0"/>
              </a:spcBef>
            </a:pPr>
            <a:endParaRPr lang="en-US">
              <a:latin typeface="Calibri" charset="0"/>
            </a:endParaRPr>
          </a:p>
          <a:p>
            <a:pPr>
              <a:spcBef>
                <a:spcPct val="0"/>
              </a:spcBef>
            </a:pPr>
            <a:r>
              <a:rPr lang="en-US">
                <a:latin typeface="Calibri" charset="0"/>
              </a:rPr>
              <a:t>Twenty-eight studies (21 RCTs and 7 cohort studies) addressed medication effectiveness and safety in subpopulations. When compared to men, women taking rosiglitazone either as monotherapy or in combination were at higher risk for bone fractures than were those taking metformin alone or in combination with sulfonylureas. However, for the majority of comparisons, the available studies did not have sufficient power to allow for subgroup analyses, and few studies occurred exclusively in a subpopulation. Three studies focused on a specific population for the study and the others conducted subgroup analyses of larger clinical trials or cohorts. The majority of trials evaluated differences in the outcome of glycemic control by baseline HbA1c. Other trial outcomes included weight gain, nephropathy, fractures, and congestive heart failure. The cohort study outcomes focused on mortality and congestive heart failure. None of the studies conducted subgroup analyses on adverse events or mortality by age. There was no conclusive information to predict which subgroups of patients might differentially respond to alternative treatments.  </a:t>
            </a:r>
          </a:p>
          <a:p>
            <a:pPr>
              <a:spcBef>
                <a:spcPct val="0"/>
              </a:spcBef>
            </a:pPr>
            <a:endParaRPr lang="en-US">
              <a:latin typeface="Calibri" charset="0"/>
            </a:endParaRPr>
          </a:p>
          <a:p>
            <a:pPr>
              <a:spcBef>
                <a:spcPct val="0"/>
              </a:spcBef>
            </a:pPr>
            <a:r>
              <a:rPr lang="en-US" i="1">
                <a:latin typeface="Calibri" charset="0"/>
              </a:rPr>
              <a:t>Reference:</a:t>
            </a: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a:latin typeface="Calibri" charset="0"/>
            </a:endParaRP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2D3DA32-FF30-D544-B8FE-1E3A07FD435B}" type="slidenum">
              <a:rPr lang="en-US"/>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Gaps in Knowledge</a:t>
            </a:r>
          </a:p>
          <a:p>
            <a:pPr>
              <a:spcBef>
                <a:spcPct val="0"/>
              </a:spcBef>
            </a:pPr>
            <a:endParaRPr lang="en-US">
              <a:latin typeface="Calibri" charset="0"/>
            </a:endParaRPr>
          </a:p>
          <a:p>
            <a:pPr>
              <a:spcBef>
                <a:spcPct val="0"/>
              </a:spcBef>
            </a:pPr>
            <a:r>
              <a:rPr lang="en-US">
                <a:latin typeface="Calibri" charset="0"/>
              </a:rPr>
              <a:t>This updated systematic review synthesized the current literature about the comparative effectiveness and safety of diabetes medications when used as monotherapy and in  two-drug combinations. A few deficiencies were identified in the published literature that need to be addressed by future research to meet the decisionmaking needs of  patients, providers, and policymakers. Studies are needed to address the efficacy of treatments for patients with type 2 diabetes who have varying levels of underlying  cardiovascular and renal disease, for people of different ethnic groups, or people with variant forms of type 2 diabetes. Additional comparative studies are needed that address comparisons of newer medications, combinations with basal or premixed insulin and MET or other antidiabetic agents, and additional two-drug combinations. Sufficient data on event rates are needed to analyze major clinically important outcomes, adverse events, and long-term complications of type 2 diabetes.</a:t>
            </a:r>
          </a:p>
          <a:p>
            <a:pPr>
              <a:spcBef>
                <a:spcPct val="0"/>
              </a:spcBef>
            </a:pPr>
            <a:endParaRPr lang="en-US">
              <a:latin typeface="Calibri" charset="0"/>
            </a:endParaRPr>
          </a:p>
          <a:p>
            <a:pPr>
              <a:spcBef>
                <a:spcPct val="0"/>
              </a:spcBef>
            </a:pPr>
            <a:r>
              <a:rPr lang="en-US" i="1">
                <a:latin typeface="Calibri" charset="0"/>
              </a:rPr>
              <a:t>Reference:</a:t>
            </a:r>
          </a:p>
          <a:p>
            <a:pPr>
              <a:spcBef>
                <a:spcPct val="0"/>
              </a:spcBef>
            </a:pPr>
            <a:r>
              <a:rPr lang="en-US" i="1">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i="1">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5A3C967-8E16-FD43-9A47-E669CF6E46C3}" type="slidenum">
              <a:rPr lang="en-US"/>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Many antidiabetic medications given as monotherapy work equally well to lower blood glucose. Combinations of oral medications decrease hemoglobin A1c (HbA1c) further. </a:t>
            </a: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F4718DB-BCCE-1C49-9FE7-4EB6DCDB8005}" type="slidenum">
              <a:rPr lang="en-US"/>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Most oral agents (except metformin [MET] and glucagon-like peptide-1 [GLP-1] receptor agonists) are associated with increases in weight over the study time periods.</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14693A2-BDC5-A14E-B841-AAC1571DD686}" type="slidenum">
              <a:rPr lang="en-US"/>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The risk of mild to moderate hypoglycemia varies—it is highest for 2nd-generation sulfonylureas and is increased for some combinations over monotherapy. Thiazolidinediones (TZDs) are not recommended for patients with symptomatic heart failure, and there are additional restrictions for rosiglitazone. TZDs also are associated with increased risk of fracture. MET may cause gastrointestinal (GI) upset.</a:t>
            </a:r>
          </a:p>
          <a:p>
            <a:pPr>
              <a:spcBef>
                <a:spcPct val="0"/>
              </a:spcBef>
            </a:pPr>
            <a:endParaRPr lang="en-US">
              <a:latin typeface="Calibri" charset="0"/>
            </a:endParaRPr>
          </a:p>
          <a:p>
            <a:pPr>
              <a:spcBef>
                <a:spcPct val="0"/>
              </a:spcBef>
            </a:pPr>
            <a:r>
              <a:rPr lang="en-US">
                <a:latin typeface="Calibri" charset="0"/>
              </a:rPr>
              <a:t>In 2007, the FDA issued an alert and changed labeling to state that TZDs cause or exacerbate CHF in some patients. According to the FDA boxed warnings on the thiazolidinediones, rosiglitazone and pioglitazone are contraindicated in patients with serious or severe heart failure (http://www.fda.gov). In 2010, the FDA placed additional prescribing restrictions on rosiglitazone use for type 2 diabetes in response to data that suggest an elevated risk of cardiovascular events including myocardial infarction and stroke.</a:t>
            </a: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35515F51-EAF7-F540-8560-3E83F7F78E53}" type="slidenum">
              <a:rPr lang="en-US"/>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What to Discuss With Your Patients</a:t>
            </a:r>
          </a:p>
          <a:p>
            <a:pPr>
              <a:spcBef>
                <a:spcPct val="0"/>
              </a:spcBef>
            </a:pPr>
            <a:endParaRPr lang="en-US">
              <a:latin typeface="Calibri" charset="0"/>
            </a:endParaRPr>
          </a:p>
          <a:p>
            <a:pPr>
              <a:spcBef>
                <a:spcPct val="0"/>
              </a:spcBef>
            </a:pPr>
            <a:r>
              <a:rPr lang="en-US">
                <a:latin typeface="Calibri" charset="0"/>
              </a:rPr>
              <a:t>Establishing a goal for HbA1c and strategies to help accomplish that goal, including weight loss and exercise along with consistent use of medication. Strategies to increase adherence include creating a medication schedule, addressing the costs of medications, and reporting adverse events in a timely manner. The need for regular glucose testing and routine blood tests for HbA1c.</a:t>
            </a:r>
          </a:p>
          <a:p>
            <a:pPr>
              <a:spcBef>
                <a:spcPct val="0"/>
              </a:spcBef>
            </a:pPr>
            <a:endParaRPr lang="en-US">
              <a:latin typeface="Calibri" charset="0"/>
            </a:endParaRPr>
          </a:p>
          <a:p>
            <a:pPr>
              <a:spcBef>
                <a:spcPct val="0"/>
              </a:spcBef>
            </a:pPr>
            <a:r>
              <a:rPr lang="en-US">
                <a:latin typeface="Calibri" charset="0"/>
              </a:rPr>
              <a:t>Reference:</a:t>
            </a:r>
          </a:p>
          <a:p>
            <a:pPr>
              <a:spcBef>
                <a:spcPct val="0"/>
              </a:spcBef>
            </a:pPr>
            <a:r>
              <a:rPr lang="en-US">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a:latin typeface="Calibri" charset="0"/>
            </a:endParaRPr>
          </a:p>
          <a:p>
            <a:pPr>
              <a:spcBef>
                <a:spcPct val="0"/>
              </a:spcBef>
            </a:pPr>
            <a:r>
              <a:rPr lang="en-US">
                <a:latin typeface="Calibri" charset="0"/>
              </a:rPr>
              <a:t>Comparing Medications for Adults With Type 2 Diabetes. Rockville, MD: Agency for Healthcare Research and Quality. AHRQ Pub. No. 11-EHC038-3. June 2011. Available at: www.effectivehealthcare.ahrq.gov.</a:t>
            </a:r>
          </a:p>
          <a:p>
            <a:pPr>
              <a:spcBef>
                <a:spcPct val="0"/>
              </a:spcBef>
            </a:pPr>
            <a:endParaRPr lang="en-US">
              <a:latin typeface="Calibri" charset="0"/>
            </a:endParaRPr>
          </a:p>
          <a:p>
            <a:pPr>
              <a:spcBef>
                <a:spcPct val="0"/>
              </a:spcBef>
            </a:pPr>
            <a:r>
              <a:rPr lang="en-US">
                <a:latin typeface="Calibri" charset="0"/>
              </a:rPr>
              <a:t>Medicines for Type 2 Diabetes, A Review of the Research for Adults. Rockville, MD: Agency for Healthcare Research and Quality. AHRQ Pub. No. 11-EHC038-A. June 2011. Available at: www.effectivehealthcare.ahrq.gov.</a:t>
            </a:r>
          </a:p>
          <a:p>
            <a:pPr>
              <a:spcBef>
                <a:spcPct val="0"/>
              </a:spcBef>
            </a:pPr>
            <a:endParaRPr lang="en-US">
              <a:latin typeface="Calibri" charset="0"/>
            </a:endParaRPr>
          </a:p>
          <a:p>
            <a:pPr>
              <a:spcBef>
                <a:spcPct val="0"/>
              </a:spcBef>
            </a:pPr>
            <a:endParaRPr lang="en-US">
              <a:latin typeface="Calibri" charset="0"/>
            </a:endParaRP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7540FCF-5BC4-D54A-93B2-48DB4067C5DD}" type="slidenum">
              <a:rPr lang="en-US"/>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b="1">
                <a:latin typeface="Times New Roman" charset="0"/>
                <a:cs typeface="Times New Roman" charset="0"/>
              </a:rPr>
              <a:t>Background: Treatment</a:t>
            </a:r>
          </a:p>
          <a:p>
            <a:pPr>
              <a:lnSpc>
                <a:spcPct val="90000"/>
              </a:lnSpc>
              <a:spcBef>
                <a:spcPct val="0"/>
              </a:spcBef>
            </a:pPr>
            <a:endParaRPr lang="en-US">
              <a:latin typeface="Times New Roman" charset="0"/>
              <a:cs typeface="Times New Roman" charset="0"/>
            </a:endParaRPr>
          </a:p>
          <a:p>
            <a:pPr>
              <a:lnSpc>
                <a:spcPct val="90000"/>
              </a:lnSpc>
              <a:spcBef>
                <a:spcPct val="0"/>
              </a:spcBef>
            </a:pPr>
            <a:r>
              <a:rPr lang="en-US">
                <a:latin typeface="Times New Roman" charset="0"/>
                <a:cs typeface="Times New Roman" charset="0"/>
              </a:rPr>
              <a:t>In 1995, the only drugs for treating type 2 diabetes were sulfonylureas and insulin. Since then, many new pharmacotherapy options have become available. At present, there are 11 classes of diabetes medications: biguanides (i.e., metformin); thiazolidinediones; sulfonylureas; dipeptidyl peptidase-4 (DPP-4) inhibitors; meglitinides;  glucagon-like peptide-1 (GLP-1) receptor agonists; an amylin analogue, bromocriptine; alpha-glucosidase inhibitors; colesevalam (a bile-acid sequestrant); and insulins. The newer agents are more costly than the older medications, and some are only approved as adjunctive therapies. </a:t>
            </a:r>
          </a:p>
          <a:p>
            <a:pPr>
              <a:lnSpc>
                <a:spcPct val="90000"/>
              </a:lnSpc>
              <a:spcBef>
                <a:spcPct val="0"/>
              </a:spcBef>
            </a:pPr>
            <a:endParaRPr lang="en-US">
              <a:latin typeface="Times New Roman" charset="0"/>
              <a:cs typeface="Times New Roman" charset="0"/>
            </a:endParaRPr>
          </a:p>
          <a:p>
            <a:pPr>
              <a:lnSpc>
                <a:spcPct val="90000"/>
              </a:lnSpc>
              <a:spcBef>
                <a:spcPct val="0"/>
              </a:spcBef>
            </a:pPr>
            <a:r>
              <a:rPr lang="en-US">
                <a:latin typeface="Times New Roman" charset="0"/>
                <a:cs typeface="Times New Roman" charset="0"/>
              </a:rPr>
              <a:t>In addition to having an increased number of  medication choices, patients with type 2 diabetes often need to take more than one type of diabetes medication. In 2005–2006, 35 percent of all patients with diabetes  were taking two classes of antidiabetes medications, and 14 percent were taking three or more classes, as compared to only 6 percent taking three or more classes in 1999–2000. With the increasing number of available medication choices for diabetes, patients are being managed with a greater number of classes of medications in combination. In 2005 to 2006, 35.3 percent of all patients with diabetes were taking two classes of anti-diabetes medications and 14.2 percent were taking three or more classes, compared to only 5.6 percent percent taking three or more classes in 1999 to 2000.</a:t>
            </a:r>
          </a:p>
          <a:p>
            <a:pPr>
              <a:lnSpc>
                <a:spcPct val="90000"/>
              </a:lnSpc>
              <a:spcBef>
                <a:spcPct val="0"/>
              </a:spcBef>
            </a:pPr>
            <a:endParaRPr lang="en-US">
              <a:latin typeface="Times New Roman" charset="0"/>
              <a:cs typeface="Times New Roman" charset="0"/>
            </a:endParaRPr>
          </a:p>
          <a:p>
            <a:pPr>
              <a:lnSpc>
                <a:spcPct val="90000"/>
              </a:lnSpc>
              <a:spcBef>
                <a:spcPct val="0"/>
              </a:spcBef>
            </a:pPr>
            <a:r>
              <a:rPr lang="en-US">
                <a:latin typeface="Times New Roman" charset="0"/>
                <a:cs typeface="Times New Roman" charset="0"/>
              </a:rPr>
              <a:t>Reference:</a:t>
            </a:r>
          </a:p>
          <a:p>
            <a:pPr>
              <a:lnSpc>
                <a:spcPct val="90000"/>
              </a:lnSpc>
              <a:spcBef>
                <a:spcPct val="0"/>
              </a:spcBef>
            </a:pPr>
            <a:r>
              <a:rPr lang="en-US">
                <a:latin typeface="Times New Roman" charset="0"/>
                <a:cs typeface="Times New Roman" charset="0"/>
              </a:rPr>
              <a:t>Mann DM, Woodward M, Ye F, Krousel-Wood M, Muntner P. Trends in medication use among US adults with diabetes mellitus: glycemic control at the expense of controlling cardiovascular risk factors. Arch Intern Med 2009;169(18):1718–1720.</a:t>
            </a:r>
          </a:p>
          <a:p>
            <a:pPr>
              <a:lnSpc>
                <a:spcPct val="90000"/>
              </a:lnSpc>
              <a:spcBef>
                <a:spcPct val="0"/>
              </a:spcBef>
            </a:pPr>
            <a:r>
              <a:rPr lang="en-US">
                <a:latin typeface="Times New Roman" charset="0"/>
                <a:cs typeface="Times New Roman" charset="0"/>
              </a:rPr>
              <a:t>www.ncbi.nlm.nih.gov/pubmed/19822830</a:t>
            </a:r>
          </a:p>
          <a:p>
            <a:pPr>
              <a:spcBef>
                <a:spcPct val="0"/>
              </a:spcBef>
            </a:pPr>
            <a:endParaRPr lang="en-US">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E25D74F-AD28-A44C-9E96-53E1494E5A98}" type="slidenum">
              <a:rPr lang="en-US"/>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Times New Roman" charset="0"/>
                <a:cs typeface="Times New Roman" charset="0"/>
              </a:rPr>
              <a:t>Breakdown of Treatments for Diabetes in the United States</a:t>
            </a:r>
          </a:p>
          <a:p>
            <a:pPr>
              <a:spcBef>
                <a:spcPct val="0"/>
              </a:spcBef>
            </a:pPr>
            <a:endParaRPr lang="en-US" b="1">
              <a:latin typeface="Times New Roman" charset="0"/>
              <a:cs typeface="Times New Roman" charset="0"/>
            </a:endParaRPr>
          </a:p>
          <a:p>
            <a:pPr>
              <a:spcBef>
                <a:spcPct val="0"/>
              </a:spcBef>
            </a:pPr>
            <a:r>
              <a:rPr lang="en-US">
                <a:latin typeface="Times New Roman" charset="0"/>
                <a:cs typeface="Times New Roman" charset="0"/>
              </a:rPr>
              <a:t>Among adults with diagnosed diabetes (type 1 or type 2), 12 percent take insulin only, 14 percent take both insulin and oral medication, 58 percent take oral medication only, and 16 percent do not take either insulin or oral medication.</a:t>
            </a:r>
          </a:p>
          <a:p>
            <a:pPr>
              <a:spcBef>
                <a:spcPct val="0"/>
              </a:spcBef>
            </a:pPr>
            <a:endParaRPr lang="en-US">
              <a:latin typeface="Times New Roman" charset="0"/>
              <a:cs typeface="Times New Roman" charset="0"/>
            </a:endParaRPr>
          </a:p>
          <a:p>
            <a:pPr>
              <a:spcBef>
                <a:spcPct val="0"/>
              </a:spcBef>
            </a:pPr>
            <a:r>
              <a:rPr lang="en-US">
                <a:latin typeface="Times New Roman" charset="0"/>
                <a:cs typeface="Times New Roman" charset="0"/>
              </a:rPr>
              <a:t>Reference:</a:t>
            </a:r>
          </a:p>
          <a:p>
            <a:pPr>
              <a:spcBef>
                <a:spcPct val="0"/>
              </a:spcBef>
            </a:pPr>
            <a:r>
              <a:rPr lang="en-US">
                <a:latin typeface="Times New Roman" charset="0"/>
                <a:cs typeface="Times New Roman" charset="0"/>
              </a:rPr>
              <a:t>Centers for Disease Control and Prevention. National Diabetes Fact Sheet: national estimates and general information on diabetes and prediabetes in the United States, 2011. Atlanta, GA: U.S. Department of Health and Human Services, Centers for Disease Control and Prevention, 2011.</a:t>
            </a:r>
          </a:p>
          <a:p>
            <a:pPr>
              <a:spcBef>
                <a:spcPct val="0"/>
              </a:spcBef>
            </a:pPr>
            <a:r>
              <a:rPr lang="en-US">
                <a:latin typeface="Times New Roman" charset="0"/>
                <a:cs typeface="Times New Roman" charset="0"/>
              </a:rPr>
              <a:t>http://diabetes.niddk.nih.gov/dm/pubs/statistics/DM_Statistics.pdf</a:t>
            </a:r>
          </a:p>
          <a:p>
            <a:pPr>
              <a:spcBef>
                <a:spcPct val="0"/>
              </a:spcBef>
            </a:pPr>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953038A-1E4C-434D-9811-F5E5885291DE}" type="slidenum">
              <a:rPr lang="en-US"/>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Glucose Control in Type 2 Diabetes</a:t>
            </a:r>
          </a:p>
          <a:p>
            <a:pPr>
              <a:spcBef>
                <a:spcPct val="0"/>
              </a:spcBef>
            </a:pPr>
            <a:r>
              <a:rPr lang="en-US">
                <a:latin typeface="Calibri" charset="0"/>
              </a:rPr>
              <a:t>Long-term complications of diabetes include microvascular disease, such as retinopathy and blindness, neuropathy, nephropathy, and end-stage kidney disease. In addition, the death rate from cardiovascular disease in adults with type 2 diabetes is two to four times as high as in adults without diabetes.2 Management of hyperglycemia using diet and pharmacologic therapy is the cornerstone of treatment for type 2 diabetes. </a:t>
            </a:r>
          </a:p>
          <a:p>
            <a:pPr>
              <a:spcBef>
                <a:spcPct val="0"/>
              </a:spcBef>
            </a:pPr>
            <a:endParaRPr lang="en-US">
              <a:latin typeface="Calibri" charset="0"/>
            </a:endParaRPr>
          </a:p>
          <a:p>
            <a:pPr>
              <a:spcBef>
                <a:spcPct val="0"/>
              </a:spcBef>
            </a:pPr>
            <a:r>
              <a:rPr lang="en-US">
                <a:latin typeface="Calibri" charset="0"/>
              </a:rPr>
              <a:t>Results from randomized controlled trials (RCTs) have demonstrated that the risk of microvascular complications, particularly retinopathy, can be reduced by improved glycemic control in patients with type 2 diabetes. However, studies have had mixed results regarding the impact of intensive glycemic control (hemoglobin A1c [HbA1c] &lt; 7 percent) on cardiovascular events and mortality. While older studies indicated that intensive glycemic control may reduce cardiovascular morbidity and mortality, recent studies have raised the possibility that intensive glycemic control has either no effect or a negative effect on cardiovascular morbidity and mortality. </a:t>
            </a:r>
          </a:p>
          <a:p>
            <a:pPr>
              <a:spcBef>
                <a:spcPct val="0"/>
              </a:spcBef>
            </a:pPr>
            <a:endParaRPr lang="en-US">
              <a:latin typeface="Calibri" charset="0"/>
            </a:endParaRPr>
          </a:p>
          <a:p>
            <a:pPr>
              <a:spcBef>
                <a:spcPct val="0"/>
              </a:spcBef>
            </a:pPr>
            <a:r>
              <a:rPr lang="en-US">
                <a:latin typeface="Calibri" charset="0"/>
              </a:rPr>
              <a:t>These mixed results suggest the need for further research, including investigation of the long-term safety of glucose lowering therapies. In addition to questions about optimal glycemic control, recent studies have addressed concerns about excess cardiovascular risk associated with particular oral hypoglycemic agents, specifically the risk of rosiglitazone.</a:t>
            </a:r>
          </a:p>
          <a:p>
            <a:pPr>
              <a:spcBef>
                <a:spcPct val="0"/>
              </a:spcBef>
            </a:pPr>
            <a:r>
              <a:rPr lang="en-US">
                <a:latin typeface="Calibri" charset="0"/>
              </a:rPr>
              <a:t>Given the increase in medications for type 2 diabetes mellitus, clinicians and patients need information about their effectiveness and safety to make informed choices.</a:t>
            </a:r>
          </a:p>
          <a:p>
            <a:pPr>
              <a:spcBef>
                <a:spcPct val="0"/>
              </a:spcBef>
            </a:pPr>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5A25BAE7-E1C9-AA46-BDE0-B025C78009C1}" type="slidenum">
              <a:rPr lang="en-US"/>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Conceptual Model</a:t>
            </a:r>
          </a:p>
          <a:p>
            <a:pPr>
              <a:spcBef>
                <a:spcPct val="0"/>
              </a:spcBef>
            </a:pPr>
            <a:endParaRPr lang="en-US">
              <a:latin typeface="Calibri" charset="0"/>
            </a:endParaRPr>
          </a:p>
          <a:p>
            <a:pPr>
              <a:spcBef>
                <a:spcPct val="0"/>
              </a:spcBef>
            </a:pPr>
            <a:r>
              <a:rPr lang="en-US">
                <a:latin typeface="Calibri" charset="0"/>
              </a:rPr>
              <a:t>This conceptual model describes the decisions that patients and their providers face when managing type 2 diabetes pharmacologically. It highlights the comparisons and outcomes of interest covered in the updated review. When beginning medical treatment, patients usually begin with one of six drug classes, which have all been FDA-approved for monotherapy. These include biguanides, sulfonylureas, thiazolidinediones, DPP-4 inhibitors, meglitinides, and the GLP-1 receptor agonists. Clinical guidelines of the American Diabetes Association recommend monitoring the HbA1c to determine the need for changing the medication dose or adding another agent to improve glycemic control. If the HbA1c is not adequately controlled, clinicians typically add an additional medication, or may add insulin or a noninsulin injectable medication like a GLP-1 agonist. Both intermediate- and long-term outcomes are monitored as indicators of effectiveness. Intermediate outcomes include HbA1c, weight, and lipids. In addition, clinicians monitor short-term and long-term safety and adverse effects of the drug.</a:t>
            </a:r>
          </a:p>
          <a:p>
            <a:pPr>
              <a:spcBef>
                <a:spcPct val="0"/>
              </a:spcBef>
            </a:pPr>
            <a:endParaRPr lang="en-US">
              <a:latin typeface="Calibri" charset="0"/>
            </a:endParaRPr>
          </a:p>
          <a:p>
            <a:pPr>
              <a:spcBef>
                <a:spcPct val="0"/>
              </a:spcBef>
            </a:pPr>
            <a:r>
              <a:rPr lang="en-US">
                <a:latin typeface="Calibri" charset="0"/>
              </a:rPr>
              <a:t>References:</a:t>
            </a:r>
          </a:p>
          <a:p>
            <a:pPr>
              <a:spcBef>
                <a:spcPct val="0"/>
              </a:spcBef>
            </a:pPr>
            <a:r>
              <a:rPr lang="en-US">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http://effectivehealthcare.ahrq.gov/index.cfm/search-for-guides-reviews-and-reports/?pageaction=displayproduct&amp;productID=644.</a:t>
            </a:r>
          </a:p>
          <a:p>
            <a:pPr>
              <a:spcBef>
                <a:spcPct val="0"/>
              </a:spcBef>
            </a:pPr>
            <a:endParaRPr lang="en-US">
              <a:latin typeface="Calibri" charset="0"/>
            </a:endParaRPr>
          </a:p>
          <a:p>
            <a:pPr>
              <a:spcBef>
                <a:spcPct val="0"/>
              </a:spcBef>
            </a:pPr>
            <a:r>
              <a:rPr lang="en-US">
                <a:latin typeface="Calibri" charset="0"/>
              </a:rPr>
              <a:t>Nathan DM, Buse JB, Davidson MB, et al. Medical management of hyperglycemia in type 2 diabetes: a consensus algorithm for the initiation and adjustment of therapy: a consensus statement of the American Diabetes Association and the European Association for the Study of Diabetes. Diabetes Care 2009;32(1):193-203. </a:t>
            </a:r>
          </a:p>
          <a:p>
            <a:pPr>
              <a:spcBef>
                <a:spcPct val="0"/>
              </a:spcBef>
            </a:pPr>
            <a:r>
              <a:rPr lang="en-US">
                <a:latin typeface="Calibri" charset="0"/>
              </a:rPr>
              <a:t>www.nbci.nlm.nih.gov/pubmed/18945920</a:t>
            </a:r>
          </a:p>
          <a:p>
            <a:pPr>
              <a:spcBef>
                <a:spcPct val="0"/>
              </a:spcBef>
            </a:pPr>
            <a:endParaRPr lang="en-US">
              <a:latin typeface="Calibri" charset="0"/>
            </a:endParaRPr>
          </a:p>
          <a:p>
            <a:pPr>
              <a:spcBef>
                <a:spcPct val="0"/>
              </a:spcBef>
            </a:pPr>
            <a:r>
              <a:rPr lang="en-US">
                <a:latin typeface="Calibri" charset="0"/>
              </a:rPr>
              <a:t>Rodbard HW, Jellinger PS, Davidson JA, et al. Statement by an American Association of Clinical Endocrinologists/American College of Endocrinology consensus panel on  type 2 diabetes mellitus: an algorithm for glycemic control. Endocr Pract 2009;15(6):540-559.</a:t>
            </a:r>
          </a:p>
          <a:p>
            <a:pPr>
              <a:spcBef>
                <a:spcPct val="0"/>
              </a:spcBef>
            </a:pPr>
            <a:r>
              <a:rPr lang="en-US">
                <a:latin typeface="Calibri" charset="0"/>
              </a:rPr>
              <a:t>www.ncbi.nlm.nih.gov//pubmed/19858063</a:t>
            </a:r>
          </a:p>
          <a:p>
            <a:pPr>
              <a:spcBef>
                <a:spcPct val="0"/>
              </a:spcBef>
            </a:pP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04D0CA7F-28D9-3548-B136-BA5CF415790A}"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The report addresses the following key questions for the priority medication comparisons presented in this table</a:t>
            </a:r>
          </a:p>
          <a:p>
            <a:pPr>
              <a:spcBef>
                <a:spcPct val="0"/>
              </a:spcBef>
            </a:pPr>
            <a:r>
              <a:rPr lang="en-US" dirty="0">
                <a:latin typeface="Calibri" charset="0"/>
              </a:rPr>
              <a:t>DPP-4 inhibitor = </a:t>
            </a:r>
            <a:r>
              <a:rPr lang="en-US" dirty="0" err="1">
                <a:latin typeface="Calibri" charset="0"/>
              </a:rPr>
              <a:t>dipeptidyl</a:t>
            </a:r>
            <a:r>
              <a:rPr lang="en-US" dirty="0">
                <a:latin typeface="Calibri" charset="0"/>
              </a:rPr>
              <a:t> peptidase-4 inhibitor; GLP-1 agonist = glucagon-like peptide-1 receptor agonist</a:t>
            </a:r>
          </a:p>
          <a:p>
            <a:pPr>
              <a:spcBef>
                <a:spcPct val="0"/>
              </a:spcBef>
            </a:pPr>
            <a:endParaRPr lang="en-US" dirty="0">
              <a:latin typeface="Calibri" charset="0"/>
            </a:endParaRPr>
          </a:p>
          <a:p>
            <a:pPr>
              <a:spcBef>
                <a:spcPct val="0"/>
              </a:spcBef>
            </a:pPr>
            <a:r>
              <a:rPr lang="en-US" dirty="0">
                <a:latin typeface="Calibri" charset="0"/>
              </a:rPr>
              <a:t>Priority Medication Comparisons</a:t>
            </a:r>
          </a:p>
          <a:p>
            <a:pPr>
              <a:spcBef>
                <a:spcPct val="0"/>
              </a:spcBef>
            </a:pPr>
            <a:endParaRPr lang="en-US" dirty="0">
              <a:latin typeface="Calibri" charset="0"/>
            </a:endParaRPr>
          </a:p>
          <a:p>
            <a:pPr>
              <a:spcBef>
                <a:spcPct val="0"/>
              </a:spcBef>
            </a:pPr>
            <a:r>
              <a:rPr lang="en-US" dirty="0">
                <a:latin typeface="Calibri" charset="0"/>
              </a:rPr>
              <a:t>Prior to beginning this update, an extensive preliminary literature review was conducted and evidence gaps identified in the 2007 review were assessed. Head-to-head comparisons of medications that should be of greatest relevance to clinicians and their patients were the focus of the updated review. The scope was broadened by including two newer medication classes, namely the glucagon-like peptide-1 (GLP-1) receptor agonists and the </a:t>
            </a:r>
            <a:r>
              <a:rPr lang="en-US" dirty="0" err="1">
                <a:latin typeface="Calibri" charset="0"/>
              </a:rPr>
              <a:t>dipeptidyl</a:t>
            </a:r>
            <a:r>
              <a:rPr lang="en-US" dirty="0">
                <a:latin typeface="Calibri" charset="0"/>
              </a:rPr>
              <a:t> peptidase-4 (DPP-4) inhibitors and two-drug combinations of medications. There were 166 articles identified, which included 75 trials and 19 observational studies that have been published since the completion of the 2007 review. Included in the updated review were 19 articles with newer medication class comparisons, 77 articles that contained either metformin or a thiazolidinedione in combination with another medication, and 8 articles with comparisons that included insulin preparations in combination with other medications. The comprehensive review of the newer medication classes in comparison to other medications and comparisons of combination therapies is an important contribution to the literature because it is the first to address this many comparisons for a wide range of outcomes in patients with type 2 diabetes mellitus.</a:t>
            </a:r>
          </a:p>
          <a:p>
            <a:pPr>
              <a:spcBef>
                <a:spcPct val="0"/>
              </a:spcBef>
            </a:pPr>
            <a:endParaRPr lang="en-US" dirty="0">
              <a:latin typeface="Calibri" charset="0"/>
            </a:endParaRPr>
          </a:p>
          <a:p>
            <a:pPr>
              <a:spcBef>
                <a:spcPct val="0"/>
              </a:spcBef>
            </a:pPr>
            <a:r>
              <a:rPr lang="en-US" i="1" dirty="0">
                <a:latin typeface="Calibri" charset="0"/>
              </a:rPr>
              <a:t>References:</a:t>
            </a:r>
          </a:p>
          <a:p>
            <a:pPr>
              <a:spcBef>
                <a:spcPct val="0"/>
              </a:spcBef>
            </a:pPr>
            <a:r>
              <a:rPr lang="en-US" i="1" dirty="0">
                <a:latin typeface="Calibri" charset="0"/>
              </a:rPr>
              <a:t>Alexander GC, </a:t>
            </a:r>
            <a:r>
              <a:rPr lang="en-US" i="1" dirty="0" err="1">
                <a:latin typeface="Calibri" charset="0"/>
              </a:rPr>
              <a:t>Sehgal</a:t>
            </a:r>
            <a:r>
              <a:rPr lang="en-US" i="1" dirty="0">
                <a:latin typeface="Calibri" charset="0"/>
              </a:rPr>
              <a:t> NL, </a:t>
            </a:r>
            <a:r>
              <a:rPr lang="en-US" i="1" dirty="0" err="1">
                <a:latin typeface="Calibri" charset="0"/>
              </a:rPr>
              <a:t>Moloney</a:t>
            </a:r>
            <a:r>
              <a:rPr lang="en-US" i="1" dirty="0">
                <a:latin typeface="Calibri" charset="0"/>
              </a:rPr>
              <a:t> RM, et al. National trends in treatment of type 2 diabetes mellitus, 1994-2007. Arch Intern Med 2008;168(19):2088-2094. </a:t>
            </a:r>
          </a:p>
          <a:p>
            <a:pPr>
              <a:spcBef>
                <a:spcPct val="0"/>
              </a:spcBef>
            </a:pPr>
            <a:r>
              <a:rPr lang="en-US" i="1" dirty="0" err="1">
                <a:latin typeface="Calibri" charset="0"/>
              </a:rPr>
              <a:t>www.ncbi.nlm.nih.gov</a:t>
            </a:r>
            <a:r>
              <a:rPr lang="en-US" i="1" dirty="0">
                <a:latin typeface="Calibri" charset="0"/>
              </a:rPr>
              <a:t>/</a:t>
            </a:r>
            <a:r>
              <a:rPr lang="en-US" i="1" dirty="0" err="1">
                <a:latin typeface="Calibri" charset="0"/>
              </a:rPr>
              <a:t>pubmed</a:t>
            </a:r>
            <a:r>
              <a:rPr lang="en-US" i="1" dirty="0">
                <a:latin typeface="Calibri" charset="0"/>
              </a:rPr>
              <a:t>/18955637</a:t>
            </a:r>
          </a:p>
          <a:p>
            <a:pPr>
              <a:spcBef>
                <a:spcPct val="0"/>
              </a:spcBef>
            </a:pPr>
            <a:endParaRPr lang="en-US" i="1" dirty="0">
              <a:latin typeface="Calibri" charset="0"/>
            </a:endParaRPr>
          </a:p>
          <a:p>
            <a:pPr>
              <a:spcBef>
                <a:spcPct val="0"/>
              </a:spcBef>
            </a:pPr>
            <a:r>
              <a:rPr lang="en-US" i="1" dirty="0">
                <a:latin typeface="Calibri" charset="0"/>
              </a:rPr>
              <a:t>Bennett WL, Wilson LM, Bolen S, et al. Oral Diabetes Medications for Adults With Type 2 Diabetes: An Update. Comparative Effectiveness Review No. 27. (Prepared by Johns Hopkins University Evidence-based Practice Center under Contract No. 290-02-0018.) AHRQ Publication No. 11-EHC038-EF. Rockville, MD: Agency for Healthcare Research and Quality. March 2011. Available at: http://</a:t>
            </a:r>
            <a:r>
              <a:rPr lang="en-US" i="1" dirty="0" err="1">
                <a:latin typeface="Calibri" charset="0"/>
              </a:rPr>
              <a:t>effectivehealthcare.ahrq.gov</a:t>
            </a:r>
            <a:r>
              <a:rPr lang="en-US" i="1" dirty="0">
                <a:latin typeface="Calibri" charset="0"/>
              </a:rPr>
              <a:t>/</a:t>
            </a:r>
            <a:r>
              <a:rPr lang="en-US" i="1" dirty="0" err="1">
                <a:latin typeface="Calibri" charset="0"/>
              </a:rPr>
              <a:t>index.cfm</a:t>
            </a:r>
            <a:r>
              <a:rPr lang="en-US" i="1" dirty="0">
                <a:latin typeface="Calibri" charset="0"/>
              </a:rPr>
              <a:t>/search-for-guides-reviews-and-reports/?</a:t>
            </a:r>
            <a:r>
              <a:rPr lang="en-US" i="1" dirty="0" err="1">
                <a:latin typeface="Calibri" charset="0"/>
              </a:rPr>
              <a:t>pageaction</a:t>
            </a:r>
            <a:r>
              <a:rPr lang="en-US" i="1" dirty="0">
                <a:latin typeface="Calibri" charset="0"/>
              </a:rPr>
              <a:t>=</a:t>
            </a:r>
            <a:r>
              <a:rPr lang="en-US" i="1" dirty="0" err="1">
                <a:latin typeface="Calibri" charset="0"/>
              </a:rPr>
              <a:t>displayproduct&amp;productID</a:t>
            </a:r>
            <a:r>
              <a:rPr lang="en-US" i="1" dirty="0">
                <a:latin typeface="Calibri" charset="0"/>
              </a:rPr>
              <a:t>=644.</a:t>
            </a:r>
          </a:p>
          <a:p>
            <a:pPr>
              <a:spcBef>
                <a:spcPct val="0"/>
              </a:spcBef>
            </a:pPr>
            <a:endParaRPr lang="en-US" dirty="0">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8D772DC-830A-B646-9B60-98D8A04FB7CD}" type="slidenum">
              <a:rPr lang="en-US"/>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latin typeface="Calibri" charset="0"/>
              </a:rPr>
              <a:t>Summary of Evidence Search and Selection</a:t>
            </a:r>
          </a:p>
          <a:p>
            <a:pPr>
              <a:spcBef>
                <a:spcPct val="0"/>
              </a:spcBef>
            </a:pPr>
            <a:endParaRPr lang="en-US" dirty="0">
              <a:latin typeface="Calibri" charset="0"/>
            </a:endParaRPr>
          </a:p>
          <a:p>
            <a:pPr>
              <a:spcBef>
                <a:spcPct val="0"/>
              </a:spcBef>
            </a:pPr>
            <a:r>
              <a:rPr lang="en-US" dirty="0">
                <a:latin typeface="Calibri" charset="0"/>
              </a:rPr>
              <a:t>We searched the following databases for primary studies for the periods in parentheses: MEDLINE® (1966 to April 2010), </a:t>
            </a:r>
            <a:r>
              <a:rPr lang="en-US" dirty="0" err="1">
                <a:latin typeface="Calibri" charset="0"/>
              </a:rPr>
              <a:t>Embase</a:t>
            </a:r>
            <a:r>
              <a:rPr lang="en-US" dirty="0">
                <a:latin typeface="Calibri" charset="0"/>
              </a:rPr>
              <a:t>® (1974 to April 2010), and the Cochrane Central Register of Controlled Trials (1966 to April 2010). We updated the MEDLINE search to December 2010 for long-term clinical outcomes (i.e., all-cause mortality, cardiovascular morbidity and mortality, nephropathy and neuropathy)</a:t>
            </a:r>
          </a:p>
          <a:p>
            <a:pPr>
              <a:spcBef>
                <a:spcPct val="0"/>
              </a:spcBef>
            </a:pPr>
            <a:endParaRPr lang="en-US" dirty="0">
              <a:latin typeface="Calibri" charset="0"/>
            </a:endParaRPr>
          </a:p>
          <a:p>
            <a:pPr>
              <a:spcBef>
                <a:spcPct val="0"/>
              </a:spcBef>
            </a:pPr>
            <a:r>
              <a:rPr lang="en-US" dirty="0">
                <a:latin typeface="Calibri" charset="0"/>
              </a:rPr>
              <a:t>In addition, we received the following material from the Scientific Resource Center: • Medical reviews of rosiglitazone, pioglitazone, </a:t>
            </a:r>
            <a:r>
              <a:rPr lang="en-US" dirty="0" err="1">
                <a:latin typeface="Calibri" charset="0"/>
              </a:rPr>
              <a:t>sitagliptin</a:t>
            </a:r>
            <a:r>
              <a:rPr lang="en-US" dirty="0">
                <a:latin typeface="Calibri" charset="0"/>
              </a:rPr>
              <a:t>, glyburide, and metformin, combination of metformin and </a:t>
            </a:r>
            <a:r>
              <a:rPr lang="en-US" dirty="0" err="1">
                <a:latin typeface="Calibri" charset="0"/>
              </a:rPr>
              <a:t>glipizide</a:t>
            </a:r>
            <a:r>
              <a:rPr lang="en-US" dirty="0">
                <a:latin typeface="Calibri" charset="0"/>
              </a:rPr>
              <a:t>, combination of metformin and </a:t>
            </a:r>
            <a:r>
              <a:rPr lang="en-US" dirty="0" err="1">
                <a:latin typeface="Calibri" charset="0"/>
              </a:rPr>
              <a:t>sitagliptin</a:t>
            </a:r>
            <a:r>
              <a:rPr lang="en-US" dirty="0">
                <a:latin typeface="Calibri" charset="0"/>
              </a:rPr>
              <a:t>, insulin </a:t>
            </a:r>
            <a:r>
              <a:rPr lang="en-US" dirty="0" err="1">
                <a:latin typeface="Calibri" charset="0"/>
              </a:rPr>
              <a:t>detemir</a:t>
            </a:r>
            <a:r>
              <a:rPr lang="en-US" dirty="0">
                <a:latin typeface="Calibri" charset="0"/>
              </a:rPr>
              <a:t>, </a:t>
            </a:r>
            <a:r>
              <a:rPr lang="en-US" dirty="0" err="1">
                <a:latin typeface="Calibri" charset="0"/>
              </a:rPr>
              <a:t>exenatide</a:t>
            </a:r>
            <a:r>
              <a:rPr lang="en-US" dirty="0">
                <a:latin typeface="Calibri" charset="0"/>
              </a:rPr>
              <a:t> and </a:t>
            </a:r>
            <a:r>
              <a:rPr lang="en-US" dirty="0" err="1">
                <a:latin typeface="Calibri" charset="0"/>
              </a:rPr>
              <a:t>postmarketing</a:t>
            </a:r>
            <a:r>
              <a:rPr lang="en-US" dirty="0">
                <a:latin typeface="Calibri" charset="0"/>
              </a:rPr>
              <a:t> drug safety information on pioglitazone and insulin </a:t>
            </a:r>
            <a:r>
              <a:rPr lang="en-US" dirty="0" err="1">
                <a:latin typeface="Calibri" charset="0"/>
              </a:rPr>
              <a:t>glargine</a:t>
            </a:r>
            <a:r>
              <a:rPr lang="en-US" dirty="0">
                <a:latin typeface="Calibri" charset="0"/>
              </a:rPr>
              <a:t> from the FDA Web site, • The Scientific Discussion sections of the European Public Assessment Reports for rosiglitazone, pioglitazone, </a:t>
            </a:r>
            <a:r>
              <a:rPr lang="en-US" dirty="0" err="1">
                <a:latin typeface="Calibri" charset="0"/>
              </a:rPr>
              <a:t>sitagliptin</a:t>
            </a:r>
            <a:r>
              <a:rPr lang="en-US" dirty="0">
                <a:latin typeface="Calibri" charset="0"/>
              </a:rPr>
              <a:t>, combination rosiglitazone and metformin, </a:t>
            </a:r>
            <a:r>
              <a:rPr lang="en-US" dirty="0" err="1">
                <a:latin typeface="Calibri" charset="0"/>
              </a:rPr>
              <a:t>exenatide</a:t>
            </a:r>
            <a:r>
              <a:rPr lang="en-US" dirty="0">
                <a:latin typeface="Calibri" charset="0"/>
              </a:rPr>
              <a:t>, insulin </a:t>
            </a:r>
            <a:r>
              <a:rPr lang="en-US" dirty="0" err="1">
                <a:latin typeface="Calibri" charset="0"/>
              </a:rPr>
              <a:t>detemir</a:t>
            </a:r>
            <a:r>
              <a:rPr lang="en-US" dirty="0">
                <a:latin typeface="Calibri" charset="0"/>
              </a:rPr>
              <a:t>, and insulin </a:t>
            </a:r>
            <a:r>
              <a:rPr lang="en-US" dirty="0" err="1">
                <a:latin typeface="Calibri" charset="0"/>
              </a:rPr>
              <a:t>glargine</a:t>
            </a:r>
            <a:r>
              <a:rPr lang="en-US" dirty="0">
                <a:latin typeface="Calibri" charset="0"/>
              </a:rPr>
              <a:t>,  • Health Canada Product Monographs for rosiglitazone, pioglitazone, </a:t>
            </a:r>
            <a:r>
              <a:rPr lang="en-US" dirty="0" err="1">
                <a:latin typeface="Calibri" charset="0"/>
              </a:rPr>
              <a:t>sitagliptin</a:t>
            </a:r>
            <a:r>
              <a:rPr lang="en-US" dirty="0">
                <a:latin typeface="Calibri" charset="0"/>
              </a:rPr>
              <a:t>, combination rosiglitazone and metformin, insulin </a:t>
            </a:r>
            <a:r>
              <a:rPr lang="en-US" dirty="0" err="1">
                <a:latin typeface="Calibri" charset="0"/>
              </a:rPr>
              <a:t>glargine</a:t>
            </a:r>
            <a:r>
              <a:rPr lang="en-US" dirty="0">
                <a:latin typeface="Calibri" charset="0"/>
              </a:rPr>
              <a:t>, and insulin </a:t>
            </a:r>
            <a:r>
              <a:rPr lang="en-US" dirty="0" err="1">
                <a:latin typeface="Calibri" charset="0"/>
              </a:rPr>
              <a:t>detemir</a:t>
            </a:r>
            <a:r>
              <a:rPr lang="en-US" dirty="0">
                <a:latin typeface="Calibri" charset="0"/>
              </a:rPr>
              <a:t>, • Public registries of clinical trials, such as Clinical Study Results Web site (available at: </a:t>
            </a:r>
            <a:r>
              <a:rPr lang="en-US" dirty="0" err="1">
                <a:latin typeface="Calibri" charset="0"/>
              </a:rPr>
              <a:t>www.clinicalstudyresults.org</a:t>
            </a:r>
            <a:r>
              <a:rPr lang="en-US" dirty="0">
                <a:latin typeface="Calibri" charset="0"/>
              </a:rPr>
              <a:t>) and </a:t>
            </a:r>
            <a:r>
              <a:rPr lang="en-US" dirty="0" err="1">
                <a:latin typeface="Calibri" charset="0"/>
              </a:rPr>
              <a:t>ClinicalTrials.gov</a:t>
            </a:r>
            <a:r>
              <a:rPr lang="en-US" dirty="0">
                <a:latin typeface="Calibri" charset="0"/>
              </a:rPr>
              <a:t> (available at: </a:t>
            </a:r>
            <a:r>
              <a:rPr lang="en-US" dirty="0" err="1">
                <a:latin typeface="Calibri" charset="0"/>
              </a:rPr>
              <a:t>www.clinicaltrials.gov</a:t>
            </a:r>
            <a:r>
              <a:rPr lang="en-US" dirty="0">
                <a:latin typeface="Calibri" charset="0"/>
              </a:rPr>
              <a:t>). </a:t>
            </a:r>
          </a:p>
          <a:p>
            <a:pPr>
              <a:spcBef>
                <a:spcPct val="0"/>
              </a:spcBef>
            </a:pPr>
            <a:endParaRPr lang="en-US" dirty="0">
              <a:latin typeface="Calibri" charset="0"/>
            </a:endParaRPr>
          </a:p>
          <a:p>
            <a:pPr>
              <a:spcBef>
                <a:spcPct val="0"/>
              </a:spcBef>
            </a:pPr>
            <a:r>
              <a:rPr lang="en-US" dirty="0">
                <a:latin typeface="Calibri" charset="0"/>
              </a:rPr>
              <a:t>We hand searched 15 journals that most likely to publish articles on this topic (see Appendix C) by scanning the table of contents of each issue for relevant citations from February 2009 through September 2009. We also reviewed the reference lists of each included article and relevant review articles. </a:t>
            </a:r>
          </a:p>
          <a:p>
            <a:pPr>
              <a:spcBef>
                <a:spcPct val="0"/>
              </a:spcBef>
            </a:pPr>
            <a:endParaRPr lang="en-US" dirty="0">
              <a:latin typeface="Calibri" charset="0"/>
            </a:endParaRPr>
          </a:p>
          <a:p>
            <a:pPr>
              <a:spcBef>
                <a:spcPct val="0"/>
              </a:spcBef>
            </a:pPr>
            <a:endParaRPr lang="en-US" dirty="0">
              <a:latin typeface="Calibri" charset="0"/>
            </a:endParaRPr>
          </a:p>
          <a:p>
            <a:pPr>
              <a:spcBef>
                <a:spcPct val="0"/>
              </a:spcBef>
            </a:pPr>
            <a:r>
              <a:rPr lang="en-US" dirty="0">
                <a:latin typeface="Calibri" charset="0"/>
              </a:rPr>
              <a:t>From the search, we retrieved 20,748 unique citations. After a review of the titles and abstracts, 1,027 were deemed eligible for further review, and the full articles were retrieved. A total of 166 articles were included in this review.</a:t>
            </a:r>
          </a:p>
          <a:p>
            <a:pPr>
              <a:spcBef>
                <a:spcPct val="0"/>
              </a:spcBef>
            </a:pPr>
            <a:endParaRPr lang="en-US" dirty="0">
              <a:latin typeface="Calibri" charset="0"/>
            </a:endParaRPr>
          </a:p>
          <a:p>
            <a:pPr>
              <a:spcBef>
                <a:spcPct val="0"/>
              </a:spcBef>
            </a:pPr>
            <a:r>
              <a:rPr lang="en-US" dirty="0">
                <a:latin typeface="Calibri" charset="0"/>
              </a:rPr>
              <a:t>Two reviewers independently selected studies</a:t>
            </a:r>
          </a:p>
          <a:p>
            <a:pPr>
              <a:spcBef>
                <a:spcPct val="0"/>
              </a:spcBef>
            </a:pPr>
            <a:endParaRPr lang="en-US" dirty="0">
              <a:latin typeface="Calibri" charset="0"/>
            </a:endParaRPr>
          </a:p>
          <a:p>
            <a:pPr>
              <a:spcBef>
                <a:spcPct val="0"/>
              </a:spcBef>
            </a:pPr>
            <a:r>
              <a:rPr lang="en-US" dirty="0">
                <a:latin typeface="Calibri" charset="0"/>
              </a:rPr>
              <a:t>Studies Included: </a:t>
            </a:r>
          </a:p>
          <a:p>
            <a:pPr>
              <a:spcBef>
                <a:spcPct val="0"/>
              </a:spcBef>
            </a:pPr>
            <a:r>
              <a:rPr lang="en-US" dirty="0">
                <a:latin typeface="Calibri" charset="0"/>
              </a:rPr>
              <a:t>Controlled clinical trials, crossover trials, and observational studies published in English-language peer-reviewed journals</a:t>
            </a:r>
          </a:p>
          <a:p>
            <a:pPr>
              <a:spcBef>
                <a:spcPct val="0"/>
              </a:spcBef>
            </a:pPr>
            <a:r>
              <a:rPr lang="en-US" dirty="0">
                <a:latin typeface="Calibri" charset="0"/>
              </a:rPr>
              <a:t>Key Question 1:  included only RCTs </a:t>
            </a:r>
          </a:p>
          <a:p>
            <a:pPr>
              <a:spcBef>
                <a:spcPct val="0"/>
              </a:spcBef>
            </a:pPr>
            <a:r>
              <a:rPr lang="en-US" dirty="0">
                <a:latin typeface="Calibri" charset="0"/>
              </a:rPr>
              <a:t>Key Questions 2 and 3:  included only RCTs, non-RCTs, cohort studies with a comparison group, and case-control studies</a:t>
            </a:r>
          </a:p>
          <a:p>
            <a:pPr>
              <a:spcBef>
                <a:spcPct val="0"/>
              </a:spcBef>
            </a:pPr>
            <a:r>
              <a:rPr lang="en-US" dirty="0">
                <a:latin typeface="Calibri" charset="0"/>
              </a:rPr>
              <a:t>Crossover studies included for outcomes of hypoglycemia, liver injury, and GI side effects regardless of the duration of the washout period</a:t>
            </a:r>
          </a:p>
          <a:p>
            <a:pPr>
              <a:spcBef>
                <a:spcPct val="0"/>
              </a:spcBef>
            </a:pPr>
            <a:r>
              <a:rPr lang="en-US" dirty="0">
                <a:latin typeface="Calibri" charset="0"/>
              </a:rPr>
              <a:t>All other outcomes included crossover studies only if the duration of the washout period &gt; 1 month</a:t>
            </a:r>
          </a:p>
          <a:p>
            <a:pPr>
              <a:spcBef>
                <a:spcPct val="0"/>
              </a:spcBef>
            </a:pPr>
            <a:endParaRPr lang="en-US" dirty="0">
              <a:latin typeface="Calibri" charset="0"/>
            </a:endParaRPr>
          </a:p>
          <a:p>
            <a:pPr>
              <a:spcBef>
                <a:spcPct val="0"/>
              </a:spcBef>
            </a:pPr>
            <a:r>
              <a:rPr lang="en-US" dirty="0">
                <a:latin typeface="Calibri" charset="0"/>
              </a:rPr>
              <a:t>Excluded: </a:t>
            </a:r>
          </a:p>
          <a:p>
            <a:pPr>
              <a:spcBef>
                <a:spcPct val="0"/>
              </a:spcBef>
            </a:pPr>
            <a:r>
              <a:rPr lang="en-US" dirty="0">
                <a:latin typeface="Calibri" charset="0"/>
              </a:rPr>
              <a:t>Editorials, comments, letters, and abstracts (no original data)</a:t>
            </a:r>
          </a:p>
          <a:p>
            <a:pPr>
              <a:spcBef>
                <a:spcPct val="0"/>
              </a:spcBef>
            </a:pPr>
            <a:r>
              <a:rPr lang="en-US" dirty="0">
                <a:latin typeface="Calibri" charset="0"/>
              </a:rPr>
              <a:t>Studies &lt; 3 months in duration</a:t>
            </a:r>
          </a:p>
          <a:p>
            <a:pPr>
              <a:spcBef>
                <a:spcPct val="0"/>
              </a:spcBef>
            </a:pPr>
            <a:r>
              <a:rPr lang="en-US" dirty="0">
                <a:latin typeface="Calibri" charset="0"/>
              </a:rPr>
              <a:t>Studies with less than 40 total subjects</a:t>
            </a:r>
          </a:p>
          <a:p>
            <a:pPr>
              <a:spcBef>
                <a:spcPct val="0"/>
              </a:spcBef>
            </a:pPr>
            <a:endParaRPr lang="en-US" dirty="0">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9411812-A7B5-A940-9A6F-C6E9623945BB}"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HC 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27025"/>
            <a:ext cx="168275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33153" name="Photo Editor Photo" r:id="rId4" imgW="6400000" imgH="1514686" progId="">
                  <p:embed/>
                </p:oleObj>
              </mc:Choice>
              <mc:Fallback>
                <p:oleObj name="Photo Editor Photo" r:id="rId4" imgW="6400000" imgH="15146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1" descr="AHRQ-EHC_logo.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224713" y="6448425"/>
            <a:ext cx="175418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HRQ-EHC_logo.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133600" y="5410200"/>
            <a:ext cx="508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p:nvPr userDrawn="1"/>
        </p:nvSpPr>
        <p:spPr>
          <a:xfrm>
            <a:off x="76200" y="6276975"/>
            <a:ext cx="1371600"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9"/>
          <p:cNvSpPr/>
          <p:nvPr userDrawn="1"/>
        </p:nvSpPr>
        <p:spPr>
          <a:xfrm>
            <a:off x="0" y="212725"/>
            <a:ext cx="2673350" cy="16367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0" name="Object 2"/>
          <p:cNvGraphicFramePr>
            <a:graphicFrameLocks noChangeAspect="1"/>
          </p:cNvGraphicFramePr>
          <p:nvPr/>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133154" name="Photo Editor Photo" r:id="rId7" imgW="6400000" imgH="1514686" progId="">
                  <p:embed/>
                </p:oleObj>
              </mc:Choice>
              <mc:Fallback>
                <p:oleObj name="Photo Editor Photo" r:id="rId7" imgW="6400000" imgH="15146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 name="Rectangle 10"/>
          <p:cNvSpPr/>
          <p:nvPr userDrawn="1"/>
        </p:nvSpPr>
        <p:spPr>
          <a:xfrm>
            <a:off x="6924675" y="6235700"/>
            <a:ext cx="2032000"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Date Placeholder 3"/>
          <p:cNvSpPr>
            <a:spLocks noGrp="1"/>
          </p:cNvSpPr>
          <p:nvPr>
            <p:ph type="dt" sz="half" idx="10"/>
          </p:nvPr>
        </p:nvSpPr>
        <p:spPr/>
        <p:txBody>
          <a:bodyPr/>
          <a:lstStyle>
            <a:lvl1pPr>
              <a:defRPr/>
            </a:lvl1pPr>
          </a:lstStyle>
          <a:p>
            <a:fld id="{513C3B9C-DB4C-3445-BCA8-0D065BD27A40}" type="datetimeFigureOut">
              <a:rPr lang="en-US"/>
              <a:pPr/>
              <a:t>5/17/2012</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fld id="{9BE84A5A-80A4-B44A-AA18-BCE1453FF9E4}" type="slidenum">
              <a:rPr lang="en-US"/>
              <a:pPr/>
              <a:t>‹#›</a:t>
            </a:fld>
            <a:endParaRPr lang="en-US"/>
          </a:p>
        </p:txBody>
      </p:sp>
    </p:spTree>
    <p:extLst>
      <p:ext uri="{BB962C8B-B14F-4D97-AF65-F5344CB8AC3E}">
        <p14:creationId xmlns:p14="http://schemas.microsoft.com/office/powerpoint/2010/main" val="77916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17B837-17FC-7D40-963A-4148A185FE56}" type="datetimeFigureOut">
              <a:rPr lang="en-US"/>
              <a:pPr/>
              <a:t>5/17/2012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45795F-1F26-8249-8774-983A84741DAC}" type="slidenum">
              <a:rPr lang="en-US"/>
              <a:pPr/>
              <a:t>‹#›</a:t>
            </a:fld>
            <a:endParaRPr lang="en-US"/>
          </a:p>
        </p:txBody>
      </p:sp>
    </p:spTree>
    <p:extLst>
      <p:ext uri="{BB962C8B-B14F-4D97-AF65-F5344CB8AC3E}">
        <p14:creationId xmlns:p14="http://schemas.microsoft.com/office/powerpoint/2010/main" val="222272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A2A949B-C63B-6F4B-A534-E18D70D71270}" type="datetimeFigureOut">
              <a:rPr lang="en-US"/>
              <a:pPr/>
              <a:t>5/17/2012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348856-604F-D54F-9008-F7463887B6DD}" type="slidenum">
              <a:rPr lang="en-US"/>
              <a:pPr/>
              <a:t>‹#›</a:t>
            </a:fld>
            <a:endParaRPr lang="en-US"/>
          </a:p>
        </p:txBody>
      </p:sp>
    </p:spTree>
    <p:extLst>
      <p:ext uri="{BB962C8B-B14F-4D97-AF65-F5344CB8AC3E}">
        <p14:creationId xmlns:p14="http://schemas.microsoft.com/office/powerpoint/2010/main" val="349939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pic>
        <p:nvPicPr>
          <p:cNvPr id="4" name="Picture 2" descr="EHC 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27025"/>
            <a:ext cx="168275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34163" name="Photo Editor Photo" r:id="rId4" imgW="6400000" imgH="1514686" progId="">
                  <p:embed/>
                </p:oleObj>
              </mc:Choice>
              <mc:Fallback>
                <p:oleObj name="Photo Editor Photo" r:id="rId4" imgW="6400000" imgH="15146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1" descr="AHRQ-EHC_logo.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224713" y="6448425"/>
            <a:ext cx="175418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hart Placeholder 2"/>
          <p:cNvSpPr>
            <a:spLocks noGrp="1"/>
          </p:cNvSpPr>
          <p:nvPr>
            <p:ph type="chart" idx="1"/>
          </p:nvPr>
        </p:nvSpPr>
        <p:spPr>
          <a:xfrm>
            <a:off x="457200" y="1295400"/>
            <a:ext cx="8229600" cy="4830763"/>
          </a:xfrm>
          <a:prstGeom prst="rect">
            <a:avLst/>
          </a:prstGeom>
        </p:spPr>
        <p:txBody>
          <a:bodyPr lIns="0" tIns="0" rIns="0" bIns="0" rtlCol="0">
            <a:normAutofit/>
          </a:bodyPr>
          <a:lstStyle/>
          <a:p>
            <a:pPr lvl="0"/>
            <a:r>
              <a:rPr lang="en-US" noProof="0" smtClean="0"/>
              <a:t>Click icon to add chart</a:t>
            </a:r>
            <a:endParaRPr lang="en-US" noProof="0"/>
          </a:p>
        </p:txBody>
      </p:sp>
    </p:spTree>
    <p:extLst>
      <p:ext uri="{BB962C8B-B14F-4D97-AF65-F5344CB8AC3E}">
        <p14:creationId xmlns:p14="http://schemas.microsoft.com/office/powerpoint/2010/main" val="138539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CD34EF6-ED5C-CD47-A9D3-E7A1F1B1B3D9}" type="datetimeFigureOut">
              <a:rPr lang="en-US"/>
              <a:pPr/>
              <a:t>5/17/2012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DA6F9F-CBB3-6F40-956C-0AE07050C62C}" type="slidenum">
              <a:rPr lang="en-US"/>
              <a:pPr/>
              <a:t>‹#›</a:t>
            </a:fld>
            <a:endParaRPr lang="en-US"/>
          </a:p>
        </p:txBody>
      </p:sp>
    </p:spTree>
    <p:extLst>
      <p:ext uri="{BB962C8B-B14F-4D97-AF65-F5344CB8AC3E}">
        <p14:creationId xmlns:p14="http://schemas.microsoft.com/office/powerpoint/2010/main" val="409956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067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29804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F2DFBB4-FBB5-2F44-AAEE-102E5E3D2A31}" type="datetimeFigureOut">
              <a:rPr lang="en-US"/>
              <a:pPr/>
              <a:t>5/17/2012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690708-33AE-064D-B6C7-6C12B52092CC}" type="slidenum">
              <a:rPr lang="en-US"/>
              <a:pPr/>
              <a:t>‹#›</a:t>
            </a:fld>
            <a:endParaRPr lang="en-US"/>
          </a:p>
        </p:txBody>
      </p:sp>
    </p:spTree>
    <p:extLst>
      <p:ext uri="{BB962C8B-B14F-4D97-AF65-F5344CB8AC3E}">
        <p14:creationId xmlns:p14="http://schemas.microsoft.com/office/powerpoint/2010/main" val="69833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8A2820A-605E-334C-9EE5-64CC03AFE5E1}" type="datetimeFigureOut">
              <a:rPr lang="en-US"/>
              <a:pPr/>
              <a:t>5/17/2012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F0B321-0D06-6443-8CA7-52E55E7987C7}" type="slidenum">
              <a:rPr lang="en-US"/>
              <a:pPr/>
              <a:t>‹#›</a:t>
            </a:fld>
            <a:endParaRPr lang="en-US"/>
          </a:p>
        </p:txBody>
      </p:sp>
    </p:spTree>
    <p:extLst>
      <p:ext uri="{BB962C8B-B14F-4D97-AF65-F5344CB8AC3E}">
        <p14:creationId xmlns:p14="http://schemas.microsoft.com/office/powerpoint/2010/main" val="381855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7F63596-0D92-A44F-B6B1-7FA561A944B9}" type="datetimeFigureOut">
              <a:rPr lang="en-US"/>
              <a:pPr/>
              <a:t>5/17/2012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697FE33-F820-A84B-9B99-8C42781B6215}" type="slidenum">
              <a:rPr lang="en-US"/>
              <a:pPr/>
              <a:t>‹#›</a:t>
            </a:fld>
            <a:endParaRPr lang="en-US"/>
          </a:p>
        </p:txBody>
      </p:sp>
    </p:spTree>
    <p:extLst>
      <p:ext uri="{BB962C8B-B14F-4D97-AF65-F5344CB8AC3E}">
        <p14:creationId xmlns:p14="http://schemas.microsoft.com/office/powerpoint/2010/main" val="166612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61440BA-0677-4741-A76E-FD50849D664F}" type="datetimeFigureOut">
              <a:rPr lang="en-US"/>
              <a:pPr/>
              <a:t>5/17/2012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3BE803B-1DFD-1D4E-A130-F07512F654B9}" type="slidenum">
              <a:rPr lang="en-US"/>
              <a:pPr/>
              <a:t>‹#›</a:t>
            </a:fld>
            <a:endParaRPr lang="en-US"/>
          </a:p>
        </p:txBody>
      </p:sp>
    </p:spTree>
    <p:extLst>
      <p:ext uri="{BB962C8B-B14F-4D97-AF65-F5344CB8AC3E}">
        <p14:creationId xmlns:p14="http://schemas.microsoft.com/office/powerpoint/2010/main" val="1824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D601C85-2447-CC4F-8950-F79F22C9B9D5}" type="datetimeFigureOut">
              <a:rPr lang="en-US"/>
              <a:pPr/>
              <a:t>5/17/2012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93E62DA-C957-0B45-8BEE-64EC3B486F24}" type="slidenum">
              <a:rPr lang="en-US"/>
              <a:pPr/>
              <a:t>‹#›</a:t>
            </a:fld>
            <a:endParaRPr lang="en-US"/>
          </a:p>
        </p:txBody>
      </p:sp>
    </p:spTree>
    <p:extLst>
      <p:ext uri="{BB962C8B-B14F-4D97-AF65-F5344CB8AC3E}">
        <p14:creationId xmlns:p14="http://schemas.microsoft.com/office/powerpoint/2010/main" val="89342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606E9EA-EFF0-8747-A7C2-936FD2D8E7B0}" type="datetimeFigureOut">
              <a:rPr lang="en-US"/>
              <a:pPr/>
              <a:t>5/17/2012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2176960-719E-3A49-9F75-8E0766176739}" type="slidenum">
              <a:rPr lang="en-US"/>
              <a:pPr/>
              <a:t>‹#›</a:t>
            </a:fld>
            <a:endParaRPr lang="en-US"/>
          </a:p>
        </p:txBody>
      </p:sp>
    </p:spTree>
    <p:extLst>
      <p:ext uri="{BB962C8B-B14F-4D97-AF65-F5344CB8AC3E}">
        <p14:creationId xmlns:p14="http://schemas.microsoft.com/office/powerpoint/2010/main" val="263580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BD96E6E-F63E-F14C-8F9C-9F39466F1D65}" type="datetimeFigureOut">
              <a:rPr lang="en-US"/>
              <a:pPr/>
              <a:t>5/17/2012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EFF036-C5B7-764A-A448-BF53F1EBE7D1}" type="slidenum">
              <a:rPr lang="en-US"/>
              <a:pPr/>
              <a:t>‹#›</a:t>
            </a:fld>
            <a:endParaRPr lang="en-US"/>
          </a:p>
        </p:txBody>
      </p:sp>
    </p:spTree>
    <p:extLst>
      <p:ext uri="{BB962C8B-B14F-4D97-AF65-F5344CB8AC3E}">
        <p14:creationId xmlns:p14="http://schemas.microsoft.com/office/powerpoint/2010/main" val="241866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35" name="Picture 2" descr="EHC Logo.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327025"/>
            <a:ext cx="168275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3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8440409D-70E2-5349-B9A3-B550EE61A7D5}" type="datetimeFigureOut">
              <a:rPr lang="en-US"/>
              <a:pPr/>
              <a:t>5/17/2012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7F75322-FA54-5445-9D68-D1A2B6E84066}" type="slidenum">
              <a:rPr lang="en-US"/>
              <a:pPr/>
              <a:t>‹#›</a:t>
            </a:fld>
            <a:endParaRPr lang="en-US"/>
          </a:p>
        </p:txBody>
      </p:sp>
      <p:graphicFrame>
        <p:nvGraphicFramePr>
          <p:cNvPr id="2133" name="Object 85"/>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2160" name="Photo Editor Photo" r:id="rId16" imgW="6400000" imgH="1514686" progId="">
                  <p:embed/>
                </p:oleObj>
              </mc:Choice>
              <mc:Fallback>
                <p:oleObj name="Photo Editor Photo" r:id="rId16" imgW="6400000" imgH="1514686" progId="">
                  <p:embed/>
                  <p:pic>
                    <p:nvPicPr>
                      <p:cNvPr id="0" name="Object 8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41" name="Picture 11" descr="AHRQ-EHC_logo.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224713" y="6448425"/>
            <a:ext cx="175418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txStyles>
    <p:titleStyle>
      <a:lvl1pPr algn="l" defTabSz="457200" rtl="0" fontAlgn="base">
        <a:spcBef>
          <a:spcPct val="0"/>
        </a:spcBef>
        <a:spcAft>
          <a:spcPct val="0"/>
        </a:spcAft>
        <a:defRPr sz="4400" kern="1200">
          <a:solidFill>
            <a:srgbClr val="1F497D"/>
          </a:solidFill>
          <a:latin typeface="+mj-lt"/>
          <a:ea typeface="ＭＳ Ｐゴシック" charset="0"/>
          <a:cs typeface="+mj-cs"/>
        </a:defRPr>
      </a:lvl1pPr>
      <a:lvl2pPr algn="l" defTabSz="457200" rtl="0" fontAlgn="base">
        <a:spcBef>
          <a:spcPct val="0"/>
        </a:spcBef>
        <a:spcAft>
          <a:spcPct val="0"/>
        </a:spcAft>
        <a:defRPr sz="4400">
          <a:solidFill>
            <a:srgbClr val="1F497D"/>
          </a:solidFill>
          <a:latin typeface="Calibri" charset="0"/>
          <a:ea typeface="ＭＳ Ｐゴシック" charset="0"/>
        </a:defRPr>
      </a:lvl2pPr>
      <a:lvl3pPr algn="l" defTabSz="457200" rtl="0" fontAlgn="base">
        <a:spcBef>
          <a:spcPct val="0"/>
        </a:spcBef>
        <a:spcAft>
          <a:spcPct val="0"/>
        </a:spcAft>
        <a:defRPr sz="4400">
          <a:solidFill>
            <a:srgbClr val="1F497D"/>
          </a:solidFill>
          <a:latin typeface="Calibri" charset="0"/>
          <a:ea typeface="ＭＳ Ｐゴシック" charset="0"/>
        </a:defRPr>
      </a:lvl3pPr>
      <a:lvl4pPr algn="l" defTabSz="457200" rtl="0" fontAlgn="base">
        <a:spcBef>
          <a:spcPct val="0"/>
        </a:spcBef>
        <a:spcAft>
          <a:spcPct val="0"/>
        </a:spcAft>
        <a:defRPr sz="4400">
          <a:solidFill>
            <a:srgbClr val="1F497D"/>
          </a:solidFill>
          <a:latin typeface="Calibri" charset="0"/>
          <a:ea typeface="ＭＳ Ｐゴシック" charset="0"/>
        </a:defRPr>
      </a:lvl4pPr>
      <a:lvl5pPr algn="l" defTabSz="457200" rtl="0" fontAlgn="base">
        <a:spcBef>
          <a:spcPct val="0"/>
        </a:spcBef>
        <a:spcAft>
          <a:spcPct val="0"/>
        </a:spcAft>
        <a:defRPr sz="4400">
          <a:solidFill>
            <a:srgbClr val="1F497D"/>
          </a:solidFill>
          <a:latin typeface="Calibri" charset="0"/>
          <a:ea typeface="ＭＳ Ｐゴシック" charset="0"/>
        </a:defRPr>
      </a:lvl5pPr>
      <a:lvl6pPr marL="457200" algn="l" defTabSz="457200" rtl="0" fontAlgn="base">
        <a:spcBef>
          <a:spcPct val="0"/>
        </a:spcBef>
        <a:spcAft>
          <a:spcPct val="0"/>
        </a:spcAft>
        <a:defRPr sz="4400">
          <a:solidFill>
            <a:srgbClr val="1F497D"/>
          </a:solidFill>
          <a:latin typeface="Calibri" charset="0"/>
          <a:ea typeface="ＭＳ Ｐゴシック" charset="0"/>
        </a:defRPr>
      </a:lvl6pPr>
      <a:lvl7pPr marL="914400" algn="l" defTabSz="457200" rtl="0" fontAlgn="base">
        <a:spcBef>
          <a:spcPct val="0"/>
        </a:spcBef>
        <a:spcAft>
          <a:spcPct val="0"/>
        </a:spcAft>
        <a:defRPr sz="4400">
          <a:solidFill>
            <a:srgbClr val="1F497D"/>
          </a:solidFill>
          <a:latin typeface="Calibri" charset="0"/>
          <a:ea typeface="ＭＳ Ｐゴシック" charset="0"/>
        </a:defRPr>
      </a:lvl7pPr>
      <a:lvl8pPr marL="1371600" algn="l" defTabSz="457200" rtl="0" fontAlgn="base">
        <a:spcBef>
          <a:spcPct val="0"/>
        </a:spcBef>
        <a:spcAft>
          <a:spcPct val="0"/>
        </a:spcAft>
        <a:defRPr sz="4400">
          <a:solidFill>
            <a:srgbClr val="1F497D"/>
          </a:solidFill>
          <a:latin typeface="Calibri" charset="0"/>
          <a:ea typeface="ＭＳ Ｐゴシック" charset="0"/>
        </a:defRPr>
      </a:lvl8pPr>
      <a:lvl9pPr marL="1828800" algn="l" defTabSz="457200" rtl="0" fontAlgn="base">
        <a:spcBef>
          <a:spcPct val="0"/>
        </a:spcBef>
        <a:spcAft>
          <a:spcPct val="0"/>
        </a:spcAft>
        <a:defRPr sz="4400">
          <a:solidFill>
            <a:srgbClr val="1F497D"/>
          </a:solidFill>
          <a:latin typeface="Calibri"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ce.effectivehealthcare.ahrq.gov/cred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oleObject" Target="../embeddings/Microsoft_Excel_97-2003_Worksheet1.xls"/><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950" y="2403475"/>
            <a:ext cx="8432800" cy="2925763"/>
          </a:xfrm>
        </p:spPr>
        <p:txBody>
          <a:bodyPr>
            <a:normAutofit/>
          </a:bodyPr>
          <a:lstStyle/>
          <a:p>
            <a:r>
              <a:rPr lang="en-US" sz="3200" dirty="0">
                <a:latin typeface="Calibri" charset="0"/>
              </a:rPr>
              <a:t>Comparative Effectiveness and Safety of Medications for </a:t>
            </a:r>
            <a:r>
              <a:rPr lang="en-US" sz="3200" dirty="0" smtClean="0">
                <a:latin typeface="Calibri" charset="0"/>
              </a:rPr>
              <a:t>Adults with Type </a:t>
            </a:r>
            <a:r>
              <a:rPr lang="en-US" sz="3200" dirty="0">
                <a:latin typeface="Calibri" charset="0"/>
              </a:rPr>
              <a:t>2 Diabetes: An Update Including New Drugs and 2-Drug Combinations</a:t>
            </a:r>
          </a:p>
        </p:txBody>
      </p:sp>
      <p:sp>
        <p:nvSpPr>
          <p:cNvPr id="16387" name="TextBox 3"/>
          <p:cNvSpPr txBox="1">
            <a:spLocks noChangeArrowheads="1"/>
          </p:cNvSpPr>
          <p:nvPr/>
        </p:nvSpPr>
        <p:spPr bwMode="auto">
          <a:xfrm>
            <a:off x="3055938" y="6183313"/>
            <a:ext cx="3773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r>
              <a:rPr lang="en-US" sz="3200"/>
              <a:t>First Last, Credentials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Glycemic Control and Clinical Outcomes</a:t>
            </a:r>
            <a:endParaRPr lang="en-US" dirty="0">
              <a:ea typeface="+mj-ea"/>
            </a:endParaRP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smtClean="0">
                <a:ea typeface="+mn-ea"/>
              </a:rPr>
              <a:t>Randomized controlled trials (RCTs) demonstrate risk of </a:t>
            </a:r>
            <a:r>
              <a:rPr lang="en-US" dirty="0" err="1" smtClean="0">
                <a:ea typeface="+mn-ea"/>
              </a:rPr>
              <a:t>microvascular</a:t>
            </a:r>
            <a:r>
              <a:rPr lang="en-US" dirty="0" smtClean="0">
                <a:ea typeface="+mn-ea"/>
              </a:rPr>
              <a:t> complications can be reduced by improved glycemic control in patients with type 2 diabetes</a:t>
            </a:r>
          </a:p>
          <a:p>
            <a:pPr fontAlgn="auto">
              <a:spcAft>
                <a:spcPts val="0"/>
              </a:spcAft>
              <a:buFont typeface="Arial"/>
              <a:buChar char="•"/>
              <a:defRPr/>
            </a:pPr>
            <a:r>
              <a:rPr lang="en-US" dirty="0">
                <a:ea typeface="+mn-ea"/>
              </a:rPr>
              <a:t>S</a:t>
            </a:r>
            <a:r>
              <a:rPr lang="en-US" dirty="0" smtClean="0">
                <a:ea typeface="+mn-ea"/>
              </a:rPr>
              <a:t>tudies have mixed results regarding impact of intensive glycemic control (hemoglobin A1c [HbA1c] &lt; 7 percent) on cardiovascular events and mortality</a:t>
            </a:r>
          </a:p>
          <a:p>
            <a:pPr fontAlgn="auto">
              <a:spcAft>
                <a:spcPts val="0"/>
              </a:spcAft>
              <a:buFont typeface="Arial"/>
              <a:buChar char="•"/>
              <a:defRPr/>
            </a:pPr>
            <a:r>
              <a:rPr lang="en-US" dirty="0" smtClean="0">
                <a:ea typeface="+mn-ea"/>
              </a:rPr>
              <a:t>These mixed results suggest the need for further research, including investigation of the long-term safety of glucose lowering therapies. </a:t>
            </a: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Calibri" charset="0"/>
              </a:rPr>
              <a:t>Conceptual Model</a:t>
            </a:r>
          </a:p>
        </p:txBody>
      </p:sp>
      <p:pic>
        <p:nvPicPr>
          <p:cNvPr id="32770" name="Picture 8" descr="Conceptual Mode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11300"/>
            <a:ext cx="89360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Priority Medication Comparisons included for Key Questions</a:t>
            </a:r>
            <a:endParaRPr lang="en-US" dirty="0">
              <a:ea typeface="+mj-ea"/>
            </a:endParaRPr>
          </a:p>
        </p:txBody>
      </p:sp>
      <p:graphicFrame>
        <p:nvGraphicFramePr>
          <p:cNvPr id="4" name="Content Placeholder 4"/>
          <p:cNvGraphicFramePr>
            <a:graphicFrameLocks/>
          </p:cNvGraphicFramePr>
          <p:nvPr/>
        </p:nvGraphicFramePr>
        <p:xfrm>
          <a:off x="381000" y="1524000"/>
          <a:ext cx="8458200" cy="4914913"/>
        </p:xfrm>
        <a:graphic>
          <a:graphicData uri="http://schemas.openxmlformats.org/drawingml/2006/table">
            <a:tbl>
              <a:tblPr firstRow="1" bandRow="1">
                <a:tableStyleId>{C4B1156A-380E-4F78-BDF5-A606A8083BF9}</a:tableStyleId>
              </a:tblPr>
              <a:tblGrid>
                <a:gridCol w="1787913"/>
                <a:gridCol w="3067720"/>
                <a:gridCol w="3602567"/>
              </a:tblGrid>
              <a:tr h="335275">
                <a:tc rowSpan="6">
                  <a:txBody>
                    <a:bodyPr/>
                    <a:lstStyle/>
                    <a:p>
                      <a:r>
                        <a:rPr lang="en-US" sz="2000" b="1" dirty="0" smtClean="0"/>
                        <a:t>Monotherapy as main intervention</a:t>
                      </a:r>
                      <a:endParaRPr lang="en-US" sz="2000" b="1" dirty="0"/>
                    </a:p>
                  </a:txBody>
                  <a:tcPr marL="86627" marR="86627" marT="45718" marB="45718"/>
                </a:tc>
                <a:tc>
                  <a:txBody>
                    <a:bodyPr/>
                    <a:lstStyle/>
                    <a:p>
                      <a:r>
                        <a:rPr lang="en-US" sz="1600" dirty="0" smtClean="0"/>
                        <a:t>Main Intervention</a:t>
                      </a:r>
                      <a:endParaRPr lang="en-US" sz="1600" dirty="0"/>
                    </a:p>
                  </a:txBody>
                  <a:tcPr marL="86627" marR="86627" marT="45718" marB="45718"/>
                </a:tc>
                <a:tc>
                  <a:txBody>
                    <a:bodyPr/>
                    <a:lstStyle/>
                    <a:p>
                      <a:r>
                        <a:rPr lang="en-US" sz="1600" dirty="0" smtClean="0"/>
                        <a:t>Comparisons</a:t>
                      </a:r>
                    </a:p>
                  </a:txBody>
                  <a:tcPr marL="86627" marR="86627" marT="45718" marB="45718"/>
                </a:tc>
              </a:tr>
              <a:tr h="1287821">
                <a:tc vMerge="1">
                  <a:txBody>
                    <a:bodyPr/>
                    <a:lstStyle/>
                    <a:p>
                      <a:endParaRPr lang="en-US" dirty="0"/>
                    </a:p>
                  </a:txBody>
                  <a:tcPr/>
                </a:tc>
                <a:tc>
                  <a:txBody>
                    <a:bodyPr/>
                    <a:lstStyle/>
                    <a:p>
                      <a:r>
                        <a:rPr lang="en-US" sz="1200" dirty="0" smtClean="0"/>
                        <a:t>Metformin</a:t>
                      </a:r>
                      <a:endParaRPr lang="en-US" sz="1200" dirty="0"/>
                    </a:p>
                  </a:txBody>
                  <a:tcPr marL="86627" marR="86627" marT="45718" marB="45718"/>
                </a:tc>
                <a:tc>
                  <a:txBody>
                    <a:bodyPr/>
                    <a:lstStyle/>
                    <a:p>
                      <a:pPr marL="111125" indent="-111125">
                        <a:buFont typeface="Arial" pitchFamily="34" charset="0"/>
                        <a:buChar char="•"/>
                      </a:pPr>
                      <a:r>
                        <a:rPr lang="en-US" sz="1200" dirty="0" smtClean="0"/>
                        <a:t>Thiazolidinedione, Sulfonylurea, DPP-4 inhibitor, Meglitinide, or a GLP-1 agonist</a:t>
                      </a:r>
                    </a:p>
                    <a:p>
                      <a:pPr marL="111125" indent="-111125">
                        <a:buFont typeface="Arial" pitchFamily="34" charset="0"/>
                        <a:buChar char="•"/>
                      </a:pPr>
                      <a:r>
                        <a:rPr lang="en-US" sz="1200" dirty="0" smtClean="0"/>
                        <a:t>Combination of metformin plus thiazolidinedione</a:t>
                      </a:r>
                    </a:p>
                    <a:p>
                      <a:pPr marL="111125" indent="-111125">
                        <a:buFont typeface="Arial" pitchFamily="34" charset="0"/>
                        <a:buChar char="•"/>
                      </a:pPr>
                      <a:r>
                        <a:rPr lang="en-US" sz="1200" dirty="0" smtClean="0"/>
                        <a:t>Combination of metformin plus sulfonylurea</a:t>
                      </a:r>
                    </a:p>
                    <a:p>
                      <a:pPr marL="111125" indent="-111125">
                        <a:buFont typeface="Arial" pitchFamily="34" charset="0"/>
                        <a:buChar char="•"/>
                      </a:pPr>
                      <a:r>
                        <a:rPr lang="en-US" sz="1200" dirty="0" smtClean="0"/>
                        <a:t>Combination of metformin plus</a:t>
                      </a:r>
                      <a:r>
                        <a:rPr lang="en-US" sz="1200" baseline="0" dirty="0" smtClean="0"/>
                        <a:t> DPP-4 inhibitor</a:t>
                      </a:r>
                    </a:p>
                    <a:p>
                      <a:pPr marL="111125" indent="-111125">
                        <a:buFont typeface="Arial" pitchFamily="34" charset="0"/>
                        <a:buChar char="•"/>
                      </a:pPr>
                      <a:r>
                        <a:rPr lang="en-US" sz="1200" baseline="0" dirty="0" smtClean="0"/>
                        <a:t>Combination of metformin plus meglitinide</a:t>
                      </a:r>
                    </a:p>
                  </a:txBody>
                  <a:tcPr marL="86627" marR="86627" marT="45718" marB="45718"/>
                </a:tc>
              </a:tr>
              <a:tr h="457194">
                <a:tc vMerge="1">
                  <a:txBody>
                    <a:bodyPr/>
                    <a:lstStyle/>
                    <a:p>
                      <a:endParaRPr lang="en-US" dirty="0"/>
                    </a:p>
                  </a:txBody>
                  <a:tcPr/>
                </a:tc>
                <a:tc>
                  <a:txBody>
                    <a:bodyPr/>
                    <a:lstStyle/>
                    <a:p>
                      <a:r>
                        <a:rPr lang="en-US" sz="1200" dirty="0" smtClean="0"/>
                        <a:t>Thiazolidinedione</a:t>
                      </a:r>
                      <a:endParaRPr lang="en-US" sz="1200" dirty="0"/>
                    </a:p>
                  </a:txBody>
                  <a:tcPr marL="86627" marR="86627" marT="45718" marB="45718"/>
                </a:tc>
                <a:tc>
                  <a:txBody>
                    <a:bodyPr/>
                    <a:lstStyle/>
                    <a:p>
                      <a:pPr marL="111125" indent="-111125">
                        <a:buFont typeface="Arial" pitchFamily="34" charset="0"/>
                        <a:buChar char="•"/>
                      </a:pPr>
                      <a:r>
                        <a:rPr lang="en-US" sz="1200" kern="1200" dirty="0" smtClean="0">
                          <a:solidFill>
                            <a:schemeClr val="dk1"/>
                          </a:solidFill>
                          <a:latin typeface="+mn-lt"/>
                          <a:ea typeface="+mn-ea"/>
                          <a:cs typeface="+mn-cs"/>
                        </a:rPr>
                        <a:t>Different thiazolidinedione, </a:t>
                      </a:r>
                      <a:r>
                        <a:rPr lang="en-US" sz="1200" dirty="0" smtClean="0"/>
                        <a:t>Sulfonylurea, DPP-4 inhibitor, Meglitinide, or a GLP-1 agonist</a:t>
                      </a:r>
                      <a:endParaRPr lang="en-US" sz="1200" dirty="0"/>
                    </a:p>
                  </a:txBody>
                  <a:tcPr marL="86627" marR="86627" marT="45718" marB="45718"/>
                </a:tc>
              </a:tr>
              <a:tr h="274315">
                <a:tc vMerge="1">
                  <a:txBody>
                    <a:bodyPr/>
                    <a:lstStyle/>
                    <a:p>
                      <a:endParaRPr lang="en-US" dirty="0"/>
                    </a:p>
                  </a:txBody>
                  <a:tcPr/>
                </a:tc>
                <a:tc>
                  <a:txBody>
                    <a:bodyPr/>
                    <a:lstStyle/>
                    <a:p>
                      <a:r>
                        <a:rPr lang="en-US" sz="1200" dirty="0" smtClean="0"/>
                        <a:t>Sulfonylurea</a:t>
                      </a:r>
                      <a:endParaRPr lang="en-US" sz="1200" dirty="0"/>
                    </a:p>
                  </a:txBody>
                  <a:tcPr marL="86627" marR="86627" marT="45718" marB="45718"/>
                </a:tc>
                <a:tc>
                  <a:txBody>
                    <a:bodyPr/>
                    <a:lstStyle/>
                    <a:p>
                      <a:pPr marL="111125" indent="-111125">
                        <a:buFont typeface="Arial" pitchFamily="34" charset="0"/>
                        <a:buChar char="•"/>
                      </a:pPr>
                      <a:r>
                        <a:rPr lang="en-US" sz="1200" dirty="0" smtClean="0"/>
                        <a:t>DPP-4 inhibitor, Meglitinide, or a GLP-1 agonist</a:t>
                      </a:r>
                    </a:p>
                  </a:txBody>
                  <a:tcPr marL="86627" marR="86627" marT="45718" marB="45718"/>
                </a:tc>
              </a:tr>
              <a:tr h="274315">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DPP-4 inhibitor</a:t>
                      </a:r>
                    </a:p>
                  </a:txBody>
                  <a:tcPr marL="86627" marR="86627" marT="45718" marB="45718"/>
                </a:tc>
                <a:tc>
                  <a:txBody>
                    <a:bodyPr/>
                    <a:lstStyle/>
                    <a:p>
                      <a:pPr marL="111125" indent="-111125">
                        <a:buFont typeface="Arial" pitchFamily="34" charset="0"/>
                        <a:buChar char="•"/>
                      </a:pPr>
                      <a:r>
                        <a:rPr lang="en-US" sz="1200" dirty="0" smtClean="0"/>
                        <a:t>DPP-4 inhibitor, Meglitinide, or a GLP-1 agonist</a:t>
                      </a:r>
                    </a:p>
                  </a:txBody>
                  <a:tcPr marL="86627" marR="86627" marT="45718" marB="45718"/>
                </a:tc>
              </a:tr>
              <a:tr h="274315">
                <a:tc vMerge="1">
                  <a:txBody>
                    <a:bodyPr/>
                    <a:lstStyle/>
                    <a:p>
                      <a:endParaRPr lang="en-US" dirty="0"/>
                    </a:p>
                  </a:txBody>
                  <a:tcPr/>
                </a:tc>
                <a:tc>
                  <a:txBody>
                    <a:bodyPr/>
                    <a:lstStyle/>
                    <a:p>
                      <a:r>
                        <a:rPr lang="en-US" sz="1200" dirty="0" smtClean="0"/>
                        <a:t>Meglitinides</a:t>
                      </a:r>
                      <a:endParaRPr lang="en-US" sz="1200" dirty="0"/>
                    </a:p>
                  </a:txBody>
                  <a:tcPr marL="86627" marR="86627" marT="45718" marB="45718"/>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GLP-1 agonist</a:t>
                      </a:r>
                    </a:p>
                  </a:txBody>
                  <a:tcPr marL="86627" marR="86627" marT="45718" marB="45718"/>
                </a:tc>
              </a:tr>
              <a:tr h="100583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Combination therapy as main intervention</a:t>
                      </a:r>
                    </a:p>
                  </a:txBody>
                  <a:tcPr marL="86627" marR="86627" marT="45718" marB="45718"/>
                </a:tc>
                <a:tc>
                  <a:txBody>
                    <a:bodyPr/>
                    <a:lstStyle/>
                    <a:p>
                      <a:r>
                        <a:rPr lang="en-US" sz="1200" kern="1200" dirty="0" smtClean="0">
                          <a:solidFill>
                            <a:schemeClr val="dk1"/>
                          </a:solidFill>
                          <a:latin typeface="+mn-lt"/>
                          <a:ea typeface="+mn-ea"/>
                          <a:cs typeface="+mn-cs"/>
                        </a:rPr>
                        <a:t>Combination of metformin plus (a thiazolidinedione or a sulfonylurea or one of the meglitinides or a DPP-4 inhibitor or a GLP-1 agonist or a basal insulin or a premixed insulin)</a:t>
                      </a:r>
                    </a:p>
                  </a:txBody>
                  <a:tcPr marL="86627" marR="86627"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Combination of metformin plus (a thiazolidinedione or a  sulfonylurea or a meglitinides or DPP-4 inhibitor or GLP-1 agonist or a basal insulin or a premixed insulin) </a:t>
                      </a:r>
                      <a:endParaRPr lang="en-US" sz="1200" dirty="0"/>
                    </a:p>
                  </a:txBody>
                  <a:tcPr marL="86627" marR="86627" marT="45718" marB="45718"/>
                </a:tc>
              </a:tr>
              <a:tr h="1005832">
                <a:tc vMerge="1">
                  <a:txBody>
                    <a:bodyPr/>
                    <a:lstStyle/>
                    <a:p>
                      <a:endParaRPr lang="en-US" dirty="0"/>
                    </a:p>
                  </a:txBody>
                  <a:tcPr/>
                </a:tc>
                <a:tc>
                  <a:txBody>
                    <a:bodyPr/>
                    <a:lstStyle/>
                    <a:p>
                      <a:r>
                        <a:rPr lang="en-US" sz="1200" kern="1200" dirty="0" smtClean="0">
                          <a:solidFill>
                            <a:schemeClr val="dk1"/>
                          </a:solidFill>
                          <a:latin typeface="+mn-lt"/>
                          <a:ea typeface="+mn-ea"/>
                          <a:cs typeface="+mn-cs"/>
                        </a:rPr>
                        <a:t>Combination of metformin plus (a thiazolidinedione or a sulfonylurea or  a meglitinides or DPP-4 inhibitor or  GLP-1 agonist or a basal insulin or a premixed insulin) </a:t>
                      </a:r>
                    </a:p>
                  </a:txBody>
                  <a:tcPr marL="86627" marR="86627"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Combination of a thiazolidinedione plus (a sulfonylurea or  a meglitinides or DPP-4 inhibitor or GLP-1 agonist) </a:t>
                      </a:r>
                      <a:endParaRPr lang="en-US" sz="1200" dirty="0"/>
                    </a:p>
                  </a:txBody>
                  <a:tcPr marL="86627" marR="86627" marT="45718" marB="45718"/>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Search Strategy for Systematic Review</a:t>
            </a:r>
            <a:endParaRPr lang="en-US" dirty="0">
              <a:ea typeface="+mj-ea"/>
            </a:endParaRPr>
          </a:p>
        </p:txBody>
      </p:sp>
      <p:pic>
        <p:nvPicPr>
          <p:cNvPr id="40962" name="Content Placeholder 3" descr="Search Strategy.png"/>
          <p:cNvPicPr>
            <a:picLocks noGrp="1" noChangeAspect="1"/>
          </p:cNvPicPr>
          <p:nvPr>
            <p:ph idx="1"/>
          </p:nvPr>
        </p:nvPicPr>
        <p:blipFill>
          <a:blip r:embed="rId3">
            <a:extLst>
              <a:ext uri="{28A0092B-C50C-407E-A947-70E740481C1C}">
                <a14:useLocalDpi xmlns:a14="http://schemas.microsoft.com/office/drawing/2010/main" val="0"/>
              </a:ext>
            </a:extLst>
          </a:blip>
          <a:srcRect l="-13828" r="-13828"/>
          <a:stretch>
            <a:fillRect/>
          </a:stretch>
        </p:blipFill>
        <p:spPr>
          <a:xfrm>
            <a:off x="125413" y="1417638"/>
            <a:ext cx="8874125" cy="4879975"/>
          </a:xfrm>
        </p:spPr>
      </p:pic>
      <p:sp>
        <p:nvSpPr>
          <p:cNvPr id="40963" name="Rectangle 28"/>
          <p:cNvSpPr>
            <a:spLocks noChangeArrowheads="1"/>
          </p:cNvSpPr>
          <p:nvPr/>
        </p:nvSpPr>
        <p:spPr bwMode="auto">
          <a:xfrm>
            <a:off x="2541588" y="5905500"/>
            <a:ext cx="3048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sz="900">
                <a:latin typeface="Calibri" charset="0"/>
              </a:rPr>
              <a:t>Total may exceed number in corresponding box, as articles could be excluded for more than one reason at this level. </a:t>
            </a:r>
          </a:p>
          <a:p>
            <a:pPr>
              <a:buFontTx/>
              <a:buChar char="•"/>
            </a:pPr>
            <a:r>
              <a:rPr lang="en-US" sz="900">
                <a:latin typeface="Calibri" charset="0"/>
              </a:rPr>
              <a:t>†71 studies were included in the 2007 review </a:t>
            </a:r>
          </a:p>
          <a:p>
            <a:pPr>
              <a:buFontTx/>
              <a:buChar char="•"/>
            </a:pPr>
            <a:r>
              <a:rPr lang="en-US" sz="900">
                <a:latin typeface="Calibri" charset="0"/>
              </a:rPr>
              <a:t>CENTRAL = Central Register of Controlled Trials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Calibri" charset="0"/>
              </a:rPr>
              <a:t>Grading the Strength of Evidence</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a:ea typeface="+mn-ea"/>
              </a:rPr>
              <a:t>Grading scheme recommended by Guide for Conducting Comparative Effectiveness Reviews</a:t>
            </a:r>
          </a:p>
          <a:p>
            <a:pPr fontAlgn="auto">
              <a:spcAft>
                <a:spcPts val="0"/>
              </a:spcAft>
              <a:buFont typeface="Arial"/>
              <a:buChar char="•"/>
              <a:defRPr/>
            </a:pPr>
            <a:r>
              <a:rPr lang="en-US" dirty="0" smtClean="0">
                <a:ea typeface="+mn-ea"/>
              </a:rPr>
              <a:t>Focus was on: study </a:t>
            </a:r>
            <a:r>
              <a:rPr lang="en-US" dirty="0">
                <a:ea typeface="+mn-ea"/>
              </a:rPr>
              <a:t>design, number of studies, quality of </a:t>
            </a:r>
            <a:r>
              <a:rPr lang="en-US" dirty="0" smtClean="0">
                <a:ea typeface="+mn-ea"/>
              </a:rPr>
              <a:t>studies </a:t>
            </a:r>
            <a:r>
              <a:rPr lang="en-US" dirty="0">
                <a:ea typeface="+mn-ea"/>
              </a:rPr>
              <a:t>and consistency of evidence</a:t>
            </a:r>
          </a:p>
          <a:p>
            <a:pPr fontAlgn="auto">
              <a:spcAft>
                <a:spcPts val="0"/>
              </a:spcAft>
              <a:buFont typeface="Arial"/>
              <a:buChar char="•"/>
              <a:defRPr/>
            </a:pPr>
            <a:r>
              <a:rPr lang="en-US" dirty="0">
                <a:ea typeface="+mn-ea"/>
              </a:rPr>
              <a:t>Strength of evidence classified into 4 </a:t>
            </a:r>
            <a:r>
              <a:rPr lang="en-US" dirty="0" smtClean="0">
                <a:ea typeface="+mn-ea"/>
              </a:rPr>
              <a:t>categories:</a:t>
            </a:r>
          </a:p>
          <a:p>
            <a:pPr fontAlgn="auto">
              <a:spcAft>
                <a:spcPts val="0"/>
              </a:spcAft>
              <a:buFont typeface="Arial"/>
              <a:buChar char="•"/>
              <a:defRPr/>
            </a:pPr>
            <a:endParaRPr lang="en-US" dirty="0">
              <a:ea typeface="+mn-ea"/>
            </a:endParaRP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a:ea typeface="+mn-ea"/>
            </a:endParaRPr>
          </a:p>
          <a:p>
            <a:pPr fontAlgn="auto">
              <a:spcAft>
                <a:spcPts val="0"/>
              </a:spcAft>
              <a:buFont typeface="Arial"/>
              <a:buChar char="•"/>
              <a:defRPr/>
            </a:pPr>
            <a:endParaRPr lang="en-US" dirty="0" smtClean="0">
              <a:ea typeface="+mn-ea"/>
            </a:endParaRPr>
          </a:p>
          <a:p>
            <a:pPr marL="0" indent="0" fontAlgn="auto">
              <a:spcAft>
                <a:spcPts val="0"/>
              </a:spcAft>
              <a:buFont typeface="Arial"/>
              <a:buNone/>
              <a:defRPr/>
            </a:pPr>
            <a:r>
              <a:rPr lang="en-US" dirty="0" smtClean="0">
                <a:solidFill>
                  <a:schemeClr val="bg1"/>
                </a:solidFill>
                <a:ea typeface="+mn-ea"/>
              </a:rPr>
              <a:t>e</a:t>
            </a:r>
            <a:endParaRPr lang="en-US" dirty="0">
              <a:solidFill>
                <a:schemeClr val="bg1"/>
              </a:solidFill>
              <a:ea typeface="+mn-ea"/>
            </a:endParaRPr>
          </a:p>
          <a:p>
            <a:pPr fontAlgn="auto">
              <a:spcAft>
                <a:spcPts val="0"/>
              </a:spcAft>
              <a:buFont typeface="Arial"/>
              <a:buChar char="•"/>
              <a:defRPr/>
            </a:pPr>
            <a:endParaRPr lang="en-US" dirty="0">
              <a:ea typeface="+mn-ea"/>
            </a:endParaRPr>
          </a:p>
        </p:txBody>
      </p:sp>
      <p:graphicFrame>
        <p:nvGraphicFramePr>
          <p:cNvPr id="5" name="Table 4"/>
          <p:cNvGraphicFramePr>
            <a:graphicFrameLocks noGrp="1"/>
          </p:cNvGraphicFramePr>
          <p:nvPr/>
        </p:nvGraphicFramePr>
        <p:xfrm>
          <a:off x="936625" y="3733800"/>
          <a:ext cx="7467600" cy="2621094"/>
        </p:xfrm>
        <a:graphic>
          <a:graphicData uri="http://schemas.openxmlformats.org/drawingml/2006/table">
            <a:tbl>
              <a:tblPr bandRow="1">
                <a:tableStyleId>{C4B1156A-380E-4F78-BDF5-A606A8083BF9}</a:tableStyleId>
              </a:tblPr>
              <a:tblGrid>
                <a:gridCol w="1295400"/>
                <a:gridCol w="6172200"/>
              </a:tblGrid>
              <a:tr h="685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High </a:t>
                      </a:r>
                      <a:endParaRPr lang="en-US" sz="1800" b="1" dirty="0">
                        <a:solidFill>
                          <a:schemeClr val="tx2"/>
                        </a:solidFill>
                        <a:latin typeface="+mn-lt"/>
                      </a:endParaRPr>
                    </a:p>
                  </a:txBody>
                  <a:tcPr marT="45714" marB="45714"/>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effectLst/>
                        </a:rPr>
                        <a:t>Further research is very unlikely to change the confidence in the estimate of effect.</a:t>
                      </a:r>
                      <a:endParaRPr kumimoji="0" lang="en-US" sz="1800" u="none" strike="noStrike" kern="1200" cap="none" normalizeH="0" baseline="0" dirty="0" smtClean="0">
                        <a:ln>
                          <a:noFill/>
                        </a:ln>
                        <a:solidFill>
                          <a:schemeClr val="dk1"/>
                        </a:solidFill>
                        <a:effectLst/>
                        <a:latin typeface="+mn-lt"/>
                        <a:ea typeface="+mn-ea"/>
                        <a:cs typeface="+mn-cs"/>
                      </a:endParaRPr>
                    </a:p>
                  </a:txBody>
                  <a:tcPr marT="45714" marB="45714"/>
                </a:tc>
              </a:tr>
              <a:tr h="64000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Moderate </a:t>
                      </a:r>
                      <a:endParaRPr lang="en-US" sz="18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lang="en-US" sz="1800" b="1" dirty="0">
                        <a:solidFill>
                          <a:schemeClr val="tx2"/>
                        </a:solidFill>
                        <a:latin typeface="+mn-lt"/>
                      </a:endParaRPr>
                    </a:p>
                  </a:txBody>
                  <a:tcPr marT="45714" marB="45714"/>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effectLst/>
                        </a:rPr>
                        <a:t>Further research may change the confidence in the estimate of effect and may change the estimate.</a:t>
                      </a:r>
                      <a:endParaRPr kumimoji="0" lang="en-US" sz="1800" u="none" strike="noStrike" kern="1200" cap="none" normalizeH="0" baseline="0" dirty="0" smtClean="0">
                        <a:ln>
                          <a:noFill/>
                        </a:ln>
                        <a:solidFill>
                          <a:schemeClr val="dk1"/>
                        </a:solidFill>
                        <a:effectLst/>
                        <a:latin typeface="+mn-lt"/>
                        <a:ea typeface="+mn-ea"/>
                        <a:cs typeface="+mn-cs"/>
                      </a:endParaRPr>
                    </a:p>
                  </a:txBody>
                  <a:tcPr marT="45714" marB="45714"/>
                </a:tc>
              </a:tr>
              <a:tr h="655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Low </a:t>
                      </a:r>
                      <a:endParaRPr lang="en-US" sz="1800" dirty="0" smtClean="0"/>
                    </a:p>
                    <a:p>
                      <a:pPr algn="l"/>
                      <a:endParaRPr lang="en-US" sz="1800" b="1" dirty="0">
                        <a:solidFill>
                          <a:schemeClr val="tx2"/>
                        </a:solidFill>
                        <a:latin typeface="+mn-lt"/>
                      </a:endParaRP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effectLst/>
                        </a:rPr>
                        <a:t>Further research is likely to change the confidence in the estimate of effect and is likely to change the estimate.</a:t>
                      </a:r>
                      <a:endParaRPr kumimoji="0" lang="en-US" sz="1800" u="none" strike="noStrike" kern="1200" cap="none" normalizeH="0" baseline="0" dirty="0" smtClean="0">
                        <a:ln>
                          <a:noFill/>
                        </a:ln>
                        <a:solidFill>
                          <a:schemeClr val="dk1"/>
                        </a:solidFill>
                        <a:effectLst/>
                        <a:latin typeface="+mn-lt"/>
                        <a:ea typeface="+mn-ea"/>
                        <a:cs typeface="+mn-cs"/>
                      </a:endParaRPr>
                    </a:p>
                  </a:txBody>
                  <a:tcPr marT="45714" marB="45714"/>
                </a:tc>
              </a:tr>
              <a:tr h="640003">
                <a:tc>
                  <a:txBody>
                    <a:bodyPr/>
                    <a:lstStyle/>
                    <a:p>
                      <a:pPr algn="l"/>
                      <a:r>
                        <a:rPr kumimoji="0" lang="en-US" sz="1800" u="none" strike="noStrike" kern="1200" cap="none" normalizeH="0" baseline="0" dirty="0" smtClean="0">
                          <a:ln>
                            <a:noFill/>
                          </a:ln>
                          <a:effectLst/>
                        </a:rPr>
                        <a:t>Insufficient</a:t>
                      </a:r>
                      <a:endParaRPr kumimoji="0" lang="en-US" sz="1800" u="none" strike="noStrike" kern="1200" cap="none" normalizeH="0" baseline="0" dirty="0">
                        <a:ln>
                          <a:noFill/>
                        </a:ln>
                        <a:solidFill>
                          <a:schemeClr val="dk1"/>
                        </a:solidFill>
                        <a:effectLst/>
                        <a:latin typeface="+mn-lt"/>
                        <a:ea typeface="+mn-ea"/>
                        <a:cs typeface="+mn-cs"/>
                      </a:endParaRPr>
                    </a:p>
                  </a:txBody>
                  <a:tcPr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effectLst/>
                        </a:rPr>
                        <a:t>Evidence either is unavailable or does not permit estimation of an effect.</a:t>
                      </a:r>
                      <a:endParaRPr kumimoji="0" lang="en-US" sz="1800" u="none" strike="noStrike" kern="1200" cap="none" normalizeH="0" baseline="0" dirty="0" smtClean="0">
                        <a:ln>
                          <a:noFill/>
                        </a:ln>
                        <a:solidFill>
                          <a:schemeClr val="dk1"/>
                        </a:solidFill>
                        <a:effectLst/>
                        <a:latin typeface="+mn-lt"/>
                        <a:ea typeface="+mn-ea"/>
                        <a:cs typeface="+mn-cs"/>
                      </a:endParaRPr>
                    </a:p>
                  </a:txBody>
                  <a:tcPr marT="45714" marB="45714"/>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Calibri" charset="0"/>
              </a:rPr>
              <a:t>Data Synthesis - Outcomes</a:t>
            </a:r>
          </a:p>
        </p:txBody>
      </p:sp>
      <p:sp>
        <p:nvSpPr>
          <p:cNvPr id="3" name="Content Placeholder 2"/>
          <p:cNvSpPr>
            <a:spLocks noGrp="1"/>
          </p:cNvSpPr>
          <p:nvPr>
            <p:ph idx="1"/>
          </p:nvPr>
        </p:nvSpPr>
        <p:spPr>
          <a:xfrm>
            <a:off x="457200" y="1417638"/>
            <a:ext cx="8229600" cy="4933179"/>
          </a:xfrm>
        </p:spPr>
        <p:txBody>
          <a:bodyPr numCol="2" rtlCol="0">
            <a:normAutofit fontScale="85000" lnSpcReduction="20000"/>
          </a:bodyPr>
          <a:lstStyle/>
          <a:p>
            <a:pPr fontAlgn="auto">
              <a:spcAft>
                <a:spcPts val="0"/>
              </a:spcAft>
              <a:buFont typeface="Arial"/>
              <a:buChar char="•"/>
              <a:defRPr/>
            </a:pPr>
            <a:r>
              <a:rPr lang="en-US" b="1" u="sng" dirty="0">
                <a:ea typeface="+mn-ea"/>
              </a:rPr>
              <a:t>Intermediate outcomes</a:t>
            </a:r>
          </a:p>
          <a:p>
            <a:pPr lvl="1" fontAlgn="auto">
              <a:spcAft>
                <a:spcPts val="0"/>
              </a:spcAft>
              <a:buFont typeface="Arial"/>
              <a:buChar char="–"/>
              <a:defRPr/>
            </a:pPr>
            <a:r>
              <a:rPr lang="en-US" dirty="0">
                <a:ea typeface="+mn-ea"/>
              </a:rPr>
              <a:t>Glycemic control (HbA1c)</a:t>
            </a:r>
          </a:p>
          <a:p>
            <a:pPr lvl="1" fontAlgn="auto">
              <a:spcAft>
                <a:spcPts val="0"/>
              </a:spcAft>
              <a:buFont typeface="Arial"/>
              <a:buChar char="–"/>
              <a:defRPr/>
            </a:pPr>
            <a:r>
              <a:rPr lang="en-US" dirty="0">
                <a:ea typeface="+mn-ea"/>
              </a:rPr>
              <a:t>Body weight</a:t>
            </a:r>
          </a:p>
          <a:p>
            <a:pPr lvl="1" fontAlgn="auto">
              <a:spcAft>
                <a:spcPts val="0"/>
              </a:spcAft>
              <a:buFont typeface="Arial"/>
              <a:buChar char="–"/>
              <a:defRPr/>
            </a:pPr>
            <a:r>
              <a:rPr lang="en-US" dirty="0">
                <a:ea typeface="+mn-ea"/>
              </a:rPr>
              <a:t>Lipids (LDL, HDL, TG)</a:t>
            </a:r>
          </a:p>
          <a:p>
            <a:pPr fontAlgn="auto">
              <a:spcAft>
                <a:spcPts val="0"/>
              </a:spcAft>
              <a:buFont typeface="Arial"/>
              <a:buChar char="•"/>
              <a:defRPr/>
            </a:pPr>
            <a:r>
              <a:rPr lang="en-US" b="1" u="sng" dirty="0" smtClean="0">
                <a:ea typeface="+mn-ea"/>
              </a:rPr>
              <a:t>Long</a:t>
            </a:r>
            <a:r>
              <a:rPr lang="en-US" b="1" u="sng" dirty="0">
                <a:ea typeface="+mn-ea"/>
              </a:rPr>
              <a:t>-term clinical outcomes </a:t>
            </a:r>
          </a:p>
          <a:p>
            <a:pPr lvl="1" fontAlgn="auto">
              <a:spcAft>
                <a:spcPts val="0"/>
              </a:spcAft>
              <a:buFont typeface="Arial"/>
              <a:buChar char="–"/>
              <a:defRPr/>
            </a:pPr>
            <a:r>
              <a:rPr lang="en-US" dirty="0" err="1">
                <a:ea typeface="+mn-ea"/>
              </a:rPr>
              <a:t>Macrovascular</a:t>
            </a:r>
            <a:r>
              <a:rPr lang="en-US" dirty="0">
                <a:ea typeface="+mn-ea"/>
              </a:rPr>
              <a:t> outcomes</a:t>
            </a:r>
          </a:p>
          <a:p>
            <a:pPr lvl="2" fontAlgn="auto">
              <a:spcAft>
                <a:spcPts val="0"/>
              </a:spcAft>
              <a:buFont typeface="Arial"/>
              <a:buChar char="•"/>
              <a:defRPr/>
            </a:pPr>
            <a:r>
              <a:rPr lang="en-US" dirty="0">
                <a:ea typeface="+mn-ea"/>
              </a:rPr>
              <a:t>All-cause mortality</a:t>
            </a:r>
          </a:p>
          <a:p>
            <a:pPr lvl="2" fontAlgn="auto">
              <a:spcAft>
                <a:spcPts val="0"/>
              </a:spcAft>
              <a:buFont typeface="Arial"/>
              <a:buChar char="•"/>
              <a:defRPr/>
            </a:pPr>
            <a:r>
              <a:rPr lang="en-US" dirty="0">
                <a:ea typeface="+mn-ea"/>
              </a:rPr>
              <a:t>CV mortality</a:t>
            </a:r>
          </a:p>
          <a:p>
            <a:pPr lvl="2" fontAlgn="auto">
              <a:spcAft>
                <a:spcPts val="0"/>
              </a:spcAft>
              <a:buFont typeface="Arial"/>
              <a:buChar char="•"/>
              <a:defRPr/>
            </a:pPr>
            <a:r>
              <a:rPr lang="en-US" dirty="0">
                <a:ea typeface="+mn-ea"/>
              </a:rPr>
              <a:t>Nonfatal MI and stroke</a:t>
            </a:r>
          </a:p>
          <a:p>
            <a:pPr lvl="1" fontAlgn="auto">
              <a:spcAft>
                <a:spcPts val="0"/>
              </a:spcAft>
              <a:buFont typeface="Arial"/>
              <a:buChar char="–"/>
              <a:defRPr/>
            </a:pPr>
            <a:r>
              <a:rPr lang="en-US" dirty="0" err="1">
                <a:ea typeface="+mn-ea"/>
              </a:rPr>
              <a:t>Microvascular</a:t>
            </a:r>
            <a:r>
              <a:rPr lang="en-US" dirty="0">
                <a:ea typeface="+mn-ea"/>
              </a:rPr>
              <a:t> outcomes</a:t>
            </a:r>
          </a:p>
          <a:p>
            <a:pPr lvl="2" fontAlgn="auto">
              <a:spcAft>
                <a:spcPts val="0"/>
              </a:spcAft>
              <a:buFont typeface="Arial"/>
              <a:buChar char="•"/>
              <a:defRPr/>
            </a:pPr>
            <a:r>
              <a:rPr lang="en-US" dirty="0">
                <a:ea typeface="+mn-ea"/>
              </a:rPr>
              <a:t>Retinopathy</a:t>
            </a:r>
          </a:p>
          <a:p>
            <a:pPr lvl="2" fontAlgn="auto">
              <a:spcAft>
                <a:spcPts val="0"/>
              </a:spcAft>
              <a:buFont typeface="Arial"/>
              <a:buChar char="•"/>
              <a:defRPr/>
            </a:pPr>
            <a:r>
              <a:rPr lang="en-US" dirty="0">
                <a:ea typeface="+mn-ea"/>
              </a:rPr>
              <a:t>Nephropathy</a:t>
            </a:r>
          </a:p>
          <a:p>
            <a:pPr lvl="2" fontAlgn="auto">
              <a:spcAft>
                <a:spcPts val="0"/>
              </a:spcAft>
              <a:buFont typeface="Arial"/>
              <a:buChar char="•"/>
              <a:defRPr/>
            </a:pPr>
            <a:r>
              <a:rPr lang="en-US" dirty="0" smtClean="0">
                <a:ea typeface="+mn-ea"/>
              </a:rPr>
              <a:t>Neuropathy</a:t>
            </a:r>
          </a:p>
          <a:p>
            <a:pPr fontAlgn="auto">
              <a:spcAft>
                <a:spcPts val="0"/>
              </a:spcAft>
              <a:buFont typeface="Arial"/>
              <a:buChar char="•"/>
              <a:defRPr/>
            </a:pPr>
            <a:r>
              <a:rPr lang="en-US" b="1" u="sng" dirty="0">
                <a:ea typeface="+mn-ea"/>
              </a:rPr>
              <a:t>Adverse effects and side effects</a:t>
            </a:r>
          </a:p>
          <a:p>
            <a:pPr lvl="1" fontAlgn="auto">
              <a:spcAft>
                <a:spcPts val="0"/>
              </a:spcAft>
              <a:buFont typeface="Arial"/>
              <a:buChar char="–"/>
              <a:defRPr/>
            </a:pPr>
            <a:r>
              <a:rPr lang="en-US" dirty="0">
                <a:ea typeface="+mn-ea"/>
              </a:rPr>
              <a:t>Mild to moderate hypoglycemia, </a:t>
            </a:r>
          </a:p>
          <a:p>
            <a:pPr lvl="1" fontAlgn="auto">
              <a:spcAft>
                <a:spcPts val="0"/>
              </a:spcAft>
              <a:buFont typeface="Arial"/>
              <a:buChar char="–"/>
              <a:defRPr/>
            </a:pPr>
            <a:r>
              <a:rPr lang="en-US" dirty="0">
                <a:ea typeface="+mn-ea"/>
              </a:rPr>
              <a:t>Macular edema </a:t>
            </a:r>
          </a:p>
          <a:p>
            <a:pPr lvl="1" fontAlgn="auto">
              <a:spcAft>
                <a:spcPts val="0"/>
              </a:spcAft>
              <a:buFont typeface="Arial"/>
              <a:buChar char="–"/>
              <a:defRPr/>
            </a:pPr>
            <a:r>
              <a:rPr lang="en-US" dirty="0">
                <a:ea typeface="+mn-ea"/>
              </a:rPr>
              <a:t>GI side effects</a:t>
            </a:r>
          </a:p>
          <a:p>
            <a:pPr lvl="1" fontAlgn="auto">
              <a:spcAft>
                <a:spcPts val="0"/>
              </a:spcAft>
              <a:buFont typeface="Arial"/>
              <a:buChar char="–"/>
              <a:defRPr/>
            </a:pPr>
            <a:r>
              <a:rPr lang="en-US" dirty="0">
                <a:ea typeface="+mn-ea"/>
              </a:rPr>
              <a:t>Congestive heart failure</a:t>
            </a:r>
          </a:p>
          <a:p>
            <a:pPr lvl="1" fontAlgn="auto">
              <a:spcAft>
                <a:spcPts val="0"/>
              </a:spcAft>
              <a:buFont typeface="Arial"/>
              <a:buChar char="–"/>
              <a:defRPr/>
            </a:pPr>
            <a:r>
              <a:rPr lang="en-US" dirty="0">
                <a:ea typeface="+mn-ea"/>
              </a:rPr>
              <a:t>Liver injury</a:t>
            </a:r>
          </a:p>
          <a:p>
            <a:pPr lvl="1" fontAlgn="auto">
              <a:spcAft>
                <a:spcPts val="0"/>
              </a:spcAft>
              <a:buFont typeface="Arial"/>
              <a:buChar char="–"/>
              <a:defRPr/>
            </a:pPr>
            <a:r>
              <a:rPr lang="en-US" dirty="0">
                <a:ea typeface="+mn-ea"/>
              </a:rPr>
              <a:t>Hip and non-hip fractures</a:t>
            </a:r>
          </a:p>
          <a:p>
            <a:pPr fontAlgn="auto">
              <a:spcAft>
                <a:spcPts val="0"/>
              </a:spcAft>
              <a:buFont typeface="Arial"/>
              <a:buChar char="•"/>
              <a:defRPr/>
            </a:pPr>
            <a:endParaRPr lang="en-US" dirty="0">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276351"/>
            <a:ext cx="7772400" cy="1362075"/>
          </a:xfrm>
        </p:spPr>
        <p:txBody>
          <a:bodyPr rtlCol="0">
            <a:normAutofit/>
          </a:bodyPr>
          <a:lstStyle/>
          <a:p>
            <a:pPr fontAlgn="auto">
              <a:spcAft>
                <a:spcPts val="0"/>
              </a:spcAft>
              <a:defRPr/>
            </a:pPr>
            <a:r>
              <a:rPr lang="en-US" dirty="0" smtClean="0">
                <a:ea typeface="+mj-ea"/>
              </a:rPr>
              <a:t>Key question 1: </a:t>
            </a:r>
            <a:br>
              <a:rPr lang="en-US" dirty="0" smtClean="0">
                <a:ea typeface="+mj-ea"/>
              </a:rPr>
            </a:br>
            <a:r>
              <a:rPr lang="en-US" dirty="0" smtClean="0">
                <a:ea typeface="+mj-ea"/>
              </a:rPr>
              <a:t>intermediate outcomes</a:t>
            </a:r>
            <a:endParaRPr lang="en-US" dirty="0">
              <a:ea typeface="+mj-ea"/>
            </a:endParaRPr>
          </a:p>
        </p:txBody>
      </p:sp>
      <p:sp>
        <p:nvSpPr>
          <p:cNvPr id="3" name="Text Placeholder 2"/>
          <p:cNvSpPr>
            <a:spLocks noGrp="1"/>
          </p:cNvSpPr>
          <p:nvPr>
            <p:ph type="body" idx="1"/>
          </p:nvPr>
        </p:nvSpPr>
        <p:spPr>
          <a:xfrm>
            <a:off x="722313" y="4297363"/>
            <a:ext cx="7772400" cy="1500187"/>
          </a:xfrm>
        </p:spPr>
        <p:txBody>
          <a:bodyPr rtlCol="0">
            <a:normAutofit/>
          </a:bodyPr>
          <a:lstStyle/>
          <a:p>
            <a:pPr fontAlgn="auto">
              <a:spcAft>
                <a:spcPts val="0"/>
              </a:spcAft>
              <a:buFont typeface="Arial"/>
              <a:buNone/>
              <a:defRPr/>
            </a:pPr>
            <a:r>
              <a:rPr lang="en-US" dirty="0" smtClean="0">
                <a:ea typeface="+mn-ea"/>
              </a:rPr>
              <a:t>Glycemic Control (HbA1c)</a:t>
            </a:r>
          </a:p>
          <a:p>
            <a:pPr fontAlgn="auto">
              <a:spcAft>
                <a:spcPts val="0"/>
              </a:spcAft>
              <a:buFont typeface="Arial"/>
              <a:buNone/>
              <a:defRPr/>
            </a:pPr>
            <a:r>
              <a:rPr lang="en-US" dirty="0" smtClean="0">
                <a:ea typeface="+mn-ea"/>
              </a:rPr>
              <a:t>Body Weight</a:t>
            </a:r>
          </a:p>
          <a:p>
            <a:pPr fontAlgn="auto">
              <a:spcAft>
                <a:spcPts val="0"/>
              </a:spcAft>
              <a:buFont typeface="Arial"/>
              <a:buNone/>
              <a:defRPr/>
            </a:pPr>
            <a:r>
              <a:rPr lang="en-US" dirty="0" smtClean="0">
                <a:ea typeface="+mn-ea"/>
              </a:rPr>
              <a:t>Lipids (LDL, HDL, TG)</a:t>
            </a:r>
            <a:endParaRPr lang="en-US" dirty="0">
              <a:ea typeface="+mn-ea"/>
            </a:endParaRPr>
          </a:p>
        </p:txBody>
      </p:sp>
      <p:sp>
        <p:nvSpPr>
          <p:cNvPr id="5" name="Content Placeholder 2"/>
          <p:cNvSpPr txBox="1">
            <a:spLocks/>
          </p:cNvSpPr>
          <p:nvPr/>
        </p:nvSpPr>
        <p:spPr bwMode="auto">
          <a:xfrm>
            <a:off x="722312" y="2544026"/>
            <a:ext cx="7964487" cy="146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lvl1pPr marL="0" indent="0" algn="l"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1pPr>
            <a:lvl2pPr marL="457200" indent="0" algn="l" defTabSz="457200" rtl="0" fontAlgn="base">
              <a:spcBef>
                <a:spcPct val="20000"/>
              </a:spcBef>
              <a:spcAft>
                <a:spcPct val="0"/>
              </a:spcAft>
              <a:buFont typeface="Arial" charset="0"/>
              <a:buNone/>
              <a:defRPr sz="1800" kern="1200">
                <a:solidFill>
                  <a:schemeClr val="tx1">
                    <a:tint val="75000"/>
                  </a:schemeClr>
                </a:solidFill>
                <a:latin typeface="+mn-lt"/>
                <a:ea typeface="ＭＳ Ｐゴシック" charset="0"/>
                <a:cs typeface="+mn-cs"/>
              </a:defRPr>
            </a:lvl2pPr>
            <a:lvl3pPr marL="914400" indent="0" algn="l" defTabSz="457200" rtl="0" fontAlgn="base">
              <a:spcBef>
                <a:spcPct val="20000"/>
              </a:spcBef>
              <a:spcAft>
                <a:spcPct val="0"/>
              </a:spcAft>
              <a:buFont typeface="Arial" charset="0"/>
              <a:buNone/>
              <a:defRPr sz="1600" kern="1200">
                <a:solidFill>
                  <a:schemeClr val="tx1">
                    <a:tint val="75000"/>
                  </a:schemeClr>
                </a:solidFill>
                <a:latin typeface="+mn-lt"/>
                <a:ea typeface="ＭＳ Ｐゴシック" charset="0"/>
                <a:cs typeface="+mn-cs"/>
              </a:defRPr>
            </a:lvl3pPr>
            <a:lvl4pPr marL="1371600" indent="0" algn="l" defTabSz="457200" rtl="0" fontAlgn="base">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4pPr>
            <a:lvl5pPr marL="1828800" indent="0" algn="l" defTabSz="457200" rtl="0" fontAlgn="base">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fontAlgn="auto">
              <a:spcAft>
                <a:spcPts val="0"/>
              </a:spcAft>
              <a:defRPr/>
            </a:pPr>
            <a:r>
              <a:rPr lang="en-US" dirty="0" smtClean="0">
                <a:solidFill>
                  <a:schemeClr val="tx1"/>
                </a:solidFill>
                <a:ea typeface="+mn-ea"/>
              </a:rPr>
              <a:t>In adults age 18 or older with type 2 diabetes mellitus, what is the comparative effectiveness of these treatment options (see list of comparisons) for the intermediate outcomes of glycemic control (in terms of HbA1c), weight, or lipids?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Calibri" charset="0"/>
              </a:rPr>
              <a:t>Overview of HbA1c Results</a:t>
            </a:r>
          </a:p>
        </p:txBody>
      </p:sp>
      <p:graphicFrame>
        <p:nvGraphicFramePr>
          <p:cNvPr id="3" name="Table 2"/>
          <p:cNvGraphicFramePr>
            <a:graphicFrameLocks noGrp="1"/>
          </p:cNvGraphicFramePr>
          <p:nvPr/>
        </p:nvGraphicFramePr>
        <p:xfrm>
          <a:off x="795338" y="1928813"/>
          <a:ext cx="7467600" cy="3871911"/>
        </p:xfrm>
        <a:graphic>
          <a:graphicData uri="http://schemas.openxmlformats.org/drawingml/2006/table">
            <a:tbl>
              <a:tblPr bandRow="1">
                <a:tableStyleId>{C4B1156A-380E-4F78-BDF5-A606A8083BF9}</a:tableStyleId>
              </a:tblPr>
              <a:tblGrid>
                <a:gridCol w="5430979"/>
                <a:gridCol w="2036621"/>
              </a:tblGrid>
              <a:tr h="685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Outcome</a:t>
                      </a:r>
                      <a:endParaRPr lang="en-US" sz="1800" b="1" dirty="0">
                        <a:solidFill>
                          <a:schemeClr val="tx2"/>
                        </a:solidFill>
                        <a:latin typeface="+mn-lt"/>
                      </a:endParaRPr>
                    </a:p>
                  </a:txBody>
                  <a:tcPr marT="45731" marB="45731"/>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dirty="0" smtClean="0">
                          <a:solidFill>
                            <a:schemeClr val="tx2"/>
                          </a:solidFill>
                          <a:latin typeface="+mn-lt"/>
                        </a:rPr>
                        <a:t>Strength of Evidence</a:t>
                      </a:r>
                    </a:p>
                  </a:txBody>
                  <a:tcPr marT="45731" marB="45731"/>
                </a:tc>
              </a:tr>
              <a:tr h="64023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MET, SUs, TZDs, and Rep reduce HbA1c levels by about 1 percentage point</a:t>
                      </a:r>
                    </a:p>
                  </a:txBody>
                  <a:tcPr marT="45731" marB="45731"/>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Moderate to high</a:t>
                      </a:r>
                    </a:p>
                  </a:txBody>
                  <a:tcPr marT="45731" marB="45731"/>
                </a:tc>
              </a:tr>
              <a:tr h="6097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ea typeface="+mn-ea"/>
                        </a:rPr>
                        <a:t>MET lowers HbA1c 0.4% better than do DPP-4 inhibitors</a:t>
                      </a:r>
                      <a:endParaRPr lang="en-US" sz="1800" dirty="0" smtClean="0"/>
                    </a:p>
                  </a:txBody>
                  <a:tcPr marT="45731" marB="45731"/>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Moderate</a:t>
                      </a:r>
                    </a:p>
                  </a:txBody>
                  <a:tcPr marT="45731" marB="45731"/>
                </a:tc>
              </a:tr>
              <a:tr h="655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a typeface="+mn-ea"/>
                        </a:rPr>
                        <a:t>On average, two-drug combinations reduce HbA1c about 1 percentage point more than </a:t>
                      </a:r>
                      <a:r>
                        <a:rPr lang="en-US" sz="1800" dirty="0" err="1" smtClean="0">
                          <a:ea typeface="+mn-ea"/>
                        </a:rPr>
                        <a:t>monotherapies</a:t>
                      </a:r>
                      <a:endParaRPr lang="en-US" sz="1800" dirty="0" smtClean="0"/>
                    </a:p>
                  </a:txBody>
                  <a:tcPr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solidFill>
                            <a:schemeClr val="dk1"/>
                          </a:solidFill>
                          <a:effectLst/>
                          <a:latin typeface="+mn-lt"/>
                          <a:ea typeface="+mn-ea"/>
                          <a:cs typeface="+mn-cs"/>
                        </a:rPr>
                        <a:t>Moderate to high</a:t>
                      </a:r>
                    </a:p>
                  </a:txBody>
                  <a:tcPr marT="45731" marB="45731"/>
                </a:tc>
              </a:tr>
              <a:tr h="6402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a typeface="+mn-ea"/>
                        </a:rPr>
                        <a:t>MET + SUs and MET + TZDs are equally effective at lowering HbA1c</a:t>
                      </a:r>
                      <a:endParaRPr lang="en-US" sz="1800" i="1" dirty="0" smtClean="0">
                        <a:ea typeface="+mn-ea"/>
                      </a:endParaRPr>
                    </a:p>
                  </a:txBody>
                  <a:tcPr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solidFill>
                            <a:schemeClr val="dk1"/>
                          </a:solidFill>
                          <a:effectLst/>
                          <a:latin typeface="+mn-lt"/>
                          <a:ea typeface="+mn-ea"/>
                          <a:cs typeface="+mn-cs"/>
                        </a:rPr>
                        <a:t>Moderate</a:t>
                      </a:r>
                    </a:p>
                  </a:txBody>
                  <a:tcPr marT="45731" marB="45731"/>
                </a:tc>
              </a:tr>
              <a:tr h="6402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a typeface="+mn-ea"/>
                        </a:rPr>
                        <a:t>Several other combinations therapies had similar efficacy at reducing HbA1c</a:t>
                      </a:r>
                      <a:endParaRPr lang="en-US" sz="1800" i="1" dirty="0" smtClean="0">
                        <a:ea typeface="+mn-ea"/>
                      </a:endParaRPr>
                    </a:p>
                  </a:txBody>
                  <a:tcPr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solidFill>
                            <a:schemeClr val="dk1"/>
                          </a:solidFill>
                          <a:effectLst/>
                          <a:latin typeface="+mn-lt"/>
                          <a:ea typeface="+mn-ea"/>
                          <a:cs typeface="+mn-cs"/>
                        </a:rPr>
                        <a:t>Low</a:t>
                      </a:r>
                    </a:p>
                  </a:txBody>
                  <a:tcPr marT="45731" marB="45731"/>
                </a:tc>
              </a:tr>
            </a:tbl>
          </a:graphicData>
        </a:graphic>
      </p:graphicFrame>
      <p:sp>
        <p:nvSpPr>
          <p:cNvPr id="49177" name="Rectangle 3"/>
          <p:cNvSpPr>
            <a:spLocks noChangeArrowheads="1"/>
          </p:cNvSpPr>
          <p:nvPr/>
        </p:nvSpPr>
        <p:spPr bwMode="auto">
          <a:xfrm>
            <a:off x="900113" y="5913438"/>
            <a:ext cx="7362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Calibri" charset="0"/>
              </a:rPr>
              <a:t>DPP-4 inhibitors = </a:t>
            </a:r>
            <a:r>
              <a:rPr lang="en-US" sz="1600" dirty="0" err="1">
                <a:latin typeface="Calibri" charset="0"/>
              </a:rPr>
              <a:t>dipeptidyl</a:t>
            </a:r>
            <a:r>
              <a:rPr lang="en-US" sz="1600" dirty="0">
                <a:latin typeface="Calibri" charset="0"/>
              </a:rPr>
              <a:t> peptidase-4 inhibitors; MET = metformin; </a:t>
            </a:r>
          </a:p>
          <a:p>
            <a:r>
              <a:rPr lang="en-US" sz="1600" dirty="0">
                <a:latin typeface="Calibri" charset="0"/>
              </a:rPr>
              <a:t>Rep = </a:t>
            </a:r>
            <a:r>
              <a:rPr lang="en-US" sz="1600" dirty="0" err="1">
                <a:latin typeface="Calibri" charset="0"/>
              </a:rPr>
              <a:t>repaglinide</a:t>
            </a:r>
            <a:r>
              <a:rPr lang="en-US" sz="1600" dirty="0">
                <a:latin typeface="Calibri" charset="0"/>
              </a:rPr>
              <a:t>; SU = second-generation sulfonylureas; TZD = </a:t>
            </a:r>
            <a:r>
              <a:rPr lang="en-US" sz="1600" dirty="0" err="1">
                <a:latin typeface="Calibri" charset="0"/>
              </a:rPr>
              <a:t>thiazolidinediones</a:t>
            </a:r>
            <a:r>
              <a:rPr lang="en-US" sz="1600" dirty="0">
                <a:latin typeface="Calibri"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Calibri" charset="0"/>
              </a:rPr>
              <a:t>Details of HbA1c Outcomes</a:t>
            </a:r>
          </a:p>
        </p:txBody>
      </p:sp>
      <p:graphicFrame>
        <p:nvGraphicFramePr>
          <p:cNvPr id="3" name="Table 2"/>
          <p:cNvGraphicFramePr>
            <a:graphicFrameLocks noGrp="1"/>
          </p:cNvGraphicFramePr>
          <p:nvPr>
            <p:extLst>
              <p:ext uri="{D42A27DB-BD31-4B8C-83A1-F6EECF244321}">
                <p14:modId xmlns:p14="http://schemas.microsoft.com/office/powerpoint/2010/main" val="3115294922"/>
              </p:ext>
            </p:extLst>
          </p:nvPr>
        </p:nvGraphicFramePr>
        <p:xfrm>
          <a:off x="76200" y="1417638"/>
          <a:ext cx="9067800" cy="5400675"/>
        </p:xfrm>
        <a:graphic>
          <a:graphicData uri="http://schemas.openxmlformats.org/drawingml/2006/table">
            <a:tbl>
              <a:tblPr bandRow="1">
                <a:tableStyleId>{C4B1156A-380E-4F78-BDF5-A606A8083BF9}</a:tableStyleId>
              </a:tblPr>
              <a:tblGrid>
                <a:gridCol w="1831499"/>
                <a:gridCol w="5764344"/>
                <a:gridCol w="1471957"/>
              </a:tblGrid>
              <a:tr h="644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Type of Comparison</a:t>
                      </a:r>
                      <a:endParaRPr lang="en-US" sz="1800" b="1" dirty="0">
                        <a:solidFill>
                          <a:schemeClr val="tx2"/>
                        </a:solidFill>
                        <a:latin typeface="+mn-lt"/>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Drug</a:t>
                      </a:r>
                      <a:r>
                        <a:rPr lang="en-US" sz="1800" b="1" baseline="0" dirty="0" smtClean="0">
                          <a:solidFill>
                            <a:schemeClr val="tx2"/>
                          </a:solidFill>
                          <a:latin typeface="+mn-lt"/>
                        </a:rPr>
                        <a:t> Comparisons</a:t>
                      </a:r>
                      <a:endParaRPr lang="en-US" sz="1800" b="1" dirty="0">
                        <a:solidFill>
                          <a:schemeClr val="tx2"/>
                        </a:solidFill>
                        <a:latin typeface="+mn-lt"/>
                      </a:endParaRPr>
                    </a:p>
                  </a:txBody>
                  <a:tcPr marT="45715" marB="45715"/>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dirty="0" smtClean="0">
                          <a:solidFill>
                            <a:schemeClr val="tx2"/>
                          </a:solidFill>
                          <a:latin typeface="+mn-lt"/>
                        </a:rPr>
                        <a:t>Strength of Evidence</a:t>
                      </a:r>
                    </a:p>
                  </a:txBody>
                  <a:tcPr marT="45715" marB="45715"/>
                </a:tc>
              </a:tr>
              <a:tr h="208446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err="1" smtClean="0"/>
                        <a:t>Monotherapy</a:t>
                      </a:r>
                      <a:endParaRPr lang="en-US" sz="1800" dirty="0" smtClean="0"/>
                    </a:p>
                  </a:txBody>
                  <a:tcPr marT="45715" marB="45715"/>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MET, SU, TZD, and Rep reduce HbA1c by about 1%. </a:t>
                      </a:r>
                      <a:br>
                        <a:rPr lang="en-US" sz="1800" dirty="0" smtClean="0"/>
                      </a:br>
                      <a:r>
                        <a:rPr lang="en-US" sz="1800" dirty="0" smtClean="0"/>
                        <a:t>Specific comparisons include:</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MET versus SU</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SU versus TZD; </a:t>
                      </a:r>
                      <a:r>
                        <a:rPr lang="en-US" sz="1800" dirty="0" err="1" smtClean="0"/>
                        <a:t>Pio</a:t>
                      </a:r>
                      <a:r>
                        <a:rPr lang="en-US" sz="1800" dirty="0" smtClean="0"/>
                        <a:t> versus RSG; MET versus TZD; SU versus Rep</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MET lowers HbA1c 0.4% better than do DPP-4 inhibitors</a:t>
                      </a:r>
                    </a:p>
                  </a:txBody>
                  <a:tcPr marT="45715" marB="45715"/>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High</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Moderate</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sz="1800" baseline="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baseline="0" dirty="0" smtClean="0"/>
                        <a:t>Moderate</a:t>
                      </a:r>
                      <a:endParaRPr lang="en-US" sz="1800" dirty="0" smtClean="0"/>
                    </a:p>
                  </a:txBody>
                  <a:tcPr marT="45715" marB="45715"/>
                </a:tc>
              </a:tr>
              <a:tr h="175022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err="1" smtClean="0"/>
                        <a:t>Monotherapy</a:t>
                      </a:r>
                      <a:r>
                        <a:rPr lang="en-US" sz="1800" dirty="0" smtClean="0"/>
                        <a:t> vs. 2-Drug</a:t>
                      </a:r>
                      <a:r>
                        <a:rPr lang="en-US" sz="1800" baseline="0" dirty="0" smtClean="0"/>
                        <a:t> Combos</a:t>
                      </a:r>
                      <a:endParaRPr lang="en-US" sz="1800" dirty="0" smtClean="0"/>
                    </a:p>
                  </a:txBody>
                  <a:tcPr marT="45715" marB="45715"/>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2-Drug combo therapies are more effective than </a:t>
                      </a:r>
                      <a:r>
                        <a:rPr lang="en-US" sz="1800" dirty="0" err="1" smtClean="0"/>
                        <a:t>monotherapies</a:t>
                      </a:r>
                      <a:r>
                        <a:rPr lang="en-US" sz="1800" dirty="0" smtClean="0"/>
                        <a:t>, reducing HbA1c by an additional 1% </a:t>
                      </a:r>
                      <a:br>
                        <a:rPr lang="en-US" sz="1800" dirty="0" smtClean="0"/>
                      </a:br>
                      <a:r>
                        <a:rPr lang="en-US" sz="1800" dirty="0" smtClean="0"/>
                        <a:t>Specific comparisons include:</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MET versus MET/SU</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MET versus MET/TZD</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MET versus MET/DPP-4 inhibitors</a:t>
                      </a:r>
                    </a:p>
                  </a:txBody>
                  <a:tcPr marT="45715" marB="45715"/>
                </a:tc>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endParaRPr kumimoji="0" lang="en-US" sz="180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en-US" sz="1800" u="none" strike="noStrike" kern="1200" cap="none" normalizeH="0" baseline="0" dirty="0" smtClean="0">
                        <a:ln>
                          <a:noFill/>
                        </a:ln>
                        <a:solidFill>
                          <a:schemeClr val="dk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a:buNone/>
                        <a:tabLst/>
                      </a:pPr>
                      <a:endParaRPr kumimoji="0" lang="en-US" sz="180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u="none" strike="noStrike" kern="1200" cap="none" normalizeH="0" baseline="0" dirty="0" smtClean="0">
                          <a:ln>
                            <a:noFill/>
                          </a:ln>
                          <a:solidFill>
                            <a:schemeClr val="dk1"/>
                          </a:solidFill>
                          <a:effectLst/>
                          <a:latin typeface="+mn-lt"/>
                          <a:ea typeface="+mn-ea"/>
                          <a:cs typeface="+mn-cs"/>
                        </a:rPr>
                        <a:t>High</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u="none" strike="noStrike" kern="1200" cap="none" normalizeH="0" baseline="0" dirty="0" smtClean="0">
                          <a:ln>
                            <a:noFill/>
                          </a:ln>
                          <a:solidFill>
                            <a:schemeClr val="dk1"/>
                          </a:solidFill>
                          <a:effectLst/>
                          <a:latin typeface="+mn-lt"/>
                          <a:ea typeface="+mn-ea"/>
                          <a:cs typeface="+mn-cs"/>
                        </a:rPr>
                        <a:t>High</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u="none" strike="noStrike" kern="1200" cap="none" normalizeH="0" baseline="0" dirty="0" smtClean="0">
                          <a:ln>
                            <a:noFill/>
                          </a:ln>
                          <a:solidFill>
                            <a:schemeClr val="dk1"/>
                          </a:solidFill>
                          <a:effectLst/>
                          <a:latin typeface="+mn-lt"/>
                          <a:ea typeface="+mn-ea"/>
                          <a:cs typeface="+mn-cs"/>
                        </a:rPr>
                        <a:t>Moderate</a:t>
                      </a:r>
                    </a:p>
                  </a:txBody>
                  <a:tcPr marT="45715" marB="45715"/>
                </a:tc>
              </a:tr>
              <a:tr h="921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2-Drug Combo</a:t>
                      </a:r>
                      <a:r>
                        <a:rPr lang="en-US" sz="1800" baseline="0" dirty="0" smtClean="0"/>
                        <a:t> vs. 2-Drug Combo</a:t>
                      </a:r>
                      <a:endParaRPr lang="en-US" sz="1800" dirty="0" smtClean="0"/>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MET/SU and MET/TZD are associated with similar HbA1c levels.</a:t>
                      </a: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solidFill>
                            <a:schemeClr val="dk1"/>
                          </a:solidFill>
                          <a:effectLst/>
                          <a:latin typeface="+mn-lt"/>
                          <a:ea typeface="+mn-ea"/>
                          <a:cs typeface="+mn-cs"/>
                        </a:rPr>
                        <a:t>Moderate</a:t>
                      </a:r>
                    </a:p>
                  </a:txBody>
                  <a:tcPr marT="45715" marB="45715"/>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Calibri" charset="0"/>
              </a:rPr>
              <a:t>Overview of Body Weight Results</a:t>
            </a:r>
          </a:p>
        </p:txBody>
      </p:sp>
      <p:sp>
        <p:nvSpPr>
          <p:cNvPr id="53250" name="Rectangle 3"/>
          <p:cNvSpPr>
            <a:spLocks noChangeArrowheads="1"/>
          </p:cNvSpPr>
          <p:nvPr/>
        </p:nvSpPr>
        <p:spPr bwMode="auto">
          <a:xfrm>
            <a:off x="795338" y="5497513"/>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Calibri" charset="0"/>
              </a:rPr>
              <a:t>DPP-4 inhibitors = </a:t>
            </a:r>
            <a:r>
              <a:rPr lang="en-US" sz="1600" dirty="0" err="1">
                <a:latin typeface="Calibri" charset="0"/>
              </a:rPr>
              <a:t>dipeptidyl</a:t>
            </a:r>
            <a:r>
              <a:rPr lang="en-US" sz="1600" dirty="0">
                <a:latin typeface="Calibri" charset="0"/>
              </a:rPr>
              <a:t> peptidase-4 inhibitors; GLP-1 receptor agonists = glucagon-like peptide-1 receptor agonists; MET = metformin; </a:t>
            </a:r>
          </a:p>
          <a:p>
            <a:r>
              <a:rPr lang="en-US" sz="1600" dirty="0">
                <a:latin typeface="Calibri" charset="0"/>
              </a:rPr>
              <a:t>SU = second-generation sulfonylureas; TZD = </a:t>
            </a:r>
            <a:r>
              <a:rPr lang="en-US" sz="1600" dirty="0" err="1">
                <a:latin typeface="Calibri" charset="0"/>
              </a:rPr>
              <a:t>thiazolidinediones</a:t>
            </a:r>
            <a:r>
              <a:rPr lang="en-US" sz="1600" dirty="0">
                <a:latin typeface="Calibri" charset="0"/>
              </a:rPr>
              <a:t>. </a:t>
            </a:r>
          </a:p>
        </p:txBody>
      </p:sp>
      <p:graphicFrame>
        <p:nvGraphicFramePr>
          <p:cNvPr id="6" name="Table 5"/>
          <p:cNvGraphicFramePr>
            <a:graphicFrameLocks noGrp="1"/>
          </p:cNvGraphicFramePr>
          <p:nvPr/>
        </p:nvGraphicFramePr>
        <p:xfrm>
          <a:off x="795338" y="1928813"/>
          <a:ext cx="7467600" cy="3262312"/>
        </p:xfrm>
        <a:graphic>
          <a:graphicData uri="http://schemas.openxmlformats.org/drawingml/2006/table">
            <a:tbl>
              <a:tblPr bandRow="1">
                <a:tableStyleId>{C4B1156A-380E-4F78-BDF5-A606A8083BF9}</a:tableStyleId>
              </a:tblPr>
              <a:tblGrid>
                <a:gridCol w="5430979"/>
                <a:gridCol w="2036621"/>
              </a:tblGrid>
              <a:tr h="68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Outcome</a:t>
                      </a:r>
                      <a:endParaRPr lang="en-US" sz="1800" b="1" dirty="0">
                        <a:solidFill>
                          <a:schemeClr val="tx2"/>
                        </a:solidFill>
                        <a:latin typeface="+mn-lt"/>
                      </a:endParaRPr>
                    </a:p>
                  </a:txBody>
                  <a:tcPr marT="45733" marB="45733"/>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dirty="0" smtClean="0">
                          <a:solidFill>
                            <a:schemeClr val="tx2"/>
                          </a:solidFill>
                          <a:latin typeface="+mn-lt"/>
                        </a:rPr>
                        <a:t>Strength of Evidence</a:t>
                      </a:r>
                    </a:p>
                  </a:txBody>
                  <a:tcPr marT="45733" marB="45733"/>
                </a:tc>
              </a:tr>
              <a:tr h="64026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MET is associated with less weight gain when compared to other </a:t>
                      </a:r>
                      <a:r>
                        <a:rPr lang="en-US" sz="1800" dirty="0" err="1" smtClean="0"/>
                        <a:t>monotherapies</a:t>
                      </a:r>
                      <a:r>
                        <a:rPr lang="en-US" sz="1800" dirty="0" smtClean="0"/>
                        <a:t> or combinations</a:t>
                      </a:r>
                    </a:p>
                  </a:txBody>
                  <a:tcPr marT="45733" marB="45733"/>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Moderate to high</a:t>
                      </a:r>
                    </a:p>
                  </a:txBody>
                  <a:tcPr marT="45733" marB="45733"/>
                </a:tc>
              </a:tr>
              <a:tr h="64026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ea typeface="+mn-ea"/>
                        </a:rPr>
                        <a:t>When compared to SUs, GLP-1 receptor agonists are associated with less weight gain</a:t>
                      </a:r>
                    </a:p>
                  </a:txBody>
                  <a:tcPr marT="45733" marB="45733"/>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Moderate</a:t>
                      </a:r>
                    </a:p>
                  </a:txBody>
                  <a:tcPr marT="45733" marB="45733"/>
                </a:tc>
              </a:tr>
              <a:tr h="655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a typeface="+mn-ea"/>
                        </a:rPr>
                        <a:t>MET + SUs are associated with less weight gain than are combinations with TZDs</a:t>
                      </a:r>
                    </a:p>
                  </a:txBody>
                  <a:tcPr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solidFill>
                            <a:schemeClr val="dk1"/>
                          </a:solidFill>
                          <a:effectLst/>
                          <a:latin typeface="+mn-lt"/>
                          <a:ea typeface="+mn-ea"/>
                          <a:cs typeface="+mn-cs"/>
                        </a:rPr>
                        <a:t>Moderate</a:t>
                      </a:r>
                    </a:p>
                  </a:txBody>
                  <a:tcPr marT="45733" marB="45733"/>
                </a:tc>
              </a:tr>
              <a:tr h="6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a typeface="+mn-ea"/>
                        </a:rPr>
                        <a:t>Some newer agents in combination show promise for lower levels of weight gain </a:t>
                      </a:r>
                    </a:p>
                  </a:txBody>
                  <a:tcPr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solidFill>
                            <a:schemeClr val="dk1"/>
                          </a:solidFill>
                          <a:effectLst/>
                          <a:latin typeface="+mn-lt"/>
                          <a:ea typeface="+mn-ea"/>
                          <a:cs typeface="+mn-cs"/>
                        </a:rPr>
                        <a:t>Low</a:t>
                      </a:r>
                    </a:p>
                  </a:txBody>
                  <a:tcPr marT="45733" marB="45733"/>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Calibri" charset="0"/>
              </a:rPr>
              <a:t>Rationale for Update</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smtClean="0">
                <a:ea typeface="+mn-ea"/>
              </a:rPr>
              <a:t>2007:  first AHRQ publication on comparative effectiveness of oral meds for type 2 DM</a:t>
            </a:r>
          </a:p>
          <a:p>
            <a:pPr fontAlgn="auto">
              <a:spcAft>
                <a:spcPts val="0"/>
              </a:spcAft>
              <a:buFont typeface="Arial"/>
              <a:buChar char="•"/>
              <a:defRPr/>
            </a:pPr>
            <a:r>
              <a:rPr lang="en-US" dirty="0" smtClean="0">
                <a:ea typeface="+mn-ea"/>
              </a:rPr>
              <a:t>2011: updated review published; includes newer meds and 2-drug combination therapies</a:t>
            </a:r>
          </a:p>
          <a:p>
            <a:pPr lvl="1" fontAlgn="auto">
              <a:spcAft>
                <a:spcPts val="0"/>
              </a:spcAft>
              <a:buFont typeface="Arial"/>
              <a:buChar char="–"/>
              <a:defRPr/>
            </a:pPr>
            <a:r>
              <a:rPr lang="en-US" dirty="0" smtClean="0">
                <a:latin typeface="Trebuchet MS" charset="0"/>
                <a:ea typeface="+mn-ea"/>
              </a:rPr>
              <a:t>Noninsulin </a:t>
            </a:r>
            <a:r>
              <a:rPr lang="en-US" dirty="0" err="1" smtClean="0">
                <a:latin typeface="Trebuchet MS" charset="0"/>
                <a:ea typeface="+mn-ea"/>
              </a:rPr>
              <a:t>injectables</a:t>
            </a:r>
            <a:r>
              <a:rPr lang="en-US" dirty="0" smtClean="0">
                <a:latin typeface="Trebuchet MS" charset="0"/>
                <a:ea typeface="+mn-ea"/>
              </a:rPr>
              <a:t>: GLP-1 receptor agonists, </a:t>
            </a:r>
            <a:r>
              <a:rPr lang="en-US" dirty="0" err="1" smtClean="0">
                <a:latin typeface="Trebuchet MS" charset="0"/>
                <a:ea typeface="+mn-ea"/>
              </a:rPr>
              <a:t>exenatide</a:t>
            </a:r>
            <a:r>
              <a:rPr lang="en-US" dirty="0" smtClean="0">
                <a:latin typeface="Trebuchet MS" charset="0"/>
                <a:ea typeface="+mn-ea"/>
              </a:rPr>
              <a:t> and </a:t>
            </a:r>
            <a:r>
              <a:rPr lang="en-US" dirty="0" err="1" smtClean="0">
                <a:latin typeface="Trebuchet MS" charset="0"/>
                <a:ea typeface="+mn-ea"/>
              </a:rPr>
              <a:t>liraglutide</a:t>
            </a:r>
            <a:r>
              <a:rPr lang="en-US" dirty="0" smtClean="0">
                <a:latin typeface="Trebuchet MS" charset="0"/>
                <a:ea typeface="+mn-ea"/>
              </a:rPr>
              <a:t> (FDA-approved in 2005 and 2010, respectively)</a:t>
            </a:r>
          </a:p>
          <a:p>
            <a:pPr lvl="1" fontAlgn="auto">
              <a:spcAft>
                <a:spcPts val="0"/>
              </a:spcAft>
              <a:buFont typeface="Arial"/>
              <a:buChar char="–"/>
              <a:defRPr/>
            </a:pPr>
            <a:r>
              <a:rPr lang="en-US" dirty="0" smtClean="0">
                <a:latin typeface="Trebuchet MS" charset="0"/>
                <a:ea typeface="+mn-ea"/>
              </a:rPr>
              <a:t>DPP-4 inhibitors: </a:t>
            </a:r>
            <a:r>
              <a:rPr lang="en-US" dirty="0" err="1" smtClean="0">
                <a:latin typeface="Trebuchet MS" charset="0"/>
                <a:ea typeface="+mn-ea"/>
              </a:rPr>
              <a:t>sitagliptin</a:t>
            </a:r>
            <a:r>
              <a:rPr lang="en-US" dirty="0" smtClean="0">
                <a:latin typeface="Trebuchet MS" charset="0"/>
                <a:ea typeface="+mn-ea"/>
              </a:rPr>
              <a:t> and </a:t>
            </a:r>
            <a:r>
              <a:rPr lang="en-US" dirty="0" err="1" smtClean="0">
                <a:latin typeface="Trebuchet MS" charset="0"/>
                <a:ea typeface="+mn-ea"/>
              </a:rPr>
              <a:t>saxagliptin</a:t>
            </a:r>
            <a:r>
              <a:rPr lang="en-US" dirty="0" smtClean="0">
                <a:latin typeface="Trebuchet MS" charset="0"/>
                <a:ea typeface="+mn-ea"/>
              </a:rPr>
              <a:t> (FDA-approved in 2006 and 2009, respectively)</a:t>
            </a:r>
          </a:p>
          <a:p>
            <a:pPr lvl="1" fontAlgn="auto">
              <a:spcAft>
                <a:spcPts val="0"/>
              </a:spcAft>
              <a:buFont typeface="Arial"/>
              <a:buChar char="–"/>
              <a:defRPr/>
            </a:pPr>
            <a:r>
              <a:rPr lang="en-US" dirty="0" smtClean="0">
                <a:latin typeface="Trebuchet MS" charset="0"/>
                <a:ea typeface="+mn-ea"/>
              </a:rPr>
              <a:t>Evidence about combinations of medications, including combinations of medications with insulin therapy</a:t>
            </a:r>
          </a:p>
          <a:p>
            <a:pPr lvl="1" fontAlgn="auto">
              <a:spcAft>
                <a:spcPts val="0"/>
              </a:spcAft>
              <a:buFont typeface="Arial"/>
              <a:buChar char="–"/>
              <a:defRPr/>
            </a:pPr>
            <a:endParaRPr lang="en-US" dirty="0" smtClean="0">
              <a:latin typeface="Trebuchet MS" charset="0"/>
              <a:ea typeface="+mn-ea"/>
            </a:endParaRPr>
          </a:p>
          <a:p>
            <a:pPr lvl="1" fontAlgn="auto">
              <a:spcAft>
                <a:spcPts val="0"/>
              </a:spcAft>
              <a:buFont typeface="Arial"/>
              <a:buChar char="–"/>
              <a:defRPr/>
            </a:pPr>
            <a:endParaRPr lang="en-US" dirty="0" smtClean="0">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Calibri" charset="0"/>
              </a:rPr>
              <a:t>Details of Body Weight Results</a:t>
            </a:r>
          </a:p>
        </p:txBody>
      </p:sp>
      <p:graphicFrame>
        <p:nvGraphicFramePr>
          <p:cNvPr id="3" name="Table 2"/>
          <p:cNvGraphicFramePr>
            <a:graphicFrameLocks noGrp="1"/>
          </p:cNvGraphicFramePr>
          <p:nvPr/>
        </p:nvGraphicFramePr>
        <p:xfrm>
          <a:off x="31750" y="1306513"/>
          <a:ext cx="9067800" cy="5518150"/>
        </p:xfrm>
        <a:graphic>
          <a:graphicData uri="http://schemas.openxmlformats.org/drawingml/2006/table">
            <a:tbl>
              <a:tblPr bandRow="1">
                <a:tableStyleId>{C4B1156A-380E-4F78-BDF5-A606A8083BF9}</a:tableStyleId>
              </a:tblPr>
              <a:tblGrid>
                <a:gridCol w="1831499"/>
                <a:gridCol w="5887784"/>
                <a:gridCol w="1348517"/>
              </a:tblGrid>
              <a:tr h="644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Type of Comparison</a:t>
                      </a:r>
                      <a:endParaRPr lang="en-US" sz="1800" b="1" dirty="0">
                        <a:solidFill>
                          <a:schemeClr val="tx2"/>
                        </a:solidFill>
                        <a:latin typeface="+mn-lt"/>
                      </a:endParaRPr>
                    </a:p>
                  </a:txBody>
                  <a:tcPr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Drug</a:t>
                      </a:r>
                      <a:r>
                        <a:rPr lang="en-US" sz="1800" b="1" baseline="0" dirty="0" smtClean="0">
                          <a:solidFill>
                            <a:schemeClr val="tx2"/>
                          </a:solidFill>
                          <a:latin typeface="+mn-lt"/>
                        </a:rPr>
                        <a:t> Comparisons</a:t>
                      </a:r>
                      <a:endParaRPr lang="en-US" sz="1800" b="1" dirty="0">
                        <a:solidFill>
                          <a:schemeClr val="tx2"/>
                        </a:solidFill>
                        <a:latin typeface="+mn-lt"/>
                      </a:endParaRPr>
                    </a:p>
                  </a:txBody>
                  <a:tcPr marT="45722" marB="45722"/>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dirty="0" smtClean="0">
                          <a:solidFill>
                            <a:schemeClr val="tx2"/>
                          </a:solidFill>
                          <a:latin typeface="+mn-lt"/>
                        </a:rPr>
                        <a:t>Strength of Evidence</a:t>
                      </a:r>
                    </a:p>
                  </a:txBody>
                  <a:tcPr marT="45722" marB="45722"/>
                </a:tc>
              </a:tr>
              <a:tr h="19242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err="1" smtClean="0"/>
                        <a:t>Monotherapy</a:t>
                      </a:r>
                      <a:endParaRPr lang="en-US" sz="1800" dirty="0" smtClean="0"/>
                    </a:p>
                  </a:txBody>
                  <a:tcPr marT="45722" marB="45722"/>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smtClean="0"/>
                        <a:t>From the 2007 report, TZD, SU, and Rep increase weight by 1-5 kg, but MET did not increase weight in placebo-controlled trials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smtClean="0"/>
                        <a:t>MET maintained or decreased weight when compared to other </a:t>
                      </a:r>
                      <a:r>
                        <a:rPr lang="en-US" sz="1200" dirty="0" err="1" smtClean="0"/>
                        <a:t>monotherapies</a:t>
                      </a:r>
                      <a:r>
                        <a:rPr lang="en-US" sz="1200" dirty="0" smtClean="0"/>
                        <a:t> as shown below:</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200" dirty="0" smtClean="0"/>
                        <a:t>MET versus TZD, -2.6 kg; MET versus SU, -2.7 kg</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200" dirty="0" smtClean="0"/>
                        <a:t>MET versus DPP-4 inhibitors, -1.4 kg</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smtClean="0"/>
                        <a:t>GLP-1 receptor agonists were associated with less weight gain, by -2.5 kg, when compared to SUs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smtClean="0"/>
                        <a:t>SU and MEG had similar effects on body weight</a:t>
                      </a:r>
                    </a:p>
                  </a:txBody>
                  <a:tcPr marT="45722" marB="45722"/>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200" dirty="0" smtClean="0"/>
                        <a:t>High</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200" dirty="0" smtClean="0"/>
                        <a:t>Moderate</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sz="1200" baseline="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t>Moderate</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t>High</a:t>
                      </a:r>
                      <a:endParaRPr lang="en-US" sz="1200" dirty="0" smtClean="0"/>
                    </a:p>
                  </a:txBody>
                  <a:tcPr marT="45722" marB="45722"/>
                </a:tc>
              </a:tr>
              <a:tr h="84576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err="1" smtClean="0"/>
                        <a:t>Monotherapy</a:t>
                      </a:r>
                      <a:r>
                        <a:rPr lang="en-US" sz="1800" dirty="0" smtClean="0"/>
                        <a:t> vs. 2-Drug</a:t>
                      </a:r>
                      <a:r>
                        <a:rPr lang="en-US" sz="1800" baseline="0" dirty="0" smtClean="0"/>
                        <a:t> Combos</a:t>
                      </a:r>
                      <a:endParaRPr lang="en-US" sz="1800" dirty="0" smtClean="0"/>
                    </a:p>
                  </a:txBody>
                  <a:tcPr marT="45722" marB="45722"/>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smtClean="0"/>
                        <a:t>MET has a more favorable effect on weight when compared to these combination therapies: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200" dirty="0" smtClean="0"/>
                        <a:t>MET/TZD, by -2.2 kg</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200" dirty="0" smtClean="0"/>
                        <a:t>MET/SU, by -2.3 kg</a:t>
                      </a:r>
                    </a:p>
                  </a:txBody>
                  <a:tcPr marT="45722" marB="45722"/>
                </a:tc>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endParaRPr kumimoji="0" lang="en-US" sz="1200" u="none" strike="noStrike" kern="1200" cap="none" normalizeH="0" baseline="0" dirty="0" smtClean="0">
                        <a:ln>
                          <a:noFill/>
                        </a:ln>
                        <a:solidFill>
                          <a:schemeClr val="dk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a:buNone/>
                        <a:tabLst/>
                      </a:pPr>
                      <a:endParaRPr kumimoji="0" lang="en-US" sz="120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200" u="none" strike="noStrike" kern="1200" cap="none" normalizeH="0" baseline="0" dirty="0" smtClean="0">
                          <a:ln>
                            <a:noFill/>
                          </a:ln>
                          <a:solidFill>
                            <a:schemeClr val="dk1"/>
                          </a:solidFill>
                          <a:effectLst/>
                          <a:latin typeface="+mn-lt"/>
                          <a:ea typeface="+mn-ea"/>
                          <a:cs typeface="+mn-cs"/>
                        </a:rPr>
                        <a:t>High</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200" u="none" strike="noStrike" kern="1200" cap="none" normalizeH="0" baseline="0" dirty="0" smtClean="0">
                          <a:ln>
                            <a:noFill/>
                          </a:ln>
                          <a:solidFill>
                            <a:schemeClr val="dk1"/>
                          </a:solidFill>
                          <a:effectLst/>
                          <a:latin typeface="+mn-lt"/>
                          <a:ea typeface="+mn-ea"/>
                          <a:cs typeface="+mn-cs"/>
                        </a:rPr>
                        <a:t>High</a:t>
                      </a:r>
                    </a:p>
                  </a:txBody>
                  <a:tcPr marT="45722" marB="45722"/>
                </a:tc>
              </a:tr>
              <a:tr h="2103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2-Drug Combo</a:t>
                      </a:r>
                      <a:r>
                        <a:rPr lang="en-US" sz="1800" baseline="0" dirty="0" smtClean="0"/>
                        <a:t> vs. 2-Drug Combo</a:t>
                      </a:r>
                      <a:endParaRPr lang="en-US" sz="1800" dirty="0" smtClean="0"/>
                    </a:p>
                  </a:txBody>
                  <a:tcPr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MET/SU had a more favorable effect on weight </a:t>
                      </a:r>
                      <a:br>
                        <a:rPr lang="en-US" sz="1200" dirty="0" smtClean="0"/>
                      </a:br>
                      <a:r>
                        <a:rPr lang="en-US" sz="1200" dirty="0" smtClean="0"/>
                        <a:t>when compared to these combination therapies: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TZD/SU, by -3.2 kg; MET/TZD, by -0.9 kg.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MET/GLP-1 receptor agonists has a more favorable effect on weight, by about 1.9 to 12.3 kg, when compared to:</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MET/SU, MET/TZD, MET/basal insulin, and MET/DPP-4 inhibitor.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MET/DPP-4 inhibitors more favorably affect weight, by about 1.5 to 2.5 kg, when compared to</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MET/TZD and MET/SU.</a:t>
                      </a:r>
                    </a:p>
                  </a:txBody>
                  <a:tcPr marT="45722" marB="45722"/>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200" u="none" strike="noStrike" kern="1200" cap="none" normalizeH="0" baseline="0" dirty="0" smtClean="0">
                        <a:ln>
                          <a:noFill/>
                        </a:ln>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200" u="none" strike="noStrike" kern="1200" cap="none" normalizeH="0" baseline="0" dirty="0" smtClean="0">
                        <a:ln>
                          <a:noFill/>
                        </a:ln>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normalizeH="0" baseline="0" dirty="0" smtClean="0">
                          <a:ln>
                            <a:noFill/>
                          </a:ln>
                          <a:solidFill>
                            <a:schemeClr val="dk1"/>
                          </a:solidFill>
                          <a:effectLst/>
                          <a:latin typeface="+mn-lt"/>
                          <a:ea typeface="+mn-ea"/>
                          <a:cs typeface="+mn-cs"/>
                        </a:rPr>
                        <a:t>Moderate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200" u="none" strike="noStrike" kern="1200" cap="none" normalizeH="0" baseline="0" dirty="0" smtClean="0">
                        <a:ln>
                          <a:noFill/>
                        </a:ln>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200" u="none" strike="noStrike" kern="1200" cap="none" normalizeH="0" baseline="0" dirty="0" smtClean="0">
                        <a:ln>
                          <a:noFill/>
                        </a:ln>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200" u="none" strike="noStrike" kern="1200" cap="none" normalizeH="0" baseline="0" dirty="0" smtClean="0">
                        <a:ln>
                          <a:noFill/>
                        </a:ln>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normalizeH="0" baseline="0" dirty="0" smtClean="0">
                          <a:ln>
                            <a:noFill/>
                          </a:ln>
                          <a:solidFill>
                            <a:schemeClr val="dk1"/>
                          </a:solidFill>
                          <a:effectLst/>
                          <a:latin typeface="+mn-lt"/>
                          <a:ea typeface="+mn-ea"/>
                          <a:cs typeface="+mn-cs"/>
                        </a:rPr>
                        <a:t>Low</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200" u="none" strike="noStrike" kern="1200" cap="none" normalizeH="0" baseline="0" dirty="0" smtClean="0">
                        <a:ln>
                          <a:noFill/>
                        </a:ln>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200" u="none" strike="noStrike" kern="1200" cap="none" normalizeH="0" baseline="0" dirty="0" smtClean="0">
                        <a:ln>
                          <a:noFill/>
                        </a:ln>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200" u="none" strike="noStrike" kern="1200" cap="none" normalizeH="0" baseline="0" dirty="0" smtClean="0">
                        <a:ln>
                          <a:noFill/>
                        </a:ln>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normalizeH="0" baseline="0" dirty="0" smtClean="0">
                          <a:ln>
                            <a:noFill/>
                          </a:ln>
                          <a:solidFill>
                            <a:schemeClr val="dk1"/>
                          </a:solidFill>
                          <a:effectLst/>
                          <a:latin typeface="+mn-lt"/>
                          <a:ea typeface="+mn-ea"/>
                          <a:cs typeface="+mn-cs"/>
                        </a:rPr>
                        <a:t>Low</a:t>
                      </a:r>
                    </a:p>
                  </a:txBody>
                  <a:tcPr marT="45722" marB="45722"/>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Calibri" charset="0"/>
              </a:rPr>
              <a:t>Overview of Lipid Results</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a:buChar char="•"/>
              <a:defRPr/>
            </a:pPr>
            <a:r>
              <a:rPr lang="en-US" dirty="0">
                <a:ea typeface="+mn-ea"/>
              </a:rPr>
              <a:t>In studies that lasted from 3 to 12 months, the effects of </a:t>
            </a:r>
            <a:r>
              <a:rPr lang="en-US" dirty="0" err="1">
                <a:ea typeface="+mn-ea"/>
              </a:rPr>
              <a:t>antidiabetic</a:t>
            </a:r>
            <a:r>
              <a:rPr lang="en-US" dirty="0">
                <a:ea typeface="+mn-ea"/>
              </a:rPr>
              <a:t> medications on lipid levels were generally small to moderate.</a:t>
            </a:r>
          </a:p>
          <a:p>
            <a:pPr fontAlgn="auto">
              <a:spcAft>
                <a:spcPts val="0"/>
              </a:spcAft>
              <a:buFont typeface="Arial"/>
              <a:buChar char="•"/>
              <a:defRPr/>
            </a:pPr>
            <a:r>
              <a:rPr lang="en-US" dirty="0">
                <a:ea typeface="+mn-ea"/>
              </a:rPr>
              <a:t>MET had more favorable effects on HDL, LDL, and TG when compared to several </a:t>
            </a:r>
            <a:r>
              <a:rPr lang="en-US" dirty="0" err="1">
                <a:ea typeface="+mn-ea"/>
              </a:rPr>
              <a:t>monotherapy</a:t>
            </a:r>
            <a:r>
              <a:rPr lang="en-US" dirty="0">
                <a:ea typeface="+mn-ea"/>
              </a:rPr>
              <a:t> and combination therapy medications (moderate to high strength of evidence).</a:t>
            </a:r>
          </a:p>
          <a:p>
            <a:pPr fontAlgn="auto">
              <a:spcAft>
                <a:spcPts val="0"/>
              </a:spcAft>
              <a:buFont typeface="Arial"/>
              <a:buChar char="•"/>
              <a:defRPr/>
            </a:pPr>
            <a:r>
              <a:rPr lang="en-US" dirty="0">
                <a:ea typeface="+mn-ea"/>
              </a:rPr>
              <a:t>Some treatments had mixed effects on lipid outcomes. </a:t>
            </a:r>
          </a:p>
        </p:txBody>
      </p:sp>
      <p:sp>
        <p:nvSpPr>
          <p:cNvPr id="57347" name="Rectangle 3"/>
          <p:cNvSpPr>
            <a:spLocks noChangeArrowheads="1"/>
          </p:cNvSpPr>
          <p:nvPr/>
        </p:nvSpPr>
        <p:spPr bwMode="auto">
          <a:xfrm>
            <a:off x="3163888" y="5956300"/>
            <a:ext cx="17002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Calibri" charset="0"/>
              </a:rPr>
              <a:t>MET = metformin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Calibri" charset="0"/>
              </a:rPr>
              <a:t>Details of LDL Outcomes</a:t>
            </a:r>
          </a:p>
        </p:txBody>
      </p:sp>
      <p:graphicFrame>
        <p:nvGraphicFramePr>
          <p:cNvPr id="3" name="Table 2"/>
          <p:cNvGraphicFramePr>
            <a:graphicFrameLocks noGrp="1"/>
          </p:cNvGraphicFramePr>
          <p:nvPr/>
        </p:nvGraphicFramePr>
        <p:xfrm>
          <a:off x="76200" y="1417638"/>
          <a:ext cx="9067800" cy="5400675"/>
        </p:xfrm>
        <a:graphic>
          <a:graphicData uri="http://schemas.openxmlformats.org/drawingml/2006/table">
            <a:tbl>
              <a:tblPr bandRow="1">
                <a:tableStyleId>{C4B1156A-380E-4F78-BDF5-A606A8083BF9}</a:tableStyleId>
              </a:tblPr>
              <a:tblGrid>
                <a:gridCol w="1831499"/>
                <a:gridCol w="5764344"/>
                <a:gridCol w="1471957"/>
              </a:tblGrid>
              <a:tr h="644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Type of Comparison</a:t>
                      </a:r>
                      <a:endParaRPr lang="en-US" sz="1800" b="1" dirty="0">
                        <a:solidFill>
                          <a:schemeClr val="tx2"/>
                        </a:solidFill>
                        <a:latin typeface="+mn-lt"/>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Drug</a:t>
                      </a:r>
                      <a:r>
                        <a:rPr lang="en-US" sz="1800" b="1" baseline="0" dirty="0" smtClean="0">
                          <a:solidFill>
                            <a:schemeClr val="tx2"/>
                          </a:solidFill>
                          <a:latin typeface="+mn-lt"/>
                        </a:rPr>
                        <a:t> Comparisons</a:t>
                      </a:r>
                      <a:endParaRPr lang="en-US" sz="1800" b="1" dirty="0">
                        <a:solidFill>
                          <a:schemeClr val="tx2"/>
                        </a:solidFill>
                        <a:latin typeface="+mn-lt"/>
                      </a:endParaRPr>
                    </a:p>
                  </a:txBody>
                  <a:tcPr marT="45715" marB="45715"/>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dirty="0" smtClean="0">
                          <a:solidFill>
                            <a:schemeClr val="tx2"/>
                          </a:solidFill>
                          <a:latin typeface="+mn-lt"/>
                        </a:rPr>
                        <a:t>Strength of Evidence</a:t>
                      </a:r>
                    </a:p>
                  </a:txBody>
                  <a:tcPr marT="45715" marB="45715"/>
                </a:tc>
              </a:tr>
              <a:tr h="208446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err="1" smtClean="0"/>
                        <a:t>Monotherapy</a:t>
                      </a:r>
                      <a:endParaRPr lang="en-US" sz="1800" dirty="0" smtClean="0"/>
                    </a:p>
                  </a:txBody>
                  <a:tcPr marT="45715" marB="45715"/>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MET is associated with lower LDL levels than are:</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SU, by -10.1 mg/</a:t>
                      </a:r>
                      <a:r>
                        <a:rPr lang="en-US" sz="1800" dirty="0" err="1" smtClean="0"/>
                        <a:t>dL</a:t>
                      </a:r>
                      <a:endParaRPr lang="en-US" sz="180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RSG, by -12.8 mg/</a:t>
                      </a:r>
                      <a:r>
                        <a:rPr lang="en-US" sz="1800" dirty="0" err="1" smtClean="0"/>
                        <a:t>dL</a:t>
                      </a:r>
                      <a:r>
                        <a:rPr lang="en-US" sz="1800" dirty="0" smtClean="0"/>
                        <a:t>; </a:t>
                      </a:r>
                      <a:r>
                        <a:rPr lang="en-US" sz="1800" dirty="0" err="1" smtClean="0"/>
                        <a:t>Pio</a:t>
                      </a:r>
                      <a:r>
                        <a:rPr lang="en-US" sz="1800" dirty="0" smtClean="0"/>
                        <a:t>, by -14.2 mg/</a:t>
                      </a:r>
                      <a:r>
                        <a:rPr lang="en-US" sz="1800" dirty="0" err="1" smtClean="0"/>
                        <a:t>dL</a:t>
                      </a:r>
                      <a:r>
                        <a:rPr lang="en-US" sz="1800" dirty="0" smtClean="0"/>
                        <a:t>; DPP-4 inhibitors, by -5.9 mg/</a:t>
                      </a:r>
                      <a:r>
                        <a:rPr lang="en-US" sz="1800" dirty="0" err="1" smtClean="0"/>
                        <a:t>dL</a:t>
                      </a:r>
                      <a:endParaRPr lang="en-US" sz="1800"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smtClean="0"/>
                    </a:p>
                  </a:txBody>
                  <a:tcPr marT="45715" marB="45715"/>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High</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Moderate</a:t>
                      </a:r>
                    </a:p>
                  </a:txBody>
                  <a:tcPr marT="45715" marB="45715"/>
                </a:tc>
              </a:tr>
              <a:tr h="175022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err="1" smtClean="0"/>
                        <a:t>Monotherapy</a:t>
                      </a:r>
                      <a:r>
                        <a:rPr lang="en-US" sz="1800" dirty="0" smtClean="0"/>
                        <a:t> vs. 2-Drug</a:t>
                      </a:r>
                      <a:r>
                        <a:rPr lang="en-US" sz="1800" baseline="0" dirty="0" smtClean="0"/>
                        <a:t> Combos</a:t>
                      </a:r>
                      <a:endParaRPr lang="en-US" sz="1800" dirty="0" smtClean="0"/>
                    </a:p>
                  </a:txBody>
                  <a:tcPr marT="45715" marB="45715"/>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MET/RSG is associated with higher levels of LDL, by 14.5 mg/</a:t>
                      </a:r>
                      <a:r>
                        <a:rPr lang="en-US" sz="1800" dirty="0" err="1" smtClean="0"/>
                        <a:t>dL</a:t>
                      </a:r>
                      <a:r>
                        <a:rPr lang="en-US" sz="1800" dirty="0" smtClean="0"/>
                        <a:t>, when compared to MET.</a:t>
                      </a:r>
                    </a:p>
                  </a:txBody>
                  <a:tcPr marT="45715" marB="45715"/>
                </a:tc>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sz="1800" u="none" strike="noStrike" kern="1200" cap="none" normalizeH="0" baseline="0" dirty="0" smtClean="0">
                          <a:ln>
                            <a:noFill/>
                          </a:ln>
                          <a:solidFill>
                            <a:schemeClr val="dk1"/>
                          </a:solidFill>
                          <a:effectLst/>
                          <a:latin typeface="+mn-lt"/>
                          <a:ea typeface="+mn-ea"/>
                          <a:cs typeface="+mn-cs"/>
                        </a:rPr>
                        <a:t>High</a:t>
                      </a:r>
                    </a:p>
                  </a:txBody>
                  <a:tcPr marT="45715" marB="45715"/>
                </a:tc>
              </a:tr>
              <a:tr h="921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2-Drug Combo</a:t>
                      </a:r>
                      <a:r>
                        <a:rPr lang="en-US" sz="1800" baseline="0" dirty="0" smtClean="0"/>
                        <a:t> vs. 2-Drug Combo</a:t>
                      </a:r>
                      <a:endParaRPr lang="en-US" sz="1800" dirty="0" smtClean="0"/>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MET/SU is associated with lower levels of LDL, by -13.5 mg/</a:t>
                      </a:r>
                      <a:r>
                        <a:rPr lang="en-US" sz="1800" dirty="0" err="1" smtClean="0"/>
                        <a:t>dL</a:t>
                      </a:r>
                      <a:r>
                        <a:rPr lang="en-US" sz="1800" dirty="0" smtClean="0"/>
                        <a:t>, when compared with MET/RSG.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solidFill>
                            <a:schemeClr val="dk1"/>
                          </a:solidFill>
                          <a:effectLst/>
                          <a:latin typeface="+mn-lt"/>
                          <a:ea typeface="+mn-ea"/>
                          <a:cs typeface="+mn-cs"/>
                        </a:rPr>
                        <a:t>Moderate</a:t>
                      </a:r>
                    </a:p>
                  </a:txBody>
                  <a:tcPr marT="45715" marB="45715"/>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Calibri" charset="0"/>
              </a:rPr>
              <a:t>Details of HDL Outcomes</a:t>
            </a:r>
          </a:p>
        </p:txBody>
      </p:sp>
      <p:graphicFrame>
        <p:nvGraphicFramePr>
          <p:cNvPr id="3" name="Table 2"/>
          <p:cNvGraphicFramePr>
            <a:graphicFrameLocks noGrp="1"/>
          </p:cNvGraphicFramePr>
          <p:nvPr>
            <p:extLst>
              <p:ext uri="{D42A27DB-BD31-4B8C-83A1-F6EECF244321}">
                <p14:modId xmlns:p14="http://schemas.microsoft.com/office/powerpoint/2010/main" val="46084378"/>
              </p:ext>
            </p:extLst>
          </p:nvPr>
        </p:nvGraphicFramePr>
        <p:xfrm>
          <a:off x="42863" y="1376138"/>
          <a:ext cx="9067800" cy="5407223"/>
        </p:xfrm>
        <a:graphic>
          <a:graphicData uri="http://schemas.openxmlformats.org/drawingml/2006/table">
            <a:tbl>
              <a:tblPr bandRow="1">
                <a:tableStyleId>{C4B1156A-380E-4F78-BDF5-A606A8083BF9}</a:tableStyleId>
              </a:tblPr>
              <a:tblGrid>
                <a:gridCol w="1425920"/>
                <a:gridCol w="6169923"/>
                <a:gridCol w="1471957"/>
              </a:tblGrid>
              <a:tr h="669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tx2"/>
                          </a:solidFill>
                          <a:latin typeface="+mn-lt"/>
                        </a:rPr>
                        <a:t>Type of Comparison</a:t>
                      </a:r>
                      <a:endParaRPr lang="en-US" sz="1900" b="1" dirty="0">
                        <a:solidFill>
                          <a:schemeClr val="tx2"/>
                        </a:solidFill>
                        <a:latin typeface="+mn-lt"/>
                      </a:endParaRPr>
                    </a:p>
                  </a:txBody>
                  <a:tcPr marT="47452" marB="4745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tx2"/>
                          </a:solidFill>
                          <a:latin typeface="+mn-lt"/>
                        </a:rPr>
                        <a:t>Drug</a:t>
                      </a:r>
                      <a:r>
                        <a:rPr lang="en-US" sz="1900" b="1" baseline="0" dirty="0" smtClean="0">
                          <a:solidFill>
                            <a:schemeClr val="tx2"/>
                          </a:solidFill>
                          <a:latin typeface="+mn-lt"/>
                        </a:rPr>
                        <a:t> Comparisons</a:t>
                      </a:r>
                      <a:endParaRPr lang="en-US" sz="1900" b="1" dirty="0">
                        <a:solidFill>
                          <a:schemeClr val="tx2"/>
                        </a:solidFill>
                        <a:latin typeface="+mn-lt"/>
                      </a:endParaRPr>
                    </a:p>
                  </a:txBody>
                  <a:tcPr marT="47452" marB="47452"/>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900" b="1" dirty="0" smtClean="0">
                          <a:solidFill>
                            <a:schemeClr val="tx2"/>
                          </a:solidFill>
                          <a:latin typeface="+mn-lt"/>
                        </a:rPr>
                        <a:t>Strength of Evidence</a:t>
                      </a:r>
                    </a:p>
                  </a:txBody>
                  <a:tcPr marT="47452" marB="47452"/>
                </a:tc>
              </a:tr>
              <a:tr h="180319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700" dirty="0" err="1" smtClean="0"/>
                        <a:t>Monotherapy</a:t>
                      </a:r>
                      <a:endParaRPr lang="en-US" sz="1700" dirty="0" smtClean="0"/>
                    </a:p>
                  </a:txBody>
                  <a:tcPr marT="47452" marB="47452"/>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700" dirty="0" err="1" smtClean="0"/>
                        <a:t>Pio</a:t>
                      </a:r>
                      <a:r>
                        <a:rPr lang="en-US" sz="1700" dirty="0" smtClean="0"/>
                        <a:t> is associated with higher HDL levels when compared to:</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700" dirty="0" smtClean="0"/>
                        <a:t>MET, by 3.2 mg/</a:t>
                      </a:r>
                      <a:r>
                        <a:rPr lang="en-US" sz="1700" dirty="0" err="1" smtClean="0"/>
                        <a:t>dL</a:t>
                      </a:r>
                      <a:endParaRPr lang="en-US" sz="170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700" dirty="0" smtClean="0"/>
                        <a:t>RSG, by 2.3 mg/</a:t>
                      </a:r>
                      <a:r>
                        <a:rPr lang="en-US" sz="1700" dirty="0" err="1" smtClean="0"/>
                        <a:t>dL</a:t>
                      </a:r>
                      <a:r>
                        <a:rPr lang="en-US" sz="1700" dirty="0" smtClean="0"/>
                        <a:t>; SU, by 4.3 mg/</a:t>
                      </a:r>
                      <a:r>
                        <a:rPr lang="en-US" sz="1700" dirty="0" err="1" smtClean="0"/>
                        <a:t>dL</a:t>
                      </a:r>
                      <a:endParaRPr lang="en-US" sz="170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sz="1700" dirty="0" smtClean="0"/>
                        <a:t>MET is associated with HDL levels similar to those of: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700" dirty="0" smtClean="0"/>
                        <a:t>SU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700" dirty="0" smtClean="0"/>
                        <a:t>RSG</a:t>
                      </a:r>
                    </a:p>
                  </a:txBody>
                  <a:tcPr marT="47452" marB="47452"/>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70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700" dirty="0" smtClean="0"/>
                        <a:t>High</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700" dirty="0" smtClean="0"/>
                        <a:t>Moderate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70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700" dirty="0" smtClean="0"/>
                        <a:t>High</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700" dirty="0" smtClean="0"/>
                        <a:t>Moderate</a:t>
                      </a:r>
                    </a:p>
                  </a:txBody>
                  <a:tcPr marT="47452" marB="47452"/>
                </a:tc>
              </a:tr>
              <a:tr h="159224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700" dirty="0" err="1" smtClean="0"/>
                        <a:t>Monotherapy</a:t>
                      </a:r>
                      <a:r>
                        <a:rPr lang="en-US" sz="1700" dirty="0" smtClean="0"/>
                        <a:t> vs. 2-Drug</a:t>
                      </a:r>
                      <a:r>
                        <a:rPr lang="en-US" sz="1700" baseline="0" dirty="0" smtClean="0"/>
                        <a:t> Combos</a:t>
                      </a:r>
                      <a:endParaRPr lang="en-US" sz="1700" dirty="0" smtClean="0"/>
                    </a:p>
                  </a:txBody>
                  <a:tcPr marT="47452" marB="47452"/>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700" dirty="0" smtClean="0"/>
                        <a:t>When compared to MET </a:t>
                      </a:r>
                      <a:r>
                        <a:rPr lang="en-US" sz="1700" dirty="0" err="1" smtClean="0"/>
                        <a:t>monotherapy</a:t>
                      </a:r>
                      <a:r>
                        <a:rPr lang="en-US" sz="1700" dirty="0" smtClean="0"/>
                        <a:t>:</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700" dirty="0" smtClean="0"/>
                        <a:t>MET/RSG associated with higher HDL levels by 2.8mg/</a:t>
                      </a:r>
                      <a:r>
                        <a:rPr lang="en-US" sz="1700" dirty="0" err="1" smtClean="0"/>
                        <a:t>dL</a:t>
                      </a:r>
                      <a:r>
                        <a:rPr lang="en-US" sz="1700" dirty="0" smtClean="0"/>
                        <a:t>.</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700" dirty="0" smtClean="0"/>
                        <a:t>MET/DPP-4 inhibitors associated with similar levels of HDL.</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700" dirty="0" smtClean="0"/>
                        <a:t>MET/</a:t>
                      </a:r>
                      <a:r>
                        <a:rPr lang="en-US" sz="1700" dirty="0" err="1" smtClean="0"/>
                        <a:t>Pio</a:t>
                      </a:r>
                      <a:r>
                        <a:rPr lang="en-US" sz="1700" dirty="0" smtClean="0"/>
                        <a:t> associated with higher levels of HDL.</a:t>
                      </a:r>
                    </a:p>
                  </a:txBody>
                  <a:tcPr marT="47452" marB="47452"/>
                </a:tc>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endParaRPr kumimoji="0" lang="en-US" sz="170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700" u="none" strike="noStrike" kern="1200" cap="none" normalizeH="0" baseline="0" dirty="0" smtClean="0">
                          <a:ln>
                            <a:noFill/>
                          </a:ln>
                          <a:solidFill>
                            <a:schemeClr val="dk1"/>
                          </a:solidFill>
                          <a:effectLst/>
                          <a:latin typeface="+mn-lt"/>
                          <a:ea typeface="+mn-ea"/>
                          <a:cs typeface="+mn-cs"/>
                        </a:rPr>
                        <a:t>High</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700" u="none" strike="noStrike" kern="1200" cap="none" normalizeH="0" baseline="0" dirty="0" smtClean="0">
                          <a:ln>
                            <a:noFill/>
                          </a:ln>
                          <a:solidFill>
                            <a:schemeClr val="dk1"/>
                          </a:solidFill>
                          <a:effectLst/>
                          <a:latin typeface="+mn-lt"/>
                          <a:ea typeface="+mn-ea"/>
                          <a:cs typeface="+mn-cs"/>
                        </a:rPr>
                        <a:t>Moderate</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700" u="none" strike="noStrike" kern="1200" cap="none" normalizeH="0" baseline="0" dirty="0" smtClean="0">
                          <a:ln>
                            <a:noFill/>
                          </a:ln>
                          <a:solidFill>
                            <a:schemeClr val="dk1"/>
                          </a:solidFill>
                          <a:effectLst/>
                          <a:latin typeface="+mn-lt"/>
                          <a:ea typeface="+mn-ea"/>
                          <a:cs typeface="+mn-cs"/>
                        </a:rPr>
                        <a:t>Low</a:t>
                      </a:r>
                    </a:p>
                  </a:txBody>
                  <a:tcPr marT="47452" marB="47452"/>
                </a:tc>
              </a:tr>
              <a:tr h="1337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smtClean="0"/>
                        <a:t>2-Drug Combo</a:t>
                      </a:r>
                      <a:r>
                        <a:rPr lang="en-US" sz="1700" baseline="0" dirty="0" smtClean="0"/>
                        <a:t> vs. 2-Drug Combo</a:t>
                      </a:r>
                      <a:endParaRPr lang="en-US" sz="1700" dirty="0" smtClean="0"/>
                    </a:p>
                  </a:txBody>
                  <a:tcPr marT="47452" marB="4745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smtClean="0"/>
                        <a:t>When compared with MET/SU:</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700" dirty="0" smtClean="0"/>
                        <a:t>MET/</a:t>
                      </a:r>
                      <a:r>
                        <a:rPr lang="en-US" sz="1700" dirty="0" err="1" smtClean="0"/>
                        <a:t>Pio</a:t>
                      </a:r>
                      <a:r>
                        <a:rPr lang="en-US" sz="1700" dirty="0" smtClean="0"/>
                        <a:t> associated with higher HDL levels by 5 mg/</a:t>
                      </a:r>
                      <a:r>
                        <a:rPr lang="en-US" sz="1700" dirty="0" err="1" smtClean="0"/>
                        <a:t>dL</a:t>
                      </a:r>
                      <a:r>
                        <a:rPr lang="en-US" sz="1700" dirty="0" smtClean="0"/>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700" dirty="0" smtClean="0"/>
                        <a:t>MET/RSG associated with higher levels of HDL by 2.7 mg/</a:t>
                      </a:r>
                      <a:r>
                        <a:rPr lang="en-US" sz="1700" dirty="0" err="1" smtClean="0"/>
                        <a:t>dL</a:t>
                      </a:r>
                      <a:r>
                        <a:rPr lang="en-US" sz="1700" dirty="0" smtClean="0"/>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700" dirty="0" smtClean="0"/>
                        <a:t>SU/</a:t>
                      </a:r>
                      <a:r>
                        <a:rPr lang="en-US" sz="1700" dirty="0" err="1" smtClean="0"/>
                        <a:t>Pio</a:t>
                      </a:r>
                      <a:r>
                        <a:rPr lang="en-US" sz="1700" dirty="0" smtClean="0"/>
                        <a:t>  associated with higher levels of HDL.</a:t>
                      </a:r>
                    </a:p>
                  </a:txBody>
                  <a:tcPr marT="47452" marB="4745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700" u="none" strike="noStrike" kern="1200" cap="none" normalizeH="0" baseline="0" dirty="0" smtClean="0">
                          <a:ln>
                            <a:noFill/>
                          </a:ln>
                          <a:solidFill>
                            <a:schemeClr val="dk1"/>
                          </a:solidFill>
                          <a:effectLst/>
                          <a:latin typeface="+mn-lt"/>
                          <a:ea typeface="+mn-ea"/>
                          <a:cs typeface="+mn-cs"/>
                        </a:rPr>
                        <a:t>Moderate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700" u="none" strike="noStrike" kern="1200" cap="none" normalizeH="0" baseline="0" dirty="0" smtClean="0">
                          <a:ln>
                            <a:noFill/>
                          </a:ln>
                          <a:solidFill>
                            <a:schemeClr val="dk1"/>
                          </a:solidFill>
                          <a:effectLst/>
                          <a:latin typeface="+mn-lt"/>
                          <a:ea typeface="+mn-ea"/>
                          <a:cs typeface="+mn-cs"/>
                        </a:rPr>
                        <a:t>Moderate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700" u="none" strike="noStrike" kern="1200" cap="none" normalizeH="0" baseline="0" dirty="0" smtClean="0">
                          <a:ln>
                            <a:noFill/>
                          </a:ln>
                          <a:solidFill>
                            <a:schemeClr val="dk1"/>
                          </a:solidFill>
                          <a:effectLst/>
                          <a:latin typeface="+mn-lt"/>
                          <a:ea typeface="+mn-ea"/>
                          <a:cs typeface="+mn-cs"/>
                        </a:rPr>
                        <a:t>Low</a:t>
                      </a:r>
                    </a:p>
                  </a:txBody>
                  <a:tcPr marT="47452" marB="47452"/>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atin typeface="Calibri" charset="0"/>
              </a:rPr>
              <a:t>Details of TG Outcomes</a:t>
            </a:r>
          </a:p>
        </p:txBody>
      </p:sp>
      <p:graphicFrame>
        <p:nvGraphicFramePr>
          <p:cNvPr id="3" name="Table 2"/>
          <p:cNvGraphicFramePr>
            <a:graphicFrameLocks noGrp="1"/>
          </p:cNvGraphicFramePr>
          <p:nvPr/>
        </p:nvGraphicFramePr>
        <p:xfrm>
          <a:off x="76200" y="1417638"/>
          <a:ext cx="9067800" cy="5432426"/>
        </p:xfrm>
        <a:graphic>
          <a:graphicData uri="http://schemas.openxmlformats.org/drawingml/2006/table">
            <a:tbl>
              <a:tblPr bandRow="1">
                <a:tableStyleId>{C4B1156A-380E-4F78-BDF5-A606A8083BF9}</a:tableStyleId>
              </a:tblPr>
              <a:tblGrid>
                <a:gridCol w="1831499"/>
                <a:gridCol w="5589577"/>
                <a:gridCol w="1646724"/>
              </a:tblGrid>
              <a:tr h="644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Type of Comparison</a:t>
                      </a:r>
                      <a:endParaRPr lang="en-US" sz="1800" b="1" dirty="0">
                        <a:solidFill>
                          <a:schemeClr val="tx2"/>
                        </a:solidFill>
                        <a:latin typeface="+mn-lt"/>
                      </a:endParaRPr>
                    </a:p>
                  </a:txBody>
                  <a:tcPr marT="45724" marB="457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Drug</a:t>
                      </a:r>
                      <a:r>
                        <a:rPr lang="en-US" sz="1800" b="1" baseline="0" dirty="0" smtClean="0">
                          <a:solidFill>
                            <a:schemeClr val="tx2"/>
                          </a:solidFill>
                          <a:latin typeface="+mn-lt"/>
                        </a:rPr>
                        <a:t> Comparisons</a:t>
                      </a:r>
                      <a:endParaRPr lang="en-US" sz="1800" b="1" dirty="0">
                        <a:solidFill>
                          <a:schemeClr val="tx2"/>
                        </a:solidFill>
                        <a:latin typeface="+mn-lt"/>
                      </a:endParaRPr>
                    </a:p>
                  </a:txBody>
                  <a:tcPr marT="45724" marB="45724"/>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dirty="0" smtClean="0">
                          <a:solidFill>
                            <a:schemeClr val="tx2"/>
                          </a:solidFill>
                          <a:latin typeface="+mn-lt"/>
                        </a:rPr>
                        <a:t>Strength of Evidence</a:t>
                      </a:r>
                    </a:p>
                  </a:txBody>
                  <a:tcPr marT="45724" marB="45724"/>
                </a:tc>
              </a:tr>
              <a:tr h="20848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err="1" smtClean="0"/>
                        <a:t>Monotherapy</a:t>
                      </a:r>
                      <a:endParaRPr lang="en-US" sz="1800" dirty="0" smtClean="0"/>
                    </a:p>
                  </a:txBody>
                  <a:tcPr marT="45724" marB="45724"/>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err="1" smtClean="0"/>
                        <a:t>Pio</a:t>
                      </a:r>
                      <a:r>
                        <a:rPr lang="en-US" sz="1800" dirty="0" smtClean="0"/>
                        <a:t> is associated with lower levels of TG by -27.2 mg/</a:t>
                      </a:r>
                      <a:r>
                        <a:rPr lang="en-US" sz="1800" dirty="0" err="1" smtClean="0"/>
                        <a:t>dL</a:t>
                      </a:r>
                      <a:r>
                        <a:rPr lang="en-US" sz="1800" dirty="0" smtClean="0"/>
                        <a:t> when compared to MET.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MET is associated with lower TG levels than were:</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RSG, by -27 mg/</a:t>
                      </a:r>
                      <a:r>
                        <a:rPr lang="en-US" sz="1800" dirty="0" err="1" smtClean="0"/>
                        <a:t>dL</a:t>
                      </a:r>
                      <a:endParaRPr lang="en-US" sz="180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SU, by -8.6 mg/</a:t>
                      </a:r>
                      <a:r>
                        <a:rPr lang="en-US" sz="1800" dirty="0" err="1" smtClean="0"/>
                        <a:t>dL</a:t>
                      </a:r>
                      <a:endParaRPr lang="en-US" sz="180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TG levels for SU and MEG were similar.</a:t>
                      </a:r>
                    </a:p>
                  </a:txBody>
                  <a:tcPr marT="45724" marB="45724"/>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High</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sz="180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sz="1800" dirty="0" smtClean="0"/>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Moderate</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Moderate</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800" dirty="0" smtClean="0"/>
                        <a:t>Moderate</a:t>
                      </a:r>
                    </a:p>
                  </a:txBody>
                  <a:tcPr marT="45724" marB="45724"/>
                </a:tc>
              </a:tr>
              <a:tr h="151374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err="1" smtClean="0"/>
                        <a:t>Monotherapy</a:t>
                      </a:r>
                      <a:r>
                        <a:rPr lang="en-US" sz="1800" dirty="0" smtClean="0"/>
                        <a:t> vs. 2-Drug</a:t>
                      </a:r>
                      <a:r>
                        <a:rPr lang="en-US" sz="1800" baseline="0" dirty="0" smtClean="0"/>
                        <a:t> Combos</a:t>
                      </a:r>
                      <a:endParaRPr lang="en-US" sz="1800" dirty="0" smtClean="0"/>
                    </a:p>
                  </a:txBody>
                  <a:tcPr marT="45724" marB="45724"/>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MET is associated with lower TG levels, by 14.5 mg/</a:t>
                      </a:r>
                      <a:r>
                        <a:rPr lang="en-US" sz="1800" dirty="0" err="1" smtClean="0"/>
                        <a:t>dL</a:t>
                      </a:r>
                      <a:r>
                        <a:rPr lang="en-US" sz="1800" dirty="0" smtClean="0"/>
                        <a:t>, </a:t>
                      </a:r>
                      <a:br>
                        <a:rPr lang="en-US" sz="1800" dirty="0" smtClean="0"/>
                      </a:br>
                      <a:r>
                        <a:rPr lang="en-US" sz="1800" dirty="0" smtClean="0"/>
                        <a:t>when compared to MET/RSG.</a:t>
                      </a:r>
                    </a:p>
                  </a:txBody>
                  <a:tcPr marT="45724" marB="45724"/>
                </a:tc>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sz="1800" u="none" strike="noStrike" kern="1200" cap="none" normalizeH="0" baseline="0" dirty="0" smtClean="0">
                          <a:ln>
                            <a:noFill/>
                          </a:ln>
                          <a:solidFill>
                            <a:schemeClr val="dk1"/>
                          </a:solidFill>
                          <a:effectLst/>
                          <a:latin typeface="+mn-lt"/>
                          <a:ea typeface="+mn-ea"/>
                          <a:cs typeface="+mn-cs"/>
                        </a:rPr>
                        <a:t>High</a:t>
                      </a:r>
                    </a:p>
                  </a:txBody>
                  <a:tcPr marT="45724" marB="45724"/>
                </a:tc>
              </a:tr>
              <a:tr h="1188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2-Drug Combo</a:t>
                      </a:r>
                      <a:r>
                        <a:rPr lang="en-US" sz="1800" baseline="0" dirty="0" smtClean="0"/>
                        <a:t> vs. 2-Drug Combo</a:t>
                      </a:r>
                      <a:endParaRPr lang="en-US" sz="1800" dirty="0" smtClean="0"/>
                    </a:p>
                  </a:txBody>
                  <a:tcPr marT="45724" marB="457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When compared with MET/SU:</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dirty="0" smtClean="0"/>
                        <a:t>MET/</a:t>
                      </a:r>
                      <a:r>
                        <a:rPr lang="en-US" sz="1800" dirty="0" err="1" smtClean="0"/>
                        <a:t>Pio</a:t>
                      </a:r>
                      <a:r>
                        <a:rPr lang="en-US" sz="1800" dirty="0" smtClean="0"/>
                        <a:t> is associated with lower levels of TG, by -15 mg/</a:t>
                      </a:r>
                      <a:r>
                        <a:rPr lang="en-US" sz="1800" dirty="0" err="1" smtClean="0"/>
                        <a:t>dL</a:t>
                      </a:r>
                      <a:r>
                        <a:rPr lang="en-US" sz="1800" dirty="0" smtClean="0"/>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dirty="0" smtClean="0"/>
                        <a:t>MET/RSG is associated with similar levels of TG.</a:t>
                      </a:r>
                    </a:p>
                  </a:txBody>
                  <a:tcPr marT="45724" marB="45724"/>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u="none" strike="noStrike" kern="1200" cap="none" normalizeH="0" baseline="0" dirty="0" smtClean="0">
                          <a:ln>
                            <a:noFill/>
                          </a:ln>
                          <a:solidFill>
                            <a:schemeClr val="dk1"/>
                          </a:solidFill>
                          <a:effectLst/>
                          <a:latin typeface="+mn-lt"/>
                          <a:ea typeface="+mn-ea"/>
                          <a:cs typeface="+mn-cs"/>
                        </a:rPr>
                        <a:t>Moderate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u="none" strike="noStrike" kern="1200" cap="none" normalizeH="0" baseline="0" dirty="0" smtClean="0">
                          <a:ln>
                            <a:noFill/>
                          </a:ln>
                          <a:solidFill>
                            <a:schemeClr val="dk1"/>
                          </a:solidFill>
                          <a:effectLst/>
                          <a:latin typeface="+mn-lt"/>
                          <a:ea typeface="+mn-ea"/>
                          <a:cs typeface="+mn-cs"/>
                        </a:rPr>
                        <a:t>Moderate</a:t>
                      </a:r>
                    </a:p>
                  </a:txBody>
                  <a:tcPr marT="45724" marB="45724"/>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273856"/>
            <a:ext cx="7772400" cy="1362075"/>
          </a:xfrm>
        </p:spPr>
        <p:txBody>
          <a:bodyPr rtlCol="0">
            <a:normAutofit fontScale="90000"/>
          </a:bodyPr>
          <a:lstStyle/>
          <a:p>
            <a:pPr fontAlgn="auto">
              <a:spcAft>
                <a:spcPts val="0"/>
              </a:spcAft>
              <a:defRPr/>
            </a:pPr>
            <a:r>
              <a:rPr lang="en-US" dirty="0" smtClean="0">
                <a:ea typeface="+mj-ea"/>
              </a:rPr>
              <a:t>Key question 2: </a:t>
            </a:r>
            <a:r>
              <a:rPr lang="en-US" dirty="0" err="1" smtClean="0">
                <a:ea typeface="+mj-ea"/>
              </a:rPr>
              <a:t>Macrovascular</a:t>
            </a:r>
            <a:r>
              <a:rPr lang="en-US" dirty="0" smtClean="0">
                <a:ea typeface="+mj-ea"/>
              </a:rPr>
              <a:t> and </a:t>
            </a:r>
            <a:r>
              <a:rPr lang="en-US" dirty="0" err="1" smtClean="0">
                <a:ea typeface="+mj-ea"/>
              </a:rPr>
              <a:t>Microvascular</a:t>
            </a:r>
            <a:r>
              <a:rPr lang="en-US" dirty="0" smtClean="0">
                <a:ea typeface="+mj-ea"/>
              </a:rPr>
              <a:t> </a:t>
            </a:r>
            <a:r>
              <a:rPr lang="en-US" dirty="0" err="1" smtClean="0">
                <a:ea typeface="+mj-ea"/>
              </a:rPr>
              <a:t>complicatons</a:t>
            </a:r>
            <a:endParaRPr lang="en-US" dirty="0">
              <a:ea typeface="+mj-ea"/>
            </a:endParaRPr>
          </a:p>
        </p:txBody>
      </p:sp>
      <p:sp>
        <p:nvSpPr>
          <p:cNvPr id="3" name="Text Placeholder 2"/>
          <p:cNvSpPr>
            <a:spLocks noGrp="1"/>
          </p:cNvSpPr>
          <p:nvPr>
            <p:ph type="body" idx="1"/>
          </p:nvPr>
        </p:nvSpPr>
        <p:spPr>
          <a:xfrm>
            <a:off x="722313" y="4298046"/>
            <a:ext cx="7772400" cy="1332170"/>
          </a:xfrm>
        </p:spPr>
        <p:txBody>
          <a:bodyPr numCol="2" rtlCol="0">
            <a:normAutofit/>
          </a:bodyPr>
          <a:lstStyle/>
          <a:p>
            <a:pPr fontAlgn="auto">
              <a:spcAft>
                <a:spcPts val="0"/>
              </a:spcAft>
              <a:buFont typeface="Arial"/>
              <a:buNone/>
              <a:defRPr/>
            </a:pPr>
            <a:r>
              <a:rPr lang="en-US" dirty="0" smtClean="0">
                <a:ea typeface="+mn-ea"/>
              </a:rPr>
              <a:t>All Cause Mortality</a:t>
            </a:r>
          </a:p>
          <a:p>
            <a:pPr fontAlgn="auto">
              <a:spcAft>
                <a:spcPts val="0"/>
              </a:spcAft>
              <a:buFont typeface="Arial"/>
              <a:buNone/>
              <a:defRPr/>
            </a:pPr>
            <a:r>
              <a:rPr lang="en-US" dirty="0" smtClean="0">
                <a:ea typeface="+mn-ea"/>
              </a:rPr>
              <a:t>CV Mortality</a:t>
            </a:r>
          </a:p>
          <a:p>
            <a:pPr fontAlgn="auto">
              <a:spcAft>
                <a:spcPts val="0"/>
              </a:spcAft>
              <a:buFont typeface="Arial"/>
              <a:buNone/>
              <a:defRPr/>
            </a:pPr>
            <a:r>
              <a:rPr lang="en-US" dirty="0" smtClean="0">
                <a:ea typeface="+mn-ea"/>
              </a:rPr>
              <a:t>Nonfatal MI and Stroke</a:t>
            </a:r>
          </a:p>
          <a:p>
            <a:pPr fontAlgn="auto">
              <a:spcAft>
                <a:spcPts val="0"/>
              </a:spcAft>
              <a:buFont typeface="Arial"/>
              <a:buNone/>
              <a:defRPr/>
            </a:pPr>
            <a:r>
              <a:rPr lang="en-US" dirty="0" smtClean="0">
                <a:ea typeface="+mn-ea"/>
              </a:rPr>
              <a:t>Retinopathy</a:t>
            </a:r>
          </a:p>
          <a:p>
            <a:pPr fontAlgn="auto">
              <a:spcAft>
                <a:spcPts val="0"/>
              </a:spcAft>
              <a:buFont typeface="Arial"/>
              <a:buNone/>
              <a:defRPr/>
            </a:pPr>
            <a:r>
              <a:rPr lang="en-US" dirty="0" smtClean="0">
                <a:ea typeface="+mn-ea"/>
              </a:rPr>
              <a:t>Nephropathy</a:t>
            </a:r>
          </a:p>
          <a:p>
            <a:pPr fontAlgn="auto">
              <a:spcAft>
                <a:spcPts val="0"/>
              </a:spcAft>
              <a:buFont typeface="Arial"/>
              <a:buNone/>
              <a:defRPr/>
            </a:pPr>
            <a:r>
              <a:rPr lang="en-US" dirty="0" smtClean="0">
                <a:ea typeface="+mn-ea"/>
              </a:rPr>
              <a:t>Neuropathy</a:t>
            </a:r>
            <a:endParaRPr lang="en-US" dirty="0">
              <a:ea typeface="+mn-ea"/>
            </a:endParaRPr>
          </a:p>
        </p:txBody>
      </p:sp>
      <p:sp>
        <p:nvSpPr>
          <p:cNvPr id="4" name="Content Placeholder 2"/>
          <p:cNvSpPr txBox="1">
            <a:spLocks/>
          </p:cNvSpPr>
          <p:nvPr/>
        </p:nvSpPr>
        <p:spPr bwMode="auto">
          <a:xfrm>
            <a:off x="722313" y="2508930"/>
            <a:ext cx="8229600" cy="132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lvl1pPr marL="0" indent="0" algn="l"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1pPr>
            <a:lvl2pPr marL="457200" indent="0" algn="l" defTabSz="457200" rtl="0" fontAlgn="base">
              <a:spcBef>
                <a:spcPct val="20000"/>
              </a:spcBef>
              <a:spcAft>
                <a:spcPct val="0"/>
              </a:spcAft>
              <a:buFont typeface="Arial" charset="0"/>
              <a:buNone/>
              <a:defRPr sz="1800" kern="1200">
                <a:solidFill>
                  <a:schemeClr val="tx1">
                    <a:tint val="75000"/>
                  </a:schemeClr>
                </a:solidFill>
                <a:latin typeface="+mn-lt"/>
                <a:ea typeface="ＭＳ Ｐゴシック" charset="0"/>
                <a:cs typeface="+mn-cs"/>
              </a:defRPr>
            </a:lvl2pPr>
            <a:lvl3pPr marL="914400" indent="0" algn="l" defTabSz="457200" rtl="0" fontAlgn="base">
              <a:spcBef>
                <a:spcPct val="20000"/>
              </a:spcBef>
              <a:spcAft>
                <a:spcPct val="0"/>
              </a:spcAft>
              <a:buFont typeface="Arial" charset="0"/>
              <a:buNone/>
              <a:defRPr sz="1600" kern="1200">
                <a:solidFill>
                  <a:schemeClr val="tx1">
                    <a:tint val="75000"/>
                  </a:schemeClr>
                </a:solidFill>
                <a:latin typeface="+mn-lt"/>
                <a:ea typeface="ＭＳ Ｐゴシック" charset="0"/>
                <a:cs typeface="+mn-cs"/>
              </a:defRPr>
            </a:lvl3pPr>
            <a:lvl4pPr marL="1371600" indent="0" algn="l" defTabSz="457200" rtl="0" fontAlgn="base">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4pPr>
            <a:lvl5pPr marL="1828800" indent="0" algn="l" defTabSz="457200" rtl="0" fontAlgn="base">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fontAlgn="auto">
              <a:spcAft>
                <a:spcPts val="0"/>
              </a:spcAft>
              <a:defRPr/>
            </a:pPr>
            <a:r>
              <a:rPr lang="en-US" dirty="0" smtClean="0">
                <a:solidFill>
                  <a:srgbClr val="000000"/>
                </a:solidFill>
                <a:ea typeface="+mn-ea"/>
              </a:rPr>
              <a:t>In adults age 18 or older with type 2 diabetes mellitus, what is the comparative effectiveness of the treatment options (see list of comparisons) in terms of the following long-term clinical outcomes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Long-term Clinical Outcomes: Overview</a:t>
            </a:r>
            <a:endParaRPr lang="en-US" dirty="0">
              <a:ea typeface="+mj-ea"/>
            </a:endParaRP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a:ea typeface="+mn-ea"/>
              </a:rPr>
              <a:t>Metformin was associated with slightly lower all-cause mortality and cardiovascular disease mortality than were sulfonylureas (low strength of evidence).</a:t>
            </a:r>
          </a:p>
          <a:p>
            <a:pPr fontAlgn="auto">
              <a:spcAft>
                <a:spcPts val="0"/>
              </a:spcAft>
              <a:buFont typeface="Arial"/>
              <a:buChar char="•"/>
              <a:defRPr/>
            </a:pPr>
            <a:r>
              <a:rPr lang="en-US" dirty="0">
                <a:ea typeface="+mn-ea"/>
              </a:rPr>
              <a:t>Pioglitazone was better than metformin at reducing the albumin-to-</a:t>
            </a:r>
            <a:r>
              <a:rPr lang="en-US" dirty="0" err="1">
                <a:ea typeface="+mn-ea"/>
              </a:rPr>
              <a:t>creatinine</a:t>
            </a:r>
            <a:r>
              <a:rPr lang="en-US" dirty="0">
                <a:ea typeface="+mn-ea"/>
              </a:rPr>
              <a:t> ratio, likely indicating less nephropathy (moderate strength of evidence). </a:t>
            </a:r>
          </a:p>
          <a:p>
            <a:pPr fontAlgn="auto">
              <a:spcAft>
                <a:spcPts val="0"/>
              </a:spcAft>
              <a:buFont typeface="Arial"/>
              <a:buChar char="•"/>
              <a:defRPr/>
            </a:pPr>
            <a:r>
              <a:rPr lang="en-US" dirty="0">
                <a:ea typeface="+mn-ea"/>
              </a:rPr>
              <a:t>There was insufficient evidence to draw conclusions about other comparisons of </a:t>
            </a:r>
            <a:r>
              <a:rPr lang="en-US" dirty="0" err="1">
                <a:ea typeface="+mn-ea"/>
              </a:rPr>
              <a:t>antidiabetic</a:t>
            </a:r>
            <a:r>
              <a:rPr lang="en-US" dirty="0">
                <a:ea typeface="+mn-ea"/>
              </a:rPr>
              <a:t> medications.</a:t>
            </a:r>
          </a:p>
          <a:p>
            <a:pPr fontAlgn="auto">
              <a:spcAft>
                <a:spcPts val="0"/>
              </a:spcAft>
              <a:buFont typeface="Arial"/>
              <a:buChar char="•"/>
              <a:defRPr/>
            </a:pPr>
            <a:endParaRPr lang="en-US" dirty="0">
              <a:ea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Overview of Nephropathy, Neuropathy, and Retinopathy</a:t>
            </a:r>
            <a:endParaRPr lang="en-US" dirty="0">
              <a:ea typeface="+mj-ea"/>
            </a:endParaRP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en-US" dirty="0">
                <a:ea typeface="+mn-ea"/>
              </a:rPr>
              <a:t>Few studies addressed </a:t>
            </a:r>
            <a:r>
              <a:rPr lang="en-US" dirty="0" err="1">
                <a:ea typeface="+mn-ea"/>
              </a:rPr>
              <a:t>microvascular</a:t>
            </a:r>
            <a:r>
              <a:rPr lang="en-US" dirty="0">
                <a:ea typeface="+mn-ea"/>
              </a:rPr>
              <a:t> outcomes of retinopathy, nephropathy, neuropathy.</a:t>
            </a:r>
          </a:p>
          <a:p>
            <a:pPr lvl="1" fontAlgn="auto">
              <a:spcAft>
                <a:spcPts val="0"/>
              </a:spcAft>
              <a:buFont typeface="Arial"/>
              <a:buChar char="–"/>
              <a:defRPr/>
            </a:pPr>
            <a:r>
              <a:rPr lang="en-US" dirty="0">
                <a:ea typeface="+mn-ea"/>
              </a:rPr>
              <a:t>Moderate strength evidence pioglitazone better than metformin at reducing short-term nephropathy based on 2 short duration RCTs</a:t>
            </a:r>
          </a:p>
          <a:p>
            <a:pPr lvl="1" fontAlgn="auto">
              <a:spcAft>
                <a:spcPts val="0"/>
              </a:spcAft>
              <a:buFont typeface="Arial"/>
              <a:buChar char="–"/>
              <a:defRPr/>
            </a:pPr>
            <a:r>
              <a:rPr lang="en-US" dirty="0">
                <a:ea typeface="+mn-ea"/>
              </a:rPr>
              <a:t>Only 3 comparisons included for neuropathy; limited sample size and poorly defined outcomes</a:t>
            </a:r>
          </a:p>
          <a:p>
            <a:pPr lvl="1" fontAlgn="auto">
              <a:spcAft>
                <a:spcPts val="0"/>
              </a:spcAft>
              <a:buFont typeface="Arial"/>
              <a:buChar char="–"/>
              <a:defRPr/>
            </a:pPr>
            <a:r>
              <a:rPr lang="en-US" dirty="0">
                <a:ea typeface="+mn-ea"/>
              </a:rPr>
              <a:t>No comparisons identified for outcome of retinopathy</a:t>
            </a:r>
          </a:p>
          <a:p>
            <a:pPr fontAlgn="auto">
              <a:spcAft>
                <a:spcPts val="0"/>
              </a:spcAft>
              <a:buFont typeface="Arial"/>
              <a:buChar char="•"/>
              <a:defRPr/>
            </a:pPr>
            <a:endParaRPr lang="en-US" dirty="0">
              <a:ea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Summary: Strength </a:t>
            </a:r>
            <a:r>
              <a:rPr lang="en-US" dirty="0">
                <a:ea typeface="+mj-ea"/>
              </a:rPr>
              <a:t>of Evidence for Long-term Clinical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1555360"/>
              </p:ext>
            </p:extLst>
          </p:nvPr>
        </p:nvGraphicFramePr>
        <p:xfrm>
          <a:off x="77788" y="1511300"/>
          <a:ext cx="8934450" cy="5273674"/>
        </p:xfrm>
        <a:graphic>
          <a:graphicData uri="http://schemas.openxmlformats.org/drawingml/2006/table">
            <a:tbl>
              <a:tblPr firstRow="1" bandRow="1">
                <a:tableStyleId>{C4B1156A-380E-4F78-BDF5-A606A8083BF9}</a:tableStyleId>
              </a:tblPr>
              <a:tblGrid>
                <a:gridCol w="1137513"/>
                <a:gridCol w="1060207"/>
                <a:gridCol w="6736730"/>
              </a:tblGrid>
              <a:tr h="518222">
                <a:tc>
                  <a:txBody>
                    <a:bodyPr/>
                    <a:lstStyle/>
                    <a:p>
                      <a:r>
                        <a:rPr lang="en-US" sz="1400" dirty="0" smtClean="0"/>
                        <a:t>Outcome</a:t>
                      </a:r>
                      <a:endParaRPr lang="en-US" sz="1400" dirty="0"/>
                    </a:p>
                  </a:txBody>
                  <a:tcPr marL="91443" marR="91443" marT="45726" marB="45726"/>
                </a:tc>
                <a:tc>
                  <a:txBody>
                    <a:bodyPr/>
                    <a:lstStyle/>
                    <a:p>
                      <a:r>
                        <a:rPr lang="en-US" sz="1400" dirty="0" smtClean="0"/>
                        <a:t>Strength of Evidence</a:t>
                      </a:r>
                      <a:endParaRPr lang="en-US" sz="1400" dirty="0"/>
                    </a:p>
                  </a:txBody>
                  <a:tcPr marL="91443" marR="91443" marT="45726" marB="45726"/>
                </a:tc>
                <a:tc>
                  <a:txBody>
                    <a:bodyPr/>
                    <a:lstStyle/>
                    <a:p>
                      <a:r>
                        <a:rPr lang="en-US" sz="1400" dirty="0" smtClean="0"/>
                        <a:t>Conclusions</a:t>
                      </a:r>
                      <a:endParaRPr lang="en-US" sz="1400" dirty="0"/>
                    </a:p>
                  </a:txBody>
                  <a:tcPr marL="91443" marR="91443" marT="45726" marB="45726"/>
                </a:tc>
              </a:tr>
              <a:tr h="1188863">
                <a:tc>
                  <a:txBody>
                    <a:bodyPr/>
                    <a:lstStyle/>
                    <a:p>
                      <a:r>
                        <a:rPr lang="en-US" sz="1200" dirty="0" smtClean="0"/>
                        <a:t>All-cause</a:t>
                      </a:r>
                      <a:r>
                        <a:rPr lang="en-US" sz="1200" baseline="0" dirty="0" smtClean="0"/>
                        <a:t> mortality</a:t>
                      </a:r>
                      <a:endParaRPr lang="en-US" sz="1200" dirty="0"/>
                    </a:p>
                  </a:txBody>
                  <a:tcPr marL="91443" marR="91443" marT="45726" marB="45726"/>
                </a:tc>
                <a:tc>
                  <a:txBody>
                    <a:bodyPr/>
                    <a:lstStyle/>
                    <a:p>
                      <a:pPr marL="171450" indent="-171450">
                        <a:buFont typeface="Arial"/>
                        <a:buChar char="•"/>
                      </a:pPr>
                      <a:r>
                        <a:rPr lang="en-US" sz="1200" dirty="0" smtClean="0"/>
                        <a:t>Low</a:t>
                      </a:r>
                    </a:p>
                    <a:p>
                      <a:pPr marL="171450" indent="-171450">
                        <a:buFont typeface="Arial"/>
                        <a:buChar char="•"/>
                      </a:pPr>
                      <a:endParaRPr lang="en-US" sz="1200" dirty="0" smtClean="0"/>
                    </a:p>
                    <a:p>
                      <a:pPr marL="171450" indent="-171450">
                        <a:buFont typeface="Arial"/>
                        <a:buChar char="•"/>
                      </a:pPr>
                      <a:r>
                        <a:rPr lang="en-US" sz="1200" dirty="0" smtClean="0"/>
                        <a:t>Low</a:t>
                      </a:r>
                    </a:p>
                    <a:p>
                      <a:pPr marL="171450" indent="-171450">
                        <a:buFont typeface="Arial"/>
                        <a:buChar char="•"/>
                      </a:pPr>
                      <a:r>
                        <a:rPr lang="en-US" sz="1200" dirty="0" smtClean="0"/>
                        <a:t>Insufficient</a:t>
                      </a:r>
                      <a:endParaRPr lang="en-US" sz="1200" dirty="0"/>
                    </a:p>
                  </a:txBody>
                  <a:tcPr marL="91443" marR="91443" marT="45726" marB="45726"/>
                </a:tc>
                <a:tc>
                  <a:txBody>
                    <a:bodyPr/>
                    <a:lstStyle/>
                    <a:p>
                      <a:pPr marL="171450" indent="-171450">
                        <a:buFont typeface="Arial"/>
                        <a:buChar char="•"/>
                      </a:pPr>
                      <a:r>
                        <a:rPr lang="en-US" sz="1200" dirty="0" smtClean="0"/>
                        <a:t>All-cause mortality was slightly lower with MET than</a:t>
                      </a:r>
                      <a:r>
                        <a:rPr lang="en-US" sz="1200" baseline="0" dirty="0" smtClean="0"/>
                        <a:t> with a SU in observational studies, but results differed between trials and observational studies. Risk for bias in the studies was moderate.</a:t>
                      </a:r>
                    </a:p>
                    <a:p>
                      <a:pPr marL="171450" indent="-171450">
                        <a:buFont typeface="Arial"/>
                        <a:buChar char="•"/>
                      </a:pPr>
                      <a:r>
                        <a:rPr lang="en-US" sz="1200" baseline="0" dirty="0" smtClean="0"/>
                        <a:t>Many RCTs were short (&lt;1yr.) and few deaths occurred, limiting precision.</a:t>
                      </a:r>
                    </a:p>
                    <a:p>
                      <a:pPr marL="171450" indent="-171450">
                        <a:buFont typeface="Arial"/>
                        <a:buChar char="•"/>
                      </a:pPr>
                      <a:r>
                        <a:rPr lang="en-US" sz="1200" baseline="0" dirty="0" smtClean="0"/>
                        <a:t>Several comparisons did not address all-cause mortality; these included most DPP-4 and GLP-1 comparisons, PIO versus ROSI, comparisons with an insulin preparation, and the majority of combination therapy comparisons.</a:t>
                      </a:r>
                      <a:endParaRPr lang="en-US" sz="1200" dirty="0"/>
                    </a:p>
                  </a:txBody>
                  <a:tcPr marL="91443" marR="91443" marT="45726" marB="45726"/>
                </a:tc>
              </a:tr>
              <a:tr h="1188863">
                <a:tc>
                  <a:txBody>
                    <a:bodyPr/>
                    <a:lstStyle/>
                    <a:p>
                      <a:r>
                        <a:rPr lang="en-US" sz="1200" dirty="0" smtClean="0"/>
                        <a:t>CV Disease Mortality</a:t>
                      </a:r>
                      <a:endParaRPr lang="en-US" sz="1200" dirty="0"/>
                    </a:p>
                  </a:txBody>
                  <a:tcPr marL="91443" marR="91443" marT="45726" marB="45726"/>
                </a:tc>
                <a:tc>
                  <a:txBody>
                    <a:bodyPr/>
                    <a:lstStyle/>
                    <a:p>
                      <a:pPr marL="171450" indent="-171450">
                        <a:buFont typeface="Arial"/>
                        <a:buChar char="•"/>
                      </a:pPr>
                      <a:r>
                        <a:rPr lang="en-US" sz="1200" dirty="0" smtClean="0"/>
                        <a:t>Low</a:t>
                      </a:r>
                    </a:p>
                    <a:p>
                      <a:pPr marL="171450" indent="-171450">
                        <a:buFont typeface="Arial"/>
                        <a:buChar char="•"/>
                      </a:pPr>
                      <a:endParaRPr lang="en-US" sz="1200" dirty="0" smtClean="0"/>
                    </a:p>
                    <a:p>
                      <a:pPr marL="171450" indent="-171450">
                        <a:buFont typeface="Arial"/>
                        <a:buChar char="•"/>
                      </a:pPr>
                      <a:r>
                        <a:rPr lang="en-US" sz="1200" dirty="0" smtClean="0"/>
                        <a:t>Low</a:t>
                      </a:r>
                    </a:p>
                    <a:p>
                      <a:pPr marL="171450" indent="-171450">
                        <a:buFont typeface="Arial"/>
                        <a:buChar char="•"/>
                      </a:pPr>
                      <a:endParaRPr lang="en-US" sz="1200" dirty="0" smtClean="0"/>
                    </a:p>
                    <a:p>
                      <a:pPr marL="171450" indent="-171450">
                        <a:buFont typeface="Arial"/>
                        <a:buChar char="•"/>
                      </a:pPr>
                      <a:r>
                        <a:rPr lang="en-US" sz="1200" dirty="0" smtClean="0"/>
                        <a:t>Insufficient</a:t>
                      </a:r>
                      <a:endParaRPr lang="en-US" sz="1200" dirty="0"/>
                    </a:p>
                  </a:txBody>
                  <a:tcPr marL="91443" marR="91443" marT="45726" marB="45726"/>
                </a:tc>
                <a:tc>
                  <a:txBody>
                    <a:bodyPr/>
                    <a:lstStyle/>
                    <a:p>
                      <a:pPr marL="171450" indent="-171450">
                        <a:buFont typeface="Arial"/>
                        <a:buChar char="•"/>
                      </a:pPr>
                      <a:r>
                        <a:rPr lang="en-US" sz="1200" dirty="0" smtClean="0"/>
                        <a:t>CV mortality was slightly lower with MET</a:t>
                      </a:r>
                      <a:r>
                        <a:rPr lang="en-US" sz="1200" baseline="0" dirty="0" smtClean="0"/>
                        <a:t> than with a SU, but results were imprecise and had moderate risk of bias.</a:t>
                      </a:r>
                    </a:p>
                    <a:p>
                      <a:pPr marL="171450" indent="-171450">
                        <a:buFont typeface="Arial"/>
                        <a:buChar char="•"/>
                      </a:pPr>
                      <a:r>
                        <a:rPr lang="en-US" sz="1200" baseline="0" dirty="0" smtClean="0"/>
                        <a:t>Risk for CV mortality was similar between MET and the TZDs as </a:t>
                      </a:r>
                      <a:r>
                        <a:rPr lang="en-US" sz="1200" baseline="0" dirty="0" err="1" smtClean="0"/>
                        <a:t>monotherapy</a:t>
                      </a:r>
                      <a:r>
                        <a:rPr lang="en-US" sz="1200" baseline="0" dirty="0" smtClean="0"/>
                        <a:t>, with high imprecision of results, inconsistencies, and moderate risk for bias.</a:t>
                      </a:r>
                    </a:p>
                    <a:p>
                      <a:pPr marL="171450" indent="-171450">
                        <a:buFont typeface="Arial"/>
                        <a:buChar char="•"/>
                      </a:pPr>
                      <a:r>
                        <a:rPr lang="en-US" sz="1200" baseline="0" dirty="0" smtClean="0"/>
                        <a:t>Several comparisons, including most DPP-4 and GLP-1 comparisons, PIO versus RSG, and the majority of combination therapy comparisons, did not address this outcome.</a:t>
                      </a:r>
                      <a:endParaRPr lang="en-US" sz="1200" dirty="0"/>
                    </a:p>
                  </a:txBody>
                  <a:tcPr marL="91443" marR="91443" marT="45726" marB="45726"/>
                </a:tc>
              </a:tr>
              <a:tr h="1371765">
                <a:tc>
                  <a:txBody>
                    <a:bodyPr/>
                    <a:lstStyle/>
                    <a:p>
                      <a:r>
                        <a:rPr lang="en-US" sz="1200" dirty="0" smtClean="0"/>
                        <a:t>CV Disease Morbidity</a:t>
                      </a:r>
                      <a:endParaRPr lang="en-US" sz="1200" dirty="0"/>
                    </a:p>
                  </a:txBody>
                  <a:tcPr marL="91443" marR="91443" marT="45726" marB="45726"/>
                </a:tc>
                <a:tc>
                  <a:txBody>
                    <a:bodyPr/>
                    <a:lstStyle/>
                    <a:p>
                      <a:pPr marL="171450" indent="-171450">
                        <a:buFont typeface="Arial"/>
                        <a:buChar char="•"/>
                      </a:pPr>
                      <a:r>
                        <a:rPr lang="en-US" sz="1200" dirty="0" smtClean="0"/>
                        <a:t>Low</a:t>
                      </a:r>
                    </a:p>
                    <a:p>
                      <a:pPr marL="171450" indent="-171450">
                        <a:buFont typeface="Arial"/>
                        <a:buChar char="•"/>
                      </a:pPr>
                      <a:endParaRPr lang="en-US" sz="1200" dirty="0" smtClean="0"/>
                    </a:p>
                    <a:p>
                      <a:pPr marL="171450" indent="-171450">
                        <a:buFont typeface="Arial"/>
                        <a:buChar char="•"/>
                      </a:pPr>
                      <a:r>
                        <a:rPr lang="en-US" sz="1200" dirty="0" smtClean="0"/>
                        <a:t>Low</a:t>
                      </a:r>
                    </a:p>
                    <a:p>
                      <a:pPr marL="171450" indent="-171450">
                        <a:buFont typeface="Arial"/>
                        <a:buChar char="•"/>
                      </a:pPr>
                      <a:endParaRPr lang="en-US" sz="1200" dirty="0" smtClean="0"/>
                    </a:p>
                    <a:p>
                      <a:pPr marL="171450" indent="-171450">
                        <a:buFont typeface="Arial"/>
                        <a:buChar char="•"/>
                      </a:pPr>
                      <a:endParaRPr lang="en-US" sz="1200" dirty="0" smtClean="0"/>
                    </a:p>
                    <a:p>
                      <a:pPr marL="171450" indent="-171450">
                        <a:buFont typeface="Arial"/>
                        <a:buChar char="•"/>
                      </a:pPr>
                      <a:r>
                        <a:rPr lang="en-US" sz="1200" dirty="0" smtClean="0"/>
                        <a:t>Insufficient</a:t>
                      </a:r>
                      <a:endParaRPr lang="en-US" sz="1200" dirty="0"/>
                    </a:p>
                  </a:txBody>
                  <a:tcPr marL="91443" marR="91443" marT="45726" marB="45726"/>
                </a:tc>
                <a:tc>
                  <a:txBody>
                    <a:bodyPr/>
                    <a:lstStyle/>
                    <a:p>
                      <a:pPr marL="171450" indent="-171450">
                        <a:buFont typeface="Arial"/>
                        <a:buChar char="•"/>
                      </a:pPr>
                      <a:r>
                        <a:rPr lang="en-US" sz="1200" dirty="0" smtClean="0"/>
                        <a:t>Results were inconclusive for comparison</a:t>
                      </a:r>
                      <a:r>
                        <a:rPr lang="en-US" sz="1200" baseline="0" dirty="0" smtClean="0"/>
                        <a:t> of MET with a TZD, with high imprecision and inconsistency of direction of findings.</a:t>
                      </a:r>
                    </a:p>
                    <a:p>
                      <a:pPr marL="171450" indent="-171450">
                        <a:buFont typeface="Arial"/>
                        <a:buChar char="•"/>
                      </a:pPr>
                      <a:r>
                        <a:rPr lang="en-US" sz="1200" dirty="0" smtClean="0"/>
                        <a:t>MET decreased risk for fatal and nonfatal ischemic heart disease events (</a:t>
                      </a:r>
                      <a:r>
                        <a:rPr lang="en-US" sz="1200" smtClean="0"/>
                        <a:t>odds ratio, </a:t>
                      </a:r>
                      <a:r>
                        <a:rPr lang="en-US" sz="1200" dirty="0" smtClean="0"/>
                        <a:t>0.43[95% CI, 0.17 to 1.10])compared with the combination of MET and RSG, with a consistent direction of results but high</a:t>
                      </a:r>
                      <a:r>
                        <a:rPr lang="en-US" sz="1200" baseline="0" dirty="0" smtClean="0"/>
                        <a:t> imprecision and lack of statistical significance.</a:t>
                      </a:r>
                    </a:p>
                    <a:p>
                      <a:pPr marL="171450" indent="-171450">
                        <a:buFont typeface="Arial"/>
                        <a:buChar char="•"/>
                      </a:pPr>
                      <a:r>
                        <a:rPr lang="en-US" sz="1200" baseline="0" dirty="0" smtClean="0"/>
                        <a:t>Several comparisons, including most DPP-4 and GLP-1 comparisons, PIO versus RSG, and the majority of combination therapy comparisons, did not address this outcome.</a:t>
                      </a:r>
                      <a:endParaRPr lang="en-US" sz="1200" dirty="0"/>
                    </a:p>
                  </a:txBody>
                  <a:tcPr marL="91443" marR="91443" marT="45726" marB="45726"/>
                </a:tc>
              </a:tr>
              <a:tr h="1005961">
                <a:tc>
                  <a:txBody>
                    <a:bodyPr/>
                    <a:lstStyle/>
                    <a:p>
                      <a:r>
                        <a:rPr lang="en-US" sz="1200" dirty="0" smtClean="0"/>
                        <a:t>Nephropathy, Neuropathy, or Retinopathy</a:t>
                      </a:r>
                      <a:endParaRPr lang="en-US" sz="1200" dirty="0"/>
                    </a:p>
                  </a:txBody>
                  <a:tcPr marL="91443" marR="91443" marT="45726" marB="45726"/>
                </a:tc>
                <a:tc>
                  <a:txBody>
                    <a:bodyPr/>
                    <a:lstStyle/>
                    <a:p>
                      <a:pPr marL="171450" indent="-171450">
                        <a:buFont typeface="Arial"/>
                        <a:buChar char="•"/>
                      </a:pPr>
                      <a:r>
                        <a:rPr lang="en-US" sz="1200" dirty="0" smtClean="0"/>
                        <a:t>Moderate</a:t>
                      </a:r>
                    </a:p>
                    <a:p>
                      <a:pPr marL="171450" indent="-171450">
                        <a:buFont typeface="Arial"/>
                        <a:buChar char="•"/>
                      </a:pPr>
                      <a:endParaRPr lang="en-US" sz="1200" dirty="0" smtClean="0"/>
                    </a:p>
                    <a:p>
                      <a:pPr marL="171450" indent="-171450">
                        <a:buFont typeface="Arial"/>
                        <a:buChar char="•"/>
                      </a:pPr>
                      <a:r>
                        <a:rPr lang="en-US" sz="1200" dirty="0" smtClean="0"/>
                        <a:t>Low</a:t>
                      </a:r>
                    </a:p>
                    <a:p>
                      <a:pPr marL="171450" indent="-171450">
                        <a:buFont typeface="Arial"/>
                        <a:buChar char="•"/>
                      </a:pPr>
                      <a:endParaRPr lang="en-US" sz="1200" dirty="0" smtClean="0"/>
                    </a:p>
                    <a:p>
                      <a:pPr marL="171450" indent="-171450">
                        <a:buFont typeface="Arial"/>
                        <a:buChar char="•"/>
                      </a:pPr>
                      <a:r>
                        <a:rPr lang="en-US" sz="1200" dirty="0" smtClean="0"/>
                        <a:t>Insufficient</a:t>
                      </a:r>
                      <a:endParaRPr lang="en-US" sz="1200" dirty="0"/>
                    </a:p>
                  </a:txBody>
                  <a:tcPr marL="91443" marR="91443" marT="45726" marB="45726"/>
                </a:tc>
                <a:tc>
                  <a:txBody>
                    <a:bodyPr/>
                    <a:lstStyle/>
                    <a:p>
                      <a:pPr marL="171450" indent="-171450">
                        <a:buFont typeface="Arial"/>
                        <a:buChar char="•"/>
                      </a:pPr>
                      <a:r>
                        <a:rPr lang="en-US" sz="1200" dirty="0" smtClean="0"/>
                        <a:t>PIO reduced urinary albumin-</a:t>
                      </a:r>
                      <a:r>
                        <a:rPr lang="en-US" sz="1200" dirty="0" err="1" smtClean="0"/>
                        <a:t>creatinine</a:t>
                      </a:r>
                      <a:r>
                        <a:rPr lang="en-US" sz="1200" baseline="0" dirty="0" smtClean="0"/>
                        <a:t> ration in 2 trials (by 15% and 19%) over MET, suggesting less nephropathy.</a:t>
                      </a:r>
                    </a:p>
                    <a:p>
                      <a:pPr marL="171450" indent="-171450">
                        <a:buFont typeface="Arial"/>
                        <a:buChar char="•"/>
                      </a:pPr>
                      <a:r>
                        <a:rPr lang="en-US" sz="1200" baseline="0" dirty="0" smtClean="0"/>
                        <a:t>Three comparisons were included for the outcome of neuropathy; studies had high risk for bias, small sample sizes, and poorly defined outcomes.</a:t>
                      </a:r>
                    </a:p>
                    <a:p>
                      <a:pPr marL="171450" indent="-171450">
                        <a:buFont typeface="Arial"/>
                        <a:buChar char="•"/>
                      </a:pPr>
                      <a:r>
                        <a:rPr lang="en-US" sz="1200" baseline="0" dirty="0" smtClean="0"/>
                        <a:t>No studies addressed the outcome of retinopathy.</a:t>
                      </a:r>
                      <a:endParaRPr lang="en-US" sz="1200" dirty="0"/>
                    </a:p>
                  </a:txBody>
                  <a:tcPr marL="91443" marR="91443" marT="45726" marB="45726"/>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255714"/>
            <a:ext cx="7772400" cy="1362075"/>
          </a:xfrm>
        </p:spPr>
        <p:txBody>
          <a:bodyPr rtlCol="0">
            <a:normAutofit fontScale="90000"/>
          </a:bodyPr>
          <a:lstStyle/>
          <a:p>
            <a:pPr fontAlgn="auto">
              <a:spcAft>
                <a:spcPts val="0"/>
              </a:spcAft>
              <a:defRPr/>
            </a:pPr>
            <a:r>
              <a:rPr lang="en-US" dirty="0" smtClean="0">
                <a:ea typeface="+mj-ea"/>
              </a:rPr>
              <a:t>Key question 3: Comparative Adverse Events and Side Effects</a:t>
            </a:r>
            <a:endParaRPr lang="en-US" dirty="0">
              <a:ea typeface="+mj-ea"/>
            </a:endParaRPr>
          </a:p>
        </p:txBody>
      </p:sp>
      <p:sp>
        <p:nvSpPr>
          <p:cNvPr id="3" name="Text Placeholder 2"/>
          <p:cNvSpPr>
            <a:spLocks noGrp="1"/>
          </p:cNvSpPr>
          <p:nvPr>
            <p:ph type="body" idx="1"/>
          </p:nvPr>
        </p:nvSpPr>
        <p:spPr>
          <a:xfrm>
            <a:off x="722312" y="4298045"/>
            <a:ext cx="8189775" cy="1289955"/>
          </a:xfrm>
        </p:spPr>
        <p:txBody>
          <a:bodyPr numCol="3" rtlCol="0">
            <a:normAutofit fontScale="85000" lnSpcReduction="10000"/>
          </a:bodyPr>
          <a:lstStyle/>
          <a:p>
            <a:pPr fontAlgn="auto">
              <a:spcAft>
                <a:spcPts val="0"/>
              </a:spcAft>
              <a:buFont typeface="Arial"/>
              <a:buNone/>
              <a:defRPr/>
            </a:pPr>
            <a:r>
              <a:rPr lang="en-US" dirty="0">
                <a:ea typeface="+mn-ea"/>
              </a:rPr>
              <a:t>Hypoglycemia</a:t>
            </a:r>
          </a:p>
          <a:p>
            <a:pPr fontAlgn="auto">
              <a:spcAft>
                <a:spcPts val="0"/>
              </a:spcAft>
              <a:buFont typeface="Arial"/>
              <a:buNone/>
              <a:defRPr/>
            </a:pPr>
            <a:r>
              <a:rPr lang="en-US" dirty="0">
                <a:ea typeface="+mn-ea"/>
              </a:rPr>
              <a:t>Gastrointestinal side effects</a:t>
            </a:r>
          </a:p>
          <a:p>
            <a:pPr fontAlgn="auto">
              <a:spcAft>
                <a:spcPts val="0"/>
              </a:spcAft>
              <a:buFont typeface="Arial"/>
              <a:buNone/>
              <a:defRPr/>
            </a:pPr>
            <a:r>
              <a:rPr lang="en-US" dirty="0">
                <a:ea typeface="+mn-ea"/>
              </a:rPr>
              <a:t>Liver injury</a:t>
            </a:r>
          </a:p>
          <a:p>
            <a:pPr fontAlgn="auto">
              <a:spcAft>
                <a:spcPts val="0"/>
              </a:spcAft>
              <a:buFont typeface="Arial"/>
              <a:buNone/>
              <a:defRPr/>
            </a:pPr>
            <a:r>
              <a:rPr lang="en-US" dirty="0">
                <a:ea typeface="+mn-ea"/>
              </a:rPr>
              <a:t>Hip and </a:t>
            </a:r>
            <a:r>
              <a:rPr lang="en-US" dirty="0" smtClean="0">
                <a:ea typeface="+mn-ea"/>
              </a:rPr>
              <a:t>non-hip </a:t>
            </a:r>
            <a:r>
              <a:rPr lang="en-US" dirty="0">
                <a:ea typeface="+mn-ea"/>
              </a:rPr>
              <a:t>fractures</a:t>
            </a:r>
          </a:p>
          <a:p>
            <a:pPr fontAlgn="auto">
              <a:spcAft>
                <a:spcPts val="0"/>
              </a:spcAft>
              <a:buFont typeface="Arial"/>
              <a:buNone/>
              <a:defRPr/>
            </a:pPr>
            <a:r>
              <a:rPr lang="en-US" dirty="0">
                <a:ea typeface="+mn-ea"/>
              </a:rPr>
              <a:t>Congestive heart failure</a:t>
            </a:r>
          </a:p>
          <a:p>
            <a:pPr fontAlgn="auto">
              <a:spcAft>
                <a:spcPts val="0"/>
              </a:spcAft>
              <a:buFont typeface="Arial"/>
              <a:buNone/>
              <a:defRPr/>
            </a:pPr>
            <a:r>
              <a:rPr lang="en-US" dirty="0">
                <a:ea typeface="+mn-ea"/>
              </a:rPr>
              <a:t>Severe lactic acidosis</a:t>
            </a:r>
          </a:p>
          <a:p>
            <a:pPr fontAlgn="auto">
              <a:spcAft>
                <a:spcPts val="0"/>
              </a:spcAft>
              <a:buFont typeface="Arial"/>
              <a:buNone/>
              <a:defRPr/>
            </a:pPr>
            <a:r>
              <a:rPr lang="en-US" dirty="0">
                <a:ea typeface="+mn-ea"/>
              </a:rPr>
              <a:t>Cancer</a:t>
            </a:r>
          </a:p>
          <a:p>
            <a:pPr fontAlgn="auto">
              <a:spcAft>
                <a:spcPts val="0"/>
              </a:spcAft>
              <a:buFont typeface="Arial"/>
              <a:buNone/>
              <a:defRPr/>
            </a:pPr>
            <a:r>
              <a:rPr lang="en-US" dirty="0">
                <a:ea typeface="+mn-ea"/>
              </a:rPr>
              <a:t>Severe allergic reactions</a:t>
            </a:r>
          </a:p>
          <a:p>
            <a:pPr fontAlgn="auto">
              <a:spcAft>
                <a:spcPts val="0"/>
              </a:spcAft>
              <a:buFont typeface="Arial"/>
              <a:buNone/>
              <a:defRPr/>
            </a:pPr>
            <a:r>
              <a:rPr lang="en-US" dirty="0">
                <a:ea typeface="+mn-ea"/>
              </a:rPr>
              <a:t>Pancreatitis</a:t>
            </a:r>
          </a:p>
          <a:p>
            <a:pPr fontAlgn="auto">
              <a:spcAft>
                <a:spcPts val="0"/>
              </a:spcAft>
              <a:buFont typeface="Arial"/>
              <a:buNone/>
              <a:defRPr/>
            </a:pPr>
            <a:r>
              <a:rPr lang="en-US" dirty="0" err="1">
                <a:ea typeface="+mn-ea"/>
              </a:rPr>
              <a:t>Cholecystitis</a:t>
            </a:r>
            <a:endParaRPr lang="en-US" dirty="0">
              <a:ea typeface="+mn-ea"/>
            </a:endParaRPr>
          </a:p>
          <a:p>
            <a:pPr fontAlgn="auto">
              <a:spcAft>
                <a:spcPts val="0"/>
              </a:spcAft>
              <a:buFont typeface="Arial"/>
              <a:buNone/>
              <a:defRPr/>
            </a:pPr>
            <a:r>
              <a:rPr lang="en-US" dirty="0">
                <a:ea typeface="+mn-ea"/>
              </a:rPr>
              <a:t>Macular edema or decreased vision</a:t>
            </a:r>
          </a:p>
          <a:p>
            <a:pPr fontAlgn="auto">
              <a:spcAft>
                <a:spcPts val="0"/>
              </a:spcAft>
              <a:buFont typeface="Arial"/>
              <a:buNone/>
              <a:defRPr/>
            </a:pPr>
            <a:endParaRPr lang="en-US" dirty="0">
              <a:ea typeface="+mn-ea"/>
            </a:endParaRPr>
          </a:p>
        </p:txBody>
      </p:sp>
      <p:sp>
        <p:nvSpPr>
          <p:cNvPr id="4" name="Content Placeholder 2"/>
          <p:cNvSpPr txBox="1">
            <a:spLocks/>
          </p:cNvSpPr>
          <p:nvPr/>
        </p:nvSpPr>
        <p:spPr bwMode="auto">
          <a:xfrm>
            <a:off x="722313" y="2489201"/>
            <a:ext cx="82296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lnSpcReduction="10000"/>
          </a:bodyPr>
          <a:lstStyle>
            <a:lvl1pPr marL="0" indent="0" algn="l"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1pPr>
            <a:lvl2pPr marL="457200" indent="0" algn="l" defTabSz="457200" rtl="0" fontAlgn="base">
              <a:spcBef>
                <a:spcPct val="20000"/>
              </a:spcBef>
              <a:spcAft>
                <a:spcPct val="0"/>
              </a:spcAft>
              <a:buFont typeface="Arial" charset="0"/>
              <a:buNone/>
              <a:defRPr sz="1800" kern="1200">
                <a:solidFill>
                  <a:schemeClr val="tx1">
                    <a:tint val="75000"/>
                  </a:schemeClr>
                </a:solidFill>
                <a:latin typeface="+mn-lt"/>
                <a:ea typeface="ＭＳ Ｐゴシック" charset="0"/>
                <a:cs typeface="+mn-cs"/>
              </a:defRPr>
            </a:lvl2pPr>
            <a:lvl3pPr marL="914400" indent="0" algn="l" defTabSz="457200" rtl="0" fontAlgn="base">
              <a:spcBef>
                <a:spcPct val="20000"/>
              </a:spcBef>
              <a:spcAft>
                <a:spcPct val="0"/>
              </a:spcAft>
              <a:buFont typeface="Arial" charset="0"/>
              <a:buNone/>
              <a:defRPr sz="1600" kern="1200">
                <a:solidFill>
                  <a:schemeClr val="tx1">
                    <a:tint val="75000"/>
                  </a:schemeClr>
                </a:solidFill>
                <a:latin typeface="+mn-lt"/>
                <a:ea typeface="ＭＳ Ｐゴシック" charset="0"/>
                <a:cs typeface="+mn-cs"/>
              </a:defRPr>
            </a:lvl3pPr>
            <a:lvl4pPr marL="1371600" indent="0" algn="l" defTabSz="457200" rtl="0" fontAlgn="base">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4pPr>
            <a:lvl5pPr marL="1828800" indent="0" algn="l" defTabSz="457200" rtl="0" fontAlgn="base">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80000"/>
              </a:lnSpc>
            </a:pPr>
            <a:r>
              <a:rPr lang="en-US" sz="2500" dirty="0" smtClean="0">
                <a:solidFill>
                  <a:srgbClr val="000000"/>
                </a:solidFill>
                <a:latin typeface="Calibri" charset="0"/>
              </a:rPr>
              <a:t>In adults age 18 or older with type 2 diabetes mellitus, what is the comparative safety of the treatment options (see list of comparisons) in terms of the following adverse events and side effects?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Calibri" charset="0"/>
              </a:rPr>
              <a:t>Accreditation Statement</a:t>
            </a:r>
          </a:p>
        </p:txBody>
      </p:sp>
      <p:sp>
        <p:nvSpPr>
          <p:cNvPr id="3" name="Content Placeholder 2"/>
          <p:cNvSpPr>
            <a:spLocks noGrp="1"/>
          </p:cNvSpPr>
          <p:nvPr>
            <p:ph idx="1"/>
          </p:nvPr>
        </p:nvSpPr>
        <p:spPr/>
        <p:txBody>
          <a:bodyPr>
            <a:normAutofit lnSpcReduction="10000"/>
          </a:bodyPr>
          <a:lstStyle/>
          <a:p>
            <a:pPr marL="0" indent="0">
              <a:lnSpc>
                <a:spcPct val="80000"/>
              </a:lnSpc>
              <a:buFont typeface="Arial" charset="0"/>
              <a:buNone/>
            </a:pPr>
            <a:r>
              <a:rPr lang="en-US" sz="1300" b="1">
                <a:latin typeface="Calibri" charset="0"/>
              </a:rPr>
              <a:t>Physician Accreditation Statement</a:t>
            </a:r>
          </a:p>
          <a:p>
            <a:pPr marL="0" indent="0">
              <a:lnSpc>
                <a:spcPct val="80000"/>
              </a:lnSpc>
              <a:buFont typeface="Arial" charset="0"/>
              <a:buNone/>
            </a:pPr>
            <a:r>
              <a:rPr lang="en-US" sz="1300">
                <a:latin typeface="Calibri" charset="0"/>
              </a:rPr>
              <a:t>PRIME Education, Inc. (PRIME®) is accredited by the Accreditation Council for Continuing Medical Education to provide continuing medical education for physicians.</a:t>
            </a:r>
          </a:p>
          <a:p>
            <a:pPr marL="0" indent="0">
              <a:lnSpc>
                <a:spcPct val="80000"/>
              </a:lnSpc>
              <a:buFont typeface="Arial" charset="0"/>
              <a:buNone/>
            </a:pPr>
            <a:r>
              <a:rPr lang="en-US" sz="1300">
                <a:latin typeface="Calibri" charset="0"/>
              </a:rPr>
              <a:t>Professional Resources in Management Education, Inc. (PRIME®) designates this  live activity for a maximum of</a:t>
            </a:r>
            <a:r>
              <a:rPr lang="en-US" sz="1300" b="1">
                <a:latin typeface="Calibri" charset="0"/>
              </a:rPr>
              <a:t> 0.75 </a:t>
            </a:r>
            <a:r>
              <a:rPr lang="en-US" sz="1300" i="1">
                <a:latin typeface="Calibri" charset="0"/>
              </a:rPr>
              <a:t>AMA PRA Category 1 Credit™.</a:t>
            </a:r>
            <a:r>
              <a:rPr lang="en-US" sz="1300" b="1">
                <a:latin typeface="Calibri" charset="0"/>
              </a:rPr>
              <a:t> </a:t>
            </a:r>
            <a:r>
              <a:rPr lang="en-US" sz="1300">
                <a:latin typeface="Calibri" charset="0"/>
              </a:rPr>
              <a:t>Physicians should only claim credit commensurate with the extent of their participation in the activity </a:t>
            </a:r>
          </a:p>
          <a:p>
            <a:pPr marL="0" indent="0">
              <a:lnSpc>
                <a:spcPct val="80000"/>
              </a:lnSpc>
              <a:buFont typeface="Arial" charset="0"/>
              <a:buNone/>
            </a:pPr>
            <a:r>
              <a:rPr lang="en-US" sz="1300">
                <a:latin typeface="Calibri" charset="0"/>
              </a:rPr>
              <a:t>Physician Assistant Accreditation Statement</a:t>
            </a:r>
          </a:p>
          <a:p>
            <a:pPr marL="0" indent="0">
              <a:lnSpc>
                <a:spcPct val="80000"/>
              </a:lnSpc>
              <a:buFont typeface="Arial" charset="0"/>
              <a:buNone/>
            </a:pPr>
            <a:r>
              <a:rPr lang="en-US" sz="1300">
                <a:latin typeface="Calibri" charset="0"/>
              </a:rPr>
              <a:t>AAPA accepts AMA Category 1 CME Credit™ for the PRA from organizations accredited by ACCME.</a:t>
            </a:r>
          </a:p>
          <a:p>
            <a:pPr marL="0" indent="0">
              <a:lnSpc>
                <a:spcPct val="80000"/>
              </a:lnSpc>
              <a:buFont typeface="Arial" charset="0"/>
              <a:buNone/>
            </a:pPr>
            <a:r>
              <a:rPr lang="en-US" sz="1300" b="1">
                <a:latin typeface="Calibri" charset="0"/>
              </a:rPr>
              <a:t>Nurse Practitioner Accreditation Statement</a:t>
            </a:r>
          </a:p>
          <a:p>
            <a:pPr marL="0" indent="0">
              <a:lnSpc>
                <a:spcPct val="80000"/>
              </a:lnSpc>
              <a:buFont typeface="Arial" charset="0"/>
              <a:buNone/>
            </a:pPr>
            <a:r>
              <a:rPr lang="en-US" sz="1300">
                <a:latin typeface="Calibri" charset="0"/>
              </a:rPr>
              <a:t>PRIME Education, Inc. (PRIME®) is accredited by the American Academy of Nurse Practitioners as an approved provider of nurse practitioner continuing education. Provider number: 060815. This program is accredited for 0.75 contact hour. Program ID# CER8.</a:t>
            </a:r>
          </a:p>
          <a:p>
            <a:pPr marL="0" indent="0">
              <a:lnSpc>
                <a:spcPct val="80000"/>
              </a:lnSpc>
              <a:buFont typeface="Arial" charset="0"/>
              <a:buNone/>
            </a:pPr>
            <a:r>
              <a:rPr lang="en-US" sz="1300">
                <a:latin typeface="Calibri" charset="0"/>
              </a:rPr>
              <a:t>This program was planned in accordance with AANP CE Standards and Policies and AANP Commercial Support Standards.</a:t>
            </a:r>
          </a:p>
          <a:p>
            <a:pPr marL="0" indent="0">
              <a:lnSpc>
                <a:spcPct val="80000"/>
              </a:lnSpc>
              <a:buFont typeface="Arial" charset="0"/>
              <a:buNone/>
            </a:pPr>
            <a:r>
              <a:rPr lang="en-US" sz="1300" b="1">
                <a:latin typeface="Calibri" charset="0"/>
              </a:rPr>
              <a:t>Pharmacist Accreditation Statement</a:t>
            </a:r>
          </a:p>
          <a:p>
            <a:pPr marL="0" indent="0">
              <a:lnSpc>
                <a:spcPct val="80000"/>
              </a:lnSpc>
              <a:buFont typeface="Arial" charset="0"/>
              <a:buNone/>
            </a:pPr>
            <a:r>
              <a:rPr lang="en-US" sz="1300">
                <a:latin typeface="Calibri" charset="0"/>
              </a:rPr>
              <a:t>This curriculum has been approved for 0.75 contact hour by PRIME®. PRIME® is accredited by the Accreditation Council for Pharmacy Education as a provider of continuing pharmacy education. The universal program number for this activity is 0255-0000-11-019-L01-P. This learning  activity is Knowledge-based.</a:t>
            </a:r>
          </a:p>
          <a:p>
            <a:pPr marL="0" indent="0">
              <a:lnSpc>
                <a:spcPct val="80000"/>
              </a:lnSpc>
              <a:buFont typeface="Arial" charset="0"/>
              <a:buNone/>
            </a:pPr>
            <a:r>
              <a:rPr lang="en-US" sz="1300" b="1">
                <a:latin typeface="Calibri" charset="0"/>
              </a:rPr>
              <a:t>Nurse Accreditation Statement</a:t>
            </a:r>
          </a:p>
          <a:p>
            <a:pPr marL="0" indent="0">
              <a:lnSpc>
                <a:spcPct val="80000"/>
              </a:lnSpc>
              <a:buFont typeface="Arial" charset="0"/>
              <a:buNone/>
            </a:pPr>
            <a:r>
              <a:rPr lang="en-US" sz="1300">
                <a:latin typeface="Calibri" charset="0"/>
              </a:rPr>
              <a:t>PRIME Education, Inc. (PRIME®) is accredited as a provider of continuing nursing education by the American Nurses Credentialing Center's Commission on Accreditation.</a:t>
            </a:r>
          </a:p>
          <a:p>
            <a:pPr marL="0" indent="0">
              <a:lnSpc>
                <a:spcPct val="80000"/>
              </a:lnSpc>
              <a:buFont typeface="Arial" charset="0"/>
              <a:buNone/>
            </a:pPr>
            <a:r>
              <a:rPr lang="en-US" sz="1300">
                <a:latin typeface="Calibri" charset="0"/>
              </a:rPr>
              <a:t>PRIME® designates this activity for 0.75 contact hour.</a:t>
            </a:r>
          </a:p>
          <a:p>
            <a:pPr marL="0" indent="0">
              <a:lnSpc>
                <a:spcPct val="80000"/>
              </a:lnSpc>
              <a:buFont typeface="Arial" charset="0"/>
              <a:buNone/>
            </a:pPr>
            <a:r>
              <a:rPr lang="en-US" sz="1300">
                <a:latin typeface="Calibri" charset="0"/>
              </a:rPr>
              <a:t>California Nurse Accreditation Statement</a:t>
            </a:r>
          </a:p>
          <a:p>
            <a:pPr marL="0" indent="0">
              <a:lnSpc>
                <a:spcPct val="80000"/>
              </a:lnSpc>
              <a:buFont typeface="Arial" charset="0"/>
              <a:buNone/>
            </a:pPr>
            <a:r>
              <a:rPr lang="en-US" sz="1300">
                <a:latin typeface="Calibri" charset="0"/>
              </a:rPr>
              <a:t>PRIME® designates this educational activity for 0.75 contact hour for California nurses. PRIME® is accredited as an approver of continuing education in nursing by the California Board of Registered Nursing.</a:t>
            </a:r>
          </a:p>
          <a:p>
            <a:pPr marL="0" indent="0">
              <a:lnSpc>
                <a:spcPct val="80000"/>
              </a:lnSpc>
              <a:buFont typeface="Arial" charset="0"/>
              <a:buNone/>
            </a:pPr>
            <a:endParaRPr lang="en-US" sz="1300">
              <a:latin typeface="Calibri"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Overview of Adverse Events and Side Effects</a:t>
            </a:r>
            <a:endParaRPr lang="en-US" dirty="0">
              <a:ea typeface="+mj-ea"/>
            </a:endParaRPr>
          </a:p>
        </p:txBody>
      </p:sp>
      <p:sp>
        <p:nvSpPr>
          <p:cNvPr id="3" name="Content Placeholder 2"/>
          <p:cNvSpPr>
            <a:spLocks noGrp="1"/>
          </p:cNvSpPr>
          <p:nvPr>
            <p:ph idx="1"/>
          </p:nvPr>
        </p:nvSpPr>
        <p:spPr>
          <a:xfrm>
            <a:off x="457200" y="5599113"/>
            <a:ext cx="8532813" cy="917575"/>
          </a:xfrm>
        </p:spPr>
        <p:txBody>
          <a:bodyPr>
            <a:normAutofit/>
          </a:bodyPr>
          <a:lstStyle/>
          <a:p>
            <a:pPr marL="0" indent="0">
              <a:lnSpc>
                <a:spcPct val="80000"/>
              </a:lnSpc>
              <a:buFont typeface="Arial" charset="0"/>
              <a:buNone/>
            </a:pPr>
            <a:r>
              <a:rPr lang="en-US" sz="1000">
                <a:latin typeface="Calibri" charset="0"/>
              </a:rPr>
              <a:t>In 2007, the FDA issued an alert and changed labeling to state that TZDs cause or exacerbate CHF in some patients. In 2010, the FDA placed additional prescribing restrictions on rosiglitazone use for type 2 diabetes in response to data that suggest an elevated risk of cardiovascular events including myocardial infarction and stroke. </a:t>
            </a:r>
          </a:p>
          <a:p>
            <a:pPr marL="0" indent="0">
              <a:lnSpc>
                <a:spcPct val="80000"/>
              </a:lnSpc>
              <a:buFont typeface="Arial" charset="0"/>
              <a:buNone/>
            </a:pPr>
            <a:endParaRPr lang="en-US" sz="1000">
              <a:latin typeface="Calibri" charset="0"/>
            </a:endParaRPr>
          </a:p>
          <a:p>
            <a:pPr marL="0" indent="0">
              <a:lnSpc>
                <a:spcPct val="80000"/>
              </a:lnSpc>
              <a:buFont typeface="Arial" charset="0"/>
              <a:buNone/>
            </a:pPr>
            <a:r>
              <a:rPr lang="en-US" sz="1000">
                <a:latin typeface="Calibri" charset="0"/>
              </a:rPr>
              <a:t>CHF = congestive heart failure; DPP-4 inhibitors = dipeptidyl peptidase-4 inhibitors; GI = gastrointestinal; MEG = meglitinides; MET = metformin; SU = second-generation sulfonylureas; TZD = thiazolidinediones</a:t>
            </a:r>
          </a:p>
        </p:txBody>
      </p:sp>
      <p:graphicFrame>
        <p:nvGraphicFramePr>
          <p:cNvPr id="4" name="Table 3"/>
          <p:cNvGraphicFramePr>
            <a:graphicFrameLocks noGrp="1"/>
          </p:cNvGraphicFramePr>
          <p:nvPr/>
        </p:nvGraphicFramePr>
        <p:xfrm>
          <a:off x="795338" y="1630363"/>
          <a:ext cx="7467600" cy="3902075"/>
        </p:xfrm>
        <a:graphic>
          <a:graphicData uri="http://schemas.openxmlformats.org/drawingml/2006/table">
            <a:tbl>
              <a:tblPr bandRow="1">
                <a:tableStyleId>{C4B1156A-380E-4F78-BDF5-A606A8083BF9}</a:tableStyleId>
              </a:tblPr>
              <a:tblGrid>
                <a:gridCol w="5430979"/>
                <a:gridCol w="2036621"/>
              </a:tblGrid>
              <a:tr h="68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Outcome</a:t>
                      </a:r>
                      <a:endParaRPr lang="en-US" sz="1800" b="1" dirty="0">
                        <a:solidFill>
                          <a:schemeClr val="tx2"/>
                        </a:solidFill>
                        <a:latin typeface="+mn-lt"/>
                      </a:endParaRPr>
                    </a:p>
                  </a:txBody>
                  <a:tcPr marT="45727" marB="45727"/>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dirty="0" smtClean="0">
                          <a:solidFill>
                            <a:schemeClr val="tx2"/>
                          </a:solidFill>
                          <a:latin typeface="+mn-lt"/>
                        </a:rPr>
                        <a:t>Strength of Evidence</a:t>
                      </a:r>
                    </a:p>
                  </a:txBody>
                  <a:tcPr marT="45727" marB="45727"/>
                </a:tc>
              </a:tr>
              <a:tr h="6401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SUs and MEGs may cause more hypoglycemia than MET, TZDs, or DPP-4 inhibitors</a:t>
                      </a:r>
                    </a:p>
                  </a:txBody>
                  <a:tcPr marT="45727" marB="45727"/>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Moderate to high</a:t>
                      </a:r>
                    </a:p>
                  </a:txBody>
                  <a:tcPr marT="45727" marB="45727"/>
                </a:tc>
              </a:tr>
              <a:tr h="6401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ea typeface="+mn-ea"/>
                        </a:rPr>
                        <a:t>Most MET combinations increased the risk of hypoglycemia </a:t>
                      </a:r>
                      <a:endParaRPr lang="en-US" sz="1800" dirty="0" smtClean="0"/>
                    </a:p>
                  </a:txBody>
                  <a:tcPr marT="45727" marB="45727"/>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Moderate</a:t>
                      </a:r>
                    </a:p>
                  </a:txBody>
                  <a:tcPr marT="45727" marB="45727"/>
                </a:tc>
              </a:tr>
              <a:tr h="655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a typeface="+mn-ea"/>
                        </a:rPr>
                        <a:t>MET is associated with more GI adverse events (mainly diarrhea) when compared to other agents </a:t>
                      </a:r>
                      <a:endParaRPr lang="en-US" sz="1800" dirty="0" smtClean="0"/>
                    </a:p>
                  </a:txBody>
                  <a:tcPr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solidFill>
                            <a:schemeClr val="dk1"/>
                          </a:solidFill>
                          <a:effectLst/>
                          <a:latin typeface="+mn-lt"/>
                          <a:ea typeface="+mn-ea"/>
                          <a:cs typeface="+mn-cs"/>
                        </a:rPr>
                        <a:t>Moderate to high</a:t>
                      </a:r>
                    </a:p>
                  </a:txBody>
                  <a:tcPr marT="45727" marB="45727"/>
                </a:tc>
              </a:tr>
              <a:tr h="6401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a typeface="+mn-ea"/>
                        </a:rPr>
                        <a:t>TZDs are associated with a higher risk of CHF compared to SUs*</a:t>
                      </a:r>
                      <a:endParaRPr lang="en-US" sz="1800" i="1" dirty="0" smtClean="0">
                        <a:ea typeface="+mn-ea"/>
                      </a:endParaRPr>
                    </a:p>
                  </a:txBody>
                  <a:tcPr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solidFill>
                            <a:schemeClr val="dk1"/>
                          </a:solidFill>
                          <a:effectLst/>
                          <a:latin typeface="+mn-lt"/>
                          <a:ea typeface="+mn-ea"/>
                          <a:cs typeface="+mn-cs"/>
                        </a:rPr>
                        <a:t>Moderate</a:t>
                      </a:r>
                    </a:p>
                  </a:txBody>
                  <a:tcPr marT="45727" marB="45727"/>
                </a:tc>
              </a:tr>
              <a:tr h="6401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a typeface="+mn-ea"/>
                        </a:rPr>
                        <a:t>TZDs alone or in combination are associated with a higher risk of fractures compared to other agents </a:t>
                      </a:r>
                      <a:endParaRPr lang="en-US" sz="1800" i="1" dirty="0" smtClean="0">
                        <a:ea typeface="+mn-ea"/>
                      </a:endParaRPr>
                    </a:p>
                  </a:txBody>
                  <a:tcPr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solidFill>
                            <a:schemeClr val="dk1"/>
                          </a:solidFill>
                          <a:effectLst/>
                          <a:latin typeface="+mn-lt"/>
                          <a:ea typeface="+mn-ea"/>
                          <a:cs typeface="+mn-cs"/>
                        </a:rPr>
                        <a:t>High</a:t>
                      </a:r>
                    </a:p>
                  </a:txBody>
                  <a:tcPr marT="45727" marB="45727"/>
                </a:tc>
              </a:tr>
            </a:tbl>
          </a:graphicData>
        </a:graphic>
      </p:graphicFrame>
      <p:sp>
        <p:nvSpPr>
          <p:cNvPr id="74778" name="TextBox 4"/>
          <p:cNvSpPr txBox="1">
            <a:spLocks noChangeArrowheads="1"/>
          </p:cNvSpPr>
          <p:nvPr/>
        </p:nvSpPr>
        <p:spPr bwMode="auto">
          <a:xfrm>
            <a:off x="5146675" y="62071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Hypoglycemic Adverse Events: Comparisons of </a:t>
            </a:r>
            <a:r>
              <a:rPr lang="en-US" dirty="0" err="1" smtClean="0">
                <a:ea typeface="+mj-ea"/>
              </a:rPr>
              <a:t>Monotherapies</a:t>
            </a:r>
            <a:endParaRPr lang="en-US" dirty="0">
              <a:ea typeface="+mj-ea"/>
            </a:endParaRPr>
          </a:p>
        </p:txBody>
      </p:sp>
      <p:graphicFrame>
        <p:nvGraphicFramePr>
          <p:cNvPr id="4" name="Content Placeholder 24"/>
          <p:cNvGraphicFramePr>
            <a:graphicFrameLocks/>
          </p:cNvGraphicFramePr>
          <p:nvPr/>
        </p:nvGraphicFramePr>
        <p:xfrm>
          <a:off x="457200" y="1638300"/>
          <a:ext cx="8229600" cy="4267753"/>
        </p:xfrm>
        <a:graphic>
          <a:graphicData uri="http://schemas.openxmlformats.org/drawingml/2006/table">
            <a:tbl>
              <a:tblPr firstRow="1" bandRow="1">
                <a:tableStyleId>{C4B1156A-380E-4F78-BDF5-A606A8083BF9}</a:tableStyleId>
              </a:tblPr>
              <a:tblGrid>
                <a:gridCol w="1676400"/>
                <a:gridCol w="5336649"/>
                <a:gridCol w="1216551"/>
              </a:tblGrid>
              <a:tr h="914258">
                <a:tc>
                  <a:txBody>
                    <a:bodyPr/>
                    <a:lstStyle/>
                    <a:p>
                      <a:pPr algn="ctr"/>
                      <a:r>
                        <a:rPr lang="en-US" sz="1800" dirty="0" smtClean="0"/>
                        <a:t>Outcome</a:t>
                      </a:r>
                      <a:r>
                        <a:rPr lang="en-US" sz="1800" baseline="0" dirty="0" smtClean="0"/>
                        <a:t> </a:t>
                      </a:r>
                      <a:endParaRPr lang="en-US" sz="1800" dirty="0"/>
                    </a:p>
                  </a:txBody>
                  <a:tcPr marL="79268" marR="79268" marT="45713" marB="45713"/>
                </a:tc>
                <a:tc>
                  <a:txBody>
                    <a:bodyPr/>
                    <a:lstStyle/>
                    <a:p>
                      <a:pPr algn="ctr"/>
                      <a:r>
                        <a:rPr lang="en-US" sz="1800" dirty="0" smtClean="0"/>
                        <a:t>Drug</a:t>
                      </a:r>
                      <a:r>
                        <a:rPr lang="en-US" sz="1800" baseline="0" dirty="0" smtClean="0"/>
                        <a:t> Comparisons</a:t>
                      </a:r>
                      <a:endParaRPr lang="en-US" sz="1800" dirty="0"/>
                    </a:p>
                  </a:txBody>
                  <a:tcPr marL="79268" marR="79268" marT="45713" marB="45713"/>
                </a:tc>
                <a:tc>
                  <a:txBody>
                    <a:bodyPr/>
                    <a:lstStyle/>
                    <a:p>
                      <a:pPr algn="ctr"/>
                      <a:r>
                        <a:rPr lang="en-US" sz="1800" dirty="0" smtClean="0"/>
                        <a:t>Strength </a:t>
                      </a:r>
                      <a:br>
                        <a:rPr lang="en-US" sz="1800" dirty="0" smtClean="0"/>
                      </a:br>
                      <a:r>
                        <a:rPr lang="en-US" sz="1800" dirty="0" smtClean="0"/>
                        <a:t>of Evidence</a:t>
                      </a:r>
                      <a:endParaRPr lang="en-US" sz="1800" dirty="0"/>
                    </a:p>
                  </a:txBody>
                  <a:tcPr marL="79268" marR="79268" marT="45713" marB="45713"/>
                </a:tc>
              </a:tr>
              <a:tr h="2834200">
                <a:tc>
                  <a:txBody>
                    <a:bodyPr/>
                    <a:lstStyle/>
                    <a:p>
                      <a:r>
                        <a:rPr lang="en-US" sz="1800" dirty="0" smtClean="0"/>
                        <a:t>Mild to moderate</a:t>
                      </a:r>
                      <a:br>
                        <a:rPr lang="en-US" sz="1800" dirty="0" smtClean="0"/>
                      </a:br>
                      <a:r>
                        <a:rPr lang="en-US" sz="1800" baseline="0" dirty="0" smtClean="0"/>
                        <a:t>hypoglycemia</a:t>
                      </a:r>
                      <a:endParaRPr lang="en-US" sz="1800" dirty="0"/>
                    </a:p>
                  </a:txBody>
                  <a:tcPr marL="79268" marR="79268" marT="45713" marB="45713"/>
                </a:tc>
                <a:tc>
                  <a:txBody>
                    <a:bodyPr/>
                    <a:lstStyle/>
                    <a:p>
                      <a:pPr algn="l"/>
                      <a:r>
                        <a:rPr lang="en-US" sz="1800" dirty="0" smtClean="0"/>
                        <a:t>The risk of </a:t>
                      </a:r>
                      <a:r>
                        <a:rPr lang="en-US" sz="1800" baseline="0" dirty="0" smtClean="0"/>
                        <a:t>hypoglycemia for SUs was:</a:t>
                      </a:r>
                    </a:p>
                    <a:p>
                      <a:pPr marL="171450" indent="-114300" algn="l">
                        <a:buFont typeface="Arial" pitchFamily="34" charset="0"/>
                        <a:buChar char="•"/>
                      </a:pPr>
                      <a:r>
                        <a:rPr lang="en-US" sz="1800" baseline="0" dirty="0" smtClean="0"/>
                        <a:t>4.6-fold higher than with MET </a:t>
                      </a:r>
                    </a:p>
                    <a:p>
                      <a:pPr marL="171450" indent="-114300" algn="l">
                        <a:buFont typeface="Arial" pitchFamily="34" charset="0"/>
                        <a:buChar char="•"/>
                      </a:pPr>
                      <a:r>
                        <a:rPr lang="en-US" sz="1800" baseline="0" dirty="0" smtClean="0"/>
                        <a:t>3.9-fold higher than with TZDs</a:t>
                      </a:r>
                    </a:p>
                    <a:p>
                      <a:pPr marL="171450" indent="-114300" algn="l">
                        <a:buFont typeface="Arial" pitchFamily="34" charset="0"/>
                        <a:buChar char="•"/>
                      </a:pPr>
                      <a:r>
                        <a:rPr lang="en-US" sz="1800" baseline="0" dirty="0" smtClean="0"/>
                        <a:t>Higher than with DPP-4 inhibitors</a:t>
                      </a:r>
                    </a:p>
                    <a:p>
                      <a:pPr algn="l"/>
                      <a:endParaRPr lang="en-US" sz="1800" baseline="0" dirty="0" smtClean="0"/>
                    </a:p>
                    <a:p>
                      <a:pPr algn="l"/>
                      <a:r>
                        <a:rPr lang="en-US" sz="1800" dirty="0" smtClean="0"/>
                        <a:t>When compared with MET monotherapy:</a:t>
                      </a:r>
                    </a:p>
                    <a:p>
                      <a:pPr marL="171450" indent="-114300" algn="l">
                        <a:buFont typeface="Arial" pitchFamily="34" charset="0"/>
                        <a:buChar char="•"/>
                      </a:pPr>
                      <a:r>
                        <a:rPr lang="en-US" sz="1800" kern="1200" baseline="0" dirty="0" smtClean="0"/>
                        <a:t>MEGs were associated with a 3-fold increase in hypoglycemia</a:t>
                      </a:r>
                    </a:p>
                    <a:p>
                      <a:pPr marL="171450" indent="-114300" algn="l">
                        <a:buFont typeface="Arial" pitchFamily="34" charset="0"/>
                        <a:buChar char="•"/>
                      </a:pPr>
                      <a:r>
                        <a:rPr lang="en-US" sz="1800" kern="1200" baseline="0" dirty="0" smtClean="0"/>
                        <a:t>TZDs were associated with a similar risk of hypoglycemia</a:t>
                      </a:r>
                      <a:endParaRPr lang="en-US" sz="1800" kern="1200" baseline="0" dirty="0">
                        <a:solidFill>
                          <a:schemeClr val="dk1"/>
                        </a:solidFill>
                        <a:latin typeface="+mn-lt"/>
                        <a:ea typeface="+mn-ea"/>
                        <a:cs typeface="+mn-cs"/>
                      </a:endParaRPr>
                    </a:p>
                  </a:txBody>
                  <a:tcPr marL="79268" marR="79268" marT="45713" marB="45713"/>
                </a:tc>
                <a:tc>
                  <a:txBody>
                    <a:bodyPr/>
                    <a:lstStyle/>
                    <a:p>
                      <a:endParaRPr lang="en-US" sz="1800" dirty="0" smtClean="0"/>
                    </a:p>
                    <a:p>
                      <a:r>
                        <a:rPr lang="en-US" sz="1800" dirty="0" smtClean="0"/>
                        <a:t>High</a:t>
                      </a:r>
                    </a:p>
                    <a:p>
                      <a:r>
                        <a:rPr lang="en-US" sz="1800" dirty="0" smtClean="0"/>
                        <a:t>High</a:t>
                      </a:r>
                    </a:p>
                    <a:p>
                      <a:r>
                        <a:rPr lang="en-US" sz="1800" dirty="0" smtClean="0"/>
                        <a:t>Moderate</a:t>
                      </a:r>
                    </a:p>
                    <a:p>
                      <a:endParaRPr lang="en-US" sz="1800" dirty="0" smtClean="0"/>
                    </a:p>
                    <a:p>
                      <a:endParaRPr lang="en-US" sz="1800" dirty="0" smtClean="0"/>
                    </a:p>
                    <a:p>
                      <a:r>
                        <a:rPr lang="en-US" sz="1800" dirty="0" smtClean="0"/>
                        <a:t>Moderate</a:t>
                      </a:r>
                    </a:p>
                    <a:p>
                      <a:endParaRPr lang="en-US" sz="1800" dirty="0" smtClean="0"/>
                    </a:p>
                    <a:p>
                      <a:r>
                        <a:rPr lang="en-US" sz="1800" dirty="0" smtClean="0"/>
                        <a:t>Moderate</a:t>
                      </a:r>
                      <a:endParaRPr lang="en-US" sz="1800" dirty="0"/>
                    </a:p>
                  </a:txBody>
                  <a:tcPr marL="79268" marR="79268" marT="45713" marB="45713"/>
                </a:tc>
              </a:tr>
              <a:tr h="51874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t>DPP-4 inhibitors = dipeptidyl peptidase-4 inhibitors; MEG = meglitinides; MET = metformin; SU = second-generation sulfonylureas; TZD = thiazolidinediones.</a:t>
                      </a:r>
                      <a:endParaRPr lang="en-US" sz="800" dirty="0"/>
                    </a:p>
                  </a:txBody>
                  <a:tcPr marL="79268" marR="79268" marT="45713" marB="45713"/>
                </a:tc>
                <a:tc hMerge="1">
                  <a:txBody>
                    <a:bodyPr/>
                    <a:lstStyle/>
                    <a:p>
                      <a:pPr algn="r"/>
                      <a:endParaRPr lang="en-US" sz="1200" dirty="0"/>
                    </a:p>
                  </a:txBody>
                  <a:tcPr/>
                </a:tc>
                <a:tc hMerge="1">
                  <a:txBody>
                    <a:bodyPr/>
                    <a:lstStyle/>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ea typeface="+mj-ea"/>
              </a:rPr>
              <a:t>Gastrointestinal Adverse Events: </a:t>
            </a:r>
            <a:br>
              <a:rPr lang="en-US" dirty="0">
                <a:ea typeface="+mj-ea"/>
              </a:rPr>
            </a:br>
            <a:r>
              <a:rPr lang="en-US" dirty="0">
                <a:ea typeface="+mj-ea"/>
              </a:rPr>
              <a:t>Comparisons of </a:t>
            </a:r>
            <a:r>
              <a:rPr lang="en-US" dirty="0" err="1">
                <a:ea typeface="+mj-ea"/>
              </a:rPr>
              <a:t>Monotherapies</a:t>
            </a:r>
            <a:endParaRPr lang="en-US" dirty="0">
              <a:ea typeface="+mj-ea"/>
            </a:endParaRPr>
          </a:p>
        </p:txBody>
      </p:sp>
      <p:graphicFrame>
        <p:nvGraphicFramePr>
          <p:cNvPr id="4" name="Content Placeholder 24"/>
          <p:cNvGraphicFramePr>
            <a:graphicFrameLocks/>
          </p:cNvGraphicFramePr>
          <p:nvPr/>
        </p:nvGraphicFramePr>
        <p:xfrm>
          <a:off x="457200" y="1681163"/>
          <a:ext cx="8229600" cy="3811587"/>
        </p:xfrm>
        <a:graphic>
          <a:graphicData uri="http://schemas.openxmlformats.org/drawingml/2006/table">
            <a:tbl>
              <a:tblPr firstRow="1" bandRow="1">
                <a:tableStyleId>{C4B1156A-380E-4F78-BDF5-A606A8083BF9}</a:tableStyleId>
              </a:tblPr>
              <a:tblGrid>
                <a:gridCol w="1322614"/>
                <a:gridCol w="5584372"/>
                <a:gridCol w="1322614"/>
              </a:tblGrid>
              <a:tr h="1007064">
                <a:tc>
                  <a:txBody>
                    <a:bodyPr/>
                    <a:lstStyle/>
                    <a:p>
                      <a:pPr algn="ctr"/>
                      <a:r>
                        <a:rPr lang="en-US" sz="2000" dirty="0" smtClean="0"/>
                        <a:t>Outcome</a:t>
                      </a:r>
                      <a:r>
                        <a:rPr lang="en-US" sz="2000" baseline="0" dirty="0" smtClean="0"/>
                        <a:t> </a:t>
                      </a:r>
                      <a:endParaRPr lang="en-US" sz="2000" dirty="0"/>
                    </a:p>
                  </a:txBody>
                  <a:tcPr marL="81392" marR="81392" marT="45726" marB="45726"/>
                </a:tc>
                <a:tc>
                  <a:txBody>
                    <a:bodyPr/>
                    <a:lstStyle/>
                    <a:p>
                      <a:pPr algn="ctr"/>
                      <a:r>
                        <a:rPr lang="en-US" sz="2000" dirty="0" smtClean="0"/>
                        <a:t>Drug</a:t>
                      </a:r>
                      <a:r>
                        <a:rPr lang="en-US" sz="2000" baseline="0" dirty="0" smtClean="0"/>
                        <a:t> Comparisons</a:t>
                      </a:r>
                      <a:endParaRPr lang="en-US" sz="2000" dirty="0"/>
                    </a:p>
                  </a:txBody>
                  <a:tcPr marL="81392" marR="81392" marT="45726" marB="45726"/>
                </a:tc>
                <a:tc>
                  <a:txBody>
                    <a:bodyPr/>
                    <a:lstStyle/>
                    <a:p>
                      <a:pPr algn="ctr"/>
                      <a:r>
                        <a:rPr lang="en-US" sz="2000" dirty="0" smtClean="0"/>
                        <a:t>Strength </a:t>
                      </a:r>
                      <a:br>
                        <a:rPr lang="en-US" sz="2000" dirty="0" smtClean="0"/>
                      </a:br>
                      <a:r>
                        <a:rPr lang="en-US" sz="2000" dirty="0" smtClean="0"/>
                        <a:t>of Evidence</a:t>
                      </a:r>
                      <a:endParaRPr lang="en-US" sz="2000" dirty="0"/>
                    </a:p>
                  </a:txBody>
                  <a:tcPr marL="81392" marR="81392" marT="45726" marB="45726"/>
                </a:tc>
              </a:tr>
              <a:tr h="2225328">
                <a:tc>
                  <a:txBody>
                    <a:bodyPr/>
                    <a:lstStyle/>
                    <a:p>
                      <a:pPr algn="l"/>
                      <a:r>
                        <a:rPr lang="en-US" sz="2000" dirty="0" smtClean="0"/>
                        <a:t>GI adverse events</a:t>
                      </a:r>
                      <a:endParaRPr lang="en-US" sz="2000" dirty="0"/>
                    </a:p>
                  </a:txBody>
                  <a:tcPr marL="81392" marR="81392" marT="45726" marB="45726"/>
                </a:tc>
                <a:tc>
                  <a:txBody>
                    <a:bodyPr/>
                    <a:lstStyle/>
                    <a:p>
                      <a:pPr algn="l"/>
                      <a:r>
                        <a:rPr lang="en-US" sz="2000" dirty="0" smtClean="0"/>
                        <a:t>MET was associated with more GI adverse events than were:</a:t>
                      </a:r>
                    </a:p>
                    <a:p>
                      <a:pPr marL="171450" indent="-114300" algn="l">
                        <a:buFont typeface="Arial" pitchFamily="34" charset="0"/>
                        <a:buChar char="•"/>
                      </a:pPr>
                      <a:r>
                        <a:rPr lang="en-US" sz="2000" dirty="0" smtClean="0"/>
                        <a:t>TZDs</a:t>
                      </a:r>
                    </a:p>
                    <a:p>
                      <a:pPr marL="171450" indent="-114300" algn="l">
                        <a:buFont typeface="Arial" pitchFamily="34" charset="0"/>
                        <a:buChar char="•"/>
                      </a:pPr>
                      <a:r>
                        <a:rPr lang="en-US" sz="2000" dirty="0" smtClean="0"/>
                        <a:t>SU;</a:t>
                      </a:r>
                      <a:r>
                        <a:rPr lang="en-US" sz="2000" baseline="0" dirty="0" smtClean="0"/>
                        <a:t> </a:t>
                      </a:r>
                      <a:r>
                        <a:rPr lang="en-US" sz="2000" dirty="0" smtClean="0"/>
                        <a:t>DPP-4 inhibitors</a:t>
                      </a:r>
                    </a:p>
                    <a:p>
                      <a:pPr algn="l"/>
                      <a:endParaRPr lang="en-US" sz="2000" dirty="0" smtClean="0"/>
                    </a:p>
                    <a:p>
                      <a:pPr algn="l"/>
                      <a:r>
                        <a:rPr lang="en-US" sz="2000" dirty="0" smtClean="0"/>
                        <a:t>TZDs and SUs were associated with similar rates of GI adverse events.</a:t>
                      </a:r>
                      <a:endParaRPr lang="en-US" sz="2000" b="1" dirty="0"/>
                    </a:p>
                  </a:txBody>
                  <a:tcPr marL="81392" marR="81392" marT="45726" marB="45726"/>
                </a:tc>
                <a:tc>
                  <a:txBody>
                    <a:bodyPr/>
                    <a:lstStyle/>
                    <a:p>
                      <a:endParaRPr lang="en-US" sz="2000" dirty="0" smtClean="0"/>
                    </a:p>
                    <a:p>
                      <a:endParaRPr lang="en-US" sz="2000" dirty="0" smtClean="0"/>
                    </a:p>
                    <a:p>
                      <a:r>
                        <a:rPr lang="en-US" sz="2000" dirty="0" smtClean="0"/>
                        <a:t>High</a:t>
                      </a:r>
                    </a:p>
                    <a:p>
                      <a:r>
                        <a:rPr lang="en-US" sz="2000" dirty="0" smtClean="0"/>
                        <a:t>Moderate</a:t>
                      </a:r>
                    </a:p>
                    <a:p>
                      <a:endParaRPr lang="en-US" sz="2000" dirty="0" smtClean="0"/>
                    </a:p>
                    <a:p>
                      <a:r>
                        <a:rPr lang="en-US" sz="2000" dirty="0" smtClean="0"/>
                        <a:t>High</a:t>
                      </a:r>
                      <a:endParaRPr lang="en-US" sz="2000" dirty="0"/>
                    </a:p>
                  </a:txBody>
                  <a:tcPr marL="81392" marR="81392" marT="45726" marB="45726"/>
                </a:tc>
              </a:tr>
              <a:tr h="57919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DPP-4 inhibitors = dipeptidyl peptidase-4 inhibitors; GI = gastrointestinal; </a:t>
                      </a:r>
                      <a:br>
                        <a:rPr lang="en-US" sz="1600" kern="1200" baseline="0" dirty="0" smtClean="0"/>
                      </a:br>
                      <a:r>
                        <a:rPr lang="en-US" sz="1600" kern="1200" baseline="0" dirty="0" smtClean="0"/>
                        <a:t>MET = metformin; SU = second-generation sulfonylureas; TZD = thiazolidinediones.</a:t>
                      </a:r>
                      <a:endParaRPr lang="en-US" sz="1000" dirty="0"/>
                    </a:p>
                  </a:txBody>
                  <a:tcPr marL="81392" marR="81392" marT="45726" marB="45726"/>
                </a:tc>
                <a:tc hMerge="1">
                  <a:txBody>
                    <a:bodyPr/>
                    <a:lstStyle/>
                    <a:p>
                      <a:pPr algn="r"/>
                      <a:endParaRPr lang="en-US" sz="1200" dirty="0"/>
                    </a:p>
                  </a:txBody>
                  <a:tcPr/>
                </a:tc>
                <a:tc hMerge="1">
                  <a:txBody>
                    <a:bodyPr/>
                    <a:lstStyle/>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ea typeface="+mj-ea"/>
              </a:rPr>
              <a:t>Other Adverse Events and Side Effects: </a:t>
            </a:r>
            <a:br>
              <a:rPr lang="en-US" dirty="0">
                <a:ea typeface="+mj-ea"/>
              </a:rPr>
            </a:br>
            <a:r>
              <a:rPr lang="en-US" dirty="0">
                <a:ea typeface="+mj-ea"/>
              </a:rPr>
              <a:t>Comparisons of </a:t>
            </a:r>
            <a:r>
              <a:rPr lang="en-US" dirty="0" err="1">
                <a:ea typeface="+mj-ea"/>
              </a:rPr>
              <a:t>Monotherapies</a:t>
            </a:r>
            <a:endParaRPr lang="en-US" dirty="0">
              <a:ea typeface="+mj-ea"/>
            </a:endParaRPr>
          </a:p>
        </p:txBody>
      </p:sp>
      <p:graphicFrame>
        <p:nvGraphicFramePr>
          <p:cNvPr id="4" name="Content Placeholder 24"/>
          <p:cNvGraphicFramePr>
            <a:graphicFrameLocks/>
          </p:cNvGraphicFramePr>
          <p:nvPr/>
        </p:nvGraphicFramePr>
        <p:xfrm>
          <a:off x="457200" y="1465263"/>
          <a:ext cx="8229600" cy="4837112"/>
        </p:xfrm>
        <a:graphic>
          <a:graphicData uri="http://schemas.openxmlformats.org/drawingml/2006/table">
            <a:tbl>
              <a:tblPr firstRow="1" bandRow="1">
                <a:tableStyleId>{C4B1156A-380E-4F78-BDF5-A606A8083BF9}</a:tableStyleId>
              </a:tblPr>
              <a:tblGrid>
                <a:gridCol w="1219200"/>
                <a:gridCol w="6019799"/>
                <a:gridCol w="990601"/>
              </a:tblGrid>
              <a:tr h="731565">
                <a:tc>
                  <a:txBody>
                    <a:bodyPr/>
                    <a:lstStyle/>
                    <a:p>
                      <a:pPr algn="ctr"/>
                      <a:r>
                        <a:rPr lang="en-US" sz="1400" dirty="0" smtClean="0"/>
                        <a:t>Outcome</a:t>
                      </a:r>
                      <a:r>
                        <a:rPr lang="en-US" sz="1400" baseline="0" dirty="0" smtClean="0"/>
                        <a:t> </a:t>
                      </a:r>
                      <a:endParaRPr lang="en-US" sz="1400" dirty="0"/>
                    </a:p>
                  </a:txBody>
                  <a:tcPr marL="84406" marR="84406" marT="45723" marB="45723"/>
                </a:tc>
                <a:tc>
                  <a:txBody>
                    <a:bodyPr/>
                    <a:lstStyle/>
                    <a:p>
                      <a:pPr algn="ctr"/>
                      <a:r>
                        <a:rPr lang="en-US" sz="1400" dirty="0" smtClean="0"/>
                        <a:t>Drug</a:t>
                      </a:r>
                      <a:r>
                        <a:rPr lang="en-US" sz="1400" baseline="0" dirty="0" smtClean="0"/>
                        <a:t> Comparisons</a:t>
                      </a:r>
                      <a:endParaRPr lang="en-US" sz="1400" dirty="0"/>
                    </a:p>
                  </a:txBody>
                  <a:tcPr marL="84406" marR="84406" marT="45723" marB="45723"/>
                </a:tc>
                <a:tc>
                  <a:txBody>
                    <a:bodyPr/>
                    <a:lstStyle/>
                    <a:p>
                      <a:pPr algn="ctr"/>
                      <a:r>
                        <a:rPr lang="en-US" sz="1400" dirty="0" smtClean="0"/>
                        <a:t>Strength </a:t>
                      </a:r>
                      <a:br>
                        <a:rPr lang="en-US" sz="1400" dirty="0" smtClean="0"/>
                      </a:br>
                      <a:r>
                        <a:rPr lang="en-US" sz="1400" dirty="0" smtClean="0"/>
                        <a:t>of Evidence</a:t>
                      </a:r>
                      <a:endParaRPr lang="en-US" sz="1400" dirty="0"/>
                    </a:p>
                  </a:txBody>
                  <a:tcPr marL="84406" marR="84406" marT="45723" marB="45723"/>
                </a:tc>
              </a:tr>
              <a:tr h="1095755">
                <a:tc>
                  <a:txBody>
                    <a:bodyPr/>
                    <a:lstStyle/>
                    <a:p>
                      <a:r>
                        <a:rPr lang="en-US" sz="1400" dirty="0" smtClean="0"/>
                        <a:t>Liver injury</a:t>
                      </a:r>
                      <a:endParaRPr lang="en-US" sz="1400" dirty="0"/>
                    </a:p>
                  </a:txBody>
                  <a:tcPr marL="84406" marR="84406" marT="45723" marB="45723"/>
                </a:tc>
                <a:tc>
                  <a:txBody>
                    <a:bodyPr/>
                    <a:lstStyle/>
                    <a:p>
                      <a:pPr algn="l"/>
                      <a:r>
                        <a:rPr lang="en-US" sz="1400" dirty="0" smtClean="0"/>
                        <a:t>Rates of liver injury for</a:t>
                      </a:r>
                      <a:r>
                        <a:rPr lang="en-US" sz="1400" baseline="0" dirty="0" smtClean="0"/>
                        <a:t> TZDs were low (range, 0% to 0.9%) and were similar to:</a:t>
                      </a:r>
                    </a:p>
                    <a:p>
                      <a:pPr marL="171450" indent="-114300" algn="l">
                        <a:buFont typeface="Arial" pitchFamily="34" charset="0"/>
                        <a:buChar char="•"/>
                      </a:pPr>
                      <a:r>
                        <a:rPr lang="en-US" sz="1400" baseline="0" dirty="0" smtClean="0"/>
                        <a:t>SUs (range 0% to 1%)</a:t>
                      </a:r>
                    </a:p>
                    <a:p>
                      <a:pPr marL="171450" indent="-114300" algn="l">
                        <a:buFont typeface="Arial" pitchFamily="34" charset="0"/>
                        <a:buChar char="•"/>
                      </a:pPr>
                      <a:r>
                        <a:rPr lang="en-US" sz="1400" baseline="0" dirty="0" smtClean="0"/>
                        <a:t>MET (range 0.8% to 2.2%)</a:t>
                      </a:r>
                      <a:endParaRPr lang="en-US" sz="1400" b="0" dirty="0"/>
                    </a:p>
                  </a:txBody>
                  <a:tcPr marL="84406" marR="84406" marT="45723" marB="45723"/>
                </a:tc>
                <a:tc>
                  <a:txBody>
                    <a:bodyPr/>
                    <a:lstStyle/>
                    <a:p>
                      <a:endParaRPr lang="en-US" sz="1400" dirty="0" smtClean="0"/>
                    </a:p>
                    <a:p>
                      <a:r>
                        <a:rPr lang="en-US" sz="1400" dirty="0" smtClean="0"/>
                        <a:t>High</a:t>
                      </a:r>
                    </a:p>
                    <a:p>
                      <a:r>
                        <a:rPr lang="en-US" sz="1400" dirty="0" smtClean="0"/>
                        <a:t>Moderate</a:t>
                      </a:r>
                    </a:p>
                  </a:txBody>
                  <a:tcPr marL="84406" marR="84406" marT="45723" marB="45723"/>
                </a:tc>
              </a:tr>
              <a:tr h="600898">
                <a:tc>
                  <a:txBody>
                    <a:bodyPr/>
                    <a:lstStyle/>
                    <a:p>
                      <a:r>
                        <a:rPr lang="en-US" sz="1400" dirty="0" smtClean="0"/>
                        <a:t>Hip/nonhip</a:t>
                      </a:r>
                      <a:r>
                        <a:rPr lang="en-US" sz="1400" baseline="0" dirty="0" smtClean="0"/>
                        <a:t> fractures</a:t>
                      </a:r>
                      <a:endParaRPr lang="en-US" sz="1400" dirty="0"/>
                    </a:p>
                  </a:txBody>
                  <a:tcPr marL="84406" marR="84406" marT="45723" marB="45723"/>
                </a:tc>
                <a:tc>
                  <a:txBody>
                    <a:bodyPr/>
                    <a:lstStyle/>
                    <a:p>
                      <a:pPr algn="l"/>
                      <a:r>
                        <a:rPr lang="en-US" sz="1400" dirty="0" smtClean="0"/>
                        <a:t>TZDs were associated with higher rates of bone fractures compared with MET.</a:t>
                      </a:r>
                      <a:endParaRPr lang="en-US" sz="1400" b="1" dirty="0"/>
                    </a:p>
                  </a:txBody>
                  <a:tcPr marL="84406" marR="84406" marT="45723" marB="45723"/>
                </a:tc>
                <a:tc>
                  <a:txBody>
                    <a:bodyPr/>
                    <a:lstStyle/>
                    <a:p>
                      <a:r>
                        <a:rPr lang="en-US" sz="1400" dirty="0" smtClean="0"/>
                        <a:t>High</a:t>
                      </a:r>
                      <a:endParaRPr lang="en-US" sz="1400" dirty="0"/>
                    </a:p>
                  </a:txBody>
                  <a:tcPr marL="84406" marR="84406" marT="45723" marB="45723"/>
                </a:tc>
              </a:tr>
              <a:tr h="848326">
                <a:tc>
                  <a:txBody>
                    <a:bodyPr/>
                    <a:lstStyle/>
                    <a:p>
                      <a:r>
                        <a:rPr lang="en-US" sz="1400" dirty="0" smtClean="0"/>
                        <a:t>CHF</a:t>
                      </a:r>
                      <a:endParaRPr lang="en-US" sz="1400" dirty="0"/>
                    </a:p>
                  </a:txBody>
                  <a:tcPr marL="84406" marR="84406" marT="45723" marB="45723"/>
                </a:tc>
                <a:tc>
                  <a:txBody>
                    <a:bodyPr/>
                    <a:lstStyle/>
                    <a:p>
                      <a:pPr marL="0" indent="0" algn="l" defTabSz="914400" rtl="0" eaLnBrk="1" latinLnBrk="0" hangingPunct="1">
                        <a:buFont typeface="Arial" pitchFamily="34" charset="0"/>
                        <a:buNone/>
                      </a:pPr>
                      <a:r>
                        <a:rPr lang="en-US" sz="1400" kern="1200" baseline="0" dirty="0" smtClean="0"/>
                        <a:t>Rates of CHF are higher for TZDs than for:</a:t>
                      </a:r>
                    </a:p>
                    <a:p>
                      <a:pPr marL="171450" indent="-114300" algn="l" defTabSz="914400" rtl="0" eaLnBrk="1" latinLnBrk="0" hangingPunct="1">
                        <a:buFont typeface="Arial" pitchFamily="34" charset="0"/>
                        <a:buChar char="•"/>
                      </a:pPr>
                      <a:r>
                        <a:rPr lang="en-US" sz="1400" kern="1200" baseline="0" dirty="0" smtClean="0"/>
                        <a:t>SUs</a:t>
                      </a:r>
                    </a:p>
                    <a:p>
                      <a:pPr marL="171450" indent="-114300" algn="l" defTabSz="914400" rtl="0" eaLnBrk="1" latinLnBrk="0" hangingPunct="1">
                        <a:buFont typeface="Arial" pitchFamily="34" charset="0"/>
                        <a:buChar char="•"/>
                      </a:pPr>
                      <a:r>
                        <a:rPr lang="en-US" sz="1400" kern="1200" baseline="0" dirty="0" smtClean="0"/>
                        <a:t>MET</a:t>
                      </a:r>
                      <a:endParaRPr lang="en-US" sz="1400" b="0" kern="1200" baseline="0" dirty="0" smtClean="0">
                        <a:solidFill>
                          <a:schemeClr val="dk1"/>
                        </a:solidFill>
                        <a:latin typeface="+mn-lt"/>
                        <a:ea typeface="+mn-ea"/>
                        <a:cs typeface="+mn-cs"/>
                      </a:endParaRPr>
                    </a:p>
                  </a:txBody>
                  <a:tcPr marL="84406" marR="84406" marT="45723" marB="45723"/>
                </a:tc>
                <a:tc>
                  <a:txBody>
                    <a:bodyPr/>
                    <a:lstStyle/>
                    <a:p>
                      <a:endParaRPr lang="en-US" sz="1400" dirty="0" smtClean="0"/>
                    </a:p>
                    <a:p>
                      <a:r>
                        <a:rPr lang="en-US" sz="1400" dirty="0" smtClean="0"/>
                        <a:t>Moderate</a:t>
                      </a:r>
                    </a:p>
                    <a:p>
                      <a:r>
                        <a:rPr lang="en-US" sz="1400" dirty="0" smtClean="0"/>
                        <a:t>Low</a:t>
                      </a:r>
                    </a:p>
                  </a:txBody>
                  <a:tcPr marL="84406" marR="84406" marT="45723" marB="45723"/>
                </a:tc>
              </a:tr>
              <a:tr h="848326">
                <a:tc>
                  <a:txBody>
                    <a:bodyPr/>
                    <a:lstStyle/>
                    <a:p>
                      <a:r>
                        <a:rPr lang="en-US" sz="1400" dirty="0" smtClean="0"/>
                        <a:t>Severe lactic acidosis</a:t>
                      </a:r>
                      <a:endParaRPr lang="en-US" sz="1400" dirty="0"/>
                    </a:p>
                  </a:txBody>
                  <a:tcPr marL="84406" marR="84406" marT="45723" marB="45723"/>
                </a:tc>
                <a:tc>
                  <a:txBody>
                    <a:bodyPr/>
                    <a:lstStyle/>
                    <a:p>
                      <a:pPr algn="l"/>
                      <a:r>
                        <a:rPr lang="en-US" sz="1400" dirty="0" smtClean="0"/>
                        <a:t>While the risk of severe lactic acidosis was low for MET, SU, and MET/SU, studies excluded</a:t>
                      </a:r>
                      <a:r>
                        <a:rPr lang="en-US" sz="1400" baseline="0" dirty="0" smtClean="0"/>
                        <a:t> </a:t>
                      </a:r>
                      <a:r>
                        <a:rPr lang="en-US" sz="1400" dirty="0" smtClean="0"/>
                        <a:t>individuals with significant renal, liver, or cardiovascular</a:t>
                      </a:r>
                      <a:r>
                        <a:rPr lang="en-US" sz="1400" baseline="0" dirty="0" smtClean="0"/>
                        <a:t> disease.</a:t>
                      </a:r>
                      <a:endParaRPr lang="en-US" sz="1400" b="1" dirty="0"/>
                    </a:p>
                  </a:txBody>
                  <a:tcPr marL="84406" marR="84406" marT="45723" marB="45723"/>
                </a:tc>
                <a:tc>
                  <a:txBody>
                    <a:bodyPr/>
                    <a:lstStyle/>
                    <a:p>
                      <a:r>
                        <a:rPr lang="en-US" sz="1400" dirty="0" smtClean="0"/>
                        <a:t>Moderate</a:t>
                      </a:r>
                      <a:endParaRPr lang="en-US" sz="1400" dirty="0"/>
                    </a:p>
                  </a:txBody>
                  <a:tcPr marL="84406" marR="84406" marT="45723" marB="45723"/>
                </a:tc>
              </a:tr>
              <a:tr h="71224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t>CHF = congestive heart failure; GI = gastrointestinal; MET = metformin; SU = second-generation sulfonylureas; </a:t>
                      </a:r>
                      <a:br>
                        <a:rPr lang="en-US" sz="1200" kern="1200" baseline="0" dirty="0" smtClean="0"/>
                      </a:br>
                      <a:r>
                        <a:rPr lang="en-US" sz="1200" kern="1200" baseline="0" dirty="0" smtClean="0"/>
                        <a:t>TZD = thiazolidinediones.</a:t>
                      </a:r>
                      <a:endParaRPr lang="en-US" sz="800" dirty="0"/>
                    </a:p>
                  </a:txBody>
                  <a:tcPr marL="84406" marR="84406" marT="45723" marB="45723"/>
                </a:tc>
                <a:tc hMerge="1">
                  <a:txBody>
                    <a:bodyPr/>
                    <a:lstStyle/>
                    <a:p>
                      <a:pPr algn="r"/>
                      <a:endParaRPr lang="en-US" sz="1200" dirty="0"/>
                    </a:p>
                  </a:txBody>
                  <a:tcPr/>
                </a:tc>
                <a:tc hMerge="1">
                  <a:txBody>
                    <a:bodyPr/>
                    <a:lstStyle/>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2"/>
          <p:cNvSpPr>
            <a:spLocks noGrp="1"/>
          </p:cNvSpPr>
          <p:nvPr>
            <p:ph type="title"/>
          </p:nvPr>
        </p:nvSpPr>
        <p:spPr/>
        <p:txBody>
          <a:bodyPr/>
          <a:lstStyle/>
          <a:p>
            <a:r>
              <a:rPr lang="en-US">
                <a:latin typeface="Calibri" charset="0"/>
              </a:rPr>
              <a:t>Adverse Events and Side Effects: </a:t>
            </a:r>
            <a:br>
              <a:rPr lang="en-US">
                <a:latin typeface="Calibri" charset="0"/>
              </a:rPr>
            </a:br>
            <a:r>
              <a:rPr lang="en-US">
                <a:latin typeface="Calibri" charset="0"/>
              </a:rPr>
              <a:t>Monotherapy Versus Two-Drug Combination Therapy</a:t>
            </a:r>
          </a:p>
        </p:txBody>
      </p:sp>
      <p:graphicFrame>
        <p:nvGraphicFramePr>
          <p:cNvPr id="10" name="Content Placeholder 24"/>
          <p:cNvGraphicFramePr>
            <a:graphicFrameLocks noGrp="1"/>
          </p:cNvGraphicFramePr>
          <p:nvPr>
            <p:ph type="chart" idx="1"/>
            <p:extLst>
              <p:ext uri="{D42A27DB-BD31-4B8C-83A1-F6EECF244321}">
                <p14:modId xmlns:p14="http://schemas.microsoft.com/office/powerpoint/2010/main" val="3572239813"/>
              </p:ext>
            </p:extLst>
          </p:nvPr>
        </p:nvGraphicFramePr>
        <p:xfrm>
          <a:off x="457200" y="1504950"/>
          <a:ext cx="8229601" cy="4557714"/>
        </p:xfrm>
        <a:graphic>
          <a:graphicData uri="http://schemas.openxmlformats.org/drawingml/2006/table">
            <a:tbl>
              <a:tblPr firstRow="1" bandRow="1">
                <a:tableStyleId>{C4B1156A-380E-4F78-BDF5-A606A8083BF9}</a:tableStyleId>
              </a:tblPr>
              <a:tblGrid>
                <a:gridCol w="1552755"/>
                <a:gridCol w="5512278"/>
                <a:gridCol w="1164568"/>
              </a:tblGrid>
              <a:tr h="822967">
                <a:tc>
                  <a:txBody>
                    <a:bodyPr/>
                    <a:lstStyle/>
                    <a:p>
                      <a:pPr algn="ctr"/>
                      <a:r>
                        <a:rPr lang="en-US" sz="1600" dirty="0" smtClean="0"/>
                        <a:t>Outcome</a:t>
                      </a:r>
                      <a:r>
                        <a:rPr lang="en-US" sz="1600" baseline="0" dirty="0" smtClean="0"/>
                        <a:t> </a:t>
                      </a:r>
                      <a:endParaRPr lang="en-US" sz="1600" dirty="0"/>
                    </a:p>
                  </a:txBody>
                  <a:tcPr marL="93165" marR="93165"/>
                </a:tc>
                <a:tc>
                  <a:txBody>
                    <a:bodyPr/>
                    <a:lstStyle/>
                    <a:p>
                      <a:pPr algn="ctr"/>
                      <a:r>
                        <a:rPr lang="en-US" sz="1600" dirty="0" smtClean="0"/>
                        <a:t>Drug</a:t>
                      </a:r>
                      <a:r>
                        <a:rPr lang="en-US" sz="1600" baseline="0" dirty="0" smtClean="0"/>
                        <a:t> Comparisons</a:t>
                      </a:r>
                      <a:endParaRPr lang="en-US" sz="1600" dirty="0"/>
                    </a:p>
                  </a:txBody>
                  <a:tcPr marL="93165" marR="93165"/>
                </a:tc>
                <a:tc>
                  <a:txBody>
                    <a:bodyPr/>
                    <a:lstStyle/>
                    <a:p>
                      <a:pPr algn="ctr"/>
                      <a:r>
                        <a:rPr lang="en-US" sz="1600" dirty="0" smtClean="0"/>
                        <a:t>Strength </a:t>
                      </a:r>
                      <a:br>
                        <a:rPr lang="en-US" sz="1600" dirty="0" smtClean="0"/>
                      </a:br>
                      <a:r>
                        <a:rPr lang="en-US" sz="1600" dirty="0" smtClean="0"/>
                        <a:t>of Evidence</a:t>
                      </a:r>
                      <a:endParaRPr lang="en-US" sz="1600" dirty="0"/>
                    </a:p>
                  </a:txBody>
                  <a:tcPr marL="93165" marR="93165"/>
                </a:tc>
              </a:tr>
              <a:tr h="1082049">
                <a:tc>
                  <a:txBody>
                    <a:bodyPr/>
                    <a:lstStyle/>
                    <a:p>
                      <a:r>
                        <a:rPr lang="en-US" sz="1600" dirty="0" smtClean="0"/>
                        <a:t>Mild to moderate</a:t>
                      </a:r>
                      <a:br>
                        <a:rPr lang="en-US" sz="1600" dirty="0" smtClean="0"/>
                      </a:br>
                      <a:r>
                        <a:rPr lang="en-US" sz="1600" baseline="0" dirty="0" smtClean="0"/>
                        <a:t>hypoglycemia</a:t>
                      </a:r>
                      <a:endParaRPr lang="en-US" sz="1600" dirty="0"/>
                    </a:p>
                  </a:txBody>
                  <a:tcPr marL="93165" marR="93165"/>
                </a:tc>
                <a:tc>
                  <a:txBody>
                    <a:bodyPr/>
                    <a:lstStyle/>
                    <a:p>
                      <a:pPr algn="l"/>
                      <a:r>
                        <a:rPr lang="en-US" sz="1600" dirty="0" smtClean="0"/>
                        <a:t>When compared with </a:t>
                      </a:r>
                      <a:r>
                        <a:rPr lang="en-US" sz="1600" baseline="0" dirty="0" smtClean="0"/>
                        <a:t>MET monotherapy:</a:t>
                      </a:r>
                    </a:p>
                    <a:p>
                      <a:pPr marL="171450" indent="-114300" algn="l">
                        <a:buFont typeface="Arial" pitchFamily="34" charset="0"/>
                        <a:buChar char="•"/>
                      </a:pPr>
                      <a:r>
                        <a:rPr lang="en-US" sz="1600" baseline="0" dirty="0" smtClean="0"/>
                        <a:t>MET/SU is associated with an increased risk.</a:t>
                      </a:r>
                    </a:p>
                    <a:p>
                      <a:pPr marL="171450" indent="-114300" algn="l">
                        <a:buFont typeface="Arial" pitchFamily="34" charset="0"/>
                        <a:buChar char="•"/>
                      </a:pPr>
                      <a:r>
                        <a:rPr lang="en-US" sz="1600" baseline="0" dirty="0" smtClean="0"/>
                        <a:t>MET/TZD is associated with an increased risk.</a:t>
                      </a:r>
                    </a:p>
                    <a:p>
                      <a:pPr marL="171450" indent="-114300" algn="l">
                        <a:buFont typeface="Arial" pitchFamily="34" charset="0"/>
                        <a:buChar char="•"/>
                      </a:pPr>
                      <a:r>
                        <a:rPr lang="en-US" sz="1600" baseline="0" dirty="0" smtClean="0"/>
                        <a:t>MET/DPP-4 inhibitors are associated with a similar risk.</a:t>
                      </a:r>
                      <a:endParaRPr lang="en-US" sz="1600" b="0" baseline="0" dirty="0" smtClean="0"/>
                    </a:p>
                  </a:txBody>
                  <a:tcPr marL="93165" marR="93165"/>
                </a:tc>
                <a:tc>
                  <a:txBody>
                    <a:bodyPr/>
                    <a:lstStyle/>
                    <a:p>
                      <a:endParaRPr lang="en-US" sz="1600" dirty="0" smtClean="0"/>
                    </a:p>
                    <a:p>
                      <a:r>
                        <a:rPr lang="en-US" sz="1600" dirty="0" smtClean="0"/>
                        <a:t>Moderate</a:t>
                      </a:r>
                    </a:p>
                    <a:p>
                      <a:r>
                        <a:rPr lang="en-US" sz="1600" dirty="0" smtClean="0"/>
                        <a:t>Moderate</a:t>
                      </a:r>
                    </a:p>
                    <a:p>
                      <a:r>
                        <a:rPr lang="en-US" sz="1600" dirty="0" smtClean="0"/>
                        <a:t>Moderate</a:t>
                      </a:r>
                    </a:p>
                  </a:txBody>
                  <a:tcPr marL="93165" marR="93165"/>
                </a:tc>
              </a:tr>
              <a:tr h="1436853">
                <a:tc>
                  <a:txBody>
                    <a:bodyPr/>
                    <a:lstStyle/>
                    <a:p>
                      <a:r>
                        <a:rPr lang="en-US" sz="1600" dirty="0" smtClean="0"/>
                        <a:t>GI adverse events</a:t>
                      </a:r>
                      <a:endParaRPr lang="en-US" sz="1600" dirty="0"/>
                    </a:p>
                  </a:txBody>
                  <a:tcPr marL="93165" marR="93165"/>
                </a:tc>
                <a:tc>
                  <a:txBody>
                    <a:bodyPr/>
                    <a:lstStyle/>
                    <a:p>
                      <a:pPr algn="l"/>
                      <a:r>
                        <a:rPr lang="en-US" sz="1600" dirty="0" smtClean="0"/>
                        <a:t>MET is associated with more GI adverse events than these combinations if the dose</a:t>
                      </a:r>
                      <a:r>
                        <a:rPr lang="en-US" sz="1600" baseline="0" dirty="0" smtClean="0"/>
                        <a:t> of MET is higher in the monotherapy arm</a:t>
                      </a:r>
                      <a:r>
                        <a:rPr lang="en-US" sz="1600" dirty="0" smtClean="0"/>
                        <a:t>:</a:t>
                      </a:r>
                    </a:p>
                    <a:p>
                      <a:pPr marL="171450" indent="-114300" algn="l">
                        <a:buFont typeface="Arial" pitchFamily="34" charset="0"/>
                        <a:buChar char="•"/>
                      </a:pPr>
                      <a:r>
                        <a:rPr lang="en-US" sz="1600" dirty="0" smtClean="0"/>
                        <a:t>MET/SUs</a:t>
                      </a:r>
                    </a:p>
                    <a:p>
                      <a:pPr marL="171450" indent="-114300" algn="l">
                        <a:buFont typeface="Arial" pitchFamily="34" charset="0"/>
                        <a:buChar char="•"/>
                      </a:pPr>
                      <a:r>
                        <a:rPr lang="en-US" sz="1600" dirty="0" smtClean="0"/>
                        <a:t>MET/TZDs</a:t>
                      </a:r>
                      <a:endParaRPr lang="en-US" sz="1600" b="0" dirty="0" smtClean="0"/>
                    </a:p>
                  </a:txBody>
                  <a:tcPr marL="93165" marR="93165"/>
                </a:tc>
                <a:tc>
                  <a:txBody>
                    <a:bodyPr/>
                    <a:lstStyle/>
                    <a:p>
                      <a:endParaRPr lang="en-US" sz="1600" dirty="0" smtClean="0"/>
                    </a:p>
                    <a:p>
                      <a:endParaRPr lang="en-US" sz="1600" dirty="0" smtClean="0"/>
                    </a:p>
                    <a:p>
                      <a:endParaRPr lang="en-US" sz="1600" dirty="0" smtClean="0"/>
                    </a:p>
                    <a:p>
                      <a:r>
                        <a:rPr lang="en-US" sz="1600" dirty="0" smtClean="0"/>
                        <a:t>Moderate</a:t>
                      </a:r>
                    </a:p>
                    <a:p>
                      <a:r>
                        <a:rPr lang="en-US" sz="1600" dirty="0" smtClean="0"/>
                        <a:t>Moderate</a:t>
                      </a:r>
                    </a:p>
                  </a:txBody>
                  <a:tcPr marL="93165" marR="93165"/>
                </a:tc>
              </a:tr>
              <a:tr h="634888">
                <a:tc>
                  <a:txBody>
                    <a:bodyPr/>
                    <a:lstStyle/>
                    <a:p>
                      <a:r>
                        <a:rPr lang="en-US" sz="1600" dirty="0" smtClean="0"/>
                        <a:t>Hip/nonhip</a:t>
                      </a:r>
                      <a:r>
                        <a:rPr lang="en-US" sz="1600" baseline="0" dirty="0" smtClean="0"/>
                        <a:t> </a:t>
                      </a:r>
                      <a:br>
                        <a:rPr lang="en-US" sz="1600" baseline="0" dirty="0" smtClean="0"/>
                      </a:br>
                      <a:r>
                        <a:rPr lang="en-US" sz="1600" baseline="0" dirty="0" smtClean="0"/>
                        <a:t>fractures</a:t>
                      </a:r>
                      <a:endParaRPr lang="en-US" sz="1600" dirty="0"/>
                    </a:p>
                  </a:txBody>
                  <a:tcPr marL="93165" marR="93165"/>
                </a:tc>
                <a:tc>
                  <a:txBody>
                    <a:bodyPr/>
                    <a:lstStyle/>
                    <a:p>
                      <a:pPr algn="l"/>
                      <a:r>
                        <a:rPr lang="en-US" sz="1600" dirty="0" smtClean="0"/>
                        <a:t>MET/TZD is associated with higher rates of bone fractures than MET.</a:t>
                      </a:r>
                      <a:endParaRPr lang="en-US" sz="1600" b="1" dirty="0"/>
                    </a:p>
                  </a:txBody>
                  <a:tcPr marL="93165" marR="93165"/>
                </a:tc>
                <a:tc>
                  <a:txBody>
                    <a:bodyPr/>
                    <a:lstStyle/>
                    <a:p>
                      <a:r>
                        <a:rPr lang="en-US" sz="1600" dirty="0" smtClean="0"/>
                        <a:t>High</a:t>
                      </a:r>
                    </a:p>
                    <a:p>
                      <a:endParaRPr lang="en-US" sz="1600" dirty="0"/>
                    </a:p>
                  </a:txBody>
                  <a:tcPr marL="93165" marR="93165"/>
                </a:tc>
              </a:tr>
              <a:tr h="58095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t>DPP-4 inhibitors = dipeptidyl peptidase-4 inhibitors; GI = gastrointestinal; MET = metformin; SU = second-generation sulfonylureas; TZD = thiazolidinediones.</a:t>
                      </a:r>
                      <a:endParaRPr lang="en-US" sz="800" dirty="0"/>
                    </a:p>
                  </a:txBody>
                  <a:tcPr marL="93165" marR="93165"/>
                </a:tc>
                <a:tc hMerge="1">
                  <a:txBody>
                    <a:bodyPr/>
                    <a:lstStyle/>
                    <a:p>
                      <a:pPr algn="r"/>
                      <a:endParaRPr lang="en-US" sz="1200" dirty="0"/>
                    </a:p>
                  </a:txBody>
                  <a:tcPr/>
                </a:tc>
                <a:tc hMerge="1">
                  <a:txBody>
                    <a:bodyPr/>
                    <a:lstStyle/>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p:cNvSpPr>
            <a:spLocks noGrp="1"/>
          </p:cNvSpPr>
          <p:nvPr>
            <p:ph type="title"/>
          </p:nvPr>
        </p:nvSpPr>
        <p:spPr/>
        <p:txBody>
          <a:bodyPr/>
          <a:lstStyle/>
          <a:p>
            <a:r>
              <a:rPr lang="en-US">
                <a:latin typeface="Trebuchet MS" charset="0"/>
              </a:rPr>
              <a:t>Adverse Events and Side Effects: </a:t>
            </a:r>
            <a:br>
              <a:rPr lang="en-US">
                <a:latin typeface="Trebuchet MS" charset="0"/>
              </a:rPr>
            </a:br>
            <a:r>
              <a:rPr lang="en-US">
                <a:latin typeface="Trebuchet MS" charset="0"/>
              </a:rPr>
              <a:t>Comparisons of Two-Drug Combination Therapies</a:t>
            </a:r>
          </a:p>
        </p:txBody>
      </p:sp>
      <p:graphicFrame>
        <p:nvGraphicFramePr>
          <p:cNvPr id="8" name="Content Placeholder 24"/>
          <p:cNvGraphicFramePr>
            <a:graphicFrameLocks noGrp="1"/>
          </p:cNvGraphicFramePr>
          <p:nvPr>
            <p:ph type="chart" idx="1"/>
            <p:extLst>
              <p:ext uri="{D42A27DB-BD31-4B8C-83A1-F6EECF244321}">
                <p14:modId xmlns:p14="http://schemas.microsoft.com/office/powerpoint/2010/main" val="701684396"/>
              </p:ext>
            </p:extLst>
          </p:nvPr>
        </p:nvGraphicFramePr>
        <p:xfrm>
          <a:off x="457200" y="1619250"/>
          <a:ext cx="8229601" cy="4402139"/>
        </p:xfrm>
        <a:graphic>
          <a:graphicData uri="http://schemas.openxmlformats.org/drawingml/2006/table">
            <a:tbl>
              <a:tblPr firstRow="1" bandRow="1">
                <a:tableStyleId>{C4B1156A-380E-4F78-BDF5-A606A8083BF9}</a:tableStyleId>
              </a:tblPr>
              <a:tblGrid>
                <a:gridCol w="1552756"/>
                <a:gridCol w="5322914"/>
                <a:gridCol w="1353931"/>
              </a:tblGrid>
              <a:tr h="823194">
                <a:tc>
                  <a:txBody>
                    <a:bodyPr/>
                    <a:lstStyle/>
                    <a:p>
                      <a:pPr algn="ctr"/>
                      <a:r>
                        <a:rPr lang="en-US" sz="1600" dirty="0" smtClean="0"/>
                        <a:t>Outcome</a:t>
                      </a:r>
                      <a:r>
                        <a:rPr lang="en-US" sz="1600" baseline="0" dirty="0" smtClean="0"/>
                        <a:t> </a:t>
                      </a:r>
                      <a:endParaRPr lang="en-US" sz="1600" dirty="0"/>
                    </a:p>
                  </a:txBody>
                  <a:tcPr marL="93165" marR="93165" marT="45733" marB="45733"/>
                </a:tc>
                <a:tc>
                  <a:txBody>
                    <a:bodyPr/>
                    <a:lstStyle/>
                    <a:p>
                      <a:pPr algn="ctr"/>
                      <a:r>
                        <a:rPr lang="en-US" sz="1600" dirty="0" smtClean="0"/>
                        <a:t>Drug</a:t>
                      </a:r>
                      <a:r>
                        <a:rPr lang="en-US" sz="1600" baseline="0" dirty="0" smtClean="0"/>
                        <a:t> Comparisons</a:t>
                      </a:r>
                      <a:endParaRPr lang="en-US" sz="1600" dirty="0"/>
                    </a:p>
                  </a:txBody>
                  <a:tcPr marL="93165" marR="93165" marT="45733" marB="45733"/>
                </a:tc>
                <a:tc>
                  <a:txBody>
                    <a:bodyPr/>
                    <a:lstStyle/>
                    <a:p>
                      <a:pPr algn="ctr"/>
                      <a:r>
                        <a:rPr lang="en-US" sz="1600" dirty="0" smtClean="0"/>
                        <a:t>Strength </a:t>
                      </a:r>
                      <a:br>
                        <a:rPr lang="en-US" sz="1600" dirty="0" smtClean="0"/>
                      </a:br>
                      <a:r>
                        <a:rPr lang="en-US" sz="1600" dirty="0" smtClean="0"/>
                        <a:t>of Evidence</a:t>
                      </a:r>
                      <a:endParaRPr lang="en-US" sz="1600" dirty="0"/>
                    </a:p>
                  </a:txBody>
                  <a:tcPr marL="93165" marR="93165" marT="45733" marB="45733"/>
                </a:tc>
              </a:tr>
              <a:tr h="1890298">
                <a:tc>
                  <a:txBody>
                    <a:bodyPr/>
                    <a:lstStyle/>
                    <a:p>
                      <a:r>
                        <a:rPr lang="en-US" sz="1600" dirty="0" smtClean="0"/>
                        <a:t>Mild to moderate</a:t>
                      </a:r>
                      <a:br>
                        <a:rPr lang="en-US" sz="1600" dirty="0" smtClean="0"/>
                      </a:br>
                      <a:r>
                        <a:rPr lang="en-US" sz="1600" baseline="0" dirty="0" smtClean="0"/>
                        <a:t>hypoglycemia</a:t>
                      </a:r>
                      <a:endParaRPr lang="en-US" sz="1600" dirty="0"/>
                    </a:p>
                  </a:txBody>
                  <a:tcPr marL="93165" marR="93165" marT="45733" marB="45733"/>
                </a:tc>
                <a:tc>
                  <a:txBody>
                    <a:bodyPr/>
                    <a:lstStyle/>
                    <a:p>
                      <a:pPr algn="l"/>
                      <a:r>
                        <a:rPr lang="en-US" sz="1600" dirty="0" smtClean="0"/>
                        <a:t>MET/SU is associated with higher levels of hypoglycemia than these combinations:</a:t>
                      </a:r>
                    </a:p>
                    <a:p>
                      <a:pPr marL="171450" indent="-114300" algn="l">
                        <a:buFont typeface="Arial" pitchFamily="34" charset="0"/>
                        <a:buChar char="•"/>
                      </a:pPr>
                      <a:r>
                        <a:rPr lang="en-US" sz="1600" baseline="0" dirty="0" smtClean="0"/>
                        <a:t>MET/TZDs</a:t>
                      </a:r>
                    </a:p>
                    <a:p>
                      <a:pPr marL="171450" indent="-114300" algn="l">
                        <a:buFont typeface="Arial" pitchFamily="34" charset="0"/>
                        <a:buChar char="•"/>
                      </a:pPr>
                      <a:r>
                        <a:rPr lang="en-US" sz="1600" baseline="0" dirty="0" smtClean="0"/>
                        <a:t>MET/GLP-1 receptor agonists</a:t>
                      </a:r>
                    </a:p>
                    <a:p>
                      <a:pPr marL="5715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dirty="0" smtClean="0"/>
                        <a:t>Modestly lower risk of hypoglycemia when MET is combined with a basal insulin rather than a premixed insulin</a:t>
                      </a:r>
                      <a:r>
                        <a:rPr lang="en-US" sz="1800" kern="1200" baseline="0" dirty="0" smtClean="0"/>
                        <a:t>.</a:t>
                      </a:r>
                      <a:endParaRPr lang="en-US" sz="1800" b="0" kern="1200" baseline="0" dirty="0" smtClean="0">
                        <a:solidFill>
                          <a:schemeClr val="dk1"/>
                        </a:solidFill>
                        <a:latin typeface="+mn-lt"/>
                        <a:ea typeface="+mn-ea"/>
                        <a:cs typeface="+mn-cs"/>
                      </a:endParaRPr>
                    </a:p>
                  </a:txBody>
                  <a:tcPr marL="93165" marR="93165" marT="45733" marB="45733"/>
                </a:tc>
                <a:tc>
                  <a:txBody>
                    <a:bodyPr/>
                    <a:lstStyle/>
                    <a:p>
                      <a:endParaRPr lang="en-US" sz="1600" dirty="0" smtClean="0"/>
                    </a:p>
                    <a:p>
                      <a:endParaRPr lang="en-US" sz="1600" dirty="0" smtClean="0"/>
                    </a:p>
                    <a:p>
                      <a:pPr marL="285750" indent="-285750">
                        <a:buFont typeface="Arial"/>
                        <a:buChar char="•"/>
                      </a:pPr>
                      <a:r>
                        <a:rPr lang="en-US" sz="1600" dirty="0" smtClean="0"/>
                        <a:t>High</a:t>
                      </a:r>
                    </a:p>
                    <a:p>
                      <a:pPr marL="285750" indent="-285750">
                        <a:buFont typeface="Arial"/>
                        <a:buChar char="•"/>
                      </a:pPr>
                      <a:r>
                        <a:rPr lang="en-US" sz="1600" dirty="0" smtClean="0"/>
                        <a:t>Moderate</a:t>
                      </a:r>
                    </a:p>
                    <a:p>
                      <a:r>
                        <a:rPr lang="en-US" sz="1600" dirty="0" smtClean="0"/>
                        <a:t>Moderate</a:t>
                      </a:r>
                    </a:p>
                  </a:txBody>
                  <a:tcPr marL="93165" marR="93165" marT="45733" marB="45733"/>
                </a:tc>
              </a:tr>
              <a:tr h="579285">
                <a:tc>
                  <a:txBody>
                    <a:bodyPr/>
                    <a:lstStyle/>
                    <a:p>
                      <a:r>
                        <a:rPr lang="en-US" sz="1600" dirty="0" smtClean="0"/>
                        <a:t>GI adverse events</a:t>
                      </a:r>
                      <a:endParaRPr lang="en-US" sz="1600" dirty="0"/>
                    </a:p>
                  </a:txBody>
                  <a:tcPr marL="93165" marR="93165" marT="45733" marB="45733"/>
                </a:tc>
                <a:tc>
                  <a:txBody>
                    <a:bodyPr/>
                    <a:lstStyle/>
                    <a:p>
                      <a:pPr algn="l"/>
                      <a:r>
                        <a:rPr lang="en-US" sz="1600" dirty="0" smtClean="0"/>
                        <a:t>MET/SU is associated with more GI adverse events than SU/TZD.</a:t>
                      </a:r>
                      <a:endParaRPr lang="en-US" sz="1600" b="1" dirty="0" smtClean="0"/>
                    </a:p>
                  </a:txBody>
                  <a:tcPr marL="93165" marR="93165" marT="45733" marB="45733"/>
                </a:tc>
                <a:tc>
                  <a:txBody>
                    <a:bodyPr/>
                    <a:lstStyle/>
                    <a:p>
                      <a:r>
                        <a:rPr lang="en-US" sz="1600" dirty="0" smtClean="0"/>
                        <a:t>Moderate</a:t>
                      </a:r>
                    </a:p>
                  </a:txBody>
                  <a:tcPr marL="93165" marR="93165" marT="45733" marB="45733"/>
                </a:tc>
              </a:tr>
              <a:tr h="579285">
                <a:tc>
                  <a:txBody>
                    <a:bodyPr/>
                    <a:lstStyle/>
                    <a:p>
                      <a:r>
                        <a:rPr lang="en-US" sz="1600" dirty="0" smtClean="0"/>
                        <a:t>Hip/nonhip</a:t>
                      </a:r>
                      <a:r>
                        <a:rPr lang="en-US" sz="1600" baseline="0" dirty="0" smtClean="0"/>
                        <a:t> </a:t>
                      </a:r>
                      <a:br>
                        <a:rPr lang="en-US" sz="1600" baseline="0" dirty="0" smtClean="0"/>
                      </a:br>
                      <a:r>
                        <a:rPr lang="en-US" sz="1600" baseline="0" dirty="0" smtClean="0"/>
                        <a:t>fractures</a:t>
                      </a:r>
                      <a:endParaRPr lang="en-US" sz="1600" dirty="0"/>
                    </a:p>
                  </a:txBody>
                  <a:tcPr marL="93165" marR="93165" marT="45733" marB="45733"/>
                </a:tc>
                <a:tc>
                  <a:txBody>
                    <a:bodyPr/>
                    <a:lstStyle/>
                    <a:p>
                      <a:pPr algn="l"/>
                      <a:r>
                        <a:rPr lang="en-US" sz="1600" dirty="0" smtClean="0"/>
                        <a:t>TZD combinations are associated with higher rates of bone fractures than MET/SU.</a:t>
                      </a:r>
                      <a:endParaRPr lang="en-US" sz="1600" b="1" dirty="0"/>
                    </a:p>
                  </a:txBody>
                  <a:tcPr marL="93165" marR="93165" marT="45733" marB="45733"/>
                </a:tc>
                <a:tc>
                  <a:txBody>
                    <a:bodyPr/>
                    <a:lstStyle/>
                    <a:p>
                      <a:r>
                        <a:rPr lang="en-US" sz="1600" dirty="0" smtClean="0"/>
                        <a:t>High</a:t>
                      </a:r>
                    </a:p>
                    <a:p>
                      <a:endParaRPr lang="en-US" sz="1600" dirty="0"/>
                    </a:p>
                  </a:txBody>
                  <a:tcPr marL="93165" marR="93165" marT="45733" marB="45733"/>
                </a:tc>
              </a:tr>
              <a:tr h="53007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t>GI = gastrointestinal; GLP-1 receptor agonists = glucagon-like peptide-1 receptor agonists; MET = metformin; </a:t>
                      </a:r>
                      <a:br>
                        <a:rPr lang="en-US" sz="1200" kern="1200" baseline="0" dirty="0" smtClean="0"/>
                      </a:br>
                      <a:r>
                        <a:rPr lang="en-US" sz="1200" kern="1200" baseline="0" dirty="0" smtClean="0"/>
                        <a:t>SU = second-generation sulfonylureas; TZD = thiazolidinediones.</a:t>
                      </a:r>
                      <a:endParaRPr lang="en-US" sz="800" dirty="0"/>
                    </a:p>
                  </a:txBody>
                  <a:tcPr marL="93165" marR="93165" marT="45733" marB="45733"/>
                </a:tc>
                <a:tc hMerge="1">
                  <a:txBody>
                    <a:bodyPr/>
                    <a:lstStyle/>
                    <a:p>
                      <a:pPr algn="r"/>
                      <a:endParaRPr lang="en-US" sz="1200" dirty="0"/>
                    </a:p>
                  </a:txBody>
                  <a:tcPr/>
                </a:tc>
                <a:tc hMerge="1">
                  <a:txBody>
                    <a:bodyPr/>
                    <a:lstStyle/>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364570"/>
            <a:ext cx="7772400" cy="1362075"/>
          </a:xfrm>
        </p:spPr>
        <p:txBody>
          <a:bodyPr rtlCol="0">
            <a:normAutofit/>
          </a:bodyPr>
          <a:lstStyle/>
          <a:p>
            <a:pPr fontAlgn="auto">
              <a:spcAft>
                <a:spcPts val="0"/>
              </a:spcAft>
              <a:defRPr/>
            </a:pPr>
            <a:r>
              <a:rPr lang="en-US" dirty="0" smtClean="0">
                <a:ea typeface="+mj-ea"/>
              </a:rPr>
              <a:t>Key question 4: Differences in Population subgroups</a:t>
            </a:r>
            <a:endParaRPr lang="en-US" dirty="0">
              <a:ea typeface="+mj-ea"/>
            </a:endParaRPr>
          </a:p>
        </p:txBody>
      </p:sp>
      <p:sp>
        <p:nvSpPr>
          <p:cNvPr id="4" name="Content Placeholder 2"/>
          <p:cNvSpPr txBox="1">
            <a:spLocks/>
          </p:cNvSpPr>
          <p:nvPr/>
        </p:nvSpPr>
        <p:spPr bwMode="auto">
          <a:xfrm>
            <a:off x="722312" y="2779485"/>
            <a:ext cx="7964487" cy="173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1pPr>
            <a:lvl2pPr marL="457200" indent="0" algn="l" defTabSz="457200" rtl="0" fontAlgn="base">
              <a:spcBef>
                <a:spcPct val="20000"/>
              </a:spcBef>
              <a:spcAft>
                <a:spcPct val="0"/>
              </a:spcAft>
              <a:buFont typeface="Arial" charset="0"/>
              <a:buNone/>
              <a:defRPr sz="1800" kern="1200">
                <a:solidFill>
                  <a:schemeClr val="tx1">
                    <a:tint val="75000"/>
                  </a:schemeClr>
                </a:solidFill>
                <a:latin typeface="+mn-lt"/>
                <a:ea typeface="ＭＳ Ｐゴシック" charset="0"/>
                <a:cs typeface="+mn-cs"/>
              </a:defRPr>
            </a:lvl2pPr>
            <a:lvl3pPr marL="914400" indent="0" algn="l" defTabSz="457200" rtl="0" fontAlgn="base">
              <a:spcBef>
                <a:spcPct val="20000"/>
              </a:spcBef>
              <a:spcAft>
                <a:spcPct val="0"/>
              </a:spcAft>
              <a:buFont typeface="Arial" charset="0"/>
              <a:buNone/>
              <a:defRPr sz="1600" kern="1200">
                <a:solidFill>
                  <a:schemeClr val="tx1">
                    <a:tint val="75000"/>
                  </a:schemeClr>
                </a:solidFill>
                <a:latin typeface="+mn-lt"/>
                <a:ea typeface="ＭＳ Ｐゴシック" charset="0"/>
                <a:cs typeface="+mn-cs"/>
              </a:defRPr>
            </a:lvl3pPr>
            <a:lvl4pPr marL="1371600" indent="0" algn="l" defTabSz="457200" rtl="0" fontAlgn="base">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4pPr>
            <a:lvl5pPr marL="1828800" indent="0" algn="l" defTabSz="457200" rtl="0" fontAlgn="base">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80000"/>
              </a:lnSpc>
            </a:pPr>
            <a:r>
              <a:rPr lang="en-US" sz="2500" dirty="0" smtClean="0">
                <a:solidFill>
                  <a:srgbClr val="000000"/>
                </a:solidFill>
                <a:latin typeface="Calibri" charset="0"/>
              </a:rPr>
              <a:t>Do the safety and effectiveness of these treatment options (see list of comparisons) differ across subgroups of adults with type 2 diabetes, in particular for adults age 65 or older, in terms of mortality, hypoglycemia, cardiovascular, and cerebrovascular outcomes?</a:t>
            </a:r>
            <a:endParaRPr lang="en-US" sz="2500" dirty="0">
              <a:solidFill>
                <a:srgbClr val="000000"/>
              </a:solidFill>
              <a:latin typeface="Calibri"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ea typeface="+mj-ea"/>
              </a:rPr>
              <a:t>Comparative Effectiveness and Safety in Subpopulations</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a:buChar char="•"/>
              <a:defRPr/>
            </a:pPr>
            <a:r>
              <a:rPr lang="en-US" dirty="0">
                <a:ea typeface="+mn-ea"/>
              </a:rPr>
              <a:t>Twenty-eight studies addressed medication effectiveness and safety in subpopulations. </a:t>
            </a:r>
          </a:p>
          <a:p>
            <a:pPr fontAlgn="auto">
              <a:spcAft>
                <a:spcPts val="0"/>
              </a:spcAft>
              <a:buFont typeface="Arial"/>
              <a:buChar char="•"/>
              <a:defRPr/>
            </a:pPr>
            <a:r>
              <a:rPr lang="en-US" dirty="0">
                <a:ea typeface="+mn-ea"/>
              </a:rPr>
              <a:t>When compared to men, women taking RSG either as </a:t>
            </a:r>
            <a:r>
              <a:rPr lang="en-US" dirty="0" err="1">
                <a:ea typeface="+mn-ea"/>
              </a:rPr>
              <a:t>monotherapy</a:t>
            </a:r>
            <a:r>
              <a:rPr lang="en-US" dirty="0">
                <a:ea typeface="+mn-ea"/>
              </a:rPr>
              <a:t> or in combination were at higher risk for bone fractures than were those taking MET alone or in combination with SUs.</a:t>
            </a:r>
          </a:p>
          <a:p>
            <a:pPr fontAlgn="auto">
              <a:spcAft>
                <a:spcPts val="0"/>
              </a:spcAft>
              <a:buFont typeface="Arial"/>
              <a:buChar char="•"/>
              <a:defRPr/>
            </a:pPr>
            <a:r>
              <a:rPr lang="en-US" dirty="0">
                <a:ea typeface="+mn-ea"/>
              </a:rPr>
              <a:t>However, for the majority of comparisons, the available studies did not have sufficient power to allow for subgroup analyses, and few studies occurred exclusively in a subpopulation. </a:t>
            </a:r>
          </a:p>
          <a:p>
            <a:pPr fontAlgn="auto">
              <a:spcAft>
                <a:spcPts val="0"/>
              </a:spcAft>
              <a:buFont typeface="Arial"/>
              <a:buChar char="•"/>
              <a:defRPr/>
            </a:pPr>
            <a:r>
              <a:rPr lang="en-US" dirty="0">
                <a:ea typeface="+mn-ea"/>
              </a:rPr>
              <a:t>There was no conclusive information to predict which subgroups of patients might differentially respond to alternative treatments</a:t>
            </a:r>
            <a:r>
              <a:rPr lang="en-US" dirty="0" smtClean="0">
                <a:ea typeface="+mn-ea"/>
              </a:rPr>
              <a:t>.</a:t>
            </a:r>
            <a:endParaRPr lang="en-US" dirty="0">
              <a:ea typeface="+mn-ea"/>
            </a:endParaRPr>
          </a:p>
        </p:txBody>
      </p:sp>
      <p:sp>
        <p:nvSpPr>
          <p:cNvPr id="88067" name="Rectangle 3"/>
          <p:cNvSpPr>
            <a:spLocks noChangeArrowheads="1"/>
          </p:cNvSpPr>
          <p:nvPr/>
        </p:nvSpPr>
        <p:spPr bwMode="auto">
          <a:xfrm>
            <a:off x="1536700" y="6108700"/>
            <a:ext cx="578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Calibri" charset="0"/>
              </a:rPr>
              <a:t>MET = metformin; SU = second generation sulfonyl urea; RSG - rosiglitazone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Remaining Issues	</a:t>
            </a:r>
            <a:endParaRPr lang="en-US" dirty="0">
              <a:ea typeface="+mj-ea"/>
            </a:endParaRPr>
          </a:p>
        </p:txBody>
      </p:sp>
      <p:sp>
        <p:nvSpPr>
          <p:cNvPr id="3" name="Text Placeholder 2"/>
          <p:cNvSpPr>
            <a:spLocks noGrp="1"/>
          </p:cNvSpPr>
          <p:nvPr>
            <p:ph type="body" idx="1"/>
          </p:nvPr>
        </p:nvSpPr>
        <p:spPr>
          <a:xfrm>
            <a:off x="722313" y="4297363"/>
            <a:ext cx="7772400" cy="1500187"/>
          </a:xfrm>
        </p:spPr>
        <p:txBody>
          <a:bodyPr rtlCol="0">
            <a:normAutofit/>
          </a:bodyPr>
          <a:lstStyle/>
          <a:p>
            <a:pPr fontAlgn="auto">
              <a:spcAft>
                <a:spcPts val="0"/>
              </a:spcAft>
              <a:buFont typeface="Arial"/>
              <a:buNone/>
              <a:defRPr/>
            </a:pPr>
            <a:r>
              <a:rPr lang="en-US" dirty="0" smtClean="0">
                <a:ea typeface="+mn-ea"/>
              </a:rPr>
              <a:t>Gaps in Knowledge</a:t>
            </a:r>
            <a:endParaRPr lang="en-US" dirty="0">
              <a:ea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Calibri" charset="0"/>
              </a:rPr>
              <a:t>Gaps in Knowledge</a:t>
            </a:r>
          </a:p>
        </p:txBody>
      </p:sp>
      <p:sp>
        <p:nvSpPr>
          <p:cNvPr id="3" name="Content Placeholder 2"/>
          <p:cNvSpPr>
            <a:spLocks noGrp="1"/>
          </p:cNvSpPr>
          <p:nvPr>
            <p:ph idx="1"/>
          </p:nvPr>
        </p:nvSpPr>
        <p:spPr/>
        <p:txBody>
          <a:bodyPr rtlCol="0">
            <a:noAutofit/>
          </a:bodyPr>
          <a:lstStyle/>
          <a:p>
            <a:pPr fontAlgn="auto">
              <a:spcAft>
                <a:spcPts val="0"/>
              </a:spcAft>
              <a:buFont typeface="Arial"/>
              <a:buChar char="•"/>
              <a:defRPr/>
            </a:pPr>
            <a:r>
              <a:rPr lang="en-US" sz="2200" dirty="0">
                <a:ea typeface="+mn-ea"/>
              </a:rPr>
              <a:t>Studies are needed to address the efficacy of treatments for:</a:t>
            </a:r>
          </a:p>
          <a:p>
            <a:pPr lvl="1" fontAlgn="auto">
              <a:spcAft>
                <a:spcPts val="0"/>
              </a:spcAft>
              <a:buFont typeface="Arial"/>
              <a:buChar char="•"/>
              <a:defRPr/>
            </a:pPr>
            <a:r>
              <a:rPr lang="en-US" sz="2000" dirty="0">
                <a:ea typeface="+mn-ea"/>
              </a:rPr>
              <a:t>Patients with type 2 diabetes who have varying levels of underlying cardiovascular and renal disease.</a:t>
            </a:r>
          </a:p>
          <a:p>
            <a:pPr lvl="1" fontAlgn="auto">
              <a:spcAft>
                <a:spcPts val="0"/>
              </a:spcAft>
              <a:buFont typeface="Arial"/>
              <a:buChar char="•"/>
              <a:defRPr/>
            </a:pPr>
            <a:r>
              <a:rPr lang="en-US" sz="2000" dirty="0">
                <a:ea typeface="+mn-ea"/>
              </a:rPr>
              <a:t>Persons of different ethnic groups or variant forms of type 2 diabetes.</a:t>
            </a:r>
          </a:p>
          <a:p>
            <a:pPr fontAlgn="auto">
              <a:spcAft>
                <a:spcPts val="0"/>
              </a:spcAft>
              <a:buFont typeface="Arial"/>
              <a:buChar char="•"/>
              <a:defRPr/>
            </a:pPr>
            <a:r>
              <a:rPr lang="en-US" sz="2200" dirty="0">
                <a:ea typeface="+mn-ea"/>
              </a:rPr>
              <a:t>Additional comparative studies are needed including:</a:t>
            </a:r>
          </a:p>
          <a:p>
            <a:pPr lvl="1" fontAlgn="auto">
              <a:spcAft>
                <a:spcPts val="0"/>
              </a:spcAft>
              <a:buFont typeface="Arial"/>
              <a:buChar char="•"/>
              <a:defRPr/>
            </a:pPr>
            <a:r>
              <a:rPr lang="en-US" sz="2000" dirty="0">
                <a:ea typeface="+mn-ea"/>
              </a:rPr>
              <a:t>Comparisons of newer medications.</a:t>
            </a:r>
          </a:p>
          <a:p>
            <a:pPr lvl="1" fontAlgn="auto">
              <a:spcAft>
                <a:spcPts val="0"/>
              </a:spcAft>
              <a:buFont typeface="Arial"/>
              <a:buChar char="•"/>
              <a:defRPr/>
            </a:pPr>
            <a:r>
              <a:rPr lang="en-US" sz="2000" dirty="0">
                <a:ea typeface="+mn-ea"/>
              </a:rPr>
              <a:t>Combinations with basal or premixed insulin and MET or other </a:t>
            </a:r>
            <a:r>
              <a:rPr lang="en-US" sz="2000" dirty="0" err="1">
                <a:ea typeface="+mn-ea"/>
              </a:rPr>
              <a:t>antidiabetic</a:t>
            </a:r>
            <a:r>
              <a:rPr lang="en-US" sz="2000" dirty="0">
                <a:ea typeface="+mn-ea"/>
              </a:rPr>
              <a:t> agents.</a:t>
            </a:r>
          </a:p>
          <a:p>
            <a:pPr lvl="1" fontAlgn="auto">
              <a:spcAft>
                <a:spcPts val="0"/>
              </a:spcAft>
              <a:buFont typeface="Arial"/>
              <a:buChar char="•"/>
              <a:defRPr/>
            </a:pPr>
            <a:r>
              <a:rPr lang="en-US" sz="2000" dirty="0">
                <a:ea typeface="+mn-ea"/>
              </a:rPr>
              <a:t>Additional two-drug combinations. </a:t>
            </a:r>
          </a:p>
          <a:p>
            <a:pPr fontAlgn="auto">
              <a:spcAft>
                <a:spcPts val="0"/>
              </a:spcAft>
              <a:buFont typeface="Arial"/>
              <a:buChar char="•"/>
              <a:defRPr/>
            </a:pPr>
            <a:r>
              <a:rPr lang="en-US" sz="2200" dirty="0">
                <a:ea typeface="+mn-ea"/>
              </a:rPr>
              <a:t>Sufficient data on event rates are needed to analyze major clinically important outcomes, adverse events, and long-term complications of type 2 diabetes</a:t>
            </a:r>
            <a:r>
              <a:rPr lang="en-US" sz="2200" dirty="0" smtClean="0">
                <a:ea typeface="+mn-ea"/>
              </a:rPr>
              <a:t>.</a:t>
            </a:r>
            <a:endParaRPr lang="en-US" sz="2200" dirty="0">
              <a:ea typeface="+mn-ea"/>
            </a:endParaRPr>
          </a:p>
        </p:txBody>
      </p:sp>
      <p:sp>
        <p:nvSpPr>
          <p:cNvPr id="91139" name="Rectangle 3"/>
          <p:cNvSpPr>
            <a:spLocks noChangeArrowheads="1"/>
          </p:cNvSpPr>
          <p:nvPr/>
        </p:nvSpPr>
        <p:spPr bwMode="auto">
          <a:xfrm>
            <a:off x="1536700" y="6108700"/>
            <a:ext cx="578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Calibri" charset="0"/>
              </a:rPr>
              <a:t>MET = metformin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Calibri" charset="0"/>
              </a:rPr>
              <a:t>Disclosure Policy</a:t>
            </a:r>
          </a:p>
        </p:txBody>
      </p:sp>
      <p:sp>
        <p:nvSpPr>
          <p:cNvPr id="3" name="Content Placeholder 2"/>
          <p:cNvSpPr>
            <a:spLocks noGrp="1"/>
          </p:cNvSpPr>
          <p:nvPr>
            <p:ph idx="1"/>
          </p:nvPr>
        </p:nvSpPr>
        <p:spPr/>
        <p:txBody>
          <a:bodyPr>
            <a:normAutofit/>
          </a:bodyPr>
          <a:lstStyle/>
          <a:p>
            <a:pPr marL="0" indent="0">
              <a:lnSpc>
                <a:spcPct val="80000"/>
              </a:lnSpc>
              <a:buFont typeface="Arial" charset="0"/>
              <a:buNone/>
            </a:pPr>
            <a:r>
              <a:rPr lang="en-US" sz="1300">
                <a:latin typeface="Calibri" charset="0"/>
              </a:rPr>
              <a:t>PRIME Education Inc. (PRIME®) endorses the standards of the ACCME, as well as those of the AANP, ANCC and ACPE, that require everyone in a position to control the content of a CME/CE activity to disclose all financial relationships with commercial interests that are related to the content of the CME/CE activity.  CME/CE activities must be balanced, independent of commercial bias and promote improvements or quality in healthcare.  All recommendations involving clinical medicine must be based on evidence accepted within the medical profession.  </a:t>
            </a:r>
          </a:p>
          <a:p>
            <a:pPr marL="0" indent="0">
              <a:lnSpc>
                <a:spcPct val="80000"/>
              </a:lnSpc>
              <a:buFont typeface="Arial" charset="0"/>
              <a:buNone/>
            </a:pPr>
            <a:r>
              <a:rPr lang="en-US" sz="1300">
                <a:latin typeface="Calibri" charset="0"/>
              </a:rPr>
              <a:t>A conflict of interest is created when individuals in a position to control the content of CME/CE have a relevant financial relationship with a commercial interest which therefore may bias his/her opinion and teaching.  This may include receiving a salary, royalty, intellectual property rights, consulting fee, honoraria, stocks or other financial benefits.  </a:t>
            </a:r>
          </a:p>
          <a:p>
            <a:pPr marL="0" indent="0">
              <a:lnSpc>
                <a:spcPct val="80000"/>
              </a:lnSpc>
              <a:buFont typeface="Arial" charset="0"/>
              <a:buNone/>
            </a:pPr>
            <a:r>
              <a:rPr lang="en-US" sz="1300">
                <a:latin typeface="Calibri" charset="0"/>
              </a:rPr>
              <a:t>PRIME® will identify, review and resolve all conflicts of interest that speakers, authors, course directors, planners, peer reviewers, or relevant staff disclose prior to an educational activity being delivered to learners. Disclosure of a relationship is not intended to suggest or condone bias in any presentation but is made to provide participants with information that might be of potential importance to their evaluation of a presentation. Disclosure information for speakers, authors, course directors, planners, peer reviewers, and/or relevant staff are provided with this activity.</a:t>
            </a:r>
          </a:p>
          <a:p>
            <a:pPr marL="0" indent="0">
              <a:lnSpc>
                <a:spcPct val="80000"/>
              </a:lnSpc>
              <a:buFont typeface="Arial" charset="0"/>
              <a:buNone/>
            </a:pPr>
            <a:r>
              <a:rPr lang="en-US" sz="1300">
                <a:latin typeface="Calibri" charset="0"/>
              </a:rPr>
              <a:t>Presentations that provide information in whole or in part related to non FDA approved uses of drugs and/or devices will disclose the unlabeled indications or the investigational nature of their proposed uses to the audience. Participants should refer to the official prescribing information for each product for discussion of approved indications, contraindications and warnings. Participants should verify all information and data before treating patients or employing any therapies prescribed in this educational activity. The opinions expressed in the educational activity are those of the presenting faculty and do not necessarily represent the views of PRIME®, the ACCME, AANP, ACPE, ANCC and other relevant accreditation bodies. </a:t>
            </a:r>
          </a:p>
          <a:p>
            <a:pPr marL="0" indent="0">
              <a:lnSpc>
                <a:spcPct val="80000"/>
              </a:lnSpc>
              <a:buFont typeface="Arial" charset="0"/>
              <a:buNone/>
            </a:pPr>
            <a:endParaRPr lang="en-US" sz="1300">
              <a:latin typeface="Calibri"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Calibri" charset="0"/>
              </a:rPr>
              <a:t>Clinical Bottom Line: HbA1c</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ea typeface="+mn-ea"/>
              </a:rPr>
              <a:t>On average many single agents reduce HbA1c by 1 percentage point </a:t>
            </a:r>
            <a:r>
              <a:rPr lang="en-US" dirty="0" smtClean="0">
                <a:solidFill>
                  <a:schemeClr val="accent3"/>
                </a:solidFill>
                <a:ea typeface="+mn-ea"/>
              </a:rPr>
              <a:t>(moderate to high)</a:t>
            </a:r>
          </a:p>
          <a:p>
            <a:pPr fontAlgn="auto">
              <a:spcAft>
                <a:spcPts val="0"/>
              </a:spcAft>
              <a:buFont typeface="Arial"/>
              <a:buChar char="•"/>
              <a:defRPr/>
            </a:pPr>
            <a:r>
              <a:rPr lang="en-US" dirty="0" smtClean="0">
                <a:ea typeface="+mn-ea"/>
              </a:rPr>
              <a:t>On average, combination therapies reduce HbA1c about 1 percentage point more than </a:t>
            </a:r>
            <a:r>
              <a:rPr lang="en-US" dirty="0" err="1" smtClean="0">
                <a:ea typeface="+mn-ea"/>
              </a:rPr>
              <a:t>monotherapies</a:t>
            </a:r>
            <a:r>
              <a:rPr lang="en-US" dirty="0" smtClean="0">
                <a:ea typeface="+mn-ea"/>
              </a:rPr>
              <a:t> </a:t>
            </a:r>
            <a:r>
              <a:rPr lang="en-US" dirty="0" smtClean="0">
                <a:solidFill>
                  <a:srgbClr val="9BBB59"/>
                </a:solidFill>
                <a:ea typeface="+mn-ea"/>
              </a:rPr>
              <a:t>(moderate to high)</a:t>
            </a:r>
          </a:p>
          <a:p>
            <a:pPr fontAlgn="auto">
              <a:spcAft>
                <a:spcPts val="0"/>
              </a:spcAft>
              <a:buFont typeface="Arial"/>
              <a:buChar char="•"/>
              <a:defRPr/>
            </a:pPr>
            <a:r>
              <a:rPr lang="en-US" dirty="0" smtClean="0">
                <a:ea typeface="+mn-ea"/>
              </a:rPr>
              <a:t>Some combinations are equally effective </a:t>
            </a:r>
            <a:r>
              <a:rPr lang="en-US" dirty="0" smtClean="0">
                <a:solidFill>
                  <a:srgbClr val="9BBB59"/>
                </a:solidFill>
                <a:ea typeface="+mn-ea"/>
              </a:rPr>
              <a:t>(moderate)</a:t>
            </a:r>
            <a:r>
              <a:rPr lang="en-US" dirty="0" smtClean="0">
                <a:ea typeface="+mn-ea"/>
              </a:rPr>
              <a:t>, and others, less studied, show promise </a:t>
            </a:r>
            <a:r>
              <a:rPr lang="en-US" dirty="0" smtClean="0">
                <a:solidFill>
                  <a:srgbClr val="9BBB59"/>
                </a:solidFill>
                <a:ea typeface="+mn-ea"/>
              </a:rPr>
              <a:t>(low)</a:t>
            </a:r>
            <a:endParaRPr lang="en-US" dirty="0">
              <a:solidFill>
                <a:srgbClr val="9BBB59"/>
              </a:solidFill>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Calibri" charset="0"/>
              </a:rPr>
              <a:t>Clinical Bottom Line: Weight</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a:buChar char="•"/>
              <a:defRPr/>
            </a:pPr>
            <a:r>
              <a:rPr lang="en-US" dirty="0" smtClean="0">
                <a:ea typeface="+mn-ea"/>
              </a:rPr>
              <a:t>MET </a:t>
            </a:r>
            <a:r>
              <a:rPr lang="en-US" dirty="0" err="1" smtClean="0">
                <a:ea typeface="+mn-ea"/>
              </a:rPr>
              <a:t>monotherapy</a:t>
            </a:r>
            <a:r>
              <a:rPr lang="en-US" dirty="0">
                <a:ea typeface="+mn-ea"/>
              </a:rPr>
              <a:t> </a:t>
            </a:r>
            <a:r>
              <a:rPr lang="en-US" dirty="0" smtClean="0">
                <a:ea typeface="+mn-ea"/>
              </a:rPr>
              <a:t>associated with less weight gain when compared to other </a:t>
            </a:r>
            <a:r>
              <a:rPr lang="en-US" dirty="0" err="1" smtClean="0">
                <a:ea typeface="+mn-ea"/>
              </a:rPr>
              <a:t>monotherapies</a:t>
            </a:r>
            <a:r>
              <a:rPr lang="en-US" dirty="0" smtClean="0">
                <a:ea typeface="+mn-ea"/>
              </a:rPr>
              <a:t> or combinations </a:t>
            </a:r>
            <a:r>
              <a:rPr lang="en-US" dirty="0" smtClean="0">
                <a:solidFill>
                  <a:srgbClr val="9BBB59"/>
                </a:solidFill>
                <a:ea typeface="+mn-ea"/>
              </a:rPr>
              <a:t>(moderate to high)</a:t>
            </a:r>
          </a:p>
          <a:p>
            <a:pPr fontAlgn="auto">
              <a:spcAft>
                <a:spcPts val="0"/>
              </a:spcAft>
              <a:buFont typeface="Arial"/>
              <a:buChar char="•"/>
              <a:defRPr/>
            </a:pPr>
            <a:r>
              <a:rPr lang="en-US" dirty="0" smtClean="0">
                <a:ea typeface="+mn-ea"/>
              </a:rPr>
              <a:t>GLP-1 receptor agonists associated with less weight gain that SUs </a:t>
            </a:r>
            <a:r>
              <a:rPr lang="en-US" dirty="0" smtClean="0">
                <a:solidFill>
                  <a:srgbClr val="9BBB59"/>
                </a:solidFill>
                <a:ea typeface="+mn-ea"/>
              </a:rPr>
              <a:t>(moderate)</a:t>
            </a:r>
          </a:p>
          <a:p>
            <a:pPr fontAlgn="auto">
              <a:spcAft>
                <a:spcPts val="0"/>
              </a:spcAft>
              <a:buFont typeface="Arial"/>
              <a:buChar char="•"/>
              <a:defRPr/>
            </a:pPr>
            <a:r>
              <a:rPr lang="en-US" dirty="0" smtClean="0">
                <a:ea typeface="+mn-ea"/>
              </a:rPr>
              <a:t>The combination MET/SU associated with less weight gain than were combinations with TZDs </a:t>
            </a:r>
            <a:r>
              <a:rPr lang="en-US" dirty="0" smtClean="0">
                <a:solidFill>
                  <a:srgbClr val="9BBB59"/>
                </a:solidFill>
                <a:ea typeface="+mn-ea"/>
              </a:rPr>
              <a:t>(moderate)</a:t>
            </a:r>
          </a:p>
          <a:p>
            <a:pPr fontAlgn="auto">
              <a:spcAft>
                <a:spcPts val="0"/>
              </a:spcAft>
              <a:buFont typeface="Arial"/>
              <a:buChar char="•"/>
              <a:defRPr/>
            </a:pPr>
            <a:r>
              <a:rPr lang="en-US" dirty="0" smtClean="0">
                <a:ea typeface="+mn-ea"/>
              </a:rPr>
              <a:t>Some newer agents in combination show promise for lower levels of weight gain </a:t>
            </a:r>
            <a:r>
              <a:rPr lang="en-US" dirty="0" smtClean="0">
                <a:solidFill>
                  <a:srgbClr val="9BBB59"/>
                </a:solidFill>
                <a:ea typeface="+mn-ea"/>
              </a:rPr>
              <a:t>(low)</a:t>
            </a:r>
            <a:endParaRPr lang="en-US" dirty="0">
              <a:solidFill>
                <a:srgbClr val="9BBB59"/>
              </a:solidFill>
              <a:ea typeface="+mn-ea"/>
            </a:endParaRPr>
          </a:p>
        </p:txBody>
      </p:sp>
      <p:sp>
        <p:nvSpPr>
          <p:cNvPr id="95235" name="Rectangle 3"/>
          <p:cNvSpPr>
            <a:spLocks noChangeArrowheads="1"/>
          </p:cNvSpPr>
          <p:nvPr/>
        </p:nvSpPr>
        <p:spPr bwMode="auto">
          <a:xfrm>
            <a:off x="1536700" y="6108700"/>
            <a:ext cx="5784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Calibri" charset="0"/>
              </a:rPr>
              <a:t>MET = metformin; SU = second generation sulfonyl urea; DPP-4  = dipeptidyl peptidase-4 inhibitor; GLP-1 = glucagon-like peptide-1 receptor agonist; TZD = Thiazolidinediones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Clinical Bottom Line: </a:t>
            </a:r>
            <a:br>
              <a:rPr lang="en-US" dirty="0" smtClean="0">
                <a:ea typeface="+mj-ea"/>
              </a:rPr>
            </a:br>
            <a:r>
              <a:rPr lang="en-US" dirty="0" smtClean="0">
                <a:ea typeface="+mj-ea"/>
              </a:rPr>
              <a:t>Risk of Adverse Effects</a:t>
            </a:r>
            <a:endParaRPr lang="en-US" dirty="0">
              <a:ea typeface="+mj-ea"/>
            </a:endParaRP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a:buChar char="•"/>
              <a:defRPr/>
            </a:pPr>
            <a:r>
              <a:rPr lang="en-US" dirty="0" smtClean="0">
                <a:ea typeface="+mn-ea"/>
              </a:rPr>
              <a:t>SUs and MEGs more likely to cause mild to moderate hypoglycemia than </a:t>
            </a:r>
            <a:r>
              <a:rPr lang="en-US" dirty="0" err="1" smtClean="0">
                <a:ea typeface="+mn-ea"/>
              </a:rPr>
              <a:t>monotherapy</a:t>
            </a:r>
            <a:r>
              <a:rPr lang="en-US" dirty="0" smtClean="0">
                <a:ea typeface="+mn-ea"/>
              </a:rPr>
              <a:t> with MET, TZD, or DPP-4 inhibitor </a:t>
            </a:r>
            <a:r>
              <a:rPr lang="en-US" dirty="0" smtClean="0">
                <a:solidFill>
                  <a:srgbClr val="9BBB59"/>
                </a:solidFill>
                <a:ea typeface="+mn-ea"/>
              </a:rPr>
              <a:t>(moderate to high)</a:t>
            </a:r>
          </a:p>
          <a:p>
            <a:pPr lvl="1" fontAlgn="auto">
              <a:spcAft>
                <a:spcPts val="0"/>
              </a:spcAft>
              <a:buFont typeface="Arial"/>
              <a:buChar char="–"/>
              <a:defRPr/>
            </a:pPr>
            <a:r>
              <a:rPr lang="en-US" dirty="0" smtClean="0">
                <a:ea typeface="+mn-ea"/>
              </a:rPr>
              <a:t>Combinations with MET increase risk of mild to moderate hypoglycemia except for MET/DPP-4 combinations when compared to MET </a:t>
            </a:r>
            <a:r>
              <a:rPr lang="en-US" dirty="0" err="1" smtClean="0">
                <a:ea typeface="+mn-ea"/>
              </a:rPr>
              <a:t>monotherapy</a:t>
            </a:r>
            <a:r>
              <a:rPr lang="en-US" dirty="0" smtClean="0">
                <a:ea typeface="+mn-ea"/>
              </a:rPr>
              <a:t> </a:t>
            </a:r>
            <a:r>
              <a:rPr lang="en-US" dirty="0" smtClean="0">
                <a:solidFill>
                  <a:srgbClr val="9BBB59"/>
                </a:solidFill>
                <a:ea typeface="+mn-ea"/>
              </a:rPr>
              <a:t>(moderate)</a:t>
            </a:r>
          </a:p>
          <a:p>
            <a:pPr lvl="1" fontAlgn="auto">
              <a:spcAft>
                <a:spcPts val="0"/>
              </a:spcAft>
              <a:buFont typeface="Arial"/>
              <a:buChar char="–"/>
              <a:defRPr/>
            </a:pPr>
            <a:r>
              <a:rPr lang="en-US" dirty="0" smtClean="0">
                <a:ea typeface="+mn-ea"/>
              </a:rPr>
              <a:t>MET associated with more GI adverse events when compared to other agents </a:t>
            </a:r>
            <a:r>
              <a:rPr lang="en-US" dirty="0" smtClean="0">
                <a:solidFill>
                  <a:srgbClr val="9BBB59"/>
                </a:solidFill>
                <a:ea typeface="+mn-ea"/>
              </a:rPr>
              <a:t>(moderate to high)</a:t>
            </a:r>
          </a:p>
          <a:p>
            <a:pPr lvl="1" fontAlgn="auto">
              <a:spcAft>
                <a:spcPts val="0"/>
              </a:spcAft>
              <a:buFont typeface="Arial"/>
              <a:buChar char="–"/>
              <a:defRPr/>
            </a:pPr>
            <a:r>
              <a:rPr lang="en-US" dirty="0" smtClean="0">
                <a:ea typeface="+mn-ea"/>
              </a:rPr>
              <a:t>TZDs associated with higher risk of CHF compared to SUs </a:t>
            </a:r>
            <a:r>
              <a:rPr lang="en-US" dirty="0" smtClean="0">
                <a:solidFill>
                  <a:srgbClr val="9BBB59"/>
                </a:solidFill>
                <a:ea typeface="+mn-ea"/>
              </a:rPr>
              <a:t>(moderate)</a:t>
            </a:r>
          </a:p>
          <a:p>
            <a:pPr lvl="1" fontAlgn="auto">
              <a:spcAft>
                <a:spcPts val="0"/>
              </a:spcAft>
              <a:buFont typeface="Arial"/>
              <a:buChar char="–"/>
              <a:defRPr/>
            </a:pPr>
            <a:r>
              <a:rPr lang="en-US" dirty="0" smtClean="0">
                <a:ea typeface="+mn-ea"/>
              </a:rPr>
              <a:t>TZDs alone or in combination associated with higher risk of hip and non-hip fractures than other agents </a:t>
            </a:r>
            <a:r>
              <a:rPr lang="en-US" dirty="0" smtClean="0">
                <a:solidFill>
                  <a:srgbClr val="9BBB59"/>
                </a:solidFill>
                <a:ea typeface="+mn-ea"/>
              </a:rPr>
              <a:t>(high)</a:t>
            </a:r>
          </a:p>
        </p:txBody>
      </p:sp>
      <p:sp>
        <p:nvSpPr>
          <p:cNvPr id="97283" name="Rectangle 3"/>
          <p:cNvSpPr>
            <a:spLocks noChangeArrowheads="1"/>
          </p:cNvSpPr>
          <p:nvPr/>
        </p:nvSpPr>
        <p:spPr bwMode="auto">
          <a:xfrm>
            <a:off x="1536700" y="6108700"/>
            <a:ext cx="5784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Calibri" charset="0"/>
              </a:rPr>
              <a:t>MET = metformin; SU = second generation sulfonyl urea; DPP-4  = dipeptidyl peptidase-4 inhibitor; GLP-1 = glucagon-like peptide-1 receptor agonist; TZD = Thiazolidinediones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a:latin typeface="Calibri" charset="0"/>
              </a:rPr>
              <a:t>What to Discuss With Your Patients</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a:buChar char="•"/>
              <a:defRPr/>
            </a:pPr>
            <a:r>
              <a:rPr lang="en-US" dirty="0">
                <a:ea typeface="+mn-ea"/>
              </a:rPr>
              <a:t>Establishing a goal for HbA1c and strategies to help accomplish that goal, including weight loss and exercise along with consistent use of medication</a:t>
            </a:r>
          </a:p>
          <a:p>
            <a:pPr fontAlgn="auto">
              <a:spcAft>
                <a:spcPts val="0"/>
              </a:spcAft>
              <a:buFont typeface="Arial"/>
              <a:buChar char="•"/>
              <a:defRPr/>
            </a:pPr>
            <a:r>
              <a:rPr lang="en-US" dirty="0">
                <a:ea typeface="+mn-ea"/>
              </a:rPr>
              <a:t>Strategies to increase adherence include creating a medication schedule, addressing the costs of medications, and reporting adverse events in a timely manner</a:t>
            </a:r>
          </a:p>
          <a:p>
            <a:pPr fontAlgn="auto">
              <a:spcAft>
                <a:spcPts val="0"/>
              </a:spcAft>
              <a:buFont typeface="Arial"/>
              <a:buChar char="•"/>
              <a:defRPr/>
            </a:pPr>
            <a:r>
              <a:rPr lang="en-US" dirty="0">
                <a:ea typeface="+mn-ea"/>
              </a:rPr>
              <a:t>The need for regular glucose testing and routine blood tests for </a:t>
            </a:r>
            <a:r>
              <a:rPr lang="en-US" dirty="0" smtClean="0">
                <a:ea typeface="+mn-ea"/>
              </a:rPr>
              <a:t>HbA1c</a:t>
            </a:r>
          </a:p>
          <a:p>
            <a:pPr fontAlgn="auto">
              <a:spcAft>
                <a:spcPts val="0"/>
              </a:spcAft>
              <a:buFont typeface="Arial"/>
              <a:buChar char="•"/>
              <a:defRPr/>
            </a:pPr>
            <a:r>
              <a:rPr lang="en-US" dirty="0" smtClean="0">
                <a:ea typeface="+mn-ea"/>
              </a:rPr>
              <a:t>The side effects that could be expected from chosen medications and when these side effects warrant contacting the physician</a:t>
            </a:r>
            <a:endParaRPr lang="en-US" dirty="0">
              <a:ea typeface="+mn-ea"/>
            </a:endParaRPr>
          </a:p>
          <a:p>
            <a:pPr fontAlgn="auto">
              <a:spcAft>
                <a:spcPts val="0"/>
              </a:spcAft>
              <a:buFont typeface="Arial"/>
              <a:buChar char="•"/>
              <a:defRPr/>
            </a:pPr>
            <a:endParaRPr lang="en-US" dirty="0">
              <a:ea typeface="+mn-ea"/>
            </a:endParaRPr>
          </a:p>
        </p:txBody>
      </p:sp>
      <p:sp>
        <p:nvSpPr>
          <p:cNvPr id="99331" name="Rectangle 3"/>
          <p:cNvSpPr>
            <a:spLocks noChangeArrowheads="1"/>
          </p:cNvSpPr>
          <p:nvPr/>
        </p:nvSpPr>
        <p:spPr bwMode="auto">
          <a:xfrm>
            <a:off x="1536700" y="6108700"/>
            <a:ext cx="5784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Calibri" charset="0"/>
              </a:rPr>
              <a:t>MET = metformin; SU = second generation sulfonyl urea; DPP-4  = dipeptidyl peptidase-4 inhibitor; GLP-1 = glucagon-like peptide-1 receptor agonist; TZD = Thiazolidinediones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Thank you for the opportunity to share this information with you</a:t>
            </a:r>
            <a:endParaRPr lang="en-US" dirty="0">
              <a:ea typeface="+mj-ea"/>
            </a:endParaRPr>
          </a:p>
        </p:txBody>
      </p:sp>
      <p:sp>
        <p:nvSpPr>
          <p:cNvPr id="101378" name="Content Placeholder 2"/>
          <p:cNvSpPr>
            <a:spLocks noGrp="1"/>
          </p:cNvSpPr>
          <p:nvPr>
            <p:ph idx="1"/>
          </p:nvPr>
        </p:nvSpPr>
        <p:spPr>
          <a:xfrm>
            <a:off x="242888" y="1600200"/>
            <a:ext cx="8812212" cy="4525963"/>
          </a:xfrm>
        </p:spPr>
        <p:txBody>
          <a:bodyPr/>
          <a:lstStyle/>
          <a:p>
            <a:r>
              <a:rPr lang="en-US" sz="2800" dirty="0">
                <a:latin typeface="Calibri" charset="0"/>
              </a:rPr>
              <a:t>For CE/CME:</a:t>
            </a:r>
          </a:p>
          <a:p>
            <a:pPr lvl="1"/>
            <a:r>
              <a:rPr lang="en-US" sz="2400" dirty="0">
                <a:hlinkClick r:id="rId2"/>
              </a:rPr>
              <a:t>http://ce.effectivehealthcare.ahrq.gov/credit</a:t>
            </a:r>
            <a:r>
              <a:rPr lang="en-US" sz="2400" dirty="0"/>
              <a:t/>
            </a:r>
            <a:br>
              <a:rPr lang="en-US" sz="2400" dirty="0"/>
            </a:br>
            <a:r>
              <a:rPr lang="en-US" sz="2400" dirty="0" smtClean="0">
                <a:latin typeface="Calibri" charset="0"/>
              </a:rPr>
              <a:t>Use </a:t>
            </a:r>
            <a:r>
              <a:rPr lang="en-US" sz="2400" dirty="0">
                <a:latin typeface="Calibri" charset="0"/>
              </a:rPr>
              <a:t>code:  </a:t>
            </a:r>
            <a:r>
              <a:rPr lang="en-US" sz="2400" dirty="0" smtClean="0">
                <a:latin typeface="Calibri" charset="0"/>
              </a:rPr>
              <a:t>CER8</a:t>
            </a:r>
            <a:endParaRPr lang="en-US" sz="2400" dirty="0">
              <a:latin typeface="Calibri" charset="0"/>
            </a:endParaRPr>
          </a:p>
          <a:p>
            <a:r>
              <a:rPr lang="en-US" sz="2800" dirty="0">
                <a:latin typeface="Calibri" charset="0"/>
              </a:rPr>
              <a:t>For electronic copies of the clinician guide, the consumer guide, and the full systematic review</a:t>
            </a:r>
          </a:p>
          <a:p>
            <a:pPr lvl="1"/>
            <a:r>
              <a:rPr lang="en-US" sz="2400" dirty="0" err="1">
                <a:latin typeface="Calibri" charset="0"/>
              </a:rPr>
              <a:t>www.effectivehealthcare.ahrq.gov</a:t>
            </a:r>
            <a:r>
              <a:rPr lang="en-US" sz="2400" dirty="0">
                <a:latin typeface="Calibri" charset="0"/>
              </a:rPr>
              <a:t>/</a:t>
            </a:r>
            <a:r>
              <a:rPr lang="en-US" sz="2400" dirty="0" err="1">
                <a:latin typeface="Calibri" charset="0"/>
              </a:rPr>
              <a:t>diabetesmeds.cfm</a:t>
            </a:r>
            <a:r>
              <a:rPr lang="en-US" sz="2400" dirty="0">
                <a:latin typeface="Calibri" charset="0"/>
              </a:rPr>
              <a:t>. </a:t>
            </a:r>
          </a:p>
          <a:p>
            <a:r>
              <a:rPr lang="en-US" sz="2800" dirty="0">
                <a:latin typeface="Calibri" charset="0"/>
              </a:rPr>
              <a:t>For free print copies</a:t>
            </a:r>
          </a:p>
          <a:p>
            <a:pPr lvl="1"/>
            <a:r>
              <a:rPr lang="en-US" sz="2400" dirty="0">
                <a:latin typeface="Calibri" charset="0"/>
              </a:rPr>
              <a:t>AHRQ Publications Clearinghouse (800) 358-</a:t>
            </a:r>
            <a:r>
              <a:rPr lang="en-US" sz="2400" dirty="0" smtClean="0">
                <a:latin typeface="Calibri" charset="0"/>
              </a:rPr>
              <a:t>9295</a:t>
            </a:r>
          </a:p>
          <a:p>
            <a:pPr marL="0" indent="0" algn="ctr">
              <a:buNone/>
            </a:pPr>
            <a:r>
              <a:rPr lang="en-US" sz="2800" dirty="0" smtClean="0">
                <a:solidFill>
                  <a:schemeClr val="accent3"/>
                </a:solidFill>
                <a:latin typeface="Calibri" charset="0"/>
              </a:rPr>
              <a:t>We encourage you to visit AHRQ’s continuing education website regularly to participate in future programs.</a:t>
            </a:r>
            <a:endParaRPr lang="en-US" sz="2800" dirty="0">
              <a:solidFill>
                <a:schemeClr val="accent3"/>
              </a:solidFill>
              <a:latin typeface="Calibri"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Calibri" charset="0"/>
              </a:rPr>
              <a:t>Disclosure Information</a:t>
            </a:r>
          </a:p>
        </p:txBody>
      </p:sp>
      <p:graphicFrame>
        <p:nvGraphicFramePr>
          <p:cNvPr id="22709" name="Group 181"/>
          <p:cNvGraphicFramePr>
            <a:graphicFrameLocks noGrp="1"/>
          </p:cNvGraphicFramePr>
          <p:nvPr>
            <p:ph idx="1"/>
            <p:extLst>
              <p:ext uri="{D42A27DB-BD31-4B8C-83A1-F6EECF244321}">
                <p14:modId xmlns:p14="http://schemas.microsoft.com/office/powerpoint/2010/main" val="965912083"/>
              </p:ext>
            </p:extLst>
          </p:nvPr>
        </p:nvGraphicFramePr>
        <p:xfrm>
          <a:off x="193675" y="1533525"/>
          <a:ext cx="8769350" cy="4267200"/>
        </p:xfrm>
        <a:graphic>
          <a:graphicData uri="http://schemas.openxmlformats.org/drawingml/2006/table">
            <a:tbl>
              <a:tblPr/>
              <a:tblGrid>
                <a:gridCol w="2514600"/>
                <a:gridCol w="833438"/>
                <a:gridCol w="763587"/>
                <a:gridCol w="846138"/>
                <a:gridCol w="855662"/>
                <a:gridCol w="1181100"/>
                <a:gridCol w="838200"/>
                <a:gridCol w="9366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Program Disclosure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ＭＳ Ｐゴシック" charset="0"/>
                        </a:rPr>
                        <a:t>Advisory Board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Consultant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Grants/</a:t>
                      </a:r>
                      <a:br>
                        <a:rPr kumimoji="0" lang="en-US" sz="1000" b="0" i="0" u="none" strike="noStrike" cap="none" normalizeH="0" baseline="0">
                          <a:ln>
                            <a:noFill/>
                          </a:ln>
                          <a:solidFill>
                            <a:srgbClr val="000000"/>
                          </a:solidFill>
                          <a:effectLst/>
                          <a:latin typeface="Calibri" charset="0"/>
                          <a:ea typeface="ＭＳ Ｐゴシック" charset="0"/>
                        </a:rPr>
                      </a:br>
                      <a:r>
                        <a:rPr kumimoji="0" lang="en-US" sz="1000" b="0" i="0" u="none" strike="noStrike" cap="none" normalizeH="0" baseline="0">
                          <a:ln>
                            <a:noFill/>
                          </a:ln>
                          <a:solidFill>
                            <a:srgbClr val="000000"/>
                          </a:solidFill>
                          <a:effectLst/>
                          <a:latin typeface="Calibri" charset="0"/>
                          <a:ea typeface="ＭＳ Ｐゴシック" charset="0"/>
                        </a:rPr>
                        <a:t>Research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Salary/</a:t>
                      </a:r>
                      <a:br>
                        <a:rPr kumimoji="0" lang="en-US" sz="1000" b="0" i="0" u="none" strike="noStrike" cap="none" normalizeH="0" baseline="0">
                          <a:ln>
                            <a:noFill/>
                          </a:ln>
                          <a:solidFill>
                            <a:srgbClr val="000000"/>
                          </a:solidFill>
                          <a:effectLst/>
                          <a:latin typeface="Calibri" charset="0"/>
                          <a:ea typeface="ＭＳ Ｐゴシック" charset="0"/>
                        </a:rPr>
                      </a:br>
                      <a:r>
                        <a:rPr kumimoji="0" lang="en-US" sz="1000" b="0" i="0" u="none" strike="noStrike" cap="none" normalizeH="0" baseline="0">
                          <a:ln>
                            <a:noFill/>
                          </a:ln>
                          <a:solidFill>
                            <a:srgbClr val="000000"/>
                          </a:solidFill>
                          <a:effectLst/>
                          <a:latin typeface="Calibri" charset="0"/>
                          <a:ea typeface="ＭＳ Ｐゴシック" charset="0"/>
                        </a:rPr>
                        <a:t>Contractual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Supported Promotional Education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Stock/Shareholder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Other Financial Support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ＭＳ Ｐゴシック" charset="0"/>
                        </a:rPr>
                        <a:t>Carolyn </a:t>
                      </a:r>
                      <a:r>
                        <a:rPr kumimoji="0" lang="en-US" sz="1000" b="0" i="0" u="none" strike="noStrike" cap="none" normalizeH="0" baseline="0" dirty="0" err="1">
                          <a:ln>
                            <a:noFill/>
                          </a:ln>
                          <a:solidFill>
                            <a:srgbClr val="000000"/>
                          </a:solidFill>
                          <a:effectLst/>
                          <a:latin typeface="Calibri" charset="0"/>
                          <a:ea typeface="ＭＳ Ｐゴシック" charset="0"/>
                        </a:rPr>
                        <a:t>LePage</a:t>
                      </a:r>
                      <a:r>
                        <a:rPr kumimoji="0" lang="en-US" sz="1000" b="0" i="0" u="none" strike="noStrike" cap="none" normalizeH="0" baseline="0" dirty="0">
                          <a:ln>
                            <a:noFill/>
                          </a:ln>
                          <a:solidFill>
                            <a:srgbClr val="000000"/>
                          </a:solidFill>
                          <a:effectLst/>
                          <a:latin typeface="Calibri" charset="0"/>
                          <a:ea typeface="ＭＳ Ｐゴシック" charset="0"/>
                        </a:rPr>
                        <a:t>, PhD, ARNP</a:t>
                      </a:r>
                      <a:br>
                        <a:rPr kumimoji="0" lang="en-US" sz="1000" b="0" i="0" u="none" strike="noStrike" cap="none" normalizeH="0" baseline="0" dirty="0">
                          <a:ln>
                            <a:noFill/>
                          </a:ln>
                          <a:solidFill>
                            <a:srgbClr val="000000"/>
                          </a:solidFill>
                          <a:effectLst/>
                          <a:latin typeface="Calibri" charset="0"/>
                          <a:ea typeface="ＭＳ Ｐゴシック" charset="0"/>
                        </a:rPr>
                      </a:br>
                      <a:r>
                        <a:rPr kumimoji="0" lang="en-US" sz="1000" b="0" i="0" u="none" strike="noStrike" cap="none" normalizeH="0" baseline="0" dirty="0">
                          <a:ln>
                            <a:noFill/>
                          </a:ln>
                          <a:solidFill>
                            <a:srgbClr val="000000"/>
                          </a:solidFill>
                          <a:effectLst/>
                          <a:latin typeface="Calibri" charset="0"/>
                          <a:ea typeface="ＭＳ Ｐゴシック" charset="0"/>
                        </a:rPr>
                        <a:t>Planner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Calibri" charset="0"/>
                          <a:ea typeface="ＭＳ Ｐゴシック" charset="0"/>
                        </a:rPr>
                        <a:t>Barry University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Heidi Wynn Maloni, PhD, ANP-BC</a:t>
                      </a:r>
                      <a:br>
                        <a:rPr kumimoji="0" lang="en-US" sz="1000" b="0" i="0" u="none" strike="noStrike" cap="none" normalizeH="0" baseline="0">
                          <a:ln>
                            <a:noFill/>
                          </a:ln>
                          <a:solidFill>
                            <a:srgbClr val="000000"/>
                          </a:solidFill>
                          <a:effectLst/>
                          <a:latin typeface="Calibri" charset="0"/>
                          <a:ea typeface="ＭＳ Ｐゴシック" charset="0"/>
                        </a:rPr>
                      </a:br>
                      <a:r>
                        <a:rPr kumimoji="0" lang="en-US" sz="1000" b="0" i="0" u="none" strike="noStrike" cap="none" normalizeH="0" baseline="0">
                          <a:ln>
                            <a:noFill/>
                          </a:ln>
                          <a:solidFill>
                            <a:srgbClr val="000000"/>
                          </a:solidFill>
                          <a:effectLst/>
                          <a:latin typeface="Calibri" charset="0"/>
                          <a:ea typeface="ＭＳ Ｐゴシック" charset="0"/>
                        </a:rPr>
                        <a:t>Planner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ＭＳ Ｐゴシック" charset="0"/>
                        </a:rPr>
                        <a:t>Wendy Bennett, MD, MPH</a:t>
                      </a:r>
                      <a:br>
                        <a:rPr kumimoji="0" lang="en-US" sz="1000" b="0" i="0" u="none" strike="noStrike" cap="none" normalizeH="0" baseline="0" dirty="0">
                          <a:ln>
                            <a:noFill/>
                          </a:ln>
                          <a:solidFill>
                            <a:srgbClr val="000000"/>
                          </a:solidFill>
                          <a:effectLst/>
                          <a:latin typeface="Calibri" charset="0"/>
                          <a:ea typeface="ＭＳ Ｐゴシック" charset="0"/>
                        </a:rPr>
                      </a:br>
                      <a:r>
                        <a:rPr kumimoji="0" lang="en-US" sz="1000" b="0" i="0" u="none" strike="noStrike" cap="none" normalizeH="0" baseline="0" dirty="0">
                          <a:ln>
                            <a:noFill/>
                          </a:ln>
                          <a:solidFill>
                            <a:srgbClr val="000000"/>
                          </a:solidFill>
                          <a:effectLst/>
                          <a:latin typeface="Calibri" charset="0"/>
                          <a:ea typeface="ＭＳ Ｐゴシック" charset="0"/>
                        </a:rPr>
                        <a:t>Planner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Donna M Chiefari, BSc (Pharm), PharmD, RPh, FASHP</a:t>
                      </a:r>
                      <a:br>
                        <a:rPr kumimoji="0" lang="en-US" sz="1000" b="0" i="0" u="none" strike="noStrike" cap="none" normalizeH="0" baseline="0">
                          <a:ln>
                            <a:noFill/>
                          </a:ln>
                          <a:solidFill>
                            <a:srgbClr val="000000"/>
                          </a:solidFill>
                          <a:effectLst/>
                          <a:latin typeface="Calibri" charset="0"/>
                          <a:ea typeface="ＭＳ Ｐゴシック" charset="0"/>
                        </a:rPr>
                      </a:br>
                      <a:r>
                        <a:rPr kumimoji="0" lang="en-US" sz="1000" b="0" i="0" u="none" strike="noStrike" cap="none" normalizeH="0" baseline="0">
                          <a:ln>
                            <a:noFill/>
                          </a:ln>
                          <a:solidFill>
                            <a:srgbClr val="000000"/>
                          </a:solidFill>
                          <a:effectLst/>
                          <a:latin typeface="Calibri" charset="0"/>
                          <a:ea typeface="ＭＳ Ｐゴシック" charset="0"/>
                        </a:rPr>
                        <a:t>Reviewer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ＭＳ Ｐゴシック" charset="0"/>
                        </a:rPr>
                        <a:t>Jodi B Segal, MD, MPH</a:t>
                      </a:r>
                      <a:br>
                        <a:rPr kumimoji="0" lang="en-US" sz="1000" b="0" i="0" u="none" strike="noStrike" cap="none" normalizeH="0" baseline="0" dirty="0">
                          <a:ln>
                            <a:noFill/>
                          </a:ln>
                          <a:solidFill>
                            <a:srgbClr val="000000"/>
                          </a:solidFill>
                          <a:effectLst/>
                          <a:latin typeface="Calibri" charset="0"/>
                          <a:ea typeface="ＭＳ Ｐゴシック" charset="0"/>
                        </a:rPr>
                      </a:br>
                      <a:r>
                        <a:rPr kumimoji="0" lang="en-US" sz="1000" b="0" i="0" u="none" strike="noStrike" cap="none" normalizeH="0" baseline="0" dirty="0">
                          <a:ln>
                            <a:noFill/>
                          </a:ln>
                          <a:solidFill>
                            <a:srgbClr val="000000"/>
                          </a:solidFill>
                          <a:effectLst/>
                          <a:latin typeface="Calibri" charset="0"/>
                          <a:ea typeface="ＭＳ Ｐゴシック" charset="0"/>
                        </a:rPr>
                        <a:t>Reviewer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Joyce M Knestrick, PhD, CRNP, FAANP </a:t>
                      </a:r>
                      <a:br>
                        <a:rPr kumimoji="0" lang="en-US" sz="1000" b="0" i="0" u="none" strike="noStrike" cap="none" normalizeH="0" baseline="0">
                          <a:ln>
                            <a:noFill/>
                          </a:ln>
                          <a:solidFill>
                            <a:srgbClr val="000000"/>
                          </a:solidFill>
                          <a:effectLst/>
                          <a:latin typeface="Calibri" charset="0"/>
                          <a:ea typeface="ＭＳ Ｐゴシック" charset="0"/>
                        </a:rPr>
                      </a:br>
                      <a:r>
                        <a:rPr kumimoji="0" lang="en-US" sz="1000" b="0" i="0" u="none" strike="noStrike" cap="none" normalizeH="0" baseline="0">
                          <a:ln>
                            <a:noFill/>
                          </a:ln>
                          <a:solidFill>
                            <a:srgbClr val="000000"/>
                          </a:solidFill>
                          <a:effectLst/>
                          <a:latin typeface="Calibri" charset="0"/>
                          <a:ea typeface="ＭＳ Ｐゴシック" charset="0"/>
                        </a:rPr>
                        <a:t>Reviewer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ＭＳ Ｐゴシック" charset="0"/>
                        </a:rPr>
                        <a:t>Kathleen A Jarvis, MS, RN</a:t>
                      </a:r>
                      <a:br>
                        <a:rPr kumimoji="0" lang="en-US" sz="1000" b="0" i="0" u="none" strike="noStrike" cap="none" normalizeH="0" baseline="0" dirty="0">
                          <a:ln>
                            <a:noFill/>
                          </a:ln>
                          <a:solidFill>
                            <a:srgbClr val="000000"/>
                          </a:solidFill>
                          <a:effectLst/>
                          <a:latin typeface="Calibri" charset="0"/>
                          <a:ea typeface="ＭＳ Ｐゴシック" charset="0"/>
                        </a:rPr>
                      </a:br>
                      <a:r>
                        <a:rPr kumimoji="0" lang="en-US" sz="1000" b="0" i="0" u="none" strike="noStrike" cap="none" normalizeH="0" baseline="0" dirty="0">
                          <a:ln>
                            <a:noFill/>
                          </a:ln>
                          <a:solidFill>
                            <a:srgbClr val="000000"/>
                          </a:solidFill>
                          <a:effectLst/>
                          <a:latin typeface="Calibri" charset="0"/>
                          <a:ea typeface="ＭＳ Ｐゴシック" charset="0"/>
                        </a:rPr>
                        <a:t>Reviewer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Chris R Prostko, PhD</a:t>
                      </a:r>
                      <a:br>
                        <a:rPr kumimoji="0" lang="en-US" sz="1000" b="0" i="0" u="none" strike="noStrike" cap="none" normalizeH="0" baseline="0">
                          <a:ln>
                            <a:noFill/>
                          </a:ln>
                          <a:solidFill>
                            <a:srgbClr val="000000"/>
                          </a:solidFill>
                          <a:effectLst/>
                          <a:latin typeface="Calibri" charset="0"/>
                          <a:ea typeface="ＭＳ Ｐゴシック" charset="0"/>
                        </a:rPr>
                      </a:br>
                      <a:r>
                        <a:rPr kumimoji="0" lang="en-US" sz="1000" b="0" i="0" u="none" strike="noStrike" cap="none" normalizeH="0" baseline="0">
                          <a:ln>
                            <a:noFill/>
                          </a:ln>
                          <a:solidFill>
                            <a:srgbClr val="000000"/>
                          </a:solidFill>
                          <a:effectLst/>
                          <a:latin typeface="Calibri" charset="0"/>
                          <a:ea typeface="ＭＳ Ｐゴシック" charset="0"/>
                        </a:rPr>
                        <a:t>Scientific Program Director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PRIME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ＭＳ Ｐゴシック" charset="0"/>
                        </a:rPr>
                        <a:t>Lynn S Goldenberg, RN, BSN Director of Accreditation &amp; Compliance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PRIME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Content Placeholder 2"/>
          <p:cNvSpPr txBox="1">
            <a:spLocks/>
          </p:cNvSpPr>
          <p:nvPr/>
        </p:nvSpPr>
        <p:spPr>
          <a:xfrm>
            <a:off x="193675" y="5857875"/>
            <a:ext cx="8769350" cy="754063"/>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smtClean="0"/>
              <a:t>AHRQ contracted faculty: Name, Credentials</a:t>
            </a:r>
          </a:p>
          <a:p>
            <a:pPr lvl="1" fontAlgn="auto">
              <a:spcAft>
                <a:spcPts val="0"/>
              </a:spcAft>
              <a:defRPr/>
            </a:pPr>
            <a:r>
              <a:rPr lang="en-US" dirty="0" smtClean="0"/>
              <a:t>No relevant financial interests to disclose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Calibri" charset="0"/>
              </a:rPr>
              <a:t>Learning Objectives</a:t>
            </a:r>
          </a:p>
        </p:txBody>
      </p:sp>
      <p:sp>
        <p:nvSpPr>
          <p:cNvPr id="3" name="Content Placeholder 2"/>
          <p:cNvSpPr>
            <a:spLocks noGrp="1"/>
          </p:cNvSpPr>
          <p:nvPr>
            <p:ph idx="1"/>
          </p:nvPr>
        </p:nvSpPr>
        <p:spPr/>
        <p:txBody>
          <a:bodyPr>
            <a:normAutofit/>
          </a:bodyPr>
          <a:lstStyle/>
          <a:p>
            <a:pPr>
              <a:lnSpc>
                <a:spcPct val="80000"/>
              </a:lnSpc>
            </a:pPr>
            <a:r>
              <a:rPr lang="en-US" sz="2000" dirty="0">
                <a:latin typeface="Calibri" charset="0"/>
              </a:rPr>
              <a:t>Identify the benefits of </a:t>
            </a:r>
            <a:r>
              <a:rPr lang="en-US" sz="2000" dirty="0" err="1">
                <a:latin typeface="Calibri" charset="0"/>
              </a:rPr>
              <a:t>antidiabetic</a:t>
            </a:r>
            <a:r>
              <a:rPr lang="en-US" sz="2000" dirty="0">
                <a:latin typeface="Calibri" charset="0"/>
              </a:rPr>
              <a:t> medications, as </a:t>
            </a:r>
            <a:r>
              <a:rPr lang="en-US" sz="2000" dirty="0" err="1">
                <a:latin typeface="Calibri" charset="0"/>
              </a:rPr>
              <a:t>monotherapy</a:t>
            </a:r>
            <a:r>
              <a:rPr lang="en-US" sz="2000" dirty="0">
                <a:latin typeface="Calibri" charset="0"/>
              </a:rPr>
              <a:t> and in two-drug combinations, for intermediate outcomes such as glycemic control (HbA1c), body weight, and lipids</a:t>
            </a:r>
          </a:p>
          <a:p>
            <a:pPr>
              <a:lnSpc>
                <a:spcPct val="80000"/>
              </a:lnSpc>
            </a:pPr>
            <a:endParaRPr lang="en-US" sz="2000" dirty="0">
              <a:latin typeface="Calibri" charset="0"/>
            </a:endParaRPr>
          </a:p>
          <a:p>
            <a:pPr>
              <a:lnSpc>
                <a:spcPct val="80000"/>
              </a:lnSpc>
            </a:pPr>
            <a:r>
              <a:rPr lang="en-US" sz="2000" dirty="0">
                <a:latin typeface="Calibri" charset="0"/>
              </a:rPr>
              <a:t>Compare the effectiveness of various oral </a:t>
            </a:r>
            <a:r>
              <a:rPr lang="en-US" sz="2000" dirty="0" err="1">
                <a:latin typeface="Calibri" charset="0"/>
              </a:rPr>
              <a:t>antidiabetic</a:t>
            </a:r>
            <a:r>
              <a:rPr lang="en-US" sz="2000" dirty="0">
                <a:latin typeface="Calibri" charset="0"/>
              </a:rPr>
              <a:t> therapies and combinations of oral </a:t>
            </a:r>
            <a:r>
              <a:rPr lang="en-US" sz="2000" dirty="0" err="1">
                <a:latin typeface="Calibri" charset="0"/>
              </a:rPr>
              <a:t>antidiabetic</a:t>
            </a:r>
            <a:r>
              <a:rPr lang="en-US" sz="2000" dirty="0">
                <a:latin typeface="Calibri" charset="0"/>
              </a:rPr>
              <a:t> therapies with regard </a:t>
            </a:r>
            <a:r>
              <a:rPr lang="en-US" sz="2000" dirty="0" err="1">
                <a:latin typeface="Calibri" charset="0"/>
              </a:rPr>
              <a:t>macrovascular</a:t>
            </a:r>
            <a:r>
              <a:rPr lang="en-US" sz="2000" dirty="0">
                <a:latin typeface="Calibri" charset="0"/>
              </a:rPr>
              <a:t> and </a:t>
            </a:r>
            <a:r>
              <a:rPr lang="en-US" sz="2000" dirty="0" err="1">
                <a:latin typeface="Calibri" charset="0"/>
              </a:rPr>
              <a:t>microvascular</a:t>
            </a:r>
            <a:r>
              <a:rPr lang="en-US" sz="2000" dirty="0">
                <a:latin typeface="Calibri" charset="0"/>
              </a:rPr>
              <a:t> long-term complications</a:t>
            </a:r>
          </a:p>
          <a:p>
            <a:pPr>
              <a:lnSpc>
                <a:spcPct val="80000"/>
              </a:lnSpc>
            </a:pPr>
            <a:endParaRPr lang="en-US" sz="2000" dirty="0">
              <a:latin typeface="Calibri" charset="0"/>
            </a:endParaRPr>
          </a:p>
          <a:p>
            <a:pPr>
              <a:lnSpc>
                <a:spcPct val="80000"/>
              </a:lnSpc>
            </a:pPr>
            <a:r>
              <a:rPr lang="en-US" sz="2000" dirty="0">
                <a:latin typeface="Calibri" charset="0"/>
              </a:rPr>
              <a:t>Summarize the risks of adverse events from </a:t>
            </a:r>
            <a:r>
              <a:rPr lang="en-US" sz="2000" dirty="0" err="1">
                <a:latin typeface="Calibri" charset="0"/>
              </a:rPr>
              <a:t>monotherapy</a:t>
            </a:r>
            <a:r>
              <a:rPr lang="en-US" sz="2000" dirty="0">
                <a:latin typeface="Calibri" charset="0"/>
              </a:rPr>
              <a:t> and two-drug combinations including hypoglycemia, liver injury, CHF, severe lactic acidosis, hip and non-hip fractures, and GI side effects</a:t>
            </a:r>
          </a:p>
          <a:p>
            <a:pPr>
              <a:lnSpc>
                <a:spcPct val="80000"/>
              </a:lnSpc>
            </a:pPr>
            <a:endParaRPr lang="en-US" sz="2000" dirty="0">
              <a:latin typeface="Calibri" charset="0"/>
            </a:endParaRPr>
          </a:p>
          <a:p>
            <a:pPr>
              <a:lnSpc>
                <a:spcPct val="80000"/>
              </a:lnSpc>
              <a:spcBef>
                <a:spcPts val="24"/>
              </a:spcBef>
            </a:pPr>
            <a:r>
              <a:rPr lang="en-US" sz="2000" dirty="0">
                <a:latin typeface="Calibri" charset="0"/>
              </a:rPr>
              <a:t>Describe the main findings regarding the effectiveness and safety of oral </a:t>
            </a:r>
            <a:r>
              <a:rPr lang="en-US" sz="2000" dirty="0" err="1">
                <a:latin typeface="Calibri" charset="0"/>
              </a:rPr>
              <a:t>antidiabetic</a:t>
            </a:r>
            <a:r>
              <a:rPr lang="en-US" sz="2000" dirty="0">
                <a:latin typeface="Calibri" charset="0"/>
              </a:rPr>
              <a:t> agents and combinations of oral </a:t>
            </a:r>
            <a:r>
              <a:rPr lang="en-US" sz="2000" dirty="0" err="1">
                <a:latin typeface="Calibri" charset="0"/>
              </a:rPr>
              <a:t>antidiabetic</a:t>
            </a:r>
            <a:r>
              <a:rPr lang="en-US" sz="2000" dirty="0">
                <a:latin typeface="Calibri" charset="0"/>
              </a:rPr>
              <a:t> agents in </a:t>
            </a:r>
            <a:r>
              <a:rPr lang="en-US" sz="2000" dirty="0" smtClean="0">
                <a:latin typeface="Calibri" charset="0"/>
              </a:rPr>
              <a:t>different </a:t>
            </a:r>
            <a:r>
              <a:rPr lang="en-US" sz="2000" dirty="0">
                <a:latin typeface="Calibri" charset="0"/>
              </a:rPr>
              <a:t>patient subgroups</a:t>
            </a:r>
            <a:r>
              <a:rPr lang="en-US" dirty="0">
                <a:latin typeface="Calibri" charset="0"/>
              </a:rPr>
              <a:t> </a:t>
            </a:r>
            <a:endParaRPr lang="en-US" sz="2000" dirty="0">
              <a:latin typeface="Calibri" charset="0"/>
            </a:endParaRPr>
          </a:p>
          <a:p>
            <a:pPr>
              <a:lnSpc>
                <a:spcPct val="80000"/>
              </a:lnSpc>
            </a:pPr>
            <a:endParaRPr lang="en-US" sz="2000" dirty="0">
              <a:latin typeface="Calibri"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atin typeface="Calibri" charset="0"/>
              </a:rPr>
              <a:t>Challenge of Managing Diabetes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a:buChar char="•"/>
              <a:defRPr/>
            </a:pPr>
            <a:r>
              <a:rPr lang="en-US" dirty="0" smtClean="0">
                <a:ea typeface="+mn-ea"/>
              </a:rPr>
              <a:t>Management of hyperglycemia to achieve improved </a:t>
            </a:r>
            <a:r>
              <a:rPr lang="en-US" dirty="0" err="1" smtClean="0">
                <a:ea typeface="+mn-ea"/>
              </a:rPr>
              <a:t>macrovascular</a:t>
            </a:r>
            <a:r>
              <a:rPr lang="en-US" dirty="0" smtClean="0">
                <a:ea typeface="+mn-ea"/>
              </a:rPr>
              <a:t> and </a:t>
            </a:r>
            <a:r>
              <a:rPr lang="en-US" dirty="0" err="1" smtClean="0">
                <a:ea typeface="+mn-ea"/>
              </a:rPr>
              <a:t>microvascular</a:t>
            </a:r>
            <a:r>
              <a:rPr lang="en-US" dirty="0" smtClean="0">
                <a:ea typeface="+mn-ea"/>
              </a:rPr>
              <a:t> outcomes.  </a:t>
            </a:r>
          </a:p>
          <a:p>
            <a:pPr lvl="1" fontAlgn="auto">
              <a:spcAft>
                <a:spcPts val="0"/>
              </a:spcAft>
              <a:buFont typeface="Arial"/>
              <a:buChar char="–"/>
              <a:defRPr/>
            </a:pPr>
            <a:r>
              <a:rPr lang="en-US" dirty="0" smtClean="0">
                <a:ea typeface="+mn-ea"/>
              </a:rPr>
              <a:t>Controlling blood glucose levels often requires several strategies</a:t>
            </a:r>
          </a:p>
          <a:p>
            <a:pPr lvl="2" fontAlgn="auto">
              <a:spcAft>
                <a:spcPts val="0"/>
              </a:spcAft>
              <a:buFont typeface="Arial"/>
              <a:buChar char="•"/>
              <a:defRPr/>
            </a:pPr>
            <a:r>
              <a:rPr lang="en-US" dirty="0" smtClean="0">
                <a:ea typeface="+mn-ea"/>
              </a:rPr>
              <a:t>includes weight loss if needed, dietary control, increased physical activity, and </a:t>
            </a:r>
            <a:r>
              <a:rPr lang="en-US" dirty="0" err="1" smtClean="0">
                <a:ea typeface="+mn-ea"/>
              </a:rPr>
              <a:t>antidiabetic</a:t>
            </a:r>
            <a:r>
              <a:rPr lang="en-US" dirty="0" smtClean="0">
                <a:ea typeface="+mn-ea"/>
              </a:rPr>
              <a:t> medications (ADA-EASD)</a:t>
            </a:r>
          </a:p>
          <a:p>
            <a:pPr lvl="1" fontAlgn="auto">
              <a:spcAft>
                <a:spcPts val="0"/>
              </a:spcAft>
              <a:buFont typeface="Arial"/>
              <a:buChar char="–"/>
              <a:defRPr/>
            </a:pPr>
            <a:r>
              <a:rPr lang="en-US" dirty="0" smtClean="0">
                <a:ea typeface="+mn-ea"/>
              </a:rPr>
              <a:t>Diabetes complications</a:t>
            </a:r>
          </a:p>
          <a:p>
            <a:pPr lvl="2" fontAlgn="auto">
              <a:spcAft>
                <a:spcPts val="0"/>
              </a:spcAft>
              <a:buFont typeface="Arial"/>
              <a:buChar char="•"/>
              <a:defRPr/>
            </a:pPr>
            <a:r>
              <a:rPr lang="en-US" dirty="0" smtClean="0">
                <a:ea typeface="+mn-ea"/>
              </a:rPr>
              <a:t>Retinopathy (and blindness), neuropathy, nephropathy (and end stage renal disease)</a:t>
            </a:r>
          </a:p>
          <a:p>
            <a:pPr lvl="2" fontAlgn="auto">
              <a:spcAft>
                <a:spcPts val="0"/>
              </a:spcAft>
              <a:buFont typeface="Arial"/>
              <a:buChar char="•"/>
              <a:defRPr/>
            </a:pPr>
            <a:r>
              <a:rPr lang="en-US" dirty="0" smtClean="0">
                <a:ea typeface="+mn-ea"/>
              </a:rPr>
              <a:t>Increased risk of death from cardiovascular disease</a:t>
            </a:r>
          </a:p>
          <a:p>
            <a:pPr fontAlgn="auto">
              <a:spcAft>
                <a:spcPts val="0"/>
              </a:spcAft>
              <a:buFont typeface="Arial"/>
              <a:buChar char="•"/>
              <a:defRPr/>
            </a:pPr>
            <a:endParaRPr lang="en-US" dirty="0">
              <a:ea typeface="+mn-ea"/>
            </a:endParaRPr>
          </a:p>
        </p:txBody>
      </p:sp>
      <p:sp>
        <p:nvSpPr>
          <p:cNvPr id="24579" name="TextBox 3"/>
          <p:cNvSpPr txBox="1">
            <a:spLocks noChangeArrowheads="1"/>
          </p:cNvSpPr>
          <p:nvPr/>
        </p:nvSpPr>
        <p:spPr bwMode="auto">
          <a:xfrm>
            <a:off x="76200" y="6126163"/>
            <a:ext cx="3467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t>Source: 2007-2008 National Health Interview Survey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libri" charset="0"/>
              </a:rPr>
              <a:t>Challenges of Diabetes Treatment</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a:buChar char="•"/>
              <a:defRPr/>
            </a:pPr>
            <a:r>
              <a:rPr lang="en-US" dirty="0">
                <a:ea typeface="+mn-ea"/>
              </a:rPr>
              <a:t>R</a:t>
            </a:r>
            <a:r>
              <a:rPr lang="en-US" dirty="0" smtClean="0">
                <a:ea typeface="+mn-ea"/>
              </a:rPr>
              <a:t>egimens include </a:t>
            </a:r>
            <a:r>
              <a:rPr lang="en-US" dirty="0" err="1" smtClean="0">
                <a:ea typeface="+mn-ea"/>
              </a:rPr>
              <a:t>monotherapy</a:t>
            </a:r>
            <a:r>
              <a:rPr lang="en-US" dirty="0" smtClean="0">
                <a:ea typeface="+mn-ea"/>
              </a:rPr>
              <a:t> and combinations of two or three drugs from different classes</a:t>
            </a:r>
          </a:p>
          <a:p>
            <a:pPr fontAlgn="auto">
              <a:spcAft>
                <a:spcPts val="0"/>
              </a:spcAft>
              <a:buFont typeface="Arial"/>
              <a:buChar char="•"/>
              <a:defRPr/>
            </a:pPr>
            <a:r>
              <a:rPr lang="en-US" dirty="0" smtClean="0">
                <a:ea typeface="+mn-ea"/>
              </a:rPr>
              <a:t>Eleven classes of diabetes meds available:</a:t>
            </a: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smtClean="0">
              <a:ea typeface="+mn-ea"/>
            </a:endParaRPr>
          </a:p>
          <a:p>
            <a:pPr fontAlgn="auto">
              <a:spcAft>
                <a:spcPts val="0"/>
              </a:spcAft>
              <a:buFont typeface="Arial"/>
              <a:buChar char="•"/>
              <a:defRPr/>
            </a:pPr>
            <a:r>
              <a:rPr lang="en-US" dirty="0" smtClean="0">
                <a:ea typeface="+mn-ea"/>
              </a:rPr>
              <a:t>Choosing appropriate therapy requires consideration of benefits, mode of action/class, adverse effects, and cost. </a:t>
            </a:r>
            <a:endParaRPr lang="en-US" dirty="0">
              <a:ea typeface="+mn-ea"/>
            </a:endParaRPr>
          </a:p>
        </p:txBody>
      </p:sp>
      <p:sp>
        <p:nvSpPr>
          <p:cNvPr id="26627" name="Rectangle 4"/>
          <p:cNvSpPr>
            <a:spLocks noChangeArrowheads="1"/>
          </p:cNvSpPr>
          <p:nvPr/>
        </p:nvSpPr>
        <p:spPr bwMode="auto">
          <a:xfrm>
            <a:off x="5119688" y="2816225"/>
            <a:ext cx="35671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Lucida Grande" charset="0"/>
              <a:buChar char="–"/>
            </a:pPr>
            <a:r>
              <a:rPr lang="en-US">
                <a:latin typeface="Calibri" charset="0"/>
              </a:rPr>
              <a:t>Biguanides</a:t>
            </a:r>
          </a:p>
          <a:p>
            <a:pPr marL="285750" indent="-285750">
              <a:buFont typeface="Lucida Grande" charset="0"/>
              <a:buChar char="–"/>
            </a:pPr>
            <a:r>
              <a:rPr lang="en-US">
                <a:latin typeface="Calibri" charset="0"/>
              </a:rPr>
              <a:t>Thiazolidinediones</a:t>
            </a:r>
          </a:p>
          <a:p>
            <a:pPr marL="285750" indent="-285750">
              <a:buFont typeface="Lucida Grande" charset="0"/>
              <a:buChar char="–"/>
            </a:pPr>
            <a:r>
              <a:rPr lang="en-US">
                <a:latin typeface="Calibri" charset="0"/>
              </a:rPr>
              <a:t>Sulfonylureas</a:t>
            </a:r>
          </a:p>
          <a:p>
            <a:pPr marL="285750" indent="-285750">
              <a:buFont typeface="Lucida Grande" charset="0"/>
              <a:buChar char="–"/>
            </a:pPr>
            <a:r>
              <a:rPr lang="en-US">
                <a:latin typeface="Calibri" charset="0"/>
              </a:rPr>
              <a:t>Dipeptidyl peptidase-4 (DPP-4) inhibitors</a:t>
            </a:r>
          </a:p>
          <a:p>
            <a:pPr marL="285750" indent="-285750">
              <a:buFont typeface="Lucida Grande" charset="0"/>
              <a:buChar char="–"/>
            </a:pPr>
            <a:r>
              <a:rPr lang="en-US">
                <a:latin typeface="Calibri" charset="0"/>
              </a:rPr>
              <a:t>Insulins</a:t>
            </a:r>
          </a:p>
          <a:p>
            <a:pPr marL="285750" indent="-285750">
              <a:buFont typeface="Lucida Grande" charset="0"/>
              <a:buChar char="–"/>
            </a:pPr>
            <a:r>
              <a:rPr lang="en-US">
                <a:latin typeface="Calibri" charset="0"/>
              </a:rPr>
              <a:t>Meglitinides</a:t>
            </a:r>
          </a:p>
        </p:txBody>
      </p:sp>
      <p:sp>
        <p:nvSpPr>
          <p:cNvPr id="26628" name="Rectangle 5"/>
          <p:cNvSpPr>
            <a:spLocks noChangeArrowheads="1"/>
          </p:cNvSpPr>
          <p:nvPr/>
        </p:nvSpPr>
        <p:spPr bwMode="auto">
          <a:xfrm>
            <a:off x="911225" y="2843213"/>
            <a:ext cx="4457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Lucida Grande" charset="0"/>
              <a:buChar char="–"/>
            </a:pPr>
            <a:r>
              <a:rPr lang="en-US">
                <a:latin typeface="Calibri" charset="0"/>
              </a:rPr>
              <a:t>Glucagon-like peptide-1 (GLP-1) receptor agonists</a:t>
            </a:r>
          </a:p>
          <a:p>
            <a:pPr marL="285750" indent="-285750">
              <a:buFont typeface="Lucida Grande" charset="0"/>
              <a:buChar char="–"/>
            </a:pPr>
            <a:r>
              <a:rPr lang="en-US">
                <a:latin typeface="Calibri" charset="0"/>
              </a:rPr>
              <a:t>An amylin analogue</a:t>
            </a:r>
          </a:p>
          <a:p>
            <a:pPr marL="285750" indent="-285750">
              <a:buFont typeface="Lucida Grande" charset="0"/>
              <a:buChar char="–"/>
            </a:pPr>
            <a:r>
              <a:rPr lang="en-US">
                <a:latin typeface="Calibri" charset="0"/>
              </a:rPr>
              <a:t>Alpha-glucosidase inhibitors</a:t>
            </a:r>
          </a:p>
          <a:p>
            <a:pPr marL="285750" indent="-285750">
              <a:buFont typeface="Lucida Grande" charset="0"/>
              <a:buChar char="–"/>
            </a:pPr>
            <a:r>
              <a:rPr lang="en-US">
                <a:latin typeface="Calibri" charset="0"/>
              </a:rPr>
              <a:t>Colesevalam (a bile-acid sequestrant)</a:t>
            </a:r>
          </a:p>
          <a:p>
            <a:pPr marL="285750" indent="-285750">
              <a:buFont typeface="Lucida Grande" charset="0"/>
              <a:buChar char="–"/>
            </a:pPr>
            <a:r>
              <a:rPr lang="en-US">
                <a:latin typeface="Calibri" charset="0"/>
              </a:rPr>
              <a:t>Bromocriptine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Breakdown of Treatments for Diabetes (Type 1 and 2) in the US</a:t>
            </a:r>
            <a:endParaRPr lang="en-US" dirty="0">
              <a:ea typeface="+mj-ea"/>
            </a:endParaRPr>
          </a:p>
        </p:txBody>
      </p:sp>
      <p:graphicFrame>
        <p:nvGraphicFramePr>
          <p:cNvPr id="28674" name="Content Placeholder 3"/>
          <p:cNvGraphicFramePr>
            <a:graphicFrameLocks noGrp="1"/>
          </p:cNvGraphicFramePr>
          <p:nvPr>
            <p:ph idx="1"/>
          </p:nvPr>
        </p:nvGraphicFramePr>
        <p:xfrm>
          <a:off x="457200" y="1600200"/>
          <a:ext cx="8229600" cy="4525963"/>
        </p:xfrm>
        <a:graphic>
          <a:graphicData uri="http://schemas.openxmlformats.org/presentationml/2006/ole">
            <mc:AlternateContent xmlns:mc="http://schemas.openxmlformats.org/markup-compatibility/2006">
              <mc:Choice xmlns:v="urn:schemas-microsoft-com:vml" Requires="v">
                <p:oleObj spid="_x0000_s28695" r:id="rId5" imgW="8230313" imgH="4523624" progId="Excel.Chart.8">
                  <p:embed/>
                </p:oleObj>
              </mc:Choice>
              <mc:Fallback>
                <p:oleObj r:id="rId5" imgW="8230313" imgH="4523624"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00200"/>
                        <a:ext cx="8229600" cy="4525963"/>
                      </a:xfrm>
                      <a:prstGeom prst="rect">
                        <a:avLst/>
                      </a:prstGeom>
                    </p:spPr>
                  </p:pic>
                </p:oleObj>
              </mc:Fallback>
            </mc:AlternateContent>
          </a:graphicData>
        </a:graphic>
      </p:graphicFrame>
      <p:sp>
        <p:nvSpPr>
          <p:cNvPr id="28675" name="TextBox 4"/>
          <p:cNvSpPr txBox="1">
            <a:spLocks noChangeArrowheads="1"/>
          </p:cNvSpPr>
          <p:nvPr/>
        </p:nvSpPr>
        <p:spPr bwMode="auto">
          <a:xfrm>
            <a:off x="325438" y="5656263"/>
            <a:ext cx="79994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t>Source: </a:t>
            </a:r>
          </a:p>
          <a:p>
            <a:r>
              <a:rPr lang="en-US" sz="1200"/>
              <a:t>Centers for Disease Control and Prevention. National Diabetes Fact Sheet: national estimates and general information on diabetes and prediabetes in the United States, 2011. Atlanta, GA: U.S. Department of Health and Human Services, Centers for Disease Control and Prevention, 2011. http://diabetes.niddk.nih.gov/dm/pubs/statistics/DM_Statistics.pdf</a:t>
            </a:r>
          </a:p>
          <a:p>
            <a:endParaRPr lang="en-US"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704</TotalTime>
  <Words>16026</Words>
  <Application>Microsoft Office PowerPoint</Application>
  <PresentationFormat>On-screen Show (4:3)</PresentationFormat>
  <Paragraphs>1122</Paragraphs>
  <Slides>44</Slides>
  <Notes>36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Office Theme</vt:lpstr>
      <vt:lpstr>Photo Editor Photo</vt:lpstr>
      <vt:lpstr>Microsoft Excel Chart</vt:lpstr>
      <vt:lpstr>Comparative Effectiveness and Safety of Medications for Adults with Type 2 Diabetes: An Update Including New Drugs and 2-Drug Combinations</vt:lpstr>
      <vt:lpstr>Rationale for Update</vt:lpstr>
      <vt:lpstr>Accreditation Statement</vt:lpstr>
      <vt:lpstr>Disclosure Policy</vt:lpstr>
      <vt:lpstr>Disclosure Information</vt:lpstr>
      <vt:lpstr>Learning Objectives</vt:lpstr>
      <vt:lpstr>Challenge of Managing Diabetes</vt:lpstr>
      <vt:lpstr>Challenges of Diabetes Treatment</vt:lpstr>
      <vt:lpstr>Breakdown of Treatments for Diabetes (Type 1 and 2) in the US</vt:lpstr>
      <vt:lpstr>Glycemic Control and Clinical Outcomes</vt:lpstr>
      <vt:lpstr>Conceptual Model</vt:lpstr>
      <vt:lpstr>Priority Medication Comparisons included for Key Questions</vt:lpstr>
      <vt:lpstr>Search Strategy for Systematic Review</vt:lpstr>
      <vt:lpstr>Grading the Strength of Evidence</vt:lpstr>
      <vt:lpstr>Data Synthesis - Outcomes</vt:lpstr>
      <vt:lpstr>Key question 1:  intermediate outcomes</vt:lpstr>
      <vt:lpstr>Overview of HbA1c Results</vt:lpstr>
      <vt:lpstr>Details of HbA1c Outcomes</vt:lpstr>
      <vt:lpstr>Overview of Body Weight Results</vt:lpstr>
      <vt:lpstr>Details of Body Weight Results</vt:lpstr>
      <vt:lpstr>Overview of Lipid Results</vt:lpstr>
      <vt:lpstr>Details of LDL Outcomes</vt:lpstr>
      <vt:lpstr>Details of HDL Outcomes</vt:lpstr>
      <vt:lpstr>Details of TG Outcomes</vt:lpstr>
      <vt:lpstr>Key question 2: Macrovascular and Microvascular complicatons</vt:lpstr>
      <vt:lpstr>Long-term Clinical Outcomes: Overview</vt:lpstr>
      <vt:lpstr>Overview of Nephropathy, Neuropathy, and Retinopathy</vt:lpstr>
      <vt:lpstr>Summary: Strength of Evidence for Long-term Clinical Outcomes</vt:lpstr>
      <vt:lpstr>Key question 3: Comparative Adverse Events and Side Effects</vt:lpstr>
      <vt:lpstr>Overview of Adverse Events and Side Effects</vt:lpstr>
      <vt:lpstr>Hypoglycemic Adverse Events: Comparisons of Monotherapies</vt:lpstr>
      <vt:lpstr>Gastrointestinal Adverse Events:  Comparisons of Monotherapies</vt:lpstr>
      <vt:lpstr>Other Adverse Events and Side Effects:  Comparisons of Monotherapies</vt:lpstr>
      <vt:lpstr>Adverse Events and Side Effects:  Monotherapy Versus Two-Drug Combination Therapy</vt:lpstr>
      <vt:lpstr>Adverse Events and Side Effects:  Comparisons of Two-Drug Combination Therapies</vt:lpstr>
      <vt:lpstr>Key question 4: Differences in Population subgroups</vt:lpstr>
      <vt:lpstr>Comparative Effectiveness and Safety in Subpopulations</vt:lpstr>
      <vt:lpstr>Remaining Issues </vt:lpstr>
      <vt:lpstr>Gaps in Knowledge</vt:lpstr>
      <vt:lpstr>Clinical Bottom Line: HbA1c</vt:lpstr>
      <vt:lpstr>Clinical Bottom Line: Weight</vt:lpstr>
      <vt:lpstr>Clinical Bottom Line:  Risk of Adverse Effects</vt:lpstr>
      <vt:lpstr>What to Discuss With Your Patients</vt:lpstr>
      <vt:lpstr>Thank you for the opportunity to share this information with you</vt:lpstr>
    </vt:vector>
  </TitlesOfParts>
  <Company>Epic Scientific Concepts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Effectiveness and Safety of Medications For Type 2 Diabetes</dc:title>
  <dc:creator>Scott Chappell</dc:creator>
  <cp:lastModifiedBy>Grayson, Audrey Ann</cp:lastModifiedBy>
  <cp:revision>101</cp:revision>
  <dcterms:created xsi:type="dcterms:W3CDTF">2011-07-12T19:29:15Z</dcterms:created>
  <dcterms:modified xsi:type="dcterms:W3CDTF">2012-05-17T14:56:27Z</dcterms:modified>
</cp:coreProperties>
</file>