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vml" ContentType="application/vnd.openxmlformats-officedocument.vmlDrawin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1"/>
  </p:sldMasterIdLst>
  <p:notesMasterIdLst>
    <p:notesMasterId r:id="rId47"/>
  </p:notesMasterIdLst>
  <p:handoutMasterIdLst>
    <p:handoutMasterId r:id="rId48"/>
  </p:handoutMasterIdLst>
  <p:sldIdLst>
    <p:sldId id="296" r:id="rId2"/>
    <p:sldId id="297" r:id="rId3"/>
    <p:sldId id="298" r:id="rId4"/>
    <p:sldId id="299" r:id="rId5"/>
    <p:sldId id="300"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303" r:id="rId24"/>
    <p:sldId id="301" r:id="rId25"/>
    <p:sldId id="276" r:id="rId26"/>
    <p:sldId id="277" r:id="rId27"/>
    <p:sldId id="278" r:id="rId28"/>
    <p:sldId id="279" r:id="rId29"/>
    <p:sldId id="280" r:id="rId30"/>
    <p:sldId id="281" r:id="rId31"/>
    <p:sldId id="282" r:id="rId32"/>
    <p:sldId id="283" r:id="rId33"/>
    <p:sldId id="284" r:id="rId34"/>
    <p:sldId id="302" r:id="rId35"/>
    <p:sldId id="286" r:id="rId36"/>
    <p:sldId id="287" r:id="rId37"/>
    <p:sldId id="288" r:id="rId38"/>
    <p:sldId id="289" r:id="rId39"/>
    <p:sldId id="290" r:id="rId40"/>
    <p:sldId id="291" r:id="rId41"/>
    <p:sldId id="292" r:id="rId42"/>
    <p:sldId id="293" r:id="rId43"/>
    <p:sldId id="294" r:id="rId44"/>
    <p:sldId id="295" r:id="rId45"/>
    <p:sldId id="304"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ckie Andros" initials="" lastIdx="2" clrIdx="0"/>
  <p:cmAuthor id="1" name="Alaina K Fournier" initials="AKF" lastIdx="9"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BEDF3"/>
    <a:srgbClr val="D4D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horzBarState="maximized">
    <p:restoredLeft sz="17351" autoAdjust="0"/>
    <p:restoredTop sz="99764" autoAdjust="0"/>
  </p:normalViewPr>
  <p:slideViewPr>
    <p:cSldViewPr>
      <p:cViewPr>
        <p:scale>
          <a:sx n="75" d="100"/>
          <a:sy n="75" d="100"/>
        </p:scale>
        <p:origin x="-896" y="-904"/>
      </p:cViewPr>
      <p:guideLst>
        <p:guide orient="horz" pos="2160"/>
        <p:guide pos="2880"/>
      </p:guideLst>
    </p:cSldViewPr>
  </p:slideViewPr>
  <p:outlineViewPr>
    <p:cViewPr>
      <p:scale>
        <a:sx n="33" d="100"/>
        <a:sy n="33" d="100"/>
      </p:scale>
      <p:origin x="0" y="9168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5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commentAuthors" Target="commentAuthors.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2-10-23T15:17:33.493" idx="1">
    <p:pos x="1962" y="2430"/>
    <p:text>specific risk factors and BMD</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7FCC8FF-F2B7-4D00-9EAB-C5847B70B906}" type="datetimeFigureOut">
              <a:rPr lang="en-US"/>
              <a:pPr/>
              <a:t>1/16/13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D11FF82-B4C0-4E1D-AF3A-46F839997A98}" type="slidenum">
              <a:rPr lang="en-US"/>
              <a:pPr/>
              <a:t>‹#›</a:t>
            </a:fld>
            <a:endParaRPr lang="en-US"/>
          </a:p>
        </p:txBody>
      </p:sp>
    </p:spTree>
    <p:extLst>
      <p:ext uri="{BB962C8B-B14F-4D97-AF65-F5344CB8AC3E}">
        <p14:creationId xmlns:p14="http://schemas.microsoft.com/office/powerpoint/2010/main" val="1799433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5363581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pitchFamily="34" charset="-128"/>
              </a:rPr>
              <a:t>This Accreditation Statement describes the health degrees that are eligible for continuing education as well as the number of contact hours for which this activity is accredited.</a:t>
            </a:r>
          </a:p>
        </p:txBody>
      </p:sp>
      <p:sp>
        <p:nvSpPr>
          <p:cNvPr id="18435"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5116F06E-390E-4D3A-8113-D6B99F777397}" type="slidenum">
              <a:rPr lang="en-US">
                <a:latin typeface="Calibri" pitchFamily="34" charset="0"/>
              </a:rPr>
              <a:pPr/>
              <a:t>2</a:t>
            </a:fld>
            <a:endParaRPr lang="en-US">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
          <p:cNvSpPr>
            <a:spLocks noGrp="1" noRot="1" noChangeAspect="1" noChangeArrowheads="1" noTextEdit="1"/>
          </p:cNvSpPr>
          <p:nvPr>
            <p:ph type="sldImg"/>
          </p:nvPr>
        </p:nvSpPr>
        <p:spPr bwMode="auto">
          <a:xfrm>
            <a:off x="1141413" y="684213"/>
            <a:ext cx="4575175" cy="3432175"/>
          </a:xfrm>
          <a:solidFill>
            <a:srgbClr val="FFFFFF"/>
          </a:solidFill>
          <a:ln>
            <a:solidFill>
              <a:srgbClr val="000000"/>
            </a:solidFill>
            <a:miter lim="800000"/>
            <a:headEnd/>
            <a:tailEnd/>
          </a:ln>
        </p:spPr>
      </p:sp>
      <p:sp>
        <p:nvSpPr>
          <p:cNvPr id="36867" name="Text Box 2"/>
          <p:cNvSpPr>
            <a:spLocks noGrp="1" noChangeArrowheads="1"/>
          </p:cNvSpPr>
          <p:nvPr>
            <p:ph type="body" idx="1"/>
          </p:nvPr>
        </p:nvSpPr>
        <p:spPr bwMode="auto">
          <a:xfrm>
            <a:off x="685800" y="4343400"/>
            <a:ext cx="5487988" cy="4117975"/>
          </a:xfrm>
          <a:noFill/>
        </p:spPr>
        <p:txBody>
          <a:bodyPr wrap="square" lIns="93240" tIns="46440" rIns="93240" bIns="46440" numCol="1" anchor="t" anchorCtr="0" compatLnSpc="1">
            <a:prstTxWarp prst="textNoShape">
              <a:avLst/>
            </a:prstTxWarp>
          </a:bodyPr>
          <a:lstStyle/>
          <a:p>
            <a:pPr>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900" b="1" smtClean="0">
                <a:ea typeface="ＭＳ Ｐゴシック" pitchFamily="34" charset="-128"/>
              </a:rPr>
              <a:t>Predicting Fracture Risk</a:t>
            </a:r>
          </a:p>
          <a:p>
            <a:pPr>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900" smtClean="0">
                <a:ea typeface="ＭＳ Ｐゴシック" pitchFamily="34" charset="-128"/>
              </a:rPr>
              <a:t>Risk scoring methods combine clinical risk factors with BMD testing results. One such tool is the Fracture Risk Assessment Tool (FRAX</a:t>
            </a:r>
            <a:r>
              <a:rPr lang="en-US" sz="900" baseline="30000" smtClean="0">
                <a:latin typeface="Wingdings 2" pitchFamily="18" charset="2"/>
                <a:ea typeface="ＭＳ Ｐゴシック" pitchFamily="34" charset="-128"/>
              </a:rPr>
              <a:t>®</a:t>
            </a:r>
            <a:r>
              <a:rPr lang="en-US" sz="900" smtClean="0">
                <a:ea typeface="ＭＳ Ｐゴシック" pitchFamily="34" charset="-128"/>
              </a:rPr>
              <a:t>). FRAX was developed by the World Health Organization. It uses race- and nation-specific risk factors, combined with patient-specific BMD data (at the femoral neck), to estimate the absolute 10-year risk of major osteoporotic fractures.</a:t>
            </a:r>
          </a:p>
          <a:p>
            <a:pPr>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900" smtClean="0">
              <a:ea typeface="ＭＳ Ｐゴシック" pitchFamily="34" charset="-128"/>
            </a:endParaRPr>
          </a:p>
          <a:p>
            <a:pPr>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900" smtClean="0">
                <a:ea typeface="ＭＳ Ｐゴシック" pitchFamily="34" charset="-128"/>
              </a:rPr>
              <a:t>References:</a:t>
            </a:r>
          </a:p>
          <a:p>
            <a:pPr>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900" smtClean="0">
                <a:ea typeface="ＭＳ Ｐゴシック" pitchFamily="34" charset="-128"/>
              </a:rPr>
              <a:t>Kanis JA, Johansson H, Oden A, et al. Assessment of fracture risk. Eur J Radiol 2009;71(3):392-7. PMID: 19716672.</a:t>
            </a:r>
          </a:p>
          <a:p>
            <a:pPr>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900" smtClean="0">
              <a:ea typeface="ＭＳ Ｐゴシック" pitchFamily="34" charset="-128"/>
            </a:endParaRPr>
          </a:p>
          <a:p>
            <a:pPr>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900" smtClean="0">
                <a:ea typeface="ＭＳ Ｐゴシック" pitchFamily="34" charset="-128"/>
              </a:rPr>
              <a:t>Kanis JA, Johnell O, Oden A, et al. FRAX and the assessment of fracture probability in men and women from the UK. Osteoporos Int 2008;19(4):385-97. PMID: 18292978.</a:t>
            </a:r>
          </a:p>
          <a:p>
            <a:pPr>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900" smtClean="0">
                <a:latin typeface="Wingdings 2" pitchFamily="18" charset="2"/>
                <a:ea typeface="ＭＳ Ｐゴシック" pitchFamily="34" charset="-128"/>
              </a:rPr>
              <a:t> </a:t>
            </a:r>
            <a:endParaRPr lang="en-US" sz="900" smtClean="0">
              <a:ea typeface="ＭＳ Ｐゴシック" pitchFamily="34" charset="-128"/>
            </a:endParaRPr>
          </a:p>
          <a:p>
            <a:pPr>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900" smtClean="0">
                <a:ea typeface="ＭＳ Ｐゴシック" pitchFamily="34" charset="-128"/>
              </a:rPr>
              <a:t>Kanis JA, Oden A, Johnell O, et al. The use of clinical risk factors enhances the performance of BMD in the prediction of hip and osteoporotic fractures in men and women. Osteoporos Int 2007;18(8):1033-46. PMID: 17323110. Lewiecki EM, Binkley N. Evidence-based medicine, clinical practice guidelines, and common sense in the management of osteoporosis. Endocr Pract 2009;15(6):573-9. PMID: 19491062.</a:t>
            </a:r>
          </a:p>
          <a:p>
            <a:pPr>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900" smtClean="0">
              <a:ea typeface="ＭＳ Ｐゴシック" pitchFamily="34" charset="-128"/>
            </a:endParaRPr>
          </a:p>
          <a:p>
            <a:pPr>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900" smtClean="0">
                <a:ea typeface="ＭＳ Ｐゴシック" pitchFamily="34" charset="-128"/>
              </a:rPr>
              <a:t>Newberry SJ, Crandall CC, Gellad WG, et al. Treatment To Prevent Fractures in Men and Women With Low Bone Density or Osteoporosis: An Update to the 2007 Report. Comparative Effectiveness Review No. 53 (Prepared by the Southern California Evidence-based Practice Center under Contract No. HHSA 290-2007-10062-I). Rockville, MD: Agency for Healthcare Research and Quality; February 2012. AHRQ Publication No. 12-EHC023-EF. Available at www.effectivehealthcare.ahrq.gov/reports/lbd.cfm.</a:t>
            </a:r>
          </a:p>
          <a:p>
            <a:pPr>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900" smtClean="0">
              <a:ea typeface="ＭＳ Ｐゴシック" pitchFamily="34" charset="-128"/>
            </a:endParaRPr>
          </a:p>
          <a:p>
            <a:pPr>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900" smtClean="0">
                <a:ea typeface="ＭＳ Ｐゴシック" pitchFamily="34" charset="-128"/>
              </a:rPr>
              <a:t>World Health Organization Collaborating Centre for Metabolic Bone Diseases. WHO Fracture Risk Assessment Tool. Available at www.shef.ac.uk/FRAX/.</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
          <p:cNvSpPr>
            <a:spLocks noGrp="1" noRot="1" noChangeAspect="1" noChangeArrowheads="1" noTextEdit="1"/>
          </p:cNvSpPr>
          <p:nvPr>
            <p:ph type="sldImg"/>
          </p:nvPr>
        </p:nvSpPr>
        <p:spPr bwMode="auto">
          <a:xfrm>
            <a:off x="1141413" y="684213"/>
            <a:ext cx="4575175" cy="3432175"/>
          </a:xfrm>
          <a:solidFill>
            <a:srgbClr val="FFFFFF"/>
          </a:solidFill>
          <a:ln>
            <a:solidFill>
              <a:srgbClr val="000000"/>
            </a:solidFill>
            <a:miter lim="800000"/>
            <a:headEnd/>
            <a:tailEnd/>
          </a:ln>
        </p:spPr>
      </p:sp>
      <p:sp>
        <p:nvSpPr>
          <p:cNvPr id="38915" name="Text Box 2"/>
          <p:cNvSpPr>
            <a:spLocks noGrp="1" noChangeArrowheads="1"/>
          </p:cNvSpPr>
          <p:nvPr>
            <p:ph type="body" idx="1"/>
          </p:nvPr>
        </p:nvSpPr>
        <p:spPr bwMode="auto">
          <a:xfrm>
            <a:off x="685800" y="4343400"/>
            <a:ext cx="5487988" cy="4117975"/>
          </a:xfrm>
          <a:noFill/>
        </p:spPr>
        <p:txBody>
          <a:bodyPr wrap="square" lIns="93240" tIns="46440" rIns="93240" bIns="46440" numCol="1" anchor="t" anchorCtr="0" compatLnSpc="1">
            <a:prstTxWarp prst="textNoShape">
              <a:avLst/>
            </a:prstTxWarp>
          </a:bodyPr>
          <a:lstStyle/>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smtClean="0">
                <a:ea typeface="ＭＳ Ｐゴシック" pitchFamily="34" charset="-128"/>
              </a:rPr>
              <a:t>Interventions To Prevent Osteoporotic Fracture</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Interventions to prevent osteoporotic fracture include pharmacologic agents, dietary and supplemental vitamin D and calcium, and weight-bearing exercise. These interventions are also used (although with less frequency) in patients with osteopenia, a less severe degree of low bone density.</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mtClean="0">
              <a:ea typeface="ＭＳ Ｐゴシック" pitchFamily="34" charset="-128"/>
            </a:endParaRP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Reference:</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Newberry SJ, Crandall CC, Gellad WG, et al. Treatment To Prevent Fractures in Men and Women With Low Bone Density or Osteoporosis: An Update to the 2007 Report. Comparative Effectiveness Review No. 53 (Prepared by the Southern California Evidence-based Practice Center under Contract No. HHSA 290-2007-10062-I). Rockville, MD: Agency for Healthcare Research and Quality; February 2012. AHRQ Publication No. 12-EHC023-EF. Available at www.effectivehealthcare.ahrq.gov/reports/lbd.cfm.</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
          <p:cNvSpPr>
            <a:spLocks noGrp="1" noRot="1" noChangeAspect="1" noChangeArrowheads="1" noTextEdit="1"/>
          </p:cNvSpPr>
          <p:nvPr>
            <p:ph type="sldImg"/>
          </p:nvPr>
        </p:nvSpPr>
        <p:spPr bwMode="auto">
          <a:xfrm>
            <a:off x="1141413" y="684213"/>
            <a:ext cx="4575175" cy="3432175"/>
          </a:xfrm>
          <a:solidFill>
            <a:srgbClr val="FFFFFF"/>
          </a:solidFill>
          <a:ln>
            <a:solidFill>
              <a:srgbClr val="000000"/>
            </a:solidFill>
            <a:miter lim="800000"/>
            <a:headEnd/>
            <a:tailEnd/>
          </a:ln>
        </p:spPr>
      </p:sp>
      <p:sp>
        <p:nvSpPr>
          <p:cNvPr id="40963" name="Text Box 2"/>
          <p:cNvSpPr>
            <a:spLocks noGrp="1" noChangeArrowheads="1"/>
          </p:cNvSpPr>
          <p:nvPr>
            <p:ph type="body" idx="1"/>
          </p:nvPr>
        </p:nvSpPr>
        <p:spPr bwMode="auto">
          <a:xfrm>
            <a:off x="685800" y="4343400"/>
            <a:ext cx="5487988" cy="4117975"/>
          </a:xfrm>
          <a:noFill/>
        </p:spPr>
        <p:txBody>
          <a:bodyPr wrap="square" lIns="93240" tIns="46440" rIns="93240" bIns="46440" numCol="1" anchor="t" anchorCtr="0" compatLnSpc="1">
            <a:prstTxWarp prst="textNoShape">
              <a:avLst/>
            </a:prstTxWarp>
          </a:bodyPr>
          <a:lstStyle/>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smtClean="0">
                <a:ea typeface="ＭＳ Ｐゴシック" pitchFamily="34" charset="-128"/>
              </a:rPr>
              <a:t>Pharmacologic Agents To Prevent Low Bone Density</a:t>
            </a:r>
          </a:p>
          <a:p>
            <a:pPr marL="0" lvl="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Pharmacologic agents investigated in this systematic review include: the bisphosphonates, which include alendronate, risedronate, zoledronic acid, and ibandronate; peptide hormones (teriparatide); estrogen, in the form of menopausal hormone therapy (MHT); selective estrogen receptor modulators (raloxifene); and biologic agents: denosumab.</a:t>
            </a:r>
          </a:p>
          <a:p>
            <a:pPr marL="0" lvl="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mtClean="0">
              <a:ea typeface="ＭＳ Ｐゴシック" pitchFamily="34" charset="-128"/>
            </a:endParaRPr>
          </a:p>
          <a:p>
            <a:pPr marL="0" lvl="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Not all drugs currently approved by the U.S. Food and Drug Administration (FDA) for treating patients with LBD were required to demonstrate reduction in fracture risk (e.g., the peptide hormone calcitonin). Furthermore, approval of a different dose, frequency, or route of administration does not require demonstration of reduced fracture risk.</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mtClean="0">
              <a:ea typeface="ＭＳ Ｐゴシック" pitchFamily="34" charset="-128"/>
            </a:endParaRP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Reference:</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Newberry SJ, Crandall CC, Gellad WG, et al. Treatment To Prevent Fractures in Men and Women With Low Bone Density or Osteoporosis: An Update to the 2007 Report. Comparative Effectiveness Review No. 53 (Prepared by the Southern California Evidence-based Practice Center under Contract No. HHSA 290-2007-10062-I). Rockville, MD: Agency for Healthcare Research and Quality; February 2012. AHRQ Publication No. 12-EHC023-EF. Available at www.effectivehealthcare.ahrq.gov/reports/lbd.cfm.</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
          <p:cNvSpPr>
            <a:spLocks noGrp="1" noRot="1" noChangeAspect="1" noChangeArrowheads="1" noTextEdit="1"/>
          </p:cNvSpPr>
          <p:nvPr>
            <p:ph type="sldImg"/>
          </p:nvPr>
        </p:nvSpPr>
        <p:spPr bwMode="auto">
          <a:xfrm>
            <a:off x="1141413" y="684213"/>
            <a:ext cx="4575175" cy="3432175"/>
          </a:xfrm>
          <a:solidFill>
            <a:srgbClr val="FFFFFF"/>
          </a:solidFill>
          <a:ln>
            <a:solidFill>
              <a:srgbClr val="000000"/>
            </a:solidFill>
            <a:miter lim="800000"/>
            <a:headEnd/>
            <a:tailEnd/>
          </a:ln>
        </p:spPr>
      </p:sp>
      <p:sp>
        <p:nvSpPr>
          <p:cNvPr id="43011" name="Text Box 2"/>
          <p:cNvSpPr>
            <a:spLocks noGrp="1" noChangeArrowheads="1"/>
          </p:cNvSpPr>
          <p:nvPr>
            <p:ph type="body" idx="1"/>
          </p:nvPr>
        </p:nvSpPr>
        <p:spPr bwMode="auto">
          <a:xfrm>
            <a:off x="685800" y="4343400"/>
            <a:ext cx="5487988" cy="4117975"/>
          </a:xfrm>
          <a:noFill/>
        </p:spPr>
        <p:txBody>
          <a:bodyPr wrap="square" lIns="93240" tIns="46440" rIns="93240" bIns="46440" numCol="1" anchor="t" anchorCtr="0" compatLnSpc="1">
            <a:prstTxWarp prst="textNoShape">
              <a:avLst/>
            </a:prstTxWarp>
          </a:bodyPr>
          <a:lstStyle/>
          <a:p>
            <a:pPr>
              <a:lnSpc>
                <a:spcPct val="110000"/>
              </a:lnSpc>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b="1" smtClean="0">
                <a:ea typeface="ＭＳ Ｐゴシック" pitchFamily="34" charset="-128"/>
              </a:rPr>
              <a:t>Agency for Healthcare Research and Quality (AHRQ) Comparative Effectiveness Review (CER) Development</a:t>
            </a:r>
          </a:p>
          <a:p>
            <a:pPr>
              <a:lnSpc>
                <a:spcPct val="110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smtClean="0">
                <a:ea typeface="ＭＳ Ｐゴシック" pitchFamily="34" charset="-128"/>
              </a:rPr>
              <a:t>Topics are nominated through a public process, which includes submissions from health care professionals, professional organizations, the private sector, policymakers, members of the public, and others. A systematic review of all relevant clinical studies is conducted by independent researchers, funded by AHRQ, to synthesize the evidence in a report summarizing what is known and not known about the select clinical issue. The research questions and the results of the report are subject to expert input, peer review, and public comment. The results of these reviews are summarized into Clinician Research Summaries and Consumer Research Summaries for use in decisionmaking and in discussions with patients. The Summaries and the full report, with references for included and excluded studies, are available at www.effectivehealthcare.ahrq.gov/lbd.cfm.</a:t>
            </a:r>
          </a:p>
          <a:p>
            <a:pPr>
              <a:lnSpc>
                <a:spcPct val="110000"/>
              </a:lnSpc>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000" smtClean="0">
              <a:ea typeface="ＭＳ Ｐゴシック" pitchFamily="34" charset="-128"/>
            </a:endParaRPr>
          </a:p>
          <a:p>
            <a:pPr>
              <a:lnSpc>
                <a:spcPct val="110000"/>
              </a:lnSpc>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smtClean="0">
                <a:ea typeface="ＭＳ Ｐゴシック" pitchFamily="34" charset="-128"/>
              </a:rPr>
              <a:t>Reference:</a:t>
            </a:r>
          </a:p>
          <a:p>
            <a:pPr>
              <a:lnSpc>
                <a:spcPct val="110000"/>
              </a:lnSpc>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smtClean="0">
                <a:ea typeface="ＭＳ Ｐゴシック" pitchFamily="34" charset="-128"/>
              </a:rPr>
              <a:t>Newberry SJ, Crandall CC, Gellad WG, et al. Treatment To Prevent Fractures in Men and Women With Low Bone Density or Osteoporosis: An Update to the 2007 Report. Comparative Effectiveness Review No. 53 (Prepared by the Southern California Evidence-based Practice Center under Contract No. HHSA 290-2007-10062-I). Rockville, MD: Agency for Healthcare Research and Quality; February 2012. AHRQ Publication No. 12-EHC023-EF. Available at www.effectivehealthcare.ahrq.gov/reports/lbd.cfm.</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
          <p:cNvSpPr>
            <a:spLocks noGrp="1" noRot="1" noChangeAspect="1" noChangeArrowheads="1" noTextEdit="1"/>
          </p:cNvSpPr>
          <p:nvPr>
            <p:ph type="sldImg"/>
          </p:nvPr>
        </p:nvSpPr>
        <p:spPr bwMode="auto">
          <a:xfrm>
            <a:off x="1141413" y="684213"/>
            <a:ext cx="4575175" cy="3432175"/>
          </a:xfrm>
          <a:solidFill>
            <a:srgbClr val="FFFFFF"/>
          </a:solidFill>
          <a:ln>
            <a:solidFill>
              <a:srgbClr val="000000"/>
            </a:solidFill>
            <a:miter lim="800000"/>
            <a:headEnd/>
            <a:tailEnd/>
          </a:ln>
        </p:spPr>
      </p:sp>
      <p:sp>
        <p:nvSpPr>
          <p:cNvPr id="45059" name="Text Box 2"/>
          <p:cNvSpPr>
            <a:spLocks noGrp="1" noChangeArrowheads="1"/>
          </p:cNvSpPr>
          <p:nvPr>
            <p:ph type="body" idx="1"/>
          </p:nvPr>
        </p:nvSpPr>
        <p:spPr bwMode="auto">
          <a:xfrm>
            <a:off x="685800" y="4343400"/>
            <a:ext cx="5487988" cy="4117975"/>
          </a:xfrm>
          <a:noFill/>
        </p:spPr>
        <p:txBody>
          <a:bodyPr wrap="square" lIns="93240" tIns="46440" rIns="93240" bIns="46440" numCol="1" anchor="t" anchorCtr="0" compatLnSpc="1">
            <a:prstTxWarp prst="textNoShape">
              <a:avLst/>
            </a:prstTxWarp>
          </a:bodyPr>
          <a:lstStyle/>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b="1" smtClean="0">
                <a:ea typeface="ＭＳ Ｐゴシック" pitchFamily="34" charset="-128"/>
              </a:rPr>
              <a:t>Clinical Questions Addressed by the CER (1 of 5)</a:t>
            </a: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smtClean="0">
                <a:ea typeface="ＭＳ Ｐゴシック" pitchFamily="34" charset="-128"/>
              </a:rPr>
              <a:t>Key Question (KQ) 1 asked: What are the comparative benefits in fracture reduction among the following therapeutic modalities for LBD?</a:t>
            </a: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000" smtClean="0">
              <a:ea typeface="ＭＳ Ｐゴシック" pitchFamily="34" charset="-128"/>
            </a:endParaRP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smtClean="0">
                <a:ea typeface="ＭＳ Ｐゴシック" pitchFamily="34" charset="-128"/>
              </a:rPr>
              <a:t>- Bisphosphonate medications, specifically: alendronate (Fosamax</a:t>
            </a:r>
            <a:r>
              <a:rPr lang="en-US" sz="1000" baseline="30000" smtClean="0">
                <a:latin typeface="Wingdings 2" pitchFamily="18" charset="2"/>
                <a:ea typeface="ＭＳ Ｐゴシック" pitchFamily="34" charset="-128"/>
              </a:rPr>
              <a:t>®</a:t>
            </a:r>
            <a:r>
              <a:rPr lang="en-US" sz="1000" smtClean="0">
                <a:ea typeface="ＭＳ Ｐゴシック" pitchFamily="34" charset="-128"/>
              </a:rPr>
              <a:t>, oral); risedronate (Actonel</a:t>
            </a:r>
            <a:r>
              <a:rPr lang="en-US" sz="1000" baseline="30000" smtClean="0">
                <a:latin typeface="Wingdings 2" pitchFamily="18" charset="2"/>
                <a:ea typeface="ＭＳ Ｐゴシック" pitchFamily="34" charset="-128"/>
              </a:rPr>
              <a:t>®</a:t>
            </a:r>
            <a:r>
              <a:rPr lang="en-US" sz="1000" smtClean="0">
                <a:ea typeface="ＭＳ Ｐゴシック" pitchFamily="34" charset="-128"/>
              </a:rPr>
              <a:t>; oral once-a-week); ibandronate (Boniva</a:t>
            </a:r>
            <a:r>
              <a:rPr lang="en-US" sz="1000" baseline="30000" smtClean="0">
                <a:latin typeface="Wingdings 2" pitchFamily="18" charset="2"/>
                <a:ea typeface="ＭＳ Ｐゴシック" pitchFamily="34" charset="-128"/>
              </a:rPr>
              <a:t>®</a:t>
            </a:r>
            <a:r>
              <a:rPr lang="en-US" sz="1000" smtClean="0">
                <a:ea typeface="ＭＳ Ｐゴシック" pitchFamily="34" charset="-128"/>
              </a:rPr>
              <a:t>); and zoledronic acid (Reclast</a:t>
            </a:r>
            <a:r>
              <a:rPr lang="en-US" sz="1000" baseline="30000" smtClean="0">
                <a:latin typeface="Wingdings 2" pitchFamily="18" charset="2"/>
                <a:ea typeface="ＭＳ Ｐゴシック" pitchFamily="34" charset="-128"/>
              </a:rPr>
              <a:t>®</a:t>
            </a:r>
            <a:r>
              <a:rPr lang="en-US" sz="1000" smtClean="0">
                <a:ea typeface="ＭＳ Ｐゴシック" pitchFamily="34" charset="-128"/>
              </a:rPr>
              <a:t>, Zometa</a:t>
            </a:r>
            <a:r>
              <a:rPr lang="en-US" sz="1000" baseline="30000" smtClean="0">
                <a:latin typeface="Wingdings 2" pitchFamily="18" charset="2"/>
                <a:ea typeface="ＭＳ Ｐゴシック" pitchFamily="34" charset="-128"/>
              </a:rPr>
              <a:t>®</a:t>
            </a:r>
            <a:r>
              <a:rPr lang="en-US" sz="1000" smtClean="0">
                <a:ea typeface="ＭＳ Ｐゴシック" pitchFamily="34" charset="-128"/>
              </a:rPr>
              <a:t>, oral and intravenous)</a:t>
            </a: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smtClean="0">
                <a:ea typeface="ＭＳ Ｐゴシック" pitchFamily="34" charset="-128"/>
              </a:rPr>
              <a:t>- Denosumab (Prolia</a:t>
            </a:r>
            <a:r>
              <a:rPr lang="en-US" sz="1000" baseline="30000" smtClean="0">
                <a:latin typeface="Wingdings 2" pitchFamily="18" charset="2"/>
                <a:ea typeface="ＭＳ Ｐゴシック" pitchFamily="34" charset="-128"/>
              </a:rPr>
              <a:t>®</a:t>
            </a:r>
            <a:r>
              <a:rPr lang="en-US" sz="1000" smtClean="0">
                <a:ea typeface="ＭＳ Ｐゴシック" pitchFamily="34" charset="-128"/>
              </a:rPr>
              <a:t>)</a:t>
            </a: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smtClean="0">
                <a:ea typeface="ＭＳ Ｐゴシック" pitchFamily="34" charset="-128"/>
              </a:rPr>
              <a:t>- Menopausal Estrogen therapy for women (numerous brands and routes of administration)</a:t>
            </a: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smtClean="0">
                <a:ea typeface="ＭＳ Ｐゴシック" pitchFamily="34" charset="-128"/>
              </a:rPr>
              <a:t>- Parathyroid hormone (PTH): 1</a:t>
            </a:r>
            <a:r>
              <a:rPr lang="en-US" sz="1000" smtClean="0">
                <a:latin typeface="Arial" pitchFamily="34" charset="0"/>
                <a:ea typeface="ＭＳ Ｐゴシック" pitchFamily="34" charset="-128"/>
                <a:cs typeface="Arial" pitchFamily="34" charset="0"/>
              </a:rPr>
              <a:t>–</a:t>
            </a:r>
            <a:r>
              <a:rPr lang="en-US" sz="1000" smtClean="0">
                <a:ea typeface="ＭＳ Ｐゴシック" pitchFamily="34" charset="-128"/>
              </a:rPr>
              <a:t>34 PTH (teriparatide; Forteo</a:t>
            </a:r>
            <a:r>
              <a:rPr lang="en-US" sz="1000" baseline="30000" smtClean="0">
                <a:latin typeface="Wingdings 2" pitchFamily="18" charset="2"/>
                <a:ea typeface="ＭＳ Ｐゴシック" pitchFamily="34" charset="-128"/>
              </a:rPr>
              <a:t>®</a:t>
            </a:r>
            <a:r>
              <a:rPr lang="en-US" sz="1000" smtClean="0">
                <a:ea typeface="ＭＳ Ｐゴシック" pitchFamily="34" charset="-128"/>
              </a:rPr>
              <a:t>)</a:t>
            </a: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smtClean="0">
                <a:ea typeface="ＭＳ Ｐゴシック" pitchFamily="34" charset="-128"/>
              </a:rPr>
              <a:t>- Selective estrogen receptor modulators (SERMs), specifically: Raloxifene (Evista</a:t>
            </a:r>
            <a:r>
              <a:rPr lang="en-US" sz="1000" baseline="30000" smtClean="0">
                <a:latin typeface="Wingdings 2" pitchFamily="18" charset="2"/>
                <a:ea typeface="ＭＳ Ｐゴシック" pitchFamily="34" charset="-128"/>
              </a:rPr>
              <a:t>®</a:t>
            </a:r>
            <a:r>
              <a:rPr lang="en-US" sz="1000" smtClean="0">
                <a:ea typeface="ＭＳ Ｐゴシック" pitchFamily="34" charset="-128"/>
              </a:rPr>
              <a:t>) </a:t>
            </a: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smtClean="0">
                <a:ea typeface="ＭＳ Ｐゴシック" pitchFamily="34" charset="-128"/>
              </a:rPr>
              <a:t>- Calcium </a:t>
            </a: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smtClean="0">
                <a:ea typeface="ＭＳ Ｐゴシック" pitchFamily="34" charset="-128"/>
              </a:rPr>
              <a:t>- Vitamin D </a:t>
            </a: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smtClean="0">
                <a:ea typeface="ＭＳ Ｐゴシック" pitchFamily="34" charset="-128"/>
              </a:rPr>
              <a:t>- Combinations or sequential use of above </a:t>
            </a: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smtClean="0">
                <a:ea typeface="ＭＳ Ｐゴシック" pitchFamily="34" charset="-128"/>
              </a:rPr>
              <a:t>- Exercise in comparison to the agents above </a:t>
            </a: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000" smtClean="0">
              <a:ea typeface="ＭＳ Ｐゴシック" pitchFamily="34" charset="-128"/>
            </a:endParaRP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smtClean="0">
                <a:ea typeface="ＭＳ Ｐゴシック" pitchFamily="34" charset="-128"/>
              </a:rPr>
              <a:t>Reference:</a:t>
            </a: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smtClean="0">
                <a:ea typeface="ＭＳ Ｐゴシック" pitchFamily="34" charset="-128"/>
              </a:rPr>
              <a:t>Newberry SJ, Crandall CC, Gellad WG, et al. Treatment To Prevent Fractures in Men and Women With Low Bone Density or Osteoporosis: An Update to the 2007 Report. Comparative Effectiveness Review No. 53 (Prepared by the Southern California Evidence-based Practice Center under Contract No. HHSA 290-2007-10062-I). Rockville, MD: Agency for Healthcare Research and Quality; February 2012. AHRQ Publication No. 12-EHC023-EF. Available at www.effectivehealthcare.ahrq.gov/reports/lbd.cfm.</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
          <p:cNvSpPr>
            <a:spLocks noGrp="1" noRot="1" noChangeAspect="1" noChangeArrowheads="1" noTextEdit="1"/>
          </p:cNvSpPr>
          <p:nvPr>
            <p:ph type="sldImg"/>
          </p:nvPr>
        </p:nvSpPr>
        <p:spPr bwMode="auto">
          <a:xfrm>
            <a:off x="1141413" y="684213"/>
            <a:ext cx="4575175" cy="3432175"/>
          </a:xfrm>
          <a:solidFill>
            <a:srgbClr val="FFFFFF"/>
          </a:solidFill>
          <a:ln>
            <a:solidFill>
              <a:srgbClr val="000000"/>
            </a:solidFill>
            <a:miter lim="800000"/>
            <a:headEnd/>
            <a:tailEnd/>
          </a:ln>
        </p:spPr>
      </p:sp>
      <p:sp>
        <p:nvSpPr>
          <p:cNvPr id="47107" name="Text Box 2"/>
          <p:cNvSpPr>
            <a:spLocks noGrp="1" noChangeArrowheads="1"/>
          </p:cNvSpPr>
          <p:nvPr>
            <p:ph type="body" idx="1"/>
          </p:nvPr>
        </p:nvSpPr>
        <p:spPr bwMode="auto">
          <a:xfrm>
            <a:off x="685800" y="4343400"/>
            <a:ext cx="5487988" cy="4117975"/>
          </a:xfrm>
          <a:noFill/>
        </p:spPr>
        <p:txBody>
          <a:bodyPr wrap="square" lIns="93240" tIns="46440" rIns="93240" bIns="46440" numCol="1" anchor="t" anchorCtr="0" compatLnSpc="1">
            <a:prstTxWarp prst="textNoShape">
              <a:avLst/>
            </a:prstTxWarp>
          </a:bodyPr>
          <a:lstStyle/>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b="1" smtClean="0">
                <a:ea typeface="ＭＳ Ｐゴシック" pitchFamily="34" charset="-128"/>
              </a:rPr>
              <a:t>Clinical Questions Addressed by the CER (2 of 5)</a:t>
            </a: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smtClean="0">
                <a:ea typeface="ＭＳ Ｐゴシック" pitchFamily="34" charset="-128"/>
              </a:rPr>
              <a:t>KQ 2 asked: How does fracture reduction resulting from treatments vary between individuals with different risks for fracture as determined by the following factors:</a:t>
            </a: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000" smtClean="0">
              <a:ea typeface="ＭＳ Ｐゴシック" pitchFamily="34" charset="-128"/>
            </a:endParaRP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smtClean="0">
                <a:ea typeface="ＭＳ Ｐゴシック" pitchFamily="34" charset="-128"/>
              </a:rPr>
              <a:t>- Bone mineral density</a:t>
            </a: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smtClean="0">
                <a:ea typeface="ＭＳ Ｐゴシック" pitchFamily="34" charset="-128"/>
              </a:rPr>
              <a:t>- FRAX or other risk-assessment score</a:t>
            </a: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smtClean="0">
                <a:ea typeface="ＭＳ Ｐゴシック" pitchFamily="34" charset="-128"/>
              </a:rPr>
              <a:t>- Prior fractures (prevention vs. treatment)</a:t>
            </a: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smtClean="0">
                <a:ea typeface="ＭＳ Ｐゴシック" pitchFamily="34" charset="-128"/>
              </a:rPr>
              <a:t>- Age</a:t>
            </a: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smtClean="0">
                <a:ea typeface="ＭＳ Ｐゴシック" pitchFamily="34" charset="-128"/>
              </a:rPr>
              <a:t>- Sex</a:t>
            </a: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smtClean="0">
                <a:ea typeface="ＭＳ Ｐゴシック" pitchFamily="34" charset="-128"/>
              </a:rPr>
              <a:t>- Race/ethnicity</a:t>
            </a: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smtClean="0">
                <a:ea typeface="ＭＳ Ｐゴシック" pitchFamily="34" charset="-128"/>
              </a:rPr>
              <a:t>- Glucocorticoid use</a:t>
            </a: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smtClean="0">
                <a:ea typeface="ＭＳ Ｐゴシック" pitchFamily="34" charset="-128"/>
              </a:rPr>
              <a:t>- Other factors (e.g., community dwelling vs. institutionalized, vitamin D deficient vs. not)</a:t>
            </a: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000" smtClean="0">
              <a:ea typeface="ＭＳ Ｐゴシック" pitchFamily="34" charset="-128"/>
            </a:endParaRP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smtClean="0">
                <a:ea typeface="ＭＳ Ｐゴシック" pitchFamily="34" charset="-128"/>
              </a:rPr>
              <a:t>Reference:</a:t>
            </a: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smtClean="0">
                <a:ea typeface="ＭＳ Ｐゴシック" pitchFamily="34" charset="-128"/>
              </a:rPr>
              <a:t>Newberry SJ, Crandall CC, Gellad WG, et al. Treatment To Prevent Fractures in Men and Women With Low Bone Density or Osteoporosis: An Update to the 2007 Report. Comparative Effectiveness Review No. 53 (Prepared by the Southern California Evidence-based Practice Center under Contract No. HHSA 290-2007-10062-I). Rockville, MD: Agency for Healthcare Research and Quality; February 2012. AHRQ Publication No. 12-EHC023-EF. Available at www.effectivehealthcare.ahrq.gov/reports/lbd.cfm.</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a:spLocks noGrp="1" noRot="1" noChangeAspect="1" noChangeArrowheads="1" noTextEdit="1"/>
          </p:cNvSpPr>
          <p:nvPr>
            <p:ph type="sldImg"/>
          </p:nvPr>
        </p:nvSpPr>
        <p:spPr bwMode="auto">
          <a:xfrm>
            <a:off x="1141413" y="684213"/>
            <a:ext cx="4575175" cy="3432175"/>
          </a:xfrm>
          <a:solidFill>
            <a:srgbClr val="FFFFFF"/>
          </a:solidFill>
          <a:ln>
            <a:solidFill>
              <a:srgbClr val="000000"/>
            </a:solidFill>
            <a:miter lim="800000"/>
            <a:headEnd/>
            <a:tailEnd/>
          </a:ln>
        </p:spPr>
      </p:sp>
      <p:sp>
        <p:nvSpPr>
          <p:cNvPr id="49155" name="Text Box 2"/>
          <p:cNvSpPr>
            <a:spLocks noGrp="1" noChangeArrowheads="1"/>
          </p:cNvSpPr>
          <p:nvPr>
            <p:ph type="body" idx="1"/>
          </p:nvPr>
        </p:nvSpPr>
        <p:spPr bwMode="auto">
          <a:xfrm>
            <a:off x="685800" y="4343400"/>
            <a:ext cx="5487988" cy="4117975"/>
          </a:xfrm>
          <a:noFill/>
        </p:spPr>
        <p:txBody>
          <a:bodyPr wrap="square" lIns="93240" tIns="46440" rIns="93240" bIns="46440" numCol="1" anchor="t" anchorCtr="0" compatLnSpc="1">
            <a:prstTxWarp prst="textNoShape">
              <a:avLst/>
            </a:prstTxWarp>
          </a:bodyPr>
          <a:lstStyle/>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b="1" smtClean="0">
                <a:ea typeface="ＭＳ Ｐゴシック" pitchFamily="34" charset="-128"/>
              </a:rPr>
              <a:t>Clinical Questions Addressed by the CER (3 of 5)</a:t>
            </a: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smtClean="0">
                <a:ea typeface="ＭＳ Ｐゴシック" pitchFamily="34" charset="-128"/>
              </a:rPr>
              <a:t>KQ 3 asked: Regarding treatment adherence* and persistence</a:t>
            </a:r>
            <a:r>
              <a:rPr lang="en-US" sz="1000" baseline="30000" smtClean="0">
                <a:latin typeface="Wingdings 2" pitchFamily="18" charset="2"/>
                <a:ea typeface="ＭＳ Ｐゴシック" pitchFamily="34" charset="-128"/>
                <a:cs typeface="Arial" pitchFamily="34" charset="0"/>
              </a:rPr>
              <a:t>†</a:t>
            </a:r>
            <a:r>
              <a:rPr lang="en-US" sz="1000" smtClean="0">
                <a:ea typeface="ＭＳ Ｐゴシック" pitchFamily="34" charset="-128"/>
              </a:rPr>
              <a:t>:</a:t>
            </a:r>
          </a:p>
          <a:p>
            <a:pPr marL="706438" lvl="1" indent="-295275">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000" smtClean="0">
              <a:ea typeface="ＭＳ Ｐゴシック" pitchFamily="34" charset="-128"/>
            </a:endParaRP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smtClean="0">
                <a:ea typeface="ＭＳ Ｐゴシック" pitchFamily="34" charset="-128"/>
              </a:rPr>
              <a:t>a. What are the adherence and persistence to medications for the treatment and prevention of osteoporosis? </a:t>
            </a: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smtClean="0">
                <a:ea typeface="ＭＳ Ｐゴシック" pitchFamily="34" charset="-128"/>
              </a:rPr>
              <a:t>b. What factors affect adherence and persistence?</a:t>
            </a: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smtClean="0">
                <a:ea typeface="ＭＳ Ｐゴシック" pitchFamily="34" charset="-128"/>
              </a:rPr>
              <a:t>c. What are the effects of adherence and persistence on the risk of fractures?</a:t>
            </a:r>
          </a:p>
          <a:p>
            <a:pPr marL="706438" lvl="1" indent="-295275">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000" smtClean="0">
              <a:ea typeface="ＭＳ Ｐゴシック" pitchFamily="34" charset="-128"/>
            </a:endParaRP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baseline="30000" smtClean="0">
                <a:latin typeface="Symbol" pitchFamily="18" charset="2"/>
                <a:ea typeface="ＭＳ Ｐゴシック" pitchFamily="34" charset="-128"/>
              </a:rPr>
              <a:t></a:t>
            </a:r>
            <a:r>
              <a:rPr lang="en-US" sz="1000" smtClean="0">
                <a:ea typeface="ＭＳ Ｐゴシック" pitchFamily="34" charset="-128"/>
              </a:rPr>
              <a:t>Adherence = Compliance, which is </a:t>
            </a:r>
            <a:r>
              <a:rPr lang="en-US" altLang="en-US" sz="1000" smtClean="0">
                <a:latin typeface="Wingdings 2" pitchFamily="18" charset="2"/>
                <a:ea typeface="ＭＳ Ｐゴシック" pitchFamily="34" charset="-128"/>
              </a:rPr>
              <a:t>“</a:t>
            </a:r>
            <a:r>
              <a:rPr lang="en-US" altLang="ja-JP" sz="1000" smtClean="0">
                <a:ea typeface="ＭＳ Ｐゴシック" pitchFamily="34" charset="-128"/>
              </a:rPr>
              <a:t>the extent to which a patient acts in accordance with the prescribed interval and dose of a dosing regimen</a:t>
            </a:r>
            <a:r>
              <a:rPr lang="en-US" altLang="en-US" sz="1000" smtClean="0">
                <a:latin typeface="Wingdings 2" pitchFamily="18" charset="2"/>
                <a:ea typeface="ＭＳ Ｐゴシック" pitchFamily="34" charset="-128"/>
              </a:rPr>
              <a:t>”</a:t>
            </a:r>
            <a:r>
              <a:rPr lang="en-US" altLang="ja-JP" sz="1000" smtClean="0">
                <a:ea typeface="ＭＳ Ｐゴシック" pitchFamily="34" charset="-128"/>
              </a:rPr>
              <a:t> (Cramer et al., 2008).</a:t>
            </a: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baseline="30000" smtClean="0">
                <a:latin typeface="Wingdings 2" pitchFamily="18" charset="2"/>
                <a:ea typeface="ＭＳ Ｐゴシック" pitchFamily="34" charset="-128"/>
                <a:cs typeface="Arial" pitchFamily="34" charset="0"/>
              </a:rPr>
              <a:t>†</a:t>
            </a:r>
            <a:r>
              <a:rPr lang="en-US" sz="1000" smtClean="0">
                <a:ea typeface="ＭＳ Ｐゴシック" pitchFamily="34" charset="-128"/>
              </a:rPr>
              <a:t>Persistence = </a:t>
            </a:r>
            <a:r>
              <a:rPr lang="en-US" altLang="en-US" sz="1000" smtClean="0">
                <a:latin typeface="Wingdings 2" pitchFamily="18" charset="2"/>
                <a:ea typeface="ＭＳ Ｐゴシック" pitchFamily="34" charset="-128"/>
              </a:rPr>
              <a:t>“</a:t>
            </a:r>
            <a:r>
              <a:rPr lang="en-US" altLang="ja-JP" sz="1000" smtClean="0">
                <a:ea typeface="ＭＳ Ｐゴシック" pitchFamily="34" charset="-128"/>
              </a:rPr>
              <a:t>The duration of time from initiation to discontinuation of therapy</a:t>
            </a:r>
            <a:r>
              <a:rPr lang="en-US" altLang="en-US" sz="1000" smtClean="0">
                <a:latin typeface="Wingdings 2" pitchFamily="18" charset="2"/>
                <a:ea typeface="ＭＳ Ｐゴシック" pitchFamily="34" charset="-128"/>
              </a:rPr>
              <a:t>”</a:t>
            </a:r>
            <a:r>
              <a:rPr lang="en-US" altLang="ja-JP" sz="1000" smtClean="0">
                <a:ea typeface="ＭＳ Ｐゴシック" pitchFamily="34" charset="-128"/>
              </a:rPr>
              <a:t> (Cramer et al., 2008). </a:t>
            </a: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000" smtClean="0">
              <a:ea typeface="ＭＳ Ｐゴシック" pitchFamily="34" charset="-128"/>
            </a:endParaRP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smtClean="0">
                <a:ea typeface="ＭＳ Ｐゴシック" pitchFamily="34" charset="-128"/>
              </a:rPr>
              <a:t>References:</a:t>
            </a: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smtClean="0">
                <a:ea typeface="ＭＳ Ｐゴシック" pitchFamily="34" charset="-128"/>
              </a:rPr>
              <a:t>Cramer JA, Roy A, Burrell A, et al. Medication compliance and persistence: terminology and definitions. Value Health 2008;11(1):44-7. PMID: 18237359.</a:t>
            </a: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000" smtClean="0">
              <a:ea typeface="ＭＳ Ｐゴシック" pitchFamily="34" charset="-128"/>
            </a:endParaRP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smtClean="0">
                <a:ea typeface="ＭＳ Ｐゴシック" pitchFamily="34" charset="-128"/>
              </a:rPr>
              <a:t>Newberry SJ, Crandall CC, Gellad WG, et al. Treatment To Prevent Fractures in Men and Women With Low Bone Density or Osteoporosis: An Update to the 2007 Report. Comparative Effectiveness Review No. 53 (Prepared by the Southern California Evidence-based Practice Center under Contract No. HHSA 290-2007-10062-I). Rockville, MD: Agency for Healthcare Research and Quality; February 2012. AHRQ Publication No. 12-EHC023-EF. Available at www.effectivehealthcare.ahrq.gov/reports/lbd.cfm.</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
          <p:cNvSpPr>
            <a:spLocks noGrp="1" noRot="1" noChangeAspect="1" noChangeArrowheads="1" noTextEdit="1"/>
          </p:cNvSpPr>
          <p:nvPr>
            <p:ph type="sldImg"/>
          </p:nvPr>
        </p:nvSpPr>
        <p:spPr bwMode="auto">
          <a:xfrm>
            <a:off x="1141413" y="684213"/>
            <a:ext cx="4575175" cy="3432175"/>
          </a:xfrm>
          <a:solidFill>
            <a:srgbClr val="FFFFFF"/>
          </a:solidFill>
          <a:ln>
            <a:solidFill>
              <a:srgbClr val="000000"/>
            </a:solidFill>
            <a:miter lim="800000"/>
            <a:headEnd/>
            <a:tailEnd/>
          </a:ln>
        </p:spPr>
      </p:sp>
      <p:sp>
        <p:nvSpPr>
          <p:cNvPr id="51203" name="Text Box 2"/>
          <p:cNvSpPr>
            <a:spLocks noGrp="1" noChangeArrowheads="1"/>
          </p:cNvSpPr>
          <p:nvPr>
            <p:ph type="body" idx="1"/>
          </p:nvPr>
        </p:nvSpPr>
        <p:spPr bwMode="auto">
          <a:xfrm>
            <a:off x="685800" y="4343400"/>
            <a:ext cx="5487988" cy="4117975"/>
          </a:xfrm>
          <a:noFill/>
        </p:spPr>
        <p:txBody>
          <a:bodyPr wrap="square" lIns="93240" tIns="46440" rIns="93240" bIns="46440" numCol="1" anchor="t" anchorCtr="0" compatLnSpc="1">
            <a:prstTxWarp prst="textNoShape">
              <a:avLst/>
            </a:prstTxWarp>
          </a:bodyPr>
          <a:lstStyle/>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smtClean="0">
                <a:ea typeface="ＭＳ Ｐゴシック" pitchFamily="34" charset="-128"/>
              </a:rPr>
              <a:t>Clinical Questions Addressed by the CER (4 of 5)</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KQ 4 asked: What are the short- and long-term harms (adverse effects) of the above therapies (when used specifically to treat or prevent LBD/osteoporotic fracture), and do these vary by any specific subpopulations (e.g., the subpopulations identified in KQ 2)?</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mtClean="0">
              <a:ea typeface="ＭＳ Ｐゴシック" pitchFamily="34" charset="-128"/>
            </a:endParaRP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Reference:</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Newberry SJ, Crandall CC, Gellad WG, et al. Treatment To Prevent Fractures in Men and Women With Low Bone Density or Osteoporosis: An Update to the 2007 Report. Comparative Effectiveness Review No. 53 (Prepared by the Southern California Evidence-based Practice Center under Contract No. HHSA 290-2007-10062-I). Rockville, MD: Agency for Healthcare Research and Quality; February 2012. AHRQ Publication No. 12-EHC023-EF. Available at www.effectivehealthcare.ahrq.gov/reports/lbd.cfm.</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
          <p:cNvSpPr>
            <a:spLocks noGrp="1" noRot="1" noChangeAspect="1" noChangeArrowheads="1" noTextEdit="1"/>
          </p:cNvSpPr>
          <p:nvPr>
            <p:ph type="sldImg"/>
          </p:nvPr>
        </p:nvSpPr>
        <p:spPr bwMode="auto">
          <a:xfrm>
            <a:off x="1141413" y="684213"/>
            <a:ext cx="4575175" cy="3432175"/>
          </a:xfrm>
          <a:solidFill>
            <a:srgbClr val="FFFFFF"/>
          </a:solidFill>
          <a:ln>
            <a:solidFill>
              <a:srgbClr val="000000"/>
            </a:solidFill>
            <a:miter lim="800000"/>
            <a:headEnd/>
            <a:tailEnd/>
          </a:ln>
        </p:spPr>
      </p:sp>
      <p:sp>
        <p:nvSpPr>
          <p:cNvPr id="53251" name="Text Box 2"/>
          <p:cNvSpPr>
            <a:spLocks noGrp="1" noChangeArrowheads="1"/>
          </p:cNvSpPr>
          <p:nvPr>
            <p:ph type="body" idx="1"/>
          </p:nvPr>
        </p:nvSpPr>
        <p:spPr bwMode="auto">
          <a:xfrm>
            <a:off x="685800" y="4343400"/>
            <a:ext cx="5487988" cy="4117975"/>
          </a:xfrm>
          <a:noFill/>
        </p:spPr>
        <p:txBody>
          <a:bodyPr wrap="square" lIns="93240" tIns="46440" rIns="93240" bIns="46440" numCol="1" anchor="t" anchorCtr="0" compatLnSpc="1">
            <a:prstTxWarp prst="textNoShape">
              <a:avLst/>
            </a:prstTxWarp>
          </a:bodyPr>
          <a:lstStyle/>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smtClean="0">
                <a:ea typeface="ＭＳ Ｐゴシック" pitchFamily="34" charset="-128"/>
              </a:rPr>
              <a:t>Clinical Questions Addressed by the CER (5 of 5)</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KQ 5 asked: With regard to treatment for preventing osteoporotic fracture: </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mtClean="0">
              <a:ea typeface="ＭＳ Ｐゴシック" pitchFamily="34" charset="-128"/>
            </a:endParaRP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a. How often should patients be monitored (via measurement of BMD) during therapy, how does bone density monitoring predict antifracture benefits during pharmacotherapy, and does the ability of monitoring to predict antifracture effects of a particular pharmacologic agent vary among the pharmacotherapies?</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 </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b. How does the antifracture benefit vary with long-term continued use of pharmacotherapy, and what are the comparative antifracture effects of continued long-term therapy with the various pharmacotherapies?</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mtClean="0">
              <a:ea typeface="ＭＳ Ｐゴシック" pitchFamily="34" charset="-128"/>
            </a:endParaRP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Reference:</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Newberry SJ, Crandall CC, Gellad WG, et al. Treatment To Prevent Fractures in Men and Women With Low Bone Density or Osteoporosis: An Update to the 2007 Report. Comparative Effectiveness Review No. 53 (Prepared by the Southern California Evidence-based Practice Center under Contract No. HHSA 290-2007-10062-I). Rockville, MD: Agency for Healthcare Research and Quality; February 2012. AHRQ Publication No. 12-EHC023-EF. Available at www.effectivehealthcare.ahrq.gov/reports/lbd.cfm.</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1"/>
          <p:cNvSpPr>
            <a:spLocks noGrp="1" noRot="1" noChangeAspect="1" noChangeArrowheads="1" noTextEdit="1"/>
          </p:cNvSpPr>
          <p:nvPr>
            <p:ph type="sldImg"/>
          </p:nvPr>
        </p:nvSpPr>
        <p:spPr bwMode="auto">
          <a:xfrm>
            <a:off x="1141413" y="684213"/>
            <a:ext cx="4575175" cy="3432175"/>
          </a:xfrm>
          <a:solidFill>
            <a:srgbClr val="FFFFFF"/>
          </a:solidFill>
          <a:ln>
            <a:solidFill>
              <a:srgbClr val="000000"/>
            </a:solidFill>
            <a:miter lim="800000"/>
            <a:headEnd/>
            <a:tailEnd/>
          </a:ln>
        </p:spPr>
      </p:sp>
      <p:sp>
        <p:nvSpPr>
          <p:cNvPr id="55299" name="Text Box 2"/>
          <p:cNvSpPr>
            <a:spLocks noGrp="1" noChangeArrowheads="1"/>
          </p:cNvSpPr>
          <p:nvPr>
            <p:ph type="body" idx="1"/>
          </p:nvPr>
        </p:nvSpPr>
        <p:spPr bwMode="auto">
          <a:xfrm>
            <a:off x="685800" y="4343400"/>
            <a:ext cx="5487988" cy="4117975"/>
          </a:xfrm>
          <a:noFill/>
        </p:spPr>
        <p:txBody>
          <a:bodyPr wrap="square" lIns="93240" tIns="46440" rIns="93240" bIns="46440" numCol="1" anchor="t" anchorCtr="0" compatLnSpc="1">
            <a:prstTxWarp prst="textNoShape">
              <a:avLst/>
            </a:prstTxWarp>
          </a:bodyPr>
          <a:lstStyle/>
          <a:p>
            <a:pPr>
              <a:lnSpc>
                <a:spcPct val="90000"/>
              </a:lnSpc>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800" b="1" smtClean="0">
                <a:ea typeface="ＭＳ Ｐゴシック" pitchFamily="34" charset="-128"/>
              </a:rPr>
              <a:t>Summary of Study Characteristics Evaluated in the Effectiveness Review: PICOTS</a:t>
            </a:r>
          </a:p>
          <a:p>
            <a:pPr>
              <a:lnSpc>
                <a:spcPct val="90000"/>
              </a:lnSpc>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800" smtClean="0">
                <a:ea typeface="ＭＳ Ｐゴシック" pitchFamily="34" charset="-128"/>
              </a:rPr>
              <a:t>Development of clinical studies of effectiveness of medical interventions is guided by the PICOTS (population, interventions, comparators, outcomes, timing, and setting) framework. These items are critical elements that will help to answer important clinical questions. In the CER, the clinical study literature was reviewed and summarized by using the PICOTS framework. The evidence concerning the outcomes identified here was examined in:</a:t>
            </a:r>
          </a:p>
          <a:p>
            <a:pPr>
              <a:lnSpc>
                <a:spcPct val="90000"/>
              </a:lnSpc>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800" b="1" u="sng" smtClean="0">
              <a:ea typeface="ＭＳ Ｐゴシック" pitchFamily="34" charset="-128"/>
            </a:endParaRPr>
          </a:p>
          <a:p>
            <a:pPr>
              <a:lnSpc>
                <a:spcPct val="90000"/>
              </a:lnSpc>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800" b="1" u="sng" smtClean="0">
                <a:ea typeface="ＭＳ Ｐゴシック" pitchFamily="34" charset="-128"/>
              </a:rPr>
              <a:t>P</a:t>
            </a:r>
            <a:r>
              <a:rPr lang="en-US" sz="800" b="1" smtClean="0">
                <a:ea typeface="ＭＳ Ｐゴシック" pitchFamily="34" charset="-128"/>
              </a:rPr>
              <a:t>opulation</a:t>
            </a:r>
            <a:r>
              <a:rPr lang="en-US" sz="800" smtClean="0">
                <a:ea typeface="ＭＳ Ｐゴシック" pitchFamily="34" charset="-128"/>
              </a:rPr>
              <a:t>: Adults over 18 including healthy adults, those with LBD, those with osteoporosis, and adults at risk of LBD and osteoporosis due to chronic use of glucocorticoids or as a result of a condition associated with LBD (e.g. rheumatoid arthritis, cystic fibrosis, Parkinson</a:t>
            </a:r>
            <a:r>
              <a:rPr lang="en-US" altLang="en-US" sz="800" smtClean="0">
                <a:latin typeface="Wingdings 2" pitchFamily="18" charset="2"/>
                <a:ea typeface="ＭＳ Ｐゴシック" pitchFamily="34" charset="-128"/>
              </a:rPr>
              <a:t>’</a:t>
            </a:r>
            <a:r>
              <a:rPr lang="en-US" altLang="ja-JP" sz="800" smtClean="0">
                <a:ea typeface="ＭＳ Ｐゴシック" pitchFamily="34" charset="-128"/>
              </a:rPr>
              <a:t>s disease).</a:t>
            </a:r>
          </a:p>
          <a:p>
            <a:pPr>
              <a:lnSpc>
                <a:spcPct val="90000"/>
              </a:lnSpc>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800" smtClean="0">
              <a:ea typeface="ＭＳ Ｐゴシック" pitchFamily="34" charset="-128"/>
            </a:endParaRPr>
          </a:p>
          <a:p>
            <a:pPr>
              <a:lnSpc>
                <a:spcPct val="90000"/>
              </a:lnSpc>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800" b="1" u="sng" smtClean="0">
                <a:ea typeface="ＭＳ Ｐゴシック" pitchFamily="34" charset="-128"/>
              </a:rPr>
              <a:t>I</a:t>
            </a:r>
            <a:r>
              <a:rPr lang="en-US" sz="800" b="1" smtClean="0">
                <a:ea typeface="ＭＳ Ｐゴシック" pitchFamily="34" charset="-128"/>
              </a:rPr>
              <a:t>nterventions</a:t>
            </a:r>
            <a:r>
              <a:rPr lang="en-US" sz="800" smtClean="0">
                <a:ea typeface="ＭＳ Ｐゴシック" pitchFamily="34" charset="-128"/>
              </a:rPr>
              <a:t>: Pharmacological interventions for prevention or treatment of osteoporosis approved or soon to be approved by the FDA, calcium, vitamin D, or physical activity.</a:t>
            </a:r>
          </a:p>
          <a:p>
            <a:pPr>
              <a:lnSpc>
                <a:spcPct val="90000"/>
              </a:lnSpc>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800" b="1" u="sng" smtClean="0">
              <a:ea typeface="ＭＳ Ｐゴシック" pitchFamily="34" charset="-128"/>
            </a:endParaRPr>
          </a:p>
          <a:p>
            <a:pPr>
              <a:lnSpc>
                <a:spcPct val="90000"/>
              </a:lnSpc>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800" b="1" u="sng" smtClean="0">
                <a:ea typeface="ＭＳ Ｐゴシック" pitchFamily="34" charset="-128"/>
              </a:rPr>
              <a:t>C</a:t>
            </a:r>
            <a:r>
              <a:rPr lang="en-US" sz="800" b="1" smtClean="0">
                <a:ea typeface="ＭＳ Ｐゴシック" pitchFamily="34" charset="-128"/>
              </a:rPr>
              <a:t>omparators</a:t>
            </a:r>
            <a:r>
              <a:rPr lang="en-US" sz="800" smtClean="0">
                <a:ea typeface="ＭＳ Ｐゴシック" pitchFamily="34" charset="-128"/>
              </a:rPr>
              <a:t>: Placebo, other doses, other agents in the same or another class</a:t>
            </a:r>
          </a:p>
          <a:p>
            <a:pPr>
              <a:lnSpc>
                <a:spcPct val="90000"/>
              </a:lnSpc>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800" smtClean="0">
              <a:ea typeface="ＭＳ Ｐゴシック" pitchFamily="34" charset="-128"/>
            </a:endParaRPr>
          </a:p>
          <a:p>
            <a:pPr>
              <a:lnSpc>
                <a:spcPct val="90000"/>
              </a:lnSpc>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800" b="1" u="sng" smtClean="0">
                <a:ea typeface="ＭＳ Ｐゴシック" pitchFamily="34" charset="-128"/>
              </a:rPr>
              <a:t>O</a:t>
            </a:r>
            <a:r>
              <a:rPr lang="en-US" sz="800" b="1" smtClean="0">
                <a:ea typeface="ＭＳ Ｐゴシック" pitchFamily="34" charset="-128"/>
              </a:rPr>
              <a:t>utcomes</a:t>
            </a:r>
            <a:r>
              <a:rPr lang="en-US" sz="800" smtClean="0">
                <a:ea typeface="ＭＳ Ｐゴシック" pitchFamily="34" charset="-128"/>
              </a:rPr>
              <a:t>: Vertebral, hip, and total fractures, fractures reported as outcomes, </a:t>
            </a:r>
            <a:r>
              <a:rPr lang="en-US" sz="800" i="1" smtClean="0">
                <a:ea typeface="ＭＳ Ｐゴシック" pitchFamily="34" charset="-128"/>
              </a:rPr>
              <a:t>not</a:t>
            </a:r>
            <a:r>
              <a:rPr lang="en-US" sz="800" smtClean="0">
                <a:ea typeface="ＭＳ Ｐゴシック" pitchFamily="34" charset="-128"/>
              </a:rPr>
              <a:t> as adverse events</a:t>
            </a:r>
          </a:p>
          <a:p>
            <a:pPr>
              <a:lnSpc>
                <a:spcPct val="90000"/>
              </a:lnSpc>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800" b="1" u="sng" smtClean="0">
              <a:ea typeface="ＭＳ Ｐゴシック" pitchFamily="34" charset="-128"/>
            </a:endParaRPr>
          </a:p>
          <a:p>
            <a:pPr>
              <a:lnSpc>
                <a:spcPct val="90000"/>
              </a:lnSpc>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800" b="1" u="sng" smtClean="0">
                <a:ea typeface="ＭＳ Ｐゴシック" pitchFamily="34" charset="-128"/>
              </a:rPr>
              <a:t>T</a:t>
            </a:r>
            <a:r>
              <a:rPr lang="en-US" sz="800" b="1" smtClean="0">
                <a:ea typeface="ＭＳ Ｐゴシック" pitchFamily="34" charset="-128"/>
              </a:rPr>
              <a:t>iming</a:t>
            </a:r>
            <a:r>
              <a:rPr lang="en-US" sz="800" smtClean="0">
                <a:ea typeface="ＭＳ Ｐゴシック" pitchFamily="34" charset="-128"/>
              </a:rPr>
              <a:t>: Minimum of 6 months</a:t>
            </a:r>
          </a:p>
          <a:p>
            <a:pPr>
              <a:lnSpc>
                <a:spcPct val="90000"/>
              </a:lnSpc>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800" smtClean="0">
              <a:ea typeface="ＭＳ Ｐゴシック" pitchFamily="34" charset="-128"/>
            </a:endParaRPr>
          </a:p>
          <a:p>
            <a:pPr>
              <a:lnSpc>
                <a:spcPct val="90000"/>
              </a:lnSpc>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800" b="1" u="sng" smtClean="0">
                <a:ea typeface="ＭＳ Ｐゴシック" pitchFamily="34" charset="-128"/>
              </a:rPr>
              <a:t>S</a:t>
            </a:r>
            <a:r>
              <a:rPr lang="en-US" sz="800" b="1" smtClean="0">
                <a:ea typeface="ＭＳ Ｐゴシック" pitchFamily="34" charset="-128"/>
              </a:rPr>
              <a:t>etting:</a:t>
            </a:r>
            <a:r>
              <a:rPr lang="en-US" sz="800" smtClean="0">
                <a:ea typeface="ＭＳ Ｐゴシック" pitchFamily="34" charset="-128"/>
              </a:rPr>
              <a:t> All settings</a:t>
            </a:r>
          </a:p>
          <a:p>
            <a:pPr>
              <a:lnSpc>
                <a:spcPct val="90000"/>
              </a:lnSpc>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800" smtClean="0">
              <a:ea typeface="ＭＳ Ｐゴシック" pitchFamily="34" charset="-128"/>
            </a:endParaRPr>
          </a:p>
          <a:p>
            <a:pPr>
              <a:lnSpc>
                <a:spcPct val="90000"/>
              </a:lnSpc>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800" smtClean="0">
                <a:ea typeface="ＭＳ Ｐゴシック" pitchFamily="34" charset="-128"/>
              </a:rPr>
              <a:t>Reference:</a:t>
            </a:r>
          </a:p>
          <a:p>
            <a:pPr>
              <a:lnSpc>
                <a:spcPct val="90000"/>
              </a:lnSpc>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800" smtClean="0">
                <a:ea typeface="ＭＳ Ｐゴシック" pitchFamily="34" charset="-128"/>
              </a:rPr>
              <a:t>Newberry SJ, Crandall CC, Gellad WG, et al. Treatment To Prevent Fractures in Men and Women With Low Bone Density or Osteoporosis: An Update to the 2007 Report. Comparative Effectiveness Review No. 53 (Prepared by the Southern California Evidence-based Practice Center under Contract No. HHSA 290-2007-10062-I). Rockville, MD: Agency for Healthcare Research and Quality; February 2012. AHRQ Publication No. 12-EHC023-EF. Available at www.effectivehealthcare.ahrq.gov/reports/lbd.cfm.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bwMode="auto">
          <a:xfrm>
            <a:off x="227013" y="366713"/>
            <a:ext cx="6408737" cy="4806950"/>
          </a:xfrm>
          <a:noFill/>
          <a:ln>
            <a:solidFill>
              <a:srgbClr val="000000"/>
            </a:solidFill>
            <a:miter lim="800000"/>
            <a:headEnd/>
            <a:tailEnd/>
          </a:ln>
        </p:spPr>
      </p:sp>
      <p:sp>
        <p:nvSpPr>
          <p:cNvPr id="20482" name="Rectangle 3"/>
          <p:cNvSpPr>
            <a:spLocks noGrp="1" noChangeArrowheads="1"/>
          </p:cNvSpPr>
          <p:nvPr>
            <p:ph type="body" idx="1"/>
          </p:nvPr>
        </p:nvSpPr>
        <p:spPr bwMode="auto">
          <a:xfrm>
            <a:off x="238125" y="5253038"/>
            <a:ext cx="6381750" cy="3663950"/>
          </a:xfrm>
          <a:noFill/>
        </p:spPr>
        <p:txBody>
          <a:bodyPr wrap="square" lIns="90565" tIns="45282" rIns="90565" bIns="45282" numCol="1" anchor="t" anchorCtr="0" compatLnSpc="1">
            <a:prstTxWarp prst="textNoShape">
              <a:avLst/>
            </a:prstTxWarp>
          </a:bodyPr>
          <a:lstStyle/>
          <a:p>
            <a:pPr eaLnBrk="1" hangingPunct="1"/>
            <a:endParaRPr lang="en-US"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
          <p:cNvSpPr>
            <a:spLocks noGrp="1" noRot="1" noChangeAspect="1" noChangeArrowheads="1" noTextEdit="1"/>
          </p:cNvSpPr>
          <p:nvPr>
            <p:ph type="sldImg"/>
          </p:nvPr>
        </p:nvSpPr>
        <p:spPr bwMode="auto">
          <a:xfrm>
            <a:off x="1141413" y="684213"/>
            <a:ext cx="4575175" cy="3432175"/>
          </a:xfrm>
          <a:solidFill>
            <a:srgbClr val="FFFFFF"/>
          </a:solidFill>
          <a:ln>
            <a:solidFill>
              <a:srgbClr val="000000"/>
            </a:solidFill>
            <a:miter lim="800000"/>
            <a:headEnd/>
            <a:tailEnd/>
          </a:ln>
        </p:spPr>
      </p:sp>
      <p:sp>
        <p:nvSpPr>
          <p:cNvPr id="57347" name="Text Box 2"/>
          <p:cNvSpPr>
            <a:spLocks noGrp="1" noChangeArrowheads="1"/>
          </p:cNvSpPr>
          <p:nvPr>
            <p:ph type="body" idx="1"/>
          </p:nvPr>
        </p:nvSpPr>
        <p:spPr bwMode="auto">
          <a:xfrm>
            <a:off x="685800" y="4343400"/>
            <a:ext cx="5487988" cy="4117975"/>
          </a:xfrm>
          <a:noFill/>
        </p:spPr>
        <p:txBody>
          <a:bodyPr wrap="square" lIns="93240" tIns="46440" rIns="93240" bIns="46440" numCol="1" anchor="t" anchorCtr="0" compatLnSpc="1">
            <a:prstTxWarp prst="textNoShape">
              <a:avLst/>
            </a:prstTxWarp>
          </a:bodyPr>
          <a:lstStyle/>
          <a:p>
            <a:pPr>
              <a:lnSpc>
                <a:spcPct val="80000"/>
              </a:lnSpc>
              <a:spcBef>
                <a:spcPts val="4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b="1" smtClean="0">
                <a:ea typeface="ＭＳ Ｐゴシック" pitchFamily="34" charset="-128"/>
              </a:rPr>
              <a:t>Modes of Results Reporting and Statistical Analysis in the CER (1 of 2)</a:t>
            </a:r>
          </a:p>
          <a:p>
            <a:pPr>
              <a:lnSpc>
                <a:spcPct val="80000"/>
              </a:lnSpc>
              <a:spcBef>
                <a:spcPts val="4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u="sng" smtClean="0">
                <a:ea typeface="ＭＳ Ｐゴシック" pitchFamily="34" charset="-128"/>
              </a:rPr>
              <a:t>95 Percent Confidence Interval</a:t>
            </a:r>
            <a:r>
              <a:rPr lang="en-US" sz="1100" smtClean="0">
                <a:ea typeface="ＭＳ Ｐゴシック" pitchFamily="34" charset="-128"/>
              </a:rPr>
              <a:t>: The range of statistically valid results that will include the true population mean in 95 of 100 repeated experiments.</a:t>
            </a:r>
          </a:p>
          <a:p>
            <a:pPr>
              <a:lnSpc>
                <a:spcPct val="80000"/>
              </a:lnSpc>
              <a:spcBef>
                <a:spcPts val="4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100" u="sng" smtClean="0">
              <a:ea typeface="ＭＳ Ｐゴシック" pitchFamily="34" charset="-128"/>
            </a:endParaRPr>
          </a:p>
          <a:p>
            <a:pPr>
              <a:lnSpc>
                <a:spcPct val="80000"/>
              </a:lnSpc>
              <a:spcBef>
                <a:spcPts val="4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u="sng" smtClean="0">
                <a:ea typeface="ＭＳ Ｐゴシック" pitchFamily="34" charset="-128"/>
              </a:rPr>
              <a:t>Mean Difference (MD)</a:t>
            </a:r>
            <a:r>
              <a:rPr lang="en-US" sz="1100" smtClean="0">
                <a:ea typeface="ＭＳ Ｐゴシック" pitchFamily="34" charset="-128"/>
              </a:rPr>
              <a:t>: The difference between treatment and comparison group means. To determine a standardized mean difference (SMD), results from different scales are normalized to a common, standardized scale before calculating the mean difference. For MD and SMD, the result is statistically significant (</a:t>
            </a:r>
            <a:r>
              <a:rPr lang="en-US" sz="1100" i="1" smtClean="0">
                <a:ea typeface="ＭＳ Ｐゴシック" pitchFamily="34" charset="-128"/>
              </a:rPr>
              <a:t>p </a:t>
            </a:r>
            <a:r>
              <a:rPr lang="en-US" sz="1100" smtClean="0">
                <a:ea typeface="ＭＳ Ｐゴシック" pitchFamily="34" charset="-128"/>
              </a:rPr>
              <a:t>&lt; 0.05) when the 95 percent confidence interval does not include 0.0, which is the point of no difference between groups.</a:t>
            </a:r>
          </a:p>
          <a:p>
            <a:pPr>
              <a:lnSpc>
                <a:spcPct val="80000"/>
              </a:lnSpc>
              <a:spcBef>
                <a:spcPts val="4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100" u="sng" smtClean="0">
              <a:ea typeface="ＭＳ Ｐゴシック" pitchFamily="34" charset="-128"/>
            </a:endParaRPr>
          </a:p>
          <a:p>
            <a:pPr>
              <a:lnSpc>
                <a:spcPct val="80000"/>
              </a:lnSpc>
              <a:spcBef>
                <a:spcPts val="4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u="sng" smtClean="0">
                <a:ea typeface="ＭＳ Ｐゴシック" pitchFamily="34" charset="-128"/>
              </a:rPr>
              <a:t>Relative Risk (RR)</a:t>
            </a:r>
            <a:r>
              <a:rPr lang="en-US" sz="1100" smtClean="0">
                <a:ea typeface="ＭＳ Ｐゴシック" pitchFamily="34" charset="-128"/>
              </a:rPr>
              <a:t>: The ratio of the rate (absolute risk, probability) of an event in the treatment group, to the rate of the event in the comparison group. For RR, the result is statistically significant at </a:t>
            </a:r>
            <a:r>
              <a:rPr lang="en-US" sz="1100" i="1" smtClean="0">
                <a:ea typeface="ＭＳ Ｐゴシック" pitchFamily="34" charset="-128"/>
              </a:rPr>
              <a:t>p</a:t>
            </a:r>
            <a:r>
              <a:rPr lang="en-US" sz="1100" smtClean="0">
                <a:ea typeface="ＭＳ Ｐゴシック" pitchFamily="34" charset="-128"/>
              </a:rPr>
              <a:t> &lt; 0.05 when the 95 percent confidence interval does not include 1.0, which is the point of equal risk for both groups.</a:t>
            </a:r>
          </a:p>
          <a:p>
            <a:pPr>
              <a:lnSpc>
                <a:spcPct val="80000"/>
              </a:lnSpc>
              <a:spcBef>
                <a:spcPts val="4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100" smtClean="0">
              <a:ea typeface="ＭＳ Ｐゴシック" pitchFamily="34" charset="-128"/>
            </a:endParaRPr>
          </a:p>
          <a:p>
            <a:pPr>
              <a:lnSpc>
                <a:spcPct val="80000"/>
              </a:lnSpc>
              <a:spcBef>
                <a:spcPts val="4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smtClean="0">
                <a:ea typeface="ＭＳ Ｐゴシック" pitchFamily="34" charset="-128"/>
              </a:rPr>
              <a:t>References:</a:t>
            </a:r>
          </a:p>
          <a:p>
            <a:pPr>
              <a:lnSpc>
                <a:spcPct val="80000"/>
              </a:lnSpc>
              <a:spcBef>
                <a:spcPts val="4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smtClean="0">
                <a:ea typeface="ＭＳ Ｐゴシック" pitchFamily="34" charset="-128"/>
              </a:rPr>
              <a:t>Higgins JPT, Green S, eds. Cochrane handbook for systematic reviews of interventions. Version 5.1.0. London: The Cochrane Collaboration; March 2011. Available at www.cochrane-handbook.org.</a:t>
            </a:r>
          </a:p>
          <a:p>
            <a:pPr>
              <a:lnSpc>
                <a:spcPct val="80000"/>
              </a:lnSpc>
              <a:spcBef>
                <a:spcPts val="4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100" smtClean="0">
              <a:ea typeface="ＭＳ Ｐゴシック" pitchFamily="34" charset="-128"/>
            </a:endParaRPr>
          </a:p>
          <a:p>
            <a:pPr>
              <a:lnSpc>
                <a:spcPct val="80000"/>
              </a:lnSpc>
              <a:spcBef>
                <a:spcPts val="4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smtClean="0">
                <a:ea typeface="ＭＳ Ｐゴシック" pitchFamily="34" charset="-128"/>
              </a:rPr>
              <a:t>Newberry SJ, Crandall CC, Gellad WG, et al. Treatment To Prevent Fractures in Men and Women With Low Bone Density or Osteoporosis: An Update to the 2007 Report. Comparative Effectiveness Review No. 53 (Prepared by the Southern California Evidence-based Practice Center under Contract No. HHSA 290-2007-10062-I). Rockville, MD: Agency for Healthcare Research and Quality; February 2012. AHRQ Publication No. 12-EHC023-EF. Available at www.effectivehealthcare.ahrq.gov/reports/lbd.cfm.</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
          <p:cNvSpPr>
            <a:spLocks noGrp="1" noRot="1" noChangeAspect="1" noChangeArrowheads="1" noTextEdit="1"/>
          </p:cNvSpPr>
          <p:nvPr>
            <p:ph type="sldImg"/>
          </p:nvPr>
        </p:nvSpPr>
        <p:spPr bwMode="auto">
          <a:xfrm>
            <a:off x="1141413" y="684213"/>
            <a:ext cx="4575175" cy="3432175"/>
          </a:xfrm>
          <a:solidFill>
            <a:srgbClr val="FFFFFF"/>
          </a:solidFill>
          <a:ln>
            <a:solidFill>
              <a:srgbClr val="000000"/>
            </a:solidFill>
            <a:miter lim="800000"/>
            <a:headEnd/>
            <a:tailEnd/>
          </a:ln>
        </p:spPr>
      </p:sp>
      <p:sp>
        <p:nvSpPr>
          <p:cNvPr id="59395" name="Text Box 2"/>
          <p:cNvSpPr>
            <a:spLocks noGrp="1" noChangeArrowheads="1"/>
          </p:cNvSpPr>
          <p:nvPr>
            <p:ph type="body" idx="1"/>
          </p:nvPr>
        </p:nvSpPr>
        <p:spPr bwMode="auto">
          <a:xfrm>
            <a:off x="685800" y="4343400"/>
            <a:ext cx="5487988" cy="4117975"/>
          </a:xfrm>
          <a:noFill/>
        </p:spPr>
        <p:txBody>
          <a:bodyPr wrap="square" lIns="93240" tIns="46440" rIns="93240" bIns="46440" numCol="1" anchor="t" anchorCtr="0" compatLnSpc="1">
            <a:prstTxWarp prst="textNoShape">
              <a:avLst/>
            </a:prstTxWarp>
          </a:bodyPr>
          <a:lstStyle/>
          <a:p>
            <a:pPr>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b="1" smtClean="0">
                <a:ea typeface="ＭＳ Ｐゴシック" pitchFamily="34" charset="-128"/>
              </a:rPr>
              <a:t>Modes of Results Reporting and Statistical Analysis in the CER (2 of 2)</a:t>
            </a:r>
          </a:p>
          <a:p>
            <a:pPr>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u="sng" smtClean="0">
                <a:ea typeface="ＭＳ Ｐゴシック" pitchFamily="34" charset="-128"/>
              </a:rPr>
              <a:t>Absolute Risk Difference</a:t>
            </a:r>
            <a:r>
              <a:rPr lang="en-US" sz="1100" smtClean="0">
                <a:ea typeface="ＭＳ Ｐゴシック" pitchFamily="34" charset="-128"/>
              </a:rPr>
              <a:t>: The absolute value of the mathematical difference between the rates (risk) of an event in the treatment and comparison groups.</a:t>
            </a:r>
          </a:p>
          <a:p>
            <a:pPr>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100" smtClean="0">
              <a:ea typeface="ＭＳ Ｐゴシック" pitchFamily="34" charset="-128"/>
            </a:endParaRPr>
          </a:p>
          <a:p>
            <a:pPr marL="0" lvl="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smtClean="0">
                <a:ea typeface="ＭＳ Ｐゴシック" pitchFamily="34" charset="-128"/>
              </a:rPr>
              <a:t>ARD = </a:t>
            </a:r>
            <a:r>
              <a:rPr lang="el-GR" sz="1100" b="1" smtClean="0">
                <a:ea typeface="ＭＳ Ｐゴシック" pitchFamily="34" charset="-128"/>
              </a:rPr>
              <a:t>|</a:t>
            </a:r>
            <a:r>
              <a:rPr lang="en-US" sz="1100" smtClean="0">
                <a:ea typeface="ＭＳ Ｐゴシック" pitchFamily="34" charset="-128"/>
              </a:rPr>
              <a:t> ARC-ART </a:t>
            </a:r>
            <a:r>
              <a:rPr lang="el-GR" sz="1100" b="1" smtClean="0">
                <a:ea typeface="ＭＳ Ｐゴシック" pitchFamily="34" charset="-128"/>
              </a:rPr>
              <a:t>|</a:t>
            </a:r>
          </a:p>
          <a:p>
            <a:pPr marL="0" lvl="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100" u="sng" smtClean="0">
              <a:ea typeface="ＭＳ Ｐゴシック" pitchFamily="34" charset="-128"/>
            </a:endParaRPr>
          </a:p>
          <a:p>
            <a:pPr marL="0" lvl="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u="sng" smtClean="0">
                <a:ea typeface="ＭＳ Ｐゴシック" pitchFamily="34" charset="-128"/>
              </a:rPr>
              <a:t>Number Needed To Treat or Harm (NNT, NNH)</a:t>
            </a:r>
            <a:r>
              <a:rPr lang="en-US" sz="1100" smtClean="0">
                <a:ea typeface="ＭＳ Ｐゴシック" pitchFamily="34" charset="-128"/>
              </a:rPr>
              <a:t>: The number of patients to be treated to observe benefit or harm in one patient more than seen in the comparison group. The number of patients to be treated in order to find a benefit or harm attributable to the intervention.</a:t>
            </a:r>
          </a:p>
          <a:p>
            <a:pPr marL="0" lvl="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smtClean="0">
                <a:ea typeface="ＭＳ Ｐゴシック" pitchFamily="34" charset="-128"/>
              </a:rPr>
              <a:t> </a:t>
            </a:r>
          </a:p>
          <a:p>
            <a:pPr marL="0" lvl="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smtClean="0">
                <a:ea typeface="ＭＳ Ｐゴシック" pitchFamily="34" charset="-128"/>
              </a:rPr>
              <a:t>NNT or NNH = </a:t>
            </a:r>
            <a:r>
              <a:rPr lang="el-GR" sz="1100" b="1" smtClean="0">
                <a:ea typeface="ＭＳ Ｐゴシック" pitchFamily="34" charset="-128"/>
              </a:rPr>
              <a:t>|</a:t>
            </a:r>
            <a:r>
              <a:rPr lang="en-US" sz="1100" smtClean="0">
                <a:ea typeface="ＭＳ Ｐゴシック" pitchFamily="34" charset="-128"/>
              </a:rPr>
              <a:t> ARC-ART </a:t>
            </a:r>
            <a:r>
              <a:rPr lang="el-GR" sz="1100" b="1" smtClean="0">
                <a:ea typeface="ＭＳ Ｐゴシック" pitchFamily="34" charset="-128"/>
              </a:rPr>
              <a:t>|</a:t>
            </a:r>
            <a:r>
              <a:rPr lang="en-US" sz="1100" b="1" baseline="30000" smtClean="0">
                <a:ea typeface="ＭＳ Ｐゴシック" pitchFamily="34" charset="-128"/>
              </a:rPr>
              <a:t>-1</a:t>
            </a:r>
            <a:r>
              <a:rPr lang="en-US" sz="1100" b="1" smtClean="0">
                <a:ea typeface="ＭＳ Ｐゴシック" pitchFamily="34" charset="-128"/>
              </a:rPr>
              <a:t> </a:t>
            </a:r>
            <a:r>
              <a:rPr lang="en-US" sz="1100" smtClean="0">
                <a:ea typeface="ＭＳ Ｐゴシック" pitchFamily="34" charset="-128"/>
              </a:rPr>
              <a:t>for a benefit or adverse event, respectively</a:t>
            </a:r>
          </a:p>
          <a:p>
            <a:pPr marL="0" lvl="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smtClean="0">
                <a:ea typeface="ＭＳ Ｐゴシック" pitchFamily="34" charset="-128"/>
              </a:rPr>
              <a:t>Number of attributable events per 1,000 = 1000 x </a:t>
            </a:r>
            <a:r>
              <a:rPr lang="el-GR" sz="1100" b="1" smtClean="0">
                <a:ea typeface="ＭＳ Ｐゴシック" pitchFamily="34" charset="-128"/>
              </a:rPr>
              <a:t>|</a:t>
            </a:r>
            <a:r>
              <a:rPr lang="en-US" sz="1100" smtClean="0">
                <a:ea typeface="ＭＳ Ｐゴシック" pitchFamily="34" charset="-128"/>
              </a:rPr>
              <a:t>ARC</a:t>
            </a:r>
            <a:r>
              <a:rPr lang="en-US" sz="1100" smtClean="0">
                <a:latin typeface="Arial" pitchFamily="34" charset="0"/>
                <a:ea typeface="ＭＳ Ｐゴシック" pitchFamily="34" charset="-128"/>
                <a:cs typeface="Arial" pitchFamily="34" charset="0"/>
              </a:rPr>
              <a:t>–</a:t>
            </a:r>
            <a:r>
              <a:rPr lang="en-US" sz="1100" smtClean="0">
                <a:ea typeface="ＭＳ Ｐゴシック" pitchFamily="34" charset="-128"/>
              </a:rPr>
              <a:t>ART </a:t>
            </a:r>
            <a:r>
              <a:rPr lang="el-GR" sz="1100" b="1" smtClean="0">
                <a:ea typeface="ＭＳ Ｐゴシック" pitchFamily="34" charset="-128"/>
              </a:rPr>
              <a:t>|</a:t>
            </a:r>
          </a:p>
          <a:p>
            <a:pPr>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100" smtClean="0">
              <a:ea typeface="ＭＳ Ｐゴシック" pitchFamily="34" charset="-128"/>
            </a:endParaRPr>
          </a:p>
          <a:p>
            <a:pPr>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smtClean="0">
                <a:ea typeface="ＭＳ Ｐゴシック" pitchFamily="34" charset="-128"/>
              </a:rPr>
              <a:t>References:</a:t>
            </a:r>
          </a:p>
          <a:p>
            <a:pPr>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smtClean="0">
                <a:ea typeface="ＭＳ Ｐゴシック" pitchFamily="34" charset="-128"/>
              </a:rPr>
              <a:t>Higgins JPT, Green S, eds. Cochrane handbook for systematic reviews of interventions. Version 5.1.0. London: The Cochrane Collaboration; March 2011. Available at www.cochrane-handbook.org.</a:t>
            </a:r>
          </a:p>
          <a:p>
            <a:pPr>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100" smtClean="0">
              <a:ea typeface="ＭＳ Ｐゴシック" pitchFamily="34" charset="-128"/>
            </a:endParaRPr>
          </a:p>
          <a:p>
            <a:pPr>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smtClean="0">
                <a:ea typeface="ＭＳ Ｐゴシック" pitchFamily="34" charset="-128"/>
              </a:rPr>
              <a:t>Newberry SJ, Crandall CC, Gellad WG, et al. Treatment To Prevent Fractures in Men and Women With Low Bone Density or Osteoporosis: An Update to the 2007 Report. Comparative Effectiveness Review No. 53 (Prepared by the Southern California Evidence-based Practice Center under Contract No. HHSA 290-2007-10062-I). Rockville, MD: Agency for Healthcare Research and Quality; February 2012. AHRQ Publication No. 12-EHC023-EF. Available at www.effectivehealthcare.ahrq.gov/reports/lbd.cfm.</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80000"/>
              </a:lnSpc>
              <a:spcBef>
                <a:spcPts val="413"/>
              </a:spcBef>
            </a:pPr>
            <a:r>
              <a:rPr lang="en-US" b="1" smtClean="0">
                <a:ea typeface="ＭＳ Ｐゴシック" pitchFamily="34" charset="-128"/>
              </a:rPr>
              <a:t>Rating the Strength of Evidence From the CER</a:t>
            </a:r>
          </a:p>
          <a:p>
            <a:pPr>
              <a:lnSpc>
                <a:spcPct val="80000"/>
              </a:lnSpc>
              <a:spcBef>
                <a:spcPct val="0"/>
              </a:spcBef>
            </a:pPr>
            <a:r>
              <a:rPr lang="en-CA" smtClean="0">
                <a:ea typeface="ＭＳ Ｐゴシック" pitchFamily="34" charset="-128"/>
              </a:rPr>
              <a:t>The Evidence-based Practice Center GRADE approach, based on the standard GRADE approach, was used to assess the quality of the body of evidence for each outcome. The overall strength of evidence was graded as high (further research is very unlikely to change the confidence in the estimate of effect), moderate (further research may change the confidence in the estimate of effect and may change the estimate), low (further research is likely to change the confidence in the estimate of effect and is likely to change the estimate), or insufficient (evidence either is unavailable or does not permit estimation of an effect). </a:t>
            </a:r>
            <a:r>
              <a:rPr lang="en-US" smtClean="0">
                <a:ea typeface="ＭＳ Ｐゴシック" pitchFamily="34" charset="-128"/>
              </a:rPr>
              <a:t>The authors may also independently evaluate the applicability to real-world practice of the total body of evidence within a given clinical indication by using the PICOTS (population, intervention, comparator, outcome, timing, and setting) framework. </a:t>
            </a:r>
          </a:p>
          <a:p>
            <a:pPr>
              <a:lnSpc>
                <a:spcPct val="80000"/>
              </a:lnSpc>
              <a:spcBef>
                <a:spcPct val="0"/>
              </a:spcBef>
            </a:pPr>
            <a:endParaRPr lang="en-US" smtClean="0">
              <a:ea typeface="ＭＳ Ｐゴシック" pitchFamily="34" charset="-128"/>
            </a:endParaRPr>
          </a:p>
          <a:p>
            <a:pPr>
              <a:lnSpc>
                <a:spcPct val="80000"/>
              </a:lnSpc>
              <a:spcBef>
                <a:spcPct val="0"/>
              </a:spcBef>
            </a:pPr>
            <a:r>
              <a:rPr lang="en-US" smtClean="0">
                <a:ea typeface="ＭＳ Ｐゴシック" pitchFamily="34" charset="-128"/>
              </a:rPr>
              <a:t>References:</a:t>
            </a:r>
          </a:p>
          <a:p>
            <a:pPr>
              <a:lnSpc>
                <a:spcPct val="80000"/>
              </a:lnSpc>
              <a:spcBef>
                <a:spcPct val="0"/>
              </a:spcBef>
            </a:pPr>
            <a:r>
              <a:rPr lang="en-US" smtClean="0">
                <a:ea typeface="ＭＳ Ｐゴシック" pitchFamily="34" charset="-128"/>
                <a:cs typeface="Times New Roman" pitchFamily="18" charset="0"/>
              </a:rPr>
              <a:t>Agency for Healthcare Research and Quality. Methods Guide for Effectiveness and Comparative Effectiveness Reviews. Rockville, MD: Agency for Healthcare Research and Quality, March 2011. AHRQ Publication No. 10(11)-EHC063-EF. Chapters available at www.effectivehealthcare.ahrq.gov/methodsguide.cfm.</a:t>
            </a:r>
          </a:p>
          <a:p>
            <a:pPr>
              <a:lnSpc>
                <a:spcPct val="80000"/>
              </a:lnSpc>
              <a:spcBef>
                <a:spcPts val="413"/>
              </a:spcBef>
            </a:pPr>
            <a:endParaRPr lang="en-US" smtClean="0">
              <a:ea typeface="ＭＳ Ｐゴシック" pitchFamily="34" charset="-128"/>
            </a:endParaRPr>
          </a:p>
          <a:p>
            <a:pPr>
              <a:lnSpc>
                <a:spcPct val="80000"/>
              </a:lnSpc>
              <a:spcBef>
                <a:spcPts val="413"/>
              </a:spcBef>
            </a:pPr>
            <a:r>
              <a:rPr lang="en-US" smtClean="0">
                <a:ea typeface="ＭＳ Ｐゴシック" pitchFamily="34" charset="-128"/>
              </a:rPr>
              <a:t>Newberry SJ, Crandall CC, Gellad WG, et al. Treatment To Prevent Fractures in Men and Women With Low Bone Density or Osteoporosis: An Update to the 2007 Report. Comparative Effectiveness Review No. 53 (Prepared by the Southern California Evidence-based Practice Center under Contract No. HHSA 290-2007-10062-I). Rockville, MD: Agency for Healthcare Research and Quality; February 2012. AHRQ Publication No. 12-EHC023-EF. Available at www.effectivehealthcare.ahrq.gov/reports/lbd.cfm.</a:t>
            </a:r>
          </a:p>
          <a:p>
            <a:pPr>
              <a:lnSpc>
                <a:spcPct val="90000"/>
              </a:lnSpc>
            </a:pPr>
            <a:endParaRPr lang="en-US" smtClean="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80000"/>
              </a:lnSpc>
              <a:spcBef>
                <a:spcPts val="300"/>
              </a:spcBef>
            </a:pPr>
            <a:r>
              <a:rPr lang="en-US" sz="900" b="1" dirty="0" smtClean="0">
                <a:ea typeface="ＭＳ Ｐゴシック" pitchFamily="34" charset="-128"/>
              </a:rPr>
              <a:t>Benefits of Medications (1 of 2)</a:t>
            </a:r>
          </a:p>
          <a:p>
            <a:pPr>
              <a:lnSpc>
                <a:spcPct val="80000"/>
              </a:lnSpc>
              <a:spcBef>
                <a:spcPts val="300"/>
              </a:spcBef>
            </a:pPr>
            <a:r>
              <a:rPr lang="en-US" sz="900" dirty="0" smtClean="0">
                <a:ea typeface="ＭＳ Ｐゴシック" pitchFamily="34" charset="-128"/>
              </a:rPr>
              <a:t>For postmenopausal women with osteoporosis, the following medications reduce the risk of the listed fracture types. The strength of evidence, high, moderate, or low, is listed for each.</a:t>
            </a:r>
          </a:p>
          <a:p>
            <a:pPr>
              <a:lnSpc>
                <a:spcPct val="80000"/>
              </a:lnSpc>
              <a:spcBef>
                <a:spcPts val="300"/>
              </a:spcBef>
            </a:pPr>
            <a:endParaRPr lang="en-US" sz="900" dirty="0" smtClean="0">
              <a:ea typeface="ＭＳ Ｐゴシック" pitchFamily="34" charset="-128"/>
            </a:endParaRPr>
          </a:p>
          <a:p>
            <a:pPr>
              <a:lnSpc>
                <a:spcPct val="80000"/>
              </a:lnSpc>
              <a:spcBef>
                <a:spcPts val="300"/>
              </a:spcBef>
            </a:pPr>
            <a:r>
              <a:rPr lang="en-US" sz="900" dirty="0" smtClean="0">
                <a:ea typeface="ＭＳ Ｐゴシック" pitchFamily="34" charset="-128"/>
              </a:rPr>
              <a:t>The </a:t>
            </a:r>
            <a:r>
              <a:rPr lang="en-US" sz="900" dirty="0" err="1" smtClean="0">
                <a:ea typeface="ＭＳ Ｐゴシック" pitchFamily="34" charset="-128"/>
              </a:rPr>
              <a:t>bisphosphonates</a:t>
            </a:r>
            <a:r>
              <a:rPr lang="en-US" sz="900" dirty="0" smtClean="0">
                <a:ea typeface="ＭＳ Ｐゴシック" pitchFamily="34" charset="-128"/>
              </a:rPr>
              <a:t> are </a:t>
            </a:r>
            <a:r>
              <a:rPr lang="en-US" sz="900" dirty="0" err="1" smtClean="0">
                <a:ea typeface="ＭＳ Ｐゴシック" pitchFamily="34" charset="-128"/>
              </a:rPr>
              <a:t>alendronate</a:t>
            </a:r>
            <a:r>
              <a:rPr lang="en-US" sz="900" dirty="0" smtClean="0">
                <a:ea typeface="ＭＳ Ｐゴシック" pitchFamily="34" charset="-128"/>
              </a:rPr>
              <a:t>, </a:t>
            </a:r>
            <a:r>
              <a:rPr lang="en-US" sz="900" dirty="0" err="1" smtClean="0">
                <a:ea typeface="ＭＳ Ｐゴシック" pitchFamily="34" charset="-128"/>
              </a:rPr>
              <a:t>risedronate</a:t>
            </a:r>
            <a:r>
              <a:rPr lang="en-US" sz="900" dirty="0" smtClean="0">
                <a:ea typeface="ＭＳ Ｐゴシック" pitchFamily="34" charset="-128"/>
              </a:rPr>
              <a:t>, </a:t>
            </a:r>
            <a:r>
              <a:rPr lang="en-US" sz="900" dirty="0" err="1" smtClean="0">
                <a:ea typeface="ＭＳ Ｐゴシック" pitchFamily="34" charset="-128"/>
              </a:rPr>
              <a:t>zoledronic</a:t>
            </a:r>
            <a:r>
              <a:rPr lang="en-US" sz="900" dirty="0" smtClean="0">
                <a:ea typeface="ＭＳ Ｐゴシック" pitchFamily="34" charset="-128"/>
              </a:rPr>
              <a:t> acid, and </a:t>
            </a:r>
            <a:r>
              <a:rPr lang="en-US" sz="900" dirty="0" err="1" smtClean="0">
                <a:ea typeface="ＭＳ Ｐゴシック" pitchFamily="34" charset="-128"/>
              </a:rPr>
              <a:t>ibandronate</a:t>
            </a:r>
            <a:r>
              <a:rPr lang="en-US" sz="900" dirty="0" smtClean="0">
                <a:ea typeface="ＭＳ Ｐゴシック" pitchFamily="34" charset="-128"/>
              </a:rPr>
              <a:t>. </a:t>
            </a:r>
            <a:r>
              <a:rPr lang="en-US" sz="900" dirty="0" err="1" smtClean="0">
                <a:ea typeface="ＭＳ Ｐゴシック" pitchFamily="34" charset="-128"/>
              </a:rPr>
              <a:t>Alendronate</a:t>
            </a:r>
            <a:r>
              <a:rPr lang="en-US" sz="900" dirty="0" smtClean="0">
                <a:ea typeface="ＭＳ Ｐゴシック" pitchFamily="34" charset="-128"/>
              </a:rPr>
              <a:t> and </a:t>
            </a:r>
            <a:r>
              <a:rPr lang="en-US" sz="900" dirty="0" err="1" smtClean="0">
                <a:ea typeface="ＭＳ Ｐゴシック" pitchFamily="34" charset="-128"/>
              </a:rPr>
              <a:t>risedronate</a:t>
            </a:r>
            <a:r>
              <a:rPr lang="en-US" sz="900" dirty="0" smtClean="0">
                <a:ea typeface="ＭＳ Ｐゴシック" pitchFamily="34" charset="-128"/>
              </a:rPr>
              <a:t> each reduce the risk of vertebral, </a:t>
            </a:r>
            <a:r>
              <a:rPr lang="en-US" sz="900" dirty="0" err="1" smtClean="0">
                <a:ea typeface="ＭＳ Ｐゴシック" pitchFamily="34" charset="-128"/>
              </a:rPr>
              <a:t>nonvertebral</a:t>
            </a:r>
            <a:r>
              <a:rPr lang="en-US" sz="900" dirty="0" smtClean="0">
                <a:ea typeface="ＭＳ Ｐゴシック" pitchFamily="34" charset="-128"/>
              </a:rPr>
              <a:t>, hip, and wrist fractures. The strength of evidence is high for evidence about vertebral and hip and other </a:t>
            </a:r>
            <a:r>
              <a:rPr lang="en-US" sz="900" dirty="0" err="1" smtClean="0">
                <a:ea typeface="ＭＳ Ｐゴシック" pitchFamily="34" charset="-128"/>
              </a:rPr>
              <a:t>nonvertebral</a:t>
            </a:r>
            <a:r>
              <a:rPr lang="en-US" sz="900" dirty="0" smtClean="0">
                <a:ea typeface="ＭＳ Ｐゴシック" pitchFamily="34" charset="-128"/>
              </a:rPr>
              <a:t> fractures. The strength of evidence is low for wrist fracture prevention by </a:t>
            </a:r>
            <a:r>
              <a:rPr lang="en-US" sz="900" dirty="0" err="1" smtClean="0">
                <a:ea typeface="ＭＳ Ｐゴシック" pitchFamily="34" charset="-128"/>
              </a:rPr>
              <a:t>risedronate</a:t>
            </a:r>
            <a:r>
              <a:rPr lang="en-US" sz="900" dirty="0" smtClean="0">
                <a:ea typeface="ＭＳ Ｐゴシック" pitchFamily="34" charset="-128"/>
              </a:rPr>
              <a:t> and </a:t>
            </a:r>
            <a:r>
              <a:rPr lang="en-US" sz="900" dirty="0" err="1" smtClean="0">
                <a:ea typeface="ＭＳ Ｐゴシック" pitchFamily="34" charset="-128"/>
              </a:rPr>
              <a:t>alendronate</a:t>
            </a:r>
            <a:r>
              <a:rPr lang="en-US" sz="900" dirty="0" smtClean="0">
                <a:ea typeface="ＭＳ Ｐゴシック" pitchFamily="34" charset="-128"/>
              </a:rPr>
              <a:t>, and in the case of </a:t>
            </a:r>
            <a:r>
              <a:rPr lang="en-US" sz="900" dirty="0" err="1" smtClean="0">
                <a:ea typeface="ＭＳ Ｐゴシック" pitchFamily="34" charset="-128"/>
              </a:rPr>
              <a:t>risedronate</a:t>
            </a:r>
            <a:r>
              <a:rPr lang="en-US" sz="900" dirty="0" smtClean="0">
                <a:ea typeface="ＭＳ Ｐゴシック" pitchFamily="34" charset="-128"/>
              </a:rPr>
              <a:t>, the evidence for reduced risk of wrist fractures did not reach the conventional level of statistical significance. </a:t>
            </a:r>
            <a:r>
              <a:rPr lang="en-US" sz="900" dirty="0" err="1" smtClean="0">
                <a:ea typeface="ＭＳ Ｐゴシック" pitchFamily="34" charset="-128"/>
              </a:rPr>
              <a:t>Zoledronic</a:t>
            </a:r>
            <a:r>
              <a:rPr lang="en-US" sz="900" dirty="0" smtClean="0">
                <a:ea typeface="ＭＳ Ｐゴシック" pitchFamily="34" charset="-128"/>
              </a:rPr>
              <a:t> acid reduces the risk of vertebral, </a:t>
            </a:r>
            <a:r>
              <a:rPr lang="en-US" sz="900" dirty="0" err="1" smtClean="0">
                <a:ea typeface="ＭＳ Ｐゴシック" pitchFamily="34" charset="-128"/>
              </a:rPr>
              <a:t>nonvertebral</a:t>
            </a:r>
            <a:r>
              <a:rPr lang="en-US" sz="900" dirty="0" smtClean="0">
                <a:ea typeface="ＭＳ Ｐゴシック" pitchFamily="34" charset="-128"/>
              </a:rPr>
              <a:t>, and hip fractures. The strength of evidence in support of these findings is high. The effect of </a:t>
            </a:r>
            <a:r>
              <a:rPr lang="en-US" sz="900" dirty="0" err="1" smtClean="0">
                <a:ea typeface="ＭＳ Ｐゴシック" pitchFamily="34" charset="-128"/>
              </a:rPr>
              <a:t>zoledronic</a:t>
            </a:r>
            <a:r>
              <a:rPr lang="en-US" sz="900" dirty="0" smtClean="0">
                <a:ea typeface="ＭＳ Ｐゴシック" pitchFamily="34" charset="-128"/>
              </a:rPr>
              <a:t> acid on wrist fracture risk was not specified. </a:t>
            </a:r>
            <a:r>
              <a:rPr lang="en-US" sz="900" dirty="0" err="1" smtClean="0">
                <a:ea typeface="ＭＳ Ｐゴシック" pitchFamily="34" charset="-128"/>
              </a:rPr>
              <a:t>Ibandronate</a:t>
            </a:r>
            <a:r>
              <a:rPr lang="en-US" sz="900" dirty="0" smtClean="0">
                <a:ea typeface="ＭＳ Ｐゴシック" pitchFamily="34" charset="-128"/>
              </a:rPr>
              <a:t> reduces the risk of vertebral fractures, and the strength of the evidence in support of the finding is high. The effect of </a:t>
            </a:r>
            <a:r>
              <a:rPr lang="en-US" sz="900" dirty="0" err="1" smtClean="0">
                <a:ea typeface="ＭＳ Ｐゴシック" pitchFamily="34" charset="-128"/>
              </a:rPr>
              <a:t>ibandronate</a:t>
            </a:r>
            <a:r>
              <a:rPr lang="en-US" sz="900" dirty="0" smtClean="0">
                <a:ea typeface="ＭＳ Ｐゴシック" pitchFamily="34" charset="-128"/>
              </a:rPr>
              <a:t> on </a:t>
            </a:r>
            <a:r>
              <a:rPr lang="en-US" sz="900" dirty="0" err="1" smtClean="0">
                <a:ea typeface="ＭＳ Ｐゴシック" pitchFamily="34" charset="-128"/>
              </a:rPr>
              <a:t>nonvertebral</a:t>
            </a:r>
            <a:r>
              <a:rPr lang="en-US" sz="900" dirty="0" smtClean="0">
                <a:ea typeface="ＭＳ Ｐゴシック" pitchFamily="34" charset="-128"/>
              </a:rPr>
              <a:t>, hip, and wrist fractures was not specified.</a:t>
            </a:r>
          </a:p>
          <a:p>
            <a:pPr>
              <a:lnSpc>
                <a:spcPct val="80000"/>
              </a:lnSpc>
              <a:spcBef>
                <a:spcPts val="300"/>
              </a:spcBef>
            </a:pPr>
            <a:endParaRPr lang="en-US" sz="900" dirty="0" smtClean="0">
              <a:ea typeface="ＭＳ Ｐゴシック" pitchFamily="34" charset="-128"/>
            </a:endParaRPr>
          </a:p>
          <a:p>
            <a:pPr>
              <a:lnSpc>
                <a:spcPct val="80000"/>
              </a:lnSpc>
              <a:spcBef>
                <a:spcPts val="300"/>
              </a:spcBef>
            </a:pPr>
            <a:r>
              <a:rPr lang="en-US" sz="900" dirty="0" err="1" smtClean="0">
                <a:ea typeface="ＭＳ Ｐゴシック" pitchFamily="34" charset="-128"/>
              </a:rPr>
              <a:t>Denosumab</a:t>
            </a:r>
            <a:r>
              <a:rPr lang="en-US" sz="900" dirty="0" smtClean="0">
                <a:ea typeface="ＭＳ Ｐゴシック" pitchFamily="34" charset="-128"/>
              </a:rPr>
              <a:t> reduces the risk of vertebral, hip, and other </a:t>
            </a:r>
            <a:r>
              <a:rPr lang="en-US" sz="900" dirty="0" err="1" smtClean="0">
                <a:ea typeface="ＭＳ Ｐゴシック" pitchFamily="34" charset="-128"/>
              </a:rPr>
              <a:t>nonvertebral</a:t>
            </a:r>
            <a:r>
              <a:rPr lang="en-US" sz="900" dirty="0" smtClean="0">
                <a:ea typeface="ＭＳ Ｐゴシック" pitchFamily="34" charset="-128"/>
              </a:rPr>
              <a:t> fractures. The strength of evidence in support of these findings is high. The effect of </a:t>
            </a:r>
            <a:r>
              <a:rPr lang="en-US" sz="900" dirty="0" err="1" smtClean="0">
                <a:ea typeface="ＭＳ Ｐゴシック" pitchFamily="34" charset="-128"/>
              </a:rPr>
              <a:t>denosumab</a:t>
            </a:r>
            <a:r>
              <a:rPr lang="en-US" sz="900" dirty="0" smtClean="0">
                <a:ea typeface="ＭＳ Ｐゴシック" pitchFamily="34" charset="-128"/>
              </a:rPr>
              <a:t> on risk of wrist fractures was not specified.</a:t>
            </a:r>
          </a:p>
          <a:p>
            <a:pPr>
              <a:lnSpc>
                <a:spcPct val="80000"/>
              </a:lnSpc>
              <a:spcBef>
                <a:spcPts val="300"/>
              </a:spcBef>
            </a:pPr>
            <a:endParaRPr lang="en-US" sz="900" dirty="0" smtClean="0">
              <a:ea typeface="ＭＳ Ｐゴシック" pitchFamily="34" charset="-128"/>
            </a:endParaRPr>
          </a:p>
          <a:p>
            <a:pPr>
              <a:lnSpc>
                <a:spcPct val="80000"/>
              </a:lnSpc>
              <a:spcBef>
                <a:spcPts val="300"/>
              </a:spcBef>
            </a:pPr>
            <a:r>
              <a:rPr lang="en-US" sz="900" dirty="0" err="1" smtClean="0">
                <a:ea typeface="ＭＳ Ｐゴシック" pitchFamily="34" charset="-128"/>
              </a:rPr>
              <a:t>Teriparatide</a:t>
            </a:r>
            <a:r>
              <a:rPr lang="en-US" sz="900" dirty="0" smtClean="0">
                <a:ea typeface="ＭＳ Ｐゴシック" pitchFamily="34" charset="-128"/>
              </a:rPr>
              <a:t> reduces the risk of vertebral and </a:t>
            </a:r>
            <a:r>
              <a:rPr lang="en-US" sz="900" dirty="0" err="1" smtClean="0">
                <a:ea typeface="ＭＳ Ｐゴシック" pitchFamily="34" charset="-128"/>
              </a:rPr>
              <a:t>nonvertebral</a:t>
            </a:r>
            <a:r>
              <a:rPr lang="en-US" sz="900" dirty="0" smtClean="0">
                <a:ea typeface="ＭＳ Ｐゴシック" pitchFamily="34" charset="-128"/>
              </a:rPr>
              <a:t> fractures. The strength of evidence for prevention of vertebral fractures is high, and for </a:t>
            </a:r>
            <a:r>
              <a:rPr lang="en-US" sz="900" dirty="0" err="1" smtClean="0">
                <a:ea typeface="ＭＳ Ｐゴシック" pitchFamily="34" charset="-128"/>
              </a:rPr>
              <a:t>nonvertebral</a:t>
            </a:r>
            <a:r>
              <a:rPr lang="en-US" sz="900" dirty="0" smtClean="0">
                <a:ea typeface="ＭＳ Ｐゴシック" pitchFamily="34" charset="-128"/>
              </a:rPr>
              <a:t> fractures the strength of evidence for the finding is moderate. The effect of </a:t>
            </a:r>
            <a:r>
              <a:rPr lang="en-US" sz="900" dirty="0" err="1" smtClean="0">
                <a:ea typeface="ＭＳ Ｐゴシック" pitchFamily="34" charset="-128"/>
              </a:rPr>
              <a:t>teriparatide</a:t>
            </a:r>
            <a:r>
              <a:rPr lang="en-US" sz="900" dirty="0" smtClean="0">
                <a:ea typeface="ＭＳ Ｐゴシック" pitchFamily="34" charset="-128"/>
              </a:rPr>
              <a:t> on hip and wrist fracture risk was not specified.</a:t>
            </a:r>
          </a:p>
          <a:p>
            <a:pPr>
              <a:lnSpc>
                <a:spcPct val="80000"/>
              </a:lnSpc>
              <a:spcBef>
                <a:spcPts val="300"/>
              </a:spcBef>
            </a:pPr>
            <a:endParaRPr lang="en-US" sz="900" dirty="0" smtClean="0">
              <a:ea typeface="ＭＳ Ｐゴシック" pitchFamily="34" charset="-128"/>
            </a:endParaRPr>
          </a:p>
          <a:p>
            <a:pPr>
              <a:lnSpc>
                <a:spcPct val="80000"/>
              </a:lnSpc>
              <a:spcBef>
                <a:spcPts val="300"/>
              </a:spcBef>
            </a:pPr>
            <a:r>
              <a:rPr lang="en-US" sz="900" dirty="0" err="1" smtClean="0">
                <a:ea typeface="ＭＳ Ｐゴシック" pitchFamily="34" charset="-128"/>
              </a:rPr>
              <a:t>Raloxefine</a:t>
            </a:r>
            <a:r>
              <a:rPr lang="en-US" sz="900" dirty="0" smtClean="0">
                <a:ea typeface="ＭＳ Ｐゴシック" pitchFamily="34" charset="-128"/>
              </a:rPr>
              <a:t> reduces the risk of vertebral fractures, and this finding is supported by high strength of evidence. </a:t>
            </a:r>
            <a:r>
              <a:rPr lang="en-US" sz="900" dirty="0" err="1" smtClean="0">
                <a:ea typeface="ＭＳ Ｐゴシック" pitchFamily="34" charset="-128"/>
              </a:rPr>
              <a:t>Raloxifene</a:t>
            </a:r>
            <a:r>
              <a:rPr lang="en-US" sz="900" dirty="0" smtClean="0">
                <a:ea typeface="ＭＳ Ｐゴシック" pitchFamily="34" charset="-128"/>
              </a:rPr>
              <a:t> does not reduce the risk for </a:t>
            </a:r>
            <a:r>
              <a:rPr lang="en-US" sz="900" dirty="0" err="1" smtClean="0">
                <a:ea typeface="ＭＳ Ｐゴシック" pitchFamily="34" charset="-128"/>
              </a:rPr>
              <a:t>nonvertebral</a:t>
            </a:r>
            <a:r>
              <a:rPr lang="en-US" sz="900" dirty="0" smtClean="0">
                <a:ea typeface="ＭＳ Ｐゴシック" pitchFamily="34" charset="-128"/>
              </a:rPr>
              <a:t>, hip, or wrist fractures, and the evidence in support of these conclusions is high.</a:t>
            </a:r>
          </a:p>
          <a:p>
            <a:pPr>
              <a:lnSpc>
                <a:spcPct val="80000"/>
              </a:lnSpc>
              <a:spcBef>
                <a:spcPts val="300"/>
              </a:spcBef>
            </a:pPr>
            <a:endParaRPr lang="en-US" sz="900" dirty="0" smtClean="0">
              <a:ea typeface="ＭＳ Ｐゴシック" pitchFamily="34" charset="-128"/>
            </a:endParaRPr>
          </a:p>
          <a:p>
            <a:pPr>
              <a:lnSpc>
                <a:spcPct val="80000"/>
              </a:lnSpc>
              <a:spcBef>
                <a:spcPts val="300"/>
              </a:spcBef>
            </a:pPr>
            <a:r>
              <a:rPr lang="en-US" sz="900" dirty="0" smtClean="0">
                <a:ea typeface="ＭＳ Ｐゴシック" pitchFamily="34" charset="-128"/>
              </a:rPr>
              <a:t>Reference:</a:t>
            </a:r>
          </a:p>
          <a:p>
            <a:pPr>
              <a:lnSpc>
                <a:spcPct val="80000"/>
              </a:lnSpc>
              <a:spcBef>
                <a:spcPts val="300"/>
              </a:spcBef>
            </a:pPr>
            <a:r>
              <a:rPr lang="en-US" sz="900" dirty="0" smtClean="0">
                <a:ea typeface="ＭＳ Ｐゴシック" pitchFamily="34" charset="-128"/>
              </a:rPr>
              <a:t>Newberry SJ, Crandall CC, </a:t>
            </a:r>
            <a:r>
              <a:rPr lang="en-US" sz="900" dirty="0" err="1" smtClean="0">
                <a:ea typeface="ＭＳ Ｐゴシック" pitchFamily="34" charset="-128"/>
              </a:rPr>
              <a:t>Gellad</a:t>
            </a:r>
            <a:r>
              <a:rPr lang="en-US" sz="900" dirty="0" smtClean="0">
                <a:ea typeface="ＭＳ Ｐゴシック" pitchFamily="34" charset="-128"/>
              </a:rPr>
              <a:t> WG, et al. Treatment To Prevent Fractures in Men and Women With Low Bone Density or Osteoporosis: An Update to the 2007 Report. Comparative Effectiveness Review No. 53 (Prepared by the Southern California Evidence-based Practice Center under Contract No. HHSA 290-2007-10062-I). Rockville, MD: Agency for Healthcare Research and Quality; February 2012. AHRQ Publication No. 12-EHC023-EF. Available at www.effectivehealthcare.ahrq.gov/reports/lbd.cfm.</a:t>
            </a:r>
          </a:p>
          <a:p>
            <a:pPr>
              <a:lnSpc>
                <a:spcPct val="80000"/>
              </a:lnSpc>
            </a:pPr>
            <a:endParaRPr lang="en-US" sz="900" dirty="0" smtClean="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bwMode="auto">
          <a:xfrm>
            <a:off x="1141413" y="684213"/>
            <a:ext cx="4575175" cy="3432175"/>
          </a:xfrm>
          <a:solidFill>
            <a:srgbClr val="FFFFFF"/>
          </a:solidFill>
          <a:ln>
            <a:solidFill>
              <a:srgbClr val="000000"/>
            </a:solidFill>
            <a:miter lim="800000"/>
            <a:headEnd/>
            <a:tailEnd/>
          </a:ln>
        </p:spPr>
      </p:sp>
      <p:sp>
        <p:nvSpPr>
          <p:cNvPr id="65539" name="Text Box 2"/>
          <p:cNvSpPr>
            <a:spLocks noGrp="1" noChangeArrowheads="1"/>
          </p:cNvSpPr>
          <p:nvPr>
            <p:ph type="body" idx="1"/>
          </p:nvPr>
        </p:nvSpPr>
        <p:spPr bwMode="auto">
          <a:xfrm>
            <a:off x="685800" y="4343400"/>
            <a:ext cx="5487988" cy="4117975"/>
          </a:xfrm>
          <a:noFill/>
        </p:spPr>
        <p:txBody>
          <a:bodyPr wrap="square" lIns="93240" tIns="46440" rIns="93240" bIns="46440" numCol="1" anchor="t" anchorCtr="0" compatLnSpc="1">
            <a:prstTxWarp prst="textNoShape">
              <a:avLst/>
            </a:prstTxWarp>
          </a:bodyPr>
          <a:lstStyle/>
          <a:p>
            <a:pPr>
              <a:lnSpc>
                <a:spcPct val="90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smtClean="0">
                <a:ea typeface="ＭＳ Ｐゴシック" pitchFamily="34" charset="-128"/>
              </a:rPr>
              <a:t>Benefits of Medications ( 2 of 2 )</a:t>
            </a:r>
          </a:p>
          <a:p>
            <a:pPr>
              <a:lnSpc>
                <a:spcPct val="90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latin typeface="Trebuchet MS" pitchFamily="34" charset="0"/>
                <a:ea typeface="ＭＳ Ｐゴシック" pitchFamily="34" charset="-128"/>
              </a:rPr>
              <a:t>Regarding the use of calcium in combination with the bisphosphonates, </a:t>
            </a:r>
            <a:r>
              <a:rPr lang="en-US" smtClean="0">
                <a:ea typeface="ＭＳ Ｐゴシック" pitchFamily="34" charset="-128"/>
              </a:rPr>
              <a:t>one head-to-head trial found that adding calcium to alendronate treatment reduced the risk of any type of clinical fracture when compared with alendronate alone. Strength of Evidence = Low</a:t>
            </a:r>
          </a:p>
          <a:p>
            <a:pPr>
              <a:lnSpc>
                <a:spcPct val="90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mtClean="0">
              <a:ea typeface="ＭＳ Ｐゴシック" pitchFamily="34" charset="-128"/>
            </a:endParaRPr>
          </a:p>
          <a:p>
            <a:pPr>
              <a:lnSpc>
                <a:spcPct val="90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Reference:</a:t>
            </a:r>
          </a:p>
          <a:p>
            <a:pPr>
              <a:lnSpc>
                <a:spcPct val="90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Newberry SJ, Crandall CC, Gellad WG, et al. Treatment To Prevent Fractures in Men and Women With Low Bone Density or Osteoporosis: An Update to the 2007 Report. Comparative Effectiveness Review No. 53 (Prepared by the Southern California Evidence-based Practice Center under Contract No. HHSA 290-2007-10062-I). Rockville, MD: Agency for Healthcare Research and Quality; February 2012. AHRQ Publication No. 12-EHC023-EF. Available at www.effectivehealthcare.ahrq.gov/reports/lbd.cfm.</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
          <p:cNvSpPr>
            <a:spLocks noGrp="1" noRot="1" noChangeAspect="1" noChangeArrowheads="1" noTextEdit="1"/>
          </p:cNvSpPr>
          <p:nvPr>
            <p:ph type="sldImg"/>
          </p:nvPr>
        </p:nvSpPr>
        <p:spPr bwMode="auto">
          <a:xfrm>
            <a:off x="1141413" y="684213"/>
            <a:ext cx="4575175" cy="3432175"/>
          </a:xfrm>
          <a:solidFill>
            <a:srgbClr val="FFFFFF"/>
          </a:solidFill>
          <a:ln>
            <a:solidFill>
              <a:srgbClr val="000000"/>
            </a:solidFill>
            <a:miter lim="800000"/>
            <a:headEnd/>
            <a:tailEnd/>
          </a:ln>
        </p:spPr>
      </p:sp>
      <p:sp>
        <p:nvSpPr>
          <p:cNvPr id="67587" name="Text Box 2"/>
          <p:cNvSpPr>
            <a:spLocks noGrp="1" noChangeArrowheads="1"/>
          </p:cNvSpPr>
          <p:nvPr>
            <p:ph type="body" idx="1"/>
          </p:nvPr>
        </p:nvSpPr>
        <p:spPr bwMode="auto">
          <a:xfrm>
            <a:off x="685800" y="4343400"/>
            <a:ext cx="5487988" cy="4117975"/>
          </a:xfrm>
          <a:noFill/>
        </p:spPr>
        <p:txBody>
          <a:bodyPr wrap="square" lIns="93240" tIns="46440" rIns="93240" bIns="46440" numCol="1" anchor="t" anchorCtr="0" compatLnSpc="1">
            <a:prstTxWarp prst="textNoShape">
              <a:avLst/>
            </a:prstTxWarp>
          </a:bodyPr>
          <a:lstStyle/>
          <a:p>
            <a:pPr>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900" b="1" smtClean="0">
                <a:ea typeface="ＭＳ Ｐゴシック" pitchFamily="34" charset="-128"/>
              </a:rPr>
              <a:t>Benefits of Medications in Subpopulations</a:t>
            </a:r>
          </a:p>
          <a:p>
            <a:pPr>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900" smtClean="0">
                <a:ea typeface="ＭＳ Ｐゴシック" pitchFamily="34" charset="-128"/>
              </a:rPr>
              <a:t>Patients with high risk for fracture (including postmenopausal women with osteoporosis) are likely to benefit from alendronate, denosumab, ibandronate, risedronate, teriparatide, raloxifene, and zoledronic acid. The strength of evidence for these findings is high.</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900" smtClean="0">
              <a:ea typeface="ＭＳ Ｐゴシック" pitchFamily="34" charset="-128"/>
            </a:endParaRP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900" smtClean="0">
                <a:ea typeface="ＭＳ Ｐゴシック" pitchFamily="34" charset="-128"/>
              </a:rPr>
              <a:t>Patients treated with glucocorticoids are likely to benefit from alendronate, risedronate, and teriparatide. The strength of evidence for these findings is low to moderate.</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900" smtClean="0">
              <a:ea typeface="ＭＳ Ｐゴシック" pitchFamily="34" charset="-128"/>
            </a:endParaRP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900" smtClean="0">
                <a:ea typeface="ＭＳ Ｐゴシック" pitchFamily="34" charset="-128"/>
              </a:rPr>
              <a:t>Patients with a higher risk of falling (e.g., patients with hemiplegia, Alzheimer</a:t>
            </a:r>
            <a:r>
              <a:rPr lang="en-US" altLang="en-US" sz="900" smtClean="0">
                <a:latin typeface="Wingdings 2" pitchFamily="18" charset="2"/>
                <a:ea typeface="ＭＳ Ｐゴシック" pitchFamily="34" charset="-128"/>
              </a:rPr>
              <a:t>’</a:t>
            </a:r>
            <a:r>
              <a:rPr lang="en-US" altLang="ja-JP" sz="900" smtClean="0">
                <a:ea typeface="ＭＳ Ｐゴシック" pitchFamily="34" charset="-128"/>
              </a:rPr>
              <a:t>s disease, or Parkinson</a:t>
            </a:r>
            <a:r>
              <a:rPr lang="en-US" altLang="en-US" sz="900" smtClean="0">
                <a:latin typeface="Wingdings 2" pitchFamily="18" charset="2"/>
                <a:ea typeface="ＭＳ Ｐゴシック" pitchFamily="34" charset="-128"/>
              </a:rPr>
              <a:t>’</a:t>
            </a:r>
            <a:r>
              <a:rPr lang="en-US" altLang="ja-JP" sz="900" smtClean="0">
                <a:ea typeface="ＭＳ Ｐゴシック" pitchFamily="34" charset="-128"/>
              </a:rPr>
              <a:t>s disease) are likely to benefit from alendronate, risedronate, and vitamin D. The strength of evidence for these findings is moderate.</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900" smtClean="0">
              <a:ea typeface="ＭＳ Ｐゴシック" pitchFamily="34" charset="-128"/>
            </a:endParaRPr>
          </a:p>
          <a:p>
            <a:pPr eaLnBrk="1" hangingPunct="1">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900" smtClean="0">
                <a:ea typeface="ＭＳ Ｐゴシック" pitchFamily="34" charset="-128"/>
              </a:rPr>
              <a:t>For transplant recipients and patients treated chronically with corticosteroids, there is inconclusive support for any agent, and the evidence is insufficient to permit conclusions.</a:t>
            </a:r>
          </a:p>
          <a:p>
            <a:pPr eaLnBrk="1" hangingPunct="1">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900" smtClean="0">
              <a:ea typeface="ＭＳ Ｐゴシック" pitchFamily="34" charset="-128"/>
            </a:endParaRPr>
          </a:p>
          <a:p>
            <a:pPr eaLnBrk="1" hangingPunct="1">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900" smtClean="0">
                <a:ea typeface="ＭＳ Ｐゴシック" pitchFamily="34" charset="-128"/>
              </a:rPr>
              <a:t>The risk of fragility fracture is reduced in postmenopausal women with osteopenia who do not have prevalent vertebral fractures when treated with risendronate. The strength of evidence for this finding is low to moderate.</a:t>
            </a:r>
          </a:p>
          <a:p>
            <a:pPr eaLnBrk="1" hangingPunct="1">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900" smtClean="0">
              <a:ea typeface="ＭＳ Ｐゴシック" pitchFamily="34" charset="-128"/>
            </a:endParaRPr>
          </a:p>
          <a:p>
            <a:pPr>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900" smtClean="0">
                <a:ea typeface="ＭＳ Ｐゴシック" pitchFamily="34" charset="-128"/>
              </a:rPr>
              <a:t>Reference:</a:t>
            </a:r>
          </a:p>
          <a:p>
            <a:pPr>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900" smtClean="0">
                <a:ea typeface="ＭＳ Ｐゴシック" pitchFamily="34" charset="-128"/>
              </a:rPr>
              <a:t>Newberry SJ, Crandall CC, Gellad WG, et al. Treatment To Prevent Fractures in Men and Women With Low Bone Density or Osteoporosis: An Update to the 2007 Report. Comparative Effectiveness Review No. 53 (Prepared by the Southern California Evidence-based Practice Center under Contract No. HHSA 290-2007-10062-I). Rockville, MD: Agency for Healthcare Research and Quality; February 2012. AHRQ Publication No. 12-EHC023-EF. Available at www.effectivehealthcare.ahrq.gov/reports/lbd.cfm.</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1"/>
          <p:cNvSpPr>
            <a:spLocks noGrp="1" noRot="1" noChangeAspect="1" noChangeArrowheads="1" noTextEdit="1"/>
          </p:cNvSpPr>
          <p:nvPr>
            <p:ph type="sldImg"/>
          </p:nvPr>
        </p:nvSpPr>
        <p:spPr bwMode="auto">
          <a:xfrm>
            <a:off x="1141413" y="684213"/>
            <a:ext cx="4575175" cy="3432175"/>
          </a:xfrm>
          <a:solidFill>
            <a:srgbClr val="FFFFFF"/>
          </a:solidFill>
          <a:ln>
            <a:solidFill>
              <a:srgbClr val="000000"/>
            </a:solidFill>
            <a:miter lim="800000"/>
            <a:headEnd/>
            <a:tailEnd/>
          </a:ln>
        </p:spPr>
      </p:sp>
      <p:sp>
        <p:nvSpPr>
          <p:cNvPr id="69635" name="Text Box 2"/>
          <p:cNvSpPr>
            <a:spLocks noGrp="1" noChangeArrowheads="1"/>
          </p:cNvSpPr>
          <p:nvPr>
            <p:ph type="body" idx="1"/>
          </p:nvPr>
        </p:nvSpPr>
        <p:spPr bwMode="auto">
          <a:xfrm>
            <a:off x="701675" y="4343400"/>
            <a:ext cx="5487988" cy="4117975"/>
          </a:xfrm>
          <a:noFill/>
        </p:spPr>
        <p:txBody>
          <a:bodyPr wrap="square" lIns="93240" tIns="46440" rIns="93240" bIns="46440" numCol="1" anchor="t" anchorCtr="0" compatLnSpc="1">
            <a:prstTxWarp prst="textNoShape">
              <a:avLst/>
            </a:prstTxWarp>
          </a:bodyPr>
          <a:lstStyle/>
          <a:p>
            <a:pPr>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900" b="1" smtClean="0">
                <a:ea typeface="ＭＳ Ｐゴシック" pitchFamily="34" charset="-128"/>
              </a:rPr>
              <a:t>Benefits: Medications (2 of 2)</a:t>
            </a:r>
          </a:p>
          <a:p>
            <a:pPr>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900" smtClean="0">
                <a:ea typeface="ＭＳ Ｐゴシック" pitchFamily="34" charset="-128"/>
              </a:rPr>
              <a:t>Alendronate, risedronate, zoledronic acid, and denosumab reduce the risk of hip and nonvertebral fractures in postmenopausal women with osteoporosis. The strength of evidence for this conclusion is high.</a:t>
            </a:r>
          </a:p>
          <a:p>
            <a:pPr>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900" smtClean="0">
              <a:ea typeface="ＭＳ Ｐゴシック" pitchFamily="34" charset="-128"/>
            </a:endParaRPr>
          </a:p>
          <a:p>
            <a:pPr>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900" smtClean="0">
                <a:ea typeface="ＭＳ Ｐゴシック" pitchFamily="34" charset="-128"/>
              </a:rPr>
              <a:t>Bisphosphonates as a class (alendronate, risedronate, zoledronic acid, and ibandronate), as well as denosumab, teriparatide, and raloxifene, reduce the risk of vertebral fractures in postmenopausal women with osteoporosis. The strength of evidence for this conclusion is high.</a:t>
            </a:r>
          </a:p>
          <a:p>
            <a:pPr>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900" smtClean="0">
              <a:ea typeface="ＭＳ Ｐゴシック" pitchFamily="34" charset="-128"/>
            </a:endParaRPr>
          </a:p>
          <a:p>
            <a:pPr>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900" smtClean="0">
                <a:ea typeface="ＭＳ Ｐゴシック" pitchFamily="34" charset="-128"/>
              </a:rPr>
              <a:t>The combination of alendronate and calcium significantly decreased the risk for any type of clinical fracture when compared with alendronate alone. The strength of evidence for this conclusion is low.</a:t>
            </a:r>
          </a:p>
          <a:p>
            <a:pPr>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900" smtClean="0">
              <a:ea typeface="ＭＳ Ｐゴシック" pitchFamily="34" charset="-128"/>
            </a:endParaRPr>
          </a:p>
          <a:p>
            <a:pPr>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900" smtClean="0">
                <a:ea typeface="ＭＳ Ｐゴシック" pitchFamily="34" charset="-128"/>
              </a:rPr>
              <a:t>Teriparatide reduces the risk of nonvertebral fractures in postmenopausal women with osteoporosis. The strength of evidence for this conclusion is moderate.</a:t>
            </a:r>
          </a:p>
          <a:p>
            <a:pPr>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900" smtClean="0">
              <a:ea typeface="ＭＳ Ｐゴシック" pitchFamily="34" charset="-128"/>
            </a:endParaRPr>
          </a:p>
          <a:p>
            <a:pPr>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900" smtClean="0">
                <a:ea typeface="ＭＳ Ｐゴシック" pitchFamily="34" charset="-128"/>
              </a:rPr>
              <a:t>Reduced risk of other fracture types and risk reduction in subpopulations is achieved by fewer medications, and the strength of evidence in support of the findings is variable. </a:t>
            </a:r>
          </a:p>
          <a:p>
            <a:pPr>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900" smtClean="0">
              <a:ea typeface="ＭＳ Ｐゴシック" pitchFamily="34" charset="-128"/>
            </a:endParaRPr>
          </a:p>
          <a:p>
            <a:pPr>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900" smtClean="0">
                <a:ea typeface="ＭＳ Ｐゴシック" pitchFamily="34" charset="-128"/>
              </a:rPr>
              <a:t>Reference:</a:t>
            </a:r>
          </a:p>
          <a:p>
            <a:pPr>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900" smtClean="0">
                <a:ea typeface="ＭＳ Ｐゴシック" pitchFamily="34" charset="-128"/>
              </a:rPr>
              <a:t>Newberry SJ, Crandall CC, Gellad WG, et al. Treatment To Prevent Fractures in Men and Women With Low Bone Density or Osteoporosis: An Update to the 2007 Report. Comparative Effectiveness Review No. 53 (Prepared by the Southern California Evidence-based Practice Center under Contract No. HHSA 290-2007-10062-I). Rockville, MD: Agency for Healthcare Research and Quality; February 2012. AHRQ Publication No. 12-EHC023-EF. Available at www.effectivehealthcare.ahrq.gov/reports/lbd.cfm.</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1"/>
          <p:cNvSpPr>
            <a:spLocks noGrp="1" noRot="1" noChangeAspect="1" noChangeArrowheads="1" noTextEdit="1"/>
          </p:cNvSpPr>
          <p:nvPr>
            <p:ph type="sldImg"/>
          </p:nvPr>
        </p:nvSpPr>
        <p:spPr bwMode="auto">
          <a:xfrm>
            <a:off x="1141413" y="684213"/>
            <a:ext cx="4575175" cy="3432175"/>
          </a:xfrm>
          <a:solidFill>
            <a:srgbClr val="FFFFFF"/>
          </a:solidFill>
          <a:ln>
            <a:solidFill>
              <a:srgbClr val="000000"/>
            </a:solidFill>
            <a:miter lim="800000"/>
            <a:headEnd/>
            <a:tailEnd/>
          </a:ln>
        </p:spPr>
      </p:sp>
      <p:sp>
        <p:nvSpPr>
          <p:cNvPr id="71683" name="Text Box 2"/>
          <p:cNvSpPr>
            <a:spLocks noGrp="1" noChangeArrowheads="1"/>
          </p:cNvSpPr>
          <p:nvPr>
            <p:ph type="body" idx="1"/>
          </p:nvPr>
        </p:nvSpPr>
        <p:spPr bwMode="auto">
          <a:xfrm>
            <a:off x="685800" y="4343400"/>
            <a:ext cx="5487988" cy="4117975"/>
          </a:xfrm>
          <a:noFill/>
        </p:spPr>
        <p:txBody>
          <a:bodyPr wrap="square" lIns="93240" tIns="46440" rIns="93240" bIns="46440" numCol="1" anchor="t" anchorCtr="0" compatLnSpc="1">
            <a:prstTxWarp prst="textNoShape">
              <a:avLst/>
            </a:prstTxWarp>
          </a:bodyPr>
          <a:lstStyle/>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smtClean="0">
                <a:ea typeface="ＭＳ Ｐゴシック" pitchFamily="34" charset="-128"/>
              </a:rPr>
              <a:t>Benefits: Exercise and Dietary Supplementation (1 of 2)</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The evidence is insufficient to estimate benefits from exercise or to identify the duration, intensity, or type of exercise program that will decrease fracture risk.</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mtClean="0">
              <a:ea typeface="ＭＳ Ｐゴシック" pitchFamily="34" charset="-128"/>
            </a:endParaRPr>
          </a:p>
          <a:p>
            <a:pPr marL="0" lvl="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Vitamin D (&gt;800 units taken orally), taken in combination with calcium, may reduce fracture risk in people who are institutionalized. The strength of evidence for this finding is moderate. However, evidence is lacking for clear benefit of vitamin D when taken alone for the general population.</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mtClean="0">
              <a:ea typeface="ＭＳ Ｐゴシック" pitchFamily="34" charset="-128"/>
            </a:endParaRP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Reference:</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Newberry SJ, Crandall CC, Gellad WG, et al. Treatment To Prevent Fractures in Men and Women With Low Bone Density or Osteoporosis: An Update to the 2007 Report. Comparative Effectiveness Review No. 53 (Prepared by the Southern California Evidence-based Practice Center under Contract No. HHSA 290-2007-10062-I). Rockville, MD: Agency for Healthcare Research and Quality; February 2012. AHRQ Publication No. 12-EHC023-EF. Available at www.effectivehealthcare.ahrq.gov/reports/lbd.cfm.</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1"/>
          <p:cNvSpPr>
            <a:spLocks noGrp="1" noRot="1" noChangeAspect="1" noChangeArrowheads="1" noTextEdit="1"/>
          </p:cNvSpPr>
          <p:nvPr>
            <p:ph type="sldImg"/>
          </p:nvPr>
        </p:nvSpPr>
        <p:spPr bwMode="auto">
          <a:xfrm>
            <a:off x="1141413" y="684213"/>
            <a:ext cx="4575175" cy="3432175"/>
          </a:xfrm>
          <a:solidFill>
            <a:srgbClr val="FFFFFF"/>
          </a:solidFill>
          <a:ln>
            <a:solidFill>
              <a:srgbClr val="000000"/>
            </a:solidFill>
            <a:miter lim="800000"/>
            <a:headEnd/>
            <a:tailEnd/>
          </a:ln>
        </p:spPr>
      </p:sp>
      <p:sp>
        <p:nvSpPr>
          <p:cNvPr id="73731" name="Text Box 2"/>
          <p:cNvSpPr>
            <a:spLocks noGrp="1" noChangeArrowheads="1"/>
          </p:cNvSpPr>
          <p:nvPr>
            <p:ph type="body" idx="1"/>
          </p:nvPr>
        </p:nvSpPr>
        <p:spPr bwMode="auto">
          <a:xfrm>
            <a:off x="685800" y="4343400"/>
            <a:ext cx="5487988" cy="4117975"/>
          </a:xfrm>
          <a:noFill/>
        </p:spPr>
        <p:txBody>
          <a:bodyPr wrap="square" lIns="93240" tIns="46440" rIns="93240" bIns="46440" numCol="1" anchor="t" anchorCtr="0" compatLnSpc="1">
            <a:prstTxWarp prst="textNoShape">
              <a:avLst/>
            </a:prstTxWarp>
          </a:bodyPr>
          <a:lstStyle/>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smtClean="0">
                <a:ea typeface="ＭＳ Ｐゴシック" pitchFamily="34" charset="-128"/>
              </a:rPr>
              <a:t>Benefits: Exercise and Dietary Supplementation (2 of 2)</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Studies show no difference between calcium alone and placebo in reducing the risk for vertebral and nonvertebral fractures. The strength of evidence for this finding is moderate. However, calcium significantly reduced hip fracture risk in one pooled analysis and overall fracture risk in another pooled analysis.</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mtClean="0">
              <a:ea typeface="ＭＳ Ｐゴシック" pitchFamily="34" charset="-128"/>
            </a:endParaRP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There is no difference between calcium alone and vitamin D alone in reducing vertebral, nonvertebral, or hip fracture risk. The strength of evidence for this finding is high.</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mtClean="0">
              <a:ea typeface="ＭＳ Ｐゴシック" pitchFamily="34" charset="-128"/>
            </a:endParaRP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Reference:</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Newberry SJ, Crandall CC, Gellad WG, et al. Treatment To Prevent Fractures in Men and Women With Low Bone Density or Osteoporosis: An Update to the 2007 Report. Comparative Effectiveness Review No. 53 (Prepared by the Southern California Evidence-based Practice Center under Contract No. HHSA 290-2007-10062-I). Rockville, MD: Agency for Healthcare Research and Quality; February 2012. AHRQ Publication No. 12-EHC023-EF. Available at www.effectivehealthcare.ahrq.gov/reports/lbd.cfm.</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1"/>
          <p:cNvSpPr>
            <a:spLocks noGrp="1" noRot="1" noChangeAspect="1" noChangeArrowheads="1" noTextEdit="1"/>
          </p:cNvSpPr>
          <p:nvPr>
            <p:ph type="sldImg"/>
          </p:nvPr>
        </p:nvSpPr>
        <p:spPr bwMode="auto">
          <a:xfrm>
            <a:off x="1141413" y="684213"/>
            <a:ext cx="4575175" cy="3432175"/>
          </a:xfrm>
          <a:solidFill>
            <a:srgbClr val="FFFFFF"/>
          </a:solidFill>
          <a:ln>
            <a:solidFill>
              <a:srgbClr val="000000"/>
            </a:solidFill>
            <a:miter lim="800000"/>
            <a:headEnd/>
            <a:tailEnd/>
          </a:ln>
        </p:spPr>
      </p:sp>
      <p:sp>
        <p:nvSpPr>
          <p:cNvPr id="75779" name="Text Box 2"/>
          <p:cNvSpPr>
            <a:spLocks noGrp="1" noChangeArrowheads="1"/>
          </p:cNvSpPr>
          <p:nvPr>
            <p:ph type="body" idx="1"/>
          </p:nvPr>
        </p:nvSpPr>
        <p:spPr bwMode="auto">
          <a:xfrm>
            <a:off x="685800" y="4343400"/>
            <a:ext cx="5487988" cy="4117975"/>
          </a:xfrm>
          <a:noFill/>
        </p:spPr>
        <p:txBody>
          <a:bodyPr wrap="square" lIns="93240" tIns="46440" rIns="93240" bIns="46440" numCol="1" anchor="t" anchorCtr="0" compatLnSpc="1">
            <a:prstTxWarp prst="textNoShape">
              <a:avLst/>
            </a:prstTxWarp>
          </a:bodyPr>
          <a:lstStyle/>
          <a:p>
            <a:pPr>
              <a:spcBef>
                <a:spcPts val="4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b="1" smtClean="0">
                <a:ea typeface="ＭＳ Ｐゴシック" pitchFamily="34" charset="-128"/>
              </a:rPr>
              <a:t>Benefits: Menopausal Hormone Therapy</a:t>
            </a:r>
          </a:p>
          <a:p>
            <a:pPr>
              <a:spcBef>
                <a:spcPts val="4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smtClean="0">
                <a:ea typeface="ＭＳ Ｐゴシック" pitchFamily="34" charset="-128"/>
              </a:rPr>
              <a:t>In studies of postmenopausal women in general, MHT reduces the risk of vertebral, nonvertebral, and hip fractures. The strength of evidence for this finding is high. However, in postmenopausal women with established osteoporosis, MHT does not reduce fracture risk significantly. The strength of evidence for this conclusion is moderate. No differences in comparative effectiveness have been shown between bisphosphonates and MHT in preventing fractures (Strength of Evidence: Moderate). In addition, no differences in fracture incidence have been shown between patients treated with MHT and raloxifene or vitamin D (Strength of Evidence: Low).</a:t>
            </a:r>
          </a:p>
          <a:p>
            <a:pPr>
              <a:spcBef>
                <a:spcPts val="4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100" smtClean="0">
              <a:ea typeface="ＭＳ Ｐゴシック" pitchFamily="34" charset="-128"/>
            </a:endParaRPr>
          </a:p>
          <a:p>
            <a:pPr>
              <a:spcBef>
                <a:spcPts val="4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smtClean="0">
                <a:ea typeface="ＭＳ Ｐゴシック" pitchFamily="34" charset="-128"/>
              </a:rPr>
              <a:t>As a footnote to this evidence, it is important to note that the Women</a:t>
            </a:r>
            <a:r>
              <a:rPr lang="en-US" altLang="en-US" sz="1100" smtClean="0">
                <a:latin typeface="Wingdings 2" pitchFamily="18" charset="2"/>
                <a:ea typeface="ＭＳ Ｐゴシック" pitchFamily="34" charset="-128"/>
              </a:rPr>
              <a:t>’</a:t>
            </a:r>
            <a:r>
              <a:rPr lang="en-US" altLang="ja-JP" sz="1100" smtClean="0">
                <a:ea typeface="ＭＳ Ｐゴシック" pitchFamily="34" charset="-128"/>
              </a:rPr>
              <a:t>s Health Initiative (WHI) reported serious adverse events associated with MHT, such that routine use of hormone replacement therapy in postmenopausal women is now discouraged.</a:t>
            </a:r>
          </a:p>
          <a:p>
            <a:pPr>
              <a:spcBef>
                <a:spcPts val="4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100" smtClean="0">
              <a:ea typeface="ＭＳ Ｐゴシック" pitchFamily="34" charset="-128"/>
            </a:endParaRPr>
          </a:p>
          <a:p>
            <a:pPr>
              <a:spcBef>
                <a:spcPts val="4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smtClean="0">
                <a:ea typeface="ＭＳ Ｐゴシック" pitchFamily="34" charset="-128"/>
              </a:rPr>
              <a:t>Reference:</a:t>
            </a:r>
          </a:p>
          <a:p>
            <a:pPr>
              <a:spcBef>
                <a:spcPts val="4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smtClean="0">
                <a:ea typeface="ＭＳ Ｐゴシック" pitchFamily="34" charset="-128"/>
              </a:rPr>
              <a:t>Newberry SJ, Crandall CC, Gellad WG, et al. Treatment To Prevent Fractures in Men and Women With Low Bone Density or Osteoporosis: An Update to the 2007 Report. Comparative Effectiveness Review No. 53 (Prepared by the Southern California Evidence-based Practice Center under Contract No. HHSA 290-2007-10062-I). Rockville, MD: Agency for Healthcare Research and Quality; February 2012. AHRQ Publication No. 12-EHC023-EF. Available at www.effectivehealthcare.ahrq.gov/reports/lbd.cfm.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pitchFamily="34" charset="-128"/>
              </a:rPr>
              <a:t>Disclosures AHRQ contracted faculty of PRIME and TTM, Inc. </a:t>
            </a:r>
          </a:p>
        </p:txBody>
      </p:sp>
      <p:sp>
        <p:nvSpPr>
          <p:cNvPr id="22531"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3B928853-A085-4E53-847B-B78D9C5995E2}" type="slidenum">
              <a:rPr lang="en-US">
                <a:latin typeface="Calibri" pitchFamily="34" charset="0"/>
              </a:rPr>
              <a:pPr/>
              <a:t>4</a:t>
            </a:fld>
            <a:endParaRPr lang="en-US">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1"/>
          <p:cNvSpPr>
            <a:spLocks noGrp="1" noRot="1" noChangeAspect="1" noChangeArrowheads="1" noTextEdit="1"/>
          </p:cNvSpPr>
          <p:nvPr>
            <p:ph type="sldImg"/>
          </p:nvPr>
        </p:nvSpPr>
        <p:spPr bwMode="auto">
          <a:xfrm>
            <a:off x="1141413" y="684213"/>
            <a:ext cx="4575175" cy="3432175"/>
          </a:xfrm>
          <a:solidFill>
            <a:srgbClr val="FFFFFF"/>
          </a:solidFill>
          <a:ln>
            <a:solidFill>
              <a:srgbClr val="000000"/>
            </a:solidFill>
            <a:miter lim="800000"/>
            <a:headEnd/>
            <a:tailEnd/>
          </a:ln>
        </p:spPr>
      </p:sp>
      <p:sp>
        <p:nvSpPr>
          <p:cNvPr id="77827" name="Text Box 2"/>
          <p:cNvSpPr>
            <a:spLocks noGrp="1" noChangeArrowheads="1"/>
          </p:cNvSpPr>
          <p:nvPr>
            <p:ph type="body" idx="1"/>
          </p:nvPr>
        </p:nvSpPr>
        <p:spPr bwMode="auto">
          <a:xfrm>
            <a:off x="685800" y="4343400"/>
            <a:ext cx="5487988" cy="4117975"/>
          </a:xfrm>
          <a:noFill/>
        </p:spPr>
        <p:txBody>
          <a:bodyPr wrap="square" lIns="93240" tIns="46440" rIns="93240" bIns="46440" numCol="1" anchor="t" anchorCtr="0" compatLnSpc="1">
            <a:prstTxWarp prst="textNoShape">
              <a:avLst/>
            </a:prstTxWarp>
          </a:bodyPr>
          <a:lstStyle/>
          <a:p>
            <a:pPr>
              <a:lnSpc>
                <a:spcPct val="90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smtClean="0">
                <a:ea typeface="ＭＳ Ｐゴシック" pitchFamily="34" charset="-128"/>
              </a:rPr>
              <a:t>Additional Information</a:t>
            </a:r>
          </a:p>
          <a:p>
            <a:pPr>
              <a:lnSpc>
                <a:spcPct val="90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Fracture risk reduction is greatest in women with established osteoporosis and/or prevalent fractures, and reduction of fracture risk from treatment is not dependent on patient age. Older individuals are as likely to benefit from treatment as younger individuals. The strength of evidence in support of this conclusion is high.</a:t>
            </a:r>
          </a:p>
          <a:p>
            <a:pPr>
              <a:lnSpc>
                <a:spcPct val="90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mtClean="0">
              <a:ea typeface="ＭＳ Ｐゴシック" pitchFamily="34" charset="-128"/>
            </a:endParaRPr>
          </a:p>
          <a:p>
            <a:pPr>
              <a:lnSpc>
                <a:spcPct val="90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Women with established osteoporosis benefit more from treatment than women with osteopenia and without prevalent fractures. </a:t>
            </a:r>
          </a:p>
          <a:p>
            <a:pPr>
              <a:lnSpc>
                <a:spcPct val="90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mtClean="0">
              <a:ea typeface="ＭＳ Ｐゴシック" pitchFamily="34" charset="-128"/>
            </a:endParaRPr>
          </a:p>
          <a:p>
            <a:pPr>
              <a:lnSpc>
                <a:spcPct val="90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Most authorities no longer consider calcitonin to be an appropriate treatment for osteoporosis, yet it is still widely prescribed. Evidence supports the conclusion that it is not effective in postmenopausal women with osteoporosis.</a:t>
            </a:r>
          </a:p>
          <a:p>
            <a:pPr>
              <a:lnSpc>
                <a:spcPct val="90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 </a:t>
            </a:r>
          </a:p>
          <a:p>
            <a:pPr>
              <a:lnSpc>
                <a:spcPct val="90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Reference:</a:t>
            </a:r>
          </a:p>
          <a:p>
            <a:pPr>
              <a:lnSpc>
                <a:spcPct val="90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Newberry SJ, Crandall CC, Gellad WG, et al. Treatment To Prevent Fractures in Men and Women With Low Bone Density or Osteoporosis: An Update to the 2007 Report. Comparative Effectiveness Review No. 53 (Prepared by the Southern California Evidence-based Practice Center under Contract No. HHSA 290-2007-10062-I). Rockville, MD: Agency for Healthcare Research and Quality; February 2012. AHRQ Publication No. 12-EHC023-EF. Available at www.effectivehealthcare.ahrq.gov/reports/lbd.cfm.</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1"/>
          <p:cNvSpPr>
            <a:spLocks noGrp="1" noRot="1" noChangeAspect="1" noChangeArrowheads="1" noTextEdit="1"/>
          </p:cNvSpPr>
          <p:nvPr>
            <p:ph type="sldImg"/>
          </p:nvPr>
        </p:nvSpPr>
        <p:spPr bwMode="auto">
          <a:xfrm>
            <a:off x="1141413" y="684213"/>
            <a:ext cx="4575175" cy="3432175"/>
          </a:xfrm>
          <a:solidFill>
            <a:srgbClr val="FFFFFF"/>
          </a:solidFill>
          <a:ln>
            <a:solidFill>
              <a:srgbClr val="000000"/>
            </a:solidFill>
            <a:miter lim="800000"/>
            <a:headEnd/>
            <a:tailEnd/>
          </a:ln>
        </p:spPr>
      </p:sp>
      <p:sp>
        <p:nvSpPr>
          <p:cNvPr id="79875" name="Text Box 2"/>
          <p:cNvSpPr>
            <a:spLocks noGrp="1" noChangeArrowheads="1"/>
          </p:cNvSpPr>
          <p:nvPr>
            <p:ph type="body" idx="1"/>
          </p:nvPr>
        </p:nvSpPr>
        <p:spPr bwMode="auto">
          <a:xfrm>
            <a:off x="685800" y="4343400"/>
            <a:ext cx="5487988" cy="4117975"/>
          </a:xfrm>
          <a:noFill/>
        </p:spPr>
        <p:txBody>
          <a:bodyPr wrap="square" lIns="93240" tIns="46440" rIns="93240" bIns="46440" numCol="1" anchor="t" anchorCtr="0" compatLnSpc="1">
            <a:prstTxWarp prst="textNoShape">
              <a:avLst/>
            </a:prstTxWarp>
          </a:bodyPr>
          <a:lstStyle/>
          <a:p>
            <a:pPr>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800" b="1" smtClean="0">
                <a:ea typeface="ＭＳ Ｐゴシック" pitchFamily="34" charset="-128"/>
              </a:rPr>
              <a:t>Adverse Effects of Medications for Low Bone Density or Osteoporosis (1 of 3)</a:t>
            </a:r>
          </a:p>
          <a:p>
            <a:pPr>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800" smtClean="0">
                <a:ea typeface="ＭＳ Ｐゴシック" pitchFamily="34" charset="-128"/>
              </a:rPr>
              <a:t>For bisphosphonates (as a class), a possible association with atypical subtrochanteric fractures of the femur has been of concern. The magnitude of the association is not known, but the risk for this type of fracture is low. Data are not consistent, but the FDA has issued a boxed warning about this possible adverse effect. The strength of evidence for this finding is low.</a:t>
            </a:r>
          </a:p>
          <a:p>
            <a:pPr>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800" smtClean="0">
              <a:ea typeface="ＭＳ Ｐゴシック" pitchFamily="34" charset="-128"/>
            </a:endParaRP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800" smtClean="0">
                <a:ea typeface="ＭＳ Ｐゴシック" pitchFamily="34" charset="-128"/>
              </a:rPr>
              <a:t>Alendronate is more often associated with mild upper gastrointestinal (GI) events. </a:t>
            </a:r>
            <a:r>
              <a:rPr lang="en-US" sz="800" smtClean="0">
                <a:latin typeface="Palatino Linotype" pitchFamily="18" charset="0"/>
                <a:ea typeface="ＭＳ Ｐゴシック" pitchFamily="34" charset="-128"/>
              </a:rPr>
              <a:t>Mild upper GI events are conditions involving the upper gastrointestinal tract such as acid reflux, esophageal irritation, nausea, vomiting, and heartburn. </a:t>
            </a:r>
            <a:r>
              <a:rPr lang="en-US" sz="800" smtClean="0">
                <a:ea typeface="ＭＳ Ｐゴシック" pitchFamily="34" charset="-128"/>
              </a:rPr>
              <a:t>The odds ratio for the risk of upper GI events is 1.08, with a statistically valid range for the likelihood, as defined by the 95 percent confidence interval, falling between 1.01 and 1.15. The strength of evidence for this finding is high. Hypocalcemia is associated with alendronate, but the risk has not been calculated as there are zero events in the placebo group. Data show 9 out of 301 alendronate-treated patients experienced hypocalcemia versus 0 of 207 in the placebo-treated group. The strength of evidence for this finding is moderate.</a:t>
            </a:r>
          </a:p>
          <a:p>
            <a:pPr>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800" smtClean="0">
              <a:ea typeface="ＭＳ Ｐゴシック" pitchFamily="34" charset="-128"/>
            </a:endParaRPr>
          </a:p>
          <a:p>
            <a:pPr>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800" smtClean="0">
                <a:ea typeface="ＭＳ Ｐゴシック" pitchFamily="34" charset="-128"/>
              </a:rPr>
              <a:t>Zoledronic acid is associated with hypocalcemia, with a 7.22-fold likelihood compared with placebo and a statistically valid range for the association between 1.81- and 42.7-fold. The strength of evidence for this finding is moderate.</a:t>
            </a:r>
          </a:p>
          <a:p>
            <a:pPr>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800" smtClean="0">
              <a:ea typeface="ＭＳ Ｐゴシック" pitchFamily="34" charset="-128"/>
            </a:endParaRPr>
          </a:p>
          <a:p>
            <a:pPr>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800" smtClean="0">
                <a:ea typeface="ＭＳ Ｐゴシック" pitchFamily="34" charset="-128"/>
              </a:rPr>
              <a:t>Patients treated with intravenous (IV) forms of zoledronic acid and ibandronate have been considered to have greater risk of osteonecrosis of the jaw. The evidence to date indicates less than 1 case per 100,000 person-years of exposure with these agents. Nearly all cases of osteonecrosis of the jaw are reported in people being treated for cancer. The strength of evidence for this finding is moderate.</a:t>
            </a:r>
          </a:p>
          <a:p>
            <a:pPr>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800" smtClean="0">
              <a:ea typeface="ＭＳ Ｐゴシック" pitchFamily="34" charset="-128"/>
            </a:endParaRPr>
          </a:p>
          <a:p>
            <a:pPr>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800" smtClean="0">
                <a:ea typeface="ＭＳ Ｐゴシック" pitchFamily="34" charset="-128"/>
              </a:rPr>
              <a:t>Reference:</a:t>
            </a:r>
          </a:p>
          <a:p>
            <a:pPr>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800" smtClean="0">
                <a:ea typeface="ＭＳ Ｐゴシック" pitchFamily="34" charset="-128"/>
              </a:rPr>
              <a:t>Newberry SJ, Crandall CC, Gellad WG, et al. Treatment To Prevent Fractures in Men and Women With Low Bone Density or Osteoporosis: An Update to the 2007 Report. Comparative Effectiveness Review No. 53 (Prepared by the Southern California Evidence-based Practice Center under Contract No. HHSA 290-2007-10062-I). Rockville, MD: Agency for Healthcare Research and Quality; February 2012. AHRQ Publication No. 12-EHC023-EF. Available at www.effectivehealthcare.ahrq.gov/reports/lbd.cfm.</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1"/>
          <p:cNvSpPr>
            <a:spLocks noGrp="1" noRot="1" noChangeAspect="1" noChangeArrowheads="1" noTextEdit="1"/>
          </p:cNvSpPr>
          <p:nvPr>
            <p:ph type="sldImg"/>
          </p:nvPr>
        </p:nvSpPr>
        <p:spPr bwMode="auto">
          <a:xfrm>
            <a:off x="1141413" y="684213"/>
            <a:ext cx="4575175" cy="3432175"/>
          </a:xfrm>
          <a:solidFill>
            <a:srgbClr val="FFFFFF"/>
          </a:solidFill>
          <a:ln>
            <a:solidFill>
              <a:srgbClr val="000000"/>
            </a:solidFill>
            <a:miter lim="800000"/>
            <a:headEnd/>
            <a:tailEnd/>
          </a:ln>
        </p:spPr>
      </p:sp>
      <p:sp>
        <p:nvSpPr>
          <p:cNvPr id="81923" name="Text Box 2"/>
          <p:cNvSpPr>
            <a:spLocks noGrp="1" noChangeArrowheads="1"/>
          </p:cNvSpPr>
          <p:nvPr>
            <p:ph type="body" idx="1"/>
          </p:nvPr>
        </p:nvSpPr>
        <p:spPr bwMode="auto">
          <a:xfrm>
            <a:off x="685800" y="4343400"/>
            <a:ext cx="5487988" cy="4129088"/>
          </a:xfrm>
          <a:noFill/>
        </p:spPr>
        <p:txBody>
          <a:bodyPr wrap="square" lIns="93240" tIns="46440" rIns="93240" bIns="46440" numCol="1" anchor="t" anchorCtr="0" compatLnSpc="1">
            <a:prstTxWarp prst="textNoShape">
              <a:avLst/>
            </a:prstTxWarp>
          </a:bodyPr>
          <a:lstStyle/>
          <a:p>
            <a:pPr>
              <a:lnSpc>
                <a:spcPct val="80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900" b="1" smtClean="0">
                <a:ea typeface="ＭＳ Ｐゴシック" pitchFamily="34" charset="-128"/>
              </a:rPr>
              <a:t>Adverse Effects of Medications for Low Bone Density or Osteoporosis (2 of 3)</a:t>
            </a:r>
          </a:p>
          <a:p>
            <a:pPr>
              <a:lnSpc>
                <a:spcPct val="80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900" smtClean="0">
                <a:ea typeface="ＭＳ Ｐゴシック" pitchFamily="34" charset="-128"/>
              </a:rPr>
              <a:t>Raloxifene is associated with pulmonary embolism. The likelihood is 5.27-fold that of untreated groups, and the statistically valid range for the association is from 1.29- to 46.4-fold. The strength of evidence for this finding is high.</a:t>
            </a:r>
          </a:p>
          <a:p>
            <a:pPr>
              <a:lnSpc>
                <a:spcPct val="80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900" smtClean="0">
                <a:ea typeface="ＭＳ Ｐゴシック" pitchFamily="34" charset="-128"/>
              </a:rPr>
              <a:t> </a:t>
            </a:r>
          </a:p>
          <a:p>
            <a:pPr>
              <a:lnSpc>
                <a:spcPct val="80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900" smtClean="0">
                <a:ea typeface="ＭＳ Ｐゴシック" pitchFamily="34" charset="-128"/>
              </a:rPr>
              <a:t>Raloxifene is associated with thromboembolic events. The likelihood is 1.63-fold that of untreated groups, and the statistically valid range for the association is from 1.36- to 1.98-fold. The strength of evidence for this finding is high.</a:t>
            </a:r>
          </a:p>
          <a:p>
            <a:pPr>
              <a:lnSpc>
                <a:spcPct val="80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900" smtClean="0">
                <a:ea typeface="ＭＳ Ｐゴシック" pitchFamily="34" charset="-128"/>
              </a:rPr>
              <a:t> </a:t>
            </a:r>
          </a:p>
          <a:p>
            <a:pPr>
              <a:lnSpc>
                <a:spcPct val="80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900" smtClean="0">
                <a:ea typeface="ＭＳ Ｐゴシック" pitchFamily="34" charset="-128"/>
              </a:rPr>
              <a:t>Raloxifene is associated with myalgias, cramps, and limb pain. The likelihood is 1.53-fold that of untreated groups, and the statistically valid range for the association is from 1.29- to 1.81-fold. The strength of evidence for this finding is high.</a:t>
            </a:r>
          </a:p>
          <a:p>
            <a:pPr>
              <a:lnSpc>
                <a:spcPct val="80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900" smtClean="0">
                <a:ea typeface="ＭＳ Ｐゴシック" pitchFamily="34" charset="-128"/>
              </a:rPr>
              <a:t> </a:t>
            </a:r>
          </a:p>
          <a:p>
            <a:pPr>
              <a:lnSpc>
                <a:spcPct val="80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900" smtClean="0">
                <a:ea typeface="ＭＳ Ｐゴシック" pitchFamily="34" charset="-128"/>
              </a:rPr>
              <a:t>Raloxifene is associated with hot flashes. The likelihood is 1.58-fold that of untreated groups, and the statistically valid range for the association is from 1.35- to 1.84-fold. The strength of evidence for this finding is high. </a:t>
            </a:r>
          </a:p>
          <a:p>
            <a:pPr eaLnBrk="1" hangingPunct="1">
              <a:lnSpc>
                <a:spcPct val="80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900" smtClean="0">
              <a:ea typeface="ＭＳ Ｐゴシック" pitchFamily="34" charset="-128"/>
            </a:endParaRPr>
          </a:p>
          <a:p>
            <a:pPr eaLnBrk="1" hangingPunct="1">
              <a:lnSpc>
                <a:spcPct val="80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900" smtClean="0">
                <a:ea typeface="ＭＳ Ｐゴシック" pitchFamily="34" charset="-128"/>
              </a:rPr>
              <a:t>Teriparatide is associated with hypercalcemia and headaches. The likelihood of hypercalcemia is 12.9-fold that of untreated groups. The statistically valid range for the association is from 10.49- to 16-fold. The strength of evidence for this finding is moderate. The likelihood of headaches is 1.44-fold that of untreated groups. The statistically valid range for the association is from 1.24- to 1.67-fold. The strength of evidence for this finding is moderate. </a:t>
            </a:r>
          </a:p>
          <a:p>
            <a:pPr eaLnBrk="1" hangingPunct="1">
              <a:lnSpc>
                <a:spcPct val="80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900" smtClean="0">
              <a:ea typeface="ＭＳ Ｐゴシック" pitchFamily="34" charset="-128"/>
            </a:endParaRPr>
          </a:p>
          <a:p>
            <a:pPr>
              <a:lnSpc>
                <a:spcPct val="80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900" smtClean="0">
                <a:ea typeface="ＭＳ Ｐゴシック" pitchFamily="34" charset="-128"/>
              </a:rPr>
              <a:t>Denosumab is associated with mild GI events, rashes, and infections. The likelihood of GI events is 2.13-fold that of untreated groups. The statistically valid range for the association is from 1.11- to 4.4-fold. The strength of evidence for this finding is moderate. The likelihood of rashes is 2.01-fold that of untreated groups. The statistically valid range for the association is from 1.5- to 2.73-fold. The strength of evidence for this finding is high. The likelihood of infection is 1.28-fold that of untreated groups. The statistically valid range for the association is from 1.02- to 1.60-fold. The strength of evidence for this finding is high. </a:t>
            </a:r>
          </a:p>
          <a:p>
            <a:pPr>
              <a:lnSpc>
                <a:spcPct val="80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900" smtClean="0">
              <a:ea typeface="ＭＳ Ｐゴシック" pitchFamily="34" charset="-128"/>
            </a:endParaRPr>
          </a:p>
          <a:p>
            <a:pPr>
              <a:lnSpc>
                <a:spcPct val="80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900" smtClean="0">
                <a:ea typeface="ＭＳ Ｐゴシック" pitchFamily="34" charset="-128"/>
              </a:rPr>
              <a:t>Reference:</a:t>
            </a:r>
          </a:p>
          <a:p>
            <a:pPr>
              <a:lnSpc>
                <a:spcPct val="80000"/>
              </a:lnSpc>
              <a:spcBef>
                <a:spcPts val="3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900" smtClean="0">
                <a:ea typeface="ＭＳ Ｐゴシック" pitchFamily="34" charset="-128"/>
              </a:rPr>
              <a:t>Newberry SJ, Crandall CC, Gellad WG, et al. Treatment To Prevent Fractures in Men and Women With Low Bone Density or Osteoporosis: An Update to the 2007 Report. Comparative Effectiveness Review No. 53 (Prepared by the Southern California Evidence-based Practice Center under Contract No. HHSA 290-2007-10062-I). Rockville, MD: Agency for Healthcare Research and Quality; February 2012. AHRQ Publication No. 12-EHC023-EF. Available at www.effectivehealthcare.ahrq.gov/reports/lbd.cfm.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90000"/>
              </a:lnSpc>
              <a:spcBef>
                <a:spcPts val="263"/>
              </a:spcBef>
            </a:pPr>
            <a:r>
              <a:rPr lang="en-US" sz="800" b="1" smtClean="0">
                <a:ea typeface="ＭＳ Ｐゴシック" pitchFamily="34" charset="-128"/>
              </a:rPr>
              <a:t>Adverse Effects of Medications for Low Bone Density or Osteoporosis (3 of 3)</a:t>
            </a:r>
          </a:p>
          <a:p>
            <a:pPr>
              <a:lnSpc>
                <a:spcPct val="90000"/>
              </a:lnSpc>
              <a:spcBef>
                <a:spcPts val="263"/>
              </a:spcBef>
            </a:pPr>
            <a:r>
              <a:rPr lang="en-US" sz="800" smtClean="0">
                <a:ea typeface="ＭＳ Ｐゴシック" pitchFamily="34" charset="-128"/>
              </a:rPr>
              <a:t>The adverse effects associated with MHT (consisting of estrogen alone or estrogen in combination with progestin) are well known and extend to postmenopausal women taking the therapy for treatment of osteoporosis. The risk of cerebrovascular accidents is elevated by estrogen, with an odds ratio of 1.34-fold likelihood of a cerebrovascular accident (95 percent confidence interval [95% CI] of 1.07- to 1.68-fold). Combination therapy increases the risk with a 1.28-fold likelihood (95% CI from 1.05- to 1.57-fold). The strength of evidence in support of these findings is high.</a:t>
            </a:r>
          </a:p>
          <a:p>
            <a:pPr>
              <a:lnSpc>
                <a:spcPct val="90000"/>
              </a:lnSpc>
              <a:spcBef>
                <a:spcPts val="263"/>
              </a:spcBef>
            </a:pPr>
            <a:endParaRPr lang="en-US" sz="800" smtClean="0">
              <a:ea typeface="ＭＳ Ｐゴシック" pitchFamily="34" charset="-128"/>
            </a:endParaRPr>
          </a:p>
          <a:p>
            <a:pPr>
              <a:lnSpc>
                <a:spcPct val="90000"/>
              </a:lnSpc>
              <a:spcBef>
                <a:spcPts val="263"/>
              </a:spcBef>
            </a:pPr>
            <a:r>
              <a:rPr lang="en-US" sz="800" smtClean="0">
                <a:ea typeface="ＭＳ Ｐゴシック" pitchFamily="34" charset="-128"/>
              </a:rPr>
              <a:t>The risk of thromboembolic events is elevated by estrogen, with an odds ratio of 1.36 -fold likelihood (95% CI of 1.01- to 1.86-fold). Combination therapy increases the odds again, with a 2.27-fold likelihood (95% CI from 1.72- to 3.02-fold). The strength of evidence in support of these findings is high.</a:t>
            </a:r>
          </a:p>
          <a:p>
            <a:pPr>
              <a:lnSpc>
                <a:spcPct val="90000"/>
              </a:lnSpc>
              <a:spcBef>
                <a:spcPts val="263"/>
              </a:spcBef>
            </a:pPr>
            <a:endParaRPr lang="en-US" sz="800" smtClean="0">
              <a:ea typeface="ＭＳ Ｐゴシック" pitchFamily="34" charset="-128"/>
            </a:endParaRPr>
          </a:p>
          <a:p>
            <a:pPr>
              <a:lnSpc>
                <a:spcPct val="90000"/>
              </a:lnSpc>
              <a:spcBef>
                <a:spcPts val="263"/>
              </a:spcBef>
            </a:pPr>
            <a:r>
              <a:rPr lang="en-US" sz="800" smtClean="0">
                <a:ea typeface="ＭＳ Ｐゴシック" pitchFamily="34" charset="-128"/>
              </a:rPr>
              <a:t>Breast cancer risk was reported as an outcome of the WHI. Estrogen, as reported in Anderson et al. (2012), is associated with reduced incidence of breast cancer in women with hysterectomy when compared with placebo (hazard ratio [HR] = 0.77; 95% CI: 0.62 to 0.95), but subgroup analysis noted that the risk reduction was concentrated in women without benign breast disease or family history of breast cancer. No risk reduction was seen in women at high risk for breast cancer. In the WHI, as reported in Chlebowski et al. (2010), combination therapy is associated with more occurrences of invasive breast cancer than with placebo (HR = 1.25; 95% CI: 1.07 to 1.46), tumors more likely to have lymph node metastases (HR = 1.78; 95% CI: 1.23 to 1.58), and more breast cancer-related deaths (HR = 1.96; 95% CI: 1.00 to 4.04).</a:t>
            </a:r>
          </a:p>
          <a:p>
            <a:pPr>
              <a:lnSpc>
                <a:spcPct val="90000"/>
              </a:lnSpc>
              <a:spcBef>
                <a:spcPts val="263"/>
              </a:spcBef>
            </a:pPr>
            <a:endParaRPr lang="en-US" sz="800" smtClean="0">
              <a:ea typeface="ＭＳ Ｐゴシック" pitchFamily="34" charset="-128"/>
            </a:endParaRPr>
          </a:p>
          <a:p>
            <a:pPr>
              <a:lnSpc>
                <a:spcPct val="90000"/>
              </a:lnSpc>
              <a:spcBef>
                <a:spcPts val="263"/>
              </a:spcBef>
            </a:pPr>
            <a:r>
              <a:rPr lang="en-US" sz="800" smtClean="0">
                <a:ea typeface="ＭＳ Ｐゴシック" pitchFamily="34" charset="-128"/>
              </a:rPr>
              <a:t>References:</a:t>
            </a:r>
          </a:p>
          <a:p>
            <a:pPr>
              <a:lnSpc>
                <a:spcPct val="90000"/>
              </a:lnSpc>
              <a:spcBef>
                <a:spcPts val="263"/>
              </a:spcBef>
            </a:pPr>
            <a:r>
              <a:rPr lang="en-US" sz="800" smtClean="0">
                <a:ea typeface="ＭＳ Ｐゴシック" pitchFamily="34" charset="-128"/>
              </a:rPr>
              <a:t>Anderson GL, Chlebowski RT, Aragaki AK, et al. Conjugated equine oestrogen and breast cancer incidence and mortality in postmenopausal women with hysterectomy: extended follow-up of the Women</a:t>
            </a:r>
            <a:r>
              <a:rPr lang="en-US" altLang="en-US" sz="800" smtClean="0">
                <a:latin typeface="Wingdings 2" pitchFamily="18" charset="2"/>
                <a:ea typeface="ＭＳ Ｐゴシック" pitchFamily="34" charset="-128"/>
              </a:rPr>
              <a:t>’</a:t>
            </a:r>
            <a:r>
              <a:rPr lang="en-US" altLang="ja-JP" sz="800" smtClean="0">
                <a:ea typeface="ＭＳ Ｐゴシック" pitchFamily="34" charset="-128"/>
              </a:rPr>
              <a:t>s Health Initiative randomised placebo-controlled trial. Lancet Oncol 2012 Mar 6 [Epub ahead of print]. PMID: 22401913.</a:t>
            </a:r>
          </a:p>
          <a:p>
            <a:pPr>
              <a:lnSpc>
                <a:spcPct val="90000"/>
              </a:lnSpc>
              <a:spcBef>
                <a:spcPts val="263"/>
              </a:spcBef>
            </a:pPr>
            <a:endParaRPr lang="en-US" sz="800" smtClean="0">
              <a:ea typeface="ＭＳ Ｐゴシック" pitchFamily="34" charset="-128"/>
            </a:endParaRPr>
          </a:p>
          <a:p>
            <a:pPr>
              <a:lnSpc>
                <a:spcPct val="90000"/>
              </a:lnSpc>
              <a:spcBef>
                <a:spcPts val="263"/>
              </a:spcBef>
            </a:pPr>
            <a:r>
              <a:rPr lang="en-US" sz="800" smtClean="0">
                <a:ea typeface="ＭＳ Ｐゴシック" pitchFamily="34" charset="-128"/>
              </a:rPr>
              <a:t>Chlebowski RT, Anderson GL, Gass M, et al; WHI Investigators. Estrogen plus progestin and breast cancer incidence and mortality in postmenopausal women. JAMA 2010;304(15):1684-92. PMID: 20959578.</a:t>
            </a:r>
          </a:p>
          <a:p>
            <a:pPr>
              <a:lnSpc>
                <a:spcPct val="90000"/>
              </a:lnSpc>
              <a:spcBef>
                <a:spcPts val="263"/>
              </a:spcBef>
            </a:pPr>
            <a:endParaRPr lang="en-US" sz="800" smtClean="0">
              <a:ea typeface="ＭＳ Ｐゴシック" pitchFamily="34" charset="-128"/>
            </a:endParaRPr>
          </a:p>
          <a:p>
            <a:pPr>
              <a:lnSpc>
                <a:spcPct val="90000"/>
              </a:lnSpc>
              <a:spcBef>
                <a:spcPts val="263"/>
              </a:spcBef>
            </a:pPr>
            <a:r>
              <a:rPr lang="en-US" sz="800" smtClean="0">
                <a:ea typeface="ＭＳ Ｐゴシック" pitchFamily="34" charset="-128"/>
              </a:rPr>
              <a:t>Newberry SJ, Crandall CC, Gellad WG, et al. Treatment To Prevent Fractures in Men and Women With Low Bone Density or Osteoporosis: An Update to the 2007 Report. Comparative Effectiveness Review No. 53 (Prepared by the Southern California Evidence-based Practice Center under Contract No. HHSA 290-2007-10062-I). Rockville, MD: Agency for Healthcare Research and Quality; February 2012. AHRQ Publication No. 12-EHC023-EF. Available at www.effectivehealthcare.ahrq.gov/reports/lbd.cfm.</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1"/>
          <p:cNvSpPr>
            <a:spLocks noGrp="1" noRot="1" noChangeAspect="1" noChangeArrowheads="1" noTextEdit="1"/>
          </p:cNvSpPr>
          <p:nvPr>
            <p:ph type="sldImg"/>
          </p:nvPr>
        </p:nvSpPr>
        <p:spPr bwMode="auto">
          <a:xfrm>
            <a:off x="1141413" y="684213"/>
            <a:ext cx="4575175" cy="3432175"/>
          </a:xfrm>
          <a:solidFill>
            <a:srgbClr val="FFFFFF"/>
          </a:solidFill>
          <a:ln>
            <a:solidFill>
              <a:srgbClr val="000000"/>
            </a:solidFill>
            <a:miter lim="800000"/>
            <a:headEnd/>
            <a:tailEnd/>
          </a:ln>
        </p:spPr>
      </p:sp>
      <p:sp>
        <p:nvSpPr>
          <p:cNvPr id="86019" name="Text Box 2"/>
          <p:cNvSpPr>
            <a:spLocks noGrp="1" noChangeArrowheads="1"/>
          </p:cNvSpPr>
          <p:nvPr>
            <p:ph type="body" idx="1"/>
          </p:nvPr>
        </p:nvSpPr>
        <p:spPr bwMode="auto">
          <a:xfrm>
            <a:off x="685800" y="4343400"/>
            <a:ext cx="5487988" cy="4117975"/>
          </a:xfrm>
          <a:noFill/>
        </p:spPr>
        <p:txBody>
          <a:bodyPr wrap="square" lIns="93240" tIns="46440" rIns="93240" bIns="46440" numCol="1" anchor="t" anchorCtr="0" compatLnSpc="1">
            <a:prstTxWarp prst="textNoShape">
              <a:avLst/>
            </a:prstTxWarp>
          </a:bodyPr>
          <a:lstStyle/>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b="1" smtClean="0">
                <a:ea typeface="ＭＳ Ｐゴシック" pitchFamily="34" charset="-128"/>
              </a:rPr>
              <a:t>Additional Possible Adverse Effects</a:t>
            </a: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smtClean="0">
                <a:ea typeface="ＭＳ Ｐゴシック" pitchFamily="34" charset="-128"/>
              </a:rPr>
              <a:t>These potentially severe adverse effects are listed by the FDA but are not findings of the CER:</a:t>
            </a: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000" smtClean="0">
              <a:ea typeface="ＭＳ Ｐゴシック" pitchFamily="34" charset="-128"/>
            </a:endParaRP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smtClean="0">
                <a:ea typeface="ＭＳ Ｐゴシック" pitchFamily="34" charset="-128"/>
              </a:rPr>
              <a:t>Alendronate, risedronate, and ibandronate are associated with musculoskeletal pain, hypocalcemia, osteonecrosis of the jaw, and severe irritation of the upper gastrointestinal mucosa.</a:t>
            </a: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000" smtClean="0">
              <a:ea typeface="ＭＳ Ｐゴシック" pitchFamily="34" charset="-128"/>
            </a:endParaRP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smtClean="0">
                <a:ea typeface="ＭＳ Ｐゴシック" pitchFamily="34" charset="-128"/>
              </a:rPr>
              <a:t>Zoledronic acid is associated with musculoskeletal pain, renal toxicity and failure, and atrial fibrillation.</a:t>
            </a: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000" smtClean="0">
              <a:ea typeface="ＭＳ Ｐゴシック" pitchFamily="34" charset="-128"/>
            </a:endParaRP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smtClean="0">
                <a:ea typeface="ＭＳ Ｐゴシック" pitchFamily="34" charset="-128"/>
              </a:rPr>
              <a:t>Denosumab is associated with hypocalcemia and osteonecrosis of the jaw.</a:t>
            </a: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000" smtClean="0">
              <a:ea typeface="ＭＳ Ｐゴシック" pitchFamily="34" charset="-128"/>
            </a:endParaRP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smtClean="0">
                <a:ea typeface="ＭＳ Ｐゴシック" pitchFamily="34" charset="-128"/>
              </a:rPr>
              <a:t>Teriparatide is associated with an increased risk of bone cancer.</a:t>
            </a: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000" smtClean="0">
              <a:ea typeface="ＭＳ Ｐゴシック" pitchFamily="34" charset="-128"/>
            </a:endParaRP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smtClean="0">
                <a:ea typeface="ＭＳ Ｐゴシック" pitchFamily="34" charset="-128"/>
              </a:rPr>
              <a:t>Symptoms of vitamin D toxicity include nausea, vomiting, anorexia, polyuria, constipation, weakness, and weight loss. Excessive vitamin D causes hypercalcemia, which can cause dementia, memory loss, and arrhythmias, as well as irreversible kidney damage and renal failure.</a:t>
            </a: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000" smtClean="0">
              <a:ea typeface="ＭＳ Ｐゴシック" pitchFamily="34" charset="-128"/>
            </a:endParaRP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smtClean="0">
                <a:ea typeface="ＭＳ Ｐゴシック" pitchFamily="34" charset="-128"/>
              </a:rPr>
              <a:t>Reference:</a:t>
            </a: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smtClean="0">
                <a:ea typeface="ＭＳ Ｐゴシック" pitchFamily="34" charset="-128"/>
              </a:rPr>
              <a:t>Newberry SJ, Crandall CC, Gellad WG, et al. Treatment To Prevent Fractures in Men and Women With Low Bone Density or Osteoporosis: An Update to the 2007 Report. Comparative Effectiveness Review No. 53 (Prepared by the Southern California Evidence-based Practice Center under Contract No. HHSA 290-2007-10062-I). Rockville, MD: Agency for Healthcare Research and Quality; February 2012. AHRQ Publication No. 12-EHC023-EF. Available at www.effectivehealthcare.ahrq.gov/reports/lbd.cfm.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1"/>
          <p:cNvSpPr>
            <a:spLocks noGrp="1" noRot="1" noChangeAspect="1" noChangeArrowheads="1" noTextEdit="1"/>
          </p:cNvSpPr>
          <p:nvPr>
            <p:ph type="sldImg"/>
          </p:nvPr>
        </p:nvSpPr>
        <p:spPr bwMode="auto">
          <a:xfrm>
            <a:off x="1141413" y="684213"/>
            <a:ext cx="4575175" cy="3432175"/>
          </a:xfrm>
          <a:solidFill>
            <a:srgbClr val="FFFFFF"/>
          </a:solidFill>
          <a:ln>
            <a:solidFill>
              <a:srgbClr val="000000"/>
            </a:solidFill>
            <a:miter lim="800000"/>
            <a:headEnd/>
            <a:tailEnd/>
          </a:ln>
        </p:spPr>
      </p:sp>
      <p:sp>
        <p:nvSpPr>
          <p:cNvPr id="88067" name="Text Box 2"/>
          <p:cNvSpPr>
            <a:spLocks noGrp="1" noChangeArrowheads="1"/>
          </p:cNvSpPr>
          <p:nvPr>
            <p:ph type="body" idx="1"/>
          </p:nvPr>
        </p:nvSpPr>
        <p:spPr bwMode="auto">
          <a:xfrm>
            <a:off x="701675" y="4343400"/>
            <a:ext cx="5487988" cy="4117975"/>
          </a:xfrm>
          <a:noFill/>
        </p:spPr>
        <p:txBody>
          <a:bodyPr wrap="square" lIns="93240" tIns="46440" rIns="93240" bIns="46440" numCol="1" anchor="t" anchorCtr="0" compatLnSpc="1">
            <a:prstTxWarp prst="textNoShape">
              <a:avLst/>
            </a:prstTxWarp>
          </a:bodyPr>
          <a:lstStyle/>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smtClean="0">
                <a:ea typeface="ＭＳ Ｐゴシック" pitchFamily="34" charset="-128"/>
              </a:rPr>
              <a:t>Treatment Monitoring, Adherence, and Persistence (1 of 3)</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The evidence to date has not clarified the value of BMD monitoring to assess treatment effectiveness. According to indirect evidence, even patients who continue to lose BMD during therapy experience statistically and clinically significant reductions in fracture risk. The strength of evidence in support of this conclusion is high.</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mtClean="0">
              <a:ea typeface="ＭＳ Ｐゴシック" pitchFamily="34" charset="-128"/>
            </a:endParaRP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One large randomized controlled trial (RCT) showed that after five years of initial alendronate therapy, an additional five years of therapy continued to reduce vertebral fracture risk. Continued reduction in nonvertebral fracture risk was found at 10 years (in post-hoc analysis) only in women who after five years of treatment had osteoporosis (T-scores less than -2.5) or prevalent vertebral fractures. The strength of evidence in support of this finding is moderate.</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mtClean="0">
              <a:ea typeface="ＭＳ Ｐゴシック" pitchFamily="34" charset="-128"/>
            </a:endParaRP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Reference:</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Newberry SJ, Crandall CC, Gellad WG, et al. Treatment To Prevent Fractures in Men and Women With Low Bone Density or Osteoporosis: An Update to the 2007 Report. Comparative Effectiveness Review No. 53 (Prepared by the Southern California Evidence-based Practice Center under Contract No. HHSA 290-2007-10062-I). Rockville, MD: Agency for Healthcare Research and Quality; February 2012. AHRQ Publication No. 12-EHC023-EF. Available at www.effectivehealthcare.ahrq.gov/reports/lbd.cfm.</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1"/>
          <p:cNvSpPr>
            <a:spLocks noGrp="1" noRot="1" noChangeAspect="1" noChangeArrowheads="1" noTextEdit="1"/>
          </p:cNvSpPr>
          <p:nvPr>
            <p:ph type="sldImg"/>
          </p:nvPr>
        </p:nvSpPr>
        <p:spPr bwMode="auto">
          <a:xfrm>
            <a:off x="1141413" y="684213"/>
            <a:ext cx="4575175" cy="3432175"/>
          </a:xfrm>
          <a:solidFill>
            <a:srgbClr val="FFFFFF"/>
          </a:solidFill>
          <a:ln>
            <a:solidFill>
              <a:srgbClr val="000000"/>
            </a:solidFill>
            <a:miter lim="800000"/>
            <a:headEnd/>
            <a:tailEnd/>
          </a:ln>
        </p:spPr>
      </p:sp>
      <p:sp>
        <p:nvSpPr>
          <p:cNvPr id="90115" name="Text Box 2"/>
          <p:cNvSpPr>
            <a:spLocks noGrp="1" noChangeArrowheads="1"/>
          </p:cNvSpPr>
          <p:nvPr>
            <p:ph type="body" idx="1"/>
          </p:nvPr>
        </p:nvSpPr>
        <p:spPr bwMode="auto">
          <a:xfrm>
            <a:off x="701675" y="4343400"/>
            <a:ext cx="5487988" cy="4117975"/>
          </a:xfrm>
          <a:noFill/>
        </p:spPr>
        <p:txBody>
          <a:bodyPr wrap="square" lIns="93240" tIns="46440" rIns="93240" bIns="46440" numCol="1" anchor="t" anchorCtr="0" compatLnSpc="1">
            <a:prstTxWarp prst="textNoShape">
              <a:avLst/>
            </a:prstTxWarp>
          </a:bodyPr>
          <a:lstStyle/>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smtClean="0">
                <a:ea typeface="ＭＳ Ｐゴシック" pitchFamily="34" charset="-128"/>
              </a:rPr>
              <a:t>Treatment Monitoring, Adherence, and Persistence (2 of 3)</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Decreased adherence to bisphosphonates is associated with an increased risk of fracture (vertebral, nonvertebral, or both). The strength of evidence is moderate.</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mtClean="0">
              <a:ea typeface="ＭＳ Ｐゴシック" pitchFamily="34" charset="-128"/>
            </a:endParaRP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In general, RCTs examining bisphosphonates report high levels of adherence (majority over 90%), and trials with raloxifene had adherence rates of 65 to 70 percent. The strength of evidence is moderate.</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mtClean="0">
              <a:ea typeface="ＭＳ Ｐゴシック" pitchFamily="34" charset="-128"/>
            </a:endParaRP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Observational studies of patients taking bisphosphonates in combination with calcium and vitamin D, however, show that adherence and persistence is poor in many patients. The strength of evidence is high.</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mtClean="0">
              <a:ea typeface="ＭＳ Ｐゴシック" pitchFamily="34" charset="-128"/>
            </a:endParaRP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Reference:</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Newberry SJ, Crandall CC, Gellad WG, et al. Treatment To Prevent Fractures in Men and Women With Low Bone Density or Osteoporosis: An Update to the 2007 Report. Comparative Effectiveness Review No. 53 (Prepared by the Southern California Evidence-based Practice Center under Contract No. HHSA 290-2007-10062-I). Rockville, MD: Agency for Healthcare Research and Quality; February 2012. AHRQ Publication No. 12-EHC023-EF. Available at www.effectivehealthcare.ahrq.gov/reports/lbd.cfm.</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1"/>
          <p:cNvSpPr>
            <a:spLocks noGrp="1" noRot="1" noChangeAspect="1" noChangeArrowheads="1" noTextEdit="1"/>
          </p:cNvSpPr>
          <p:nvPr>
            <p:ph type="sldImg"/>
          </p:nvPr>
        </p:nvSpPr>
        <p:spPr bwMode="auto">
          <a:xfrm>
            <a:off x="1141413" y="684213"/>
            <a:ext cx="4575175" cy="3432175"/>
          </a:xfrm>
          <a:solidFill>
            <a:srgbClr val="FFFFFF"/>
          </a:solidFill>
          <a:ln>
            <a:solidFill>
              <a:srgbClr val="000000"/>
            </a:solidFill>
            <a:miter lim="800000"/>
            <a:headEnd/>
            <a:tailEnd/>
          </a:ln>
        </p:spPr>
      </p:sp>
      <p:sp>
        <p:nvSpPr>
          <p:cNvPr id="92163" name="Text Box 2"/>
          <p:cNvSpPr>
            <a:spLocks noGrp="1" noChangeArrowheads="1"/>
          </p:cNvSpPr>
          <p:nvPr>
            <p:ph type="body" idx="1"/>
          </p:nvPr>
        </p:nvSpPr>
        <p:spPr bwMode="auto">
          <a:xfrm>
            <a:off x="685800" y="4343400"/>
            <a:ext cx="5487988" cy="4117975"/>
          </a:xfrm>
          <a:noFill/>
        </p:spPr>
        <p:txBody>
          <a:bodyPr wrap="square" lIns="93240" tIns="46440" rIns="93240" bIns="46440" numCol="1" anchor="t" anchorCtr="0" compatLnSpc="1">
            <a:prstTxWarp prst="textNoShape">
              <a:avLst/>
            </a:prstTxWarp>
          </a:bodyPr>
          <a:lstStyle/>
          <a:p>
            <a:pPr>
              <a:lnSpc>
                <a:spcPct val="90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smtClean="0">
                <a:ea typeface="ＭＳ Ｐゴシック" pitchFamily="34" charset="-128"/>
              </a:rPr>
              <a:t>Treatment Monitoring, Adherence, and Persistence (3 of 3)</a:t>
            </a:r>
          </a:p>
          <a:p>
            <a:pPr>
              <a:lnSpc>
                <a:spcPct val="90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Observational studies show that adherence to therapy with bisphosphonates is improved with weekly compared with daily regimens. (Evidence is lacking to evaluate comparative adherence to monthly versus weekly regimens.) The strength of evidence for this finding is high.</a:t>
            </a:r>
          </a:p>
          <a:p>
            <a:pPr>
              <a:lnSpc>
                <a:spcPct val="90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mtClean="0">
              <a:ea typeface="ＭＳ Ｐゴシック" pitchFamily="34" charset="-128"/>
            </a:endParaRPr>
          </a:p>
          <a:p>
            <a:pPr>
              <a:lnSpc>
                <a:spcPct val="90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Observational studies show that other factors affecting adherence and persistence include, but are not limited to, dosing frequency, side effects of medications, comorbid conditions, knowledge about osteoporosis, and medication cost. </a:t>
            </a:r>
          </a:p>
          <a:p>
            <a:pPr>
              <a:lnSpc>
                <a:spcPct val="90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mtClean="0">
              <a:ea typeface="ＭＳ Ｐゴシック" pitchFamily="34" charset="-128"/>
            </a:endParaRPr>
          </a:p>
          <a:p>
            <a:pPr>
              <a:lnSpc>
                <a:spcPct val="90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Age, previous history of fracture, and concomitant medication use do not appear to affect adherence or persistence. The strength of evidence for this finding is moderate.</a:t>
            </a:r>
          </a:p>
          <a:p>
            <a:pPr>
              <a:lnSpc>
                <a:spcPct val="90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mtClean="0">
              <a:ea typeface="ＭＳ Ｐゴシック" pitchFamily="34" charset="-128"/>
            </a:endParaRPr>
          </a:p>
          <a:p>
            <a:pPr>
              <a:lnSpc>
                <a:spcPct val="90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Reference:</a:t>
            </a:r>
          </a:p>
          <a:p>
            <a:pPr>
              <a:lnSpc>
                <a:spcPct val="90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Newberry SJ, Crandall CC, Gellad WG, et al. Treatment To Prevent Fractures in Men and Women With Low Bone Density or Osteoporosis: An Update to the 2007 Report. Comparative Effectiveness Review No. 53 (Prepared by the Southern California Evidence-based Practice Center under Contract No. HHSA 290-2007-10062-I). Rockville, MD: Agency for Healthcare Research and Quality; February 2012. AHRQ Publication No. 12-EHC023-EF. Available at www.effectivehealthcare.ahrq.gov/reports/lbd.cfm.</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1"/>
          <p:cNvSpPr>
            <a:spLocks noGrp="1" noRot="1" noChangeAspect="1" noChangeArrowheads="1" noTextEdit="1"/>
          </p:cNvSpPr>
          <p:nvPr>
            <p:ph type="sldImg"/>
          </p:nvPr>
        </p:nvSpPr>
        <p:spPr bwMode="auto">
          <a:xfrm>
            <a:off x="1141413" y="684213"/>
            <a:ext cx="4575175" cy="3432175"/>
          </a:xfrm>
          <a:solidFill>
            <a:srgbClr val="FFFFFF"/>
          </a:solidFill>
          <a:ln>
            <a:solidFill>
              <a:srgbClr val="000000"/>
            </a:solidFill>
            <a:miter lim="800000"/>
            <a:headEnd/>
            <a:tailEnd/>
          </a:ln>
        </p:spPr>
      </p:sp>
      <p:sp>
        <p:nvSpPr>
          <p:cNvPr id="94211" name="Text Box 2"/>
          <p:cNvSpPr>
            <a:spLocks noGrp="1" noChangeArrowheads="1"/>
          </p:cNvSpPr>
          <p:nvPr>
            <p:ph type="body" idx="1"/>
          </p:nvPr>
        </p:nvSpPr>
        <p:spPr bwMode="auto">
          <a:xfrm>
            <a:off x="685800" y="4343400"/>
            <a:ext cx="5487988" cy="4117975"/>
          </a:xfrm>
          <a:noFill/>
        </p:spPr>
        <p:txBody>
          <a:bodyPr wrap="square" lIns="93240" tIns="46440" rIns="93240" bIns="46440" numCol="1" anchor="t" anchorCtr="0" compatLnSpc="1">
            <a:prstTxWarp prst="textNoShape">
              <a:avLst/>
            </a:prstTxWarp>
          </a:bodyPr>
          <a:lstStyle/>
          <a:p>
            <a:pPr>
              <a:lnSpc>
                <a:spcPct val="90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smtClean="0">
                <a:ea typeface="ＭＳ Ｐゴシック" pitchFamily="34" charset="-128"/>
              </a:rPr>
              <a:t>Conclusions (1 of 2) </a:t>
            </a:r>
          </a:p>
          <a:p>
            <a:pPr>
              <a:lnSpc>
                <a:spcPct val="90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 The ability of medications to decrease fracture risk is most strongly established for postmenopausal women with osteoporosis (i.e., bone density scores in the osteoporosis range and/or pre-existing fractures).</a:t>
            </a:r>
          </a:p>
          <a:p>
            <a:pPr>
              <a:lnSpc>
                <a:spcPct val="90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 Bisphosphonates, denosumab, raloxifene, and teriparatide reduce vertebral fracture risk, but only alendronate, risedronate, zoledronic acid, and denosumab reduce hip fracture risk.</a:t>
            </a:r>
          </a:p>
          <a:p>
            <a:pPr>
              <a:lnSpc>
                <a:spcPct val="90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 Raloxifene does not reduce the risk of hip or nonvertebral fractures.</a:t>
            </a:r>
          </a:p>
          <a:p>
            <a:pPr>
              <a:lnSpc>
                <a:spcPct val="90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 Limited evidence supports a potential benefit for vitamin D and calcium (alone or in combination) in lowering fracture risk.</a:t>
            </a:r>
          </a:p>
          <a:p>
            <a:pPr>
              <a:lnSpc>
                <a:spcPct val="90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 Studies to date are inadequate to provide estimates of the benefits or harms of exercise.</a:t>
            </a:r>
          </a:p>
          <a:p>
            <a:pPr>
              <a:lnSpc>
                <a:spcPct val="90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mtClean="0">
              <a:ea typeface="ＭＳ Ｐゴシック" pitchFamily="34" charset="-128"/>
            </a:endParaRPr>
          </a:p>
          <a:p>
            <a:pPr>
              <a:lnSpc>
                <a:spcPct val="90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Reference:</a:t>
            </a:r>
          </a:p>
          <a:p>
            <a:pPr>
              <a:lnSpc>
                <a:spcPct val="90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Newberry SJ, Crandall CC, Gellad WG, et al. Treatment To Prevent Fractures in Men and Women With Low Bone Density or Osteoporosis: An Update to the 2007 Report. Comparative Effectiveness Review No. 53 (Prepared by the Southern California Evidence-based Practice Center under Contract No. HHSA 290-2007-10062-I). Rockville, MD: Agency for Healthcare Research and Quality; February 2012. AHRQ Publication No. 12-EHC023-EF. Available at www.effectivehealthcare.ahrq.gov/reports/lbd.cfm.</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1"/>
          <p:cNvSpPr>
            <a:spLocks noGrp="1" noRot="1" noChangeAspect="1" noChangeArrowheads="1" noTextEdit="1"/>
          </p:cNvSpPr>
          <p:nvPr>
            <p:ph type="sldImg"/>
          </p:nvPr>
        </p:nvSpPr>
        <p:spPr bwMode="auto">
          <a:xfrm>
            <a:off x="1141413" y="684213"/>
            <a:ext cx="4575175" cy="3432175"/>
          </a:xfrm>
          <a:solidFill>
            <a:srgbClr val="FFFFFF"/>
          </a:solidFill>
          <a:ln>
            <a:solidFill>
              <a:srgbClr val="000000"/>
            </a:solidFill>
            <a:miter lim="800000"/>
            <a:headEnd/>
            <a:tailEnd/>
          </a:ln>
        </p:spPr>
      </p:sp>
      <p:sp>
        <p:nvSpPr>
          <p:cNvPr id="96259" name="Text Box 2"/>
          <p:cNvSpPr>
            <a:spLocks noGrp="1" noChangeArrowheads="1"/>
          </p:cNvSpPr>
          <p:nvPr>
            <p:ph type="body" idx="1"/>
          </p:nvPr>
        </p:nvSpPr>
        <p:spPr bwMode="auto">
          <a:xfrm>
            <a:off x="685800" y="4343400"/>
            <a:ext cx="5487988" cy="4117975"/>
          </a:xfrm>
          <a:noFill/>
        </p:spPr>
        <p:txBody>
          <a:bodyPr wrap="square" lIns="93240" tIns="46440" rIns="93240" bIns="46440" numCol="1" anchor="t" anchorCtr="0" compatLnSpc="1">
            <a:prstTxWarp prst="textNoShape">
              <a:avLst/>
            </a:prstTxWarp>
          </a:bodyPr>
          <a:lstStyle/>
          <a:p>
            <a:pPr>
              <a:lnSpc>
                <a:spcPct val="90000"/>
              </a:lnSpc>
              <a:spcBef>
                <a:spcPts val="4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b="1" smtClean="0">
                <a:ea typeface="ＭＳ Ｐゴシック" pitchFamily="34" charset="-128"/>
              </a:rPr>
              <a:t>Conclusions (2 of 2)</a:t>
            </a:r>
          </a:p>
          <a:p>
            <a:pPr>
              <a:lnSpc>
                <a:spcPct val="90000"/>
              </a:lnSpc>
              <a:spcBef>
                <a:spcPts val="4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smtClean="0">
                <a:ea typeface="ＭＳ Ｐゴシック" pitchFamily="34" charset="-128"/>
              </a:rPr>
              <a:t>Most osteoporosis interventions have notable adverse effects that should be taken into account in decisionmaking.</a:t>
            </a:r>
          </a:p>
          <a:p>
            <a:pPr>
              <a:lnSpc>
                <a:spcPct val="90000"/>
              </a:lnSpc>
              <a:spcBef>
                <a:spcPts val="4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100" smtClean="0">
              <a:ea typeface="ＭＳ Ｐゴシック" pitchFamily="34" charset="-128"/>
            </a:endParaRPr>
          </a:p>
          <a:p>
            <a:pPr>
              <a:lnSpc>
                <a:spcPct val="90000"/>
              </a:lnSpc>
              <a:spcBef>
                <a:spcPts val="4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smtClean="0">
                <a:ea typeface="ＭＳ Ｐゴシック" pitchFamily="34" charset="-128"/>
              </a:rPr>
              <a:t>Dosing frequency appears to affect adherence and persistence, with weekly doses having improved adherence over daily regimens. </a:t>
            </a:r>
          </a:p>
          <a:p>
            <a:pPr>
              <a:lnSpc>
                <a:spcPct val="90000"/>
              </a:lnSpc>
              <a:spcBef>
                <a:spcPts val="4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100" smtClean="0">
              <a:ea typeface="ＭＳ Ｐゴシック" pitchFamily="34" charset="-128"/>
            </a:endParaRPr>
          </a:p>
          <a:p>
            <a:pPr>
              <a:lnSpc>
                <a:spcPct val="90000"/>
              </a:lnSpc>
              <a:spcBef>
                <a:spcPts val="4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smtClean="0">
                <a:ea typeface="ＭＳ Ｐゴシック" pitchFamily="34" charset="-128"/>
              </a:rPr>
              <a:t>Limited evidence suggests that treatment extended beyond 5 years can provide additional reductions in vertebral fracture risk (measured at 10 years). For nonvertebral fractures, post-hoc analysis found reduction in risk only for women who had osteoporosis or prevalent vertebral fractures at five years of treatment.</a:t>
            </a:r>
          </a:p>
          <a:p>
            <a:pPr>
              <a:lnSpc>
                <a:spcPct val="90000"/>
              </a:lnSpc>
              <a:spcBef>
                <a:spcPts val="4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100" smtClean="0">
              <a:ea typeface="ＭＳ Ｐゴシック" pitchFamily="34" charset="-128"/>
            </a:endParaRPr>
          </a:p>
          <a:p>
            <a:pPr>
              <a:lnSpc>
                <a:spcPct val="90000"/>
              </a:lnSpc>
              <a:spcBef>
                <a:spcPts val="4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smtClean="0">
                <a:ea typeface="ＭＳ Ｐゴシック" pitchFamily="34" charset="-128"/>
              </a:rPr>
              <a:t>Monitoring BMD during therapy does not fully reflect treatment benefits, as patients with BMD losses during antiresorptive therapy may still experience reduced fracture risk.</a:t>
            </a:r>
          </a:p>
          <a:p>
            <a:pPr>
              <a:lnSpc>
                <a:spcPct val="90000"/>
              </a:lnSpc>
              <a:spcBef>
                <a:spcPts val="4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100" smtClean="0">
              <a:ea typeface="ＭＳ Ｐゴシック" pitchFamily="34" charset="-128"/>
            </a:endParaRPr>
          </a:p>
          <a:p>
            <a:pPr>
              <a:lnSpc>
                <a:spcPct val="90000"/>
              </a:lnSpc>
              <a:spcBef>
                <a:spcPts val="4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smtClean="0">
                <a:ea typeface="ＭＳ Ｐゴシック" pitchFamily="34" charset="-128"/>
              </a:rPr>
              <a:t>Reference:</a:t>
            </a:r>
          </a:p>
          <a:p>
            <a:pPr>
              <a:lnSpc>
                <a:spcPct val="90000"/>
              </a:lnSpc>
              <a:spcBef>
                <a:spcPts val="4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smtClean="0">
                <a:ea typeface="ＭＳ Ｐゴシック" pitchFamily="34" charset="-128"/>
              </a:rPr>
              <a:t>Newberry SJ, Crandall CC, Gellad WG, et al. Treatment To Prevent Fractures in Men and Women With Low Bone Density or Osteoporosis: An Update to the 2007 Report. Comparative Effectiveness Review No. 53 (Prepared by the Southern California Evidence-based Practice Center under Contract No. HHSA 290-2007-10062-I). Rockville, MD: Agency for Healthcare Research and Quality; February 2012. AHRQ Publication No. 12-EHC023-EF. Available at www.effectivehealthcare.ahrq.gov/reports/lbd.cfm.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en-US" b="1" smtClean="0">
                <a:latin typeface="Times New Roman" pitchFamily="18" charset="0"/>
                <a:ea typeface="ＭＳ Ｐゴシック" pitchFamily="34" charset="-128"/>
                <a:cs typeface="Times New Roman" pitchFamily="18" charset="0"/>
              </a:rPr>
              <a:t>Learning objectives:</a:t>
            </a:r>
          </a:p>
          <a:p>
            <a:pPr eaLnBrk="1" hangingPunct="1">
              <a:lnSpc>
                <a:spcPct val="80000"/>
              </a:lnSpc>
              <a:spcBef>
                <a:spcPct val="0"/>
              </a:spcBef>
            </a:pPr>
            <a:endParaRPr lang="en-US" b="1" smtClean="0">
              <a:latin typeface="Times New Roman" pitchFamily="18" charset="0"/>
              <a:ea typeface="ＭＳ Ｐゴシック" pitchFamily="34" charset="-128"/>
              <a:cs typeface="Times New Roman" pitchFamily="18" charset="0"/>
            </a:endParaRPr>
          </a:p>
          <a:p>
            <a:pPr eaLnBrk="1" hangingPunct="1">
              <a:lnSpc>
                <a:spcPct val="90000"/>
              </a:lnSpc>
              <a:spcBef>
                <a:spcPct val="0"/>
              </a:spcBef>
            </a:pPr>
            <a:r>
              <a:rPr lang="en-US" smtClean="0">
                <a:ea typeface="ＭＳ Ｐゴシック" pitchFamily="34" charset="-128"/>
              </a:rPr>
              <a:t>To compare the benefits and harms of osteoporosis agents for treating osteoporosis or LBD in adults and use the findings in this comparative effectiveness report to guide decisions about appropriate treatments for managing osteoporosis in adults.</a:t>
            </a:r>
          </a:p>
        </p:txBody>
      </p:sp>
      <p:sp>
        <p:nvSpPr>
          <p:cNvPr id="24579"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F51BA348-81FE-4640-993C-14013C4A5F1D}" type="slidenum">
              <a:rPr lang="en-US">
                <a:latin typeface="Calibri" pitchFamily="34" charset="0"/>
              </a:rPr>
              <a:pPr/>
              <a:t>5</a:t>
            </a:fld>
            <a:endParaRPr lang="en-US">
              <a:latin typeface="Calibri"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1"/>
          <p:cNvSpPr>
            <a:spLocks noGrp="1" noRot="1" noChangeAspect="1" noChangeArrowheads="1" noTextEdit="1"/>
          </p:cNvSpPr>
          <p:nvPr>
            <p:ph type="sldImg"/>
          </p:nvPr>
        </p:nvSpPr>
        <p:spPr bwMode="auto">
          <a:xfrm>
            <a:off x="1141413" y="684213"/>
            <a:ext cx="4575175" cy="3432175"/>
          </a:xfrm>
          <a:solidFill>
            <a:srgbClr val="FFFFFF"/>
          </a:solidFill>
          <a:ln>
            <a:solidFill>
              <a:srgbClr val="000000"/>
            </a:solidFill>
            <a:miter lim="800000"/>
            <a:headEnd/>
            <a:tailEnd/>
          </a:ln>
        </p:spPr>
      </p:sp>
      <p:sp>
        <p:nvSpPr>
          <p:cNvPr id="98307" name="Text Box 2"/>
          <p:cNvSpPr>
            <a:spLocks noGrp="1" noChangeArrowheads="1"/>
          </p:cNvSpPr>
          <p:nvPr>
            <p:ph type="body" idx="1"/>
          </p:nvPr>
        </p:nvSpPr>
        <p:spPr bwMode="auto">
          <a:xfrm>
            <a:off x="685800" y="4343400"/>
            <a:ext cx="5487988" cy="4117975"/>
          </a:xfrm>
          <a:noFill/>
        </p:spPr>
        <p:txBody>
          <a:bodyPr wrap="square" lIns="93240" tIns="46440" rIns="93240" bIns="46440" numCol="1" anchor="t" anchorCtr="0" compatLnSpc="1">
            <a:prstTxWarp prst="textNoShape">
              <a:avLst/>
            </a:prstTxWarp>
          </a:bodyPr>
          <a:lstStyle/>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smtClean="0">
                <a:ea typeface="ＭＳ Ｐゴシック" pitchFamily="34" charset="-128"/>
              </a:rPr>
              <a:t>Gaps in Knowledge (1 of 3)</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Evidence is insufficient to evaluate potential associations between bisphosphonate use and either esophageal cancer or atrial fibrillation. However, an FDA safety review notes that a relationship between zoledronic acid and atrial fibrillation is still an area of active surveillance, though an association is unproven.</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mtClean="0">
              <a:ea typeface="ＭＳ Ｐゴシック" pitchFamily="34" charset="-128"/>
            </a:endParaRP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Evidence for the antifracture effects of currently available osteoporosis therapies is greatest among patients with established osteoporosis, and few head-to-head comparisons of medications exist. Studies comparing exercise with medications are lacking.</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mtClean="0">
              <a:ea typeface="ＭＳ Ｐゴシック" pitchFamily="34" charset="-128"/>
            </a:endParaRP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Reference:</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Newberry SJ, Crandall CC, Gellad WG, et al. Treatment To Prevent Fractures in Men and Women With Low Bone Density or Osteoporosis: An Update to the 2007 Report. Comparative Effectiveness Review No. 53 (Prepared by the Southern California Evidence-based Practice Center under Contract No. HHSA 290-2007-10062-I). Rockville, MD: Agency for Healthcare Research and Quality; February 2012. AHRQ Publication No. 12-EHC023-EF. Available at www.effectivehealthcare.ahrq.gov/reports/lbd.cfm.</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1"/>
          <p:cNvSpPr>
            <a:spLocks noGrp="1" noRot="1" noChangeAspect="1" noChangeArrowheads="1" noTextEdit="1"/>
          </p:cNvSpPr>
          <p:nvPr>
            <p:ph type="sldImg"/>
          </p:nvPr>
        </p:nvSpPr>
        <p:spPr bwMode="auto">
          <a:xfrm>
            <a:off x="1141413" y="684213"/>
            <a:ext cx="4575175" cy="3432175"/>
          </a:xfrm>
          <a:solidFill>
            <a:srgbClr val="FFFFFF"/>
          </a:solidFill>
          <a:ln>
            <a:solidFill>
              <a:srgbClr val="000000"/>
            </a:solidFill>
            <a:miter lim="800000"/>
            <a:headEnd/>
            <a:tailEnd/>
          </a:ln>
        </p:spPr>
      </p:sp>
      <p:sp>
        <p:nvSpPr>
          <p:cNvPr id="100355" name="Text Box 2"/>
          <p:cNvSpPr>
            <a:spLocks noGrp="1" noChangeArrowheads="1"/>
          </p:cNvSpPr>
          <p:nvPr>
            <p:ph type="body" idx="1"/>
          </p:nvPr>
        </p:nvSpPr>
        <p:spPr bwMode="auto">
          <a:xfrm>
            <a:off x="685800" y="4343400"/>
            <a:ext cx="5487988" cy="4117975"/>
          </a:xfrm>
          <a:noFill/>
        </p:spPr>
        <p:txBody>
          <a:bodyPr wrap="square" lIns="93240" tIns="46440" rIns="93240" bIns="46440" numCol="1" anchor="t" anchorCtr="0" compatLnSpc="1">
            <a:prstTxWarp prst="textNoShape">
              <a:avLst/>
            </a:prstTxWarp>
          </a:bodyPr>
          <a:lstStyle/>
          <a:p>
            <a:pPr>
              <a:lnSpc>
                <a:spcPct val="80000"/>
              </a:lnSpc>
              <a:spcBef>
                <a:spcPts val="4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b="1" smtClean="0">
                <a:ea typeface="ＭＳ Ｐゴシック" pitchFamily="34" charset="-128"/>
              </a:rPr>
              <a:t>Gaps in Knowledge (2 of 3)</a:t>
            </a:r>
          </a:p>
          <a:p>
            <a:pPr>
              <a:lnSpc>
                <a:spcPct val="80000"/>
              </a:lnSpc>
              <a:spcBef>
                <a:spcPts val="4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smtClean="0">
                <a:ea typeface="ＭＳ Ｐゴシック" pitchFamily="34" charset="-128"/>
              </a:rPr>
              <a:t>Evidence is sparse regarding the effectiveness of therapies to prevent or treat osteoporosis in men.</a:t>
            </a:r>
          </a:p>
          <a:p>
            <a:pPr>
              <a:lnSpc>
                <a:spcPct val="80000"/>
              </a:lnSpc>
              <a:spcBef>
                <a:spcPts val="4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100" smtClean="0">
              <a:ea typeface="ＭＳ Ｐゴシック" pitchFamily="34" charset="-128"/>
            </a:endParaRPr>
          </a:p>
          <a:p>
            <a:pPr>
              <a:lnSpc>
                <a:spcPct val="80000"/>
              </a:lnSpc>
              <a:spcBef>
                <a:spcPts val="4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smtClean="0">
                <a:ea typeface="ＭＳ Ｐゴシック" pitchFamily="34" charset="-128"/>
              </a:rPr>
              <a:t>Studies have not directly compared the antifracture effects of longer durations of therapy among the various medications. It is thus unclear how long patients should remain on therapy.</a:t>
            </a:r>
          </a:p>
          <a:p>
            <a:pPr>
              <a:lnSpc>
                <a:spcPct val="80000"/>
              </a:lnSpc>
              <a:spcBef>
                <a:spcPts val="4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100" smtClean="0">
              <a:ea typeface="ＭＳ Ｐゴシック" pitchFamily="34" charset="-128"/>
            </a:endParaRPr>
          </a:p>
          <a:p>
            <a:pPr>
              <a:lnSpc>
                <a:spcPct val="80000"/>
              </a:lnSpc>
              <a:spcBef>
                <a:spcPts val="4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smtClean="0">
                <a:ea typeface="ＭＳ Ｐゴシック" pitchFamily="34" charset="-128"/>
              </a:rPr>
              <a:t>Data are insufficient to determine the comparative effectiveness among individual bisphosphonates or between bisphosphonates and calcium, raloxifene, or teriparatide.</a:t>
            </a:r>
          </a:p>
          <a:p>
            <a:pPr>
              <a:lnSpc>
                <a:spcPct val="80000"/>
              </a:lnSpc>
              <a:spcBef>
                <a:spcPts val="4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100" smtClean="0">
              <a:ea typeface="ＭＳ Ｐゴシック" pitchFamily="34" charset="-128"/>
            </a:endParaRPr>
          </a:p>
          <a:p>
            <a:pPr>
              <a:lnSpc>
                <a:spcPct val="80000"/>
              </a:lnSpc>
              <a:spcBef>
                <a:spcPts val="4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smtClean="0">
                <a:ea typeface="ＭＳ Ｐゴシック" pitchFamily="34" charset="-128"/>
              </a:rPr>
              <a:t>Reference:</a:t>
            </a:r>
          </a:p>
          <a:p>
            <a:pPr>
              <a:lnSpc>
                <a:spcPct val="80000"/>
              </a:lnSpc>
              <a:spcBef>
                <a:spcPts val="4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smtClean="0">
                <a:ea typeface="ＭＳ Ｐゴシック" pitchFamily="34" charset="-128"/>
              </a:rPr>
              <a:t>Newberry SJ, Crandall CC, Gellad WG, et al. Treatment To Prevent Fractures in Men and Women With Low Bone Density or Osteoporosis: An Update to the 2007 Report. Comparative Effectiveness Review No. 53 (Prepared by the Southern California Evidence-based Practice Center under Contract No. HHSA 290-2007-10062-I). Rockville, MD: Agency for Healthcare Research and Quality; February 2012. AHRQ Publication No. 12-EHC023-EF. Available at www.effectivehealthcare.ahrq.gov/reports/lbd.cfm.</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1"/>
          <p:cNvSpPr>
            <a:spLocks noGrp="1" noRot="1" noChangeAspect="1" noChangeArrowheads="1" noTextEdit="1"/>
          </p:cNvSpPr>
          <p:nvPr>
            <p:ph type="sldImg"/>
          </p:nvPr>
        </p:nvSpPr>
        <p:spPr bwMode="auto">
          <a:xfrm>
            <a:off x="1141413" y="684213"/>
            <a:ext cx="4575175" cy="3432175"/>
          </a:xfrm>
          <a:solidFill>
            <a:srgbClr val="FFFFFF"/>
          </a:solidFill>
          <a:ln>
            <a:solidFill>
              <a:srgbClr val="000000"/>
            </a:solidFill>
            <a:miter lim="800000"/>
            <a:headEnd/>
            <a:tailEnd/>
          </a:ln>
        </p:spPr>
      </p:sp>
      <p:sp>
        <p:nvSpPr>
          <p:cNvPr id="102403" name="Text Box 2"/>
          <p:cNvSpPr>
            <a:spLocks noGrp="1" noChangeArrowheads="1"/>
          </p:cNvSpPr>
          <p:nvPr>
            <p:ph type="body" idx="1"/>
          </p:nvPr>
        </p:nvSpPr>
        <p:spPr bwMode="auto">
          <a:xfrm>
            <a:off x="685800" y="4343400"/>
            <a:ext cx="5487988" cy="4117975"/>
          </a:xfrm>
          <a:noFill/>
        </p:spPr>
        <p:txBody>
          <a:bodyPr wrap="square" lIns="93240" tIns="46440" rIns="93240" bIns="46440" numCol="1" anchor="t" anchorCtr="0" compatLnSpc="1">
            <a:prstTxWarp prst="textNoShape">
              <a:avLst/>
            </a:prstTxWarp>
          </a:bodyPr>
          <a:lstStyle/>
          <a:p>
            <a:pPr>
              <a:lnSpc>
                <a:spcPct val="90000"/>
              </a:lnSpc>
              <a:spcBef>
                <a:spcPts val="4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b="1" smtClean="0">
                <a:ea typeface="ＭＳ Ｐゴシック" pitchFamily="34" charset="-128"/>
              </a:rPr>
              <a:t>Gaps in Knowledge (3 of 3)</a:t>
            </a:r>
          </a:p>
          <a:p>
            <a:pPr>
              <a:lnSpc>
                <a:spcPct val="90000"/>
              </a:lnSpc>
              <a:spcBef>
                <a:spcPts val="4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smtClean="0">
                <a:ea typeface="ＭＳ Ｐゴシック" pitchFamily="34" charset="-128"/>
              </a:rPr>
              <a:t>No RCTs tested combinations of osteoporosis therapies or sequential use of osteoporosis therapies in relation to fracture outcomes.</a:t>
            </a:r>
          </a:p>
          <a:p>
            <a:pPr>
              <a:lnSpc>
                <a:spcPct val="90000"/>
              </a:lnSpc>
              <a:spcBef>
                <a:spcPts val="4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100" smtClean="0">
              <a:ea typeface="ＭＳ Ｐゴシック" pitchFamily="34" charset="-128"/>
            </a:endParaRPr>
          </a:p>
          <a:p>
            <a:pPr>
              <a:lnSpc>
                <a:spcPct val="90000"/>
              </a:lnSpc>
              <a:spcBef>
                <a:spcPts val="4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smtClean="0">
                <a:ea typeface="ＭＳ Ｐゴシック" pitchFamily="34" charset="-128"/>
              </a:rPr>
              <a:t>No studies examined explicitly the benefits and adverse effects associated with the popular practice of BMD monitoring during the course of therapy.</a:t>
            </a:r>
          </a:p>
          <a:p>
            <a:pPr>
              <a:lnSpc>
                <a:spcPct val="90000"/>
              </a:lnSpc>
              <a:spcBef>
                <a:spcPts val="4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100" smtClean="0">
              <a:ea typeface="ＭＳ Ｐゴシック" pitchFamily="34" charset="-128"/>
            </a:endParaRPr>
          </a:p>
          <a:p>
            <a:pPr>
              <a:lnSpc>
                <a:spcPct val="90000"/>
              </a:lnSpc>
              <a:spcBef>
                <a:spcPts val="4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smtClean="0">
                <a:ea typeface="ＭＳ Ｐゴシック" pitchFamily="34" charset="-128"/>
              </a:rPr>
              <a:t>Quality-of-life issues were not assessed by this review.</a:t>
            </a:r>
          </a:p>
          <a:p>
            <a:pPr>
              <a:lnSpc>
                <a:spcPct val="90000"/>
              </a:lnSpc>
              <a:spcBef>
                <a:spcPts val="4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100" smtClean="0">
              <a:ea typeface="ＭＳ Ｐゴシック" pitchFamily="34" charset="-128"/>
            </a:endParaRPr>
          </a:p>
          <a:p>
            <a:pPr>
              <a:lnSpc>
                <a:spcPct val="90000"/>
              </a:lnSpc>
              <a:spcBef>
                <a:spcPts val="4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smtClean="0">
                <a:ea typeface="ＭＳ Ｐゴシック" pitchFamily="34" charset="-128"/>
              </a:rPr>
              <a:t>Reference:</a:t>
            </a:r>
          </a:p>
          <a:p>
            <a:pPr>
              <a:lnSpc>
                <a:spcPct val="90000"/>
              </a:lnSpc>
              <a:spcBef>
                <a:spcPts val="4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smtClean="0">
                <a:ea typeface="ＭＳ Ｐゴシック" pitchFamily="34" charset="-128"/>
              </a:rPr>
              <a:t>Newberry SJ, Crandall CC, Gellad WG, et al. Treatment To Prevent Fractures in Men and Women With Low Bone Density or Osteoporosis: An Update to the 2007 Report. Comparative Effectiveness Review No. 53 (Prepared by the Southern California Evidence-based Practice Center under Contract No. HHSA 290-2007-10062-I). Rockville, MD: Agency for Healthcare Research and Quality; February 2012. AHRQ Publication No. 12-EHC023-EF. Available at www.effectivehealthcare.ahrq.gov/reports/lbd.cfm.</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1"/>
          <p:cNvSpPr>
            <a:spLocks noGrp="1" noRot="1" noChangeAspect="1" noChangeArrowheads="1" noTextEdit="1"/>
          </p:cNvSpPr>
          <p:nvPr>
            <p:ph type="sldImg"/>
          </p:nvPr>
        </p:nvSpPr>
        <p:spPr bwMode="auto">
          <a:xfrm>
            <a:off x="1141413" y="684213"/>
            <a:ext cx="4575175" cy="3432175"/>
          </a:xfrm>
          <a:solidFill>
            <a:srgbClr val="FFFFFF"/>
          </a:solidFill>
          <a:ln>
            <a:solidFill>
              <a:srgbClr val="000000"/>
            </a:solidFill>
            <a:miter lim="800000"/>
            <a:headEnd/>
            <a:tailEnd/>
          </a:ln>
        </p:spPr>
      </p:sp>
      <p:sp>
        <p:nvSpPr>
          <p:cNvPr id="104451" name="Text Box 2"/>
          <p:cNvSpPr>
            <a:spLocks noGrp="1" noChangeArrowheads="1"/>
          </p:cNvSpPr>
          <p:nvPr>
            <p:ph type="body" idx="1"/>
          </p:nvPr>
        </p:nvSpPr>
        <p:spPr bwMode="auto">
          <a:xfrm>
            <a:off x="685800" y="4343400"/>
            <a:ext cx="5487988" cy="4117975"/>
          </a:xfrm>
          <a:noFill/>
        </p:spPr>
        <p:txBody>
          <a:bodyPr wrap="square" lIns="93240" tIns="46440" rIns="93240" bIns="46440" numCol="1" anchor="t" anchorCtr="0" compatLnSpc="1">
            <a:prstTxWarp prst="textNoShape">
              <a:avLst/>
            </a:prstTxWarp>
          </a:bodyPr>
          <a:lstStyle/>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b="1" smtClean="0">
                <a:ea typeface="ＭＳ Ｐゴシック" pitchFamily="34" charset="-128"/>
              </a:rPr>
              <a:t>What To Discuss With Your Patients</a:t>
            </a: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smtClean="0">
                <a:ea typeface="ＭＳ Ｐゴシック" pitchFamily="34" charset="-128"/>
              </a:rPr>
              <a:t>- The serious health consequences associated with LBD and fracture</a:t>
            </a: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smtClean="0">
                <a:ea typeface="ＭＳ Ｐゴシック" pitchFamily="34" charset="-128"/>
              </a:rPr>
              <a:t>- The potential benefits and adverse effects associated with LBD treatment options</a:t>
            </a: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smtClean="0">
                <a:ea typeface="ＭＳ Ｐゴシック" pitchFamily="34" charset="-128"/>
              </a:rPr>
              <a:t>- The specific instructions for how to take certain medicines such as bisphosphonates and the impact this might have on the patient's lifestyle</a:t>
            </a: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smtClean="0">
                <a:ea typeface="ＭＳ Ｐゴシック" pitchFamily="34" charset="-128"/>
              </a:rPr>
              <a:t>- The importance of adherence and how that affects reduction of fracture risk</a:t>
            </a: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smtClean="0">
                <a:ea typeface="ＭＳ Ｐゴシック" pitchFamily="34" charset="-128"/>
              </a:rPr>
              <a:t>- Risk factors for LBD and fracture including conditions and medications in the elderly that might predispose them to falls</a:t>
            </a: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smtClean="0">
                <a:ea typeface="ＭＳ Ｐゴシック" pitchFamily="34" charset="-128"/>
              </a:rPr>
              <a:t>- Approaches to avoiding falls such as addressing hazards in the home, wearing appropriate footwear, and installing night lights</a:t>
            </a: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smtClean="0">
                <a:ea typeface="ＭＳ Ｐゴシック" pitchFamily="34" charset="-128"/>
              </a:rPr>
              <a:t>- The specific side effects the patient might encounter and when the patient should inform you should these occur</a:t>
            </a: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smtClean="0">
                <a:ea typeface="ＭＳ Ｐゴシック" pitchFamily="34" charset="-128"/>
              </a:rPr>
              <a:t>- Patient values and preferences regarding treatment options</a:t>
            </a: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000" smtClean="0">
              <a:ea typeface="ＭＳ Ｐゴシック" pitchFamily="34" charset="-128"/>
            </a:endParaRP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smtClean="0">
                <a:ea typeface="ＭＳ Ｐゴシック" pitchFamily="34" charset="-128"/>
              </a:rPr>
              <a:t>Reference:</a:t>
            </a: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smtClean="0">
                <a:ea typeface="ＭＳ Ｐゴシック" pitchFamily="34" charset="-128"/>
              </a:rPr>
              <a:t>Newberry SJ, Crandall CC, Gellad WG, et al. Treatment To Prevent Fractures in Men and Women With Low Bone Density or Osteoporosis: An Update to the 2007 Report. Comparative Effectiveness Review No. 53 (Prepared by the Southern California Evidence-based Practice Center under Contract No. HHSA 290-2007-10062-I). Rockville, MD: Agency for Healthcare Research and Quality; February 2012. AHRQ Publication No. 12-EHC023-EF. Available at www.effectivehealthcare.ahrq.gov/reports/lbd.cfm.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
          <p:cNvSpPr>
            <a:spLocks noGrp="1" noRot="1" noChangeAspect="1" noChangeArrowheads="1" noTextEdit="1"/>
          </p:cNvSpPr>
          <p:nvPr>
            <p:ph type="sldImg"/>
          </p:nvPr>
        </p:nvSpPr>
        <p:spPr bwMode="auto">
          <a:xfrm>
            <a:off x="1141413" y="684213"/>
            <a:ext cx="4575175" cy="3432175"/>
          </a:xfrm>
          <a:solidFill>
            <a:srgbClr val="FFFFFF"/>
          </a:solidFill>
          <a:ln>
            <a:solidFill>
              <a:srgbClr val="000000"/>
            </a:solidFill>
            <a:miter lim="800000"/>
            <a:headEnd/>
            <a:tailEnd/>
          </a:ln>
        </p:spPr>
      </p:sp>
      <p:sp>
        <p:nvSpPr>
          <p:cNvPr id="26627" name="Text Box 2"/>
          <p:cNvSpPr>
            <a:spLocks noGrp="1" noChangeArrowheads="1"/>
          </p:cNvSpPr>
          <p:nvPr>
            <p:ph type="body" idx="1"/>
          </p:nvPr>
        </p:nvSpPr>
        <p:spPr bwMode="auto">
          <a:xfrm>
            <a:off x="685800" y="4343400"/>
            <a:ext cx="5487988" cy="4117975"/>
          </a:xfrm>
          <a:noFill/>
        </p:spPr>
        <p:txBody>
          <a:bodyPr wrap="square" lIns="93240" tIns="46440" rIns="93240" bIns="46440" numCol="1" anchor="t" anchorCtr="0" compatLnSpc="1">
            <a:prstTxWarp prst="textNoShape">
              <a:avLst/>
            </a:prstTxWarp>
          </a:bodyPr>
          <a:lstStyle/>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smtClean="0">
                <a:ea typeface="ＭＳ Ｐゴシック" pitchFamily="34" charset="-128"/>
              </a:rPr>
              <a:t>Outline of Material</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The material begins with an introduction to low bone density (LBD), its prevalence, and interventions to treat the disorder. Systematic review methods used to create the CER are described. The clinical questions addressed by the CER are presented. The results of studies and the evidence-based conclusions on the comparative effectiveness and safety of treatments to prevent fractures in postmenopausal women with osteoporosis are described. Gaps in knowledge and future research needs revealed by the systematic review process are presented. Some suggestions are made about what to discuss with patients and their caregivers, based on the review findings.</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mtClean="0">
              <a:ea typeface="ＭＳ Ｐゴシック" pitchFamily="34" charset="-128"/>
            </a:endParaRP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Reference:</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Newberry SJ, Crandall CC, Gellad WG, et al. Treatment To Prevent Fractures in Men and Women With Low Bone Density or Osteoporosis: An Update to the 2007 Report. Comparative Effectiveness Review No. 53 (Prepared by the Southern California Evidence-based Practice Center under Contract No. HHSA 290-2007-10062-I). Rockville, MD: Agency for Healthcare Research and Quality; February 2012. AHRQ Publication No. 12-EHC023-EF. Available at www.effectivehealthcare.ahrq.gov/reports/lbd.cfm.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
          <p:cNvSpPr>
            <a:spLocks noGrp="1" noRot="1" noChangeAspect="1" noChangeArrowheads="1" noTextEdit="1"/>
          </p:cNvSpPr>
          <p:nvPr>
            <p:ph type="sldImg"/>
          </p:nvPr>
        </p:nvSpPr>
        <p:spPr bwMode="auto">
          <a:xfrm>
            <a:off x="1141413" y="684213"/>
            <a:ext cx="4575175" cy="3432175"/>
          </a:xfrm>
          <a:solidFill>
            <a:srgbClr val="FFFFFF"/>
          </a:solidFill>
          <a:ln>
            <a:solidFill>
              <a:srgbClr val="000000"/>
            </a:solidFill>
            <a:miter lim="800000"/>
            <a:headEnd/>
            <a:tailEnd/>
          </a:ln>
        </p:spPr>
      </p:sp>
      <p:sp>
        <p:nvSpPr>
          <p:cNvPr id="28675" name="Text Box 2"/>
          <p:cNvSpPr>
            <a:spLocks noGrp="1" noChangeArrowheads="1"/>
          </p:cNvSpPr>
          <p:nvPr>
            <p:ph type="body" idx="1"/>
          </p:nvPr>
        </p:nvSpPr>
        <p:spPr bwMode="auto">
          <a:xfrm>
            <a:off x="685800" y="4343400"/>
            <a:ext cx="5487988" cy="4117975"/>
          </a:xfrm>
          <a:noFill/>
        </p:spPr>
        <p:txBody>
          <a:bodyPr wrap="square" lIns="93240" tIns="46440" rIns="93240" bIns="46440" numCol="1" anchor="t" anchorCtr="0" compatLnSpc="1">
            <a:prstTxWarp prst="textNoShape">
              <a:avLst/>
            </a:prstTxWarp>
          </a:bodyPr>
          <a:lstStyle/>
          <a:p>
            <a:pPr>
              <a:spcBef>
                <a:spcPts val="4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b="1" smtClean="0">
                <a:ea typeface="ＭＳ Ｐゴシック" pitchFamily="34" charset="-128"/>
              </a:rPr>
              <a:t>Introduction to Osteoporosis</a:t>
            </a:r>
          </a:p>
          <a:p>
            <a:pPr>
              <a:spcBef>
                <a:spcPts val="4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smtClean="0">
                <a:ea typeface="ＭＳ Ｐゴシック" pitchFamily="34" charset="-128"/>
              </a:rPr>
              <a:t>Approximately 52 million people in the United States are affected by osteoporosis or LBD. Osteoporosis is a severe form of LBD especially common in postmenopausal women. It is a systematic skeletal disease characterized by decreasing bone mass and deterioration of bone tissue that leads to consequential increases in susceptibility to fracture. Osteopenia is a less severe form of LBD.</a:t>
            </a:r>
          </a:p>
          <a:p>
            <a:pPr>
              <a:spcBef>
                <a:spcPts val="4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100" smtClean="0">
              <a:ea typeface="ＭＳ Ｐゴシック" pitchFamily="34" charset="-128"/>
            </a:endParaRPr>
          </a:p>
          <a:p>
            <a:pPr>
              <a:spcBef>
                <a:spcPts val="4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smtClean="0">
                <a:ea typeface="ＭＳ Ｐゴシック" pitchFamily="34" charset="-128"/>
              </a:rPr>
              <a:t>References:</a:t>
            </a:r>
          </a:p>
          <a:p>
            <a:pPr>
              <a:spcBef>
                <a:spcPts val="4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smtClean="0">
                <a:ea typeface="ＭＳ Ｐゴシック" pitchFamily="34" charset="-128"/>
              </a:rPr>
              <a:t>Newberry SJ, Crandall CC, Gellad WG, et al. Treatment To Prevent Fractures in Men and Women With Low Bone Density or Osteoporosis: An Update to the 2007 Report. Comparative Effectiveness Review No. 53 (Prepared by the Southern California Evidence-based Practice Center under Contract No. HHSA 290-2007-10062-I). Rockville, MD: Agency for Healthcare Research and Quality; February 2012. AHRQ Publication No. 12-EHC023-EF. Available at www.effectivehealthcare.ahrq.gov/reports/lbd.cfm.</a:t>
            </a:r>
          </a:p>
          <a:p>
            <a:pPr>
              <a:spcBef>
                <a:spcPts val="4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100" smtClean="0">
              <a:ea typeface="ＭＳ Ｐゴシック" pitchFamily="34" charset="-128"/>
            </a:endParaRPr>
          </a:p>
          <a:p>
            <a:pPr>
              <a:spcBef>
                <a:spcPts val="4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smtClean="0">
                <a:ea typeface="ＭＳ Ｐゴシック" pitchFamily="34" charset="-128"/>
              </a:rPr>
              <a:t>NIH Consensus Development Panel on Osteoporosis Prevention, Diagnosis, and Therapy. Osteoporosis prevention, diagnosis, and therapy. JAMA 2001;285(6):785-95. PMID:</a:t>
            </a:r>
            <a:r>
              <a:rPr lang="en-US" sz="1100" smtClean="0">
                <a:ea typeface="ＭＳ Ｐゴシック" pitchFamily="34" charset="-128"/>
                <a:cs typeface="Times New Roman" pitchFamily="18" charset="0"/>
              </a:rPr>
              <a:t> 11176917.</a:t>
            </a:r>
          </a:p>
          <a:p>
            <a:pPr>
              <a:spcBef>
                <a:spcPts val="4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100" smtClean="0">
              <a:ea typeface="ＭＳ Ｐゴシック" pitchFamily="34" charset="-128"/>
            </a:endParaRPr>
          </a:p>
          <a:p>
            <a:pPr>
              <a:spcBef>
                <a:spcPts val="4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100" smtClean="0">
                <a:ea typeface="ＭＳ Ｐゴシック" pitchFamily="34" charset="-128"/>
              </a:rPr>
              <a:t>Sasser AC, Rousculp MD, Birnbaum HG, et al. Economic burden of osteoporosis, breast cancer, and cardiovascular disease among postmenopausal women in an employed population. Womens Health Issues 2005;15(3):97-108. PMID: 15894195.</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
          <p:cNvSpPr>
            <a:spLocks noGrp="1" noRot="1" noChangeAspect="1" noChangeArrowheads="1" noTextEdit="1"/>
          </p:cNvSpPr>
          <p:nvPr>
            <p:ph type="sldImg"/>
          </p:nvPr>
        </p:nvSpPr>
        <p:spPr bwMode="auto">
          <a:xfrm>
            <a:off x="1141413" y="684213"/>
            <a:ext cx="4575175" cy="3432175"/>
          </a:xfrm>
          <a:solidFill>
            <a:srgbClr val="FFFFFF"/>
          </a:solidFill>
          <a:ln>
            <a:solidFill>
              <a:srgbClr val="000000"/>
            </a:solidFill>
            <a:miter lim="800000"/>
            <a:headEnd/>
            <a:tailEnd/>
          </a:ln>
        </p:spPr>
      </p:sp>
      <p:sp>
        <p:nvSpPr>
          <p:cNvPr id="30723" name="Text Box 2"/>
          <p:cNvSpPr>
            <a:spLocks noGrp="1" noChangeArrowheads="1"/>
          </p:cNvSpPr>
          <p:nvPr>
            <p:ph type="body" idx="1"/>
          </p:nvPr>
        </p:nvSpPr>
        <p:spPr bwMode="auto">
          <a:xfrm>
            <a:off x="685800" y="4343400"/>
            <a:ext cx="5487988" cy="4117975"/>
          </a:xfrm>
          <a:noFill/>
        </p:spPr>
        <p:txBody>
          <a:bodyPr wrap="square" lIns="93240" tIns="46440" rIns="93240" bIns="46440" numCol="1" anchor="t" anchorCtr="0" compatLnSpc="1">
            <a:prstTxWarp prst="textNoShape">
              <a:avLst/>
            </a:prstTxWarp>
          </a:bodyPr>
          <a:lstStyle/>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b="1" smtClean="0">
                <a:ea typeface="ＭＳ Ｐゴシック" pitchFamily="34" charset="-128"/>
              </a:rPr>
              <a:t>Classifications of Osteoporosis and Low Bone Density</a:t>
            </a: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smtClean="0">
                <a:ea typeface="ＭＳ Ｐゴシック" pitchFamily="34" charset="-128"/>
              </a:rPr>
              <a:t>BMD is classified according to the T-score, which is the number of standard deviations above or below the mean BMD for healthy adults, as determined by DXA. A T-score of </a:t>
            </a:r>
            <a:r>
              <a:rPr lang="en-US" sz="1000" smtClean="0">
                <a:ea typeface="ＭＳ Ｐゴシック" pitchFamily="34" charset="-128"/>
                <a:cs typeface="Arial" pitchFamily="34" charset="0"/>
              </a:rPr>
              <a:t>-</a:t>
            </a:r>
            <a:r>
              <a:rPr lang="en-US" sz="1000" smtClean="0">
                <a:ea typeface="ＭＳ Ｐゴシック" pitchFamily="34" charset="-128"/>
              </a:rPr>
              <a:t>2.5 or less is classified as osteoporosis. A T-score between </a:t>
            </a:r>
            <a:r>
              <a:rPr lang="en-US" sz="1000" smtClean="0">
                <a:ea typeface="ＭＳ Ｐゴシック" pitchFamily="34" charset="-128"/>
                <a:cs typeface="Arial" pitchFamily="34" charset="0"/>
              </a:rPr>
              <a:t>-</a:t>
            </a:r>
            <a:r>
              <a:rPr lang="en-US" sz="1000" smtClean="0">
                <a:ea typeface="ＭＳ Ｐゴシック" pitchFamily="34" charset="-128"/>
              </a:rPr>
              <a:t>2.5 and -1.0 is considered LBD. A T-score of 1 or greater is considered normal.</a:t>
            </a: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000" smtClean="0">
              <a:ea typeface="ＭＳ Ｐゴシック" pitchFamily="34" charset="-128"/>
            </a:endParaRP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smtClean="0">
                <a:ea typeface="ＭＳ Ｐゴシック" pitchFamily="34" charset="-128"/>
              </a:rPr>
              <a:t>References:</a:t>
            </a: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smtClean="0">
                <a:ea typeface="ＭＳ Ｐゴシック" pitchFamily="34" charset="-128"/>
              </a:rPr>
              <a:t>Kanis JA, Melton LJ 3rd, Christiansen C, et al. The diagnosis of osteoporosis. J Bone Miner Res 1994;9(8):1137-41. PMID: 7976495.</a:t>
            </a: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000" smtClean="0">
              <a:ea typeface="ＭＳ Ｐゴシック" pitchFamily="34" charset="-128"/>
            </a:endParaRP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smtClean="0">
                <a:ea typeface="ＭＳ Ｐゴシック" pitchFamily="34" charset="-128"/>
              </a:rPr>
              <a:t>National Osteoporosis Foundation. Clinician</a:t>
            </a:r>
            <a:r>
              <a:rPr lang="en-US" altLang="en-US" sz="1000" smtClean="0">
                <a:latin typeface="Wingdings 2" pitchFamily="18" charset="2"/>
                <a:ea typeface="ＭＳ Ｐゴシック" pitchFamily="34" charset="-128"/>
              </a:rPr>
              <a:t>’</a:t>
            </a:r>
            <a:r>
              <a:rPr lang="en-US" altLang="ja-JP" sz="1000" smtClean="0">
                <a:ea typeface="ＭＳ Ｐゴシック" pitchFamily="34" charset="-128"/>
              </a:rPr>
              <a:t>s Guide To Prevention and Treatment of Osteoporosis. Washington, DC: National Osteoporosis Foundation; 2010. Available at www.nof.org/sites/default/files/pdfs/NOF_ClinicianGuide2009_v7.pdf.</a:t>
            </a: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000" smtClean="0">
              <a:ea typeface="ＭＳ Ｐゴシック" pitchFamily="34" charset="-128"/>
            </a:endParaRP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smtClean="0">
                <a:ea typeface="ＭＳ Ｐゴシック" pitchFamily="34" charset="-128"/>
              </a:rPr>
              <a:t>Nelson HD, Haney EM, Dana T, et al. Screening for osteoporosis: an update for the U.S. Preventive Services Task Force. Ann Intern Med 2010;153(2):1-11. </a:t>
            </a:r>
            <a:r>
              <a:rPr lang="en-US" sz="1000" smtClean="0">
                <a:ea typeface="ＭＳ Ｐゴシック" pitchFamily="34" charset="-128"/>
                <a:cs typeface="Times New Roman" pitchFamily="18" charset="0"/>
              </a:rPr>
              <a:t>PMID: 20621892.</a:t>
            </a: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000" smtClean="0">
              <a:ea typeface="ＭＳ Ｐゴシック" pitchFamily="34" charset="-128"/>
            </a:endParaRPr>
          </a:p>
          <a:p>
            <a:pPr>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smtClean="0">
                <a:ea typeface="ＭＳ Ｐゴシック" pitchFamily="34" charset="-128"/>
              </a:rPr>
              <a:t>Newberry SJ, Crandall CC, Gellad WG, et al. Treatment To Prevent Fractures in Men and Women With Low Bone Density or Osteoporosis: An Update to the 2007 Report. Comparative Effectiveness Review No. 53 (Prepared by the Southern California Evidence-based Practice Center under Contract No. HHSA 290-2007-10062-I). Rockville, MD: Agency for Healthcare Research and Quality; February 2012. AHRQ Publication No. 12-EHC023-EF. Available at www.effectivehealthcare.ahrq.gov/reports/lbd.cfm.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
          <p:cNvSpPr>
            <a:spLocks noGrp="1" noRot="1" noChangeAspect="1" noChangeArrowheads="1" noTextEdit="1"/>
          </p:cNvSpPr>
          <p:nvPr>
            <p:ph type="sldImg"/>
          </p:nvPr>
        </p:nvSpPr>
        <p:spPr bwMode="auto">
          <a:xfrm>
            <a:off x="1141413" y="684213"/>
            <a:ext cx="4575175" cy="3432175"/>
          </a:xfrm>
          <a:solidFill>
            <a:srgbClr val="FFFFFF"/>
          </a:solidFill>
          <a:ln>
            <a:solidFill>
              <a:srgbClr val="000000"/>
            </a:solidFill>
            <a:miter lim="800000"/>
            <a:headEnd/>
            <a:tailEnd/>
          </a:ln>
        </p:spPr>
      </p:sp>
      <p:sp>
        <p:nvSpPr>
          <p:cNvPr id="32771" name="Text Box 2"/>
          <p:cNvSpPr>
            <a:spLocks noGrp="1" noChangeArrowheads="1"/>
          </p:cNvSpPr>
          <p:nvPr>
            <p:ph type="body" idx="1"/>
          </p:nvPr>
        </p:nvSpPr>
        <p:spPr bwMode="auto">
          <a:xfrm>
            <a:off x="685800" y="4343400"/>
            <a:ext cx="5487988" cy="4117975"/>
          </a:xfrm>
          <a:noFill/>
        </p:spPr>
        <p:txBody>
          <a:bodyPr wrap="square" lIns="93240" tIns="46440" rIns="93240" bIns="46440" numCol="1" anchor="t" anchorCtr="0" compatLnSpc="1">
            <a:prstTxWarp prst="textNoShape">
              <a:avLst/>
            </a:prstTxWarp>
          </a:bodyPr>
          <a:lstStyle/>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smtClean="0">
                <a:ea typeface="ＭＳ Ｐゴシック" pitchFamily="34" charset="-128"/>
              </a:rPr>
              <a:t>Risk Factors for Osteoporosis (1 of 2)</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Risk factors for osteoporosis include, but are not limited to, increasing age, female sex, being a postmenopausal woman, having hypogonadism or premature ovarian failure, ethnic background, low body weight, previous fracture due to minimal trauma, parental history of hip fracture, rheumatoid arthritis, low BMD, current smoking, alcohol intake of three or more drinks per day, vitamin D deficiency, low calcium intake, hyperkyphosis, falling, and immobilization.</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mtClean="0">
              <a:ea typeface="ＭＳ Ｐゴシック" pitchFamily="34" charset="-128"/>
            </a:endParaRP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References:</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National Osteoporosis Foundation. Clinician</a:t>
            </a:r>
            <a:r>
              <a:rPr lang="en-US" altLang="en-US" smtClean="0">
                <a:latin typeface="Wingdings 2" pitchFamily="18" charset="2"/>
                <a:ea typeface="ＭＳ Ｐゴシック" pitchFamily="34" charset="-128"/>
              </a:rPr>
              <a:t>’</a:t>
            </a:r>
            <a:r>
              <a:rPr lang="en-US" altLang="ja-JP" smtClean="0">
                <a:ea typeface="ＭＳ Ｐゴシック" pitchFamily="34" charset="-128"/>
              </a:rPr>
              <a:t>s Guide To Prevention and Treatment of Osteoporosis. Washington, DC: National Osteoporosis Foundation; 2010. Available at www.nof.org/sites/default/files/pdfs/NOF_ClinicianGuide2009_v7.pdf.</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mtClean="0">
              <a:ea typeface="ＭＳ Ｐゴシック" pitchFamily="34" charset="-128"/>
            </a:endParaRP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Newberry SJ, Crandall CC, Gellad WG, et al. Treatment To Prevent Fractures in Men and Women With Low Bone Density or Osteoporosis: An Update to the 2007 Report. Comparative Effectiveness Review No. 53 (Prepared by the Southern California Evidence-based Practice Center under Contract No. HHSA 290-2007-10062-I). Rockville, MD: Agency for Healthcare Research and Quality; February 2012. AHRQ Publication No. 12-EHC023-EF. Available at www.effectivehealthcare.ahrq.gov/reports/lbd.cfm.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
          <p:cNvSpPr>
            <a:spLocks noGrp="1" noRot="1" noChangeAspect="1" noChangeArrowheads="1" noTextEdit="1"/>
          </p:cNvSpPr>
          <p:nvPr>
            <p:ph type="sldImg"/>
          </p:nvPr>
        </p:nvSpPr>
        <p:spPr bwMode="auto">
          <a:xfrm>
            <a:off x="1141413" y="684213"/>
            <a:ext cx="4575175" cy="3432175"/>
          </a:xfrm>
          <a:solidFill>
            <a:srgbClr val="FFFFFF"/>
          </a:solidFill>
          <a:ln>
            <a:solidFill>
              <a:srgbClr val="000000"/>
            </a:solidFill>
            <a:miter lim="800000"/>
            <a:headEnd/>
            <a:tailEnd/>
          </a:ln>
        </p:spPr>
      </p:sp>
      <p:sp>
        <p:nvSpPr>
          <p:cNvPr id="34819" name="Text Box 2"/>
          <p:cNvSpPr>
            <a:spLocks noGrp="1" noChangeArrowheads="1"/>
          </p:cNvSpPr>
          <p:nvPr>
            <p:ph type="body" idx="1"/>
          </p:nvPr>
        </p:nvSpPr>
        <p:spPr bwMode="auto">
          <a:xfrm>
            <a:off x="685800" y="4343400"/>
            <a:ext cx="5487988" cy="4117975"/>
          </a:xfrm>
          <a:noFill/>
        </p:spPr>
        <p:txBody>
          <a:bodyPr wrap="square" lIns="93240" tIns="46440" rIns="93240" bIns="46440" numCol="1" anchor="t" anchorCtr="0" compatLnSpc="1">
            <a:prstTxWarp prst="textNoShape">
              <a:avLst/>
            </a:prstTxWarp>
          </a:bodyPr>
          <a:lstStyle/>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smtClean="0">
                <a:ea typeface="ＭＳ Ｐゴシック" pitchFamily="34" charset="-128"/>
              </a:rPr>
              <a:t>Risk Factors for Osteoporosis (2 of 2)</a:t>
            </a:r>
          </a:p>
          <a:p>
            <a:pPr marL="0" lvl="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The risk of developing osteoporosis is also increased with the chronic use of some medications, including but not limited to: glucocorticoids, anticoagulants, anticonvulsants, aromatase inhibitors, cancer chemotherapeutic drugs, and gonadotropin-releasing hormone agonists.</a:t>
            </a:r>
          </a:p>
          <a:p>
            <a:pPr marL="0" lvl="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mtClean="0">
              <a:ea typeface="ＭＳ Ｐゴシック" pitchFamily="34" charset="-128"/>
            </a:endParaRP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References:</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National Osteoporosis Foundation. Clinician</a:t>
            </a:r>
            <a:r>
              <a:rPr lang="en-US" altLang="en-US" smtClean="0">
                <a:latin typeface="Wingdings 2" pitchFamily="18" charset="2"/>
                <a:ea typeface="ＭＳ Ｐゴシック" pitchFamily="34" charset="-128"/>
              </a:rPr>
              <a:t>’</a:t>
            </a:r>
            <a:r>
              <a:rPr lang="en-US" altLang="ja-JP" smtClean="0">
                <a:ea typeface="ＭＳ Ｐゴシック" pitchFamily="34" charset="-128"/>
              </a:rPr>
              <a:t>s Guide To Prevention and Treatment of Osteoporosis. Washington, DC: National Osteoporosis Foundation; 2010. Available at www.nof.org/sites/default/files/pdfs/NOF_ClinicianGuide2009_v7.pdf.</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mtClean="0">
              <a:ea typeface="ＭＳ Ｐゴシック" pitchFamily="34" charset="-128"/>
            </a:endParaRP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ea typeface="ＭＳ Ｐゴシック" pitchFamily="34" charset="-128"/>
              </a:rPr>
              <a:t>Newberry SJ, Crandall CC, Gellad WG, et al. Treatment To Prevent Fractures in Men and Women With Low Bone Density or Osteoporosis: An Update to the 2007 Report. Comparative Effectiveness Review No. 53 (Prepared by the Southern California Evidence-based Practice Center under Contract No. HHSA 290-2007-10062-I). Rockville, MD: Agency for Healthcare Research and Quality; February 2012. AHRQ Publication No. 12-EHC023-EF. Available at www.effectivehealthcare.ahrq.gov/reports/lbd.cfm.</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oleObject" Target="../embeddings/oleObject2.bin"/><Relationship Id="rId5" Type="http://schemas.openxmlformats.org/officeDocument/2006/relationships/image" Target="../media/image1.png"/><Relationship Id="rId6" Type="http://schemas.openxmlformats.org/officeDocument/2006/relationships/image" Target="../media/image3.jpeg"/><Relationship Id="rId7" Type="http://schemas.openxmlformats.org/officeDocument/2006/relationships/oleObject" Target="../embeddings/oleObject3.bin"/><Relationship Id="rId1" Type="http://schemas.openxmlformats.org/officeDocument/2006/relationships/vmlDrawing" Target="../drawings/vmlDrawing2.v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oleObject" Target="../embeddings/oleObject12.bin"/><Relationship Id="rId5" Type="http://schemas.openxmlformats.org/officeDocument/2006/relationships/image" Target="../media/image1.png"/><Relationship Id="rId6" Type="http://schemas.openxmlformats.org/officeDocument/2006/relationships/image" Target="../media/image3.jpeg"/><Relationship Id="rId1" Type="http://schemas.openxmlformats.org/officeDocument/2006/relationships/vmlDrawing" Target="../drawings/vmlDrawing11.vml"/><Relationship Id="rId2"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oleObject" Target="../embeddings/oleObject13.bin"/><Relationship Id="rId5" Type="http://schemas.openxmlformats.org/officeDocument/2006/relationships/image" Target="../media/image1.png"/><Relationship Id="rId6" Type="http://schemas.openxmlformats.org/officeDocument/2006/relationships/image" Target="../media/image3.jpeg"/><Relationship Id="rId1" Type="http://schemas.openxmlformats.org/officeDocument/2006/relationships/vmlDrawing" Target="../drawings/vmlDrawing12.vml"/><Relationship Id="rId2"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oleObject" Target="../embeddings/oleObject14.bin"/><Relationship Id="rId5" Type="http://schemas.openxmlformats.org/officeDocument/2006/relationships/image" Target="../media/image1.png"/><Relationship Id="rId6" Type="http://schemas.openxmlformats.org/officeDocument/2006/relationships/image" Target="../media/image3.jpeg"/><Relationship Id="rId1" Type="http://schemas.openxmlformats.org/officeDocument/2006/relationships/vmlDrawing" Target="../drawings/vmlDrawing13.vml"/><Relationship Id="rId2"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oleObject" Target="../embeddings/oleObject4.bin"/><Relationship Id="rId5" Type="http://schemas.openxmlformats.org/officeDocument/2006/relationships/image" Target="../media/image1.png"/><Relationship Id="rId6" Type="http://schemas.openxmlformats.org/officeDocument/2006/relationships/image" Target="../media/image3.jpeg"/><Relationship Id="rId1" Type="http://schemas.openxmlformats.org/officeDocument/2006/relationships/vmlDrawing" Target="../drawings/vmlDrawing3.vml"/><Relationship Id="rId2"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oleObject" Target="../embeddings/oleObject5.bin"/><Relationship Id="rId5" Type="http://schemas.openxmlformats.org/officeDocument/2006/relationships/image" Target="../media/image1.png"/><Relationship Id="rId6" Type="http://schemas.openxmlformats.org/officeDocument/2006/relationships/image" Target="../media/image3.jpeg"/><Relationship Id="rId1" Type="http://schemas.openxmlformats.org/officeDocument/2006/relationships/vmlDrawing" Target="../drawings/vmlDrawing4.v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oleObject" Target="../embeddings/oleObject6.bin"/><Relationship Id="rId5" Type="http://schemas.openxmlformats.org/officeDocument/2006/relationships/image" Target="../media/image1.png"/><Relationship Id="rId6" Type="http://schemas.openxmlformats.org/officeDocument/2006/relationships/image" Target="../media/image3.jpeg"/><Relationship Id="rId1" Type="http://schemas.openxmlformats.org/officeDocument/2006/relationships/vmlDrawing" Target="../drawings/vmlDrawing5.vml"/><Relationship Id="rId2"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oleObject" Target="../embeddings/oleObject7.bin"/><Relationship Id="rId5" Type="http://schemas.openxmlformats.org/officeDocument/2006/relationships/image" Target="../media/image1.png"/><Relationship Id="rId6" Type="http://schemas.openxmlformats.org/officeDocument/2006/relationships/image" Target="../media/image3.jpeg"/><Relationship Id="rId1" Type="http://schemas.openxmlformats.org/officeDocument/2006/relationships/vmlDrawing" Target="../drawings/vmlDrawing6.vml"/><Relationship Id="rId2"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oleObject" Target="../embeddings/oleObject8.bin"/><Relationship Id="rId5" Type="http://schemas.openxmlformats.org/officeDocument/2006/relationships/image" Target="../media/image1.png"/><Relationship Id="rId6" Type="http://schemas.openxmlformats.org/officeDocument/2006/relationships/image" Target="../media/image3.jpeg"/><Relationship Id="rId1" Type="http://schemas.openxmlformats.org/officeDocument/2006/relationships/vmlDrawing" Target="../drawings/vmlDrawing7.vml"/><Relationship Id="rId2"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oleObject" Target="../embeddings/oleObject9.bin"/><Relationship Id="rId5" Type="http://schemas.openxmlformats.org/officeDocument/2006/relationships/image" Target="../media/image1.png"/><Relationship Id="rId6" Type="http://schemas.openxmlformats.org/officeDocument/2006/relationships/image" Target="../media/image3.jpeg"/><Relationship Id="rId1" Type="http://schemas.openxmlformats.org/officeDocument/2006/relationships/vmlDrawing" Target="../drawings/vmlDrawing8.vml"/><Relationship Id="rId2"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oleObject" Target="../embeddings/oleObject10.bin"/><Relationship Id="rId5" Type="http://schemas.openxmlformats.org/officeDocument/2006/relationships/image" Target="../media/image1.png"/><Relationship Id="rId6" Type="http://schemas.openxmlformats.org/officeDocument/2006/relationships/image" Target="../media/image3.jpeg"/><Relationship Id="rId1" Type="http://schemas.openxmlformats.org/officeDocument/2006/relationships/vmlDrawing" Target="../drawings/vmlDrawing9.vml"/><Relationship Id="rId2"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oleObject" Target="../embeddings/oleObject11.bin"/><Relationship Id="rId5" Type="http://schemas.openxmlformats.org/officeDocument/2006/relationships/image" Target="../media/image1.png"/><Relationship Id="rId6" Type="http://schemas.openxmlformats.org/officeDocument/2006/relationships/image" Target="../media/image3.jpeg"/><Relationship Id="rId1" Type="http://schemas.openxmlformats.org/officeDocument/2006/relationships/vmlDrawing" Target="../drawings/vmlDrawing10.vml"/><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EHC Logo.jpg"/>
          <p:cNvPicPr>
            <a:picLocks noChangeAspect="1"/>
          </p:cNvPicPr>
          <p:nvPr userDrawn="1"/>
        </p:nvPicPr>
        <p:blipFill>
          <a:blip r:embed="rId3" cstate="print"/>
          <a:srcRect/>
          <a:stretch>
            <a:fillRect/>
          </a:stretch>
        </p:blipFill>
        <p:spPr bwMode="auto">
          <a:xfrm>
            <a:off x="457200" y="327025"/>
            <a:ext cx="1682750" cy="1090613"/>
          </a:xfrm>
          <a:prstGeom prst="rect">
            <a:avLst/>
          </a:prstGeom>
          <a:noFill/>
          <a:ln w="9525">
            <a:noFill/>
            <a:miter lim="800000"/>
            <a:headEnd/>
            <a:tailEnd/>
          </a:ln>
        </p:spPr>
      </p:pic>
      <p:graphicFrame>
        <p:nvGraphicFramePr>
          <p:cNvPr id="5" name="Object 2"/>
          <p:cNvGraphicFramePr>
            <a:graphicFrameLocks noChangeAspect="1"/>
          </p:cNvGraphicFramePr>
          <p:nvPr/>
        </p:nvGraphicFramePr>
        <p:xfrm>
          <a:off x="76200" y="6475413"/>
          <a:ext cx="1371600" cy="325437"/>
        </p:xfrm>
        <a:graphic>
          <a:graphicData uri="http://schemas.openxmlformats.org/presentationml/2006/ole">
            <mc:AlternateContent xmlns:mc="http://schemas.openxmlformats.org/markup-compatibility/2006">
              <mc:Choice xmlns:v="urn:schemas-microsoft-com:vml" Requires="v">
                <p:oleObj spid="_x0000_s118845" name="Photo Editor Photo" r:id="rId4" imgW="6400000" imgH="1514686" progId="">
                  <p:embed/>
                </p:oleObj>
              </mc:Choice>
              <mc:Fallback>
                <p:oleObj name="Photo Editor Photo" r:id="rId4" imgW="6400000" imgH="1514686" progId="">
                  <p:embed/>
                  <p:pic>
                    <p:nvPicPr>
                      <p:cNvPr id="0" name="Picture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6475413"/>
                        <a:ext cx="1371600" cy="325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11" descr="AHRQ-EHC_logo.jpg"/>
          <p:cNvPicPr>
            <a:picLocks noChangeAspect="1"/>
          </p:cNvPicPr>
          <p:nvPr userDrawn="1"/>
        </p:nvPicPr>
        <p:blipFill>
          <a:blip r:embed="rId6" cstate="print"/>
          <a:srcRect/>
          <a:stretch>
            <a:fillRect/>
          </a:stretch>
        </p:blipFill>
        <p:spPr bwMode="auto">
          <a:xfrm>
            <a:off x="7224713" y="6448425"/>
            <a:ext cx="1754187" cy="328613"/>
          </a:xfrm>
          <a:prstGeom prst="rect">
            <a:avLst/>
          </a:prstGeom>
          <a:noFill/>
          <a:ln w="9525">
            <a:noFill/>
            <a:miter lim="800000"/>
            <a:headEnd/>
            <a:tailEnd/>
          </a:ln>
        </p:spPr>
      </p:pic>
      <p:pic>
        <p:nvPicPr>
          <p:cNvPr id="7" name="Picture 11" descr="AHRQ-EHC_logo.jpg"/>
          <p:cNvPicPr>
            <a:picLocks noChangeAspect="1"/>
          </p:cNvPicPr>
          <p:nvPr userDrawn="1"/>
        </p:nvPicPr>
        <p:blipFill>
          <a:blip r:embed="rId6" cstate="print"/>
          <a:srcRect/>
          <a:stretch>
            <a:fillRect/>
          </a:stretch>
        </p:blipFill>
        <p:spPr bwMode="auto">
          <a:xfrm>
            <a:off x="2133600" y="5410200"/>
            <a:ext cx="5080000" cy="952500"/>
          </a:xfrm>
          <a:prstGeom prst="rect">
            <a:avLst/>
          </a:prstGeom>
          <a:noFill/>
          <a:ln w="9525">
            <a:noFill/>
            <a:miter lim="800000"/>
            <a:headEnd/>
            <a:tailEnd/>
          </a:ln>
        </p:spPr>
      </p:pic>
      <p:sp>
        <p:nvSpPr>
          <p:cNvPr id="8" name="Rectangle 8"/>
          <p:cNvSpPr/>
          <p:nvPr userDrawn="1"/>
        </p:nvSpPr>
        <p:spPr>
          <a:xfrm>
            <a:off x="76200" y="6276975"/>
            <a:ext cx="1371600" cy="5238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9"/>
          <p:cNvSpPr/>
          <p:nvPr userDrawn="1"/>
        </p:nvSpPr>
        <p:spPr>
          <a:xfrm>
            <a:off x="0" y="212725"/>
            <a:ext cx="2673350" cy="16367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aphicFrame>
        <p:nvGraphicFramePr>
          <p:cNvPr id="10" name="Object 3"/>
          <p:cNvGraphicFramePr>
            <a:graphicFrameLocks noChangeAspect="1"/>
          </p:cNvGraphicFramePr>
          <p:nvPr/>
        </p:nvGraphicFramePr>
        <p:xfrm>
          <a:off x="990600" y="381000"/>
          <a:ext cx="7162800" cy="1695450"/>
        </p:xfrm>
        <a:graphic>
          <a:graphicData uri="http://schemas.openxmlformats.org/presentationml/2006/ole">
            <mc:AlternateContent xmlns:mc="http://schemas.openxmlformats.org/markup-compatibility/2006">
              <mc:Choice xmlns:v="urn:schemas-microsoft-com:vml" Requires="v">
                <p:oleObj spid="_x0000_s118846" name="Photo Editor Photo" r:id="rId7" imgW="6400000" imgH="1514686" progId="">
                  <p:embed/>
                </p:oleObj>
              </mc:Choice>
              <mc:Fallback>
                <p:oleObj name="Photo Editor Photo" r:id="rId7" imgW="6400000" imgH="1514686" progId="">
                  <p:embed/>
                  <p:pic>
                    <p:nvPicPr>
                      <p:cNvPr id="0"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81000"/>
                        <a:ext cx="716280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11" name="Rectangle 10"/>
          <p:cNvSpPr/>
          <p:nvPr userDrawn="1"/>
        </p:nvSpPr>
        <p:spPr>
          <a:xfrm>
            <a:off x="6924675" y="6235700"/>
            <a:ext cx="2032000" cy="5238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2" name="Date Placeholder 3"/>
          <p:cNvSpPr>
            <a:spLocks noGrp="1"/>
          </p:cNvSpPr>
          <p:nvPr>
            <p:ph type="dt" sz="half" idx="10"/>
          </p:nvPr>
        </p:nvSpPr>
        <p:spPr/>
        <p:txBody>
          <a:bodyPr/>
          <a:lstStyle>
            <a:lvl1pPr>
              <a:defRPr/>
            </a:lvl1pPr>
          </a:lstStyle>
          <a:p>
            <a:fld id="{2194F9C4-8204-4D48-9E37-35DF018E35E8}" type="datetimeFigureOut">
              <a:rPr lang="en-US"/>
              <a:pPr/>
              <a:t>1/16/13</a:t>
            </a:fld>
            <a:endParaRPr lang="en-US"/>
          </a:p>
        </p:txBody>
      </p:sp>
      <p:sp>
        <p:nvSpPr>
          <p:cNvPr id="13" name="Footer Placeholder 4"/>
          <p:cNvSpPr>
            <a:spLocks noGrp="1"/>
          </p:cNvSpPr>
          <p:nvPr>
            <p:ph type="ftr" sz="quarter" idx="11"/>
          </p:nvPr>
        </p:nvSpPr>
        <p:spPr>
          <a:xfrm>
            <a:off x="457200" y="5019675"/>
            <a:ext cx="8229600" cy="365125"/>
          </a:xfrm>
          <a:prstGeom prst="rect">
            <a:avLst/>
          </a:prstGeom>
        </p:spPr>
        <p:txBody>
          <a:bodyPr/>
          <a:lstStyle>
            <a:lvl1pPr>
              <a:defRPr>
                <a:latin typeface="Arial" charset="0"/>
                <a:ea typeface="ＭＳ Ｐゴシック" charset="0"/>
                <a:cs typeface="+mn-cs"/>
              </a:defRPr>
            </a:lvl1pPr>
          </a:lstStyle>
          <a:p>
            <a:pPr>
              <a:defRPr/>
            </a:pPr>
            <a:endParaRPr lang="en-US"/>
          </a:p>
        </p:txBody>
      </p:sp>
      <p:sp>
        <p:nvSpPr>
          <p:cNvPr id="14" name="Slide Number Placeholder 5"/>
          <p:cNvSpPr>
            <a:spLocks noGrp="1"/>
          </p:cNvSpPr>
          <p:nvPr>
            <p:ph type="sldNum" sz="quarter" idx="12"/>
          </p:nvPr>
        </p:nvSpPr>
        <p:spPr/>
        <p:txBody>
          <a:bodyPr/>
          <a:lstStyle>
            <a:lvl1pPr>
              <a:defRPr/>
            </a:lvl1pPr>
          </a:lstStyle>
          <a:p>
            <a:fld id="{C72C400B-F252-4162-9231-AD8878940A7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2" descr="EHC Logo.jpg"/>
          <p:cNvPicPr>
            <a:picLocks noChangeAspect="1"/>
          </p:cNvPicPr>
          <p:nvPr/>
        </p:nvPicPr>
        <p:blipFill>
          <a:blip r:embed="rId3" cstate="print"/>
          <a:srcRect/>
          <a:stretch>
            <a:fillRect/>
          </a:stretch>
        </p:blipFill>
        <p:spPr bwMode="auto">
          <a:xfrm>
            <a:off x="457200" y="327025"/>
            <a:ext cx="1682750" cy="1090613"/>
          </a:xfrm>
          <a:prstGeom prst="rect">
            <a:avLst/>
          </a:prstGeom>
          <a:noFill/>
          <a:ln w="9525">
            <a:noFill/>
            <a:miter lim="800000"/>
            <a:headEnd/>
            <a:tailEnd/>
          </a:ln>
        </p:spPr>
      </p:pic>
      <p:graphicFrame>
        <p:nvGraphicFramePr>
          <p:cNvPr id="5" name="Object 2"/>
          <p:cNvGraphicFramePr>
            <a:graphicFrameLocks noChangeAspect="1"/>
          </p:cNvGraphicFramePr>
          <p:nvPr/>
        </p:nvGraphicFramePr>
        <p:xfrm>
          <a:off x="76200" y="6475413"/>
          <a:ext cx="1371600" cy="325437"/>
        </p:xfrm>
        <a:graphic>
          <a:graphicData uri="http://schemas.openxmlformats.org/presentationml/2006/ole">
            <mc:AlternateContent xmlns:mc="http://schemas.openxmlformats.org/markup-compatibility/2006">
              <mc:Choice xmlns:v="urn:schemas-microsoft-com:vml" Requires="v">
                <p:oleObj spid="_x0000_s128034" name="Photo Editor Photo" r:id="rId4" imgW="6400000" imgH="1514686" progId="">
                  <p:embed/>
                </p:oleObj>
              </mc:Choice>
              <mc:Fallback>
                <p:oleObj name="Photo Editor Photo" r:id="rId4" imgW="6400000" imgH="1514686" progId="">
                  <p:embed/>
                  <p:pic>
                    <p:nvPicPr>
                      <p:cNvPr id="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6475413"/>
                        <a:ext cx="1371600" cy="325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11" descr="AHRQ-EHC_logo.jpg"/>
          <p:cNvPicPr>
            <a:picLocks noChangeAspect="1"/>
          </p:cNvPicPr>
          <p:nvPr/>
        </p:nvPicPr>
        <p:blipFill>
          <a:blip r:embed="rId6" cstate="print"/>
          <a:srcRect/>
          <a:stretch>
            <a:fillRect/>
          </a:stretch>
        </p:blipFill>
        <p:spPr bwMode="auto">
          <a:xfrm>
            <a:off x="7224713" y="6448425"/>
            <a:ext cx="1754187" cy="32861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984BF684-8D93-4E55-9A12-4351C0117D50}" type="datetimeFigureOut">
              <a:rPr lang="en-US"/>
              <a:pPr/>
              <a:t>1/16/13</a:t>
            </a:fld>
            <a:endParaRPr lang="en-US"/>
          </a:p>
        </p:txBody>
      </p:sp>
      <p:sp>
        <p:nvSpPr>
          <p:cNvPr id="8" name="Footer Placeholder 4"/>
          <p:cNvSpPr>
            <a:spLocks noGrp="1"/>
          </p:cNvSpPr>
          <p:nvPr>
            <p:ph type="ftr" sz="quarter" idx="11"/>
          </p:nvPr>
        </p:nvSpPr>
        <p:spPr>
          <a:xfrm>
            <a:off x="457200" y="5019675"/>
            <a:ext cx="8229600" cy="365125"/>
          </a:xfrm>
          <a:prstGeom prst="rect">
            <a:avLst/>
          </a:prstGeom>
        </p:spPr>
        <p:txBody>
          <a:bodyPr/>
          <a:lstStyle>
            <a:lvl1pPr>
              <a:defRPr>
                <a:latin typeface="Arial" charset="0"/>
                <a:ea typeface="ＭＳ Ｐゴシック" charset="0"/>
                <a:cs typeface="+mn-cs"/>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6BC1F65-CEA1-42C3-8420-56C98A438DB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2" descr="EHC Logo.jpg"/>
          <p:cNvPicPr>
            <a:picLocks noChangeAspect="1"/>
          </p:cNvPicPr>
          <p:nvPr/>
        </p:nvPicPr>
        <p:blipFill>
          <a:blip r:embed="rId3" cstate="print"/>
          <a:srcRect/>
          <a:stretch>
            <a:fillRect/>
          </a:stretch>
        </p:blipFill>
        <p:spPr bwMode="auto">
          <a:xfrm>
            <a:off x="457200" y="327025"/>
            <a:ext cx="1682750" cy="1090613"/>
          </a:xfrm>
          <a:prstGeom prst="rect">
            <a:avLst/>
          </a:prstGeom>
          <a:noFill/>
          <a:ln w="9525">
            <a:noFill/>
            <a:miter lim="800000"/>
            <a:headEnd/>
            <a:tailEnd/>
          </a:ln>
        </p:spPr>
      </p:pic>
      <p:graphicFrame>
        <p:nvGraphicFramePr>
          <p:cNvPr id="5" name="Object 2"/>
          <p:cNvGraphicFramePr>
            <a:graphicFrameLocks noChangeAspect="1"/>
          </p:cNvGraphicFramePr>
          <p:nvPr/>
        </p:nvGraphicFramePr>
        <p:xfrm>
          <a:off x="76200" y="6475413"/>
          <a:ext cx="1371600" cy="325437"/>
        </p:xfrm>
        <a:graphic>
          <a:graphicData uri="http://schemas.openxmlformats.org/presentationml/2006/ole">
            <mc:AlternateContent xmlns:mc="http://schemas.openxmlformats.org/markup-compatibility/2006">
              <mc:Choice xmlns:v="urn:schemas-microsoft-com:vml" Requires="v">
                <p:oleObj spid="_x0000_s129058" name="Photo Editor Photo" r:id="rId4" imgW="6400000" imgH="1514686" progId="">
                  <p:embed/>
                </p:oleObj>
              </mc:Choice>
              <mc:Fallback>
                <p:oleObj name="Photo Editor Photo" r:id="rId4" imgW="6400000" imgH="1514686" progId="">
                  <p:embed/>
                  <p:pic>
                    <p:nvPicPr>
                      <p:cNvPr id="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6475413"/>
                        <a:ext cx="1371600" cy="325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11" descr="AHRQ-EHC_logo.jpg"/>
          <p:cNvPicPr>
            <a:picLocks noChangeAspect="1"/>
          </p:cNvPicPr>
          <p:nvPr/>
        </p:nvPicPr>
        <p:blipFill>
          <a:blip r:embed="rId6" cstate="print"/>
          <a:srcRect/>
          <a:stretch>
            <a:fillRect/>
          </a:stretch>
        </p:blipFill>
        <p:spPr bwMode="auto">
          <a:xfrm>
            <a:off x="7224713" y="6448425"/>
            <a:ext cx="1754187" cy="328613"/>
          </a:xfrm>
          <a:prstGeom prst="rect">
            <a:avLst/>
          </a:prstGeom>
          <a:noFill/>
          <a:ln w="9525">
            <a:noFill/>
            <a:miter lim="800000"/>
            <a:headEnd/>
            <a:tailEnd/>
          </a:ln>
        </p:spPr>
      </p:pic>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0265C749-70F9-4C09-90A0-BBA0AE6018FB}" type="datetimeFigureOut">
              <a:rPr lang="en-US"/>
              <a:pPr/>
              <a:t>1/16/13</a:t>
            </a:fld>
            <a:endParaRPr lang="en-US"/>
          </a:p>
        </p:txBody>
      </p:sp>
      <p:sp>
        <p:nvSpPr>
          <p:cNvPr id="8" name="Footer Placeholder 4"/>
          <p:cNvSpPr>
            <a:spLocks noGrp="1"/>
          </p:cNvSpPr>
          <p:nvPr>
            <p:ph type="ftr" sz="quarter" idx="11"/>
          </p:nvPr>
        </p:nvSpPr>
        <p:spPr>
          <a:xfrm>
            <a:off x="457200" y="5019675"/>
            <a:ext cx="8229600" cy="365125"/>
          </a:xfrm>
          <a:prstGeom prst="rect">
            <a:avLst/>
          </a:prstGeom>
        </p:spPr>
        <p:txBody>
          <a:bodyPr/>
          <a:lstStyle>
            <a:lvl1pPr>
              <a:defRPr>
                <a:latin typeface="Arial" charset="0"/>
                <a:ea typeface="ＭＳ Ｐゴシック" charset="0"/>
                <a:cs typeface="+mn-cs"/>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DB027F96-D19D-4DEC-AEF4-25880EF7F0D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Chart and Text">
    <p:spTree>
      <p:nvGrpSpPr>
        <p:cNvPr id="1" name=""/>
        <p:cNvGrpSpPr/>
        <p:nvPr/>
      </p:nvGrpSpPr>
      <p:grpSpPr>
        <a:xfrm>
          <a:off x="0" y="0"/>
          <a:ext cx="0" cy="0"/>
          <a:chOff x="0" y="0"/>
          <a:chExt cx="0" cy="0"/>
        </a:xfrm>
      </p:grpSpPr>
      <p:pic>
        <p:nvPicPr>
          <p:cNvPr id="5" name="Picture 2" descr="EHC Logo.jpg"/>
          <p:cNvPicPr>
            <a:picLocks noChangeAspect="1"/>
          </p:cNvPicPr>
          <p:nvPr/>
        </p:nvPicPr>
        <p:blipFill>
          <a:blip r:embed="rId3" cstate="print"/>
          <a:srcRect/>
          <a:stretch>
            <a:fillRect/>
          </a:stretch>
        </p:blipFill>
        <p:spPr bwMode="auto">
          <a:xfrm>
            <a:off x="457200" y="327025"/>
            <a:ext cx="1682750" cy="1090613"/>
          </a:xfrm>
          <a:prstGeom prst="rect">
            <a:avLst/>
          </a:prstGeom>
          <a:noFill/>
          <a:ln w="9525">
            <a:noFill/>
            <a:miter lim="800000"/>
            <a:headEnd/>
            <a:tailEnd/>
          </a:ln>
        </p:spPr>
      </p:pic>
      <p:graphicFrame>
        <p:nvGraphicFramePr>
          <p:cNvPr id="7" name="Object 384"/>
          <p:cNvGraphicFramePr>
            <a:graphicFrameLocks noChangeAspect="1"/>
          </p:cNvGraphicFramePr>
          <p:nvPr/>
        </p:nvGraphicFramePr>
        <p:xfrm>
          <a:off x="76200" y="6475413"/>
          <a:ext cx="1371600" cy="325437"/>
        </p:xfrm>
        <a:graphic>
          <a:graphicData uri="http://schemas.openxmlformats.org/presentationml/2006/ole">
            <mc:AlternateContent xmlns:mc="http://schemas.openxmlformats.org/markup-compatibility/2006">
              <mc:Choice xmlns:v="urn:schemas-microsoft-com:vml" Requires="v">
                <p:oleObj spid="_x0000_s130082" name="Photo Editor Photo" r:id="rId4" imgW="6400000" imgH="1514686" progId="">
                  <p:embed/>
                </p:oleObj>
              </mc:Choice>
              <mc:Fallback>
                <p:oleObj name="Photo Editor Photo" r:id="rId4" imgW="6400000" imgH="1514686" progId="">
                  <p:embed/>
                  <p:pic>
                    <p:nvPicPr>
                      <p:cNvPr id="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6475413"/>
                        <a:ext cx="1371600" cy="325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11" descr="AHRQ-EHC_logo.jpg"/>
          <p:cNvPicPr>
            <a:picLocks noChangeAspect="1"/>
          </p:cNvPicPr>
          <p:nvPr/>
        </p:nvPicPr>
        <p:blipFill>
          <a:blip r:embed="rId6" cstate="print"/>
          <a:srcRect/>
          <a:stretch>
            <a:fillRect/>
          </a:stretch>
        </p:blipFill>
        <p:spPr bwMode="auto">
          <a:xfrm>
            <a:off x="7224713" y="6448425"/>
            <a:ext cx="1754187" cy="328613"/>
          </a:xfrm>
          <a:prstGeom prst="rect">
            <a:avLst/>
          </a:prstGeom>
          <a:noFill/>
          <a:ln w="9525">
            <a:noFill/>
            <a:miter lim="800000"/>
            <a:headEnd/>
            <a:tailEnd/>
          </a:ln>
        </p:spPr>
      </p:pic>
      <p:sp>
        <p:nvSpPr>
          <p:cNvPr id="2" name="Title 1"/>
          <p:cNvSpPr>
            <a:spLocks noGrp="1"/>
          </p:cNvSpPr>
          <p:nvPr>
            <p:ph type="title"/>
          </p:nvPr>
        </p:nvSpPr>
        <p:spPr/>
        <p:txBody>
          <a:bodyPr/>
          <a:lstStyle>
            <a:lvl1pPr>
              <a:defRPr sz="2800"/>
            </a:lvl1pPr>
          </a:lstStyle>
          <a:p>
            <a:r>
              <a:rPr lang="en-US" smtClean="0"/>
              <a:t>Click to edit Master title style</a:t>
            </a:r>
            <a:endParaRPr lang="en-US"/>
          </a:p>
        </p:txBody>
      </p:sp>
      <p:sp>
        <p:nvSpPr>
          <p:cNvPr id="3" name="Chart Placeholder 2"/>
          <p:cNvSpPr>
            <a:spLocks noGrp="1"/>
          </p:cNvSpPr>
          <p:nvPr>
            <p:ph type="chart" sz="half" idx="1"/>
          </p:nvPr>
        </p:nvSpPr>
        <p:spPr>
          <a:xfrm>
            <a:off x="457200" y="1295400"/>
            <a:ext cx="4038600" cy="4830763"/>
          </a:xfrm>
          <a:prstGeom prst="rect">
            <a:avLst/>
          </a:prstGeom>
        </p:spPr>
        <p:txBody>
          <a:bodyPr/>
          <a:lstStyle/>
          <a:p>
            <a:pPr lvl="0"/>
            <a:r>
              <a:rPr lang="en-US" noProof="0" smtClean="0"/>
              <a:t>Click icon to add chart</a:t>
            </a:r>
            <a:endParaRPr lang="en-US" noProof="0" dirty="0"/>
          </a:p>
        </p:txBody>
      </p:sp>
      <p:sp>
        <p:nvSpPr>
          <p:cNvPr id="6" name="Text Placeholder 2"/>
          <p:cNvSpPr>
            <a:spLocks noGrp="1"/>
          </p:cNvSpPr>
          <p:nvPr>
            <p:ph type="body" sz="half" idx="10"/>
          </p:nvPr>
        </p:nvSpPr>
        <p:spPr>
          <a:xfrm>
            <a:off x="4648200" y="1295400"/>
            <a:ext cx="4038600" cy="4830763"/>
          </a:xfrm>
          <a:prstGeom prst="rect">
            <a:avLst/>
          </a:prstGeom>
        </p:spPr>
        <p:txBody>
          <a:bodyPr lIns="0" tIns="0" rIns="0" bIns="0"/>
          <a:lstStyle>
            <a:lvl1pPr>
              <a:lnSpc>
                <a:spcPct val="100000"/>
              </a:lnSpc>
              <a:buSzPct val="100000"/>
              <a:buFont typeface="Wingdings 2" pitchFamily="18" charset="2"/>
              <a:buChar char=""/>
              <a:defRPr sz="2400"/>
            </a:lvl1pPr>
            <a:lvl2pPr marL="569913" indent="-284163">
              <a:lnSpc>
                <a:spcPct val="100000"/>
              </a:lnSpc>
              <a:buSzPct val="100000"/>
              <a:buFont typeface="Wingdings 2" pitchFamily="18" charset="2"/>
              <a:buChar char=""/>
              <a:defRPr sz="2200"/>
            </a:lvl2pPr>
            <a:lvl3pPr marL="855663" indent="-284163">
              <a:lnSpc>
                <a:spcPct val="100000"/>
              </a:lnSpc>
              <a:buSzPct val="100000"/>
              <a:buFont typeface="Wingdings 2" pitchFamily="18" charset="2"/>
              <a:buChar char=""/>
              <a:defRPr sz="2000"/>
            </a:lvl3pPr>
            <a:lvl4pPr marL="1085850" indent="-230188">
              <a:lnSpc>
                <a:spcPct val="100000"/>
              </a:lnSpc>
              <a:buSzPct val="100000"/>
              <a:buFont typeface="Wingdings 2" pitchFamily="18" charset="2"/>
              <a:buNone/>
              <a:defRPr sz="1800"/>
            </a:lvl4pPr>
            <a:lvl5pPr marL="1312863" indent="-227013">
              <a:lnSpc>
                <a:spcPct val="100000"/>
              </a:lnSpc>
              <a:buSzPct val="100000"/>
              <a:buFont typeface="Wingdings 2" pitchFamily="18"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2" descr="EHC Logo.jpg"/>
          <p:cNvPicPr>
            <a:picLocks noChangeAspect="1"/>
          </p:cNvPicPr>
          <p:nvPr/>
        </p:nvPicPr>
        <p:blipFill>
          <a:blip r:embed="rId3" cstate="print"/>
          <a:srcRect/>
          <a:stretch>
            <a:fillRect/>
          </a:stretch>
        </p:blipFill>
        <p:spPr bwMode="auto">
          <a:xfrm>
            <a:off x="457200" y="327025"/>
            <a:ext cx="1682750" cy="1090613"/>
          </a:xfrm>
          <a:prstGeom prst="rect">
            <a:avLst/>
          </a:prstGeom>
          <a:noFill/>
          <a:ln w="9525">
            <a:noFill/>
            <a:miter lim="800000"/>
            <a:headEnd/>
            <a:tailEnd/>
          </a:ln>
        </p:spPr>
      </p:pic>
      <p:graphicFrame>
        <p:nvGraphicFramePr>
          <p:cNvPr id="5" name="Object 2"/>
          <p:cNvGraphicFramePr>
            <a:graphicFrameLocks noChangeAspect="1"/>
          </p:cNvGraphicFramePr>
          <p:nvPr/>
        </p:nvGraphicFramePr>
        <p:xfrm>
          <a:off x="76200" y="6475413"/>
          <a:ext cx="1371600" cy="325437"/>
        </p:xfrm>
        <a:graphic>
          <a:graphicData uri="http://schemas.openxmlformats.org/presentationml/2006/ole">
            <mc:AlternateContent xmlns:mc="http://schemas.openxmlformats.org/markup-compatibility/2006">
              <mc:Choice xmlns:v="urn:schemas-microsoft-com:vml" Requires="v">
                <p:oleObj spid="_x0000_s119842" name="Photo Editor Photo" r:id="rId4" imgW="6400000" imgH="1514686" progId="">
                  <p:embed/>
                </p:oleObj>
              </mc:Choice>
              <mc:Fallback>
                <p:oleObj name="Photo Editor Photo" r:id="rId4" imgW="6400000" imgH="1514686" progId="">
                  <p:embed/>
                  <p:pic>
                    <p:nvPicPr>
                      <p:cNvPr id="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6475413"/>
                        <a:ext cx="1371600" cy="325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11" descr="AHRQ-EHC_logo.jpg"/>
          <p:cNvPicPr>
            <a:picLocks noChangeAspect="1"/>
          </p:cNvPicPr>
          <p:nvPr/>
        </p:nvPicPr>
        <p:blipFill>
          <a:blip r:embed="rId6" cstate="print"/>
          <a:srcRect/>
          <a:stretch>
            <a:fillRect/>
          </a:stretch>
        </p:blipFill>
        <p:spPr bwMode="auto">
          <a:xfrm>
            <a:off x="7224713" y="6448425"/>
            <a:ext cx="1754187" cy="32861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4F1F8013-89D5-49F0-B096-E80BDE033ED3}" type="datetimeFigureOut">
              <a:rPr lang="en-US"/>
              <a:pPr/>
              <a:t>1/16/13</a:t>
            </a:fld>
            <a:endParaRPr lang="en-US"/>
          </a:p>
        </p:txBody>
      </p:sp>
      <p:sp>
        <p:nvSpPr>
          <p:cNvPr id="8" name="Footer Placeholder 4"/>
          <p:cNvSpPr>
            <a:spLocks noGrp="1"/>
          </p:cNvSpPr>
          <p:nvPr>
            <p:ph type="ftr" sz="quarter" idx="11"/>
          </p:nvPr>
        </p:nvSpPr>
        <p:spPr>
          <a:xfrm>
            <a:off x="457200" y="5019675"/>
            <a:ext cx="8229600" cy="365125"/>
          </a:xfrm>
          <a:prstGeom prst="rect">
            <a:avLst/>
          </a:prstGeom>
        </p:spPr>
        <p:txBody>
          <a:bodyPr/>
          <a:lstStyle>
            <a:lvl1pPr>
              <a:defRPr>
                <a:latin typeface="Arial" charset="0"/>
                <a:ea typeface="ＭＳ Ｐゴシック" charset="0"/>
                <a:cs typeface="+mn-cs"/>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A013D56-81BA-4CFC-9760-C56E21D7984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2" descr="EHC Logo.jpg"/>
          <p:cNvPicPr>
            <a:picLocks noChangeAspect="1"/>
          </p:cNvPicPr>
          <p:nvPr/>
        </p:nvPicPr>
        <p:blipFill>
          <a:blip r:embed="rId3" cstate="print"/>
          <a:srcRect/>
          <a:stretch>
            <a:fillRect/>
          </a:stretch>
        </p:blipFill>
        <p:spPr bwMode="auto">
          <a:xfrm>
            <a:off x="457200" y="327025"/>
            <a:ext cx="1682750" cy="1090613"/>
          </a:xfrm>
          <a:prstGeom prst="rect">
            <a:avLst/>
          </a:prstGeom>
          <a:noFill/>
          <a:ln w="9525">
            <a:noFill/>
            <a:miter lim="800000"/>
            <a:headEnd/>
            <a:tailEnd/>
          </a:ln>
        </p:spPr>
      </p:pic>
      <p:graphicFrame>
        <p:nvGraphicFramePr>
          <p:cNvPr id="5" name="Object 2"/>
          <p:cNvGraphicFramePr>
            <a:graphicFrameLocks noChangeAspect="1"/>
          </p:cNvGraphicFramePr>
          <p:nvPr/>
        </p:nvGraphicFramePr>
        <p:xfrm>
          <a:off x="76200" y="6475413"/>
          <a:ext cx="1371600" cy="325437"/>
        </p:xfrm>
        <a:graphic>
          <a:graphicData uri="http://schemas.openxmlformats.org/presentationml/2006/ole">
            <mc:AlternateContent xmlns:mc="http://schemas.openxmlformats.org/markup-compatibility/2006">
              <mc:Choice xmlns:v="urn:schemas-microsoft-com:vml" Requires="v">
                <p:oleObj spid="_x0000_s120866" name="Photo Editor Photo" r:id="rId4" imgW="6400000" imgH="1514686" progId="">
                  <p:embed/>
                </p:oleObj>
              </mc:Choice>
              <mc:Fallback>
                <p:oleObj name="Photo Editor Photo" r:id="rId4" imgW="6400000" imgH="1514686" progId="">
                  <p:embed/>
                  <p:pic>
                    <p:nvPicPr>
                      <p:cNvPr id="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6475413"/>
                        <a:ext cx="1371600" cy="325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11" descr="AHRQ-EHC_logo.jpg"/>
          <p:cNvPicPr>
            <a:picLocks noChangeAspect="1"/>
          </p:cNvPicPr>
          <p:nvPr/>
        </p:nvPicPr>
        <p:blipFill>
          <a:blip r:embed="rId6" cstate="print"/>
          <a:srcRect/>
          <a:stretch>
            <a:fillRect/>
          </a:stretch>
        </p:blipFill>
        <p:spPr bwMode="auto">
          <a:xfrm>
            <a:off x="7224713" y="6448425"/>
            <a:ext cx="1754187" cy="328613"/>
          </a:xfrm>
          <a:prstGeom prst="rect">
            <a:avLst/>
          </a:prstGeom>
          <a:noFill/>
          <a:ln w="9525">
            <a:noFill/>
            <a:miter lim="800000"/>
            <a:headEnd/>
            <a:tailEnd/>
          </a:ln>
        </p:spPr>
      </p:pic>
      <p:sp>
        <p:nvSpPr>
          <p:cNvPr id="2" name="Title 1"/>
          <p:cNvSpPr>
            <a:spLocks noGrp="1"/>
          </p:cNvSpPr>
          <p:nvPr>
            <p:ph type="title"/>
          </p:nvPr>
        </p:nvSpPr>
        <p:spPr>
          <a:xfrm>
            <a:off x="722313" y="290671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29804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fld id="{2CBFB769-667F-48B7-A4D7-607082B78A75}" type="datetimeFigureOut">
              <a:rPr lang="en-US"/>
              <a:pPr/>
              <a:t>1/16/13</a:t>
            </a:fld>
            <a:endParaRPr lang="en-US"/>
          </a:p>
        </p:txBody>
      </p:sp>
      <p:sp>
        <p:nvSpPr>
          <p:cNvPr id="8" name="Footer Placeholder 4"/>
          <p:cNvSpPr>
            <a:spLocks noGrp="1"/>
          </p:cNvSpPr>
          <p:nvPr>
            <p:ph type="ftr" sz="quarter" idx="11"/>
          </p:nvPr>
        </p:nvSpPr>
        <p:spPr>
          <a:xfrm>
            <a:off x="457200" y="5019675"/>
            <a:ext cx="8229600" cy="365125"/>
          </a:xfrm>
          <a:prstGeom prst="rect">
            <a:avLst/>
          </a:prstGeom>
        </p:spPr>
        <p:txBody>
          <a:bodyPr/>
          <a:lstStyle>
            <a:lvl1pPr>
              <a:defRPr>
                <a:latin typeface="Arial" charset="0"/>
                <a:ea typeface="ＭＳ Ｐゴシック" charset="0"/>
                <a:cs typeface="+mn-cs"/>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F899FB2-F9B0-4D1D-85D5-D5C457E1CF8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2" descr="EHC Logo.jpg"/>
          <p:cNvPicPr>
            <a:picLocks noChangeAspect="1"/>
          </p:cNvPicPr>
          <p:nvPr/>
        </p:nvPicPr>
        <p:blipFill>
          <a:blip r:embed="rId3" cstate="print"/>
          <a:srcRect/>
          <a:stretch>
            <a:fillRect/>
          </a:stretch>
        </p:blipFill>
        <p:spPr bwMode="auto">
          <a:xfrm>
            <a:off x="457200" y="327025"/>
            <a:ext cx="1682750" cy="1090613"/>
          </a:xfrm>
          <a:prstGeom prst="rect">
            <a:avLst/>
          </a:prstGeom>
          <a:noFill/>
          <a:ln w="9525">
            <a:noFill/>
            <a:miter lim="800000"/>
            <a:headEnd/>
            <a:tailEnd/>
          </a:ln>
        </p:spPr>
      </p:pic>
      <p:graphicFrame>
        <p:nvGraphicFramePr>
          <p:cNvPr id="6" name="Object 2"/>
          <p:cNvGraphicFramePr>
            <a:graphicFrameLocks noChangeAspect="1"/>
          </p:cNvGraphicFramePr>
          <p:nvPr/>
        </p:nvGraphicFramePr>
        <p:xfrm>
          <a:off x="76200" y="6475413"/>
          <a:ext cx="1371600" cy="325437"/>
        </p:xfrm>
        <a:graphic>
          <a:graphicData uri="http://schemas.openxmlformats.org/presentationml/2006/ole">
            <mc:AlternateContent xmlns:mc="http://schemas.openxmlformats.org/markup-compatibility/2006">
              <mc:Choice xmlns:v="urn:schemas-microsoft-com:vml" Requires="v">
                <p:oleObj spid="_x0000_s121890" name="Photo Editor Photo" r:id="rId4" imgW="6400000" imgH="1514686" progId="">
                  <p:embed/>
                </p:oleObj>
              </mc:Choice>
              <mc:Fallback>
                <p:oleObj name="Photo Editor Photo" r:id="rId4" imgW="6400000" imgH="1514686" progId="">
                  <p:embed/>
                  <p:pic>
                    <p:nvPicPr>
                      <p:cNvPr id="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6475413"/>
                        <a:ext cx="1371600" cy="325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11" descr="AHRQ-EHC_logo.jpg"/>
          <p:cNvPicPr>
            <a:picLocks noChangeAspect="1"/>
          </p:cNvPicPr>
          <p:nvPr/>
        </p:nvPicPr>
        <p:blipFill>
          <a:blip r:embed="rId6" cstate="print"/>
          <a:srcRect/>
          <a:stretch>
            <a:fillRect/>
          </a:stretch>
        </p:blipFill>
        <p:spPr bwMode="auto">
          <a:xfrm>
            <a:off x="7224713" y="6448425"/>
            <a:ext cx="1754187" cy="32861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fld id="{4F17CDE4-60BA-421B-8195-0EF49A8A41C3}" type="datetimeFigureOut">
              <a:rPr lang="en-US"/>
              <a:pPr/>
              <a:t>1/16/13</a:t>
            </a:fld>
            <a:endParaRPr lang="en-US"/>
          </a:p>
        </p:txBody>
      </p:sp>
      <p:sp>
        <p:nvSpPr>
          <p:cNvPr id="9" name="Footer Placeholder 4"/>
          <p:cNvSpPr>
            <a:spLocks noGrp="1"/>
          </p:cNvSpPr>
          <p:nvPr>
            <p:ph type="ftr" sz="quarter" idx="11"/>
          </p:nvPr>
        </p:nvSpPr>
        <p:spPr>
          <a:xfrm>
            <a:off x="457200" y="5019675"/>
            <a:ext cx="8229600" cy="365125"/>
          </a:xfrm>
          <a:prstGeom prst="rect">
            <a:avLst/>
          </a:prstGeom>
        </p:spPr>
        <p:txBody>
          <a:bodyPr/>
          <a:lstStyle>
            <a:lvl1pPr>
              <a:defRPr>
                <a:latin typeface="Arial" charset="0"/>
                <a:ea typeface="ＭＳ Ｐゴシック" charset="0"/>
                <a:cs typeface="+mn-cs"/>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6E063C69-0818-456C-A6F7-AC0B071D348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2" descr="EHC Logo.jpg"/>
          <p:cNvPicPr>
            <a:picLocks noChangeAspect="1"/>
          </p:cNvPicPr>
          <p:nvPr/>
        </p:nvPicPr>
        <p:blipFill>
          <a:blip r:embed="rId3" cstate="print"/>
          <a:srcRect/>
          <a:stretch>
            <a:fillRect/>
          </a:stretch>
        </p:blipFill>
        <p:spPr bwMode="auto">
          <a:xfrm>
            <a:off x="457200" y="327025"/>
            <a:ext cx="1682750" cy="1090613"/>
          </a:xfrm>
          <a:prstGeom prst="rect">
            <a:avLst/>
          </a:prstGeom>
          <a:noFill/>
          <a:ln w="9525">
            <a:noFill/>
            <a:miter lim="800000"/>
            <a:headEnd/>
            <a:tailEnd/>
          </a:ln>
        </p:spPr>
      </p:pic>
      <p:graphicFrame>
        <p:nvGraphicFramePr>
          <p:cNvPr id="8" name="Object 2"/>
          <p:cNvGraphicFramePr>
            <a:graphicFrameLocks noChangeAspect="1"/>
          </p:cNvGraphicFramePr>
          <p:nvPr/>
        </p:nvGraphicFramePr>
        <p:xfrm>
          <a:off x="76200" y="6475413"/>
          <a:ext cx="1371600" cy="325437"/>
        </p:xfrm>
        <a:graphic>
          <a:graphicData uri="http://schemas.openxmlformats.org/presentationml/2006/ole">
            <mc:AlternateContent xmlns:mc="http://schemas.openxmlformats.org/markup-compatibility/2006">
              <mc:Choice xmlns:v="urn:schemas-microsoft-com:vml" Requires="v">
                <p:oleObj spid="_x0000_s122914" name="Photo Editor Photo" r:id="rId4" imgW="6400000" imgH="1514686" progId="">
                  <p:embed/>
                </p:oleObj>
              </mc:Choice>
              <mc:Fallback>
                <p:oleObj name="Photo Editor Photo" r:id="rId4" imgW="6400000" imgH="1514686" progId="">
                  <p:embed/>
                  <p:pic>
                    <p:nvPicPr>
                      <p:cNvPr id="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6475413"/>
                        <a:ext cx="1371600" cy="325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11" descr="AHRQ-EHC_logo.jpg"/>
          <p:cNvPicPr>
            <a:picLocks noChangeAspect="1"/>
          </p:cNvPicPr>
          <p:nvPr/>
        </p:nvPicPr>
        <p:blipFill>
          <a:blip r:embed="rId6" cstate="print"/>
          <a:srcRect/>
          <a:stretch>
            <a:fillRect/>
          </a:stretch>
        </p:blipFill>
        <p:spPr bwMode="auto">
          <a:xfrm>
            <a:off x="7224713" y="6448425"/>
            <a:ext cx="1754187" cy="328613"/>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p:txBody>
          <a:bodyPr/>
          <a:lstStyle>
            <a:lvl1pPr>
              <a:defRPr/>
            </a:lvl1pPr>
          </a:lstStyle>
          <a:p>
            <a:fld id="{F5F97A50-094F-4269-842F-01ACA8D43869}" type="datetimeFigureOut">
              <a:rPr lang="en-US"/>
              <a:pPr/>
              <a:t>1/16/13</a:t>
            </a:fld>
            <a:endParaRPr lang="en-US"/>
          </a:p>
        </p:txBody>
      </p:sp>
      <p:sp>
        <p:nvSpPr>
          <p:cNvPr id="11" name="Footer Placeholder 4"/>
          <p:cNvSpPr>
            <a:spLocks noGrp="1"/>
          </p:cNvSpPr>
          <p:nvPr>
            <p:ph type="ftr" sz="quarter" idx="11"/>
          </p:nvPr>
        </p:nvSpPr>
        <p:spPr>
          <a:xfrm>
            <a:off x="457200" y="5019675"/>
            <a:ext cx="8229600" cy="365125"/>
          </a:xfrm>
          <a:prstGeom prst="rect">
            <a:avLst/>
          </a:prstGeom>
        </p:spPr>
        <p:txBody>
          <a:bodyPr/>
          <a:lstStyle>
            <a:lvl1pPr>
              <a:defRPr>
                <a:latin typeface="Arial" charset="0"/>
                <a:ea typeface="ＭＳ Ｐゴシック" charset="0"/>
                <a:cs typeface="+mn-cs"/>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fld id="{33182253-1AFD-4194-A816-BD575DE47EC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8" descr="EHC Logo.jpg"/>
          <p:cNvPicPr>
            <a:picLocks noChangeAspect="1"/>
          </p:cNvPicPr>
          <p:nvPr/>
        </p:nvPicPr>
        <p:blipFill>
          <a:blip r:embed="rId3" cstate="print"/>
          <a:srcRect/>
          <a:stretch>
            <a:fillRect/>
          </a:stretch>
        </p:blipFill>
        <p:spPr bwMode="auto">
          <a:xfrm>
            <a:off x="457200" y="327025"/>
            <a:ext cx="1682750" cy="1090613"/>
          </a:xfrm>
          <a:prstGeom prst="rect">
            <a:avLst/>
          </a:prstGeom>
          <a:noFill/>
          <a:ln w="9525">
            <a:noFill/>
            <a:miter lim="800000"/>
            <a:headEnd/>
            <a:tailEnd/>
          </a:ln>
        </p:spPr>
      </p:pic>
      <p:graphicFrame>
        <p:nvGraphicFramePr>
          <p:cNvPr id="4" name="Object 2"/>
          <p:cNvGraphicFramePr>
            <a:graphicFrameLocks noChangeAspect="1"/>
          </p:cNvGraphicFramePr>
          <p:nvPr/>
        </p:nvGraphicFramePr>
        <p:xfrm>
          <a:off x="76200" y="6475413"/>
          <a:ext cx="1371600" cy="325437"/>
        </p:xfrm>
        <a:graphic>
          <a:graphicData uri="http://schemas.openxmlformats.org/presentationml/2006/ole">
            <mc:AlternateContent xmlns:mc="http://schemas.openxmlformats.org/markup-compatibility/2006">
              <mc:Choice xmlns:v="urn:schemas-microsoft-com:vml" Requires="v">
                <p:oleObj spid="_x0000_s123938" name="Photo Editor Photo" r:id="rId4" imgW="6400000" imgH="1514686" progId="">
                  <p:embed/>
                </p:oleObj>
              </mc:Choice>
              <mc:Fallback>
                <p:oleObj name="Photo Editor Photo" r:id="rId4" imgW="6400000" imgH="1514686" progId="">
                  <p:embed/>
                  <p:pic>
                    <p:nvPicPr>
                      <p:cNvPr id="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6475413"/>
                        <a:ext cx="1371600" cy="325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11" descr="AHRQ-EHC_logo.jpg"/>
          <p:cNvPicPr>
            <a:picLocks noChangeAspect="1"/>
          </p:cNvPicPr>
          <p:nvPr/>
        </p:nvPicPr>
        <p:blipFill>
          <a:blip r:embed="rId6" cstate="print"/>
          <a:srcRect/>
          <a:stretch>
            <a:fillRect/>
          </a:stretch>
        </p:blipFill>
        <p:spPr bwMode="auto">
          <a:xfrm>
            <a:off x="7224713" y="6448425"/>
            <a:ext cx="1754187" cy="32861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3"/>
          <p:cNvSpPr>
            <a:spLocks noGrp="1"/>
          </p:cNvSpPr>
          <p:nvPr>
            <p:ph type="dt" sz="half" idx="10"/>
          </p:nvPr>
        </p:nvSpPr>
        <p:spPr/>
        <p:txBody>
          <a:bodyPr/>
          <a:lstStyle>
            <a:lvl1pPr>
              <a:defRPr/>
            </a:lvl1pPr>
          </a:lstStyle>
          <a:p>
            <a:fld id="{995D9BE6-14B4-4CDA-9505-0029EF25BF2E}" type="datetimeFigureOut">
              <a:rPr lang="en-US"/>
              <a:pPr/>
              <a:t>1/16/13</a:t>
            </a:fld>
            <a:endParaRPr lang="en-US"/>
          </a:p>
        </p:txBody>
      </p:sp>
      <p:sp>
        <p:nvSpPr>
          <p:cNvPr id="7" name="Footer Placeholder 4"/>
          <p:cNvSpPr>
            <a:spLocks noGrp="1"/>
          </p:cNvSpPr>
          <p:nvPr>
            <p:ph type="ftr" sz="quarter" idx="11"/>
          </p:nvPr>
        </p:nvSpPr>
        <p:spPr>
          <a:xfrm>
            <a:off x="457200" y="5019675"/>
            <a:ext cx="8229600" cy="365125"/>
          </a:xfrm>
          <a:prstGeom prst="rect">
            <a:avLst/>
          </a:prstGeom>
        </p:spPr>
        <p:txBody>
          <a:bodyPr/>
          <a:lstStyle>
            <a:lvl1pPr>
              <a:defRPr>
                <a:latin typeface="Arial" charset="0"/>
                <a:ea typeface="ＭＳ Ｐゴシック" charset="0"/>
                <a:cs typeface="+mn-cs"/>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3A8CC0F9-B7BA-4A43-8B93-FF8BD20FAA3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2" descr="EHC Logo.jpg"/>
          <p:cNvPicPr>
            <a:picLocks noChangeAspect="1"/>
          </p:cNvPicPr>
          <p:nvPr/>
        </p:nvPicPr>
        <p:blipFill>
          <a:blip r:embed="rId3" cstate="print"/>
          <a:srcRect/>
          <a:stretch>
            <a:fillRect/>
          </a:stretch>
        </p:blipFill>
        <p:spPr bwMode="auto">
          <a:xfrm>
            <a:off x="457200" y="327025"/>
            <a:ext cx="1682750" cy="1090613"/>
          </a:xfrm>
          <a:prstGeom prst="rect">
            <a:avLst/>
          </a:prstGeom>
          <a:noFill/>
          <a:ln w="9525">
            <a:noFill/>
            <a:miter lim="800000"/>
            <a:headEnd/>
            <a:tailEnd/>
          </a:ln>
        </p:spPr>
      </p:pic>
      <p:graphicFrame>
        <p:nvGraphicFramePr>
          <p:cNvPr id="3" name="Object 9"/>
          <p:cNvGraphicFramePr>
            <a:graphicFrameLocks noChangeAspect="1"/>
          </p:cNvGraphicFramePr>
          <p:nvPr/>
        </p:nvGraphicFramePr>
        <p:xfrm>
          <a:off x="76200" y="6475413"/>
          <a:ext cx="1371600" cy="325437"/>
        </p:xfrm>
        <a:graphic>
          <a:graphicData uri="http://schemas.openxmlformats.org/presentationml/2006/ole">
            <mc:AlternateContent xmlns:mc="http://schemas.openxmlformats.org/markup-compatibility/2006">
              <mc:Choice xmlns:v="urn:schemas-microsoft-com:vml" Requires="v">
                <p:oleObj spid="_x0000_s124962" name="Photo Editor Photo" r:id="rId4" imgW="6400000" imgH="1514686" progId="">
                  <p:embed/>
                </p:oleObj>
              </mc:Choice>
              <mc:Fallback>
                <p:oleObj name="Photo Editor Photo" r:id="rId4" imgW="6400000" imgH="1514686" progId="">
                  <p:embed/>
                  <p:pic>
                    <p:nvPicPr>
                      <p:cNvPr id="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6475413"/>
                        <a:ext cx="1371600" cy="325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11" descr="AHRQ-EHC_logo.jpg"/>
          <p:cNvPicPr>
            <a:picLocks noChangeAspect="1"/>
          </p:cNvPicPr>
          <p:nvPr/>
        </p:nvPicPr>
        <p:blipFill>
          <a:blip r:embed="rId6" cstate="print"/>
          <a:srcRect/>
          <a:stretch>
            <a:fillRect/>
          </a:stretch>
        </p:blipFill>
        <p:spPr bwMode="auto">
          <a:xfrm>
            <a:off x="7224713" y="6448425"/>
            <a:ext cx="1754187" cy="328613"/>
          </a:xfrm>
          <a:prstGeom prst="rect">
            <a:avLst/>
          </a:prstGeom>
          <a:noFill/>
          <a:ln w="9525">
            <a:noFill/>
            <a:miter lim="800000"/>
            <a:headEnd/>
            <a:tailEnd/>
          </a:ln>
        </p:spPr>
      </p:pic>
      <p:sp>
        <p:nvSpPr>
          <p:cNvPr id="5" name="Date Placeholder 3"/>
          <p:cNvSpPr>
            <a:spLocks noGrp="1"/>
          </p:cNvSpPr>
          <p:nvPr>
            <p:ph type="dt" sz="half" idx="10"/>
          </p:nvPr>
        </p:nvSpPr>
        <p:spPr/>
        <p:txBody>
          <a:bodyPr/>
          <a:lstStyle>
            <a:lvl1pPr>
              <a:defRPr/>
            </a:lvl1pPr>
          </a:lstStyle>
          <a:p>
            <a:fld id="{4F823C82-0391-4F10-A313-17205EA76B59}" type="datetimeFigureOut">
              <a:rPr lang="en-US"/>
              <a:pPr/>
              <a:t>1/16/13</a:t>
            </a:fld>
            <a:endParaRPr lang="en-US"/>
          </a:p>
        </p:txBody>
      </p:sp>
      <p:sp>
        <p:nvSpPr>
          <p:cNvPr id="6" name="Footer Placeholder 4"/>
          <p:cNvSpPr>
            <a:spLocks noGrp="1"/>
          </p:cNvSpPr>
          <p:nvPr>
            <p:ph type="ftr" sz="quarter" idx="11"/>
          </p:nvPr>
        </p:nvSpPr>
        <p:spPr>
          <a:xfrm>
            <a:off x="457200" y="5019675"/>
            <a:ext cx="8229600" cy="365125"/>
          </a:xfrm>
          <a:prstGeom prst="rect">
            <a:avLst/>
          </a:prstGeom>
        </p:spPr>
        <p:txBody>
          <a:bodyPr/>
          <a:lstStyle>
            <a:lvl1pPr>
              <a:defRPr>
                <a:latin typeface="Arial" charset="0"/>
                <a:ea typeface="ＭＳ Ｐゴシック" charset="0"/>
                <a:cs typeface="+mn-cs"/>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5335227-0BD9-44D5-A5C2-7AE07E00082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2" descr="EHC Logo.jpg"/>
          <p:cNvPicPr>
            <a:picLocks noChangeAspect="1"/>
          </p:cNvPicPr>
          <p:nvPr/>
        </p:nvPicPr>
        <p:blipFill>
          <a:blip r:embed="rId3" cstate="print"/>
          <a:srcRect/>
          <a:stretch>
            <a:fillRect/>
          </a:stretch>
        </p:blipFill>
        <p:spPr bwMode="auto">
          <a:xfrm>
            <a:off x="457200" y="327025"/>
            <a:ext cx="1682750" cy="1090613"/>
          </a:xfrm>
          <a:prstGeom prst="rect">
            <a:avLst/>
          </a:prstGeom>
          <a:noFill/>
          <a:ln w="9525">
            <a:noFill/>
            <a:miter lim="800000"/>
            <a:headEnd/>
            <a:tailEnd/>
          </a:ln>
        </p:spPr>
      </p:pic>
      <p:graphicFrame>
        <p:nvGraphicFramePr>
          <p:cNvPr id="6" name="Object 2"/>
          <p:cNvGraphicFramePr>
            <a:graphicFrameLocks noChangeAspect="1"/>
          </p:cNvGraphicFramePr>
          <p:nvPr/>
        </p:nvGraphicFramePr>
        <p:xfrm>
          <a:off x="76200" y="6475413"/>
          <a:ext cx="1371600" cy="325437"/>
        </p:xfrm>
        <a:graphic>
          <a:graphicData uri="http://schemas.openxmlformats.org/presentationml/2006/ole">
            <mc:AlternateContent xmlns:mc="http://schemas.openxmlformats.org/markup-compatibility/2006">
              <mc:Choice xmlns:v="urn:schemas-microsoft-com:vml" Requires="v">
                <p:oleObj spid="_x0000_s125986" name="Photo Editor Photo" r:id="rId4" imgW="6400000" imgH="1514686" progId="">
                  <p:embed/>
                </p:oleObj>
              </mc:Choice>
              <mc:Fallback>
                <p:oleObj name="Photo Editor Photo" r:id="rId4" imgW="6400000" imgH="1514686" progId="">
                  <p:embed/>
                  <p:pic>
                    <p:nvPicPr>
                      <p:cNvPr id="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6475413"/>
                        <a:ext cx="1371600" cy="325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11" descr="AHRQ-EHC_logo.jpg"/>
          <p:cNvPicPr>
            <a:picLocks noChangeAspect="1"/>
          </p:cNvPicPr>
          <p:nvPr/>
        </p:nvPicPr>
        <p:blipFill>
          <a:blip r:embed="rId6" cstate="print"/>
          <a:srcRect/>
          <a:stretch>
            <a:fillRect/>
          </a:stretch>
        </p:blipFill>
        <p:spPr bwMode="auto">
          <a:xfrm>
            <a:off x="7224713" y="6448425"/>
            <a:ext cx="1754187" cy="328613"/>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fld id="{3EEB485F-C961-47A1-923C-43600C1F1DC3}" type="datetimeFigureOut">
              <a:rPr lang="en-US"/>
              <a:pPr/>
              <a:t>1/16/13</a:t>
            </a:fld>
            <a:endParaRPr lang="en-US"/>
          </a:p>
        </p:txBody>
      </p:sp>
      <p:sp>
        <p:nvSpPr>
          <p:cNvPr id="9" name="Footer Placeholder 4"/>
          <p:cNvSpPr>
            <a:spLocks noGrp="1"/>
          </p:cNvSpPr>
          <p:nvPr>
            <p:ph type="ftr" sz="quarter" idx="11"/>
          </p:nvPr>
        </p:nvSpPr>
        <p:spPr>
          <a:xfrm>
            <a:off x="457200" y="5019675"/>
            <a:ext cx="8229600" cy="365125"/>
          </a:xfrm>
          <a:prstGeom prst="rect">
            <a:avLst/>
          </a:prstGeom>
        </p:spPr>
        <p:txBody>
          <a:bodyPr/>
          <a:lstStyle>
            <a:lvl1pPr>
              <a:defRPr>
                <a:latin typeface="Arial" charset="0"/>
                <a:ea typeface="ＭＳ Ｐゴシック" charset="0"/>
                <a:cs typeface="+mn-cs"/>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B7C4E1E5-02E3-44F0-B532-402FD605669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2" descr="EHC Logo.jpg"/>
          <p:cNvPicPr>
            <a:picLocks noChangeAspect="1"/>
          </p:cNvPicPr>
          <p:nvPr/>
        </p:nvPicPr>
        <p:blipFill>
          <a:blip r:embed="rId3" cstate="print"/>
          <a:srcRect/>
          <a:stretch>
            <a:fillRect/>
          </a:stretch>
        </p:blipFill>
        <p:spPr bwMode="auto">
          <a:xfrm>
            <a:off x="457200" y="327025"/>
            <a:ext cx="1682750" cy="1090613"/>
          </a:xfrm>
          <a:prstGeom prst="rect">
            <a:avLst/>
          </a:prstGeom>
          <a:noFill/>
          <a:ln w="9525">
            <a:noFill/>
            <a:miter lim="800000"/>
            <a:headEnd/>
            <a:tailEnd/>
          </a:ln>
        </p:spPr>
      </p:pic>
      <p:graphicFrame>
        <p:nvGraphicFramePr>
          <p:cNvPr id="6" name="Object 2"/>
          <p:cNvGraphicFramePr>
            <a:graphicFrameLocks noChangeAspect="1"/>
          </p:cNvGraphicFramePr>
          <p:nvPr/>
        </p:nvGraphicFramePr>
        <p:xfrm>
          <a:off x="76200" y="6475413"/>
          <a:ext cx="1371600" cy="325437"/>
        </p:xfrm>
        <a:graphic>
          <a:graphicData uri="http://schemas.openxmlformats.org/presentationml/2006/ole">
            <mc:AlternateContent xmlns:mc="http://schemas.openxmlformats.org/markup-compatibility/2006">
              <mc:Choice xmlns:v="urn:schemas-microsoft-com:vml" Requires="v">
                <p:oleObj spid="_x0000_s127010" name="Photo Editor Photo" r:id="rId4" imgW="6400000" imgH="1514686" progId="">
                  <p:embed/>
                </p:oleObj>
              </mc:Choice>
              <mc:Fallback>
                <p:oleObj name="Photo Editor Photo" r:id="rId4" imgW="6400000" imgH="1514686" progId="">
                  <p:embed/>
                  <p:pic>
                    <p:nvPicPr>
                      <p:cNvPr id="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6475413"/>
                        <a:ext cx="1371600" cy="325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11" descr="AHRQ-EHC_logo.jpg"/>
          <p:cNvPicPr>
            <a:picLocks noChangeAspect="1"/>
          </p:cNvPicPr>
          <p:nvPr/>
        </p:nvPicPr>
        <p:blipFill>
          <a:blip r:embed="rId6" cstate="print"/>
          <a:srcRect/>
          <a:stretch>
            <a:fillRect/>
          </a:stretch>
        </p:blipFill>
        <p:spPr bwMode="auto">
          <a:xfrm>
            <a:off x="7224713" y="6448425"/>
            <a:ext cx="1754187" cy="328613"/>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fld id="{0F16EC7D-9998-4D96-B483-174678AD265F}" type="datetimeFigureOut">
              <a:rPr lang="en-US"/>
              <a:pPr/>
              <a:t>1/16/13</a:t>
            </a:fld>
            <a:endParaRPr lang="en-US"/>
          </a:p>
        </p:txBody>
      </p:sp>
      <p:sp>
        <p:nvSpPr>
          <p:cNvPr id="9" name="Footer Placeholder 4"/>
          <p:cNvSpPr>
            <a:spLocks noGrp="1"/>
          </p:cNvSpPr>
          <p:nvPr>
            <p:ph type="ftr" sz="quarter" idx="11"/>
          </p:nvPr>
        </p:nvSpPr>
        <p:spPr>
          <a:xfrm>
            <a:off x="457200" y="5019675"/>
            <a:ext cx="8229600" cy="365125"/>
          </a:xfrm>
          <a:prstGeom prst="rect">
            <a:avLst/>
          </a:prstGeom>
        </p:spPr>
        <p:txBody>
          <a:bodyPr/>
          <a:lstStyle>
            <a:lvl1pPr>
              <a:defRPr>
                <a:latin typeface="Arial" charset="0"/>
                <a:ea typeface="ＭＳ Ｐゴシック" charset="0"/>
                <a:cs typeface="+mn-cs"/>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AB78F4F2-BFCF-4EDF-9E34-64E6D79D742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vmlDrawing" Target="../drawings/vmlDrawing1.vml"/><Relationship Id="rId15" Type="http://schemas.openxmlformats.org/officeDocument/2006/relationships/image" Target="../media/image2.jpeg"/><Relationship Id="rId16" Type="http://schemas.openxmlformats.org/officeDocument/2006/relationships/oleObject" Target="../embeddings/oleObject1.bin"/><Relationship Id="rId17" Type="http://schemas.openxmlformats.org/officeDocument/2006/relationships/image" Target="../media/image1.png"/><Relationship Id="rId18"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EHC Logo.jpg"/>
          <p:cNvPicPr>
            <a:picLocks noChangeAspect="1"/>
          </p:cNvPicPr>
          <p:nvPr/>
        </p:nvPicPr>
        <p:blipFill>
          <a:blip r:embed="rId15" cstate="print"/>
          <a:srcRect/>
          <a:stretch>
            <a:fillRect/>
          </a:stretch>
        </p:blipFill>
        <p:spPr bwMode="auto">
          <a:xfrm>
            <a:off x="457200" y="327025"/>
            <a:ext cx="1682750" cy="1090613"/>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FF58B1E4-C50E-4429-AC41-4F334063D2CA}" type="datetimeFigureOut">
              <a:rPr lang="en-US"/>
              <a:pPr/>
              <a:t>1/16/13</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06859A7E-AD76-4B5C-887D-5B016A5838F2}" type="slidenum">
              <a:rPr lang="en-US"/>
              <a:pPr/>
              <a:t>‹#›</a:t>
            </a:fld>
            <a:endParaRPr lang="en-US"/>
          </a:p>
        </p:txBody>
      </p:sp>
      <p:graphicFrame>
        <p:nvGraphicFramePr>
          <p:cNvPr id="1031" name="Object 384"/>
          <p:cNvGraphicFramePr>
            <a:graphicFrameLocks noChangeAspect="1"/>
          </p:cNvGraphicFramePr>
          <p:nvPr/>
        </p:nvGraphicFramePr>
        <p:xfrm>
          <a:off x="76200" y="6475413"/>
          <a:ext cx="1371600" cy="325437"/>
        </p:xfrm>
        <a:graphic>
          <a:graphicData uri="http://schemas.openxmlformats.org/presentationml/2006/ole">
            <mc:AlternateContent xmlns:mc="http://schemas.openxmlformats.org/markup-compatibility/2006">
              <mc:Choice xmlns:v="urn:schemas-microsoft-com:vml" Requires="v">
                <p:oleObj spid="_x0000_s1063" name="Photo Editor Photo" r:id="rId16" imgW="6400000" imgH="1514686" progId="">
                  <p:embed/>
                </p:oleObj>
              </mc:Choice>
              <mc:Fallback>
                <p:oleObj name="Photo Editor Photo" r:id="rId16" imgW="6400000" imgH="1514686" progId="">
                  <p:embed/>
                  <p:pic>
                    <p:nvPicPr>
                      <p:cNvPr id="0" name="Picture 2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200" y="6475413"/>
                        <a:ext cx="1371600" cy="325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32" name="Picture 11" descr="AHRQ-EHC_logo.jpg"/>
          <p:cNvPicPr>
            <a:picLocks noChangeAspect="1"/>
          </p:cNvPicPr>
          <p:nvPr/>
        </p:nvPicPr>
        <p:blipFill>
          <a:blip r:embed="rId18" cstate="print"/>
          <a:srcRect/>
          <a:stretch>
            <a:fillRect/>
          </a:stretch>
        </p:blipFill>
        <p:spPr bwMode="auto">
          <a:xfrm>
            <a:off x="7224713" y="6448425"/>
            <a:ext cx="1754187" cy="3286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Lst>
  <p:txStyles>
    <p:titleStyle>
      <a:lvl1pPr algn="l" defTabSz="457200" rtl="0" eaLnBrk="0" fontAlgn="base" hangingPunct="0">
        <a:spcBef>
          <a:spcPct val="0"/>
        </a:spcBef>
        <a:spcAft>
          <a:spcPct val="0"/>
        </a:spcAft>
        <a:defRPr sz="4400" kern="1200">
          <a:solidFill>
            <a:srgbClr val="1F497D"/>
          </a:solidFill>
          <a:latin typeface="+mj-lt"/>
          <a:ea typeface="ＭＳ Ｐゴシック" charset="0"/>
          <a:cs typeface="ＭＳ Ｐゴシック" charset="0"/>
        </a:defRPr>
      </a:lvl1pPr>
      <a:lvl2pPr algn="l" defTabSz="457200" rtl="0" eaLnBrk="0" fontAlgn="base" hangingPunct="0">
        <a:spcBef>
          <a:spcPct val="0"/>
        </a:spcBef>
        <a:spcAft>
          <a:spcPct val="0"/>
        </a:spcAft>
        <a:defRPr sz="4400">
          <a:solidFill>
            <a:srgbClr val="1F497D"/>
          </a:solidFill>
          <a:latin typeface="Calibri" charset="0"/>
          <a:ea typeface="ＭＳ Ｐゴシック" charset="0"/>
          <a:cs typeface="ＭＳ Ｐゴシック" charset="0"/>
        </a:defRPr>
      </a:lvl2pPr>
      <a:lvl3pPr algn="l" defTabSz="457200" rtl="0" eaLnBrk="0" fontAlgn="base" hangingPunct="0">
        <a:spcBef>
          <a:spcPct val="0"/>
        </a:spcBef>
        <a:spcAft>
          <a:spcPct val="0"/>
        </a:spcAft>
        <a:defRPr sz="4400">
          <a:solidFill>
            <a:srgbClr val="1F497D"/>
          </a:solidFill>
          <a:latin typeface="Calibri" charset="0"/>
          <a:ea typeface="ＭＳ Ｐゴシック" charset="0"/>
          <a:cs typeface="ＭＳ Ｐゴシック" charset="0"/>
        </a:defRPr>
      </a:lvl3pPr>
      <a:lvl4pPr algn="l" defTabSz="457200" rtl="0" eaLnBrk="0" fontAlgn="base" hangingPunct="0">
        <a:spcBef>
          <a:spcPct val="0"/>
        </a:spcBef>
        <a:spcAft>
          <a:spcPct val="0"/>
        </a:spcAft>
        <a:defRPr sz="4400">
          <a:solidFill>
            <a:srgbClr val="1F497D"/>
          </a:solidFill>
          <a:latin typeface="Calibri" charset="0"/>
          <a:ea typeface="ＭＳ Ｐゴシック" charset="0"/>
          <a:cs typeface="ＭＳ Ｐゴシック" charset="0"/>
        </a:defRPr>
      </a:lvl4pPr>
      <a:lvl5pPr algn="l" defTabSz="457200" rtl="0" eaLnBrk="0" fontAlgn="base" hangingPunct="0">
        <a:spcBef>
          <a:spcPct val="0"/>
        </a:spcBef>
        <a:spcAft>
          <a:spcPct val="0"/>
        </a:spcAft>
        <a:defRPr sz="4400">
          <a:solidFill>
            <a:srgbClr val="1F497D"/>
          </a:solidFill>
          <a:latin typeface="Calibri" charset="0"/>
          <a:ea typeface="ＭＳ Ｐゴシック" charset="0"/>
          <a:cs typeface="ＭＳ Ｐゴシック" charset="0"/>
        </a:defRPr>
      </a:lvl5pPr>
      <a:lvl6pPr marL="457200" algn="l" defTabSz="457200" rtl="0" fontAlgn="base">
        <a:spcBef>
          <a:spcPct val="0"/>
        </a:spcBef>
        <a:spcAft>
          <a:spcPct val="0"/>
        </a:spcAft>
        <a:defRPr sz="4400">
          <a:solidFill>
            <a:srgbClr val="1F497D"/>
          </a:solidFill>
          <a:latin typeface="Calibri" charset="0"/>
          <a:ea typeface="ＭＳ Ｐゴシック" charset="0"/>
        </a:defRPr>
      </a:lvl6pPr>
      <a:lvl7pPr marL="914400" algn="l" defTabSz="457200" rtl="0" fontAlgn="base">
        <a:spcBef>
          <a:spcPct val="0"/>
        </a:spcBef>
        <a:spcAft>
          <a:spcPct val="0"/>
        </a:spcAft>
        <a:defRPr sz="4400">
          <a:solidFill>
            <a:srgbClr val="1F497D"/>
          </a:solidFill>
          <a:latin typeface="Calibri" charset="0"/>
          <a:ea typeface="ＭＳ Ｐゴシック" charset="0"/>
        </a:defRPr>
      </a:lvl7pPr>
      <a:lvl8pPr marL="1371600" algn="l" defTabSz="457200" rtl="0" fontAlgn="base">
        <a:spcBef>
          <a:spcPct val="0"/>
        </a:spcBef>
        <a:spcAft>
          <a:spcPct val="0"/>
        </a:spcAft>
        <a:defRPr sz="4400">
          <a:solidFill>
            <a:srgbClr val="1F497D"/>
          </a:solidFill>
          <a:latin typeface="Calibri" charset="0"/>
          <a:ea typeface="ＭＳ Ｐゴシック" charset="0"/>
        </a:defRPr>
      </a:lvl8pPr>
      <a:lvl9pPr marL="1828800" algn="l" defTabSz="457200" rtl="0" fontAlgn="base">
        <a:spcBef>
          <a:spcPct val="0"/>
        </a:spcBef>
        <a:spcAft>
          <a:spcPct val="0"/>
        </a:spcAft>
        <a:defRPr sz="4400">
          <a:solidFill>
            <a:srgbClr val="1F497D"/>
          </a:solidFill>
          <a:latin typeface="Calibri"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nof.org/sites/default/files/pdfs/NOF_ClinicianGuide2009_v7.pdf" TargetMode="External"/><Relationship Id="rId4" Type="http://schemas.openxmlformats.org/officeDocument/2006/relationships/hyperlink" Target="http://www.effectivehealthcare.ahrq.gov/ehc/products/160/1007/CER53_LowBoneDensity_FinalReport_20120823.pdf"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hyperlink" Target="http://www.effectivehealthcare.ahrq.gov/ehc/products/160/1007/CER53_LowBoneDensity_FinalReport_20120823.pdf" TargetMode="External"/><Relationship Id="rId4"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www.effectivehealthcare.ahrq.gov/ehc/products/160/1007/CER53_LowBoneDensity_FinalReport_20120823.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www.effectivehealthcare.ahrq.gov/ehc/products/160/1007/CER53_LowBoneDensity_FinalReport_20120823.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www.effectivehealthcare.ahrq.gov/ehc/products/160/1007/CER53_LowBoneDensity_FinalReport_20120823.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www.effectivehealthcare.ahrq.gov/ehc/products/160/1007/CER53_LowBoneDensity_FinalReport_20120823.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www.effectivehealthcare.ahrq.gov/ehc/products/160/1007/CER53_LowBoneDensity_FinalReport_20120823.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www.effectivehealthcare.ahrq.gov/ehc/products/160/1007/CER53_LowBoneDensity_FinalReport_20120823.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www.effectivehealthcare.ahrq.gov/ehc/products/160/1007/CER53_LowBoneDensity_FinalReport_20120823.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www.effectivehealthcare.ahrq.gov/ehc/products/160/1007/CER53_LowBoneDensity_FinalReport_20120823.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www.effectivehealthcare.ahrq.gov/ehc/products/160/1007/CER53_LowBoneDensity_FinalReport_20120823.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www.effectivehealthcare.ahrq.gov/ehc/products/160/1007/CER53_LowBoneDensity_FinalReport_20120823.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www.effectivehealthcare.ahrq.gov/ehc/products/160/1007/CER53_LowBoneDensity_FinalReport_20120823.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www.effectivehealthcare.ahrq.gov/ehc/products/160/1007/CER53_LowBoneDensity_FinalReport_20120823.pd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www.effectivehealthcare.ahrq.gov/ehc/products/160/1007/CER53_LowBoneDensity_FinalReport_20120823.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www.effectivehealthcare.ahrq.gov/ehc/products/160/1007/CER53_LowBoneDensity_FinalReport_20120823.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www.effectivehealthcare.ahrq.gov/ehc/products/160/1007/CER53_LowBoneDensity_FinalReport_20120823.pdf"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www.effectivehealthcare.ahrq.gov/ehc/products/160/1007/CER53_LowBoneDensity_FinalReport_20120823.pd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www.effectivehealthcare.ahrq.gov/ehc/products/160/1007/CER53_LowBoneDensity_FinalReport_20120823.pdf"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www.effectivehealthcare.ahrq.gov/ehc/products/160/1007/CER53_LowBoneDensity_FinalReport_20120823.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www.effectivehealthcare.ahrq.gov/ehc/products/160/1007/CER53_LowBoneDensity_FinalReport_20120823.pdf"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www.effectivehealthcare.ahrq.gov/ehc/products/160/1007/CER53_LowBoneDensity_FinalReport_20120823.pd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www.effectivehealthcare.ahrq.gov/ehc/products/160/1007/CER53_LowBoneDensity_FinalReport_20120823.pdf"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www.effectivehealthcare.ahrq.gov/ehc/products/160/1007/CER53_LowBoneDensity_FinalReport_20120823.pdf"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www.effectivehealthcare.ahrq.gov/ehc/products/160/1007/CER53_LowBoneDensity_FinalReport_20120823.pdf"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http://www.effectivehealthcare.ahrq.gov/ehc/products/160/1007/CER53_LowBoneDensity_FinalReport_20120823.pdf"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www.effectivehealthcare.ahrq.gov/ehc/products/160/1007/CER53_LowBoneDensity_FinalReport_20120823.pdf"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www.effectivehealthcare.ahrq.gov/ehc/products/160/1007/CER53_LowBoneDensity_FinalReport_20120823.pdf"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hyperlink" Target="http://www.effectivehealthcare.ahrq.gov/ehc/products/160/1007/CER53_LowBoneDensity_FinalReport_20120823.pdf"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hyperlink" Target="http://www.effectivehealthcare.ahrq.gov/ehc/products/160/1007/CER53_LowBoneDensity_FinalReport_20120823.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hyperlink" Target="http://www.effectivehealthcare.ahrq.gov/ehc/products/160/1007/CER53_LowBoneDensity_FinalReport_20120823.pdf"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hyperlink" Target="http://www.effectivehealthcare.ahrq.gov/ehc/products/160/1007/CER53_LowBoneDensity_FinalReport_20120823.pdf"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hyperlink" Target="http://www.effectivehealthcare.ahrq.gov/ehc/products/160/1007/CER53_LowBoneDensity_FinalReport_20120823.pdf"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hyperlink" Target="http://www.effectivehealthcare.ahrq.gov/ehc/products/160/1007/CER53_LowBoneDensity_FinalReport_20120823.pdf"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hyperlink" Target="http://www.effectivehealthcare.ahrq.gov/ehc/products/160/1007/CER53_LowBoneDensity_FinalReport_20120823.pdf"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ffectivehealthcare.ahrq.gov/search-for-guides-reviews-and-reports/?pageaction=displayproduct&amp;productID=1007"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effectivehealthcare.ahrq.gov/ehc/products/160/1007/CER53_LowBoneDensity_FinalReport_20120823.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effectivehealthcare.ahrq.gov/ehc/products/160/1007/CER53_LowBoneDensity_FinalReport_20120823.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www.effectivehealthcare.ahrq.gov/ehc/products/160/1007/CER53_LowBoneDensity_FinalReport_20120823.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nof.org/sites/default/files/pdfs/NOF_ClinicianGuide2009_v7.pdf" TargetMode="External"/><Relationship Id="rId4" Type="http://schemas.openxmlformats.org/officeDocument/2006/relationships/hyperlink" Target="http://www.effectivehealthcare.ahrq.gov/ehc/products/160/1007/CER53_LowBoneDensity_FinalReport_20120823.pdf" TargetMode="External"/><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a:xfrm>
            <a:off x="609600" y="2644775"/>
            <a:ext cx="7772400" cy="1470025"/>
          </a:xfrm>
        </p:spPr>
        <p:txBody>
          <a:bodyPr/>
          <a:lstStyle/>
          <a:p>
            <a:r>
              <a:rPr lang="en-US" sz="4000" dirty="0" smtClean="0">
                <a:ea typeface="ＭＳ Ｐゴシック" pitchFamily="34" charset="-128"/>
              </a:rPr>
              <a:t>Treatment To Prevent Fractures in Men and Women With Low Bone Density or Osteoporosis: An Update</a:t>
            </a:r>
            <a:br>
              <a:rPr lang="en-US" sz="4000" dirty="0" smtClean="0">
                <a:ea typeface="ＭＳ Ｐゴシック" pitchFamily="34" charset="-128"/>
              </a:rPr>
            </a:br>
            <a:endParaRPr lang="en-US" sz="4000" dirty="0" smtClean="0">
              <a:ea typeface="ＭＳ Ｐゴシック" pitchFamily="34" charset="-128"/>
            </a:endParaRPr>
          </a:p>
        </p:txBody>
      </p:sp>
      <p:sp>
        <p:nvSpPr>
          <p:cNvPr id="3" name="Subtitle 2"/>
          <p:cNvSpPr>
            <a:spLocks noGrp="1"/>
          </p:cNvSpPr>
          <p:nvPr>
            <p:ph type="subTitle" idx="1"/>
          </p:nvPr>
        </p:nvSpPr>
        <p:spPr>
          <a:xfrm>
            <a:off x="1371600" y="4267200"/>
            <a:ext cx="6400800" cy="1371600"/>
          </a:xfrm>
        </p:spPr>
        <p:txBody>
          <a:bodyPr/>
          <a:lstStyle/>
          <a:p>
            <a:pPr>
              <a:buFont typeface="Arial" charset="0"/>
              <a:buNone/>
              <a:defRPr/>
            </a:pPr>
            <a:r>
              <a:rPr lang="en-US" sz="2400" dirty="0">
                <a:cs typeface="+mn-cs"/>
              </a:rPr>
              <a:t>Prepared for:</a:t>
            </a:r>
          </a:p>
          <a:p>
            <a:pPr>
              <a:buFont typeface="Arial" charset="0"/>
              <a:buNone/>
              <a:defRPr/>
            </a:pPr>
            <a:r>
              <a:rPr lang="en-US" sz="2400" dirty="0">
                <a:cs typeface="+mn-cs"/>
              </a:rPr>
              <a:t>Agency for Healthcare Research and Quality (AHRQ</a:t>
            </a:r>
            <a:r>
              <a:rPr lang="en-US" sz="2400" dirty="0" smtClean="0">
                <a:cs typeface="+mn-cs"/>
              </a:rPr>
              <a:t>)</a:t>
            </a:r>
            <a:endParaRPr lang="en-US" sz="2400" dirty="0">
              <a:cs typeface="+mn-cs"/>
            </a:endParaRPr>
          </a:p>
          <a:p>
            <a:pPr>
              <a:buFont typeface="Arial" charset="0"/>
              <a:buNone/>
              <a:defRPr/>
            </a:pPr>
            <a:endParaRPr lang="en-US" sz="2400" dirty="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ChangeArrowheads="1"/>
          </p:cNvSpPr>
          <p:nvPr/>
        </p:nvSpPr>
        <p:spPr bwMode="auto">
          <a:xfrm>
            <a:off x="457200" y="5767388"/>
            <a:ext cx="8382000" cy="71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dirty="0">
                <a:solidFill>
                  <a:srgbClr val="000000"/>
                </a:solidFill>
                <a:latin typeface="+mj-lt"/>
                <a:cs typeface="Times New Roman" pitchFamily="18" charset="0"/>
              </a:rPr>
              <a:t>National Osteoporosis Foundation. Clinician</a:t>
            </a:r>
            <a:r>
              <a:rPr lang="en-US" altLang="en-US" sz="1000" dirty="0">
                <a:solidFill>
                  <a:srgbClr val="000000"/>
                </a:solidFill>
                <a:latin typeface="+mj-lt"/>
                <a:cs typeface="Times New Roman" pitchFamily="18" charset="0"/>
              </a:rPr>
              <a:t>’</a:t>
            </a:r>
            <a:r>
              <a:rPr lang="en-US" sz="1000" dirty="0">
                <a:solidFill>
                  <a:srgbClr val="000000"/>
                </a:solidFill>
                <a:latin typeface="+mj-lt"/>
                <a:cs typeface="Times New Roman" pitchFamily="18" charset="0"/>
              </a:rPr>
              <a:t>s Guide To Prevention and Treatment of Osteoporosis. Available at </a:t>
            </a:r>
            <a:r>
              <a:rPr lang="en-US" sz="1000" dirty="0">
                <a:solidFill>
                  <a:srgbClr val="000000"/>
                </a:solidFill>
                <a:latin typeface="+mj-lt"/>
                <a:cs typeface="Times New Roman" pitchFamily="18" charset="0"/>
                <a:hlinkClick r:id="rId3"/>
              </a:rPr>
              <a:t>www.nof.org/sites/default/files/pdfs/NOF_ClinicianGuide2009_v7.pdf</a:t>
            </a:r>
            <a:r>
              <a:rPr lang="en-US" sz="1000" dirty="0" smtClean="0">
                <a:solidFill>
                  <a:srgbClr val="000000"/>
                </a:solidFill>
                <a:latin typeface="+mj-lt"/>
                <a:cs typeface="Times New Roman" pitchFamily="18" charset="0"/>
              </a:rPr>
              <a:t>. </a:t>
            </a:r>
            <a:endParaRPr lang="en-US" sz="1000" dirty="0">
              <a:solidFill>
                <a:srgbClr val="000000"/>
              </a:solidFill>
              <a:latin typeface="+mj-lt"/>
              <a:cs typeface="Times New Roman" pitchFamily="18" charset="0"/>
            </a:endParaRPr>
          </a:p>
          <a:p>
            <a:r>
              <a:rPr lang="en-US" sz="1000" dirty="0" smtClean="0">
                <a:latin typeface="+mj-lt"/>
              </a:rPr>
              <a:t>Crandall CC, Newberry SJ, </a:t>
            </a:r>
            <a:r>
              <a:rPr lang="en-US" sz="1000" dirty="0" err="1" smtClean="0">
                <a:latin typeface="+mj-lt"/>
              </a:rPr>
              <a:t>Gellad</a:t>
            </a:r>
            <a:r>
              <a:rPr lang="en-US" sz="1000" dirty="0" smtClean="0">
                <a:latin typeface="+mj-lt"/>
              </a:rPr>
              <a:t> WG, et al. Comparative Effectiveness Review No. 53. Available at:</a:t>
            </a:r>
          </a:p>
          <a:p>
            <a:r>
              <a:rPr lang="en-US" sz="1000" u="sng" dirty="0" smtClean="0">
                <a:latin typeface="+mj-lt"/>
                <a:hlinkClick r:id="rId4"/>
              </a:rPr>
              <a:t>http://www.effectivehealthcare.ahrq.gov/ehc/products/160/1007/CER53_LowBoneDensity_FinalReport_20120823.pdf</a:t>
            </a:r>
            <a:r>
              <a:rPr lang="en-US" sz="1000" dirty="0" smtClean="0">
                <a:latin typeface="+mj-lt"/>
              </a:rPr>
              <a:t> </a:t>
            </a:r>
            <a:endParaRPr lang="en-US" sz="1000" dirty="0">
              <a:latin typeface="+mj-lt"/>
            </a:endParaRPr>
          </a:p>
        </p:txBody>
      </p:sp>
      <p:sp>
        <p:nvSpPr>
          <p:cNvPr id="33794" name="Title 1"/>
          <p:cNvSpPr>
            <a:spLocks noGrp="1"/>
          </p:cNvSpPr>
          <p:nvPr>
            <p:ph type="title"/>
          </p:nvPr>
        </p:nvSpPr>
        <p:spPr>
          <a:xfrm>
            <a:off x="457200" y="274638"/>
            <a:ext cx="8382000" cy="1143000"/>
          </a:xfrm>
        </p:spPr>
        <p:txBody>
          <a:bodyPr/>
          <a:lstStyle/>
          <a:p>
            <a:r>
              <a:rPr lang="en-US" smtClean="0">
                <a:ea typeface="ＭＳ Ｐゴシック" pitchFamily="34" charset="-128"/>
              </a:rPr>
              <a:t>Risk factors for osteoporosis (2 of 2)</a:t>
            </a:r>
          </a:p>
        </p:txBody>
      </p:sp>
      <p:sp>
        <p:nvSpPr>
          <p:cNvPr id="3" name="Content Placeholder 2"/>
          <p:cNvSpPr>
            <a:spLocks noGrp="1"/>
          </p:cNvSpPr>
          <p:nvPr>
            <p:ph idx="1"/>
          </p:nvPr>
        </p:nvSpPr>
        <p:spPr/>
        <p:txBody>
          <a:bodyPr/>
          <a:lstStyle/>
          <a:p>
            <a:pPr marL="0" indent="0">
              <a:buFont typeface="Arial" charset="0"/>
              <a:buNone/>
              <a:defRPr/>
            </a:pPr>
            <a:r>
              <a:rPr lang="en-US" sz="2800" dirty="0">
                <a:cs typeface="+mn-cs"/>
              </a:rPr>
              <a:t>Risk is also increased with the chronic use of some medications, including, but not limited to:</a:t>
            </a:r>
          </a:p>
          <a:p>
            <a:pPr>
              <a:buFont typeface="Arial" charset="0"/>
              <a:buChar char="•"/>
              <a:defRPr/>
            </a:pPr>
            <a:r>
              <a:rPr lang="en-US" sz="2400" dirty="0">
                <a:cs typeface="+mn-cs"/>
              </a:rPr>
              <a:t>Glucocorticoids</a:t>
            </a:r>
          </a:p>
          <a:p>
            <a:pPr>
              <a:buFont typeface="Arial" charset="0"/>
              <a:buChar char="•"/>
              <a:defRPr/>
            </a:pPr>
            <a:r>
              <a:rPr lang="en-US" sz="2400" dirty="0">
                <a:cs typeface="+mn-cs"/>
              </a:rPr>
              <a:t>Anticoagulants</a:t>
            </a:r>
          </a:p>
          <a:p>
            <a:pPr>
              <a:buFont typeface="Arial" charset="0"/>
              <a:buChar char="•"/>
              <a:defRPr/>
            </a:pPr>
            <a:r>
              <a:rPr lang="en-US" sz="2400" dirty="0">
                <a:cs typeface="+mn-cs"/>
              </a:rPr>
              <a:t>Anticonvulsants</a:t>
            </a:r>
          </a:p>
          <a:p>
            <a:pPr>
              <a:buFont typeface="Arial" charset="0"/>
              <a:buChar char="•"/>
              <a:defRPr/>
            </a:pPr>
            <a:r>
              <a:rPr lang="en-US" sz="2400" dirty="0">
                <a:cs typeface="+mn-cs"/>
              </a:rPr>
              <a:t>Aromatase inhibitors</a:t>
            </a:r>
          </a:p>
          <a:p>
            <a:pPr>
              <a:buFont typeface="Arial" charset="0"/>
              <a:buChar char="•"/>
              <a:defRPr/>
            </a:pPr>
            <a:r>
              <a:rPr lang="en-US" sz="2400" dirty="0">
                <a:cs typeface="+mn-cs"/>
              </a:rPr>
              <a:t>Cancer chemotherapeutic drugs</a:t>
            </a:r>
          </a:p>
          <a:p>
            <a:pPr>
              <a:buFont typeface="Arial" charset="0"/>
              <a:buChar char="•"/>
              <a:defRPr/>
            </a:pPr>
            <a:r>
              <a:rPr lang="en-US" sz="2400" dirty="0">
                <a:cs typeface="+mn-cs"/>
              </a:rPr>
              <a:t>Gonadotropin-releasing hormone </a:t>
            </a:r>
            <a:r>
              <a:rPr lang="en-US" sz="2400" dirty="0" smtClean="0">
                <a:cs typeface="+mn-cs"/>
              </a:rPr>
              <a:t>agonists</a:t>
            </a:r>
            <a:endParaRPr lang="en-US" sz="2400" dirty="0">
              <a:cs typeface="+mn-cs"/>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3"/>
          <p:cNvSpPr txBox="1">
            <a:spLocks noChangeArrowheads="1"/>
          </p:cNvSpPr>
          <p:nvPr/>
        </p:nvSpPr>
        <p:spPr bwMode="auto">
          <a:xfrm>
            <a:off x="457200" y="5381468"/>
            <a:ext cx="8415338" cy="117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5pPr>
            <a:lvl6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6pPr>
            <a:lvl7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7pPr>
            <a:lvl8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8pPr>
            <a:lvl9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9pPr>
          </a:lstStyle>
          <a:p>
            <a:pPr eaLnBrk="1" hangingPunct="1">
              <a:spcBef>
                <a:spcPts val="0"/>
              </a:spcBef>
              <a:defRPr/>
            </a:pPr>
            <a:r>
              <a:rPr lang="en-US" sz="1000" dirty="0" err="1" smtClean="0">
                <a:solidFill>
                  <a:srgbClr val="000000"/>
                </a:solidFill>
                <a:latin typeface="+mj-lt"/>
                <a:cs typeface="Times New Roman" charset="0"/>
              </a:rPr>
              <a:t>Kanis</a:t>
            </a:r>
            <a:r>
              <a:rPr lang="en-US" sz="1000" dirty="0" smtClean="0">
                <a:solidFill>
                  <a:srgbClr val="000000"/>
                </a:solidFill>
                <a:latin typeface="+mj-lt"/>
                <a:cs typeface="Times New Roman" charset="0"/>
              </a:rPr>
              <a:t> JA, Johansson H, Oden A, et al. </a:t>
            </a:r>
            <a:r>
              <a:rPr lang="en-US" sz="1000" dirty="0" err="1" smtClean="0">
                <a:solidFill>
                  <a:srgbClr val="000000"/>
                </a:solidFill>
                <a:latin typeface="+mj-lt"/>
                <a:cs typeface="Times New Roman" charset="0"/>
              </a:rPr>
              <a:t>Eur</a:t>
            </a:r>
            <a:r>
              <a:rPr lang="en-US" sz="1000" dirty="0" smtClean="0">
                <a:solidFill>
                  <a:srgbClr val="000000"/>
                </a:solidFill>
                <a:latin typeface="+mj-lt"/>
                <a:cs typeface="Times New Roman" charset="0"/>
              </a:rPr>
              <a:t> J </a:t>
            </a:r>
            <a:r>
              <a:rPr lang="en-US" sz="1000" dirty="0" err="1" smtClean="0">
                <a:solidFill>
                  <a:srgbClr val="000000"/>
                </a:solidFill>
                <a:latin typeface="+mj-lt"/>
                <a:cs typeface="Times New Roman" charset="0"/>
              </a:rPr>
              <a:t>Radiol</a:t>
            </a:r>
            <a:r>
              <a:rPr lang="en-US" sz="1000" dirty="0" smtClean="0">
                <a:solidFill>
                  <a:srgbClr val="000000"/>
                </a:solidFill>
                <a:latin typeface="+mj-lt"/>
                <a:cs typeface="Times New Roman" charset="0"/>
              </a:rPr>
              <a:t> 2009;71(3):392-7. PMID: 19716672.</a:t>
            </a:r>
          </a:p>
          <a:p>
            <a:pPr eaLnBrk="1" hangingPunct="1">
              <a:spcBef>
                <a:spcPts val="0"/>
              </a:spcBef>
              <a:defRPr/>
            </a:pPr>
            <a:r>
              <a:rPr lang="en-US" sz="1000" dirty="0" err="1" smtClean="0">
                <a:solidFill>
                  <a:srgbClr val="000000"/>
                </a:solidFill>
                <a:latin typeface="+mj-lt"/>
                <a:cs typeface="Times New Roman" charset="0"/>
              </a:rPr>
              <a:t>Kanis</a:t>
            </a:r>
            <a:r>
              <a:rPr lang="en-US" sz="1000" dirty="0" smtClean="0">
                <a:solidFill>
                  <a:srgbClr val="000000"/>
                </a:solidFill>
                <a:latin typeface="+mj-lt"/>
                <a:cs typeface="Times New Roman" charset="0"/>
              </a:rPr>
              <a:t> JA, </a:t>
            </a:r>
            <a:r>
              <a:rPr lang="en-US" sz="1000" dirty="0" err="1" smtClean="0">
                <a:solidFill>
                  <a:srgbClr val="000000"/>
                </a:solidFill>
                <a:latin typeface="+mj-lt"/>
                <a:cs typeface="Times New Roman" charset="0"/>
              </a:rPr>
              <a:t>Johnell</a:t>
            </a:r>
            <a:r>
              <a:rPr lang="en-US" sz="1000" dirty="0" smtClean="0">
                <a:solidFill>
                  <a:srgbClr val="000000"/>
                </a:solidFill>
                <a:latin typeface="+mj-lt"/>
                <a:cs typeface="Times New Roman" charset="0"/>
              </a:rPr>
              <a:t> O, Oden A, et al. </a:t>
            </a:r>
            <a:r>
              <a:rPr lang="en-US" sz="1000" dirty="0" err="1" smtClean="0">
                <a:solidFill>
                  <a:srgbClr val="000000"/>
                </a:solidFill>
                <a:latin typeface="+mj-lt"/>
                <a:cs typeface="Times New Roman" charset="0"/>
              </a:rPr>
              <a:t>Osteoporos</a:t>
            </a:r>
            <a:r>
              <a:rPr lang="en-US" sz="1000" dirty="0" smtClean="0">
                <a:solidFill>
                  <a:srgbClr val="000000"/>
                </a:solidFill>
                <a:latin typeface="+mj-lt"/>
                <a:cs typeface="Times New Roman" charset="0"/>
              </a:rPr>
              <a:t> </a:t>
            </a:r>
            <a:r>
              <a:rPr lang="en-US" sz="1000" dirty="0" err="1" smtClean="0">
                <a:solidFill>
                  <a:srgbClr val="000000"/>
                </a:solidFill>
                <a:latin typeface="+mj-lt"/>
                <a:cs typeface="Times New Roman" charset="0"/>
              </a:rPr>
              <a:t>Int</a:t>
            </a:r>
            <a:r>
              <a:rPr lang="en-US" sz="1000" dirty="0" smtClean="0">
                <a:solidFill>
                  <a:srgbClr val="000000"/>
                </a:solidFill>
                <a:latin typeface="+mj-lt"/>
                <a:cs typeface="Times New Roman" charset="0"/>
              </a:rPr>
              <a:t> 2008;19(4):385-97. PMID: 18292978.</a:t>
            </a:r>
          </a:p>
          <a:p>
            <a:pPr eaLnBrk="1" hangingPunct="1">
              <a:spcBef>
                <a:spcPts val="0"/>
              </a:spcBef>
              <a:defRPr/>
            </a:pPr>
            <a:r>
              <a:rPr lang="en-US" sz="1000" dirty="0" err="1" smtClean="0">
                <a:solidFill>
                  <a:srgbClr val="000000"/>
                </a:solidFill>
                <a:latin typeface="+mj-lt"/>
                <a:cs typeface="Times New Roman" charset="0"/>
              </a:rPr>
              <a:t>Kanis</a:t>
            </a:r>
            <a:r>
              <a:rPr lang="en-US" sz="1000" dirty="0" smtClean="0">
                <a:solidFill>
                  <a:srgbClr val="000000"/>
                </a:solidFill>
                <a:latin typeface="+mj-lt"/>
                <a:cs typeface="Times New Roman" charset="0"/>
              </a:rPr>
              <a:t> JA, Oden A, </a:t>
            </a:r>
            <a:r>
              <a:rPr lang="en-US" sz="1000" dirty="0" err="1" smtClean="0">
                <a:solidFill>
                  <a:srgbClr val="000000"/>
                </a:solidFill>
                <a:latin typeface="+mj-lt"/>
                <a:cs typeface="Times New Roman" charset="0"/>
              </a:rPr>
              <a:t>Johnell</a:t>
            </a:r>
            <a:r>
              <a:rPr lang="en-US" sz="1000" dirty="0" smtClean="0">
                <a:solidFill>
                  <a:srgbClr val="000000"/>
                </a:solidFill>
                <a:latin typeface="+mj-lt"/>
                <a:cs typeface="Times New Roman" charset="0"/>
              </a:rPr>
              <a:t> O, et al. </a:t>
            </a:r>
            <a:r>
              <a:rPr lang="en-US" sz="1000" dirty="0" err="1" smtClean="0">
                <a:solidFill>
                  <a:srgbClr val="000000"/>
                </a:solidFill>
                <a:latin typeface="+mj-lt"/>
                <a:cs typeface="Times New Roman" charset="0"/>
              </a:rPr>
              <a:t>Osteoporos</a:t>
            </a:r>
            <a:r>
              <a:rPr lang="en-US" sz="1000" dirty="0" smtClean="0">
                <a:solidFill>
                  <a:srgbClr val="000000"/>
                </a:solidFill>
                <a:latin typeface="+mj-lt"/>
                <a:cs typeface="Times New Roman" charset="0"/>
              </a:rPr>
              <a:t> </a:t>
            </a:r>
            <a:r>
              <a:rPr lang="en-US" sz="1000" dirty="0" err="1" smtClean="0">
                <a:solidFill>
                  <a:srgbClr val="000000"/>
                </a:solidFill>
                <a:latin typeface="+mj-lt"/>
                <a:cs typeface="Times New Roman" charset="0"/>
              </a:rPr>
              <a:t>Int</a:t>
            </a:r>
            <a:r>
              <a:rPr lang="en-US" sz="1000" dirty="0" smtClean="0">
                <a:solidFill>
                  <a:srgbClr val="000000"/>
                </a:solidFill>
                <a:latin typeface="+mj-lt"/>
                <a:cs typeface="Times New Roman" charset="0"/>
              </a:rPr>
              <a:t> 2007;18(8):1033-46. PMID :17323110.</a:t>
            </a:r>
          </a:p>
          <a:p>
            <a:pPr eaLnBrk="1" hangingPunct="1">
              <a:spcBef>
                <a:spcPts val="0"/>
              </a:spcBef>
              <a:defRPr/>
            </a:pPr>
            <a:r>
              <a:rPr lang="en-US" sz="1000" dirty="0" err="1" smtClean="0">
                <a:solidFill>
                  <a:srgbClr val="000000"/>
                </a:solidFill>
                <a:latin typeface="+mj-lt"/>
                <a:cs typeface="Times New Roman" charset="0"/>
              </a:rPr>
              <a:t>Lewiecki</a:t>
            </a:r>
            <a:r>
              <a:rPr lang="en-US" sz="1000" dirty="0" smtClean="0">
                <a:solidFill>
                  <a:srgbClr val="000000"/>
                </a:solidFill>
                <a:latin typeface="+mj-lt"/>
                <a:cs typeface="Times New Roman" charset="0"/>
              </a:rPr>
              <a:t> EM, Binkley N. </a:t>
            </a:r>
            <a:r>
              <a:rPr lang="en-US" sz="1000" dirty="0" err="1" smtClean="0">
                <a:solidFill>
                  <a:srgbClr val="000000"/>
                </a:solidFill>
                <a:latin typeface="+mj-lt"/>
                <a:cs typeface="Times New Roman" charset="0"/>
              </a:rPr>
              <a:t>Endocr</a:t>
            </a:r>
            <a:r>
              <a:rPr lang="en-US" sz="1000" dirty="0" smtClean="0">
                <a:solidFill>
                  <a:srgbClr val="000000"/>
                </a:solidFill>
                <a:latin typeface="+mj-lt"/>
                <a:cs typeface="Times New Roman" charset="0"/>
              </a:rPr>
              <a:t> </a:t>
            </a:r>
            <a:r>
              <a:rPr lang="en-US" sz="1000" dirty="0" err="1" smtClean="0">
                <a:solidFill>
                  <a:srgbClr val="000000"/>
                </a:solidFill>
                <a:latin typeface="+mj-lt"/>
                <a:cs typeface="Times New Roman" charset="0"/>
              </a:rPr>
              <a:t>Pract</a:t>
            </a:r>
            <a:r>
              <a:rPr lang="en-US" sz="1000" dirty="0" smtClean="0">
                <a:solidFill>
                  <a:srgbClr val="000000"/>
                </a:solidFill>
                <a:latin typeface="+mj-lt"/>
                <a:cs typeface="Times New Roman" charset="0"/>
              </a:rPr>
              <a:t> 2009;15(6):573-9. PMID: 19491062.</a:t>
            </a:r>
          </a:p>
          <a:p>
            <a:r>
              <a:rPr lang="en-US" sz="1000" dirty="0" smtClean="0">
                <a:latin typeface="+mj-lt"/>
              </a:rPr>
              <a:t>Crandall CC, Newberry SJ, </a:t>
            </a:r>
            <a:r>
              <a:rPr lang="en-US" sz="1000" dirty="0" err="1" smtClean="0">
                <a:latin typeface="+mj-lt"/>
              </a:rPr>
              <a:t>Gellad</a:t>
            </a:r>
            <a:r>
              <a:rPr lang="en-US" sz="1000" dirty="0" smtClean="0">
                <a:latin typeface="+mj-lt"/>
              </a:rPr>
              <a:t> WG, et al. Comparative Effectiveness Review No. 53. Available at:</a:t>
            </a:r>
          </a:p>
          <a:p>
            <a:r>
              <a:rPr lang="en-US" sz="1000" u="sng" dirty="0" smtClean="0">
                <a:latin typeface="+mj-lt"/>
                <a:hlinkClick r:id="rId3"/>
              </a:rPr>
              <a:t>http://www.effectivehealthcare.ahrq.gov/ehc/products/160/1007/CER53_LowBoneDensity_FinalReport_20120823.pdf</a:t>
            </a:r>
            <a:r>
              <a:rPr lang="en-US" sz="1000" dirty="0" smtClean="0">
                <a:latin typeface="+mj-lt"/>
              </a:rPr>
              <a:t> </a:t>
            </a:r>
          </a:p>
          <a:p>
            <a:pPr eaLnBrk="1" hangingPunct="1">
              <a:spcBef>
                <a:spcPts val="0"/>
              </a:spcBef>
              <a:defRPr/>
            </a:pPr>
            <a:r>
              <a:rPr lang="en-US" sz="1000" dirty="0" smtClean="0">
                <a:solidFill>
                  <a:srgbClr val="000000"/>
                </a:solidFill>
                <a:latin typeface="+mj-lt"/>
                <a:cs typeface="Times New Roman" charset="0"/>
              </a:rPr>
              <a:t>World Health Organization Collaborating Centre for Metabolic Bone Diseases. WHO Fracture Risk Assessment Tool. Available at </a:t>
            </a:r>
            <a:r>
              <a:rPr lang="en-US" sz="1000" dirty="0" err="1" smtClean="0">
                <a:solidFill>
                  <a:srgbClr val="000000"/>
                </a:solidFill>
                <a:latin typeface="+mj-lt"/>
                <a:cs typeface="Times New Roman" charset="0"/>
              </a:rPr>
              <a:t>www.shef.ac.uk</a:t>
            </a:r>
            <a:r>
              <a:rPr lang="en-US" sz="1000" dirty="0" smtClean="0">
                <a:solidFill>
                  <a:srgbClr val="000000"/>
                </a:solidFill>
                <a:latin typeface="+mj-lt"/>
                <a:cs typeface="Times New Roman" charset="0"/>
              </a:rPr>
              <a:t>/FRAX.</a:t>
            </a:r>
          </a:p>
        </p:txBody>
      </p:sp>
      <p:sp>
        <p:nvSpPr>
          <p:cNvPr id="35842" name="Title 1"/>
          <p:cNvSpPr>
            <a:spLocks noGrp="1"/>
          </p:cNvSpPr>
          <p:nvPr>
            <p:ph type="title"/>
          </p:nvPr>
        </p:nvSpPr>
        <p:spPr/>
        <p:txBody>
          <a:bodyPr/>
          <a:lstStyle/>
          <a:p>
            <a:r>
              <a:rPr lang="en-US" dirty="0" smtClean="0">
                <a:ea typeface="ＭＳ Ｐゴシック" pitchFamily="34" charset="-128"/>
              </a:rPr>
              <a:t>Predicting fracture risk</a:t>
            </a:r>
          </a:p>
        </p:txBody>
      </p:sp>
      <p:sp>
        <p:nvSpPr>
          <p:cNvPr id="35843" name="Content Placeholder 2"/>
          <p:cNvSpPr>
            <a:spLocks noGrp="1"/>
          </p:cNvSpPr>
          <p:nvPr>
            <p:ph idx="1"/>
          </p:nvPr>
        </p:nvSpPr>
        <p:spPr>
          <a:xfrm>
            <a:off x="152400" y="1143000"/>
            <a:ext cx="8915400" cy="4525963"/>
          </a:xfrm>
        </p:spPr>
        <p:txBody>
          <a:bodyPr/>
          <a:lstStyle/>
          <a:p>
            <a:r>
              <a:rPr lang="en-US" sz="2800" dirty="0" smtClean="0">
                <a:ea typeface="ＭＳ Ｐゴシック" pitchFamily="34" charset="-128"/>
              </a:rPr>
              <a:t>Risk scoring methods combine clinical risk factors with BMD testing results</a:t>
            </a:r>
          </a:p>
          <a:p>
            <a:r>
              <a:rPr lang="en-US" sz="2800" dirty="0" smtClean="0">
                <a:ea typeface="ＭＳ Ｐゴシック" pitchFamily="34" charset="-128"/>
              </a:rPr>
              <a:t>One such tool is the Fracture Risk Assessment Tool (FRAX®)</a:t>
            </a:r>
          </a:p>
          <a:p>
            <a:pPr lvl="1"/>
            <a:r>
              <a:rPr lang="en-US" sz="2400" dirty="0" smtClean="0">
                <a:ea typeface="ＭＳ Ｐゴシック" pitchFamily="34" charset="-128"/>
              </a:rPr>
              <a:t>FRAX was developed by the World Health Organization</a:t>
            </a:r>
          </a:p>
          <a:p>
            <a:pPr lvl="1"/>
            <a:r>
              <a:rPr lang="en-US" sz="2400" dirty="0" smtClean="0">
                <a:ea typeface="ＭＳ Ｐゴシック" pitchFamily="34" charset="-128"/>
              </a:rPr>
              <a:t>It uses race and nation-specific risk factors, combined with patient-specific BMD data (at the femoral neck), to estimate the absolute 10-year risk of major osteoporotic fractures</a:t>
            </a:r>
          </a:p>
          <a:p>
            <a:pPr lvl="1"/>
            <a:r>
              <a:rPr lang="en-US" sz="2400" dirty="0">
                <a:ea typeface="ＭＳ Ｐゴシック" pitchFamily="34" charset="-128"/>
              </a:rPr>
              <a:t>Only the </a:t>
            </a:r>
            <a:r>
              <a:rPr lang="en-US" sz="2400" dirty="0" smtClean="0">
                <a:ea typeface="ＭＳ Ｐゴシック" pitchFamily="34" charset="-128"/>
              </a:rPr>
              <a:t>US FRAX </a:t>
            </a:r>
            <a:r>
              <a:rPr lang="en-US" sz="2400" dirty="0">
                <a:ea typeface="ＭＳ Ｐゴシック" pitchFamily="34" charset="-128"/>
              </a:rPr>
              <a:t>model is race-specific.  All other countries are not race-</a:t>
            </a:r>
            <a:r>
              <a:rPr lang="en-US" sz="2400" dirty="0" smtClean="0">
                <a:ea typeface="ＭＳ Ｐゴシック" pitchFamily="34" charset="-128"/>
              </a:rPr>
              <a:t>specific</a:t>
            </a:r>
          </a:p>
          <a:p>
            <a:endParaRPr lang="en-US" sz="2800" dirty="0" smtClean="0">
              <a:ea typeface="ＭＳ Ｐゴシック" pitchFamily="34" charset="-128"/>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ChangeArrowheads="1"/>
          </p:cNvSpPr>
          <p:nvPr/>
        </p:nvSpPr>
        <p:spPr bwMode="auto">
          <a:xfrm>
            <a:off x="457200" y="6074709"/>
            <a:ext cx="8305800"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r>
              <a:rPr lang="en-US" sz="1000" dirty="0" smtClean="0">
                <a:latin typeface="+mj-lt"/>
              </a:rPr>
              <a:t>Crandall CC, Newberry SJ, </a:t>
            </a:r>
            <a:r>
              <a:rPr lang="en-US" sz="1000" dirty="0" err="1" smtClean="0">
                <a:latin typeface="+mj-lt"/>
              </a:rPr>
              <a:t>Gellad</a:t>
            </a:r>
            <a:r>
              <a:rPr lang="en-US" sz="1000" dirty="0" smtClean="0">
                <a:latin typeface="+mj-lt"/>
              </a:rPr>
              <a:t> WG, et al. Comparative Effectiveness Review No. 53. Available at:</a:t>
            </a:r>
          </a:p>
          <a:p>
            <a:r>
              <a:rPr lang="en-US" sz="1000" u="sng" dirty="0" smtClean="0">
                <a:latin typeface="+mj-lt"/>
                <a:hlinkClick r:id="rId3"/>
              </a:rPr>
              <a:t>http://www.effectivehealthcare.ahrq.gov/ehc/products/160/1007/CER53_LowBoneDensity_FinalReport_20120823.pdf</a:t>
            </a:r>
            <a:r>
              <a:rPr lang="en-US" sz="1000" dirty="0" smtClean="0">
                <a:latin typeface="+mj-lt"/>
              </a:rPr>
              <a:t> </a:t>
            </a:r>
            <a:endParaRPr lang="en-US" sz="1000" dirty="0">
              <a:latin typeface="+mj-lt"/>
            </a:endParaRPr>
          </a:p>
        </p:txBody>
      </p:sp>
      <p:sp>
        <p:nvSpPr>
          <p:cNvPr id="37890" name="Title 1"/>
          <p:cNvSpPr>
            <a:spLocks noGrp="1"/>
          </p:cNvSpPr>
          <p:nvPr>
            <p:ph type="title"/>
          </p:nvPr>
        </p:nvSpPr>
        <p:spPr/>
        <p:txBody>
          <a:bodyPr/>
          <a:lstStyle/>
          <a:p>
            <a:r>
              <a:rPr lang="en-US" smtClean="0">
                <a:ea typeface="ＭＳ Ｐゴシック" pitchFamily="34" charset="-128"/>
              </a:rPr>
              <a:t>Interventions to prevent osteoporotic fracture</a:t>
            </a:r>
          </a:p>
        </p:txBody>
      </p:sp>
      <p:sp>
        <p:nvSpPr>
          <p:cNvPr id="37891" name="Content Placeholder 2"/>
          <p:cNvSpPr>
            <a:spLocks noGrp="1"/>
          </p:cNvSpPr>
          <p:nvPr>
            <p:ph idx="1"/>
          </p:nvPr>
        </p:nvSpPr>
        <p:spPr/>
        <p:txBody>
          <a:bodyPr/>
          <a:lstStyle/>
          <a:p>
            <a:r>
              <a:rPr lang="en-US" dirty="0" smtClean="0">
                <a:ea typeface="ＭＳ Ｐゴシック" pitchFamily="34" charset="-128"/>
              </a:rPr>
              <a:t>Interventions to prevent osteoporotic fracture include:</a:t>
            </a:r>
          </a:p>
          <a:p>
            <a:pPr lvl="1"/>
            <a:r>
              <a:rPr lang="en-US" dirty="0" smtClean="0">
                <a:ea typeface="ＭＳ Ｐゴシック" pitchFamily="34" charset="-128"/>
              </a:rPr>
              <a:t>Pharmacologic agents</a:t>
            </a:r>
          </a:p>
          <a:p>
            <a:pPr lvl="1"/>
            <a:r>
              <a:rPr lang="en-US" dirty="0" smtClean="0">
                <a:ea typeface="ＭＳ Ｐゴシック" pitchFamily="34" charset="-128"/>
              </a:rPr>
              <a:t>Dietary and supplemental vitamin D and calcium</a:t>
            </a:r>
          </a:p>
          <a:p>
            <a:pPr lvl="1"/>
            <a:r>
              <a:rPr lang="en-US" dirty="0" smtClean="0">
                <a:ea typeface="ＭＳ Ｐゴシック" pitchFamily="34" charset="-128"/>
              </a:rPr>
              <a:t>Weight-bearing exercise</a:t>
            </a:r>
          </a:p>
          <a:p>
            <a:r>
              <a:rPr lang="en-US" dirty="0" smtClean="0">
                <a:ea typeface="ＭＳ Ｐゴシック" pitchFamily="34" charset="-128"/>
              </a:rPr>
              <a:t>These interventions have also been studied and used (with less frequency) in patients with osteopenia (T-score between -2.5 and -1.0)</a:t>
            </a:r>
          </a:p>
          <a:p>
            <a:endParaRPr lang="en-US" dirty="0" smtClean="0">
              <a:ea typeface="ＭＳ Ｐゴシック" pitchFamily="34" charset="-128"/>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ChangeArrowheads="1"/>
          </p:cNvSpPr>
          <p:nvPr/>
        </p:nvSpPr>
        <p:spPr bwMode="auto">
          <a:xfrm>
            <a:off x="533400" y="6096000"/>
            <a:ext cx="8482012"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r>
              <a:rPr lang="en-US" sz="1000" dirty="0" smtClean="0">
                <a:latin typeface="+mj-lt"/>
              </a:rPr>
              <a:t>Crandall CC, Newberry SJ, </a:t>
            </a:r>
            <a:r>
              <a:rPr lang="en-US" sz="1000" dirty="0" err="1" smtClean="0">
                <a:latin typeface="+mj-lt"/>
              </a:rPr>
              <a:t>Gellad</a:t>
            </a:r>
            <a:r>
              <a:rPr lang="en-US" sz="1000" dirty="0" smtClean="0">
                <a:latin typeface="+mj-lt"/>
              </a:rPr>
              <a:t> WG, et al. Comparative Effectiveness Review No. 53. Available at:</a:t>
            </a:r>
          </a:p>
          <a:p>
            <a:r>
              <a:rPr lang="en-US" sz="1000" u="sng" dirty="0" smtClean="0">
                <a:latin typeface="+mj-lt"/>
                <a:hlinkClick r:id="rId3"/>
              </a:rPr>
              <a:t>http://www.effectivehealthcare.ahrq.gov/ehc/products/160/1007/CER53_LowBoneDensity_FinalReport_20120823.pdf</a:t>
            </a:r>
            <a:r>
              <a:rPr lang="en-US" sz="1000" dirty="0" smtClean="0">
                <a:latin typeface="+mj-lt"/>
              </a:rPr>
              <a:t> </a:t>
            </a:r>
            <a:endParaRPr lang="en-US" sz="1000" dirty="0">
              <a:latin typeface="+mj-lt"/>
            </a:endParaRPr>
          </a:p>
        </p:txBody>
      </p:sp>
      <p:sp>
        <p:nvSpPr>
          <p:cNvPr id="39938" name="Title 1"/>
          <p:cNvSpPr>
            <a:spLocks noGrp="1"/>
          </p:cNvSpPr>
          <p:nvPr>
            <p:ph type="title"/>
          </p:nvPr>
        </p:nvSpPr>
        <p:spPr/>
        <p:txBody>
          <a:bodyPr/>
          <a:lstStyle/>
          <a:p>
            <a:r>
              <a:rPr lang="en-US" smtClean="0">
                <a:ea typeface="ＭＳ Ｐゴシック" pitchFamily="34" charset="-128"/>
              </a:rPr>
              <a:t>Pharmacologic agents to prevent osteoporotic fracture</a:t>
            </a:r>
          </a:p>
        </p:txBody>
      </p:sp>
      <p:sp>
        <p:nvSpPr>
          <p:cNvPr id="39939" name="Content Placeholder 2"/>
          <p:cNvSpPr>
            <a:spLocks noGrp="1"/>
          </p:cNvSpPr>
          <p:nvPr>
            <p:ph idx="1"/>
          </p:nvPr>
        </p:nvSpPr>
        <p:spPr>
          <a:xfrm>
            <a:off x="457200" y="1447800"/>
            <a:ext cx="8229600" cy="4525963"/>
          </a:xfrm>
        </p:spPr>
        <p:txBody>
          <a:bodyPr/>
          <a:lstStyle/>
          <a:p>
            <a:r>
              <a:rPr lang="en-US" sz="2000" dirty="0" smtClean="0">
                <a:ea typeface="ＭＳ Ｐゴシック" pitchFamily="34" charset="-128"/>
              </a:rPr>
              <a:t>Pharmacologic agents investigated in this systematic review include:</a:t>
            </a:r>
          </a:p>
          <a:p>
            <a:r>
              <a:rPr lang="en-US" sz="2000" dirty="0" smtClean="0">
                <a:ea typeface="ＭＳ Ｐゴシック" pitchFamily="34" charset="-128"/>
              </a:rPr>
              <a:t>Antiresorptive Agents:</a:t>
            </a:r>
          </a:p>
          <a:p>
            <a:pPr lvl="1"/>
            <a:r>
              <a:rPr lang="en-US" sz="1800" dirty="0" smtClean="0">
                <a:ea typeface="ＭＳ Ｐゴシック" pitchFamily="34" charset="-128"/>
              </a:rPr>
              <a:t>Bisphosphonates: alendronate, risedronate, zoledronic acid, and ibandronate</a:t>
            </a:r>
          </a:p>
          <a:p>
            <a:pPr lvl="1"/>
            <a:r>
              <a:rPr lang="en-US" sz="1800" dirty="0" smtClean="0">
                <a:ea typeface="ＭＳ Ｐゴシック" pitchFamily="34" charset="-128"/>
              </a:rPr>
              <a:t>Estrogen: in the form of menopausal hormone therapy (MHT)</a:t>
            </a:r>
          </a:p>
          <a:p>
            <a:pPr lvl="1"/>
            <a:r>
              <a:rPr lang="en-US" sz="1800" dirty="0" smtClean="0">
                <a:ea typeface="ＭＳ Ｐゴシック" pitchFamily="34" charset="-128"/>
              </a:rPr>
              <a:t>Selective estrogen receptor modulators: raloxifene</a:t>
            </a:r>
          </a:p>
          <a:p>
            <a:pPr lvl="1"/>
            <a:r>
              <a:rPr lang="en-US" sz="1800" dirty="0" smtClean="0">
                <a:ea typeface="ＭＳ Ｐゴシック" pitchFamily="34" charset="-128"/>
              </a:rPr>
              <a:t>Biologic agents: denosumab</a:t>
            </a:r>
          </a:p>
          <a:p>
            <a:r>
              <a:rPr lang="en-US" sz="2000" dirty="0" smtClean="0">
                <a:ea typeface="ＭＳ Ｐゴシック" pitchFamily="34" charset="-128"/>
              </a:rPr>
              <a:t>Anabolic Agents:</a:t>
            </a:r>
          </a:p>
          <a:p>
            <a:pPr lvl="1"/>
            <a:r>
              <a:rPr lang="en-US" sz="1800" dirty="0" smtClean="0">
                <a:ea typeface="ＭＳ Ｐゴシック" pitchFamily="34" charset="-128"/>
              </a:rPr>
              <a:t>Peptide hormones: teriparatide </a:t>
            </a:r>
          </a:p>
          <a:p>
            <a:r>
              <a:rPr lang="en-US" sz="2000" dirty="0" smtClean="0">
                <a:ea typeface="ＭＳ Ｐゴシック" pitchFamily="34" charset="-128"/>
              </a:rPr>
              <a:t>Not all drugs currently approved by the U.S. Food and Drug Administration (FDA) for treating patients with LBD were required to demonstrate reduction in fracture risk (e.g., the peptide hormone calcitonin)</a:t>
            </a:r>
          </a:p>
          <a:p>
            <a:pPr lvl="1"/>
            <a:r>
              <a:rPr lang="en-US" sz="1800" dirty="0" smtClean="0">
                <a:ea typeface="ＭＳ Ｐゴシック" pitchFamily="34" charset="-128"/>
              </a:rPr>
              <a:t>Furthermore, approval of a different dose, frequency, or route of administration does not require demonstration of reduced fracture risk</a:t>
            </a:r>
          </a:p>
          <a:p>
            <a:pPr lvl="1"/>
            <a:r>
              <a:rPr lang="en-US" sz="1800" dirty="0" smtClean="0">
                <a:ea typeface="ＭＳ Ｐゴシック" pitchFamily="34" charset="-128"/>
              </a:rPr>
              <a:t>There are no new findings about calcitonin in the report  described here</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ChangeArrowheads="1"/>
          </p:cNvSpPr>
          <p:nvPr/>
        </p:nvSpPr>
        <p:spPr bwMode="auto">
          <a:xfrm>
            <a:off x="509588" y="6074709"/>
            <a:ext cx="8482012"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r>
              <a:rPr lang="en-US" sz="1000" dirty="0" smtClean="0">
                <a:latin typeface="+mj-lt"/>
              </a:rPr>
              <a:t>Crandall CC, Newberry SJ, </a:t>
            </a:r>
            <a:r>
              <a:rPr lang="en-US" sz="1000" dirty="0" err="1" smtClean="0">
                <a:latin typeface="+mj-lt"/>
              </a:rPr>
              <a:t>Gellad</a:t>
            </a:r>
            <a:r>
              <a:rPr lang="en-US" sz="1000" dirty="0" smtClean="0">
                <a:latin typeface="+mj-lt"/>
              </a:rPr>
              <a:t> WG, et al. Comparative Effectiveness Review No. 53. Available at:</a:t>
            </a:r>
          </a:p>
          <a:p>
            <a:r>
              <a:rPr lang="en-US" sz="1000" u="sng" dirty="0" smtClean="0">
                <a:latin typeface="+mj-lt"/>
                <a:hlinkClick r:id="rId3"/>
              </a:rPr>
              <a:t>http://www.effectivehealthcare.ahrq.gov/ehc/products/160/1007/CER53_LowBoneDensity_FinalReport_20120823.pdf</a:t>
            </a:r>
            <a:r>
              <a:rPr lang="en-US" sz="1000" dirty="0" smtClean="0">
                <a:latin typeface="+mj-lt"/>
              </a:rPr>
              <a:t> </a:t>
            </a:r>
            <a:endParaRPr lang="en-US" sz="1000" dirty="0">
              <a:latin typeface="+mj-lt"/>
            </a:endParaRPr>
          </a:p>
        </p:txBody>
      </p:sp>
      <p:sp>
        <p:nvSpPr>
          <p:cNvPr id="41986" name="Title 1"/>
          <p:cNvSpPr>
            <a:spLocks noGrp="1"/>
          </p:cNvSpPr>
          <p:nvPr>
            <p:ph type="title"/>
          </p:nvPr>
        </p:nvSpPr>
        <p:spPr/>
        <p:txBody>
          <a:bodyPr/>
          <a:lstStyle/>
          <a:p>
            <a:r>
              <a:rPr lang="en-US" smtClean="0">
                <a:ea typeface="ＭＳ Ｐゴシック" pitchFamily="34" charset="-128"/>
              </a:rPr>
              <a:t>AHRQ comparative effectiveness review (CER) development</a:t>
            </a:r>
          </a:p>
        </p:txBody>
      </p:sp>
      <p:sp>
        <p:nvSpPr>
          <p:cNvPr id="41987" name="Content Placeholder 2"/>
          <p:cNvSpPr>
            <a:spLocks noGrp="1"/>
          </p:cNvSpPr>
          <p:nvPr>
            <p:ph idx="1"/>
          </p:nvPr>
        </p:nvSpPr>
        <p:spPr/>
        <p:txBody>
          <a:bodyPr/>
          <a:lstStyle/>
          <a:p>
            <a:r>
              <a:rPr lang="en-US" sz="2000" smtClean="0">
                <a:ea typeface="ＭＳ Ｐゴシック" pitchFamily="34" charset="-128"/>
              </a:rPr>
              <a:t>Topics are nominated through a public process, which includes submissions from health care professionals, professional organizations, the private sector, policymakers, members of the public, and others</a:t>
            </a:r>
          </a:p>
          <a:p>
            <a:r>
              <a:rPr lang="en-US" sz="2000" smtClean="0">
                <a:ea typeface="ＭＳ Ｐゴシック" pitchFamily="34" charset="-128"/>
              </a:rPr>
              <a:t>A systematic review of all relevant clinical studies is conducted by independent researchers, funded by AHRQ, to synthesize the evidence in a report summarizing what is known and not known about the select clinical issue. The research questions and the results of the report are subject to expert input, peer review, and public comment</a:t>
            </a:r>
          </a:p>
          <a:p>
            <a:r>
              <a:rPr lang="en-US" sz="2000" smtClean="0">
                <a:ea typeface="ＭＳ Ｐゴシック" pitchFamily="34" charset="-128"/>
              </a:rPr>
              <a:t>The results of these reviews are summarized into Clinician Research Summaries and Consumer Research Summaries for use in decision-making and in discussions with patients. The Summaries and the full report, with references for included and excluded studies, are available at www.effectivehealthcare.ahrq.gov/lbd.cfm</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ChangeArrowheads="1"/>
          </p:cNvSpPr>
          <p:nvPr/>
        </p:nvSpPr>
        <p:spPr bwMode="auto">
          <a:xfrm>
            <a:off x="433388" y="6096000"/>
            <a:ext cx="8329612"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r>
              <a:rPr lang="en-US" sz="1000" dirty="0" smtClean="0">
                <a:latin typeface="+mj-lt"/>
              </a:rPr>
              <a:t>Crandall CC, Newberry SJ, </a:t>
            </a:r>
            <a:r>
              <a:rPr lang="en-US" sz="1000" dirty="0" err="1" smtClean="0">
                <a:latin typeface="+mj-lt"/>
              </a:rPr>
              <a:t>Gellad</a:t>
            </a:r>
            <a:r>
              <a:rPr lang="en-US" sz="1000" dirty="0" smtClean="0">
                <a:latin typeface="+mj-lt"/>
              </a:rPr>
              <a:t> WG, et al. Comparative Effectiveness Review No. 53. Available at:</a:t>
            </a:r>
          </a:p>
          <a:p>
            <a:r>
              <a:rPr lang="en-US" sz="1000" u="sng" dirty="0" smtClean="0">
                <a:latin typeface="+mj-lt"/>
                <a:hlinkClick r:id="rId3"/>
              </a:rPr>
              <a:t>http://www.effectivehealthcare.ahrq.gov/ehc/products/160/1007/CER53_LowBoneDensity_FinalReport_20120823.pdf</a:t>
            </a:r>
            <a:r>
              <a:rPr lang="en-US" sz="1000" dirty="0" smtClean="0">
                <a:latin typeface="+mj-lt"/>
              </a:rPr>
              <a:t> </a:t>
            </a:r>
            <a:endParaRPr lang="en-US" sz="1000" dirty="0">
              <a:latin typeface="+mj-lt"/>
            </a:endParaRPr>
          </a:p>
        </p:txBody>
      </p:sp>
      <p:sp>
        <p:nvSpPr>
          <p:cNvPr id="44034" name="Title 1"/>
          <p:cNvSpPr>
            <a:spLocks noGrp="1"/>
          </p:cNvSpPr>
          <p:nvPr>
            <p:ph type="title"/>
          </p:nvPr>
        </p:nvSpPr>
        <p:spPr/>
        <p:txBody>
          <a:bodyPr/>
          <a:lstStyle/>
          <a:p>
            <a:r>
              <a:rPr lang="en-US" smtClean="0">
                <a:ea typeface="ＭＳ Ｐゴシック" pitchFamily="34" charset="-128"/>
              </a:rPr>
              <a:t>Clinical questions addressed by the CER (1 of 5)</a:t>
            </a:r>
          </a:p>
        </p:txBody>
      </p:sp>
      <p:sp>
        <p:nvSpPr>
          <p:cNvPr id="3" name="Content Placeholder 2"/>
          <p:cNvSpPr>
            <a:spLocks noGrp="1"/>
          </p:cNvSpPr>
          <p:nvPr>
            <p:ph idx="1"/>
          </p:nvPr>
        </p:nvSpPr>
        <p:spPr>
          <a:xfrm>
            <a:off x="457200" y="1447800"/>
            <a:ext cx="8229600" cy="4525963"/>
          </a:xfrm>
        </p:spPr>
        <p:txBody>
          <a:bodyPr/>
          <a:lstStyle/>
          <a:p>
            <a:pPr marL="0" indent="0">
              <a:buFont typeface="Arial" pitchFamily="34" charset="0"/>
              <a:buNone/>
            </a:pPr>
            <a:r>
              <a:rPr lang="en-US" sz="2000" dirty="0" smtClean="0">
                <a:ea typeface="ＭＳ Ｐゴシック" pitchFamily="34" charset="-128"/>
              </a:rPr>
              <a:t>Key Question (KQ) 1: What are the comparative benefits in fracture reduction among the following therapeutic modalities for LBD: </a:t>
            </a:r>
          </a:p>
          <a:p>
            <a:pPr marL="0" indent="0"/>
            <a:r>
              <a:rPr lang="en-US" sz="1600" dirty="0" smtClean="0">
                <a:ea typeface="ＭＳ Ｐゴシック" pitchFamily="34" charset="-128"/>
              </a:rPr>
              <a:t>Bisphosphonate medications, specifically:</a:t>
            </a:r>
          </a:p>
          <a:p>
            <a:pPr lvl="1"/>
            <a:r>
              <a:rPr lang="en-US" sz="1200" dirty="0" smtClean="0">
                <a:ea typeface="ＭＳ Ｐゴシック" pitchFamily="34" charset="-128"/>
              </a:rPr>
              <a:t>Alendronate (Fosamax®, oral)</a:t>
            </a:r>
          </a:p>
          <a:p>
            <a:pPr lvl="1"/>
            <a:r>
              <a:rPr lang="en-US" sz="1200" dirty="0" err="1" smtClean="0">
                <a:ea typeface="ＭＳ Ｐゴシック" pitchFamily="34" charset="-128"/>
              </a:rPr>
              <a:t>Risedronate</a:t>
            </a:r>
            <a:r>
              <a:rPr lang="en-US" sz="1200" dirty="0" smtClean="0">
                <a:ea typeface="ＭＳ Ｐゴシック" pitchFamily="34" charset="-128"/>
              </a:rPr>
              <a:t> (Actonel®; oral once-a-week) </a:t>
            </a:r>
          </a:p>
          <a:p>
            <a:pPr lvl="1"/>
            <a:r>
              <a:rPr lang="en-US" sz="1200" dirty="0" err="1" smtClean="0">
                <a:ea typeface="ＭＳ Ｐゴシック" pitchFamily="34" charset="-128"/>
              </a:rPr>
              <a:t>Ibandronate</a:t>
            </a:r>
            <a:r>
              <a:rPr lang="en-US" sz="1200" dirty="0" smtClean="0">
                <a:ea typeface="ＭＳ Ｐゴシック" pitchFamily="34" charset="-128"/>
              </a:rPr>
              <a:t> (Boniva®) </a:t>
            </a:r>
          </a:p>
          <a:p>
            <a:pPr lvl="1"/>
            <a:r>
              <a:rPr lang="en-US" sz="1200" dirty="0" err="1" smtClean="0">
                <a:ea typeface="ＭＳ Ｐゴシック" pitchFamily="34" charset="-128"/>
              </a:rPr>
              <a:t>Zoledronic</a:t>
            </a:r>
            <a:r>
              <a:rPr lang="en-US" sz="1200" dirty="0" smtClean="0">
                <a:ea typeface="ＭＳ Ｐゴシック" pitchFamily="34" charset="-128"/>
              </a:rPr>
              <a:t> acid (</a:t>
            </a:r>
            <a:r>
              <a:rPr lang="en-US" sz="1200" dirty="0" err="1" smtClean="0">
                <a:ea typeface="ＭＳ Ｐゴシック" pitchFamily="34" charset="-128"/>
              </a:rPr>
              <a:t>Reclast</a:t>
            </a:r>
            <a:r>
              <a:rPr lang="en-US" sz="1200" dirty="0" smtClean="0">
                <a:ea typeface="ＭＳ Ｐゴシック" pitchFamily="34" charset="-128"/>
              </a:rPr>
              <a:t>®, </a:t>
            </a:r>
            <a:r>
              <a:rPr lang="en-US" sz="1200" dirty="0" err="1" smtClean="0">
                <a:ea typeface="ＭＳ Ｐゴシック" pitchFamily="34" charset="-128"/>
              </a:rPr>
              <a:t>Zometa</a:t>
            </a:r>
            <a:r>
              <a:rPr lang="en-US" sz="1200" dirty="0" smtClean="0">
                <a:ea typeface="ＭＳ Ｐゴシック" pitchFamily="34" charset="-128"/>
              </a:rPr>
              <a:t>®, oral and intravenous) </a:t>
            </a:r>
          </a:p>
          <a:p>
            <a:pPr marL="0" indent="0"/>
            <a:r>
              <a:rPr lang="en-US" sz="1600" dirty="0" err="1" smtClean="0">
                <a:ea typeface="ＭＳ Ｐゴシック" pitchFamily="34" charset="-128"/>
              </a:rPr>
              <a:t>Denosumab</a:t>
            </a:r>
            <a:r>
              <a:rPr lang="en-US" sz="1600" dirty="0" smtClean="0">
                <a:ea typeface="ＭＳ Ｐゴシック" pitchFamily="34" charset="-128"/>
              </a:rPr>
              <a:t> (</a:t>
            </a:r>
            <a:r>
              <a:rPr lang="en-US" sz="1600" dirty="0" err="1" smtClean="0">
                <a:ea typeface="ＭＳ Ｐゴシック" pitchFamily="34" charset="-128"/>
              </a:rPr>
              <a:t>Prolia</a:t>
            </a:r>
            <a:r>
              <a:rPr lang="en-US" sz="1600" dirty="0" smtClean="0">
                <a:ea typeface="ＭＳ Ｐゴシック" pitchFamily="34" charset="-128"/>
              </a:rPr>
              <a:t>®)</a:t>
            </a:r>
          </a:p>
          <a:p>
            <a:pPr marL="0" indent="0"/>
            <a:r>
              <a:rPr lang="en-US" sz="1600" dirty="0" smtClean="0">
                <a:ea typeface="ＭＳ Ｐゴシック" pitchFamily="34" charset="-128"/>
              </a:rPr>
              <a:t>Menopausal estrogen therapy for women (numerous brands and routes of administration)</a:t>
            </a:r>
          </a:p>
          <a:p>
            <a:pPr marL="0" indent="0"/>
            <a:r>
              <a:rPr lang="en-US" sz="1600" dirty="0" smtClean="0">
                <a:ea typeface="ＭＳ Ｐゴシック" pitchFamily="34" charset="-128"/>
              </a:rPr>
              <a:t>Parathyroid hormone (PTH)</a:t>
            </a:r>
          </a:p>
          <a:p>
            <a:pPr lvl="1"/>
            <a:r>
              <a:rPr lang="en-US" sz="1200" dirty="0" smtClean="0">
                <a:ea typeface="ＭＳ Ｐゴシック" pitchFamily="34" charset="-128"/>
              </a:rPr>
              <a:t>1-34 (</a:t>
            </a:r>
            <a:r>
              <a:rPr lang="en-US" sz="1200" dirty="0" err="1" smtClean="0">
                <a:ea typeface="ＭＳ Ｐゴシック" pitchFamily="34" charset="-128"/>
              </a:rPr>
              <a:t>teriparatide</a:t>
            </a:r>
            <a:r>
              <a:rPr lang="en-US" sz="1200" dirty="0" smtClean="0">
                <a:ea typeface="ＭＳ Ｐゴシック" pitchFamily="34" charset="-128"/>
              </a:rPr>
              <a:t>; </a:t>
            </a:r>
            <a:r>
              <a:rPr lang="en-US" sz="1200" dirty="0" err="1" smtClean="0">
                <a:ea typeface="ＭＳ Ｐゴシック" pitchFamily="34" charset="-128"/>
              </a:rPr>
              <a:t>Forteo</a:t>
            </a:r>
            <a:r>
              <a:rPr lang="en-US" sz="1200" dirty="0" smtClean="0">
                <a:ea typeface="ＭＳ Ｐゴシック" pitchFamily="34" charset="-128"/>
              </a:rPr>
              <a:t>®) </a:t>
            </a:r>
          </a:p>
          <a:p>
            <a:pPr marL="0" indent="0"/>
            <a:r>
              <a:rPr lang="en-US" sz="1600" dirty="0" smtClean="0">
                <a:ea typeface="ＭＳ Ｐゴシック" pitchFamily="34" charset="-128"/>
              </a:rPr>
              <a:t>Selective estrogen receptor modulators (SERMs), specifically:</a:t>
            </a:r>
          </a:p>
          <a:p>
            <a:pPr lvl="1"/>
            <a:r>
              <a:rPr lang="en-US" sz="1200" dirty="0" err="1" smtClean="0">
                <a:ea typeface="ＭＳ Ｐゴシック" pitchFamily="34" charset="-128"/>
              </a:rPr>
              <a:t>Raloxifene</a:t>
            </a:r>
            <a:r>
              <a:rPr lang="en-US" sz="1200" dirty="0" smtClean="0">
                <a:ea typeface="ＭＳ Ｐゴシック" pitchFamily="34" charset="-128"/>
              </a:rPr>
              <a:t> (</a:t>
            </a:r>
            <a:r>
              <a:rPr lang="en-US" sz="1200" dirty="0" err="1" smtClean="0">
                <a:ea typeface="ＭＳ Ｐゴシック" pitchFamily="34" charset="-128"/>
              </a:rPr>
              <a:t>Evista</a:t>
            </a:r>
            <a:r>
              <a:rPr lang="en-US" sz="1200" dirty="0" smtClean="0">
                <a:ea typeface="ＭＳ Ｐゴシック" pitchFamily="34" charset="-128"/>
              </a:rPr>
              <a:t>®) </a:t>
            </a:r>
          </a:p>
          <a:p>
            <a:pPr marL="0" indent="0"/>
            <a:r>
              <a:rPr lang="en-US" sz="1600" dirty="0" smtClean="0">
                <a:ea typeface="ＭＳ Ｐゴシック" pitchFamily="34" charset="-128"/>
              </a:rPr>
              <a:t>Calcium </a:t>
            </a:r>
          </a:p>
          <a:p>
            <a:pPr marL="0" indent="0"/>
            <a:r>
              <a:rPr lang="en-US" sz="1600" dirty="0" smtClean="0">
                <a:ea typeface="ＭＳ Ｐゴシック" pitchFamily="34" charset="-128"/>
              </a:rPr>
              <a:t>Vitamin D </a:t>
            </a:r>
          </a:p>
          <a:p>
            <a:pPr marL="0" indent="0"/>
            <a:r>
              <a:rPr lang="en-US" sz="1600" dirty="0" smtClean="0">
                <a:ea typeface="ＭＳ Ｐゴシック" pitchFamily="34" charset="-128"/>
              </a:rPr>
              <a:t>Combinations or sequential use of above </a:t>
            </a:r>
          </a:p>
          <a:p>
            <a:pPr marL="0" indent="0"/>
            <a:r>
              <a:rPr lang="en-US" sz="1600" dirty="0" smtClean="0">
                <a:ea typeface="ＭＳ Ｐゴシック" pitchFamily="34" charset="-128"/>
              </a:rPr>
              <a:t>Exercise in comparison to the agents above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ChangeArrowheads="1"/>
          </p:cNvSpPr>
          <p:nvPr/>
        </p:nvSpPr>
        <p:spPr bwMode="auto">
          <a:xfrm>
            <a:off x="433388" y="6096000"/>
            <a:ext cx="8405812"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defRPr/>
            </a:pPr>
            <a:r>
              <a:rPr lang="en-US" sz="1000" dirty="0" smtClean="0">
                <a:solidFill>
                  <a:srgbClr val="000000"/>
                </a:solidFill>
                <a:latin typeface="+mj-lt"/>
                <a:cs typeface="Times New Roman" charset="0"/>
              </a:rPr>
              <a:t>Crandall CC, Newberry SJ, </a:t>
            </a:r>
            <a:r>
              <a:rPr lang="en-US" sz="1000" dirty="0" err="1" smtClean="0">
                <a:solidFill>
                  <a:srgbClr val="000000"/>
                </a:solidFill>
                <a:latin typeface="+mj-lt"/>
                <a:cs typeface="Times New Roman" charset="0"/>
              </a:rPr>
              <a:t>Gellad</a:t>
            </a:r>
            <a:r>
              <a:rPr lang="en-US" sz="1000" dirty="0" smtClean="0">
                <a:solidFill>
                  <a:srgbClr val="000000"/>
                </a:solidFill>
                <a:latin typeface="+mj-lt"/>
                <a:cs typeface="Times New Roman" charset="0"/>
              </a:rPr>
              <a:t> WG, et al. Comparative Effectiveness Review No. 53. Available at: </a:t>
            </a:r>
            <a:r>
              <a:rPr lang="en-US" sz="1000" u="sng" dirty="0" smtClean="0">
                <a:latin typeface="+mj-lt"/>
                <a:hlinkClick r:id="rId3"/>
              </a:rPr>
              <a:t>http://www.effectivehealthcare.ahrq.gov/ehc/products/160/1007/CER53_LowBoneDensity_FinalReport_20120823.pdf</a:t>
            </a:r>
            <a:r>
              <a:rPr lang="en-US" sz="1000" dirty="0" smtClean="0">
                <a:latin typeface="+mj-lt"/>
              </a:rPr>
              <a:t> </a:t>
            </a:r>
          </a:p>
        </p:txBody>
      </p:sp>
      <p:sp>
        <p:nvSpPr>
          <p:cNvPr id="46082" name="Title 1"/>
          <p:cNvSpPr>
            <a:spLocks noGrp="1"/>
          </p:cNvSpPr>
          <p:nvPr>
            <p:ph type="title"/>
          </p:nvPr>
        </p:nvSpPr>
        <p:spPr/>
        <p:txBody>
          <a:bodyPr/>
          <a:lstStyle/>
          <a:p>
            <a:r>
              <a:rPr lang="en-US" smtClean="0">
                <a:ea typeface="ＭＳ Ｐゴシック" pitchFamily="34" charset="-128"/>
              </a:rPr>
              <a:t>Clinical questions addressed by the CER (2 of 5)</a:t>
            </a:r>
          </a:p>
        </p:txBody>
      </p:sp>
      <p:sp>
        <p:nvSpPr>
          <p:cNvPr id="3" name="Content Placeholder 2"/>
          <p:cNvSpPr>
            <a:spLocks noGrp="1"/>
          </p:cNvSpPr>
          <p:nvPr>
            <p:ph idx="1"/>
          </p:nvPr>
        </p:nvSpPr>
        <p:spPr/>
        <p:txBody>
          <a:bodyPr/>
          <a:lstStyle/>
          <a:p>
            <a:pPr marL="0" indent="0">
              <a:buFont typeface="Arial" charset="0"/>
              <a:buNone/>
              <a:defRPr/>
            </a:pPr>
            <a:r>
              <a:rPr lang="en-US" sz="2400" dirty="0" smtClean="0"/>
              <a:t>KQ 2: How does fracture risk reduction resulting from treatments vary between individuals with different risks for fracture as determined by the following factors: </a:t>
            </a:r>
          </a:p>
          <a:p>
            <a:pPr>
              <a:buFont typeface="Arial" charset="0"/>
              <a:buChar char="•"/>
              <a:defRPr/>
            </a:pPr>
            <a:r>
              <a:rPr lang="en-US" sz="2000" dirty="0" smtClean="0"/>
              <a:t>BMD</a:t>
            </a:r>
          </a:p>
          <a:p>
            <a:pPr>
              <a:buFont typeface="Arial" charset="0"/>
              <a:buChar char="•"/>
              <a:defRPr/>
            </a:pPr>
            <a:r>
              <a:rPr lang="en-US" sz="2000" dirty="0" smtClean="0"/>
              <a:t>FRAX or other risk-assessment score</a:t>
            </a:r>
          </a:p>
          <a:p>
            <a:pPr>
              <a:buFont typeface="Arial" charset="0"/>
              <a:buChar char="•"/>
              <a:defRPr/>
            </a:pPr>
            <a:r>
              <a:rPr lang="en-US" sz="2000" dirty="0" smtClean="0"/>
              <a:t>Prior fractures (prevention vs. treatment)</a:t>
            </a:r>
          </a:p>
          <a:p>
            <a:pPr>
              <a:buFont typeface="Arial" charset="0"/>
              <a:buChar char="•"/>
              <a:defRPr/>
            </a:pPr>
            <a:r>
              <a:rPr lang="en-US" sz="2000" dirty="0" smtClean="0"/>
              <a:t>Age </a:t>
            </a:r>
          </a:p>
          <a:p>
            <a:pPr>
              <a:buFont typeface="Arial" charset="0"/>
              <a:buChar char="•"/>
              <a:defRPr/>
            </a:pPr>
            <a:r>
              <a:rPr lang="en-US" sz="2000" dirty="0" smtClean="0"/>
              <a:t>Sex </a:t>
            </a:r>
          </a:p>
          <a:p>
            <a:pPr>
              <a:buFont typeface="Arial" charset="0"/>
              <a:buChar char="•"/>
              <a:defRPr/>
            </a:pPr>
            <a:r>
              <a:rPr lang="en-US" sz="2000" dirty="0" smtClean="0"/>
              <a:t>Race/ethnicity </a:t>
            </a:r>
          </a:p>
          <a:p>
            <a:pPr>
              <a:buFont typeface="Arial" charset="0"/>
              <a:buChar char="•"/>
              <a:defRPr/>
            </a:pPr>
            <a:r>
              <a:rPr lang="en-US" sz="2000" dirty="0" smtClean="0"/>
              <a:t>Glucocorticoid use </a:t>
            </a:r>
          </a:p>
          <a:p>
            <a:pPr>
              <a:buFont typeface="Arial" charset="0"/>
              <a:buChar char="•"/>
              <a:defRPr/>
            </a:pPr>
            <a:r>
              <a:rPr lang="en-US" sz="2000" dirty="0" smtClean="0"/>
              <a:t>Other factors (e.g., community dwelling vs. institutionalized, vitamin D deficient vs. not)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ChangeArrowheads="1"/>
          </p:cNvSpPr>
          <p:nvPr/>
        </p:nvSpPr>
        <p:spPr bwMode="auto">
          <a:xfrm>
            <a:off x="433388" y="5867400"/>
            <a:ext cx="8329612" cy="556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spcBef>
                <a:spcPts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dirty="0">
                <a:solidFill>
                  <a:srgbClr val="000000"/>
                </a:solidFill>
                <a:latin typeface="+mj-lt"/>
                <a:ea typeface="ＭＳ Ｐゴシック" charset="0"/>
                <a:cs typeface="Times New Roman" charset="0"/>
              </a:rPr>
              <a:t>Cramer JA, Roy A, Burrell A. Value Health 2008;11(1):44-7. PMID: 18237359.</a:t>
            </a:r>
          </a:p>
          <a:p>
            <a:pPr>
              <a:defRPr/>
            </a:pPr>
            <a:r>
              <a:rPr lang="en-US" sz="1000" dirty="0" smtClean="0">
                <a:solidFill>
                  <a:srgbClr val="000000"/>
                </a:solidFill>
                <a:latin typeface="+mj-lt"/>
                <a:cs typeface="Times New Roman" charset="0"/>
              </a:rPr>
              <a:t>Crandall CC, Newberry SJ, </a:t>
            </a:r>
            <a:r>
              <a:rPr lang="en-US" sz="1000" dirty="0" err="1" smtClean="0">
                <a:solidFill>
                  <a:srgbClr val="000000"/>
                </a:solidFill>
                <a:latin typeface="+mj-lt"/>
                <a:cs typeface="Times New Roman" charset="0"/>
              </a:rPr>
              <a:t>Gellad</a:t>
            </a:r>
            <a:r>
              <a:rPr lang="en-US" sz="1000" dirty="0" smtClean="0">
                <a:solidFill>
                  <a:srgbClr val="000000"/>
                </a:solidFill>
                <a:latin typeface="+mj-lt"/>
                <a:cs typeface="Times New Roman" charset="0"/>
              </a:rPr>
              <a:t> WG, et al. Comparative Effectiveness Review No. 53. Available at: </a:t>
            </a:r>
            <a:r>
              <a:rPr lang="en-US" sz="1000" u="sng" dirty="0" smtClean="0">
                <a:latin typeface="+mj-lt"/>
                <a:hlinkClick r:id="rId3"/>
              </a:rPr>
              <a:t>http://www.effectivehealthcare.ahrq.gov/ehc/products/160/1007/CER53_LowBoneDensity_FinalReport_20120823.pdf</a:t>
            </a:r>
            <a:r>
              <a:rPr lang="en-US" sz="1000" dirty="0" smtClean="0">
                <a:latin typeface="+mj-lt"/>
              </a:rPr>
              <a:t> </a:t>
            </a:r>
          </a:p>
        </p:txBody>
      </p:sp>
      <p:sp>
        <p:nvSpPr>
          <p:cNvPr id="48130" name="Title 1"/>
          <p:cNvSpPr>
            <a:spLocks noGrp="1"/>
          </p:cNvSpPr>
          <p:nvPr>
            <p:ph type="title"/>
          </p:nvPr>
        </p:nvSpPr>
        <p:spPr/>
        <p:txBody>
          <a:bodyPr/>
          <a:lstStyle/>
          <a:p>
            <a:r>
              <a:rPr lang="en-US" smtClean="0">
                <a:ea typeface="ＭＳ Ｐゴシック" pitchFamily="34" charset="-128"/>
              </a:rPr>
              <a:t>Clinical questions addressed by the CER (3 of 5)</a:t>
            </a:r>
          </a:p>
        </p:txBody>
      </p:sp>
      <p:sp>
        <p:nvSpPr>
          <p:cNvPr id="3" name="Content Placeholder 2"/>
          <p:cNvSpPr>
            <a:spLocks noGrp="1"/>
          </p:cNvSpPr>
          <p:nvPr>
            <p:ph idx="1"/>
          </p:nvPr>
        </p:nvSpPr>
        <p:spPr>
          <a:xfrm>
            <a:off x="457200" y="1600200"/>
            <a:ext cx="8229600" cy="2209800"/>
          </a:xfrm>
        </p:spPr>
        <p:txBody>
          <a:bodyPr/>
          <a:lstStyle/>
          <a:p>
            <a:pPr marL="0" indent="0">
              <a:buFont typeface="Arial" pitchFamily="34" charset="0"/>
              <a:buNone/>
            </a:pPr>
            <a:r>
              <a:rPr lang="en-US" sz="2800" dirty="0" smtClean="0">
                <a:ea typeface="ＭＳ Ｐゴシック" pitchFamily="34" charset="-128"/>
              </a:rPr>
              <a:t>KQ 3: Regarding treatment adherence* and persistence†: </a:t>
            </a:r>
          </a:p>
          <a:p>
            <a:pPr marL="0" indent="0">
              <a:buFont typeface="Calibri" pitchFamily="34" charset="0"/>
              <a:buAutoNum type="alphaLcPeriod"/>
            </a:pPr>
            <a:r>
              <a:rPr lang="en-US" sz="2400" dirty="0" smtClean="0">
                <a:ea typeface="ＭＳ Ｐゴシック" pitchFamily="34" charset="-128"/>
              </a:rPr>
              <a:t>What are the levels of adherence and persistence to medications for the treatment and prevention of osteoporosis? </a:t>
            </a:r>
          </a:p>
          <a:p>
            <a:pPr marL="0" indent="0">
              <a:buFont typeface="Calibri" pitchFamily="34" charset="0"/>
              <a:buAutoNum type="alphaLcPeriod"/>
            </a:pPr>
            <a:r>
              <a:rPr lang="en-US" sz="2400" dirty="0" smtClean="0">
                <a:ea typeface="ＭＳ Ｐゴシック" pitchFamily="34" charset="-128"/>
              </a:rPr>
              <a:t>What factors affect adherence and persistence?</a:t>
            </a:r>
          </a:p>
          <a:p>
            <a:pPr marL="0" indent="0">
              <a:buFont typeface="Calibri" pitchFamily="34" charset="0"/>
              <a:buAutoNum type="alphaLcPeriod"/>
            </a:pPr>
            <a:r>
              <a:rPr lang="en-US" sz="2400" dirty="0" smtClean="0">
                <a:ea typeface="ＭＳ Ｐゴシック" pitchFamily="34" charset="-128"/>
              </a:rPr>
              <a:t>What are the effects of adherence and persistence on the risk of fractures? </a:t>
            </a:r>
          </a:p>
        </p:txBody>
      </p:sp>
      <p:sp>
        <p:nvSpPr>
          <p:cNvPr id="4" name="TextBox 3"/>
          <p:cNvSpPr txBox="1"/>
          <p:nvPr/>
        </p:nvSpPr>
        <p:spPr>
          <a:xfrm>
            <a:off x="228600" y="4884738"/>
            <a:ext cx="8839200" cy="830262"/>
          </a:xfrm>
          <a:prstGeom prst="rect">
            <a:avLst/>
          </a:prstGeom>
          <a:noFill/>
        </p:spPr>
        <p:txBody>
          <a:bodyPr>
            <a:spAutoFit/>
          </a:bodyPr>
          <a:lstStyle/>
          <a:p>
            <a:r>
              <a:rPr lang="en-US" sz="1600" i="1">
                <a:latin typeface="Calibri" pitchFamily="34" charset="0"/>
              </a:rPr>
              <a:t>Adherence = Compliance, which is </a:t>
            </a:r>
            <a:r>
              <a:rPr lang="en-US" altLang="en-US" sz="1600" i="1">
                <a:latin typeface="Calibri" pitchFamily="34" charset="0"/>
              </a:rPr>
              <a:t>“</a:t>
            </a:r>
            <a:r>
              <a:rPr lang="en-US" sz="1600" i="1">
                <a:latin typeface="Calibri" pitchFamily="34" charset="0"/>
              </a:rPr>
              <a:t>the extent to which a patient acts in accordance with the prescribed interval and dose of a dosing regimen</a:t>
            </a:r>
            <a:r>
              <a:rPr lang="en-US" altLang="en-US" sz="1600" i="1">
                <a:latin typeface="Calibri" pitchFamily="34" charset="0"/>
              </a:rPr>
              <a:t>”</a:t>
            </a:r>
            <a:r>
              <a:rPr lang="en-US" sz="1600" i="1">
                <a:latin typeface="Calibri" pitchFamily="34" charset="0"/>
              </a:rPr>
              <a:t> (Cramer et al., 2008).</a:t>
            </a:r>
          </a:p>
          <a:p>
            <a:r>
              <a:rPr lang="en-US" sz="1600" i="1">
                <a:latin typeface="Calibri" pitchFamily="34" charset="0"/>
              </a:rPr>
              <a:t>†Persistence = </a:t>
            </a:r>
            <a:r>
              <a:rPr lang="en-US" altLang="en-US" sz="1600" i="1">
                <a:latin typeface="Calibri" pitchFamily="34" charset="0"/>
              </a:rPr>
              <a:t>“</a:t>
            </a:r>
            <a:r>
              <a:rPr lang="en-US" sz="1600" i="1">
                <a:latin typeface="Calibri" pitchFamily="34" charset="0"/>
              </a:rPr>
              <a:t>The duration of time from initiation to discontinuation of therapy</a:t>
            </a:r>
            <a:r>
              <a:rPr lang="en-US" altLang="en-US" sz="1600" i="1">
                <a:latin typeface="Calibri" pitchFamily="34" charset="0"/>
              </a:rPr>
              <a:t>”</a:t>
            </a:r>
            <a:r>
              <a:rPr lang="en-US" sz="1600" i="1">
                <a:latin typeface="Calibri" pitchFamily="34" charset="0"/>
              </a:rPr>
              <a:t> (Cramer et al., 2008).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ChangeArrowheads="1"/>
          </p:cNvSpPr>
          <p:nvPr/>
        </p:nvSpPr>
        <p:spPr bwMode="auto">
          <a:xfrm>
            <a:off x="433388" y="6019800"/>
            <a:ext cx="8405812"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defRPr/>
            </a:pPr>
            <a:r>
              <a:rPr lang="en-US" sz="1000" dirty="0" smtClean="0">
                <a:solidFill>
                  <a:srgbClr val="000000"/>
                </a:solidFill>
                <a:latin typeface="+mj-lt"/>
                <a:cs typeface="Times New Roman" charset="0"/>
              </a:rPr>
              <a:t>Crandall CC, Newberry SJ, </a:t>
            </a:r>
            <a:r>
              <a:rPr lang="en-US" sz="1000" dirty="0" err="1" smtClean="0">
                <a:solidFill>
                  <a:srgbClr val="000000"/>
                </a:solidFill>
                <a:latin typeface="+mj-lt"/>
                <a:cs typeface="Times New Roman" charset="0"/>
              </a:rPr>
              <a:t>Gellad</a:t>
            </a:r>
            <a:r>
              <a:rPr lang="en-US" sz="1000" dirty="0" smtClean="0">
                <a:solidFill>
                  <a:srgbClr val="000000"/>
                </a:solidFill>
                <a:latin typeface="+mj-lt"/>
                <a:cs typeface="Times New Roman" charset="0"/>
              </a:rPr>
              <a:t> WG, et al. Comparative Effectiveness Review No. 53. Available at: </a:t>
            </a:r>
            <a:r>
              <a:rPr lang="en-US" sz="1000" u="sng" dirty="0" smtClean="0">
                <a:latin typeface="+mj-lt"/>
                <a:hlinkClick r:id="rId3"/>
              </a:rPr>
              <a:t>http://www.effectivehealthcare.ahrq.gov/ehc/products/160/1007/CER53_LowBoneDensity_FinalReport_20120823.pdf</a:t>
            </a:r>
            <a:r>
              <a:rPr lang="en-US" sz="1000" dirty="0" smtClean="0">
                <a:latin typeface="+mj-lt"/>
              </a:rPr>
              <a:t> </a:t>
            </a:r>
          </a:p>
        </p:txBody>
      </p:sp>
      <p:sp>
        <p:nvSpPr>
          <p:cNvPr id="50178" name="Title 1"/>
          <p:cNvSpPr>
            <a:spLocks noGrp="1"/>
          </p:cNvSpPr>
          <p:nvPr>
            <p:ph type="title"/>
          </p:nvPr>
        </p:nvSpPr>
        <p:spPr/>
        <p:txBody>
          <a:bodyPr/>
          <a:lstStyle/>
          <a:p>
            <a:r>
              <a:rPr lang="en-US" smtClean="0">
                <a:ea typeface="ＭＳ Ｐゴシック" pitchFamily="34" charset="-128"/>
              </a:rPr>
              <a:t>Clinical questions addressed by the CER (4 of 5)</a:t>
            </a:r>
          </a:p>
        </p:txBody>
      </p:sp>
      <p:sp>
        <p:nvSpPr>
          <p:cNvPr id="50179" name="Content Placeholder 2"/>
          <p:cNvSpPr>
            <a:spLocks noGrp="1"/>
          </p:cNvSpPr>
          <p:nvPr>
            <p:ph idx="1"/>
          </p:nvPr>
        </p:nvSpPr>
        <p:spPr/>
        <p:txBody>
          <a:bodyPr/>
          <a:lstStyle/>
          <a:p>
            <a:r>
              <a:rPr lang="en-US" smtClean="0">
                <a:ea typeface="ＭＳ Ｐゴシック" pitchFamily="34" charset="-128"/>
              </a:rPr>
              <a:t>KQ 4: What are the short- and long-term harms (adverse effects) of the above therapies (when used specifically to treat or prevent LBD/osteoporotic fracture), and do these vary by any specific subpopulations (e.g., the subpopulations identified in KQ 2)?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457200" y="6096000"/>
            <a:ext cx="8405812"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defRPr/>
            </a:pPr>
            <a:r>
              <a:rPr lang="en-US" sz="1000" dirty="0" smtClean="0">
                <a:solidFill>
                  <a:srgbClr val="000000"/>
                </a:solidFill>
                <a:latin typeface="+mj-lt"/>
                <a:cs typeface="Times New Roman" charset="0"/>
              </a:rPr>
              <a:t>Crandall CC, Newberry SJ, </a:t>
            </a:r>
            <a:r>
              <a:rPr lang="en-US" sz="1000" dirty="0" err="1" smtClean="0">
                <a:solidFill>
                  <a:srgbClr val="000000"/>
                </a:solidFill>
                <a:latin typeface="+mj-lt"/>
                <a:cs typeface="Times New Roman" charset="0"/>
              </a:rPr>
              <a:t>Gellad</a:t>
            </a:r>
            <a:r>
              <a:rPr lang="en-US" sz="1000" dirty="0" smtClean="0">
                <a:solidFill>
                  <a:srgbClr val="000000"/>
                </a:solidFill>
                <a:latin typeface="+mj-lt"/>
                <a:cs typeface="Times New Roman" charset="0"/>
              </a:rPr>
              <a:t> WG, et al. Comparative Effectiveness Review No. 53. Available at: </a:t>
            </a:r>
            <a:r>
              <a:rPr lang="en-US" sz="1000" u="sng" dirty="0" smtClean="0">
                <a:latin typeface="+mj-lt"/>
                <a:hlinkClick r:id="rId3"/>
              </a:rPr>
              <a:t>http://www.effectivehealthcare.ahrq.gov/ehc/products/160/1007/CER53_LowBoneDensity_FinalReport_20120823.pdf</a:t>
            </a:r>
            <a:r>
              <a:rPr lang="en-US" sz="1000" dirty="0" smtClean="0">
                <a:latin typeface="+mj-lt"/>
              </a:rPr>
              <a:t> </a:t>
            </a:r>
          </a:p>
        </p:txBody>
      </p:sp>
      <p:sp>
        <p:nvSpPr>
          <p:cNvPr id="52226" name="Title 1"/>
          <p:cNvSpPr>
            <a:spLocks noGrp="1"/>
          </p:cNvSpPr>
          <p:nvPr>
            <p:ph type="title"/>
          </p:nvPr>
        </p:nvSpPr>
        <p:spPr/>
        <p:txBody>
          <a:bodyPr/>
          <a:lstStyle/>
          <a:p>
            <a:r>
              <a:rPr lang="en-US" smtClean="0">
                <a:ea typeface="ＭＳ Ｐゴシック" pitchFamily="34" charset="-128"/>
              </a:rPr>
              <a:t>Clinical questions addressed by the CER (5 of 5)</a:t>
            </a:r>
          </a:p>
        </p:txBody>
      </p:sp>
      <p:sp>
        <p:nvSpPr>
          <p:cNvPr id="3" name="Content Placeholder 2"/>
          <p:cNvSpPr>
            <a:spLocks noGrp="1"/>
          </p:cNvSpPr>
          <p:nvPr>
            <p:ph idx="1"/>
          </p:nvPr>
        </p:nvSpPr>
        <p:spPr/>
        <p:txBody>
          <a:bodyPr/>
          <a:lstStyle/>
          <a:p>
            <a:pPr marL="0" indent="0">
              <a:buFont typeface="Arial" pitchFamily="34" charset="0"/>
              <a:buNone/>
            </a:pPr>
            <a:r>
              <a:rPr lang="en-US" sz="2800" dirty="0" smtClean="0">
                <a:ea typeface="ＭＳ Ｐゴシック" pitchFamily="34" charset="-128"/>
              </a:rPr>
              <a:t>KQ 5: With regard to treatment for preventing osteoporotic fracture: </a:t>
            </a:r>
          </a:p>
          <a:p>
            <a:pPr marL="0" indent="0"/>
            <a:r>
              <a:rPr lang="en-US" sz="2000" dirty="0" smtClean="0">
                <a:ea typeface="ＭＳ Ｐゴシック" pitchFamily="34" charset="-128"/>
              </a:rPr>
              <a:t>How often should patients be monitored (via measurement of BMD) during therapy, how does bone density monitoring predict </a:t>
            </a:r>
            <a:r>
              <a:rPr lang="en-US" sz="2000" dirty="0" err="1" smtClean="0">
                <a:ea typeface="ＭＳ Ｐゴシック" pitchFamily="34" charset="-128"/>
              </a:rPr>
              <a:t>antifracture</a:t>
            </a:r>
            <a:r>
              <a:rPr lang="en-US" sz="2000" dirty="0" smtClean="0">
                <a:ea typeface="ＭＳ Ｐゴシック" pitchFamily="34" charset="-128"/>
              </a:rPr>
              <a:t> benefits during pharmacotherapy, and does the ability of monitoring to predict </a:t>
            </a:r>
            <a:r>
              <a:rPr lang="en-US" sz="2000" dirty="0" err="1" smtClean="0">
                <a:ea typeface="ＭＳ Ｐゴシック" pitchFamily="34" charset="-128"/>
              </a:rPr>
              <a:t>antifracture</a:t>
            </a:r>
            <a:r>
              <a:rPr lang="en-US" sz="2000" dirty="0" smtClean="0">
                <a:ea typeface="ＭＳ Ｐゴシック" pitchFamily="34" charset="-128"/>
              </a:rPr>
              <a:t> effects of a particular pharmacologic agent vary among the </a:t>
            </a:r>
            <a:r>
              <a:rPr lang="en-US" sz="2000" dirty="0" err="1" smtClean="0">
                <a:ea typeface="ＭＳ Ｐゴシック" pitchFamily="34" charset="-128"/>
              </a:rPr>
              <a:t>pharmacotherapies</a:t>
            </a:r>
            <a:r>
              <a:rPr lang="en-US" sz="2000" dirty="0" smtClean="0">
                <a:ea typeface="ＭＳ Ｐゴシック" pitchFamily="34" charset="-128"/>
              </a:rPr>
              <a:t>? </a:t>
            </a:r>
          </a:p>
          <a:p>
            <a:pPr marL="0" indent="0"/>
            <a:r>
              <a:rPr lang="en-US" sz="2000" dirty="0" smtClean="0">
                <a:ea typeface="ＭＳ Ｐゴシック" pitchFamily="34" charset="-128"/>
              </a:rPr>
              <a:t>How does the </a:t>
            </a:r>
            <a:r>
              <a:rPr lang="en-US" sz="2000" dirty="0" err="1" smtClean="0">
                <a:ea typeface="ＭＳ Ｐゴシック" pitchFamily="34" charset="-128"/>
              </a:rPr>
              <a:t>antifracture</a:t>
            </a:r>
            <a:r>
              <a:rPr lang="en-US" sz="2000" dirty="0" smtClean="0">
                <a:ea typeface="ＭＳ Ｐゴシック" pitchFamily="34" charset="-128"/>
              </a:rPr>
              <a:t> benefit vary with long-term continued use of pharmacotherapy, and what are the comparative </a:t>
            </a:r>
            <a:r>
              <a:rPr lang="en-US" sz="2000" dirty="0" err="1" smtClean="0">
                <a:ea typeface="ＭＳ Ｐゴシック" pitchFamily="34" charset="-128"/>
              </a:rPr>
              <a:t>antifracture</a:t>
            </a:r>
            <a:r>
              <a:rPr lang="en-US" sz="2000" dirty="0" smtClean="0">
                <a:ea typeface="ＭＳ Ｐゴシック" pitchFamily="34" charset="-128"/>
              </a:rPr>
              <a:t> effects of continued long-term therapy with the various </a:t>
            </a:r>
            <a:r>
              <a:rPr lang="en-US" sz="2000" dirty="0" err="1" smtClean="0">
                <a:ea typeface="ＭＳ Ｐゴシック" pitchFamily="34" charset="-128"/>
              </a:rPr>
              <a:t>pharmacotherapies</a:t>
            </a:r>
            <a:r>
              <a:rPr lang="en-US" sz="2000" dirty="0" smtClean="0">
                <a:ea typeface="ＭＳ Ｐゴシック" pitchFamily="34" charset="-128"/>
              </a:rPr>
              <a:t>?</a:t>
            </a:r>
          </a:p>
          <a:p>
            <a:pPr marL="0" indent="0"/>
            <a:endParaRPr lang="en-US" sz="2400" dirty="0" smtClean="0">
              <a:ea typeface="ＭＳ Ｐゴシック" pitchFamily="34" charset="-128"/>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6"/>
          <p:cNvSpPr>
            <a:spLocks noGrp="1"/>
          </p:cNvSpPr>
          <p:nvPr>
            <p:ph type="title" idx="4294967295"/>
          </p:nvPr>
        </p:nvSpPr>
        <p:spPr/>
        <p:txBody>
          <a:bodyPr/>
          <a:lstStyle/>
          <a:p>
            <a:r>
              <a:rPr lang="en-US" dirty="0" smtClean="0">
                <a:ea typeface="ＭＳ Ｐゴシック" pitchFamily="34" charset="-128"/>
              </a:rPr>
              <a:t>Accreditation Statement</a:t>
            </a:r>
          </a:p>
        </p:txBody>
      </p:sp>
      <p:sp>
        <p:nvSpPr>
          <p:cNvPr id="17410" name="Rectangle 7"/>
          <p:cNvSpPr>
            <a:spLocks noGrp="1"/>
          </p:cNvSpPr>
          <p:nvPr>
            <p:ph type="body" idx="4294967295"/>
          </p:nvPr>
        </p:nvSpPr>
        <p:spPr>
          <a:xfrm>
            <a:off x="1216025" y="1417638"/>
            <a:ext cx="7470775" cy="4525962"/>
          </a:xfrm>
        </p:spPr>
        <p:txBody>
          <a:bodyPr>
            <a:normAutofit fontScale="92500"/>
          </a:bodyPr>
          <a:lstStyle/>
          <a:p>
            <a:pPr marL="0" indent="0">
              <a:lnSpc>
                <a:spcPct val="95000"/>
              </a:lnSpc>
              <a:spcBef>
                <a:spcPct val="30000"/>
              </a:spcBef>
              <a:buFont typeface="Arial" pitchFamily="34" charset="0"/>
              <a:buNone/>
            </a:pPr>
            <a:r>
              <a:rPr lang="en-US" sz="1400" b="1" dirty="0" smtClean="0">
                <a:ea typeface="ＭＳ Ｐゴシック" pitchFamily="34" charset="-128"/>
              </a:rPr>
              <a:t>Physician Credit Designation Statement</a:t>
            </a:r>
          </a:p>
          <a:p>
            <a:pPr marL="0" indent="0">
              <a:lnSpc>
                <a:spcPct val="95000"/>
              </a:lnSpc>
              <a:spcBef>
                <a:spcPct val="30000"/>
              </a:spcBef>
              <a:buFont typeface="Arial" pitchFamily="34" charset="0"/>
              <a:buNone/>
            </a:pPr>
            <a:r>
              <a:rPr lang="en-US" sz="1400" dirty="0" smtClean="0">
                <a:ea typeface="ＭＳ Ｐゴシック" pitchFamily="34" charset="-128"/>
              </a:rPr>
              <a:t>PRIME Education, Inc. (PRIME®) is accredited by the Accreditation Council for Continuing Medical Education to provide continuing medical education for physicians. </a:t>
            </a:r>
            <a:br>
              <a:rPr lang="en-US" sz="1400" dirty="0" smtClean="0">
                <a:ea typeface="ＭＳ Ｐゴシック" pitchFamily="34" charset="-128"/>
              </a:rPr>
            </a:br>
            <a:r>
              <a:rPr lang="en-US" sz="1400" dirty="0" smtClean="0">
                <a:ea typeface="ＭＳ Ｐゴシック" pitchFamily="34" charset="-128"/>
              </a:rPr>
              <a:t>PRIME® designates this live activity for a maximum of .50 </a:t>
            </a:r>
            <a:r>
              <a:rPr lang="en-US" sz="1400" i="1" dirty="0" smtClean="0">
                <a:ea typeface="ＭＳ Ｐゴシック" pitchFamily="34" charset="-128"/>
              </a:rPr>
              <a:t>AMA PRA Category 1 Credit</a:t>
            </a:r>
            <a:r>
              <a:rPr lang="en-US" sz="1400" dirty="0" smtClean="0">
                <a:ea typeface="ＭＳ Ｐゴシック" pitchFamily="34" charset="-128"/>
              </a:rPr>
              <a:t>™. Physicians should claim only credit commensurate with the extent of their participation in the activity.</a:t>
            </a:r>
          </a:p>
          <a:p>
            <a:pPr marL="0" indent="0">
              <a:lnSpc>
                <a:spcPct val="95000"/>
              </a:lnSpc>
              <a:spcBef>
                <a:spcPct val="30000"/>
              </a:spcBef>
              <a:buFont typeface="Arial" pitchFamily="34" charset="0"/>
              <a:buNone/>
            </a:pPr>
            <a:r>
              <a:rPr lang="en-US" sz="1400" b="1" dirty="0" smtClean="0">
                <a:ea typeface="ＭＳ Ｐゴシック" pitchFamily="34" charset="-128"/>
              </a:rPr>
              <a:t>Physician Assistant Accreditation Statement</a:t>
            </a:r>
          </a:p>
          <a:p>
            <a:pPr marL="0" indent="0">
              <a:lnSpc>
                <a:spcPct val="95000"/>
              </a:lnSpc>
              <a:spcBef>
                <a:spcPct val="30000"/>
              </a:spcBef>
              <a:buFont typeface="Arial" pitchFamily="34" charset="0"/>
              <a:buNone/>
            </a:pPr>
            <a:r>
              <a:rPr lang="en-US" sz="1400" dirty="0" smtClean="0">
                <a:ea typeface="ＭＳ Ｐゴシック" pitchFamily="34" charset="-128"/>
              </a:rPr>
              <a:t>AAPA accepts </a:t>
            </a:r>
            <a:r>
              <a:rPr lang="en-US" sz="1400" i="1" dirty="0" smtClean="0">
                <a:ea typeface="ＭＳ Ｐゴシック" pitchFamily="34" charset="-128"/>
              </a:rPr>
              <a:t>AMA Category 1 CME Credit</a:t>
            </a:r>
            <a:r>
              <a:rPr lang="en-US" sz="1400" dirty="0" smtClean="0">
                <a:ea typeface="ＭＳ Ｐゴシック" pitchFamily="34" charset="-128"/>
              </a:rPr>
              <a:t>™ for the PRA from organizations accredited by ACCME.</a:t>
            </a:r>
          </a:p>
          <a:p>
            <a:pPr marL="0" indent="0">
              <a:lnSpc>
                <a:spcPct val="95000"/>
              </a:lnSpc>
              <a:spcBef>
                <a:spcPct val="30000"/>
              </a:spcBef>
              <a:buFont typeface="Arial" pitchFamily="34" charset="0"/>
              <a:buNone/>
            </a:pPr>
            <a:r>
              <a:rPr lang="en-US" sz="1400" b="1" dirty="0" smtClean="0">
                <a:ea typeface="ＭＳ Ｐゴシック" pitchFamily="34" charset="-128"/>
              </a:rPr>
              <a:t>Nurse Practitioner Accreditation Statement</a:t>
            </a:r>
          </a:p>
          <a:p>
            <a:pPr marL="0" indent="0">
              <a:spcBef>
                <a:spcPts val="0"/>
              </a:spcBef>
              <a:buNone/>
            </a:pPr>
            <a:r>
              <a:rPr lang="en-US" sz="1400" dirty="0" smtClean="0"/>
              <a:t>PRIME Education, Inc (PRIME</a:t>
            </a:r>
            <a:r>
              <a:rPr lang="en-US" sz="1400" baseline="30000" dirty="0" smtClean="0"/>
              <a:t>®</a:t>
            </a:r>
            <a:r>
              <a:rPr lang="en-US" sz="1400" dirty="0" smtClean="0"/>
              <a:t>) is approved as a provider of Nurse Practitioner Continuing Education</a:t>
            </a:r>
          </a:p>
          <a:p>
            <a:pPr marL="0" indent="0">
              <a:spcBef>
                <a:spcPts val="0"/>
              </a:spcBef>
              <a:buNone/>
            </a:pPr>
            <a:r>
              <a:rPr lang="en-US" sz="1400" dirty="0" smtClean="0"/>
              <a:t>by the American Academy of Nurse Practitioners. Provider number: 060815. This program is</a:t>
            </a:r>
          </a:p>
          <a:p>
            <a:pPr marL="0" indent="0">
              <a:spcBef>
                <a:spcPts val="0"/>
              </a:spcBef>
              <a:buNone/>
            </a:pPr>
            <a:r>
              <a:rPr lang="en-US" sz="1400" dirty="0" smtClean="0"/>
              <a:t>accredited for 0.50 contact hour. Program ID# CER45.</a:t>
            </a:r>
          </a:p>
          <a:p>
            <a:pPr marL="0" indent="0">
              <a:spcBef>
                <a:spcPts val="0"/>
              </a:spcBef>
              <a:buNone/>
            </a:pPr>
            <a:endParaRPr lang="en-US" sz="1400" dirty="0" smtClean="0"/>
          </a:p>
          <a:p>
            <a:pPr marL="0" indent="0">
              <a:spcBef>
                <a:spcPts val="0"/>
              </a:spcBef>
              <a:buNone/>
            </a:pPr>
            <a:r>
              <a:rPr lang="en-US" sz="1400" dirty="0" smtClean="0"/>
              <a:t>This program was planned in accordance with AANP CE Standards and Policies and AANP</a:t>
            </a:r>
          </a:p>
          <a:p>
            <a:pPr marL="0" indent="0">
              <a:spcBef>
                <a:spcPts val="0"/>
              </a:spcBef>
              <a:buNone/>
            </a:pPr>
            <a:r>
              <a:rPr lang="en-US" sz="1400" dirty="0" smtClean="0"/>
              <a:t>Commercial Support Standards.</a:t>
            </a:r>
          </a:p>
          <a:p>
            <a:pPr marL="0" indent="0">
              <a:lnSpc>
                <a:spcPct val="95000"/>
              </a:lnSpc>
              <a:spcBef>
                <a:spcPct val="30000"/>
              </a:spcBef>
              <a:buFont typeface="Arial" pitchFamily="34" charset="0"/>
              <a:buNone/>
            </a:pPr>
            <a:r>
              <a:rPr lang="en-US" sz="1400" b="1" dirty="0" smtClean="0">
                <a:ea typeface="ＭＳ Ｐゴシック" pitchFamily="34" charset="-128"/>
              </a:rPr>
              <a:t>Nurse Accreditation Statement</a:t>
            </a:r>
          </a:p>
          <a:p>
            <a:pPr marL="0" indent="0">
              <a:lnSpc>
                <a:spcPct val="95000"/>
              </a:lnSpc>
              <a:spcBef>
                <a:spcPts val="0"/>
              </a:spcBef>
              <a:buFont typeface="Arial" pitchFamily="34" charset="0"/>
              <a:buNone/>
            </a:pPr>
            <a:r>
              <a:rPr lang="en-US" sz="1400" dirty="0" smtClean="0">
                <a:ea typeface="ＭＳ Ｐゴシック" pitchFamily="34" charset="-128"/>
              </a:rPr>
              <a:t>PRIME Education, Inc. (PRIME®) is accredited as a provider of continuing nursing education by the American Nurses Credentialing Center's Commission on Accreditation. </a:t>
            </a:r>
            <a:br>
              <a:rPr lang="en-US" sz="1400" dirty="0" smtClean="0">
                <a:ea typeface="ＭＳ Ｐゴシック" pitchFamily="34" charset="-128"/>
              </a:rPr>
            </a:br>
            <a:r>
              <a:rPr lang="en-US" sz="1400" dirty="0" smtClean="0">
                <a:ea typeface="ＭＳ Ｐゴシック" pitchFamily="34" charset="-128"/>
              </a:rPr>
              <a:t>PRIME® designates this activity for .50 contact hour.</a:t>
            </a:r>
          </a:p>
          <a:p>
            <a:pPr marL="0" indent="0">
              <a:lnSpc>
                <a:spcPct val="95000"/>
              </a:lnSpc>
              <a:spcBef>
                <a:spcPct val="30000"/>
              </a:spcBef>
              <a:buFont typeface="Arial" pitchFamily="34" charset="0"/>
              <a:buNone/>
            </a:pPr>
            <a:r>
              <a:rPr lang="en-US" sz="1400" b="1" dirty="0" smtClean="0">
                <a:ea typeface="ＭＳ Ｐゴシック" pitchFamily="34" charset="-128"/>
              </a:rPr>
              <a:t>California Nurse Accreditation Statement</a:t>
            </a:r>
          </a:p>
          <a:p>
            <a:pPr marL="0" indent="0">
              <a:lnSpc>
                <a:spcPct val="95000"/>
              </a:lnSpc>
              <a:spcBef>
                <a:spcPct val="30000"/>
              </a:spcBef>
              <a:buFont typeface="Arial" pitchFamily="34" charset="0"/>
              <a:buNone/>
            </a:pPr>
            <a:r>
              <a:rPr lang="en-US" sz="1400" dirty="0" smtClean="0">
                <a:ea typeface="ＭＳ Ｐゴシック" pitchFamily="34" charset="-128"/>
              </a:rPr>
              <a:t>PRIME® designates this educational activity for .50 contact hour for California nurses. PRIME® is accredited as an approver of continuing education in nursing by the California Board of Registered Nursing.</a:t>
            </a:r>
          </a:p>
        </p:txBody>
      </p:sp>
      <p:pic>
        <p:nvPicPr>
          <p:cNvPr id="17411" name="Picture 8" descr="ACCME"/>
          <p:cNvPicPr>
            <a:picLocks noChangeAspect="1" noChangeArrowheads="1"/>
          </p:cNvPicPr>
          <p:nvPr/>
        </p:nvPicPr>
        <p:blipFill>
          <a:blip r:embed="rId3" cstate="print"/>
          <a:srcRect/>
          <a:stretch>
            <a:fillRect/>
          </a:stretch>
        </p:blipFill>
        <p:spPr bwMode="auto">
          <a:xfrm>
            <a:off x="127000" y="1533525"/>
            <a:ext cx="1089025" cy="638175"/>
          </a:xfrm>
          <a:prstGeom prst="rect">
            <a:avLst/>
          </a:prstGeom>
          <a:noFill/>
          <a:ln w="9525">
            <a:noFill/>
            <a:miter lim="800000"/>
            <a:headEnd/>
            <a:tailEnd/>
          </a:ln>
        </p:spPr>
      </p:pic>
      <p:pic>
        <p:nvPicPr>
          <p:cNvPr id="17412" name="Picture 7" descr="Provider Logo CMYK [png]"/>
          <p:cNvPicPr>
            <a:picLocks noChangeAspect="1" noChangeArrowheads="1"/>
          </p:cNvPicPr>
          <p:nvPr/>
        </p:nvPicPr>
        <p:blipFill>
          <a:blip r:embed="rId4" cstate="print"/>
          <a:srcRect/>
          <a:stretch>
            <a:fillRect/>
          </a:stretch>
        </p:blipFill>
        <p:spPr bwMode="auto">
          <a:xfrm>
            <a:off x="127000" y="4562475"/>
            <a:ext cx="984250" cy="1006475"/>
          </a:xfrm>
          <a:prstGeom prst="rect">
            <a:avLst/>
          </a:prstGeom>
          <a:noFill/>
          <a:ln w="9525">
            <a:noFill/>
            <a:miter lim="800000"/>
            <a:headEnd/>
            <a:tailEnd/>
          </a:ln>
        </p:spPr>
      </p:pic>
      <p:pic>
        <p:nvPicPr>
          <p:cNvPr id="131075" name="Picture 3" descr="AANP-Provider-logo-color"/>
          <p:cNvPicPr>
            <a:picLocks noChangeAspect="1" noChangeArrowheads="1"/>
          </p:cNvPicPr>
          <p:nvPr/>
        </p:nvPicPr>
        <p:blipFill>
          <a:blip r:embed="rId5" cstate="print"/>
          <a:srcRect/>
          <a:stretch>
            <a:fillRect/>
          </a:stretch>
        </p:blipFill>
        <p:spPr bwMode="auto">
          <a:xfrm>
            <a:off x="304800" y="3200400"/>
            <a:ext cx="773113" cy="5127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ChangeArrowheads="1"/>
          </p:cNvSpPr>
          <p:nvPr/>
        </p:nvSpPr>
        <p:spPr bwMode="auto">
          <a:xfrm>
            <a:off x="433388" y="6096000"/>
            <a:ext cx="8482012"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defRPr/>
            </a:pPr>
            <a:r>
              <a:rPr lang="en-US" sz="1000" dirty="0" smtClean="0">
                <a:solidFill>
                  <a:srgbClr val="000000"/>
                </a:solidFill>
                <a:latin typeface="+mj-lt"/>
                <a:cs typeface="Times New Roman" charset="0"/>
              </a:rPr>
              <a:t>Crandall CC, Newberry SJ, </a:t>
            </a:r>
            <a:r>
              <a:rPr lang="en-US" sz="1000" dirty="0" err="1" smtClean="0">
                <a:solidFill>
                  <a:srgbClr val="000000"/>
                </a:solidFill>
                <a:latin typeface="+mj-lt"/>
                <a:cs typeface="Times New Roman" charset="0"/>
              </a:rPr>
              <a:t>Gellad</a:t>
            </a:r>
            <a:r>
              <a:rPr lang="en-US" sz="1000" dirty="0" smtClean="0">
                <a:solidFill>
                  <a:srgbClr val="000000"/>
                </a:solidFill>
                <a:latin typeface="+mj-lt"/>
                <a:cs typeface="Times New Roman" charset="0"/>
              </a:rPr>
              <a:t> WG, et al. Comparative Effectiveness Review No. 53. Available at: </a:t>
            </a:r>
            <a:r>
              <a:rPr lang="en-US" sz="1000" u="sng" dirty="0" smtClean="0">
                <a:latin typeface="+mj-lt"/>
                <a:hlinkClick r:id="rId3"/>
              </a:rPr>
              <a:t>http://www.effectivehealthcare.ahrq.gov/ehc/products/160/1007/CER53_LowBoneDensity_FinalReport_20120823.pdf</a:t>
            </a:r>
            <a:r>
              <a:rPr lang="en-US" sz="1000" dirty="0" smtClean="0">
                <a:latin typeface="+mj-lt"/>
              </a:rPr>
              <a:t> </a:t>
            </a:r>
          </a:p>
        </p:txBody>
      </p:sp>
      <p:sp>
        <p:nvSpPr>
          <p:cNvPr id="54274" name="Title 1"/>
          <p:cNvSpPr>
            <a:spLocks noGrp="1"/>
          </p:cNvSpPr>
          <p:nvPr>
            <p:ph type="title"/>
          </p:nvPr>
        </p:nvSpPr>
        <p:spPr/>
        <p:txBody>
          <a:bodyPr/>
          <a:lstStyle/>
          <a:p>
            <a:r>
              <a:rPr lang="en-US" sz="3200" dirty="0" smtClean="0">
                <a:ea typeface="ＭＳ Ｐゴシック" pitchFamily="34" charset="-128"/>
              </a:rPr>
              <a:t>Summary of study characteristics evaluated in the effectiveness review: “PICOTS” framework</a:t>
            </a:r>
          </a:p>
        </p:txBody>
      </p:sp>
      <p:sp>
        <p:nvSpPr>
          <p:cNvPr id="54275" name="Content Placeholder 2"/>
          <p:cNvSpPr>
            <a:spLocks noGrp="1"/>
          </p:cNvSpPr>
          <p:nvPr>
            <p:ph idx="1"/>
          </p:nvPr>
        </p:nvSpPr>
        <p:spPr>
          <a:xfrm>
            <a:off x="457200" y="1447800"/>
            <a:ext cx="8229600" cy="4525963"/>
          </a:xfrm>
        </p:spPr>
        <p:txBody>
          <a:bodyPr/>
          <a:lstStyle/>
          <a:p>
            <a:r>
              <a:rPr lang="en-US" sz="2200" b="1" dirty="0" smtClean="0">
                <a:solidFill>
                  <a:schemeClr val="tx2"/>
                </a:solidFill>
                <a:ea typeface="ＭＳ Ｐゴシック" pitchFamily="34" charset="-128"/>
              </a:rPr>
              <a:t>P</a:t>
            </a:r>
            <a:r>
              <a:rPr lang="en-US" sz="2000" dirty="0" smtClean="0">
                <a:ea typeface="ＭＳ Ｐゴシック" pitchFamily="34" charset="-128"/>
              </a:rPr>
              <a:t>opulation: Adults over 18, including healthy adults, those with LBD, those with osteoporosis, and adults at risk of LBD and osteoporosis due to chronic use of glucocorticoids or as a result of a condition associated with LBD (e.g., rheumatoid arthritis, cystic fibrosis, Parkinson</a:t>
            </a:r>
            <a:r>
              <a:rPr lang="en-US" altLang="en-US" sz="2000" dirty="0" smtClean="0">
                <a:ea typeface="ＭＳ Ｐゴシック" pitchFamily="34" charset="-128"/>
              </a:rPr>
              <a:t>’</a:t>
            </a:r>
            <a:r>
              <a:rPr lang="en-US" sz="2000" dirty="0" smtClean="0">
                <a:ea typeface="ＭＳ Ｐゴシック" pitchFamily="34" charset="-128"/>
              </a:rPr>
              <a:t>s disease)</a:t>
            </a:r>
          </a:p>
          <a:p>
            <a:r>
              <a:rPr lang="en-US" sz="2200" b="1" dirty="0" smtClean="0">
                <a:solidFill>
                  <a:srgbClr val="1F497D"/>
                </a:solidFill>
                <a:ea typeface="ＭＳ Ｐゴシック" pitchFamily="34" charset="-128"/>
              </a:rPr>
              <a:t>I</a:t>
            </a:r>
            <a:r>
              <a:rPr lang="en-US" sz="2000" dirty="0" smtClean="0">
                <a:ea typeface="ＭＳ Ｐゴシック" pitchFamily="34" charset="-128"/>
              </a:rPr>
              <a:t>nterventions: Pharmacological interventions for prevention or treatment of osteoporosis approved or soon to be approved by the (FDA), calcium, vitamin D, or physical activity</a:t>
            </a:r>
          </a:p>
          <a:p>
            <a:r>
              <a:rPr lang="en-US" sz="2200" b="1" dirty="0" smtClean="0">
                <a:solidFill>
                  <a:srgbClr val="1F497D"/>
                </a:solidFill>
                <a:ea typeface="ＭＳ Ｐゴシック" pitchFamily="34" charset="-128"/>
              </a:rPr>
              <a:t>C</a:t>
            </a:r>
            <a:r>
              <a:rPr lang="en-US" sz="2000" dirty="0" smtClean="0">
                <a:ea typeface="ＭＳ Ｐゴシック" pitchFamily="34" charset="-128"/>
              </a:rPr>
              <a:t>omparators: Placebo, other doses, other agents in the same or another class</a:t>
            </a:r>
          </a:p>
          <a:p>
            <a:r>
              <a:rPr lang="en-US" sz="2200" b="1" dirty="0" smtClean="0">
                <a:solidFill>
                  <a:srgbClr val="1F497D"/>
                </a:solidFill>
                <a:ea typeface="ＭＳ Ｐゴシック" pitchFamily="34" charset="-128"/>
              </a:rPr>
              <a:t>O</a:t>
            </a:r>
            <a:r>
              <a:rPr lang="en-US" sz="2000" dirty="0" smtClean="0">
                <a:ea typeface="ＭＳ Ｐゴシック" pitchFamily="34" charset="-128"/>
              </a:rPr>
              <a:t>utcomes: Vertebral, hip, and total fractures</a:t>
            </a:r>
          </a:p>
          <a:p>
            <a:pPr lvl="1"/>
            <a:r>
              <a:rPr lang="en-US" sz="1800" dirty="0">
                <a:ea typeface="ＭＳ Ｐゴシック" pitchFamily="34" charset="-128"/>
              </a:rPr>
              <a:t>F</a:t>
            </a:r>
            <a:r>
              <a:rPr lang="en-US" sz="1600" dirty="0" smtClean="0">
                <a:ea typeface="ＭＳ Ｐゴシック" pitchFamily="34" charset="-128"/>
              </a:rPr>
              <a:t>ractures reported as outcomes, not as adverse events</a:t>
            </a:r>
          </a:p>
          <a:p>
            <a:r>
              <a:rPr lang="en-US" sz="2200" b="1" dirty="0" smtClean="0">
                <a:solidFill>
                  <a:srgbClr val="1F497D"/>
                </a:solidFill>
                <a:ea typeface="ＭＳ Ｐゴシック" pitchFamily="34" charset="-128"/>
              </a:rPr>
              <a:t>T</a:t>
            </a:r>
            <a:r>
              <a:rPr lang="en-US" sz="2000" dirty="0" smtClean="0">
                <a:ea typeface="ＭＳ Ｐゴシック" pitchFamily="34" charset="-128"/>
              </a:rPr>
              <a:t>iming: Minimum of 6 months</a:t>
            </a:r>
          </a:p>
          <a:p>
            <a:r>
              <a:rPr lang="en-US" sz="2200" b="1" dirty="0" smtClean="0">
                <a:solidFill>
                  <a:srgbClr val="1F497D"/>
                </a:solidFill>
                <a:ea typeface="ＭＳ Ｐゴシック" pitchFamily="34" charset="-128"/>
              </a:rPr>
              <a:t>S</a:t>
            </a:r>
            <a:r>
              <a:rPr lang="en-US" sz="2000" dirty="0" smtClean="0">
                <a:ea typeface="ＭＳ Ｐゴシック" pitchFamily="34" charset="-128"/>
              </a:rPr>
              <a:t>etting: All settings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ChangeArrowheads="1"/>
          </p:cNvSpPr>
          <p:nvPr/>
        </p:nvSpPr>
        <p:spPr bwMode="auto">
          <a:xfrm>
            <a:off x="533400" y="5943600"/>
            <a:ext cx="7772400" cy="556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dirty="0">
                <a:solidFill>
                  <a:srgbClr val="000000"/>
                </a:solidFill>
                <a:latin typeface="+mj-lt"/>
                <a:ea typeface="ＭＳ Ｐゴシック" charset="0"/>
                <a:cs typeface="ＭＳ Ｐゴシック" charset="0"/>
              </a:rPr>
              <a:t>Higgins JPT, Green S, eds. Cochrane handbook for systematic reviews of interventions. Version 5.1.0. Available at </a:t>
            </a:r>
            <a:r>
              <a:rPr lang="en-US" sz="1000" dirty="0" err="1">
                <a:solidFill>
                  <a:srgbClr val="000000"/>
                </a:solidFill>
                <a:latin typeface="+mj-lt"/>
                <a:ea typeface="ＭＳ Ｐゴシック" charset="0"/>
                <a:cs typeface="ＭＳ Ｐゴシック" charset="0"/>
              </a:rPr>
              <a:t>www.cochrane-handbook.org</a:t>
            </a:r>
            <a:r>
              <a:rPr lang="en-US" sz="1000" dirty="0">
                <a:solidFill>
                  <a:srgbClr val="000000"/>
                </a:solidFill>
                <a:latin typeface="+mj-lt"/>
                <a:ea typeface="ＭＳ Ｐゴシック" charset="0"/>
                <a:cs typeface="ＭＳ Ｐゴシック" charset="0"/>
              </a:rPr>
              <a:t>.</a:t>
            </a:r>
          </a:p>
          <a:p>
            <a:pPr>
              <a:defRPr/>
            </a:pPr>
            <a:r>
              <a:rPr lang="en-US" sz="1000" dirty="0" smtClean="0">
                <a:solidFill>
                  <a:srgbClr val="000000"/>
                </a:solidFill>
                <a:latin typeface="+mj-lt"/>
                <a:cs typeface="Times New Roman" charset="0"/>
              </a:rPr>
              <a:t>Crandall CC, Newberry SJ, </a:t>
            </a:r>
            <a:r>
              <a:rPr lang="en-US" sz="1000" dirty="0" err="1" smtClean="0">
                <a:solidFill>
                  <a:srgbClr val="000000"/>
                </a:solidFill>
                <a:latin typeface="+mj-lt"/>
                <a:cs typeface="Times New Roman" charset="0"/>
              </a:rPr>
              <a:t>Gellad</a:t>
            </a:r>
            <a:r>
              <a:rPr lang="en-US" sz="1000" dirty="0" smtClean="0">
                <a:solidFill>
                  <a:srgbClr val="000000"/>
                </a:solidFill>
                <a:latin typeface="+mj-lt"/>
                <a:cs typeface="Times New Roman" charset="0"/>
              </a:rPr>
              <a:t> WG, et al. Comparative Effectiveness Review No. 53. Available at: </a:t>
            </a:r>
            <a:r>
              <a:rPr lang="en-US" sz="1000" u="sng" dirty="0" smtClean="0">
                <a:latin typeface="+mj-lt"/>
                <a:hlinkClick r:id="rId3"/>
              </a:rPr>
              <a:t>http://www.effectivehealthcare.ahrq.gov/ehc/products/160/1007/CER53_LowBoneDensity_FinalReport_20120823.pdf</a:t>
            </a:r>
            <a:r>
              <a:rPr lang="en-US" sz="1000" dirty="0" smtClean="0">
                <a:latin typeface="+mj-lt"/>
              </a:rPr>
              <a:t> </a:t>
            </a:r>
          </a:p>
        </p:txBody>
      </p:sp>
      <p:sp>
        <p:nvSpPr>
          <p:cNvPr id="56322" name="Title 1"/>
          <p:cNvSpPr>
            <a:spLocks noGrp="1"/>
          </p:cNvSpPr>
          <p:nvPr>
            <p:ph type="title"/>
          </p:nvPr>
        </p:nvSpPr>
        <p:spPr/>
        <p:txBody>
          <a:bodyPr/>
          <a:lstStyle/>
          <a:p>
            <a:r>
              <a:rPr lang="en-US" smtClean="0">
                <a:ea typeface="ＭＳ Ｐゴシック" pitchFamily="34" charset="-128"/>
              </a:rPr>
              <a:t>Modes of results and statistical analysis in the CER (1 of 2)</a:t>
            </a:r>
          </a:p>
        </p:txBody>
      </p:sp>
      <p:sp>
        <p:nvSpPr>
          <p:cNvPr id="56323" name="Content Placeholder 2"/>
          <p:cNvSpPr>
            <a:spLocks noGrp="1"/>
          </p:cNvSpPr>
          <p:nvPr>
            <p:ph idx="1"/>
          </p:nvPr>
        </p:nvSpPr>
        <p:spPr/>
        <p:txBody>
          <a:bodyPr/>
          <a:lstStyle/>
          <a:p>
            <a:r>
              <a:rPr lang="en-US" sz="1600" smtClean="0">
                <a:ea typeface="ＭＳ Ｐゴシック" pitchFamily="34" charset="-128"/>
              </a:rPr>
              <a:t>95% Confidence Interval (95% CI): The range of statistically valid results that will include the true population mean in 95 of 100 repeated experiments</a:t>
            </a:r>
          </a:p>
          <a:p>
            <a:r>
              <a:rPr lang="en-US" sz="1600" smtClean="0">
                <a:ea typeface="ＭＳ Ｐゴシック" pitchFamily="34" charset="-128"/>
              </a:rPr>
              <a:t>Mean difference (MD): The difference between treatment and comparison group means</a:t>
            </a:r>
          </a:p>
          <a:p>
            <a:r>
              <a:rPr lang="en-US" sz="1600" smtClean="0">
                <a:ea typeface="ＭＳ Ｐゴシック" pitchFamily="34" charset="-128"/>
              </a:rPr>
              <a:t>Standardized mean difference (SMD) is the mean difference expressed in units of standard deviations. It is a method for normalizing results to a uniform scale for pooled analysis, when different scales are used in trials</a:t>
            </a:r>
          </a:p>
          <a:p>
            <a:r>
              <a:rPr lang="en-US" sz="1600" smtClean="0">
                <a:ea typeface="ＭＳ Ｐゴシック" pitchFamily="34" charset="-128"/>
              </a:rPr>
              <a:t>For MD and SMD, the result is statistically significant (p &lt; 0.05) when the 95% CI does not include 0.0, which is the point of no difference between groups</a:t>
            </a:r>
          </a:p>
          <a:p>
            <a:r>
              <a:rPr lang="en-US" sz="1600" smtClean="0">
                <a:ea typeface="ＭＳ Ｐゴシック" pitchFamily="34" charset="-128"/>
              </a:rPr>
              <a:t>Odds Ratio (OR): The ratio of the odds of an event in the treatment group to the odds of the event in the comparison group</a:t>
            </a:r>
          </a:p>
          <a:p>
            <a:r>
              <a:rPr lang="en-US" sz="1600" smtClean="0">
                <a:ea typeface="ＭＳ Ｐゴシック" pitchFamily="34" charset="-128"/>
              </a:rPr>
              <a:t>Odds are the number of individuals in the group having an event divided by the number of individuals not having the event (Odds = # with/# without; with + without = total # in the group)</a:t>
            </a:r>
          </a:p>
          <a:p>
            <a:r>
              <a:rPr lang="en-US" sz="1600" smtClean="0">
                <a:ea typeface="ＭＳ Ｐゴシック" pitchFamily="34" charset="-128"/>
              </a:rPr>
              <a:t>For OR, the result is statistically significant at p &lt; 0.05 when the 95% CI does not include 1.0, which is the point of equal odds for both groups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ChangeArrowheads="1"/>
          </p:cNvSpPr>
          <p:nvPr/>
        </p:nvSpPr>
        <p:spPr bwMode="auto">
          <a:xfrm>
            <a:off x="457200" y="5867400"/>
            <a:ext cx="8680450" cy="556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dirty="0">
                <a:solidFill>
                  <a:srgbClr val="000000"/>
                </a:solidFill>
                <a:latin typeface="+mj-lt"/>
                <a:ea typeface="ＭＳ Ｐゴシック" charset="0"/>
                <a:cs typeface="ＭＳ Ｐゴシック" charset="0"/>
              </a:rPr>
              <a:t>Higgins JPT, Green S, eds. Cochrane handbook for systematic reviews of interventions. Version 5.1.0. Available at </a:t>
            </a:r>
            <a:r>
              <a:rPr lang="en-US" sz="1000" dirty="0" err="1">
                <a:solidFill>
                  <a:srgbClr val="000000"/>
                </a:solidFill>
                <a:latin typeface="+mj-lt"/>
                <a:ea typeface="ＭＳ Ｐゴシック" charset="0"/>
                <a:cs typeface="ＭＳ Ｐゴシック" charset="0"/>
              </a:rPr>
              <a:t>www.cochrane-handbook.org</a:t>
            </a:r>
            <a:r>
              <a:rPr lang="en-US" sz="1000" dirty="0">
                <a:solidFill>
                  <a:srgbClr val="000000"/>
                </a:solidFill>
                <a:latin typeface="+mj-lt"/>
                <a:ea typeface="ＭＳ Ｐゴシック" charset="0"/>
                <a:cs typeface="ＭＳ Ｐゴシック" charset="0"/>
              </a:rPr>
              <a:t>.</a:t>
            </a:r>
          </a:p>
          <a:p>
            <a:pPr>
              <a:defRPr/>
            </a:pPr>
            <a:r>
              <a:rPr lang="en-US" sz="1000" dirty="0" smtClean="0">
                <a:solidFill>
                  <a:srgbClr val="000000"/>
                </a:solidFill>
                <a:latin typeface="+mj-lt"/>
                <a:cs typeface="Times New Roman" charset="0"/>
              </a:rPr>
              <a:t>Crandall CC, Newberry SJ, </a:t>
            </a:r>
            <a:r>
              <a:rPr lang="en-US" sz="1000" dirty="0" err="1" smtClean="0">
                <a:solidFill>
                  <a:srgbClr val="000000"/>
                </a:solidFill>
                <a:latin typeface="+mj-lt"/>
                <a:cs typeface="Times New Roman" charset="0"/>
              </a:rPr>
              <a:t>Gellad</a:t>
            </a:r>
            <a:r>
              <a:rPr lang="en-US" sz="1000" dirty="0" smtClean="0">
                <a:solidFill>
                  <a:srgbClr val="000000"/>
                </a:solidFill>
                <a:latin typeface="+mj-lt"/>
                <a:cs typeface="Times New Roman" charset="0"/>
              </a:rPr>
              <a:t> WG, et al. Comparative Effectiveness Review No. 53. Available at: </a:t>
            </a:r>
            <a:r>
              <a:rPr lang="en-US" sz="1000" u="sng" dirty="0" smtClean="0">
                <a:latin typeface="+mj-lt"/>
                <a:hlinkClick r:id="rId3"/>
              </a:rPr>
              <a:t>http://www.effectivehealthcare.ahrq.gov/ehc/products/160/1007/CER53_LowBoneDensity_FinalReport_20120823.pdf</a:t>
            </a:r>
            <a:r>
              <a:rPr lang="en-US" sz="1000" dirty="0" smtClean="0">
                <a:latin typeface="+mj-lt"/>
              </a:rPr>
              <a:t> </a:t>
            </a:r>
          </a:p>
        </p:txBody>
      </p:sp>
      <p:sp>
        <p:nvSpPr>
          <p:cNvPr id="58370" name="Title 1"/>
          <p:cNvSpPr>
            <a:spLocks noGrp="1"/>
          </p:cNvSpPr>
          <p:nvPr>
            <p:ph type="title"/>
          </p:nvPr>
        </p:nvSpPr>
        <p:spPr/>
        <p:txBody>
          <a:bodyPr/>
          <a:lstStyle/>
          <a:p>
            <a:r>
              <a:rPr lang="en-US" smtClean="0">
                <a:ea typeface="ＭＳ Ｐゴシック" pitchFamily="34" charset="-128"/>
              </a:rPr>
              <a:t>Modes of results and statistical analysis in the CER (2 of 2)</a:t>
            </a:r>
          </a:p>
        </p:txBody>
      </p:sp>
      <p:sp>
        <p:nvSpPr>
          <p:cNvPr id="58371" name="Content Placeholder 2"/>
          <p:cNvSpPr>
            <a:spLocks noGrp="1"/>
          </p:cNvSpPr>
          <p:nvPr>
            <p:ph idx="1"/>
          </p:nvPr>
        </p:nvSpPr>
        <p:spPr>
          <a:xfrm>
            <a:off x="457200" y="1600200"/>
            <a:ext cx="8458200" cy="3962400"/>
          </a:xfrm>
        </p:spPr>
        <p:txBody>
          <a:bodyPr/>
          <a:lstStyle/>
          <a:p>
            <a:r>
              <a:rPr lang="en-US" sz="2400" smtClean="0">
                <a:ea typeface="ＭＳ Ｐゴシック" pitchFamily="34" charset="-128"/>
              </a:rPr>
              <a:t>Absolute Risk Difference: The absolute value of the mathematical difference between the rates (risk) of an event in the treatment and comparison groups</a:t>
            </a:r>
          </a:p>
          <a:p>
            <a:pPr lvl="1"/>
            <a:r>
              <a:rPr lang="en-US" sz="2000" smtClean="0">
                <a:ea typeface="ＭＳ Ｐゴシック" pitchFamily="34" charset="-128"/>
              </a:rPr>
              <a:t>ARD = | ARC–ART | </a:t>
            </a:r>
          </a:p>
          <a:p>
            <a:r>
              <a:rPr lang="en-US" sz="2400" smtClean="0">
                <a:ea typeface="ＭＳ Ｐゴシック" pitchFamily="34" charset="-128"/>
              </a:rPr>
              <a:t>Number Needed To Treat or Harm (NNT, NNH): The number of patients to be treated to observe benefit or harm in one patient more than seen in the comparison group. The number of patients to be treated in order to find a benefit or harm attributable to the intervention</a:t>
            </a:r>
          </a:p>
          <a:p>
            <a:pPr lvl="1"/>
            <a:r>
              <a:rPr lang="en-US" sz="2000" smtClean="0">
                <a:ea typeface="ＭＳ Ｐゴシック" pitchFamily="34" charset="-128"/>
              </a:rPr>
              <a:t>NNT or NNH = |ARC–ART|-1 for a benefit or adverse event, respectively</a:t>
            </a:r>
          </a:p>
          <a:p>
            <a:pPr lvl="1"/>
            <a:r>
              <a:rPr lang="en-US" sz="2000" smtClean="0">
                <a:ea typeface="ＭＳ Ｐゴシック" pitchFamily="34" charset="-128"/>
              </a:rPr>
              <a:t>Number of attributable events per 1,000 = 1,000 x |ARC–ART|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dirty="0" smtClean="0">
                <a:ea typeface="ＭＳ Ｐゴシック" pitchFamily="34" charset="-128"/>
              </a:rPr>
              <a:t>Rating the strength of evidence (SOE) from the CER</a:t>
            </a:r>
          </a:p>
        </p:txBody>
      </p:sp>
      <p:graphicFrame>
        <p:nvGraphicFramePr>
          <p:cNvPr id="4" name="Content Placeholder 3"/>
          <p:cNvGraphicFramePr>
            <a:graphicFrameLocks noGrp="1"/>
          </p:cNvGraphicFramePr>
          <p:nvPr>
            <p:ph idx="1"/>
          </p:nvPr>
        </p:nvGraphicFramePr>
        <p:xfrm>
          <a:off x="457200" y="2133600"/>
          <a:ext cx="8229600" cy="4023088"/>
        </p:xfrm>
        <a:graphic>
          <a:graphicData uri="http://schemas.openxmlformats.org/drawingml/2006/table">
            <a:tbl>
              <a:tblPr bandRow="1">
                <a:tableStyleId>{5C22544A-7EE6-4342-B048-85BDC9FD1C3A}</a:tableStyleId>
              </a:tblPr>
              <a:tblGrid>
                <a:gridCol w="2133600"/>
                <a:gridCol w="6096000"/>
              </a:tblGrid>
              <a:tr h="822819">
                <a:tc>
                  <a:txBody>
                    <a:bodyPr/>
                    <a:lstStyle/>
                    <a:p>
                      <a:r>
                        <a:rPr lang="en-US" sz="2400" dirty="0" smtClean="0">
                          <a:solidFill>
                            <a:schemeClr val="tx2"/>
                          </a:solidFill>
                        </a:rPr>
                        <a:t>High</a:t>
                      </a:r>
                      <a:endParaRPr lang="en-US" sz="2400" dirty="0">
                        <a:solidFill>
                          <a:schemeClr val="tx2"/>
                        </a:solidFill>
                      </a:endParaRPr>
                    </a:p>
                  </a:txBody>
                  <a:tcPr marT="45686" marB="45686"/>
                </a:tc>
                <a:tc>
                  <a:txBody>
                    <a:bodyPr/>
                    <a:lstStyle/>
                    <a:p>
                      <a:r>
                        <a:rPr lang="en-US" sz="2400" dirty="0" smtClean="0"/>
                        <a:t>Further research is very unlikely to change the confidence in the estimate of effect</a:t>
                      </a:r>
                    </a:p>
                  </a:txBody>
                  <a:tcPr marT="45686" marB="45686"/>
                </a:tc>
              </a:tr>
              <a:tr h="1188543">
                <a:tc>
                  <a:txBody>
                    <a:bodyPr/>
                    <a:lstStyle/>
                    <a:p>
                      <a:r>
                        <a:rPr lang="en-US" sz="2400" dirty="0" smtClean="0">
                          <a:solidFill>
                            <a:srgbClr val="1F497D"/>
                          </a:solidFill>
                        </a:rPr>
                        <a:t>Moderate</a:t>
                      </a:r>
                      <a:endParaRPr lang="en-US" sz="2400" dirty="0">
                        <a:solidFill>
                          <a:srgbClr val="1F497D"/>
                        </a:solidFill>
                      </a:endParaRPr>
                    </a:p>
                  </a:txBody>
                  <a:tcPr marT="45686" marB="45686"/>
                </a:tc>
                <a:tc>
                  <a:txBody>
                    <a:bodyPr/>
                    <a:lstStyle/>
                    <a:p>
                      <a:r>
                        <a:rPr lang="en-US" sz="2400" dirty="0" smtClean="0"/>
                        <a:t>Further research may change the confidence in the estimate of effect and may change the estimate</a:t>
                      </a:r>
                    </a:p>
                  </a:txBody>
                  <a:tcPr marT="45686" marB="45686"/>
                </a:tc>
              </a:tr>
              <a:tr h="1188543">
                <a:tc>
                  <a:txBody>
                    <a:bodyPr/>
                    <a:lstStyle/>
                    <a:p>
                      <a:r>
                        <a:rPr lang="en-US" sz="2400" dirty="0" smtClean="0">
                          <a:solidFill>
                            <a:srgbClr val="1F497D"/>
                          </a:solidFill>
                        </a:rPr>
                        <a:t>Low</a:t>
                      </a:r>
                      <a:endParaRPr lang="en-US" sz="2400" dirty="0">
                        <a:solidFill>
                          <a:srgbClr val="1F497D"/>
                        </a:solidFill>
                      </a:endParaRPr>
                    </a:p>
                  </a:txBody>
                  <a:tcPr marT="45686" marB="45686"/>
                </a:tc>
                <a:tc>
                  <a:txBody>
                    <a:bodyPr/>
                    <a:lstStyle/>
                    <a:p>
                      <a:r>
                        <a:rPr lang="en-US" sz="2400" dirty="0" smtClean="0"/>
                        <a:t>Further research is likely to change the confidence in the estimate of effect and is likely to change the estimate</a:t>
                      </a:r>
                    </a:p>
                  </a:txBody>
                  <a:tcPr marT="45686" marB="45686"/>
                </a:tc>
              </a:tr>
              <a:tr h="822819">
                <a:tc>
                  <a:txBody>
                    <a:bodyPr/>
                    <a:lstStyle/>
                    <a:p>
                      <a:r>
                        <a:rPr lang="en-US" sz="2400" dirty="0" smtClean="0">
                          <a:solidFill>
                            <a:srgbClr val="1F497D"/>
                          </a:solidFill>
                        </a:rPr>
                        <a:t>Insufficient</a:t>
                      </a:r>
                      <a:endParaRPr lang="en-US" sz="2400" dirty="0">
                        <a:solidFill>
                          <a:srgbClr val="1F497D"/>
                        </a:solidFill>
                      </a:endParaRPr>
                    </a:p>
                  </a:txBody>
                  <a:tcPr marT="45686" marB="45686"/>
                </a:tc>
                <a:tc>
                  <a:txBody>
                    <a:bodyPr/>
                    <a:lstStyle/>
                    <a:p>
                      <a:r>
                        <a:rPr lang="en-US" sz="2400" dirty="0" smtClean="0"/>
                        <a:t>Evidence is either unavailable or does not permit estimation of an effect</a:t>
                      </a:r>
                    </a:p>
                  </a:txBody>
                  <a:tcPr marT="45686" marB="45686"/>
                </a:tc>
              </a:tr>
            </a:tbl>
          </a:graphicData>
        </a:graphic>
      </p:graphicFrame>
      <p:sp>
        <p:nvSpPr>
          <p:cNvPr id="5" name="Rectangle 3"/>
          <p:cNvSpPr>
            <a:spLocks noChangeArrowheads="1"/>
          </p:cNvSpPr>
          <p:nvPr/>
        </p:nvSpPr>
        <p:spPr bwMode="auto">
          <a:xfrm>
            <a:off x="357188" y="6096000"/>
            <a:ext cx="8482012"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defRPr/>
            </a:pPr>
            <a:r>
              <a:rPr lang="en-US" sz="1000" dirty="0" smtClean="0">
                <a:solidFill>
                  <a:srgbClr val="000000"/>
                </a:solidFill>
                <a:latin typeface="+mj-lt"/>
                <a:cs typeface="Times New Roman" charset="0"/>
              </a:rPr>
              <a:t>Crandall CC, Newberry SJ, </a:t>
            </a:r>
            <a:r>
              <a:rPr lang="en-US" sz="1000" dirty="0" err="1" smtClean="0">
                <a:solidFill>
                  <a:srgbClr val="000000"/>
                </a:solidFill>
                <a:latin typeface="+mj-lt"/>
                <a:cs typeface="Times New Roman" charset="0"/>
              </a:rPr>
              <a:t>Gellad</a:t>
            </a:r>
            <a:r>
              <a:rPr lang="en-US" sz="1000" dirty="0" smtClean="0">
                <a:solidFill>
                  <a:srgbClr val="000000"/>
                </a:solidFill>
                <a:latin typeface="+mj-lt"/>
                <a:cs typeface="Times New Roman" charset="0"/>
              </a:rPr>
              <a:t> WG, et al. Comparative Effectiveness Review No. 53. Available at: </a:t>
            </a:r>
            <a:r>
              <a:rPr lang="en-US" sz="1000" u="sng" dirty="0" smtClean="0">
                <a:latin typeface="+mj-lt"/>
                <a:hlinkClick r:id="rId3"/>
              </a:rPr>
              <a:t>http://www.effectivehealthcare.ahrq.gov/ehc/products/160/1007/CER53_LowBoneDensity_FinalReport_20120823.pdf</a:t>
            </a:r>
            <a:r>
              <a:rPr lang="en-US" sz="1000" dirty="0" smtClean="0">
                <a:latin typeface="+mj-lt"/>
              </a:rPr>
              <a:t> </a:t>
            </a:r>
          </a:p>
        </p:txBody>
      </p:sp>
      <p:sp>
        <p:nvSpPr>
          <p:cNvPr id="6" name="TextBox 5"/>
          <p:cNvSpPr txBox="1"/>
          <p:nvPr/>
        </p:nvSpPr>
        <p:spPr>
          <a:xfrm>
            <a:off x="457200" y="1534180"/>
            <a:ext cx="8229600" cy="523220"/>
          </a:xfrm>
          <a:prstGeom prst="rect">
            <a:avLst/>
          </a:prstGeom>
          <a:noFill/>
        </p:spPr>
        <p:txBody>
          <a:bodyPr>
            <a:spAutoFit/>
          </a:bodyPr>
          <a:lstStyle/>
          <a:p>
            <a:pPr>
              <a:defRPr/>
            </a:pPr>
            <a:r>
              <a:rPr lang="en-US" sz="2800" dirty="0">
                <a:latin typeface="+mn-lt"/>
                <a:ea typeface="ＭＳ Ｐゴシック" charset="0"/>
              </a:rPr>
              <a:t>The </a:t>
            </a:r>
            <a:r>
              <a:rPr lang="en-US" sz="2800" dirty="0" smtClean="0">
                <a:latin typeface="+mn-lt"/>
                <a:ea typeface="ＭＳ Ｐゴシック" charset="0"/>
              </a:rPr>
              <a:t>SOE was </a:t>
            </a:r>
            <a:r>
              <a:rPr lang="en-US" sz="2800" dirty="0">
                <a:latin typeface="+mn-lt"/>
                <a:ea typeface="ＭＳ Ｐゴシック" charset="0"/>
              </a:rPr>
              <a:t>classified into </a:t>
            </a:r>
            <a:r>
              <a:rPr lang="en-US" sz="2800" dirty="0" smtClean="0">
                <a:latin typeface="+mn-lt"/>
                <a:ea typeface="ＭＳ Ｐゴシック" charset="0"/>
              </a:rPr>
              <a:t>four </a:t>
            </a:r>
            <a:r>
              <a:rPr lang="en-US" sz="2800" dirty="0">
                <a:latin typeface="+mn-lt"/>
                <a:ea typeface="ＭＳ Ｐゴシック" charset="0"/>
              </a:rPr>
              <a:t>broad categories:</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US" dirty="0" smtClean="0">
                <a:ea typeface="ＭＳ Ｐゴシック" pitchFamily="34" charset="-128"/>
              </a:rPr>
              <a:t>Benefits of medications (1 of 2)</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62543632"/>
              </p:ext>
            </p:extLst>
          </p:nvPr>
        </p:nvGraphicFramePr>
        <p:xfrm>
          <a:off x="457200" y="2133600"/>
          <a:ext cx="8534400" cy="3235324"/>
        </p:xfrm>
        <a:graphic>
          <a:graphicData uri="http://schemas.openxmlformats.org/drawingml/2006/table">
            <a:tbl>
              <a:tblPr firstRow="1" bandRow="1">
                <a:tableStyleId>{5C22544A-7EE6-4342-B048-85BDC9FD1C3A}</a:tableStyleId>
              </a:tblPr>
              <a:tblGrid>
                <a:gridCol w="685800"/>
                <a:gridCol w="1752600"/>
                <a:gridCol w="1371600"/>
                <a:gridCol w="1676400"/>
                <a:gridCol w="1447800"/>
                <a:gridCol w="1600200"/>
              </a:tblGrid>
              <a:tr h="640060">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Medication</a:t>
                      </a:r>
                    </a:p>
                    <a:p>
                      <a:pPr algn="l"/>
                      <a:endParaRPr lang="en-US" sz="1800" dirty="0"/>
                    </a:p>
                  </a:txBody>
                  <a:tcPr marT="45710" marB="45710"/>
                </a:tc>
                <a:tc hMerge="1">
                  <a:txBody>
                    <a:bodyPr/>
                    <a:lstStyle/>
                    <a:p>
                      <a:endParaRPr lang="en-US" dirty="0"/>
                    </a:p>
                  </a:txBody>
                  <a:tcPr/>
                </a:tc>
                <a:tc>
                  <a:txBody>
                    <a:bodyPr/>
                    <a:lstStyle/>
                    <a:p>
                      <a:pPr algn="l"/>
                      <a:r>
                        <a:rPr lang="en-US" sz="1800" dirty="0" smtClean="0"/>
                        <a:t>Vertebral</a:t>
                      </a:r>
                      <a:endParaRPr lang="en-US" sz="1800" dirty="0"/>
                    </a:p>
                  </a:txBody>
                  <a:tcPr marT="45710" marB="4571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Non-vertebral</a:t>
                      </a:r>
                    </a:p>
                    <a:p>
                      <a:pPr algn="l"/>
                      <a:endParaRPr lang="en-US" sz="1800" dirty="0"/>
                    </a:p>
                  </a:txBody>
                  <a:tcPr marT="45710" marB="45710"/>
                </a:tc>
                <a:tc>
                  <a:txBody>
                    <a:bodyPr/>
                    <a:lstStyle/>
                    <a:p>
                      <a:pPr algn="l"/>
                      <a:r>
                        <a:rPr lang="en-US" sz="1800" dirty="0" smtClean="0"/>
                        <a:t>Hip</a:t>
                      </a:r>
                      <a:endParaRPr lang="en-US" sz="1800" dirty="0"/>
                    </a:p>
                  </a:txBody>
                  <a:tcPr marT="45710" marB="45710"/>
                </a:tc>
                <a:tc>
                  <a:txBody>
                    <a:bodyPr/>
                    <a:lstStyle/>
                    <a:p>
                      <a:pPr algn="l"/>
                      <a:r>
                        <a:rPr lang="en-US" sz="1800" dirty="0" smtClean="0"/>
                        <a:t>Wrist</a:t>
                      </a:r>
                      <a:endParaRPr lang="en-US" sz="1800" dirty="0"/>
                    </a:p>
                  </a:txBody>
                  <a:tcPr marT="45710" marB="45710"/>
                </a:tc>
              </a:tr>
              <a:tr h="370752">
                <a:tc rowSpan="4">
                  <a:txBody>
                    <a:bodyPr/>
                    <a:lstStyle/>
                    <a:p>
                      <a:endParaRPr lang="en-US" sz="1800" dirty="0"/>
                    </a:p>
                  </a:txBody>
                  <a:tcPr marT="45710" marB="45710"/>
                </a:tc>
                <a:tc>
                  <a:txBody>
                    <a:bodyPr/>
                    <a:lstStyle/>
                    <a:p>
                      <a:r>
                        <a:rPr lang="en-US" sz="1800" dirty="0" smtClean="0"/>
                        <a:t>Alendronate</a:t>
                      </a:r>
                      <a:endParaRPr lang="en-US" sz="1800" dirty="0"/>
                    </a:p>
                  </a:txBody>
                  <a:tcPr marT="45710" marB="45710"/>
                </a:tc>
                <a:tc>
                  <a:txBody>
                    <a:bodyPr/>
                    <a:lstStyle/>
                    <a:p>
                      <a:r>
                        <a:rPr lang="en-US" sz="1800" dirty="0" smtClean="0"/>
                        <a:t>☑ High</a:t>
                      </a:r>
                      <a:endParaRPr lang="en-US" sz="1800" dirty="0"/>
                    </a:p>
                  </a:txBody>
                  <a:tcPr marT="45710" marB="4571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 High</a:t>
                      </a:r>
                    </a:p>
                  </a:txBody>
                  <a:tcPr marT="45710" marB="4571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 High</a:t>
                      </a:r>
                    </a:p>
                  </a:txBody>
                  <a:tcPr marT="45710" marB="45710"/>
                </a:tc>
                <a:tc>
                  <a:txBody>
                    <a:bodyPr/>
                    <a:lstStyle/>
                    <a:p>
                      <a:r>
                        <a:rPr lang="en-US" sz="1800" dirty="0" smtClean="0"/>
                        <a:t>☑ Low</a:t>
                      </a:r>
                      <a:endParaRPr lang="en-US" sz="1800" dirty="0"/>
                    </a:p>
                  </a:txBody>
                  <a:tcPr marT="45710" marB="45710"/>
                </a:tc>
              </a:tr>
              <a:tr h="370752">
                <a:tc vMerge="1">
                  <a:txBody>
                    <a:bodyPr/>
                    <a:lstStyle/>
                    <a:p>
                      <a:endParaRPr lang="en-US" dirty="0"/>
                    </a:p>
                  </a:txBody>
                  <a:tcPr/>
                </a:tc>
                <a:tc>
                  <a:txBody>
                    <a:bodyPr/>
                    <a:lstStyle/>
                    <a:p>
                      <a:r>
                        <a:rPr lang="en-US" sz="1800" dirty="0" err="1" smtClean="0"/>
                        <a:t>Risedronate</a:t>
                      </a:r>
                      <a:endParaRPr lang="en-US" sz="1800" dirty="0"/>
                    </a:p>
                  </a:txBody>
                  <a:tcPr marT="45710" marB="4571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 High</a:t>
                      </a:r>
                    </a:p>
                  </a:txBody>
                  <a:tcPr marT="45710" marB="4571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 High</a:t>
                      </a:r>
                    </a:p>
                  </a:txBody>
                  <a:tcPr marT="45710" marB="4571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 High</a:t>
                      </a:r>
                    </a:p>
                  </a:txBody>
                  <a:tcPr marT="45710" marB="45710"/>
                </a:tc>
                <a:tc>
                  <a:txBody>
                    <a:bodyPr/>
                    <a:lstStyle/>
                    <a:p>
                      <a:r>
                        <a:rPr lang="en-US" sz="1800" dirty="0" smtClean="0"/>
                        <a:t>☑ Low*</a:t>
                      </a:r>
                      <a:endParaRPr lang="en-US" sz="1800" dirty="0"/>
                    </a:p>
                  </a:txBody>
                  <a:tcPr marT="45710" marB="45710"/>
                </a:tc>
              </a:tr>
              <a:tr h="370752">
                <a:tc vMerge="1">
                  <a:txBody>
                    <a:bodyPr/>
                    <a:lstStyle/>
                    <a:p>
                      <a:endParaRPr lang="en-US" dirty="0"/>
                    </a:p>
                  </a:txBody>
                  <a:tcPr/>
                </a:tc>
                <a:tc>
                  <a:txBody>
                    <a:bodyPr/>
                    <a:lstStyle/>
                    <a:p>
                      <a:r>
                        <a:rPr lang="en-US" sz="1800" dirty="0" err="1" smtClean="0"/>
                        <a:t>Zoledronic</a:t>
                      </a:r>
                      <a:r>
                        <a:rPr lang="en-US" sz="1800" dirty="0" smtClean="0"/>
                        <a:t> acid</a:t>
                      </a:r>
                      <a:endParaRPr lang="en-US" sz="1800" dirty="0"/>
                    </a:p>
                  </a:txBody>
                  <a:tcPr marT="45710" marB="4571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 High</a:t>
                      </a:r>
                    </a:p>
                  </a:txBody>
                  <a:tcPr marT="45710" marB="4571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 High</a:t>
                      </a:r>
                    </a:p>
                  </a:txBody>
                  <a:tcPr marT="45710" marB="4571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 High</a:t>
                      </a:r>
                    </a:p>
                  </a:txBody>
                  <a:tcPr marT="45710" marB="45710"/>
                </a:tc>
                <a:tc>
                  <a:txBody>
                    <a:bodyPr/>
                    <a:lstStyle/>
                    <a:p>
                      <a:r>
                        <a:rPr lang="en-US" sz="1800" dirty="0" smtClean="0"/>
                        <a:t>Not specified</a:t>
                      </a:r>
                      <a:endParaRPr lang="en-US" sz="1800" dirty="0"/>
                    </a:p>
                  </a:txBody>
                  <a:tcPr marT="45710" marB="45710"/>
                </a:tc>
              </a:tr>
              <a:tr h="370752">
                <a:tc vMerge="1">
                  <a:txBody>
                    <a:bodyPr/>
                    <a:lstStyle/>
                    <a:p>
                      <a:endParaRPr lang="en-US" dirty="0"/>
                    </a:p>
                  </a:txBody>
                  <a:tcPr/>
                </a:tc>
                <a:tc>
                  <a:txBody>
                    <a:bodyPr/>
                    <a:lstStyle/>
                    <a:p>
                      <a:r>
                        <a:rPr lang="en-US" sz="1800" dirty="0" err="1" smtClean="0"/>
                        <a:t>Ibandronate</a:t>
                      </a:r>
                      <a:endParaRPr lang="en-US" sz="1800" dirty="0"/>
                    </a:p>
                  </a:txBody>
                  <a:tcPr marT="45710" marB="4571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 High</a:t>
                      </a:r>
                    </a:p>
                  </a:txBody>
                  <a:tcPr marT="45710" marB="45710"/>
                </a:tc>
                <a:tc>
                  <a:txBody>
                    <a:bodyPr/>
                    <a:lstStyle/>
                    <a:p>
                      <a:r>
                        <a:rPr lang="en-US" sz="1800" dirty="0" smtClean="0"/>
                        <a:t>Insufficient</a:t>
                      </a:r>
                      <a:endParaRPr lang="en-US" sz="1800" dirty="0"/>
                    </a:p>
                  </a:txBody>
                  <a:tcPr marT="45710" marB="45710"/>
                </a:tc>
                <a:tc>
                  <a:txBody>
                    <a:bodyPr/>
                    <a:lstStyle/>
                    <a:p>
                      <a:r>
                        <a:rPr lang="en-US" sz="1800" dirty="0" smtClean="0"/>
                        <a:t>Insufficient</a:t>
                      </a:r>
                      <a:endParaRPr lang="en-US" sz="1800" dirty="0"/>
                    </a:p>
                  </a:txBody>
                  <a:tcPr marT="45710" marB="45710"/>
                </a:tc>
                <a:tc>
                  <a:txBody>
                    <a:bodyPr/>
                    <a:lstStyle/>
                    <a:p>
                      <a:r>
                        <a:rPr lang="en-US" sz="1800" dirty="0" smtClean="0"/>
                        <a:t>Insufficient</a:t>
                      </a:r>
                      <a:endParaRPr lang="en-US" sz="1800" dirty="0"/>
                    </a:p>
                  </a:txBody>
                  <a:tcPr marT="45710" marB="45710"/>
                </a:tc>
              </a:tr>
              <a:tr h="370752">
                <a:tc gridSpan="2">
                  <a:txBody>
                    <a:bodyPr/>
                    <a:lstStyle/>
                    <a:p>
                      <a:r>
                        <a:rPr lang="en-US" sz="1800" dirty="0" err="1" smtClean="0"/>
                        <a:t>Denosumab</a:t>
                      </a:r>
                      <a:endParaRPr lang="en-US" sz="1800" dirty="0"/>
                    </a:p>
                  </a:txBody>
                  <a:tcPr marT="45710" marB="45710"/>
                </a:tc>
                <a:tc hMerge="1">
                  <a:txBody>
                    <a:bodyPr/>
                    <a:lstStyle/>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 High</a:t>
                      </a:r>
                    </a:p>
                  </a:txBody>
                  <a:tcPr marT="45710" marB="4571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 High</a:t>
                      </a:r>
                    </a:p>
                  </a:txBody>
                  <a:tcPr marT="45710" marB="4571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 High</a:t>
                      </a:r>
                    </a:p>
                  </a:txBody>
                  <a:tcPr marT="45710" marB="45710"/>
                </a:tc>
                <a:tc>
                  <a:txBody>
                    <a:bodyPr/>
                    <a:lstStyle/>
                    <a:p>
                      <a:r>
                        <a:rPr lang="en-US" sz="1800" dirty="0" smtClean="0"/>
                        <a:t>Not specified</a:t>
                      </a:r>
                      <a:endParaRPr lang="en-US" sz="1800" dirty="0"/>
                    </a:p>
                  </a:txBody>
                  <a:tcPr marT="45710" marB="45710"/>
                </a:tc>
              </a:tr>
              <a:tr h="370752">
                <a:tc gridSpan="2">
                  <a:txBody>
                    <a:bodyPr/>
                    <a:lstStyle/>
                    <a:p>
                      <a:r>
                        <a:rPr lang="en-US" sz="1800" dirty="0" err="1" smtClean="0"/>
                        <a:t>Teriparatide</a:t>
                      </a:r>
                      <a:endParaRPr lang="en-US" sz="1800" dirty="0"/>
                    </a:p>
                  </a:txBody>
                  <a:tcPr marT="45710" marB="45710"/>
                </a:tc>
                <a:tc hMerge="1">
                  <a:txBody>
                    <a:bodyPr/>
                    <a:lstStyle/>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 High</a:t>
                      </a:r>
                    </a:p>
                  </a:txBody>
                  <a:tcPr marT="45710" marB="4571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 Moderate</a:t>
                      </a:r>
                    </a:p>
                  </a:txBody>
                  <a:tcPr marT="45710" marB="45710"/>
                </a:tc>
                <a:tc>
                  <a:txBody>
                    <a:bodyPr/>
                    <a:lstStyle/>
                    <a:p>
                      <a:r>
                        <a:rPr lang="en-US" sz="1800" dirty="0" smtClean="0"/>
                        <a:t>Not specified</a:t>
                      </a:r>
                      <a:endParaRPr lang="en-US" sz="1800" dirty="0"/>
                    </a:p>
                  </a:txBody>
                  <a:tcPr marT="45710" marB="45710"/>
                </a:tc>
                <a:tc>
                  <a:txBody>
                    <a:bodyPr/>
                    <a:lstStyle/>
                    <a:p>
                      <a:r>
                        <a:rPr lang="en-US" sz="1800" dirty="0" smtClean="0"/>
                        <a:t>Not specified</a:t>
                      </a:r>
                      <a:endParaRPr lang="en-US" sz="1800" dirty="0"/>
                    </a:p>
                  </a:txBody>
                  <a:tcPr marT="45710" marB="45710"/>
                </a:tc>
              </a:tr>
              <a:tr h="370752">
                <a:tc gridSpan="2">
                  <a:txBody>
                    <a:bodyPr/>
                    <a:lstStyle/>
                    <a:p>
                      <a:r>
                        <a:rPr lang="en-US" sz="1800" dirty="0" err="1" smtClean="0"/>
                        <a:t>Raloxifene</a:t>
                      </a:r>
                      <a:endParaRPr lang="en-US" sz="1800" dirty="0"/>
                    </a:p>
                  </a:txBody>
                  <a:tcPr marT="45710" marB="45710"/>
                </a:tc>
                <a:tc hMerge="1">
                  <a:txBody>
                    <a:bodyPr/>
                    <a:lstStyle/>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 High</a:t>
                      </a:r>
                    </a:p>
                  </a:txBody>
                  <a:tcPr marT="45710" marB="4571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 High</a:t>
                      </a:r>
                    </a:p>
                  </a:txBody>
                  <a:tcPr marT="45710" marB="4571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 High</a:t>
                      </a:r>
                    </a:p>
                  </a:txBody>
                  <a:tcPr marT="45710" marB="4571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 High</a:t>
                      </a:r>
                    </a:p>
                  </a:txBody>
                  <a:tcPr marT="45710" marB="45710"/>
                </a:tc>
              </a:tr>
            </a:tbl>
          </a:graphicData>
        </a:graphic>
      </p:graphicFrame>
      <p:sp>
        <p:nvSpPr>
          <p:cNvPr id="5" name="TextBox 4"/>
          <p:cNvSpPr txBox="1"/>
          <p:nvPr/>
        </p:nvSpPr>
        <p:spPr>
          <a:xfrm rot="16200000">
            <a:off x="-54769" y="3331369"/>
            <a:ext cx="1698625" cy="369888"/>
          </a:xfrm>
          <a:prstGeom prst="rect">
            <a:avLst/>
          </a:prstGeom>
          <a:noFill/>
        </p:spPr>
        <p:txBody>
          <a:bodyPr wrap="none">
            <a:spAutoFit/>
          </a:bodyPr>
          <a:lstStyle/>
          <a:p>
            <a:pPr>
              <a:defRPr/>
            </a:pPr>
            <a:r>
              <a:rPr lang="en-US" dirty="0" err="1">
                <a:latin typeface="+mn-lt"/>
                <a:ea typeface="ＭＳ Ｐゴシック" charset="0"/>
              </a:rPr>
              <a:t>Biphosphonates</a:t>
            </a:r>
            <a:endParaRPr lang="en-US" dirty="0">
              <a:latin typeface="+mn-lt"/>
              <a:ea typeface="ＭＳ Ｐゴシック" charset="0"/>
            </a:endParaRPr>
          </a:p>
        </p:txBody>
      </p:sp>
      <p:sp>
        <p:nvSpPr>
          <p:cNvPr id="7" name="TextBox 6"/>
          <p:cNvSpPr txBox="1"/>
          <p:nvPr/>
        </p:nvSpPr>
        <p:spPr>
          <a:xfrm>
            <a:off x="457200" y="1219200"/>
            <a:ext cx="8534400" cy="1200150"/>
          </a:xfrm>
          <a:prstGeom prst="rect">
            <a:avLst/>
          </a:prstGeom>
          <a:noFill/>
        </p:spPr>
        <p:txBody>
          <a:bodyPr>
            <a:spAutoFit/>
          </a:bodyPr>
          <a:lstStyle/>
          <a:p>
            <a:pPr>
              <a:defRPr/>
            </a:pPr>
            <a:r>
              <a:rPr lang="en-US" dirty="0">
                <a:latin typeface="+mn-lt"/>
                <a:ea typeface="ＭＳ Ｐゴシック" charset="0"/>
              </a:rPr>
              <a:t>The table below indicates whether the medications specified reduce fracture risk for postmenopausal women with osteoporosis and the strength of evidence (high, moderate, or low) in support of each conclusion.</a:t>
            </a:r>
          </a:p>
          <a:p>
            <a:pPr>
              <a:defRPr/>
            </a:pPr>
            <a:endParaRPr lang="en-US" dirty="0">
              <a:latin typeface="Arial" charset="0"/>
              <a:ea typeface="ＭＳ Ｐゴシック" charset="0"/>
            </a:endParaRPr>
          </a:p>
        </p:txBody>
      </p:sp>
      <p:sp>
        <p:nvSpPr>
          <p:cNvPr id="8" name="TextBox 7"/>
          <p:cNvSpPr txBox="1"/>
          <p:nvPr/>
        </p:nvSpPr>
        <p:spPr>
          <a:xfrm>
            <a:off x="457200" y="5410200"/>
            <a:ext cx="8458200" cy="830997"/>
          </a:xfrm>
          <a:prstGeom prst="rect">
            <a:avLst/>
          </a:prstGeom>
          <a:noFill/>
        </p:spPr>
        <p:txBody>
          <a:bodyPr>
            <a:spAutoFit/>
          </a:bodyPr>
          <a:lstStyle/>
          <a:p>
            <a:pPr>
              <a:defRPr/>
            </a:pPr>
            <a:r>
              <a:rPr lang="en-US" sz="1600" dirty="0" smtClean="0">
                <a:latin typeface="+mn-lt"/>
                <a:ea typeface="ＭＳ Ｐゴシック" charset="0"/>
              </a:rPr>
              <a:t>*</a:t>
            </a:r>
            <a:r>
              <a:rPr lang="en-US" sz="1600" dirty="0" err="1" smtClean="0">
                <a:latin typeface="+mn-lt"/>
                <a:ea typeface="ＭＳ Ｐゴシック" charset="0"/>
              </a:rPr>
              <a:t>Risedronate</a:t>
            </a:r>
            <a:r>
              <a:rPr lang="en-US" sz="1600" dirty="0">
                <a:latin typeface="+mn-lt"/>
                <a:ea typeface="ＭＳ Ｐゴシック" charset="0"/>
              </a:rPr>
              <a:t>-mediated wrist fracture did not reach the conventional level of statistical significance ☑ =reduced fracture; ☒=did not reduce fracture risk; NSD = no statistically significant </a:t>
            </a:r>
            <a:r>
              <a:rPr lang="en-US" sz="1600" dirty="0" smtClean="0">
                <a:latin typeface="+mn-lt"/>
                <a:ea typeface="ＭＳ Ｐゴシック" charset="0"/>
              </a:rPr>
              <a:t>difference; Not specified = drug effect on fracture type is not specified</a:t>
            </a:r>
            <a:endParaRPr lang="en-US" sz="1600" dirty="0">
              <a:latin typeface="+mn-lt"/>
              <a:ea typeface="ＭＳ Ｐゴシック" charset="0"/>
            </a:endParaRPr>
          </a:p>
        </p:txBody>
      </p:sp>
      <p:sp>
        <p:nvSpPr>
          <p:cNvPr id="9" name="Rectangle 3"/>
          <p:cNvSpPr>
            <a:spLocks noChangeArrowheads="1"/>
          </p:cNvSpPr>
          <p:nvPr/>
        </p:nvSpPr>
        <p:spPr bwMode="auto">
          <a:xfrm>
            <a:off x="357188" y="6096000"/>
            <a:ext cx="8482012"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defRPr/>
            </a:pPr>
            <a:r>
              <a:rPr lang="en-US" sz="1000" dirty="0" smtClean="0">
                <a:solidFill>
                  <a:srgbClr val="000000"/>
                </a:solidFill>
                <a:latin typeface="+mj-lt"/>
                <a:cs typeface="Times New Roman" charset="0"/>
              </a:rPr>
              <a:t>Crandall CC, Newberry SJ, </a:t>
            </a:r>
            <a:r>
              <a:rPr lang="en-US" sz="1000" dirty="0" err="1" smtClean="0">
                <a:solidFill>
                  <a:srgbClr val="000000"/>
                </a:solidFill>
                <a:latin typeface="+mj-lt"/>
                <a:cs typeface="Times New Roman" charset="0"/>
              </a:rPr>
              <a:t>Gellad</a:t>
            </a:r>
            <a:r>
              <a:rPr lang="en-US" sz="1000" dirty="0" smtClean="0">
                <a:solidFill>
                  <a:srgbClr val="000000"/>
                </a:solidFill>
                <a:latin typeface="+mj-lt"/>
                <a:cs typeface="Times New Roman" charset="0"/>
              </a:rPr>
              <a:t> WG, et al. Comparative Effectiveness Review No. 53. Available at: </a:t>
            </a:r>
            <a:r>
              <a:rPr lang="en-US" sz="1000" u="sng" dirty="0" smtClean="0">
                <a:latin typeface="+mj-lt"/>
                <a:hlinkClick r:id="rId3"/>
              </a:rPr>
              <a:t>http://www.effectivehealthcare.ahrq.gov/ehc/products/160/1007/CER53_LowBoneDensity_FinalReport_20120823.pdf</a:t>
            </a:r>
            <a:r>
              <a:rPr lang="en-US" sz="1000" dirty="0" smtClean="0">
                <a:latin typeface="+mj-lt"/>
              </a:rPr>
              <a:t> </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smtClean="0">
                <a:ea typeface="ＭＳ Ｐゴシック" pitchFamily="34" charset="-128"/>
              </a:rPr>
              <a:t>Benefits of medications (2 of 2)</a:t>
            </a:r>
          </a:p>
        </p:txBody>
      </p:sp>
      <p:sp>
        <p:nvSpPr>
          <p:cNvPr id="64514" name="Content Placeholder 2"/>
          <p:cNvSpPr>
            <a:spLocks noGrp="1"/>
          </p:cNvSpPr>
          <p:nvPr>
            <p:ph idx="1"/>
          </p:nvPr>
        </p:nvSpPr>
        <p:spPr>
          <a:xfrm>
            <a:off x="457200" y="1219200"/>
            <a:ext cx="8229600" cy="4525963"/>
          </a:xfrm>
        </p:spPr>
        <p:txBody>
          <a:bodyPr/>
          <a:lstStyle/>
          <a:p>
            <a:pPr marL="0" indent="0">
              <a:buFont typeface="Arial" pitchFamily="34" charset="0"/>
              <a:buNone/>
            </a:pPr>
            <a:r>
              <a:rPr lang="en-US" dirty="0" smtClean="0">
                <a:ea typeface="ＭＳ Ｐゴシック" pitchFamily="34" charset="-128"/>
              </a:rPr>
              <a:t>Regarding the use of calcium in combination with the bisphosphonates, one head-to-head trial found that adding calcium to alendronate treatment reduced the risk of any type of clinical fracture when compared with alendronate alone</a:t>
            </a:r>
          </a:p>
          <a:p>
            <a:pPr lvl="1"/>
            <a:r>
              <a:rPr lang="en-US" dirty="0" smtClean="0">
                <a:ea typeface="ＭＳ Ｐゴシック" pitchFamily="34" charset="-128"/>
              </a:rPr>
              <a:t>Strength of Evidence = Low</a:t>
            </a:r>
          </a:p>
          <a:p>
            <a:pPr lvl="1"/>
            <a:r>
              <a:rPr lang="en-US" dirty="0">
                <a:ea typeface="ＭＳ Ｐゴシック" pitchFamily="34" charset="-128"/>
              </a:rPr>
              <a:t>no RCTs tested combinations of osteoporosis therapies or sequential therapies in relation to fracture outcomes</a:t>
            </a:r>
            <a:endParaRPr lang="en-US" dirty="0" smtClean="0">
              <a:ea typeface="ＭＳ Ｐゴシック" pitchFamily="34" charset="-128"/>
            </a:endParaRPr>
          </a:p>
        </p:txBody>
      </p:sp>
      <p:sp>
        <p:nvSpPr>
          <p:cNvPr id="6" name="Rectangle 3"/>
          <p:cNvSpPr>
            <a:spLocks noChangeArrowheads="1"/>
          </p:cNvSpPr>
          <p:nvPr/>
        </p:nvSpPr>
        <p:spPr bwMode="auto">
          <a:xfrm>
            <a:off x="357188" y="6019800"/>
            <a:ext cx="8482012"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defRPr/>
            </a:pPr>
            <a:r>
              <a:rPr lang="en-US" sz="1000" dirty="0" smtClean="0">
                <a:solidFill>
                  <a:srgbClr val="000000"/>
                </a:solidFill>
                <a:latin typeface="+mj-lt"/>
                <a:cs typeface="Times New Roman" charset="0"/>
              </a:rPr>
              <a:t>Crandall CC, Newberry SJ, </a:t>
            </a:r>
            <a:r>
              <a:rPr lang="en-US" sz="1000" dirty="0" err="1" smtClean="0">
                <a:solidFill>
                  <a:srgbClr val="000000"/>
                </a:solidFill>
                <a:latin typeface="+mj-lt"/>
                <a:cs typeface="Times New Roman" charset="0"/>
              </a:rPr>
              <a:t>Gellad</a:t>
            </a:r>
            <a:r>
              <a:rPr lang="en-US" sz="1000" dirty="0" smtClean="0">
                <a:solidFill>
                  <a:srgbClr val="000000"/>
                </a:solidFill>
                <a:latin typeface="+mj-lt"/>
                <a:cs typeface="Times New Roman" charset="0"/>
              </a:rPr>
              <a:t> WG, et al. Comparative Effectiveness Review No. 53. Available at: </a:t>
            </a:r>
            <a:r>
              <a:rPr lang="en-US" sz="1000" u="sng" dirty="0" smtClean="0">
                <a:latin typeface="+mj-lt"/>
                <a:hlinkClick r:id="rId3"/>
              </a:rPr>
              <a:t>http://www.effectivehealthcare.ahrq.gov/ehc/products/160/1007/CER53_LowBoneDensity_FinalReport_20120823.pdf</a:t>
            </a:r>
            <a:r>
              <a:rPr lang="en-US" sz="1000" dirty="0" smtClean="0">
                <a:latin typeface="+mj-lt"/>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80"/>
          <p:cNvSpPr>
            <a:spLocks noChangeArrowheads="1"/>
          </p:cNvSpPr>
          <p:nvPr/>
        </p:nvSpPr>
        <p:spPr bwMode="auto">
          <a:xfrm>
            <a:off x="280987" y="6096000"/>
            <a:ext cx="8863013"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defRPr/>
            </a:pPr>
            <a:r>
              <a:rPr lang="en-US" sz="1000" dirty="0" smtClean="0">
                <a:solidFill>
                  <a:srgbClr val="000000"/>
                </a:solidFill>
                <a:latin typeface="+mj-lt"/>
                <a:cs typeface="Times New Roman" charset="0"/>
              </a:rPr>
              <a:t>Crandall CC, Newberry SJ, </a:t>
            </a:r>
            <a:r>
              <a:rPr lang="en-US" sz="1000" dirty="0" err="1" smtClean="0">
                <a:solidFill>
                  <a:srgbClr val="000000"/>
                </a:solidFill>
                <a:latin typeface="+mj-lt"/>
                <a:cs typeface="Times New Roman" charset="0"/>
              </a:rPr>
              <a:t>Gellad</a:t>
            </a:r>
            <a:r>
              <a:rPr lang="en-US" sz="1000" dirty="0" smtClean="0">
                <a:solidFill>
                  <a:srgbClr val="000000"/>
                </a:solidFill>
                <a:latin typeface="+mj-lt"/>
                <a:cs typeface="Times New Roman" charset="0"/>
              </a:rPr>
              <a:t> WG, et al. Comparative Effectiveness Review No. 53. Available at: </a:t>
            </a:r>
            <a:r>
              <a:rPr lang="en-US" sz="1000" u="sng" dirty="0" smtClean="0">
                <a:latin typeface="+mj-lt"/>
                <a:hlinkClick r:id="rId3"/>
              </a:rPr>
              <a:t>http://www.effectivehealthcare.ahrq.gov/ehc/products/160/1007/CER53_LowBoneDensity_FinalReport_20120823.pdf</a:t>
            </a:r>
            <a:r>
              <a:rPr lang="en-US" sz="1000" dirty="0" smtClean="0">
                <a:latin typeface="+mj-lt"/>
              </a:rPr>
              <a:t> </a:t>
            </a:r>
          </a:p>
        </p:txBody>
      </p:sp>
      <p:sp>
        <p:nvSpPr>
          <p:cNvPr id="66562" name="Title 1"/>
          <p:cNvSpPr>
            <a:spLocks noGrp="1"/>
          </p:cNvSpPr>
          <p:nvPr>
            <p:ph type="title"/>
          </p:nvPr>
        </p:nvSpPr>
        <p:spPr/>
        <p:txBody>
          <a:bodyPr/>
          <a:lstStyle/>
          <a:p>
            <a:r>
              <a:rPr lang="en-US" sz="3600" smtClean="0">
                <a:ea typeface="ＭＳ Ｐゴシック" pitchFamily="34" charset="-128"/>
              </a:rPr>
              <a:t>Benefits of medications in subpopulations</a:t>
            </a:r>
          </a:p>
        </p:txBody>
      </p:sp>
      <p:graphicFrame>
        <p:nvGraphicFramePr>
          <p:cNvPr id="7" name="Content Placeholder 3" descr="Medications that reduce overall fracture risk in the given patient populations are presented in a table that lists the patient population, the pharmacotherapies, and the strength of evidence for the findings.&#10;&#10;Patients with high risk for fracture (including postmenopausal women with osteoporosis) are likely to benefit from alendronate, denosumab, ibandronate, risedronate, teriparatide, raloxifene, and zoledronic acid. The strength of evidence for these findings is high.&#10;&#10;Patients treated with glucocorticoids are likely to benefit from alendronate, risedronate, and teriparatide. The strength of evidence for these findings is low to moderate.&#10;&#10;Patients with a higher risk of falling (e.g., patients with hemiplegia, Alzheimer’s disease, or Parkinson’s disease) are likely to benefit from alendronate, risedronate, and vitamin D. The strength of evidence for these findings is moderate.&#10;&#10;For transplant recipients and patients treated chronically with corticosteroids, there is inconclusive support for any agent, and the evidence is insufficient to permit conclusions.&#10;&#10;Medications that reduce the risk of fragility fracture in the given patient population are presented in the table.&#10;&#10;In postmenopausal women with osteopenia who do not have prevalent vertebral fractures, the risk of fragility fractures is reduced when treated with risedronate. The strength of evidence for this finding is low to moderate."/>
          <p:cNvGraphicFramePr>
            <a:graphicFrameLocks noGrp="1"/>
          </p:cNvGraphicFramePr>
          <p:nvPr/>
        </p:nvGraphicFramePr>
        <p:xfrm>
          <a:off x="228600" y="1524000"/>
          <a:ext cx="8720138" cy="4375153"/>
        </p:xfrm>
        <a:graphic>
          <a:graphicData uri="http://schemas.openxmlformats.org/drawingml/2006/table">
            <a:tbl>
              <a:tblPr/>
              <a:tblGrid>
                <a:gridCol w="3690938"/>
                <a:gridCol w="1184275"/>
                <a:gridCol w="1430337"/>
                <a:gridCol w="1195388"/>
                <a:gridCol w="1219200"/>
              </a:tblGrid>
              <a:tr h="8239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Calibri" pitchFamily="34" charset="0"/>
                          <a:ea typeface="ＭＳ Ｐゴシック" pitchFamily="34" charset="-128"/>
                        </a:rPr>
                        <a:t>Patient Population</a:t>
                      </a:r>
                    </a:p>
                  </a:txBody>
                  <a:tcPr marT="45742" marB="4574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984B5"/>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ea typeface="ＭＳ Ｐゴシック" pitchFamily="34" charset="-128"/>
                        </a:rPr>
                        <a:t>Pharmacotherapies</a:t>
                      </a:r>
                    </a:p>
                  </a:txBody>
                  <a:tcPr marT="45742" marB="4574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984B5"/>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ea typeface="ＭＳ Ｐゴシック" pitchFamily="34" charset="-128"/>
                        </a:rPr>
                        <a:t>Strength of Evidence</a:t>
                      </a:r>
                    </a:p>
                  </a:txBody>
                  <a:tcPr marT="45742" marB="4574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984B5"/>
                    </a:solidFill>
                  </a:tcPr>
                </a:tc>
              </a:tr>
              <a:tr h="371475">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Calibri" pitchFamily="34" charset="0"/>
                          <a:ea typeface="ＭＳ Ｐゴシック" pitchFamily="34" charset="-128"/>
                        </a:rPr>
                        <a:t>Medications that reduce </a:t>
                      </a:r>
                      <a:r>
                        <a:rPr kumimoji="0" lang="en-US" sz="1600" b="1" i="1" u="none" strike="noStrike" cap="none" normalizeH="0" baseline="0" smtClean="0">
                          <a:ln>
                            <a:noFill/>
                          </a:ln>
                          <a:solidFill>
                            <a:schemeClr val="bg1"/>
                          </a:solidFill>
                          <a:effectLst/>
                          <a:latin typeface="Calibri" pitchFamily="34" charset="0"/>
                          <a:ea typeface="ＭＳ Ｐゴシック" pitchFamily="34" charset="-128"/>
                        </a:rPr>
                        <a:t>overall </a:t>
                      </a:r>
                      <a:r>
                        <a:rPr kumimoji="0" lang="en-US" sz="1600" b="1" i="0" u="none" strike="noStrike" cap="none" normalizeH="0" baseline="0" smtClean="0">
                          <a:ln>
                            <a:noFill/>
                          </a:ln>
                          <a:solidFill>
                            <a:schemeClr val="bg1"/>
                          </a:solidFill>
                          <a:effectLst/>
                          <a:latin typeface="Calibri" pitchFamily="34" charset="0"/>
                          <a:ea typeface="ＭＳ Ｐゴシック" pitchFamily="34" charset="-128"/>
                        </a:rPr>
                        <a:t>fracture risk in the given patient populations:</a:t>
                      </a:r>
                    </a:p>
                  </a:txBody>
                  <a:tcPr marT="45742" marB="457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ＭＳ Ｐゴシック" pitchFamily="34" charset="-128"/>
                        </a:rPr>
                        <a:t>Patients with high risk for fracture (including postmenopausal women with osteoporosis)</a:t>
                      </a:r>
                    </a:p>
                  </a:txBody>
                  <a:tcPr marT="45742" marB="457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ＭＳ Ｐゴシック" pitchFamily="34" charset="-128"/>
                        </a:rPr>
                        <a:t>Alendronate       Ibandronate </a:t>
                      </a:r>
                    </a:p>
                  </a:txBody>
                  <a:tcPr marT="45742" marB="457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ＭＳ Ｐゴシック" pitchFamily="34" charset="-128"/>
                        </a:rPr>
                        <a:t>Risedronate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ＭＳ Ｐゴシック" pitchFamily="34" charset="-128"/>
                        </a:rPr>
                        <a:t>Zoledronic acid      </a:t>
                      </a:r>
                    </a:p>
                  </a:txBody>
                  <a:tcPr marT="45742" marB="457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ＭＳ Ｐゴシック" pitchFamily="34" charset="-128"/>
                        </a:rPr>
                        <a:t>Denosumab</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ＭＳ Ｐゴシック" pitchFamily="34" charset="-128"/>
                        </a:rPr>
                        <a:t>Teriparatide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ＭＳ Ｐゴシック" pitchFamily="34" charset="-128"/>
                        </a:rPr>
                        <a:t>Raloxifene</a:t>
                      </a:r>
                    </a:p>
                  </a:txBody>
                  <a:tcPr marT="45742" marB="457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D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ＭＳ Ｐゴシック" pitchFamily="34" charset="-128"/>
                        </a:rPr>
                        <a:t>High</a:t>
                      </a:r>
                    </a:p>
                  </a:txBody>
                  <a:tcPr marT="45742" marB="457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DF3"/>
                    </a:solidFill>
                  </a:tcPr>
                </a:tc>
              </a:tr>
              <a:tr h="51911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ＭＳ Ｐゴシック" pitchFamily="34" charset="-128"/>
                        </a:rPr>
                        <a:t>Patients treated with glucocorticoids</a:t>
                      </a:r>
                    </a:p>
                  </a:txBody>
                  <a:tcPr marT="45742" marB="457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D9E5"/>
                    </a:solid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ＭＳ Ｐゴシック" pitchFamily="34" charset="-128"/>
                        </a:rPr>
                        <a:t>Alendronate          Teriparatide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ＭＳ Ｐゴシック" pitchFamily="34" charset="-128"/>
                        </a:rPr>
                        <a:t>Risedronate</a:t>
                      </a:r>
                    </a:p>
                  </a:txBody>
                  <a:tcPr marT="45742" marB="457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D9E5"/>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ＭＳ Ｐゴシック" pitchFamily="34" charset="-128"/>
                        </a:rPr>
                        <a:t>Moderate to High</a:t>
                      </a:r>
                    </a:p>
                  </a:txBody>
                  <a:tcPr marT="45742" marB="457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D9E5"/>
                    </a:solidFill>
                  </a:tcPr>
                </a:tc>
              </a:tr>
              <a:tr h="51911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ea typeface="ＭＳ Ｐゴシック" pitchFamily="34" charset="-128"/>
                        </a:rPr>
                        <a:t>Patients with a higher risk of falling (e.g., patients with hemiplegia, Alzheimer</a:t>
                      </a:r>
                      <a:r>
                        <a:rPr kumimoji="0" lang="ja-JP" altLang="en-US" sz="1400" b="0" i="0" u="none" strike="noStrike" cap="none" normalizeH="0" baseline="0" smtClean="0">
                          <a:ln>
                            <a:noFill/>
                          </a:ln>
                          <a:solidFill>
                            <a:srgbClr val="000000"/>
                          </a:solidFill>
                          <a:effectLst/>
                          <a:latin typeface="Calibri" pitchFamily="34" charset="0"/>
                          <a:ea typeface="ＭＳ Ｐゴシック" pitchFamily="34" charset="-128"/>
                        </a:rPr>
                        <a:t>’</a:t>
                      </a:r>
                      <a:r>
                        <a:rPr kumimoji="0" lang="en-US" altLang="ja-JP" sz="1400" b="0" i="0" u="none" strike="noStrike" cap="none" normalizeH="0" baseline="0" dirty="0" smtClean="0">
                          <a:ln>
                            <a:noFill/>
                          </a:ln>
                          <a:solidFill>
                            <a:srgbClr val="000000"/>
                          </a:solidFill>
                          <a:effectLst/>
                          <a:latin typeface="Calibri" pitchFamily="34" charset="0"/>
                          <a:ea typeface="ＭＳ Ｐゴシック" pitchFamily="34" charset="-128"/>
                        </a:rPr>
                        <a:t>s disease, or Parkinson</a:t>
                      </a:r>
                      <a:r>
                        <a:rPr kumimoji="0" lang="ja-JP" altLang="en-US" sz="1400" b="0" i="0" u="none" strike="noStrike" cap="none" normalizeH="0" baseline="0" smtClean="0">
                          <a:ln>
                            <a:noFill/>
                          </a:ln>
                          <a:solidFill>
                            <a:srgbClr val="000000"/>
                          </a:solidFill>
                          <a:effectLst/>
                          <a:latin typeface="Calibri" pitchFamily="34" charset="0"/>
                          <a:ea typeface="ＭＳ Ｐゴシック" pitchFamily="34" charset="-128"/>
                        </a:rPr>
                        <a:t>’</a:t>
                      </a:r>
                      <a:r>
                        <a:rPr kumimoji="0" lang="en-US" altLang="ja-JP" sz="1400" b="0" i="0" u="none" strike="noStrike" cap="none" normalizeH="0" baseline="0" dirty="0" smtClean="0">
                          <a:ln>
                            <a:noFill/>
                          </a:ln>
                          <a:solidFill>
                            <a:srgbClr val="000000"/>
                          </a:solidFill>
                          <a:effectLst/>
                          <a:latin typeface="Calibri" pitchFamily="34" charset="0"/>
                          <a:ea typeface="ＭＳ Ｐゴシック" pitchFamily="34" charset="-128"/>
                        </a:rPr>
                        <a:t>s disease)</a:t>
                      </a:r>
                      <a:endParaRPr kumimoji="0" lang="en-US" sz="1400" b="0" i="0" u="none" strike="noStrike" cap="none" normalizeH="0" baseline="0" dirty="0" smtClean="0">
                        <a:ln>
                          <a:noFill/>
                        </a:ln>
                        <a:solidFill>
                          <a:srgbClr val="000000"/>
                        </a:solidFill>
                        <a:effectLst/>
                        <a:latin typeface="Calibri" pitchFamily="34" charset="0"/>
                        <a:ea typeface="ＭＳ Ｐゴシック" pitchFamily="34" charset="-128"/>
                      </a:endParaRPr>
                    </a:p>
                  </a:txBody>
                  <a:tcPr marT="45742" marB="457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DF3"/>
                    </a:solid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ＭＳ Ｐゴシック" pitchFamily="34" charset="-128"/>
                        </a:rPr>
                        <a:t>Alendronate          Vitamin 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ＭＳ Ｐゴシック" pitchFamily="34" charset="-128"/>
                        </a:rPr>
                        <a:t>Risedronate</a:t>
                      </a:r>
                    </a:p>
                  </a:txBody>
                  <a:tcPr marT="45742" marB="457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DF3"/>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ＭＳ Ｐゴシック" pitchFamily="34" charset="-128"/>
                        </a:rPr>
                        <a:t>Moderate</a:t>
                      </a:r>
                    </a:p>
                  </a:txBody>
                  <a:tcPr marT="45742" marB="457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DF3"/>
                    </a:solidFill>
                  </a:tcPr>
                </a:tc>
              </a:tr>
              <a:tr h="519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ＭＳ Ｐゴシック" pitchFamily="34" charset="-128"/>
                        </a:rPr>
                        <a:t>Transplant recipients and patients treated chronically with corticosteroids</a:t>
                      </a:r>
                    </a:p>
                  </a:txBody>
                  <a:tcPr marT="45742" marB="457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D9E5"/>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ＭＳ Ｐゴシック" pitchFamily="34" charset="-128"/>
                        </a:rPr>
                        <a:t>Inconclusive support for any agent</a:t>
                      </a:r>
                    </a:p>
                  </a:txBody>
                  <a:tcPr marT="45742" marB="457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D9E5"/>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ＭＳ Ｐゴシック" pitchFamily="34" charset="-128"/>
                        </a:rPr>
                        <a:t>Insufficient</a:t>
                      </a:r>
                    </a:p>
                  </a:txBody>
                  <a:tcPr marT="45742" marB="457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D9E5"/>
                    </a:solidFill>
                  </a:tcPr>
                </a:tc>
              </a:tr>
              <a:tr h="371475">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ea typeface="ＭＳ Ｐゴシック" pitchFamily="34" charset="-128"/>
                        </a:rPr>
                        <a:t>Medications that reduce the risk of </a:t>
                      </a:r>
                      <a:r>
                        <a:rPr kumimoji="0" lang="en-US" sz="1600" b="1" i="1" u="none" strike="noStrike" cap="none" normalizeH="0" baseline="0" smtClean="0">
                          <a:ln>
                            <a:noFill/>
                          </a:ln>
                          <a:solidFill>
                            <a:srgbClr val="FFFFFF"/>
                          </a:solidFill>
                          <a:effectLst/>
                          <a:latin typeface="Calibri" pitchFamily="34" charset="0"/>
                          <a:ea typeface="ＭＳ Ｐゴシック" pitchFamily="34" charset="-128"/>
                        </a:rPr>
                        <a:t>fragility</a:t>
                      </a:r>
                      <a:r>
                        <a:rPr kumimoji="0" lang="en-US" sz="1600" b="1" i="0" u="none" strike="noStrike" cap="none" normalizeH="0" baseline="0" smtClean="0">
                          <a:ln>
                            <a:noFill/>
                          </a:ln>
                          <a:solidFill>
                            <a:srgbClr val="FFFFFF"/>
                          </a:solidFill>
                          <a:effectLst/>
                          <a:latin typeface="Calibri" pitchFamily="34" charset="0"/>
                          <a:ea typeface="ＭＳ Ｐゴシック" pitchFamily="34" charset="-128"/>
                        </a:rPr>
                        <a:t> fracture in the given patient populations:</a:t>
                      </a:r>
                    </a:p>
                  </a:txBody>
                  <a:tcPr marT="45742" marB="4574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F81B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1911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ＭＳ Ｐゴシック" pitchFamily="34" charset="-128"/>
                        </a:rPr>
                        <a:t>Postmenopausal women with osteopenia who do not have prevalent vertebral fractures</a:t>
                      </a:r>
                    </a:p>
                  </a:txBody>
                  <a:tcPr marT="45742" marB="457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DF3"/>
                    </a:solid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ＭＳ Ｐゴシック" pitchFamily="34" charset="-128"/>
                        </a:rPr>
                        <a:t>Risedronate</a:t>
                      </a:r>
                    </a:p>
                  </a:txBody>
                  <a:tcPr marT="45742" marB="457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DF3"/>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ea typeface="ＭＳ Ｐゴシック" pitchFamily="34" charset="-128"/>
                        </a:rPr>
                        <a:t>Low to Moderate</a:t>
                      </a:r>
                    </a:p>
                  </a:txBody>
                  <a:tcPr marT="45742" marB="457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DF3"/>
                    </a:solidFill>
                  </a:tcPr>
                </a:tc>
              </a:tr>
            </a:tbl>
          </a:graphicData>
        </a:graphic>
      </p:graphicFrame>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ChangeArrowheads="1"/>
          </p:cNvSpPr>
          <p:nvPr/>
        </p:nvSpPr>
        <p:spPr bwMode="auto">
          <a:xfrm>
            <a:off x="381000" y="6096000"/>
            <a:ext cx="8382000"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defRPr/>
            </a:pPr>
            <a:r>
              <a:rPr lang="en-US" sz="1000" dirty="0" smtClean="0">
                <a:solidFill>
                  <a:srgbClr val="000000"/>
                </a:solidFill>
                <a:latin typeface="+mj-lt"/>
                <a:cs typeface="Times New Roman" charset="0"/>
              </a:rPr>
              <a:t>Crandall CC, Newberry SJ, </a:t>
            </a:r>
            <a:r>
              <a:rPr lang="en-US" sz="1000" dirty="0" err="1" smtClean="0">
                <a:solidFill>
                  <a:srgbClr val="000000"/>
                </a:solidFill>
                <a:latin typeface="+mj-lt"/>
                <a:cs typeface="Times New Roman" charset="0"/>
              </a:rPr>
              <a:t>Gellad</a:t>
            </a:r>
            <a:r>
              <a:rPr lang="en-US" sz="1000" dirty="0" smtClean="0">
                <a:solidFill>
                  <a:srgbClr val="000000"/>
                </a:solidFill>
                <a:latin typeface="+mj-lt"/>
                <a:cs typeface="Times New Roman" charset="0"/>
              </a:rPr>
              <a:t> WG, et al. Comparative Effectiveness Review No. 53. Available at: </a:t>
            </a:r>
            <a:r>
              <a:rPr lang="en-US" sz="1000" u="sng" dirty="0" smtClean="0">
                <a:latin typeface="+mj-lt"/>
                <a:hlinkClick r:id="rId3"/>
              </a:rPr>
              <a:t>http://www.effectivehealthcare.ahrq.gov/ehc/products/160/1007/CER53_LowBoneDensity_FinalReport_20120823.pdf</a:t>
            </a:r>
            <a:r>
              <a:rPr lang="en-US" sz="1000" dirty="0" smtClean="0">
                <a:latin typeface="+mj-lt"/>
              </a:rPr>
              <a:t> </a:t>
            </a:r>
          </a:p>
        </p:txBody>
      </p:sp>
      <p:sp>
        <p:nvSpPr>
          <p:cNvPr id="68610" name="Title 1"/>
          <p:cNvSpPr>
            <a:spLocks noGrp="1"/>
          </p:cNvSpPr>
          <p:nvPr>
            <p:ph type="title"/>
          </p:nvPr>
        </p:nvSpPr>
        <p:spPr/>
        <p:txBody>
          <a:bodyPr/>
          <a:lstStyle/>
          <a:p>
            <a:r>
              <a:rPr lang="en-US" sz="4000" smtClean="0">
                <a:ea typeface="ＭＳ Ｐゴシック" pitchFamily="34" charset="-128"/>
              </a:rPr>
              <a:t>Summary of benefits of medications</a:t>
            </a:r>
          </a:p>
        </p:txBody>
      </p:sp>
      <p:sp>
        <p:nvSpPr>
          <p:cNvPr id="68611" name="Content Placeholder 2"/>
          <p:cNvSpPr>
            <a:spLocks noGrp="1"/>
          </p:cNvSpPr>
          <p:nvPr>
            <p:ph idx="1"/>
          </p:nvPr>
        </p:nvSpPr>
        <p:spPr/>
        <p:txBody>
          <a:bodyPr/>
          <a:lstStyle/>
          <a:p>
            <a:r>
              <a:rPr lang="en-US" sz="1800" smtClean="0">
                <a:ea typeface="ＭＳ Ｐゴシック" pitchFamily="34" charset="-128"/>
              </a:rPr>
              <a:t>Alendronate, risedronate, zoledronic acid, and denosumab reduce the risk of hip and nonvertebral fractures in postmenopausal women with osteoporosis</a:t>
            </a:r>
          </a:p>
          <a:p>
            <a:pPr lvl="1"/>
            <a:r>
              <a:rPr lang="en-US" sz="1600" smtClean="0">
                <a:ea typeface="ＭＳ Ｐゴシック" pitchFamily="34" charset="-128"/>
              </a:rPr>
              <a:t>Strength of Evidence: High</a:t>
            </a:r>
          </a:p>
          <a:p>
            <a:r>
              <a:rPr lang="en-US" sz="1800" smtClean="0">
                <a:ea typeface="ＭＳ Ｐゴシック" pitchFamily="34" charset="-128"/>
              </a:rPr>
              <a:t>Bisphosphonates as a class, denosumab, teriparatide, and raloxifene reduce the risk of vertebral fractures in postmenopausal women with osteoporosis.</a:t>
            </a:r>
          </a:p>
          <a:p>
            <a:pPr lvl="1"/>
            <a:r>
              <a:rPr lang="en-US" sz="1600" smtClean="0">
                <a:ea typeface="ＭＳ Ｐゴシック" pitchFamily="34" charset="-128"/>
              </a:rPr>
              <a:t>Strength of Evidence: High</a:t>
            </a:r>
          </a:p>
          <a:p>
            <a:r>
              <a:rPr lang="en-US" sz="1800" smtClean="0">
                <a:ea typeface="ＭＳ Ｐゴシック" pitchFamily="34" charset="-128"/>
              </a:rPr>
              <a:t>The combination of alendronate and calcium decreased the risk for any type of clinical fracture to about one-third that of alendronate alone</a:t>
            </a:r>
          </a:p>
          <a:p>
            <a:pPr lvl="1"/>
            <a:r>
              <a:rPr lang="en-US" sz="1600" smtClean="0">
                <a:ea typeface="ＭＳ Ｐゴシック" pitchFamily="34" charset="-128"/>
              </a:rPr>
              <a:t>Strength of Evidence: Low</a:t>
            </a:r>
          </a:p>
          <a:p>
            <a:r>
              <a:rPr lang="en-US" sz="1800" smtClean="0">
                <a:ea typeface="ＭＳ Ｐゴシック" pitchFamily="34" charset="-128"/>
              </a:rPr>
              <a:t>Teriparatide reduces the risk of nonvertebral fractures in postmenopausal women with osteoporosis</a:t>
            </a:r>
          </a:p>
          <a:p>
            <a:pPr lvl="1"/>
            <a:r>
              <a:rPr lang="en-US" sz="1600" smtClean="0">
                <a:ea typeface="ＭＳ Ｐゴシック" pitchFamily="34" charset="-128"/>
              </a:rPr>
              <a:t>Strength of Evidence: Moderate</a:t>
            </a:r>
          </a:p>
          <a:p>
            <a:r>
              <a:rPr lang="en-US" sz="1800" smtClean="0">
                <a:ea typeface="ＭＳ Ｐゴシック" pitchFamily="34" charset="-128"/>
              </a:rPr>
              <a:t>Reduced risk of other fracture types and risk reduction in subpopulations is achieved by fewer medications, and the strength of evidence in support of the findings is variable</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ChangeArrowheads="1"/>
          </p:cNvSpPr>
          <p:nvPr/>
        </p:nvSpPr>
        <p:spPr bwMode="auto">
          <a:xfrm>
            <a:off x="433388" y="6096000"/>
            <a:ext cx="8329612"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defRPr/>
            </a:pPr>
            <a:r>
              <a:rPr lang="en-US" sz="1000" dirty="0" smtClean="0">
                <a:solidFill>
                  <a:srgbClr val="000000"/>
                </a:solidFill>
                <a:latin typeface="+mj-lt"/>
                <a:cs typeface="Times New Roman" charset="0"/>
              </a:rPr>
              <a:t>Crandall CC, Newberry SJ, </a:t>
            </a:r>
            <a:r>
              <a:rPr lang="en-US" sz="1000" dirty="0" err="1" smtClean="0">
                <a:solidFill>
                  <a:srgbClr val="000000"/>
                </a:solidFill>
                <a:latin typeface="+mj-lt"/>
                <a:cs typeface="Times New Roman" charset="0"/>
              </a:rPr>
              <a:t>Gellad</a:t>
            </a:r>
            <a:r>
              <a:rPr lang="en-US" sz="1000" dirty="0" smtClean="0">
                <a:solidFill>
                  <a:srgbClr val="000000"/>
                </a:solidFill>
                <a:latin typeface="+mj-lt"/>
                <a:cs typeface="Times New Roman" charset="0"/>
              </a:rPr>
              <a:t> WG, et al. Comparative Effectiveness Review No. 53. Available at: </a:t>
            </a:r>
            <a:r>
              <a:rPr lang="en-US" sz="1000" u="sng" dirty="0" smtClean="0">
                <a:latin typeface="+mj-lt"/>
                <a:hlinkClick r:id="rId3"/>
              </a:rPr>
              <a:t>http://www.effectivehealthcare.ahrq.gov/ehc/products/160/1007/CER53_LowBoneDensity_FinalReport_20120823.pdf</a:t>
            </a:r>
            <a:r>
              <a:rPr lang="en-US" sz="1000" dirty="0" smtClean="0">
                <a:latin typeface="+mj-lt"/>
              </a:rPr>
              <a:t> </a:t>
            </a:r>
          </a:p>
        </p:txBody>
      </p:sp>
      <p:sp>
        <p:nvSpPr>
          <p:cNvPr id="70658" name="Title 1"/>
          <p:cNvSpPr>
            <a:spLocks noGrp="1"/>
          </p:cNvSpPr>
          <p:nvPr>
            <p:ph type="title"/>
          </p:nvPr>
        </p:nvSpPr>
        <p:spPr/>
        <p:txBody>
          <a:bodyPr/>
          <a:lstStyle/>
          <a:p>
            <a:r>
              <a:rPr lang="en-US" smtClean="0">
                <a:ea typeface="ＭＳ Ｐゴシック" pitchFamily="34" charset="-128"/>
              </a:rPr>
              <a:t>Benefits: Exercise and dietary supplementation (1 of 2)</a:t>
            </a:r>
          </a:p>
        </p:txBody>
      </p:sp>
      <p:sp>
        <p:nvSpPr>
          <p:cNvPr id="70659" name="Content Placeholder 2"/>
          <p:cNvSpPr>
            <a:spLocks noGrp="1"/>
          </p:cNvSpPr>
          <p:nvPr>
            <p:ph idx="1"/>
          </p:nvPr>
        </p:nvSpPr>
        <p:spPr/>
        <p:txBody>
          <a:bodyPr/>
          <a:lstStyle/>
          <a:p>
            <a:r>
              <a:rPr lang="en-US" sz="2400" smtClean="0">
                <a:ea typeface="ＭＳ Ｐゴシック" pitchFamily="34" charset="-128"/>
              </a:rPr>
              <a:t>The evidence is insufficient to estimate benefits from exercise or to identify the duration, intensity, or type of exercise program that will decrease fracture risk</a:t>
            </a:r>
          </a:p>
          <a:p>
            <a:pPr lvl="1"/>
            <a:r>
              <a:rPr lang="en-US" sz="2000" smtClean="0">
                <a:ea typeface="ＭＳ Ｐゴシック" pitchFamily="34" charset="-128"/>
              </a:rPr>
              <a:t>Strength of Evidence: Insufficient</a:t>
            </a:r>
          </a:p>
          <a:p>
            <a:r>
              <a:rPr lang="en-US" sz="2400" smtClean="0">
                <a:ea typeface="ＭＳ Ｐゴシック" pitchFamily="34" charset="-128"/>
              </a:rPr>
              <a:t>Vitamin D (&gt;800 units taken orally), taken in combination with calcium, may reduce fracture risk in people who are institutionalized</a:t>
            </a:r>
          </a:p>
          <a:p>
            <a:pPr lvl="1"/>
            <a:r>
              <a:rPr lang="en-US" sz="2000" smtClean="0">
                <a:ea typeface="ＭＳ Ｐゴシック" pitchFamily="34" charset="-128"/>
              </a:rPr>
              <a:t>Strength of Evidence: Moderate</a:t>
            </a:r>
          </a:p>
          <a:p>
            <a:pPr lvl="1"/>
            <a:r>
              <a:rPr lang="en-US" sz="2000" smtClean="0">
                <a:ea typeface="ＭＳ Ｐゴシック" pitchFamily="34" charset="-128"/>
              </a:rPr>
              <a:t>However, evidence is lacking for clear benefit of vitamin D when taken alone for the general population</a:t>
            </a:r>
          </a:p>
          <a:p>
            <a:endParaRPr lang="en-US" sz="2400" smtClean="0">
              <a:ea typeface="ＭＳ Ｐゴシック" pitchFamily="34" charset="-128"/>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ext Box 3"/>
          <p:cNvSpPr txBox="1">
            <a:spLocks noChangeArrowheads="1"/>
          </p:cNvSpPr>
          <p:nvPr/>
        </p:nvSpPr>
        <p:spPr bwMode="auto">
          <a:xfrm>
            <a:off x="457200" y="6096000"/>
            <a:ext cx="8382000"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defRPr/>
            </a:pPr>
            <a:r>
              <a:rPr lang="en-US" sz="1000" dirty="0" smtClean="0">
                <a:solidFill>
                  <a:srgbClr val="000000"/>
                </a:solidFill>
                <a:latin typeface="+mj-lt"/>
                <a:cs typeface="Times New Roman" charset="0"/>
              </a:rPr>
              <a:t>Crandall CC, Newberry SJ, </a:t>
            </a:r>
            <a:r>
              <a:rPr lang="en-US" sz="1000" dirty="0" err="1" smtClean="0">
                <a:solidFill>
                  <a:srgbClr val="000000"/>
                </a:solidFill>
                <a:latin typeface="+mj-lt"/>
                <a:cs typeface="Times New Roman" charset="0"/>
              </a:rPr>
              <a:t>Gellad</a:t>
            </a:r>
            <a:r>
              <a:rPr lang="en-US" sz="1000" dirty="0" smtClean="0">
                <a:solidFill>
                  <a:srgbClr val="000000"/>
                </a:solidFill>
                <a:latin typeface="+mj-lt"/>
                <a:cs typeface="Times New Roman" charset="0"/>
              </a:rPr>
              <a:t> WG, et al. Comparative Effectiveness Review No. 53. Available at: </a:t>
            </a:r>
            <a:r>
              <a:rPr lang="en-US" sz="1000" u="sng" dirty="0" smtClean="0">
                <a:latin typeface="+mj-lt"/>
                <a:hlinkClick r:id="rId3"/>
              </a:rPr>
              <a:t>http://www.effectivehealthcare.ahrq.gov/ehc/products/160/1007/CER53_LowBoneDensity_FinalReport_20120823.pdf</a:t>
            </a:r>
            <a:r>
              <a:rPr lang="en-US" sz="1000" dirty="0" smtClean="0">
                <a:latin typeface="+mj-lt"/>
              </a:rPr>
              <a:t> </a:t>
            </a:r>
          </a:p>
        </p:txBody>
      </p:sp>
      <p:sp>
        <p:nvSpPr>
          <p:cNvPr id="72706" name="Title 1"/>
          <p:cNvSpPr>
            <a:spLocks noGrp="1"/>
          </p:cNvSpPr>
          <p:nvPr>
            <p:ph type="title"/>
          </p:nvPr>
        </p:nvSpPr>
        <p:spPr/>
        <p:txBody>
          <a:bodyPr/>
          <a:lstStyle/>
          <a:p>
            <a:r>
              <a:rPr lang="en-US" smtClean="0">
                <a:ea typeface="ＭＳ Ｐゴシック" pitchFamily="34" charset="-128"/>
              </a:rPr>
              <a:t>Benefits: Exercise and dietary supplementation (2 of 2)</a:t>
            </a:r>
          </a:p>
        </p:txBody>
      </p:sp>
      <p:sp>
        <p:nvSpPr>
          <p:cNvPr id="72707" name="Content Placeholder 2"/>
          <p:cNvSpPr>
            <a:spLocks noGrp="1"/>
          </p:cNvSpPr>
          <p:nvPr>
            <p:ph idx="1"/>
          </p:nvPr>
        </p:nvSpPr>
        <p:spPr/>
        <p:txBody>
          <a:bodyPr/>
          <a:lstStyle/>
          <a:p>
            <a:r>
              <a:rPr lang="en-US" sz="2400" smtClean="0">
                <a:ea typeface="ＭＳ Ｐゴシック" pitchFamily="34" charset="-128"/>
              </a:rPr>
              <a:t>Studies show no difference between calcium alone and placebo in reducing the risk for vertebral and nonvertebral fractures</a:t>
            </a:r>
          </a:p>
          <a:p>
            <a:pPr lvl="1"/>
            <a:r>
              <a:rPr lang="en-US" sz="2000" smtClean="0">
                <a:ea typeface="ＭＳ Ｐゴシック" pitchFamily="34" charset="-128"/>
              </a:rPr>
              <a:t>Strength of Evidence: Moderate</a:t>
            </a:r>
          </a:p>
          <a:p>
            <a:pPr lvl="1"/>
            <a:r>
              <a:rPr lang="en-US" sz="2000" smtClean="0">
                <a:ea typeface="ＭＳ Ｐゴシック" pitchFamily="34" charset="-128"/>
              </a:rPr>
              <a:t>However, calcium significantly reduced hip fracture risk in one pooled analysis and overall fracture risk in another pooled analysis.</a:t>
            </a:r>
          </a:p>
          <a:p>
            <a:r>
              <a:rPr lang="en-US" sz="2400" smtClean="0">
                <a:ea typeface="ＭＳ Ｐゴシック" pitchFamily="34" charset="-128"/>
              </a:rPr>
              <a:t>There is no difference between calcium alone and vitamin D alone in reducing vertebral, nonvertebral, or hip fracture risk.</a:t>
            </a:r>
          </a:p>
          <a:p>
            <a:pPr lvl="1"/>
            <a:r>
              <a:rPr lang="en-US" sz="2000" smtClean="0">
                <a:ea typeface="ＭＳ Ｐゴシック" pitchFamily="34" charset="-128"/>
              </a:rPr>
              <a:t>Strength of Evidence: High</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p:txBody>
          <a:bodyPr lIns="62966" tIns="26760" rIns="62966" bIns="26760" anchorCtr="1">
            <a:spAutoFit/>
          </a:bodyPr>
          <a:lstStyle/>
          <a:p>
            <a:r>
              <a:rPr lang="en-US" smtClean="0">
                <a:ea typeface="ＭＳ Ｐゴシック" pitchFamily="34" charset="-128"/>
              </a:rPr>
              <a:t>Disclosure Information</a:t>
            </a:r>
          </a:p>
        </p:txBody>
      </p:sp>
      <p:sp>
        <p:nvSpPr>
          <p:cNvPr id="104451" name="Rectangle 3"/>
          <p:cNvSpPr>
            <a:spLocks noGrp="1" noChangeArrowheads="1"/>
          </p:cNvSpPr>
          <p:nvPr>
            <p:ph type="body" idx="4294967295"/>
          </p:nvPr>
        </p:nvSpPr>
        <p:spPr>
          <a:xfrm>
            <a:off x="285750" y="1404938"/>
            <a:ext cx="8534400" cy="5224462"/>
          </a:xfrm>
        </p:spPr>
        <p:txBody>
          <a:bodyPr lIns="89729" tIns="44091" rIns="89729" bIns="44091" anchorCtr="1"/>
          <a:lstStyle/>
          <a:p>
            <a:pPr marL="112713" lvl="1" indent="1588" defTabSz="968375">
              <a:lnSpc>
                <a:spcPct val="95000"/>
              </a:lnSpc>
              <a:buFont typeface="Arial" pitchFamily="34" charset="0"/>
              <a:buNone/>
            </a:pPr>
            <a:r>
              <a:rPr lang="en-US" sz="1400" u="sng" smtClean="0">
                <a:effectLst>
                  <a:outerShdw blurRad="38100" dist="38100" dir="2700000" algn="tl">
                    <a:srgbClr val="C0C0C0"/>
                  </a:outerShdw>
                </a:effectLst>
                <a:ea typeface="ＭＳ Ｐゴシック" pitchFamily="34" charset="-128"/>
              </a:rPr>
              <a:t>Disclosure Policy</a:t>
            </a:r>
          </a:p>
          <a:p>
            <a:pPr marL="112713" lvl="1" indent="1588" defTabSz="968375">
              <a:lnSpc>
                <a:spcPct val="95000"/>
              </a:lnSpc>
              <a:buFont typeface="Arial" pitchFamily="34" charset="0"/>
              <a:buNone/>
            </a:pPr>
            <a:r>
              <a:rPr lang="en-US" sz="1400" smtClean="0">
                <a:effectLst>
                  <a:outerShdw blurRad="38100" dist="38100" dir="2700000" algn="tl">
                    <a:srgbClr val="C0C0C0"/>
                  </a:outerShdw>
                </a:effectLst>
                <a:ea typeface="ＭＳ Ｐゴシック" pitchFamily="34" charset="-128"/>
              </a:rPr>
              <a:t>PRIME Education, Inc (PRIME</a:t>
            </a:r>
            <a:r>
              <a:rPr lang="en-US" sz="1400" baseline="30000" smtClean="0">
                <a:effectLst>
                  <a:outerShdw blurRad="38100" dist="38100" dir="2700000" algn="tl">
                    <a:srgbClr val="C0C0C0"/>
                  </a:outerShdw>
                </a:effectLst>
                <a:ea typeface="ＭＳ Ｐゴシック" pitchFamily="34" charset="-128"/>
              </a:rPr>
              <a:t>®</a:t>
            </a:r>
            <a:r>
              <a:rPr lang="en-US" sz="1400" smtClean="0">
                <a:effectLst>
                  <a:outerShdw blurRad="38100" dist="38100" dir="2700000" algn="tl">
                    <a:srgbClr val="C0C0C0"/>
                  </a:outerShdw>
                </a:effectLst>
                <a:ea typeface="ＭＳ Ｐゴシック" pitchFamily="34" charset="-128"/>
              </a:rPr>
              <a:t>) endorses the standards of the ACCME, as well as those of the AANP, ANCC and ACPE, that require everyone in a position to control the content of a CME/CE activity to disclose all financial relationships with commercial interests that are related to the content of the CME/CE activity.  CME/CE activities must be balanced, independent of commercial bias and promote improvements or quality in healthcare.  All recommendations involving clinical medicine must be based on evidence accepted within the medical profession.  </a:t>
            </a:r>
          </a:p>
          <a:p>
            <a:pPr marL="112713" lvl="1" indent="1588" defTabSz="968375">
              <a:lnSpc>
                <a:spcPct val="95000"/>
              </a:lnSpc>
              <a:buFont typeface="Arial" pitchFamily="34" charset="0"/>
              <a:buNone/>
            </a:pPr>
            <a:r>
              <a:rPr lang="en-US" sz="1400" smtClean="0">
                <a:effectLst>
                  <a:outerShdw blurRad="38100" dist="38100" dir="2700000" algn="tl">
                    <a:srgbClr val="C0C0C0"/>
                  </a:outerShdw>
                </a:effectLst>
                <a:ea typeface="ＭＳ Ｐゴシック" pitchFamily="34" charset="-128"/>
              </a:rPr>
              <a:t>A </a:t>
            </a:r>
            <a:r>
              <a:rPr lang="en-US" sz="1400" i="1" smtClean="0">
                <a:effectLst>
                  <a:outerShdw blurRad="38100" dist="38100" dir="2700000" algn="tl">
                    <a:srgbClr val="C0C0C0"/>
                  </a:outerShdw>
                </a:effectLst>
                <a:ea typeface="ＭＳ Ｐゴシック" pitchFamily="34" charset="-128"/>
              </a:rPr>
              <a:t>conflict of interest</a:t>
            </a:r>
            <a:r>
              <a:rPr lang="en-US" sz="1400" smtClean="0">
                <a:effectLst>
                  <a:outerShdw blurRad="38100" dist="38100" dir="2700000" algn="tl">
                    <a:srgbClr val="C0C0C0"/>
                  </a:outerShdw>
                </a:effectLst>
                <a:ea typeface="ＭＳ Ｐゴシック" pitchFamily="34" charset="-128"/>
              </a:rPr>
              <a:t> is created when individuals in a position to control the content of CME/CE have a relevant financial relationship with a commercial interest which therefore may bias his/her opinion and teaching.  This may include receiving a salary, royalty, intellectual property rights, consulting fee, honoraria, stocks or other financial benefits.  </a:t>
            </a:r>
          </a:p>
          <a:p>
            <a:pPr marL="112713" lvl="1" indent="1588" defTabSz="968375">
              <a:lnSpc>
                <a:spcPct val="95000"/>
              </a:lnSpc>
              <a:buFont typeface="Arial" pitchFamily="34" charset="0"/>
              <a:buNone/>
            </a:pPr>
            <a:r>
              <a:rPr lang="en-US" sz="1400" smtClean="0">
                <a:effectLst>
                  <a:outerShdw blurRad="38100" dist="38100" dir="2700000" algn="tl">
                    <a:srgbClr val="C0C0C0"/>
                  </a:outerShdw>
                </a:effectLst>
                <a:ea typeface="ＭＳ Ｐゴシック" pitchFamily="34" charset="-128"/>
              </a:rPr>
              <a:t>PRIME</a:t>
            </a:r>
            <a:r>
              <a:rPr lang="en-US" sz="1400" baseline="30000" smtClean="0">
                <a:effectLst>
                  <a:outerShdw blurRad="38100" dist="38100" dir="2700000" algn="tl">
                    <a:srgbClr val="C0C0C0"/>
                  </a:outerShdw>
                </a:effectLst>
                <a:ea typeface="ＭＳ Ｐゴシック" pitchFamily="34" charset="-128"/>
              </a:rPr>
              <a:t>®</a:t>
            </a:r>
            <a:r>
              <a:rPr lang="en-US" sz="1400" smtClean="0">
                <a:effectLst>
                  <a:outerShdw blurRad="38100" dist="38100" dir="2700000" algn="tl">
                    <a:srgbClr val="C0C0C0"/>
                  </a:outerShdw>
                </a:effectLst>
                <a:ea typeface="ＭＳ Ｐゴシック" pitchFamily="34" charset="-128"/>
              </a:rPr>
              <a:t> will </a:t>
            </a:r>
            <a:r>
              <a:rPr lang="en-US" sz="1400" i="1" smtClean="0">
                <a:effectLst>
                  <a:outerShdw blurRad="38100" dist="38100" dir="2700000" algn="tl">
                    <a:srgbClr val="C0C0C0"/>
                  </a:outerShdw>
                </a:effectLst>
                <a:ea typeface="ＭＳ Ｐゴシック" pitchFamily="34" charset="-128"/>
              </a:rPr>
              <a:t>identify, review and resolve all conflicts of interest</a:t>
            </a:r>
            <a:r>
              <a:rPr lang="en-US" sz="1400" smtClean="0">
                <a:effectLst>
                  <a:outerShdw blurRad="38100" dist="38100" dir="2700000" algn="tl">
                    <a:srgbClr val="C0C0C0"/>
                  </a:outerShdw>
                </a:effectLst>
                <a:ea typeface="ＭＳ Ｐゴシック" pitchFamily="34" charset="-128"/>
              </a:rPr>
              <a:t> that speakers, authors, course directors, planners, peer reviewers, or relevant staff disclose prior to an educational activity being delivered to learners. Disclosure of a relationship is not intended to suggest or condone bias in any presentation but is made to provide participants with information that might be of potential importance to their evaluation of a presentation. Disclosure information for speakers, authors, course directors, planners, peer reviewers, and/or relevant staff are provided with this activity.</a:t>
            </a:r>
          </a:p>
          <a:p>
            <a:pPr marL="112713" lvl="1" indent="1588" defTabSz="968375">
              <a:lnSpc>
                <a:spcPct val="95000"/>
              </a:lnSpc>
              <a:buFont typeface="Arial" pitchFamily="34" charset="0"/>
              <a:buNone/>
            </a:pPr>
            <a:r>
              <a:rPr lang="en-US" sz="1400" smtClean="0">
                <a:effectLst>
                  <a:outerShdw blurRad="38100" dist="38100" dir="2700000" algn="tl">
                    <a:srgbClr val="C0C0C0"/>
                  </a:outerShdw>
                </a:effectLst>
                <a:ea typeface="ＭＳ Ｐゴシック" pitchFamily="34" charset="-128"/>
              </a:rPr>
              <a:t>Presentations that provide information in whole or in part related to non FDA approved uses of drugs and/or devices will disclose the unlabeled indications or the investigational nature of their proposed uses to the audience. Participants should refer to the official prescribing information for each product for discussion of approved indications, contraindications and warnings. Participants should verify all information and data before treating patients or employing any therapies prescribed in this educational activity. The opinions expressed in the educational activity are those of the presenting faculty and do not necessarily represent the views of PRIME</a:t>
            </a:r>
            <a:r>
              <a:rPr lang="en-US" sz="1400" baseline="30000" smtClean="0">
                <a:effectLst>
                  <a:outerShdw blurRad="38100" dist="38100" dir="2700000" algn="tl">
                    <a:srgbClr val="C0C0C0"/>
                  </a:outerShdw>
                </a:effectLst>
                <a:ea typeface="ＭＳ Ｐゴシック" pitchFamily="34" charset="-128"/>
              </a:rPr>
              <a:t>®</a:t>
            </a:r>
            <a:r>
              <a:rPr lang="en-US" sz="1400" smtClean="0">
                <a:effectLst>
                  <a:outerShdw blurRad="38100" dist="38100" dir="2700000" algn="tl">
                    <a:srgbClr val="C0C0C0"/>
                  </a:outerShdw>
                </a:effectLst>
                <a:ea typeface="ＭＳ Ｐゴシック" pitchFamily="34" charset="-128"/>
              </a:rPr>
              <a:t>, the ACCME, AANP, ACPE, ANCC and other relevant accreditation bodies.</a:t>
            </a:r>
            <a:r>
              <a:rPr lang="en-US" sz="1200" smtClean="0">
                <a:effectLst>
                  <a:outerShdw blurRad="38100" dist="38100" dir="2700000" algn="tl">
                    <a:srgbClr val="C0C0C0"/>
                  </a:outerShdw>
                </a:effectLst>
                <a:ea typeface="ＭＳ Ｐゴシック" pitchFamily="34" charset="-128"/>
              </a:rPr>
              <a:t>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ChangeArrowheads="1"/>
          </p:cNvSpPr>
          <p:nvPr/>
        </p:nvSpPr>
        <p:spPr bwMode="auto">
          <a:xfrm>
            <a:off x="457200" y="6096000"/>
            <a:ext cx="8458200"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defRPr/>
            </a:pPr>
            <a:r>
              <a:rPr lang="en-US" sz="1000" dirty="0" smtClean="0">
                <a:solidFill>
                  <a:srgbClr val="000000"/>
                </a:solidFill>
                <a:latin typeface="+mj-lt"/>
                <a:cs typeface="Times New Roman" charset="0"/>
              </a:rPr>
              <a:t>Crandall CC, Newberry SJ, </a:t>
            </a:r>
            <a:r>
              <a:rPr lang="en-US" sz="1000" dirty="0" err="1" smtClean="0">
                <a:solidFill>
                  <a:srgbClr val="000000"/>
                </a:solidFill>
                <a:latin typeface="+mj-lt"/>
                <a:cs typeface="Times New Roman" charset="0"/>
              </a:rPr>
              <a:t>Gellad</a:t>
            </a:r>
            <a:r>
              <a:rPr lang="en-US" sz="1000" dirty="0" smtClean="0">
                <a:solidFill>
                  <a:srgbClr val="000000"/>
                </a:solidFill>
                <a:latin typeface="+mj-lt"/>
                <a:cs typeface="Times New Roman" charset="0"/>
              </a:rPr>
              <a:t> WG, et al. Comparative Effectiveness Review No. 53. Available at: </a:t>
            </a:r>
            <a:r>
              <a:rPr lang="en-US" sz="1000" u="sng" dirty="0" smtClean="0">
                <a:latin typeface="+mj-lt"/>
                <a:hlinkClick r:id="rId3"/>
              </a:rPr>
              <a:t>http://www.effectivehealthcare.ahrq.gov/ehc/products/160/1007/CER53_LowBoneDensity_FinalReport_20120823.pdf</a:t>
            </a:r>
            <a:r>
              <a:rPr lang="en-US" sz="1000" dirty="0" smtClean="0">
                <a:latin typeface="+mj-lt"/>
              </a:rPr>
              <a:t> </a:t>
            </a:r>
          </a:p>
        </p:txBody>
      </p:sp>
      <p:sp>
        <p:nvSpPr>
          <p:cNvPr id="2" name="TextBox 1"/>
          <p:cNvSpPr txBox="1"/>
          <p:nvPr/>
        </p:nvSpPr>
        <p:spPr>
          <a:xfrm>
            <a:off x="457200" y="5486400"/>
            <a:ext cx="8382000" cy="738188"/>
          </a:xfrm>
          <a:prstGeom prst="rect">
            <a:avLst/>
          </a:prstGeom>
          <a:noFill/>
        </p:spPr>
        <p:txBody>
          <a:bodyPr>
            <a:spAutoFit/>
          </a:bodyPr>
          <a:lstStyle/>
          <a:p>
            <a:r>
              <a:rPr lang="en-US" sz="1400" i="1">
                <a:solidFill>
                  <a:srgbClr val="000000"/>
                </a:solidFill>
                <a:latin typeface="Calibri" pitchFamily="34" charset="0"/>
              </a:rPr>
              <a:t>*The Women</a:t>
            </a:r>
            <a:r>
              <a:rPr lang="en-US" altLang="en-US" sz="1400" i="1">
                <a:solidFill>
                  <a:srgbClr val="000000"/>
                </a:solidFill>
                <a:latin typeface="Calibri" pitchFamily="34" charset="0"/>
              </a:rPr>
              <a:t>’</a:t>
            </a:r>
            <a:r>
              <a:rPr lang="en-US" altLang="ja-JP" sz="1400" i="1">
                <a:solidFill>
                  <a:srgbClr val="000000"/>
                </a:solidFill>
                <a:latin typeface="Calibri" pitchFamily="34" charset="0"/>
              </a:rPr>
              <a:t>s Health Initiative reported serious adverse events associated with MHT, such that routine use of hormone replacement therapy in postmenopausal women is now discouraged.</a:t>
            </a:r>
          </a:p>
          <a:p>
            <a:endParaRPr lang="en-US" sz="1400"/>
          </a:p>
        </p:txBody>
      </p:sp>
      <p:sp>
        <p:nvSpPr>
          <p:cNvPr id="74755" name="Title 2"/>
          <p:cNvSpPr>
            <a:spLocks noGrp="1"/>
          </p:cNvSpPr>
          <p:nvPr>
            <p:ph type="title"/>
          </p:nvPr>
        </p:nvSpPr>
        <p:spPr/>
        <p:txBody>
          <a:bodyPr/>
          <a:lstStyle/>
          <a:p>
            <a:r>
              <a:rPr lang="en-US" sz="3600" smtClean="0">
                <a:ea typeface="ＭＳ Ｐゴシック" pitchFamily="34" charset="-128"/>
              </a:rPr>
              <a:t>Benefits: Menopausal hormone therapy</a:t>
            </a:r>
          </a:p>
        </p:txBody>
      </p:sp>
      <p:sp>
        <p:nvSpPr>
          <p:cNvPr id="74756" name="Content Placeholder 3"/>
          <p:cNvSpPr>
            <a:spLocks noGrp="1"/>
          </p:cNvSpPr>
          <p:nvPr>
            <p:ph idx="1"/>
          </p:nvPr>
        </p:nvSpPr>
        <p:spPr>
          <a:xfrm>
            <a:off x="457200" y="1600200"/>
            <a:ext cx="8229600" cy="3886200"/>
          </a:xfrm>
        </p:spPr>
        <p:txBody>
          <a:bodyPr/>
          <a:lstStyle/>
          <a:p>
            <a:r>
              <a:rPr lang="en-US" sz="2000" smtClean="0">
                <a:ea typeface="ＭＳ Ｐゴシック" pitchFamily="34" charset="-128"/>
              </a:rPr>
              <a:t>In studies of postmenopausal women in general, MHT * reduces the risk of vertebral, nonvertebral, and hip fractures</a:t>
            </a:r>
          </a:p>
          <a:p>
            <a:pPr lvl="1"/>
            <a:r>
              <a:rPr lang="en-US" sz="1600" smtClean="0">
                <a:ea typeface="ＭＳ Ｐゴシック" pitchFamily="34" charset="-128"/>
              </a:rPr>
              <a:t>Strength of Evidence: High</a:t>
            </a:r>
          </a:p>
          <a:p>
            <a:r>
              <a:rPr lang="en-US" sz="2000" smtClean="0">
                <a:ea typeface="ＭＳ Ｐゴシック" pitchFamily="34" charset="-128"/>
              </a:rPr>
              <a:t>In postmenopausal women with established osteoporosis, MHT does not reduce fracture risk significantly</a:t>
            </a:r>
          </a:p>
          <a:p>
            <a:pPr lvl="1"/>
            <a:r>
              <a:rPr lang="en-US" sz="1600" smtClean="0">
                <a:ea typeface="ＭＳ Ｐゴシック" pitchFamily="34" charset="-128"/>
              </a:rPr>
              <a:t>Strength of Evidence: Moderate</a:t>
            </a:r>
          </a:p>
          <a:p>
            <a:r>
              <a:rPr lang="en-US" sz="2000" smtClean="0">
                <a:ea typeface="ＭＳ Ｐゴシック" pitchFamily="34" charset="-128"/>
              </a:rPr>
              <a:t>No differences in comparative effectiveness for fracture prevention have been shown between bisphosphonates and MHT (estrogen)</a:t>
            </a:r>
          </a:p>
          <a:p>
            <a:pPr lvl="1"/>
            <a:r>
              <a:rPr lang="en-US" sz="1600" smtClean="0">
                <a:ea typeface="ＭＳ Ｐゴシック" pitchFamily="34" charset="-128"/>
              </a:rPr>
              <a:t>Strength of Evidence: Moderate</a:t>
            </a:r>
          </a:p>
          <a:p>
            <a:r>
              <a:rPr lang="en-US" sz="2000" smtClean="0">
                <a:ea typeface="ＭＳ Ｐゴシック" pitchFamily="34" charset="-128"/>
              </a:rPr>
              <a:t>No differences in fracture incidence have been shown in comparisions of patients treated with MHT and either raloxifene or vitamin D</a:t>
            </a:r>
          </a:p>
          <a:p>
            <a:pPr lvl="1"/>
            <a:r>
              <a:rPr lang="en-US" sz="1600" smtClean="0">
                <a:ea typeface="ＭＳ Ｐゴシック" pitchFamily="34" charset="-128"/>
              </a:rPr>
              <a:t>Strength of Evidence: Low</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ChangeArrowheads="1"/>
          </p:cNvSpPr>
          <p:nvPr/>
        </p:nvSpPr>
        <p:spPr bwMode="auto">
          <a:xfrm>
            <a:off x="533400" y="6096000"/>
            <a:ext cx="8382000"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defRPr/>
            </a:pPr>
            <a:r>
              <a:rPr lang="en-US" sz="1000" dirty="0" smtClean="0">
                <a:solidFill>
                  <a:srgbClr val="000000"/>
                </a:solidFill>
                <a:latin typeface="+mj-lt"/>
                <a:cs typeface="Times New Roman" charset="0"/>
              </a:rPr>
              <a:t>Crandall CC, Newberry SJ, </a:t>
            </a:r>
            <a:r>
              <a:rPr lang="en-US" sz="1000" dirty="0" err="1" smtClean="0">
                <a:solidFill>
                  <a:srgbClr val="000000"/>
                </a:solidFill>
                <a:latin typeface="+mj-lt"/>
                <a:cs typeface="Times New Roman" charset="0"/>
              </a:rPr>
              <a:t>Gellad</a:t>
            </a:r>
            <a:r>
              <a:rPr lang="en-US" sz="1000" dirty="0" smtClean="0">
                <a:solidFill>
                  <a:srgbClr val="000000"/>
                </a:solidFill>
                <a:latin typeface="+mj-lt"/>
                <a:cs typeface="Times New Roman" charset="0"/>
              </a:rPr>
              <a:t> WG, et al. Comparative Effectiveness Review No. 53. Available at: </a:t>
            </a:r>
            <a:r>
              <a:rPr lang="en-US" sz="1000" u="sng" dirty="0" smtClean="0">
                <a:latin typeface="+mj-lt"/>
                <a:hlinkClick r:id="rId3"/>
              </a:rPr>
              <a:t>http://www.effectivehealthcare.ahrq.gov/ehc/products/160/1007/CER53_LowBoneDensity_FinalReport_20120823.pdf</a:t>
            </a:r>
            <a:r>
              <a:rPr lang="en-US" sz="1000" dirty="0" smtClean="0">
                <a:latin typeface="+mj-lt"/>
              </a:rPr>
              <a:t> </a:t>
            </a:r>
          </a:p>
        </p:txBody>
      </p:sp>
      <p:sp>
        <p:nvSpPr>
          <p:cNvPr id="76802" name="Title 1"/>
          <p:cNvSpPr>
            <a:spLocks noGrp="1"/>
          </p:cNvSpPr>
          <p:nvPr>
            <p:ph type="title"/>
          </p:nvPr>
        </p:nvSpPr>
        <p:spPr/>
        <p:txBody>
          <a:bodyPr/>
          <a:lstStyle/>
          <a:p>
            <a:r>
              <a:rPr lang="en-US" smtClean="0">
                <a:ea typeface="ＭＳ Ｐゴシック" pitchFamily="34" charset="-128"/>
              </a:rPr>
              <a:t>Additional information</a:t>
            </a:r>
          </a:p>
        </p:txBody>
      </p:sp>
      <p:sp>
        <p:nvSpPr>
          <p:cNvPr id="76803" name="Content Placeholder 2"/>
          <p:cNvSpPr>
            <a:spLocks noGrp="1"/>
          </p:cNvSpPr>
          <p:nvPr>
            <p:ph idx="1"/>
          </p:nvPr>
        </p:nvSpPr>
        <p:spPr>
          <a:xfrm>
            <a:off x="457200" y="1341437"/>
            <a:ext cx="8229600" cy="4525963"/>
          </a:xfrm>
        </p:spPr>
        <p:txBody>
          <a:bodyPr/>
          <a:lstStyle/>
          <a:p>
            <a:r>
              <a:rPr lang="en-US" sz="2400" dirty="0" smtClean="0">
                <a:ea typeface="ＭＳ Ｐゴシック" pitchFamily="34" charset="-128"/>
              </a:rPr>
              <a:t>Fracture risk reduction is greatest in women with established osteoporosis and/or prevalent fractures, and reduction of fracture risk from treatment is not dependent on patient age</a:t>
            </a:r>
          </a:p>
          <a:p>
            <a:pPr lvl="1"/>
            <a:r>
              <a:rPr lang="en-US" sz="2000" dirty="0" smtClean="0">
                <a:ea typeface="ＭＳ Ｐゴシック" pitchFamily="34" charset="-128"/>
              </a:rPr>
              <a:t>Older individuals (65 years and older) are as likely to benefit from treatment as younger individuals</a:t>
            </a:r>
          </a:p>
          <a:p>
            <a:pPr lvl="2"/>
            <a:r>
              <a:rPr lang="en-US" sz="1600" dirty="0" smtClean="0">
                <a:ea typeface="ＭＳ Ｐゴシック" pitchFamily="34" charset="-128"/>
              </a:rPr>
              <a:t>Strength of Evidence: High</a:t>
            </a:r>
          </a:p>
          <a:p>
            <a:r>
              <a:rPr lang="en-US" sz="2400" dirty="0" smtClean="0">
                <a:ea typeface="ＭＳ Ｐゴシック" pitchFamily="34" charset="-128"/>
              </a:rPr>
              <a:t>Women with established osteoporosis benefit more from treatment than women with osteopenia and without prevalent fractures</a:t>
            </a:r>
          </a:p>
          <a:p>
            <a:r>
              <a:rPr lang="en-US" sz="2400" dirty="0" smtClean="0">
                <a:ea typeface="ＭＳ Ｐゴシック" pitchFamily="34" charset="-128"/>
              </a:rPr>
              <a:t>Most authorities no longer consider calcitonin to be appropriate treatment for osteoporosis, yet it is still widely prescribed. Evidence supports the conclusion that it is not effective in postmenopausal women with osteoporosis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89"/>
          <p:cNvSpPr>
            <a:spLocks noChangeArrowheads="1"/>
          </p:cNvSpPr>
          <p:nvPr/>
        </p:nvSpPr>
        <p:spPr bwMode="auto">
          <a:xfrm>
            <a:off x="381000" y="6096000"/>
            <a:ext cx="8534400"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defRPr/>
            </a:pPr>
            <a:r>
              <a:rPr lang="en-US" sz="1000" dirty="0" smtClean="0">
                <a:solidFill>
                  <a:srgbClr val="000000"/>
                </a:solidFill>
                <a:latin typeface="+mj-lt"/>
                <a:cs typeface="Times New Roman" charset="0"/>
              </a:rPr>
              <a:t>Crandall CC, Newberry SJ, </a:t>
            </a:r>
            <a:r>
              <a:rPr lang="en-US" sz="1000" dirty="0" err="1" smtClean="0">
                <a:solidFill>
                  <a:srgbClr val="000000"/>
                </a:solidFill>
                <a:latin typeface="+mj-lt"/>
                <a:cs typeface="Times New Roman" charset="0"/>
              </a:rPr>
              <a:t>Gellad</a:t>
            </a:r>
            <a:r>
              <a:rPr lang="en-US" sz="1000" dirty="0" smtClean="0">
                <a:solidFill>
                  <a:srgbClr val="000000"/>
                </a:solidFill>
                <a:latin typeface="+mj-lt"/>
                <a:cs typeface="Times New Roman" charset="0"/>
              </a:rPr>
              <a:t> WG, et al. Comparative Effectiveness Review No. 53. Available at: </a:t>
            </a:r>
            <a:r>
              <a:rPr lang="en-US" sz="1000" u="sng" dirty="0" smtClean="0">
                <a:latin typeface="+mj-lt"/>
                <a:hlinkClick r:id="rId3"/>
              </a:rPr>
              <a:t>http://www.effectivehealthcare.ahrq.gov/ehc/products/160/1007/CER53_LowBoneDensity_FinalReport_20120823.pdf</a:t>
            </a:r>
            <a:r>
              <a:rPr lang="en-US" sz="1000" dirty="0" smtClean="0">
                <a:latin typeface="+mj-lt"/>
              </a:rPr>
              <a:t> </a:t>
            </a:r>
          </a:p>
        </p:txBody>
      </p:sp>
      <p:graphicFrame>
        <p:nvGraphicFramePr>
          <p:cNvPr id="178" name="Content Placeholder 3" descr="The association of adverse effects with the drugs of interest are described in a table, and the magnitude of the association is presented as an odds ratio with a 95 percent confidence interval, along with the strength of evidence for the findings.&#10;&#10;For bisphosphonates (as a class), a possible association with atypical subtrochanteric fractures of the femur has been of concern. The magnitude of the association is not known, but the risk for this type of fracture is low. Data are not consistent, but the FDA has issued a boxed warning about this possible adverse effect. The strength of evidence for this finding is low.&#10;&#10;Alendronate is more often associated with mild upper gastrointestinal (GI) events. Mild upper GI events are conditions involving the upper gastrointestinal tract such as acid reflux, esophageal irritation, nausea, vomiting, and heartburn. The odds ratio for the risk of upper GI events is 1.08, with a statistically valid range for the likelihood, as defined by the 95 percent confidence interval, falling between 1.01 and 1.15. The strength of evidence for this finding is high. Hypocalcemia is associated with alendronate, but the risk has not been calculated as there are zero events in the placebo group. Data show 9 out of 301 alendronate-treated patients experienced hypocalcemia versus 0 of 207 in the placebo-treated group. The strength of evidence for this finding is moderate.&#10;&#10;Zoledronic acid is associated with hypocalcemia, with a 7.22-fold likelihood compared with placebo and a statistically valid range for the association between 1.81- and 42.7-fold. The strength of evidence for this finding is moderate.&#10;&#10;Patients treated with intravenous (IV) forms of zoledronic acid and ibandronate have been considered to have greater risk of osteonecrosis of the jaw. The evidence to date indicates less than 1 case per 100,000 person-years of exposure with these agents. Nearly all cases of osteonecrosis of the jaw are reported in people being treated for cancer. The strength of evidence for this finding is moderate."/>
          <p:cNvGraphicFramePr>
            <a:graphicFrameLocks/>
          </p:cNvGraphicFramePr>
          <p:nvPr/>
        </p:nvGraphicFramePr>
        <p:xfrm>
          <a:off x="381000" y="1492250"/>
          <a:ext cx="8382000" cy="3613150"/>
        </p:xfrm>
        <a:graphic>
          <a:graphicData uri="http://schemas.openxmlformats.org/drawingml/2006/table">
            <a:tbl>
              <a:tblPr/>
              <a:tblGrid>
                <a:gridCol w="1447800"/>
                <a:gridCol w="1905000"/>
                <a:gridCol w="3810000"/>
                <a:gridCol w="1219200"/>
              </a:tblGrid>
              <a:tr h="565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mn-lt"/>
                          <a:ea typeface="ＭＳ Ｐゴシック" pitchFamily="-108" charset="-128"/>
                        </a:rPr>
                        <a:t>Medication</a:t>
                      </a:r>
                    </a:p>
                  </a:txBody>
                  <a:tcPr marT="38611" marB="38611" anchor="b"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984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mn-lt"/>
                          <a:ea typeface="ＭＳ Ｐゴシック" pitchFamily="-108" charset="-128"/>
                        </a:rPr>
                        <a:t>Adverse Effect</a:t>
                      </a:r>
                    </a:p>
                  </a:txBody>
                  <a:tcPr marT="38611" marB="3861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984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mn-lt"/>
                          <a:ea typeface="ＭＳ Ｐゴシック" pitchFamily="-108" charset="-128"/>
                        </a:rPr>
                        <a:t>Magnitude of Association</a:t>
                      </a:r>
                    </a:p>
                  </a:txBody>
                  <a:tcPr marT="38611" marB="3861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984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mn-lt"/>
                          <a:ea typeface="ＭＳ Ｐゴシック" pitchFamily="-108" charset="-128"/>
                        </a:rPr>
                        <a:t>Strength of Evidence</a:t>
                      </a:r>
                    </a:p>
                  </a:txBody>
                  <a:tcPr marT="38611" marB="38611" anchor="b"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984B5"/>
                    </a:solidFill>
                  </a:tcPr>
                </a:tc>
              </a:tr>
              <a:tr h="380916">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mn-lt"/>
                          <a:ea typeface="ＭＳ Ｐゴシック" pitchFamily="-108" charset="-128"/>
                        </a:rPr>
                        <a:t>Bisphosphonates</a:t>
                      </a:r>
                    </a:p>
                  </a:txBody>
                  <a:tcPr marT="38611" marB="3861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D9E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85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ＭＳ Ｐゴシック" pitchFamily="-108" charset="-128"/>
                        </a:rPr>
                        <a:t>Bisphosphonates (as a class)</a:t>
                      </a:r>
                    </a:p>
                  </a:txBody>
                  <a:tcPr marT="38611" marB="38611"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ＭＳ Ｐゴシック" pitchFamily="-108" charset="-128"/>
                        </a:rPr>
                        <a:t>Possible association with atypical subtrochanteric fractures of the femur</a:t>
                      </a:r>
                    </a:p>
                  </a:txBody>
                  <a:tcPr marT="38611" marB="386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ＭＳ Ｐゴシック" pitchFamily="-108" charset="-128"/>
                        </a:rPr>
                        <a:t>Not available, but the risk for this type of fracture is low. (Data are not consistent, but the FDA has issued a boxed warning about this possible adverse effect.) </a:t>
                      </a:r>
                    </a:p>
                  </a:txBody>
                  <a:tcPr marT="38611" marB="386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D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ＭＳ Ｐゴシック" pitchFamily="-108" charset="-128"/>
                        </a:rPr>
                        <a:t>Low</a:t>
                      </a:r>
                    </a:p>
                  </a:txBody>
                  <a:tcPr marT="38611" marB="38611"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DF3"/>
                    </a:solidFill>
                  </a:tcPr>
                </a:tc>
              </a:tr>
              <a:tr h="438053">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ＭＳ Ｐゴシック" pitchFamily="-108" charset="-128"/>
                        </a:rPr>
                        <a:t>Alendronate</a:t>
                      </a:r>
                    </a:p>
                  </a:txBody>
                  <a:tcPr marT="38611" marB="38611"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D9E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ＭＳ Ｐゴシック" pitchFamily="-108" charset="-128"/>
                        </a:rPr>
                        <a:t>Mild upper GI events *</a:t>
                      </a:r>
                    </a:p>
                  </a:txBody>
                  <a:tcPr marT="38611" marB="386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D9E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ＭＳ Ｐゴシック" pitchFamily="-108" charset="-128"/>
                        </a:rPr>
                        <a:t>OR = 1.08; 95% CI 1.01, 1.15</a:t>
                      </a:r>
                    </a:p>
                  </a:txBody>
                  <a:tcPr marT="38611" marB="386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D9E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ＭＳ Ｐゴシック" pitchFamily="-108" charset="-128"/>
                        </a:rPr>
                        <a:t>High</a:t>
                      </a:r>
                    </a:p>
                  </a:txBody>
                  <a:tcPr marT="38611" marB="38611"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D9E5"/>
                    </a:solidFill>
                  </a:tcPr>
                </a:tc>
              </a:tr>
              <a:tr h="455512">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ＭＳ Ｐゴシック" pitchFamily="-108" charset="-128"/>
                        </a:rPr>
                        <a:t>Hypocalcemia</a:t>
                      </a:r>
                    </a:p>
                  </a:txBody>
                  <a:tcPr marT="38611" marB="386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D9E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ＭＳ Ｐゴシック" pitchFamily="-108" charset="-128"/>
                        </a:rPr>
                        <a:t>9/301 treatment vs. 0/207 placebo </a:t>
                      </a:r>
                    </a:p>
                  </a:txBody>
                  <a:tcPr marT="38611" marB="386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D9E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ＭＳ Ｐゴシック" pitchFamily="-108" charset="-128"/>
                        </a:rPr>
                        <a:t>Moderate</a:t>
                      </a:r>
                    </a:p>
                  </a:txBody>
                  <a:tcPr marT="38611" marB="38611"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D9E5"/>
                    </a:solidFill>
                  </a:tcPr>
                </a:tc>
              </a:tr>
              <a:tr h="4429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ＭＳ Ｐゴシック" pitchFamily="-108" charset="-128"/>
                        </a:rPr>
                        <a:t>Zoledronic acid</a:t>
                      </a:r>
                    </a:p>
                  </a:txBody>
                  <a:tcPr marT="38611" marB="38611"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ＭＳ Ｐゴシック" pitchFamily="-108" charset="-128"/>
                        </a:rPr>
                        <a:t>Hypocalcemia</a:t>
                      </a:r>
                    </a:p>
                  </a:txBody>
                  <a:tcPr marT="38611" marB="386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ＭＳ Ｐゴシック" pitchFamily="-108" charset="-128"/>
                        </a:rPr>
                        <a:t>OR = 7.22; 95% CI 1.81, 42.7</a:t>
                      </a:r>
                    </a:p>
                  </a:txBody>
                  <a:tcPr marT="38611" marB="386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D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ＭＳ Ｐゴシック" pitchFamily="-108" charset="-128"/>
                        </a:rPr>
                        <a:t>Moderate</a:t>
                      </a:r>
                    </a:p>
                  </a:txBody>
                  <a:tcPr marT="38611" marB="38611"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DF3"/>
                    </a:solidFill>
                  </a:tcPr>
                </a:tc>
              </a:tr>
              <a:tr h="6450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ＭＳ Ｐゴシック" pitchFamily="-108" charset="-128"/>
                        </a:rPr>
                        <a:t>IV forms of zoledronic acid and ibandronate</a:t>
                      </a:r>
                    </a:p>
                  </a:txBody>
                  <a:tcPr marT="38611" marB="38611"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4D9E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ＭＳ Ｐゴシック" pitchFamily="-108" charset="-128"/>
                        </a:rPr>
                        <a:t>Osteonecrosis of the jaw </a:t>
                      </a:r>
                    </a:p>
                  </a:txBody>
                  <a:tcPr marT="38611" marB="386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4D9E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ＭＳ Ｐゴシック" pitchFamily="-108" charset="-128"/>
                        </a:rPr>
                        <a:t>Less than one case per 100,000 person-years of exposure. (</a:t>
                      </a:r>
                      <a:r>
                        <a:rPr kumimoji="0" lang="en-US" sz="1200" b="0" i="0" u="none" strike="noStrike" cap="none" normalizeH="0" baseline="0" dirty="0" smtClean="0">
                          <a:ln>
                            <a:noFill/>
                          </a:ln>
                          <a:solidFill>
                            <a:schemeClr val="tx1"/>
                          </a:solidFill>
                          <a:effectLst/>
                          <a:latin typeface="+mn-lt"/>
                          <a:ea typeface="ＭＳ Ｐゴシック" pitchFamily="-108" charset="-128"/>
                        </a:rPr>
                        <a:t>Nearly all cases </a:t>
                      </a:r>
                      <a:r>
                        <a:rPr kumimoji="0" lang="en-US" sz="1200" b="0" i="0" u="none" strike="noStrike" cap="none" normalizeH="0" baseline="0" dirty="0" smtClean="0">
                          <a:ln>
                            <a:noFill/>
                          </a:ln>
                          <a:solidFill>
                            <a:srgbClr val="000000"/>
                          </a:solidFill>
                          <a:effectLst/>
                          <a:latin typeface="+mn-lt"/>
                          <a:ea typeface="ＭＳ Ｐゴシック" pitchFamily="-108" charset="-128"/>
                        </a:rPr>
                        <a:t>of osteonecrosis of the jaw are reported in people being treated for cancer.)</a:t>
                      </a:r>
                    </a:p>
                  </a:txBody>
                  <a:tcPr marT="38611" marB="386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4D9E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mn-lt"/>
                          <a:ea typeface="ＭＳ Ｐゴシック" pitchFamily="-108" charset="-128"/>
                        </a:rPr>
                        <a:t>High</a:t>
                      </a:r>
                    </a:p>
                  </a:txBody>
                  <a:tcPr marT="38611" marB="38611"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4D9E5"/>
                    </a:solidFill>
                  </a:tcPr>
                </a:tc>
              </a:tr>
            </a:tbl>
          </a:graphicData>
        </a:graphic>
      </p:graphicFrame>
      <p:sp>
        <p:nvSpPr>
          <p:cNvPr id="3" name="TextBox 2"/>
          <p:cNvSpPr txBox="1"/>
          <p:nvPr/>
        </p:nvSpPr>
        <p:spPr>
          <a:xfrm>
            <a:off x="381000" y="5233988"/>
            <a:ext cx="8382000" cy="938212"/>
          </a:xfrm>
          <a:prstGeom prst="rect">
            <a:avLst/>
          </a:prstGeom>
          <a:noFill/>
        </p:spPr>
        <p:txBody>
          <a:bodyPr>
            <a:spAutoFit/>
          </a:bodyPr>
          <a:lstStyle/>
          <a:p>
            <a:pPr>
              <a:defRPr/>
            </a:pPr>
            <a:r>
              <a:rPr lang="en-US" sz="1100" dirty="0">
                <a:latin typeface="+mn-lt"/>
                <a:ea typeface="ＭＳ Ｐゴシック" charset="0"/>
                <a:cs typeface="ＭＳ Ｐゴシック" charset="0"/>
              </a:rPr>
              <a:t>*Mild upper GI events are conditions involving the upper gastrointestinal tract such as acid reflux, esophageal irritation, </a:t>
            </a:r>
          </a:p>
          <a:p>
            <a:pPr>
              <a:defRPr/>
            </a:pPr>
            <a:r>
              <a:rPr lang="en-US" sz="1100" dirty="0">
                <a:latin typeface="+mn-lt"/>
                <a:ea typeface="ＭＳ Ｐゴシック" charset="0"/>
                <a:cs typeface="ＭＳ Ｐゴシック" charset="0"/>
              </a:rPr>
              <a:t>  nausea, vomiting, and heartburn</a:t>
            </a:r>
          </a:p>
          <a:p>
            <a:pPr>
              <a:defRPr/>
            </a:pPr>
            <a:r>
              <a:rPr lang="en-US" sz="1100" dirty="0">
                <a:latin typeface="+mn-lt"/>
                <a:ea typeface="ＭＳ Ｐゴシック" charset="0"/>
                <a:cs typeface="ＭＳ Ｐゴシック" charset="0"/>
              </a:rPr>
              <a:t>95% CI = 95 percent confidence interval; GI = gastrointestinal; IV = intravenous; OR = odds ratio (the odds of the condition developing in those taking the listed medications when compared with the odds in patients receiving placebo treatment)</a:t>
            </a:r>
          </a:p>
          <a:p>
            <a:pPr>
              <a:defRPr/>
            </a:pPr>
            <a:endParaRPr lang="en-US" sz="1100" dirty="0">
              <a:latin typeface="Arial" charset="0"/>
              <a:ea typeface="ＭＳ Ｐゴシック" charset="0"/>
              <a:cs typeface="ＭＳ Ｐゴシック" charset="0"/>
            </a:endParaRPr>
          </a:p>
        </p:txBody>
      </p:sp>
      <p:sp>
        <p:nvSpPr>
          <p:cNvPr id="78888" name="Title 3"/>
          <p:cNvSpPr>
            <a:spLocks noGrp="1"/>
          </p:cNvSpPr>
          <p:nvPr>
            <p:ph type="title"/>
          </p:nvPr>
        </p:nvSpPr>
        <p:spPr/>
        <p:txBody>
          <a:bodyPr/>
          <a:lstStyle/>
          <a:p>
            <a:r>
              <a:rPr lang="en-US" sz="3600" dirty="0" smtClean="0">
                <a:ea typeface="ＭＳ Ｐゴシック" pitchFamily="34" charset="-128"/>
              </a:rPr>
              <a:t>Adverse effects of medications for low bone density or osteoporosis (1 of 3)</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17"/>
          <p:cNvSpPr>
            <a:spLocks noChangeArrowheads="1"/>
          </p:cNvSpPr>
          <p:nvPr/>
        </p:nvSpPr>
        <p:spPr bwMode="auto">
          <a:xfrm>
            <a:off x="509588" y="6096000"/>
            <a:ext cx="8482012"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defRPr/>
            </a:pPr>
            <a:r>
              <a:rPr lang="en-US" sz="1000" dirty="0" smtClean="0">
                <a:solidFill>
                  <a:srgbClr val="000000"/>
                </a:solidFill>
                <a:latin typeface="+mj-lt"/>
                <a:cs typeface="Times New Roman" charset="0"/>
              </a:rPr>
              <a:t>Crandall CC, Newberry SJ, </a:t>
            </a:r>
            <a:r>
              <a:rPr lang="en-US" sz="1000" dirty="0" err="1" smtClean="0">
                <a:solidFill>
                  <a:srgbClr val="000000"/>
                </a:solidFill>
                <a:latin typeface="+mj-lt"/>
                <a:cs typeface="Times New Roman" charset="0"/>
              </a:rPr>
              <a:t>Gellad</a:t>
            </a:r>
            <a:r>
              <a:rPr lang="en-US" sz="1000" dirty="0" smtClean="0">
                <a:solidFill>
                  <a:srgbClr val="000000"/>
                </a:solidFill>
                <a:latin typeface="+mj-lt"/>
                <a:cs typeface="Times New Roman" charset="0"/>
              </a:rPr>
              <a:t> WG, et al. Comparative Effectiveness Review No. 53. Available at: </a:t>
            </a:r>
            <a:r>
              <a:rPr lang="en-US" sz="1000" u="sng" dirty="0" smtClean="0">
                <a:latin typeface="+mj-lt"/>
                <a:hlinkClick r:id="rId3"/>
              </a:rPr>
              <a:t>http://www.effectivehealthcare.ahrq.gov/ehc/products/160/1007/CER53_LowBoneDensity_FinalReport_20120823.pdf</a:t>
            </a:r>
            <a:r>
              <a:rPr lang="en-US" sz="1000" dirty="0" smtClean="0">
                <a:latin typeface="+mj-lt"/>
              </a:rPr>
              <a:t> </a:t>
            </a:r>
          </a:p>
        </p:txBody>
      </p:sp>
      <p:graphicFrame>
        <p:nvGraphicFramePr>
          <p:cNvPr id="120" name="Content Placeholder 3" descr="Adverse effects associated with various medications are presented in a table that provides the magnitude of the association as an odds ratio and 95 percent confidence interval, along with the strength of evidence for the finding.&#10;&#10;Raloxifene is associated with pulmonary embolism. The likelihood is 5.27-fold that of untreated groups, and the statistically valid range for the association is from 1.29- to 46.4-fold. The strength of evidence for this finding is high.&#10; &#10;Raloxifene is associated with thromboembolic events. The likelihood is 1.63-fold that of untreated groups, and the statistically valid range for the association is from 1.36- to 1.98-fold. The strength of evidence for this finding is high.&#10; &#10;Raloxifene is associated with myalgias, cramps, and limb pain. The likelihood is 1.53-fold that of untreated groups, and the statistically valid range for the association is from 1.29- to 1.81-fold. The strength of evidence for this finding is high.&#10; &#10;Raloxifene is associated with hot flashes. The likelihood is 1.58-fold that of untreated groups, and the statistically valid range for the association is from 1.35- to 1.84-fold. The strength of evidence for this finding is high. &#10;&#10;Teriparatide is associated with hypercalcemia and headaches. The likelihood of hypercalcemia is 12.9-fold that of untreated groups. The statistically valid range for the association is from 10.49- to 16-fold. The strength of evidence for this finding is moderate. The likelihood of headaches is 1.44-fold that of untreated groups. The statistically valid range for the association is from 1.24- to 1.67-fold. The strength of evidence for this finding is moderate. &#10;&#10;Denosumab is associated with mild GI events, rashes, and infections. The likelihood of GI events is 2.13-fold that of untreated groups. The statistically valid range for the association is from 1.11- to 4.4-fold. The strength of evidence for this finding is moderate. The likelihood of rashes is 2.01-fold that of untreated groups. The statistically valid range for the association is from 1.5- to 2.73-fold. The strength of evidence for this finding is high. The likelihood of infection is 1.28-fold that of untreated groups. The statistically valid range for the association is from 1.02- to 1.60-fold. The strength of evidence for this finding is high. &#10;&#10;The footnote to this table defines mild GI events as conditions involving the upper gastrointestinal tract, such as acid reflux, esophageal irritation, nausea, vomiting, and heartburn."/>
          <p:cNvGraphicFramePr>
            <a:graphicFrameLocks/>
          </p:cNvGraphicFramePr>
          <p:nvPr/>
        </p:nvGraphicFramePr>
        <p:xfrm>
          <a:off x="457200" y="1584325"/>
          <a:ext cx="8229600" cy="3597273"/>
        </p:xfrm>
        <a:graphic>
          <a:graphicData uri="http://schemas.openxmlformats.org/drawingml/2006/table">
            <a:tbl>
              <a:tblPr/>
              <a:tblGrid>
                <a:gridCol w="1447800"/>
                <a:gridCol w="2209800"/>
                <a:gridCol w="3048000"/>
                <a:gridCol w="1524000"/>
              </a:tblGrid>
              <a:tr h="6402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mn-lt"/>
                          <a:ea typeface="ＭＳ Ｐゴシック" pitchFamily="-108" charset="-128"/>
                        </a:rPr>
                        <a:t>Medication</a:t>
                      </a:r>
                    </a:p>
                  </a:txBody>
                  <a:tcPr marT="45732" marB="45732"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984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mn-lt"/>
                          <a:ea typeface="ＭＳ Ｐゴシック" pitchFamily="-108" charset="-128"/>
                        </a:rPr>
                        <a:t>Adverse Effect</a:t>
                      </a:r>
                    </a:p>
                  </a:txBody>
                  <a:tcPr marT="45732" marB="45732"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984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mn-lt"/>
                          <a:ea typeface="ＭＳ Ｐゴシック" pitchFamily="-108" charset="-128"/>
                        </a:rPr>
                        <a:t>Magnitude of Association</a:t>
                      </a:r>
                    </a:p>
                  </a:txBody>
                  <a:tcPr marT="45732" marB="45732"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984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mn-lt"/>
                          <a:ea typeface="ＭＳ Ｐゴシック" pitchFamily="-108" charset="-128"/>
                        </a:rPr>
                        <a:t>Strength of Evidence</a:t>
                      </a:r>
                    </a:p>
                  </a:txBody>
                  <a:tcPr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984B5"/>
                    </a:solidFill>
                  </a:tcPr>
                </a:tc>
              </a:tr>
              <a:tr h="304847">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pitchFamily="-108" charset="-128"/>
                        </a:rPr>
                        <a:t>Raloxifene</a:t>
                      </a:r>
                    </a:p>
                  </a:txBody>
                  <a:tcPr marT="45731" marB="457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pitchFamily="-108" charset="-128"/>
                        </a:rPr>
                        <a:t>Pulmonary embolism</a:t>
                      </a:r>
                    </a:p>
                  </a:txBody>
                  <a:tcPr marT="45731" marB="457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pitchFamily="-108" charset="-128"/>
                        </a:rPr>
                        <a:t>OR = 5.27; 95% CI 1.29, 46.4</a:t>
                      </a:r>
                    </a:p>
                  </a:txBody>
                  <a:tcPr marT="45731" marB="457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ED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pitchFamily="-108" charset="-128"/>
                        </a:rPr>
                        <a:t>High</a:t>
                      </a:r>
                    </a:p>
                  </a:txBody>
                  <a:tcPr marT="45731" marB="457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EDF3"/>
                    </a:solidFill>
                  </a:tcPr>
                </a:tc>
              </a:tr>
              <a:tr h="304847">
                <a:tc vMerge="1">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984B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pitchFamily="-108" charset="-128"/>
                        </a:rPr>
                        <a:t>Thromboembolic events</a:t>
                      </a:r>
                    </a:p>
                  </a:txBody>
                  <a:tcPr marT="45731" marB="457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pitchFamily="-108" charset="-128"/>
                        </a:rPr>
                        <a:t>OR = 1.63; 95% CI 1.36, 1.98</a:t>
                      </a:r>
                    </a:p>
                  </a:txBody>
                  <a:tcPr marT="45731" marB="457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ED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pitchFamily="-108" charset="-128"/>
                        </a:rPr>
                        <a:t>High</a:t>
                      </a:r>
                    </a:p>
                  </a:txBody>
                  <a:tcPr marT="45731" marB="457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EDF3"/>
                    </a:solidFill>
                  </a:tcPr>
                </a:tc>
              </a:tr>
              <a:tr h="518234">
                <a:tc vMerge="1">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984B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pitchFamily="-108" charset="-128"/>
                        </a:rPr>
                        <a:t>Myalgias, cramps, and limb pain</a:t>
                      </a:r>
                    </a:p>
                  </a:txBody>
                  <a:tcPr marT="45731" marB="457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pitchFamily="-108" charset="-128"/>
                        </a:rPr>
                        <a:t>OR = 1.53; 95% CI 1.29, 1.81</a:t>
                      </a:r>
                    </a:p>
                  </a:txBody>
                  <a:tcPr marT="45731" marB="457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ED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pitchFamily="-108" charset="-128"/>
                        </a:rPr>
                        <a:t>High</a:t>
                      </a:r>
                    </a:p>
                  </a:txBody>
                  <a:tcPr marT="45731" marB="457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EDF3"/>
                    </a:solidFill>
                  </a:tcPr>
                </a:tc>
              </a:tr>
              <a:tr h="304847">
                <a:tc vMerge="1">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984B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pitchFamily="-108" charset="-128"/>
                        </a:rPr>
                        <a:t>Hot flashes</a:t>
                      </a:r>
                    </a:p>
                  </a:txBody>
                  <a:tcPr marT="45731" marB="457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pitchFamily="-108" charset="-128"/>
                        </a:rPr>
                        <a:t>OR = 1.58; 95% CI 1.35, 1.84</a:t>
                      </a:r>
                    </a:p>
                  </a:txBody>
                  <a:tcPr marT="45731" marB="457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ED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pitchFamily="-108" charset="-128"/>
                        </a:rPr>
                        <a:t>High</a:t>
                      </a:r>
                    </a:p>
                  </a:txBody>
                  <a:tcPr marT="45731" marB="457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EDF3"/>
                    </a:solidFill>
                  </a:tcPr>
                </a:tc>
              </a:tr>
              <a:tr h="304849">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pitchFamily="-108" charset="-128"/>
                        </a:rPr>
                        <a:t>Teriparatide</a:t>
                      </a:r>
                    </a:p>
                  </a:txBody>
                  <a:tcPr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D9E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pitchFamily="-108" charset="-128"/>
                        </a:rPr>
                        <a:t>Hypercalcemia</a:t>
                      </a:r>
                    </a:p>
                  </a:txBody>
                  <a:tcPr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D9E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pitchFamily="-108" charset="-128"/>
                        </a:rPr>
                        <a:t>OR = 12.9; 95% CI 10.49, 16.0</a:t>
                      </a:r>
                    </a:p>
                  </a:txBody>
                  <a:tcPr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D9E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pitchFamily="-108" charset="-128"/>
                        </a:rPr>
                        <a:t>Moderate</a:t>
                      </a:r>
                    </a:p>
                  </a:txBody>
                  <a:tcPr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D9E5"/>
                    </a:solidFill>
                  </a:tcPr>
                </a:tc>
              </a:tr>
              <a:tr h="304849">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pitchFamily="-108" charset="-128"/>
                        </a:rPr>
                        <a:t>Headaches</a:t>
                      </a:r>
                    </a:p>
                  </a:txBody>
                  <a:tcPr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D9E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pitchFamily="-108" charset="-128"/>
                        </a:rPr>
                        <a:t>OR = 1.44; 95% CI 1.24, 1.67</a:t>
                      </a:r>
                    </a:p>
                  </a:txBody>
                  <a:tcPr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D9E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pitchFamily="-108" charset="-128"/>
                        </a:rPr>
                        <a:t>Moderate</a:t>
                      </a:r>
                    </a:p>
                  </a:txBody>
                  <a:tcPr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D9E5"/>
                    </a:solidFill>
                  </a:tcPr>
                </a:tc>
              </a:tr>
              <a:tr h="304849">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pitchFamily="-108" charset="-128"/>
                        </a:rPr>
                        <a:t>Denosumab</a:t>
                      </a:r>
                    </a:p>
                  </a:txBody>
                  <a:tcPr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pitchFamily="-108" charset="-128"/>
                        </a:rPr>
                        <a:t>Mild GI events*</a:t>
                      </a:r>
                    </a:p>
                  </a:txBody>
                  <a:tcPr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pitchFamily="-108" charset="-128"/>
                        </a:rPr>
                        <a:t>OR = 2.13; 95% CI 1.11, 4.4</a:t>
                      </a:r>
                    </a:p>
                  </a:txBody>
                  <a:tcPr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D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pitchFamily="-108" charset="-128"/>
                        </a:rPr>
                        <a:t>Moderate</a:t>
                      </a:r>
                    </a:p>
                  </a:txBody>
                  <a:tcPr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DF3"/>
                    </a:solidFill>
                  </a:tcPr>
                </a:tc>
              </a:tr>
              <a:tr h="304849">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pitchFamily="-108" charset="-128"/>
                        </a:rPr>
                        <a:t>Rash</a:t>
                      </a:r>
                    </a:p>
                  </a:txBody>
                  <a:tcPr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pitchFamily="-108" charset="-128"/>
                        </a:rPr>
                        <a:t>OR = 2.01; 95% CI 1.5, 2.73</a:t>
                      </a:r>
                    </a:p>
                  </a:txBody>
                  <a:tcPr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D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pitchFamily="-108" charset="-128"/>
                        </a:rPr>
                        <a:t>High</a:t>
                      </a:r>
                    </a:p>
                  </a:txBody>
                  <a:tcPr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DF3"/>
                    </a:solidFill>
                  </a:tcPr>
                </a:tc>
              </a:tr>
              <a:tr h="304849">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pitchFamily="-108" charset="-128"/>
                        </a:rPr>
                        <a:t>Infection</a:t>
                      </a:r>
                    </a:p>
                  </a:txBody>
                  <a:tcPr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pitchFamily="-108" charset="-128"/>
                        </a:rPr>
                        <a:t>OR = 1.28; 95% CI 1.02, 1.60</a:t>
                      </a:r>
                    </a:p>
                  </a:txBody>
                  <a:tcPr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D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n-lt"/>
                          <a:ea typeface="ＭＳ Ｐゴシック" pitchFamily="-108" charset="-128"/>
                        </a:rPr>
                        <a:t>High</a:t>
                      </a:r>
                    </a:p>
                  </a:txBody>
                  <a:tcPr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DF3"/>
                    </a:solidFill>
                  </a:tcPr>
                </a:tc>
              </a:tr>
            </a:tbl>
          </a:graphicData>
        </a:graphic>
      </p:graphicFrame>
      <p:sp>
        <p:nvSpPr>
          <p:cNvPr id="2" name="TextBox 1"/>
          <p:cNvSpPr txBox="1"/>
          <p:nvPr/>
        </p:nvSpPr>
        <p:spPr>
          <a:xfrm>
            <a:off x="457200" y="5257800"/>
            <a:ext cx="8229600" cy="830263"/>
          </a:xfrm>
          <a:prstGeom prst="rect">
            <a:avLst/>
          </a:prstGeom>
          <a:noFill/>
        </p:spPr>
        <p:txBody>
          <a:bodyPr>
            <a:spAutoFit/>
          </a:bodyPr>
          <a:lstStyle/>
          <a:p>
            <a:pPr>
              <a:defRPr/>
            </a:pPr>
            <a:r>
              <a:rPr lang="en-US" sz="1200" i="1" dirty="0">
                <a:latin typeface="+mn-lt"/>
                <a:ea typeface="ＭＳ Ｐゴシック" charset="0"/>
                <a:cs typeface="ＭＳ Ｐゴシック" charset="0"/>
              </a:rPr>
              <a:t>*Mild GI events = conditions involving the upper gastrointestinal tract such as acid reflux, esophageal irritation,</a:t>
            </a:r>
          </a:p>
          <a:p>
            <a:pPr>
              <a:defRPr/>
            </a:pPr>
            <a:r>
              <a:rPr lang="en-US" sz="1200" i="1" dirty="0">
                <a:latin typeface="+mn-lt"/>
                <a:ea typeface="ＭＳ Ｐゴシック" charset="0"/>
                <a:cs typeface="ＭＳ Ｐゴシック" charset="0"/>
              </a:rPr>
              <a:t>  nausea, vomiting, and heartburn.</a:t>
            </a:r>
          </a:p>
          <a:p>
            <a:pPr>
              <a:defRPr/>
            </a:pPr>
            <a:r>
              <a:rPr lang="en-US" sz="1200" i="1" dirty="0">
                <a:latin typeface="+mn-lt"/>
                <a:ea typeface="ＭＳ Ｐゴシック" charset="0"/>
                <a:cs typeface="ＭＳ Ｐゴシック" charset="0"/>
              </a:rPr>
              <a:t>95% CI = 95 percent confidence interval; GI = gastrointestinal; OR = odds ratio (the odds of the condition developing in those taking the listed medications compared with the odds in patients receiving placebo treatment)</a:t>
            </a:r>
          </a:p>
        </p:txBody>
      </p:sp>
      <p:sp>
        <p:nvSpPr>
          <p:cNvPr id="80950" name="Title 2"/>
          <p:cNvSpPr>
            <a:spLocks noGrp="1"/>
          </p:cNvSpPr>
          <p:nvPr>
            <p:ph type="title"/>
          </p:nvPr>
        </p:nvSpPr>
        <p:spPr/>
        <p:txBody>
          <a:bodyPr/>
          <a:lstStyle/>
          <a:p>
            <a:r>
              <a:rPr lang="en-US" sz="3600" dirty="0" smtClean="0">
                <a:ea typeface="ＭＳ Ｐゴシック" pitchFamily="34" charset="-128"/>
              </a:rPr>
              <a:t>Adverse effects of medications for low bone density or osteoporosis (2 of 3)</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r>
              <a:rPr lang="en-US" sz="4000" dirty="0" smtClean="0">
                <a:ea typeface="ＭＳ Ｐゴシック" pitchFamily="34" charset="-128"/>
              </a:rPr>
              <a:t>Adverse effects of medications for low bone density or osteoporosis (3 of 3)</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75014285"/>
              </p:ext>
            </p:extLst>
          </p:nvPr>
        </p:nvGraphicFramePr>
        <p:xfrm>
          <a:off x="152400" y="1447800"/>
          <a:ext cx="8839200" cy="4434523"/>
        </p:xfrm>
        <a:graphic>
          <a:graphicData uri="http://schemas.openxmlformats.org/drawingml/2006/table">
            <a:tbl>
              <a:tblPr/>
              <a:tblGrid>
                <a:gridCol w="1219200"/>
                <a:gridCol w="1447800"/>
                <a:gridCol w="6172200"/>
              </a:tblGrid>
              <a:tr h="61485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Calibri" pitchFamily="34" charset="0"/>
                          <a:ea typeface="ＭＳ Ｐゴシック" pitchFamily="34" charset="-128"/>
                        </a:rPr>
                        <a:t>Medication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ea typeface="ＭＳ Ｐゴシック" pitchFamily="34" charset="-128"/>
                        </a:rPr>
                        <a:t>Adverse Effect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ea typeface="ＭＳ Ｐゴシック" pitchFamily="34" charset="-128"/>
                        </a:rPr>
                        <a:t>Magnitude of Association (from pooled analysis of clinical date)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757884">
                <a:tc row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ea typeface="ＭＳ Ｐゴシック" pitchFamily="34" charset="-128"/>
                        </a:rPr>
                        <a:t>Menopausal hormone therapy: estrogen alone and estrogen-progestin combination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Calibri"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ＭＳ Ｐゴシック" pitchFamily="34" charset="-128"/>
                        </a:rPr>
                        <a:t>Cerebrovascular accidents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ＭＳ Ｐゴシック" pitchFamily="34" charset="-128"/>
                        </a:rPr>
                        <a:t>Estrogen: OR = 1.34; 95% CI: 1.07 to 1.68</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ＭＳ Ｐゴシック" pitchFamily="34" charset="-128"/>
                        </a:rPr>
                        <a:t>Combination: OR = 1.28; 95% CI: 1.05 to 1.57          High</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Calibri"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36601">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ＭＳ Ｐゴシック" pitchFamily="34" charset="-128"/>
                        </a:rPr>
                        <a:t>Thromboembolic events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ea typeface="ＭＳ Ｐゴシック" pitchFamily="34" charset="-128"/>
                        </a:rPr>
                        <a:t>Estrogen: OR = 1.36; 95% CI: 1.01 to 1.86</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ea typeface="ＭＳ Ｐゴシック" pitchFamily="34" charset="-128"/>
                        </a:rPr>
                        <a:t>Combination: OR = 2.27; 95% CI: 1.72 to 3.02          High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525182">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ea typeface="ＭＳ Ｐゴシック" pitchFamily="34" charset="-128"/>
                        </a:rPr>
                        <a:t>Breast cancer</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ea typeface="ＭＳ Ｐゴシック" pitchFamily="34" charset="-128"/>
                        </a:rPr>
                        <a:t>(This evidence comes from the reference WHI (see citation), not this comparative effectiveness report, so there is no strength of evidence)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ea typeface="ＭＳ Ｐゴシック" pitchFamily="34" charset="-128"/>
                        </a:rPr>
                        <a:t>Estrogen: In the WHI*, is associated with reduced incidence of breast cancer in women who have had a hysterectomy when compared with placebo (HR = 0.77; 95% CI: 0.62 to 0.95), but subgroup analysis noted that the risk reduction was concentrated in women without benign breast disease or family history of breast cancer.  No risk reduction was seen in women at high risk for breast cancer.</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Calibri" pitchFamily="34" charset="0"/>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ea typeface="ＭＳ Ｐゴシック" pitchFamily="34" charset="-128"/>
                        </a:rPr>
                        <a:t>Combination: In the WHI†, is associated with more occurrences of invasive breast cancer than with placebo (HR = 1.25; 95% CI: 1.07 to 1.46), tumors more likely to have lymph node metastases (HR = 1.78; 95% CI: 1.23 to 1.58), and more breast cancer-related deaths (HR = 1.96; 95% CI: 1.00 to 4.04).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5" name="TextBox 4"/>
          <p:cNvSpPr txBox="1"/>
          <p:nvPr/>
        </p:nvSpPr>
        <p:spPr>
          <a:xfrm>
            <a:off x="228600" y="5791200"/>
            <a:ext cx="8686800" cy="954107"/>
          </a:xfrm>
          <a:prstGeom prst="rect">
            <a:avLst/>
          </a:prstGeom>
          <a:noFill/>
        </p:spPr>
        <p:txBody>
          <a:bodyPr wrap="square">
            <a:spAutoFit/>
          </a:bodyPr>
          <a:lstStyle/>
          <a:p>
            <a:r>
              <a:rPr lang="en-US" sz="1400" i="1" dirty="0">
                <a:latin typeface="Calibri" pitchFamily="34" charset="0"/>
              </a:rPr>
              <a:t>*Anderson GL, </a:t>
            </a:r>
            <a:r>
              <a:rPr lang="en-US" sz="1400" i="1" dirty="0" err="1">
                <a:latin typeface="Calibri" pitchFamily="34" charset="0"/>
              </a:rPr>
              <a:t>Chlebowski</a:t>
            </a:r>
            <a:r>
              <a:rPr lang="en-US" sz="1400" i="1" dirty="0">
                <a:latin typeface="Calibri" pitchFamily="34" charset="0"/>
              </a:rPr>
              <a:t> RT, </a:t>
            </a:r>
            <a:r>
              <a:rPr lang="en-US" sz="1400" i="1" dirty="0" err="1">
                <a:latin typeface="Calibri" pitchFamily="34" charset="0"/>
              </a:rPr>
              <a:t>Aragaki</a:t>
            </a:r>
            <a:r>
              <a:rPr lang="en-US" sz="1400" i="1" dirty="0">
                <a:latin typeface="Calibri" pitchFamily="34" charset="0"/>
              </a:rPr>
              <a:t> AK, et al. Lancet </a:t>
            </a:r>
            <a:r>
              <a:rPr lang="en-US" sz="1400" i="1" dirty="0" err="1">
                <a:latin typeface="Calibri" pitchFamily="34" charset="0"/>
              </a:rPr>
              <a:t>Oncol</a:t>
            </a:r>
            <a:r>
              <a:rPr lang="en-US" sz="1400" i="1" dirty="0">
                <a:latin typeface="Calibri" pitchFamily="34" charset="0"/>
              </a:rPr>
              <a:t> 2012 Mar 6 [</a:t>
            </a:r>
            <a:r>
              <a:rPr lang="en-US" sz="1400" i="1" dirty="0" err="1">
                <a:latin typeface="Calibri" pitchFamily="34" charset="0"/>
              </a:rPr>
              <a:t>Epub</a:t>
            </a:r>
            <a:r>
              <a:rPr lang="en-US" sz="1400" i="1" dirty="0">
                <a:latin typeface="Calibri" pitchFamily="34" charset="0"/>
              </a:rPr>
              <a:t> ahead of print]. PMID: 22401913. </a:t>
            </a:r>
          </a:p>
          <a:p>
            <a:r>
              <a:rPr lang="en-US" sz="1400" i="1" dirty="0">
                <a:latin typeface="Calibri" pitchFamily="34" charset="0"/>
              </a:rPr>
              <a:t>† </a:t>
            </a:r>
            <a:r>
              <a:rPr lang="en-US" sz="1400" i="1" dirty="0" err="1">
                <a:latin typeface="Calibri" pitchFamily="34" charset="0"/>
              </a:rPr>
              <a:t>Chlebowski</a:t>
            </a:r>
            <a:r>
              <a:rPr lang="en-US" sz="1400" i="1" dirty="0">
                <a:latin typeface="Calibri" pitchFamily="34" charset="0"/>
              </a:rPr>
              <a:t> RT, Anderson GL, </a:t>
            </a:r>
            <a:r>
              <a:rPr lang="en-US" sz="1400" i="1" dirty="0" err="1">
                <a:latin typeface="Calibri" pitchFamily="34" charset="0"/>
              </a:rPr>
              <a:t>Gass</a:t>
            </a:r>
            <a:r>
              <a:rPr lang="en-US" sz="1400" i="1" dirty="0">
                <a:latin typeface="Calibri" pitchFamily="34" charset="0"/>
              </a:rPr>
              <a:t> M, et al; WHI Investigators. JAMA 2010 ;304(15):1684-92. PMID: 20959578. </a:t>
            </a:r>
          </a:p>
          <a:p>
            <a:r>
              <a:rPr lang="en-US" sz="1400" i="1" dirty="0">
                <a:latin typeface="Calibri" pitchFamily="34" charset="0"/>
              </a:rPr>
              <a:t>95% CI = 95 percent confidence interval; HR = hazard ratio; OR = odds ratio; WHI = Women</a:t>
            </a:r>
            <a:r>
              <a:rPr lang="en-US" altLang="en-US" sz="1400" i="1" dirty="0">
                <a:latin typeface="Calibri" pitchFamily="34" charset="0"/>
              </a:rPr>
              <a:t>’</a:t>
            </a:r>
            <a:r>
              <a:rPr lang="en-US" sz="1400" i="1" dirty="0">
                <a:latin typeface="Calibri" pitchFamily="34" charset="0"/>
              </a:rPr>
              <a:t>s Health Initiative </a:t>
            </a:r>
          </a:p>
          <a:p>
            <a:endParaRPr lang="en-US" sz="1400" dirty="0">
              <a:latin typeface="Calibri" pitchFamily="34" charset="0"/>
            </a:endParaRPr>
          </a:p>
        </p:txBody>
      </p:sp>
      <p:sp>
        <p:nvSpPr>
          <p:cNvPr id="6" name="Rectangle 3"/>
          <p:cNvSpPr>
            <a:spLocks noChangeArrowheads="1"/>
          </p:cNvSpPr>
          <p:nvPr/>
        </p:nvSpPr>
        <p:spPr bwMode="auto">
          <a:xfrm>
            <a:off x="1423988" y="6477000"/>
            <a:ext cx="7720012"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defRPr/>
            </a:pPr>
            <a:r>
              <a:rPr lang="en-US" sz="1000" dirty="0" smtClean="0">
                <a:solidFill>
                  <a:srgbClr val="000000"/>
                </a:solidFill>
                <a:latin typeface="+mj-lt"/>
                <a:cs typeface="Times New Roman" charset="0"/>
              </a:rPr>
              <a:t>Crandall CC, Newberry SJ, </a:t>
            </a:r>
            <a:r>
              <a:rPr lang="en-US" sz="1000" dirty="0" err="1" smtClean="0">
                <a:solidFill>
                  <a:srgbClr val="000000"/>
                </a:solidFill>
                <a:latin typeface="+mj-lt"/>
                <a:cs typeface="Times New Roman" charset="0"/>
              </a:rPr>
              <a:t>Gellad</a:t>
            </a:r>
            <a:r>
              <a:rPr lang="en-US" sz="1000" dirty="0" smtClean="0">
                <a:solidFill>
                  <a:srgbClr val="000000"/>
                </a:solidFill>
                <a:latin typeface="+mj-lt"/>
                <a:cs typeface="Times New Roman" charset="0"/>
              </a:rPr>
              <a:t> WG, et al. Comparative Effectiveness Review No. 53. Available at: </a:t>
            </a:r>
            <a:r>
              <a:rPr lang="en-US" sz="1000" u="sng" dirty="0" smtClean="0">
                <a:latin typeface="+mj-lt"/>
                <a:hlinkClick r:id="rId3"/>
              </a:rPr>
              <a:t>http://www.effectivehealthcare.ahrq.gov/ehc/products/160/1007/CER53_LowBoneDensity_FinalReport_20120823.pdf</a:t>
            </a:r>
            <a:r>
              <a:rPr lang="en-US" sz="1000" dirty="0" smtClean="0">
                <a:latin typeface="+mj-lt"/>
              </a:rPr>
              <a:t> </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68"/>
          <p:cNvSpPr txBox="1">
            <a:spLocks noChangeArrowheads="1"/>
          </p:cNvSpPr>
          <p:nvPr/>
        </p:nvSpPr>
        <p:spPr bwMode="auto">
          <a:xfrm>
            <a:off x="457200" y="14478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290513" indent="-290513" eaLnBrk="0" hangingPunct="0">
              <a:tabLst>
                <a:tab pos="290513" algn="l"/>
                <a:tab pos="1204913" algn="l"/>
                <a:tab pos="2119313" algn="l"/>
                <a:tab pos="3033713" algn="l"/>
                <a:tab pos="3948113" algn="l"/>
                <a:tab pos="4862513" algn="l"/>
                <a:tab pos="5776913" algn="l"/>
                <a:tab pos="6691313" algn="l"/>
                <a:tab pos="7605713" algn="l"/>
                <a:tab pos="8520113" algn="l"/>
                <a:tab pos="9434513" algn="l"/>
                <a:tab pos="10348913" algn="l"/>
              </a:tabLst>
              <a:defRPr sz="2400">
                <a:solidFill>
                  <a:schemeClr val="tx1"/>
                </a:solidFill>
                <a:latin typeface="Arial" charset="0"/>
                <a:ea typeface="ＭＳ Ｐゴシック" charset="0"/>
                <a:cs typeface="ＭＳ Ｐゴシック" charset="0"/>
              </a:defRPr>
            </a:lvl1pPr>
            <a:lvl2pPr marL="742950" indent="-285750" eaLnBrk="0" hangingPunct="0">
              <a:tabLst>
                <a:tab pos="290513" algn="l"/>
                <a:tab pos="1204913" algn="l"/>
                <a:tab pos="2119313" algn="l"/>
                <a:tab pos="3033713" algn="l"/>
                <a:tab pos="3948113" algn="l"/>
                <a:tab pos="4862513" algn="l"/>
                <a:tab pos="5776913" algn="l"/>
                <a:tab pos="6691313" algn="l"/>
                <a:tab pos="7605713" algn="l"/>
                <a:tab pos="8520113" algn="l"/>
                <a:tab pos="9434513" algn="l"/>
                <a:tab pos="10348913" algn="l"/>
              </a:tabLst>
              <a:defRPr sz="2400">
                <a:solidFill>
                  <a:schemeClr val="tx1"/>
                </a:solidFill>
                <a:latin typeface="Arial" charset="0"/>
                <a:ea typeface="ＭＳ Ｐゴシック" charset="0"/>
              </a:defRPr>
            </a:lvl2pPr>
            <a:lvl3pPr marL="1143000" indent="-228600" eaLnBrk="0" hangingPunct="0">
              <a:tabLst>
                <a:tab pos="290513" algn="l"/>
                <a:tab pos="1204913" algn="l"/>
                <a:tab pos="2119313" algn="l"/>
                <a:tab pos="3033713" algn="l"/>
                <a:tab pos="3948113" algn="l"/>
                <a:tab pos="4862513" algn="l"/>
                <a:tab pos="5776913" algn="l"/>
                <a:tab pos="6691313" algn="l"/>
                <a:tab pos="7605713" algn="l"/>
                <a:tab pos="8520113" algn="l"/>
                <a:tab pos="9434513" algn="l"/>
                <a:tab pos="10348913" algn="l"/>
              </a:tabLst>
              <a:defRPr sz="2400">
                <a:solidFill>
                  <a:schemeClr val="tx1"/>
                </a:solidFill>
                <a:latin typeface="Arial" charset="0"/>
                <a:ea typeface="ＭＳ Ｐゴシック" charset="0"/>
              </a:defRPr>
            </a:lvl3pPr>
            <a:lvl4pPr marL="1600200" indent="-228600" eaLnBrk="0" hangingPunct="0">
              <a:tabLst>
                <a:tab pos="290513" algn="l"/>
                <a:tab pos="1204913" algn="l"/>
                <a:tab pos="2119313" algn="l"/>
                <a:tab pos="3033713" algn="l"/>
                <a:tab pos="3948113" algn="l"/>
                <a:tab pos="4862513" algn="l"/>
                <a:tab pos="5776913" algn="l"/>
                <a:tab pos="6691313" algn="l"/>
                <a:tab pos="7605713" algn="l"/>
                <a:tab pos="8520113" algn="l"/>
                <a:tab pos="9434513" algn="l"/>
                <a:tab pos="10348913" algn="l"/>
              </a:tabLst>
              <a:defRPr sz="2400">
                <a:solidFill>
                  <a:schemeClr val="tx1"/>
                </a:solidFill>
                <a:latin typeface="Arial" charset="0"/>
                <a:ea typeface="ＭＳ Ｐゴシック" charset="0"/>
              </a:defRPr>
            </a:lvl4pPr>
            <a:lvl5pPr marL="2057400" indent="-228600" eaLnBrk="0" hangingPunct="0">
              <a:tabLst>
                <a:tab pos="290513" algn="l"/>
                <a:tab pos="1204913" algn="l"/>
                <a:tab pos="2119313" algn="l"/>
                <a:tab pos="3033713" algn="l"/>
                <a:tab pos="3948113" algn="l"/>
                <a:tab pos="4862513" algn="l"/>
                <a:tab pos="5776913" algn="l"/>
                <a:tab pos="6691313" algn="l"/>
                <a:tab pos="7605713" algn="l"/>
                <a:tab pos="8520113" algn="l"/>
                <a:tab pos="9434513" algn="l"/>
                <a:tab pos="10348913"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290513" algn="l"/>
                <a:tab pos="1204913" algn="l"/>
                <a:tab pos="2119313" algn="l"/>
                <a:tab pos="3033713" algn="l"/>
                <a:tab pos="3948113" algn="l"/>
                <a:tab pos="4862513" algn="l"/>
                <a:tab pos="5776913" algn="l"/>
                <a:tab pos="6691313" algn="l"/>
                <a:tab pos="7605713" algn="l"/>
                <a:tab pos="8520113" algn="l"/>
                <a:tab pos="9434513" algn="l"/>
                <a:tab pos="10348913"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290513" algn="l"/>
                <a:tab pos="1204913" algn="l"/>
                <a:tab pos="2119313" algn="l"/>
                <a:tab pos="3033713" algn="l"/>
                <a:tab pos="3948113" algn="l"/>
                <a:tab pos="4862513" algn="l"/>
                <a:tab pos="5776913" algn="l"/>
                <a:tab pos="6691313" algn="l"/>
                <a:tab pos="7605713" algn="l"/>
                <a:tab pos="8520113" algn="l"/>
                <a:tab pos="9434513" algn="l"/>
                <a:tab pos="10348913"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290513" algn="l"/>
                <a:tab pos="1204913" algn="l"/>
                <a:tab pos="2119313" algn="l"/>
                <a:tab pos="3033713" algn="l"/>
                <a:tab pos="3948113" algn="l"/>
                <a:tab pos="4862513" algn="l"/>
                <a:tab pos="5776913" algn="l"/>
                <a:tab pos="6691313" algn="l"/>
                <a:tab pos="7605713" algn="l"/>
                <a:tab pos="8520113" algn="l"/>
                <a:tab pos="9434513" algn="l"/>
                <a:tab pos="10348913"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290513" algn="l"/>
                <a:tab pos="1204913" algn="l"/>
                <a:tab pos="2119313" algn="l"/>
                <a:tab pos="3033713" algn="l"/>
                <a:tab pos="3948113" algn="l"/>
                <a:tab pos="4862513" algn="l"/>
                <a:tab pos="5776913" algn="l"/>
                <a:tab pos="6691313" algn="l"/>
                <a:tab pos="7605713" algn="l"/>
                <a:tab pos="8520113" algn="l"/>
                <a:tab pos="9434513" algn="l"/>
                <a:tab pos="10348913" algn="l"/>
              </a:tabLst>
              <a:defRPr sz="2400">
                <a:solidFill>
                  <a:schemeClr val="tx1"/>
                </a:solidFill>
                <a:latin typeface="Arial" charset="0"/>
                <a:ea typeface="ＭＳ Ｐゴシック" charset="0"/>
              </a:defRPr>
            </a:lvl9pPr>
          </a:lstStyle>
          <a:p>
            <a:pPr marL="0" indent="0" eaLnBrk="1" hangingPunct="1">
              <a:spcBef>
                <a:spcPts val="750"/>
              </a:spcBef>
              <a:defRPr/>
            </a:pPr>
            <a:r>
              <a:rPr lang="en-US" sz="2000" dirty="0" smtClean="0">
                <a:solidFill>
                  <a:srgbClr val="000000"/>
                </a:solidFill>
                <a:latin typeface="+mn-lt"/>
              </a:rPr>
              <a:t>These adverse effects are listed by the FDA but are not findings of the CER.</a:t>
            </a:r>
          </a:p>
          <a:p>
            <a:pPr eaLnBrk="1" hangingPunct="1">
              <a:spcBef>
                <a:spcPts val="750"/>
              </a:spcBef>
              <a:defRPr/>
            </a:pPr>
            <a:endParaRPr lang="en-US" sz="2000" dirty="0" smtClean="0">
              <a:solidFill>
                <a:srgbClr val="000000"/>
              </a:solidFill>
              <a:latin typeface="+mn-lt"/>
            </a:endParaRPr>
          </a:p>
        </p:txBody>
      </p:sp>
      <p:sp>
        <p:nvSpPr>
          <p:cNvPr id="71683" name="Rectangle 69"/>
          <p:cNvSpPr>
            <a:spLocks noChangeArrowheads="1"/>
          </p:cNvSpPr>
          <p:nvPr/>
        </p:nvSpPr>
        <p:spPr bwMode="auto">
          <a:xfrm>
            <a:off x="381000" y="6096000"/>
            <a:ext cx="8458200"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defRPr/>
            </a:pPr>
            <a:r>
              <a:rPr lang="en-US" sz="1000" dirty="0" smtClean="0">
                <a:solidFill>
                  <a:srgbClr val="000000"/>
                </a:solidFill>
                <a:latin typeface="+mj-lt"/>
                <a:cs typeface="Times New Roman" charset="0"/>
              </a:rPr>
              <a:t>Crandall CC, Newberry SJ, </a:t>
            </a:r>
            <a:r>
              <a:rPr lang="en-US" sz="1000" dirty="0" err="1" smtClean="0">
                <a:solidFill>
                  <a:srgbClr val="000000"/>
                </a:solidFill>
                <a:latin typeface="+mj-lt"/>
                <a:cs typeface="Times New Roman" charset="0"/>
              </a:rPr>
              <a:t>Gellad</a:t>
            </a:r>
            <a:r>
              <a:rPr lang="en-US" sz="1000" dirty="0" smtClean="0">
                <a:solidFill>
                  <a:srgbClr val="000000"/>
                </a:solidFill>
                <a:latin typeface="+mj-lt"/>
                <a:cs typeface="Times New Roman" charset="0"/>
              </a:rPr>
              <a:t> WG, et al. Comparative Effectiveness Review No. 53. Available at: </a:t>
            </a:r>
            <a:r>
              <a:rPr lang="en-US" sz="1000" u="sng" dirty="0" smtClean="0">
                <a:latin typeface="+mj-lt"/>
                <a:hlinkClick r:id="rId3"/>
              </a:rPr>
              <a:t>http://www.effectivehealthcare.ahrq.gov/ehc/products/160/1007/CER53_LowBoneDensity_FinalReport_20120823.pdf</a:t>
            </a:r>
            <a:r>
              <a:rPr lang="en-US" sz="1000" dirty="0" smtClean="0">
                <a:latin typeface="+mj-lt"/>
              </a:rPr>
              <a:t> </a:t>
            </a:r>
          </a:p>
        </p:txBody>
      </p:sp>
      <p:graphicFrame>
        <p:nvGraphicFramePr>
          <p:cNvPr id="138" name="Content Placeholder 3" descr="The adverse effects are presented in a table that lists the medications and the specific adverse effects.&#10;&#10;Alendronate, risedronate, and ibandronate are associated with musculoskeletal pain, hypocalcemia, osteonecrosis of the jaw, and severe irritation of the upper gastrointestinal mucosa.&#10;&#10;Zoledronic acid is associated with musculoskeletal pain, renal toxicity and failure, and atrial fibrillation.&#10;&#10;Denosumab is associated with hypocalcemia and osteonecrosis of the jaw.&#10;&#10;Teriparatide is associated with an increased risk of bone cancer.&#10;&#10;Symptoms of vitamin D toxicity include nausea, vomiting, anorexia, polyuria, constipation, weakness, and weight loss. Excessive vitamin D causes hypercalcemia, which can cause dementia, memory loss, and arrhythmias, as well as irreversible kidney damage and renal failure."/>
          <p:cNvGraphicFramePr>
            <a:graphicFrameLocks noGrp="1"/>
          </p:cNvGraphicFramePr>
          <p:nvPr/>
        </p:nvGraphicFramePr>
        <p:xfrm>
          <a:off x="457200" y="1981200"/>
          <a:ext cx="8229600" cy="3886201"/>
        </p:xfrm>
        <a:graphic>
          <a:graphicData uri="http://schemas.openxmlformats.org/drawingml/2006/table">
            <a:tbl>
              <a:tblPr/>
              <a:tblGrid>
                <a:gridCol w="1600200"/>
                <a:gridCol w="3697288"/>
                <a:gridCol w="2932112"/>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mn-lt"/>
                          <a:ea typeface="ＭＳ Ｐゴシック" charset="0"/>
                          <a:cs typeface="ＭＳ Ｐゴシック" charset="0"/>
                        </a:rPr>
                        <a:t>Medication</a:t>
                      </a: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984B5"/>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mn-lt"/>
                          <a:ea typeface="ＭＳ Ｐゴシック" charset="0"/>
                          <a:cs typeface="ＭＳ Ｐゴシック" charset="0"/>
                        </a:rPr>
                        <a:t>Adverse Effect(s)</a:t>
                      </a:r>
                    </a:p>
                  </a:txBody>
                  <a:tcPr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984B5"/>
                    </a:solidFill>
                  </a:tcPr>
                </a:tc>
                <a:tc hMerge="1">
                  <a:txBody>
                    <a:bodyPr/>
                    <a:lstStyle/>
                    <a:p>
                      <a:endParaRPr lang="en-US"/>
                    </a:p>
                  </a:txBody>
                  <a:tcPr/>
                </a:tc>
              </a:tr>
              <a:tr h="771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ea typeface="ＭＳ Ｐゴシック" charset="0"/>
                          <a:cs typeface="ＭＳ Ｐゴシック" charset="0"/>
                        </a:rPr>
                        <a:t>Alendronate, Risedronate, and Ibandronate</a:t>
                      </a:r>
                    </a:p>
                  </a:txBody>
                  <a:tcP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4D9E5"/>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a:ln>
                            <a:noFill/>
                          </a:ln>
                          <a:solidFill>
                            <a:srgbClr val="000000"/>
                          </a:solidFill>
                          <a:effectLst/>
                          <a:latin typeface="+mn-lt"/>
                          <a:ea typeface="ＭＳ Ｐゴシック" charset="0"/>
                          <a:cs typeface="ＭＳ Ｐゴシック" charset="0"/>
                        </a:rPr>
                        <a:t>Musculoskeletal pain</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a:ln>
                            <a:noFill/>
                          </a:ln>
                          <a:solidFill>
                            <a:srgbClr val="000000"/>
                          </a:solidFill>
                          <a:effectLst/>
                          <a:latin typeface="+mn-lt"/>
                          <a:ea typeface="ＭＳ Ｐゴシック" charset="0"/>
                          <a:cs typeface="ＭＳ Ｐゴシック" charset="0"/>
                        </a:rPr>
                        <a:t>Hypocalcemia</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a:ln>
                            <a:noFill/>
                          </a:ln>
                          <a:solidFill>
                            <a:srgbClr val="000000"/>
                          </a:solidFill>
                          <a:effectLst/>
                          <a:latin typeface="+mn-lt"/>
                          <a:ea typeface="ＭＳ Ｐゴシック" charset="0"/>
                          <a:cs typeface="ＭＳ Ｐゴシック" charset="0"/>
                        </a:rPr>
                        <a:t>Osteonecrosis of the jaw</a:t>
                      </a:r>
                    </a:p>
                  </a:txBody>
                  <a:tcPr horzOverflow="overflow">
                    <a:lnL w="28575" cap="flat" cmpd="sng" algn="ctr">
                      <a:solidFill>
                        <a:srgbClr val="FFFFFF"/>
                      </a:solidFill>
                      <a:prstDash val="solid"/>
                      <a:round/>
                      <a:headEnd type="none" w="med" len="med"/>
                      <a:tailEnd type="none" w="med" len="med"/>
                    </a:lnL>
                    <a:lnR w="12700" cap="flat" cmpd="sng" algn="ctr">
                      <a:solidFill>
                        <a:srgbClr val="000000">
                          <a:alpha val="0"/>
                        </a:srgbClr>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4D9E5"/>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a:ln>
                            <a:noFill/>
                          </a:ln>
                          <a:solidFill>
                            <a:srgbClr val="000000"/>
                          </a:solidFill>
                          <a:effectLst/>
                          <a:latin typeface="+mn-lt"/>
                          <a:ea typeface="ＭＳ Ｐゴシック" charset="0"/>
                          <a:cs typeface="ＭＳ Ｐゴシック" charset="0"/>
                        </a:rPr>
                        <a:t>Severe irritation of upper gastrointestinal mucosa</a:t>
                      </a:r>
                    </a:p>
                  </a:txBody>
                  <a:tcPr horzOverflow="overflow">
                    <a:lnL w="12700" cap="flat" cmpd="sng" algn="ctr">
                      <a:solidFill>
                        <a:srgbClr val="000000">
                          <a:alpha val="0"/>
                        </a:srgb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4D9E5"/>
                    </a:solidFill>
                  </a:tcPr>
                </a:tc>
              </a:tr>
              <a:tr h="533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ea typeface="ＭＳ Ｐゴシック" charset="0"/>
                          <a:cs typeface="ＭＳ Ｐゴシック" charset="0"/>
                        </a:rPr>
                        <a:t>Zoledronic acid</a:t>
                      </a:r>
                    </a:p>
                  </a:txBody>
                  <a:tcP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BEDF3"/>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a:ln>
                            <a:noFill/>
                          </a:ln>
                          <a:solidFill>
                            <a:srgbClr val="000000"/>
                          </a:solidFill>
                          <a:effectLst/>
                          <a:latin typeface="+mn-lt"/>
                          <a:ea typeface="ＭＳ Ｐゴシック" charset="0"/>
                          <a:cs typeface="ＭＳ Ｐゴシック" charset="0"/>
                        </a:rPr>
                        <a:t>Musculoskeletal pain</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a:ln>
                            <a:noFill/>
                          </a:ln>
                          <a:solidFill>
                            <a:srgbClr val="000000"/>
                          </a:solidFill>
                          <a:effectLst/>
                          <a:latin typeface="+mn-lt"/>
                          <a:ea typeface="ＭＳ Ｐゴシック" charset="0"/>
                          <a:cs typeface="ＭＳ Ｐゴシック" charset="0"/>
                        </a:rPr>
                        <a:t>Renal toxicity and acute renal failure</a:t>
                      </a:r>
                    </a:p>
                  </a:txBody>
                  <a:tcPr horzOverflow="overflow">
                    <a:lnL w="28575" cap="flat" cmpd="sng" algn="ctr">
                      <a:solidFill>
                        <a:srgbClr val="FFFFFF"/>
                      </a:solidFill>
                      <a:prstDash val="solid"/>
                      <a:round/>
                      <a:headEnd type="none" w="med" len="med"/>
                      <a:tailEnd type="none" w="med" len="med"/>
                    </a:lnL>
                    <a:lnR w="12700" cap="flat" cmpd="sng" algn="ctr">
                      <a:solidFill>
                        <a:srgbClr val="000000">
                          <a:alpha val="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B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mn-lt"/>
                        <a:ea typeface="ＭＳ Ｐゴシック" charset="0"/>
                        <a:cs typeface="ＭＳ Ｐゴシック" charset="0"/>
                      </a:endParaRPr>
                    </a:p>
                  </a:txBody>
                  <a:tcPr horzOverflow="overflow">
                    <a:lnL w="12700" cap="flat" cmpd="sng" algn="ctr">
                      <a:solidFill>
                        <a:srgbClr val="000000">
                          <a:alpha val="0"/>
                        </a:srgb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BEDF3"/>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ea typeface="ＭＳ Ｐゴシック" charset="0"/>
                          <a:cs typeface="ＭＳ Ｐゴシック" charset="0"/>
                        </a:rPr>
                        <a:t>Denosumab</a:t>
                      </a:r>
                    </a:p>
                  </a:txBody>
                  <a:tcP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4D9E5"/>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a:ln>
                            <a:noFill/>
                          </a:ln>
                          <a:solidFill>
                            <a:srgbClr val="000000"/>
                          </a:solidFill>
                          <a:effectLst/>
                          <a:latin typeface="+mn-lt"/>
                          <a:ea typeface="ＭＳ Ｐゴシック" charset="0"/>
                          <a:cs typeface="ＭＳ Ｐゴシック" charset="0"/>
                        </a:rPr>
                        <a:t>Hypocalcemia</a:t>
                      </a:r>
                    </a:p>
                  </a:txBody>
                  <a:tcPr horzOverflow="overflow">
                    <a:lnL w="28575" cap="flat" cmpd="sng" algn="ctr">
                      <a:solidFill>
                        <a:srgbClr val="FFFFFF"/>
                      </a:solidFill>
                      <a:prstDash val="solid"/>
                      <a:round/>
                      <a:headEnd type="none" w="med" len="med"/>
                      <a:tailEnd type="none" w="med" len="med"/>
                    </a:lnL>
                    <a:lnR w="12700" cap="flat" cmpd="sng" algn="ctr">
                      <a:solidFill>
                        <a:srgbClr val="000000">
                          <a:alpha val="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4D9E5"/>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a:ln>
                            <a:noFill/>
                          </a:ln>
                          <a:solidFill>
                            <a:srgbClr val="000000"/>
                          </a:solidFill>
                          <a:effectLst/>
                          <a:latin typeface="+mn-lt"/>
                          <a:ea typeface="ＭＳ Ｐゴシック" charset="0"/>
                          <a:cs typeface="ＭＳ Ｐゴシック" charset="0"/>
                        </a:rPr>
                        <a:t>Osteonecrosis of the jaw</a:t>
                      </a:r>
                    </a:p>
                  </a:txBody>
                  <a:tcPr horzOverflow="overflow">
                    <a:lnL w="12700" cap="flat" cmpd="sng" algn="ctr">
                      <a:solidFill>
                        <a:srgbClr val="000000">
                          <a:alpha val="0"/>
                        </a:srgb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4D9E5"/>
                    </a:solidFill>
                  </a:tcPr>
                </a:tc>
              </a:tr>
              <a:tr h="314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ea typeface="ＭＳ Ｐゴシック" charset="0"/>
                          <a:cs typeface="ＭＳ Ｐゴシック" charset="0"/>
                        </a:rPr>
                        <a:t>Teriparatide</a:t>
                      </a:r>
                    </a:p>
                  </a:txBody>
                  <a:tcP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BEDF3"/>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a:ln>
                            <a:noFill/>
                          </a:ln>
                          <a:solidFill>
                            <a:srgbClr val="000000"/>
                          </a:solidFill>
                          <a:effectLst/>
                          <a:latin typeface="+mn-lt"/>
                          <a:ea typeface="ＭＳ Ｐゴシック" charset="0"/>
                          <a:cs typeface="ＭＳ Ｐゴシック" charset="0"/>
                        </a:rPr>
                        <a:t>Increased risk of bone cancer</a:t>
                      </a:r>
                    </a:p>
                  </a:txBody>
                  <a:tcPr horzOverflow="overflow">
                    <a:lnL w="28575" cap="flat" cmpd="sng" algn="ctr">
                      <a:solidFill>
                        <a:srgbClr val="FFFFFF"/>
                      </a:solidFill>
                      <a:prstDash val="solid"/>
                      <a:round/>
                      <a:headEnd type="none" w="med" len="med"/>
                      <a:tailEnd type="none" w="med" len="med"/>
                    </a:lnL>
                    <a:lnR w="12700" cap="flat" cmpd="sng" algn="ctr">
                      <a:solidFill>
                        <a:srgbClr val="000000">
                          <a:alpha val="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BEDF3"/>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a:ln>
                          <a:noFill/>
                        </a:ln>
                        <a:solidFill>
                          <a:srgbClr val="000000"/>
                        </a:solidFill>
                        <a:effectLst/>
                        <a:latin typeface="+mn-lt"/>
                        <a:ea typeface="ＭＳ Ｐゴシック" charset="0"/>
                        <a:cs typeface="ＭＳ Ｐゴシック" charset="0"/>
                      </a:endParaRPr>
                    </a:p>
                  </a:txBody>
                  <a:tcPr horzOverflow="overflow">
                    <a:lnL w="12700" cap="flat" cmpd="sng" algn="ctr">
                      <a:solidFill>
                        <a:srgbClr val="000000">
                          <a:alpha val="0"/>
                        </a:srgb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BEDF3"/>
                    </a:solidFill>
                  </a:tcPr>
                </a:tc>
              </a:tr>
              <a:tr h="73183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ea typeface="ＭＳ Ｐゴシック" charset="0"/>
                          <a:cs typeface="ＭＳ Ｐゴシック" charset="0"/>
                        </a:rPr>
                        <a:t>Vitamin D</a:t>
                      </a:r>
                    </a:p>
                  </a:txBody>
                  <a:tcPr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4D9E5"/>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a:ln>
                            <a:noFill/>
                          </a:ln>
                          <a:solidFill>
                            <a:srgbClr val="000000"/>
                          </a:solidFill>
                          <a:effectLst/>
                          <a:latin typeface="+mn-lt"/>
                          <a:ea typeface="ＭＳ Ｐゴシック" charset="0"/>
                          <a:cs typeface="ＭＳ Ｐゴシック" charset="0"/>
                        </a:rPr>
                        <a:t>Signs of toxicity: nausea, vomiting, anorexia, polyuria, constipation, weakness, and weight loss</a:t>
                      </a:r>
                    </a:p>
                  </a:txBody>
                  <a:tcPr horzOverflow="overflow">
                    <a:lnL w="28575" cap="flat" cmpd="sng" algn="ctr">
                      <a:solidFill>
                        <a:srgbClr val="FFFFFF"/>
                      </a:solidFill>
                      <a:prstDash val="solid"/>
                      <a:round/>
                      <a:headEnd type="none" w="med" len="med"/>
                      <a:tailEnd type="none" w="med" len="med"/>
                    </a:lnL>
                    <a:lnR w="12700" cap="flat" cmpd="sng" algn="ctr">
                      <a:solidFill>
                        <a:srgbClr val="000000">
                          <a:alpha val="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4D9E5"/>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dirty="0">
                        <a:ln>
                          <a:noFill/>
                        </a:ln>
                        <a:solidFill>
                          <a:srgbClr val="000000"/>
                        </a:solidFill>
                        <a:effectLst/>
                        <a:latin typeface="+mn-lt"/>
                        <a:ea typeface="ＭＳ Ｐゴシック" charset="0"/>
                        <a:cs typeface="ＭＳ Ｐゴシック" charset="0"/>
                      </a:endParaRPr>
                    </a:p>
                  </a:txBody>
                  <a:tcPr horzOverflow="overflow">
                    <a:lnL w="12700" cap="flat" cmpd="sng" algn="ctr">
                      <a:solidFill>
                        <a:srgbClr val="000000">
                          <a:alpha val="0"/>
                        </a:srgb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4D9E5"/>
                    </a:solidFill>
                  </a:tcPr>
                </a:tc>
              </a:tr>
              <a:tr h="792163">
                <a:tc vMerge="1">
                  <a:txBody>
                    <a:bodyPr/>
                    <a:lstStyle/>
                    <a:p>
                      <a:endParaRPr lang="en-US"/>
                    </a:p>
                  </a:txBody>
                  <a:tcPr/>
                </a:tc>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a:ln>
                            <a:noFill/>
                          </a:ln>
                          <a:solidFill>
                            <a:srgbClr val="000000"/>
                          </a:solidFill>
                          <a:effectLst/>
                          <a:latin typeface="+mn-lt"/>
                          <a:ea typeface="ＭＳ Ｐゴシック" charset="0"/>
                          <a:cs typeface="ＭＳ Ｐゴシック" charset="0"/>
                        </a:rPr>
                        <a:t>By raising blood levels of calcium, excessive vitamin D can cause dementia, memory loss, and arrhythmias </a:t>
                      </a:r>
                    </a:p>
                  </a:txBody>
                  <a:tcPr horzOverflow="overflow">
                    <a:lnL w="28575" cap="flat" cmpd="sng" algn="ctr">
                      <a:solidFill>
                        <a:srgbClr val="FFFFFF"/>
                      </a:solidFill>
                      <a:prstDash val="solid"/>
                      <a:round/>
                      <a:headEnd type="none" w="med" len="med"/>
                      <a:tailEnd type="none" w="med" len="med"/>
                    </a:lnL>
                    <a:lnR w="12700" cap="flat" cmpd="sng" algn="ctr">
                      <a:solidFill>
                        <a:srgbClr val="000000">
                          <a:alpha val="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BEDF3"/>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a:ln>
                            <a:noFill/>
                          </a:ln>
                          <a:solidFill>
                            <a:srgbClr val="000000"/>
                          </a:solidFill>
                          <a:effectLst/>
                          <a:latin typeface="+mn-lt"/>
                          <a:ea typeface="ＭＳ Ｐゴシック" charset="0"/>
                          <a:cs typeface="ＭＳ Ｐゴシック" charset="0"/>
                        </a:rPr>
                        <a:t>Excess vitamin D can cause irreversible kidney damage and renal failure</a:t>
                      </a:r>
                    </a:p>
                  </a:txBody>
                  <a:tcPr horzOverflow="overflow">
                    <a:lnL w="12700" cap="flat" cmpd="sng" algn="ctr">
                      <a:solidFill>
                        <a:srgbClr val="000000">
                          <a:alpha val="0"/>
                        </a:srgb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BEDF3"/>
                    </a:solidFill>
                  </a:tcPr>
                </a:tc>
              </a:tr>
            </a:tbl>
          </a:graphicData>
        </a:graphic>
      </p:graphicFrame>
      <p:sp>
        <p:nvSpPr>
          <p:cNvPr id="85027" name="Title 1"/>
          <p:cNvSpPr>
            <a:spLocks noGrp="1"/>
          </p:cNvSpPr>
          <p:nvPr>
            <p:ph type="title"/>
          </p:nvPr>
        </p:nvSpPr>
        <p:spPr/>
        <p:txBody>
          <a:bodyPr/>
          <a:lstStyle/>
          <a:p>
            <a:r>
              <a:rPr lang="en-US" smtClean="0">
                <a:ea typeface="ＭＳ Ｐゴシック" pitchFamily="34" charset="-128"/>
              </a:rPr>
              <a:t>Additional possible adverse effects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ChangeArrowheads="1"/>
          </p:cNvSpPr>
          <p:nvPr/>
        </p:nvSpPr>
        <p:spPr bwMode="auto">
          <a:xfrm>
            <a:off x="533400" y="6074709"/>
            <a:ext cx="8382000"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defRPr/>
            </a:pPr>
            <a:r>
              <a:rPr lang="en-US" sz="1000" dirty="0" smtClean="0">
                <a:solidFill>
                  <a:srgbClr val="000000"/>
                </a:solidFill>
                <a:latin typeface="+mj-lt"/>
                <a:cs typeface="Times New Roman" charset="0"/>
              </a:rPr>
              <a:t>Crandall CC, Newberry SJ, </a:t>
            </a:r>
            <a:r>
              <a:rPr lang="en-US" sz="1000" dirty="0" err="1" smtClean="0">
                <a:solidFill>
                  <a:srgbClr val="000000"/>
                </a:solidFill>
                <a:latin typeface="+mj-lt"/>
                <a:cs typeface="Times New Roman" charset="0"/>
              </a:rPr>
              <a:t>Gellad</a:t>
            </a:r>
            <a:r>
              <a:rPr lang="en-US" sz="1000" dirty="0" smtClean="0">
                <a:solidFill>
                  <a:srgbClr val="000000"/>
                </a:solidFill>
                <a:latin typeface="+mj-lt"/>
                <a:cs typeface="Times New Roman" charset="0"/>
              </a:rPr>
              <a:t> WG, et al. Comparative Effectiveness Review No. 53. Available at: </a:t>
            </a:r>
            <a:r>
              <a:rPr lang="en-US" sz="1000" u="sng" dirty="0" smtClean="0">
                <a:latin typeface="+mj-lt"/>
                <a:hlinkClick r:id="rId3"/>
              </a:rPr>
              <a:t>http://www.effectivehealthcare.ahrq.gov/ehc/products/160/1007/CER53_LowBoneDensity_FinalReport_20120823.pdf</a:t>
            </a:r>
            <a:r>
              <a:rPr lang="en-US" sz="1000" dirty="0" smtClean="0">
                <a:latin typeface="+mj-lt"/>
              </a:rPr>
              <a:t> </a:t>
            </a:r>
          </a:p>
        </p:txBody>
      </p:sp>
      <p:sp>
        <p:nvSpPr>
          <p:cNvPr id="87042" name="Title 1"/>
          <p:cNvSpPr>
            <a:spLocks noGrp="1"/>
          </p:cNvSpPr>
          <p:nvPr>
            <p:ph type="title"/>
          </p:nvPr>
        </p:nvSpPr>
        <p:spPr/>
        <p:txBody>
          <a:bodyPr/>
          <a:lstStyle/>
          <a:p>
            <a:r>
              <a:rPr lang="en-US" sz="3600" dirty="0" smtClean="0">
                <a:ea typeface="ＭＳ Ｐゴシック" pitchFamily="34" charset="-128"/>
              </a:rPr>
              <a:t>Treatment monitoring, adherence, and persistence (1 of 3)</a:t>
            </a:r>
          </a:p>
        </p:txBody>
      </p:sp>
      <p:sp>
        <p:nvSpPr>
          <p:cNvPr id="87043" name="Content Placeholder 2"/>
          <p:cNvSpPr>
            <a:spLocks noGrp="1"/>
          </p:cNvSpPr>
          <p:nvPr>
            <p:ph idx="1"/>
          </p:nvPr>
        </p:nvSpPr>
        <p:spPr>
          <a:xfrm>
            <a:off x="457200" y="1646238"/>
            <a:ext cx="8229600" cy="4525962"/>
          </a:xfrm>
        </p:spPr>
        <p:txBody>
          <a:bodyPr/>
          <a:lstStyle/>
          <a:p>
            <a:r>
              <a:rPr lang="en-US" sz="2000" dirty="0" smtClean="0">
                <a:ea typeface="ＭＳ Ｐゴシック" pitchFamily="34" charset="-128"/>
              </a:rPr>
              <a:t>The evidence to date has not clarified the value of BMD monitoring to assess treatment effectiveness. According to indirect evidence, even patients who continue to lose BMD during therapy experience statistically and clinically significant reductions in fracture risk</a:t>
            </a:r>
          </a:p>
          <a:p>
            <a:pPr lvl="1"/>
            <a:r>
              <a:rPr lang="en-US" sz="1600" dirty="0" smtClean="0">
                <a:ea typeface="ＭＳ Ｐゴシック" pitchFamily="34" charset="-128"/>
              </a:rPr>
              <a:t>Strength of Evidence: High</a:t>
            </a:r>
          </a:p>
          <a:p>
            <a:r>
              <a:rPr lang="en-US" sz="2000" dirty="0" smtClean="0">
                <a:ea typeface="ＭＳ Ｐゴシック" pitchFamily="34" charset="-128"/>
              </a:rPr>
              <a:t>One large randomized controlled trial (RCT) showed that after 5 years of initial alendronate therapy, an additional 5 years of therapy continued to reduce vertebral fracture risk.</a:t>
            </a:r>
            <a:r>
              <a:rPr lang="en-US" sz="2000" dirty="0">
                <a:ea typeface="ＭＳ Ｐゴシック" pitchFamily="34" charset="-128"/>
              </a:rPr>
              <a:t> </a:t>
            </a:r>
            <a:r>
              <a:rPr lang="en-US" sz="2000" dirty="0" smtClean="0">
                <a:ea typeface="ＭＳ Ｐゴシック" pitchFamily="34" charset="-128"/>
              </a:rPr>
              <a:t>Continued reduction in </a:t>
            </a:r>
            <a:r>
              <a:rPr lang="en-US" sz="2000" dirty="0" err="1" smtClean="0">
                <a:ea typeface="ＭＳ Ｐゴシック" pitchFamily="34" charset="-128"/>
              </a:rPr>
              <a:t>nonvertebral</a:t>
            </a:r>
            <a:r>
              <a:rPr lang="en-US" sz="2000" dirty="0" smtClean="0">
                <a:ea typeface="ＭＳ Ｐゴシック" pitchFamily="34" charset="-128"/>
              </a:rPr>
              <a:t> fracture risk was found at 10 years (in post-hoc analysis) in:</a:t>
            </a:r>
          </a:p>
          <a:p>
            <a:pPr lvl="1"/>
            <a:r>
              <a:rPr lang="en-US" sz="1600" dirty="0" smtClean="0">
                <a:ea typeface="ＭＳ Ｐゴシック" pitchFamily="34" charset="-128"/>
              </a:rPr>
              <a:t>Women who had osteoporosis (T-scores were less than -2.5) after 5 years of treatment </a:t>
            </a:r>
            <a:r>
              <a:rPr lang="en-US" sz="1600" dirty="0">
                <a:ea typeface="ＭＳ Ｐゴシック" pitchFamily="34" charset="-128"/>
              </a:rPr>
              <a:t>(Strength of Evidence: Moderate)</a:t>
            </a:r>
          </a:p>
          <a:p>
            <a:pPr lvl="1"/>
            <a:r>
              <a:rPr lang="en-US" sz="1600" dirty="0" smtClean="0">
                <a:ea typeface="ＭＳ Ｐゴシック" pitchFamily="34" charset="-128"/>
              </a:rPr>
              <a:t>Women with prevalent vertebral fractures after 5 years of </a:t>
            </a:r>
            <a:r>
              <a:rPr lang="en-US" sz="1600" dirty="0">
                <a:ea typeface="ＭＳ Ｐゴシック" pitchFamily="34" charset="-128"/>
              </a:rPr>
              <a:t>treatment (Strength of Evidence: </a:t>
            </a:r>
            <a:r>
              <a:rPr lang="en-US" sz="1600" dirty="0" smtClean="0">
                <a:ea typeface="ＭＳ Ｐゴシック" pitchFamily="34" charset="-128"/>
              </a:rPr>
              <a:t>Moderate)</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ChangeArrowheads="1"/>
          </p:cNvSpPr>
          <p:nvPr/>
        </p:nvSpPr>
        <p:spPr bwMode="auto">
          <a:xfrm>
            <a:off x="533400" y="6019800"/>
            <a:ext cx="8382000"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defRPr/>
            </a:pPr>
            <a:r>
              <a:rPr lang="en-US" sz="1000" dirty="0" smtClean="0">
                <a:solidFill>
                  <a:srgbClr val="000000"/>
                </a:solidFill>
                <a:latin typeface="+mj-lt"/>
                <a:cs typeface="Times New Roman" charset="0"/>
              </a:rPr>
              <a:t>Crandall CC, Newberry SJ, </a:t>
            </a:r>
            <a:r>
              <a:rPr lang="en-US" sz="1000" dirty="0" err="1" smtClean="0">
                <a:solidFill>
                  <a:srgbClr val="000000"/>
                </a:solidFill>
                <a:latin typeface="+mj-lt"/>
                <a:cs typeface="Times New Roman" charset="0"/>
              </a:rPr>
              <a:t>Gellad</a:t>
            </a:r>
            <a:r>
              <a:rPr lang="en-US" sz="1000" dirty="0" smtClean="0">
                <a:solidFill>
                  <a:srgbClr val="000000"/>
                </a:solidFill>
                <a:latin typeface="+mj-lt"/>
                <a:cs typeface="Times New Roman" charset="0"/>
              </a:rPr>
              <a:t> WG, et al. Comparative Effectiveness Review No. 53. Available at: </a:t>
            </a:r>
            <a:r>
              <a:rPr lang="en-US" sz="1000" u="sng" dirty="0" smtClean="0">
                <a:latin typeface="+mj-lt"/>
                <a:hlinkClick r:id="rId3"/>
              </a:rPr>
              <a:t>http://www.effectivehealthcare.ahrq.gov/ehc/products/160/1007/CER53_LowBoneDensity_FinalReport_20120823.pdf</a:t>
            </a:r>
            <a:r>
              <a:rPr lang="en-US" sz="1000" dirty="0" smtClean="0">
                <a:latin typeface="+mj-lt"/>
              </a:rPr>
              <a:t> </a:t>
            </a:r>
          </a:p>
        </p:txBody>
      </p:sp>
      <p:sp>
        <p:nvSpPr>
          <p:cNvPr id="89090" name="Title 1"/>
          <p:cNvSpPr>
            <a:spLocks noGrp="1"/>
          </p:cNvSpPr>
          <p:nvPr>
            <p:ph type="title"/>
          </p:nvPr>
        </p:nvSpPr>
        <p:spPr/>
        <p:txBody>
          <a:bodyPr/>
          <a:lstStyle/>
          <a:p>
            <a:r>
              <a:rPr lang="en-US" sz="3600" smtClean="0">
                <a:ea typeface="ＭＳ Ｐゴシック" pitchFamily="34" charset="-128"/>
              </a:rPr>
              <a:t>Treatment monitoring, adherence, and persistence (2 of 3)</a:t>
            </a:r>
          </a:p>
        </p:txBody>
      </p:sp>
      <p:sp>
        <p:nvSpPr>
          <p:cNvPr id="89091" name="Content Placeholder 2"/>
          <p:cNvSpPr>
            <a:spLocks noGrp="1"/>
          </p:cNvSpPr>
          <p:nvPr>
            <p:ph idx="1"/>
          </p:nvPr>
        </p:nvSpPr>
        <p:spPr>
          <a:xfrm>
            <a:off x="457200" y="1722438"/>
            <a:ext cx="8229600" cy="4525962"/>
          </a:xfrm>
        </p:spPr>
        <p:txBody>
          <a:bodyPr/>
          <a:lstStyle/>
          <a:p>
            <a:r>
              <a:rPr lang="en-US" sz="2000" smtClean="0">
                <a:ea typeface="ＭＳ Ｐゴシック" pitchFamily="34" charset="-128"/>
              </a:rPr>
              <a:t>Decreased adherence to bisphosphonates is associated with an increased risk of fracture (vertebral, nonvertebral, or both)</a:t>
            </a:r>
          </a:p>
          <a:p>
            <a:pPr lvl="1"/>
            <a:r>
              <a:rPr lang="en-US" sz="1600" smtClean="0">
                <a:ea typeface="ＭＳ Ｐゴシック" pitchFamily="34" charset="-128"/>
              </a:rPr>
              <a:t>Strength of Evidence: Moderate</a:t>
            </a:r>
          </a:p>
          <a:p>
            <a:r>
              <a:rPr lang="en-US" sz="2000" smtClean="0">
                <a:ea typeface="ＭＳ Ｐゴシック" pitchFamily="34" charset="-128"/>
              </a:rPr>
              <a:t>In general, RCTs examining bisphosphonates report high levels of adherence (majority over 90%), and trials with raloxifene had adherence rates of 65 to 70 percent</a:t>
            </a:r>
          </a:p>
          <a:p>
            <a:pPr lvl="1"/>
            <a:r>
              <a:rPr lang="en-US" sz="1600" smtClean="0">
                <a:ea typeface="ＭＳ Ｐゴシック" pitchFamily="34" charset="-128"/>
              </a:rPr>
              <a:t>Strength of Evidence: Moderate</a:t>
            </a:r>
          </a:p>
          <a:p>
            <a:r>
              <a:rPr lang="en-US" sz="2000" smtClean="0">
                <a:ea typeface="ＭＳ Ｐゴシック" pitchFamily="34" charset="-128"/>
              </a:rPr>
              <a:t>However, observational studies of patients taking bisphosphonates in combination with calcium and vitamin D show that adherence and persistence with the treatment regimen are poor</a:t>
            </a:r>
          </a:p>
          <a:p>
            <a:pPr lvl="1"/>
            <a:r>
              <a:rPr lang="en-US" sz="1600" smtClean="0">
                <a:ea typeface="ＭＳ Ｐゴシック" pitchFamily="34" charset="-128"/>
              </a:rPr>
              <a:t>Strength of Evidence: High</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ChangeArrowheads="1"/>
          </p:cNvSpPr>
          <p:nvPr/>
        </p:nvSpPr>
        <p:spPr bwMode="auto">
          <a:xfrm>
            <a:off x="555308" y="6112809"/>
            <a:ext cx="8405812"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defRPr/>
            </a:pPr>
            <a:r>
              <a:rPr lang="en-US" sz="1000" dirty="0" smtClean="0">
                <a:solidFill>
                  <a:srgbClr val="000000"/>
                </a:solidFill>
                <a:latin typeface="+mj-lt"/>
                <a:cs typeface="Times New Roman" charset="0"/>
              </a:rPr>
              <a:t>Crandall CC, Newberry SJ, </a:t>
            </a:r>
            <a:r>
              <a:rPr lang="en-US" sz="1000" dirty="0" err="1" smtClean="0">
                <a:solidFill>
                  <a:srgbClr val="000000"/>
                </a:solidFill>
                <a:latin typeface="+mj-lt"/>
                <a:cs typeface="Times New Roman" charset="0"/>
              </a:rPr>
              <a:t>Gellad</a:t>
            </a:r>
            <a:r>
              <a:rPr lang="en-US" sz="1000" dirty="0" smtClean="0">
                <a:solidFill>
                  <a:srgbClr val="000000"/>
                </a:solidFill>
                <a:latin typeface="+mj-lt"/>
                <a:cs typeface="Times New Roman" charset="0"/>
              </a:rPr>
              <a:t> WG, et al. Comparative Effectiveness Review No. 53. Available at: </a:t>
            </a:r>
            <a:r>
              <a:rPr lang="en-US" sz="1000" u="sng" dirty="0" smtClean="0">
                <a:latin typeface="+mj-lt"/>
                <a:hlinkClick r:id="rId3"/>
              </a:rPr>
              <a:t>http://www.effectivehealthcare.ahrq.gov/ehc/products/160/1007/CER53_LowBoneDensity_FinalReport_20120823.pdf</a:t>
            </a:r>
            <a:r>
              <a:rPr lang="en-US" sz="1000" dirty="0" smtClean="0">
                <a:latin typeface="+mj-lt"/>
              </a:rPr>
              <a:t> </a:t>
            </a:r>
          </a:p>
        </p:txBody>
      </p:sp>
      <p:sp>
        <p:nvSpPr>
          <p:cNvPr id="91138" name="Title 1"/>
          <p:cNvSpPr>
            <a:spLocks noGrp="1"/>
          </p:cNvSpPr>
          <p:nvPr>
            <p:ph type="title"/>
          </p:nvPr>
        </p:nvSpPr>
        <p:spPr/>
        <p:txBody>
          <a:bodyPr/>
          <a:lstStyle/>
          <a:p>
            <a:r>
              <a:rPr lang="en-US" sz="3600" smtClean="0">
                <a:ea typeface="ＭＳ Ｐゴシック" pitchFamily="34" charset="-128"/>
              </a:rPr>
              <a:t>Treatment monitoring, adherence, and persistence (3 of 3)</a:t>
            </a:r>
          </a:p>
        </p:txBody>
      </p:sp>
      <p:sp>
        <p:nvSpPr>
          <p:cNvPr id="91139" name="Content Placeholder 2"/>
          <p:cNvSpPr>
            <a:spLocks noGrp="1"/>
          </p:cNvSpPr>
          <p:nvPr>
            <p:ph idx="1"/>
          </p:nvPr>
        </p:nvSpPr>
        <p:spPr>
          <a:xfrm>
            <a:off x="457200" y="1646238"/>
            <a:ext cx="8229600" cy="4525962"/>
          </a:xfrm>
        </p:spPr>
        <p:txBody>
          <a:bodyPr/>
          <a:lstStyle/>
          <a:p>
            <a:r>
              <a:rPr lang="en-US" sz="1800" smtClean="0">
                <a:ea typeface="ＭＳ Ｐゴシック" pitchFamily="34" charset="-128"/>
              </a:rPr>
              <a:t>Observational studies show that adherence to therapy with bisphosphonates is improved with weekly regimens when compared with daily regimens.</a:t>
            </a:r>
          </a:p>
          <a:p>
            <a:pPr lvl="1"/>
            <a:r>
              <a:rPr lang="en-US" sz="1400" smtClean="0">
                <a:ea typeface="ＭＳ Ｐゴシック" pitchFamily="34" charset="-128"/>
              </a:rPr>
              <a:t>Strength of Evidence: High</a:t>
            </a:r>
          </a:p>
          <a:p>
            <a:pPr lvl="1"/>
            <a:r>
              <a:rPr lang="en-US" sz="1400" smtClean="0">
                <a:ea typeface="ＭＳ Ｐゴシック" pitchFamily="34" charset="-128"/>
              </a:rPr>
              <a:t>Evidence is lacking to evaluate comparative adherence to monthly versus weekly regimens.</a:t>
            </a:r>
          </a:p>
          <a:p>
            <a:r>
              <a:rPr lang="en-US" sz="1800" smtClean="0">
                <a:ea typeface="ＭＳ Ｐゴシック" pitchFamily="34" charset="-128"/>
              </a:rPr>
              <a:t>Observational studies show that other factors affecting adherence and persistence include, but are not limited to:</a:t>
            </a:r>
          </a:p>
          <a:p>
            <a:pPr lvl="1"/>
            <a:r>
              <a:rPr lang="en-US" sz="1400" smtClean="0">
                <a:ea typeface="ＭＳ Ｐゴシック" pitchFamily="34" charset="-128"/>
              </a:rPr>
              <a:t>Dosing frequency </a:t>
            </a:r>
          </a:p>
          <a:p>
            <a:pPr lvl="1"/>
            <a:r>
              <a:rPr lang="en-US" sz="1400" smtClean="0">
                <a:ea typeface="ＭＳ Ｐゴシック" pitchFamily="34" charset="-128"/>
              </a:rPr>
              <a:t>Side effects of medications </a:t>
            </a:r>
          </a:p>
          <a:p>
            <a:pPr lvl="1"/>
            <a:r>
              <a:rPr lang="en-US" sz="1400" smtClean="0">
                <a:ea typeface="ＭＳ Ｐゴシック" pitchFamily="34" charset="-128"/>
              </a:rPr>
              <a:t>Comorbid conditions</a:t>
            </a:r>
          </a:p>
          <a:p>
            <a:pPr lvl="1"/>
            <a:r>
              <a:rPr lang="en-US" sz="1400" smtClean="0">
                <a:ea typeface="ＭＳ Ｐゴシック" pitchFamily="34" charset="-128"/>
              </a:rPr>
              <a:t>Knowledge about osteoporosis</a:t>
            </a:r>
          </a:p>
          <a:p>
            <a:pPr lvl="1"/>
            <a:r>
              <a:rPr lang="en-US" sz="1400" smtClean="0">
                <a:ea typeface="ＭＳ Ｐゴシック" pitchFamily="34" charset="-128"/>
              </a:rPr>
              <a:t>Medication cost</a:t>
            </a:r>
          </a:p>
          <a:p>
            <a:r>
              <a:rPr lang="en-US" sz="1800" smtClean="0">
                <a:ea typeface="ＭＳ Ｐゴシック" pitchFamily="34" charset="-128"/>
              </a:rPr>
              <a:t>Age, previous history of fracture, and concomitant medication use do not appear to affect adherence or persistence</a:t>
            </a:r>
          </a:p>
          <a:p>
            <a:pPr lvl="1"/>
            <a:r>
              <a:rPr lang="en-US" sz="1400" smtClean="0">
                <a:ea typeface="ＭＳ Ｐゴシック" pitchFamily="34" charset="-128"/>
              </a:rPr>
              <a:t>Strength of Evidence: Moderate</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ChangeArrowheads="1"/>
          </p:cNvSpPr>
          <p:nvPr/>
        </p:nvSpPr>
        <p:spPr bwMode="auto">
          <a:xfrm>
            <a:off x="433388" y="6096000"/>
            <a:ext cx="8329612"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defRPr/>
            </a:pPr>
            <a:r>
              <a:rPr lang="en-US" sz="1000" dirty="0" smtClean="0">
                <a:solidFill>
                  <a:srgbClr val="000000"/>
                </a:solidFill>
                <a:latin typeface="+mj-lt"/>
                <a:cs typeface="Times New Roman" charset="0"/>
              </a:rPr>
              <a:t>Crandall CC, Newberry SJ, </a:t>
            </a:r>
            <a:r>
              <a:rPr lang="en-US" sz="1000" dirty="0" err="1" smtClean="0">
                <a:solidFill>
                  <a:srgbClr val="000000"/>
                </a:solidFill>
                <a:latin typeface="+mj-lt"/>
                <a:cs typeface="Times New Roman" charset="0"/>
              </a:rPr>
              <a:t>Gellad</a:t>
            </a:r>
            <a:r>
              <a:rPr lang="en-US" sz="1000" dirty="0" smtClean="0">
                <a:solidFill>
                  <a:srgbClr val="000000"/>
                </a:solidFill>
                <a:latin typeface="+mj-lt"/>
                <a:cs typeface="Times New Roman" charset="0"/>
              </a:rPr>
              <a:t> WG, et al. Comparative Effectiveness Review No. 53. Available at: </a:t>
            </a:r>
            <a:r>
              <a:rPr lang="en-US" sz="1000" u="sng" dirty="0" smtClean="0">
                <a:latin typeface="+mj-lt"/>
                <a:hlinkClick r:id="rId3"/>
              </a:rPr>
              <a:t>http://www.effectivehealthcare.ahrq.gov/ehc/products/160/1007/CER53_LowBoneDensity_FinalReport_20120823.pdf</a:t>
            </a:r>
            <a:r>
              <a:rPr lang="en-US" sz="1000" dirty="0" smtClean="0">
                <a:latin typeface="+mj-lt"/>
              </a:rPr>
              <a:t> </a:t>
            </a:r>
          </a:p>
        </p:txBody>
      </p:sp>
      <p:sp>
        <p:nvSpPr>
          <p:cNvPr id="93186" name="Title 1"/>
          <p:cNvSpPr>
            <a:spLocks noGrp="1"/>
          </p:cNvSpPr>
          <p:nvPr>
            <p:ph type="title"/>
          </p:nvPr>
        </p:nvSpPr>
        <p:spPr/>
        <p:txBody>
          <a:bodyPr/>
          <a:lstStyle/>
          <a:p>
            <a:r>
              <a:rPr lang="en-US" smtClean="0">
                <a:ea typeface="ＭＳ Ｐゴシック" pitchFamily="34" charset="-128"/>
              </a:rPr>
              <a:t>Conclusions (1 of 2)</a:t>
            </a:r>
          </a:p>
        </p:txBody>
      </p:sp>
      <p:sp>
        <p:nvSpPr>
          <p:cNvPr id="93187" name="Content Placeholder 2"/>
          <p:cNvSpPr>
            <a:spLocks noGrp="1"/>
          </p:cNvSpPr>
          <p:nvPr>
            <p:ph idx="1"/>
          </p:nvPr>
        </p:nvSpPr>
        <p:spPr/>
        <p:txBody>
          <a:bodyPr/>
          <a:lstStyle/>
          <a:p>
            <a:r>
              <a:rPr lang="en-US" sz="2000" dirty="0" smtClean="0">
                <a:ea typeface="ＭＳ Ｐゴシック" pitchFamily="34" charset="-128"/>
              </a:rPr>
              <a:t>The ability of medications to decrease fracture risk is most strongly established for postmenopausal women with osteoporosis (i.e., bone density scores in the osteoporosis range and/or pre-existing fractures)</a:t>
            </a:r>
          </a:p>
          <a:p>
            <a:r>
              <a:rPr lang="en-US" sz="2000" dirty="0" smtClean="0">
                <a:ea typeface="ＭＳ Ｐゴシック" pitchFamily="34" charset="-128"/>
              </a:rPr>
              <a:t>Bisphosphonates, </a:t>
            </a:r>
            <a:r>
              <a:rPr lang="en-US" sz="2000" dirty="0" err="1" smtClean="0">
                <a:ea typeface="ＭＳ Ｐゴシック" pitchFamily="34" charset="-128"/>
              </a:rPr>
              <a:t>denosumab</a:t>
            </a:r>
            <a:r>
              <a:rPr lang="en-US" sz="2000" dirty="0" smtClean="0">
                <a:ea typeface="ＭＳ Ｐゴシック" pitchFamily="34" charset="-128"/>
              </a:rPr>
              <a:t>, </a:t>
            </a:r>
            <a:r>
              <a:rPr lang="en-US" sz="2000" dirty="0" err="1" smtClean="0">
                <a:ea typeface="ＭＳ Ｐゴシック" pitchFamily="34" charset="-128"/>
              </a:rPr>
              <a:t>raloxifene</a:t>
            </a:r>
            <a:r>
              <a:rPr lang="en-US" sz="2000" dirty="0" smtClean="0">
                <a:ea typeface="ＭＳ Ｐゴシック" pitchFamily="34" charset="-128"/>
              </a:rPr>
              <a:t>, and </a:t>
            </a:r>
            <a:r>
              <a:rPr lang="en-US" sz="2000" dirty="0" err="1" smtClean="0">
                <a:ea typeface="ＭＳ Ｐゴシック" pitchFamily="34" charset="-128"/>
              </a:rPr>
              <a:t>teriparatide</a:t>
            </a:r>
            <a:r>
              <a:rPr lang="en-US" sz="2000" dirty="0" smtClean="0">
                <a:ea typeface="ＭＳ Ｐゴシック" pitchFamily="34" charset="-128"/>
              </a:rPr>
              <a:t> reduce vertebral fracture risk, but only alendronate, </a:t>
            </a:r>
            <a:r>
              <a:rPr lang="en-US" sz="2000" dirty="0" err="1" smtClean="0">
                <a:ea typeface="ＭＳ Ｐゴシック" pitchFamily="34" charset="-128"/>
              </a:rPr>
              <a:t>risedronate</a:t>
            </a:r>
            <a:r>
              <a:rPr lang="en-US" sz="2000" dirty="0" smtClean="0">
                <a:ea typeface="ＭＳ Ｐゴシック" pitchFamily="34" charset="-128"/>
              </a:rPr>
              <a:t>, </a:t>
            </a:r>
            <a:r>
              <a:rPr lang="en-US" sz="2000" dirty="0" err="1" smtClean="0">
                <a:ea typeface="ＭＳ Ｐゴシック" pitchFamily="34" charset="-128"/>
              </a:rPr>
              <a:t>zoledronic</a:t>
            </a:r>
            <a:r>
              <a:rPr lang="en-US" sz="2000" dirty="0" smtClean="0">
                <a:ea typeface="ＭＳ Ｐゴシック" pitchFamily="34" charset="-128"/>
              </a:rPr>
              <a:t> acid, and </a:t>
            </a:r>
            <a:r>
              <a:rPr lang="en-US" sz="2000" dirty="0" err="1" smtClean="0">
                <a:ea typeface="ＭＳ Ｐゴシック" pitchFamily="34" charset="-128"/>
              </a:rPr>
              <a:t>denosumab</a:t>
            </a:r>
            <a:r>
              <a:rPr lang="en-US" sz="2000" dirty="0" smtClean="0">
                <a:ea typeface="ＭＳ Ｐゴシック" pitchFamily="34" charset="-128"/>
              </a:rPr>
              <a:t> reduce hip fracture risk</a:t>
            </a:r>
          </a:p>
          <a:p>
            <a:r>
              <a:rPr lang="en-US" sz="2000" dirty="0" err="1" smtClean="0">
                <a:ea typeface="ＭＳ Ｐゴシック" pitchFamily="34" charset="-128"/>
              </a:rPr>
              <a:t>Raloxifene</a:t>
            </a:r>
            <a:r>
              <a:rPr lang="en-US" sz="2000" dirty="0" smtClean="0">
                <a:ea typeface="ＭＳ Ｐゴシック" pitchFamily="34" charset="-128"/>
              </a:rPr>
              <a:t> does not reduce the risk of hip or </a:t>
            </a:r>
            <a:r>
              <a:rPr lang="en-US" sz="2000" dirty="0" err="1" smtClean="0">
                <a:ea typeface="ＭＳ Ｐゴシック" pitchFamily="34" charset="-128"/>
              </a:rPr>
              <a:t>nonvertebral</a:t>
            </a:r>
            <a:r>
              <a:rPr lang="en-US" sz="2000" dirty="0" smtClean="0">
                <a:ea typeface="ＭＳ Ｐゴシック" pitchFamily="34" charset="-128"/>
              </a:rPr>
              <a:t> fractures</a:t>
            </a:r>
          </a:p>
          <a:p>
            <a:r>
              <a:rPr lang="en-US" sz="2000" dirty="0" smtClean="0">
                <a:ea typeface="ＭＳ Ｐゴシック" pitchFamily="34" charset="-128"/>
              </a:rPr>
              <a:t>Limited evidence supports a potential benefit for vitamin D and calcium (alone or in combination) in lowering fracture risk</a:t>
            </a:r>
          </a:p>
          <a:p>
            <a:r>
              <a:rPr lang="en-US" sz="2000" dirty="0" smtClean="0">
                <a:ea typeface="ＭＳ Ｐゴシック" pitchFamily="34" charset="-128"/>
              </a:rPr>
              <a:t>Studies to date are inadequate to provide estimates of the benefits or harms of exercise </a:t>
            </a:r>
            <a:r>
              <a:rPr lang="en-US" sz="2000" u="sng" dirty="0" smtClean="0">
                <a:ea typeface="ＭＳ Ｐゴシック" pitchFamily="34" charset="-128"/>
              </a:rPr>
              <a:t>in relation to fracture risk. </a:t>
            </a:r>
            <a:r>
              <a:rPr lang="en-US" sz="2000" dirty="0" smtClean="0">
                <a:ea typeface="ＭＳ Ｐゴシック" pitchFamily="34" charset="-128"/>
              </a:rPr>
              <a:t> (Exercise has been show to be beneficial for other disease conditions)</a:t>
            </a:r>
            <a:endParaRPr lang="en-US" sz="2000" u="sng" dirty="0" smtClean="0">
              <a:ea typeface="ＭＳ Ｐゴシック" pitchFamily="34" charset="-128"/>
            </a:endParaRPr>
          </a:p>
          <a:p>
            <a:endParaRPr lang="en-US" sz="2000" dirty="0" smtClean="0">
              <a:ea typeface="ＭＳ Ｐゴシック" pitchFamily="34" charset="-128"/>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smtClean="0">
                <a:ea typeface="ＭＳ Ｐゴシック" pitchFamily="34" charset="-128"/>
              </a:rPr>
              <a:t>Disclosure Information</a:t>
            </a:r>
          </a:p>
        </p:txBody>
      </p:sp>
      <p:graphicFrame>
        <p:nvGraphicFramePr>
          <p:cNvPr id="149644" name="Group 140"/>
          <p:cNvGraphicFramePr>
            <a:graphicFrameLocks noGrp="1"/>
          </p:cNvGraphicFramePr>
          <p:nvPr>
            <p:ph idx="1"/>
          </p:nvPr>
        </p:nvGraphicFramePr>
        <p:xfrm>
          <a:off x="193675" y="1533525"/>
          <a:ext cx="8769350" cy="4064000"/>
        </p:xfrm>
        <a:graphic>
          <a:graphicData uri="http://schemas.openxmlformats.org/drawingml/2006/table">
            <a:tbl>
              <a:tblPr/>
              <a:tblGrid>
                <a:gridCol w="2514600"/>
                <a:gridCol w="833438"/>
                <a:gridCol w="763587"/>
                <a:gridCol w="846138"/>
                <a:gridCol w="855662"/>
                <a:gridCol w="1181100"/>
                <a:gridCol w="838200"/>
                <a:gridCol w="936625"/>
              </a:tblGrid>
              <a:tr h="549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1"/>
                          </a:solidFill>
                          <a:effectLst/>
                          <a:latin typeface="Calibri" pitchFamily="34" charset="0"/>
                          <a:ea typeface="ＭＳ Ｐゴシック" pitchFamily="34" charset="-128"/>
                        </a:rPr>
                        <a:t>Program Disclosure Information</a:t>
                      </a:r>
                    </a:p>
                  </a:txBody>
                  <a:tcPr marT="45711" marB="4571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bg1"/>
                          </a:solidFill>
                          <a:effectLst/>
                          <a:latin typeface="Calibri" pitchFamily="34" charset="0"/>
                          <a:ea typeface="ＭＳ Ｐゴシック" pitchFamily="34" charset="-128"/>
                        </a:rPr>
                        <a:t>Advisory Board</a:t>
                      </a:r>
                    </a:p>
                  </a:txBody>
                  <a:tcPr marT="45711" marB="4571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bg1"/>
                          </a:solidFill>
                          <a:effectLst/>
                          <a:latin typeface="Calibri" pitchFamily="34" charset="0"/>
                          <a:ea typeface="ＭＳ Ｐゴシック" pitchFamily="34" charset="-128"/>
                        </a:rPr>
                        <a:t>Consultant</a:t>
                      </a:r>
                    </a:p>
                  </a:txBody>
                  <a:tcPr marT="45711" marB="4571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bg1"/>
                          </a:solidFill>
                          <a:effectLst/>
                          <a:latin typeface="Calibri" pitchFamily="34" charset="0"/>
                          <a:ea typeface="ＭＳ Ｐゴシック" pitchFamily="34" charset="-128"/>
                        </a:rPr>
                        <a:t>Grants/</a:t>
                      </a:r>
                      <a:br>
                        <a:rPr kumimoji="0" lang="en-US" sz="1000" b="0" i="0" u="none" strike="noStrike" cap="none" normalizeH="0" baseline="0" smtClean="0">
                          <a:ln>
                            <a:noFill/>
                          </a:ln>
                          <a:solidFill>
                            <a:schemeClr val="bg1"/>
                          </a:solidFill>
                          <a:effectLst/>
                          <a:latin typeface="Calibri" pitchFamily="34" charset="0"/>
                          <a:ea typeface="ＭＳ Ｐゴシック" pitchFamily="34" charset="-128"/>
                        </a:rPr>
                      </a:br>
                      <a:r>
                        <a:rPr kumimoji="0" lang="en-US" sz="1000" b="0" i="0" u="none" strike="noStrike" cap="none" normalizeH="0" baseline="0" smtClean="0">
                          <a:ln>
                            <a:noFill/>
                          </a:ln>
                          <a:solidFill>
                            <a:schemeClr val="bg1"/>
                          </a:solidFill>
                          <a:effectLst/>
                          <a:latin typeface="Calibri" pitchFamily="34" charset="0"/>
                          <a:ea typeface="ＭＳ Ｐゴシック" pitchFamily="34" charset="-128"/>
                        </a:rPr>
                        <a:t>Research</a:t>
                      </a:r>
                    </a:p>
                  </a:txBody>
                  <a:tcPr marT="45711" marB="4571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bg1"/>
                          </a:solidFill>
                          <a:effectLst/>
                          <a:latin typeface="Calibri" pitchFamily="34" charset="0"/>
                          <a:ea typeface="ＭＳ Ｐゴシック" pitchFamily="34" charset="-128"/>
                        </a:rPr>
                        <a:t>Salary/</a:t>
                      </a:r>
                      <a:br>
                        <a:rPr kumimoji="0" lang="en-US" sz="1000" b="0" i="0" u="none" strike="noStrike" cap="none" normalizeH="0" baseline="0" smtClean="0">
                          <a:ln>
                            <a:noFill/>
                          </a:ln>
                          <a:solidFill>
                            <a:schemeClr val="bg1"/>
                          </a:solidFill>
                          <a:effectLst/>
                          <a:latin typeface="Calibri" pitchFamily="34" charset="0"/>
                          <a:ea typeface="ＭＳ Ｐゴシック" pitchFamily="34" charset="-128"/>
                        </a:rPr>
                      </a:br>
                      <a:r>
                        <a:rPr kumimoji="0" lang="en-US" sz="1000" b="0" i="0" u="none" strike="noStrike" cap="none" normalizeH="0" baseline="0" smtClean="0">
                          <a:ln>
                            <a:noFill/>
                          </a:ln>
                          <a:solidFill>
                            <a:schemeClr val="bg1"/>
                          </a:solidFill>
                          <a:effectLst/>
                          <a:latin typeface="Calibri" pitchFamily="34" charset="0"/>
                          <a:ea typeface="ＭＳ Ｐゴシック" pitchFamily="34" charset="-128"/>
                        </a:rPr>
                        <a:t>Contractual</a:t>
                      </a:r>
                    </a:p>
                  </a:txBody>
                  <a:tcPr marT="45711" marB="4571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bg1"/>
                          </a:solidFill>
                          <a:effectLst/>
                          <a:latin typeface="Calibri" pitchFamily="34" charset="0"/>
                          <a:ea typeface="ＭＳ Ｐゴシック" pitchFamily="34" charset="-128"/>
                        </a:rPr>
                        <a:t>Supported Promotional Education</a:t>
                      </a:r>
                    </a:p>
                  </a:txBody>
                  <a:tcPr marT="45711" marB="4571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bg1"/>
                          </a:solidFill>
                          <a:effectLst/>
                          <a:latin typeface="Calibri" pitchFamily="34" charset="0"/>
                          <a:ea typeface="ＭＳ Ｐゴシック" pitchFamily="34" charset="-128"/>
                        </a:rPr>
                        <a:t>Stock/Shareholder</a:t>
                      </a:r>
                    </a:p>
                  </a:txBody>
                  <a:tcPr marT="45711" marB="4571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bg1"/>
                          </a:solidFill>
                          <a:effectLst/>
                          <a:latin typeface="Calibri" pitchFamily="34" charset="0"/>
                          <a:ea typeface="ＭＳ Ｐゴシック" pitchFamily="34" charset="-128"/>
                        </a:rPr>
                        <a:t>Other Financial Support</a:t>
                      </a:r>
                    </a:p>
                  </a:txBody>
                  <a:tcPr marT="45711" marB="4571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err="1" smtClean="0">
                          <a:ln>
                            <a:noFill/>
                          </a:ln>
                          <a:solidFill>
                            <a:schemeClr val="tx1"/>
                          </a:solidFill>
                          <a:effectLst/>
                          <a:latin typeface="Arial Narrow" pitchFamily="34" charset="0"/>
                          <a:ea typeface="ＭＳ Ｐゴシック" pitchFamily="34" charset="-128"/>
                        </a:rPr>
                        <a:t>Silvina</a:t>
                      </a:r>
                      <a:r>
                        <a:rPr kumimoji="0" lang="en-US" sz="900" b="0" i="0" u="none" strike="noStrike" cap="none" normalizeH="0" baseline="0" dirty="0" smtClean="0">
                          <a:ln>
                            <a:noFill/>
                          </a:ln>
                          <a:solidFill>
                            <a:schemeClr val="tx1"/>
                          </a:solidFill>
                          <a:effectLst/>
                          <a:latin typeface="Arial Narrow" pitchFamily="34" charset="0"/>
                          <a:ea typeface="ＭＳ Ｐゴシック" pitchFamily="34" charset="-128"/>
                        </a:rPr>
                        <a:t> Levis, MD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Narrow" pitchFamily="34" charset="0"/>
                          <a:ea typeface="ＭＳ Ｐゴシック" pitchFamily="34" charset="-128"/>
                        </a:rPr>
                        <a:t>Planner</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Narrow" pitchFamily="34" charset="0"/>
                          <a:ea typeface="ＭＳ Ｐゴシック" pitchFamily="34" charset="-128"/>
                        </a:rPr>
                        <a:t>None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Narrow" pitchFamily="34" charset="0"/>
                          <a:ea typeface="ＭＳ Ｐゴシック" pitchFamily="34" charset="-128"/>
                        </a:rPr>
                        <a:t>None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Narrow" pitchFamily="34" charset="0"/>
                          <a:ea typeface="ＭＳ Ｐゴシック" pitchFamily="34" charset="-128"/>
                        </a:rPr>
                        <a:t>None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Narrow" pitchFamily="34" charset="0"/>
                          <a:ea typeface="ＭＳ Ｐゴシック" pitchFamily="34" charset="-128"/>
                        </a:rPr>
                        <a:t>None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Narrow" pitchFamily="34" charset="0"/>
                          <a:ea typeface="ＭＳ Ｐゴシック" pitchFamily="34" charset="-128"/>
                        </a:rPr>
                        <a:t>None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Narrow" pitchFamily="34" charset="0"/>
                          <a:ea typeface="ＭＳ Ｐゴシック" pitchFamily="34" charset="-128"/>
                        </a:rPr>
                        <a:t>None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Narrow" pitchFamily="34" charset="0"/>
                          <a:ea typeface="ＭＳ Ｐゴシック" pitchFamily="34" charset="-128"/>
                        </a:rPr>
                        <a:t>None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Narrow" pitchFamily="34" charset="0"/>
                          <a:ea typeface="ＭＳ Ｐゴシック" pitchFamily="34" charset="-128"/>
                        </a:rPr>
                        <a:t>Carolyn LePage, PhD, ARNP </a:t>
                      </a:r>
                      <a:endParaRPr kumimoji="0" lang="en-US" sz="900" b="0" i="0" u="none" strike="noStrike" cap="none" normalizeH="0" baseline="0" smtClean="0">
                        <a:ln>
                          <a:noFill/>
                        </a:ln>
                        <a:solidFill>
                          <a:schemeClr val="tx1"/>
                        </a:solidFill>
                        <a:effectLst/>
                        <a:latin typeface="Arial Narrow"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Narrow" pitchFamily="34" charset="0"/>
                          <a:ea typeface="ＭＳ Ｐゴシック" pitchFamily="34" charset="-128"/>
                        </a:rPr>
                        <a:t>Planner</a:t>
                      </a:r>
                      <a:endParaRPr kumimoji="0" lang="en-US" sz="900" b="1" i="0" u="none" strike="noStrike" cap="none" normalizeH="0" baseline="0" smtClean="0">
                        <a:ln>
                          <a:noFill/>
                        </a:ln>
                        <a:solidFill>
                          <a:schemeClr val="tx1"/>
                        </a:solidFill>
                        <a:effectLst/>
                        <a:latin typeface="Arial Narrow" pitchFamily="34" charset="0"/>
                        <a:ea typeface="ＭＳ Ｐゴシック" pitchFamily="34" charset="-128"/>
                      </a:endParaRP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Narrow" pitchFamily="34" charset="0"/>
                          <a:ea typeface="ＭＳ Ｐゴシック" pitchFamily="34" charset="-128"/>
                        </a:rPr>
                        <a:t>None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Narrow" pitchFamily="34" charset="0"/>
                          <a:ea typeface="ＭＳ Ｐゴシック" pitchFamily="34" charset="-128"/>
                        </a:rPr>
                        <a:t>None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Narrow" pitchFamily="34" charset="0"/>
                          <a:ea typeface="ＭＳ Ｐゴシック" pitchFamily="34" charset="-128"/>
                        </a:rPr>
                        <a:t>None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Narrow" pitchFamily="34" charset="0"/>
                          <a:ea typeface="ＭＳ Ｐゴシック" pitchFamily="34" charset="-128"/>
                        </a:rPr>
                        <a:t>Barry University</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Narrow" pitchFamily="34" charset="0"/>
                          <a:ea typeface="ＭＳ Ｐゴシック" pitchFamily="34" charset="-128"/>
                        </a:rPr>
                        <a:t>None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Narrow" pitchFamily="34" charset="0"/>
                          <a:ea typeface="ＭＳ Ｐゴシック" pitchFamily="34" charset="-128"/>
                        </a:rPr>
                        <a:t>None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Narrow" pitchFamily="34" charset="0"/>
                          <a:ea typeface="ＭＳ Ｐゴシック" pitchFamily="34" charset="-128"/>
                        </a:rPr>
                        <a:t>None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Narrow" pitchFamily="34" charset="0"/>
                          <a:ea typeface="ＭＳ Ｐゴシック" pitchFamily="34" charset="-128"/>
                        </a:rPr>
                        <a:t>Heidi Wynn Maloni, PhD, ANP-BC </a:t>
                      </a:r>
                      <a:endParaRPr kumimoji="0" lang="en-US" sz="900" b="0" i="0" u="none" strike="noStrike" cap="none" normalizeH="0" baseline="0" smtClean="0">
                        <a:ln>
                          <a:noFill/>
                        </a:ln>
                        <a:solidFill>
                          <a:schemeClr val="tx1"/>
                        </a:solidFill>
                        <a:effectLst/>
                        <a:latin typeface="Arial Narrow"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Narrow" pitchFamily="34" charset="0"/>
                          <a:ea typeface="ＭＳ Ｐゴシック" pitchFamily="34" charset="-128"/>
                        </a:rPr>
                        <a:t>Planner</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900" b="0" i="0" u="none" strike="noStrike" cap="none" normalizeH="0" baseline="0" dirty="0" smtClean="0">
                          <a:ln>
                            <a:noFill/>
                          </a:ln>
                          <a:solidFill>
                            <a:schemeClr val="tx1"/>
                          </a:solidFill>
                          <a:effectLst/>
                          <a:latin typeface="Arial Narrow" pitchFamily="34" charset="0"/>
                          <a:ea typeface="ＭＳ Ｐゴシック" pitchFamily="34" charset="-128"/>
                        </a:rPr>
                        <a:t>Consensus Management</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Narrow" pitchFamily="34" charset="0"/>
                          <a:ea typeface="ＭＳ Ｐゴシック" pitchFamily="34" charset="-128"/>
                        </a:rPr>
                        <a:t>None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Narrow" pitchFamily="34" charset="0"/>
                          <a:ea typeface="ＭＳ Ｐゴシック" pitchFamily="34" charset="-128"/>
                        </a:rPr>
                        <a:t>None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Narrow" pitchFamily="34" charset="0"/>
                          <a:ea typeface="ＭＳ Ｐゴシック" pitchFamily="34" charset="-128"/>
                        </a:rPr>
                        <a:t>None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Narrow" pitchFamily="34" charset="0"/>
                          <a:ea typeface="ＭＳ Ｐゴシック" pitchFamily="34" charset="-128"/>
                        </a:rPr>
                        <a:t>None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Narrow" pitchFamily="34" charset="0"/>
                          <a:ea typeface="ＭＳ Ｐゴシック" pitchFamily="34" charset="-128"/>
                        </a:rPr>
                        <a:t>None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Narrow" pitchFamily="34" charset="0"/>
                          <a:ea typeface="ＭＳ Ｐゴシック" pitchFamily="34" charset="-128"/>
                        </a:rPr>
                        <a:t>None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Narrow" pitchFamily="34" charset="0"/>
                          <a:ea typeface="ＭＳ Ｐゴシック" pitchFamily="34" charset="-128"/>
                        </a:rPr>
                        <a:t>Carolyn J Crandall, MD, MS </a:t>
                      </a:r>
                      <a:endParaRPr kumimoji="0" lang="en-US" sz="900" b="0" i="0" u="none" strike="noStrike" cap="none" normalizeH="0" baseline="0" dirty="0" smtClean="0">
                        <a:ln>
                          <a:noFill/>
                        </a:ln>
                        <a:solidFill>
                          <a:schemeClr val="tx1"/>
                        </a:solidFill>
                        <a:effectLst/>
                        <a:latin typeface="Arial Narrow"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Narrow" pitchFamily="34" charset="0"/>
                          <a:ea typeface="ＭＳ Ｐゴシック" pitchFamily="34" charset="-128"/>
                        </a:rPr>
                        <a:t>Reviewer</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Narrow" pitchFamily="34" charset="0"/>
                          <a:ea typeface="ＭＳ Ｐゴシック" pitchFamily="34" charset="-128"/>
                        </a:rPr>
                        <a:t>None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Narrow" pitchFamily="34" charset="0"/>
                          <a:ea typeface="ＭＳ Ｐゴシック" pitchFamily="34" charset="-128"/>
                        </a:rPr>
                        <a:t>None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Narrow" pitchFamily="34" charset="0"/>
                          <a:ea typeface="ＭＳ Ｐゴシック" pitchFamily="34" charset="-128"/>
                        </a:rPr>
                        <a:t>None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Narrow" pitchFamily="34" charset="0"/>
                          <a:ea typeface="ＭＳ Ｐゴシック" pitchFamily="34" charset="-128"/>
                        </a:rPr>
                        <a:t>None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Narrow" pitchFamily="34" charset="0"/>
                          <a:ea typeface="ＭＳ Ｐゴシック" pitchFamily="34" charset="-128"/>
                        </a:rPr>
                        <a:t>None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Narrow" pitchFamily="34" charset="0"/>
                          <a:ea typeface="ＭＳ Ｐゴシック" pitchFamily="34" charset="-128"/>
                        </a:rPr>
                        <a:t>None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Narrow" pitchFamily="34" charset="0"/>
                          <a:ea typeface="ＭＳ Ｐゴシック" pitchFamily="34" charset="-128"/>
                        </a:rPr>
                        <a:t>None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Narrow" pitchFamily="34" charset="0"/>
                          <a:ea typeface="ＭＳ Ｐゴシック" pitchFamily="34" charset="-128"/>
                        </a:rPr>
                        <a:t>Joyce M Knestrick, PhD, CRNP, FAANP </a:t>
                      </a:r>
                      <a:endParaRPr kumimoji="0" lang="en-US" sz="900" b="0" i="0" u="none" strike="noStrike" cap="none" normalizeH="0" baseline="0" smtClean="0">
                        <a:ln>
                          <a:noFill/>
                        </a:ln>
                        <a:solidFill>
                          <a:schemeClr val="tx1"/>
                        </a:solidFill>
                        <a:effectLst/>
                        <a:latin typeface="Arial Narrow"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Narrow" pitchFamily="34" charset="0"/>
                          <a:ea typeface="ＭＳ Ｐゴシック" pitchFamily="34" charset="-128"/>
                        </a:rPr>
                        <a:t>Reviewer</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Narrow" pitchFamily="34" charset="0"/>
                          <a:ea typeface="ＭＳ Ｐゴシック" pitchFamily="34" charset="-128"/>
                        </a:rPr>
                        <a:t>None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Narrow" pitchFamily="34" charset="0"/>
                          <a:ea typeface="ＭＳ Ｐゴシック" pitchFamily="34" charset="-128"/>
                        </a:rPr>
                        <a:t>None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Narrow" pitchFamily="34" charset="0"/>
                          <a:ea typeface="ＭＳ Ｐゴシック" pitchFamily="34" charset="-128"/>
                        </a:rPr>
                        <a:t>None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Narrow" pitchFamily="34" charset="0"/>
                          <a:ea typeface="ＭＳ Ｐゴシック" pitchFamily="34" charset="-128"/>
                        </a:rPr>
                        <a:t>None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Narrow" pitchFamily="34" charset="0"/>
                          <a:ea typeface="ＭＳ Ｐゴシック" pitchFamily="34" charset="-128"/>
                        </a:rPr>
                        <a:t>None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Narrow" pitchFamily="34" charset="0"/>
                          <a:ea typeface="ＭＳ Ｐゴシック" pitchFamily="34" charset="-128"/>
                        </a:rPr>
                        <a:t>None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Narrow" pitchFamily="34" charset="0"/>
                          <a:ea typeface="ＭＳ Ｐゴシック" pitchFamily="34" charset="-128"/>
                        </a:rPr>
                        <a:t>None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914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Narrow" pitchFamily="34" charset="0"/>
                          <a:ea typeface="ＭＳ Ｐゴシック" pitchFamily="34" charset="-128"/>
                        </a:rPr>
                        <a:t>Kathleen A Jarvis, MS, RN, CCM </a:t>
                      </a:r>
                      <a:endParaRPr kumimoji="0" lang="en-US" sz="900" b="0" i="0" u="none" strike="noStrike" cap="none" normalizeH="0" baseline="0" dirty="0" smtClean="0">
                        <a:ln>
                          <a:noFill/>
                        </a:ln>
                        <a:solidFill>
                          <a:schemeClr val="tx1"/>
                        </a:solidFill>
                        <a:effectLst/>
                        <a:latin typeface="Arial Narrow"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Narrow" pitchFamily="34" charset="0"/>
                          <a:ea typeface="ＭＳ Ｐゴシック" pitchFamily="34" charset="-128"/>
                        </a:rPr>
                        <a:t>Reviewer</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Narrow" pitchFamily="34" charset="0"/>
                          <a:ea typeface="ＭＳ Ｐゴシック" pitchFamily="34" charset="-128"/>
                        </a:rPr>
                        <a:t>None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Narrow" pitchFamily="34" charset="0"/>
                          <a:ea typeface="ＭＳ Ｐゴシック" pitchFamily="34" charset="-128"/>
                        </a:rPr>
                        <a:t>None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Narrow" pitchFamily="34" charset="0"/>
                          <a:ea typeface="ＭＳ Ｐゴシック" pitchFamily="34" charset="-128"/>
                        </a:rPr>
                        <a:t>None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Narrow" pitchFamily="34" charset="0"/>
                          <a:ea typeface="ＭＳ Ｐゴシック" pitchFamily="34" charset="-128"/>
                        </a:rPr>
                        <a:t>None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900" b="0" i="0" u="none" strike="noStrike" cap="none" normalizeH="0" baseline="0" dirty="0" smtClean="0">
                          <a:ln>
                            <a:noFill/>
                          </a:ln>
                          <a:solidFill>
                            <a:schemeClr val="tx1"/>
                          </a:solidFill>
                          <a:effectLst/>
                          <a:latin typeface="Arial Narrow" pitchFamily="34" charset="0"/>
                          <a:ea typeface="ＭＳ Ｐゴシック" pitchFamily="34" charset="-128"/>
                        </a:rPr>
                        <a:t>None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Narrow" pitchFamily="34" charset="0"/>
                          <a:ea typeface="ＭＳ Ｐゴシック" pitchFamily="34" charset="-128"/>
                        </a:rPr>
                        <a:t>None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900" b="0" i="0" u="none" strike="noStrike" cap="none" normalizeH="0" baseline="0" dirty="0" smtClean="0">
                          <a:ln>
                            <a:noFill/>
                          </a:ln>
                          <a:solidFill>
                            <a:schemeClr val="tx1"/>
                          </a:solidFill>
                          <a:effectLst/>
                          <a:latin typeface="Arial Narrow" pitchFamily="34" charset="0"/>
                          <a:ea typeface="ＭＳ Ｐゴシック" pitchFamily="34" charset="-128"/>
                        </a:rPr>
                        <a:t>None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Narrow" pitchFamily="34" charset="0"/>
                          <a:ea typeface="ＭＳ Ｐゴシック" pitchFamily="34" charset="-128"/>
                        </a:rPr>
                        <a:t>Chris R Prostko, PhD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Narrow" pitchFamily="34" charset="0"/>
                          <a:ea typeface="ＭＳ Ｐゴシック" pitchFamily="34" charset="-128"/>
                        </a:rPr>
                        <a:t>Scientific Program Director</a:t>
                      </a:r>
                      <a:r>
                        <a:rPr kumimoji="0" lang="en-US" sz="900" b="1" i="0" u="none" strike="noStrike" cap="none" normalizeH="0" baseline="0" dirty="0" smtClean="0">
                          <a:ln>
                            <a:noFill/>
                          </a:ln>
                          <a:solidFill>
                            <a:schemeClr val="tx1"/>
                          </a:solidFill>
                          <a:effectLst/>
                          <a:latin typeface="Arial Narrow" pitchFamily="34" charset="0"/>
                          <a:ea typeface="ＭＳ Ｐゴシック" pitchFamily="34" charset="-128"/>
                        </a:rPr>
                        <a:t> </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Narrow" pitchFamily="34" charset="0"/>
                          <a:ea typeface="ＭＳ Ｐゴシック" pitchFamily="34" charset="-128"/>
                        </a:rPr>
                        <a:t>None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Narrow" pitchFamily="34" charset="0"/>
                          <a:ea typeface="ＭＳ Ｐゴシック" pitchFamily="34" charset="-128"/>
                        </a:rPr>
                        <a:t>None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Narrow" pitchFamily="34" charset="0"/>
                          <a:ea typeface="ＭＳ Ｐゴシック" pitchFamily="34" charset="-128"/>
                        </a:rPr>
                        <a:t>None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Narrow" pitchFamily="34" charset="0"/>
                          <a:ea typeface="ＭＳ Ｐゴシック" pitchFamily="34" charset="-128"/>
                        </a:rPr>
                        <a:t>PRIME</a:t>
                      </a:r>
                      <a:r>
                        <a:rPr kumimoji="0" lang="en-US" sz="900" b="0" i="0" u="none" strike="noStrike" cap="none" normalizeH="0" baseline="30000" smtClean="0">
                          <a:ln>
                            <a:noFill/>
                          </a:ln>
                          <a:solidFill>
                            <a:schemeClr val="tx1"/>
                          </a:solidFill>
                          <a:effectLst/>
                          <a:latin typeface="Arial Narrow" pitchFamily="34" charset="0"/>
                          <a:ea typeface="ＭＳ Ｐゴシック" pitchFamily="34" charset="-128"/>
                        </a:rPr>
                        <a:t>®</a:t>
                      </a:r>
                      <a:r>
                        <a:rPr kumimoji="0" lang="en-US" sz="900" b="0" i="0" u="none" strike="noStrike" cap="none" normalizeH="0" baseline="0" smtClean="0">
                          <a:ln>
                            <a:noFill/>
                          </a:ln>
                          <a:solidFill>
                            <a:schemeClr val="tx1"/>
                          </a:solidFill>
                          <a:effectLst/>
                          <a:latin typeface="Arial Narrow" pitchFamily="34" charset="0"/>
                          <a:ea typeface="ＭＳ Ｐゴシック" pitchFamily="34" charset="-128"/>
                        </a:rPr>
                        <a:t> </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Narrow" pitchFamily="34" charset="0"/>
                          <a:ea typeface="ＭＳ Ｐゴシック" pitchFamily="34" charset="-128"/>
                        </a:rPr>
                        <a:t>None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Narrow" pitchFamily="34" charset="0"/>
                          <a:ea typeface="ＭＳ Ｐゴシック" pitchFamily="34" charset="-128"/>
                        </a:rPr>
                        <a:t>None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Narrow" pitchFamily="34" charset="0"/>
                          <a:ea typeface="ＭＳ Ｐゴシック" pitchFamily="34" charset="-128"/>
                        </a:rPr>
                        <a:t>None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Narrow" pitchFamily="34" charset="0"/>
                          <a:ea typeface="ＭＳ Ｐゴシック" pitchFamily="34" charset="-128"/>
                        </a:rPr>
                        <a:t>Lynn Goldenberg, RN, BSN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Narrow" pitchFamily="34" charset="0"/>
                          <a:ea typeface="ＭＳ Ｐゴシック" pitchFamily="34" charset="-128"/>
                        </a:rPr>
                        <a:t>Director of Accreditation &amp; Compliance</a:t>
                      </a:r>
                      <a:r>
                        <a:rPr kumimoji="0" lang="en-US" sz="900" b="1" i="0" u="none" strike="noStrike" cap="none" normalizeH="0" baseline="0" smtClean="0">
                          <a:ln>
                            <a:noFill/>
                          </a:ln>
                          <a:solidFill>
                            <a:schemeClr val="tx1"/>
                          </a:solidFill>
                          <a:effectLst/>
                          <a:latin typeface="Arial Narrow" pitchFamily="34" charset="0"/>
                          <a:ea typeface="ＭＳ Ｐゴシック" pitchFamily="34" charset="-128"/>
                        </a:rPr>
                        <a:t> </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Narrow" pitchFamily="34" charset="0"/>
                          <a:ea typeface="ＭＳ Ｐゴシック" pitchFamily="34" charset="-128"/>
                        </a:rPr>
                        <a:t>None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Narrow" pitchFamily="34" charset="0"/>
                          <a:ea typeface="ＭＳ Ｐゴシック" pitchFamily="34" charset="-128"/>
                        </a:rPr>
                        <a:t>None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Narrow" pitchFamily="34" charset="0"/>
                          <a:ea typeface="ＭＳ Ｐゴシック" pitchFamily="34" charset="-128"/>
                        </a:rPr>
                        <a:t>None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Narrow" pitchFamily="34" charset="0"/>
                          <a:ea typeface="ＭＳ Ｐゴシック" pitchFamily="34" charset="-128"/>
                        </a:rPr>
                        <a:t>PRIME</a:t>
                      </a:r>
                      <a:r>
                        <a:rPr kumimoji="0" lang="en-US" sz="900" b="0" i="0" u="none" strike="noStrike" cap="none" normalizeH="0" baseline="30000" smtClean="0">
                          <a:ln>
                            <a:noFill/>
                          </a:ln>
                          <a:solidFill>
                            <a:schemeClr val="tx1"/>
                          </a:solidFill>
                          <a:effectLst/>
                          <a:latin typeface="Arial Narrow" pitchFamily="34" charset="0"/>
                          <a:ea typeface="ＭＳ Ｐゴシック" pitchFamily="34" charset="-128"/>
                        </a:rPr>
                        <a:t>®</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Narrow" pitchFamily="34" charset="0"/>
                          <a:ea typeface="ＭＳ Ｐゴシック" pitchFamily="34" charset="-128"/>
                        </a:rPr>
                        <a:t>None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Narrow" pitchFamily="34" charset="0"/>
                          <a:ea typeface="ＭＳ Ｐゴシック" pitchFamily="34" charset="-128"/>
                        </a:rPr>
                        <a:t>None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900" b="0" i="0" u="none" strike="noStrike" cap="none" normalizeH="0" baseline="0" smtClean="0">
                          <a:ln>
                            <a:noFill/>
                          </a:ln>
                          <a:solidFill>
                            <a:schemeClr val="tx1"/>
                          </a:solidFill>
                          <a:effectLst/>
                          <a:latin typeface="Arial Narrow" pitchFamily="34" charset="0"/>
                          <a:ea typeface="ＭＳ Ｐゴシック" pitchFamily="34" charset="-128"/>
                        </a:rPr>
                        <a:t>None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ChangeArrowheads="1"/>
          </p:cNvSpPr>
          <p:nvPr/>
        </p:nvSpPr>
        <p:spPr bwMode="auto">
          <a:xfrm>
            <a:off x="533400" y="6074709"/>
            <a:ext cx="8077200"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defRPr/>
            </a:pPr>
            <a:r>
              <a:rPr lang="en-US" sz="1000" dirty="0" smtClean="0">
                <a:solidFill>
                  <a:srgbClr val="000000"/>
                </a:solidFill>
                <a:latin typeface="+mj-lt"/>
                <a:cs typeface="Times New Roman" charset="0"/>
              </a:rPr>
              <a:t>Crandall CC, Newberry SJ, </a:t>
            </a:r>
            <a:r>
              <a:rPr lang="en-US" sz="1000" dirty="0" err="1" smtClean="0">
                <a:solidFill>
                  <a:srgbClr val="000000"/>
                </a:solidFill>
                <a:latin typeface="+mj-lt"/>
                <a:cs typeface="Times New Roman" charset="0"/>
              </a:rPr>
              <a:t>Gellad</a:t>
            </a:r>
            <a:r>
              <a:rPr lang="en-US" sz="1000" dirty="0" smtClean="0">
                <a:solidFill>
                  <a:srgbClr val="000000"/>
                </a:solidFill>
                <a:latin typeface="+mj-lt"/>
                <a:cs typeface="Times New Roman" charset="0"/>
              </a:rPr>
              <a:t> WG, et al. Comparative Effectiveness Review No. 53. Available at: </a:t>
            </a:r>
            <a:r>
              <a:rPr lang="en-US" sz="1000" u="sng" dirty="0" smtClean="0">
                <a:latin typeface="+mj-lt"/>
                <a:hlinkClick r:id="rId3"/>
              </a:rPr>
              <a:t>http://www.effectivehealthcare.ahrq.gov/ehc/products/160/1007/CER53_LowBoneDensity_FinalReport_20120823.pdf</a:t>
            </a:r>
            <a:r>
              <a:rPr lang="en-US" sz="1000" dirty="0" smtClean="0">
                <a:latin typeface="+mj-lt"/>
              </a:rPr>
              <a:t> </a:t>
            </a:r>
          </a:p>
        </p:txBody>
      </p:sp>
      <p:sp>
        <p:nvSpPr>
          <p:cNvPr id="95234" name="Title 1"/>
          <p:cNvSpPr>
            <a:spLocks noGrp="1"/>
          </p:cNvSpPr>
          <p:nvPr>
            <p:ph type="title"/>
          </p:nvPr>
        </p:nvSpPr>
        <p:spPr/>
        <p:txBody>
          <a:bodyPr/>
          <a:lstStyle/>
          <a:p>
            <a:r>
              <a:rPr lang="en-US" smtClean="0">
                <a:ea typeface="ＭＳ Ｐゴシック" pitchFamily="34" charset="-128"/>
              </a:rPr>
              <a:t>Conclusions (2 of 2)</a:t>
            </a:r>
          </a:p>
        </p:txBody>
      </p:sp>
      <p:sp>
        <p:nvSpPr>
          <p:cNvPr id="95235" name="Content Placeholder 2"/>
          <p:cNvSpPr>
            <a:spLocks noGrp="1"/>
          </p:cNvSpPr>
          <p:nvPr>
            <p:ph idx="1"/>
          </p:nvPr>
        </p:nvSpPr>
        <p:spPr/>
        <p:txBody>
          <a:bodyPr/>
          <a:lstStyle/>
          <a:p>
            <a:r>
              <a:rPr lang="en-US" sz="2000" smtClean="0">
                <a:ea typeface="ＭＳ Ｐゴシック" pitchFamily="34" charset="-128"/>
              </a:rPr>
              <a:t>Most osteoporosis interventions have notable adverse effects that should be taken into account in decisionmaking</a:t>
            </a:r>
          </a:p>
          <a:p>
            <a:r>
              <a:rPr lang="en-US" sz="2000" smtClean="0">
                <a:ea typeface="ＭＳ Ｐゴシック" pitchFamily="34" charset="-128"/>
              </a:rPr>
              <a:t>Dosing frequency appears to affect adherence and persistence, with weekly doses having improved adherence over daily regimens</a:t>
            </a:r>
          </a:p>
          <a:p>
            <a:r>
              <a:rPr lang="en-US" sz="2000" smtClean="0">
                <a:ea typeface="ＭＳ Ｐゴシック" pitchFamily="34" charset="-128"/>
              </a:rPr>
              <a:t>Limited evidence suggests that treatment extended beyond 5 years can provide additional reductions in vertebral fracture risk (measured at 10 years). For nonvertebral fractures, post-hoc analysis found reduction in risk only for women who had osteoporosis or prevalent vertebral fractures at five years</a:t>
            </a:r>
          </a:p>
          <a:p>
            <a:r>
              <a:rPr lang="en-US" sz="2000" smtClean="0">
                <a:ea typeface="ＭＳ Ｐゴシック" pitchFamily="34" charset="-128"/>
              </a:rPr>
              <a:t>Monitoring BMD during therapy does not fully reflect treatment benefits, as patients with BMD losses during antiresorptive therapy may still experience reduced fracture risk</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509588" y="6074709"/>
            <a:ext cx="8482012"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defRPr/>
            </a:pPr>
            <a:r>
              <a:rPr lang="en-US" sz="1000" dirty="0" smtClean="0">
                <a:solidFill>
                  <a:srgbClr val="000000"/>
                </a:solidFill>
                <a:latin typeface="+mj-lt"/>
                <a:cs typeface="Times New Roman" charset="0"/>
              </a:rPr>
              <a:t>Crandall CC, Newberry SJ, </a:t>
            </a:r>
            <a:r>
              <a:rPr lang="en-US" sz="1000" dirty="0" err="1" smtClean="0">
                <a:solidFill>
                  <a:srgbClr val="000000"/>
                </a:solidFill>
                <a:latin typeface="+mj-lt"/>
                <a:cs typeface="Times New Roman" charset="0"/>
              </a:rPr>
              <a:t>Gellad</a:t>
            </a:r>
            <a:r>
              <a:rPr lang="en-US" sz="1000" dirty="0" smtClean="0">
                <a:solidFill>
                  <a:srgbClr val="000000"/>
                </a:solidFill>
                <a:latin typeface="+mj-lt"/>
                <a:cs typeface="Times New Roman" charset="0"/>
              </a:rPr>
              <a:t> WG, et al. Comparative Effectiveness Review No. 53. Available at: </a:t>
            </a:r>
            <a:r>
              <a:rPr lang="en-US" sz="1000" u="sng" dirty="0" smtClean="0">
                <a:latin typeface="+mj-lt"/>
                <a:hlinkClick r:id="rId3"/>
              </a:rPr>
              <a:t>http://www.effectivehealthcare.ahrq.gov/ehc/products/160/1007/CER53_LowBoneDensity_FinalReport_20120823.pdf</a:t>
            </a:r>
            <a:r>
              <a:rPr lang="en-US" sz="1000" dirty="0" smtClean="0">
                <a:latin typeface="+mj-lt"/>
              </a:rPr>
              <a:t> </a:t>
            </a:r>
          </a:p>
        </p:txBody>
      </p:sp>
      <p:sp>
        <p:nvSpPr>
          <p:cNvPr id="97282" name="Title 1"/>
          <p:cNvSpPr>
            <a:spLocks noGrp="1"/>
          </p:cNvSpPr>
          <p:nvPr>
            <p:ph type="title"/>
          </p:nvPr>
        </p:nvSpPr>
        <p:spPr/>
        <p:txBody>
          <a:bodyPr/>
          <a:lstStyle/>
          <a:p>
            <a:r>
              <a:rPr lang="en-US" smtClean="0">
                <a:ea typeface="ＭＳ Ｐゴシック" pitchFamily="34" charset="-128"/>
              </a:rPr>
              <a:t>Gaps in knowledge (1 of 3)</a:t>
            </a:r>
          </a:p>
        </p:txBody>
      </p:sp>
      <p:sp>
        <p:nvSpPr>
          <p:cNvPr id="97283" name="Content Placeholder 2"/>
          <p:cNvSpPr>
            <a:spLocks noGrp="1"/>
          </p:cNvSpPr>
          <p:nvPr>
            <p:ph idx="1"/>
          </p:nvPr>
        </p:nvSpPr>
        <p:spPr/>
        <p:txBody>
          <a:bodyPr/>
          <a:lstStyle/>
          <a:p>
            <a:r>
              <a:rPr lang="en-US" sz="2000" smtClean="0">
                <a:ea typeface="ＭＳ Ｐゴシック" pitchFamily="34" charset="-128"/>
              </a:rPr>
              <a:t>Evidence is insufficient to evaluate potential associations between bisphosphonate use and either esophageal cancer or atrial fibrillation. However, an FDA safety review notes that a relationship between zoledronic acid and atrial fibrillation is still an area of active surveillance, though an association is unproven</a:t>
            </a:r>
          </a:p>
          <a:p>
            <a:r>
              <a:rPr lang="en-US" sz="2000" smtClean="0">
                <a:ea typeface="ＭＳ Ｐゴシック" pitchFamily="34" charset="-128"/>
              </a:rPr>
              <a:t>Evidence for the antifracture effects of currently available osteoporosis therapies is greatest among patients with established osteoporosis</a:t>
            </a:r>
          </a:p>
          <a:p>
            <a:r>
              <a:rPr lang="en-US" sz="2000" smtClean="0">
                <a:ea typeface="ＭＳ Ｐゴシック" pitchFamily="34" charset="-128"/>
              </a:rPr>
              <a:t>Studies comparing exercise with medications are lacking. Additionally, there are no RCTs examining the specific duration, intensity, and type of exercise program required to decrease fracture risk</a:t>
            </a:r>
          </a:p>
          <a:p>
            <a:endParaRPr lang="en-US" sz="2000" smtClean="0">
              <a:ea typeface="ＭＳ Ｐゴシック" pitchFamily="34" charset="-128"/>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ChangeArrowheads="1"/>
          </p:cNvSpPr>
          <p:nvPr/>
        </p:nvSpPr>
        <p:spPr bwMode="auto">
          <a:xfrm>
            <a:off x="509588" y="6073221"/>
            <a:ext cx="8405812" cy="556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dirty="0" smtClean="0">
                <a:solidFill>
                  <a:srgbClr val="000000"/>
                </a:solidFill>
                <a:latin typeface="+mj-lt"/>
                <a:cs typeface="Times New Roman" charset="0"/>
              </a:rPr>
              <a:t>Crandall CC, Newberry SJ, </a:t>
            </a:r>
            <a:r>
              <a:rPr lang="en-US" sz="1000" dirty="0" err="1" smtClean="0">
                <a:solidFill>
                  <a:srgbClr val="000000"/>
                </a:solidFill>
                <a:latin typeface="+mj-lt"/>
                <a:cs typeface="Times New Roman" charset="0"/>
              </a:rPr>
              <a:t>Gellad</a:t>
            </a:r>
            <a:r>
              <a:rPr lang="en-US" sz="1000" dirty="0" smtClean="0">
                <a:solidFill>
                  <a:srgbClr val="000000"/>
                </a:solidFill>
                <a:latin typeface="+mj-lt"/>
                <a:cs typeface="Times New Roman" charset="0"/>
              </a:rPr>
              <a:t> WG, et al. Comparative Effectiveness Review No. 53. Available at: </a:t>
            </a:r>
            <a:r>
              <a:rPr lang="en-US" sz="1000" u="sng" dirty="0" smtClean="0">
                <a:latin typeface="+mj-lt"/>
                <a:hlinkClick r:id="rId3"/>
              </a:rPr>
              <a:t>http://www.effectivehealthcare.ahrq.gov/ehc/products/160/1007/CER53_LowBoneDensity_FinalReport_20120823.pdf</a:t>
            </a:r>
            <a:r>
              <a:rPr lang="en-US" sz="1000" dirty="0" smtClean="0">
                <a:latin typeface="+mj-lt"/>
              </a:rPr>
              <a:t>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dirty="0" smtClean="0">
                <a:solidFill>
                  <a:srgbClr val="000000"/>
                </a:solidFill>
                <a:latin typeface="+mj-lt"/>
                <a:ea typeface="ＭＳ Ｐゴシック" charset="0"/>
                <a:cs typeface="Times New Roman" charset="0"/>
              </a:rPr>
              <a:t>.</a:t>
            </a:r>
            <a:endParaRPr lang="en-US" sz="1000" dirty="0">
              <a:solidFill>
                <a:srgbClr val="000000"/>
              </a:solidFill>
              <a:latin typeface="+mj-lt"/>
              <a:ea typeface="ＭＳ Ｐゴシック" charset="0"/>
              <a:cs typeface="Times New Roman" charset="0"/>
            </a:endParaRPr>
          </a:p>
        </p:txBody>
      </p:sp>
      <p:sp>
        <p:nvSpPr>
          <p:cNvPr id="99330" name="Title 1"/>
          <p:cNvSpPr>
            <a:spLocks noGrp="1"/>
          </p:cNvSpPr>
          <p:nvPr>
            <p:ph type="title"/>
          </p:nvPr>
        </p:nvSpPr>
        <p:spPr/>
        <p:txBody>
          <a:bodyPr/>
          <a:lstStyle/>
          <a:p>
            <a:r>
              <a:rPr lang="en-US" smtClean="0">
                <a:ea typeface="ＭＳ Ｐゴシック" pitchFamily="34" charset="-128"/>
              </a:rPr>
              <a:t>Gaps in knowledge (2 of 3)</a:t>
            </a:r>
          </a:p>
        </p:txBody>
      </p:sp>
      <p:sp>
        <p:nvSpPr>
          <p:cNvPr id="99331" name="Content Placeholder 2"/>
          <p:cNvSpPr>
            <a:spLocks noGrp="1"/>
          </p:cNvSpPr>
          <p:nvPr>
            <p:ph idx="1"/>
          </p:nvPr>
        </p:nvSpPr>
        <p:spPr/>
        <p:txBody>
          <a:bodyPr/>
          <a:lstStyle/>
          <a:p>
            <a:r>
              <a:rPr lang="en-US" sz="2400" dirty="0" smtClean="0">
                <a:ea typeface="ＭＳ Ｐゴシック" pitchFamily="34" charset="-128"/>
              </a:rPr>
              <a:t>Evidence is sparse regarding the effectiveness of therapies to prevent or treat osteoporosis in men</a:t>
            </a:r>
          </a:p>
          <a:p>
            <a:r>
              <a:rPr lang="en-US" sz="2400" dirty="0" smtClean="0">
                <a:ea typeface="ＭＳ Ｐゴシック" pitchFamily="34" charset="-128"/>
              </a:rPr>
              <a:t>Studies have not directly compared the </a:t>
            </a:r>
            <a:r>
              <a:rPr lang="en-US" sz="2400" dirty="0" err="1" smtClean="0">
                <a:ea typeface="ＭＳ Ｐゴシック" pitchFamily="34" charset="-128"/>
              </a:rPr>
              <a:t>antifracture</a:t>
            </a:r>
            <a:r>
              <a:rPr lang="en-US" sz="2400" dirty="0" smtClean="0">
                <a:ea typeface="ＭＳ Ｐゴシック" pitchFamily="34" charset="-128"/>
              </a:rPr>
              <a:t> effectiveness of longer durations of therapy among the various medications</a:t>
            </a:r>
          </a:p>
          <a:p>
            <a:pPr lvl="1"/>
            <a:r>
              <a:rPr lang="en-US" sz="2000" dirty="0" smtClean="0">
                <a:ea typeface="ＭＳ Ｐゴシック" pitchFamily="34" charset="-128"/>
              </a:rPr>
              <a:t>Thus, it is unclear how long patients should remain on therapy</a:t>
            </a:r>
          </a:p>
          <a:p>
            <a:pPr lvl="1"/>
            <a:r>
              <a:rPr lang="en-US" sz="2000" dirty="0" smtClean="0">
                <a:ea typeface="ＭＳ Ｐゴシック" pitchFamily="34" charset="-128"/>
              </a:rPr>
              <a:t> The benefits and harms of drug holidays are also unclear</a:t>
            </a:r>
          </a:p>
          <a:p>
            <a:r>
              <a:rPr lang="en-US" sz="2400" dirty="0" smtClean="0">
                <a:ea typeface="ＭＳ Ｐゴシック" pitchFamily="34" charset="-128"/>
              </a:rPr>
              <a:t>Data are insufficient to determine the comparative effectiveness among individual bisphosphonates or between bisphosphonates and calcium, </a:t>
            </a:r>
            <a:r>
              <a:rPr lang="en-US" sz="2400" dirty="0" err="1" smtClean="0">
                <a:ea typeface="ＭＳ Ｐゴシック" pitchFamily="34" charset="-128"/>
              </a:rPr>
              <a:t>raloxifene</a:t>
            </a:r>
            <a:r>
              <a:rPr lang="en-US" sz="2400" dirty="0" smtClean="0">
                <a:ea typeface="ＭＳ Ｐゴシック" pitchFamily="34" charset="-128"/>
              </a:rPr>
              <a:t>, or </a:t>
            </a:r>
            <a:r>
              <a:rPr lang="en-US" sz="2400" dirty="0" err="1" smtClean="0">
                <a:ea typeface="ＭＳ Ｐゴシック" pitchFamily="34" charset="-128"/>
              </a:rPr>
              <a:t>teriparatide</a:t>
            </a:r>
            <a:endParaRPr lang="en-US" sz="2400" dirty="0" smtClean="0">
              <a:ea typeface="ＭＳ Ｐゴシック" pitchFamily="34" charset="-128"/>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ChangeArrowheads="1"/>
          </p:cNvSpPr>
          <p:nvPr/>
        </p:nvSpPr>
        <p:spPr bwMode="auto">
          <a:xfrm>
            <a:off x="533400" y="6096000"/>
            <a:ext cx="8405812"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defRPr/>
            </a:pPr>
            <a:r>
              <a:rPr lang="en-US" sz="1000" dirty="0" smtClean="0">
                <a:solidFill>
                  <a:srgbClr val="000000"/>
                </a:solidFill>
                <a:latin typeface="+mj-lt"/>
                <a:cs typeface="Times New Roman" charset="0"/>
              </a:rPr>
              <a:t>Crandall CC, Newberry SJ, </a:t>
            </a:r>
            <a:r>
              <a:rPr lang="en-US" sz="1000" dirty="0" err="1" smtClean="0">
                <a:solidFill>
                  <a:srgbClr val="000000"/>
                </a:solidFill>
                <a:latin typeface="+mj-lt"/>
                <a:cs typeface="Times New Roman" charset="0"/>
              </a:rPr>
              <a:t>Gellad</a:t>
            </a:r>
            <a:r>
              <a:rPr lang="en-US" sz="1000" dirty="0" smtClean="0">
                <a:solidFill>
                  <a:srgbClr val="000000"/>
                </a:solidFill>
                <a:latin typeface="+mj-lt"/>
                <a:cs typeface="Times New Roman" charset="0"/>
              </a:rPr>
              <a:t> WG, et al. Comparative Effectiveness Review No. 53. Available at: </a:t>
            </a:r>
            <a:r>
              <a:rPr lang="en-US" sz="1000" u="sng" dirty="0" smtClean="0">
                <a:latin typeface="+mj-lt"/>
                <a:hlinkClick r:id="rId3"/>
              </a:rPr>
              <a:t>http://www.effectivehealthcare.ahrq.gov/ehc/products/160/1007/CER53_LowBoneDensity_FinalReport_20120823.pdf</a:t>
            </a:r>
            <a:r>
              <a:rPr lang="en-US" sz="1000" dirty="0" smtClean="0">
                <a:latin typeface="+mj-lt"/>
              </a:rPr>
              <a:t> </a:t>
            </a:r>
          </a:p>
        </p:txBody>
      </p:sp>
      <p:sp>
        <p:nvSpPr>
          <p:cNvPr id="101378" name="Title 1"/>
          <p:cNvSpPr>
            <a:spLocks noGrp="1"/>
          </p:cNvSpPr>
          <p:nvPr>
            <p:ph type="title"/>
          </p:nvPr>
        </p:nvSpPr>
        <p:spPr/>
        <p:txBody>
          <a:bodyPr/>
          <a:lstStyle/>
          <a:p>
            <a:r>
              <a:rPr lang="en-US" smtClean="0">
                <a:ea typeface="ＭＳ Ｐゴシック" pitchFamily="34" charset="-128"/>
              </a:rPr>
              <a:t>Gaps in knowledge (3 of 3)</a:t>
            </a:r>
          </a:p>
        </p:txBody>
      </p:sp>
      <p:sp>
        <p:nvSpPr>
          <p:cNvPr id="101379" name="Content Placeholder 2"/>
          <p:cNvSpPr>
            <a:spLocks noGrp="1"/>
          </p:cNvSpPr>
          <p:nvPr>
            <p:ph idx="1"/>
          </p:nvPr>
        </p:nvSpPr>
        <p:spPr/>
        <p:txBody>
          <a:bodyPr/>
          <a:lstStyle/>
          <a:p>
            <a:r>
              <a:rPr lang="en-US" sz="2800" smtClean="0">
                <a:ea typeface="ＭＳ Ｐゴシック" pitchFamily="34" charset="-128"/>
              </a:rPr>
              <a:t>No RCTs tested combinations of osteoporosis therapies or sequential use of osteoporosis therapies in relation to fracture outcomes</a:t>
            </a:r>
          </a:p>
          <a:p>
            <a:r>
              <a:rPr lang="en-US" sz="2800" smtClean="0">
                <a:ea typeface="ＭＳ Ｐゴシック" pitchFamily="34" charset="-128"/>
              </a:rPr>
              <a:t>No studies examined explicitly the benefits and adverse effects associated with the popular practice of BMD monitoring during the course of therapy</a:t>
            </a:r>
          </a:p>
          <a:p>
            <a:r>
              <a:rPr lang="en-US" sz="2800" smtClean="0">
                <a:ea typeface="ＭＳ Ｐゴシック" pitchFamily="34" charset="-128"/>
              </a:rPr>
              <a:t>This review did not address quality-of-life issues</a:t>
            </a:r>
          </a:p>
          <a:p>
            <a:endParaRPr lang="en-US" sz="2800" smtClean="0">
              <a:ea typeface="ＭＳ Ｐゴシック" pitchFamily="34" charset="-128"/>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ChangeArrowheads="1"/>
          </p:cNvSpPr>
          <p:nvPr/>
        </p:nvSpPr>
        <p:spPr bwMode="auto">
          <a:xfrm>
            <a:off x="509588" y="6074709"/>
            <a:ext cx="8405812"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defRPr/>
            </a:pPr>
            <a:r>
              <a:rPr lang="en-US" sz="1000" dirty="0" smtClean="0">
                <a:solidFill>
                  <a:srgbClr val="000000"/>
                </a:solidFill>
                <a:latin typeface="+mj-lt"/>
                <a:cs typeface="Times New Roman" charset="0"/>
              </a:rPr>
              <a:t>Crandall CC, Newberry SJ, </a:t>
            </a:r>
            <a:r>
              <a:rPr lang="en-US" sz="1000" dirty="0" err="1" smtClean="0">
                <a:solidFill>
                  <a:srgbClr val="000000"/>
                </a:solidFill>
                <a:latin typeface="+mj-lt"/>
                <a:cs typeface="Times New Roman" charset="0"/>
              </a:rPr>
              <a:t>Gellad</a:t>
            </a:r>
            <a:r>
              <a:rPr lang="en-US" sz="1000" dirty="0" smtClean="0">
                <a:solidFill>
                  <a:srgbClr val="000000"/>
                </a:solidFill>
                <a:latin typeface="+mj-lt"/>
                <a:cs typeface="Times New Roman" charset="0"/>
              </a:rPr>
              <a:t> WG, et al. Comparative Effectiveness Review No. 53. Available at: </a:t>
            </a:r>
            <a:r>
              <a:rPr lang="en-US" sz="1000" u="sng" dirty="0" smtClean="0">
                <a:latin typeface="+mj-lt"/>
                <a:hlinkClick r:id="rId3"/>
              </a:rPr>
              <a:t>http://www.effectivehealthcare.ahrq.gov/ehc/products/160/1007/CER53_LowBoneDensity_FinalReport_20120823.pdf</a:t>
            </a:r>
            <a:r>
              <a:rPr lang="en-US" sz="1000" dirty="0" smtClean="0">
                <a:latin typeface="+mj-lt"/>
              </a:rPr>
              <a:t> </a:t>
            </a:r>
          </a:p>
        </p:txBody>
      </p:sp>
      <p:sp>
        <p:nvSpPr>
          <p:cNvPr id="103426" name="Title 1"/>
          <p:cNvSpPr>
            <a:spLocks noGrp="1"/>
          </p:cNvSpPr>
          <p:nvPr>
            <p:ph type="title"/>
          </p:nvPr>
        </p:nvSpPr>
        <p:spPr/>
        <p:txBody>
          <a:bodyPr/>
          <a:lstStyle/>
          <a:p>
            <a:r>
              <a:rPr lang="en-US" smtClean="0">
                <a:ea typeface="ＭＳ Ｐゴシック" pitchFamily="34" charset="-128"/>
              </a:rPr>
              <a:t>What to discuss with your patients</a:t>
            </a:r>
          </a:p>
        </p:txBody>
      </p:sp>
      <p:sp>
        <p:nvSpPr>
          <p:cNvPr id="2" name="Content Placeholder 2"/>
          <p:cNvSpPr>
            <a:spLocks noGrp="1"/>
          </p:cNvSpPr>
          <p:nvPr>
            <p:ph idx="1"/>
          </p:nvPr>
        </p:nvSpPr>
        <p:spPr>
          <a:xfrm>
            <a:off x="457200" y="1524000"/>
            <a:ext cx="8229600" cy="4525963"/>
          </a:xfrm>
        </p:spPr>
        <p:txBody>
          <a:bodyPr/>
          <a:lstStyle/>
          <a:p>
            <a:r>
              <a:rPr lang="en-US" sz="2000" dirty="0" smtClean="0">
                <a:ea typeface="ＭＳ Ｐゴシック" pitchFamily="34" charset="-128"/>
              </a:rPr>
              <a:t>The serious health consequences associated with LBD and fracture</a:t>
            </a:r>
          </a:p>
          <a:p>
            <a:r>
              <a:rPr lang="en-US" sz="2000" dirty="0" smtClean="0">
                <a:ea typeface="ＭＳ Ｐゴシック" pitchFamily="34" charset="-128"/>
              </a:rPr>
              <a:t>Potential benefits &amp; adverse effects associated w/ LBD treatment options</a:t>
            </a:r>
          </a:p>
          <a:p>
            <a:r>
              <a:rPr lang="en-US" sz="2000" dirty="0" smtClean="0">
                <a:ea typeface="ＭＳ Ｐゴシック" pitchFamily="34" charset="-128"/>
              </a:rPr>
              <a:t>The specific instructions for how to take certain medicines such as bisphosphonates and the impact this might have on the patient's lifestyle</a:t>
            </a:r>
          </a:p>
          <a:p>
            <a:r>
              <a:rPr lang="en-US" sz="2000" dirty="0" smtClean="0">
                <a:ea typeface="ＭＳ Ｐゴシック" pitchFamily="34" charset="-128"/>
              </a:rPr>
              <a:t>The importance of adherence and how that affects reduction of fracture risk</a:t>
            </a:r>
          </a:p>
          <a:p>
            <a:r>
              <a:rPr lang="en-US" sz="2000" dirty="0" smtClean="0">
                <a:ea typeface="ＭＳ Ｐゴシック" pitchFamily="34" charset="-128"/>
              </a:rPr>
              <a:t>Risk factors for LBD and fracture including conditions and medications in the elderly that might predispose them to falls</a:t>
            </a:r>
          </a:p>
          <a:p>
            <a:r>
              <a:rPr lang="en-US" sz="2000" dirty="0" smtClean="0">
                <a:ea typeface="ＭＳ Ｐゴシック" pitchFamily="34" charset="-128"/>
              </a:rPr>
              <a:t>Approaches to avoiding falls such as addressing hazards in the home, wearing appropriate footwear, and installing night lights</a:t>
            </a:r>
          </a:p>
          <a:p>
            <a:r>
              <a:rPr lang="en-US" sz="2000" dirty="0" smtClean="0">
                <a:ea typeface="ＭＳ Ｐゴシック" pitchFamily="34" charset="-128"/>
              </a:rPr>
              <a:t>The specific side effects the patient might encounter and when the patient should  inform you should these occur</a:t>
            </a:r>
          </a:p>
          <a:p>
            <a:r>
              <a:rPr lang="en-US" sz="2000" dirty="0" smtClean="0">
                <a:ea typeface="ＭＳ Ｐゴシック" pitchFamily="34" charset="-128"/>
              </a:rPr>
              <a:t>Patient values and preferences regarding treatment options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lnSpc>
                <a:spcPct val="70000"/>
              </a:lnSpc>
              <a:spcAft>
                <a:spcPts val="0"/>
              </a:spcAft>
              <a:defRPr/>
            </a:pPr>
            <a:r>
              <a:rPr lang="en-US" dirty="0" smtClean="0">
                <a:ea typeface="+mj-ea"/>
                <a:cs typeface="+mj-cs"/>
              </a:rPr>
              <a:t>Thank you for your time</a:t>
            </a:r>
            <a:endParaRPr lang="en-US" dirty="0">
              <a:ea typeface="+mj-ea"/>
              <a:cs typeface="+mj-cs"/>
            </a:endParaRPr>
          </a:p>
        </p:txBody>
      </p:sp>
      <p:sp>
        <p:nvSpPr>
          <p:cNvPr id="105474" name="Content Placeholder 2"/>
          <p:cNvSpPr>
            <a:spLocks noGrp="1"/>
          </p:cNvSpPr>
          <p:nvPr>
            <p:ph idx="1"/>
          </p:nvPr>
        </p:nvSpPr>
        <p:spPr>
          <a:xfrm>
            <a:off x="242888" y="1295400"/>
            <a:ext cx="8812212" cy="4525963"/>
          </a:xfrm>
        </p:spPr>
        <p:txBody>
          <a:bodyPr/>
          <a:lstStyle/>
          <a:p>
            <a:pPr eaLnBrk="1" hangingPunct="1"/>
            <a:r>
              <a:rPr lang="en-US" sz="2800" dirty="0" smtClean="0">
                <a:ea typeface="ＭＳ Ｐゴシック" pitchFamily="34" charset="-128"/>
              </a:rPr>
              <a:t>For CE/CME:</a:t>
            </a:r>
          </a:p>
          <a:p>
            <a:pPr lvl="1" eaLnBrk="1" hangingPunct="1"/>
            <a:r>
              <a:rPr lang="en-US" sz="2400" dirty="0" smtClean="0">
                <a:ea typeface="ＭＳ Ｐゴシック" pitchFamily="34" charset="-128"/>
              </a:rPr>
              <a:t>www.ce.effectivehealthcare.ahrq.gov/credit</a:t>
            </a:r>
          </a:p>
          <a:p>
            <a:pPr lvl="1" eaLnBrk="1" hangingPunct="1"/>
            <a:r>
              <a:rPr lang="en-US" sz="2400" dirty="0" smtClean="0">
                <a:ea typeface="ＭＳ Ｐゴシック" pitchFamily="34" charset="-128"/>
              </a:rPr>
              <a:t>Use code:  CER45</a:t>
            </a:r>
          </a:p>
          <a:p>
            <a:pPr lvl="1" eaLnBrk="1" hangingPunct="1"/>
            <a:r>
              <a:rPr lang="en-US" sz="2400" dirty="0" smtClean="0">
                <a:ea typeface="ＭＳ Ｐゴシック" pitchFamily="34" charset="-128"/>
              </a:rPr>
              <a:t>Visit AHRQ</a:t>
            </a:r>
            <a:r>
              <a:rPr lang="en-US" altLang="en-US" sz="2400" dirty="0" smtClean="0">
                <a:ea typeface="ＭＳ Ｐゴシック" pitchFamily="34" charset="-128"/>
              </a:rPr>
              <a:t>’</a:t>
            </a:r>
            <a:r>
              <a:rPr lang="en-US" sz="2400" dirty="0" smtClean="0">
                <a:ea typeface="ＭＳ Ｐゴシック" pitchFamily="34" charset="-128"/>
              </a:rPr>
              <a:t>s continuing education website regularly to participate in future programs</a:t>
            </a:r>
            <a:endParaRPr lang="en-US" sz="2400" dirty="0" smtClean="0">
              <a:solidFill>
                <a:srgbClr val="1F497D"/>
              </a:solidFill>
              <a:ea typeface="ＭＳ Ｐゴシック" pitchFamily="34" charset="-128"/>
            </a:endParaRPr>
          </a:p>
          <a:p>
            <a:pPr eaLnBrk="1" hangingPunct="1"/>
            <a:r>
              <a:rPr lang="en-US" sz="2800" dirty="0" smtClean="0">
                <a:ea typeface="ＭＳ Ｐゴシック" pitchFamily="34" charset="-128"/>
              </a:rPr>
              <a:t>For electronic copies of the clinician guide, the consumer guide, and the full systematic review</a:t>
            </a:r>
          </a:p>
          <a:p>
            <a:pPr lvl="1" eaLnBrk="1" hangingPunct="1"/>
            <a:r>
              <a:rPr lang="en-US" sz="1800" dirty="0" smtClean="0">
                <a:ea typeface="ＭＳ Ｐゴシック" pitchFamily="34" charset="-128"/>
                <a:hlinkClick r:id="rId2"/>
              </a:rPr>
              <a:t>http://effectivehealthcare.ahrq.gov/search-for-guides-reviews-and-reports/?pageaction=displayproduct&amp;productID=1007</a:t>
            </a:r>
            <a:endParaRPr lang="en-US" sz="1800" dirty="0" smtClean="0">
              <a:ea typeface="ＭＳ Ｐゴシック" pitchFamily="34" charset="-128"/>
            </a:endParaRPr>
          </a:p>
          <a:p>
            <a:pPr eaLnBrk="1" hangingPunct="1"/>
            <a:r>
              <a:rPr lang="en-US" sz="2800" dirty="0" smtClean="0">
                <a:ea typeface="ＭＳ Ｐゴシック" pitchFamily="34" charset="-128"/>
              </a:rPr>
              <a:t>Free print copies</a:t>
            </a:r>
          </a:p>
          <a:p>
            <a:pPr lvl="1" eaLnBrk="1" hangingPunct="1"/>
            <a:r>
              <a:rPr lang="en-US" sz="2400" dirty="0" smtClean="0">
                <a:ea typeface="ＭＳ Ｐゴシック" pitchFamily="34" charset="-128"/>
              </a:rPr>
              <a:t>AHRQ Publications Clearinghouse: (800) 358-9295</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5"/>
          <p:cNvSpPr>
            <a:spLocks noGrp="1"/>
          </p:cNvSpPr>
          <p:nvPr>
            <p:ph type="title" idx="4294967295"/>
          </p:nvPr>
        </p:nvSpPr>
        <p:spPr/>
        <p:txBody>
          <a:bodyPr/>
          <a:lstStyle/>
          <a:p>
            <a:r>
              <a:rPr lang="en-US" smtClean="0">
                <a:ea typeface="ＭＳ Ｐゴシック" pitchFamily="34" charset="-128"/>
              </a:rPr>
              <a:t>Learning Objectives</a:t>
            </a:r>
          </a:p>
        </p:txBody>
      </p:sp>
      <p:sp>
        <p:nvSpPr>
          <p:cNvPr id="23554" name="Rectangle 6"/>
          <p:cNvSpPr>
            <a:spLocks noGrp="1"/>
          </p:cNvSpPr>
          <p:nvPr>
            <p:ph type="body" idx="4294967295"/>
          </p:nvPr>
        </p:nvSpPr>
        <p:spPr/>
        <p:txBody>
          <a:bodyPr/>
          <a:lstStyle/>
          <a:p>
            <a:pPr marL="0" indent="0">
              <a:lnSpc>
                <a:spcPct val="90000"/>
              </a:lnSpc>
              <a:buFont typeface="Arial" pitchFamily="34" charset="0"/>
              <a:buNone/>
            </a:pPr>
            <a:r>
              <a:rPr lang="en-US" smtClean="0">
                <a:ea typeface="ＭＳ Ｐゴシック" pitchFamily="34" charset="-128"/>
              </a:rPr>
              <a:t>Upon completion of this activity, the participant is expected to be able to:</a:t>
            </a:r>
          </a:p>
          <a:p>
            <a:pPr marL="400050" lvl="1">
              <a:lnSpc>
                <a:spcPct val="90000"/>
              </a:lnSpc>
            </a:pPr>
            <a:r>
              <a:rPr lang="en-US" smtClean="0">
                <a:ea typeface="ＭＳ Ｐゴシック" pitchFamily="34" charset="-128"/>
              </a:rPr>
              <a:t>Compare the effectiveness and efficacy of pharmacologic agents in treating osteoporosis</a:t>
            </a:r>
          </a:p>
          <a:p>
            <a:pPr marL="400050" lvl="1">
              <a:lnSpc>
                <a:spcPct val="90000"/>
              </a:lnSpc>
            </a:pPr>
            <a:r>
              <a:rPr lang="en-US" smtClean="0">
                <a:ea typeface="ＭＳ Ｐゴシック" pitchFamily="34" charset="-128"/>
              </a:rPr>
              <a:t>Assess the benefits and harms of osteoporosis medications among certain adult patient subgroups</a:t>
            </a:r>
          </a:p>
          <a:p>
            <a:pPr marL="400050" lvl="1">
              <a:lnSpc>
                <a:spcPct val="90000"/>
              </a:lnSpc>
            </a:pPr>
            <a:r>
              <a:rPr lang="en-US" smtClean="0">
                <a:ea typeface="ＭＳ Ｐゴシック" pitchFamily="34" charset="-128"/>
              </a:rPr>
              <a:t>Apply the findings of the systematic review to improve outcomes for adult patients through patient-centered care</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ChangeArrowheads="1"/>
          </p:cNvSpPr>
          <p:nvPr/>
        </p:nvSpPr>
        <p:spPr bwMode="auto">
          <a:xfrm>
            <a:off x="609600" y="6096000"/>
            <a:ext cx="8177213"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dirty="0" smtClean="0">
                <a:solidFill>
                  <a:srgbClr val="000000"/>
                </a:solidFill>
                <a:latin typeface="+mj-lt"/>
                <a:ea typeface="ＭＳ Ｐゴシック" charset="0"/>
                <a:cs typeface="Times New Roman" charset="0"/>
              </a:rPr>
              <a:t>Crandall </a:t>
            </a:r>
            <a:r>
              <a:rPr lang="en-US" sz="1000" dirty="0">
                <a:solidFill>
                  <a:srgbClr val="000000"/>
                </a:solidFill>
                <a:latin typeface="+mj-lt"/>
                <a:ea typeface="ＭＳ Ｐゴシック" charset="0"/>
                <a:cs typeface="Times New Roman" charset="0"/>
              </a:rPr>
              <a:t>CC</a:t>
            </a:r>
            <a:r>
              <a:rPr lang="en-US" sz="1000" dirty="0" smtClean="0">
                <a:solidFill>
                  <a:srgbClr val="000000"/>
                </a:solidFill>
                <a:latin typeface="+mj-lt"/>
                <a:ea typeface="ＭＳ Ｐゴシック" charset="0"/>
                <a:cs typeface="Times New Roman" charset="0"/>
              </a:rPr>
              <a:t>, Newberry SJ, </a:t>
            </a:r>
            <a:r>
              <a:rPr lang="en-US" sz="1000" dirty="0" err="1">
                <a:solidFill>
                  <a:srgbClr val="000000"/>
                </a:solidFill>
                <a:latin typeface="+mj-lt"/>
                <a:ea typeface="ＭＳ Ｐゴシック" charset="0"/>
                <a:cs typeface="Times New Roman" charset="0"/>
              </a:rPr>
              <a:t>Gellad</a:t>
            </a:r>
            <a:r>
              <a:rPr lang="en-US" sz="1000" dirty="0">
                <a:solidFill>
                  <a:srgbClr val="000000"/>
                </a:solidFill>
                <a:latin typeface="+mj-lt"/>
                <a:ea typeface="ＭＳ Ｐゴシック" charset="0"/>
                <a:cs typeface="Times New Roman" charset="0"/>
              </a:rPr>
              <a:t> WG, et al. Comparative Effectiveness Review No. 53. Available </a:t>
            </a:r>
            <a:r>
              <a:rPr lang="en-US" sz="1000" dirty="0" smtClean="0">
                <a:solidFill>
                  <a:srgbClr val="000000"/>
                </a:solidFill>
                <a:latin typeface="+mj-lt"/>
                <a:ea typeface="ＭＳ Ｐゴシック" charset="0"/>
                <a:cs typeface="Times New Roman" charset="0"/>
              </a:rPr>
              <a:t>at: </a:t>
            </a:r>
            <a:r>
              <a:rPr lang="en-US" sz="1000" u="sng" dirty="0" smtClean="0">
                <a:latin typeface="+mj-lt"/>
                <a:hlinkClick r:id="rId3"/>
              </a:rPr>
              <a:t>http://www.effectivehealthcare.ahrq.gov/ehc/products/160/1007/CER53_LowBoneDensity_FinalReport_20120823.pdf</a:t>
            </a:r>
            <a:r>
              <a:rPr lang="en-US" sz="1000" dirty="0" smtClean="0"/>
              <a:t> </a:t>
            </a:r>
          </a:p>
        </p:txBody>
      </p:sp>
      <p:sp>
        <p:nvSpPr>
          <p:cNvPr id="25602" name="Title 3"/>
          <p:cNvSpPr>
            <a:spLocks noGrp="1"/>
          </p:cNvSpPr>
          <p:nvPr>
            <p:ph type="title"/>
          </p:nvPr>
        </p:nvSpPr>
        <p:spPr/>
        <p:txBody>
          <a:bodyPr/>
          <a:lstStyle/>
          <a:p>
            <a:r>
              <a:rPr lang="en-US" smtClean="0">
                <a:ea typeface="ＭＳ Ｐゴシック" pitchFamily="34" charset="-128"/>
              </a:rPr>
              <a:t>Outline of material</a:t>
            </a:r>
          </a:p>
        </p:txBody>
      </p:sp>
      <p:sp>
        <p:nvSpPr>
          <p:cNvPr id="25603" name="Content Placeholder 4"/>
          <p:cNvSpPr>
            <a:spLocks noGrp="1"/>
          </p:cNvSpPr>
          <p:nvPr>
            <p:ph idx="1"/>
          </p:nvPr>
        </p:nvSpPr>
        <p:spPr/>
        <p:txBody>
          <a:bodyPr/>
          <a:lstStyle/>
          <a:p>
            <a:r>
              <a:rPr lang="en-US" sz="2800" dirty="0" smtClean="0">
                <a:ea typeface="ＭＳ Ｐゴシック" pitchFamily="34" charset="-128"/>
              </a:rPr>
              <a:t>Introduction to low bone density (LBD)</a:t>
            </a:r>
          </a:p>
          <a:p>
            <a:r>
              <a:rPr lang="en-US" sz="2800" dirty="0" smtClean="0">
                <a:ea typeface="ＭＳ Ｐゴシック" pitchFamily="34" charset="-128"/>
              </a:rPr>
              <a:t>Systematic review methods</a:t>
            </a:r>
          </a:p>
          <a:p>
            <a:r>
              <a:rPr lang="en-US" sz="2800" dirty="0" smtClean="0">
                <a:ea typeface="ＭＳ Ｐゴシック" pitchFamily="34" charset="-128"/>
              </a:rPr>
              <a:t>The clinical questions addressed by the CER</a:t>
            </a:r>
          </a:p>
          <a:p>
            <a:r>
              <a:rPr lang="en-US" sz="2800" dirty="0" smtClean="0">
                <a:ea typeface="ＭＳ Ｐゴシック" pitchFamily="34" charset="-128"/>
              </a:rPr>
              <a:t>Results of studies and evidence-based conclusions on the comparative effectiveness and safety of treatments to prevent fractures in postmenopausal women with osteoporosis</a:t>
            </a:r>
          </a:p>
          <a:p>
            <a:r>
              <a:rPr lang="en-US" sz="2800" dirty="0" smtClean="0">
                <a:ea typeface="ＭＳ Ｐゴシック" pitchFamily="34" charset="-128"/>
              </a:rPr>
              <a:t>Gaps in knowledge and future research needs</a:t>
            </a:r>
          </a:p>
          <a:p>
            <a:r>
              <a:rPr lang="en-US" sz="2800" dirty="0" smtClean="0">
                <a:ea typeface="ＭＳ Ｐゴシック" pitchFamily="34" charset="-128"/>
              </a:rPr>
              <a:t>What to discuss with patients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p:cNvSpPr txBox="1">
            <a:spLocks noChangeArrowheads="1"/>
          </p:cNvSpPr>
          <p:nvPr/>
        </p:nvSpPr>
        <p:spPr bwMode="auto">
          <a:xfrm>
            <a:off x="457200" y="5791200"/>
            <a:ext cx="8686800" cy="71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5pPr>
            <a:lvl6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6pPr>
            <a:lvl7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7pPr>
            <a:lvl8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8pPr>
            <a:lvl9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9pPr>
          </a:lstStyle>
          <a:p>
            <a:pPr>
              <a:defRPr/>
            </a:pPr>
            <a:r>
              <a:rPr lang="en-US" sz="1000" dirty="0" smtClean="0">
                <a:solidFill>
                  <a:srgbClr val="000000"/>
                </a:solidFill>
                <a:latin typeface="+mj-lt"/>
                <a:cs typeface="Times New Roman" charset="0"/>
              </a:rPr>
              <a:t>Crandall CC, Newberry SJ, </a:t>
            </a:r>
            <a:r>
              <a:rPr lang="en-US" sz="1000" dirty="0" err="1" smtClean="0">
                <a:solidFill>
                  <a:srgbClr val="000000"/>
                </a:solidFill>
                <a:latin typeface="+mj-lt"/>
                <a:cs typeface="Times New Roman" charset="0"/>
              </a:rPr>
              <a:t>Gellad</a:t>
            </a:r>
            <a:r>
              <a:rPr lang="en-US" sz="1000" dirty="0" smtClean="0">
                <a:solidFill>
                  <a:srgbClr val="000000"/>
                </a:solidFill>
                <a:latin typeface="+mj-lt"/>
                <a:cs typeface="Times New Roman" charset="0"/>
              </a:rPr>
              <a:t> WG, et al. Comparative Effectiveness Review No. 53. Available at: </a:t>
            </a:r>
            <a:r>
              <a:rPr lang="en-US" sz="1000" u="sng" dirty="0" smtClean="0">
                <a:latin typeface="+mj-lt"/>
                <a:hlinkClick r:id="rId3"/>
              </a:rPr>
              <a:t>http://www.effectivehealthcare.ahrq.gov/ehc/products/160/1007/CER53_LowBoneDensity_FinalReport_20120823.pdf</a:t>
            </a:r>
            <a:r>
              <a:rPr lang="en-US" sz="1000" dirty="0" smtClean="0">
                <a:latin typeface="+mj-lt"/>
              </a:rPr>
              <a:t> </a:t>
            </a:r>
          </a:p>
          <a:p>
            <a:pPr eaLnBrk="1" hangingPunct="1">
              <a:spcBef>
                <a:spcPts val="0"/>
              </a:spcBef>
              <a:defRPr/>
            </a:pPr>
            <a:r>
              <a:rPr lang="en-US" sz="1000" dirty="0" smtClean="0">
                <a:solidFill>
                  <a:srgbClr val="000000"/>
                </a:solidFill>
                <a:latin typeface="+mj-lt"/>
                <a:cs typeface="Times New Roman" charset="0"/>
              </a:rPr>
              <a:t>NIH Consensus Development Panel on Osteoporosis Prevention, Diagnosis, and Therapy. JAMA 2001;285(6):785-95. PMID: 11176917.</a:t>
            </a:r>
          </a:p>
          <a:p>
            <a:pPr eaLnBrk="1" hangingPunct="1">
              <a:spcBef>
                <a:spcPts val="0"/>
              </a:spcBef>
              <a:defRPr/>
            </a:pPr>
            <a:r>
              <a:rPr lang="en-US" sz="1000" dirty="0" err="1" smtClean="0">
                <a:solidFill>
                  <a:srgbClr val="000000"/>
                </a:solidFill>
                <a:latin typeface="+mj-lt"/>
                <a:cs typeface="Times New Roman" charset="0"/>
              </a:rPr>
              <a:t>Sasser</a:t>
            </a:r>
            <a:r>
              <a:rPr lang="en-US" sz="1000" dirty="0" smtClean="0">
                <a:solidFill>
                  <a:srgbClr val="000000"/>
                </a:solidFill>
                <a:latin typeface="+mj-lt"/>
                <a:cs typeface="Times New Roman" charset="0"/>
              </a:rPr>
              <a:t> AC, </a:t>
            </a:r>
            <a:r>
              <a:rPr lang="en-US" sz="1000" dirty="0" err="1" smtClean="0">
                <a:solidFill>
                  <a:srgbClr val="000000"/>
                </a:solidFill>
                <a:latin typeface="+mj-lt"/>
                <a:cs typeface="Times New Roman" charset="0"/>
              </a:rPr>
              <a:t>Rousculp</a:t>
            </a:r>
            <a:r>
              <a:rPr lang="en-US" sz="1000" dirty="0" smtClean="0">
                <a:solidFill>
                  <a:srgbClr val="000000"/>
                </a:solidFill>
                <a:latin typeface="+mj-lt"/>
                <a:cs typeface="Times New Roman" charset="0"/>
              </a:rPr>
              <a:t> MD, Birnbaum HG, et al. </a:t>
            </a:r>
            <a:r>
              <a:rPr lang="en-US" sz="1000" dirty="0" err="1" smtClean="0">
                <a:solidFill>
                  <a:srgbClr val="000000"/>
                </a:solidFill>
                <a:latin typeface="+mj-lt"/>
                <a:cs typeface="Times New Roman" charset="0"/>
              </a:rPr>
              <a:t>Womens</a:t>
            </a:r>
            <a:r>
              <a:rPr lang="en-US" sz="1000" dirty="0" smtClean="0">
                <a:solidFill>
                  <a:srgbClr val="000000"/>
                </a:solidFill>
                <a:latin typeface="+mj-lt"/>
                <a:cs typeface="Times New Roman" charset="0"/>
              </a:rPr>
              <a:t> Health Issues 2005;15(3):97-108. PMID: 15894195.</a:t>
            </a:r>
          </a:p>
        </p:txBody>
      </p:sp>
      <p:sp>
        <p:nvSpPr>
          <p:cNvPr id="27650" name="Title 1"/>
          <p:cNvSpPr>
            <a:spLocks noGrp="1"/>
          </p:cNvSpPr>
          <p:nvPr>
            <p:ph type="title"/>
          </p:nvPr>
        </p:nvSpPr>
        <p:spPr/>
        <p:txBody>
          <a:bodyPr/>
          <a:lstStyle/>
          <a:p>
            <a:r>
              <a:rPr lang="en-US" smtClean="0">
                <a:ea typeface="ＭＳ Ｐゴシック" pitchFamily="34" charset="-128"/>
              </a:rPr>
              <a:t>Introduction to osteoporosis</a:t>
            </a:r>
          </a:p>
        </p:txBody>
      </p:sp>
      <p:sp>
        <p:nvSpPr>
          <p:cNvPr id="27651" name="Content Placeholder 2"/>
          <p:cNvSpPr>
            <a:spLocks noGrp="1"/>
          </p:cNvSpPr>
          <p:nvPr>
            <p:ph idx="1"/>
          </p:nvPr>
        </p:nvSpPr>
        <p:spPr>
          <a:xfrm>
            <a:off x="457200" y="1295400"/>
            <a:ext cx="8458200" cy="4525963"/>
          </a:xfrm>
        </p:spPr>
        <p:txBody>
          <a:bodyPr/>
          <a:lstStyle/>
          <a:p>
            <a:r>
              <a:rPr lang="en-US" sz="2400" dirty="0" smtClean="0">
                <a:ea typeface="ＭＳ Ｐゴシック" pitchFamily="34" charset="-128"/>
              </a:rPr>
              <a:t>Approximately 52 million people in the U.S. are affected by osteoporosis or LBD</a:t>
            </a:r>
          </a:p>
          <a:p>
            <a:r>
              <a:rPr lang="en-US" sz="2400" dirty="0" smtClean="0">
                <a:ea typeface="ＭＳ Ｐゴシック" pitchFamily="34" charset="-128"/>
              </a:rPr>
              <a:t>Osteoporosis is a severe form of LBD especially common in postmenopausal women</a:t>
            </a:r>
          </a:p>
          <a:p>
            <a:pPr lvl="1"/>
            <a:r>
              <a:rPr lang="en-US" sz="2000" dirty="0" smtClean="0">
                <a:ea typeface="ＭＳ Ｐゴシック" pitchFamily="34" charset="-128"/>
              </a:rPr>
              <a:t>It is a systemic skeletal disease characterized by decreasing bone mass and deterioration of the microarchitecture of bone tissue</a:t>
            </a:r>
          </a:p>
          <a:p>
            <a:pPr lvl="1"/>
            <a:r>
              <a:rPr lang="en-US" sz="2000" dirty="0" smtClean="0">
                <a:ea typeface="ＭＳ Ｐゴシック" pitchFamily="34" charset="-128"/>
              </a:rPr>
              <a:t>It leads to increases in susceptibility to fracture</a:t>
            </a:r>
          </a:p>
          <a:p>
            <a:pPr lvl="1"/>
            <a:r>
              <a:rPr lang="en-US" sz="2000" dirty="0" smtClean="0">
                <a:ea typeface="ＭＳ Ｐゴシック" pitchFamily="34" charset="-128"/>
              </a:rPr>
              <a:t>Clinical diagnosis of osteoporosis may be based on the results of bone mineral density (BMD) measurement with dual energy x-ray absorptiometry (DXA)</a:t>
            </a:r>
          </a:p>
          <a:p>
            <a:pPr lvl="1"/>
            <a:r>
              <a:rPr lang="en-US" sz="2000" dirty="0">
                <a:ea typeface="ＭＳ Ｐゴシック" pitchFamily="34" charset="-128"/>
              </a:rPr>
              <a:t>Osteoporosis can be diagnosed by the occurrence of fragility fracture. In patients without fragility fracture, osteoporosis is often diagnosed by low bone density</a:t>
            </a:r>
            <a:endParaRPr lang="en-US" sz="2000" dirty="0" smtClean="0">
              <a:ea typeface="ＭＳ Ｐゴシック" pitchFamily="34" charset="-128"/>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457200" y="5382956"/>
            <a:ext cx="8686800" cy="1017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dirty="0" err="1">
                <a:solidFill>
                  <a:srgbClr val="000000"/>
                </a:solidFill>
                <a:latin typeface="Calibri" pitchFamily="34" charset="0"/>
                <a:cs typeface="Times New Roman" pitchFamily="18" charset="0"/>
              </a:rPr>
              <a:t>Kanis</a:t>
            </a:r>
            <a:r>
              <a:rPr lang="en-US" sz="1000" dirty="0">
                <a:solidFill>
                  <a:srgbClr val="000000"/>
                </a:solidFill>
                <a:latin typeface="Calibri" pitchFamily="34" charset="0"/>
                <a:cs typeface="Times New Roman" pitchFamily="18" charset="0"/>
              </a:rPr>
              <a:t> JA, Melton LJ 3rd, Christiansen C, et al. J Bone Miner Res 1994;9(8):1137-41. PMID: 7976495.</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dirty="0">
                <a:solidFill>
                  <a:srgbClr val="000000"/>
                </a:solidFill>
                <a:latin typeface="Calibri" pitchFamily="34" charset="0"/>
                <a:cs typeface="Times New Roman" pitchFamily="18" charset="0"/>
              </a:rPr>
              <a:t>National Osteoporosis Foundation. Clinician</a:t>
            </a:r>
            <a:r>
              <a:rPr lang="en-US" altLang="en-US" sz="1000" dirty="0">
                <a:solidFill>
                  <a:srgbClr val="000000"/>
                </a:solidFill>
                <a:latin typeface="Calibri" pitchFamily="34" charset="0"/>
                <a:cs typeface="Times New Roman" pitchFamily="18" charset="0"/>
              </a:rPr>
              <a:t>’</a:t>
            </a:r>
            <a:r>
              <a:rPr lang="en-US" sz="1000" dirty="0">
                <a:solidFill>
                  <a:srgbClr val="000000"/>
                </a:solidFill>
                <a:latin typeface="Calibri" pitchFamily="34" charset="0"/>
                <a:cs typeface="Times New Roman" pitchFamily="18" charset="0"/>
              </a:rPr>
              <a:t>s Guide To Prevention and Treatment of Osteoporosis. Available at www.nof.org/sites/default/files/pdfs/NOF_ClinicianGuide2009_v7.pdf.</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dirty="0">
                <a:solidFill>
                  <a:srgbClr val="000000"/>
                </a:solidFill>
                <a:latin typeface="Calibri" pitchFamily="34" charset="0"/>
                <a:cs typeface="Times New Roman" pitchFamily="18" charset="0"/>
              </a:rPr>
              <a:t>Nelson HD, Haney EM, Dana T, et al. Ann Intern Med 2010;153(2):1-11. PMID: 20621892.</a:t>
            </a:r>
          </a:p>
          <a:p>
            <a:pPr>
              <a:defRPr/>
            </a:pPr>
            <a:r>
              <a:rPr lang="en-US" sz="1000" dirty="0" smtClean="0">
                <a:solidFill>
                  <a:srgbClr val="000000"/>
                </a:solidFill>
                <a:latin typeface="+mj-lt"/>
                <a:cs typeface="Times New Roman" charset="0"/>
              </a:rPr>
              <a:t>Crandall CC, Newberry SJ, </a:t>
            </a:r>
            <a:r>
              <a:rPr lang="en-US" sz="1000" dirty="0" err="1" smtClean="0">
                <a:solidFill>
                  <a:srgbClr val="000000"/>
                </a:solidFill>
                <a:latin typeface="+mj-lt"/>
                <a:cs typeface="Times New Roman" charset="0"/>
              </a:rPr>
              <a:t>Gellad</a:t>
            </a:r>
            <a:r>
              <a:rPr lang="en-US" sz="1000" dirty="0" smtClean="0">
                <a:solidFill>
                  <a:srgbClr val="000000"/>
                </a:solidFill>
                <a:latin typeface="+mj-lt"/>
                <a:cs typeface="Times New Roman" charset="0"/>
              </a:rPr>
              <a:t> WG, et al. Comparative Effectiveness Review No. 53. Available at: </a:t>
            </a:r>
            <a:r>
              <a:rPr lang="en-US" sz="1000" u="sng" dirty="0" smtClean="0">
                <a:latin typeface="+mj-lt"/>
                <a:hlinkClick r:id="rId3"/>
              </a:rPr>
              <a:t>http://www.effectivehealthcare.ahrq.gov/ehc/products/160/1007/CER53_LowBoneDensity_FinalReport_20120823.pdf</a:t>
            </a:r>
            <a:r>
              <a:rPr lang="en-US" sz="1000" dirty="0" smtClean="0">
                <a:latin typeface="+mj-lt"/>
              </a:rPr>
              <a:t> </a:t>
            </a:r>
          </a:p>
        </p:txBody>
      </p:sp>
      <p:sp>
        <p:nvSpPr>
          <p:cNvPr id="29698" name="Title 1"/>
          <p:cNvSpPr>
            <a:spLocks noGrp="1"/>
          </p:cNvSpPr>
          <p:nvPr>
            <p:ph type="title"/>
          </p:nvPr>
        </p:nvSpPr>
        <p:spPr/>
        <p:txBody>
          <a:bodyPr/>
          <a:lstStyle/>
          <a:p>
            <a:r>
              <a:rPr lang="en-US" smtClean="0">
                <a:ea typeface="ＭＳ Ｐゴシック" pitchFamily="34" charset="-128"/>
              </a:rPr>
              <a:t>Classifications of osteoporosis and low bone density</a:t>
            </a:r>
          </a:p>
        </p:txBody>
      </p:sp>
      <p:sp>
        <p:nvSpPr>
          <p:cNvPr id="29699" name="Content Placeholder 2"/>
          <p:cNvSpPr>
            <a:spLocks noGrp="1"/>
          </p:cNvSpPr>
          <p:nvPr>
            <p:ph idx="1"/>
          </p:nvPr>
        </p:nvSpPr>
        <p:spPr/>
        <p:txBody>
          <a:bodyPr/>
          <a:lstStyle/>
          <a:p>
            <a:r>
              <a:rPr lang="en-US" sz="2400" dirty="0" smtClean="0">
                <a:ea typeface="ＭＳ Ｐゴシック" pitchFamily="34" charset="-128"/>
              </a:rPr>
              <a:t>BMD is classified according to the T-score, which is the number of standard deviations above or below the mean BMD for healthy adults, as determined by DXA </a:t>
            </a:r>
          </a:p>
          <a:p>
            <a:pPr lvl="1"/>
            <a:r>
              <a:rPr lang="en-US" sz="2000" dirty="0" smtClean="0">
                <a:ea typeface="ＭＳ Ｐゴシック" pitchFamily="34" charset="-128"/>
              </a:rPr>
              <a:t>A T-score of -2.5 or less is classified as osteoporosis</a:t>
            </a:r>
          </a:p>
          <a:p>
            <a:pPr lvl="1"/>
            <a:r>
              <a:rPr lang="en-US" sz="2000" dirty="0" smtClean="0">
                <a:ea typeface="ＭＳ Ｐゴシック" pitchFamily="34" charset="-128"/>
              </a:rPr>
              <a:t>A T-score between -2.5 and -1.0 is considered LBD (also known as osteopenia)</a:t>
            </a:r>
          </a:p>
          <a:p>
            <a:pPr lvl="1"/>
            <a:r>
              <a:rPr lang="en-US" sz="2000" dirty="0" smtClean="0">
                <a:ea typeface="ＭＳ Ｐゴシック" pitchFamily="34" charset="-128"/>
              </a:rPr>
              <a:t>A T-score of -1 or greater is considered normal</a:t>
            </a:r>
          </a:p>
          <a:p>
            <a:endParaRPr lang="en-US" sz="2400" dirty="0" smtClean="0">
              <a:ea typeface="ＭＳ Ｐゴシック" pitchFamily="34" charset="-128"/>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4"/>
          <p:cNvSpPr txBox="1">
            <a:spLocks noChangeArrowheads="1"/>
          </p:cNvSpPr>
          <p:nvPr/>
        </p:nvSpPr>
        <p:spPr bwMode="auto">
          <a:xfrm>
            <a:off x="533400" y="1447800"/>
            <a:ext cx="7696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290513" indent="-290513" eaLnBrk="0" hangingPunct="0">
              <a:tabLst>
                <a:tab pos="290513" algn="l"/>
                <a:tab pos="1204913" algn="l"/>
                <a:tab pos="2119313" algn="l"/>
                <a:tab pos="3033713" algn="l"/>
                <a:tab pos="3948113" algn="l"/>
                <a:tab pos="4862513" algn="l"/>
                <a:tab pos="5776913" algn="l"/>
                <a:tab pos="6691313" algn="l"/>
                <a:tab pos="7605713" algn="l"/>
                <a:tab pos="8520113" algn="l"/>
                <a:tab pos="9434513" algn="l"/>
                <a:tab pos="10348913" algn="l"/>
              </a:tabLst>
              <a:defRPr>
                <a:solidFill>
                  <a:schemeClr val="tx1"/>
                </a:solidFill>
                <a:latin typeface="Arial" charset="0"/>
                <a:ea typeface="ＭＳ Ｐゴシック" charset="0"/>
              </a:defRPr>
            </a:lvl1pPr>
            <a:lvl2pPr eaLnBrk="0" hangingPunct="0">
              <a:tabLst>
                <a:tab pos="290513" algn="l"/>
                <a:tab pos="1204913" algn="l"/>
                <a:tab pos="2119313" algn="l"/>
                <a:tab pos="3033713" algn="l"/>
                <a:tab pos="3948113" algn="l"/>
                <a:tab pos="4862513" algn="l"/>
                <a:tab pos="5776913" algn="l"/>
                <a:tab pos="6691313" algn="l"/>
                <a:tab pos="7605713" algn="l"/>
                <a:tab pos="8520113" algn="l"/>
                <a:tab pos="9434513" algn="l"/>
                <a:tab pos="10348913" algn="l"/>
              </a:tabLst>
              <a:defRPr>
                <a:solidFill>
                  <a:schemeClr val="tx1"/>
                </a:solidFill>
                <a:latin typeface="Arial" charset="0"/>
                <a:ea typeface="ＭＳ Ｐゴシック" charset="0"/>
              </a:defRPr>
            </a:lvl2pPr>
            <a:lvl3pPr eaLnBrk="0" hangingPunct="0">
              <a:tabLst>
                <a:tab pos="290513" algn="l"/>
                <a:tab pos="1204913" algn="l"/>
                <a:tab pos="2119313" algn="l"/>
                <a:tab pos="3033713" algn="l"/>
                <a:tab pos="3948113" algn="l"/>
                <a:tab pos="4862513" algn="l"/>
                <a:tab pos="5776913" algn="l"/>
                <a:tab pos="6691313" algn="l"/>
                <a:tab pos="7605713" algn="l"/>
                <a:tab pos="8520113" algn="l"/>
                <a:tab pos="9434513" algn="l"/>
                <a:tab pos="10348913" algn="l"/>
              </a:tabLst>
              <a:defRPr>
                <a:solidFill>
                  <a:schemeClr val="tx1"/>
                </a:solidFill>
                <a:latin typeface="Arial" charset="0"/>
                <a:ea typeface="ＭＳ Ｐゴシック" charset="0"/>
              </a:defRPr>
            </a:lvl3pPr>
            <a:lvl4pPr eaLnBrk="0" hangingPunct="0">
              <a:tabLst>
                <a:tab pos="290513" algn="l"/>
                <a:tab pos="1204913" algn="l"/>
                <a:tab pos="2119313" algn="l"/>
                <a:tab pos="3033713" algn="l"/>
                <a:tab pos="3948113" algn="l"/>
                <a:tab pos="4862513" algn="l"/>
                <a:tab pos="5776913" algn="l"/>
                <a:tab pos="6691313" algn="l"/>
                <a:tab pos="7605713" algn="l"/>
                <a:tab pos="8520113" algn="l"/>
                <a:tab pos="9434513" algn="l"/>
                <a:tab pos="10348913" algn="l"/>
              </a:tabLst>
              <a:defRPr>
                <a:solidFill>
                  <a:schemeClr val="tx1"/>
                </a:solidFill>
                <a:latin typeface="Arial" charset="0"/>
                <a:ea typeface="ＭＳ Ｐゴシック" charset="0"/>
              </a:defRPr>
            </a:lvl4pPr>
            <a:lvl5pPr eaLnBrk="0" hangingPunct="0">
              <a:tabLst>
                <a:tab pos="290513" algn="l"/>
                <a:tab pos="1204913" algn="l"/>
                <a:tab pos="2119313" algn="l"/>
                <a:tab pos="3033713" algn="l"/>
                <a:tab pos="3948113" algn="l"/>
                <a:tab pos="4862513" algn="l"/>
                <a:tab pos="5776913" algn="l"/>
                <a:tab pos="6691313" algn="l"/>
                <a:tab pos="7605713" algn="l"/>
                <a:tab pos="8520113" algn="l"/>
                <a:tab pos="9434513" algn="l"/>
                <a:tab pos="10348913" algn="l"/>
              </a:tabLst>
              <a:defRPr>
                <a:solidFill>
                  <a:schemeClr val="tx1"/>
                </a:solidFill>
                <a:latin typeface="Arial" charset="0"/>
                <a:ea typeface="ＭＳ Ｐゴシック" charset="0"/>
              </a:defRPr>
            </a:lvl5pPr>
            <a:lvl6pPr eaLnBrk="0" fontAlgn="base" hangingPunct="0">
              <a:spcBef>
                <a:spcPct val="0"/>
              </a:spcBef>
              <a:spcAft>
                <a:spcPct val="0"/>
              </a:spcAft>
              <a:tabLst>
                <a:tab pos="290513" algn="l"/>
                <a:tab pos="1204913" algn="l"/>
                <a:tab pos="2119313" algn="l"/>
                <a:tab pos="3033713" algn="l"/>
                <a:tab pos="3948113" algn="l"/>
                <a:tab pos="4862513" algn="l"/>
                <a:tab pos="5776913" algn="l"/>
                <a:tab pos="6691313" algn="l"/>
                <a:tab pos="7605713" algn="l"/>
                <a:tab pos="8520113" algn="l"/>
                <a:tab pos="9434513" algn="l"/>
                <a:tab pos="10348913" algn="l"/>
              </a:tabLst>
              <a:defRPr>
                <a:solidFill>
                  <a:schemeClr val="tx1"/>
                </a:solidFill>
                <a:latin typeface="Arial" charset="0"/>
                <a:ea typeface="ＭＳ Ｐゴシック" charset="0"/>
              </a:defRPr>
            </a:lvl6pPr>
            <a:lvl7pPr eaLnBrk="0" fontAlgn="base" hangingPunct="0">
              <a:spcBef>
                <a:spcPct val="0"/>
              </a:spcBef>
              <a:spcAft>
                <a:spcPct val="0"/>
              </a:spcAft>
              <a:tabLst>
                <a:tab pos="290513" algn="l"/>
                <a:tab pos="1204913" algn="l"/>
                <a:tab pos="2119313" algn="l"/>
                <a:tab pos="3033713" algn="l"/>
                <a:tab pos="3948113" algn="l"/>
                <a:tab pos="4862513" algn="l"/>
                <a:tab pos="5776913" algn="l"/>
                <a:tab pos="6691313" algn="l"/>
                <a:tab pos="7605713" algn="l"/>
                <a:tab pos="8520113" algn="l"/>
                <a:tab pos="9434513" algn="l"/>
                <a:tab pos="10348913" algn="l"/>
              </a:tabLst>
              <a:defRPr>
                <a:solidFill>
                  <a:schemeClr val="tx1"/>
                </a:solidFill>
                <a:latin typeface="Arial" charset="0"/>
                <a:ea typeface="ＭＳ Ｐゴシック" charset="0"/>
              </a:defRPr>
            </a:lvl7pPr>
            <a:lvl8pPr eaLnBrk="0" fontAlgn="base" hangingPunct="0">
              <a:spcBef>
                <a:spcPct val="0"/>
              </a:spcBef>
              <a:spcAft>
                <a:spcPct val="0"/>
              </a:spcAft>
              <a:tabLst>
                <a:tab pos="290513" algn="l"/>
                <a:tab pos="1204913" algn="l"/>
                <a:tab pos="2119313" algn="l"/>
                <a:tab pos="3033713" algn="l"/>
                <a:tab pos="3948113" algn="l"/>
                <a:tab pos="4862513" algn="l"/>
                <a:tab pos="5776913" algn="l"/>
                <a:tab pos="6691313" algn="l"/>
                <a:tab pos="7605713" algn="l"/>
                <a:tab pos="8520113" algn="l"/>
                <a:tab pos="9434513" algn="l"/>
                <a:tab pos="10348913" algn="l"/>
              </a:tabLst>
              <a:defRPr>
                <a:solidFill>
                  <a:schemeClr val="tx1"/>
                </a:solidFill>
                <a:latin typeface="Arial" charset="0"/>
                <a:ea typeface="ＭＳ Ｐゴシック" charset="0"/>
              </a:defRPr>
            </a:lvl8pPr>
            <a:lvl9pPr eaLnBrk="0" fontAlgn="base" hangingPunct="0">
              <a:spcBef>
                <a:spcPct val="0"/>
              </a:spcBef>
              <a:spcAft>
                <a:spcPct val="0"/>
              </a:spcAft>
              <a:tabLst>
                <a:tab pos="290513" algn="l"/>
                <a:tab pos="1204913" algn="l"/>
                <a:tab pos="2119313" algn="l"/>
                <a:tab pos="3033713" algn="l"/>
                <a:tab pos="3948113" algn="l"/>
                <a:tab pos="4862513" algn="l"/>
                <a:tab pos="5776913" algn="l"/>
                <a:tab pos="6691313" algn="l"/>
                <a:tab pos="7605713" algn="l"/>
                <a:tab pos="8520113" algn="l"/>
                <a:tab pos="9434513" algn="l"/>
                <a:tab pos="10348913" algn="l"/>
              </a:tabLst>
              <a:defRPr>
                <a:solidFill>
                  <a:schemeClr val="tx1"/>
                </a:solidFill>
                <a:latin typeface="Arial" charset="0"/>
                <a:ea typeface="ＭＳ Ｐゴシック" charset="0"/>
              </a:defRPr>
            </a:lvl9pPr>
          </a:lstStyle>
          <a:p>
            <a:pPr marL="0" indent="0" eaLnBrk="1" hangingPunct="1">
              <a:spcBef>
                <a:spcPts val="900"/>
              </a:spcBef>
              <a:defRPr/>
            </a:pPr>
            <a:r>
              <a:rPr lang="en-US" sz="2800" dirty="0" smtClean="0">
                <a:solidFill>
                  <a:srgbClr val="000000"/>
                </a:solidFill>
                <a:latin typeface="+mn-lt"/>
                <a:cs typeface="ＭＳ Ｐゴシック" charset="0"/>
              </a:rPr>
              <a:t>Risk factors include (but are not limited to):</a:t>
            </a:r>
          </a:p>
        </p:txBody>
      </p:sp>
      <p:sp>
        <p:nvSpPr>
          <p:cNvPr id="27653" name="Rectangle 5"/>
          <p:cNvSpPr>
            <a:spLocks noChangeArrowheads="1"/>
          </p:cNvSpPr>
          <p:nvPr/>
        </p:nvSpPr>
        <p:spPr bwMode="auto">
          <a:xfrm>
            <a:off x="457200" y="5715000"/>
            <a:ext cx="7620000" cy="71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dirty="0">
                <a:solidFill>
                  <a:srgbClr val="000000"/>
                </a:solidFill>
                <a:latin typeface="+mj-lt"/>
                <a:cs typeface="Times New Roman" pitchFamily="18" charset="0"/>
              </a:rPr>
              <a:t>National Osteoporosis Foundation. Clinician</a:t>
            </a:r>
            <a:r>
              <a:rPr lang="en-US" altLang="en-US" sz="1000" dirty="0">
                <a:solidFill>
                  <a:srgbClr val="000000"/>
                </a:solidFill>
                <a:latin typeface="+mj-lt"/>
                <a:cs typeface="Times New Roman" pitchFamily="18" charset="0"/>
              </a:rPr>
              <a:t>’</a:t>
            </a:r>
            <a:r>
              <a:rPr lang="en-US" sz="1000" dirty="0">
                <a:solidFill>
                  <a:srgbClr val="000000"/>
                </a:solidFill>
                <a:latin typeface="+mj-lt"/>
                <a:cs typeface="Times New Roman" pitchFamily="18" charset="0"/>
              </a:rPr>
              <a:t>s Guide To Prevention and Treatment of Osteoporosis. Available at </a:t>
            </a:r>
            <a:r>
              <a:rPr lang="en-US" sz="1000" dirty="0">
                <a:solidFill>
                  <a:srgbClr val="000000"/>
                </a:solidFill>
                <a:latin typeface="+mj-lt"/>
                <a:cs typeface="Times New Roman" pitchFamily="18" charset="0"/>
                <a:hlinkClick r:id="rId3"/>
              </a:rPr>
              <a:t>www.nof.org/sites/default/files/pdfs/NOF_ClinicianGuide2009_v7.pdf</a:t>
            </a:r>
            <a:r>
              <a:rPr lang="en-US" sz="1000" dirty="0" smtClean="0">
                <a:solidFill>
                  <a:srgbClr val="000000"/>
                </a:solidFill>
                <a:latin typeface="+mj-lt"/>
                <a:cs typeface="Times New Roman" pitchFamily="18" charset="0"/>
              </a:rPr>
              <a:t>. </a:t>
            </a:r>
            <a:endParaRPr lang="en-US" sz="1000" dirty="0">
              <a:solidFill>
                <a:srgbClr val="000000"/>
              </a:solidFill>
              <a:latin typeface="+mj-lt"/>
              <a:cs typeface="Times New Roman" pitchFamily="18" charset="0"/>
            </a:endParaRPr>
          </a:p>
          <a:p>
            <a:r>
              <a:rPr lang="en-US" sz="1000" dirty="0" smtClean="0">
                <a:latin typeface="+mj-lt"/>
              </a:rPr>
              <a:t>Crandall CC, Newberry SJ, </a:t>
            </a:r>
            <a:r>
              <a:rPr lang="en-US" sz="1000" dirty="0" err="1" smtClean="0">
                <a:latin typeface="+mj-lt"/>
              </a:rPr>
              <a:t>Gellad</a:t>
            </a:r>
            <a:r>
              <a:rPr lang="en-US" sz="1000" dirty="0" smtClean="0">
                <a:latin typeface="+mj-lt"/>
              </a:rPr>
              <a:t> WG, et al. Comparative Effectiveness Review No. 53. Available at:</a:t>
            </a:r>
          </a:p>
          <a:p>
            <a:r>
              <a:rPr lang="en-US" sz="1000" u="sng" dirty="0" smtClean="0">
                <a:latin typeface="+mj-lt"/>
                <a:hlinkClick r:id="rId4"/>
              </a:rPr>
              <a:t>http://www.effectivehealthcare.ahrq.gov/ehc/products/160/1007/CER53_LowBoneDensity_FinalReport_20120823.pdf</a:t>
            </a:r>
            <a:r>
              <a:rPr lang="en-US" sz="1000" dirty="0" smtClean="0">
                <a:latin typeface="+mj-lt"/>
              </a:rPr>
              <a:t> </a:t>
            </a:r>
            <a:endParaRPr lang="en-US" sz="1000" dirty="0">
              <a:latin typeface="+mj-lt"/>
            </a:endParaRPr>
          </a:p>
        </p:txBody>
      </p:sp>
      <p:sp>
        <p:nvSpPr>
          <p:cNvPr id="31747" name="Title 1"/>
          <p:cNvSpPr>
            <a:spLocks noGrp="1"/>
          </p:cNvSpPr>
          <p:nvPr>
            <p:ph type="title"/>
          </p:nvPr>
        </p:nvSpPr>
        <p:spPr>
          <a:xfrm>
            <a:off x="457200" y="274638"/>
            <a:ext cx="8382000" cy="1143000"/>
          </a:xfrm>
        </p:spPr>
        <p:txBody>
          <a:bodyPr/>
          <a:lstStyle/>
          <a:p>
            <a:r>
              <a:rPr lang="en-US" smtClean="0">
                <a:ea typeface="ＭＳ Ｐゴシック" pitchFamily="34" charset="-128"/>
              </a:rPr>
              <a:t>Risk factors for osteoporosis (1 of 2)</a:t>
            </a:r>
          </a:p>
        </p:txBody>
      </p:sp>
      <p:sp>
        <p:nvSpPr>
          <p:cNvPr id="31748" name="Content Placeholder 2"/>
          <p:cNvSpPr>
            <a:spLocks noGrp="1"/>
          </p:cNvSpPr>
          <p:nvPr>
            <p:ph sz="half" idx="1"/>
          </p:nvPr>
        </p:nvSpPr>
        <p:spPr>
          <a:xfrm>
            <a:off x="457200" y="1874838"/>
            <a:ext cx="4343400" cy="4297362"/>
          </a:xfrm>
        </p:spPr>
        <p:txBody>
          <a:bodyPr/>
          <a:lstStyle/>
          <a:p>
            <a:r>
              <a:rPr lang="en-US" sz="2000" dirty="0" smtClean="0">
                <a:ea typeface="ＭＳ Ｐゴシック" pitchFamily="34" charset="-128"/>
              </a:rPr>
              <a:t>Increasing age</a:t>
            </a:r>
          </a:p>
          <a:p>
            <a:r>
              <a:rPr lang="en-US" sz="2000" dirty="0" smtClean="0">
                <a:ea typeface="ＭＳ Ｐゴシック" pitchFamily="34" charset="-128"/>
              </a:rPr>
              <a:t>Female sex</a:t>
            </a:r>
          </a:p>
          <a:p>
            <a:r>
              <a:rPr lang="en-US" sz="2000" dirty="0" smtClean="0">
                <a:ea typeface="ＭＳ Ｐゴシック" pitchFamily="34" charset="-128"/>
              </a:rPr>
              <a:t>Postmenopause for women</a:t>
            </a:r>
          </a:p>
          <a:p>
            <a:r>
              <a:rPr lang="en-US" sz="2000" dirty="0" smtClean="0">
                <a:ea typeface="ＭＳ Ｐゴシック" pitchFamily="34" charset="-128"/>
              </a:rPr>
              <a:t>Hypogonadism or premature ovarian failure</a:t>
            </a:r>
          </a:p>
          <a:p>
            <a:r>
              <a:rPr lang="en-US" sz="2000" dirty="0" smtClean="0">
                <a:ea typeface="ＭＳ Ｐゴシック" pitchFamily="34" charset="-128"/>
              </a:rPr>
              <a:t>Ethnic background (risk is greater for whites)</a:t>
            </a:r>
          </a:p>
          <a:p>
            <a:r>
              <a:rPr lang="en-US" sz="2000" dirty="0" smtClean="0">
                <a:ea typeface="ＭＳ Ｐゴシック" pitchFamily="34" charset="-128"/>
              </a:rPr>
              <a:t>Low body weight</a:t>
            </a:r>
          </a:p>
          <a:p>
            <a:r>
              <a:rPr lang="en-US" sz="2000" dirty="0" smtClean="0">
                <a:ea typeface="ＭＳ Ｐゴシック" pitchFamily="34" charset="-128"/>
              </a:rPr>
              <a:t>Previous fracture due to minimal trauma</a:t>
            </a:r>
          </a:p>
          <a:p>
            <a:r>
              <a:rPr lang="en-US" sz="2000" dirty="0" smtClean="0">
                <a:ea typeface="ＭＳ Ｐゴシック" pitchFamily="34" charset="-128"/>
              </a:rPr>
              <a:t>Parental history of hip fracture</a:t>
            </a:r>
          </a:p>
        </p:txBody>
      </p:sp>
      <p:sp>
        <p:nvSpPr>
          <p:cNvPr id="31749" name="Content Placeholder 3"/>
          <p:cNvSpPr>
            <a:spLocks noGrp="1"/>
          </p:cNvSpPr>
          <p:nvPr>
            <p:ph sz="half" idx="2"/>
          </p:nvPr>
        </p:nvSpPr>
        <p:spPr>
          <a:xfrm>
            <a:off x="4953000" y="1874838"/>
            <a:ext cx="4038600" cy="4297362"/>
          </a:xfrm>
        </p:spPr>
        <p:txBody>
          <a:bodyPr/>
          <a:lstStyle/>
          <a:p>
            <a:r>
              <a:rPr lang="en-US" sz="2000" dirty="0" smtClean="0">
                <a:ea typeface="ＭＳ Ｐゴシック" pitchFamily="34" charset="-128"/>
              </a:rPr>
              <a:t>Rheumatoid arthritis</a:t>
            </a:r>
          </a:p>
          <a:p>
            <a:r>
              <a:rPr lang="en-US" sz="2000" dirty="0" smtClean="0">
                <a:ea typeface="ＭＳ Ｐゴシック" pitchFamily="34" charset="-128"/>
              </a:rPr>
              <a:t>Low BMD</a:t>
            </a:r>
          </a:p>
          <a:p>
            <a:r>
              <a:rPr lang="en-US" sz="2000" dirty="0" smtClean="0">
                <a:ea typeface="ＭＳ Ｐゴシック" pitchFamily="34" charset="-128"/>
              </a:rPr>
              <a:t>Current smoking</a:t>
            </a:r>
          </a:p>
          <a:p>
            <a:r>
              <a:rPr lang="en-US" sz="2000" dirty="0" smtClean="0">
                <a:ea typeface="ＭＳ Ｐゴシック" pitchFamily="34" charset="-128"/>
              </a:rPr>
              <a:t>Alcohol intake (3 or more drinks per day)</a:t>
            </a:r>
          </a:p>
          <a:p>
            <a:r>
              <a:rPr lang="en-US" sz="2000" dirty="0" smtClean="0">
                <a:ea typeface="ＭＳ Ｐゴシック" pitchFamily="34" charset="-128"/>
              </a:rPr>
              <a:t>Vitamin D deficiency</a:t>
            </a:r>
          </a:p>
          <a:p>
            <a:r>
              <a:rPr lang="en-US" sz="2000" dirty="0" smtClean="0">
                <a:ea typeface="ＭＳ Ｐゴシック" pitchFamily="34" charset="-128"/>
              </a:rPr>
              <a:t>Low calcium intake</a:t>
            </a:r>
          </a:p>
          <a:p>
            <a:r>
              <a:rPr lang="en-US" sz="2000" dirty="0" smtClean="0">
                <a:ea typeface="ＭＳ Ｐゴシック" pitchFamily="34" charset="-128"/>
              </a:rPr>
              <a:t>Hyperkyphosis</a:t>
            </a:r>
          </a:p>
          <a:p>
            <a:r>
              <a:rPr lang="en-US" sz="2000" dirty="0" smtClean="0">
                <a:ea typeface="ＭＳ Ｐゴシック" pitchFamily="34" charset="-128"/>
              </a:rPr>
              <a:t>Falling</a:t>
            </a:r>
          </a:p>
          <a:p>
            <a:r>
              <a:rPr lang="en-US" sz="2000" dirty="0" smtClean="0">
                <a:ea typeface="ＭＳ Ｐゴシック" pitchFamily="34" charset="-128"/>
              </a:rPr>
              <a:t>Immobilization</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690</TotalTime>
  <Words>17356</Words>
  <Application>Microsoft Macintosh PowerPoint</Application>
  <PresentationFormat>On-screen Show (4:3)</PresentationFormat>
  <Paragraphs>1000</Paragraphs>
  <Slides>45</Slides>
  <Notes>43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Office Theme</vt:lpstr>
      <vt:lpstr>Photo Editor Photo</vt:lpstr>
      <vt:lpstr>Treatment To Prevent Fractures in Men and Women With Low Bone Density or Osteoporosis: An Update </vt:lpstr>
      <vt:lpstr>Accreditation Statement</vt:lpstr>
      <vt:lpstr>Disclosure Information</vt:lpstr>
      <vt:lpstr>Disclosure Information</vt:lpstr>
      <vt:lpstr>Learning Objectives</vt:lpstr>
      <vt:lpstr>Outline of material</vt:lpstr>
      <vt:lpstr>Introduction to osteoporosis</vt:lpstr>
      <vt:lpstr>Classifications of osteoporosis and low bone density</vt:lpstr>
      <vt:lpstr>Risk factors for osteoporosis (1 of 2)</vt:lpstr>
      <vt:lpstr>Risk factors for osteoporosis (2 of 2)</vt:lpstr>
      <vt:lpstr>Predicting fracture risk</vt:lpstr>
      <vt:lpstr>Interventions to prevent osteoporotic fracture</vt:lpstr>
      <vt:lpstr>Pharmacologic agents to prevent osteoporotic fracture</vt:lpstr>
      <vt:lpstr>AHRQ comparative effectiveness review (CER) development</vt:lpstr>
      <vt:lpstr>Clinical questions addressed by the CER (1 of 5)</vt:lpstr>
      <vt:lpstr>Clinical questions addressed by the CER (2 of 5)</vt:lpstr>
      <vt:lpstr>Clinical questions addressed by the CER (3 of 5)</vt:lpstr>
      <vt:lpstr>Clinical questions addressed by the CER (4 of 5)</vt:lpstr>
      <vt:lpstr>Clinical questions addressed by the CER (5 of 5)</vt:lpstr>
      <vt:lpstr>Summary of study characteristics evaluated in the effectiveness review: “PICOTS” framework</vt:lpstr>
      <vt:lpstr>Modes of results and statistical analysis in the CER (1 of 2)</vt:lpstr>
      <vt:lpstr>Modes of results and statistical analysis in the CER (2 of 2)</vt:lpstr>
      <vt:lpstr>Rating the strength of evidence (SOE) from the CER</vt:lpstr>
      <vt:lpstr>Benefits of medications (1 of 2)</vt:lpstr>
      <vt:lpstr>Benefits of medications (2 of 2)</vt:lpstr>
      <vt:lpstr>Benefits of medications in subpopulations</vt:lpstr>
      <vt:lpstr>Summary of benefits of medications</vt:lpstr>
      <vt:lpstr>Benefits: Exercise and dietary supplementation (1 of 2)</vt:lpstr>
      <vt:lpstr>Benefits: Exercise and dietary supplementation (2 of 2)</vt:lpstr>
      <vt:lpstr>Benefits: Menopausal hormone therapy</vt:lpstr>
      <vt:lpstr>Additional information</vt:lpstr>
      <vt:lpstr>Adverse effects of medications for low bone density or osteoporosis (1 of 3)</vt:lpstr>
      <vt:lpstr>Adverse effects of medications for low bone density or osteoporosis (2 of 3)</vt:lpstr>
      <vt:lpstr>Adverse effects of medications for low bone density or osteoporosis (3 of 3)</vt:lpstr>
      <vt:lpstr>Additional possible adverse effects</vt:lpstr>
      <vt:lpstr>Treatment monitoring, adherence, and persistence (1 of 3)</vt:lpstr>
      <vt:lpstr>Treatment monitoring, adherence, and persistence (2 of 3)</vt:lpstr>
      <vt:lpstr>Treatment monitoring, adherence, and persistence (3 of 3)</vt:lpstr>
      <vt:lpstr>Conclusions (1 of 2)</vt:lpstr>
      <vt:lpstr>Conclusions (2 of 2)</vt:lpstr>
      <vt:lpstr>Gaps in knowledge (1 of 3)</vt:lpstr>
      <vt:lpstr>Gaps in knowledge (2 of 3)</vt:lpstr>
      <vt:lpstr>Gaps in knowledge (3 of 3)</vt:lpstr>
      <vt:lpstr>What to discuss with your patients</vt:lpstr>
      <vt:lpstr>Thank you for your time</vt:lpstr>
    </vt:vector>
  </TitlesOfParts>
  <Company>Baylor College of Medicine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khs</dc:creator>
  <cp:lastModifiedBy>Katharine Schneider</cp:lastModifiedBy>
  <cp:revision>107</cp:revision>
  <dcterms:created xsi:type="dcterms:W3CDTF">2011-03-23T16:45:48Z</dcterms:created>
  <dcterms:modified xsi:type="dcterms:W3CDTF">2013-01-16T17:21:56Z</dcterms:modified>
</cp:coreProperties>
</file>