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6" r:id="rId2"/>
    <p:sldId id="275" r:id="rId3"/>
    <p:sldId id="297" r:id="rId4"/>
    <p:sldId id="298" r:id="rId5"/>
    <p:sldId id="279" r:id="rId6"/>
    <p:sldId id="274" r:id="rId7"/>
    <p:sldId id="280" r:id="rId8"/>
    <p:sldId id="290" r:id="rId9"/>
    <p:sldId id="284" r:id="rId10"/>
    <p:sldId id="286" r:id="rId11"/>
    <p:sldId id="293" r:id="rId12"/>
    <p:sldId id="278" r:id="rId13"/>
    <p:sldId id="308" r:id="rId14"/>
    <p:sldId id="309" r:id="rId15"/>
    <p:sldId id="296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494" autoAdjust="0"/>
  </p:normalViewPr>
  <p:slideViewPr>
    <p:cSldViewPr>
      <p:cViewPr>
        <p:scale>
          <a:sx n="66" d="100"/>
          <a:sy n="66" d="100"/>
        </p:scale>
        <p:origin x="-90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pps\workprod\BCP\1148DFP\Projects\Mobile%20Tech%20Unit\Mobile%20Payment%20Survey\Summary%20Information\Charts\Summary_Info_Background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pps\workprod\BCP\1148DFP\Projects\Mobile%20Tech%20Unit\Mobile%20Payment%20Survey\Summary%20Information\Survey_Summary_NoPolic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pps\workprod\BCP\1148DFP\Projects\Mobile%20Tech%20Unit\Mobile%20Payment%20Survey\Summary%20Information\Survey_Summary_4.12.1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pps\workprod\BCP\1148DFP\Projects\Mobile%20Tech%20Unit\Mobile%20Payment%20Survey\Summary%20Information\Survey_Summary_4.6.12%20(MMo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apps\workprod\BCP\1148DFP\Projects\Mobile%20Tech%20Unit\Mobile%20Payment%20Survey\Summary%20Information\Survey_Summary_4.12.12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apps\workprod\BCP\1148DFP\Projects\Mobile%20Tech%20Unit\Mobile%20Payment%20Survey\Summary%20Information\Survey_Summary_4.12.12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apps\workprod\BCP\1148DFP\Projects\Mobile%20Tech%20Unit\Mobile%20Payment%20Survey\Summary%20Information\Charts\DisputeRights_TimeToNotifyVendor_Charts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pps\workprod\BCP\1148DFP\Projects\Mobile%20Tech%20Unit\Mobile%20Payment%20Survey\Summary%20Information\Charts\DisputeRights_TimeToNotifyVendor_Char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apps\workprod\BCP\1148DFP\Projects\Mobile%20Tech%20Unit\Mobile%20Payment%20Survey\Summary%20Information\Privacy%20Summary%204.10.1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Funding Sources Available to Consumers
for Mobile Payment Providers </a:t>
            </a:r>
            <a:r>
              <a:rPr lang="en-US" dirty="0" smtClean="0"/>
              <a:t>Reviewed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'Background Data'!$A$4</c:f>
              <c:strCache>
                <c:ptCount val="1"/>
                <c:pt idx="0">
                  <c:v>Funding Sources Available to Consumers
for Mobile Payment Providers (of 19 total)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79% </a:t>
                    </a:r>
                  </a:p>
                  <a:p>
                    <a:pPr>
                      <a:defRPr sz="1050"/>
                    </a:pPr>
                    <a:r>
                      <a:rPr lang="en-US" sz="1050" b="1" dirty="0"/>
                      <a:t>(15 of 19)</a:t>
                    </a:r>
                    <a:endParaRPr lang="en-US" sz="1050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37% </a:t>
                    </a:r>
                  </a:p>
                  <a:p>
                    <a:pPr>
                      <a:defRPr sz="1050"/>
                    </a:pPr>
                    <a:r>
                      <a:rPr lang="en-US" sz="1050" b="1" dirty="0"/>
                      <a:t>(7 of 19 total)</a:t>
                    </a:r>
                    <a:endParaRPr lang="en-US" sz="1050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21% </a:t>
                    </a:r>
                  </a:p>
                  <a:p>
                    <a:pPr>
                      <a:defRPr sz="1050"/>
                    </a:pPr>
                    <a:r>
                      <a:rPr lang="en-US" sz="1050" b="1" dirty="0"/>
                      <a:t>(4 of 19 total)</a:t>
                    </a:r>
                    <a:endParaRPr lang="en-US" sz="1050" dirty="0"/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050"/>
                    </a:pPr>
                    <a:r>
                      <a:rPr lang="en-US" sz="1050" b="1" dirty="0"/>
                      <a:t>37% </a:t>
                    </a:r>
                  </a:p>
                  <a:p>
                    <a:pPr>
                      <a:defRPr sz="1050"/>
                    </a:pPr>
                    <a:r>
                      <a:rPr lang="en-US" sz="1050" b="1" dirty="0"/>
                      <a:t>(7 of 19 total)</a:t>
                    </a:r>
                  </a:p>
                </c:rich>
              </c:tx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'Background Data'!$B$2:$E$3</c:f>
              <c:strCache>
                <c:ptCount val="4"/>
                <c:pt idx="0">
                  <c:v>Credit Card/Debit Card</c:v>
                </c:pt>
                <c:pt idx="1">
                  <c:v>Bank Account</c:v>
                </c:pt>
                <c:pt idx="2">
                  <c:v>Billed to Mobile Carrier</c:v>
                </c:pt>
                <c:pt idx="3">
                  <c:v>Multiple Funding Sources Permitted</c:v>
                </c:pt>
              </c:strCache>
            </c:strRef>
          </c:cat>
          <c:val>
            <c:numRef>
              <c:f>'Background Data'!$B$4:$E$4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76320"/>
        <c:axId val="140787712"/>
      </c:barChart>
      <c:catAx>
        <c:axId val="14037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0787712"/>
        <c:crosses val="autoZero"/>
        <c:auto val="1"/>
        <c:lblAlgn val="ctr"/>
        <c:lblOffset val="100"/>
        <c:noMultiLvlLbl val="0"/>
      </c:catAx>
      <c:valAx>
        <c:axId val="1407877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Number of Companies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037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'Privacy Summary'!$B$1:$D$1</c:f>
              <c:strCache>
                <c:ptCount val="1"/>
                <c:pt idx="0">
                  <c:v>Location Information Social Security Number Information From Consumer Reporting Agencies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 </a:t>
                    </a:r>
                  </a:p>
                  <a:p>
                    <a:r>
                      <a:rPr lang="en-US"/>
                      <a:t>(6 of 19 companies)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 </a:t>
                    </a:r>
                  </a:p>
                  <a:p>
                    <a:r>
                      <a:rPr lang="en-US"/>
                      <a:t>(7 of 19 companies)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37% </a:t>
                    </a:r>
                  </a:p>
                  <a:p>
                    <a:r>
                      <a:rPr lang="en-US"/>
                      <a:t>(7 of 19 companies)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'Privacy Summary'!$B$1:$D$1</c:f>
              <c:strCache>
                <c:ptCount val="3"/>
                <c:pt idx="0">
                  <c:v>Location Information</c:v>
                </c:pt>
                <c:pt idx="1">
                  <c:v>Social Security Number</c:v>
                </c:pt>
                <c:pt idx="2">
                  <c:v>Information From Consumer Reporting Agencies</c:v>
                </c:pt>
              </c:strCache>
            </c:strRef>
          </c:cat>
          <c:val>
            <c:numRef>
              <c:f>'Privacy Summary'!$B$2:$D$2</c:f>
              <c:numCache>
                <c:formatCode>0</c:formatCode>
                <c:ptCount val="3"/>
                <c:pt idx="0">
                  <c:v>6</c:v>
                </c:pt>
                <c:pt idx="1">
                  <c:v>7</c:v>
                </c:pt>
                <c:pt idx="2" formatCode="General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50496"/>
        <c:axId val="141852032"/>
      </c:barChart>
      <c:catAx>
        <c:axId val="141850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41852032"/>
        <c:crosses val="autoZero"/>
        <c:auto val="1"/>
        <c:lblAlgn val="ctr"/>
        <c:lblOffset val="100"/>
        <c:noMultiLvlLbl val="0"/>
      </c:catAx>
      <c:valAx>
        <c:axId val="141852032"/>
        <c:scaling>
          <c:orientation val="minMax"/>
          <c:max val="19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1850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Who </a:t>
            </a:r>
            <a:r>
              <a:rPr lang="en-US" dirty="0" smtClean="0"/>
              <a:t>Is </a:t>
            </a:r>
            <a:r>
              <a:rPr lang="en-US" dirty="0"/>
              <a:t>Charged When a Consumer Makes a Transaction?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'Background Data'!$A$10</c:f>
              <c:strCache>
                <c:ptCount val="1"/>
                <c:pt idx="0">
                  <c:v>Who is Charged When a Consumer Makes a Transaction?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37% </a:t>
                    </a:r>
                  </a:p>
                  <a:p>
                    <a:r>
                      <a:rPr lang="en-US"/>
                      <a:t>(7 of 19 total)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1533233430374E-3"/>
                  <c:y val="0.4171424266309232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95% </a:t>
                    </a:r>
                  </a:p>
                  <a:p>
                    <a:r>
                      <a:rPr lang="en-US" sz="1200" b="1"/>
                      <a:t>(18 of 19 total)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32% </a:t>
                    </a:r>
                  </a:p>
                  <a:p>
                    <a:r>
                      <a:rPr lang="en-US"/>
                      <a:t>(6 of 19 total)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'Background Data'!$B$9:$D$9</c:f>
              <c:strCache>
                <c:ptCount val="3"/>
                <c:pt idx="0">
                  <c:v>Mobile Payment Provider (Stored Value)</c:v>
                </c:pt>
                <c:pt idx="1">
                  <c:v>External Funding Source (Pass-through)</c:v>
                </c:pt>
                <c:pt idx="2">
                  <c:v>Either (Consumer Has Choice)</c:v>
                </c:pt>
              </c:strCache>
            </c:strRef>
          </c:cat>
          <c:val>
            <c:numRef>
              <c:f>'Background Data'!$B$10:$D$10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817152"/>
        <c:axId val="140818688"/>
      </c:barChart>
      <c:catAx>
        <c:axId val="140817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0818688"/>
        <c:crosses val="autoZero"/>
        <c:auto val="1"/>
        <c:lblAlgn val="ctr"/>
        <c:lblOffset val="100"/>
        <c:noMultiLvlLbl val="0"/>
      </c:catAx>
      <c:valAx>
        <c:axId val="140818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Number of Companies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081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'Dispute Resolution Data'!$A$3</c:f>
              <c:strCache>
                <c:ptCount val="1"/>
                <c:pt idx="0">
                  <c:v>All Mobile Payment Providers Surveyed (19 Total)</c:v>
                </c:pt>
              </c:strCache>
            </c:strRef>
          </c:tx>
          <c:dLbls>
            <c:dLbl>
              <c:idx val="0"/>
              <c:layout>
                <c:manualLayout>
                  <c:x val="-0.25944080657328233"/>
                  <c:y val="-0.151574655580611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u="sng" dirty="0" smtClean="0"/>
                      <a:t>Does </a:t>
                    </a:r>
                    <a:r>
                      <a:rPr lang="en-US" sz="1800" u="sng" dirty="0"/>
                      <a:t>Not Say</a:t>
                    </a:r>
                    <a:r>
                      <a:rPr lang="en-US" sz="1800" u="none" dirty="0"/>
                      <a:t> </a:t>
                    </a:r>
                  </a:p>
                  <a:p>
                    <a:pPr>
                      <a:defRPr sz="1800" b="1"/>
                    </a:pPr>
                    <a:r>
                      <a:rPr lang="en-US" sz="1800" u="none" dirty="0"/>
                      <a:t>10 </a:t>
                    </a:r>
                    <a:r>
                      <a:rPr lang="en-US" sz="1800" u="none" dirty="0" smtClean="0"/>
                      <a:t>Companies</a:t>
                    </a:r>
                    <a:r>
                      <a:rPr lang="en-US" sz="1800" u="none" baseline="30000" dirty="0" smtClean="0"/>
                      <a:t>*</a:t>
                    </a:r>
                    <a:r>
                      <a:rPr lang="en-US" sz="1800" u="none" dirty="0" smtClean="0"/>
                      <a:t>, </a:t>
                    </a:r>
                    <a:r>
                      <a:rPr lang="en-US" sz="1800" u="none" dirty="0"/>
                      <a:t>53%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layout>
                <c:manualLayout>
                  <c:x val="-0.17002915836835014"/>
                  <c:y val="-5.0072497954908434E-3"/>
                </c:manualLayout>
              </c:layout>
              <c:tx>
                <c:rich>
                  <a:bodyPr/>
                  <a:lstStyle/>
                  <a:p>
                    <a:r>
                      <a:rPr lang="en-US" sz="1400" u="sng" dirty="0"/>
                      <a:t>No Limit</a:t>
                    </a:r>
                    <a:r>
                      <a:rPr lang="en-US" sz="1400" u="none" dirty="0"/>
                      <a:t> </a:t>
                    </a:r>
                  </a:p>
                  <a:p>
                    <a:r>
                      <a:rPr lang="en-US" sz="1400" u="none" dirty="0"/>
                      <a:t>1 Company, 5%</a:t>
                    </a:r>
                    <a:endParaRPr lang="en-US" u="none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0.19641272663983506"/>
                  <c:y val="-0.20089222088615313"/>
                </c:manualLayout>
              </c:layout>
              <c:tx>
                <c:rich>
                  <a:bodyPr/>
                  <a:lstStyle/>
                  <a:p>
                    <a:r>
                      <a:rPr lang="en-US" sz="1400" u="sng" dirty="0"/>
                      <a:t>$50 </a:t>
                    </a:r>
                    <a:r>
                      <a:rPr lang="en-US" sz="1400" u="none" dirty="0"/>
                      <a:t> </a:t>
                    </a:r>
                  </a:p>
                  <a:p>
                    <a:r>
                      <a:rPr lang="en-US" sz="1400" u="none" dirty="0"/>
                      <a:t>4</a:t>
                    </a:r>
                    <a:r>
                      <a:rPr lang="en-US" sz="1400" u="none" baseline="0" dirty="0"/>
                      <a:t> </a:t>
                    </a:r>
                    <a:r>
                      <a:rPr lang="en-US" sz="1400" b="1" i="0" u="none" strike="noStrike" baseline="0" dirty="0">
                        <a:effectLst/>
                      </a:rPr>
                      <a:t>Companies, </a:t>
                    </a:r>
                    <a:r>
                      <a:rPr lang="en-US" sz="1400" u="none" dirty="0"/>
                      <a:t> 21%</a:t>
                    </a:r>
                    <a:endParaRPr lang="en-US" u="none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3"/>
              <c:layout>
                <c:manualLayout>
                  <c:x val="0.26383799100873367"/>
                  <c:y val="8.654744181967905E-2"/>
                </c:manualLayout>
              </c:layout>
              <c:tx>
                <c:rich>
                  <a:bodyPr/>
                  <a:lstStyle/>
                  <a:p>
                    <a:r>
                      <a:rPr lang="en-US" sz="1400" u="sng" dirty="0"/>
                      <a:t>$50 if reported within two days, then $500</a:t>
                    </a:r>
                  </a:p>
                  <a:p>
                    <a:r>
                      <a:rPr lang="en-US" sz="1400" u="none" dirty="0"/>
                      <a:t>4</a:t>
                    </a:r>
                    <a:r>
                      <a:rPr lang="en-US" sz="1400" u="none" baseline="0" dirty="0"/>
                      <a:t> Companies</a:t>
                    </a:r>
                    <a:r>
                      <a:rPr lang="en-US" sz="1400" u="none" dirty="0"/>
                      <a:t>, 21% </a:t>
                    </a:r>
                    <a:endParaRPr lang="en-US" u="none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'Dispute Resolution Data'!$B$2:$F$2</c:f>
              <c:strCache>
                <c:ptCount val="4"/>
                <c:pt idx="0">
                  <c:v>Policy Does Not Say</c:v>
                </c:pt>
                <c:pt idx="1">
                  <c:v>No Limit</c:v>
                </c:pt>
                <c:pt idx="2">
                  <c:v>$50 </c:v>
                </c:pt>
                <c:pt idx="3">
                  <c:v>$50 if reported within two days, then $500</c:v>
                </c:pt>
              </c:strCache>
            </c:strRef>
          </c:cat>
          <c:val>
            <c:numRef>
              <c:f>'Dispute Resolution Data'!$B$3:$F$3</c:f>
              <c:numCache>
                <c:formatCode>General</c:formatCode>
                <c:ptCount val="4"/>
                <c:pt idx="0">
                  <c:v>10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Companies </a:t>
            </a:r>
            <a:r>
              <a:rPr lang="en-US" dirty="0" smtClean="0"/>
              <a:t>Reviewed that </a:t>
            </a:r>
            <a:r>
              <a:rPr lang="en-US" dirty="0"/>
              <a:t>Allow Multiple Funding Mechanisms (7 Total)</a:t>
            </a:r>
          </a:p>
        </c:rich>
      </c:tx>
      <c:layout>
        <c:manualLayout>
          <c:xMode val="edge"/>
          <c:yMode val="edge"/>
          <c:x val="0.10572819556421098"/>
          <c:y val="0.900829870224555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'Dispute Resolution Data'!$A$8</c:f>
              <c:strCache>
                <c:ptCount val="1"/>
                <c:pt idx="0">
                  <c:v>Companies Surveyed that Allow Multiple Funding Mechanisms (7 Total)</c:v>
                </c:pt>
              </c:strCache>
            </c:strRef>
          </c:tx>
          <c:dLbls>
            <c:dLbl>
              <c:idx val="0"/>
              <c:layout>
                <c:manualLayout>
                  <c:x val="-4.6712278659405783E-2"/>
                  <c:y val="-0.23721395103921758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u="sng" dirty="0"/>
                      <a:t>Does Not Say </a:t>
                    </a:r>
                  </a:p>
                  <a:p>
                    <a:pPr>
                      <a:defRPr sz="1800" b="1"/>
                    </a:pPr>
                    <a:r>
                      <a:rPr lang="en-US" sz="1800" dirty="0"/>
                      <a:t>3 </a:t>
                    </a:r>
                    <a:r>
                      <a:rPr lang="en-US" sz="1800" dirty="0" smtClean="0"/>
                      <a:t>Companies</a:t>
                    </a:r>
                    <a:endParaRPr lang="en-US" sz="1800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delete val="1"/>
            </c:dLbl>
            <c:dLbl>
              <c:idx val="2"/>
              <c:layout>
                <c:manualLayout>
                  <c:x val="0.18783186213898811"/>
                  <c:y val="-0.2333656034749951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$50 </a:t>
                    </a:r>
                    <a:endParaRPr lang="en-US" u="none" dirty="0"/>
                  </a:p>
                  <a:p>
                    <a:r>
                      <a:rPr lang="en-US" dirty="0"/>
                      <a:t> 2 </a:t>
                    </a:r>
                    <a:r>
                      <a:rPr lang="en-US" dirty="0" smtClean="0"/>
                      <a:t>Companies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3"/>
              <c:layout>
                <c:manualLayout>
                  <c:x val="0.25231319998807672"/>
                  <c:y val="6.4234614649329044E-2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$50 if reported within two days, then $500</a:t>
                    </a:r>
                    <a:r>
                      <a:rPr lang="en-US" dirty="0"/>
                      <a:t>, 2 </a:t>
                    </a:r>
                    <a:r>
                      <a:rPr lang="en-US" dirty="0" smtClean="0"/>
                      <a:t>Companies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'Dispute Resolution Data'!$C$2:$F$2</c:f>
              <c:strCache>
                <c:ptCount val="4"/>
                <c:pt idx="0">
                  <c:v>Does Not Say</c:v>
                </c:pt>
                <c:pt idx="1">
                  <c:v>No Limit</c:v>
                </c:pt>
                <c:pt idx="2">
                  <c:v>$50 </c:v>
                </c:pt>
                <c:pt idx="3">
                  <c:v>$50 if reported within two days, then $500</c:v>
                </c:pt>
              </c:strCache>
            </c:strRef>
          </c:cat>
          <c:val>
            <c:numRef>
              <c:f>'Dispute Resolution Data'!$B$8:$F$8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Sheet1!$A$4</c:f>
              <c:strCache>
                <c:ptCount val="1"/>
                <c:pt idx="0">
                  <c:v>Companies Surveyed that Allow Stored Value (7 Total)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$50 </c:v>
                </c:pt>
                <c:pt idx="1">
                  <c:v>$50 if reported within two days, then $500</c:v>
                </c:pt>
                <c:pt idx="2">
                  <c:v>No Limit</c:v>
                </c:pt>
                <c:pt idx="3">
                  <c:v>Does Not Say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1"/>
          <c:tx>
            <c:strRef>
              <c:f>Sheet1!$A$5</c:f>
              <c:strCache>
                <c:ptCount val="1"/>
                <c:pt idx="0">
                  <c:v>Companies Surveyed that Allow Multiple Funding Mechanisms (7 Total)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$50 </c:v>
                </c:pt>
                <c:pt idx="1">
                  <c:v>$50 if reported within two days, then $500</c:v>
                </c:pt>
                <c:pt idx="2">
                  <c:v>No Limit</c:v>
                </c:pt>
                <c:pt idx="3">
                  <c:v>Does Not Say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3"/>
          <c:order val="2"/>
          <c:tx>
            <c:strRef>
              <c:f>Sheet1!$A$6</c:f>
              <c:strCache>
                <c:ptCount val="1"/>
                <c:pt idx="0">
                  <c:v>Companies Surveyed that Allow Funding Through Bank Account (7 Total)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$50 </c:v>
                </c:pt>
                <c:pt idx="1">
                  <c:v>$50 if reported within two days, then $500</c:v>
                </c:pt>
                <c:pt idx="2">
                  <c:v>No Limit</c:v>
                </c:pt>
                <c:pt idx="3">
                  <c:v>Does Not Say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4"/>
          <c:order val="3"/>
          <c:tx>
            <c:strRef>
              <c:f>Sheet1!$A$7</c:f>
              <c:strCache>
                <c:ptCount val="1"/>
                <c:pt idx="0">
                  <c:v>Companies Surveyed that Allow Funding Through Bill-to-Carrier (4 Total)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$50 </c:v>
                </c:pt>
                <c:pt idx="1">
                  <c:v>$50 if reported within two days, then $500</c:v>
                </c:pt>
                <c:pt idx="2">
                  <c:v>No Limit</c:v>
                </c:pt>
                <c:pt idx="3">
                  <c:v>Does Not Say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5"/>
          <c:order val="4"/>
          <c:tx>
            <c:strRef>
              <c:f>Sheet1!$A$8</c:f>
              <c:strCache>
                <c:ptCount val="1"/>
                <c:pt idx="0">
                  <c:v>Companies Surveyed that Allow Funding Through Credit Card/Debit Card (15 Total)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$50 </c:v>
                </c:pt>
                <c:pt idx="1">
                  <c:v>$50 if reported within two days, then $500</c:v>
                </c:pt>
                <c:pt idx="2">
                  <c:v>No Limit</c:v>
                </c:pt>
                <c:pt idx="3">
                  <c:v>Does Not Say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994816"/>
        <c:axId val="141000704"/>
      </c:barChart>
      <c:catAx>
        <c:axId val="14099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1000704"/>
        <c:crosses val="autoZero"/>
        <c:auto val="1"/>
        <c:lblAlgn val="ctr"/>
        <c:lblOffset val="100"/>
        <c:noMultiLvlLbl val="0"/>
      </c:catAx>
      <c:valAx>
        <c:axId val="141000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Number of Companies</a:t>
                </a:r>
              </a:p>
            </c:rich>
          </c:tx>
          <c:layout>
            <c:manualLayout>
              <c:xMode val="edge"/>
              <c:yMode val="edge"/>
              <c:x val="0.28875602349289187"/>
              <c:y val="0.1052575123287395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09948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0"/>
    <c:dispBlanksAs val="gap"/>
    <c:showDLblsOverMax val="0"/>
  </c:chart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'Dispute Resolution Data'!$A$3</c:f>
              <c:strCache>
                <c:ptCount val="1"/>
                <c:pt idx="0">
                  <c:v>All Mobile Payment Providers Surveyed (19 Total)</c:v>
                </c:pt>
              </c:strCache>
            </c:strRef>
          </c:tx>
          <c:dLbls>
            <c:dLbl>
              <c:idx val="0"/>
              <c:layout>
                <c:manualLayout>
                  <c:x val="-0.23012535882428437"/>
                  <c:y val="-0.14937583376208546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u="sng" dirty="0"/>
                      <a:t>Does Not Say</a:t>
                    </a:r>
                  </a:p>
                  <a:p>
                    <a:pPr>
                      <a:defRPr sz="1800" b="1"/>
                    </a:pPr>
                    <a:r>
                      <a:rPr lang="en-US" sz="1800" dirty="0"/>
                      <a:t> 6 Companies, 32%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layout>
                <c:manualLayout>
                  <c:x val="-0.1753800144222202"/>
                  <c:y val="-0.20875946400336398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30 Days</a:t>
                    </a:r>
                    <a:r>
                      <a:rPr lang="en-US" dirty="0"/>
                      <a:t> </a:t>
                    </a:r>
                  </a:p>
                  <a:p>
                    <a:r>
                      <a:rPr lang="en-US" dirty="0"/>
                      <a:t>2 Companies, 10%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-2.7849681132282783E-2"/>
                  <c:y val="6.4889061005057175E-2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60 Days </a:t>
                    </a:r>
                  </a:p>
                  <a:p>
                    <a:r>
                      <a:rPr lang="en-US" dirty="0"/>
                      <a:t>7 Companies, 37%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3"/>
              <c:layout>
                <c:manualLayout>
                  <c:x val="0.22865959220756918"/>
                  <c:y val="4.5801033543482694E-2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90 Days</a:t>
                    </a:r>
                  </a:p>
                  <a:p>
                    <a:r>
                      <a:rPr lang="en-US" dirty="0"/>
                      <a:t> 3 Companies, 16%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4"/>
              <c:layout>
                <c:manualLayout>
                  <c:x val="8.6480230386196039E-2"/>
                  <c:y val="-1.8578649910485485E-2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1 Year </a:t>
                    </a:r>
                  </a:p>
                  <a:p>
                    <a:r>
                      <a:rPr lang="en-US" dirty="0"/>
                      <a:t>1 Company, 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'Dispute Resolution Data'!$H$2:$L$2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Data'!$H$3:$L$3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'Dispute Resolution Data'!$A$4</c:f>
              <c:strCache>
                <c:ptCount val="1"/>
                <c:pt idx="0">
                  <c:v>Companies Surveyed that Allow Stored Value (7 Total)</c:v>
                </c:pt>
              </c:strCache>
            </c:strRef>
          </c:tx>
          <c:invertIfNegative val="0"/>
          <c:cat>
            <c:strRef>
              <c:f>'Dispute Resolution Data'!$B$2:$L$2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Data'!$B$4:$L$4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5"/>
          <c:order val="1"/>
          <c:tx>
            <c:strRef>
              <c:f>'Dispute Resolution Data'!$A$8</c:f>
              <c:strCache>
                <c:ptCount val="1"/>
                <c:pt idx="0">
                  <c:v>Companies Surveyed that Allow Multiple Funding Mechanisms (7 Total)</c:v>
                </c:pt>
              </c:strCache>
            </c:strRef>
          </c:tx>
          <c:invertIfNegative val="0"/>
          <c:cat>
            <c:strRef>
              <c:f>'Dispute Resolution Data'!$B$2:$L$2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Data'!$B$8:$L$8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'Dispute Resolution Data'!$A$5</c:f>
              <c:strCache>
                <c:ptCount val="1"/>
                <c:pt idx="0">
                  <c:v>Companies Surveyed that Allow Funding Through Bank Account (7 Total)</c:v>
                </c:pt>
              </c:strCache>
            </c:strRef>
          </c:tx>
          <c:invertIfNegative val="0"/>
          <c:cat>
            <c:strRef>
              <c:f>'Dispute Resolution Data'!$B$2:$L$2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Data'!$B$5:$L$5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'Dispute Resolution Data'!$A$6</c:f>
              <c:strCache>
                <c:ptCount val="1"/>
                <c:pt idx="0">
                  <c:v>Companies Surveyed that Allow Funding Through Bill-to-Carrier (4 Total)</c:v>
                </c:pt>
              </c:strCache>
            </c:strRef>
          </c:tx>
          <c:invertIfNegative val="0"/>
          <c:cat>
            <c:strRef>
              <c:f>'Dispute Resolution Data'!$B$2:$L$2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Data'!$B$6:$L$6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'Dispute Resolution Data'!$A$7</c:f>
              <c:strCache>
                <c:ptCount val="1"/>
                <c:pt idx="0">
                  <c:v>Companies Surveyed that Allow Funding Through Credit Card/Debit Card (15 Total)</c:v>
                </c:pt>
              </c:strCache>
            </c:strRef>
          </c:tx>
          <c:invertIfNegative val="0"/>
          <c:cat>
            <c:strRef>
              <c:f>'Dispute Resolution Data'!$B$2:$L$2</c:f>
              <c:strCache>
                <c:ptCount val="5"/>
                <c:pt idx="0">
                  <c:v>Does Not Say</c:v>
                </c:pt>
                <c:pt idx="1">
                  <c:v>30 Days</c:v>
                </c:pt>
                <c:pt idx="2">
                  <c:v>60 Days</c:v>
                </c:pt>
                <c:pt idx="3">
                  <c:v>90 Days</c:v>
                </c:pt>
                <c:pt idx="4">
                  <c:v>1 Year</c:v>
                </c:pt>
              </c:strCache>
            </c:strRef>
          </c:cat>
          <c:val>
            <c:numRef>
              <c:f>'Dispute Resolution Data'!$B$7:$L$7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698560"/>
        <c:axId val="141700096"/>
      </c:barChart>
      <c:catAx>
        <c:axId val="141698560"/>
        <c:scaling>
          <c:orientation val="maxMin"/>
        </c:scaling>
        <c:delete val="0"/>
        <c:axPos val="b"/>
        <c:majorTickMark val="none"/>
        <c:minorTickMark val="none"/>
        <c:tickLblPos val="nextTo"/>
        <c:crossAx val="141700096"/>
        <c:crosses val="autoZero"/>
        <c:auto val="1"/>
        <c:lblAlgn val="ctr"/>
        <c:lblOffset val="100"/>
        <c:noMultiLvlLbl val="0"/>
      </c:catAx>
      <c:valAx>
        <c:axId val="141700096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Companies</a:t>
                </a:r>
              </a:p>
            </c:rich>
          </c:tx>
          <c:layout>
            <c:manualLayout>
              <c:xMode val="edge"/>
              <c:yMode val="edge"/>
              <c:x val="0.9687470223696053"/>
              <c:y val="0.2041188273032346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1698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0"/>
          <c:val>
            <c:numRef>
              <c:f>Sheet1!$B$1:$B$5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7.5748525164761925E-3"/>
                  <c:y val="-0.41287461647144563"/>
                </c:manualLayout>
              </c:layout>
              <c:tx>
                <c:rich>
                  <a:bodyPr/>
                  <a:lstStyle/>
                  <a:p>
                    <a:r>
                      <a:rPr lang="en-US" u="sng" dirty="0"/>
                      <a:t>Companies with a Privacy Policy</a:t>
                    </a:r>
                    <a:r>
                      <a:rPr lang="en-US" dirty="0"/>
                      <a:t> </a:t>
                    </a:r>
                  </a:p>
                  <a:p>
                    <a:r>
                      <a:rPr lang="en-US" dirty="0"/>
                      <a:t>19 Companies, 100%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Sheet3!$B$1:$C$1</c:f>
              <c:strCache>
                <c:ptCount val="2"/>
                <c:pt idx="0">
                  <c:v>Companies with a Privacy Policy</c:v>
                </c:pt>
                <c:pt idx="1">
                  <c:v>Companies with No Privacy Policy</c:v>
                </c:pt>
              </c:strCache>
            </c:strRef>
          </c:cat>
          <c:val>
            <c:numRef>
              <c:f>Sheet3!$B$2:$C$2</c:f>
              <c:numCache>
                <c:formatCode>General</c:formatCode>
                <c:ptCount val="2"/>
                <c:pt idx="0">
                  <c:v>19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0.33655</cdr:x>
      <cdr:y>0.90305</cdr:y>
    </cdr:from>
    <cdr:to>
      <cdr:x>0.92189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5986" y="5681579"/>
          <a:ext cx="5071645" cy="609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0.18226</cdr:x>
      <cdr:y>0.87461</cdr:y>
    </cdr:from>
    <cdr:to>
      <cdr:x>0.81774</cdr:x>
      <cdr:y>0.93856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79177" y="4338660"/>
          <a:ext cx="5506058" cy="3171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/>
            <a:t>All Mobile Payment Providers Reviewed (19 Total)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0.33655</cdr:x>
      <cdr:y>0.90305</cdr:y>
    </cdr:from>
    <cdr:to>
      <cdr:x>0.92189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5986" y="5681579"/>
          <a:ext cx="5071645" cy="609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0.33655</cdr:x>
      <cdr:y>0.90305</cdr:y>
    </cdr:from>
    <cdr:to>
      <cdr:x>0.92189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5986" y="5681579"/>
          <a:ext cx="5071645" cy="609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0.18226</cdr:x>
      <cdr:y>0.86524</cdr:y>
    </cdr:from>
    <cdr:to>
      <cdr:x>0.81774</cdr:x>
      <cdr:y>0.9342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79176" y="4633848"/>
          <a:ext cx="550605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/>
            <a:t>All Mobile Payment Providers Reviewed (19 Total)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0.33655</cdr:x>
      <cdr:y>0.90305</cdr:y>
    </cdr:from>
    <cdr:to>
      <cdr:x>0.92189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5986" y="5681579"/>
          <a:ext cx="5071645" cy="609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91BC675-1959-4484-A4CE-D5C0D68BE09F}" type="datetimeFigureOut">
              <a:rPr lang="en-US" smtClean="0"/>
              <a:t>4/27/2012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20CE5CA-72C1-4E2C-A853-41A2F94DB9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87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DB46E3F-F1A1-40D7-90C9-43C76FFC596A}" type="datetimeFigureOut">
              <a:rPr lang="en-US" smtClean="0"/>
              <a:t>4/27/2012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16B8E3D-4932-47B1-B594-AD9D7A7B2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7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B8E3D-4932-47B1-B594-AD9D7A7B2CB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6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53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nel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66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1236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689699" y="5673637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2CD746D-B657-4F27-B1E2-0F9E01CA11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9739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6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unc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98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6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1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4733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50000"/>
            </a:schemeClr>
          </a:solidFill>
          <a:latin typeface="Adobe Gothic Std B" pitchFamily="34" charset="-128"/>
          <a:ea typeface="Adobe Gothic Std B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Adobe Gothic Std B" pitchFamily="34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Adobe Gothic Std B" pitchFamily="34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dobe Gothic Std B" pitchFamily="34" charset="-128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Clr>
          <a:srgbClr val="EA9036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Adobe Gothic Std B" pitchFamily="34" charset="-128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EA9036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Adobe Gothic Std B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 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A Snapshot of Select Mobile Payment Providers’ Disclosures -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2400" dirty="0">
                <a:latin typeface="+mj-lt"/>
              </a:rPr>
              <a:t>FTC </a:t>
            </a:r>
            <a:r>
              <a:rPr lang="en-US" sz="2400" dirty="0" smtClean="0">
                <a:latin typeface="+mj-lt"/>
              </a:rPr>
              <a:t>Staff’s Preliminary Observations*</a:t>
            </a:r>
            <a:endParaRPr lang="en-US" sz="24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4834" y="4572000"/>
            <a:ext cx="3886200" cy="1752600"/>
          </a:xfrm>
        </p:spPr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</a:pPr>
            <a:r>
              <a:rPr lang="en-US" sz="2400" b="1" dirty="0" smtClean="0"/>
              <a:t>Manas Mohapatra</a:t>
            </a:r>
          </a:p>
          <a:p>
            <a:pPr algn="r">
              <a:spcBef>
                <a:spcPts val="0"/>
              </a:spcBef>
            </a:pPr>
            <a:r>
              <a:rPr lang="en-US" sz="2400" b="1" dirty="0" smtClean="0"/>
              <a:t>Andrew Schlossberg</a:t>
            </a:r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Mobile Technology Unit</a:t>
            </a:r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Division of Financial Practices</a:t>
            </a:r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Federal Trade Commission</a:t>
            </a:r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Research Assistants: </a:t>
            </a:r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Erin </a:t>
            </a:r>
            <a:r>
              <a:rPr lang="en-US" sz="1700" b="1" dirty="0" err="1" smtClean="0"/>
              <a:t>Feehan</a:t>
            </a:r>
            <a:r>
              <a:rPr lang="en-US" sz="1700" b="1" dirty="0" smtClean="0"/>
              <a:t>-Nelson</a:t>
            </a:r>
            <a:endParaRPr lang="en-US" sz="1700" b="1" dirty="0"/>
          </a:p>
          <a:p>
            <a:pPr algn="r">
              <a:spcBef>
                <a:spcPts val="0"/>
              </a:spcBef>
            </a:pPr>
            <a:r>
              <a:rPr lang="en-US" sz="1700" b="1" dirty="0" smtClean="0"/>
              <a:t>Joseph Weber, Jr.</a:t>
            </a:r>
            <a:endParaRPr lang="en-US" sz="17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378" y="6201063"/>
            <a:ext cx="9134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* These slides were developed only for discussion purposes at the FTC Workshop  “Paper, Plastic . . . Or Mobile,” held on April 26, </a:t>
            </a:r>
            <a:r>
              <a:rPr lang="en-US" sz="1600" b="1" dirty="0" smtClean="0">
                <a:solidFill>
                  <a:schemeClr val="tx2"/>
                </a:solidFill>
              </a:rPr>
              <a:t>2012 </a:t>
            </a:r>
            <a:r>
              <a:rPr lang="en-US" sz="1600" b="1" dirty="0" smtClean="0">
                <a:solidFill>
                  <a:schemeClr val="tx2"/>
                </a:solidFill>
              </a:rPr>
              <a:t>in Washington, DC </a:t>
            </a:r>
          </a:p>
          <a:p>
            <a:pPr marL="285750" indent="-285750">
              <a:buFont typeface="Arial" charset="0"/>
              <a:buChar char="•"/>
            </a:pP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120" y="152400"/>
            <a:ext cx="8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Stated </a:t>
            </a:r>
            <a:r>
              <a:rPr lang="en-US" b="1" dirty="0"/>
              <a:t>Time Within Which Consumers </a:t>
            </a:r>
            <a:r>
              <a:rPr lang="en-US" b="1" dirty="0" smtClean="0"/>
              <a:t>Must Notify Company of a Disputed Charge</a:t>
            </a:r>
            <a:endParaRPr lang="en-US" b="1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90892"/>
              </p:ext>
            </p:extLst>
          </p:nvPr>
        </p:nvGraphicFramePr>
        <p:xfrm>
          <a:off x="239812" y="547752"/>
          <a:ext cx="8664408" cy="535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58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383283"/>
              </p:ext>
            </p:extLst>
          </p:nvPr>
        </p:nvGraphicFramePr>
        <p:xfrm>
          <a:off x="152400" y="457201"/>
          <a:ext cx="8658311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0120" y="152400"/>
            <a:ext cx="8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Stated </a:t>
            </a:r>
            <a:r>
              <a:rPr lang="en-US" b="1" dirty="0"/>
              <a:t>Time Within Which Consumers </a:t>
            </a:r>
            <a:r>
              <a:rPr lang="en-US" b="1" dirty="0" smtClean="0"/>
              <a:t>Must Notify Company of a Disputed Charge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702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Privacy Policies and Disclosed Practices:</a:t>
            </a:r>
            <a:br>
              <a:rPr lang="en-US" sz="1800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Does the Company Have a Privacy Policy?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624615"/>
              </p:ext>
            </p:extLst>
          </p:nvPr>
        </p:nvGraphicFramePr>
        <p:xfrm>
          <a:off x="2209800" y="685800"/>
          <a:ext cx="6324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689148"/>
              </p:ext>
            </p:extLst>
          </p:nvPr>
        </p:nvGraphicFramePr>
        <p:xfrm>
          <a:off x="152400" y="914400"/>
          <a:ext cx="8610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508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Privacy Policies and Disclosed Practices:</a:t>
            </a:r>
            <a:br>
              <a:rPr lang="en-US" sz="1800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Information Collected by Companies Reviewed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76759"/>
              </p:ext>
            </p:extLst>
          </p:nvPr>
        </p:nvGraphicFramePr>
        <p:xfrm>
          <a:off x="152400" y="838200"/>
          <a:ext cx="8674223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61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j-lt"/>
              </a:rPr>
              <a:t>Privacy Policies and Disclosed Practices:</a:t>
            </a:r>
            <a:br>
              <a:rPr lang="en-US" sz="1800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Information Shared With Third-Parties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8 of the 19 companies reviewed state that they send </a:t>
            </a:r>
            <a:r>
              <a:rPr lang="en-US" b="1" dirty="0" smtClean="0"/>
              <a:t>aggregate </a:t>
            </a:r>
            <a:r>
              <a:rPr lang="en-US" dirty="0" smtClean="0"/>
              <a:t>information to third-party advertisers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Many companies had statements about who they would share consumers’ personal information with.  Examples of statements about when a company may disclose or provide personal information: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“to </a:t>
            </a:r>
            <a:r>
              <a:rPr lang="en-US" dirty="0"/>
              <a:t>perform business support functions on our behalf</a:t>
            </a:r>
            <a:r>
              <a:rPr lang="en-US" dirty="0" smtClean="0"/>
              <a:t>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“for </a:t>
            </a:r>
            <a:r>
              <a:rPr lang="en-US" dirty="0"/>
              <a:t>the purposes of . . . improving the user experience</a:t>
            </a:r>
            <a:r>
              <a:rPr lang="en-US" dirty="0" smtClean="0"/>
              <a:t>”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"to </a:t>
            </a:r>
            <a:r>
              <a:rPr lang="en-US" dirty="0"/>
              <a:t>companies that provide services to help us with our business activities </a:t>
            </a:r>
            <a:r>
              <a:rPr lang="en-US" i="1" dirty="0"/>
              <a:t>such as</a:t>
            </a:r>
            <a:r>
              <a:rPr lang="en-US" dirty="0"/>
              <a:t> shipping your order or offering customer service</a:t>
            </a:r>
            <a:r>
              <a:rPr lang="en-US" dirty="0" smtClean="0"/>
              <a:t>.“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“to </a:t>
            </a:r>
            <a:r>
              <a:rPr lang="en-US" dirty="0"/>
              <a:t>strategic partners . . . </a:t>
            </a:r>
            <a:r>
              <a:rPr lang="en-US" dirty="0" smtClean="0"/>
              <a:t>that help . </a:t>
            </a:r>
            <a:r>
              <a:rPr lang="en-US" dirty="0"/>
              <a:t>. . market to customers</a:t>
            </a:r>
            <a:r>
              <a:rPr lang="en-US" dirty="0" smtClean="0"/>
              <a:t>.“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“with </a:t>
            </a:r>
            <a:r>
              <a:rPr lang="en-US" dirty="0"/>
              <a:t>. . . trusted third parties, to ensure that you have a safe, high-performance experience”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7432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Have Questions?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u="sng" dirty="0"/>
              <a:t>ftcmobile@ftc.gov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45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/>
              <a:t>What?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 look at select mobile payment </a:t>
            </a:r>
            <a:r>
              <a:rPr lang="en-US" dirty="0"/>
              <a:t>companies that </a:t>
            </a:r>
            <a:r>
              <a:rPr lang="en-US" dirty="0" smtClean="0"/>
              <a:t>currently allow </a:t>
            </a:r>
            <a:r>
              <a:rPr lang="en-US" b="1" u="sng" dirty="0"/>
              <a:t>c</a:t>
            </a:r>
            <a:r>
              <a:rPr lang="en-US" b="1" u="sng" dirty="0" smtClean="0"/>
              <a:t>onsumers</a:t>
            </a:r>
            <a:r>
              <a:rPr lang="en-US" dirty="0" smtClean="0"/>
              <a:t> </a:t>
            </a:r>
            <a:r>
              <a:rPr lang="en-US" dirty="0"/>
              <a:t>to make purchases or transfer money </a:t>
            </a:r>
            <a:r>
              <a:rPr lang="en-US" dirty="0" smtClean="0"/>
              <a:t>to other consumers through </a:t>
            </a:r>
            <a:r>
              <a:rPr lang="en-US" dirty="0"/>
              <a:t>a mobile </a:t>
            </a:r>
            <a:r>
              <a:rPr lang="en-US" dirty="0" smtClean="0"/>
              <a:t>device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Staff </a:t>
            </a:r>
            <a:r>
              <a:rPr lang="en-US" b="1" u="sng" dirty="0"/>
              <a:t>did not </a:t>
            </a:r>
            <a:r>
              <a:rPr lang="en-US" dirty="0"/>
              <a:t>examine companies that </a:t>
            </a:r>
            <a:r>
              <a:rPr lang="en-US" dirty="0" smtClean="0"/>
              <a:t>provide </a:t>
            </a:r>
            <a:r>
              <a:rPr lang="en-US" dirty="0"/>
              <a:t>tools that solely allow merchants to process payments through mobile </a:t>
            </a:r>
            <a:r>
              <a:rPr lang="en-US" dirty="0" smtClean="0"/>
              <a:t>technologies</a:t>
            </a:r>
          </a:p>
          <a:p>
            <a:pPr lvl="1"/>
            <a:endParaRPr lang="en-US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/>
              <a:t>Why?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Purpose is to observe what disclosures are made to consumers regarding these companies’ </a:t>
            </a:r>
            <a:r>
              <a:rPr lang="en-US" b="1" u="sng" dirty="0"/>
              <a:t>dispute resolution policies</a:t>
            </a:r>
            <a:r>
              <a:rPr lang="en-US" u="sng" dirty="0"/>
              <a:t> </a:t>
            </a:r>
            <a:r>
              <a:rPr lang="en-US" dirty="0"/>
              <a:t>and </a:t>
            </a:r>
            <a:r>
              <a:rPr lang="en-US" b="1" u="sng" dirty="0"/>
              <a:t>privacy policies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These observations are not intended to serve as the basis for general conclusions about the mobile payments industry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u="sng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99234" y="639030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DA409AA-B869-447E-9737-166BF64CE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/>
              <a:t>Who?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19 mobile payment providers </a:t>
            </a:r>
            <a:r>
              <a:rPr lang="en-US" u="sng" dirty="0" smtClean="0"/>
              <a:t>currently</a:t>
            </a:r>
            <a:r>
              <a:rPr lang="en-US" dirty="0" smtClean="0"/>
              <a:t> offering products and services in the United States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Companies reviewed were chosen by analyzing </a:t>
            </a:r>
            <a:r>
              <a:rPr lang="en-US" dirty="0"/>
              <a:t>a selection of the top search results for “mobile payments” with Google, Bing and Yahoo, and additionally through </a:t>
            </a:r>
            <a:r>
              <a:rPr lang="en-US" dirty="0" smtClean="0"/>
              <a:t>references in various media and </a:t>
            </a:r>
            <a:r>
              <a:rPr lang="en-US" dirty="0"/>
              <a:t>research </a:t>
            </a:r>
            <a:r>
              <a:rPr lang="en-US" dirty="0" smtClean="0"/>
              <a:t>reports</a:t>
            </a:r>
            <a:r>
              <a:rPr lang="en-US" b="1" dirty="0" smtClean="0"/>
              <a:t>      </a:t>
            </a:r>
          </a:p>
          <a:p>
            <a:pPr lvl="1"/>
            <a:r>
              <a:rPr lang="en-US" b="1" dirty="0" smtClean="0"/>
              <a:t>                                                        </a:t>
            </a:r>
            <a:endParaRPr lang="en-US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/>
              <a:t>What the Companies Reviewed Allow Consumers to Buy: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11 allow consumers to purchase physical goods in person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6 allow consumers to purchase physical goods over the internet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9 allow consumers to purchase virtual goods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7 allow consumers to transfer funds to other consumers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7 allow consumers the ability to do more than one of the activities above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4231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DA409AA-B869-447E-9737-166BF64CE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6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" y="1804416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b="1" u="sng" dirty="0" smtClean="0"/>
              <a:t>How </a:t>
            </a:r>
            <a:r>
              <a:rPr lang="en-US" sz="1700" b="1" u="sng" dirty="0"/>
              <a:t>They Operate</a:t>
            </a:r>
            <a:endParaRPr lang="en-US" sz="1700" u="sng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700" dirty="0"/>
              <a:t>17 provide consumers with a mobile app to download that allows them to make a mobile payment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700" dirty="0"/>
              <a:t>15 apps available on Google Play and Apple’s App Store; 6 available in Blackberry’s App World; 4 in the Windows Phone Marketplace 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7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700" dirty="0"/>
              <a:t>7 provide a mobile payments solution that involved SMS messaging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7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700" dirty="0"/>
              <a:t>9 have web sites formatted for mobile devices that consumers can use to make </a:t>
            </a:r>
            <a:r>
              <a:rPr lang="en-US" sz="1700" dirty="0" smtClean="0"/>
              <a:t>payments</a:t>
            </a:r>
          </a:p>
          <a:p>
            <a:pPr lvl="1"/>
            <a:endParaRPr lang="en-US" sz="1700" b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b="1" u="sng" dirty="0" smtClean="0"/>
              <a:t>Popularity of Solutions Provided by Companies Reviewed: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700" dirty="0" smtClean="0"/>
              <a:t>For those companies reviewed that have a mobile app: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700" dirty="0" smtClean="0"/>
              <a:t>the number of downloads of the 15 apps that are available through Google Play range from as low as 500 to more than 1 million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7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700" dirty="0" smtClean="0"/>
              <a:t>the number of ratings for the 15 apps available in Apple’s App Store ranged from a low of 7 to a high of 60,000</a:t>
            </a:r>
          </a:p>
          <a:p>
            <a:r>
              <a:rPr lang="en-US" dirty="0" smtClean="0"/>
              <a:t>	</a:t>
            </a:r>
          </a:p>
          <a:p>
            <a:pPr marL="285750" indent="-285750">
              <a:buFont typeface="Arial" pitchFamily="34" charset="0"/>
              <a:buChar char="•"/>
            </a:pPr>
            <a:endParaRPr lang="en-US" u="sng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51023" y="6486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DA409AA-B869-447E-9737-166BF64CE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72049"/>
              </p:ext>
            </p:extLst>
          </p:nvPr>
        </p:nvGraphicFramePr>
        <p:xfrm>
          <a:off x="228600" y="0"/>
          <a:ext cx="8679522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03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88794"/>
              </p:ext>
            </p:extLst>
          </p:nvPr>
        </p:nvGraphicFramePr>
        <p:xfrm>
          <a:off x="76200" y="1"/>
          <a:ext cx="8915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91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05" y="152400"/>
            <a:ext cx="519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Stated Dispute Policies on Consumers’ Total Liability </a:t>
            </a:r>
          </a:p>
          <a:p>
            <a:pPr algn="ctr"/>
            <a:r>
              <a:rPr lang="en-US" b="1" dirty="0"/>
              <a:t>f</a:t>
            </a:r>
            <a:r>
              <a:rPr lang="en-US" b="1" dirty="0" smtClean="0"/>
              <a:t>or Fraudulent or Unauthorized Purchases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33610"/>
              </p:ext>
            </p:extLst>
          </p:nvPr>
        </p:nvGraphicFramePr>
        <p:xfrm>
          <a:off x="239796" y="449545"/>
          <a:ext cx="8664408" cy="496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19199" y="5105400"/>
            <a:ext cx="588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Of these 10 companies, 8 allowed consumers to fund their accounts through</a:t>
            </a:r>
          </a:p>
          <a:p>
            <a:r>
              <a:rPr lang="en-US" sz="1400" dirty="0" smtClean="0"/>
              <a:t>credit or debit cards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517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05" y="152400"/>
            <a:ext cx="519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Stated Dispute Policies on Consumers’ Total Liability </a:t>
            </a:r>
          </a:p>
          <a:p>
            <a:pPr algn="ctr"/>
            <a:r>
              <a:rPr lang="en-US" b="1" dirty="0"/>
              <a:t>f</a:t>
            </a:r>
            <a:r>
              <a:rPr lang="en-US" b="1" dirty="0" smtClean="0"/>
              <a:t>or Fraudulent or Unauthorized Purchases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81965"/>
              </p:ext>
            </p:extLst>
          </p:nvPr>
        </p:nvGraphicFramePr>
        <p:xfrm>
          <a:off x="304800" y="228600"/>
          <a:ext cx="8655326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86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5105" y="152400"/>
            <a:ext cx="519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Stated Dispute Policies on Consumers’ Total Liability </a:t>
            </a:r>
          </a:p>
          <a:p>
            <a:pPr algn="ctr"/>
            <a:r>
              <a:rPr lang="en-US" b="1" dirty="0"/>
              <a:t>f</a:t>
            </a:r>
            <a:r>
              <a:rPr lang="en-US" b="1" dirty="0" smtClean="0"/>
              <a:t>or Fraudulent or Unauthorized Purchases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48521"/>
              </p:ext>
            </p:extLst>
          </p:nvPr>
        </p:nvGraphicFramePr>
        <p:xfrm>
          <a:off x="152400" y="798731"/>
          <a:ext cx="8664408" cy="476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0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bilePayme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865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MobilePayments</vt:lpstr>
      <vt:lpstr>  A Snapshot of Select Mobile Payment Providers’ Disclosures - FTC Staff’s Preliminary Observations*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Privacy Policies and Disclosed Practices: Does the Company Have a Privacy Policy?</vt:lpstr>
      <vt:lpstr>Privacy Policies and Disclosed Practices: Information Collected by Companies Reviewed</vt:lpstr>
      <vt:lpstr>Privacy Policies and Disclosed Practices: Information Shared With Third-Parties</vt:lpstr>
      <vt:lpstr>PowerPoint Presentation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Manas Mohapatra, Federal Trade Commission</dc:creator>
  <cp:lastModifiedBy>Manas Mohapatra, Federal Trade Commission</cp:lastModifiedBy>
  <cp:revision>193</cp:revision>
  <cp:lastPrinted>2012-04-20T13:35:11Z</cp:lastPrinted>
  <dcterms:created xsi:type="dcterms:W3CDTF">2012-04-05T15:18:17Z</dcterms:created>
  <dcterms:modified xsi:type="dcterms:W3CDTF">2012-04-27T14:28:21Z</dcterms:modified>
</cp:coreProperties>
</file>