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37" r:id="rId3"/>
    <p:sldId id="352" r:id="rId4"/>
    <p:sldId id="387" r:id="rId5"/>
    <p:sldId id="279" r:id="rId6"/>
    <p:sldId id="371" r:id="rId7"/>
    <p:sldId id="282" r:id="rId8"/>
    <p:sldId id="372" r:id="rId9"/>
    <p:sldId id="375" r:id="rId10"/>
    <p:sldId id="390" r:id="rId11"/>
    <p:sldId id="281" r:id="rId12"/>
    <p:sldId id="293" r:id="rId13"/>
    <p:sldId id="381" r:id="rId14"/>
    <p:sldId id="294" r:id="rId15"/>
    <p:sldId id="283" r:id="rId16"/>
    <p:sldId id="346" r:id="rId17"/>
    <p:sldId id="285" r:id="rId18"/>
    <p:sldId id="290" r:id="rId19"/>
    <p:sldId id="378" r:id="rId20"/>
    <p:sldId id="379" r:id="rId21"/>
    <p:sldId id="382" r:id="rId22"/>
    <p:sldId id="292" r:id="rId23"/>
    <p:sldId id="298" r:id="rId24"/>
    <p:sldId id="300" r:id="rId25"/>
    <p:sldId id="299" r:id="rId26"/>
    <p:sldId id="391" r:id="rId27"/>
    <p:sldId id="363" r:id="rId28"/>
    <p:sldId id="394" r:id="rId29"/>
    <p:sldId id="392" r:id="rId30"/>
  </p:sldIdLst>
  <p:sldSz cx="9144000" cy="6858000" type="screen4x3"/>
  <p:notesSz cx="7010400" cy="9296400"/>
  <p:defaultTextStyle>
    <a:defPPr>
      <a:defRPr lang="en-US"/>
    </a:defPPr>
    <a:lvl1pPr algn="l" rtl="0" fontAlgn="base">
      <a:spcBef>
        <a:spcPct val="0"/>
      </a:spcBef>
      <a:spcAft>
        <a:spcPct val="0"/>
      </a:spcAft>
      <a:defRPr sz="2400" b="1" kern="1200">
        <a:solidFill>
          <a:srgbClr val="DDDDDD"/>
        </a:solidFill>
        <a:latin typeface="Times New Roman" pitchFamily="18" charset="0"/>
        <a:ea typeface="+mn-ea"/>
        <a:cs typeface="+mn-cs"/>
      </a:defRPr>
    </a:lvl1pPr>
    <a:lvl2pPr marL="457200" algn="l" rtl="0" fontAlgn="base">
      <a:spcBef>
        <a:spcPct val="0"/>
      </a:spcBef>
      <a:spcAft>
        <a:spcPct val="0"/>
      </a:spcAft>
      <a:defRPr sz="2400" b="1" kern="1200">
        <a:solidFill>
          <a:srgbClr val="DDDDDD"/>
        </a:solidFill>
        <a:latin typeface="Times New Roman" pitchFamily="18" charset="0"/>
        <a:ea typeface="+mn-ea"/>
        <a:cs typeface="+mn-cs"/>
      </a:defRPr>
    </a:lvl2pPr>
    <a:lvl3pPr marL="914400" algn="l" rtl="0" fontAlgn="base">
      <a:spcBef>
        <a:spcPct val="0"/>
      </a:spcBef>
      <a:spcAft>
        <a:spcPct val="0"/>
      </a:spcAft>
      <a:defRPr sz="2400" b="1" kern="1200">
        <a:solidFill>
          <a:srgbClr val="DDDDDD"/>
        </a:solidFill>
        <a:latin typeface="Times New Roman" pitchFamily="18" charset="0"/>
        <a:ea typeface="+mn-ea"/>
        <a:cs typeface="+mn-cs"/>
      </a:defRPr>
    </a:lvl3pPr>
    <a:lvl4pPr marL="1371600" algn="l" rtl="0" fontAlgn="base">
      <a:spcBef>
        <a:spcPct val="0"/>
      </a:spcBef>
      <a:spcAft>
        <a:spcPct val="0"/>
      </a:spcAft>
      <a:defRPr sz="2400" b="1" kern="1200">
        <a:solidFill>
          <a:srgbClr val="DDDDDD"/>
        </a:solidFill>
        <a:latin typeface="Times New Roman" pitchFamily="18" charset="0"/>
        <a:ea typeface="+mn-ea"/>
        <a:cs typeface="+mn-cs"/>
      </a:defRPr>
    </a:lvl4pPr>
    <a:lvl5pPr marL="1828800" algn="l" rtl="0" fontAlgn="base">
      <a:spcBef>
        <a:spcPct val="0"/>
      </a:spcBef>
      <a:spcAft>
        <a:spcPct val="0"/>
      </a:spcAft>
      <a:defRPr sz="2400" b="1" kern="1200">
        <a:solidFill>
          <a:srgbClr val="DDDDDD"/>
        </a:solidFill>
        <a:latin typeface="Times New Roman" pitchFamily="18" charset="0"/>
        <a:ea typeface="+mn-ea"/>
        <a:cs typeface="+mn-cs"/>
      </a:defRPr>
    </a:lvl5pPr>
    <a:lvl6pPr marL="2286000" algn="l" defTabSz="914400" rtl="0" eaLnBrk="1" latinLnBrk="0" hangingPunct="1">
      <a:defRPr sz="2400" b="1" kern="1200">
        <a:solidFill>
          <a:srgbClr val="DDDDDD"/>
        </a:solidFill>
        <a:latin typeface="Times New Roman" pitchFamily="18" charset="0"/>
        <a:ea typeface="+mn-ea"/>
        <a:cs typeface="+mn-cs"/>
      </a:defRPr>
    </a:lvl6pPr>
    <a:lvl7pPr marL="2743200" algn="l" defTabSz="914400" rtl="0" eaLnBrk="1" latinLnBrk="0" hangingPunct="1">
      <a:defRPr sz="2400" b="1" kern="1200">
        <a:solidFill>
          <a:srgbClr val="DDDDDD"/>
        </a:solidFill>
        <a:latin typeface="Times New Roman" pitchFamily="18" charset="0"/>
        <a:ea typeface="+mn-ea"/>
        <a:cs typeface="+mn-cs"/>
      </a:defRPr>
    </a:lvl7pPr>
    <a:lvl8pPr marL="3200400" algn="l" defTabSz="914400" rtl="0" eaLnBrk="1" latinLnBrk="0" hangingPunct="1">
      <a:defRPr sz="2400" b="1" kern="1200">
        <a:solidFill>
          <a:srgbClr val="DDDDDD"/>
        </a:solidFill>
        <a:latin typeface="Times New Roman" pitchFamily="18" charset="0"/>
        <a:ea typeface="+mn-ea"/>
        <a:cs typeface="+mn-cs"/>
      </a:defRPr>
    </a:lvl8pPr>
    <a:lvl9pPr marL="3657600" algn="l" defTabSz="914400" rtl="0" eaLnBrk="1" latinLnBrk="0" hangingPunct="1">
      <a:defRPr sz="2400" b="1" kern="1200">
        <a:solidFill>
          <a:srgbClr val="DDDDDD"/>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3366FF"/>
    <a:srgbClr val="DDDDDD"/>
    <a:srgbClr val="CCECFF"/>
    <a:srgbClr val="FF3300"/>
    <a:srgbClr val="F8F8F8"/>
    <a:srgbClr val="660066"/>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9" autoAdjust="0"/>
    <p:restoredTop sz="87156" autoAdjust="0"/>
  </p:normalViewPr>
  <p:slideViewPr>
    <p:cSldViewPr snapToObjects="1">
      <p:cViewPr varScale="1">
        <p:scale>
          <a:sx n="48" d="100"/>
          <a:sy n="48" d="100"/>
        </p:scale>
        <p:origin x="-522" y="-90"/>
      </p:cViewPr>
      <p:guideLst>
        <p:guide orient="horz" pos="2160"/>
        <p:guide pos="2880"/>
      </p:guideLst>
    </p:cSldViewPr>
  </p:slideViewPr>
  <p:outlineViewPr>
    <p:cViewPr>
      <p:scale>
        <a:sx n="33" d="100"/>
        <a:sy n="33" d="100"/>
      </p:scale>
      <p:origin x="0" y="403"/>
    </p:cViewPr>
    <p:sldLst>
      <p:sld r:id="rId1" collapse="1"/>
    </p:sldLst>
  </p:outlineViewPr>
  <p:notesTextViewPr>
    <p:cViewPr>
      <p:scale>
        <a:sx n="25" d="100"/>
        <a:sy n="25" d="100"/>
      </p:scale>
      <p:origin x="0" y="0"/>
    </p:cViewPr>
  </p:notesTextViewPr>
  <p:sorterViewPr>
    <p:cViewPr>
      <p:scale>
        <a:sx n="100" d="100"/>
        <a:sy n="100" d="100"/>
      </p:scale>
      <p:origin x="0" y="18228"/>
    </p:cViewPr>
  </p:sorterViewPr>
  <p:notesViewPr>
    <p:cSldViewPr snapToObjects="1">
      <p:cViewPr>
        <p:scale>
          <a:sx n="100" d="100"/>
          <a:sy n="100" d="100"/>
        </p:scale>
        <p:origin x="-160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6" tIns="44069" rIns="88136" bIns="44069" numCol="1" anchor="t" anchorCtr="0" compatLnSpc="1">
            <a:prstTxWarp prst="textNoShape">
              <a:avLst/>
            </a:prstTxWarp>
          </a:bodyPr>
          <a:lstStyle>
            <a:lvl1pPr defTabSz="880634">
              <a:defRPr sz="1100" b="0">
                <a:solidFill>
                  <a:schemeClr val="tx1"/>
                </a:solidFill>
                <a:latin typeface="Arial" pitchFamily="34" charset="0"/>
              </a:defRPr>
            </a:lvl1pPr>
          </a:lstStyle>
          <a:p>
            <a:pPr>
              <a:defRPr/>
            </a:pPr>
            <a:endParaRPr lang="en-US"/>
          </a:p>
        </p:txBody>
      </p:sp>
      <p:sp>
        <p:nvSpPr>
          <p:cNvPr id="188419"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88136" tIns="44069" rIns="88136" bIns="44069" numCol="1" anchor="t" anchorCtr="0" compatLnSpc="1">
            <a:prstTxWarp prst="textNoShape">
              <a:avLst/>
            </a:prstTxWarp>
          </a:bodyPr>
          <a:lstStyle>
            <a:lvl1pPr algn="r" defTabSz="880634">
              <a:defRPr sz="1100" b="0">
                <a:solidFill>
                  <a:schemeClr val="tx1"/>
                </a:solidFill>
                <a:latin typeface="Arial" pitchFamily="34" charset="0"/>
              </a:defRPr>
            </a:lvl1pPr>
          </a:lstStyle>
          <a:p>
            <a:pPr>
              <a:defRPr/>
            </a:pPr>
            <a:endParaRPr lang="en-US"/>
          </a:p>
        </p:txBody>
      </p:sp>
      <p:sp>
        <p:nvSpPr>
          <p:cNvPr id="188420"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88136" tIns="44069" rIns="88136" bIns="44069" numCol="1" anchor="b" anchorCtr="0" compatLnSpc="1">
            <a:prstTxWarp prst="textNoShape">
              <a:avLst/>
            </a:prstTxWarp>
          </a:bodyPr>
          <a:lstStyle>
            <a:lvl1pPr defTabSz="880634">
              <a:defRPr sz="1100" b="0">
                <a:solidFill>
                  <a:schemeClr val="tx1"/>
                </a:solidFill>
                <a:latin typeface="Arial" pitchFamily="34" charset="0"/>
              </a:defRPr>
            </a:lvl1pPr>
          </a:lstStyle>
          <a:p>
            <a:pPr>
              <a:defRPr/>
            </a:pPr>
            <a:endParaRPr lang="en-US"/>
          </a:p>
        </p:txBody>
      </p:sp>
      <p:sp>
        <p:nvSpPr>
          <p:cNvPr id="188421"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88136" tIns="44069" rIns="88136" bIns="44069" numCol="1" anchor="b" anchorCtr="0" compatLnSpc="1">
            <a:prstTxWarp prst="textNoShape">
              <a:avLst/>
            </a:prstTxWarp>
          </a:bodyPr>
          <a:lstStyle>
            <a:lvl1pPr algn="r" defTabSz="880634">
              <a:defRPr sz="1100" b="0">
                <a:solidFill>
                  <a:schemeClr val="tx1"/>
                </a:solidFill>
                <a:latin typeface="Arial" pitchFamily="34" charset="0"/>
              </a:defRPr>
            </a:lvl1pPr>
          </a:lstStyle>
          <a:p>
            <a:pPr>
              <a:defRPr/>
            </a:pPr>
            <a:fld id="{2B382B55-E915-451D-A2F6-87F2650EBD6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40063" cy="466725"/>
          </a:xfrm>
          <a:prstGeom prst="rect">
            <a:avLst/>
          </a:prstGeom>
          <a:noFill/>
          <a:ln w="9525">
            <a:noFill/>
            <a:miter lim="800000"/>
            <a:headEnd/>
            <a:tailEnd/>
          </a:ln>
          <a:effectLst/>
        </p:spPr>
        <p:txBody>
          <a:bodyPr vert="horz" wrap="square" lIns="92874" tIns="46435" rIns="92874" bIns="46435" numCol="1" anchor="t" anchorCtr="0" compatLnSpc="1">
            <a:prstTxWarp prst="textNoShape">
              <a:avLst/>
            </a:prstTxWarp>
          </a:bodyPr>
          <a:lstStyle>
            <a:lvl1pPr defTabSz="928668">
              <a:defRPr sz="1100" b="0">
                <a:solidFill>
                  <a:schemeClr val="tx1"/>
                </a:solidFill>
                <a:latin typeface="Arial" pitchFamily="34" charset="0"/>
              </a:defRPr>
            </a:lvl1pPr>
          </a:lstStyle>
          <a:p>
            <a:pPr>
              <a:defRPr/>
            </a:pPr>
            <a:endParaRPr lang="en-US"/>
          </a:p>
        </p:txBody>
      </p:sp>
      <p:sp>
        <p:nvSpPr>
          <p:cNvPr id="81923" name="Rectangle 3"/>
          <p:cNvSpPr>
            <a:spLocks noGrp="1" noChangeArrowheads="1"/>
          </p:cNvSpPr>
          <p:nvPr>
            <p:ph type="dt" idx="1"/>
          </p:nvPr>
        </p:nvSpPr>
        <p:spPr bwMode="auto">
          <a:xfrm>
            <a:off x="3968750" y="0"/>
            <a:ext cx="3040063" cy="466725"/>
          </a:xfrm>
          <a:prstGeom prst="rect">
            <a:avLst/>
          </a:prstGeom>
          <a:noFill/>
          <a:ln w="9525">
            <a:noFill/>
            <a:miter lim="800000"/>
            <a:headEnd/>
            <a:tailEnd/>
          </a:ln>
          <a:effectLst/>
        </p:spPr>
        <p:txBody>
          <a:bodyPr vert="horz" wrap="square" lIns="92874" tIns="46435" rIns="92874" bIns="46435" numCol="1" anchor="t" anchorCtr="0" compatLnSpc="1">
            <a:prstTxWarp prst="textNoShape">
              <a:avLst/>
            </a:prstTxWarp>
          </a:bodyPr>
          <a:lstStyle>
            <a:lvl1pPr algn="r" defTabSz="928668">
              <a:defRPr sz="1100" b="0">
                <a:solidFill>
                  <a:schemeClr val="tx1"/>
                </a:solidFill>
                <a:latin typeface="Arial" pitchFamily="34"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2688" y="695325"/>
            <a:ext cx="4648200" cy="348615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700088" y="4414838"/>
            <a:ext cx="5610225" cy="4186237"/>
          </a:xfrm>
          <a:prstGeom prst="rect">
            <a:avLst/>
          </a:prstGeom>
          <a:noFill/>
          <a:ln w="9525">
            <a:noFill/>
            <a:miter lim="800000"/>
            <a:headEnd/>
            <a:tailEnd/>
          </a:ln>
          <a:effectLst/>
        </p:spPr>
        <p:txBody>
          <a:bodyPr vert="horz" wrap="square" lIns="92874" tIns="46435" rIns="92874" bIns="464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829675"/>
            <a:ext cx="3040063" cy="465138"/>
          </a:xfrm>
          <a:prstGeom prst="rect">
            <a:avLst/>
          </a:prstGeom>
          <a:noFill/>
          <a:ln w="9525">
            <a:noFill/>
            <a:miter lim="800000"/>
            <a:headEnd/>
            <a:tailEnd/>
          </a:ln>
          <a:effectLst/>
        </p:spPr>
        <p:txBody>
          <a:bodyPr vert="horz" wrap="square" lIns="92874" tIns="46435" rIns="92874" bIns="46435" numCol="1" anchor="b" anchorCtr="0" compatLnSpc="1">
            <a:prstTxWarp prst="textNoShape">
              <a:avLst/>
            </a:prstTxWarp>
          </a:bodyPr>
          <a:lstStyle>
            <a:lvl1pPr defTabSz="928668">
              <a:defRPr sz="1100" b="0">
                <a:solidFill>
                  <a:schemeClr val="tx1"/>
                </a:solidFill>
                <a:latin typeface="Arial" pitchFamily="34" charset="0"/>
              </a:defRPr>
            </a:lvl1pPr>
          </a:lstStyle>
          <a:p>
            <a:pPr>
              <a:defRPr/>
            </a:pPr>
            <a:endParaRPr lang="en-US"/>
          </a:p>
        </p:txBody>
      </p:sp>
      <p:sp>
        <p:nvSpPr>
          <p:cNvPr id="81927" name="Rectangle 7"/>
          <p:cNvSpPr>
            <a:spLocks noGrp="1" noChangeArrowheads="1"/>
          </p:cNvSpPr>
          <p:nvPr>
            <p:ph type="sldNum" sz="quarter" idx="5"/>
          </p:nvPr>
        </p:nvSpPr>
        <p:spPr bwMode="auto">
          <a:xfrm>
            <a:off x="3968750" y="8829675"/>
            <a:ext cx="3040063" cy="465138"/>
          </a:xfrm>
          <a:prstGeom prst="rect">
            <a:avLst/>
          </a:prstGeom>
          <a:noFill/>
          <a:ln w="9525">
            <a:noFill/>
            <a:miter lim="800000"/>
            <a:headEnd/>
            <a:tailEnd/>
          </a:ln>
          <a:effectLst/>
        </p:spPr>
        <p:txBody>
          <a:bodyPr vert="horz" wrap="square" lIns="92874" tIns="46435" rIns="92874" bIns="46435" numCol="1" anchor="b" anchorCtr="0" compatLnSpc="1">
            <a:prstTxWarp prst="textNoShape">
              <a:avLst/>
            </a:prstTxWarp>
          </a:bodyPr>
          <a:lstStyle>
            <a:lvl1pPr algn="r" defTabSz="928668">
              <a:defRPr sz="1100" b="0">
                <a:solidFill>
                  <a:schemeClr val="tx1"/>
                </a:solidFill>
                <a:latin typeface="Arial" pitchFamily="34" charset="0"/>
              </a:defRPr>
            </a:lvl1pPr>
          </a:lstStyle>
          <a:p>
            <a:pPr>
              <a:defRPr/>
            </a:pPr>
            <a:fld id="{BFFBF9E4-1022-40C1-A48A-3994B81D35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27100"/>
            <a:fld id="{A0E62C77-8012-4E9A-AAAF-718506934E5A}" type="slidenum">
              <a:rPr lang="en-US" smtClean="0"/>
              <a:pPr defTabSz="927100"/>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27100"/>
            <a:fld id="{D48D56FB-57D9-449A-9BF5-05545E6C202C}" type="slidenum">
              <a:rPr lang="en-US" smtClean="0"/>
              <a:pPr defTabSz="927100"/>
              <a:t>11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360363" y="4414838"/>
            <a:ext cx="5610225" cy="4186237"/>
          </a:xfrm>
          <a:noFill/>
          <a:ln/>
        </p:spPr>
        <p:txBody>
          <a:bodyPr/>
          <a:lstStyle/>
          <a:p>
            <a:pPr lvl="2" eaLnBrk="1" hangingPunct="1">
              <a:spcBef>
                <a:spcPct val="50000"/>
              </a:spcBef>
            </a:pPr>
            <a:r>
              <a:rPr lang="en-US" sz="1300" smtClean="0">
                <a:latin typeface="Arial" pitchFamily="34" charset="0"/>
                <a:cs typeface="Arial" pitchFamily="34" charset="0"/>
              </a:rPr>
              <a:t>Your divorced spouse can get benefits on your Social Security record if the marriage lasted at least 10 years. Your divorced spouse must be 62 or older and unmarried. </a:t>
            </a:r>
            <a:br>
              <a:rPr lang="en-US" sz="1300" smtClean="0">
                <a:latin typeface="Arial" pitchFamily="34" charset="0"/>
                <a:cs typeface="Arial" pitchFamily="34" charset="0"/>
              </a:rPr>
            </a:br>
            <a:r>
              <a:rPr lang="en-US" sz="1300" smtClean="0">
                <a:latin typeface="Arial" pitchFamily="34" charset="0"/>
                <a:cs typeface="Arial" pitchFamily="34" charset="0"/>
              </a:rPr>
              <a:t/>
            </a:r>
            <a:br>
              <a:rPr lang="en-US" sz="1300" smtClean="0">
                <a:latin typeface="Arial" pitchFamily="34" charset="0"/>
                <a:cs typeface="Arial" pitchFamily="34" charset="0"/>
              </a:rPr>
            </a:br>
            <a:r>
              <a:rPr lang="en-US" sz="1300" smtClean="0">
                <a:latin typeface="Arial" pitchFamily="34" charset="0"/>
                <a:cs typeface="Arial" pitchFamily="34" charset="0"/>
              </a:rPr>
              <a:t>Also, if you and your ex-spouse have been divorced for at least two years and you and your ex-spouse are at least 62, he or she can get benefits even if you are not retired. Your current spouse cannot receive spouse’s benefits until you file for retirement benefits. </a:t>
            </a:r>
          </a:p>
          <a:p>
            <a:pPr lvl="2" eaLnBrk="1" hangingPunct="1">
              <a:spcBef>
                <a:spcPct val="50000"/>
              </a:spcBef>
            </a:pPr>
            <a:r>
              <a:rPr lang="en-US" sz="1300" smtClean="0">
                <a:latin typeface="Arial" pitchFamily="34" charset="0"/>
                <a:cs typeface="Arial" pitchFamily="34" charset="0"/>
              </a:rPr>
              <a:t>The amount of benefits your divorced spouse gets has no effect on the amount of benefits you or your current spouse can get.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7100"/>
            <a:fld id="{66BD37BE-A0B1-4279-BF7C-4F24A6128F8A}" type="slidenum">
              <a:rPr lang="en-US" smtClean="0"/>
              <a:pPr defTabSz="927100"/>
              <a:t>12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209550" y="4414838"/>
            <a:ext cx="5613400" cy="4186237"/>
          </a:xfrm>
          <a:noFill/>
          <a:ln/>
        </p:spPr>
        <p:txBody>
          <a:bodyPr/>
          <a:lstStyle/>
          <a:p>
            <a:pPr lvl="2" eaLnBrk="1" hangingPunct="1">
              <a:spcBef>
                <a:spcPct val="50000"/>
              </a:spcBef>
              <a:buFont typeface="Marlett" pitchFamily="2" charset="2"/>
              <a:buNone/>
            </a:pPr>
            <a:r>
              <a:rPr lang="en-US" sz="1300" smtClean="0">
                <a:latin typeface="Arial" pitchFamily="34" charset="0"/>
                <a:cs typeface="Arial" pitchFamily="34" charset="0"/>
              </a:rPr>
              <a:t>The length of marriage requirement for a widow or widower is 9 months, and for a surviving divorced wife it is 10 years immediately before the date of divorce. Please note, there are exceptions to the duration of marriage requirements.  </a:t>
            </a:r>
          </a:p>
          <a:p>
            <a:pPr lvl="2" eaLnBrk="1" hangingPunct="1">
              <a:spcBef>
                <a:spcPct val="50000"/>
              </a:spcBef>
              <a:buFont typeface="Marlett" pitchFamily="2" charset="2"/>
              <a:buNone/>
            </a:pPr>
            <a:r>
              <a:rPr lang="en-US" sz="1300" smtClean="0">
                <a:latin typeface="Arial" pitchFamily="34" charset="0"/>
                <a:cs typeface="Arial" pitchFamily="34" charset="0"/>
              </a:rPr>
              <a:t>Generally, you cannot get widow’s or widower’s benefits if you remarry before age 60. But remarriage after age 60 (or age 50 if you are disabled) will not prevent you from getting benefit payments based on your </a:t>
            </a:r>
            <a:r>
              <a:rPr lang="en-US" sz="1300" b="1" smtClean="0">
                <a:latin typeface="Arial" pitchFamily="34" charset="0"/>
                <a:cs typeface="Arial" pitchFamily="34" charset="0"/>
              </a:rPr>
              <a:t>former</a:t>
            </a:r>
            <a:r>
              <a:rPr lang="en-US" sz="1300" smtClean="0">
                <a:latin typeface="Arial" pitchFamily="34" charset="0"/>
                <a:cs typeface="Arial" pitchFamily="34" charset="0"/>
              </a:rPr>
              <a:t> spouse’s work. And at age 62 or older, you may get benefits based on your new spouse’s work, if those benefits would be higher.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7100"/>
            <a:fld id="{36FB684B-3BD4-4269-9FA9-47329E6350A0}" type="slidenum">
              <a:rPr lang="en-US" smtClean="0"/>
              <a:pPr defTabSz="927100"/>
              <a:t>13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209550" y="4414838"/>
            <a:ext cx="5613400" cy="4186237"/>
          </a:xfrm>
          <a:noFill/>
          <a:ln/>
        </p:spPr>
        <p:txBody>
          <a:bodyPr/>
          <a:lstStyle/>
          <a:p>
            <a:pPr lvl="2" eaLnBrk="1" hangingPunct="1">
              <a:spcBef>
                <a:spcPct val="50000"/>
              </a:spcBef>
            </a:pPr>
            <a:r>
              <a:rPr lang="en-US" sz="1300" smtClean="0">
                <a:latin typeface="Arial" pitchFamily="34" charset="0"/>
                <a:cs typeface="Arial" pitchFamily="34" charset="0"/>
              </a:rPr>
              <a:t>Regardless of the change in full retirement age, a widow or widower can still receive 71-1/2% of the worker’s benefit at age 60.</a:t>
            </a:r>
          </a:p>
          <a:p>
            <a:pPr lvl="2" eaLnBrk="1" hangingPunct="1">
              <a:spcBef>
                <a:spcPct val="50000"/>
              </a:spcBef>
              <a:buFont typeface="Marlett" pitchFamily="2" charset="2"/>
              <a:buNone/>
            </a:pPr>
            <a:r>
              <a:rPr lang="en-US" sz="1300" smtClean="0">
                <a:latin typeface="Arial" pitchFamily="34" charset="0"/>
                <a:cs typeface="Arial" pitchFamily="34" charset="0"/>
              </a:rPr>
              <a:t>A widow or widower can receive a survivors benefit at age 60 and then switch to a benefit on his or her own work record at age 62. Or, a widow or widower could receive a reduced survivors benefit at age 60 and then file for an unreduced benefit on his or her own work record at full retirement age. </a:t>
            </a:r>
          </a:p>
          <a:p>
            <a:pPr lvl="2" eaLnBrk="1" hangingPunct="1">
              <a:spcBef>
                <a:spcPct val="50000"/>
              </a:spcBef>
              <a:buFont typeface="Marlett" pitchFamily="2" charset="2"/>
              <a:buNone/>
            </a:pPr>
            <a:r>
              <a:rPr lang="en-US" sz="1300" smtClean="0">
                <a:latin typeface="Arial" pitchFamily="34" charset="0"/>
                <a:cs typeface="Arial" pitchFamily="34" charset="0"/>
              </a:rPr>
              <a:t>Benefits paid to a surviving divorced spouse who is 60 or older (age 50 if disabled) will not affect the benefit rates for other survivors receiving benefits.</a:t>
            </a:r>
          </a:p>
          <a:p>
            <a:pPr lvl="2" eaLnBrk="1" hangingPunct="1">
              <a:spcBef>
                <a:spcPct val="50000"/>
              </a:spcBef>
              <a:buFont typeface="Marlett" pitchFamily="2" charset="2"/>
              <a:buNone/>
            </a:pPr>
            <a:endParaRPr lang="en-US" sz="130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27100"/>
            <a:fld id="{F7EFA051-04BF-4016-BC39-37D954F3FAC8}" type="slidenum">
              <a:rPr lang="en-US" smtClean="0"/>
              <a:pPr defTabSz="927100"/>
              <a:t>14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287338" y="4414838"/>
            <a:ext cx="6223000" cy="4186237"/>
          </a:xfrm>
          <a:noFill/>
          <a:ln/>
        </p:spPr>
        <p:txBody>
          <a:bodyPr/>
          <a:lstStyle/>
          <a:p>
            <a:pPr lvl="2" eaLnBrk="1" hangingPunct="1">
              <a:spcBef>
                <a:spcPct val="50000"/>
              </a:spcBef>
              <a:buFont typeface="Marlett" pitchFamily="2" charset="2"/>
              <a:buNone/>
            </a:pPr>
            <a:r>
              <a:rPr lang="en-US" sz="1300" smtClean="0">
                <a:latin typeface="Arial" pitchFamily="34" charset="0"/>
                <a:cs typeface="Arial" pitchFamily="34" charset="0"/>
              </a:rPr>
              <a:t>Although parents’ benefits are included, the number of parent beneficiaries is negligible.</a:t>
            </a:r>
          </a:p>
          <a:p>
            <a:pPr lvl="2" eaLnBrk="1" hangingPunct="1">
              <a:spcBef>
                <a:spcPct val="50000"/>
              </a:spcBef>
              <a:buFont typeface="Marlett" pitchFamily="2" charset="2"/>
              <a:buNone/>
            </a:pPr>
            <a:r>
              <a:rPr lang="en-US" sz="1300" smtClean="0">
                <a:latin typeface="Arial" pitchFamily="34" charset="0"/>
                <a:cs typeface="Arial" pitchFamily="34" charset="0"/>
              </a:rPr>
              <a:t>Misleading advertising is sometimes used by some insurance companies that imply that the only benefit payable is the LSDP, without regard to the monthly widow or widower’s benefits.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27100"/>
            <a:fld id="{EF4410D5-7A08-430B-AD10-34F3ACAFBF51}" type="slidenum">
              <a:rPr lang="en-US" smtClean="0"/>
              <a:pPr defTabSz="927100"/>
              <a:t>15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0" y="4341813"/>
            <a:ext cx="6310313" cy="4186237"/>
          </a:xfrm>
          <a:noFill/>
          <a:ln/>
        </p:spPr>
        <p:txBody>
          <a:bodyPr/>
          <a:lstStyle/>
          <a:p>
            <a:pPr lvl="2" eaLnBrk="1" hangingPunct="1">
              <a:spcBef>
                <a:spcPct val="50000"/>
              </a:spcBef>
              <a:buFont typeface="Marlett" pitchFamily="2" charset="2"/>
              <a:buNone/>
            </a:pPr>
            <a:r>
              <a:rPr lang="en-US" sz="1300" smtClean="0">
                <a:latin typeface="Arial" pitchFamily="34" charset="0"/>
                <a:cs typeface="Arial" pitchFamily="34" charset="0"/>
              </a:rPr>
              <a:t>This slide provides an overview of the first step that we use in computing a benefit. We are looking for the highest 35 years during a worker's lifetime of earnings, regardless of when earned. </a:t>
            </a:r>
          </a:p>
          <a:p>
            <a:pPr lvl="2" eaLnBrk="1" hangingPunct="1">
              <a:spcBef>
                <a:spcPct val="50000"/>
              </a:spcBef>
              <a:buFont typeface="Marlett" pitchFamily="2" charset="2"/>
              <a:buNone/>
            </a:pPr>
            <a:r>
              <a:rPr lang="en-US" sz="1300" smtClean="0">
                <a:latin typeface="Arial" pitchFamily="34" charset="0"/>
                <a:cs typeface="Arial" pitchFamily="34" charset="0"/>
              </a:rPr>
              <a:t>This formula also makes clear how a worker who qualifies for a retirement benefit with just 10 years of work would have a low benefit payment. Since we are looking for his or her highest 35 years, in this example, we would be adding in 25 zero years. Needless to say, this worker would be receiving a lower benefit. There is, however, no such thing as a minimum benefit.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27100"/>
            <a:fld id="{62A6D3DC-A6B7-4C91-A4B3-5C2C83A57E58}" type="slidenum">
              <a:rPr lang="en-US" smtClean="0"/>
              <a:pPr defTabSz="927100"/>
              <a:t>16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1173163" y="4414838"/>
            <a:ext cx="4667250" cy="4186237"/>
          </a:xfrm>
          <a:noFill/>
          <a:ln/>
        </p:spPr>
        <p:txBody>
          <a:bodyPr/>
          <a:lstStyle/>
          <a:p>
            <a:pPr eaLnBrk="1" hangingPunct="1">
              <a:spcBef>
                <a:spcPct val="0"/>
              </a:spcBef>
            </a:pPr>
            <a:r>
              <a:rPr lang="en-US" sz="1300" smtClean="0">
                <a:solidFill>
                  <a:schemeClr val="tx2"/>
                </a:solidFill>
                <a:latin typeface="Arial" pitchFamily="34" charset="0"/>
                <a:cs typeface="Arial" pitchFamily="34" charset="0"/>
              </a:rPr>
              <a:t>You can get estimates of your future Social Security </a:t>
            </a:r>
            <a:br>
              <a:rPr lang="en-US" sz="1300" smtClean="0">
                <a:solidFill>
                  <a:schemeClr val="tx2"/>
                </a:solidFill>
                <a:latin typeface="Arial" pitchFamily="34" charset="0"/>
                <a:cs typeface="Arial" pitchFamily="34" charset="0"/>
              </a:rPr>
            </a:br>
            <a:r>
              <a:rPr lang="en-US" sz="1300" smtClean="0">
                <a:solidFill>
                  <a:schemeClr val="tx2"/>
                </a:solidFill>
                <a:latin typeface="Arial" pitchFamily="34" charset="0"/>
                <a:cs typeface="Arial" pitchFamily="34" charset="0"/>
              </a:rPr>
              <a:t>retirement benefits using our online Retirement Estimator.  </a:t>
            </a:r>
          </a:p>
          <a:p>
            <a:pPr eaLnBrk="1" hangingPunct="1"/>
            <a:r>
              <a:rPr lang="en-US" sz="1300" smtClean="0">
                <a:solidFill>
                  <a:schemeClr val="tx2"/>
                </a:solidFill>
                <a:latin typeface="Arial" pitchFamily="34" charset="0"/>
                <a:cs typeface="Arial" pitchFamily="34" charset="0"/>
              </a:rPr>
              <a:t>You must enter certain ID information about yourself to use, such as your name, date of birth, Social Security number, place of birth and mother’s maiden name.  This service is drawing high favorability ratings from users.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27100"/>
            <a:fld id="{C6EB494D-4890-4763-AE9E-2B6EBAAF4B80}" type="slidenum">
              <a:rPr lang="en-US" smtClean="0"/>
              <a:pPr defTabSz="927100"/>
              <a:t>17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50000"/>
              </a:spcBef>
            </a:pPr>
            <a:r>
              <a:rPr lang="en-US" sz="3600" smtClean="0">
                <a:latin typeface="Arial" pitchFamily="34" charset="0"/>
                <a:cs typeface="Arial" pitchFamily="34" charset="0"/>
              </a:rPr>
              <a:t>An underlying principle is that Social Security provides a weighted benefit formula that is consistent with the basic tenet of social adequacy.</a:t>
            </a:r>
          </a:p>
          <a:p>
            <a:pPr eaLnBrk="1" hangingPunct="1">
              <a:spcBef>
                <a:spcPct val="50000"/>
              </a:spcBef>
            </a:pPr>
            <a:r>
              <a:rPr lang="en-US" sz="3600" smtClean="0">
                <a:latin typeface="Arial" pitchFamily="34" charset="0"/>
                <a:cs typeface="Arial" pitchFamily="34" charset="0"/>
              </a:rPr>
              <a:t>You can find more information on earnings replacement from the 2009 Trustees Report.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7100"/>
            <a:fld id="{C8F34DEB-6414-4874-88F9-1DE53817F0B2}" type="slidenum">
              <a:rPr lang="en-US" smtClean="0"/>
              <a:pPr defTabSz="927100"/>
              <a:t>18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287338" y="4414838"/>
            <a:ext cx="5991225" cy="4186237"/>
          </a:xfrm>
          <a:noFill/>
          <a:ln/>
        </p:spPr>
        <p:txBody>
          <a:bodyPr/>
          <a:lstStyle/>
          <a:p>
            <a:pPr lvl="2" eaLnBrk="1" hangingPunct="1">
              <a:spcBef>
                <a:spcPct val="50000"/>
              </a:spcBef>
              <a:buFont typeface="Wingdings" pitchFamily="2" charset="2"/>
              <a:buNone/>
            </a:pPr>
            <a:r>
              <a:rPr lang="en-US" sz="1300" smtClean="0">
                <a:latin typeface="Arial" pitchFamily="34" charset="0"/>
                <a:cs typeface="Arial" pitchFamily="34" charset="0"/>
              </a:rPr>
              <a:t>In the year you reach full retirement age, you are subject to a different annual earnings test. In that year, for the months prior to attaining full retirement age, you can earn up to $37,680/year ($3,140/mo.) without affecting your benefits. For every $3 in earnings above the limit, one dollar in benefits will be withheld. At full retirement age, there is no limit on the amount you can earn without affecting your benefit payments.</a:t>
            </a:r>
          </a:p>
          <a:p>
            <a:pPr lvl="2" eaLnBrk="1" hangingPunct="1">
              <a:spcBef>
                <a:spcPct val="50000"/>
              </a:spcBef>
              <a:buFont typeface="Wingdings" pitchFamily="2" charset="2"/>
              <a:buNone/>
            </a:pPr>
            <a:r>
              <a:rPr lang="en-US" sz="1300" smtClean="0">
                <a:latin typeface="Arial" pitchFamily="34" charset="0"/>
                <a:cs typeface="Arial" pitchFamily="34" charset="0"/>
              </a:rPr>
              <a:t>The annual retirement earnings test exempt amounts are increased annually by the average increase in wages in the 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7100"/>
            <a:fld id="{234D910E-9AA0-408A-920D-EF42F7499BE7}" type="slidenum">
              <a:rPr lang="en-US" smtClean="0"/>
              <a:pPr defTabSz="927100"/>
              <a:t>19</a:t>
            </a:fld>
            <a:endParaRPr lang="en-US" smtClean="0"/>
          </a:p>
        </p:txBody>
      </p:sp>
      <p:sp>
        <p:nvSpPr>
          <p:cNvPr id="50179" name="Rectangle 2"/>
          <p:cNvSpPr>
            <a:spLocks noGrp="1" noRot="1" noChangeAspect="1" noChangeArrowheads="1" noTextEdit="1"/>
          </p:cNvSpPr>
          <p:nvPr>
            <p:ph type="sldImg"/>
          </p:nvPr>
        </p:nvSpPr>
        <p:spPr>
          <a:xfrm>
            <a:off x="1181100" y="582613"/>
            <a:ext cx="4648200" cy="3486150"/>
          </a:xfrm>
          <a:ln/>
        </p:spPr>
      </p:sp>
      <p:sp>
        <p:nvSpPr>
          <p:cNvPr id="50180" name="Rectangle 3"/>
          <p:cNvSpPr>
            <a:spLocks noGrp="1" noChangeArrowheads="1"/>
          </p:cNvSpPr>
          <p:nvPr>
            <p:ph type="body" idx="1"/>
          </p:nvPr>
        </p:nvSpPr>
        <p:spPr>
          <a:xfrm>
            <a:off x="701675" y="4416425"/>
            <a:ext cx="5607050" cy="4183063"/>
          </a:xfrm>
          <a:noFill/>
          <a:ln/>
        </p:spPr>
        <p:txBody>
          <a:bodyPr/>
          <a:lstStyle/>
          <a:p>
            <a:pPr eaLnBrk="1" hangingPunct="1">
              <a:buFont typeface="Times New Roman" pitchFamily="18" charset="0"/>
              <a:buNone/>
            </a:pPr>
            <a:endParaRPr lang="en-US" sz="1300"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27100"/>
            <a:fld id="{2382B17D-05B0-4037-A6ED-5ED7ACB98787}" type="slidenum">
              <a:rPr lang="en-US" smtClean="0"/>
              <a:pPr defTabSz="927100"/>
              <a:t>20</a:t>
            </a:fld>
            <a:endParaRPr lang="en-US" smtClean="0"/>
          </a:p>
        </p:txBody>
      </p:sp>
      <p:sp>
        <p:nvSpPr>
          <p:cNvPr id="51203" name="Rectangle 2"/>
          <p:cNvSpPr>
            <a:spLocks noGrp="1" noRot="1" noChangeAspect="1" noChangeArrowheads="1" noTextEdit="1"/>
          </p:cNvSpPr>
          <p:nvPr>
            <p:ph type="sldImg"/>
          </p:nvPr>
        </p:nvSpPr>
        <p:spPr>
          <a:xfrm>
            <a:off x="1181100" y="696913"/>
            <a:ext cx="4648200" cy="3486150"/>
          </a:xfrm>
          <a:ln/>
        </p:spPr>
      </p:sp>
      <p:sp>
        <p:nvSpPr>
          <p:cNvPr id="51204"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27100"/>
            <a:fld id="{055E3609-1B0C-4829-B2CB-73A0424F0532}" type="slidenum">
              <a:rPr lang="en-US" smtClean="0"/>
              <a:pPr defTabSz="927100"/>
              <a:t>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z="1300" smtClean="0">
                <a:latin typeface="Arial" pitchFamily="34" charset="0"/>
                <a:cs typeface="Arial" pitchFamily="34" charset="0"/>
              </a:rPr>
              <a:t>Social Security provides a foundation on which to build </a:t>
            </a:r>
            <a:br>
              <a:rPr lang="en-US" sz="1300" smtClean="0">
                <a:latin typeface="Arial" pitchFamily="34" charset="0"/>
                <a:cs typeface="Arial" pitchFamily="34" charset="0"/>
              </a:rPr>
            </a:br>
            <a:r>
              <a:rPr lang="en-US" sz="1300" smtClean="0">
                <a:latin typeface="Arial" pitchFamily="34" charset="0"/>
                <a:cs typeface="Arial" pitchFamily="34" charset="0"/>
              </a:rPr>
              <a:t>retirement security.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52228" name="Slide Number Placeholder 3"/>
          <p:cNvSpPr>
            <a:spLocks noGrp="1"/>
          </p:cNvSpPr>
          <p:nvPr>
            <p:ph type="sldNum" sz="quarter" idx="5"/>
          </p:nvPr>
        </p:nvSpPr>
        <p:spPr>
          <a:noFill/>
        </p:spPr>
        <p:txBody>
          <a:bodyPr/>
          <a:lstStyle/>
          <a:p>
            <a:pPr defTabSz="927100"/>
            <a:fld id="{D647071D-3C2E-451E-9ED4-259639290B1F}" type="slidenum">
              <a:rPr lang="en-US" smtClean="0"/>
              <a:pPr defTabSz="927100"/>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27100"/>
            <a:fld id="{5C872762-3253-494D-A1B5-653509A480E5}" type="slidenum">
              <a:rPr lang="en-US" smtClean="0"/>
              <a:pPr defTabSz="927100"/>
              <a:t>22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212725" y="4414838"/>
            <a:ext cx="5611813" cy="4186237"/>
          </a:xfrm>
          <a:noFill/>
          <a:ln/>
        </p:spPr>
        <p:txBody>
          <a:bodyPr/>
          <a:lstStyle/>
          <a:p>
            <a:pPr lvl="2" eaLnBrk="1" hangingPunct="1">
              <a:spcBef>
                <a:spcPct val="50000"/>
              </a:spcBef>
              <a:buFont typeface="Marlett" pitchFamily="2" charset="2"/>
              <a:buNone/>
            </a:pPr>
            <a:r>
              <a:rPr lang="en-US" sz="1300" smtClean="0">
                <a:latin typeface="Arial" pitchFamily="34" charset="0"/>
                <a:cs typeface="Arial" pitchFamily="34" charset="0"/>
              </a:rPr>
              <a:t>We need to see the appropriate proofs when you file </a:t>
            </a:r>
            <a:br>
              <a:rPr lang="en-US" sz="1300" smtClean="0">
                <a:latin typeface="Arial" pitchFamily="34" charset="0"/>
                <a:cs typeface="Arial" pitchFamily="34" charset="0"/>
              </a:rPr>
            </a:br>
            <a:r>
              <a:rPr lang="en-US" sz="1300" smtClean="0">
                <a:latin typeface="Arial" pitchFamily="34" charset="0"/>
                <a:cs typeface="Arial" pitchFamily="34" charset="0"/>
              </a:rPr>
              <a:t>your claim.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27100"/>
            <a:fld id="{526B5BE2-C0B8-405B-A063-15D56F95653B}" type="slidenum">
              <a:rPr lang="en-US" smtClean="0"/>
              <a:pPr defTabSz="927100"/>
              <a:t>23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290513" y="4414838"/>
            <a:ext cx="5756275" cy="4186237"/>
          </a:xfrm>
          <a:noFill/>
          <a:ln/>
        </p:spPr>
        <p:txBody>
          <a:bodyPr/>
          <a:lstStyle/>
          <a:p>
            <a:pPr lvl="2" eaLnBrk="1" hangingPunct="1">
              <a:spcBef>
                <a:spcPct val="50000"/>
              </a:spcBef>
            </a:pPr>
            <a:r>
              <a:rPr lang="en-US" sz="1300" smtClean="0">
                <a:latin typeface="Arial" pitchFamily="34" charset="0"/>
                <a:cs typeface="Arial" pitchFamily="34" charset="0"/>
              </a:rPr>
              <a:t>Remember that although the full retirement age has increased above age 65, Medicare eligibility is still age 65. You should apply for Medicare 3 months before your 65</a:t>
            </a:r>
            <a:r>
              <a:rPr lang="en-US" sz="1300" baseline="30000" smtClean="0">
                <a:latin typeface="Arial" pitchFamily="34" charset="0"/>
                <a:cs typeface="Arial" pitchFamily="34" charset="0"/>
              </a:rPr>
              <a:t>th</a:t>
            </a:r>
            <a:r>
              <a:rPr lang="en-US" sz="1300" smtClean="0">
                <a:latin typeface="Arial" pitchFamily="34" charset="0"/>
                <a:cs typeface="Arial" pitchFamily="34" charset="0"/>
              </a:rPr>
              <a:t> birthday, even when you plan to apply for your retirement or spouse’s benefits later. </a:t>
            </a:r>
          </a:p>
          <a:p>
            <a:pPr lvl="2" eaLnBrk="1" hangingPunct="1">
              <a:spcBef>
                <a:spcPct val="50000"/>
              </a:spcBef>
              <a:buFont typeface="Marlett" pitchFamily="2" charset="2"/>
              <a:buNone/>
            </a:pPr>
            <a:r>
              <a:rPr lang="en-US" sz="1300" smtClean="0">
                <a:latin typeface="Arial" pitchFamily="34" charset="0"/>
                <a:cs typeface="Arial" pitchFamily="34" charset="0"/>
              </a:rPr>
              <a:t>You also are eligible for Medicare benefits, 24 months from the month you were </a:t>
            </a:r>
            <a:r>
              <a:rPr lang="en-US" sz="1300" i="1" smtClean="0">
                <a:latin typeface="Arial" pitchFamily="34" charset="0"/>
                <a:cs typeface="Arial" pitchFamily="34" charset="0"/>
              </a:rPr>
              <a:t>entitled</a:t>
            </a:r>
            <a:r>
              <a:rPr lang="en-US" sz="1300" smtClean="0">
                <a:latin typeface="Arial" pitchFamily="34" charset="0"/>
                <a:cs typeface="Arial" pitchFamily="34" charset="0"/>
              </a:rPr>
              <a:t> to receive Social Security disability benefits, not from the first month you receive a payment. If you have Amyotrophic Lateral Sclerosis (Lou Gehrig’s disease), or permanent kidney failure and you receive maintenance dialysis or a kidney transplant, you become entitled for Medicare beginning with the month you first become entitled to disability benefits.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27100"/>
            <a:fld id="{276D8D53-E525-42FA-9073-1A2EF2D54153}" type="slidenum">
              <a:rPr lang="en-US" smtClean="0"/>
              <a:pPr defTabSz="927100"/>
              <a:t>24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54050" y="4264025"/>
            <a:ext cx="7394575" cy="4186238"/>
          </a:xfrm>
          <a:noFill/>
          <a:ln/>
        </p:spPr>
        <p:txBody>
          <a:bodyPr/>
          <a:lstStyle/>
          <a:p>
            <a:pPr lvl="2" eaLnBrk="1" hangingPunct="1">
              <a:spcBef>
                <a:spcPct val="50000"/>
              </a:spcBef>
              <a:buFont typeface="Marlett" pitchFamily="2" charset="2"/>
              <a:buNone/>
            </a:pPr>
            <a:r>
              <a:rPr lang="en-US" sz="1300" smtClean="0">
                <a:latin typeface="Arial" pitchFamily="34" charset="0"/>
                <a:cs typeface="Arial" pitchFamily="34" charset="0"/>
              </a:rPr>
              <a:t>The Initial Enrollment Period starts 3 months before the month you turn age 65 and extends 3 months past the month you turn 65. If you are not receiving benefits, you should inquire about filing for Medicare 3 months prior to turning age 65 so that your coverage can start the month you turn 65. If you already are receiving Social Security benefits, you'll automatically be enrolled in Medicare Part A (hospital insurance) and B (medical insurance). (Note: Residents of Puerto Rico or foreign countries will not receive Part B automatically. They must elect this benefit.) However, because you must pay a premium for Part B coverage, you have the option of turning it down. Most people choose Part B even though it’s optional. You will be contacted by mail a few months before you become eligible and given all the information you need. </a:t>
            </a:r>
            <a:br>
              <a:rPr lang="en-US" sz="1300" smtClean="0">
                <a:latin typeface="Arial" pitchFamily="34" charset="0"/>
                <a:cs typeface="Arial" pitchFamily="34" charset="0"/>
              </a:rPr>
            </a:br>
            <a:r>
              <a:rPr lang="en-US" sz="1300" smtClean="0">
                <a:latin typeface="Arial" pitchFamily="34" charset="0"/>
                <a:cs typeface="Arial" pitchFamily="34" charset="0"/>
              </a:rPr>
              <a:t/>
            </a:r>
            <a:br>
              <a:rPr lang="en-US" sz="1300" smtClean="0">
                <a:latin typeface="Arial" pitchFamily="34" charset="0"/>
                <a:cs typeface="Arial" pitchFamily="34" charset="0"/>
              </a:rPr>
            </a:br>
            <a:r>
              <a:rPr lang="en-US" sz="1300" smtClean="0">
                <a:latin typeface="Arial" pitchFamily="34" charset="0"/>
                <a:cs typeface="Arial" pitchFamily="34" charset="0"/>
              </a:rPr>
              <a:t>The Special Enrollment Period is for people (and their spouses) who continue to work past age 65. Since Medicare pays second after their employer group health plan pays first, they are not required to file for Part B. Since Medicare pays second there may be no need for Part B coverage. It is extremely important for workers to check with their employer group health plan for specific guidance. For this reason, they are offered a special period in which to file for Medicare. As a general rule, we recommend that people file for Part A 3 months prior to turning age 65, and then on the day they stop working call Social Security to file for Part B.</a:t>
            </a:r>
          </a:p>
          <a:p>
            <a:pPr lvl="2" eaLnBrk="1" hangingPunct="1">
              <a:spcBef>
                <a:spcPct val="50000"/>
              </a:spcBef>
              <a:buFont typeface="Marlett" pitchFamily="2" charset="2"/>
              <a:buNone/>
            </a:pPr>
            <a:r>
              <a:rPr lang="en-US" sz="1300" smtClean="0">
                <a:latin typeface="Arial" pitchFamily="34" charset="0"/>
                <a:cs typeface="Arial" pitchFamily="34" charset="0"/>
              </a:rPr>
              <a:t>The General Enrollment Period is for those people who missed their Initial or Special Enrollment Periods. The window to file is January to March with coverage beginning in July. Anyone filing in the General Enrollment Period will be assessed a 10% penalty for each year after the Initial or Special Enrollment Period.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27100"/>
            <a:fld id="{B2236D2D-F10B-4757-9FDC-B21D9CFDA4AD}" type="slidenum">
              <a:rPr lang="en-US" smtClean="0"/>
              <a:pPr defTabSz="927100"/>
              <a:t>25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287338" y="4414838"/>
            <a:ext cx="5608637" cy="4186237"/>
          </a:xfrm>
          <a:noFill/>
          <a:ln/>
        </p:spPr>
        <p:txBody>
          <a:bodyPr/>
          <a:lstStyle/>
          <a:p>
            <a:pPr lvl="2" eaLnBrk="1" hangingPunct="1">
              <a:spcBef>
                <a:spcPct val="50000"/>
              </a:spcBef>
              <a:buFont typeface="Wingdings" pitchFamily="2" charset="2"/>
              <a:buNone/>
            </a:pPr>
            <a:r>
              <a:rPr lang="en-US" sz="1300" smtClean="0">
                <a:latin typeface="Arial" pitchFamily="34" charset="0"/>
                <a:cs typeface="Arial" pitchFamily="34" charset="0"/>
              </a:rPr>
              <a:t>There is no monthly premium for Part A if you are insured for </a:t>
            </a:r>
            <a:br>
              <a:rPr lang="en-US" sz="1300" smtClean="0">
                <a:latin typeface="Arial" pitchFamily="34" charset="0"/>
                <a:cs typeface="Arial" pitchFamily="34" charset="0"/>
              </a:rPr>
            </a:br>
            <a:r>
              <a:rPr lang="en-US" sz="1300" smtClean="0">
                <a:latin typeface="Arial" pitchFamily="34" charset="0"/>
                <a:cs typeface="Arial" pitchFamily="34" charset="0"/>
              </a:rPr>
              <a:t>retirement benefits.</a:t>
            </a:r>
          </a:p>
          <a:p>
            <a:pPr lvl="2" eaLnBrk="1" hangingPunct="1">
              <a:spcBef>
                <a:spcPct val="50000"/>
              </a:spcBef>
              <a:buFont typeface="Wingdings" pitchFamily="2" charset="2"/>
              <a:buNone/>
            </a:pPr>
            <a:r>
              <a:rPr lang="en-US" sz="1300" smtClean="0">
                <a:latin typeface="Arial" pitchFamily="34" charset="0"/>
                <a:cs typeface="Arial" pitchFamily="34" charset="0"/>
              </a:rPr>
              <a:t>After you retire, your health insurance may only pay after Medicare pays. Many supplemental plans require you to file for Medicare Part B. The Medicare premium beneficiaries pay represents 1/4 of the actual cost; the federal government covers the balance of the cost.</a:t>
            </a:r>
          </a:p>
          <a:p>
            <a:pPr lvl="2" eaLnBrk="1" hangingPunct="1">
              <a:spcBef>
                <a:spcPct val="50000"/>
              </a:spcBef>
              <a:buFont typeface="Wingdings" pitchFamily="2" charset="2"/>
              <a:buNone/>
            </a:pPr>
            <a:r>
              <a:rPr lang="en-US" sz="1300" smtClean="0">
                <a:latin typeface="Arial" pitchFamily="34" charset="0"/>
                <a:cs typeface="Arial" pitchFamily="34" charset="0"/>
              </a:rPr>
              <a:t>Medicare Part D Prescription Drug Plan covers a major portion of prescription drug costs for Medicare beneficiaries.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27100"/>
            <a:fld id="{23AC1920-5A2A-402B-B21E-7557BB16C55B}" type="slidenum">
              <a:rPr lang="en-US" smtClean="0"/>
              <a:pPr defTabSz="927100"/>
              <a:t>27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7100"/>
            <a:fld id="{E4C940DD-698F-43A9-90A9-E96BC06C7566}" type="slidenum">
              <a:rPr lang="en-US" smtClean="0"/>
              <a:pPr defTabSz="927100"/>
              <a:t>28</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xfrm>
            <a:off x="438150" y="4414838"/>
            <a:ext cx="5607050" cy="4186237"/>
          </a:xfrm>
          <a:noFill/>
          <a:ln/>
        </p:spPr>
        <p:txBody>
          <a:bodyPr/>
          <a:lstStyle/>
          <a:p>
            <a:pPr eaLnBrk="1" hangingPunct="1"/>
            <a:endParaRPr lang="en-US" b="1" u="sng"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27100"/>
            <a:fld id="{8ECA9A1B-0AAC-4FC4-B740-431B20483F35}" type="slidenum">
              <a:rPr lang="en-US" smtClean="0"/>
              <a:pPr defTabSz="927100"/>
              <a:t>29</a:t>
            </a:fld>
            <a:endParaRPr lang="en-US" smtClean="0"/>
          </a:p>
        </p:txBody>
      </p:sp>
      <p:sp>
        <p:nvSpPr>
          <p:cNvPr id="59395" name="Rectangle 2"/>
          <p:cNvSpPr txBox="1">
            <a:spLocks noGrp="1" noChangeArrowheads="1"/>
          </p:cNvSpPr>
          <p:nvPr/>
        </p:nvSpPr>
        <p:spPr bwMode="auto">
          <a:xfrm>
            <a:off x="0" y="0"/>
            <a:ext cx="4806950" cy="465138"/>
          </a:xfrm>
          <a:prstGeom prst="rect">
            <a:avLst/>
          </a:prstGeom>
          <a:noFill/>
          <a:ln w="9525">
            <a:noFill/>
            <a:miter lim="800000"/>
            <a:headEnd/>
            <a:tailEnd/>
          </a:ln>
        </p:spPr>
        <p:txBody>
          <a:bodyPr lIns="92755" tIns="46374" rIns="92755" bIns="46374"/>
          <a:lstStyle/>
          <a:p>
            <a:pPr defTabSz="925513">
              <a:tabLst>
                <a:tab pos="2141538" algn="l"/>
              </a:tabLst>
            </a:pPr>
            <a:r>
              <a:rPr lang="en-US" sz="1100">
                <a:solidFill>
                  <a:schemeClr val="tx1"/>
                </a:solidFill>
                <a:latin typeface="Arial" pitchFamily="34" charset="0"/>
              </a:rPr>
              <a:t>2010 Social Security Administration Presentation</a:t>
            </a:r>
            <a:br>
              <a:rPr lang="en-US" sz="1100">
                <a:solidFill>
                  <a:schemeClr val="tx1"/>
                </a:solidFill>
                <a:latin typeface="Arial" pitchFamily="34" charset="0"/>
              </a:rPr>
            </a:br>
            <a:r>
              <a:rPr lang="en-US" sz="1100">
                <a:solidFill>
                  <a:schemeClr val="tx1"/>
                </a:solidFill>
                <a:latin typeface="Arial" pitchFamily="34" charset="0"/>
              </a:rPr>
              <a:t>for National Rural Electric Cooperative Association</a:t>
            </a:r>
            <a:br>
              <a:rPr lang="en-US" sz="1100">
                <a:solidFill>
                  <a:schemeClr val="tx1"/>
                </a:solidFill>
                <a:latin typeface="Arial" pitchFamily="34" charset="0"/>
              </a:rPr>
            </a:br>
            <a:r>
              <a:rPr lang="en-US" sz="1100">
                <a:solidFill>
                  <a:schemeClr val="tx1"/>
                </a:solidFill>
                <a:latin typeface="Arial" pitchFamily="34" charset="0"/>
              </a:rPr>
              <a:t/>
            </a:r>
            <a:br>
              <a:rPr lang="en-US" sz="1100">
                <a:solidFill>
                  <a:schemeClr val="tx1"/>
                </a:solidFill>
                <a:latin typeface="Arial" pitchFamily="34" charset="0"/>
              </a:rPr>
            </a:br>
            <a:endParaRPr lang="en-US" sz="1100">
              <a:solidFill>
                <a:schemeClr val="tx1"/>
              </a:solidFill>
              <a:latin typeface="Arial" pitchFamily="34" charset="0"/>
            </a:endParaRPr>
          </a:p>
        </p:txBody>
      </p:sp>
      <p:sp>
        <p:nvSpPr>
          <p:cNvPr id="59396" name="Rectangle 6"/>
          <p:cNvSpPr txBox="1">
            <a:spLocks noGrp="1" noChangeArrowheads="1"/>
          </p:cNvSpPr>
          <p:nvPr/>
        </p:nvSpPr>
        <p:spPr bwMode="auto">
          <a:xfrm>
            <a:off x="0" y="8831263"/>
            <a:ext cx="3041650" cy="463550"/>
          </a:xfrm>
          <a:prstGeom prst="rect">
            <a:avLst/>
          </a:prstGeom>
          <a:noFill/>
          <a:ln w="9525">
            <a:noFill/>
            <a:miter lim="800000"/>
            <a:headEnd/>
            <a:tailEnd/>
          </a:ln>
        </p:spPr>
        <p:txBody>
          <a:bodyPr lIns="92755" tIns="46374" rIns="92755" bIns="46374" anchor="b"/>
          <a:lstStyle/>
          <a:p>
            <a:pPr defTabSz="925513"/>
            <a:r>
              <a:rPr lang="en-US" sz="1100">
                <a:solidFill>
                  <a:schemeClr val="tx1"/>
                </a:solidFill>
                <a:latin typeface="Arial" pitchFamily="34" charset="0"/>
              </a:rPr>
              <a:t>Produced by</a:t>
            </a:r>
          </a:p>
          <a:p>
            <a:pPr defTabSz="925513"/>
            <a:r>
              <a:rPr lang="en-US" sz="1100">
                <a:solidFill>
                  <a:schemeClr val="tx1"/>
                </a:solidFill>
                <a:latin typeface="Arial" pitchFamily="34" charset="0"/>
              </a:rPr>
              <a:t>Social Security Administration</a:t>
            </a:r>
          </a:p>
          <a:p>
            <a:pPr defTabSz="925513"/>
            <a:r>
              <a:rPr lang="en-US" sz="1100">
                <a:solidFill>
                  <a:schemeClr val="tx1"/>
                </a:solidFill>
                <a:latin typeface="Arial" pitchFamily="34" charset="0"/>
              </a:rPr>
              <a:t>Office of Communications/</a:t>
            </a:r>
            <a:br>
              <a:rPr lang="en-US" sz="1100">
                <a:solidFill>
                  <a:schemeClr val="tx1"/>
                </a:solidFill>
                <a:latin typeface="Arial" pitchFamily="34" charset="0"/>
              </a:rPr>
            </a:br>
            <a:r>
              <a:rPr lang="en-US" sz="1100">
                <a:solidFill>
                  <a:schemeClr val="tx1"/>
                </a:solidFill>
                <a:latin typeface="Arial" pitchFamily="34" charset="0"/>
              </a:rPr>
              <a:t>Office of External Affairs</a:t>
            </a:r>
          </a:p>
        </p:txBody>
      </p:sp>
      <p:sp>
        <p:nvSpPr>
          <p:cNvPr id="59397" name="Rectangle 7"/>
          <p:cNvSpPr txBox="1">
            <a:spLocks noGrp="1" noChangeArrowheads="1"/>
          </p:cNvSpPr>
          <p:nvPr/>
        </p:nvSpPr>
        <p:spPr bwMode="auto">
          <a:xfrm>
            <a:off x="3967163" y="8831263"/>
            <a:ext cx="3041650" cy="463550"/>
          </a:xfrm>
          <a:prstGeom prst="rect">
            <a:avLst/>
          </a:prstGeom>
          <a:noFill/>
          <a:ln w="9525">
            <a:noFill/>
            <a:miter lim="800000"/>
            <a:headEnd/>
            <a:tailEnd/>
          </a:ln>
        </p:spPr>
        <p:txBody>
          <a:bodyPr lIns="92755" tIns="46374" rIns="92755" bIns="46374" anchor="b"/>
          <a:lstStyle/>
          <a:p>
            <a:pPr algn="r" defTabSz="925513"/>
            <a:fld id="{025399C5-8770-4335-94C3-C5F4AC531BA9}" type="slidenum">
              <a:rPr lang="en-US" sz="1100" b="0">
                <a:solidFill>
                  <a:schemeClr val="tx1"/>
                </a:solidFill>
                <a:latin typeface="Arial" pitchFamily="34" charset="0"/>
              </a:rPr>
              <a:pPr algn="r" defTabSz="925513"/>
              <a:t>29</a:t>
            </a:fld>
            <a:endParaRPr lang="en-US" sz="1100" b="0">
              <a:solidFill>
                <a:schemeClr val="tx1"/>
              </a:solidFill>
              <a:latin typeface="Arial" pitchFamily="34" charset="0"/>
            </a:endParaRPr>
          </a:p>
        </p:txBody>
      </p:sp>
      <p:sp>
        <p:nvSpPr>
          <p:cNvPr id="59398" name="Rectangle 2"/>
          <p:cNvSpPr>
            <a:spLocks noRot="1" noChangeArrowheads="1" noTextEdit="1"/>
          </p:cNvSpPr>
          <p:nvPr>
            <p:ph type="sldImg"/>
          </p:nvPr>
        </p:nvSpPr>
        <p:spPr>
          <a:xfrm>
            <a:off x="1181100" y="695325"/>
            <a:ext cx="4652963" cy="3489325"/>
          </a:xfrm>
          <a:ln/>
        </p:spPr>
      </p:sp>
      <p:sp>
        <p:nvSpPr>
          <p:cNvPr id="59399" name="Rectangle 3"/>
          <p:cNvSpPr>
            <a:spLocks noGrp="1" noChangeArrowheads="1"/>
          </p:cNvSpPr>
          <p:nvPr>
            <p:ph type="body" idx="1"/>
          </p:nvPr>
        </p:nvSpPr>
        <p:spPr>
          <a:xfrm>
            <a:off x="438150" y="4414838"/>
            <a:ext cx="5608638" cy="4186237"/>
          </a:xfrm>
          <a:noFill/>
          <a:ln/>
        </p:spPr>
        <p:txBody>
          <a:bodyPr lIns="92755" tIns="46374" rIns="92755" bIns="46374"/>
          <a:lstStyle/>
          <a:p>
            <a:pPr eaLnBrk="1" hangingPunct="1"/>
            <a:endParaRPr lang="en-US" b="1" smtClean="0">
              <a:latin typeface="Arial" pitchFamily="34" charset="0"/>
              <a:cs typeface="Arial" pitchFamily="34" charset="0"/>
            </a:endParaRPr>
          </a:p>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27100"/>
            <a:fld id="{3EF23FFB-028C-46B6-8A9F-851DAA2F6601}" type="slidenum">
              <a:rPr lang="en-US" smtClean="0"/>
              <a:pPr defTabSz="927100"/>
              <a:t>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300" smtClean="0">
                <a:latin typeface="Arial" pitchFamily="34" charset="0"/>
                <a:cs typeface="Arial" pitchFamily="34" charset="0"/>
              </a:rPr>
              <a:t>Social Security's annual surplus of tax income over expenditures fell sharply in 2009 and will stay about constant in 2010 because of the economic recession, and rise only briefly before declining and turning to cash flow deficits beginning in 2016 that grow as the baby boom generation retires. The deficits will be made up by redeeming trust fund assets until reserves are exhausted in 2037.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27100"/>
            <a:fld id="{B623E60D-0F42-47D5-9249-D4032059ED95}" type="slidenum">
              <a:rPr lang="en-US" smtClean="0"/>
              <a:pPr defTabSz="927100"/>
              <a:t>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1173163" y="4414838"/>
            <a:ext cx="4667250" cy="4186237"/>
          </a:xfrm>
          <a:noFill/>
          <a:ln/>
        </p:spPr>
        <p:txBody>
          <a:bodyPr/>
          <a:lstStyle/>
          <a:p>
            <a:pPr eaLnBrk="1" hangingPunct="1"/>
            <a:r>
              <a:rPr lang="en-US" sz="1300" smtClean="0">
                <a:latin typeface="Arial" pitchFamily="34" charset="0"/>
                <a:cs typeface="Arial" pitchFamily="34" charset="0"/>
              </a:rPr>
              <a:t>After 2037, only about 76% of benefits could be paid if no changes are made.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27100"/>
            <a:fld id="{0D70661C-F26C-4B78-A16B-A8DD7C1B6A88}" type="slidenum">
              <a:rPr lang="en-US" smtClean="0"/>
              <a:pPr defTabSz="927100"/>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287338" y="4414838"/>
            <a:ext cx="5608637" cy="4186237"/>
          </a:xfrm>
          <a:noFill/>
          <a:ln/>
        </p:spPr>
        <p:txBody>
          <a:bodyPr/>
          <a:lstStyle/>
          <a:p>
            <a:pPr lvl="2" eaLnBrk="1" hangingPunct="1">
              <a:spcBef>
                <a:spcPct val="50000"/>
              </a:spcBef>
              <a:buFont typeface="Wingdings" pitchFamily="2" charset="2"/>
              <a:buNone/>
            </a:pPr>
            <a:r>
              <a:rPr lang="en-US" sz="1300" smtClean="0">
                <a:latin typeface="Arial" pitchFamily="34" charset="0"/>
                <a:cs typeface="Arial" pitchFamily="34" charset="0"/>
              </a:rPr>
              <a:t>Wages are reported to Social Security on an annual basis via the W-2 form. It doesn’t matter when in the year the wages were earned.</a:t>
            </a:r>
          </a:p>
          <a:p>
            <a:pPr lvl="2" eaLnBrk="1" hangingPunct="1">
              <a:spcBef>
                <a:spcPct val="50000"/>
              </a:spcBef>
              <a:buFont typeface="Wingdings" pitchFamily="2" charset="2"/>
              <a:buNone/>
            </a:pPr>
            <a:r>
              <a:rPr lang="en-US" sz="1300" smtClean="0">
                <a:latin typeface="Arial" pitchFamily="34" charset="0"/>
                <a:cs typeface="Arial" pitchFamily="34" charset="0"/>
              </a:rPr>
              <a:t>In 2010, when a worker earns $4,480 or more, he or she has earned their 4 credits for the year ($1,120/credit). </a:t>
            </a:r>
          </a:p>
          <a:p>
            <a:pPr lvl="2" eaLnBrk="1" hangingPunct="1">
              <a:spcBef>
                <a:spcPct val="50000"/>
              </a:spcBef>
              <a:buFont typeface="Wingdings" pitchFamily="2" charset="2"/>
              <a:buNone/>
            </a:pPr>
            <a:r>
              <a:rPr lang="en-US" sz="1300" smtClean="0">
                <a:latin typeface="Arial" pitchFamily="34" charset="0"/>
                <a:cs typeface="Arial" pitchFamily="34" charset="0"/>
              </a:rPr>
              <a:t>Since a worker only needs 40 credits throughout his or her working career, it is relatively easy to become insured (vested) for a Social Security Retirement Benefit.</a:t>
            </a:r>
          </a:p>
          <a:p>
            <a:pPr lvl="2" eaLnBrk="1" hangingPunct="1">
              <a:spcBef>
                <a:spcPct val="50000"/>
              </a:spcBef>
              <a:buFont typeface="Wingdings" pitchFamily="2" charset="2"/>
              <a:buNone/>
            </a:pPr>
            <a:r>
              <a:rPr lang="en-US" sz="1300" smtClean="0">
                <a:latin typeface="Arial" pitchFamily="34" charset="0"/>
                <a:cs typeface="Arial" pitchFamily="34" charset="0"/>
              </a:rPr>
              <a:t>In the year 2010, the Maximum Earnings Taxable is $106,800.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27100"/>
            <a:fld id="{AB2A35A7-1010-41A0-91C2-107C91E2A54D}" type="slidenum">
              <a:rPr lang="en-US" smtClean="0"/>
              <a:pPr defTabSz="927100"/>
              <a:t>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300" smtClean="0">
                <a:latin typeface="Arial" pitchFamily="34" charset="0"/>
                <a:cs typeface="Arial" pitchFamily="34" charset="0"/>
              </a:rPr>
              <a:t>The reduction for early retirement is:</a:t>
            </a:r>
          </a:p>
          <a:p>
            <a:pPr eaLnBrk="1" hangingPunct="1">
              <a:buFontTx/>
              <a:buChar char="•"/>
            </a:pPr>
            <a:r>
              <a:rPr lang="en-US" sz="1300" smtClean="0">
                <a:latin typeface="Arial" pitchFamily="34" charset="0"/>
                <a:cs typeface="Arial" pitchFamily="34" charset="0"/>
              </a:rPr>
              <a:t> 20% if you were born before 1938</a:t>
            </a:r>
          </a:p>
          <a:p>
            <a:pPr eaLnBrk="1" hangingPunct="1">
              <a:buFontTx/>
              <a:buChar char="•"/>
            </a:pPr>
            <a:r>
              <a:rPr lang="en-US" sz="1300" smtClean="0">
                <a:latin typeface="Arial" pitchFamily="34" charset="0"/>
                <a:cs typeface="Arial" pitchFamily="34" charset="0"/>
              </a:rPr>
              <a:t> 25% if you were born between 1943 and 1954</a:t>
            </a:r>
          </a:p>
          <a:p>
            <a:pPr eaLnBrk="1" hangingPunct="1">
              <a:buFontTx/>
              <a:buChar char="•"/>
            </a:pPr>
            <a:r>
              <a:rPr lang="en-US" sz="1300" smtClean="0">
                <a:latin typeface="Arial" pitchFamily="34" charset="0"/>
                <a:cs typeface="Arial" pitchFamily="34" charset="0"/>
              </a:rPr>
              <a:t> 30% if you were born 1960 or later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27100"/>
            <a:fld id="{49069871-F787-4689-B050-BEDC54E20DB5}" type="slidenum">
              <a:rPr lang="en-US" smtClean="0"/>
              <a:pPr defTabSz="927100"/>
              <a:t>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209550" y="4673600"/>
            <a:ext cx="6026150" cy="4184650"/>
          </a:xfrm>
          <a:noFill/>
          <a:ln/>
        </p:spPr>
        <p:txBody>
          <a:bodyPr/>
          <a:lstStyle/>
          <a:p>
            <a:pPr lvl="2" eaLnBrk="1" hangingPunct="1">
              <a:spcBef>
                <a:spcPct val="50000"/>
              </a:spcBef>
              <a:buFont typeface="Marlett" pitchFamily="2" charset="2"/>
              <a:buNone/>
            </a:pPr>
            <a:r>
              <a:rPr lang="en-US" sz="1300" smtClean="0">
                <a:latin typeface="Arial" pitchFamily="34" charset="0"/>
                <a:cs typeface="Arial" pitchFamily="34" charset="0"/>
              </a:rPr>
              <a:t>The increase in full retirement age was the result of the 1983 Amendments. Full retirement age increases apply to all Retirement Benefits and to Survivors Benefits. Although, we at Social Security have always used the term “full” retirement age, you may find that some people now refer to “full retirement age” as “Normal Retirement Age”.</a:t>
            </a:r>
          </a:p>
          <a:p>
            <a:pPr lvl="2" eaLnBrk="1" hangingPunct="1">
              <a:spcBef>
                <a:spcPct val="50000"/>
              </a:spcBef>
            </a:pPr>
            <a:r>
              <a:rPr lang="en-US" sz="1300" smtClean="0">
                <a:latin typeface="Arial" pitchFamily="34" charset="0"/>
                <a:cs typeface="Arial" pitchFamily="34" charset="0"/>
              </a:rPr>
              <a:t>Regardless of your full retirement age, reduced benefits can still be paid as early as age 62.</a:t>
            </a:r>
          </a:p>
          <a:p>
            <a:pPr lvl="2" eaLnBrk="1" hangingPunct="1">
              <a:spcBef>
                <a:spcPct val="50000"/>
              </a:spcBef>
              <a:buFont typeface="Marlett" pitchFamily="2" charset="2"/>
              <a:buNone/>
            </a:pPr>
            <a:r>
              <a:rPr lang="en-US" sz="1300" smtClean="0">
                <a:latin typeface="Arial" pitchFamily="34" charset="0"/>
                <a:cs typeface="Arial" pitchFamily="34" charset="0"/>
              </a:rPr>
              <a:t>In addition, the Medicare eligibility age of 65 has not changed. You should apply for Medicare 3 months before your 65</a:t>
            </a:r>
            <a:r>
              <a:rPr lang="en-US" sz="1300" baseline="30000" smtClean="0">
                <a:latin typeface="Arial" pitchFamily="34" charset="0"/>
                <a:cs typeface="Arial" pitchFamily="34" charset="0"/>
              </a:rPr>
              <a:t>th</a:t>
            </a:r>
            <a:r>
              <a:rPr lang="en-US" sz="1300" smtClean="0">
                <a:latin typeface="Arial" pitchFamily="34" charset="0"/>
                <a:cs typeface="Arial" pitchFamily="34" charset="0"/>
              </a:rPr>
              <a:t> birthday, even when you plan to apply for your retirement or spouse’s benefits later.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7100"/>
            <a:fld id="{8BDDD65B-7970-4183-8BCD-2594A383A3F1}" type="slidenum">
              <a:rPr lang="en-US" smtClean="0"/>
              <a:pPr defTabSz="927100"/>
              <a:t>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360363" y="4414838"/>
            <a:ext cx="5610225" cy="4186237"/>
          </a:xfrm>
          <a:noFill/>
          <a:ln/>
        </p:spPr>
        <p:txBody>
          <a:bodyPr/>
          <a:lstStyle/>
          <a:p>
            <a:pPr lvl="2" eaLnBrk="1" hangingPunct="1">
              <a:spcBef>
                <a:spcPct val="50000"/>
              </a:spcBef>
            </a:pPr>
            <a:r>
              <a:rPr lang="en-US" sz="1300" smtClean="0">
                <a:latin typeface="Arial" pitchFamily="34" charset="0"/>
                <a:cs typeface="Arial" pitchFamily="34" charset="0"/>
              </a:rPr>
              <a:t>The worker and his or her spouse must be married for one year (continuously) immediately before the day on which the application is filed. </a:t>
            </a:r>
            <a:endParaRPr lang="en-US" sz="1100" smtClean="0">
              <a:latin typeface="Arial" pitchFamily="34" charset="0"/>
              <a:cs typeface="Arial" pitchFamily="34" charset="0"/>
            </a:endParaRPr>
          </a:p>
          <a:p>
            <a:pPr lvl="2" eaLnBrk="1" hangingPunct="1">
              <a:spcBef>
                <a:spcPct val="50000"/>
              </a:spcBef>
            </a:pPr>
            <a:r>
              <a:rPr lang="en-US" sz="1100" smtClean="0">
                <a:latin typeface="Arial" pitchFamily="34" charset="0"/>
                <a:cs typeface="Arial" pitchFamily="34" charset="0"/>
              </a:rPr>
              <a:t>(</a:t>
            </a:r>
            <a:r>
              <a:rPr lang="en-US" sz="1100" b="1" smtClean="0">
                <a:latin typeface="Arial" pitchFamily="34" charset="0"/>
                <a:cs typeface="Arial" pitchFamily="34" charset="0"/>
              </a:rPr>
              <a:t>Note: </a:t>
            </a:r>
            <a:r>
              <a:rPr lang="en-US" sz="1100" smtClean="0">
                <a:latin typeface="Arial" pitchFamily="34" charset="0"/>
                <a:cs typeface="Arial" pitchFamily="34" charset="0"/>
              </a:rPr>
              <a:t>The one-year requirement can be waived if the spouse is the natural mother or father of the worker’s biological child or if the spouse was entitled or potentially entitled to certain auxiliary or survivor’s benefits in the month before the month of marriage to the worker.) </a:t>
            </a:r>
          </a:p>
          <a:p>
            <a:pPr lvl="2" eaLnBrk="1" hangingPunct="1">
              <a:spcBef>
                <a:spcPct val="50000"/>
              </a:spcBef>
            </a:pPr>
            <a:r>
              <a:rPr lang="en-US" sz="1300" smtClean="0">
                <a:latin typeface="Arial" pitchFamily="34" charset="0"/>
                <a:cs typeface="Arial" pitchFamily="34" charset="0"/>
              </a:rPr>
              <a:t>If a spouse is caring for a child under age 16 of the worker, the spouse could qualify regardless of age. When the youngest child turns 16, the spouse’s benefit will stop, even though the child’s benefit will continue. However, if the child is disabled, the spouse’s benefits will continue as long as the child is under his or her care.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7100"/>
            <a:fld id="{B89F1570-D893-4915-A146-48E285140C2A}" type="slidenum">
              <a:rPr lang="en-US" smtClean="0"/>
              <a:pPr defTabSz="927100"/>
              <a:t>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209550" y="4341813"/>
            <a:ext cx="6026150" cy="4184650"/>
          </a:xfrm>
          <a:noFill/>
          <a:ln/>
        </p:spPr>
        <p:txBody>
          <a:bodyPr/>
          <a:lstStyle/>
          <a:p>
            <a:r>
              <a:rPr lang="en-US" smtClean="0">
                <a:latin typeface="Arial" pitchFamily="34" charset="0"/>
                <a:cs typeface="Arial" pitchFamily="34" charset="0"/>
              </a:rPr>
              <a:t>A spouse who has not worked or who has low earnings can be entitled to as much as one-half of the retired worker’s full benefit. If you are eligible for both your own retirement benefits and for benefits as a spouse, we always pay your own benefits first. If your benefits as a spouse are higher than your retirement benefits, you will get a combination of benefits equaling the higher spouse benefit. If spouses want to get Social Security retirement benefits before they reach full retirement age, the amount of the benefit is reduced. The amount of reduction depends on when the person reaches full retirement age.</a:t>
            </a:r>
          </a:p>
          <a:p>
            <a:r>
              <a:rPr lang="en-US" smtClean="0">
                <a:latin typeface="Arial" pitchFamily="34" charset="0"/>
                <a:cs typeface="Arial" pitchFamily="34" charset="0"/>
              </a:rPr>
              <a:t>For example: </a:t>
            </a:r>
          </a:p>
          <a:p>
            <a:pPr>
              <a:buFontTx/>
              <a:buChar char="•"/>
            </a:pPr>
            <a:r>
              <a:rPr lang="en-US" smtClean="0">
                <a:latin typeface="Arial" pitchFamily="34" charset="0"/>
                <a:cs typeface="Arial" pitchFamily="34" charset="0"/>
              </a:rPr>
              <a:t> If full retirement age is 65, a spouse can get 37.5 percent of the worker’s unreduced</a:t>
            </a:r>
            <a:br>
              <a:rPr lang="en-US" smtClean="0">
                <a:latin typeface="Arial" pitchFamily="34" charset="0"/>
                <a:cs typeface="Arial" pitchFamily="34" charset="0"/>
              </a:rPr>
            </a:br>
            <a:r>
              <a:rPr lang="en-US" smtClean="0">
                <a:latin typeface="Arial" pitchFamily="34" charset="0"/>
                <a:cs typeface="Arial" pitchFamily="34" charset="0"/>
              </a:rPr>
              <a:t>  benefit at age 62;</a:t>
            </a:r>
          </a:p>
          <a:p>
            <a:pPr>
              <a:buFontTx/>
              <a:buChar char="•"/>
            </a:pPr>
            <a:r>
              <a:rPr lang="en-US" smtClean="0">
                <a:latin typeface="Arial" pitchFamily="34" charset="0"/>
                <a:cs typeface="Arial" pitchFamily="34" charset="0"/>
              </a:rPr>
              <a:t> If full retirement age is 66, a spouse can get 35 percent of the worker’s unreduced</a:t>
            </a:r>
            <a:br>
              <a:rPr lang="en-US" smtClean="0">
                <a:latin typeface="Arial" pitchFamily="34" charset="0"/>
                <a:cs typeface="Arial" pitchFamily="34" charset="0"/>
              </a:rPr>
            </a:br>
            <a:r>
              <a:rPr lang="en-US" smtClean="0">
                <a:latin typeface="Arial" pitchFamily="34" charset="0"/>
                <a:cs typeface="Arial" pitchFamily="34" charset="0"/>
              </a:rPr>
              <a:t>  benefit at age 62;</a:t>
            </a:r>
          </a:p>
          <a:p>
            <a:pPr>
              <a:buFontTx/>
              <a:buChar char="•"/>
            </a:pPr>
            <a:r>
              <a:rPr lang="en-US" smtClean="0">
                <a:latin typeface="Arial" pitchFamily="34" charset="0"/>
                <a:cs typeface="Arial" pitchFamily="34" charset="0"/>
              </a:rPr>
              <a:t> If full retirement age is 67, a spouse can get 32.5 percent of the worker’s unreduced</a:t>
            </a:r>
            <a:br>
              <a:rPr lang="en-US" smtClean="0">
                <a:latin typeface="Arial" pitchFamily="34" charset="0"/>
                <a:cs typeface="Arial" pitchFamily="34" charset="0"/>
              </a:rPr>
            </a:br>
            <a:r>
              <a:rPr lang="en-US" smtClean="0">
                <a:latin typeface="Arial" pitchFamily="34" charset="0"/>
                <a:cs typeface="Arial" pitchFamily="34" charset="0"/>
              </a:rPr>
              <a:t>  benefit at age 62.</a:t>
            </a:r>
          </a:p>
          <a:p>
            <a:r>
              <a:rPr lang="en-US" smtClean="0">
                <a:latin typeface="Arial" pitchFamily="34" charset="0"/>
                <a:cs typeface="Arial" pitchFamily="34" charset="0"/>
              </a:rPr>
              <a:t>The amount of the benefit increases at later ages up to the maximum of 50 percent at full retirement age. If full retirement age is other than those shown in our example, the amount of the benefit will fall between 32.5 percent and 37.5 percent at age 62. </a:t>
            </a:r>
          </a:p>
          <a:p>
            <a:pPr marL="0" lvl="2"/>
            <a:r>
              <a:rPr lang="en-US" smtClean="0">
                <a:latin typeface="Arial" pitchFamily="34" charset="0"/>
                <a:cs typeface="Arial" pitchFamily="34" charset="0"/>
              </a:rPr>
              <a:t>However, if a spouse is caring for a child under age 16 or disabled, who gets Social Security benefits on the worker’s record, the spouse gets full benefits, regardless </a:t>
            </a:r>
            <a:br>
              <a:rPr lang="en-US" smtClean="0">
                <a:latin typeface="Arial" pitchFamily="34" charset="0"/>
                <a:cs typeface="Arial" pitchFamily="34" charset="0"/>
              </a:rPr>
            </a:br>
            <a:r>
              <a:rPr lang="en-US" smtClean="0">
                <a:latin typeface="Arial" pitchFamily="34" charset="0"/>
                <a:cs typeface="Arial" pitchFamily="34" charset="0"/>
              </a:rPr>
              <a:t>of age.</a:t>
            </a:r>
            <a:r>
              <a:rPr lang="en-US" sz="1300" smtClean="0">
                <a:latin typeface="Arial" pitchFamily="34" charset="0"/>
                <a:cs typeface="Arial" pitchFamily="34" charset="0"/>
              </a:rPr>
              <a:t> </a:t>
            </a:r>
          </a:p>
          <a:p>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userDrawn="1"/>
        </p:nvSpPr>
        <p:spPr bwMode="auto">
          <a:xfrm>
            <a:off x="8763000" y="6507163"/>
            <a:ext cx="365125" cy="274637"/>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defRPr/>
            </a:pPr>
            <a:endParaRPr lang="en-US" sz="1200"/>
          </a:p>
        </p:txBody>
      </p:sp>
      <p:sp>
        <p:nvSpPr>
          <p:cNvPr id="1035" name="Text Box 11"/>
          <p:cNvSpPr txBox="1">
            <a:spLocks noChangeArrowheads="1"/>
          </p:cNvSpPr>
          <p:nvPr userDrawn="1"/>
        </p:nvSpPr>
        <p:spPr bwMode="auto">
          <a:xfrm>
            <a:off x="8610600" y="6248400"/>
            <a:ext cx="365125" cy="274638"/>
          </a:xfrm>
          <a:prstGeom prst="rect">
            <a:avLst/>
          </a:prstGeom>
          <a:noFill/>
          <a:ln w="9525" algn="ctr">
            <a:noFill/>
            <a:miter lim="800000"/>
            <a:headEnd/>
            <a:tailEnd/>
          </a:ln>
          <a:effectLst/>
        </p:spPr>
        <p:txBody>
          <a:bodyPr>
            <a:spAutoFit/>
          </a:bodyPr>
          <a:lstStyle/>
          <a:p>
            <a:pPr>
              <a:defRPr/>
            </a:pPr>
            <a:fld id="{1D9D6049-6042-402C-A2FF-CB8A12983695}" type="slidenum">
              <a:rPr lang="en-US" sz="1200">
                <a:solidFill>
                  <a:schemeClr val="tx1"/>
                </a:solidFill>
              </a:rPr>
              <a:pPr>
                <a:defRPr/>
              </a:pPr>
              <a:t>‹#›</a:t>
            </a:fld>
            <a:endParaRPr lang="en-US" sz="1200">
              <a:solidFill>
                <a:schemeClr val="tx1"/>
              </a:solidFill>
            </a:endParaRPr>
          </a:p>
        </p:txBody>
      </p:sp>
      <p:sp>
        <p:nvSpPr>
          <p:cNvPr id="1046" name="Line 22"/>
          <p:cNvSpPr>
            <a:spLocks noChangeShapeType="1"/>
          </p:cNvSpPr>
          <p:nvPr userDrawn="1"/>
        </p:nvSpPr>
        <p:spPr bwMode="auto">
          <a:xfrm rot="5400000">
            <a:off x="-2742406" y="3428206"/>
            <a:ext cx="6858000" cy="1588"/>
          </a:xfrm>
          <a:prstGeom prst="line">
            <a:avLst/>
          </a:prstGeom>
          <a:noFill/>
          <a:ln w="76200" cmpd="tri">
            <a:solidFill>
              <a:srgbClr val="FF2B15"/>
            </a:solidFill>
            <a:round/>
            <a:headEnd/>
            <a:tailEnd/>
          </a:ln>
          <a:effectLst/>
        </p:spPr>
        <p:txBody>
          <a:bodyPr/>
          <a:lstStyle/>
          <a:p>
            <a:pPr>
              <a:defRPr/>
            </a:pPr>
            <a:endParaRPr lang="en-US" dirty="0"/>
          </a:p>
        </p:txBody>
      </p:sp>
      <p:sp>
        <p:nvSpPr>
          <p:cNvPr id="1047" name="Rectangle 23"/>
          <p:cNvSpPr>
            <a:spLocks noChangeArrowheads="1"/>
          </p:cNvSpPr>
          <p:nvPr userDrawn="1"/>
        </p:nvSpPr>
        <p:spPr bwMode="auto">
          <a:xfrm rot="5400000">
            <a:off x="-3124200" y="3124200"/>
            <a:ext cx="6858000" cy="609600"/>
          </a:xfrm>
          <a:prstGeom prst="rect">
            <a:avLst/>
          </a:prstGeom>
          <a:solidFill>
            <a:srgbClr val="002060"/>
          </a:solidFill>
          <a:ln w="9525">
            <a:noFill/>
            <a:miter lim="800000"/>
            <a:headEnd/>
            <a:tailEnd/>
          </a:ln>
          <a:effectLst/>
        </p:spPr>
        <p:txBody>
          <a:bodyPr wrap="none" anchor="ctr"/>
          <a:lstStyle/>
          <a:p>
            <a:pPr>
              <a:defRPr/>
            </a:pPr>
            <a:endParaRPr lang="en-US"/>
          </a:p>
        </p:txBody>
      </p:sp>
      <p:sp>
        <p:nvSpPr>
          <p:cNvPr id="1048" name="Rectangle 24"/>
          <p:cNvSpPr>
            <a:spLocks noChangeArrowheads="1"/>
          </p:cNvSpPr>
          <p:nvPr userDrawn="1"/>
        </p:nvSpPr>
        <p:spPr bwMode="auto">
          <a:xfrm>
            <a:off x="609600" y="6667500"/>
            <a:ext cx="8534400" cy="190500"/>
          </a:xfrm>
          <a:prstGeom prst="rect">
            <a:avLst/>
          </a:prstGeom>
          <a:solidFill>
            <a:srgbClr val="FF2B15"/>
          </a:solidFill>
          <a:ln w="9525">
            <a:solidFill>
              <a:srgbClr val="FF2B15"/>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16"/>
          <p:cNvSpPr>
            <a:spLocks noChangeShapeType="1"/>
          </p:cNvSpPr>
          <p:nvPr/>
        </p:nvSpPr>
        <p:spPr bwMode="auto">
          <a:xfrm>
            <a:off x="0" y="3810000"/>
            <a:ext cx="9220200" cy="0"/>
          </a:xfrm>
          <a:prstGeom prst="line">
            <a:avLst/>
          </a:prstGeom>
          <a:noFill/>
          <a:ln w="76200" cmpd="tri">
            <a:solidFill>
              <a:srgbClr val="FF2B15"/>
            </a:solidFill>
            <a:round/>
            <a:headEnd/>
            <a:tailEnd/>
          </a:ln>
        </p:spPr>
        <p:txBody>
          <a:bodyPr/>
          <a:lstStyle/>
          <a:p>
            <a:endParaRPr lang="en-US"/>
          </a:p>
        </p:txBody>
      </p:sp>
      <p:sp>
        <p:nvSpPr>
          <p:cNvPr id="4099" name="Oval 18"/>
          <p:cNvSpPr>
            <a:spLocks noChangeArrowheads="1"/>
          </p:cNvSpPr>
          <p:nvPr/>
        </p:nvSpPr>
        <p:spPr bwMode="auto">
          <a:xfrm>
            <a:off x="3733800" y="3276600"/>
            <a:ext cx="1295400" cy="1295400"/>
          </a:xfrm>
          <a:prstGeom prst="ellipse">
            <a:avLst/>
          </a:prstGeom>
          <a:solidFill>
            <a:schemeClr val="bg1"/>
          </a:solidFill>
          <a:ln w="28575">
            <a:solidFill>
              <a:srgbClr val="002060"/>
            </a:solidFill>
            <a:round/>
            <a:headEnd/>
            <a:tailEnd/>
          </a:ln>
        </p:spPr>
        <p:txBody>
          <a:bodyPr wrap="none" anchor="ctr"/>
          <a:lstStyle/>
          <a:p>
            <a:endParaRPr lang="en-US"/>
          </a:p>
        </p:txBody>
      </p:sp>
      <p:sp>
        <p:nvSpPr>
          <p:cNvPr id="4100" name="Text Box 20"/>
          <p:cNvSpPr txBox="1">
            <a:spLocks noChangeArrowheads="1"/>
          </p:cNvSpPr>
          <p:nvPr/>
        </p:nvSpPr>
        <p:spPr bwMode="auto">
          <a:xfrm>
            <a:off x="0" y="1914525"/>
            <a:ext cx="9144000" cy="2124075"/>
          </a:xfrm>
          <a:prstGeom prst="rect">
            <a:avLst/>
          </a:prstGeom>
          <a:noFill/>
          <a:ln w="9525">
            <a:noFill/>
            <a:miter lim="800000"/>
            <a:headEnd/>
            <a:tailEnd/>
          </a:ln>
        </p:spPr>
        <p:txBody>
          <a:bodyPr>
            <a:spAutoFit/>
          </a:bodyPr>
          <a:lstStyle/>
          <a:p>
            <a:pPr algn="ctr">
              <a:spcBef>
                <a:spcPct val="50000"/>
              </a:spcBef>
            </a:pPr>
            <a:r>
              <a:rPr lang="en-US" sz="6600" b="0">
                <a:solidFill>
                  <a:srgbClr val="002060"/>
                </a:solidFill>
                <a:latin typeface="Americana BT"/>
              </a:rPr>
              <a:t>Social Security</a:t>
            </a:r>
            <a:br>
              <a:rPr lang="en-US" sz="6600" b="0">
                <a:solidFill>
                  <a:srgbClr val="002060"/>
                </a:solidFill>
                <a:latin typeface="Americana BT"/>
              </a:rPr>
            </a:br>
            <a:endParaRPr lang="en-US" sz="6600" b="0">
              <a:solidFill>
                <a:srgbClr val="002060"/>
              </a:solidFill>
              <a:latin typeface="Americana BT"/>
            </a:endParaRPr>
          </a:p>
        </p:txBody>
      </p:sp>
      <p:sp>
        <p:nvSpPr>
          <p:cNvPr id="4101" name="Rectangle 21"/>
          <p:cNvSpPr>
            <a:spLocks noChangeArrowheads="1"/>
          </p:cNvSpPr>
          <p:nvPr/>
        </p:nvSpPr>
        <p:spPr bwMode="auto">
          <a:xfrm>
            <a:off x="0" y="6324600"/>
            <a:ext cx="9144000" cy="533400"/>
          </a:xfrm>
          <a:prstGeom prst="rect">
            <a:avLst/>
          </a:prstGeom>
          <a:solidFill>
            <a:srgbClr val="FF2B15"/>
          </a:solidFill>
          <a:ln w="9525">
            <a:solidFill>
              <a:srgbClr val="FF2B15"/>
            </a:solidFill>
            <a:miter lim="800000"/>
            <a:headEnd/>
            <a:tailEnd/>
          </a:ln>
        </p:spPr>
        <p:txBody>
          <a:bodyPr wrap="none" anchor="ctr"/>
          <a:lstStyle/>
          <a:p>
            <a:endParaRPr lang="en-US"/>
          </a:p>
        </p:txBody>
      </p:sp>
      <p:sp>
        <p:nvSpPr>
          <p:cNvPr id="4102" name="Text Box 23"/>
          <p:cNvSpPr txBox="1">
            <a:spLocks noChangeArrowheads="1"/>
          </p:cNvSpPr>
          <p:nvPr/>
        </p:nvSpPr>
        <p:spPr bwMode="auto">
          <a:xfrm>
            <a:off x="152400" y="5546725"/>
            <a:ext cx="8763000" cy="701675"/>
          </a:xfrm>
          <a:prstGeom prst="rect">
            <a:avLst/>
          </a:prstGeom>
          <a:noFill/>
          <a:ln w="9525" algn="ctr">
            <a:noFill/>
            <a:miter lim="800000"/>
            <a:headEnd/>
            <a:tailEnd/>
          </a:ln>
        </p:spPr>
        <p:txBody>
          <a:bodyPr>
            <a:spAutoFit/>
          </a:bodyPr>
          <a:lstStyle/>
          <a:p>
            <a:pPr algn="ctr">
              <a:spcBef>
                <a:spcPct val="50000"/>
              </a:spcBef>
            </a:pPr>
            <a:r>
              <a:rPr lang="en-US" sz="4000">
                <a:solidFill>
                  <a:srgbClr val="000066"/>
                </a:solidFill>
                <a:latin typeface="Americana BT"/>
              </a:rPr>
              <a:t>www.socialsecurity.gov</a:t>
            </a:r>
          </a:p>
        </p:txBody>
      </p:sp>
      <p:pic>
        <p:nvPicPr>
          <p:cNvPr id="4103" name="Picture 24" descr="75 button"/>
          <p:cNvPicPr>
            <a:picLocks noChangeAspect="1" noChangeArrowheads="1"/>
          </p:cNvPicPr>
          <p:nvPr/>
        </p:nvPicPr>
        <p:blipFill>
          <a:blip r:embed="rId3" cstate="print"/>
          <a:srcRect/>
          <a:stretch>
            <a:fillRect/>
          </a:stretch>
        </p:blipFill>
        <p:spPr bwMode="auto">
          <a:xfrm>
            <a:off x="3733800" y="3276600"/>
            <a:ext cx="1295400" cy="1282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762000" y="838200"/>
            <a:ext cx="8382000" cy="4708525"/>
          </a:xfrm>
          <a:prstGeom prst="rect">
            <a:avLst/>
          </a:prstGeom>
          <a:noFill/>
          <a:ln w="9525">
            <a:noFill/>
            <a:miter lim="800000"/>
            <a:headEnd/>
            <a:tailEnd/>
          </a:ln>
        </p:spPr>
        <p:txBody>
          <a:bodyPr>
            <a:spAutoFit/>
          </a:bodyPr>
          <a:lstStyle/>
          <a:p>
            <a:pPr>
              <a:buClr>
                <a:srgbClr val="BD010A"/>
              </a:buClr>
            </a:pPr>
            <a:r>
              <a:rPr lang="en-US" sz="3200" u="sng">
                <a:solidFill>
                  <a:srgbClr val="000066"/>
                </a:solidFill>
              </a:rPr>
              <a:t>Note</a:t>
            </a:r>
            <a:r>
              <a:rPr lang="en-US" sz="3200">
                <a:solidFill>
                  <a:srgbClr val="000066"/>
                </a:solidFill>
              </a:rPr>
              <a:t>: If own benefit amount is more than half  of spouse’s, cannot file for spouse’s benefits.</a:t>
            </a:r>
          </a:p>
          <a:p>
            <a:pPr>
              <a:buClr>
                <a:srgbClr val="BD010A"/>
              </a:buClr>
            </a:pPr>
            <a:endParaRPr lang="en-US" sz="2000">
              <a:solidFill>
                <a:srgbClr val="000066"/>
              </a:solidFill>
            </a:endParaRPr>
          </a:p>
          <a:p>
            <a:pPr>
              <a:buClr>
                <a:srgbClr val="BD010A"/>
              </a:buClr>
            </a:pPr>
            <a:r>
              <a:rPr lang="en-US">
                <a:solidFill>
                  <a:srgbClr val="000066"/>
                </a:solidFill>
              </a:rPr>
              <a:t>Example: John Doe receives $1200 a mo. Sally Joe files for benefits,  she is entitled to $1000 a mo. Sally cannot file for benefits on Joe’s record. Her benefit amount is more than half of John’s</a:t>
            </a:r>
          </a:p>
          <a:p>
            <a:pPr>
              <a:buClr>
                <a:srgbClr val="BD010A"/>
              </a:buClr>
            </a:pPr>
            <a:endParaRPr lang="en-US">
              <a:solidFill>
                <a:srgbClr val="000066"/>
              </a:solidFill>
            </a:endParaRPr>
          </a:p>
          <a:p>
            <a:pPr>
              <a:buClr>
                <a:srgbClr val="BD010A"/>
              </a:buClr>
            </a:pPr>
            <a:r>
              <a:rPr lang="en-US">
                <a:solidFill>
                  <a:srgbClr val="000066"/>
                </a:solidFill>
              </a:rPr>
              <a:t>Example:  Mary Joe receives $1800 a mo. Her husband, Ricky Bobby files for benefits, he is entitled to  $600.00 a mo.  Ricky will receive $600.00 from his record and an additional $300.00 from Mary Joe’s record.</a:t>
            </a:r>
          </a:p>
        </p:txBody>
      </p:sp>
      <p:sp>
        <p:nvSpPr>
          <p:cNvPr id="12291" name="Rectangle 2"/>
          <p:cNvSpPr>
            <a:spLocks noChangeArrowheads="1"/>
          </p:cNvSpPr>
          <p:nvPr/>
        </p:nvSpPr>
        <p:spPr bwMode="auto">
          <a:xfrm>
            <a:off x="1447800" y="0"/>
            <a:ext cx="6705600" cy="1089025"/>
          </a:xfrm>
          <a:prstGeom prst="rect">
            <a:avLst/>
          </a:prstGeom>
          <a:noFill/>
          <a:ln w="9525">
            <a:noFill/>
            <a:miter lim="800000"/>
            <a:headEnd/>
            <a:tailEnd/>
          </a:ln>
        </p:spPr>
        <p:txBody>
          <a:bodyPr>
            <a:spAutoFit/>
          </a:bodyPr>
          <a:lstStyle/>
          <a:p>
            <a:pPr algn="ctr">
              <a:lnSpc>
                <a:spcPct val="90000"/>
              </a:lnSpc>
            </a:pPr>
            <a:r>
              <a:rPr lang="en-US" sz="3600">
                <a:solidFill>
                  <a:schemeClr val="bg1"/>
                </a:solidFill>
              </a:rPr>
              <a:t>In Addition to the Retiree,</a:t>
            </a:r>
          </a:p>
          <a:p>
            <a:pPr algn="ctr">
              <a:lnSpc>
                <a:spcPct val="90000"/>
              </a:lnSpc>
            </a:pPr>
            <a:r>
              <a:rPr lang="en-US" sz="3600">
                <a:solidFill>
                  <a:schemeClr val="bg1"/>
                </a:solidFill>
              </a:rPr>
              <a:t>Who Else Can Get Benefits?</a:t>
            </a:r>
          </a:p>
        </p:txBody>
      </p:sp>
      <p:sp>
        <p:nvSpPr>
          <p:cNvPr id="12292" name="Line 21"/>
          <p:cNvSpPr>
            <a:spLocks noChangeShapeType="1"/>
          </p:cNvSpPr>
          <p:nvPr/>
        </p:nvSpPr>
        <p:spPr bwMode="auto">
          <a:xfrm>
            <a:off x="1066800" y="533400"/>
            <a:ext cx="7696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685800" y="63500"/>
            <a:ext cx="8458200" cy="1079500"/>
          </a:xfrm>
          <a:prstGeom prst="rect">
            <a:avLst/>
          </a:prstGeom>
          <a:noFill/>
          <a:ln w="9525">
            <a:noFill/>
            <a:miter lim="800000"/>
            <a:headEnd/>
            <a:tailEnd/>
          </a:ln>
        </p:spPr>
        <p:txBody>
          <a:bodyPr>
            <a:spAutoFit/>
          </a:bodyPr>
          <a:lstStyle/>
          <a:p>
            <a:pPr algn="ctr">
              <a:lnSpc>
                <a:spcPct val="90000"/>
              </a:lnSpc>
            </a:pPr>
            <a:r>
              <a:rPr lang="en-US" sz="3600">
                <a:solidFill>
                  <a:srgbClr val="002060"/>
                </a:solidFill>
              </a:rPr>
              <a:t>In Addition to the Retiree,</a:t>
            </a:r>
          </a:p>
          <a:p>
            <a:pPr algn="ctr">
              <a:lnSpc>
                <a:spcPct val="90000"/>
              </a:lnSpc>
            </a:pPr>
            <a:r>
              <a:rPr lang="en-US" sz="3600">
                <a:solidFill>
                  <a:srgbClr val="002060"/>
                </a:solidFill>
              </a:rPr>
              <a:t>Who Else Can Get Benefits?</a:t>
            </a:r>
          </a:p>
        </p:txBody>
      </p:sp>
      <p:sp>
        <p:nvSpPr>
          <p:cNvPr id="13315" name="Text Box 14"/>
          <p:cNvSpPr txBox="1">
            <a:spLocks noChangeArrowheads="1"/>
          </p:cNvSpPr>
          <p:nvPr/>
        </p:nvSpPr>
        <p:spPr bwMode="auto">
          <a:xfrm>
            <a:off x="1066800" y="1143000"/>
            <a:ext cx="7543800" cy="5754688"/>
          </a:xfrm>
          <a:prstGeom prst="rect">
            <a:avLst/>
          </a:prstGeom>
          <a:noFill/>
          <a:ln w="9525">
            <a:noFill/>
            <a:miter lim="800000"/>
            <a:headEnd/>
            <a:tailEnd/>
          </a:ln>
        </p:spPr>
        <p:txBody>
          <a:bodyPr>
            <a:spAutoFit/>
          </a:bodyPr>
          <a:lstStyle/>
          <a:p>
            <a:pPr>
              <a:buClr>
                <a:srgbClr val="FF3300"/>
              </a:buClr>
              <a:buFont typeface="Wingdings" pitchFamily="2" charset="2"/>
              <a:buNone/>
            </a:pPr>
            <a:r>
              <a:rPr lang="en-US" sz="3600" u="sng">
                <a:solidFill>
                  <a:srgbClr val="002060"/>
                </a:solidFill>
              </a:rPr>
              <a:t>Divorced Spouse</a:t>
            </a:r>
          </a:p>
          <a:p>
            <a:pPr>
              <a:spcBef>
                <a:spcPct val="50000"/>
              </a:spcBef>
              <a:buClr>
                <a:srgbClr val="FF3300"/>
              </a:buClr>
              <a:buFont typeface="Wingdings" pitchFamily="2" charset="2"/>
              <a:buChar char="Ø"/>
            </a:pPr>
            <a:r>
              <a:rPr lang="en-US">
                <a:solidFill>
                  <a:srgbClr val="002060"/>
                </a:solidFill>
              </a:rPr>
              <a:t>Marriage lasted at least 10 years</a:t>
            </a:r>
            <a:br>
              <a:rPr lang="en-US">
                <a:solidFill>
                  <a:srgbClr val="002060"/>
                </a:solidFill>
              </a:rPr>
            </a:br>
            <a:endParaRPr lang="en-US">
              <a:solidFill>
                <a:srgbClr val="002060"/>
              </a:solidFill>
            </a:endParaRPr>
          </a:p>
          <a:p>
            <a:pPr>
              <a:buClr>
                <a:srgbClr val="FF3300"/>
              </a:buClr>
              <a:buFont typeface="Wingdings" pitchFamily="2" charset="2"/>
              <a:buChar char="Ø"/>
            </a:pPr>
            <a:r>
              <a:rPr lang="en-US">
                <a:solidFill>
                  <a:srgbClr val="002060"/>
                </a:solidFill>
              </a:rPr>
              <a:t> Age 62 or older and unmarried </a:t>
            </a:r>
            <a:br>
              <a:rPr lang="en-US">
                <a:solidFill>
                  <a:srgbClr val="002060"/>
                </a:solidFill>
              </a:rPr>
            </a:br>
            <a:r>
              <a:rPr lang="en-US">
                <a:solidFill>
                  <a:srgbClr val="002060"/>
                </a:solidFill>
              </a:rPr>
              <a:t>   </a:t>
            </a:r>
          </a:p>
          <a:p>
            <a:pPr>
              <a:buClr>
                <a:srgbClr val="FF3300"/>
              </a:buClr>
              <a:buFont typeface="Wingdings" pitchFamily="2" charset="2"/>
              <a:buChar char="Ø"/>
            </a:pPr>
            <a:r>
              <a:rPr lang="en-US">
                <a:solidFill>
                  <a:srgbClr val="002060"/>
                </a:solidFill>
              </a:rPr>
              <a:t>Divorced at least two years and you and your  </a:t>
            </a:r>
            <a:br>
              <a:rPr lang="en-US">
                <a:solidFill>
                  <a:srgbClr val="002060"/>
                </a:solidFill>
              </a:rPr>
            </a:br>
            <a:r>
              <a:rPr lang="en-US">
                <a:solidFill>
                  <a:srgbClr val="002060"/>
                </a:solidFill>
              </a:rPr>
              <a:t>    ex-spouse are at least 62, he or she can get benefits</a:t>
            </a:r>
            <a:br>
              <a:rPr lang="en-US">
                <a:solidFill>
                  <a:srgbClr val="002060"/>
                </a:solidFill>
              </a:rPr>
            </a:br>
            <a:r>
              <a:rPr lang="en-US">
                <a:solidFill>
                  <a:srgbClr val="002060"/>
                </a:solidFill>
              </a:rPr>
              <a:t>    even if you are not retired</a:t>
            </a:r>
            <a:br>
              <a:rPr lang="en-US">
                <a:solidFill>
                  <a:srgbClr val="002060"/>
                </a:solidFill>
              </a:rPr>
            </a:br>
            <a:endParaRPr lang="en-US">
              <a:solidFill>
                <a:srgbClr val="002060"/>
              </a:solidFill>
            </a:endParaRPr>
          </a:p>
          <a:p>
            <a:pPr>
              <a:buClr>
                <a:srgbClr val="FF3300"/>
              </a:buClr>
              <a:buFont typeface="Wingdings" pitchFamily="2" charset="2"/>
              <a:buChar char="Ø"/>
            </a:pPr>
            <a:r>
              <a:rPr lang="en-US">
                <a:solidFill>
                  <a:srgbClr val="002060"/>
                </a:solidFill>
              </a:rPr>
              <a:t>Ex-spouse’s benefit amount has no effect on the</a:t>
            </a:r>
            <a:br>
              <a:rPr lang="en-US">
                <a:solidFill>
                  <a:srgbClr val="002060"/>
                </a:solidFill>
              </a:rPr>
            </a:br>
            <a:r>
              <a:rPr lang="en-US">
                <a:solidFill>
                  <a:srgbClr val="002060"/>
                </a:solidFill>
              </a:rPr>
              <a:t>    amount you or your current spouse can get </a:t>
            </a:r>
            <a:br>
              <a:rPr lang="en-US">
                <a:solidFill>
                  <a:srgbClr val="002060"/>
                </a:solidFill>
              </a:rPr>
            </a:br>
            <a:endParaRPr lang="en-US">
              <a:solidFill>
                <a:srgbClr val="002060"/>
              </a:solidFill>
            </a:endParaRPr>
          </a:p>
          <a:p>
            <a:endParaRPr lang="en-US" sz="2800">
              <a:solidFill>
                <a:srgbClr val="002060"/>
              </a:solidFill>
            </a:endParaRPr>
          </a:p>
          <a:p>
            <a:endParaRPr lang="en-US" sz="2800">
              <a:solidFill>
                <a:srgbClr val="002060"/>
              </a:solidFill>
            </a:endParaRPr>
          </a:p>
        </p:txBody>
      </p:sp>
      <p:sp>
        <p:nvSpPr>
          <p:cNvPr id="13316" name="Line 26"/>
          <p:cNvSpPr>
            <a:spLocks noChangeShapeType="1"/>
          </p:cNvSpPr>
          <p:nvPr/>
        </p:nvSpPr>
        <p:spPr bwMode="auto">
          <a:xfrm>
            <a:off x="1066800" y="1143000"/>
            <a:ext cx="7696200" cy="0"/>
          </a:xfrm>
          <a:prstGeom prst="line">
            <a:avLst/>
          </a:prstGeom>
          <a:noFill/>
          <a:ln w="57150" cmpd="thinThick">
            <a:solidFill>
              <a:srgbClr val="FF3300"/>
            </a:solidFill>
            <a:round/>
            <a:headEnd/>
            <a:tailEnd/>
          </a:ln>
        </p:spPr>
        <p:txBody>
          <a:bodyPr>
            <a:spAutoFit/>
          </a:bodyPr>
          <a:lstStyle/>
          <a:p>
            <a:endParaRPr lang="en-US"/>
          </a:p>
        </p:txBody>
      </p:sp>
      <p:sp>
        <p:nvSpPr>
          <p:cNvPr id="13317" name="Rectangle 5"/>
          <p:cNvSpPr>
            <a:spLocks noChangeArrowheads="1"/>
          </p:cNvSpPr>
          <p:nvPr/>
        </p:nvSpPr>
        <p:spPr bwMode="auto">
          <a:xfrm>
            <a:off x="1295400" y="4724400"/>
            <a:ext cx="7467600" cy="830263"/>
          </a:xfrm>
          <a:prstGeom prst="rect">
            <a:avLst/>
          </a:prstGeom>
          <a:noFill/>
          <a:ln w="9525">
            <a:noFill/>
            <a:miter lim="800000"/>
            <a:headEnd/>
            <a:tailEnd/>
          </a:ln>
        </p:spPr>
        <p:txBody>
          <a:bodyPr>
            <a:spAutoFit/>
          </a:bodyPr>
          <a:lstStyle/>
          <a:p>
            <a:pPr>
              <a:buClr>
                <a:srgbClr val="FF3300"/>
              </a:buClr>
              <a:buFont typeface="Wingdings" pitchFamily="2" charset="2"/>
              <a:buChar char="Ø"/>
            </a:pPr>
            <a:endParaRPr lang="en-US">
              <a:solidFill>
                <a:srgbClr val="002060"/>
              </a:solidFill>
            </a:endParaRPr>
          </a:p>
          <a:p>
            <a:pPr>
              <a:buClr>
                <a:srgbClr val="FF3300"/>
              </a:buClr>
              <a:buFont typeface="Wingdings" pitchFamily="2" charset="2"/>
              <a:buChar char="Ø"/>
            </a:pPr>
            <a:endParaRPr lang="en-US">
              <a:solidFill>
                <a:srgbClr val="00206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762000" y="90488"/>
            <a:ext cx="8382000" cy="641350"/>
          </a:xfrm>
          <a:prstGeom prst="rect">
            <a:avLst/>
          </a:prstGeom>
          <a:noFill/>
          <a:ln w="9525">
            <a:noFill/>
            <a:miter lim="800000"/>
            <a:headEnd/>
            <a:tailEnd/>
          </a:ln>
        </p:spPr>
        <p:txBody>
          <a:bodyPr>
            <a:spAutoFit/>
          </a:bodyPr>
          <a:lstStyle/>
          <a:p>
            <a:pPr algn="ctr"/>
            <a:r>
              <a:rPr lang="en-US" sz="3600">
                <a:solidFill>
                  <a:srgbClr val="002060"/>
                </a:solidFill>
              </a:rPr>
              <a:t>Who Can Get Survivors Benefits?</a:t>
            </a:r>
          </a:p>
        </p:txBody>
      </p:sp>
      <p:sp>
        <p:nvSpPr>
          <p:cNvPr id="14339" name="Text Box 16"/>
          <p:cNvSpPr txBox="1">
            <a:spLocks noChangeArrowheads="1"/>
          </p:cNvSpPr>
          <p:nvPr/>
        </p:nvSpPr>
        <p:spPr bwMode="auto">
          <a:xfrm>
            <a:off x="1219200" y="731838"/>
            <a:ext cx="7620000" cy="6002337"/>
          </a:xfrm>
          <a:prstGeom prst="rect">
            <a:avLst/>
          </a:prstGeom>
          <a:noFill/>
          <a:ln w="9525">
            <a:noFill/>
            <a:miter lim="800000"/>
            <a:headEnd/>
            <a:tailEnd/>
          </a:ln>
        </p:spPr>
        <p:txBody>
          <a:bodyPr>
            <a:spAutoFit/>
          </a:bodyPr>
          <a:lstStyle/>
          <a:p>
            <a:pPr>
              <a:lnSpc>
                <a:spcPct val="150000"/>
              </a:lnSpc>
              <a:spcBef>
                <a:spcPct val="50000"/>
              </a:spcBef>
            </a:pPr>
            <a:r>
              <a:rPr lang="en-US" u="sng">
                <a:solidFill>
                  <a:srgbClr val="002060"/>
                </a:solidFill>
              </a:rPr>
              <a:t>Your Child if:</a:t>
            </a:r>
          </a:p>
          <a:p>
            <a:pPr>
              <a:lnSpc>
                <a:spcPct val="150000"/>
              </a:lnSpc>
              <a:spcBef>
                <a:spcPct val="50000"/>
              </a:spcBef>
              <a:buClr>
                <a:srgbClr val="FF3300"/>
              </a:buClr>
              <a:buFont typeface="Wingdings" pitchFamily="2" charset="2"/>
              <a:buChar char="Ø"/>
            </a:pPr>
            <a:r>
              <a:rPr lang="en-US">
                <a:solidFill>
                  <a:srgbClr val="002060"/>
                </a:solidFill>
              </a:rPr>
              <a:t> Not married under age 18 </a:t>
            </a:r>
            <a:r>
              <a:rPr lang="en-US" sz="1800" b="0">
                <a:solidFill>
                  <a:srgbClr val="002060"/>
                </a:solidFill>
              </a:rPr>
              <a:t>(under 19 if still in high school)</a:t>
            </a:r>
          </a:p>
          <a:p>
            <a:pPr>
              <a:spcBef>
                <a:spcPct val="50000"/>
              </a:spcBef>
              <a:buClr>
                <a:srgbClr val="FF3300"/>
              </a:buClr>
              <a:buFont typeface="Wingdings" pitchFamily="2" charset="2"/>
              <a:buChar char="Ø"/>
            </a:pPr>
            <a:r>
              <a:rPr lang="en-US">
                <a:solidFill>
                  <a:srgbClr val="002060"/>
                </a:solidFill>
              </a:rPr>
              <a:t> Not married and disabled before age 22</a:t>
            </a:r>
            <a:br>
              <a:rPr lang="en-US">
                <a:solidFill>
                  <a:srgbClr val="002060"/>
                </a:solidFill>
              </a:rPr>
            </a:br>
            <a:endParaRPr lang="en-US">
              <a:solidFill>
                <a:srgbClr val="002060"/>
              </a:solidFill>
            </a:endParaRPr>
          </a:p>
          <a:p>
            <a:r>
              <a:rPr lang="en-US" u="sng">
                <a:solidFill>
                  <a:srgbClr val="002060"/>
                </a:solidFill>
              </a:rPr>
              <a:t>Widow or Widower:</a:t>
            </a:r>
          </a:p>
          <a:p>
            <a:pPr>
              <a:spcBef>
                <a:spcPct val="50000"/>
              </a:spcBef>
              <a:buClr>
                <a:srgbClr val="FF3300"/>
              </a:buClr>
              <a:buFont typeface="Wingdings" pitchFamily="2" charset="2"/>
              <a:buChar char="Ø"/>
            </a:pPr>
            <a:r>
              <a:rPr lang="en-US">
                <a:solidFill>
                  <a:srgbClr val="002060"/>
                </a:solidFill>
              </a:rPr>
              <a:t>Reduced benefits at age 60 </a:t>
            </a:r>
          </a:p>
          <a:p>
            <a:pPr>
              <a:spcBef>
                <a:spcPct val="50000"/>
              </a:spcBef>
              <a:buClr>
                <a:srgbClr val="FF3300"/>
              </a:buClr>
              <a:buFont typeface="Wingdings" pitchFamily="2" charset="2"/>
              <a:buChar char="Ø"/>
            </a:pPr>
            <a:r>
              <a:rPr lang="en-US">
                <a:solidFill>
                  <a:srgbClr val="002060"/>
                </a:solidFill>
              </a:rPr>
              <a:t>Full benefits at full retirement age</a:t>
            </a:r>
          </a:p>
          <a:p>
            <a:pPr>
              <a:spcBef>
                <a:spcPct val="50000"/>
              </a:spcBef>
              <a:buClr>
                <a:srgbClr val="FF3300"/>
              </a:buClr>
              <a:buFont typeface="Wingdings" pitchFamily="2" charset="2"/>
              <a:buChar char="Ø"/>
            </a:pPr>
            <a:r>
              <a:rPr lang="en-US">
                <a:solidFill>
                  <a:srgbClr val="002060"/>
                </a:solidFill>
              </a:rPr>
              <a:t>If disabled as early as age 50</a:t>
            </a:r>
          </a:p>
          <a:p>
            <a:pPr>
              <a:spcBef>
                <a:spcPct val="50000"/>
              </a:spcBef>
              <a:buClr>
                <a:srgbClr val="FF3300"/>
              </a:buClr>
              <a:buFont typeface="Wingdings" pitchFamily="2" charset="2"/>
              <a:buChar char="Ø"/>
            </a:pPr>
            <a:r>
              <a:rPr lang="en-US">
                <a:solidFill>
                  <a:srgbClr val="002060"/>
                </a:solidFill>
              </a:rPr>
              <a:t> At any age if caring for child under 16 or disabled</a:t>
            </a:r>
          </a:p>
          <a:p>
            <a:pPr>
              <a:spcBef>
                <a:spcPct val="50000"/>
              </a:spcBef>
              <a:buClr>
                <a:srgbClr val="FF3300"/>
              </a:buClr>
              <a:buFont typeface="Wingdings" pitchFamily="2" charset="2"/>
              <a:buChar char="Ø"/>
            </a:pPr>
            <a:r>
              <a:rPr lang="en-US">
                <a:solidFill>
                  <a:srgbClr val="002060"/>
                </a:solidFill>
              </a:rPr>
              <a:t>Divorced widows/widowers may qualify</a:t>
            </a:r>
          </a:p>
          <a:p>
            <a:pPr>
              <a:spcBef>
                <a:spcPct val="50000"/>
              </a:spcBef>
              <a:buClr>
                <a:srgbClr val="BD010A"/>
              </a:buClr>
              <a:buFont typeface="Wingdings" pitchFamily="2" charset="2"/>
              <a:buChar char="§"/>
            </a:pPr>
            <a:endParaRPr lang="en-US">
              <a:solidFill>
                <a:srgbClr val="002060"/>
              </a:solidFill>
            </a:endParaRPr>
          </a:p>
        </p:txBody>
      </p:sp>
      <p:sp>
        <p:nvSpPr>
          <p:cNvPr id="14340" name="Line 32"/>
          <p:cNvSpPr>
            <a:spLocks noChangeShapeType="1"/>
          </p:cNvSpPr>
          <p:nvPr/>
        </p:nvSpPr>
        <p:spPr bwMode="auto">
          <a:xfrm>
            <a:off x="1066800" y="762000"/>
            <a:ext cx="7696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762000" y="90488"/>
            <a:ext cx="8382000" cy="646112"/>
          </a:xfrm>
          <a:prstGeom prst="rect">
            <a:avLst/>
          </a:prstGeom>
          <a:noFill/>
          <a:ln w="9525">
            <a:noFill/>
            <a:miter lim="800000"/>
            <a:headEnd/>
            <a:tailEnd/>
          </a:ln>
        </p:spPr>
        <p:txBody>
          <a:bodyPr>
            <a:spAutoFit/>
          </a:bodyPr>
          <a:lstStyle/>
          <a:p>
            <a:pPr algn="ctr"/>
            <a:r>
              <a:rPr lang="en-US" sz="3600">
                <a:solidFill>
                  <a:srgbClr val="002060"/>
                </a:solidFill>
              </a:rPr>
              <a:t>Widow or Widower Benefit Computation</a:t>
            </a:r>
          </a:p>
        </p:txBody>
      </p:sp>
      <p:sp>
        <p:nvSpPr>
          <p:cNvPr id="15363" name="Text Box 16"/>
          <p:cNvSpPr txBox="1">
            <a:spLocks noChangeArrowheads="1"/>
          </p:cNvSpPr>
          <p:nvPr/>
        </p:nvSpPr>
        <p:spPr bwMode="auto">
          <a:xfrm>
            <a:off x="1143000" y="533400"/>
            <a:ext cx="7620000" cy="6478588"/>
          </a:xfrm>
          <a:prstGeom prst="rect">
            <a:avLst/>
          </a:prstGeom>
          <a:noFill/>
          <a:ln w="9525">
            <a:noFill/>
            <a:miter lim="800000"/>
            <a:headEnd/>
            <a:tailEnd/>
          </a:ln>
        </p:spPr>
        <p:txBody>
          <a:bodyPr>
            <a:spAutoFit/>
          </a:bodyPr>
          <a:lstStyle/>
          <a:p>
            <a:pPr>
              <a:lnSpc>
                <a:spcPct val="150000"/>
              </a:lnSpc>
              <a:spcBef>
                <a:spcPct val="50000"/>
              </a:spcBef>
            </a:pPr>
            <a:endParaRPr lang="en-US" sz="1800" b="0">
              <a:solidFill>
                <a:srgbClr val="002060"/>
              </a:solidFill>
            </a:endParaRPr>
          </a:p>
          <a:p>
            <a:pPr>
              <a:spcBef>
                <a:spcPct val="50000"/>
              </a:spcBef>
              <a:buClr>
                <a:srgbClr val="FF3300"/>
              </a:buClr>
              <a:buFont typeface="Wingdings" pitchFamily="2" charset="2"/>
              <a:buChar char="Ø"/>
            </a:pPr>
            <a:r>
              <a:rPr lang="en-US" sz="3200">
                <a:solidFill>
                  <a:srgbClr val="002060"/>
                </a:solidFill>
              </a:rPr>
              <a:t>At age 60, 71.5% of deceased worker’s</a:t>
            </a:r>
            <a:br>
              <a:rPr lang="en-US" sz="3200">
                <a:solidFill>
                  <a:srgbClr val="002060"/>
                </a:solidFill>
              </a:rPr>
            </a:br>
            <a:r>
              <a:rPr lang="en-US" sz="3200">
                <a:solidFill>
                  <a:srgbClr val="002060"/>
                </a:solidFill>
              </a:rPr>
              <a:t>   unreduced benefit </a:t>
            </a:r>
          </a:p>
          <a:p>
            <a:pPr>
              <a:spcBef>
                <a:spcPct val="50000"/>
              </a:spcBef>
              <a:buClr>
                <a:srgbClr val="FF3300"/>
              </a:buClr>
              <a:buFont typeface="Wingdings" pitchFamily="2" charset="2"/>
              <a:buChar char="Ø"/>
            </a:pPr>
            <a:r>
              <a:rPr lang="en-US" sz="3200">
                <a:solidFill>
                  <a:srgbClr val="002060"/>
                </a:solidFill>
              </a:rPr>
              <a:t>At full retirement age, 100% of </a:t>
            </a:r>
            <a:br>
              <a:rPr lang="en-US" sz="3200">
                <a:solidFill>
                  <a:srgbClr val="002060"/>
                </a:solidFill>
              </a:rPr>
            </a:br>
            <a:r>
              <a:rPr lang="en-US" sz="3200">
                <a:solidFill>
                  <a:srgbClr val="002060"/>
                </a:solidFill>
              </a:rPr>
              <a:t>   deceased worker’s unreduced benefit</a:t>
            </a:r>
          </a:p>
          <a:p>
            <a:pPr>
              <a:spcBef>
                <a:spcPct val="50000"/>
              </a:spcBef>
              <a:buClr>
                <a:srgbClr val="FF3300"/>
              </a:buClr>
              <a:buFont typeface="Wingdings" pitchFamily="2" charset="2"/>
              <a:buChar char="Ø"/>
            </a:pPr>
            <a:r>
              <a:rPr lang="en-US" sz="3200">
                <a:solidFill>
                  <a:srgbClr val="002060"/>
                </a:solidFill>
              </a:rPr>
              <a:t>Reduced benefits on one record at age</a:t>
            </a:r>
            <a:br>
              <a:rPr lang="en-US" sz="3200">
                <a:solidFill>
                  <a:srgbClr val="002060"/>
                </a:solidFill>
              </a:rPr>
            </a:br>
            <a:r>
              <a:rPr lang="en-US" sz="3200">
                <a:solidFill>
                  <a:srgbClr val="002060"/>
                </a:solidFill>
              </a:rPr>
              <a:t>   60,  reduced or unreduced benefit </a:t>
            </a:r>
            <a:br>
              <a:rPr lang="en-US" sz="3200">
                <a:solidFill>
                  <a:srgbClr val="002060"/>
                </a:solidFill>
              </a:rPr>
            </a:br>
            <a:r>
              <a:rPr lang="en-US" sz="3200">
                <a:solidFill>
                  <a:srgbClr val="002060"/>
                </a:solidFill>
              </a:rPr>
              <a:t>   on other record at age 62 or older</a:t>
            </a:r>
          </a:p>
          <a:p>
            <a:pPr>
              <a:spcBef>
                <a:spcPct val="50000"/>
              </a:spcBef>
              <a:buClr>
                <a:srgbClr val="FF3300"/>
              </a:buClr>
              <a:buFont typeface="Wingdings" pitchFamily="2" charset="2"/>
              <a:buChar char="Ø"/>
            </a:pPr>
            <a:r>
              <a:rPr lang="en-US" sz="3200">
                <a:solidFill>
                  <a:srgbClr val="002060"/>
                </a:solidFill>
              </a:rPr>
              <a:t>Full benefits to both widow or widower</a:t>
            </a:r>
            <a:br>
              <a:rPr lang="en-US" sz="3200">
                <a:solidFill>
                  <a:srgbClr val="002060"/>
                </a:solidFill>
              </a:rPr>
            </a:br>
            <a:r>
              <a:rPr lang="en-US" sz="3200">
                <a:solidFill>
                  <a:srgbClr val="002060"/>
                </a:solidFill>
              </a:rPr>
              <a:t>   and divorced widow or widower</a:t>
            </a:r>
          </a:p>
          <a:p>
            <a:pPr>
              <a:spcBef>
                <a:spcPct val="50000"/>
              </a:spcBef>
              <a:buClr>
                <a:srgbClr val="BD010A"/>
              </a:buClr>
              <a:buFont typeface="Wingdings" pitchFamily="2" charset="2"/>
              <a:buChar char="§"/>
            </a:pPr>
            <a:endParaRPr lang="en-US">
              <a:solidFill>
                <a:srgbClr val="002060"/>
              </a:solidFill>
            </a:endParaRPr>
          </a:p>
        </p:txBody>
      </p:sp>
      <p:sp>
        <p:nvSpPr>
          <p:cNvPr id="15364" name="Line 32"/>
          <p:cNvSpPr>
            <a:spLocks noChangeShapeType="1"/>
          </p:cNvSpPr>
          <p:nvPr/>
        </p:nvSpPr>
        <p:spPr bwMode="auto">
          <a:xfrm>
            <a:off x="914400" y="736600"/>
            <a:ext cx="8077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1"/>
          <p:cNvSpPr txBox="1">
            <a:spLocks noChangeArrowheads="1"/>
          </p:cNvSpPr>
          <p:nvPr/>
        </p:nvSpPr>
        <p:spPr bwMode="auto">
          <a:xfrm>
            <a:off x="685800" y="0"/>
            <a:ext cx="8382000" cy="641350"/>
          </a:xfrm>
          <a:prstGeom prst="rect">
            <a:avLst/>
          </a:prstGeom>
          <a:noFill/>
          <a:ln w="9525">
            <a:noFill/>
            <a:miter lim="800000"/>
            <a:headEnd/>
            <a:tailEnd/>
          </a:ln>
        </p:spPr>
        <p:txBody>
          <a:bodyPr>
            <a:spAutoFit/>
          </a:bodyPr>
          <a:lstStyle/>
          <a:p>
            <a:pPr algn="ctr"/>
            <a:r>
              <a:rPr lang="en-US" sz="3600">
                <a:solidFill>
                  <a:srgbClr val="002060"/>
                </a:solidFill>
              </a:rPr>
              <a:t>Other Survivors Benefits</a:t>
            </a:r>
          </a:p>
        </p:txBody>
      </p:sp>
      <p:sp>
        <p:nvSpPr>
          <p:cNvPr id="16387" name="Line 24"/>
          <p:cNvSpPr>
            <a:spLocks noChangeShapeType="1"/>
          </p:cNvSpPr>
          <p:nvPr/>
        </p:nvSpPr>
        <p:spPr bwMode="auto">
          <a:xfrm>
            <a:off x="1066800" y="685800"/>
            <a:ext cx="7696200" cy="0"/>
          </a:xfrm>
          <a:prstGeom prst="line">
            <a:avLst/>
          </a:prstGeom>
          <a:noFill/>
          <a:ln w="57150" cmpd="thinThick">
            <a:solidFill>
              <a:srgbClr val="FF3300"/>
            </a:solidFill>
            <a:round/>
            <a:headEnd/>
            <a:tailEnd/>
          </a:ln>
        </p:spPr>
        <p:txBody>
          <a:bodyPr>
            <a:spAutoFit/>
          </a:bodyPr>
          <a:lstStyle/>
          <a:p>
            <a:endParaRPr lang="en-US"/>
          </a:p>
        </p:txBody>
      </p:sp>
      <p:sp>
        <p:nvSpPr>
          <p:cNvPr id="16388" name="Rectangle 25"/>
          <p:cNvSpPr>
            <a:spLocks noChangeArrowheads="1"/>
          </p:cNvSpPr>
          <p:nvPr/>
        </p:nvSpPr>
        <p:spPr bwMode="auto">
          <a:xfrm>
            <a:off x="947738" y="1079500"/>
            <a:ext cx="7815262" cy="1511300"/>
          </a:xfrm>
          <a:prstGeom prst="rect">
            <a:avLst/>
          </a:prstGeom>
          <a:noFill/>
          <a:ln w="9525" algn="ctr">
            <a:noFill/>
            <a:miter lim="800000"/>
            <a:headEnd/>
            <a:tailEnd/>
          </a:ln>
        </p:spPr>
        <p:txBody>
          <a:bodyPr>
            <a:spAutoFit/>
          </a:bodyPr>
          <a:lstStyle/>
          <a:p>
            <a:pPr>
              <a:spcBef>
                <a:spcPct val="50000"/>
              </a:spcBef>
              <a:buClr>
                <a:srgbClr val="FF3300"/>
              </a:buClr>
              <a:buFont typeface="Wingdings" pitchFamily="2" charset="2"/>
              <a:buChar char="Ø"/>
            </a:pPr>
            <a:r>
              <a:rPr lang="en-US" sz="2800">
                <a:solidFill>
                  <a:srgbClr val="002060"/>
                </a:solidFill>
              </a:rPr>
              <a:t>Lump Sum Death Payment </a:t>
            </a:r>
            <a:r>
              <a:rPr lang="en-US" sz="2800" b="0">
                <a:solidFill>
                  <a:srgbClr val="002060"/>
                </a:solidFill>
              </a:rPr>
              <a:t>($255)</a:t>
            </a:r>
          </a:p>
          <a:p>
            <a:pPr>
              <a:spcBef>
                <a:spcPct val="50000"/>
              </a:spcBef>
            </a:pPr>
            <a:r>
              <a:rPr lang="en-US" sz="2600">
                <a:solidFill>
                  <a:srgbClr val="002060"/>
                </a:solidFill>
              </a:rPr>
              <a:t>   	Most spouses</a:t>
            </a:r>
          </a:p>
          <a:p>
            <a:r>
              <a:rPr lang="en-US" sz="2600">
                <a:solidFill>
                  <a:srgbClr val="002060"/>
                </a:solidFill>
              </a:rPr>
              <a:t>   	Some children (Under 18)</a:t>
            </a:r>
          </a:p>
        </p:txBody>
      </p:sp>
      <p:pic>
        <p:nvPicPr>
          <p:cNvPr id="16389" name="Picture 27" descr="95660788"/>
          <p:cNvPicPr>
            <a:picLocks noChangeAspect="1" noChangeArrowheads="1"/>
          </p:cNvPicPr>
          <p:nvPr/>
        </p:nvPicPr>
        <p:blipFill>
          <a:blip r:embed="rId3" cstate="print"/>
          <a:srcRect/>
          <a:stretch>
            <a:fillRect/>
          </a:stretch>
        </p:blipFill>
        <p:spPr bwMode="auto">
          <a:xfrm>
            <a:off x="3200400" y="3379788"/>
            <a:ext cx="3124200" cy="2079625"/>
          </a:xfrm>
          <a:prstGeom prst="rect">
            <a:avLst/>
          </a:prstGeom>
          <a:noFill/>
          <a:ln w="57150">
            <a:solidFill>
              <a:srgbClr val="DDDDDD"/>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9" descr="93887417 white out"/>
          <p:cNvPicPr>
            <a:picLocks noChangeAspect="1" noChangeArrowheads="1"/>
          </p:cNvPicPr>
          <p:nvPr/>
        </p:nvPicPr>
        <p:blipFill>
          <a:blip r:embed="rId3" cstate="print"/>
          <a:srcRect/>
          <a:stretch>
            <a:fillRect/>
          </a:stretch>
        </p:blipFill>
        <p:spPr bwMode="auto">
          <a:xfrm>
            <a:off x="609600" y="2903538"/>
            <a:ext cx="8534400" cy="3802062"/>
          </a:xfrm>
          <a:prstGeom prst="rect">
            <a:avLst/>
          </a:prstGeom>
          <a:noFill/>
          <a:ln w="9525">
            <a:noFill/>
            <a:miter lim="800000"/>
            <a:headEnd/>
            <a:tailEnd/>
          </a:ln>
        </p:spPr>
      </p:pic>
      <p:sp>
        <p:nvSpPr>
          <p:cNvPr id="17411" name="Text Box 7"/>
          <p:cNvSpPr txBox="1">
            <a:spLocks noChangeArrowheads="1"/>
          </p:cNvSpPr>
          <p:nvPr/>
        </p:nvSpPr>
        <p:spPr bwMode="auto">
          <a:xfrm>
            <a:off x="609600" y="0"/>
            <a:ext cx="8534400" cy="1190625"/>
          </a:xfrm>
          <a:prstGeom prst="rect">
            <a:avLst/>
          </a:prstGeom>
          <a:noFill/>
          <a:ln w="9525">
            <a:noFill/>
            <a:miter lim="800000"/>
            <a:headEnd/>
            <a:tailEnd/>
          </a:ln>
        </p:spPr>
        <p:txBody>
          <a:bodyPr>
            <a:spAutoFit/>
          </a:bodyPr>
          <a:lstStyle/>
          <a:p>
            <a:pPr algn="ctr"/>
            <a:r>
              <a:rPr lang="en-US" sz="3600">
                <a:solidFill>
                  <a:srgbClr val="002060"/>
                </a:solidFill>
              </a:rPr>
              <a:t>How Social Security </a:t>
            </a:r>
            <a:br>
              <a:rPr lang="en-US" sz="3600">
                <a:solidFill>
                  <a:srgbClr val="002060"/>
                </a:solidFill>
              </a:rPr>
            </a:br>
            <a:r>
              <a:rPr lang="en-US" sz="3600">
                <a:solidFill>
                  <a:srgbClr val="002060"/>
                </a:solidFill>
              </a:rPr>
              <a:t>Determines Your Benefit</a:t>
            </a:r>
          </a:p>
        </p:txBody>
      </p:sp>
      <p:sp>
        <p:nvSpPr>
          <p:cNvPr id="17412" name="Text Box 8"/>
          <p:cNvSpPr txBox="1">
            <a:spLocks noChangeArrowheads="1"/>
          </p:cNvSpPr>
          <p:nvPr/>
        </p:nvSpPr>
        <p:spPr bwMode="auto">
          <a:xfrm>
            <a:off x="838200" y="1371600"/>
            <a:ext cx="8077200" cy="3321050"/>
          </a:xfrm>
          <a:prstGeom prst="rect">
            <a:avLst/>
          </a:prstGeom>
          <a:noFill/>
          <a:ln w="9525">
            <a:noFill/>
            <a:miter lim="800000"/>
            <a:headEnd/>
            <a:tailEnd/>
          </a:ln>
        </p:spPr>
        <p:txBody>
          <a:bodyPr>
            <a:spAutoFit/>
          </a:bodyPr>
          <a:lstStyle/>
          <a:p>
            <a:pPr algn="ctr">
              <a:tabLst>
                <a:tab pos="685800" algn="l"/>
                <a:tab pos="1828800" algn="l"/>
              </a:tabLst>
            </a:pPr>
            <a:r>
              <a:rPr lang="en-US" sz="2800">
                <a:solidFill>
                  <a:srgbClr val="002060"/>
                </a:solidFill>
              </a:rPr>
              <a:t>Social Security benefits are based on earnings</a:t>
            </a:r>
          </a:p>
          <a:p>
            <a:pPr algn="ctr">
              <a:tabLst>
                <a:tab pos="685800" algn="l"/>
                <a:tab pos="1828800" algn="l"/>
              </a:tabLst>
            </a:pPr>
            <a:endParaRPr lang="en-US" sz="2800">
              <a:solidFill>
                <a:srgbClr val="002060"/>
              </a:solidFill>
            </a:endParaRPr>
          </a:p>
          <a:p>
            <a:pPr>
              <a:buClr>
                <a:srgbClr val="FF3300"/>
              </a:buClr>
              <a:buFont typeface="Wingdings" pitchFamily="2" charset="2"/>
              <a:buChar char="Ø"/>
              <a:tabLst>
                <a:tab pos="685800" algn="l"/>
                <a:tab pos="1828800" algn="l"/>
              </a:tabLst>
            </a:pPr>
            <a:r>
              <a:rPr lang="en-US" u="sng">
                <a:solidFill>
                  <a:srgbClr val="002060"/>
                </a:solidFill>
              </a:rPr>
              <a:t>Step 1 </a:t>
            </a:r>
            <a:r>
              <a:rPr lang="en-US">
                <a:solidFill>
                  <a:srgbClr val="002060"/>
                </a:solidFill>
              </a:rPr>
              <a:t>-Your wages are adjusted for changes in wage levels 	       over time</a:t>
            </a:r>
          </a:p>
          <a:p>
            <a:pPr>
              <a:spcBef>
                <a:spcPct val="75000"/>
              </a:spcBef>
              <a:buClr>
                <a:srgbClr val="FF3300"/>
              </a:buClr>
              <a:buFont typeface="Wingdings" pitchFamily="2" charset="2"/>
              <a:buChar char="Ø"/>
              <a:tabLst>
                <a:tab pos="685800" algn="l"/>
                <a:tab pos="1828800" algn="l"/>
              </a:tabLst>
            </a:pPr>
            <a:r>
              <a:rPr lang="en-US" u="sng">
                <a:solidFill>
                  <a:srgbClr val="002060"/>
                </a:solidFill>
              </a:rPr>
              <a:t>Step 2 </a:t>
            </a:r>
            <a:r>
              <a:rPr lang="en-US">
                <a:solidFill>
                  <a:srgbClr val="002060"/>
                </a:solidFill>
              </a:rPr>
              <a:t>-Find the monthly average of your 35 highest 		       earnings years</a:t>
            </a:r>
          </a:p>
          <a:p>
            <a:pPr>
              <a:spcBef>
                <a:spcPct val="75000"/>
              </a:spcBef>
              <a:buClr>
                <a:srgbClr val="FF3300"/>
              </a:buClr>
              <a:buFont typeface="Wingdings" pitchFamily="2" charset="2"/>
              <a:buChar char="Ø"/>
              <a:tabLst>
                <a:tab pos="685800" algn="l"/>
                <a:tab pos="1828800" algn="l"/>
              </a:tabLst>
            </a:pPr>
            <a:r>
              <a:rPr lang="en-US" u="sng">
                <a:solidFill>
                  <a:srgbClr val="002060"/>
                </a:solidFill>
              </a:rPr>
              <a:t>Step 3 </a:t>
            </a:r>
            <a:r>
              <a:rPr lang="en-US">
                <a:solidFill>
                  <a:srgbClr val="002060"/>
                </a:solidFill>
              </a:rPr>
              <a:t>-Result is “average indexed monthly earnings”</a:t>
            </a:r>
            <a:endParaRPr lang="en-US" sz="3200">
              <a:solidFill>
                <a:srgbClr val="002060"/>
              </a:solidFill>
            </a:endParaRPr>
          </a:p>
        </p:txBody>
      </p:sp>
      <p:sp>
        <p:nvSpPr>
          <p:cNvPr id="17413" name="Line 17"/>
          <p:cNvSpPr>
            <a:spLocks noChangeShapeType="1"/>
          </p:cNvSpPr>
          <p:nvPr/>
        </p:nvSpPr>
        <p:spPr bwMode="auto">
          <a:xfrm>
            <a:off x="1066800" y="1219200"/>
            <a:ext cx="7696200" cy="0"/>
          </a:xfrm>
          <a:prstGeom prst="line">
            <a:avLst/>
          </a:prstGeom>
          <a:noFill/>
          <a:ln w="57150" cmpd="thinThick">
            <a:solidFill>
              <a:srgbClr val="FF3300"/>
            </a:solidFill>
            <a:round/>
            <a:headEnd/>
            <a:tailEnd/>
          </a:ln>
        </p:spPr>
        <p:txBody>
          <a:bodyPr>
            <a:spAutoFit/>
          </a:bodyPr>
          <a:lstStyle/>
          <a:p>
            <a:endParaRPr lang="en-US"/>
          </a:p>
        </p:txBody>
      </p:sp>
      <p:sp>
        <p:nvSpPr>
          <p:cNvPr id="17414" name="Line 20"/>
          <p:cNvSpPr>
            <a:spLocks noChangeShapeType="1"/>
          </p:cNvSpPr>
          <p:nvPr/>
        </p:nvSpPr>
        <p:spPr bwMode="auto">
          <a:xfrm rot="5400000">
            <a:off x="-3923506" y="2780506"/>
            <a:ext cx="9220200" cy="1588"/>
          </a:xfrm>
          <a:prstGeom prst="line">
            <a:avLst/>
          </a:prstGeom>
          <a:noFill/>
          <a:ln w="76200" cmpd="tri">
            <a:solidFill>
              <a:srgbClr val="FF2B15"/>
            </a:solidFill>
            <a:round/>
            <a:headEnd/>
            <a:tailEnd/>
          </a:ln>
        </p:spPr>
        <p:txBody>
          <a:bodyPr/>
          <a:lstStyle/>
          <a:p>
            <a:endParaRPr lang="en-US"/>
          </a:p>
        </p:txBody>
      </p:sp>
      <p:sp>
        <p:nvSpPr>
          <p:cNvPr id="17415" name="Rectangle 21"/>
          <p:cNvSpPr>
            <a:spLocks noChangeArrowheads="1"/>
          </p:cNvSpPr>
          <p:nvPr/>
        </p:nvSpPr>
        <p:spPr bwMode="auto">
          <a:xfrm rot="5400000">
            <a:off x="-4267200" y="4267200"/>
            <a:ext cx="9144000" cy="609600"/>
          </a:xfrm>
          <a:prstGeom prst="rect">
            <a:avLst/>
          </a:prstGeom>
          <a:solidFill>
            <a:srgbClr val="002060"/>
          </a:solidFill>
          <a:ln w="9525">
            <a:noFill/>
            <a:miter lim="800000"/>
            <a:headEnd/>
            <a:tailEnd/>
          </a:ln>
        </p:spPr>
        <p:txBody>
          <a:bodyPr wrap="none" anchor="ctr"/>
          <a:lstStyle/>
          <a:p>
            <a:endParaRPr lang="en-US"/>
          </a:p>
        </p:txBody>
      </p:sp>
      <p:sp>
        <p:nvSpPr>
          <p:cNvPr id="17416" name="Rectangle 22"/>
          <p:cNvSpPr>
            <a:spLocks noChangeArrowheads="1"/>
          </p:cNvSpPr>
          <p:nvPr/>
        </p:nvSpPr>
        <p:spPr bwMode="auto">
          <a:xfrm>
            <a:off x="609600" y="6667500"/>
            <a:ext cx="9144000" cy="190500"/>
          </a:xfrm>
          <a:prstGeom prst="rect">
            <a:avLst/>
          </a:prstGeom>
          <a:solidFill>
            <a:srgbClr val="FF2B15"/>
          </a:solidFill>
          <a:ln w="9525">
            <a:solidFill>
              <a:srgbClr val="FF2B15"/>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44450"/>
            <a:ext cx="8458200" cy="641350"/>
          </a:xfrm>
          <a:prstGeom prst="rect">
            <a:avLst/>
          </a:prstGeom>
          <a:noFill/>
          <a:ln w="9525" algn="ctr">
            <a:noFill/>
            <a:miter lim="800000"/>
            <a:headEnd/>
            <a:tailEnd/>
          </a:ln>
        </p:spPr>
        <p:txBody>
          <a:bodyPr>
            <a:spAutoFit/>
          </a:bodyPr>
          <a:lstStyle/>
          <a:p>
            <a:pPr algn="ctr"/>
            <a:r>
              <a:rPr lang="en-US" sz="3600">
                <a:solidFill>
                  <a:srgbClr val="002060"/>
                </a:solidFill>
              </a:rPr>
              <a:t>Use the Retirement Estimator</a:t>
            </a:r>
          </a:p>
        </p:txBody>
      </p:sp>
      <p:sp>
        <p:nvSpPr>
          <p:cNvPr id="18435" name="Text Box 5"/>
          <p:cNvSpPr txBox="1">
            <a:spLocks noChangeArrowheads="1"/>
          </p:cNvSpPr>
          <p:nvPr/>
        </p:nvSpPr>
        <p:spPr bwMode="auto">
          <a:xfrm>
            <a:off x="685800" y="5943600"/>
            <a:ext cx="8458200" cy="519113"/>
          </a:xfrm>
          <a:prstGeom prst="rect">
            <a:avLst/>
          </a:prstGeom>
          <a:noFill/>
          <a:ln w="9525" algn="ctr">
            <a:noFill/>
            <a:miter lim="800000"/>
            <a:headEnd/>
            <a:tailEnd/>
          </a:ln>
        </p:spPr>
        <p:txBody>
          <a:bodyPr>
            <a:spAutoFit/>
          </a:bodyPr>
          <a:lstStyle/>
          <a:p>
            <a:pPr algn="ctr"/>
            <a:r>
              <a:rPr lang="en-US" sz="2800">
                <a:solidFill>
                  <a:srgbClr val="3366FF"/>
                </a:solidFill>
              </a:rPr>
              <a:t>www.socialsecurity.gov/estimator</a:t>
            </a:r>
          </a:p>
        </p:txBody>
      </p:sp>
      <p:sp>
        <p:nvSpPr>
          <p:cNvPr id="18436" name="Rectangle 9"/>
          <p:cNvSpPr>
            <a:spLocks noChangeArrowheads="1"/>
          </p:cNvSpPr>
          <p:nvPr/>
        </p:nvSpPr>
        <p:spPr bwMode="auto">
          <a:xfrm>
            <a:off x="762000" y="1644650"/>
            <a:ext cx="4038600" cy="3305175"/>
          </a:xfrm>
          <a:prstGeom prst="rect">
            <a:avLst/>
          </a:prstGeom>
          <a:noFill/>
          <a:ln w="9525" algn="ctr">
            <a:noFill/>
            <a:miter lim="800000"/>
            <a:headEnd/>
            <a:tailEnd/>
          </a:ln>
        </p:spPr>
        <p:txBody>
          <a:bodyPr>
            <a:spAutoFit/>
          </a:bodyPr>
          <a:lstStyle/>
          <a:p>
            <a:pPr>
              <a:spcBef>
                <a:spcPct val="40000"/>
              </a:spcBef>
              <a:buClr>
                <a:srgbClr val="FF3300"/>
              </a:buClr>
              <a:buFont typeface="Wingdings" pitchFamily="2" charset="2"/>
              <a:buChar char="Ø"/>
            </a:pPr>
            <a:r>
              <a:rPr lang="en-US">
                <a:solidFill>
                  <a:srgbClr val="002060"/>
                </a:solidFill>
              </a:rPr>
              <a:t>Convenient, secure, and </a:t>
            </a:r>
            <a:br>
              <a:rPr lang="en-US">
                <a:solidFill>
                  <a:srgbClr val="002060"/>
                </a:solidFill>
              </a:rPr>
            </a:br>
            <a:r>
              <a:rPr lang="en-US">
                <a:solidFill>
                  <a:srgbClr val="002060"/>
                </a:solidFill>
              </a:rPr>
              <a:t>   quick financial planning </a:t>
            </a:r>
            <a:br>
              <a:rPr lang="en-US">
                <a:solidFill>
                  <a:srgbClr val="002060"/>
                </a:solidFill>
              </a:rPr>
            </a:br>
            <a:r>
              <a:rPr lang="en-US">
                <a:solidFill>
                  <a:srgbClr val="002060"/>
                </a:solidFill>
              </a:rPr>
              <a:t>   tool</a:t>
            </a:r>
          </a:p>
          <a:p>
            <a:pPr>
              <a:spcBef>
                <a:spcPct val="40000"/>
              </a:spcBef>
              <a:buClr>
                <a:srgbClr val="FF3300"/>
              </a:buClr>
              <a:buFont typeface="Wingdings" pitchFamily="2" charset="2"/>
              <a:buChar char="Ø"/>
            </a:pPr>
            <a:r>
              <a:rPr lang="en-US">
                <a:solidFill>
                  <a:srgbClr val="002060"/>
                </a:solidFill>
              </a:rPr>
              <a:t>Immediate and accurate </a:t>
            </a:r>
            <a:br>
              <a:rPr lang="en-US">
                <a:solidFill>
                  <a:srgbClr val="002060"/>
                </a:solidFill>
              </a:rPr>
            </a:br>
            <a:r>
              <a:rPr lang="en-US">
                <a:solidFill>
                  <a:srgbClr val="002060"/>
                </a:solidFill>
              </a:rPr>
              <a:t>   benefit estimates</a:t>
            </a:r>
          </a:p>
          <a:p>
            <a:pPr>
              <a:spcBef>
                <a:spcPct val="40000"/>
              </a:spcBef>
              <a:buClr>
                <a:srgbClr val="FF3300"/>
              </a:buClr>
              <a:buFont typeface="Wingdings" pitchFamily="2" charset="2"/>
              <a:buChar char="Ø"/>
            </a:pPr>
            <a:r>
              <a:rPr lang="en-US">
                <a:solidFill>
                  <a:srgbClr val="002060"/>
                </a:solidFill>
              </a:rPr>
              <a:t>Lets you create “What if” </a:t>
            </a:r>
            <a:br>
              <a:rPr lang="en-US">
                <a:solidFill>
                  <a:srgbClr val="002060"/>
                </a:solidFill>
              </a:rPr>
            </a:br>
            <a:r>
              <a:rPr lang="en-US">
                <a:solidFill>
                  <a:srgbClr val="002060"/>
                </a:solidFill>
              </a:rPr>
              <a:t>   scenarios based on </a:t>
            </a:r>
            <a:br>
              <a:rPr lang="en-US">
                <a:solidFill>
                  <a:srgbClr val="002060"/>
                </a:solidFill>
              </a:rPr>
            </a:br>
            <a:r>
              <a:rPr lang="en-US">
                <a:solidFill>
                  <a:srgbClr val="002060"/>
                </a:solidFill>
              </a:rPr>
              <a:t>   different ages and earnings</a:t>
            </a:r>
          </a:p>
        </p:txBody>
      </p:sp>
      <p:sp>
        <p:nvSpPr>
          <p:cNvPr id="18437" name="Line 10"/>
          <p:cNvSpPr>
            <a:spLocks noChangeShapeType="1"/>
          </p:cNvSpPr>
          <p:nvPr/>
        </p:nvSpPr>
        <p:spPr bwMode="auto">
          <a:xfrm>
            <a:off x="1066800" y="685800"/>
            <a:ext cx="7696200" cy="0"/>
          </a:xfrm>
          <a:prstGeom prst="line">
            <a:avLst/>
          </a:prstGeom>
          <a:noFill/>
          <a:ln w="57150" cmpd="thinThick">
            <a:solidFill>
              <a:srgbClr val="FF3300"/>
            </a:solidFill>
            <a:round/>
            <a:headEnd/>
            <a:tailEnd/>
          </a:ln>
        </p:spPr>
        <p:txBody>
          <a:bodyPr>
            <a:spAutoFit/>
          </a:bodyPr>
          <a:lstStyle/>
          <a:p>
            <a:endParaRPr lang="en-US"/>
          </a:p>
        </p:txBody>
      </p:sp>
      <p:pic>
        <p:nvPicPr>
          <p:cNvPr id="18438" name="Picture 12" descr="RetirementEstimatorScree"/>
          <p:cNvPicPr>
            <a:picLocks noChangeAspect="1" noChangeArrowheads="1"/>
          </p:cNvPicPr>
          <p:nvPr/>
        </p:nvPicPr>
        <p:blipFill>
          <a:blip r:embed="rId3" cstate="print"/>
          <a:srcRect/>
          <a:stretch>
            <a:fillRect/>
          </a:stretch>
        </p:blipFill>
        <p:spPr bwMode="auto">
          <a:xfrm>
            <a:off x="4724400" y="1143000"/>
            <a:ext cx="4191000" cy="4343400"/>
          </a:xfrm>
          <a:prstGeom prst="rect">
            <a:avLst/>
          </a:prstGeom>
          <a:noFill/>
          <a:ln w="57150">
            <a:solidFill>
              <a:srgbClr val="DDDDDD"/>
            </a:solid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050" name="Object 35"/>
          <p:cNvGraphicFramePr>
            <a:graphicFrameLocks noChangeAspect="1"/>
          </p:cNvGraphicFramePr>
          <p:nvPr/>
        </p:nvGraphicFramePr>
        <p:xfrm>
          <a:off x="685800" y="1143000"/>
          <a:ext cx="8382000" cy="5632450"/>
        </p:xfrm>
        <a:graphic>
          <a:graphicData uri="http://schemas.openxmlformats.org/presentationml/2006/ole">
            <p:oleObj spid="_x0000_s2050" r:id="rId4" imgW="8382727" imgH="5627096" progId="Excel.Chart.8">
              <p:embed/>
            </p:oleObj>
          </a:graphicData>
        </a:graphic>
      </p:graphicFrame>
      <p:sp>
        <p:nvSpPr>
          <p:cNvPr id="2051" name="Text Box 9"/>
          <p:cNvSpPr txBox="1">
            <a:spLocks noChangeArrowheads="1"/>
          </p:cNvSpPr>
          <p:nvPr/>
        </p:nvSpPr>
        <p:spPr bwMode="auto">
          <a:xfrm>
            <a:off x="685800" y="0"/>
            <a:ext cx="8458200" cy="1066800"/>
          </a:xfrm>
          <a:prstGeom prst="rect">
            <a:avLst/>
          </a:prstGeom>
          <a:noFill/>
          <a:ln w="9525">
            <a:noFill/>
            <a:miter lim="800000"/>
            <a:headEnd/>
            <a:tailEnd/>
          </a:ln>
        </p:spPr>
        <p:txBody>
          <a:bodyPr>
            <a:spAutoFit/>
          </a:bodyPr>
          <a:lstStyle/>
          <a:p>
            <a:pPr algn="ctr"/>
            <a:r>
              <a:rPr lang="en-US" sz="3200">
                <a:solidFill>
                  <a:srgbClr val="002060"/>
                </a:solidFill>
              </a:rPr>
              <a:t>What You Can Expect </a:t>
            </a:r>
            <a:br>
              <a:rPr lang="en-US" sz="3200">
                <a:solidFill>
                  <a:srgbClr val="002060"/>
                </a:solidFill>
              </a:rPr>
            </a:br>
            <a:r>
              <a:rPr lang="en-US" sz="3200">
                <a:solidFill>
                  <a:srgbClr val="002060"/>
                </a:solidFill>
              </a:rPr>
              <a:t>at Full Retirement Age</a:t>
            </a:r>
          </a:p>
        </p:txBody>
      </p:sp>
      <p:sp>
        <p:nvSpPr>
          <p:cNvPr id="2052" name="Line 31"/>
          <p:cNvSpPr>
            <a:spLocks noChangeShapeType="1"/>
          </p:cNvSpPr>
          <p:nvPr/>
        </p:nvSpPr>
        <p:spPr bwMode="auto">
          <a:xfrm>
            <a:off x="1066800" y="1066800"/>
            <a:ext cx="7696200" cy="0"/>
          </a:xfrm>
          <a:prstGeom prst="line">
            <a:avLst/>
          </a:prstGeom>
          <a:noFill/>
          <a:ln w="57150" cmpd="thinThick">
            <a:solidFill>
              <a:srgbClr val="FF3300"/>
            </a:solidFill>
            <a:round/>
            <a:headEnd/>
            <a:tailEnd/>
          </a:ln>
        </p:spPr>
        <p:txBody>
          <a:bodyPr>
            <a:spAutoFit/>
          </a:bodyPr>
          <a:lstStyle/>
          <a:p>
            <a:endParaRPr lang="en-US"/>
          </a:p>
        </p:txBody>
      </p:sp>
      <p:sp>
        <p:nvSpPr>
          <p:cNvPr id="2053" name="Text Box 36"/>
          <p:cNvSpPr txBox="1">
            <a:spLocks noChangeArrowheads="1"/>
          </p:cNvSpPr>
          <p:nvPr/>
        </p:nvSpPr>
        <p:spPr bwMode="auto">
          <a:xfrm>
            <a:off x="2514600" y="2057400"/>
            <a:ext cx="83820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56%</a:t>
            </a:r>
          </a:p>
        </p:txBody>
      </p:sp>
      <p:sp>
        <p:nvSpPr>
          <p:cNvPr id="2054" name="Text Box 37"/>
          <p:cNvSpPr txBox="1">
            <a:spLocks noChangeArrowheads="1"/>
          </p:cNvSpPr>
          <p:nvPr/>
        </p:nvSpPr>
        <p:spPr bwMode="auto">
          <a:xfrm>
            <a:off x="4114800" y="2971800"/>
            <a:ext cx="91440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41%</a:t>
            </a:r>
          </a:p>
        </p:txBody>
      </p:sp>
      <p:sp>
        <p:nvSpPr>
          <p:cNvPr id="2055" name="Text Box 38"/>
          <p:cNvSpPr txBox="1">
            <a:spLocks noChangeArrowheads="1"/>
          </p:cNvSpPr>
          <p:nvPr/>
        </p:nvSpPr>
        <p:spPr bwMode="auto">
          <a:xfrm>
            <a:off x="5638800" y="3398838"/>
            <a:ext cx="762000" cy="427037"/>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34%</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6"/>
          <p:cNvSpPr>
            <a:spLocks noChangeArrowheads="1"/>
          </p:cNvSpPr>
          <p:nvPr/>
        </p:nvSpPr>
        <p:spPr bwMode="auto">
          <a:xfrm>
            <a:off x="1066800" y="1981200"/>
            <a:ext cx="7772400" cy="2133600"/>
          </a:xfrm>
          <a:prstGeom prst="rect">
            <a:avLst/>
          </a:prstGeom>
          <a:solidFill>
            <a:srgbClr val="F8F8F8"/>
          </a:solidFill>
          <a:ln w="9525" algn="ctr">
            <a:noFill/>
            <a:miter lim="800000"/>
            <a:headEnd/>
            <a:tailEnd/>
          </a:ln>
        </p:spPr>
        <p:txBody>
          <a:bodyPr wrap="none" anchor="ctr">
            <a:spAutoFit/>
          </a:bodyPr>
          <a:lstStyle/>
          <a:p>
            <a:endParaRPr lang="en-US"/>
          </a:p>
        </p:txBody>
      </p:sp>
      <p:sp>
        <p:nvSpPr>
          <p:cNvPr id="19459" name="Text Box 8"/>
          <p:cNvSpPr txBox="1">
            <a:spLocks noChangeArrowheads="1"/>
          </p:cNvSpPr>
          <p:nvPr/>
        </p:nvSpPr>
        <p:spPr bwMode="auto">
          <a:xfrm>
            <a:off x="685800" y="76200"/>
            <a:ext cx="8458200" cy="641350"/>
          </a:xfrm>
          <a:prstGeom prst="rect">
            <a:avLst/>
          </a:prstGeom>
          <a:noFill/>
          <a:ln w="9525">
            <a:noFill/>
            <a:miter lim="800000"/>
            <a:headEnd/>
            <a:tailEnd/>
          </a:ln>
        </p:spPr>
        <p:txBody>
          <a:bodyPr>
            <a:spAutoFit/>
          </a:bodyPr>
          <a:lstStyle/>
          <a:p>
            <a:pPr algn="ctr"/>
            <a:r>
              <a:rPr lang="en-US" sz="3600">
                <a:solidFill>
                  <a:srgbClr val="002060"/>
                </a:solidFill>
              </a:rPr>
              <a:t>You Can Work &amp; Still Receive Benefits</a:t>
            </a:r>
          </a:p>
        </p:txBody>
      </p:sp>
      <p:sp>
        <p:nvSpPr>
          <p:cNvPr id="37912" name="Rectangle 24"/>
          <p:cNvSpPr>
            <a:spLocks noChangeArrowheads="1"/>
          </p:cNvSpPr>
          <p:nvPr/>
        </p:nvSpPr>
        <p:spPr bwMode="auto">
          <a:xfrm>
            <a:off x="304800" y="3276600"/>
            <a:ext cx="8458200" cy="3654425"/>
          </a:xfrm>
          <a:prstGeom prst="rect">
            <a:avLst/>
          </a:prstGeom>
          <a:noFill/>
          <a:ln w="9525" algn="ctr">
            <a:noFill/>
            <a:miter lim="800000"/>
            <a:headEnd/>
            <a:tailEnd/>
          </a:ln>
          <a:effectLst>
            <a:outerShdw dist="28398" dir="12393903" algn="ctr" rotWithShape="0">
              <a:schemeClr val="tx1">
                <a:alpha val="50000"/>
              </a:schemeClr>
            </a:outerShdw>
          </a:effectLst>
        </p:spPr>
        <p:txBody>
          <a:bodyPr wrap="none" anchor="ctr">
            <a:spAutoFit/>
          </a:bodyPr>
          <a:lstStyle/>
          <a:p>
            <a:pPr>
              <a:defRPr/>
            </a:pPr>
            <a:endParaRPr lang="en-US"/>
          </a:p>
        </p:txBody>
      </p:sp>
      <p:sp>
        <p:nvSpPr>
          <p:cNvPr id="19461" name="Rectangle 29"/>
          <p:cNvSpPr>
            <a:spLocks noChangeArrowheads="1"/>
          </p:cNvSpPr>
          <p:nvPr/>
        </p:nvSpPr>
        <p:spPr bwMode="auto">
          <a:xfrm>
            <a:off x="1066800" y="914400"/>
            <a:ext cx="7772400" cy="1066800"/>
          </a:xfrm>
          <a:prstGeom prst="rect">
            <a:avLst/>
          </a:prstGeom>
          <a:solidFill>
            <a:srgbClr val="DDDDDD">
              <a:alpha val="50195"/>
            </a:srgbClr>
          </a:solidFill>
          <a:ln w="9525" algn="ctr">
            <a:noFill/>
            <a:miter lim="800000"/>
            <a:headEnd/>
            <a:tailEnd/>
          </a:ln>
        </p:spPr>
        <p:txBody>
          <a:bodyPr anchor="ctr">
            <a:spAutoFit/>
          </a:bodyPr>
          <a:lstStyle/>
          <a:p>
            <a:endParaRPr lang="en-US"/>
          </a:p>
        </p:txBody>
      </p:sp>
      <p:sp>
        <p:nvSpPr>
          <p:cNvPr id="19462" name="Text Box 32"/>
          <p:cNvSpPr txBox="1">
            <a:spLocks noChangeArrowheads="1"/>
          </p:cNvSpPr>
          <p:nvPr/>
        </p:nvSpPr>
        <p:spPr bwMode="auto">
          <a:xfrm>
            <a:off x="1066800" y="914400"/>
            <a:ext cx="7772400" cy="3054350"/>
          </a:xfrm>
          <a:prstGeom prst="rect">
            <a:avLst/>
          </a:prstGeom>
          <a:noFill/>
          <a:ln w="9525" algn="ctr">
            <a:noFill/>
            <a:miter lim="800000"/>
            <a:headEnd/>
            <a:tailEnd/>
          </a:ln>
        </p:spPr>
        <p:txBody>
          <a:bodyPr>
            <a:spAutoFit/>
          </a:bodyPr>
          <a:lstStyle/>
          <a:p>
            <a:pPr>
              <a:tabLst>
                <a:tab pos="1143000" algn="ctr"/>
                <a:tab pos="3657600" algn="ctr"/>
                <a:tab pos="6235700" algn="ctr"/>
              </a:tabLst>
            </a:pPr>
            <a:r>
              <a:rPr lang="en-US" sz="1800">
                <a:solidFill>
                  <a:srgbClr val="002060"/>
                </a:solidFill>
              </a:rPr>
              <a:t>	</a:t>
            </a:r>
            <a:r>
              <a:rPr lang="en-US" sz="2000">
                <a:solidFill>
                  <a:srgbClr val="002060"/>
                </a:solidFill>
              </a:rPr>
              <a:t>	</a:t>
            </a:r>
            <a:r>
              <a:rPr lang="en-US" sz="2000" u="sng">
                <a:solidFill>
                  <a:srgbClr val="002060"/>
                </a:solidFill>
              </a:rPr>
              <a:t>You Can</a:t>
            </a:r>
            <a:r>
              <a:rPr lang="en-US" sz="2000">
                <a:solidFill>
                  <a:srgbClr val="002060"/>
                </a:solidFill>
              </a:rPr>
              <a:t>	</a:t>
            </a:r>
            <a:r>
              <a:rPr lang="en-US" sz="2000" u="sng">
                <a:solidFill>
                  <a:srgbClr val="002060"/>
                </a:solidFill>
              </a:rPr>
              <a:t>If  You Make More,</a:t>
            </a:r>
          </a:p>
          <a:p>
            <a:pPr>
              <a:tabLst>
                <a:tab pos="1143000" algn="ctr"/>
                <a:tab pos="3657600" algn="ctr"/>
                <a:tab pos="6235700" algn="ctr"/>
              </a:tabLst>
            </a:pPr>
            <a:r>
              <a:rPr lang="en-US" sz="2000">
                <a:solidFill>
                  <a:srgbClr val="002060"/>
                </a:solidFill>
              </a:rPr>
              <a:t>	</a:t>
            </a:r>
            <a:r>
              <a:rPr lang="en-US" sz="2000" u="sng">
                <a:solidFill>
                  <a:srgbClr val="002060"/>
                </a:solidFill>
              </a:rPr>
              <a:t>If You Are</a:t>
            </a:r>
            <a:r>
              <a:rPr lang="en-US" sz="2000">
                <a:solidFill>
                  <a:srgbClr val="002060"/>
                </a:solidFill>
              </a:rPr>
              <a:t>	</a:t>
            </a:r>
            <a:r>
              <a:rPr lang="en-US" sz="2000" u="sng">
                <a:solidFill>
                  <a:srgbClr val="002060"/>
                </a:solidFill>
              </a:rPr>
              <a:t>Make Up To</a:t>
            </a:r>
            <a:r>
              <a:rPr lang="en-US" sz="2000">
                <a:solidFill>
                  <a:srgbClr val="002060"/>
                </a:solidFill>
              </a:rPr>
              <a:t>	</a:t>
            </a:r>
            <a:r>
              <a:rPr lang="en-US" sz="2000" u="sng">
                <a:solidFill>
                  <a:srgbClr val="002060"/>
                </a:solidFill>
              </a:rPr>
              <a:t>Some Benefits Will</a:t>
            </a:r>
          </a:p>
          <a:p>
            <a:pPr>
              <a:tabLst>
                <a:tab pos="1143000" algn="ctr"/>
                <a:tab pos="3657600" algn="ctr"/>
                <a:tab pos="6235700" algn="ctr"/>
              </a:tabLst>
            </a:pPr>
            <a:r>
              <a:rPr lang="en-US" sz="2000">
                <a:solidFill>
                  <a:srgbClr val="002060"/>
                </a:solidFill>
              </a:rPr>
              <a:t>			</a:t>
            </a:r>
            <a:r>
              <a:rPr lang="en-US" sz="2000" u="sng">
                <a:solidFill>
                  <a:srgbClr val="002060"/>
                </a:solidFill>
              </a:rPr>
              <a:t>Be Withheld</a:t>
            </a:r>
          </a:p>
          <a:p>
            <a:pPr>
              <a:tabLst>
                <a:tab pos="1143000" algn="ctr"/>
                <a:tab pos="3657600" algn="ctr"/>
                <a:tab pos="6235700" algn="ctr"/>
              </a:tabLst>
            </a:pPr>
            <a:endParaRPr lang="en-US" sz="1000" u="sng">
              <a:solidFill>
                <a:srgbClr val="002060"/>
              </a:solidFill>
            </a:endParaRPr>
          </a:p>
          <a:p>
            <a:pPr>
              <a:spcBef>
                <a:spcPct val="25000"/>
              </a:spcBef>
              <a:tabLst>
                <a:tab pos="1143000" algn="ctr"/>
                <a:tab pos="3657600" algn="ctr"/>
                <a:tab pos="6235700" algn="ctr"/>
              </a:tabLst>
            </a:pPr>
            <a:r>
              <a:rPr lang="en-US" sz="1600">
                <a:solidFill>
                  <a:srgbClr val="002060"/>
                </a:solidFill>
              </a:rPr>
              <a:t>	Under Full</a:t>
            </a:r>
          </a:p>
          <a:p>
            <a:pPr>
              <a:tabLst>
                <a:tab pos="1143000" algn="ctr"/>
                <a:tab pos="3657600" algn="ctr"/>
                <a:tab pos="6235700" algn="ctr"/>
              </a:tabLst>
            </a:pPr>
            <a:r>
              <a:rPr lang="en-US" sz="1600">
                <a:solidFill>
                  <a:srgbClr val="002060"/>
                </a:solidFill>
              </a:rPr>
              <a:t>	Retirement Age	</a:t>
            </a:r>
            <a:r>
              <a:rPr lang="en-US" sz="1600" baseline="30000">
                <a:solidFill>
                  <a:srgbClr val="002060"/>
                </a:solidFill>
              </a:rPr>
              <a:t>$</a:t>
            </a:r>
            <a:r>
              <a:rPr lang="en-US" sz="1600">
                <a:solidFill>
                  <a:srgbClr val="002060"/>
                </a:solidFill>
              </a:rPr>
              <a:t>14,160/yr. (</a:t>
            </a:r>
            <a:r>
              <a:rPr lang="en-US" sz="1600" baseline="30000">
                <a:solidFill>
                  <a:srgbClr val="002060"/>
                </a:solidFill>
              </a:rPr>
              <a:t>$</a:t>
            </a:r>
            <a:r>
              <a:rPr lang="en-US" sz="1600">
                <a:solidFill>
                  <a:srgbClr val="002060"/>
                </a:solidFill>
              </a:rPr>
              <a:t>1,180/mo.)	</a:t>
            </a:r>
            <a:r>
              <a:rPr lang="en-US" sz="1600" baseline="30000">
                <a:solidFill>
                  <a:srgbClr val="002060"/>
                </a:solidFill>
              </a:rPr>
              <a:t>$</a:t>
            </a:r>
            <a:r>
              <a:rPr lang="en-US" sz="1600">
                <a:solidFill>
                  <a:srgbClr val="002060"/>
                </a:solidFill>
              </a:rPr>
              <a:t>1 for every </a:t>
            </a:r>
            <a:r>
              <a:rPr lang="en-US" sz="1600" baseline="30000">
                <a:solidFill>
                  <a:srgbClr val="002060"/>
                </a:solidFill>
              </a:rPr>
              <a:t>$</a:t>
            </a:r>
            <a:r>
              <a:rPr lang="en-US" sz="1600">
                <a:solidFill>
                  <a:srgbClr val="002060"/>
                </a:solidFill>
              </a:rPr>
              <a:t>2</a:t>
            </a:r>
          </a:p>
          <a:p>
            <a:pPr>
              <a:spcBef>
                <a:spcPct val="50000"/>
              </a:spcBef>
              <a:tabLst>
                <a:tab pos="1143000" algn="ctr"/>
                <a:tab pos="3657600" algn="ctr"/>
                <a:tab pos="6235700" algn="ctr"/>
              </a:tabLst>
            </a:pPr>
            <a:r>
              <a:rPr lang="en-US" sz="1600">
                <a:solidFill>
                  <a:srgbClr val="002060"/>
                </a:solidFill>
              </a:rPr>
              <a:t>	The Year Full Retirement</a:t>
            </a:r>
          </a:p>
          <a:p>
            <a:pPr>
              <a:tabLst>
                <a:tab pos="1143000" algn="ctr"/>
                <a:tab pos="3657600" algn="ctr"/>
                <a:tab pos="6235700" algn="ctr"/>
              </a:tabLst>
            </a:pPr>
            <a:r>
              <a:rPr lang="en-US" sz="1600">
                <a:solidFill>
                  <a:srgbClr val="002060"/>
                </a:solidFill>
              </a:rPr>
              <a:t>	Age is Reached	</a:t>
            </a:r>
            <a:r>
              <a:rPr lang="en-US" sz="1600" baseline="30000">
                <a:solidFill>
                  <a:srgbClr val="002060"/>
                </a:solidFill>
              </a:rPr>
              <a:t>$</a:t>
            </a:r>
            <a:r>
              <a:rPr lang="en-US" sz="1600">
                <a:solidFill>
                  <a:srgbClr val="002060"/>
                </a:solidFill>
              </a:rPr>
              <a:t>37,680/yr. (</a:t>
            </a:r>
            <a:r>
              <a:rPr lang="en-US" sz="1600" baseline="30000">
                <a:solidFill>
                  <a:srgbClr val="002060"/>
                </a:solidFill>
              </a:rPr>
              <a:t>$</a:t>
            </a:r>
            <a:r>
              <a:rPr lang="en-US" sz="1600">
                <a:solidFill>
                  <a:srgbClr val="002060"/>
                </a:solidFill>
              </a:rPr>
              <a:t>3,140/mo.)	</a:t>
            </a:r>
            <a:r>
              <a:rPr lang="en-US" sz="1600" baseline="30000">
                <a:solidFill>
                  <a:srgbClr val="002060"/>
                </a:solidFill>
              </a:rPr>
              <a:t>$</a:t>
            </a:r>
            <a:r>
              <a:rPr lang="en-US" sz="1600">
                <a:solidFill>
                  <a:srgbClr val="002060"/>
                </a:solidFill>
              </a:rPr>
              <a:t>1 for every </a:t>
            </a:r>
            <a:r>
              <a:rPr lang="en-US" sz="1600" baseline="30000">
                <a:solidFill>
                  <a:srgbClr val="002060"/>
                </a:solidFill>
              </a:rPr>
              <a:t>$</a:t>
            </a:r>
            <a:r>
              <a:rPr lang="en-US" sz="1600">
                <a:solidFill>
                  <a:srgbClr val="002060"/>
                </a:solidFill>
              </a:rPr>
              <a:t>3</a:t>
            </a:r>
          </a:p>
          <a:p>
            <a:pPr>
              <a:tabLst>
                <a:tab pos="1143000" algn="ctr"/>
                <a:tab pos="3657600" algn="ctr"/>
                <a:tab pos="6235700" algn="ctr"/>
              </a:tabLst>
            </a:pPr>
            <a:endParaRPr lang="en-US" sz="1600">
              <a:solidFill>
                <a:srgbClr val="002060"/>
              </a:solidFill>
            </a:endParaRPr>
          </a:p>
          <a:p>
            <a:pPr>
              <a:tabLst>
                <a:tab pos="1143000" algn="ctr"/>
                <a:tab pos="3657600" algn="ctr"/>
                <a:tab pos="6235700" algn="ctr"/>
              </a:tabLst>
            </a:pPr>
            <a:r>
              <a:rPr lang="en-US" sz="1600">
                <a:solidFill>
                  <a:srgbClr val="002060"/>
                </a:solidFill>
              </a:rPr>
              <a:t>Month of Full Retirement</a:t>
            </a:r>
          </a:p>
          <a:p>
            <a:pPr>
              <a:tabLst>
                <a:tab pos="1143000" algn="ctr"/>
                <a:tab pos="3657600" algn="ctr"/>
                <a:tab pos="6235700" algn="ctr"/>
              </a:tabLst>
            </a:pPr>
            <a:r>
              <a:rPr lang="en-US" sz="1600">
                <a:solidFill>
                  <a:srgbClr val="002060"/>
                </a:solidFill>
              </a:rPr>
              <a:t>         Age and Above	No Limit	No Limit</a:t>
            </a:r>
          </a:p>
        </p:txBody>
      </p:sp>
      <p:sp>
        <p:nvSpPr>
          <p:cNvPr id="19463" name="Line 35"/>
          <p:cNvSpPr>
            <a:spLocks noChangeShapeType="1"/>
          </p:cNvSpPr>
          <p:nvPr/>
        </p:nvSpPr>
        <p:spPr bwMode="auto">
          <a:xfrm>
            <a:off x="1066800" y="685800"/>
            <a:ext cx="7696200" cy="0"/>
          </a:xfrm>
          <a:prstGeom prst="line">
            <a:avLst/>
          </a:prstGeom>
          <a:noFill/>
          <a:ln w="57150" cmpd="thinThick">
            <a:solidFill>
              <a:srgbClr val="FF3300"/>
            </a:solidFill>
            <a:round/>
            <a:headEnd/>
            <a:tailEnd/>
          </a:ln>
        </p:spPr>
        <p:txBody>
          <a:bodyPr>
            <a:spAutoFit/>
          </a:bodyPr>
          <a:lstStyle/>
          <a:p>
            <a:endParaRPr lang="en-US"/>
          </a:p>
        </p:txBody>
      </p:sp>
      <p:pic>
        <p:nvPicPr>
          <p:cNvPr id="19464" name="Picture 39" descr="95829202"/>
          <p:cNvPicPr>
            <a:picLocks noChangeAspect="1" noChangeArrowheads="1"/>
          </p:cNvPicPr>
          <p:nvPr/>
        </p:nvPicPr>
        <p:blipFill>
          <a:blip r:embed="rId3" cstate="print"/>
          <a:srcRect/>
          <a:stretch>
            <a:fillRect/>
          </a:stretch>
        </p:blipFill>
        <p:spPr bwMode="auto">
          <a:xfrm>
            <a:off x="1143000" y="4419600"/>
            <a:ext cx="3856038" cy="1984375"/>
          </a:xfrm>
          <a:prstGeom prst="rect">
            <a:avLst/>
          </a:prstGeom>
          <a:noFill/>
          <a:ln w="57150">
            <a:solidFill>
              <a:srgbClr val="DDDDDD"/>
            </a:solidFill>
            <a:miter lim="800000"/>
            <a:headEnd/>
            <a:tailEnd/>
          </a:ln>
        </p:spPr>
      </p:pic>
      <p:sp>
        <p:nvSpPr>
          <p:cNvPr id="19465" name="Text Box 40"/>
          <p:cNvSpPr txBox="1">
            <a:spLocks noChangeArrowheads="1"/>
          </p:cNvSpPr>
          <p:nvPr/>
        </p:nvSpPr>
        <p:spPr bwMode="auto">
          <a:xfrm>
            <a:off x="5410200" y="4389438"/>
            <a:ext cx="3352800" cy="2014537"/>
          </a:xfrm>
          <a:prstGeom prst="rect">
            <a:avLst/>
          </a:prstGeom>
          <a:noFill/>
          <a:ln w="9525" algn="ctr">
            <a:noFill/>
            <a:miter lim="800000"/>
            <a:headEnd/>
            <a:tailEnd/>
          </a:ln>
        </p:spPr>
        <p:txBody>
          <a:bodyPr>
            <a:spAutoFit/>
          </a:bodyPr>
          <a:lstStyle/>
          <a:p>
            <a:pPr>
              <a:spcBef>
                <a:spcPct val="50000"/>
              </a:spcBef>
            </a:pPr>
            <a:r>
              <a:rPr lang="en-US" sz="1800">
                <a:solidFill>
                  <a:srgbClr val="000066"/>
                </a:solidFill>
              </a:rPr>
              <a:t>Note: If some of your retirement benefits are withheld because of your earnings, your benefits will be increased starting at your full retirement age to take into account those months in which benefits were withheld.</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066800" y="1066800"/>
            <a:ext cx="8077200" cy="4186238"/>
          </a:xfrm>
          <a:prstGeom prst="rect">
            <a:avLst/>
          </a:prstGeom>
          <a:noFill/>
          <a:ln w="9525">
            <a:noFill/>
            <a:miter lim="800000"/>
            <a:headEnd/>
            <a:tailEnd/>
          </a:ln>
        </p:spPr>
        <p:txBody>
          <a:bodyPr>
            <a:spAutoFit/>
          </a:bodyPr>
          <a:lstStyle/>
          <a:p>
            <a:pPr marL="342900" indent="-342900">
              <a:spcBef>
                <a:spcPct val="50000"/>
              </a:spcBef>
              <a:buClr>
                <a:srgbClr val="FA1200"/>
              </a:buClr>
              <a:buFont typeface="Wingdings" pitchFamily="2" charset="2"/>
              <a:buChar char="Ø"/>
            </a:pPr>
            <a:r>
              <a:rPr lang="en-US" sz="2800">
                <a:solidFill>
                  <a:srgbClr val="000066"/>
                </a:solidFill>
                <a:cs typeface="Arial" pitchFamily="34" charset="0"/>
              </a:rPr>
              <a:t>Apply online at </a:t>
            </a:r>
            <a:r>
              <a:rPr lang="en-US" sz="2800">
                <a:solidFill>
                  <a:srgbClr val="3366FF"/>
                </a:solidFill>
                <a:cs typeface="Arial" pitchFamily="34" charset="0"/>
              </a:rPr>
              <a:t>www.socialsecurity.gov</a:t>
            </a:r>
            <a:r>
              <a:rPr lang="en-US" sz="2800">
                <a:solidFill>
                  <a:srgbClr val="0070C0"/>
                </a:solidFill>
                <a:cs typeface="Arial" pitchFamily="34" charset="0"/>
              </a:rPr>
              <a:t/>
            </a:r>
            <a:br>
              <a:rPr lang="en-US" sz="2800">
                <a:solidFill>
                  <a:srgbClr val="0070C0"/>
                </a:solidFill>
                <a:cs typeface="Arial" pitchFamily="34" charset="0"/>
              </a:rPr>
            </a:br>
            <a:r>
              <a:rPr lang="en-US" sz="2800">
                <a:solidFill>
                  <a:srgbClr val="000066"/>
                </a:solidFill>
                <a:cs typeface="Arial" pitchFamily="34" charset="0"/>
              </a:rPr>
              <a:t>It is the most convenient way to apply; </a:t>
            </a:r>
            <a:br>
              <a:rPr lang="en-US" sz="2800">
                <a:solidFill>
                  <a:srgbClr val="000066"/>
                </a:solidFill>
                <a:cs typeface="Arial" pitchFamily="34" charset="0"/>
              </a:rPr>
            </a:br>
            <a:endParaRPr lang="en-US" sz="2800">
              <a:solidFill>
                <a:srgbClr val="000066"/>
              </a:solidFill>
              <a:cs typeface="Arial" pitchFamily="34" charset="0"/>
            </a:endParaRPr>
          </a:p>
          <a:p>
            <a:pPr marL="342900" indent="-342900">
              <a:spcBef>
                <a:spcPct val="50000"/>
              </a:spcBef>
              <a:buClr>
                <a:srgbClr val="FA1200"/>
              </a:buClr>
              <a:buFont typeface="Wingdings" pitchFamily="2" charset="2"/>
              <a:buChar char="Ø"/>
            </a:pPr>
            <a:r>
              <a:rPr lang="en-US" sz="2800">
                <a:solidFill>
                  <a:srgbClr val="000066"/>
                </a:solidFill>
                <a:cs typeface="Arial" pitchFamily="34" charset="0"/>
              </a:rPr>
              <a:t>Call Social Security to schedule an appointment 1-800-772-1213 (TTY 1-800-325-0778); or</a:t>
            </a:r>
            <a:br>
              <a:rPr lang="en-US" sz="2800">
                <a:solidFill>
                  <a:srgbClr val="000066"/>
                </a:solidFill>
                <a:cs typeface="Arial" pitchFamily="34" charset="0"/>
              </a:rPr>
            </a:br>
            <a:endParaRPr lang="en-US" sz="2800">
              <a:solidFill>
                <a:srgbClr val="000066"/>
              </a:solidFill>
              <a:cs typeface="Arial" pitchFamily="34" charset="0"/>
            </a:endParaRPr>
          </a:p>
          <a:p>
            <a:pPr marL="342900" indent="-342900">
              <a:spcBef>
                <a:spcPct val="50000"/>
              </a:spcBef>
              <a:buClr>
                <a:srgbClr val="FA1200"/>
              </a:buClr>
              <a:buFont typeface="Wingdings" pitchFamily="2" charset="2"/>
              <a:buChar char="Ø"/>
            </a:pPr>
            <a:r>
              <a:rPr lang="en-US" sz="2800">
                <a:solidFill>
                  <a:srgbClr val="000066"/>
                </a:solidFill>
                <a:cs typeface="Arial" pitchFamily="34" charset="0"/>
              </a:rPr>
              <a:t>Apply at your local Social Security office.</a:t>
            </a:r>
          </a:p>
          <a:p>
            <a:pPr marL="1257300" lvl="2" indent="-342900" algn="ctr">
              <a:spcBef>
                <a:spcPct val="50000"/>
              </a:spcBef>
              <a:buClr>
                <a:srgbClr val="FA1200"/>
              </a:buClr>
              <a:buFont typeface="Wingdings" pitchFamily="2" charset="2"/>
              <a:buNone/>
            </a:pPr>
            <a:endParaRPr lang="en-US" sz="2800">
              <a:solidFill>
                <a:srgbClr val="000066"/>
              </a:solidFill>
              <a:cs typeface="Arial" pitchFamily="34" charset="0"/>
            </a:endParaRPr>
          </a:p>
        </p:txBody>
      </p:sp>
      <p:sp>
        <p:nvSpPr>
          <p:cNvPr id="20483" name="Text Box 3"/>
          <p:cNvSpPr txBox="1">
            <a:spLocks noChangeArrowheads="1"/>
          </p:cNvSpPr>
          <p:nvPr/>
        </p:nvSpPr>
        <p:spPr bwMode="auto">
          <a:xfrm>
            <a:off x="685800" y="0"/>
            <a:ext cx="8382000" cy="646113"/>
          </a:xfrm>
          <a:prstGeom prst="rect">
            <a:avLst/>
          </a:prstGeom>
          <a:noFill/>
          <a:ln w="9525">
            <a:noFill/>
            <a:miter lim="800000"/>
            <a:headEnd/>
            <a:tailEnd/>
          </a:ln>
        </p:spPr>
        <p:txBody>
          <a:bodyPr>
            <a:spAutoFit/>
          </a:bodyPr>
          <a:lstStyle/>
          <a:p>
            <a:pPr algn="ctr">
              <a:spcBef>
                <a:spcPct val="50000"/>
              </a:spcBef>
            </a:pPr>
            <a:r>
              <a:rPr lang="en-US" sz="3600">
                <a:solidFill>
                  <a:srgbClr val="000066"/>
                </a:solidFill>
              </a:rPr>
              <a:t>How Do I Apply for Retirement Benefits?</a:t>
            </a:r>
          </a:p>
        </p:txBody>
      </p:sp>
      <p:sp>
        <p:nvSpPr>
          <p:cNvPr id="20484" name="Line 6"/>
          <p:cNvSpPr>
            <a:spLocks noChangeShapeType="1"/>
          </p:cNvSpPr>
          <p:nvPr/>
        </p:nvSpPr>
        <p:spPr bwMode="auto">
          <a:xfrm>
            <a:off x="1066800" y="685800"/>
            <a:ext cx="7696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76200"/>
            <a:ext cx="9144000" cy="641350"/>
          </a:xfrm>
          <a:prstGeom prst="rect">
            <a:avLst/>
          </a:prstGeom>
          <a:noFill/>
          <a:ln w="9525" algn="ctr">
            <a:noFill/>
            <a:miter lim="800000"/>
            <a:headEnd/>
            <a:tailEnd/>
          </a:ln>
        </p:spPr>
        <p:txBody>
          <a:bodyPr>
            <a:spAutoFit/>
          </a:bodyPr>
          <a:lstStyle/>
          <a:p>
            <a:pPr algn="ctr"/>
            <a:r>
              <a:rPr lang="en-US" sz="3600">
                <a:solidFill>
                  <a:srgbClr val="002060"/>
                </a:solidFill>
              </a:rPr>
              <a:t>A Foundation for Planning Your Future</a:t>
            </a:r>
          </a:p>
        </p:txBody>
      </p:sp>
      <p:pic>
        <p:nvPicPr>
          <p:cNvPr id="5123" name="Picture 6" descr="Slide-4"/>
          <p:cNvPicPr>
            <a:picLocks noChangeAspect="1" noChangeArrowheads="1"/>
          </p:cNvPicPr>
          <p:nvPr/>
        </p:nvPicPr>
        <p:blipFill>
          <a:blip r:embed="rId3" cstate="print"/>
          <a:srcRect l="2061" t="7529" r="2061"/>
          <a:stretch>
            <a:fillRect/>
          </a:stretch>
        </p:blipFill>
        <p:spPr bwMode="auto">
          <a:xfrm>
            <a:off x="1524000" y="1752600"/>
            <a:ext cx="7086600" cy="3743325"/>
          </a:xfrm>
          <a:prstGeom prst="rect">
            <a:avLst/>
          </a:prstGeom>
          <a:noFill/>
          <a:ln w="9525">
            <a:noFill/>
            <a:miter lim="800000"/>
            <a:headEnd/>
            <a:tailEnd/>
          </a:ln>
        </p:spPr>
      </p:pic>
      <p:sp>
        <p:nvSpPr>
          <p:cNvPr id="5124" name="Line 10"/>
          <p:cNvSpPr>
            <a:spLocks noChangeShapeType="1"/>
          </p:cNvSpPr>
          <p:nvPr/>
        </p:nvSpPr>
        <p:spPr bwMode="auto">
          <a:xfrm>
            <a:off x="1066800" y="762000"/>
            <a:ext cx="78486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Screen shot.png"/>
          <p:cNvPicPr>
            <a:picLocks noChangeAspect="1"/>
          </p:cNvPicPr>
          <p:nvPr/>
        </p:nvPicPr>
        <p:blipFill>
          <a:blip r:embed="rId3" cstate="print"/>
          <a:srcRect/>
          <a:stretch>
            <a:fillRect/>
          </a:stretch>
        </p:blipFill>
        <p:spPr bwMode="auto">
          <a:xfrm>
            <a:off x="1981200" y="1981200"/>
            <a:ext cx="5802313" cy="4572000"/>
          </a:xfrm>
          <a:prstGeom prst="rect">
            <a:avLst/>
          </a:prstGeom>
          <a:noFill/>
          <a:ln w="9525">
            <a:noFill/>
            <a:miter lim="800000"/>
            <a:headEnd/>
            <a:tailEnd/>
          </a:ln>
        </p:spPr>
      </p:pic>
      <p:sp>
        <p:nvSpPr>
          <p:cNvPr id="21507" name="Rectangle 3"/>
          <p:cNvSpPr>
            <a:spLocks noGrp="1" noChangeArrowheads="1"/>
          </p:cNvSpPr>
          <p:nvPr>
            <p:ph type="body" idx="1"/>
          </p:nvPr>
        </p:nvSpPr>
        <p:spPr bwMode="auto">
          <a:xfrm>
            <a:off x="762000" y="0"/>
            <a:ext cx="8382000" cy="606425"/>
          </a:xfr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lnSpc>
                <a:spcPct val="90000"/>
              </a:lnSpc>
              <a:buFontTx/>
              <a:buNone/>
            </a:pPr>
            <a:r>
              <a:rPr lang="en-US" sz="3600" b="1" smtClean="0">
                <a:solidFill>
                  <a:srgbClr val="000066"/>
                </a:solidFill>
                <a:latin typeface="Times New Roman" pitchFamily="18" charset="0"/>
              </a:rPr>
              <a:t>Applying for Retirement Benefits</a:t>
            </a:r>
          </a:p>
        </p:txBody>
      </p:sp>
      <p:sp>
        <p:nvSpPr>
          <p:cNvPr id="21508" name="Line 9"/>
          <p:cNvSpPr>
            <a:spLocks noChangeShapeType="1"/>
          </p:cNvSpPr>
          <p:nvPr/>
        </p:nvSpPr>
        <p:spPr bwMode="auto">
          <a:xfrm>
            <a:off x="1066800" y="685800"/>
            <a:ext cx="7696200" cy="0"/>
          </a:xfrm>
          <a:prstGeom prst="line">
            <a:avLst/>
          </a:prstGeom>
          <a:noFill/>
          <a:ln w="57150" cmpd="thinThick">
            <a:solidFill>
              <a:srgbClr val="FF3300"/>
            </a:solidFill>
            <a:round/>
            <a:headEnd/>
            <a:tailEnd/>
          </a:ln>
        </p:spPr>
        <p:txBody>
          <a:bodyPr>
            <a:spAutoFit/>
          </a:bodyPr>
          <a:lstStyle/>
          <a:p>
            <a:endParaRPr lang="en-US"/>
          </a:p>
        </p:txBody>
      </p:sp>
      <p:sp>
        <p:nvSpPr>
          <p:cNvPr id="21509" name="Text Box 11"/>
          <p:cNvSpPr txBox="1">
            <a:spLocks noChangeArrowheads="1"/>
          </p:cNvSpPr>
          <p:nvPr/>
        </p:nvSpPr>
        <p:spPr bwMode="auto">
          <a:xfrm>
            <a:off x="990600" y="762000"/>
            <a:ext cx="7772400" cy="1200150"/>
          </a:xfrm>
          <a:prstGeom prst="rect">
            <a:avLst/>
          </a:prstGeom>
          <a:noFill/>
          <a:ln w="9525" algn="ctr">
            <a:noFill/>
            <a:miter lim="800000"/>
            <a:headEnd/>
            <a:tailEnd/>
          </a:ln>
        </p:spPr>
        <p:txBody>
          <a:bodyPr>
            <a:spAutoFit/>
          </a:bodyPr>
          <a:lstStyle/>
          <a:p>
            <a:pPr algn="ctr">
              <a:spcBef>
                <a:spcPct val="50000"/>
              </a:spcBef>
            </a:pPr>
            <a:r>
              <a:rPr lang="en-US">
                <a:solidFill>
                  <a:srgbClr val="000066"/>
                </a:solidFill>
              </a:rPr>
              <a:t>You can apply online for Retirement Benefits by visiting </a:t>
            </a:r>
            <a:r>
              <a:rPr lang="en-US">
                <a:solidFill>
                  <a:srgbClr val="3366FF"/>
                </a:solidFill>
              </a:rPr>
              <a:t>www.socialsecurity.gov</a:t>
            </a:r>
            <a:r>
              <a:rPr lang="en-US">
                <a:solidFill>
                  <a:srgbClr val="000066"/>
                </a:solidFill>
              </a:rPr>
              <a:t> and then clicking on</a:t>
            </a:r>
            <a:br>
              <a:rPr lang="en-US">
                <a:solidFill>
                  <a:srgbClr val="000066"/>
                </a:solidFill>
              </a:rPr>
            </a:br>
            <a:r>
              <a:rPr lang="en-US">
                <a:solidFill>
                  <a:srgbClr val="000066"/>
                </a:solidFill>
              </a:rPr>
              <a:t> “Retirement/Medicare”</a:t>
            </a:r>
          </a:p>
        </p:txBody>
      </p:sp>
      <p:sp>
        <p:nvSpPr>
          <p:cNvPr id="21510" name="Rectangle 8"/>
          <p:cNvSpPr>
            <a:spLocks noChangeArrowheads="1"/>
          </p:cNvSpPr>
          <p:nvPr/>
        </p:nvSpPr>
        <p:spPr bwMode="auto">
          <a:xfrm>
            <a:off x="4038600" y="2895600"/>
            <a:ext cx="1905000" cy="215900"/>
          </a:xfrm>
          <a:prstGeom prst="rect">
            <a:avLst/>
          </a:prstGeom>
          <a:noFill/>
          <a:ln w="44450" algn="ctr">
            <a:solidFill>
              <a:srgbClr val="FF3300"/>
            </a:solidFill>
            <a:round/>
            <a:headEnd/>
            <a:tailEnd/>
          </a:ln>
        </p:spPr>
        <p:txBody>
          <a:bodyPr>
            <a:spAutoFit/>
          </a:bodyPr>
          <a:lstStyle/>
          <a:p>
            <a:endParaRPr lang="en-US" sz="800"/>
          </a:p>
        </p:txBody>
      </p:sp>
      <p:cxnSp>
        <p:nvCxnSpPr>
          <p:cNvPr id="21511" name="Straight Arrow Connector 9"/>
          <p:cNvCxnSpPr>
            <a:cxnSpLocks noChangeShapeType="1"/>
          </p:cNvCxnSpPr>
          <p:nvPr/>
        </p:nvCxnSpPr>
        <p:spPr bwMode="auto">
          <a:xfrm rot="10800000" flipV="1">
            <a:off x="6096000" y="3048000"/>
            <a:ext cx="2667000" cy="0"/>
          </a:xfrm>
          <a:prstGeom prst="straightConnector1">
            <a:avLst/>
          </a:prstGeom>
          <a:noFill/>
          <a:ln w="57150" algn="ctr">
            <a:solidFill>
              <a:srgbClr val="FF3300"/>
            </a:solidFill>
            <a:round/>
            <a:headEnd/>
            <a:tailEnd type="arrow" w="med" len="med"/>
          </a:ln>
        </p:spPr>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62000" y="0"/>
            <a:ext cx="8382000" cy="606425"/>
          </a:xfrm>
          <a:prstGeom prst="rect">
            <a:avLst/>
          </a:prstGeom>
          <a:noFill/>
          <a:ln>
            <a:miter lim="800000"/>
            <a:headEnd/>
            <a:tailEnd/>
          </a:ln>
        </p:spPr>
        <p:txBody>
          <a:bodyPr/>
          <a:lstStyle/>
          <a:p>
            <a:pPr algn="ctr">
              <a:lnSpc>
                <a:spcPct val="90000"/>
              </a:lnSpc>
              <a:spcBef>
                <a:spcPct val="20000"/>
              </a:spcBef>
              <a:defRPr/>
            </a:pPr>
            <a:r>
              <a:rPr lang="en-US" sz="3600" kern="0" dirty="0">
                <a:solidFill>
                  <a:srgbClr val="000066"/>
                </a:solidFill>
              </a:rPr>
              <a:t>Applying for Retirement Benefits</a:t>
            </a:r>
          </a:p>
        </p:txBody>
      </p:sp>
      <p:sp>
        <p:nvSpPr>
          <p:cNvPr id="22531" name="Line 9"/>
          <p:cNvSpPr>
            <a:spLocks noChangeShapeType="1"/>
          </p:cNvSpPr>
          <p:nvPr/>
        </p:nvSpPr>
        <p:spPr bwMode="auto">
          <a:xfrm>
            <a:off x="1066800" y="685800"/>
            <a:ext cx="7696200" cy="0"/>
          </a:xfrm>
          <a:prstGeom prst="line">
            <a:avLst/>
          </a:prstGeom>
          <a:noFill/>
          <a:ln w="57150" cmpd="thinThick">
            <a:solidFill>
              <a:srgbClr val="FF3300"/>
            </a:solidFill>
            <a:round/>
            <a:headEnd/>
            <a:tailEnd/>
          </a:ln>
        </p:spPr>
        <p:txBody>
          <a:bodyPr>
            <a:spAutoFit/>
          </a:bodyPr>
          <a:lstStyle/>
          <a:p>
            <a:endParaRPr lang="en-US"/>
          </a:p>
        </p:txBody>
      </p:sp>
      <p:grpSp>
        <p:nvGrpSpPr>
          <p:cNvPr id="22532" name="Group 12"/>
          <p:cNvGrpSpPr>
            <a:grpSpLocks/>
          </p:cNvGrpSpPr>
          <p:nvPr/>
        </p:nvGrpSpPr>
        <p:grpSpPr bwMode="auto">
          <a:xfrm>
            <a:off x="1168400" y="838200"/>
            <a:ext cx="7518400" cy="5638800"/>
            <a:chOff x="0" y="0"/>
            <a:chExt cx="9144000" cy="6858000"/>
          </a:xfrm>
        </p:grpSpPr>
        <p:pic>
          <p:nvPicPr>
            <p:cNvPr id="2253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lgn="ctr">
              <a:noFill/>
              <a:miter lim="800000"/>
              <a:headEnd/>
              <a:tailEnd/>
            </a:ln>
          </p:spPr>
        </p:pic>
        <p:sp>
          <p:nvSpPr>
            <p:cNvPr id="22534" name="AutoShape 6"/>
            <p:cNvSpPr>
              <a:spLocks noChangeArrowheads="1"/>
            </p:cNvSpPr>
            <p:nvPr/>
          </p:nvSpPr>
          <p:spPr bwMode="invGray">
            <a:xfrm rot="-1281513">
              <a:off x="3962400" y="5972175"/>
              <a:ext cx="2438400" cy="457200"/>
            </a:xfrm>
            <a:prstGeom prst="rightArrow">
              <a:avLst>
                <a:gd name="adj1" fmla="val 50000"/>
                <a:gd name="adj2" fmla="val 133333"/>
              </a:avLst>
            </a:prstGeom>
            <a:noFill/>
            <a:ln w="82550" algn="ctr">
              <a:solidFill>
                <a:srgbClr val="FF0000"/>
              </a:solidFill>
              <a:miter lim="800000"/>
              <a:headEnd/>
              <a:tailEnd/>
            </a:ln>
          </p:spPr>
          <p:txBody>
            <a:bodyPr wrap="none" anchor="ctr"/>
            <a:lstStyle/>
            <a:p>
              <a:endParaRPr lang="en-US"/>
            </a:p>
          </p:txBody>
        </p:sp>
        <p:sp>
          <p:nvSpPr>
            <p:cNvPr id="22535" name="Text Box 7"/>
            <p:cNvSpPr txBox="1">
              <a:spLocks noChangeArrowheads="1"/>
            </p:cNvSpPr>
            <p:nvPr/>
          </p:nvSpPr>
          <p:spPr bwMode="invGray">
            <a:xfrm flipH="1">
              <a:off x="2971800" y="1752600"/>
              <a:ext cx="663575" cy="579438"/>
            </a:xfrm>
            <a:prstGeom prst="rect">
              <a:avLst/>
            </a:prstGeom>
            <a:noFill/>
            <a:ln w="9525" algn="ctr">
              <a:noFill/>
              <a:miter lim="800000"/>
              <a:headEnd/>
              <a:tailEnd/>
            </a:ln>
          </p:spPr>
          <p:txBody>
            <a:bodyPr>
              <a:spAutoFit/>
            </a:bodyPr>
            <a:lstStyle/>
            <a:p>
              <a:pPr marL="342900" indent="-342900">
                <a:spcBef>
                  <a:spcPct val="50000"/>
                </a:spcBef>
              </a:pPr>
              <a:r>
                <a:rPr lang="en-US">
                  <a:solidFill>
                    <a:srgbClr val="FF0000"/>
                  </a:solidFill>
                  <a:latin typeface="Rockwell Extra Bold" pitchFamily="18" charset="0"/>
                </a:rPr>
                <a:t>1.</a:t>
              </a:r>
            </a:p>
          </p:txBody>
        </p:sp>
        <p:sp>
          <p:nvSpPr>
            <p:cNvPr id="22536" name="Oval 9"/>
            <p:cNvSpPr>
              <a:spLocks noChangeArrowheads="1"/>
            </p:cNvSpPr>
            <p:nvPr/>
          </p:nvSpPr>
          <p:spPr bwMode="invGray">
            <a:xfrm>
              <a:off x="381000" y="2971800"/>
              <a:ext cx="3429000" cy="609600"/>
            </a:xfrm>
            <a:prstGeom prst="ellipse">
              <a:avLst/>
            </a:prstGeom>
            <a:noFill/>
            <a:ln w="63500" algn="ctr">
              <a:solidFill>
                <a:srgbClr val="FF0000"/>
              </a:solidFill>
              <a:round/>
              <a:headEnd/>
              <a:tailEnd/>
            </a:ln>
          </p:spPr>
          <p:txBody>
            <a:bodyPr wrap="none" anchor="ctr"/>
            <a:lstStyle/>
            <a:p>
              <a:endParaRPr lang="en-US"/>
            </a:p>
          </p:txBody>
        </p:sp>
        <p:sp>
          <p:nvSpPr>
            <p:cNvPr id="22537" name="Text Box 10"/>
            <p:cNvSpPr txBox="1">
              <a:spLocks noChangeArrowheads="1"/>
            </p:cNvSpPr>
            <p:nvPr/>
          </p:nvSpPr>
          <p:spPr bwMode="invGray">
            <a:xfrm flipH="1">
              <a:off x="304800" y="2590800"/>
              <a:ext cx="685800" cy="584200"/>
            </a:xfrm>
            <a:prstGeom prst="rect">
              <a:avLst/>
            </a:prstGeom>
            <a:noFill/>
            <a:ln w="9525" algn="ctr">
              <a:noFill/>
              <a:miter lim="800000"/>
              <a:headEnd/>
              <a:tailEnd/>
            </a:ln>
          </p:spPr>
          <p:txBody>
            <a:bodyPr>
              <a:spAutoFit/>
            </a:bodyPr>
            <a:lstStyle/>
            <a:p>
              <a:pPr marL="342900" indent="-342900">
                <a:spcBef>
                  <a:spcPct val="50000"/>
                </a:spcBef>
              </a:pPr>
              <a:r>
                <a:rPr lang="en-US">
                  <a:solidFill>
                    <a:srgbClr val="FF0000"/>
                  </a:solidFill>
                  <a:latin typeface="Rockwell Extra Bold" pitchFamily="18" charset="0"/>
                  <a:cs typeface="Aharoni" pitchFamily="2" charset="-79"/>
                </a:rPr>
                <a:t>2</a:t>
              </a:r>
              <a:r>
                <a:rPr lang="en-US">
                  <a:solidFill>
                    <a:srgbClr val="FF0000"/>
                  </a:solidFill>
                </a:rPr>
                <a:t>.</a:t>
              </a:r>
            </a:p>
          </p:txBody>
        </p:sp>
        <p:sp>
          <p:nvSpPr>
            <p:cNvPr id="22538" name="Text Box 12"/>
            <p:cNvSpPr txBox="1">
              <a:spLocks noChangeArrowheads="1"/>
            </p:cNvSpPr>
            <p:nvPr/>
          </p:nvSpPr>
          <p:spPr bwMode="invGray">
            <a:xfrm flipH="1">
              <a:off x="4495800" y="5715000"/>
              <a:ext cx="663575" cy="579438"/>
            </a:xfrm>
            <a:prstGeom prst="rect">
              <a:avLst/>
            </a:prstGeom>
            <a:noFill/>
            <a:ln w="9525" algn="ctr">
              <a:noFill/>
              <a:miter lim="800000"/>
              <a:headEnd/>
              <a:tailEnd/>
            </a:ln>
          </p:spPr>
          <p:txBody>
            <a:bodyPr>
              <a:spAutoFit/>
            </a:bodyPr>
            <a:lstStyle/>
            <a:p>
              <a:pPr marL="342900" indent="-342900">
                <a:spcBef>
                  <a:spcPct val="50000"/>
                </a:spcBef>
              </a:pPr>
              <a:r>
                <a:rPr lang="en-US">
                  <a:solidFill>
                    <a:srgbClr val="FF0000"/>
                  </a:solidFill>
                  <a:latin typeface="Rockwell Extra Bold" pitchFamily="18" charset="0"/>
                </a:rPr>
                <a:t>3.</a:t>
              </a:r>
            </a:p>
          </p:txBody>
        </p:sp>
        <p:sp>
          <p:nvSpPr>
            <p:cNvPr id="22539" name="AutoShape 6"/>
            <p:cNvSpPr>
              <a:spLocks noChangeArrowheads="1"/>
            </p:cNvSpPr>
            <p:nvPr/>
          </p:nvSpPr>
          <p:spPr bwMode="invGray">
            <a:xfrm rot="212844">
              <a:off x="3592513" y="1903413"/>
              <a:ext cx="2438400" cy="457200"/>
            </a:xfrm>
            <a:prstGeom prst="rightArrow">
              <a:avLst>
                <a:gd name="adj1" fmla="val 50000"/>
                <a:gd name="adj2" fmla="val 133333"/>
              </a:avLst>
            </a:prstGeom>
            <a:noFill/>
            <a:ln w="82550" algn="ctr">
              <a:solidFill>
                <a:srgbClr val="FF0000"/>
              </a:solidFill>
              <a:miter lim="800000"/>
              <a:headEnd/>
              <a:tailEnd/>
            </a:ln>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685800" y="76200"/>
            <a:ext cx="8382000" cy="1079500"/>
          </a:xfrm>
          <a:prstGeom prst="rect">
            <a:avLst/>
          </a:prstGeom>
          <a:noFill/>
          <a:ln w="9525">
            <a:noFill/>
            <a:miter lim="800000"/>
            <a:headEnd/>
            <a:tailEnd/>
          </a:ln>
        </p:spPr>
        <p:txBody>
          <a:bodyPr>
            <a:spAutoFit/>
          </a:bodyPr>
          <a:lstStyle/>
          <a:p>
            <a:pPr algn="ctr">
              <a:lnSpc>
                <a:spcPct val="90000"/>
              </a:lnSpc>
            </a:pPr>
            <a:r>
              <a:rPr lang="en-US" sz="3600">
                <a:solidFill>
                  <a:srgbClr val="002060"/>
                </a:solidFill>
              </a:rPr>
              <a:t>What Will You Need When Applying</a:t>
            </a:r>
          </a:p>
          <a:p>
            <a:pPr algn="ctr">
              <a:lnSpc>
                <a:spcPct val="90000"/>
              </a:lnSpc>
            </a:pPr>
            <a:r>
              <a:rPr lang="en-US" sz="3600">
                <a:solidFill>
                  <a:srgbClr val="002060"/>
                </a:solidFill>
              </a:rPr>
              <a:t>for Your Social Security Benefits?</a:t>
            </a:r>
          </a:p>
        </p:txBody>
      </p:sp>
      <p:sp>
        <p:nvSpPr>
          <p:cNvPr id="23555" name="Text Box 21"/>
          <p:cNvSpPr txBox="1">
            <a:spLocks noChangeArrowheads="1"/>
          </p:cNvSpPr>
          <p:nvPr/>
        </p:nvSpPr>
        <p:spPr bwMode="auto">
          <a:xfrm>
            <a:off x="914400" y="1695450"/>
            <a:ext cx="8229600" cy="4400550"/>
          </a:xfrm>
          <a:prstGeom prst="rect">
            <a:avLst/>
          </a:prstGeom>
          <a:noFill/>
          <a:ln w="9525" algn="ctr">
            <a:noFill/>
            <a:miter lim="800000"/>
            <a:headEnd/>
            <a:tailEnd/>
          </a:ln>
        </p:spPr>
        <p:txBody>
          <a:bodyPr>
            <a:spAutoFit/>
          </a:bodyPr>
          <a:lstStyle/>
          <a:p>
            <a:pPr>
              <a:spcBef>
                <a:spcPct val="50000"/>
              </a:spcBef>
              <a:buClr>
                <a:srgbClr val="FF3300"/>
              </a:buClr>
              <a:buFont typeface="Wingdings" pitchFamily="2" charset="2"/>
              <a:buChar char="Ø"/>
              <a:tabLst>
                <a:tab pos="228600" algn="l"/>
                <a:tab pos="3429000" algn="l"/>
              </a:tabLst>
            </a:pPr>
            <a:r>
              <a:rPr lang="en-US" sz="2800">
                <a:solidFill>
                  <a:schemeClr val="bg1"/>
                </a:solidFill>
              </a:rPr>
              <a:t> </a:t>
            </a:r>
            <a:r>
              <a:rPr lang="en-US" sz="2800">
                <a:solidFill>
                  <a:srgbClr val="002060"/>
                </a:solidFill>
              </a:rPr>
              <a:t>Social Security number for each applicant</a:t>
            </a:r>
          </a:p>
          <a:p>
            <a:pPr>
              <a:spcBef>
                <a:spcPct val="50000"/>
              </a:spcBef>
              <a:buClr>
                <a:srgbClr val="FF3300"/>
              </a:buClr>
              <a:buFont typeface="Wingdings" pitchFamily="2" charset="2"/>
              <a:buChar char="Ø"/>
              <a:tabLst>
                <a:tab pos="228600" algn="l"/>
                <a:tab pos="3429000" algn="l"/>
              </a:tabLst>
            </a:pPr>
            <a:r>
              <a:rPr lang="en-US" sz="2800">
                <a:solidFill>
                  <a:srgbClr val="002060"/>
                </a:solidFill>
              </a:rPr>
              <a:t> Proof of age </a:t>
            </a:r>
            <a:r>
              <a:rPr lang="en-US" sz="1600" b="0">
                <a:solidFill>
                  <a:srgbClr val="002060"/>
                </a:solidFill>
              </a:rPr>
              <a:t>(only if date of birth allegation doesn't match Social Security records)</a:t>
            </a:r>
          </a:p>
          <a:p>
            <a:pPr>
              <a:spcBef>
                <a:spcPct val="50000"/>
              </a:spcBef>
              <a:buClr>
                <a:srgbClr val="FF3300"/>
              </a:buClr>
              <a:buFont typeface="Wingdings" pitchFamily="2" charset="2"/>
              <a:buChar char="Ø"/>
              <a:tabLst>
                <a:tab pos="228600" algn="l"/>
                <a:tab pos="3429000" algn="l"/>
              </a:tabLst>
            </a:pPr>
            <a:r>
              <a:rPr lang="en-US" sz="2800">
                <a:solidFill>
                  <a:srgbClr val="002060"/>
                </a:solidFill>
              </a:rPr>
              <a:t> Latest W-2 or self-employment tax return</a:t>
            </a:r>
          </a:p>
          <a:p>
            <a:pPr>
              <a:spcBef>
                <a:spcPct val="50000"/>
              </a:spcBef>
              <a:buClr>
                <a:srgbClr val="FF3300"/>
              </a:buClr>
              <a:buFont typeface="Wingdings" pitchFamily="2" charset="2"/>
              <a:buChar char="Ø"/>
              <a:tabLst>
                <a:tab pos="228600" algn="l"/>
                <a:tab pos="3429000" algn="l"/>
              </a:tabLst>
            </a:pPr>
            <a:r>
              <a:rPr lang="en-US" sz="2800">
                <a:solidFill>
                  <a:srgbClr val="002060"/>
                </a:solidFill>
              </a:rPr>
              <a:t> Earnings estimate</a:t>
            </a:r>
          </a:p>
          <a:p>
            <a:pPr>
              <a:spcBef>
                <a:spcPct val="50000"/>
              </a:spcBef>
              <a:buClr>
                <a:srgbClr val="FF3300"/>
              </a:buClr>
              <a:buFont typeface="Wingdings" pitchFamily="2" charset="2"/>
              <a:buChar char="Ø"/>
              <a:tabLst>
                <a:tab pos="228600" algn="l"/>
                <a:tab pos="3429000" algn="l"/>
              </a:tabLst>
            </a:pPr>
            <a:r>
              <a:rPr lang="en-US" sz="2800">
                <a:solidFill>
                  <a:srgbClr val="002060"/>
                </a:solidFill>
              </a:rPr>
              <a:t> Bank information for direct deposit</a:t>
            </a:r>
          </a:p>
          <a:p>
            <a:pPr>
              <a:spcBef>
                <a:spcPct val="50000"/>
              </a:spcBef>
              <a:buClr>
                <a:srgbClr val="FF3300"/>
              </a:buClr>
              <a:buFont typeface="Wingdings" pitchFamily="2" charset="2"/>
              <a:buChar char="Ø"/>
              <a:tabLst>
                <a:tab pos="228600" algn="l"/>
                <a:tab pos="3429000" algn="l"/>
              </a:tabLst>
            </a:pPr>
            <a:r>
              <a:rPr lang="en-US" sz="2800">
                <a:solidFill>
                  <a:srgbClr val="002060"/>
                </a:solidFill>
              </a:rPr>
              <a:t> Information about marriages/divorces</a:t>
            </a:r>
          </a:p>
          <a:p>
            <a:pPr>
              <a:spcBef>
                <a:spcPct val="50000"/>
              </a:spcBef>
              <a:buClr>
                <a:srgbClr val="FF3300"/>
              </a:buClr>
              <a:buFont typeface="Wingdings" pitchFamily="2" charset="2"/>
              <a:buChar char="Ø"/>
              <a:tabLst>
                <a:tab pos="228600" algn="l"/>
                <a:tab pos="3429000" algn="l"/>
              </a:tabLst>
            </a:pPr>
            <a:r>
              <a:rPr lang="en-US" sz="2800">
                <a:solidFill>
                  <a:srgbClr val="002060"/>
                </a:solidFill>
              </a:rPr>
              <a:t> Information about military or railroad service</a:t>
            </a:r>
          </a:p>
        </p:txBody>
      </p:sp>
      <p:sp>
        <p:nvSpPr>
          <p:cNvPr id="23556" name="Line 22"/>
          <p:cNvSpPr>
            <a:spLocks noChangeShapeType="1"/>
          </p:cNvSpPr>
          <p:nvPr/>
        </p:nvSpPr>
        <p:spPr bwMode="auto">
          <a:xfrm>
            <a:off x="1066800" y="1143000"/>
            <a:ext cx="7696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762000" y="990600"/>
            <a:ext cx="8305800" cy="4572000"/>
          </a:xfrm>
          <a:prstGeom prst="rect">
            <a:avLst/>
          </a:prstGeom>
          <a:noFill/>
          <a:ln w="12700">
            <a:noFill/>
            <a:miter lim="800000"/>
            <a:headEnd/>
            <a:tailEnd/>
          </a:ln>
        </p:spPr>
        <p:txBody>
          <a:bodyPr lIns="90488" tIns="44450" rIns="90488" bIns="44450"/>
          <a:lstStyle/>
          <a:p>
            <a:pPr marL="342900" indent="-342900" algn="ctr">
              <a:lnSpc>
                <a:spcPct val="90000"/>
              </a:lnSpc>
              <a:spcBef>
                <a:spcPct val="75000"/>
              </a:spcBef>
            </a:pPr>
            <a:r>
              <a:rPr lang="en-US" sz="2500">
                <a:solidFill>
                  <a:srgbClr val="002060"/>
                </a:solidFill>
              </a:rPr>
              <a:t>65 &amp; older</a:t>
            </a:r>
          </a:p>
          <a:p>
            <a:pPr marL="342900" indent="-342900" algn="ctr">
              <a:lnSpc>
                <a:spcPct val="90000"/>
              </a:lnSpc>
              <a:spcBef>
                <a:spcPct val="38000"/>
              </a:spcBef>
            </a:pPr>
            <a:r>
              <a:rPr lang="en-US" sz="2500" b="0">
                <a:solidFill>
                  <a:srgbClr val="002060"/>
                </a:solidFill>
              </a:rPr>
              <a:t>-or-</a:t>
            </a:r>
          </a:p>
          <a:p>
            <a:pPr marL="342900" indent="-342900" algn="ctr">
              <a:lnSpc>
                <a:spcPct val="90000"/>
              </a:lnSpc>
              <a:spcBef>
                <a:spcPct val="38000"/>
              </a:spcBef>
            </a:pPr>
            <a:r>
              <a:rPr lang="en-US" sz="2500">
                <a:solidFill>
                  <a:srgbClr val="002060"/>
                </a:solidFill>
              </a:rPr>
              <a:t>24 months after entitlement to Social Security disability benefits </a:t>
            </a:r>
          </a:p>
          <a:p>
            <a:pPr marL="342900" indent="-342900" algn="ctr">
              <a:lnSpc>
                <a:spcPct val="90000"/>
              </a:lnSpc>
              <a:spcBef>
                <a:spcPct val="38000"/>
              </a:spcBef>
            </a:pPr>
            <a:r>
              <a:rPr lang="en-US" sz="2500" b="0">
                <a:solidFill>
                  <a:srgbClr val="002060"/>
                </a:solidFill>
              </a:rPr>
              <a:t>-or-</a:t>
            </a:r>
          </a:p>
          <a:p>
            <a:pPr marL="342900" indent="-342900" algn="ctr">
              <a:lnSpc>
                <a:spcPct val="90000"/>
              </a:lnSpc>
              <a:spcBef>
                <a:spcPct val="38000"/>
              </a:spcBef>
            </a:pPr>
            <a:r>
              <a:rPr lang="en-US" sz="2500">
                <a:solidFill>
                  <a:srgbClr val="002060"/>
                </a:solidFill>
              </a:rPr>
              <a:t>Amyotrophic Lateral Sclerosis</a:t>
            </a:r>
          </a:p>
          <a:p>
            <a:pPr marL="342900" indent="-342900" algn="ctr">
              <a:lnSpc>
                <a:spcPct val="90000"/>
              </a:lnSpc>
              <a:spcBef>
                <a:spcPct val="38000"/>
              </a:spcBef>
            </a:pPr>
            <a:r>
              <a:rPr lang="en-US" sz="2500" b="0">
                <a:solidFill>
                  <a:srgbClr val="002060"/>
                </a:solidFill>
              </a:rPr>
              <a:t>-or-</a:t>
            </a:r>
          </a:p>
          <a:p>
            <a:pPr marL="342900" indent="-342900" algn="ctr">
              <a:lnSpc>
                <a:spcPct val="90000"/>
              </a:lnSpc>
              <a:spcBef>
                <a:spcPct val="38000"/>
              </a:spcBef>
            </a:pPr>
            <a:r>
              <a:rPr lang="en-US" sz="2500">
                <a:solidFill>
                  <a:srgbClr val="002060"/>
                </a:solidFill>
              </a:rPr>
              <a:t>Permanent kidney failure and receive maintenance dialysis or a kidney transplant</a:t>
            </a:r>
          </a:p>
          <a:p>
            <a:pPr marL="342900" indent="-342900" algn="ctr">
              <a:lnSpc>
                <a:spcPct val="90000"/>
              </a:lnSpc>
              <a:spcBef>
                <a:spcPct val="38000"/>
              </a:spcBef>
            </a:pPr>
            <a:r>
              <a:rPr lang="en-US" sz="2500" b="0">
                <a:solidFill>
                  <a:srgbClr val="002060"/>
                </a:solidFill>
              </a:rPr>
              <a:t>-or-</a:t>
            </a:r>
          </a:p>
          <a:p>
            <a:pPr marL="342900" indent="-342900" algn="ctr">
              <a:lnSpc>
                <a:spcPct val="90000"/>
              </a:lnSpc>
              <a:spcBef>
                <a:spcPct val="38000"/>
              </a:spcBef>
            </a:pPr>
            <a:r>
              <a:rPr lang="en-US" sz="2500">
                <a:solidFill>
                  <a:srgbClr val="002060"/>
                </a:solidFill>
              </a:rPr>
              <a:t>Exposure to Environmental Health Hazards</a:t>
            </a:r>
          </a:p>
          <a:p>
            <a:pPr marL="342900" indent="-342900" algn="ctr">
              <a:lnSpc>
                <a:spcPct val="90000"/>
              </a:lnSpc>
              <a:spcBef>
                <a:spcPct val="38000"/>
              </a:spcBef>
            </a:pPr>
            <a:r>
              <a:rPr lang="en-US" sz="2500">
                <a:solidFill>
                  <a:srgbClr val="002060"/>
                </a:solidFill>
              </a:rPr>
              <a:t>(New Legislation)</a:t>
            </a:r>
          </a:p>
        </p:txBody>
      </p:sp>
      <p:sp>
        <p:nvSpPr>
          <p:cNvPr id="24579" name="Rectangle 10"/>
          <p:cNvSpPr>
            <a:spLocks noChangeArrowheads="1"/>
          </p:cNvSpPr>
          <p:nvPr/>
        </p:nvSpPr>
        <p:spPr bwMode="auto">
          <a:xfrm>
            <a:off x="609600" y="76200"/>
            <a:ext cx="8534400" cy="641350"/>
          </a:xfrm>
          <a:prstGeom prst="rect">
            <a:avLst/>
          </a:prstGeom>
          <a:noFill/>
          <a:ln w="9525" algn="ctr">
            <a:noFill/>
            <a:miter lim="800000"/>
            <a:headEnd/>
            <a:tailEnd/>
          </a:ln>
        </p:spPr>
        <p:txBody>
          <a:bodyPr>
            <a:spAutoFit/>
          </a:bodyPr>
          <a:lstStyle/>
          <a:p>
            <a:pPr algn="ctr" eaLnBrk="0" hangingPunct="0"/>
            <a:r>
              <a:rPr lang="en-US" sz="3600">
                <a:solidFill>
                  <a:srgbClr val="002060"/>
                </a:solidFill>
              </a:rPr>
              <a:t>Who Can I Get Medicare ?</a:t>
            </a:r>
          </a:p>
        </p:txBody>
      </p:sp>
      <p:sp>
        <p:nvSpPr>
          <p:cNvPr id="24580" name="Line 14"/>
          <p:cNvSpPr>
            <a:spLocks noChangeShapeType="1"/>
          </p:cNvSpPr>
          <p:nvPr/>
        </p:nvSpPr>
        <p:spPr bwMode="auto">
          <a:xfrm>
            <a:off x="1066800" y="762000"/>
            <a:ext cx="7696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3" descr="cal"/>
          <p:cNvPicPr>
            <a:picLocks noChangeAspect="1" noChangeArrowheads="1"/>
          </p:cNvPicPr>
          <p:nvPr/>
        </p:nvPicPr>
        <p:blipFill>
          <a:blip r:embed="rId3" cstate="print"/>
          <a:srcRect/>
          <a:stretch>
            <a:fillRect/>
          </a:stretch>
        </p:blipFill>
        <p:spPr bwMode="auto">
          <a:xfrm>
            <a:off x="609600" y="2773363"/>
            <a:ext cx="8534400" cy="4084637"/>
          </a:xfrm>
          <a:prstGeom prst="rect">
            <a:avLst/>
          </a:prstGeom>
          <a:noFill/>
          <a:ln w="9525">
            <a:noFill/>
            <a:miter lim="800000"/>
            <a:headEnd/>
            <a:tailEnd/>
          </a:ln>
        </p:spPr>
      </p:pic>
      <p:sp>
        <p:nvSpPr>
          <p:cNvPr id="25603" name="Rectangle 9"/>
          <p:cNvSpPr>
            <a:spLocks noChangeArrowheads="1"/>
          </p:cNvSpPr>
          <p:nvPr/>
        </p:nvSpPr>
        <p:spPr bwMode="auto">
          <a:xfrm>
            <a:off x="685800" y="76200"/>
            <a:ext cx="8458200" cy="615950"/>
          </a:xfrm>
          <a:prstGeom prst="rect">
            <a:avLst/>
          </a:prstGeom>
          <a:noFill/>
          <a:ln w="9525" algn="ctr">
            <a:noFill/>
            <a:miter lim="800000"/>
            <a:headEnd/>
            <a:tailEnd/>
          </a:ln>
        </p:spPr>
        <p:txBody>
          <a:bodyPr>
            <a:spAutoFit/>
          </a:bodyPr>
          <a:lstStyle/>
          <a:p>
            <a:pPr algn="ctr" eaLnBrk="0" hangingPunct="0"/>
            <a:r>
              <a:rPr lang="en-US" sz="3300">
                <a:solidFill>
                  <a:srgbClr val="002060"/>
                </a:solidFill>
              </a:rPr>
              <a:t>When Can I Sign Up for Medicare Part B?</a:t>
            </a:r>
          </a:p>
        </p:txBody>
      </p:sp>
      <p:sp>
        <p:nvSpPr>
          <p:cNvPr id="25604" name="Rectangle 11"/>
          <p:cNvSpPr>
            <a:spLocks noChangeArrowheads="1"/>
          </p:cNvSpPr>
          <p:nvPr/>
        </p:nvSpPr>
        <p:spPr bwMode="auto">
          <a:xfrm>
            <a:off x="2057400" y="2209800"/>
            <a:ext cx="5562600" cy="1143000"/>
          </a:xfrm>
          <a:prstGeom prst="rect">
            <a:avLst/>
          </a:prstGeom>
          <a:noFill/>
          <a:ln w="12700">
            <a:noFill/>
            <a:miter lim="800000"/>
            <a:headEnd/>
            <a:tailEnd/>
          </a:ln>
        </p:spPr>
        <p:txBody>
          <a:bodyPr lIns="90488" tIns="44450" rIns="90488" bIns="44450" anchor="ctr"/>
          <a:lstStyle/>
          <a:p>
            <a:pPr eaLnBrk="0" hangingPunct="0">
              <a:spcBef>
                <a:spcPct val="75000"/>
              </a:spcBef>
              <a:buClr>
                <a:srgbClr val="FF3300"/>
              </a:buClr>
              <a:buFont typeface="Wingdings" pitchFamily="2" charset="2"/>
              <a:buChar char="Ø"/>
              <a:tabLst>
                <a:tab pos="2743200" algn="l"/>
              </a:tabLst>
            </a:pPr>
            <a:r>
              <a:rPr lang="en-US">
                <a:solidFill>
                  <a:srgbClr val="002060"/>
                </a:solidFill>
              </a:rPr>
              <a:t>Initial – Age 65</a:t>
            </a:r>
          </a:p>
          <a:p>
            <a:pPr>
              <a:spcBef>
                <a:spcPct val="38000"/>
              </a:spcBef>
              <a:buClr>
                <a:srgbClr val="FF3300"/>
              </a:buClr>
              <a:buFont typeface="Wingdings" pitchFamily="2" charset="2"/>
              <a:buChar char="Ø"/>
              <a:tabLst>
                <a:tab pos="2743200" algn="l"/>
              </a:tabLst>
            </a:pPr>
            <a:r>
              <a:rPr lang="en-US">
                <a:solidFill>
                  <a:srgbClr val="002060"/>
                </a:solidFill>
              </a:rPr>
              <a:t>Special – if still working</a:t>
            </a:r>
          </a:p>
          <a:p>
            <a:pPr>
              <a:spcBef>
                <a:spcPct val="38000"/>
              </a:spcBef>
              <a:buClr>
                <a:srgbClr val="FF3300"/>
              </a:buClr>
              <a:buFont typeface="Wingdings" pitchFamily="2" charset="2"/>
              <a:buChar char="Ø"/>
              <a:tabLst>
                <a:tab pos="2743200" algn="l"/>
              </a:tabLst>
            </a:pPr>
            <a:r>
              <a:rPr lang="en-US">
                <a:solidFill>
                  <a:srgbClr val="002060"/>
                </a:solidFill>
              </a:rPr>
              <a:t>General – January-March</a:t>
            </a:r>
            <a:endParaRPr lang="en-US" sz="3200">
              <a:solidFill>
                <a:srgbClr val="002060"/>
              </a:solidFill>
            </a:endParaRPr>
          </a:p>
        </p:txBody>
      </p:sp>
      <p:sp>
        <p:nvSpPr>
          <p:cNvPr id="25605" name="Line 21"/>
          <p:cNvSpPr>
            <a:spLocks noChangeShapeType="1"/>
          </p:cNvSpPr>
          <p:nvPr/>
        </p:nvSpPr>
        <p:spPr bwMode="auto">
          <a:xfrm>
            <a:off x="1066800" y="762000"/>
            <a:ext cx="7696200" cy="0"/>
          </a:xfrm>
          <a:prstGeom prst="line">
            <a:avLst/>
          </a:prstGeom>
          <a:noFill/>
          <a:ln w="57150" cmpd="thinThick">
            <a:solidFill>
              <a:srgbClr val="FF3300"/>
            </a:solidFill>
            <a:round/>
            <a:headEnd/>
            <a:tailEnd/>
          </a:ln>
        </p:spPr>
        <p:txBody>
          <a:bodyPr>
            <a:spAutoFit/>
          </a:bodyPr>
          <a:lstStyle/>
          <a:p>
            <a:endParaRPr lang="en-US"/>
          </a:p>
        </p:txBody>
      </p:sp>
      <p:sp>
        <p:nvSpPr>
          <p:cNvPr id="25606" name="Rectangle 22"/>
          <p:cNvSpPr>
            <a:spLocks noChangeArrowheads="1"/>
          </p:cNvSpPr>
          <p:nvPr/>
        </p:nvSpPr>
        <p:spPr bwMode="auto">
          <a:xfrm>
            <a:off x="2057400" y="1339850"/>
            <a:ext cx="6127750" cy="641350"/>
          </a:xfrm>
          <a:prstGeom prst="rect">
            <a:avLst/>
          </a:prstGeom>
          <a:noFill/>
          <a:ln w="9525" algn="ctr">
            <a:noFill/>
            <a:miter lim="800000"/>
            <a:headEnd/>
            <a:tailEnd/>
          </a:ln>
        </p:spPr>
        <p:txBody>
          <a:bodyPr wrap="none">
            <a:spAutoFit/>
          </a:bodyPr>
          <a:lstStyle/>
          <a:p>
            <a:pPr eaLnBrk="0" hangingPunct="0">
              <a:spcBef>
                <a:spcPct val="75000"/>
              </a:spcBef>
            </a:pPr>
            <a:r>
              <a:rPr lang="en-US" sz="3600">
                <a:solidFill>
                  <a:srgbClr val="002060"/>
                </a:solidFill>
              </a:rPr>
              <a:t>Medicare Enrollment Periods:</a:t>
            </a:r>
          </a:p>
        </p:txBody>
      </p:sp>
      <p:sp>
        <p:nvSpPr>
          <p:cNvPr id="25607" name="Line 24"/>
          <p:cNvSpPr>
            <a:spLocks noChangeShapeType="1"/>
          </p:cNvSpPr>
          <p:nvPr/>
        </p:nvSpPr>
        <p:spPr bwMode="auto">
          <a:xfrm rot="5400000">
            <a:off x="-2742406" y="3428206"/>
            <a:ext cx="6858000" cy="1588"/>
          </a:xfrm>
          <a:prstGeom prst="line">
            <a:avLst/>
          </a:prstGeom>
          <a:noFill/>
          <a:ln w="76200" cmpd="tri">
            <a:solidFill>
              <a:srgbClr val="FF2B15"/>
            </a:solidFill>
            <a:round/>
            <a:headEnd/>
            <a:tailEnd/>
          </a:ln>
        </p:spPr>
        <p:txBody>
          <a:bodyPr/>
          <a:lstStyle/>
          <a:p>
            <a:endParaRPr lang="en-US"/>
          </a:p>
        </p:txBody>
      </p:sp>
      <p:sp>
        <p:nvSpPr>
          <p:cNvPr id="25608" name="Rectangle 25"/>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p:spPr>
        <p:txBody>
          <a:bodyPr wrap="none" anchor="ctr"/>
          <a:lstStyle/>
          <a:p>
            <a:endParaRPr lang="en-US"/>
          </a:p>
        </p:txBody>
      </p:sp>
      <p:sp>
        <p:nvSpPr>
          <p:cNvPr id="25609" name="Rectangle 26"/>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685800" y="0"/>
            <a:ext cx="8458200" cy="641350"/>
          </a:xfrm>
          <a:prstGeom prst="rect">
            <a:avLst/>
          </a:prstGeom>
          <a:noFill/>
          <a:ln w="9525" algn="ctr">
            <a:noFill/>
            <a:miter lim="800000"/>
            <a:headEnd/>
            <a:tailEnd/>
          </a:ln>
        </p:spPr>
        <p:txBody>
          <a:bodyPr>
            <a:spAutoFit/>
          </a:bodyPr>
          <a:lstStyle/>
          <a:p>
            <a:pPr algn="ctr" eaLnBrk="0" hangingPunct="0"/>
            <a:r>
              <a:rPr lang="en-US" sz="3600">
                <a:solidFill>
                  <a:srgbClr val="002060"/>
                </a:solidFill>
              </a:rPr>
              <a:t>Medicare Coverage</a:t>
            </a:r>
          </a:p>
        </p:txBody>
      </p:sp>
      <p:sp>
        <p:nvSpPr>
          <p:cNvPr id="26627" name="Rectangle 10"/>
          <p:cNvSpPr>
            <a:spLocks noChangeArrowheads="1"/>
          </p:cNvSpPr>
          <p:nvPr/>
        </p:nvSpPr>
        <p:spPr bwMode="auto">
          <a:xfrm>
            <a:off x="1905000" y="1981200"/>
            <a:ext cx="5715000" cy="1600200"/>
          </a:xfrm>
          <a:prstGeom prst="rect">
            <a:avLst/>
          </a:prstGeom>
          <a:noFill/>
          <a:ln w="12700">
            <a:noFill/>
            <a:miter lim="800000"/>
            <a:headEnd/>
            <a:tailEnd/>
          </a:ln>
        </p:spPr>
        <p:txBody>
          <a:bodyPr lIns="90488" tIns="44450" rIns="90488" bIns="44450"/>
          <a:lstStyle/>
          <a:p>
            <a:pPr marL="57150" indent="-57150">
              <a:spcBef>
                <a:spcPct val="20000"/>
              </a:spcBef>
            </a:pPr>
            <a:endParaRPr lang="en-US">
              <a:solidFill>
                <a:srgbClr val="00008C"/>
              </a:solidFill>
              <a:latin typeface="Arial" pitchFamily="34" charset="0"/>
            </a:endParaRPr>
          </a:p>
        </p:txBody>
      </p:sp>
      <p:sp>
        <p:nvSpPr>
          <p:cNvPr id="26628" name="Text Box 14"/>
          <p:cNvSpPr txBox="1">
            <a:spLocks noChangeArrowheads="1"/>
          </p:cNvSpPr>
          <p:nvPr/>
        </p:nvSpPr>
        <p:spPr bwMode="auto">
          <a:xfrm>
            <a:off x="1066800" y="838200"/>
            <a:ext cx="7696200" cy="6286500"/>
          </a:xfrm>
          <a:prstGeom prst="rect">
            <a:avLst/>
          </a:prstGeom>
          <a:noFill/>
          <a:ln w="9525" algn="ctr">
            <a:noFill/>
            <a:miter lim="800000"/>
            <a:headEnd/>
            <a:tailEnd/>
          </a:ln>
        </p:spPr>
        <p:txBody>
          <a:bodyPr>
            <a:spAutoFit/>
          </a:bodyPr>
          <a:lstStyle/>
          <a:p>
            <a:r>
              <a:rPr lang="en-US" u="sng" dirty="0">
                <a:solidFill>
                  <a:srgbClr val="002060"/>
                </a:solidFill>
              </a:rPr>
              <a:t>Part A - Hospital Insurance</a:t>
            </a:r>
          </a:p>
          <a:p>
            <a:pPr lvl="2" indent="-515938">
              <a:spcBef>
                <a:spcPct val="25000"/>
              </a:spcBef>
              <a:buClr>
                <a:srgbClr val="FF3300"/>
              </a:buClr>
              <a:buFont typeface="Wingdings" pitchFamily="2" charset="2"/>
              <a:buChar char="Ø"/>
            </a:pPr>
            <a:r>
              <a:rPr lang="en-US" sz="2000" dirty="0">
                <a:solidFill>
                  <a:srgbClr val="002060"/>
                </a:solidFill>
              </a:rPr>
              <a:t>Covers most inpatient hospital expenses</a:t>
            </a:r>
          </a:p>
          <a:p>
            <a:pPr lvl="2" indent="-515938">
              <a:spcBef>
                <a:spcPct val="25000"/>
              </a:spcBef>
              <a:buClr>
                <a:srgbClr val="FF3300"/>
              </a:buClr>
              <a:buFont typeface="Wingdings" pitchFamily="2" charset="2"/>
              <a:buChar char="Ø"/>
            </a:pPr>
            <a:r>
              <a:rPr lang="en-US" sz="2000" dirty="0">
                <a:solidFill>
                  <a:srgbClr val="002060"/>
                </a:solidFill>
              </a:rPr>
              <a:t>2010 Deductible </a:t>
            </a:r>
            <a:r>
              <a:rPr lang="en-US" sz="2000" baseline="30000" dirty="0" smtClean="0">
                <a:solidFill>
                  <a:srgbClr val="002060"/>
                </a:solidFill>
              </a:rPr>
              <a:t>$</a:t>
            </a:r>
            <a:r>
              <a:rPr lang="en-US" sz="2000" dirty="0" smtClean="0">
                <a:solidFill>
                  <a:srgbClr val="002060"/>
                </a:solidFill>
              </a:rPr>
              <a:t>1,132</a:t>
            </a:r>
            <a:endParaRPr lang="en-US" sz="2000" dirty="0">
              <a:solidFill>
                <a:srgbClr val="002060"/>
              </a:solidFill>
            </a:endParaRPr>
          </a:p>
          <a:p>
            <a:pPr>
              <a:spcBef>
                <a:spcPct val="75000"/>
              </a:spcBef>
            </a:pPr>
            <a:r>
              <a:rPr lang="en-US" u="sng" dirty="0">
                <a:solidFill>
                  <a:srgbClr val="002060"/>
                </a:solidFill>
              </a:rPr>
              <a:t>Part B - Medical Insurance</a:t>
            </a:r>
          </a:p>
          <a:p>
            <a:pPr lvl="2" indent="-515938">
              <a:spcBef>
                <a:spcPct val="25000"/>
              </a:spcBef>
              <a:buClr>
                <a:srgbClr val="FF3300"/>
              </a:buClr>
              <a:buFont typeface="Wingdings" pitchFamily="2" charset="2"/>
              <a:buChar char="Ø"/>
            </a:pPr>
            <a:r>
              <a:rPr lang="en-US" sz="2000" dirty="0">
                <a:solidFill>
                  <a:srgbClr val="002060"/>
                </a:solidFill>
              </a:rPr>
              <a:t>Covers 80% doctor bills &amp; other </a:t>
            </a:r>
            <a:br>
              <a:rPr lang="en-US" sz="2000" dirty="0">
                <a:solidFill>
                  <a:srgbClr val="002060"/>
                </a:solidFill>
              </a:rPr>
            </a:br>
            <a:r>
              <a:rPr lang="en-US" sz="2000" dirty="0">
                <a:solidFill>
                  <a:srgbClr val="002060"/>
                </a:solidFill>
              </a:rPr>
              <a:t>outpatient medical expenses after 1</a:t>
            </a:r>
            <a:r>
              <a:rPr lang="en-US" sz="2000" baseline="30000" dirty="0">
                <a:solidFill>
                  <a:srgbClr val="002060"/>
                </a:solidFill>
              </a:rPr>
              <a:t>st</a:t>
            </a:r>
            <a:r>
              <a:rPr lang="en-US" sz="2000" dirty="0">
                <a:solidFill>
                  <a:srgbClr val="002060"/>
                </a:solidFill>
              </a:rPr>
              <a:t> </a:t>
            </a:r>
            <a:br>
              <a:rPr lang="en-US" sz="2000" dirty="0">
                <a:solidFill>
                  <a:srgbClr val="002060"/>
                </a:solidFill>
              </a:rPr>
            </a:br>
            <a:r>
              <a:rPr lang="en-US" sz="2000" baseline="30000" dirty="0">
                <a:solidFill>
                  <a:srgbClr val="002060"/>
                </a:solidFill>
              </a:rPr>
              <a:t>$</a:t>
            </a:r>
            <a:r>
              <a:rPr lang="en-US" sz="2000" dirty="0" smtClean="0">
                <a:solidFill>
                  <a:srgbClr val="002060"/>
                </a:solidFill>
              </a:rPr>
              <a:t>162 </a:t>
            </a:r>
            <a:r>
              <a:rPr lang="en-US" sz="2000" dirty="0">
                <a:solidFill>
                  <a:srgbClr val="002060"/>
                </a:solidFill>
              </a:rPr>
              <a:t>in approved charges</a:t>
            </a:r>
          </a:p>
          <a:p>
            <a:pPr lvl="2" indent="-515938">
              <a:spcBef>
                <a:spcPct val="25000"/>
              </a:spcBef>
              <a:buClr>
                <a:srgbClr val="FF3300"/>
              </a:buClr>
              <a:buFont typeface="Wingdings" pitchFamily="2" charset="2"/>
              <a:buChar char="Ø"/>
            </a:pPr>
            <a:r>
              <a:rPr lang="en-US" sz="2000" dirty="0">
                <a:solidFill>
                  <a:srgbClr val="002060"/>
                </a:solidFill>
              </a:rPr>
              <a:t>2010 Standard Monthly Premium </a:t>
            </a:r>
            <a:r>
              <a:rPr lang="en-US" sz="2000" baseline="30000" dirty="0">
                <a:solidFill>
                  <a:srgbClr val="002060"/>
                </a:solidFill>
              </a:rPr>
              <a:t>$</a:t>
            </a:r>
            <a:r>
              <a:rPr lang="en-US" sz="2000" dirty="0" smtClean="0">
                <a:solidFill>
                  <a:srgbClr val="002060"/>
                </a:solidFill>
              </a:rPr>
              <a:t>115.40</a:t>
            </a:r>
            <a:endParaRPr lang="en-US" sz="2000" dirty="0">
              <a:solidFill>
                <a:srgbClr val="002060"/>
              </a:solidFill>
            </a:endParaRPr>
          </a:p>
          <a:p>
            <a:pPr>
              <a:spcBef>
                <a:spcPct val="75000"/>
              </a:spcBef>
              <a:buClr>
                <a:srgbClr val="BD010A"/>
              </a:buClr>
              <a:buFont typeface="Wingdings" pitchFamily="2" charset="2"/>
              <a:buNone/>
            </a:pPr>
            <a:r>
              <a:rPr lang="en-US" u="sng" dirty="0">
                <a:solidFill>
                  <a:srgbClr val="002060"/>
                </a:solidFill>
              </a:rPr>
              <a:t>Part D - Medicare Prescription Drug Plan</a:t>
            </a:r>
          </a:p>
          <a:p>
            <a:pPr lvl="2" indent="-515938">
              <a:spcBef>
                <a:spcPct val="25000"/>
              </a:spcBef>
              <a:buClr>
                <a:srgbClr val="FF3300"/>
              </a:buClr>
              <a:buFont typeface="Wingdings" pitchFamily="2" charset="2"/>
              <a:buChar char="Ø"/>
            </a:pPr>
            <a:r>
              <a:rPr lang="en-US" sz="2000" dirty="0">
                <a:solidFill>
                  <a:srgbClr val="002060"/>
                </a:solidFill>
              </a:rPr>
              <a:t>Covers a major portion of prescription drug costs for Medicare beneficiaries </a:t>
            </a:r>
          </a:p>
          <a:p>
            <a:pPr lvl="2" indent="-515938">
              <a:spcBef>
                <a:spcPct val="25000"/>
              </a:spcBef>
              <a:buClr>
                <a:srgbClr val="FF3300"/>
              </a:buClr>
              <a:buFont typeface="Wingdings" pitchFamily="2" charset="2"/>
              <a:buChar char="Ø"/>
            </a:pPr>
            <a:r>
              <a:rPr lang="en-US" sz="2000" dirty="0">
                <a:solidFill>
                  <a:srgbClr val="002060"/>
                </a:solidFill>
              </a:rPr>
              <a:t>Enroll With Medicare prescription drug provider not SSA</a:t>
            </a:r>
          </a:p>
          <a:p>
            <a:pPr lvl="2" indent="-515938">
              <a:spcBef>
                <a:spcPct val="25000"/>
              </a:spcBef>
              <a:buClr>
                <a:srgbClr val="FF3300"/>
              </a:buClr>
              <a:buFont typeface="Wingdings" pitchFamily="2" charset="2"/>
              <a:buChar char="Ø"/>
            </a:pPr>
            <a:r>
              <a:rPr lang="en-US" sz="2000" dirty="0">
                <a:solidFill>
                  <a:srgbClr val="002060"/>
                </a:solidFill>
              </a:rPr>
              <a:t>Annual enrollment period expanded beginning 2011 to October 15 through December 7</a:t>
            </a:r>
          </a:p>
          <a:p>
            <a:pPr lvl="2" indent="-515938">
              <a:spcBef>
                <a:spcPct val="25000"/>
              </a:spcBef>
              <a:buClr>
                <a:srgbClr val="BD010A"/>
              </a:buClr>
              <a:buFont typeface="Wingdings" pitchFamily="2" charset="2"/>
              <a:buNone/>
            </a:pPr>
            <a:r>
              <a:rPr lang="en-US" sz="2800" dirty="0">
                <a:solidFill>
                  <a:schemeClr val="bg1"/>
                </a:solidFill>
              </a:rPr>
              <a:t>	</a:t>
            </a:r>
          </a:p>
        </p:txBody>
      </p:sp>
      <p:sp>
        <p:nvSpPr>
          <p:cNvPr id="26629" name="Line 21"/>
          <p:cNvSpPr>
            <a:spLocks noChangeShapeType="1"/>
          </p:cNvSpPr>
          <p:nvPr/>
        </p:nvSpPr>
        <p:spPr bwMode="auto">
          <a:xfrm>
            <a:off x="1066800" y="685800"/>
            <a:ext cx="7696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9144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solidFill>
                  <a:srgbClr val="000066"/>
                </a:solidFill>
              </a:rPr>
              <a:t>Example of a Medicare Card</a:t>
            </a:r>
          </a:p>
        </p:txBody>
      </p:sp>
      <p:pic>
        <p:nvPicPr>
          <p:cNvPr id="27651" name="Picture 3" descr="MedicareCard_96834_7"/>
          <p:cNvPicPr>
            <a:picLocks noGrp="1" noChangeAspect="1" noChangeArrowheads="1"/>
          </p:cNvPicPr>
          <p:nvPr>
            <p:ph type="body" idx="1"/>
          </p:nvPr>
        </p:nvPicPr>
        <p:blipFill>
          <a:blip r:embed="rId2" cstate="print"/>
          <a:srcRect/>
          <a:stretch>
            <a:fillRect/>
          </a:stretch>
        </p:blipFill>
        <p:spPr bwMode="auto">
          <a:xfrm>
            <a:off x="1295400" y="1417638"/>
            <a:ext cx="7010400" cy="4122737"/>
          </a:xfrm>
          <a:noFill/>
          <a:ln>
            <a:miter lim="800000"/>
            <a:headEnd/>
            <a:tailEnd/>
          </a:ln>
        </p:spPr>
      </p:pic>
      <p:sp>
        <p:nvSpPr>
          <p:cNvPr id="27652" name="Line 21"/>
          <p:cNvSpPr>
            <a:spLocks noChangeShapeType="1"/>
          </p:cNvSpPr>
          <p:nvPr/>
        </p:nvSpPr>
        <p:spPr bwMode="auto">
          <a:xfrm>
            <a:off x="1066800" y="990600"/>
            <a:ext cx="7696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85800" y="0"/>
            <a:ext cx="8458200" cy="641350"/>
          </a:xfrm>
          <a:prstGeom prst="rect">
            <a:avLst/>
          </a:prstGeom>
          <a:noFill/>
          <a:ln w="9525">
            <a:noFill/>
            <a:miter lim="800000"/>
            <a:headEnd/>
            <a:tailEnd/>
          </a:ln>
        </p:spPr>
        <p:txBody>
          <a:bodyPr>
            <a:spAutoFit/>
          </a:bodyPr>
          <a:lstStyle/>
          <a:p>
            <a:pPr algn="ctr"/>
            <a:r>
              <a:rPr lang="en-US" sz="3600">
                <a:solidFill>
                  <a:srgbClr val="000066"/>
                </a:solidFill>
              </a:rPr>
              <a:t>For More Medicare Information</a:t>
            </a:r>
          </a:p>
        </p:txBody>
      </p:sp>
      <p:sp>
        <p:nvSpPr>
          <p:cNvPr id="28675" name="Text Box 3"/>
          <p:cNvSpPr txBox="1">
            <a:spLocks noChangeArrowheads="1"/>
          </p:cNvSpPr>
          <p:nvPr/>
        </p:nvSpPr>
        <p:spPr bwMode="auto">
          <a:xfrm>
            <a:off x="685800" y="1905000"/>
            <a:ext cx="8458200" cy="3140075"/>
          </a:xfrm>
          <a:prstGeom prst="rect">
            <a:avLst/>
          </a:prstGeom>
          <a:noFill/>
          <a:ln w="9525">
            <a:noFill/>
            <a:miter lim="800000"/>
            <a:headEnd/>
            <a:tailEnd/>
          </a:ln>
        </p:spPr>
        <p:txBody>
          <a:bodyPr>
            <a:spAutoFit/>
          </a:bodyPr>
          <a:lstStyle/>
          <a:p>
            <a:pPr algn="ctr"/>
            <a:r>
              <a:rPr lang="en-US" sz="6000">
                <a:solidFill>
                  <a:srgbClr val="000066"/>
                </a:solidFill>
              </a:rPr>
              <a:t>1-800-MEDICARE</a:t>
            </a:r>
          </a:p>
          <a:p>
            <a:pPr algn="ctr"/>
            <a:r>
              <a:rPr lang="en-US" sz="4800" b="0">
                <a:solidFill>
                  <a:srgbClr val="000066"/>
                </a:solidFill>
              </a:rPr>
              <a:t>(1-800-633-4227)</a:t>
            </a:r>
          </a:p>
          <a:p>
            <a:pPr algn="ctr"/>
            <a:r>
              <a:rPr lang="en-US" sz="3200" b="0">
                <a:solidFill>
                  <a:srgbClr val="000066"/>
                </a:solidFill>
              </a:rPr>
              <a:t>TTY 1-877-486-2048</a:t>
            </a:r>
          </a:p>
          <a:p>
            <a:pPr algn="ctr"/>
            <a:r>
              <a:rPr lang="en-US" sz="6000">
                <a:solidFill>
                  <a:srgbClr val="3366FF"/>
                </a:solidFill>
              </a:rPr>
              <a:t>www.medicare.gov</a:t>
            </a:r>
          </a:p>
        </p:txBody>
      </p:sp>
      <p:sp>
        <p:nvSpPr>
          <p:cNvPr id="28676" name="Line 4"/>
          <p:cNvSpPr>
            <a:spLocks noChangeShapeType="1"/>
          </p:cNvSpPr>
          <p:nvPr/>
        </p:nvSpPr>
        <p:spPr bwMode="auto">
          <a:xfrm>
            <a:off x="1066800" y="685800"/>
            <a:ext cx="7696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0" y="152400"/>
            <a:ext cx="9144000" cy="3201988"/>
          </a:xfrm>
          <a:prstGeom prst="rect">
            <a:avLst/>
          </a:prstGeom>
          <a:noFill/>
          <a:ln w="9525" algn="ctr">
            <a:noFill/>
            <a:miter lim="800000"/>
            <a:headEnd/>
            <a:tailEnd/>
          </a:ln>
          <a:effectLst/>
        </p:spPr>
        <p:txBody>
          <a:bodyPr>
            <a:spAutoFit/>
          </a:bodyPr>
          <a:lstStyle/>
          <a:p>
            <a:pPr algn="ctr">
              <a:defRPr/>
            </a:pPr>
            <a:r>
              <a:rPr lang="en-US" sz="4800" dirty="0">
                <a:solidFill>
                  <a:srgbClr val="000066"/>
                </a:solidFill>
                <a:effectLst>
                  <a:outerShdw blurRad="38100" dist="38100" dir="2700000" algn="tl">
                    <a:srgbClr val="C0C0C0"/>
                  </a:outerShdw>
                </a:effectLst>
                <a:cs typeface="Arial" charset="0"/>
              </a:rPr>
              <a:t>Visit Our Website or Call!</a:t>
            </a:r>
          </a:p>
          <a:p>
            <a:pPr algn="ctr">
              <a:spcBef>
                <a:spcPct val="100000"/>
              </a:spcBef>
              <a:defRPr/>
            </a:pPr>
            <a:r>
              <a:rPr lang="en-US" sz="3600" u="sng" dirty="0">
                <a:solidFill>
                  <a:srgbClr val="000066"/>
                </a:solidFill>
                <a:latin typeface="Arial Unicode MS" pitchFamily="34" charset="-128"/>
              </a:rPr>
              <a:t>www.socialsecurity.gov</a:t>
            </a:r>
          </a:p>
          <a:p>
            <a:pPr algn="ctr">
              <a:defRPr/>
            </a:pPr>
            <a:r>
              <a:rPr lang="en-US" b="0" dirty="0">
                <a:solidFill>
                  <a:srgbClr val="000066"/>
                </a:solidFill>
                <a:latin typeface="Arial Unicode MS" pitchFamily="34" charset="-128"/>
              </a:rPr>
              <a:t>-or-</a:t>
            </a:r>
          </a:p>
          <a:p>
            <a:pPr algn="ctr">
              <a:defRPr/>
            </a:pPr>
            <a:r>
              <a:rPr lang="en-US" sz="3600" dirty="0">
                <a:solidFill>
                  <a:srgbClr val="000066"/>
                </a:solidFill>
                <a:latin typeface="Arial Unicode MS" pitchFamily="34" charset="-128"/>
              </a:rPr>
              <a:t>1-800-772-1213</a:t>
            </a:r>
          </a:p>
          <a:p>
            <a:pPr algn="ctr">
              <a:defRPr/>
            </a:pPr>
            <a:r>
              <a:rPr lang="en-US" dirty="0">
                <a:solidFill>
                  <a:schemeClr val="bg1"/>
                </a:solidFill>
                <a:latin typeface="Arial Unicode MS" pitchFamily="34" charset="-128"/>
              </a:rPr>
              <a:t>TTY 1-800-325-0778</a:t>
            </a:r>
          </a:p>
        </p:txBody>
      </p:sp>
      <p:grpSp>
        <p:nvGrpSpPr>
          <p:cNvPr id="2" name="Group 3"/>
          <p:cNvGrpSpPr>
            <a:grpSpLocks/>
          </p:cNvGrpSpPr>
          <p:nvPr/>
        </p:nvGrpSpPr>
        <p:grpSpPr bwMode="auto">
          <a:xfrm>
            <a:off x="2590800" y="3452813"/>
            <a:ext cx="3886200" cy="3176587"/>
            <a:chOff x="1632" y="2175"/>
            <a:chExt cx="2448" cy="2001"/>
          </a:xfrm>
        </p:grpSpPr>
        <p:grpSp>
          <p:nvGrpSpPr>
            <p:cNvPr id="29700" name="Group 4"/>
            <p:cNvGrpSpPr>
              <a:grpSpLocks/>
            </p:cNvGrpSpPr>
            <p:nvPr/>
          </p:nvGrpSpPr>
          <p:grpSpPr bwMode="auto">
            <a:xfrm>
              <a:off x="1632" y="2175"/>
              <a:ext cx="2448" cy="2001"/>
              <a:chOff x="1632" y="2175"/>
              <a:chExt cx="2448" cy="2001"/>
            </a:xfrm>
          </p:grpSpPr>
          <p:pic>
            <p:nvPicPr>
              <p:cNvPr id="29702" name="Picture 5" descr="visit our website"/>
              <p:cNvPicPr>
                <a:picLocks noChangeAspect="1" noChangeArrowheads="1"/>
              </p:cNvPicPr>
              <p:nvPr/>
            </p:nvPicPr>
            <p:blipFill>
              <a:blip r:embed="rId3" cstate="print"/>
              <a:srcRect r="5556"/>
              <a:stretch>
                <a:fillRect/>
              </a:stretch>
            </p:blipFill>
            <p:spPr bwMode="auto">
              <a:xfrm>
                <a:off x="1632" y="2175"/>
                <a:ext cx="2448" cy="2001"/>
              </a:xfrm>
              <a:prstGeom prst="rect">
                <a:avLst/>
              </a:prstGeom>
              <a:noFill/>
              <a:ln w="9525">
                <a:solidFill>
                  <a:schemeClr val="bg1"/>
                </a:solidFill>
                <a:miter lim="800000"/>
                <a:headEnd/>
                <a:tailEnd/>
              </a:ln>
            </p:spPr>
          </p:pic>
          <p:pic>
            <p:nvPicPr>
              <p:cNvPr id="29703" name="Picture 6" descr="SSAwebpage2007"/>
              <p:cNvPicPr>
                <a:picLocks noChangeAspect="1" noChangeArrowheads="1"/>
              </p:cNvPicPr>
              <p:nvPr/>
            </p:nvPicPr>
            <p:blipFill>
              <a:blip r:embed="rId4" cstate="print"/>
              <a:srcRect/>
              <a:stretch>
                <a:fillRect/>
              </a:stretch>
            </p:blipFill>
            <p:spPr bwMode="auto">
              <a:xfrm>
                <a:off x="1968" y="2352"/>
                <a:ext cx="1728" cy="1200"/>
              </a:xfrm>
              <a:prstGeom prst="rect">
                <a:avLst/>
              </a:prstGeom>
              <a:noFill/>
              <a:ln w="9525">
                <a:noFill/>
                <a:miter lim="800000"/>
                <a:headEnd/>
                <a:tailEnd/>
              </a:ln>
            </p:spPr>
          </p:pic>
        </p:grpSp>
        <p:pic>
          <p:nvPicPr>
            <p:cNvPr id="29701" name="Picture 7"/>
            <p:cNvPicPr>
              <a:picLocks noChangeAspect="1" noChangeArrowheads="1"/>
            </p:cNvPicPr>
            <p:nvPr/>
          </p:nvPicPr>
          <p:blipFill>
            <a:blip r:embed="rId5" cstate="print"/>
            <a:srcRect r="2702"/>
            <a:stretch>
              <a:fillRect/>
            </a:stretch>
          </p:blipFill>
          <p:spPr bwMode="auto">
            <a:xfrm>
              <a:off x="1968" y="2337"/>
              <a:ext cx="1776" cy="1287"/>
            </a:xfrm>
            <a:prstGeom prst="rect">
              <a:avLst/>
            </a:prstGeom>
            <a:noFill/>
            <a:ln w="9525" algn="ctr">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attydukestill"/>
          <p:cNvPicPr>
            <a:picLocks noChangeAspect="1" noChangeArrowheads="1"/>
          </p:cNvPicPr>
          <p:nvPr/>
        </p:nvPicPr>
        <p:blipFill>
          <a:blip r:embed="rId3" cstate="print"/>
          <a:srcRect/>
          <a:stretch>
            <a:fillRect/>
          </a:stretch>
        </p:blipFill>
        <p:spPr bwMode="auto">
          <a:xfrm>
            <a:off x="0" y="0"/>
            <a:ext cx="91440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ext Box 18"/>
          <p:cNvSpPr txBox="1">
            <a:spLocks noGrp="1" noChangeArrowheads="1"/>
          </p:cNvSpPr>
          <p:nvPr>
            <p:ph type="title"/>
          </p:nvPr>
        </p:nvSpPr>
        <p:spPr bwMode="auto">
          <a:xfrm>
            <a:off x="685800" y="76200"/>
            <a:ext cx="84582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smtClean="0">
                <a:solidFill>
                  <a:srgbClr val="000066"/>
                </a:solidFill>
                <a:latin typeface="Times New Roman" pitchFamily="18" charset="0"/>
              </a:rPr>
              <a:t>In 2016, Social Security Will Begin Paying</a:t>
            </a:r>
            <a:br>
              <a:rPr lang="en-US" sz="2800" b="1" smtClean="0">
                <a:solidFill>
                  <a:srgbClr val="000066"/>
                </a:solidFill>
                <a:latin typeface="Times New Roman" pitchFamily="18" charset="0"/>
              </a:rPr>
            </a:br>
            <a:r>
              <a:rPr lang="en-US" sz="2800" b="1" smtClean="0">
                <a:solidFill>
                  <a:srgbClr val="000066"/>
                </a:solidFill>
                <a:latin typeface="Times New Roman" pitchFamily="18" charset="0"/>
              </a:rPr>
              <a:t>More in Benefits than is Collected in Taxes</a:t>
            </a:r>
          </a:p>
        </p:txBody>
      </p:sp>
      <p:sp>
        <p:nvSpPr>
          <p:cNvPr id="6147" name="Line 19"/>
          <p:cNvSpPr>
            <a:spLocks noChangeShapeType="1"/>
          </p:cNvSpPr>
          <p:nvPr/>
        </p:nvSpPr>
        <p:spPr bwMode="auto">
          <a:xfrm>
            <a:off x="1066800" y="1066800"/>
            <a:ext cx="7696200" cy="0"/>
          </a:xfrm>
          <a:prstGeom prst="line">
            <a:avLst/>
          </a:prstGeom>
          <a:noFill/>
          <a:ln w="57150" cmpd="thinThick">
            <a:solidFill>
              <a:srgbClr val="FF3300"/>
            </a:solidFill>
            <a:round/>
            <a:headEnd/>
            <a:tailEnd/>
          </a:ln>
        </p:spPr>
        <p:txBody>
          <a:bodyPr>
            <a:spAutoFit/>
          </a:bodyPr>
          <a:lstStyle/>
          <a:p>
            <a:endParaRPr lang="en-US"/>
          </a:p>
        </p:txBody>
      </p:sp>
      <p:pic>
        <p:nvPicPr>
          <p:cNvPr id="6148" name="Picture 23" descr="year"/>
          <p:cNvPicPr>
            <a:picLocks noChangeAspect="1" noChangeArrowheads="1"/>
          </p:cNvPicPr>
          <p:nvPr/>
        </p:nvPicPr>
        <p:blipFill>
          <a:blip r:embed="rId3" cstate="print"/>
          <a:srcRect/>
          <a:stretch>
            <a:fillRect/>
          </a:stretch>
        </p:blipFill>
        <p:spPr bwMode="auto">
          <a:xfrm>
            <a:off x="685800" y="1752600"/>
            <a:ext cx="8458200" cy="5105400"/>
          </a:xfrm>
          <a:prstGeom prst="rect">
            <a:avLst/>
          </a:prstGeom>
          <a:noFill/>
          <a:ln w="9525">
            <a:noFill/>
            <a:miter lim="800000"/>
            <a:headEnd/>
            <a:tailEnd/>
          </a:ln>
        </p:spPr>
      </p:pic>
      <p:sp>
        <p:nvSpPr>
          <p:cNvPr id="6149" name="Line 24"/>
          <p:cNvSpPr>
            <a:spLocks noChangeShapeType="1"/>
          </p:cNvSpPr>
          <p:nvPr/>
        </p:nvSpPr>
        <p:spPr bwMode="auto">
          <a:xfrm rot="5400000">
            <a:off x="-2742406" y="3428206"/>
            <a:ext cx="6858000" cy="1588"/>
          </a:xfrm>
          <a:prstGeom prst="line">
            <a:avLst/>
          </a:prstGeom>
          <a:noFill/>
          <a:ln w="76200" cmpd="tri">
            <a:solidFill>
              <a:srgbClr val="FF2B15"/>
            </a:solidFill>
            <a:round/>
            <a:headEnd/>
            <a:tailEnd/>
          </a:ln>
        </p:spPr>
        <p:txBody>
          <a:bodyPr/>
          <a:lstStyle/>
          <a:p>
            <a:endParaRPr lang="en-US"/>
          </a:p>
        </p:txBody>
      </p:sp>
      <p:sp>
        <p:nvSpPr>
          <p:cNvPr id="6150" name="Rectangle 25"/>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p:spPr>
        <p:txBody>
          <a:bodyPr wrap="none" anchor="ctr"/>
          <a:lstStyle/>
          <a:p>
            <a:endParaRPr lang="en-US"/>
          </a:p>
        </p:txBody>
      </p:sp>
      <p:sp>
        <p:nvSpPr>
          <p:cNvPr id="6151" name="Rectangle 26"/>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685800" y="0"/>
            <a:ext cx="8458200" cy="1079500"/>
          </a:xfrm>
          <a:prstGeom prst="rect">
            <a:avLst/>
          </a:prstGeom>
          <a:noFill/>
          <a:ln w="9525">
            <a:noFill/>
            <a:miter lim="800000"/>
            <a:headEnd/>
            <a:tailEnd/>
          </a:ln>
        </p:spPr>
        <p:txBody>
          <a:bodyPr>
            <a:spAutoFit/>
          </a:bodyPr>
          <a:lstStyle/>
          <a:p>
            <a:pPr algn="ctr">
              <a:lnSpc>
                <a:spcPct val="90000"/>
              </a:lnSpc>
            </a:pPr>
            <a:r>
              <a:rPr lang="en-US" sz="3600">
                <a:solidFill>
                  <a:srgbClr val="000066"/>
                </a:solidFill>
              </a:rPr>
              <a:t>Social Security Trust Funds will </a:t>
            </a:r>
            <a:br>
              <a:rPr lang="en-US" sz="3600">
                <a:solidFill>
                  <a:srgbClr val="000066"/>
                </a:solidFill>
              </a:rPr>
            </a:br>
            <a:r>
              <a:rPr lang="en-US" sz="3600">
                <a:solidFill>
                  <a:srgbClr val="000066"/>
                </a:solidFill>
              </a:rPr>
              <a:t>be Exhausted in 2037</a:t>
            </a:r>
          </a:p>
        </p:txBody>
      </p:sp>
      <p:sp>
        <p:nvSpPr>
          <p:cNvPr id="1028" name="Line 22"/>
          <p:cNvSpPr>
            <a:spLocks noChangeShapeType="1"/>
          </p:cNvSpPr>
          <p:nvPr/>
        </p:nvSpPr>
        <p:spPr bwMode="auto">
          <a:xfrm>
            <a:off x="1066800" y="1066800"/>
            <a:ext cx="7696200" cy="0"/>
          </a:xfrm>
          <a:prstGeom prst="line">
            <a:avLst/>
          </a:prstGeom>
          <a:noFill/>
          <a:ln w="57150" cmpd="thinThick">
            <a:solidFill>
              <a:srgbClr val="FF3300"/>
            </a:solidFill>
            <a:round/>
            <a:headEnd/>
            <a:tailEnd/>
          </a:ln>
        </p:spPr>
        <p:txBody>
          <a:bodyPr>
            <a:spAutoFit/>
          </a:bodyPr>
          <a:lstStyle/>
          <a:p>
            <a:endParaRPr lang="en-US"/>
          </a:p>
        </p:txBody>
      </p:sp>
      <p:sp>
        <p:nvSpPr>
          <p:cNvPr id="1029" name="Rectangle 39"/>
          <p:cNvSpPr>
            <a:spLocks noChangeArrowheads="1"/>
          </p:cNvSpPr>
          <p:nvPr/>
        </p:nvSpPr>
        <p:spPr bwMode="auto">
          <a:xfrm>
            <a:off x="3227388" y="3292475"/>
            <a:ext cx="3097212" cy="1187450"/>
          </a:xfrm>
          <a:prstGeom prst="rect">
            <a:avLst/>
          </a:prstGeom>
          <a:noFill/>
          <a:ln w="9525" algn="ctr">
            <a:noFill/>
            <a:miter lim="800000"/>
            <a:headEnd/>
            <a:tailEnd/>
          </a:ln>
        </p:spPr>
        <p:txBody>
          <a:bodyPr wrap="none">
            <a:spAutoFit/>
          </a:bodyPr>
          <a:lstStyle/>
          <a:p>
            <a:r>
              <a:rPr lang="en-US">
                <a:solidFill>
                  <a:schemeClr val="bg1"/>
                </a:solidFill>
              </a:rPr>
              <a:t>At exhaustion in 2037,</a:t>
            </a:r>
            <a:br>
              <a:rPr lang="en-US">
                <a:solidFill>
                  <a:schemeClr val="bg1"/>
                </a:solidFill>
              </a:rPr>
            </a:br>
            <a:r>
              <a:rPr lang="en-US">
                <a:solidFill>
                  <a:schemeClr val="bg1"/>
                </a:solidFill>
              </a:rPr>
              <a:t>only about 76% of </a:t>
            </a:r>
            <a:br>
              <a:rPr lang="en-US">
                <a:solidFill>
                  <a:schemeClr val="bg1"/>
                </a:solidFill>
              </a:rPr>
            </a:br>
            <a:r>
              <a:rPr lang="en-US">
                <a:solidFill>
                  <a:schemeClr val="bg1"/>
                </a:solidFill>
              </a:rPr>
              <a:t>benefits could be paid.</a:t>
            </a:r>
          </a:p>
        </p:txBody>
      </p:sp>
      <p:sp>
        <p:nvSpPr>
          <p:cNvPr id="1030" name="Text Box 41"/>
          <p:cNvSpPr txBox="1">
            <a:spLocks noChangeArrowheads="1"/>
          </p:cNvSpPr>
          <p:nvPr/>
        </p:nvSpPr>
        <p:spPr bwMode="auto">
          <a:xfrm>
            <a:off x="1905000" y="6034088"/>
            <a:ext cx="5943600" cy="519112"/>
          </a:xfrm>
          <a:prstGeom prst="rect">
            <a:avLst/>
          </a:prstGeom>
          <a:noFill/>
          <a:ln w="9525" algn="ctr">
            <a:noFill/>
            <a:miter lim="800000"/>
            <a:headEnd/>
            <a:tailEnd/>
          </a:ln>
        </p:spPr>
        <p:txBody>
          <a:bodyPr>
            <a:spAutoFit/>
          </a:bodyPr>
          <a:lstStyle/>
          <a:p>
            <a:pPr algn="ctr">
              <a:spcBef>
                <a:spcPct val="50000"/>
              </a:spcBef>
            </a:pPr>
            <a:r>
              <a:rPr lang="en-US" sz="2800" b="0">
                <a:solidFill>
                  <a:srgbClr val="000066"/>
                </a:solidFill>
              </a:rPr>
              <a:t>Calendar Year</a:t>
            </a:r>
          </a:p>
        </p:txBody>
      </p:sp>
      <p:graphicFrame>
        <p:nvGraphicFramePr>
          <p:cNvPr id="1026" name="Chart 24"/>
          <p:cNvGraphicFramePr>
            <a:graphicFrameLocks/>
          </p:cNvGraphicFramePr>
          <p:nvPr/>
        </p:nvGraphicFramePr>
        <p:xfrm>
          <a:off x="1295400" y="1360488"/>
          <a:ext cx="7010400" cy="4673600"/>
        </p:xfrm>
        <a:graphic>
          <a:graphicData uri="http://schemas.openxmlformats.org/presentationml/2006/ole">
            <p:oleObj spid="_x0000_s1026" r:id="rId4" imgW="7011008" imgH="4676037" progId="Excel.Chart.8">
              <p:embed/>
            </p:oleObj>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1" descr="87609150"/>
          <p:cNvPicPr>
            <a:picLocks noChangeAspect="1" noChangeArrowheads="1"/>
          </p:cNvPicPr>
          <p:nvPr/>
        </p:nvPicPr>
        <p:blipFill>
          <a:blip r:embed="rId3" cstate="print"/>
          <a:srcRect/>
          <a:stretch>
            <a:fillRect/>
          </a:stretch>
        </p:blipFill>
        <p:spPr bwMode="auto">
          <a:xfrm>
            <a:off x="5505450" y="1828800"/>
            <a:ext cx="3200400" cy="2574925"/>
          </a:xfrm>
          <a:prstGeom prst="rect">
            <a:avLst/>
          </a:prstGeom>
          <a:noFill/>
          <a:ln w="57150">
            <a:solidFill>
              <a:srgbClr val="DDDDDD"/>
            </a:solidFill>
            <a:miter lim="800000"/>
            <a:headEnd/>
            <a:tailEnd/>
          </a:ln>
        </p:spPr>
      </p:pic>
      <p:sp>
        <p:nvSpPr>
          <p:cNvPr id="7171" name="Text Box 8"/>
          <p:cNvSpPr txBox="1">
            <a:spLocks noChangeArrowheads="1"/>
          </p:cNvSpPr>
          <p:nvPr/>
        </p:nvSpPr>
        <p:spPr bwMode="auto">
          <a:xfrm>
            <a:off x="685800" y="0"/>
            <a:ext cx="8458200" cy="1200150"/>
          </a:xfrm>
          <a:prstGeom prst="rect">
            <a:avLst/>
          </a:prstGeom>
          <a:noFill/>
          <a:ln w="9525">
            <a:noFill/>
            <a:miter lim="800000"/>
            <a:headEnd/>
            <a:tailEnd/>
          </a:ln>
        </p:spPr>
        <p:txBody>
          <a:bodyPr>
            <a:spAutoFit/>
          </a:bodyPr>
          <a:lstStyle/>
          <a:p>
            <a:pPr algn="ctr"/>
            <a:r>
              <a:rPr lang="en-US" sz="3600">
                <a:solidFill>
                  <a:srgbClr val="002060"/>
                </a:solidFill>
              </a:rPr>
              <a:t>How Do You Qualify for </a:t>
            </a:r>
            <a:br>
              <a:rPr lang="en-US" sz="3600">
                <a:solidFill>
                  <a:srgbClr val="002060"/>
                </a:solidFill>
              </a:rPr>
            </a:br>
            <a:r>
              <a:rPr lang="en-US" sz="3600">
                <a:solidFill>
                  <a:srgbClr val="002060"/>
                </a:solidFill>
              </a:rPr>
              <a:t>Retirement Benefits?</a:t>
            </a:r>
          </a:p>
        </p:txBody>
      </p:sp>
      <p:sp>
        <p:nvSpPr>
          <p:cNvPr id="7172" name="Text Box 12"/>
          <p:cNvSpPr txBox="1">
            <a:spLocks noChangeArrowheads="1"/>
          </p:cNvSpPr>
          <p:nvPr/>
        </p:nvSpPr>
        <p:spPr bwMode="auto">
          <a:xfrm>
            <a:off x="895350" y="1371600"/>
            <a:ext cx="7639050" cy="5016500"/>
          </a:xfrm>
          <a:prstGeom prst="rect">
            <a:avLst/>
          </a:prstGeom>
          <a:noFill/>
          <a:ln w="9525">
            <a:noFill/>
            <a:miter lim="800000"/>
            <a:headEnd/>
            <a:tailEnd/>
          </a:ln>
        </p:spPr>
        <p:txBody>
          <a:bodyPr>
            <a:spAutoFit/>
          </a:bodyPr>
          <a:lstStyle/>
          <a:p>
            <a:pPr>
              <a:buClr>
                <a:srgbClr val="FF3300"/>
              </a:buClr>
              <a:buFont typeface="Wingdings" pitchFamily="2" charset="2"/>
              <a:buChar char="Ø"/>
            </a:pPr>
            <a:r>
              <a:rPr lang="en-US" sz="2800" dirty="0">
                <a:solidFill>
                  <a:srgbClr val="002060"/>
                </a:solidFill>
              </a:rPr>
              <a:t>You need to work to earn </a:t>
            </a:r>
            <a:br>
              <a:rPr lang="en-US" sz="2800" dirty="0">
                <a:solidFill>
                  <a:srgbClr val="002060"/>
                </a:solidFill>
              </a:rPr>
            </a:br>
            <a:r>
              <a:rPr lang="en-US" sz="2800" dirty="0">
                <a:solidFill>
                  <a:srgbClr val="002060"/>
                </a:solidFill>
              </a:rPr>
              <a:t>    Social Security “credits”</a:t>
            </a:r>
            <a:br>
              <a:rPr lang="en-US" sz="2800" dirty="0">
                <a:solidFill>
                  <a:srgbClr val="002060"/>
                </a:solidFill>
              </a:rPr>
            </a:br>
            <a:endParaRPr lang="en-US" sz="2800" dirty="0">
              <a:solidFill>
                <a:srgbClr val="002060"/>
              </a:solidFill>
            </a:endParaRPr>
          </a:p>
          <a:p>
            <a:pPr>
              <a:buClr>
                <a:srgbClr val="FF3300"/>
              </a:buClr>
              <a:buFont typeface="Wingdings" pitchFamily="2" charset="2"/>
              <a:buChar char="Ø"/>
            </a:pPr>
            <a:r>
              <a:rPr lang="en-US" sz="2800" dirty="0">
                <a:solidFill>
                  <a:srgbClr val="002060"/>
                </a:solidFill>
              </a:rPr>
              <a:t>Each </a:t>
            </a:r>
            <a:r>
              <a:rPr lang="en-US" sz="2800" baseline="30000" dirty="0">
                <a:solidFill>
                  <a:srgbClr val="002060"/>
                </a:solidFill>
              </a:rPr>
              <a:t>$</a:t>
            </a:r>
            <a:r>
              <a:rPr lang="en-US" sz="2800" dirty="0">
                <a:solidFill>
                  <a:srgbClr val="002060"/>
                </a:solidFill>
              </a:rPr>
              <a:t>1,120 in earnings</a:t>
            </a:r>
            <a:br>
              <a:rPr lang="en-US" sz="2800" dirty="0">
                <a:solidFill>
                  <a:srgbClr val="002060"/>
                </a:solidFill>
              </a:rPr>
            </a:br>
            <a:r>
              <a:rPr lang="en-US" sz="2800" dirty="0">
                <a:solidFill>
                  <a:srgbClr val="002060"/>
                </a:solidFill>
              </a:rPr>
              <a:t>    gives you one credit</a:t>
            </a:r>
          </a:p>
          <a:p>
            <a:pPr>
              <a:buClr>
                <a:srgbClr val="FF3300"/>
              </a:buClr>
              <a:buFont typeface="Wingdings" pitchFamily="2" charset="2"/>
              <a:buChar char="Ø"/>
            </a:pPr>
            <a:endParaRPr lang="en-US" sz="1400" dirty="0">
              <a:solidFill>
                <a:srgbClr val="002060"/>
              </a:solidFill>
            </a:endParaRPr>
          </a:p>
          <a:p>
            <a:pPr>
              <a:buClr>
                <a:srgbClr val="FF3300"/>
              </a:buClr>
              <a:buFont typeface="Wingdings" pitchFamily="2" charset="2"/>
              <a:buChar char="Ø"/>
            </a:pPr>
            <a:r>
              <a:rPr lang="en-US" sz="2800" dirty="0">
                <a:solidFill>
                  <a:srgbClr val="002060"/>
                </a:solidFill>
              </a:rPr>
              <a:t> You can earn a maximum</a:t>
            </a:r>
            <a:br>
              <a:rPr lang="en-US" sz="2800" dirty="0">
                <a:solidFill>
                  <a:srgbClr val="002060"/>
                </a:solidFill>
              </a:rPr>
            </a:br>
            <a:r>
              <a:rPr lang="en-US" sz="2800" dirty="0">
                <a:solidFill>
                  <a:srgbClr val="002060"/>
                </a:solidFill>
              </a:rPr>
              <a:t>    of 4 credits per year</a:t>
            </a:r>
          </a:p>
          <a:p>
            <a:pPr>
              <a:buClr>
                <a:srgbClr val="FF3300"/>
              </a:buClr>
              <a:buFont typeface="Wingdings" pitchFamily="2" charset="2"/>
              <a:buChar char="Ø"/>
            </a:pPr>
            <a:endParaRPr lang="en-US" sz="1400" dirty="0">
              <a:solidFill>
                <a:srgbClr val="002060"/>
              </a:solidFill>
            </a:endParaRPr>
          </a:p>
          <a:p>
            <a:pPr>
              <a:buClr>
                <a:srgbClr val="FF3300"/>
              </a:buClr>
            </a:pPr>
            <a:r>
              <a:rPr lang="en-US" u="sng" dirty="0">
                <a:solidFill>
                  <a:srgbClr val="002060"/>
                </a:solidFill>
              </a:rPr>
              <a:t>Example</a:t>
            </a:r>
            <a:r>
              <a:rPr lang="en-US" dirty="0">
                <a:solidFill>
                  <a:srgbClr val="002060"/>
                </a:solidFill>
              </a:rPr>
              <a:t>: To earn 4 credits in </a:t>
            </a:r>
            <a:r>
              <a:rPr lang="en-US" dirty="0" smtClean="0">
                <a:solidFill>
                  <a:srgbClr val="002060"/>
                </a:solidFill>
              </a:rPr>
              <a:t>2011, </a:t>
            </a:r>
            <a:r>
              <a:rPr lang="en-US" dirty="0">
                <a:solidFill>
                  <a:srgbClr val="002060"/>
                </a:solidFill>
              </a:rPr>
              <a:t>you must earn </a:t>
            </a:r>
            <a:br>
              <a:rPr lang="en-US" dirty="0">
                <a:solidFill>
                  <a:srgbClr val="002060"/>
                </a:solidFill>
              </a:rPr>
            </a:br>
            <a:r>
              <a:rPr lang="en-US" dirty="0">
                <a:solidFill>
                  <a:srgbClr val="002060"/>
                </a:solidFill>
              </a:rPr>
              <a:t>at least </a:t>
            </a:r>
            <a:r>
              <a:rPr lang="en-US" baseline="30000" dirty="0">
                <a:solidFill>
                  <a:srgbClr val="002060"/>
                </a:solidFill>
              </a:rPr>
              <a:t>$</a:t>
            </a:r>
            <a:r>
              <a:rPr lang="en-US" dirty="0">
                <a:solidFill>
                  <a:srgbClr val="002060"/>
                </a:solidFill>
              </a:rPr>
              <a:t>4,480. Earning 40 credits (10 years of work) throughout your working life will qualify you for a retirement benefit.</a:t>
            </a:r>
          </a:p>
        </p:txBody>
      </p:sp>
      <p:sp>
        <p:nvSpPr>
          <p:cNvPr id="7173" name="Line 20"/>
          <p:cNvSpPr>
            <a:spLocks noChangeShapeType="1"/>
          </p:cNvSpPr>
          <p:nvPr/>
        </p:nvSpPr>
        <p:spPr bwMode="auto">
          <a:xfrm>
            <a:off x="1066800" y="1219200"/>
            <a:ext cx="7696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685800" y="0"/>
            <a:ext cx="8458200" cy="1066800"/>
          </a:xfrm>
          <a:prstGeom prst="rect">
            <a:avLst/>
          </a:prstGeom>
          <a:noFill/>
          <a:ln w="9525">
            <a:noFill/>
            <a:miter lim="800000"/>
            <a:headEnd/>
            <a:tailEnd/>
          </a:ln>
        </p:spPr>
        <p:txBody>
          <a:bodyPr>
            <a:spAutoFit/>
          </a:bodyPr>
          <a:lstStyle/>
          <a:p>
            <a:pPr algn="ctr"/>
            <a:r>
              <a:rPr lang="en-US" sz="3200">
                <a:solidFill>
                  <a:srgbClr val="002060"/>
                </a:solidFill>
              </a:rPr>
              <a:t>Your Age At The Time You Elect </a:t>
            </a:r>
            <a:br>
              <a:rPr lang="en-US" sz="3200">
                <a:solidFill>
                  <a:srgbClr val="002060"/>
                </a:solidFill>
              </a:rPr>
            </a:br>
            <a:r>
              <a:rPr lang="en-US" sz="3200">
                <a:solidFill>
                  <a:srgbClr val="002060"/>
                </a:solidFill>
              </a:rPr>
              <a:t>Retirement Benefits Affects the Amount</a:t>
            </a:r>
          </a:p>
        </p:txBody>
      </p:sp>
      <p:sp>
        <p:nvSpPr>
          <p:cNvPr id="8195" name="Text Box 10"/>
          <p:cNvSpPr txBox="1">
            <a:spLocks noChangeArrowheads="1"/>
          </p:cNvSpPr>
          <p:nvPr/>
        </p:nvSpPr>
        <p:spPr bwMode="auto">
          <a:xfrm>
            <a:off x="838200" y="2239963"/>
            <a:ext cx="6019800" cy="2078037"/>
          </a:xfrm>
          <a:prstGeom prst="rect">
            <a:avLst/>
          </a:prstGeom>
          <a:noFill/>
          <a:ln w="9525">
            <a:noFill/>
            <a:miter lim="800000"/>
            <a:headEnd/>
            <a:tailEnd/>
          </a:ln>
        </p:spPr>
        <p:txBody>
          <a:bodyPr>
            <a:spAutoFit/>
          </a:bodyPr>
          <a:lstStyle/>
          <a:p>
            <a:pPr>
              <a:buClr>
                <a:srgbClr val="FF3300"/>
              </a:buClr>
            </a:pPr>
            <a:r>
              <a:rPr lang="en-US">
                <a:solidFill>
                  <a:srgbClr val="002060"/>
                </a:solidFill>
              </a:rPr>
              <a:t> </a:t>
            </a:r>
          </a:p>
          <a:p>
            <a:pPr>
              <a:buClr>
                <a:srgbClr val="FF3300"/>
              </a:buClr>
              <a:buFont typeface="Wingdings" pitchFamily="2" charset="2"/>
              <a:buChar char="Ø"/>
            </a:pPr>
            <a:r>
              <a:rPr lang="en-US" sz="3000">
                <a:solidFill>
                  <a:srgbClr val="002060"/>
                </a:solidFill>
              </a:rPr>
              <a:t>Age 62	75% of benefit</a:t>
            </a:r>
          </a:p>
          <a:p>
            <a:pPr>
              <a:lnSpc>
                <a:spcPct val="75000"/>
              </a:lnSpc>
              <a:spcBef>
                <a:spcPct val="50000"/>
              </a:spcBef>
              <a:buClr>
                <a:srgbClr val="FF3300"/>
              </a:buClr>
              <a:buFont typeface="Wingdings" pitchFamily="2" charset="2"/>
              <a:buChar char="Ø"/>
            </a:pPr>
            <a:r>
              <a:rPr lang="en-US" sz="3000">
                <a:solidFill>
                  <a:srgbClr val="002060"/>
                </a:solidFill>
              </a:rPr>
              <a:t> Age 66	100% of benefit</a:t>
            </a:r>
          </a:p>
          <a:p>
            <a:pPr>
              <a:lnSpc>
                <a:spcPct val="75000"/>
              </a:lnSpc>
              <a:spcBef>
                <a:spcPct val="50000"/>
              </a:spcBef>
              <a:buClr>
                <a:srgbClr val="FF3300"/>
              </a:buClr>
              <a:buFont typeface="Wingdings" pitchFamily="2" charset="2"/>
              <a:buChar char="Ø"/>
            </a:pPr>
            <a:r>
              <a:rPr lang="en-US" sz="3000">
                <a:solidFill>
                  <a:srgbClr val="002060"/>
                </a:solidFill>
              </a:rPr>
              <a:t>Age 70	132% of benefit</a:t>
            </a:r>
          </a:p>
        </p:txBody>
      </p:sp>
      <p:sp>
        <p:nvSpPr>
          <p:cNvPr id="8196" name="Line 25"/>
          <p:cNvSpPr>
            <a:spLocks noChangeShapeType="1"/>
          </p:cNvSpPr>
          <p:nvPr/>
        </p:nvSpPr>
        <p:spPr bwMode="auto">
          <a:xfrm>
            <a:off x="1066800" y="1143000"/>
            <a:ext cx="7696200" cy="0"/>
          </a:xfrm>
          <a:prstGeom prst="line">
            <a:avLst/>
          </a:prstGeom>
          <a:noFill/>
          <a:ln w="57150" cmpd="thinThick">
            <a:solidFill>
              <a:srgbClr val="FF3300"/>
            </a:solidFill>
            <a:round/>
            <a:headEnd/>
            <a:tailEnd/>
          </a:ln>
        </p:spPr>
        <p:txBody>
          <a:bodyPr>
            <a:spAutoFit/>
          </a:bodyPr>
          <a:lstStyle/>
          <a:p>
            <a:endParaRPr lang="en-US"/>
          </a:p>
        </p:txBody>
      </p:sp>
      <p:sp>
        <p:nvSpPr>
          <p:cNvPr id="8197" name="Rectangle 27"/>
          <p:cNvSpPr>
            <a:spLocks noChangeArrowheads="1"/>
          </p:cNvSpPr>
          <p:nvPr/>
        </p:nvSpPr>
        <p:spPr bwMode="auto">
          <a:xfrm>
            <a:off x="838200" y="1066800"/>
            <a:ext cx="8153400" cy="1477963"/>
          </a:xfrm>
          <a:prstGeom prst="rect">
            <a:avLst/>
          </a:prstGeom>
          <a:noFill/>
          <a:ln w="9525" algn="ctr">
            <a:noFill/>
            <a:miter lim="800000"/>
            <a:headEnd/>
            <a:tailEnd/>
          </a:ln>
        </p:spPr>
        <p:txBody>
          <a:bodyPr>
            <a:spAutoFit/>
          </a:bodyPr>
          <a:lstStyle/>
          <a:p>
            <a:r>
              <a:rPr lang="en-US" sz="3000">
                <a:solidFill>
                  <a:srgbClr val="002060"/>
                </a:solidFill>
              </a:rPr>
              <a:t/>
            </a:r>
            <a:br>
              <a:rPr lang="en-US" sz="3000">
                <a:solidFill>
                  <a:srgbClr val="002060"/>
                </a:solidFill>
              </a:rPr>
            </a:br>
            <a:r>
              <a:rPr lang="en-US" sz="3000">
                <a:solidFill>
                  <a:srgbClr val="002060"/>
                </a:solidFill>
              </a:rPr>
              <a:t>For example, if you were born from 1943 through 1954:</a:t>
            </a:r>
          </a:p>
        </p:txBody>
      </p:sp>
      <p:pic>
        <p:nvPicPr>
          <p:cNvPr id="271362" name="Picture 2"/>
          <p:cNvPicPr>
            <a:picLocks noChangeAspect="1" noChangeArrowheads="1"/>
          </p:cNvPicPr>
          <p:nvPr/>
        </p:nvPicPr>
        <p:blipFill>
          <a:blip r:embed="rId3" cstate="print"/>
          <a:srcRect/>
          <a:stretch>
            <a:fillRect/>
          </a:stretch>
        </p:blipFill>
        <p:spPr bwMode="auto">
          <a:xfrm>
            <a:off x="6295212" y="2239962"/>
            <a:ext cx="2306675" cy="35001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2"/>
          <p:cNvSpPr>
            <a:spLocks noChangeArrowheads="1"/>
          </p:cNvSpPr>
          <p:nvPr/>
        </p:nvSpPr>
        <p:spPr bwMode="auto">
          <a:xfrm>
            <a:off x="2205038" y="1854200"/>
            <a:ext cx="5262562" cy="4013200"/>
          </a:xfrm>
          <a:prstGeom prst="rect">
            <a:avLst/>
          </a:prstGeom>
          <a:solidFill>
            <a:srgbClr val="F8F8F8"/>
          </a:solidFill>
          <a:ln w="28575" algn="ctr">
            <a:solidFill>
              <a:srgbClr val="000066"/>
            </a:solidFill>
            <a:miter lim="800000"/>
            <a:headEnd/>
            <a:tailEnd/>
          </a:ln>
        </p:spPr>
        <p:txBody>
          <a:bodyPr anchor="ctr">
            <a:spAutoFit/>
          </a:bodyPr>
          <a:lstStyle/>
          <a:p>
            <a:endParaRPr lang="en-US"/>
          </a:p>
        </p:txBody>
      </p:sp>
      <p:sp>
        <p:nvSpPr>
          <p:cNvPr id="9219" name="Text Box 7"/>
          <p:cNvSpPr txBox="1">
            <a:spLocks noChangeArrowheads="1"/>
          </p:cNvSpPr>
          <p:nvPr/>
        </p:nvSpPr>
        <p:spPr bwMode="auto">
          <a:xfrm>
            <a:off x="762000" y="60325"/>
            <a:ext cx="8305800" cy="701675"/>
          </a:xfrm>
          <a:prstGeom prst="rect">
            <a:avLst/>
          </a:prstGeom>
          <a:noFill/>
          <a:ln w="9525">
            <a:noFill/>
            <a:miter lim="800000"/>
            <a:headEnd/>
            <a:tailEnd/>
          </a:ln>
        </p:spPr>
        <p:txBody>
          <a:bodyPr>
            <a:spAutoFit/>
          </a:bodyPr>
          <a:lstStyle/>
          <a:p>
            <a:pPr algn="ctr"/>
            <a:r>
              <a:rPr lang="en-US" sz="4000">
                <a:solidFill>
                  <a:srgbClr val="002060"/>
                </a:solidFill>
              </a:rPr>
              <a:t>Full Retirement Age</a:t>
            </a:r>
          </a:p>
        </p:txBody>
      </p:sp>
      <p:sp>
        <p:nvSpPr>
          <p:cNvPr id="9220" name="Rectangle 17"/>
          <p:cNvSpPr>
            <a:spLocks noChangeArrowheads="1"/>
          </p:cNvSpPr>
          <p:nvPr/>
        </p:nvSpPr>
        <p:spPr bwMode="auto">
          <a:xfrm>
            <a:off x="2205038" y="1320800"/>
            <a:ext cx="5262562" cy="533400"/>
          </a:xfrm>
          <a:prstGeom prst="rect">
            <a:avLst/>
          </a:prstGeom>
          <a:solidFill>
            <a:srgbClr val="DDDDDD">
              <a:alpha val="50195"/>
            </a:srgbClr>
          </a:solidFill>
          <a:ln w="28575" algn="ctr">
            <a:solidFill>
              <a:srgbClr val="000066"/>
            </a:solidFill>
            <a:miter lim="800000"/>
            <a:headEnd/>
            <a:tailEnd/>
          </a:ln>
        </p:spPr>
        <p:txBody>
          <a:bodyPr anchor="ctr">
            <a:spAutoFit/>
          </a:bodyPr>
          <a:lstStyle/>
          <a:p>
            <a:endParaRPr lang="en-US"/>
          </a:p>
        </p:txBody>
      </p:sp>
      <p:sp>
        <p:nvSpPr>
          <p:cNvPr id="9221" name="Text Box 20"/>
          <p:cNvSpPr txBox="1">
            <a:spLocks noChangeArrowheads="1"/>
          </p:cNvSpPr>
          <p:nvPr/>
        </p:nvSpPr>
        <p:spPr bwMode="auto">
          <a:xfrm>
            <a:off x="2133600" y="1397000"/>
            <a:ext cx="5262563" cy="4470400"/>
          </a:xfrm>
          <a:prstGeom prst="rect">
            <a:avLst/>
          </a:prstGeom>
          <a:noFill/>
          <a:ln w="9525" algn="ctr">
            <a:noFill/>
            <a:miter lim="800000"/>
            <a:headEnd/>
            <a:tailEnd/>
          </a:ln>
        </p:spPr>
        <p:txBody>
          <a:bodyPr>
            <a:spAutoFit/>
          </a:bodyPr>
          <a:lstStyle/>
          <a:p>
            <a:pPr>
              <a:tabLst>
                <a:tab pos="457200" algn="l"/>
                <a:tab pos="2578100" algn="l"/>
              </a:tabLst>
            </a:pPr>
            <a:r>
              <a:rPr lang="en-US" sz="2000">
                <a:solidFill>
                  <a:schemeClr val="bg1"/>
                </a:solidFill>
              </a:rPr>
              <a:t>	</a:t>
            </a:r>
            <a:r>
              <a:rPr lang="en-US" sz="2000">
                <a:solidFill>
                  <a:srgbClr val="002060"/>
                </a:solidFill>
              </a:rPr>
              <a:t>Year of Birth	Full Retirement Age</a:t>
            </a:r>
          </a:p>
          <a:p>
            <a:pPr>
              <a:spcBef>
                <a:spcPct val="100000"/>
              </a:spcBef>
              <a:tabLst>
                <a:tab pos="457200" algn="l"/>
                <a:tab pos="2578100" algn="l"/>
              </a:tabLst>
            </a:pPr>
            <a:r>
              <a:rPr lang="en-US" sz="1800">
                <a:solidFill>
                  <a:srgbClr val="002060"/>
                </a:solidFill>
              </a:rPr>
              <a:t>	</a:t>
            </a:r>
            <a:r>
              <a:rPr lang="en-US" sz="1600">
                <a:solidFill>
                  <a:srgbClr val="002060"/>
                </a:solidFill>
              </a:rPr>
              <a:t>1937 or earlier	65</a:t>
            </a:r>
          </a:p>
          <a:p>
            <a:pPr>
              <a:spcBef>
                <a:spcPct val="20000"/>
              </a:spcBef>
              <a:tabLst>
                <a:tab pos="457200" algn="l"/>
                <a:tab pos="2578100" algn="l"/>
              </a:tabLst>
            </a:pPr>
            <a:r>
              <a:rPr lang="en-US" sz="1600">
                <a:solidFill>
                  <a:srgbClr val="002060"/>
                </a:solidFill>
              </a:rPr>
              <a:t>	1938	65 &amp; 2 months</a:t>
            </a:r>
          </a:p>
          <a:p>
            <a:pPr>
              <a:spcBef>
                <a:spcPct val="20000"/>
              </a:spcBef>
              <a:tabLst>
                <a:tab pos="457200" algn="l"/>
                <a:tab pos="2578100" algn="l"/>
              </a:tabLst>
            </a:pPr>
            <a:r>
              <a:rPr lang="en-US" sz="1600">
                <a:solidFill>
                  <a:srgbClr val="002060"/>
                </a:solidFill>
              </a:rPr>
              <a:t>	1939	65 &amp; 4 months</a:t>
            </a:r>
          </a:p>
          <a:p>
            <a:pPr>
              <a:spcBef>
                <a:spcPct val="20000"/>
              </a:spcBef>
              <a:tabLst>
                <a:tab pos="457200" algn="l"/>
                <a:tab pos="2578100" algn="l"/>
              </a:tabLst>
            </a:pPr>
            <a:r>
              <a:rPr lang="en-US" sz="1600">
                <a:solidFill>
                  <a:srgbClr val="002060"/>
                </a:solidFill>
              </a:rPr>
              <a:t>	1940	65 &amp; 6 months</a:t>
            </a:r>
          </a:p>
          <a:p>
            <a:pPr>
              <a:spcBef>
                <a:spcPct val="20000"/>
              </a:spcBef>
              <a:tabLst>
                <a:tab pos="457200" algn="l"/>
                <a:tab pos="2578100" algn="l"/>
              </a:tabLst>
            </a:pPr>
            <a:r>
              <a:rPr lang="en-US" sz="1600">
                <a:solidFill>
                  <a:srgbClr val="002060"/>
                </a:solidFill>
              </a:rPr>
              <a:t>	1941	65 &amp; 8 months</a:t>
            </a:r>
          </a:p>
          <a:p>
            <a:pPr>
              <a:spcBef>
                <a:spcPct val="20000"/>
              </a:spcBef>
              <a:tabLst>
                <a:tab pos="457200" algn="l"/>
                <a:tab pos="2578100" algn="l"/>
              </a:tabLst>
            </a:pPr>
            <a:r>
              <a:rPr lang="en-US" sz="1600">
                <a:solidFill>
                  <a:srgbClr val="002060"/>
                </a:solidFill>
              </a:rPr>
              <a:t>	1942	65 &amp; 10 months</a:t>
            </a:r>
          </a:p>
          <a:p>
            <a:pPr>
              <a:spcBef>
                <a:spcPct val="20000"/>
              </a:spcBef>
              <a:tabLst>
                <a:tab pos="457200" algn="l"/>
                <a:tab pos="2578100" algn="l"/>
              </a:tabLst>
            </a:pPr>
            <a:r>
              <a:rPr lang="en-US" sz="1600">
                <a:solidFill>
                  <a:srgbClr val="002060"/>
                </a:solidFill>
              </a:rPr>
              <a:t>	1943 – 1954	66</a:t>
            </a:r>
          </a:p>
          <a:p>
            <a:pPr>
              <a:spcBef>
                <a:spcPct val="20000"/>
              </a:spcBef>
              <a:tabLst>
                <a:tab pos="457200" algn="l"/>
                <a:tab pos="2578100" algn="l"/>
              </a:tabLst>
            </a:pPr>
            <a:r>
              <a:rPr lang="en-US" sz="1600">
                <a:solidFill>
                  <a:srgbClr val="002060"/>
                </a:solidFill>
              </a:rPr>
              <a:t>	1955	66 &amp; 2 months</a:t>
            </a:r>
          </a:p>
          <a:p>
            <a:pPr>
              <a:spcBef>
                <a:spcPct val="20000"/>
              </a:spcBef>
              <a:tabLst>
                <a:tab pos="457200" algn="l"/>
                <a:tab pos="2578100" algn="l"/>
              </a:tabLst>
            </a:pPr>
            <a:r>
              <a:rPr lang="en-US" sz="1600">
                <a:solidFill>
                  <a:srgbClr val="002060"/>
                </a:solidFill>
              </a:rPr>
              <a:t>	1956	66 &amp; 4 months</a:t>
            </a:r>
          </a:p>
          <a:p>
            <a:pPr>
              <a:spcBef>
                <a:spcPct val="20000"/>
              </a:spcBef>
              <a:tabLst>
                <a:tab pos="457200" algn="l"/>
                <a:tab pos="2578100" algn="l"/>
              </a:tabLst>
            </a:pPr>
            <a:r>
              <a:rPr lang="en-US" sz="1600">
                <a:solidFill>
                  <a:srgbClr val="002060"/>
                </a:solidFill>
              </a:rPr>
              <a:t>	1957	66 &amp; 6 months</a:t>
            </a:r>
          </a:p>
          <a:p>
            <a:pPr>
              <a:spcBef>
                <a:spcPct val="20000"/>
              </a:spcBef>
              <a:tabLst>
                <a:tab pos="457200" algn="l"/>
                <a:tab pos="2578100" algn="l"/>
              </a:tabLst>
            </a:pPr>
            <a:r>
              <a:rPr lang="en-US" sz="1600">
                <a:solidFill>
                  <a:srgbClr val="002060"/>
                </a:solidFill>
              </a:rPr>
              <a:t>	1958	66 &amp; 8 months</a:t>
            </a:r>
          </a:p>
          <a:p>
            <a:pPr>
              <a:spcBef>
                <a:spcPct val="20000"/>
              </a:spcBef>
              <a:tabLst>
                <a:tab pos="457200" algn="l"/>
                <a:tab pos="2578100" algn="l"/>
              </a:tabLst>
            </a:pPr>
            <a:r>
              <a:rPr lang="en-US" sz="1600">
                <a:solidFill>
                  <a:srgbClr val="002060"/>
                </a:solidFill>
              </a:rPr>
              <a:t>	1959	66 &amp; 10 months</a:t>
            </a:r>
          </a:p>
          <a:p>
            <a:pPr>
              <a:spcBef>
                <a:spcPct val="20000"/>
              </a:spcBef>
              <a:tabLst>
                <a:tab pos="457200" algn="l"/>
                <a:tab pos="2578100" algn="l"/>
              </a:tabLst>
            </a:pPr>
            <a:r>
              <a:rPr lang="en-US" sz="1600">
                <a:solidFill>
                  <a:srgbClr val="002060"/>
                </a:solidFill>
              </a:rPr>
              <a:t>	1960 or later	67</a:t>
            </a:r>
          </a:p>
        </p:txBody>
      </p:sp>
      <p:sp>
        <p:nvSpPr>
          <p:cNvPr id="9222" name="Line 21"/>
          <p:cNvSpPr>
            <a:spLocks noChangeShapeType="1"/>
          </p:cNvSpPr>
          <p:nvPr/>
        </p:nvSpPr>
        <p:spPr bwMode="auto">
          <a:xfrm>
            <a:off x="1066800" y="762000"/>
            <a:ext cx="7696200" cy="0"/>
          </a:xfrm>
          <a:prstGeom prst="line">
            <a:avLst/>
          </a:prstGeom>
          <a:noFill/>
          <a:ln w="57150" cmpd="thinThick">
            <a:solidFill>
              <a:srgbClr val="FF3300"/>
            </a:solidFill>
            <a:round/>
            <a:headEnd/>
            <a:tailEnd/>
          </a:ln>
        </p:spPr>
        <p:txBody>
          <a:bodyPr>
            <a:spAutoFit/>
          </a:bodyP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685800" y="63500"/>
            <a:ext cx="8458200" cy="1079500"/>
          </a:xfrm>
          <a:prstGeom prst="rect">
            <a:avLst/>
          </a:prstGeom>
          <a:noFill/>
          <a:ln w="9525">
            <a:noFill/>
            <a:miter lim="800000"/>
            <a:headEnd/>
            <a:tailEnd/>
          </a:ln>
        </p:spPr>
        <p:txBody>
          <a:bodyPr>
            <a:spAutoFit/>
          </a:bodyPr>
          <a:lstStyle/>
          <a:p>
            <a:pPr algn="ctr">
              <a:lnSpc>
                <a:spcPct val="90000"/>
              </a:lnSpc>
            </a:pPr>
            <a:r>
              <a:rPr lang="en-US" sz="3600">
                <a:solidFill>
                  <a:srgbClr val="002060"/>
                </a:solidFill>
              </a:rPr>
              <a:t>In Addition to the Retiree,</a:t>
            </a:r>
          </a:p>
          <a:p>
            <a:pPr algn="ctr">
              <a:lnSpc>
                <a:spcPct val="90000"/>
              </a:lnSpc>
            </a:pPr>
            <a:r>
              <a:rPr lang="en-US" sz="3600">
                <a:solidFill>
                  <a:srgbClr val="002060"/>
                </a:solidFill>
              </a:rPr>
              <a:t>Who Else Can Get Benefits?</a:t>
            </a:r>
          </a:p>
        </p:txBody>
      </p:sp>
      <p:sp>
        <p:nvSpPr>
          <p:cNvPr id="10243" name="Text Box 14"/>
          <p:cNvSpPr txBox="1">
            <a:spLocks noChangeArrowheads="1"/>
          </p:cNvSpPr>
          <p:nvPr/>
        </p:nvSpPr>
        <p:spPr bwMode="auto">
          <a:xfrm>
            <a:off x="838200" y="1525588"/>
            <a:ext cx="8305800" cy="6124575"/>
          </a:xfrm>
          <a:prstGeom prst="rect">
            <a:avLst/>
          </a:prstGeom>
          <a:noFill/>
          <a:ln w="9525">
            <a:noFill/>
            <a:miter lim="800000"/>
            <a:headEnd/>
            <a:tailEnd/>
          </a:ln>
        </p:spPr>
        <p:txBody>
          <a:bodyPr>
            <a:spAutoFit/>
          </a:bodyPr>
          <a:lstStyle/>
          <a:p>
            <a:pPr>
              <a:buClr>
                <a:srgbClr val="FF3300"/>
              </a:buClr>
              <a:buFont typeface="Wingdings" pitchFamily="2" charset="2"/>
              <a:buNone/>
            </a:pPr>
            <a:r>
              <a:rPr lang="en-US" sz="3600" u="sng">
                <a:solidFill>
                  <a:srgbClr val="002060"/>
                </a:solidFill>
              </a:rPr>
              <a:t>Your Child</a:t>
            </a:r>
            <a:r>
              <a:rPr lang="en-US">
                <a:solidFill>
                  <a:srgbClr val="002060"/>
                </a:solidFill>
              </a:rPr>
              <a:t> </a:t>
            </a:r>
          </a:p>
          <a:p>
            <a:pPr>
              <a:spcBef>
                <a:spcPct val="50000"/>
              </a:spcBef>
              <a:buClr>
                <a:srgbClr val="FF3300"/>
              </a:buClr>
              <a:buFont typeface="Wingdings" pitchFamily="2" charset="2"/>
              <a:buChar char="Ø"/>
            </a:pPr>
            <a:r>
              <a:rPr lang="en-US">
                <a:solidFill>
                  <a:srgbClr val="002060"/>
                </a:solidFill>
              </a:rPr>
              <a:t>Not married under 18</a:t>
            </a:r>
          </a:p>
          <a:p>
            <a:pPr>
              <a:buClr>
                <a:srgbClr val="BD010A"/>
              </a:buClr>
              <a:buFont typeface="Wingdings" pitchFamily="2" charset="2"/>
              <a:buNone/>
            </a:pPr>
            <a:r>
              <a:rPr lang="en-US" b="0">
                <a:solidFill>
                  <a:srgbClr val="002060"/>
                </a:solidFill>
              </a:rPr>
              <a:t>      (under 19 if still in high school)</a:t>
            </a:r>
            <a:br>
              <a:rPr lang="en-US" b="0">
                <a:solidFill>
                  <a:srgbClr val="002060"/>
                </a:solidFill>
              </a:rPr>
            </a:br>
            <a:endParaRPr lang="en-US" b="0">
              <a:solidFill>
                <a:srgbClr val="002060"/>
              </a:solidFill>
            </a:endParaRPr>
          </a:p>
          <a:p>
            <a:pPr>
              <a:buClr>
                <a:srgbClr val="FF3300"/>
              </a:buClr>
              <a:buFont typeface="Wingdings" pitchFamily="2" charset="2"/>
              <a:buChar char="Ø"/>
            </a:pPr>
            <a:r>
              <a:rPr lang="en-US">
                <a:solidFill>
                  <a:srgbClr val="002060"/>
                </a:solidFill>
              </a:rPr>
              <a:t> Not married and disabled before age 22</a:t>
            </a:r>
          </a:p>
          <a:p>
            <a:r>
              <a:rPr lang="en-US" sz="3600" u="sng">
                <a:solidFill>
                  <a:srgbClr val="002060"/>
                </a:solidFill>
              </a:rPr>
              <a:t/>
            </a:r>
            <a:br>
              <a:rPr lang="en-US" sz="3600" u="sng">
                <a:solidFill>
                  <a:srgbClr val="002060"/>
                </a:solidFill>
              </a:rPr>
            </a:br>
            <a:r>
              <a:rPr lang="en-US" sz="3600" u="sng">
                <a:solidFill>
                  <a:srgbClr val="002060"/>
                </a:solidFill>
              </a:rPr>
              <a:t>Your Spouse </a:t>
            </a:r>
            <a:r>
              <a:rPr lang="en-US" u="sng">
                <a:solidFill>
                  <a:srgbClr val="002060"/>
                </a:solidFill>
              </a:rPr>
              <a:t/>
            </a:r>
            <a:br>
              <a:rPr lang="en-US" u="sng">
                <a:solidFill>
                  <a:srgbClr val="002060"/>
                </a:solidFill>
              </a:rPr>
            </a:br>
            <a:endParaRPr lang="en-US" u="sng">
              <a:solidFill>
                <a:srgbClr val="002060"/>
              </a:solidFill>
            </a:endParaRPr>
          </a:p>
          <a:p>
            <a:pPr>
              <a:buClr>
                <a:srgbClr val="C00000"/>
              </a:buClr>
              <a:buFont typeface="Wingdings" pitchFamily="2" charset="2"/>
              <a:buChar char="Ø"/>
            </a:pPr>
            <a:r>
              <a:rPr lang="en-US">
                <a:solidFill>
                  <a:srgbClr val="002060"/>
                </a:solidFill>
              </a:rPr>
              <a:t>Age 62 or older</a:t>
            </a:r>
            <a:br>
              <a:rPr lang="en-US">
                <a:solidFill>
                  <a:srgbClr val="002060"/>
                </a:solidFill>
              </a:rPr>
            </a:br>
            <a:r>
              <a:rPr lang="en-US">
                <a:solidFill>
                  <a:srgbClr val="002060"/>
                </a:solidFill>
              </a:rPr>
              <a:t> </a:t>
            </a:r>
          </a:p>
          <a:p>
            <a:pPr>
              <a:buClr>
                <a:srgbClr val="C00000"/>
              </a:buClr>
              <a:buFont typeface="Wingdings" pitchFamily="2" charset="2"/>
              <a:buChar char="Ø"/>
            </a:pPr>
            <a:r>
              <a:rPr lang="en-US">
                <a:solidFill>
                  <a:srgbClr val="002060"/>
                </a:solidFill>
              </a:rPr>
              <a:t>At any age, if caring for a child under age 16 or disabled</a:t>
            </a:r>
          </a:p>
          <a:p>
            <a:pPr>
              <a:buClr>
                <a:srgbClr val="FF3300"/>
              </a:buClr>
            </a:pPr>
            <a:endParaRPr lang="en-US">
              <a:solidFill>
                <a:srgbClr val="002060"/>
              </a:solidFill>
            </a:endParaRPr>
          </a:p>
          <a:p>
            <a:r>
              <a:rPr lang="en-US" sz="2800" u="sng">
                <a:solidFill>
                  <a:srgbClr val="002060"/>
                </a:solidFill>
              </a:rPr>
              <a:t/>
            </a:r>
            <a:br>
              <a:rPr lang="en-US" sz="2800" u="sng">
                <a:solidFill>
                  <a:srgbClr val="002060"/>
                </a:solidFill>
              </a:rPr>
            </a:br>
            <a:endParaRPr lang="en-US" sz="2800">
              <a:solidFill>
                <a:srgbClr val="002060"/>
              </a:solidFill>
            </a:endParaRPr>
          </a:p>
        </p:txBody>
      </p:sp>
      <p:sp>
        <p:nvSpPr>
          <p:cNvPr id="10244" name="Line 26"/>
          <p:cNvSpPr>
            <a:spLocks noChangeShapeType="1"/>
          </p:cNvSpPr>
          <p:nvPr/>
        </p:nvSpPr>
        <p:spPr bwMode="auto">
          <a:xfrm>
            <a:off x="1066800" y="1143000"/>
            <a:ext cx="7696200" cy="0"/>
          </a:xfrm>
          <a:prstGeom prst="line">
            <a:avLst/>
          </a:prstGeom>
          <a:noFill/>
          <a:ln w="57150" cmpd="thinThick">
            <a:solidFill>
              <a:srgbClr val="FF3300"/>
            </a:solidFill>
            <a:round/>
            <a:headEnd/>
            <a:tailEnd/>
          </a:ln>
        </p:spPr>
        <p:txBody>
          <a:bodyPr>
            <a:spAutoFit/>
          </a:bodyPr>
          <a:lstStyle/>
          <a:p>
            <a:endParaRPr lang="en-US"/>
          </a:p>
        </p:txBody>
      </p:sp>
      <p:pic>
        <p:nvPicPr>
          <p:cNvPr id="24582" name="Picture 6" descr="C:\Documents and Settings\658131\Desktop\Pictures to Use\poster ppics\92492596.jpg"/>
          <p:cNvPicPr>
            <a:picLocks noChangeAspect="1" noChangeArrowheads="1"/>
          </p:cNvPicPr>
          <p:nvPr/>
        </p:nvPicPr>
        <p:blipFill>
          <a:blip r:embed="rId3" cstate="print"/>
          <a:srcRect/>
          <a:stretch>
            <a:fillRect/>
          </a:stretch>
        </p:blipFill>
        <p:spPr bwMode="auto">
          <a:xfrm>
            <a:off x="6662738" y="1981200"/>
            <a:ext cx="2176462" cy="3276600"/>
          </a:xfrm>
          <a:prstGeom prst="rect">
            <a:avLst/>
          </a:prstGeom>
          <a:ln w="41275">
            <a:solidFill>
              <a:schemeClr val="bg2">
                <a:lumMod val="20000"/>
                <a:lumOff val="80000"/>
              </a:schemeClr>
            </a:solidFill>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762000" y="60325"/>
            <a:ext cx="8305800" cy="708025"/>
          </a:xfrm>
          <a:prstGeom prst="rect">
            <a:avLst/>
          </a:prstGeom>
          <a:noFill/>
          <a:ln w="9525">
            <a:noFill/>
            <a:miter lim="800000"/>
            <a:headEnd/>
            <a:tailEnd/>
          </a:ln>
        </p:spPr>
        <p:txBody>
          <a:bodyPr>
            <a:spAutoFit/>
          </a:bodyPr>
          <a:lstStyle/>
          <a:p>
            <a:pPr algn="ctr"/>
            <a:r>
              <a:rPr lang="en-US" sz="4000">
                <a:solidFill>
                  <a:srgbClr val="002060"/>
                </a:solidFill>
              </a:rPr>
              <a:t>Spouse’s Benefit Computation</a:t>
            </a:r>
          </a:p>
        </p:txBody>
      </p:sp>
      <p:sp>
        <p:nvSpPr>
          <p:cNvPr id="11267" name="Line 21"/>
          <p:cNvSpPr>
            <a:spLocks noChangeShapeType="1"/>
          </p:cNvSpPr>
          <p:nvPr/>
        </p:nvSpPr>
        <p:spPr bwMode="auto">
          <a:xfrm>
            <a:off x="1066800" y="762000"/>
            <a:ext cx="7696200" cy="0"/>
          </a:xfrm>
          <a:prstGeom prst="line">
            <a:avLst/>
          </a:prstGeom>
          <a:noFill/>
          <a:ln w="57150" cmpd="thinThick">
            <a:solidFill>
              <a:srgbClr val="FF3300"/>
            </a:solidFill>
            <a:round/>
            <a:headEnd/>
            <a:tailEnd/>
          </a:ln>
        </p:spPr>
        <p:txBody>
          <a:bodyPr>
            <a:spAutoFit/>
          </a:bodyPr>
          <a:lstStyle/>
          <a:p>
            <a:endParaRPr lang="en-US"/>
          </a:p>
        </p:txBody>
      </p:sp>
      <p:sp>
        <p:nvSpPr>
          <p:cNvPr id="11268" name="Content Placeholder 9"/>
          <p:cNvSpPr>
            <a:spLocks noGrp="1"/>
          </p:cNvSpPr>
          <p:nvPr>
            <p:ph sz="half" idx="1"/>
          </p:nvPr>
        </p:nvSpPr>
        <p:spPr bwMode="auto">
          <a:xfrm>
            <a:off x="1143000" y="914400"/>
            <a:ext cx="7620000" cy="4983163"/>
          </a:xfrm>
          <a:noFill/>
          <a:ln>
            <a:miter lim="800000"/>
            <a:headEnd/>
            <a:tailEnd/>
          </a:ln>
        </p:spPr>
        <p:txBody>
          <a:bodyPr vert="horz" wrap="square" lIns="91440" tIns="45720" rIns="91440" bIns="45720" numCol="1" anchor="t" anchorCtr="0" compatLnSpc="1">
            <a:prstTxWarp prst="textNoShape">
              <a:avLst/>
            </a:prstTxWarp>
          </a:bodyPr>
          <a:lstStyle/>
          <a:p>
            <a:pPr>
              <a:buClr>
                <a:srgbClr val="C00000"/>
              </a:buClr>
              <a:buFont typeface="Wingdings" pitchFamily="2" charset="2"/>
              <a:buChar char="Ø"/>
            </a:pPr>
            <a:r>
              <a:rPr lang="en-US" sz="3200" b="1" smtClean="0">
                <a:solidFill>
                  <a:srgbClr val="000066"/>
                </a:solidFill>
                <a:latin typeface="Times New Roman" pitchFamily="18" charset="0"/>
              </a:rPr>
              <a:t>Benefit is 50% of worker’s </a:t>
            </a:r>
            <a:br>
              <a:rPr lang="en-US" sz="3200" b="1" smtClean="0">
                <a:solidFill>
                  <a:srgbClr val="000066"/>
                </a:solidFill>
                <a:latin typeface="Times New Roman" pitchFamily="18" charset="0"/>
              </a:rPr>
            </a:br>
            <a:r>
              <a:rPr lang="en-US" sz="3200" b="1" smtClean="0">
                <a:solidFill>
                  <a:srgbClr val="000066"/>
                </a:solidFill>
                <a:latin typeface="Times New Roman" pitchFamily="18" charset="0"/>
              </a:rPr>
              <a:t>unreduced benefit</a:t>
            </a:r>
            <a:br>
              <a:rPr lang="en-US" sz="3200" b="1" smtClean="0">
                <a:solidFill>
                  <a:srgbClr val="000066"/>
                </a:solidFill>
                <a:latin typeface="Times New Roman" pitchFamily="18" charset="0"/>
              </a:rPr>
            </a:br>
            <a:endParaRPr lang="en-US" sz="3200" b="1" smtClean="0">
              <a:solidFill>
                <a:srgbClr val="000066"/>
              </a:solidFill>
              <a:latin typeface="Times New Roman" pitchFamily="18" charset="0"/>
            </a:endParaRPr>
          </a:p>
          <a:p>
            <a:pPr>
              <a:buClr>
                <a:srgbClr val="C00000"/>
              </a:buClr>
              <a:buFont typeface="Wingdings" pitchFamily="2" charset="2"/>
              <a:buChar char="Ø"/>
            </a:pPr>
            <a:r>
              <a:rPr lang="en-US" sz="3200" b="1" smtClean="0">
                <a:solidFill>
                  <a:srgbClr val="000066"/>
                </a:solidFill>
                <a:latin typeface="Times New Roman" pitchFamily="18" charset="0"/>
              </a:rPr>
              <a:t>Reduction for early retirement</a:t>
            </a:r>
            <a:br>
              <a:rPr lang="en-US" sz="3200" b="1" smtClean="0">
                <a:solidFill>
                  <a:srgbClr val="000066"/>
                </a:solidFill>
                <a:latin typeface="Times New Roman" pitchFamily="18" charset="0"/>
              </a:rPr>
            </a:br>
            <a:endParaRPr lang="en-US" sz="3200" b="1" smtClean="0">
              <a:solidFill>
                <a:srgbClr val="000066"/>
              </a:solidFill>
              <a:latin typeface="Times New Roman" pitchFamily="18" charset="0"/>
            </a:endParaRPr>
          </a:p>
          <a:p>
            <a:pPr>
              <a:buClr>
                <a:srgbClr val="C00000"/>
              </a:buClr>
              <a:buFont typeface="Wingdings" pitchFamily="2" charset="2"/>
              <a:buChar char="Ø"/>
            </a:pPr>
            <a:r>
              <a:rPr lang="en-US" sz="3200" b="1" smtClean="0">
                <a:solidFill>
                  <a:srgbClr val="000066"/>
                </a:solidFill>
                <a:latin typeface="Times New Roman" pitchFamily="18" charset="0"/>
              </a:rPr>
              <a:t>If  spouse’s own benefit is less than </a:t>
            </a:r>
            <a:br>
              <a:rPr lang="en-US" sz="3200" b="1" smtClean="0">
                <a:solidFill>
                  <a:srgbClr val="000066"/>
                </a:solidFill>
                <a:latin typeface="Times New Roman" pitchFamily="18" charset="0"/>
              </a:rPr>
            </a:br>
            <a:r>
              <a:rPr lang="en-US" sz="3200" b="1" smtClean="0">
                <a:solidFill>
                  <a:srgbClr val="000066"/>
                </a:solidFill>
                <a:latin typeface="Times New Roman" pitchFamily="18" charset="0"/>
              </a:rPr>
              <a:t>50% of the worker’s, the benefits </a:t>
            </a:r>
            <a:br>
              <a:rPr lang="en-US" sz="3200" b="1" smtClean="0">
                <a:solidFill>
                  <a:srgbClr val="000066"/>
                </a:solidFill>
                <a:latin typeface="Times New Roman" pitchFamily="18" charset="0"/>
              </a:rPr>
            </a:br>
            <a:r>
              <a:rPr lang="en-US" sz="3200" b="1" smtClean="0">
                <a:solidFill>
                  <a:srgbClr val="000066"/>
                </a:solidFill>
                <a:latin typeface="Times New Roman" pitchFamily="18" charset="0"/>
              </a:rPr>
              <a:t>are combined</a:t>
            </a:r>
            <a:br>
              <a:rPr lang="en-US" sz="3200" b="1" smtClean="0">
                <a:solidFill>
                  <a:srgbClr val="000066"/>
                </a:solidFill>
                <a:latin typeface="Times New Roman" pitchFamily="18" charset="0"/>
              </a:rPr>
            </a:br>
            <a:endParaRPr lang="en-US" sz="3200" b="1" smtClean="0">
              <a:solidFill>
                <a:srgbClr val="000066"/>
              </a:solidFill>
              <a:latin typeface="Times New Roman" pitchFamily="18" charset="0"/>
            </a:endParaRPr>
          </a:p>
          <a:p>
            <a:pPr>
              <a:buClr>
                <a:srgbClr val="C00000"/>
              </a:buClr>
              <a:buFont typeface="Wingdings" pitchFamily="2" charset="2"/>
              <a:buChar char="Ø"/>
            </a:pPr>
            <a:r>
              <a:rPr lang="en-US" sz="3200" b="1" smtClean="0">
                <a:solidFill>
                  <a:srgbClr val="000066"/>
                </a:solidFill>
                <a:latin typeface="Times New Roman" pitchFamily="18" charset="0"/>
              </a:rPr>
              <a:t>Does not reduce payment to worker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30666</TotalTime>
  <Words>2167</Words>
  <Application>Microsoft Office PowerPoint</Application>
  <PresentationFormat>On-screen Show (4:3)</PresentationFormat>
  <Paragraphs>252</Paragraphs>
  <Slides>29</Slides>
  <Notes>27</Notes>
  <HiddenSlides>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Times New Roman</vt:lpstr>
      <vt:lpstr>Arial</vt:lpstr>
      <vt:lpstr>Americana BT</vt:lpstr>
      <vt:lpstr>Wingdings</vt:lpstr>
      <vt:lpstr>Rockwell Extra Bold</vt:lpstr>
      <vt:lpstr>Aharoni</vt:lpstr>
      <vt:lpstr>Arial Unicode MS</vt:lpstr>
      <vt:lpstr>Marlett</vt:lpstr>
      <vt:lpstr>Default Design</vt:lpstr>
      <vt:lpstr>Microsoft Office Excel Chart</vt:lpstr>
      <vt:lpstr>Slide 1</vt:lpstr>
      <vt:lpstr>Slide 2</vt:lpstr>
      <vt:lpstr>In 2016, Social Security Will Begin Paying More in Benefits than is Collected in Taxes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Example of a Medicare Card</vt:lpstr>
      <vt:lpstr>Slide 27</vt:lpstr>
      <vt:lpstr>Slide 28</vt:lpstr>
      <vt:lpstr>Slide 29</vt:lpstr>
    </vt:vector>
  </TitlesOfParts>
  <Company>SSA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Devon Reardon</dc:creator>
  <cp:lastModifiedBy>889123</cp:lastModifiedBy>
  <cp:revision>746</cp:revision>
  <cp:lastPrinted>2004-04-02T15:35:59Z</cp:lastPrinted>
  <dcterms:created xsi:type="dcterms:W3CDTF">2004-01-07T19:32:15Z</dcterms:created>
  <dcterms:modified xsi:type="dcterms:W3CDTF">2011-01-27T13:45:29Z</dcterms:modified>
</cp:coreProperties>
</file>