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2.xml" ContentType="application/vnd.openxmlformats-officedocument.them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handoutMasterIdLst>
    <p:handoutMasterId r:id="rId20"/>
  </p:handoutMasterIdLst>
  <p:sldIdLst>
    <p:sldId id="264" r:id="rId3"/>
    <p:sldId id="271" r:id="rId4"/>
    <p:sldId id="268" r:id="rId5"/>
    <p:sldId id="274" r:id="rId6"/>
    <p:sldId id="287" r:id="rId7"/>
    <p:sldId id="294" r:id="rId8"/>
    <p:sldId id="269" r:id="rId9"/>
    <p:sldId id="275" r:id="rId10"/>
    <p:sldId id="270" r:id="rId11"/>
    <p:sldId id="295" r:id="rId12"/>
    <p:sldId id="259" r:id="rId13"/>
    <p:sldId id="281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09ataxgrowt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etAppA\TAD\Papers\Income_Distribution\NTA_presentation\09version\09Gin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etAppA\TAD\Papers\Income_Distribution\NTA_presentation\09version\09SOUR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09INCSHA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09transfersha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09et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09et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3_panel_progcharts-in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A\TAD\Papers\Income_Distribution\NTA_presentation\09version\compare_inc_toBE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5E-2"/>
          <c:y val="0.1315868669887372"/>
          <c:w val="0.91564927857936074"/>
          <c:h val="0.76618464560961175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2911872"/>
        <c:axId val="72917760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  <c:pt idx="0">
                  <c:v>Top1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General</c:formatCode>
                <c:ptCount val="31"/>
                <c:pt idx="0">
                  <c:v>0</c:v>
                </c:pt>
                <c:pt idx="1">
                  <c:v>-1.53031194820481</c:v>
                </c:pt>
                <c:pt idx="2">
                  <c:v>2.2660388463802366</c:v>
                </c:pt>
                <c:pt idx="3">
                  <c:v>13.419658622719277</c:v>
                </c:pt>
                <c:pt idx="4">
                  <c:v>24.367274867569179</c:v>
                </c:pt>
                <c:pt idx="5">
                  <c:v>37.198351971748103</c:v>
                </c:pt>
                <c:pt idx="6">
                  <c:v>48.73454973513833</c:v>
                </c:pt>
                <c:pt idx="7">
                  <c:v>97.910535609181906</c:v>
                </c:pt>
                <c:pt idx="8">
                  <c:v>47.351383166568567</c:v>
                </c:pt>
                <c:pt idx="9">
                  <c:v>87.963507945850523</c:v>
                </c:pt>
                <c:pt idx="10">
                  <c:v>76.957033549146601</c:v>
                </c:pt>
                <c:pt idx="11">
                  <c:v>71.071218363743412</c:v>
                </c:pt>
                <c:pt idx="12">
                  <c:v>50.794585050029461</c:v>
                </c:pt>
                <c:pt idx="13">
                  <c:v>68.216597998822863</c:v>
                </c:pt>
                <c:pt idx="14">
                  <c:v>54.061212477928237</c:v>
                </c:pt>
                <c:pt idx="15">
                  <c:v>55.591524426133041</c:v>
                </c:pt>
                <c:pt idx="16">
                  <c:v>71.89523248969985</c:v>
                </c:pt>
                <c:pt idx="17">
                  <c:v>90.258975868157748</c:v>
                </c:pt>
                <c:pt idx="18">
                  <c:v>122.74867569158334</c:v>
                </c:pt>
                <c:pt idx="19">
                  <c:v>158.09299587992942</c:v>
                </c:pt>
                <c:pt idx="20">
                  <c:v>180.34137728075345</c:v>
                </c:pt>
                <c:pt idx="21">
                  <c:v>209.77045320776932</c:v>
                </c:pt>
                <c:pt idx="22">
                  <c:v>147.99882283696294</c:v>
                </c:pt>
                <c:pt idx="23">
                  <c:v>120.21777516185995</c:v>
                </c:pt>
                <c:pt idx="24">
                  <c:v>139.55267804590943</c:v>
                </c:pt>
                <c:pt idx="25">
                  <c:v>187.16892289582111</c:v>
                </c:pt>
                <c:pt idx="26">
                  <c:v>245.87992937021787</c:v>
                </c:pt>
                <c:pt idx="27">
                  <c:v>276.30959387875231</c:v>
                </c:pt>
                <c:pt idx="28">
                  <c:v>304.26721600941733</c:v>
                </c:pt>
                <c:pt idx="29">
                  <c:v>229.75279576221311</c:v>
                </c:pt>
                <c:pt idx="30">
                  <c:v>155.06180105944676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p20-80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General</c:formatCode>
                <c:ptCount val="31"/>
                <c:pt idx="0">
                  <c:v>0</c:v>
                </c:pt>
                <c:pt idx="1">
                  <c:v>-3.193974904211339</c:v>
                </c:pt>
                <c:pt idx="2">
                  <c:v>-3.6299017417501531</c:v>
                </c:pt>
                <c:pt idx="3">
                  <c:v>-3.2365741975287405</c:v>
                </c:pt>
                <c:pt idx="4">
                  <c:v>-4.4632077645849426</c:v>
                </c:pt>
                <c:pt idx="5">
                  <c:v>0.83026795582981083</c:v>
                </c:pt>
                <c:pt idx="6">
                  <c:v>0.98591468271009841</c:v>
                </c:pt>
                <c:pt idx="7">
                  <c:v>3.3896456046515362</c:v>
                </c:pt>
                <c:pt idx="8">
                  <c:v>2.3237412808731595</c:v>
                </c:pt>
                <c:pt idx="9">
                  <c:v>3.0040728490565272</c:v>
                </c:pt>
                <c:pt idx="10">
                  <c:v>4.4088174581922157</c:v>
                </c:pt>
                <c:pt idx="11">
                  <c:v>5.1088442373562675</c:v>
                </c:pt>
                <c:pt idx="12">
                  <c:v>3.826827358793317</c:v>
                </c:pt>
                <c:pt idx="13">
                  <c:v>4.4581491375677684</c:v>
                </c:pt>
                <c:pt idx="14">
                  <c:v>5.9649872237851778</c:v>
                </c:pt>
                <c:pt idx="15">
                  <c:v>6.6789523144112239</c:v>
                </c:pt>
                <c:pt idx="16">
                  <c:v>10.199719528885632</c:v>
                </c:pt>
                <c:pt idx="17">
                  <c:v>12.040107713392388</c:v>
                </c:pt>
                <c:pt idx="18">
                  <c:v>14.03088574669775</c:v>
                </c:pt>
                <c:pt idx="19">
                  <c:v>18.743062911613386</c:v>
                </c:pt>
                <c:pt idx="20">
                  <c:v>22.352248636072343</c:v>
                </c:pt>
                <c:pt idx="21">
                  <c:v>23.103465086665228</c:v>
                </c:pt>
                <c:pt idx="22">
                  <c:v>26.84190316543398</c:v>
                </c:pt>
                <c:pt idx="23">
                  <c:v>25.091329619281822</c:v>
                </c:pt>
                <c:pt idx="24">
                  <c:v>26.772683742644567</c:v>
                </c:pt>
                <c:pt idx="25">
                  <c:v>31.018074592271347</c:v>
                </c:pt>
                <c:pt idx="26">
                  <c:v>33.380635261772277</c:v>
                </c:pt>
                <c:pt idx="27">
                  <c:v>35.118083664895472</c:v>
                </c:pt>
                <c:pt idx="28">
                  <c:v>38.932290563331179</c:v>
                </c:pt>
                <c:pt idx="29">
                  <c:v>38.140446975581476</c:v>
                </c:pt>
                <c:pt idx="30">
                  <c:v>36.77751692516798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81-99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General</c:formatCode>
                <c:ptCount val="31"/>
                <c:pt idx="0">
                  <c:v>0</c:v>
                </c:pt>
                <c:pt idx="1">
                  <c:v>-2.8862286377865805</c:v>
                </c:pt>
                <c:pt idx="2">
                  <c:v>-3.574433261564669</c:v>
                </c:pt>
                <c:pt idx="3">
                  <c:v>-0.98159518236556886</c:v>
                </c:pt>
                <c:pt idx="4">
                  <c:v>2.0702042593745196</c:v>
                </c:pt>
                <c:pt idx="5">
                  <c:v>9.3507530654728388</c:v>
                </c:pt>
                <c:pt idx="6">
                  <c:v>9.2975542192913707</c:v>
                </c:pt>
                <c:pt idx="7">
                  <c:v>15.916091934886301</c:v>
                </c:pt>
                <c:pt idx="8">
                  <c:v>14.365020193600932</c:v>
                </c:pt>
                <c:pt idx="9">
                  <c:v>16.687143622741086</c:v>
                </c:pt>
                <c:pt idx="10">
                  <c:v>18.988959500337181</c:v>
                </c:pt>
                <c:pt idx="11">
                  <c:v>16.628061737594503</c:v>
                </c:pt>
                <c:pt idx="12">
                  <c:v>14.658051841328446</c:v>
                </c:pt>
                <c:pt idx="13">
                  <c:v>16.918088351520197</c:v>
                </c:pt>
                <c:pt idx="14">
                  <c:v>17.860835060771294</c:v>
                </c:pt>
                <c:pt idx="15">
                  <c:v>19.449172394106704</c:v>
                </c:pt>
                <c:pt idx="16">
                  <c:v>23.314178032487167</c:v>
                </c:pt>
                <c:pt idx="17">
                  <c:v>27.035711700335334</c:v>
                </c:pt>
                <c:pt idx="18">
                  <c:v>31.387467157301632</c:v>
                </c:pt>
                <c:pt idx="19">
                  <c:v>37.499291692408576</c:v>
                </c:pt>
                <c:pt idx="20">
                  <c:v>43.028568788612077</c:v>
                </c:pt>
                <c:pt idx="21">
                  <c:v>46.817238664298287</c:v>
                </c:pt>
                <c:pt idx="22">
                  <c:v>44.496719532132659</c:v>
                </c:pt>
                <c:pt idx="23">
                  <c:v>42.860283520991025</c:v>
                </c:pt>
                <c:pt idx="24">
                  <c:v>47.403295714884088</c:v>
                </c:pt>
                <c:pt idx="25">
                  <c:v>53.932016745384239</c:v>
                </c:pt>
                <c:pt idx="26">
                  <c:v>60.184300290092956</c:v>
                </c:pt>
                <c:pt idx="27">
                  <c:v>64.413463453095162</c:v>
                </c:pt>
                <c:pt idx="28">
                  <c:v>68.951270380172076</c:v>
                </c:pt>
                <c:pt idx="29">
                  <c:v>63.665760843647767</c:v>
                </c:pt>
                <c:pt idx="30">
                  <c:v>58.152757426963753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data!$A$6</c:f>
              <c:strCache>
                <c:ptCount val="1"/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data!$B$6:$AF$6</c:f>
              <c:numCache>
                <c:formatCode>General</c:formatCode>
                <c:ptCount val="31"/>
              </c:numCache>
            </c:numRef>
          </c:val>
          <c:smooth val="0"/>
        </c:ser>
        <c:ser>
          <c:idx val="10"/>
          <c:order val="5"/>
          <c:tx>
            <c:strRef>
              <c:f>data!$A$7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data!$B$7:$AF$7</c:f>
              <c:numCache>
                <c:formatCode>General</c:formatCode>
                <c:ptCount val="31"/>
                <c:pt idx="0">
                  <c:v>0</c:v>
                </c:pt>
                <c:pt idx="1">
                  <c:v>-3.1055900621118075</c:v>
                </c:pt>
                <c:pt idx="2">
                  <c:v>-4.9689440993789011</c:v>
                </c:pt>
                <c:pt idx="3">
                  <c:v>-6.2111801242236151</c:v>
                </c:pt>
                <c:pt idx="4">
                  <c:v>-9.3167701863354111</c:v>
                </c:pt>
                <c:pt idx="5">
                  <c:v>-6.8322981366459761</c:v>
                </c:pt>
                <c:pt idx="6">
                  <c:v>-5.5900621118012523</c:v>
                </c:pt>
                <c:pt idx="7">
                  <c:v>-4.9689440993788905</c:v>
                </c:pt>
                <c:pt idx="8">
                  <c:v>-4.9689440993788905</c:v>
                </c:pt>
                <c:pt idx="9">
                  <c:v>-2.4844720496894572</c:v>
                </c:pt>
                <c:pt idx="10">
                  <c:v>1.8633540372670732</c:v>
                </c:pt>
                <c:pt idx="11">
                  <c:v>5.5900621118012204</c:v>
                </c:pt>
                <c:pt idx="12">
                  <c:v>6.8322981366459414</c:v>
                </c:pt>
                <c:pt idx="13">
                  <c:v>7.4534161490683148</c:v>
                </c:pt>
                <c:pt idx="14">
                  <c:v>9.9378881987577614</c:v>
                </c:pt>
                <c:pt idx="15">
                  <c:v>12.422360248447184</c:v>
                </c:pt>
                <c:pt idx="16">
                  <c:v>16.7701863354037</c:v>
                </c:pt>
                <c:pt idx="17">
                  <c:v>16.7701863354037</c:v>
                </c:pt>
                <c:pt idx="18">
                  <c:v>18.633540372670794</c:v>
                </c:pt>
                <c:pt idx="19">
                  <c:v>23.602484472049667</c:v>
                </c:pt>
                <c:pt idx="20">
                  <c:v>25.465838509316757</c:v>
                </c:pt>
                <c:pt idx="21">
                  <c:v>21.739130434782592</c:v>
                </c:pt>
                <c:pt idx="22">
                  <c:v>27.32919254658383</c:v>
                </c:pt>
                <c:pt idx="23">
                  <c:v>24.844720496894393</c:v>
                </c:pt>
                <c:pt idx="24">
                  <c:v>24.223602484472035</c:v>
                </c:pt>
                <c:pt idx="25">
                  <c:v>27.950310559006187</c:v>
                </c:pt>
                <c:pt idx="26">
                  <c:v>31.677018633540357</c:v>
                </c:pt>
                <c:pt idx="27">
                  <c:v>36.024844720496866</c:v>
                </c:pt>
                <c:pt idx="28">
                  <c:v>40.993788819875775</c:v>
                </c:pt>
                <c:pt idx="29">
                  <c:v>44.099378881987548</c:v>
                </c:pt>
                <c:pt idx="30">
                  <c:v>44.720496894409919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908800"/>
        <c:axId val="72910336"/>
      </c:lineChart>
      <c:catAx>
        <c:axId val="729088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10336"/>
        <c:crossesAt val="-50"/>
        <c:auto val="1"/>
        <c:lblAlgn val="ctr"/>
        <c:lblOffset val="300"/>
        <c:tickLblSkip val="1"/>
        <c:tickMarkSkip val="1"/>
        <c:noMultiLvlLbl val="0"/>
      </c:catAx>
      <c:valAx>
        <c:axId val="7291033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08800"/>
        <c:crosses val="autoZero"/>
        <c:crossBetween val="between"/>
      </c:valAx>
      <c:catAx>
        <c:axId val="72911872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72917760"/>
        <c:crosses val="autoZero"/>
        <c:auto val="1"/>
        <c:lblAlgn val="ctr"/>
        <c:lblOffset val="100"/>
        <c:noMultiLvlLbl val="0"/>
      </c:catAx>
      <c:valAx>
        <c:axId val="7291776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72911872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0.2381767528538016"/>
          <c:w val="0.91564927857936074"/>
          <c:h val="0.65959475974454751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'[09SOURCE.xlsx]recession_template'!$B$3:$B$118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'[09SOURCE.xlsx]recession_template'!$C$3:$C$126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0969728"/>
        <c:axId val="80971264"/>
      </c:barChart>
      <c:lineChart>
        <c:grouping val="standard"/>
        <c:varyColors val="0"/>
        <c:ser>
          <c:idx val="6"/>
          <c:order val="1"/>
          <c:tx>
            <c:strRef>
              <c:f>'[09SOURCE.xlsx]data'!$A$3</c:f>
              <c:strCache>
                <c:ptCount val="1"/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'[09SOURCE.xlsx]data'!$B$2:$AD$2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'[09SOURCE.xlsx]data'!$B$3:$AF$3</c:f>
              <c:numCache>
                <c:formatCode>General</c:formatCode>
                <c:ptCount val="31"/>
              </c:numCache>
            </c:numRef>
          </c:val>
          <c:smooth val="0"/>
        </c:ser>
        <c:ser>
          <c:idx val="7"/>
          <c:order val="2"/>
          <c:tx>
            <c:strRef>
              <c:f>'[09SOURCE.xlsx]data'!$A$4</c:f>
              <c:strCache>
                <c:ptCount val="1"/>
                <c:pt idx="0">
                  <c:v>Second Quintile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'[09SOURCE.xlsx]data'!$B$2:$AD$2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'[09SOURCE.xlsx]data'!$B$4:$AF$4</c:f>
              <c:numCache>
                <c:formatCode>General</c:formatCode>
                <c:ptCount val="31"/>
                <c:pt idx="0">
                  <c:v>0.39744363300000007</c:v>
                </c:pt>
                <c:pt idx="1">
                  <c:v>0.400279247</c:v>
                </c:pt>
                <c:pt idx="2">
                  <c:v>0.40419835900000001</c:v>
                </c:pt>
                <c:pt idx="3">
                  <c:v>0.41031517000000006</c:v>
                </c:pt>
                <c:pt idx="4">
                  <c:v>0.42352580800000006</c:v>
                </c:pt>
                <c:pt idx="5">
                  <c:v>0.42942732100000003</c:v>
                </c:pt>
                <c:pt idx="6">
                  <c:v>0.43462897600000011</c:v>
                </c:pt>
                <c:pt idx="7">
                  <c:v>0.45604082299999998</c:v>
                </c:pt>
                <c:pt idx="8">
                  <c:v>0.43882047200000013</c:v>
                </c:pt>
                <c:pt idx="9">
                  <c:v>0.45357751300000004</c:v>
                </c:pt>
                <c:pt idx="10">
                  <c:v>0.44682371900000006</c:v>
                </c:pt>
                <c:pt idx="11">
                  <c:v>0.43826206400000006</c:v>
                </c:pt>
                <c:pt idx="12">
                  <c:v>0.43087313300000007</c:v>
                </c:pt>
                <c:pt idx="13">
                  <c:v>0.43900401000000006</c:v>
                </c:pt>
                <c:pt idx="14">
                  <c:v>0.43581805700000004</c:v>
                </c:pt>
                <c:pt idx="15">
                  <c:v>0.43639165800000002</c:v>
                </c:pt>
                <c:pt idx="16">
                  <c:v>0.44079008600000003</c:v>
                </c:pt>
                <c:pt idx="17">
                  <c:v>0.45267918800000001</c:v>
                </c:pt>
                <c:pt idx="18">
                  <c:v>0.46320460300000005</c:v>
                </c:pt>
                <c:pt idx="19">
                  <c:v>0.46887159100000003</c:v>
                </c:pt>
                <c:pt idx="20">
                  <c:v>0.47791179700000014</c:v>
                </c:pt>
                <c:pt idx="21">
                  <c:v>0.49168642300000004</c:v>
                </c:pt>
                <c:pt idx="22">
                  <c:v>0.46333507699999998</c:v>
                </c:pt>
                <c:pt idx="23">
                  <c:v>0.45516646500000008</c:v>
                </c:pt>
                <c:pt idx="24">
                  <c:v>0.46270278700000006</c:v>
                </c:pt>
                <c:pt idx="25">
                  <c:v>0.4761540640000001</c:v>
                </c:pt>
                <c:pt idx="26">
                  <c:v>0.49032512000000006</c:v>
                </c:pt>
                <c:pt idx="27">
                  <c:v>0.4949812930000001</c:v>
                </c:pt>
                <c:pt idx="28">
                  <c:v>0.50013680699999996</c:v>
                </c:pt>
                <c:pt idx="29">
                  <c:v>0.48247977800000014</c:v>
                </c:pt>
                <c:pt idx="30">
                  <c:v>0.46500486600000007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'[09SOURCE.xlsx]data'!$A$5</c:f>
              <c:strCache>
                <c:ptCount val="1"/>
                <c:pt idx="0">
                  <c:v>Middle Quintile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'[09SOURCE.xlsx]data'!$B$2:$AD$2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'[09SOURCE.xlsx]data'!$B$5:$AF$5</c:f>
              <c:numCache>
                <c:formatCode>General</c:formatCode>
                <c:ptCount val="31"/>
                <c:pt idx="0">
                  <c:v>0.35800172800000002</c:v>
                </c:pt>
                <c:pt idx="1">
                  <c:v>0.36195872500000004</c:v>
                </c:pt>
                <c:pt idx="2">
                  <c:v>0.36958417300000013</c:v>
                </c:pt>
                <c:pt idx="3">
                  <c:v>0.38173055299999997</c:v>
                </c:pt>
                <c:pt idx="4">
                  <c:v>0.39720979300000003</c:v>
                </c:pt>
                <c:pt idx="5">
                  <c:v>0.40461047300000014</c:v>
                </c:pt>
                <c:pt idx="6">
                  <c:v>0.41044984200000001</c:v>
                </c:pt>
                <c:pt idx="7">
                  <c:v>0.43292252600000009</c:v>
                </c:pt>
                <c:pt idx="8">
                  <c:v>0.40764630899999998</c:v>
                </c:pt>
                <c:pt idx="9">
                  <c:v>0.42365662800000004</c:v>
                </c:pt>
                <c:pt idx="10">
                  <c:v>0.41735783900000006</c:v>
                </c:pt>
                <c:pt idx="11">
                  <c:v>0.4102241820000001</c:v>
                </c:pt>
                <c:pt idx="12">
                  <c:v>0.401255103</c:v>
                </c:pt>
                <c:pt idx="13">
                  <c:v>0.40762385400000001</c:v>
                </c:pt>
                <c:pt idx="14">
                  <c:v>0.40037887100000019</c:v>
                </c:pt>
                <c:pt idx="15">
                  <c:v>0.39807310800000006</c:v>
                </c:pt>
                <c:pt idx="16">
                  <c:v>0.40091099200000008</c:v>
                </c:pt>
                <c:pt idx="17">
                  <c:v>0.41172373099999998</c:v>
                </c:pt>
                <c:pt idx="18">
                  <c:v>0.42356046500000011</c:v>
                </c:pt>
                <c:pt idx="19">
                  <c:v>0.42933770700000007</c:v>
                </c:pt>
                <c:pt idx="20">
                  <c:v>0.43756806100000012</c:v>
                </c:pt>
                <c:pt idx="21">
                  <c:v>0.45184871800000004</c:v>
                </c:pt>
                <c:pt idx="22">
                  <c:v>0.42332030400000009</c:v>
                </c:pt>
                <c:pt idx="23">
                  <c:v>0.41624881300000005</c:v>
                </c:pt>
                <c:pt idx="24">
                  <c:v>0.42577793200000008</c:v>
                </c:pt>
                <c:pt idx="25">
                  <c:v>0.43883272700000003</c:v>
                </c:pt>
                <c:pt idx="26">
                  <c:v>0.45192985100000005</c:v>
                </c:pt>
                <c:pt idx="27">
                  <c:v>0.45705220400000002</c:v>
                </c:pt>
                <c:pt idx="28">
                  <c:v>0.46464552799999997</c:v>
                </c:pt>
                <c:pt idx="29">
                  <c:v>0.44350775100000001</c:v>
                </c:pt>
                <c:pt idx="30">
                  <c:v>0.42577552700000004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'[09SOURCE.xlsx]data'!$A$6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'[09SOURCE.xlsx]data'!$B$2:$AD$2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'[09SOURCE.xlsx]data'!$B$6:$AF$6</c:f>
              <c:numCache>
                <c:formatCode>General</c:formatCode>
                <c:ptCount val="31"/>
                <c:pt idx="0">
                  <c:v>0.47576293300000005</c:v>
                </c:pt>
                <c:pt idx="1">
                  <c:v>0.48368200200000006</c:v>
                </c:pt>
                <c:pt idx="2">
                  <c:v>0.48698118600000007</c:v>
                </c:pt>
                <c:pt idx="3">
                  <c:v>0.49558518400000007</c:v>
                </c:pt>
                <c:pt idx="4">
                  <c:v>0.50758486699999994</c:v>
                </c:pt>
                <c:pt idx="5">
                  <c:v>0.50803479499999993</c:v>
                </c:pt>
                <c:pt idx="6">
                  <c:v>0.51393676099999985</c:v>
                </c:pt>
                <c:pt idx="7">
                  <c:v>0.53619543700000016</c:v>
                </c:pt>
                <c:pt idx="8">
                  <c:v>0.52197672699999997</c:v>
                </c:pt>
                <c:pt idx="9">
                  <c:v>0.53481905800000007</c:v>
                </c:pt>
                <c:pt idx="10">
                  <c:v>0.52751950399999992</c:v>
                </c:pt>
                <c:pt idx="11">
                  <c:v>0.52259795600000003</c:v>
                </c:pt>
                <c:pt idx="12">
                  <c:v>0.52133242199999985</c:v>
                </c:pt>
                <c:pt idx="13">
                  <c:v>0.53126308699999991</c:v>
                </c:pt>
                <c:pt idx="14">
                  <c:v>0.53132599300000005</c:v>
                </c:pt>
                <c:pt idx="15">
                  <c:v>0.53346347899999991</c:v>
                </c:pt>
                <c:pt idx="16">
                  <c:v>0.53479219200000017</c:v>
                </c:pt>
                <c:pt idx="17">
                  <c:v>0.54393543600000016</c:v>
                </c:pt>
                <c:pt idx="18">
                  <c:v>0.55036192799999983</c:v>
                </c:pt>
                <c:pt idx="19">
                  <c:v>0.55111990799999999</c:v>
                </c:pt>
                <c:pt idx="20">
                  <c:v>0.55593710399999996</c:v>
                </c:pt>
                <c:pt idx="21">
                  <c:v>0.56983676099999991</c:v>
                </c:pt>
                <c:pt idx="22">
                  <c:v>0.55078932300000005</c:v>
                </c:pt>
                <c:pt idx="23">
                  <c:v>0.549334408</c:v>
                </c:pt>
                <c:pt idx="24">
                  <c:v>0.55887327099999995</c:v>
                </c:pt>
                <c:pt idx="25">
                  <c:v>0.57168129400000012</c:v>
                </c:pt>
                <c:pt idx="26">
                  <c:v>0.58482135300000004</c:v>
                </c:pt>
                <c:pt idx="27">
                  <c:v>0.58628748199999992</c:v>
                </c:pt>
                <c:pt idx="28">
                  <c:v>0.58702437699999999</c:v>
                </c:pt>
                <c:pt idx="29">
                  <c:v>0.57943690199999986</c:v>
                </c:pt>
                <c:pt idx="30">
                  <c:v>0.579326758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'[09SOURCE.xlsx]data'!$A$7</c:f>
              <c:strCache>
                <c:ptCount val="1"/>
                <c:pt idx="0">
                  <c:v>Highest Quintile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'[09SOURCE.xlsx]data'!$B$2:$AD$2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'[09SOURCE.xlsx]data'!$B$7:$AF$7</c:f>
              <c:numCache>
                <c:formatCode>General</c:formatCode>
                <c:ptCount val="31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67392"/>
        <c:axId val="80668928"/>
      </c:lineChart>
      <c:catAx>
        <c:axId val="80667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6892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80668928"/>
        <c:scaling>
          <c:orientation val="minMax"/>
          <c:min val="0.3000000000000001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67392"/>
        <c:crosses val="autoZero"/>
        <c:crossBetween val="between"/>
        <c:majorUnit val="0.1"/>
      </c:valAx>
      <c:catAx>
        <c:axId val="80969728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80971264"/>
        <c:crosses val="autoZero"/>
        <c:auto val="1"/>
        <c:lblAlgn val="ctr"/>
        <c:lblOffset val="100"/>
        <c:noMultiLvlLbl val="0"/>
      </c:catAx>
      <c:valAx>
        <c:axId val="80971264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80969728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7.720427215962275E-2"/>
          <c:w val="0.91564927857936063"/>
          <c:h val="0.8205672404387262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7921664"/>
        <c:axId val="78185600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General</c:formatCode>
                <c:ptCount val="31"/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Second Quintile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General</c:formatCode>
                <c:ptCount val="31"/>
                <c:pt idx="0">
                  <c:v>0.42983693699999997</c:v>
                </c:pt>
                <c:pt idx="1">
                  <c:v>0.43914800399999998</c:v>
                </c:pt>
                <c:pt idx="2">
                  <c:v>0.44246686600000001</c:v>
                </c:pt>
                <c:pt idx="3">
                  <c:v>0.452793375</c:v>
                </c:pt>
                <c:pt idx="4">
                  <c:v>0.46119042399999999</c:v>
                </c:pt>
                <c:pt idx="5" formatCode="0.000">
                  <c:v>0.460409081</c:v>
                </c:pt>
                <c:pt idx="6" formatCode="0.000">
                  <c:v>0.46187159</c:v>
                </c:pt>
                <c:pt idx="7" formatCode="0.000">
                  <c:v>0.467003579</c:v>
                </c:pt>
                <c:pt idx="8">
                  <c:v>0.47800946700000002</c:v>
                </c:pt>
                <c:pt idx="9">
                  <c:v>0.483380588</c:v>
                </c:pt>
                <c:pt idx="10">
                  <c:v>0.47624618099999999</c:v>
                </c:pt>
                <c:pt idx="11">
                  <c:v>0.47484472599999999</c:v>
                </c:pt>
                <c:pt idx="12">
                  <c:v>0.48001126300000002</c:v>
                </c:pt>
                <c:pt idx="13">
                  <c:v>0.490314941</c:v>
                </c:pt>
                <c:pt idx="14">
                  <c:v>0.48962774100000001</c:v>
                </c:pt>
                <c:pt idx="15">
                  <c:v>0.490551917</c:v>
                </c:pt>
                <c:pt idx="16">
                  <c:v>0.48746096300000002</c:v>
                </c:pt>
                <c:pt idx="17">
                  <c:v>0.48975811800000002</c:v>
                </c:pt>
                <c:pt idx="18">
                  <c:v>0.48956421300000003</c:v>
                </c:pt>
                <c:pt idx="19">
                  <c:v>0.48703982400000001</c:v>
                </c:pt>
                <c:pt idx="20">
                  <c:v>0.48966389599999999</c:v>
                </c:pt>
                <c:pt idx="21">
                  <c:v>0.50230566899999995</c:v>
                </c:pt>
                <c:pt idx="22">
                  <c:v>0.50140225800000005</c:v>
                </c:pt>
                <c:pt idx="23">
                  <c:v>0.50609585199999996</c:v>
                </c:pt>
                <c:pt idx="24">
                  <c:v>0.50997579999999998</c:v>
                </c:pt>
                <c:pt idx="25">
                  <c:v>0.508953286</c:v>
                </c:pt>
                <c:pt idx="26">
                  <c:v>0.50558778599999998</c:v>
                </c:pt>
                <c:pt idx="27">
                  <c:v>0.50170369299999995</c:v>
                </c:pt>
                <c:pt idx="28">
                  <c:v>0.49882365099999998</c:v>
                </c:pt>
                <c:pt idx="29">
                  <c:v>0.50823869600000005</c:v>
                </c:pt>
                <c:pt idx="30">
                  <c:v>0.51829026199999995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Middle Quintile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General</c:formatCode>
                <c:ptCount val="31"/>
                <c:pt idx="0">
                  <c:v>0.74489413999999998</c:v>
                </c:pt>
                <c:pt idx="1">
                  <c:v>0.802318737</c:v>
                </c:pt>
                <c:pt idx="2">
                  <c:v>0.88783822999999995</c:v>
                </c:pt>
                <c:pt idx="3">
                  <c:v>0.952417403</c:v>
                </c:pt>
                <c:pt idx="4">
                  <c:v>0.89528434999999995</c:v>
                </c:pt>
                <c:pt idx="5" formatCode="0.000">
                  <c:v>0.84500414000000001</c:v>
                </c:pt>
                <c:pt idx="6" formatCode="0.000">
                  <c:v>0.87352199399999997</c:v>
                </c:pt>
                <c:pt idx="7" formatCode="0.000">
                  <c:v>0.81332351599999997</c:v>
                </c:pt>
                <c:pt idx="8">
                  <c:v>0.81791862400000004</c:v>
                </c:pt>
                <c:pt idx="9">
                  <c:v>0.84936130899999995</c:v>
                </c:pt>
                <c:pt idx="10">
                  <c:v>0.85139138800000003</c:v>
                </c:pt>
                <c:pt idx="11">
                  <c:v>0.86472535900000003</c:v>
                </c:pt>
                <c:pt idx="12">
                  <c:v>0.89129702899999996</c:v>
                </c:pt>
                <c:pt idx="13">
                  <c:v>0.84795414800000002</c:v>
                </c:pt>
                <c:pt idx="14">
                  <c:v>0.83651142499999998</c:v>
                </c:pt>
                <c:pt idx="15">
                  <c:v>0.84726591399999995</c:v>
                </c:pt>
                <c:pt idx="16">
                  <c:v>0.84144545299999995</c:v>
                </c:pt>
                <c:pt idx="17">
                  <c:v>0.839907442</c:v>
                </c:pt>
                <c:pt idx="18">
                  <c:v>0.83454384599999998</c:v>
                </c:pt>
                <c:pt idx="19">
                  <c:v>0.84357553399999996</c:v>
                </c:pt>
                <c:pt idx="20">
                  <c:v>0.83177645099999997</c:v>
                </c:pt>
                <c:pt idx="21">
                  <c:v>0.86893533700000003</c:v>
                </c:pt>
                <c:pt idx="22">
                  <c:v>0.89260211899999997</c:v>
                </c:pt>
                <c:pt idx="23">
                  <c:v>0.92140278099999995</c:v>
                </c:pt>
                <c:pt idx="24">
                  <c:v>0.912670274</c:v>
                </c:pt>
                <c:pt idx="25">
                  <c:v>0.89343888800000004</c:v>
                </c:pt>
                <c:pt idx="26">
                  <c:v>0.89456901700000002</c:v>
                </c:pt>
                <c:pt idx="27">
                  <c:v>0.89465831399999995</c:v>
                </c:pt>
                <c:pt idx="28">
                  <c:v>0.93412939800000006</c:v>
                </c:pt>
                <c:pt idx="29">
                  <c:v>1.079307934</c:v>
                </c:pt>
                <c:pt idx="30">
                  <c:v>1.102875595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data!$A$6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data!$B$6:$AF$6</c:f>
              <c:numCache>
                <c:formatCode>General</c:formatCode>
                <c:ptCount val="31"/>
                <c:pt idx="0">
                  <c:v>0.582309619</c:v>
                </c:pt>
                <c:pt idx="1">
                  <c:v>0.58257489200000001</c:v>
                </c:pt>
                <c:pt idx="2">
                  <c:v>0.57730009599999998</c:v>
                </c:pt>
                <c:pt idx="3">
                  <c:v>0.55209863199999998</c:v>
                </c:pt>
                <c:pt idx="4">
                  <c:v>0.54608742399999999</c:v>
                </c:pt>
                <c:pt idx="5" formatCode="0.000">
                  <c:v>0.53566024999999995</c:v>
                </c:pt>
                <c:pt idx="6" formatCode="0.000">
                  <c:v>0.54648553899999996</c:v>
                </c:pt>
                <c:pt idx="7" formatCode="0.000">
                  <c:v>0.55503690800000005</c:v>
                </c:pt>
                <c:pt idx="8">
                  <c:v>0.56047561800000001</c:v>
                </c:pt>
                <c:pt idx="9">
                  <c:v>0.57974473599999998</c:v>
                </c:pt>
                <c:pt idx="10">
                  <c:v>0.58733062999999996</c:v>
                </c:pt>
                <c:pt idx="11">
                  <c:v>0.57798579900000002</c:v>
                </c:pt>
                <c:pt idx="12">
                  <c:v>0.56208355499999996</c:v>
                </c:pt>
                <c:pt idx="13">
                  <c:v>0.58014806600000002</c:v>
                </c:pt>
                <c:pt idx="14">
                  <c:v>0.59560172</c:v>
                </c:pt>
                <c:pt idx="15">
                  <c:v>0.59631739500000003</c:v>
                </c:pt>
                <c:pt idx="16">
                  <c:v>0.61008810899999999</c:v>
                </c:pt>
                <c:pt idx="17">
                  <c:v>0.62335024800000005</c:v>
                </c:pt>
                <c:pt idx="18">
                  <c:v>0.636251856</c:v>
                </c:pt>
                <c:pt idx="19">
                  <c:v>0.63431267999999996</c:v>
                </c:pt>
                <c:pt idx="20">
                  <c:v>0.64026974299999995</c:v>
                </c:pt>
                <c:pt idx="21">
                  <c:v>0.65423560300000005</c:v>
                </c:pt>
                <c:pt idx="22">
                  <c:v>0.61645137800000005</c:v>
                </c:pt>
                <c:pt idx="23">
                  <c:v>0.60663792800000005</c:v>
                </c:pt>
                <c:pt idx="24">
                  <c:v>0.64274421199999998</c:v>
                </c:pt>
                <c:pt idx="25">
                  <c:v>0.67966287400000003</c:v>
                </c:pt>
                <c:pt idx="26">
                  <c:v>0.70875347799999999</c:v>
                </c:pt>
                <c:pt idx="27">
                  <c:v>0.71650711600000005</c:v>
                </c:pt>
                <c:pt idx="28">
                  <c:v>0.71648582599999999</c:v>
                </c:pt>
                <c:pt idx="29">
                  <c:v>0.67494374300000004</c:v>
                </c:pt>
                <c:pt idx="30">
                  <c:v>0.65828044799999996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data!$A$7</c:f>
              <c:strCache>
                <c:ptCount val="1"/>
                <c:pt idx="0">
                  <c:v>Highest Quintile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data!$B$7:$AF$7</c:f>
              <c:numCache>
                <c:formatCode>General</c:formatCode>
                <c:ptCount val="31"/>
                <c:pt idx="0">
                  <c:v>0.86869179799999996</c:v>
                </c:pt>
                <c:pt idx="1">
                  <c:v>0.859818317</c:v>
                </c:pt>
                <c:pt idx="2">
                  <c:v>0.870749628</c:v>
                </c:pt>
                <c:pt idx="3">
                  <c:v>0.87458749899999999</c:v>
                </c:pt>
                <c:pt idx="4">
                  <c:v>0.872805728</c:v>
                </c:pt>
                <c:pt idx="5" formatCode="0.000">
                  <c:v>0.87129599199999996</c:v>
                </c:pt>
                <c:pt idx="6" formatCode="0.000">
                  <c:v>0.89177886200000001</c:v>
                </c:pt>
                <c:pt idx="7" formatCode="0.000">
                  <c:v>0.90830343999999996</c:v>
                </c:pt>
                <c:pt idx="8">
                  <c:v>0.85211873000000005</c:v>
                </c:pt>
                <c:pt idx="9">
                  <c:v>0.88153770899999995</c:v>
                </c:pt>
                <c:pt idx="10">
                  <c:v>0.85753267700000002</c:v>
                </c:pt>
                <c:pt idx="11">
                  <c:v>0.87425003999999995</c:v>
                </c:pt>
                <c:pt idx="12">
                  <c:v>0.82615707199999999</c:v>
                </c:pt>
                <c:pt idx="13">
                  <c:v>0.839342967</c:v>
                </c:pt>
                <c:pt idx="14">
                  <c:v>0.83684494799999998</c:v>
                </c:pt>
                <c:pt idx="15">
                  <c:v>0.85084439899999997</c:v>
                </c:pt>
                <c:pt idx="16">
                  <c:v>0.85206402599999997</c:v>
                </c:pt>
                <c:pt idx="17">
                  <c:v>0.86948132899999997</c:v>
                </c:pt>
                <c:pt idx="18">
                  <c:v>0.87204239699999997</c:v>
                </c:pt>
                <c:pt idx="19">
                  <c:v>0.88335248</c:v>
                </c:pt>
                <c:pt idx="20">
                  <c:v>0.88470752100000005</c:v>
                </c:pt>
                <c:pt idx="21">
                  <c:v>0.89525760499999996</c:v>
                </c:pt>
                <c:pt idx="22">
                  <c:v>0.90953148399999995</c:v>
                </c:pt>
                <c:pt idx="23">
                  <c:v>0.91498885399999996</c:v>
                </c:pt>
                <c:pt idx="24">
                  <c:v>0.94136343300000003</c:v>
                </c:pt>
                <c:pt idx="25">
                  <c:v>0.92711001400000004</c:v>
                </c:pt>
                <c:pt idx="26">
                  <c:v>0.92584966800000001</c:v>
                </c:pt>
                <c:pt idx="27">
                  <c:v>0.921223036</c:v>
                </c:pt>
                <c:pt idx="28">
                  <c:v>0.91355840200000005</c:v>
                </c:pt>
                <c:pt idx="29">
                  <c:v>0.92116178599999998</c:v>
                </c:pt>
                <c:pt idx="30">
                  <c:v>0.94224516999999997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918592"/>
        <c:axId val="77920128"/>
      </c:lineChart>
      <c:catAx>
        <c:axId val="779185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20128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77920128"/>
        <c:scaling>
          <c:orientation val="minMax"/>
          <c:min val="0.30000000000000004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18592"/>
        <c:crosses val="autoZero"/>
        <c:crossBetween val="between"/>
        <c:majorUnit val="0.1"/>
      </c:valAx>
      <c:catAx>
        <c:axId val="77921664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78185600"/>
        <c:crosses val="autoZero"/>
        <c:auto val="1"/>
        <c:lblAlgn val="ctr"/>
        <c:lblOffset val="100"/>
        <c:noMultiLvlLbl val="0"/>
      </c:catAx>
      <c:valAx>
        <c:axId val="7818560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77921664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7.7204272159622764E-2"/>
          <c:w val="0.91564927857936074"/>
          <c:h val="0.8205672404387262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3451904"/>
        <c:axId val="83453440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General</c:formatCode>
                <c:ptCount val="31"/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Second Quintile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General</c:formatCode>
                <c:ptCount val="31"/>
                <c:pt idx="0">
                  <c:v>76.513791248906415</c:v>
                </c:pt>
                <c:pt idx="1">
                  <c:v>76.762339402890277</c:v>
                </c:pt>
                <c:pt idx="2">
                  <c:v>76.812097537500478</c:v>
                </c:pt>
                <c:pt idx="3">
                  <c:v>77.1230971296999</c:v>
                </c:pt>
                <c:pt idx="4">
                  <c:v>75.77746577454802</c:v>
                </c:pt>
                <c:pt idx="5">
                  <c:v>74.523991776383298</c:v>
                </c:pt>
                <c:pt idx="6">
                  <c:v>74.585356783933477</c:v>
                </c:pt>
                <c:pt idx="7">
                  <c:v>71.197946893818838</c:v>
                </c:pt>
                <c:pt idx="8">
                  <c:v>75.039053548945077</c:v>
                </c:pt>
                <c:pt idx="9">
                  <c:v>73.51826376061446</c:v>
                </c:pt>
                <c:pt idx="10">
                  <c:v>73.228668348264748</c:v>
                </c:pt>
                <c:pt idx="11">
                  <c:v>74.360922191596302</c:v>
                </c:pt>
                <c:pt idx="12">
                  <c:v>75.313162320381068</c:v>
                </c:pt>
                <c:pt idx="13">
                  <c:v>75.543910011132226</c:v>
                </c:pt>
                <c:pt idx="14">
                  <c:v>75.586983535470793</c:v>
                </c:pt>
                <c:pt idx="15">
                  <c:v>75.546461348916267</c:v>
                </c:pt>
                <c:pt idx="16">
                  <c:v>74.664807004495458</c:v>
                </c:pt>
                <c:pt idx="17">
                  <c:v>73.146661542065502</c:v>
                </c:pt>
                <c:pt idx="18">
                  <c:v>71.692949992516489</c:v>
                </c:pt>
                <c:pt idx="19">
                  <c:v>71.0601104591329</c:v>
                </c:pt>
                <c:pt idx="20">
                  <c:v>70.195366150741364</c:v>
                </c:pt>
                <c:pt idx="21">
                  <c:v>69.949505129638695</c:v>
                </c:pt>
                <c:pt idx="22">
                  <c:v>74.183125156586428</c:v>
                </c:pt>
                <c:pt idx="23">
                  <c:v>75.742194605030519</c:v>
                </c:pt>
                <c:pt idx="24">
                  <c:v>74.806388625491394</c:v>
                </c:pt>
                <c:pt idx="25">
                  <c:v>72.372982246842327</c:v>
                </c:pt>
                <c:pt idx="26">
                  <c:v>69.177994064648473</c:v>
                </c:pt>
                <c:pt idx="27">
                  <c:v>67.895360413719672</c:v>
                </c:pt>
                <c:pt idx="28">
                  <c:v>67.460045361430304</c:v>
                </c:pt>
                <c:pt idx="29">
                  <c:v>72.556284215847455</c:v>
                </c:pt>
                <c:pt idx="30">
                  <c:v>75.758893196775588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Middle Quintile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General</c:formatCode>
                <c:ptCount val="31"/>
                <c:pt idx="0">
                  <c:v>4.8865579080892552</c:v>
                </c:pt>
                <c:pt idx="1">
                  <c:v>4.0974316414826566</c:v>
                </c:pt>
                <c:pt idx="2">
                  <c:v>3.1973298719169416</c:v>
                </c:pt>
                <c:pt idx="3">
                  <c:v>2.9236748965472996</c:v>
                </c:pt>
                <c:pt idx="4">
                  <c:v>3.3559604947384774</c:v>
                </c:pt>
                <c:pt idx="5">
                  <c:v>4.2577971377167216</c:v>
                </c:pt>
                <c:pt idx="6">
                  <c:v>3.6713791811643186</c:v>
                </c:pt>
                <c:pt idx="7">
                  <c:v>3.9571281475241036</c:v>
                </c:pt>
                <c:pt idx="8">
                  <c:v>4.8204645524364711</c:v>
                </c:pt>
                <c:pt idx="9">
                  <c:v>5.6410079432823874</c:v>
                </c:pt>
                <c:pt idx="10">
                  <c:v>5.5853569178784443</c:v>
                </c:pt>
                <c:pt idx="11">
                  <c:v>5.5924853160304773</c:v>
                </c:pt>
                <c:pt idx="12">
                  <c:v>5.3065028292912393</c:v>
                </c:pt>
                <c:pt idx="13">
                  <c:v>5.911391199777122</c:v>
                </c:pt>
                <c:pt idx="14">
                  <c:v>5.7910083191444679</c:v>
                </c:pt>
                <c:pt idx="15">
                  <c:v>6.0851449341650552</c:v>
                </c:pt>
                <c:pt idx="16">
                  <c:v>5.962310918058936</c:v>
                </c:pt>
                <c:pt idx="17">
                  <c:v>6.0787415826749767</c:v>
                </c:pt>
                <c:pt idx="18">
                  <c:v>6.1302843953632209</c:v>
                </c:pt>
                <c:pt idx="19">
                  <c:v>6.2282584983768992</c:v>
                </c:pt>
                <c:pt idx="20">
                  <c:v>6.3118475996258168</c:v>
                </c:pt>
                <c:pt idx="21">
                  <c:v>5.8815441187748592</c:v>
                </c:pt>
                <c:pt idx="22">
                  <c:v>6.2210477157058675</c:v>
                </c:pt>
                <c:pt idx="23">
                  <c:v>6.4743140540728543</c:v>
                </c:pt>
                <c:pt idx="24">
                  <c:v>6.6033948060006447</c:v>
                </c:pt>
                <c:pt idx="25">
                  <c:v>7.0226330417873948</c:v>
                </c:pt>
                <c:pt idx="26">
                  <c:v>7.6502561101468096</c:v>
                </c:pt>
                <c:pt idx="27">
                  <c:v>7.4453361409717713</c:v>
                </c:pt>
                <c:pt idx="28">
                  <c:v>6.8821908466280011</c:v>
                </c:pt>
                <c:pt idx="29">
                  <c:v>6.6268293611166484</c:v>
                </c:pt>
                <c:pt idx="30">
                  <c:v>6.7011417340379671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data!$A$6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data!$B$6:$AF$6</c:f>
              <c:numCache>
                <c:formatCode>General</c:formatCode>
                <c:ptCount val="31"/>
                <c:pt idx="0">
                  <c:v>11.142428795781614</c:v>
                </c:pt>
                <c:pt idx="1">
                  <c:v>11.814095805078514</c:v>
                </c:pt>
                <c:pt idx="2">
                  <c:v>12.748996869122553</c:v>
                </c:pt>
                <c:pt idx="3">
                  <c:v>12.473490802422276</c:v>
                </c:pt>
                <c:pt idx="4">
                  <c:v>12.051581947814551</c:v>
                </c:pt>
                <c:pt idx="5">
                  <c:v>12.255105261035455</c:v>
                </c:pt>
                <c:pt idx="6">
                  <c:v>11.929234869566061</c:v>
                </c:pt>
                <c:pt idx="7">
                  <c:v>10.868607444850072</c:v>
                </c:pt>
                <c:pt idx="8">
                  <c:v>11.761770887488819</c:v>
                </c:pt>
                <c:pt idx="9">
                  <c:v>11.720383991646209</c:v>
                </c:pt>
                <c:pt idx="10">
                  <c:v>12.334601121241112</c:v>
                </c:pt>
                <c:pt idx="11">
                  <c:v>12.044459208507329</c:v>
                </c:pt>
                <c:pt idx="12">
                  <c:v>11.32718893551856</c:v>
                </c:pt>
                <c:pt idx="13">
                  <c:v>10.072565221122323</c:v>
                </c:pt>
                <c:pt idx="14">
                  <c:v>9.6589999151616954</c:v>
                </c:pt>
                <c:pt idx="15">
                  <c:v>9.4625475980410467</c:v>
                </c:pt>
                <c:pt idx="16">
                  <c:v>10.102194406716633</c:v>
                </c:pt>
                <c:pt idx="17">
                  <c:v>10.031537153172319</c:v>
                </c:pt>
                <c:pt idx="18">
                  <c:v>9.8922427458587716</c:v>
                </c:pt>
                <c:pt idx="19">
                  <c:v>9.1683684113426196</c:v>
                </c:pt>
                <c:pt idx="20">
                  <c:v>8.9029194686780126</c:v>
                </c:pt>
                <c:pt idx="21">
                  <c:v>8.9065263272769641</c:v>
                </c:pt>
                <c:pt idx="22">
                  <c:v>8.0600439584720451</c:v>
                </c:pt>
                <c:pt idx="23">
                  <c:v>7.0578121231438375</c:v>
                </c:pt>
                <c:pt idx="24">
                  <c:v>7.3419520660463791</c:v>
                </c:pt>
                <c:pt idx="25">
                  <c:v>7.7695809700926244</c:v>
                </c:pt>
                <c:pt idx="26">
                  <c:v>8.8263027789058945</c:v>
                </c:pt>
                <c:pt idx="27">
                  <c:v>9.7989773249466552</c:v>
                </c:pt>
                <c:pt idx="28">
                  <c:v>9.7409752658468012</c:v>
                </c:pt>
                <c:pt idx="29">
                  <c:v>8.4537808382153568</c:v>
                </c:pt>
                <c:pt idx="30">
                  <c:v>7.1900810768003058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data!$A$7</c:f>
              <c:strCache>
                <c:ptCount val="1"/>
                <c:pt idx="0">
                  <c:v>Highest Quintile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data!$B$7:$AF$7</c:f>
              <c:numCache>
                <c:formatCode>General</c:formatCode>
                <c:ptCount val="31"/>
                <c:pt idx="0">
                  <c:v>3.9806951357238947</c:v>
                </c:pt>
                <c:pt idx="1">
                  <c:v>3.7081478332674225</c:v>
                </c:pt>
                <c:pt idx="2">
                  <c:v>3.5514921718664674</c:v>
                </c:pt>
                <c:pt idx="3">
                  <c:v>3.7646624822232435</c:v>
                </c:pt>
                <c:pt idx="4">
                  <c:v>4.9131780355268058</c:v>
                </c:pt>
                <c:pt idx="5">
                  <c:v>4.9476737797670474</c:v>
                </c:pt>
                <c:pt idx="6">
                  <c:v>5.7494335720694005</c:v>
                </c:pt>
                <c:pt idx="7">
                  <c:v>10.06892570751037</c:v>
                </c:pt>
                <c:pt idx="8">
                  <c:v>4.2290866397439455</c:v>
                </c:pt>
                <c:pt idx="9">
                  <c:v>4.2916991711054999</c:v>
                </c:pt>
                <c:pt idx="10">
                  <c:v>3.850833287207994</c:v>
                </c:pt>
                <c:pt idx="11">
                  <c:v>2.8363803536250698</c:v>
                </c:pt>
                <c:pt idx="12">
                  <c:v>2.5531605537798572</c:v>
                </c:pt>
                <c:pt idx="13">
                  <c:v>2.7797428654387124</c:v>
                </c:pt>
                <c:pt idx="14">
                  <c:v>3.2694505426702651</c:v>
                </c:pt>
                <c:pt idx="15">
                  <c:v>3.0622886190665088</c:v>
                </c:pt>
                <c:pt idx="16">
                  <c:v>3.4220488036824839</c:v>
                </c:pt>
                <c:pt idx="17">
                  <c:v>4.689159047732903</c:v>
                </c:pt>
                <c:pt idx="18">
                  <c:v>6.1187713174518157</c:v>
                </c:pt>
                <c:pt idx="19">
                  <c:v>7.082454411712872</c:v>
                </c:pt>
                <c:pt idx="20">
                  <c:v>7.9883005785247061</c:v>
                </c:pt>
                <c:pt idx="21">
                  <c:v>8.5585961608913355</c:v>
                </c:pt>
                <c:pt idx="22">
                  <c:v>4.5779256239028436</c:v>
                </c:pt>
                <c:pt idx="23">
                  <c:v>3.4038005062095924</c:v>
                </c:pt>
                <c:pt idx="24">
                  <c:v>4.0214908659857773</c:v>
                </c:pt>
                <c:pt idx="25">
                  <c:v>5.8874447144304485</c:v>
                </c:pt>
                <c:pt idx="26">
                  <c:v>7.5527619464552052</c:v>
                </c:pt>
                <c:pt idx="27">
                  <c:v>8.1480123316430912</c:v>
                </c:pt>
                <c:pt idx="28">
                  <c:v>8.9031984409056086</c:v>
                </c:pt>
                <c:pt idx="29">
                  <c:v>4.8531278155552267</c:v>
                </c:pt>
                <c:pt idx="30">
                  <c:v>2.5991901861453832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99008"/>
        <c:axId val="82700544"/>
      </c:lineChart>
      <c:catAx>
        <c:axId val="826990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00544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8270054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9008"/>
        <c:crosses val="autoZero"/>
        <c:crossBetween val="between"/>
      </c:valAx>
      <c:catAx>
        <c:axId val="83451904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83453440"/>
        <c:crosses val="autoZero"/>
        <c:auto val="1"/>
        <c:lblAlgn val="ctr"/>
        <c:lblOffset val="100"/>
        <c:noMultiLvlLbl val="0"/>
      </c:catAx>
      <c:valAx>
        <c:axId val="8345344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83451904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7.7204272159622764E-2"/>
          <c:w val="0.91564927857936074"/>
          <c:h val="0.8205672404387262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3542784"/>
        <c:axId val="83544320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0</c:formatCode>
                <c:ptCount val="31"/>
                <c:pt idx="0">
                  <c:v>54.302256468312521</c:v>
                </c:pt>
                <c:pt idx="1">
                  <c:v>51.919854215539097</c:v>
                </c:pt>
                <c:pt idx="2">
                  <c:v>50.259136122390267</c:v>
                </c:pt>
                <c:pt idx="3">
                  <c:v>47.368828037761695</c:v>
                </c:pt>
                <c:pt idx="4">
                  <c:v>46.748430416084219</c:v>
                </c:pt>
                <c:pt idx="5">
                  <c:v>47.595035340624847</c:v>
                </c:pt>
                <c:pt idx="6">
                  <c:v>48.109355823039955</c:v>
                </c:pt>
                <c:pt idx="7">
                  <c:v>46.678452995637862</c:v>
                </c:pt>
                <c:pt idx="8">
                  <c:v>47.599207543247289</c:v>
                </c:pt>
                <c:pt idx="9">
                  <c:v>47.782981374465621</c:v>
                </c:pt>
                <c:pt idx="10">
                  <c:v>46.466696313960973</c:v>
                </c:pt>
                <c:pt idx="11">
                  <c:v>46.72780342374417</c:v>
                </c:pt>
                <c:pt idx="12">
                  <c:v>46.341986624642615</c:v>
                </c:pt>
                <c:pt idx="13">
                  <c:v>45.50011534101035</c:v>
                </c:pt>
                <c:pt idx="14">
                  <c:v>46.551608353165349</c:v>
                </c:pt>
                <c:pt idx="15">
                  <c:v>47.116385095925814</c:v>
                </c:pt>
                <c:pt idx="16">
                  <c:v>47.346970084002045</c:v>
                </c:pt>
                <c:pt idx="17">
                  <c:v>46.147690392566574</c:v>
                </c:pt>
                <c:pt idx="18">
                  <c:v>46.355966698558035</c:v>
                </c:pt>
                <c:pt idx="19">
                  <c:v>46.281337880691673</c:v>
                </c:pt>
                <c:pt idx="20">
                  <c:v>45.725608650423268</c:v>
                </c:pt>
                <c:pt idx="21">
                  <c:v>44.674897727377655</c:v>
                </c:pt>
                <c:pt idx="22">
                  <c:v>43.262833058550264</c:v>
                </c:pt>
                <c:pt idx="23">
                  <c:v>43.695631731576633</c:v>
                </c:pt>
                <c:pt idx="24">
                  <c:v>43.459383628581868</c:v>
                </c:pt>
                <c:pt idx="25">
                  <c:v>43.927029250317567</c:v>
                </c:pt>
                <c:pt idx="26">
                  <c:v>44.388724392530605</c:v>
                </c:pt>
                <c:pt idx="27">
                  <c:v>43.415896543399107</c:v>
                </c:pt>
                <c:pt idx="28">
                  <c:v>41.636269868431064</c:v>
                </c:pt>
                <c:pt idx="29">
                  <c:v>42.135727908455188</c:v>
                </c:pt>
                <c:pt idx="30">
                  <c:v>40.333851680150644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Second Quintile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0</c:formatCode>
                <c:ptCount val="31"/>
                <c:pt idx="0">
                  <c:v>18.712180707518016</c:v>
                </c:pt>
                <c:pt idx="1">
                  <c:v>19.944088780239859</c:v>
                </c:pt>
                <c:pt idx="2">
                  <c:v>20.130024851882531</c:v>
                </c:pt>
                <c:pt idx="3">
                  <c:v>21.010865233663967</c:v>
                </c:pt>
                <c:pt idx="4">
                  <c:v>21.164905129558623</c:v>
                </c:pt>
                <c:pt idx="5">
                  <c:v>20.601959991811498</c:v>
                </c:pt>
                <c:pt idx="6">
                  <c:v>20.788153119170676</c:v>
                </c:pt>
                <c:pt idx="7">
                  <c:v>21.730336953618803</c:v>
                </c:pt>
                <c:pt idx="8">
                  <c:v>21.983494359524251</c:v>
                </c:pt>
                <c:pt idx="9">
                  <c:v>21.891263104470561</c:v>
                </c:pt>
                <c:pt idx="10">
                  <c:v>22.069530025653329</c:v>
                </c:pt>
                <c:pt idx="11">
                  <c:v>22.084684686340587</c:v>
                </c:pt>
                <c:pt idx="12">
                  <c:v>22.087237405100176</c:v>
                </c:pt>
                <c:pt idx="13">
                  <c:v>23.055684015922527</c:v>
                </c:pt>
                <c:pt idx="14">
                  <c:v>23.209761757945195</c:v>
                </c:pt>
                <c:pt idx="15">
                  <c:v>22.769687244542673</c:v>
                </c:pt>
                <c:pt idx="16">
                  <c:v>21.849189781171919</c:v>
                </c:pt>
                <c:pt idx="17">
                  <c:v>22.165072744109008</c:v>
                </c:pt>
                <c:pt idx="18">
                  <c:v>21.378577555954141</c:v>
                </c:pt>
                <c:pt idx="19">
                  <c:v>21.098975799657904</c:v>
                </c:pt>
                <c:pt idx="20">
                  <c:v>20.901845277292637</c:v>
                </c:pt>
                <c:pt idx="21">
                  <c:v>20.243553979328183</c:v>
                </c:pt>
                <c:pt idx="22">
                  <c:v>22.01060127412433</c:v>
                </c:pt>
                <c:pt idx="23">
                  <c:v>21.973690117231559</c:v>
                </c:pt>
                <c:pt idx="24">
                  <c:v>21.88020422543287</c:v>
                </c:pt>
                <c:pt idx="25">
                  <c:v>21.485727097713205</c:v>
                </c:pt>
                <c:pt idx="26">
                  <c:v>20.901429058679884</c:v>
                </c:pt>
                <c:pt idx="27">
                  <c:v>20.63893680731562</c:v>
                </c:pt>
                <c:pt idx="28">
                  <c:v>21.123279336831697</c:v>
                </c:pt>
                <c:pt idx="29">
                  <c:v>21.256516211061658</c:v>
                </c:pt>
                <c:pt idx="30">
                  <c:v>22.302204317372855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Middle Quintile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0</c:formatCode>
                <c:ptCount val="31"/>
                <c:pt idx="0">
                  <c:v>10.3309115280399</c:v>
                </c:pt>
                <c:pt idx="1">
                  <c:v>10.501220072242543</c:v>
                </c:pt>
                <c:pt idx="2">
                  <c:v>11.030774935113088</c:v>
                </c:pt>
                <c:pt idx="3">
                  <c:v>12.426630100866026</c:v>
                </c:pt>
                <c:pt idx="4">
                  <c:v>12.419022881355447</c:v>
                </c:pt>
                <c:pt idx="5">
                  <c:v>12.792281654971996</c:v>
                </c:pt>
                <c:pt idx="6">
                  <c:v>12.489293743642865</c:v>
                </c:pt>
                <c:pt idx="7">
                  <c:v>12.646193136294842</c:v>
                </c:pt>
                <c:pt idx="8">
                  <c:v>12.328966660466339</c:v>
                </c:pt>
                <c:pt idx="9">
                  <c:v>11.936111678016715</c:v>
                </c:pt>
                <c:pt idx="10">
                  <c:v>11.703544534702546</c:v>
                </c:pt>
                <c:pt idx="11">
                  <c:v>11.798226951332298</c:v>
                </c:pt>
                <c:pt idx="12">
                  <c:v>12.106087133501097</c:v>
                </c:pt>
                <c:pt idx="13">
                  <c:v>12.316479333186837</c:v>
                </c:pt>
                <c:pt idx="14">
                  <c:v>11.836748399013079</c:v>
                </c:pt>
                <c:pt idx="15">
                  <c:v>11.521579521026975</c:v>
                </c:pt>
                <c:pt idx="16">
                  <c:v>11.38414462873412</c:v>
                </c:pt>
                <c:pt idx="17">
                  <c:v>12.218063910023121</c:v>
                </c:pt>
                <c:pt idx="18">
                  <c:v>11.93938863665327</c:v>
                </c:pt>
                <c:pt idx="19">
                  <c:v>12.338045471683957</c:v>
                </c:pt>
                <c:pt idx="20">
                  <c:v>12.893618594974281</c:v>
                </c:pt>
                <c:pt idx="21">
                  <c:v>13.161656775872062</c:v>
                </c:pt>
                <c:pt idx="22">
                  <c:v>14.033532014480567</c:v>
                </c:pt>
                <c:pt idx="23">
                  <c:v>14.348606182950038</c:v>
                </c:pt>
                <c:pt idx="24">
                  <c:v>14.124530624258588</c:v>
                </c:pt>
                <c:pt idx="25">
                  <c:v>14.207302011701771</c:v>
                </c:pt>
                <c:pt idx="26">
                  <c:v>14.177553908944263</c:v>
                </c:pt>
                <c:pt idx="27">
                  <c:v>14.29011202865729</c:v>
                </c:pt>
                <c:pt idx="28">
                  <c:v>14.275087459122371</c:v>
                </c:pt>
                <c:pt idx="29">
                  <c:v>14.55634720047137</c:v>
                </c:pt>
                <c:pt idx="30">
                  <c:v>15.400282997546002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data!$A$6</c:f>
              <c:strCache>
                <c:ptCount val="1"/>
                <c:pt idx="0">
                  <c:v>Fourth Quintile</c:v>
                </c:pt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data!$B$6:$AF$6</c:f>
              <c:numCache>
                <c:formatCode>0</c:formatCode>
                <c:ptCount val="31"/>
                <c:pt idx="0">
                  <c:v>7.9286140795472351</c:v>
                </c:pt>
                <c:pt idx="1">
                  <c:v>7.800309428919566</c:v>
                </c:pt>
                <c:pt idx="2">
                  <c:v>8.2397632589669865</c:v>
                </c:pt>
                <c:pt idx="3">
                  <c:v>8.6602224802346761</c:v>
                </c:pt>
                <c:pt idx="4">
                  <c:v>8.9082902190893289</c:v>
                </c:pt>
                <c:pt idx="5">
                  <c:v>8.221358657816392</c:v>
                </c:pt>
                <c:pt idx="6">
                  <c:v>8.1069161853073748</c:v>
                </c:pt>
                <c:pt idx="7">
                  <c:v>8.1673417608831116</c:v>
                </c:pt>
                <c:pt idx="8">
                  <c:v>8.2322360574661104</c:v>
                </c:pt>
                <c:pt idx="9">
                  <c:v>8.3145583148939846</c:v>
                </c:pt>
                <c:pt idx="10">
                  <c:v>8.6087198000555389</c:v>
                </c:pt>
                <c:pt idx="11">
                  <c:v>8.5365072858949862</c:v>
                </c:pt>
                <c:pt idx="12">
                  <c:v>8.5127354485506057</c:v>
                </c:pt>
                <c:pt idx="13">
                  <c:v>8.9569127529985924</c:v>
                </c:pt>
                <c:pt idx="14">
                  <c:v>8.8839124078015548</c:v>
                </c:pt>
                <c:pt idx="15">
                  <c:v>8.2937216789286197</c:v>
                </c:pt>
                <c:pt idx="16">
                  <c:v>8.7979233891291599</c:v>
                </c:pt>
                <c:pt idx="17">
                  <c:v>8.690293757164131</c:v>
                </c:pt>
                <c:pt idx="18">
                  <c:v>9.4347071668096376</c:v>
                </c:pt>
                <c:pt idx="19">
                  <c:v>9.387711685324323</c:v>
                </c:pt>
                <c:pt idx="20">
                  <c:v>9.7646997070079529</c:v>
                </c:pt>
                <c:pt idx="21">
                  <c:v>9.8453302168772616</c:v>
                </c:pt>
                <c:pt idx="22">
                  <c:v>9.9627810696984493</c:v>
                </c:pt>
                <c:pt idx="23">
                  <c:v>9.7785174547865328</c:v>
                </c:pt>
                <c:pt idx="24">
                  <c:v>9.66373866367368</c:v>
                </c:pt>
                <c:pt idx="25">
                  <c:v>9.7050096017753038</c:v>
                </c:pt>
                <c:pt idx="26">
                  <c:v>9.786942888731808</c:v>
                </c:pt>
                <c:pt idx="27">
                  <c:v>10.213928268108461</c:v>
                </c:pt>
                <c:pt idx="28">
                  <c:v>10.654549141886584</c:v>
                </c:pt>
                <c:pt idx="29">
                  <c:v>10.468546974090216</c:v>
                </c:pt>
                <c:pt idx="30">
                  <c:v>10.609194528142833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data!$A$7</c:f>
              <c:strCache>
                <c:ptCount val="1"/>
                <c:pt idx="0">
                  <c:v>Highest Quintile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data!$B$7:$AF$7</c:f>
              <c:numCache>
                <c:formatCode>0</c:formatCode>
                <c:ptCount val="31"/>
                <c:pt idx="0">
                  <c:v>8.2286556993288258</c:v>
                </c:pt>
                <c:pt idx="1">
                  <c:v>8.5539452824191731</c:v>
                </c:pt>
                <c:pt idx="2">
                  <c:v>9.1947027095095191</c:v>
                </c:pt>
                <c:pt idx="3">
                  <c:v>9.3385961749079485</c:v>
                </c:pt>
                <c:pt idx="4">
                  <c:v>9.0661130925736906</c:v>
                </c:pt>
                <c:pt idx="5">
                  <c:v>9.8589232817702559</c:v>
                </c:pt>
                <c:pt idx="6">
                  <c:v>9.9092830092368445</c:v>
                </c:pt>
                <c:pt idx="7">
                  <c:v>9.5268961987002605</c:v>
                </c:pt>
                <c:pt idx="8">
                  <c:v>9.1246731150088074</c:v>
                </c:pt>
                <c:pt idx="9">
                  <c:v>9.1293750939869831</c:v>
                </c:pt>
                <c:pt idx="10">
                  <c:v>9.4705951273571376</c:v>
                </c:pt>
                <c:pt idx="11">
                  <c:v>9.4461298383339187</c:v>
                </c:pt>
                <c:pt idx="12">
                  <c:v>8.9106249983051402</c:v>
                </c:pt>
                <c:pt idx="13">
                  <c:v>9.144656212725998</c:v>
                </c:pt>
                <c:pt idx="14">
                  <c:v>8.7737961590890254</c:v>
                </c:pt>
                <c:pt idx="15">
                  <c:v>8.8275328751501227</c:v>
                </c:pt>
                <c:pt idx="16">
                  <c:v>9.3474158829706724</c:v>
                </c:pt>
                <c:pt idx="17">
                  <c:v>9.7703318840094333</c:v>
                </c:pt>
                <c:pt idx="18">
                  <c:v>10.172151602589096</c:v>
                </c:pt>
                <c:pt idx="19">
                  <c:v>10.516763397754243</c:v>
                </c:pt>
                <c:pt idx="20">
                  <c:v>10.445059218751494</c:v>
                </c:pt>
                <c:pt idx="21">
                  <c:v>10.955122654271753</c:v>
                </c:pt>
                <c:pt idx="22">
                  <c:v>9.6458398584376965</c:v>
                </c:pt>
                <c:pt idx="23">
                  <c:v>9.2630747283270001</c:v>
                </c:pt>
                <c:pt idx="24">
                  <c:v>9.1454207912907304</c:v>
                </c:pt>
                <c:pt idx="25">
                  <c:v>9.2444449320230646</c:v>
                </c:pt>
                <c:pt idx="26">
                  <c:v>9.9192210287311138</c:v>
                </c:pt>
                <c:pt idx="27">
                  <c:v>10.326971105746798</c:v>
                </c:pt>
                <c:pt idx="28">
                  <c:v>11.015096205034606</c:v>
                </c:pt>
                <c:pt idx="29">
                  <c:v>9.6348130804893533</c:v>
                </c:pt>
                <c:pt idx="30">
                  <c:v>9.2977065630365789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35360"/>
        <c:axId val="83536896"/>
      </c:lineChart>
      <c:catAx>
        <c:axId val="83535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36896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83536896"/>
        <c:scaling>
          <c:orientation val="minMax"/>
        </c:scaling>
        <c:delete val="0"/>
        <c:axPos val="l"/>
        <c:numFmt formatCode="0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35360"/>
        <c:crosses val="autoZero"/>
        <c:crossBetween val="between"/>
      </c:valAx>
      <c:catAx>
        <c:axId val="83542784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83544320"/>
        <c:crosses val="autoZero"/>
        <c:auto val="1"/>
        <c:lblAlgn val="ctr"/>
        <c:lblOffset val="100"/>
        <c:noMultiLvlLbl val="0"/>
      </c:catAx>
      <c:valAx>
        <c:axId val="8354432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83542784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7.7204272159622764E-2"/>
          <c:w val="0.91564927857936074"/>
          <c:h val="0.8205672404387262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8206848"/>
        <c:axId val="78208384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  <c:pt idx="0">
                  <c:v>Top 1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General</c:formatCode>
                <c:ptCount val="31"/>
                <c:pt idx="0">
                  <c:v>22</c:v>
                </c:pt>
                <c:pt idx="1">
                  <c:v>22</c:v>
                </c:pt>
                <c:pt idx="2">
                  <c:v>22.2</c:v>
                </c:pt>
                <c:pt idx="3">
                  <c:v>20.5</c:v>
                </c:pt>
                <c:pt idx="4">
                  <c:v>20.2</c:v>
                </c:pt>
                <c:pt idx="5">
                  <c:v>20.6</c:v>
                </c:pt>
                <c:pt idx="6">
                  <c:v>20.7</c:v>
                </c:pt>
                <c:pt idx="7">
                  <c:v>20.6</c:v>
                </c:pt>
                <c:pt idx="8">
                  <c:v>21.3</c:v>
                </c:pt>
                <c:pt idx="9">
                  <c:v>21.5</c:v>
                </c:pt>
                <c:pt idx="10">
                  <c:v>21.2</c:v>
                </c:pt>
                <c:pt idx="11">
                  <c:v>21.2</c:v>
                </c:pt>
                <c:pt idx="12">
                  <c:v>21.1</c:v>
                </c:pt>
                <c:pt idx="13">
                  <c:v>21.1</c:v>
                </c:pt>
                <c:pt idx="14">
                  <c:v>21.6</c:v>
                </c:pt>
                <c:pt idx="15">
                  <c:v>21.9</c:v>
                </c:pt>
                <c:pt idx="16">
                  <c:v>22.1</c:v>
                </c:pt>
                <c:pt idx="17">
                  <c:v>22.3</c:v>
                </c:pt>
                <c:pt idx="18">
                  <c:v>22.6</c:v>
                </c:pt>
                <c:pt idx="19">
                  <c:v>22.3</c:v>
                </c:pt>
                <c:pt idx="20">
                  <c:v>22.6</c:v>
                </c:pt>
                <c:pt idx="21">
                  <c:v>22.7</c:v>
                </c:pt>
                <c:pt idx="22">
                  <c:v>21</c:v>
                </c:pt>
                <c:pt idx="23">
                  <c:v>20.3</c:v>
                </c:pt>
                <c:pt idx="24">
                  <c:v>19.399999999999999</c:v>
                </c:pt>
                <c:pt idx="25">
                  <c:v>19.600000000000001</c:v>
                </c:pt>
                <c:pt idx="26">
                  <c:v>20.100000000000001</c:v>
                </c:pt>
                <c:pt idx="27">
                  <c:v>20.3</c:v>
                </c:pt>
                <c:pt idx="28">
                  <c:v>19.899999999999999</c:v>
                </c:pt>
                <c:pt idx="29">
                  <c:v>18</c:v>
                </c:pt>
                <c:pt idx="30">
                  <c:v>17.399999999999999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p20-80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General</c:formatCode>
                <c:ptCount val="31"/>
                <c:pt idx="0">
                  <c:v>11</c:v>
                </c:pt>
                <c:pt idx="1">
                  <c:v>11.6</c:v>
                </c:pt>
                <c:pt idx="2">
                  <c:v>11.9</c:v>
                </c:pt>
                <c:pt idx="3">
                  <c:v>11</c:v>
                </c:pt>
                <c:pt idx="4">
                  <c:v>10.199999999999999</c:v>
                </c:pt>
                <c:pt idx="5">
                  <c:v>10</c:v>
                </c:pt>
                <c:pt idx="6">
                  <c:v>10.1</c:v>
                </c:pt>
                <c:pt idx="7">
                  <c:v>10.3</c:v>
                </c:pt>
                <c:pt idx="8">
                  <c:v>10.199999999999999</c:v>
                </c:pt>
                <c:pt idx="9">
                  <c:v>10.3</c:v>
                </c:pt>
                <c:pt idx="10">
                  <c:v>10.1</c:v>
                </c:pt>
                <c:pt idx="11">
                  <c:v>10</c:v>
                </c:pt>
                <c:pt idx="12">
                  <c:v>9.8000000000000007</c:v>
                </c:pt>
                <c:pt idx="13">
                  <c:v>9.8000000000000007</c:v>
                </c:pt>
                <c:pt idx="14">
                  <c:v>9.9</c:v>
                </c:pt>
                <c:pt idx="15">
                  <c:v>9.9</c:v>
                </c:pt>
                <c:pt idx="16">
                  <c:v>10.1</c:v>
                </c:pt>
                <c:pt idx="17">
                  <c:v>10.5</c:v>
                </c:pt>
                <c:pt idx="18">
                  <c:v>10.9</c:v>
                </c:pt>
                <c:pt idx="19">
                  <c:v>10.9</c:v>
                </c:pt>
                <c:pt idx="20">
                  <c:v>11.3</c:v>
                </c:pt>
                <c:pt idx="21">
                  <c:v>11.7</c:v>
                </c:pt>
                <c:pt idx="22">
                  <c:v>10.199999999999999</c:v>
                </c:pt>
                <c:pt idx="23">
                  <c:v>9.5</c:v>
                </c:pt>
                <c:pt idx="24">
                  <c:v>8.3000000000000007</c:v>
                </c:pt>
                <c:pt idx="25">
                  <c:v>8.5</c:v>
                </c:pt>
                <c:pt idx="26">
                  <c:v>8.8000000000000007</c:v>
                </c:pt>
                <c:pt idx="27">
                  <c:v>8.9</c:v>
                </c:pt>
                <c:pt idx="28">
                  <c:v>9.1999999999999993</c:v>
                </c:pt>
                <c:pt idx="29">
                  <c:v>7.8</c:v>
                </c:pt>
                <c:pt idx="30">
                  <c:v>7.2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81-99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General</c:formatCode>
                <c:ptCount val="31"/>
                <c:pt idx="0">
                  <c:v>6.8</c:v>
                </c:pt>
                <c:pt idx="1">
                  <c:v>6.9</c:v>
                </c:pt>
                <c:pt idx="2">
                  <c:v>7.4</c:v>
                </c:pt>
                <c:pt idx="3">
                  <c:v>7.5</c:v>
                </c:pt>
                <c:pt idx="4">
                  <c:v>7.5</c:v>
                </c:pt>
                <c:pt idx="5">
                  <c:v>7.7</c:v>
                </c:pt>
                <c:pt idx="6">
                  <c:v>7.9</c:v>
                </c:pt>
                <c:pt idx="7">
                  <c:v>7.7</c:v>
                </c:pt>
                <c:pt idx="8">
                  <c:v>8</c:v>
                </c:pt>
                <c:pt idx="9">
                  <c:v>8.1</c:v>
                </c:pt>
                <c:pt idx="10">
                  <c:v>8.1</c:v>
                </c:pt>
                <c:pt idx="11">
                  <c:v>8.3000000000000007</c:v>
                </c:pt>
                <c:pt idx="12">
                  <c:v>8.5</c:v>
                </c:pt>
                <c:pt idx="13">
                  <c:v>8.3000000000000007</c:v>
                </c:pt>
                <c:pt idx="14">
                  <c:v>8.4</c:v>
                </c:pt>
                <c:pt idx="15">
                  <c:v>8.5</c:v>
                </c:pt>
                <c:pt idx="16">
                  <c:v>8.3000000000000007</c:v>
                </c:pt>
                <c:pt idx="17">
                  <c:v>8.1999999999999993</c:v>
                </c:pt>
                <c:pt idx="18">
                  <c:v>8.1</c:v>
                </c:pt>
                <c:pt idx="19">
                  <c:v>8</c:v>
                </c:pt>
                <c:pt idx="20">
                  <c:v>8</c:v>
                </c:pt>
                <c:pt idx="21">
                  <c:v>7.8</c:v>
                </c:pt>
                <c:pt idx="22">
                  <c:v>8.3000000000000007</c:v>
                </c:pt>
                <c:pt idx="23">
                  <c:v>8.4</c:v>
                </c:pt>
                <c:pt idx="24">
                  <c:v>8.1999999999999993</c:v>
                </c:pt>
                <c:pt idx="25">
                  <c:v>7.8</c:v>
                </c:pt>
                <c:pt idx="26">
                  <c:v>7.5</c:v>
                </c:pt>
                <c:pt idx="27">
                  <c:v>7.3</c:v>
                </c:pt>
                <c:pt idx="28">
                  <c:v>7.3</c:v>
                </c:pt>
                <c:pt idx="29">
                  <c:v>7.8</c:v>
                </c:pt>
                <c:pt idx="30">
                  <c:v>8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data!$A$6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data!$B$6:$AF$6</c:f>
              <c:numCache>
                <c:formatCode>General</c:formatCode>
                <c:ptCount val="31"/>
                <c:pt idx="0">
                  <c:v>3.4</c:v>
                </c:pt>
                <c:pt idx="1">
                  <c:v>2.8</c:v>
                </c:pt>
                <c:pt idx="2">
                  <c:v>2.2000000000000002</c:v>
                </c:pt>
                <c:pt idx="3">
                  <c:v>1.4</c:v>
                </c:pt>
                <c:pt idx="4">
                  <c:v>1.8</c:v>
                </c:pt>
                <c:pt idx="5">
                  <c:v>2</c:v>
                </c:pt>
                <c:pt idx="6">
                  <c:v>1.8</c:v>
                </c:pt>
                <c:pt idx="7">
                  <c:v>1.9</c:v>
                </c:pt>
                <c:pt idx="8">
                  <c:v>2.4</c:v>
                </c:pt>
                <c:pt idx="9">
                  <c:v>2.4</c:v>
                </c:pt>
                <c:pt idx="10">
                  <c:v>2.2999999999999998</c:v>
                </c:pt>
                <c:pt idx="11">
                  <c:v>2.1</c:v>
                </c:pt>
                <c:pt idx="12">
                  <c:v>2</c:v>
                </c:pt>
                <c:pt idx="13">
                  <c:v>2.1</c:v>
                </c:pt>
                <c:pt idx="14">
                  <c:v>2.5</c:v>
                </c:pt>
                <c:pt idx="15">
                  <c:v>2.6</c:v>
                </c:pt>
                <c:pt idx="16">
                  <c:v>2.8</c:v>
                </c:pt>
                <c:pt idx="17">
                  <c:v>2.8</c:v>
                </c:pt>
                <c:pt idx="18">
                  <c:v>2.8</c:v>
                </c:pt>
                <c:pt idx="19">
                  <c:v>2.6</c:v>
                </c:pt>
                <c:pt idx="20">
                  <c:v>2.5</c:v>
                </c:pt>
                <c:pt idx="21">
                  <c:v>2.4</c:v>
                </c:pt>
                <c:pt idx="22">
                  <c:v>1.7</c:v>
                </c:pt>
                <c:pt idx="23">
                  <c:v>1.6</c:v>
                </c:pt>
                <c:pt idx="24">
                  <c:v>2.1</c:v>
                </c:pt>
                <c:pt idx="25">
                  <c:v>2.6</c:v>
                </c:pt>
                <c:pt idx="26">
                  <c:v>3.2</c:v>
                </c:pt>
                <c:pt idx="27">
                  <c:v>3.4</c:v>
                </c:pt>
                <c:pt idx="28">
                  <c:v>2.9</c:v>
                </c:pt>
                <c:pt idx="29">
                  <c:v>1.8</c:v>
                </c:pt>
                <c:pt idx="30">
                  <c:v>1.5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data!$A$7</c:f>
              <c:strCache>
                <c:ptCount val="1"/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data!$B$7:$AF$7</c:f>
              <c:numCache>
                <c:formatCode>General</c:formatCode>
                <c:ptCount val="31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900416"/>
        <c:axId val="78205312"/>
      </c:lineChart>
      <c:catAx>
        <c:axId val="779004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05312"/>
        <c:crossesAt val="-50"/>
        <c:auto val="1"/>
        <c:lblAlgn val="ctr"/>
        <c:lblOffset val="300"/>
        <c:tickLblSkip val="1"/>
        <c:tickMarkSkip val="1"/>
        <c:noMultiLvlLbl val="0"/>
      </c:catAx>
      <c:valAx>
        <c:axId val="7820531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00416"/>
        <c:crosses val="autoZero"/>
        <c:crossBetween val="between"/>
      </c:valAx>
      <c:catAx>
        <c:axId val="78206848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78208384"/>
        <c:crosses val="autoZero"/>
        <c:auto val="1"/>
        <c:lblAlgn val="ctr"/>
        <c:lblOffset val="100"/>
        <c:noMultiLvlLbl val="0"/>
      </c:catAx>
      <c:valAx>
        <c:axId val="78208384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78206848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7.7204272159622764E-2"/>
          <c:w val="0.91564927857936074"/>
          <c:h val="0.8205672404387262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3588992"/>
        <c:axId val="83590528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  <c:pt idx="0">
                  <c:v>Top 1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General</c:formatCode>
                <c:ptCount val="31"/>
                <c:pt idx="0">
                  <c:v>35.1</c:v>
                </c:pt>
                <c:pt idx="1">
                  <c:v>33.1</c:v>
                </c:pt>
                <c:pt idx="2">
                  <c:v>30.4</c:v>
                </c:pt>
                <c:pt idx="3">
                  <c:v>26.7</c:v>
                </c:pt>
                <c:pt idx="4">
                  <c:v>26.7</c:v>
                </c:pt>
                <c:pt idx="5">
                  <c:v>27</c:v>
                </c:pt>
                <c:pt idx="6">
                  <c:v>26.1</c:v>
                </c:pt>
                <c:pt idx="7">
                  <c:v>24.6</c:v>
                </c:pt>
                <c:pt idx="8">
                  <c:v>30.300000000000004</c:v>
                </c:pt>
                <c:pt idx="9">
                  <c:v>29</c:v>
                </c:pt>
                <c:pt idx="10">
                  <c:v>28.3</c:v>
                </c:pt>
                <c:pt idx="11">
                  <c:v>28.1</c:v>
                </c:pt>
                <c:pt idx="12">
                  <c:v>29.099999999999994</c:v>
                </c:pt>
                <c:pt idx="13">
                  <c:v>30</c:v>
                </c:pt>
                <c:pt idx="14">
                  <c:v>33.5</c:v>
                </c:pt>
                <c:pt idx="15">
                  <c:v>34.800000000000011</c:v>
                </c:pt>
                <c:pt idx="16">
                  <c:v>35.300000000000011</c:v>
                </c:pt>
                <c:pt idx="17">
                  <c:v>35.200000000000003</c:v>
                </c:pt>
                <c:pt idx="18">
                  <c:v>34.1</c:v>
                </c:pt>
                <c:pt idx="19">
                  <c:v>32.6</c:v>
                </c:pt>
                <c:pt idx="20">
                  <c:v>32.800000000000011</c:v>
                </c:pt>
                <c:pt idx="21">
                  <c:v>32.4</c:v>
                </c:pt>
                <c:pt idx="22">
                  <c:v>32.1</c:v>
                </c:pt>
                <c:pt idx="23">
                  <c:v>32</c:v>
                </c:pt>
                <c:pt idx="24">
                  <c:v>30.4</c:v>
                </c:pt>
                <c:pt idx="25">
                  <c:v>30.1</c:v>
                </c:pt>
                <c:pt idx="26">
                  <c:v>30.4</c:v>
                </c:pt>
                <c:pt idx="27">
                  <c:v>30</c:v>
                </c:pt>
                <c:pt idx="28">
                  <c:v>28.3</c:v>
                </c:pt>
                <c:pt idx="29">
                  <c:v>28.1</c:v>
                </c:pt>
                <c:pt idx="30">
                  <c:v>28.9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p20-80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General</c:formatCode>
                <c:ptCount val="31"/>
                <c:pt idx="0">
                  <c:v>19.061822070047253</c:v>
                </c:pt>
                <c:pt idx="1">
                  <c:v>19.11908443477763</c:v>
                </c:pt>
                <c:pt idx="2">
                  <c:v>19.59052578089754</c:v>
                </c:pt>
                <c:pt idx="3">
                  <c:v>18.159690513724492</c:v>
                </c:pt>
                <c:pt idx="4">
                  <c:v>17.825472311243043</c:v>
                </c:pt>
                <c:pt idx="5">
                  <c:v>18.188507955642187</c:v>
                </c:pt>
                <c:pt idx="6">
                  <c:v>18.3497079661668</c:v>
                </c:pt>
                <c:pt idx="7">
                  <c:v>18.331026809918143</c:v>
                </c:pt>
                <c:pt idx="8">
                  <c:v>17.865600984249138</c:v>
                </c:pt>
                <c:pt idx="9">
                  <c:v>18.239222953055272</c:v>
                </c:pt>
                <c:pt idx="10">
                  <c:v>18.134012600054909</c:v>
                </c:pt>
                <c:pt idx="11">
                  <c:v>18.246592647195264</c:v>
                </c:pt>
                <c:pt idx="12">
                  <c:v>17.93545875322879</c:v>
                </c:pt>
                <c:pt idx="13">
                  <c:v>17.606221271152272</c:v>
                </c:pt>
                <c:pt idx="14">
                  <c:v>17.605362326682087</c:v>
                </c:pt>
                <c:pt idx="15">
                  <c:v>17.653479986579157</c:v>
                </c:pt>
                <c:pt idx="16">
                  <c:v>17.728329364656688</c:v>
                </c:pt>
                <c:pt idx="17">
                  <c:v>17.63810829673362</c:v>
                </c:pt>
                <c:pt idx="18">
                  <c:v>17.873411630671171</c:v>
                </c:pt>
                <c:pt idx="19">
                  <c:v>17.501279243492718</c:v>
                </c:pt>
                <c:pt idx="20">
                  <c:v>17.575477829184614</c:v>
                </c:pt>
                <c:pt idx="21">
                  <c:v>17.522011277775928</c:v>
                </c:pt>
                <c:pt idx="22">
                  <c:v>15.924428953458619</c:v>
                </c:pt>
                <c:pt idx="23">
                  <c:v>15.311275675769535</c:v>
                </c:pt>
                <c:pt idx="24">
                  <c:v>14.448432251740165</c:v>
                </c:pt>
                <c:pt idx="25">
                  <c:v>14.51801682055771</c:v>
                </c:pt>
                <c:pt idx="26">
                  <c:v>14.715397423053018</c:v>
                </c:pt>
                <c:pt idx="27">
                  <c:v>14.80102106343603</c:v>
                </c:pt>
                <c:pt idx="28">
                  <c:v>14.811344896421003</c:v>
                </c:pt>
                <c:pt idx="29">
                  <c:v>12.521040617090256</c:v>
                </c:pt>
                <c:pt idx="30">
                  <c:v>12.020612839894248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81-99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General</c:formatCode>
                <c:ptCount val="31"/>
                <c:pt idx="0">
                  <c:v>25.060874639455488</c:v>
                </c:pt>
                <c:pt idx="1">
                  <c:v>25.430980382144568</c:v>
                </c:pt>
                <c:pt idx="2">
                  <c:v>25.729875177316746</c:v>
                </c:pt>
                <c:pt idx="3">
                  <c:v>23.520020767719544</c:v>
                </c:pt>
                <c:pt idx="4">
                  <c:v>22.746929303280641</c:v>
                </c:pt>
                <c:pt idx="5">
                  <c:v>22.94067174806742</c:v>
                </c:pt>
                <c:pt idx="6">
                  <c:v>23.125964859034756</c:v>
                </c:pt>
                <c:pt idx="7">
                  <c:v>23.183271472576607</c:v>
                </c:pt>
                <c:pt idx="8">
                  <c:v>24.199614786849228</c:v>
                </c:pt>
                <c:pt idx="9">
                  <c:v>24.174326394890748</c:v>
                </c:pt>
                <c:pt idx="10">
                  <c:v>24.005208640534629</c:v>
                </c:pt>
                <c:pt idx="11">
                  <c:v>23.94275607728305</c:v>
                </c:pt>
                <c:pt idx="12">
                  <c:v>23.988312915448688</c:v>
                </c:pt>
                <c:pt idx="13">
                  <c:v>23.933337716245788</c:v>
                </c:pt>
                <c:pt idx="14">
                  <c:v>24.267827597314223</c:v>
                </c:pt>
                <c:pt idx="15">
                  <c:v>24.708084934148857</c:v>
                </c:pt>
                <c:pt idx="16">
                  <c:v>24.97138795084259</c:v>
                </c:pt>
                <c:pt idx="17">
                  <c:v>25.049857841760172</c:v>
                </c:pt>
                <c:pt idx="18">
                  <c:v>25.301667102350685</c:v>
                </c:pt>
                <c:pt idx="19">
                  <c:v>25.178745066117255</c:v>
                </c:pt>
                <c:pt idx="20">
                  <c:v>25.4672041982693</c:v>
                </c:pt>
                <c:pt idx="21">
                  <c:v>25.510215434371204</c:v>
                </c:pt>
                <c:pt idx="22">
                  <c:v>24.34606754577181</c:v>
                </c:pt>
                <c:pt idx="23">
                  <c:v>23.704509700222719</c:v>
                </c:pt>
                <c:pt idx="24">
                  <c:v>22.597534007456716</c:v>
                </c:pt>
                <c:pt idx="25">
                  <c:v>22.720481952079908</c:v>
                </c:pt>
                <c:pt idx="26">
                  <c:v>22.977059651016063</c:v>
                </c:pt>
                <c:pt idx="27">
                  <c:v>23.092149576650794</c:v>
                </c:pt>
                <c:pt idx="28">
                  <c:v>22.800449949449838</c:v>
                </c:pt>
                <c:pt idx="29">
                  <c:v>21.718338828389847</c:v>
                </c:pt>
                <c:pt idx="30">
                  <c:v>21.183202789748801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data!$A$6</c:f>
              <c:strCache>
                <c:ptCount val="1"/>
                <c:pt idx="0">
                  <c:v>Lowest Quintile</c:v>
                </c:pt>
              </c:strCache>
            </c:strRef>
          </c:tx>
          <c:spPr>
            <a:ln w="3810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data!$B$6:$AF$6</c:f>
              <c:numCache>
                <c:formatCode>General</c:formatCode>
                <c:ptCount val="31"/>
                <c:pt idx="0">
                  <c:v>7.5</c:v>
                </c:pt>
                <c:pt idx="1">
                  <c:v>7.4</c:v>
                </c:pt>
                <c:pt idx="2">
                  <c:v>7.9</c:v>
                </c:pt>
                <c:pt idx="3">
                  <c:v>7.7000000000000011</c:v>
                </c:pt>
                <c:pt idx="4">
                  <c:v>8.4</c:v>
                </c:pt>
                <c:pt idx="5">
                  <c:v>9.4</c:v>
                </c:pt>
                <c:pt idx="6">
                  <c:v>9.2000000000000011</c:v>
                </c:pt>
                <c:pt idx="7">
                  <c:v>9.1</c:v>
                </c:pt>
                <c:pt idx="8">
                  <c:v>8.2000000000000011</c:v>
                </c:pt>
                <c:pt idx="9">
                  <c:v>7.9</c:v>
                </c:pt>
                <c:pt idx="10">
                  <c:v>7.6</c:v>
                </c:pt>
                <c:pt idx="11">
                  <c:v>8.4</c:v>
                </c:pt>
                <c:pt idx="12">
                  <c:v>8.1</c:v>
                </c:pt>
                <c:pt idx="13">
                  <c:v>8</c:v>
                </c:pt>
                <c:pt idx="14">
                  <c:v>8</c:v>
                </c:pt>
                <c:pt idx="15">
                  <c:v>6.8</c:v>
                </c:pt>
                <c:pt idx="16">
                  <c:v>6.7</c:v>
                </c:pt>
                <c:pt idx="17">
                  <c:v>6.4</c:v>
                </c:pt>
                <c:pt idx="18">
                  <c:v>6.7999999999999989</c:v>
                </c:pt>
                <c:pt idx="19">
                  <c:v>6.6</c:v>
                </c:pt>
                <c:pt idx="20">
                  <c:v>6.5</c:v>
                </c:pt>
                <c:pt idx="21">
                  <c:v>6.8</c:v>
                </c:pt>
                <c:pt idx="22">
                  <c:v>5.7</c:v>
                </c:pt>
                <c:pt idx="23">
                  <c:v>5.5</c:v>
                </c:pt>
                <c:pt idx="24">
                  <c:v>5.3</c:v>
                </c:pt>
                <c:pt idx="25">
                  <c:v>5.0999999999999988</c:v>
                </c:pt>
                <c:pt idx="26">
                  <c:v>5.4</c:v>
                </c:pt>
                <c:pt idx="27">
                  <c:v>5.7</c:v>
                </c:pt>
                <c:pt idx="28">
                  <c:v>5.0999999999999996</c:v>
                </c:pt>
                <c:pt idx="29">
                  <c:v>1.5</c:v>
                </c:pt>
                <c:pt idx="30">
                  <c:v>1</c:v>
                </c:pt>
              </c:numCache>
            </c:numRef>
          </c:val>
          <c:smooth val="0"/>
        </c:ser>
        <c:ser>
          <c:idx val="10"/>
          <c:order val="5"/>
          <c:tx>
            <c:strRef>
              <c:f>data!$A$7</c:f>
              <c:strCache>
                <c:ptCount val="1"/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data!$B$7:$AF$7</c:f>
              <c:numCache>
                <c:formatCode>General</c:formatCode>
                <c:ptCount val="31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77472"/>
        <c:axId val="83587456"/>
      </c:lineChart>
      <c:catAx>
        <c:axId val="835774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87456"/>
        <c:crossesAt val="-50"/>
        <c:auto val="1"/>
        <c:lblAlgn val="ctr"/>
        <c:lblOffset val="300"/>
        <c:tickLblSkip val="1"/>
        <c:tickMarkSkip val="1"/>
        <c:noMultiLvlLbl val="0"/>
      </c:catAx>
      <c:valAx>
        <c:axId val="835874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77472"/>
        <c:crosses val="autoZero"/>
        <c:crossBetween val="between"/>
      </c:valAx>
      <c:catAx>
        <c:axId val="83588992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83590528"/>
        <c:crosses val="autoZero"/>
        <c:auto val="1"/>
        <c:lblAlgn val="ctr"/>
        <c:lblOffset val="100"/>
        <c:noMultiLvlLbl val="0"/>
      </c:catAx>
      <c:valAx>
        <c:axId val="83590528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83588992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69313623532908E-2"/>
          <c:y val="5.8071616047994004E-2"/>
          <c:w val="0.86882076288687271"/>
          <c:h val="0.87498344647977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three_panel_all_fed!$E$14</c:f>
              <c:strCache>
                <c:ptCount val="1"/>
                <c:pt idx="0">
                  <c:v>K Plot</c:v>
                </c:pt>
              </c:strCache>
            </c:strRef>
          </c:tx>
          <c:marker>
            <c:symbol val="none"/>
          </c:marker>
          <c:xVal>
            <c:numRef>
              <c:f>three_panel_all_fed!$A$15:$A$45</c:f>
              <c:numCache>
                <c:formatCode>General</c:formatCode>
                <c:ptCount val="31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</c:numCache>
            </c:numRef>
          </c:xVal>
          <c:yVal>
            <c:numRef>
              <c:f>three_panel_all_fed!$E$15:$E$45</c:f>
              <c:numCache>
                <c:formatCode>General</c:formatCode>
                <c:ptCount val="31"/>
                <c:pt idx="0">
                  <c:v>0.21111111111111114</c:v>
                </c:pt>
                <c:pt idx="1">
                  <c:v>0.2</c:v>
                </c:pt>
                <c:pt idx="2">
                  <c:v>0.16666666666666669</c:v>
                </c:pt>
                <c:pt idx="3">
                  <c:v>0.10000000000000003</c:v>
                </c:pt>
                <c:pt idx="4">
                  <c:v>6.666666666666668E-2</c:v>
                </c:pt>
                <c:pt idx="5">
                  <c:v>5.5555555555555539E-2</c:v>
                </c:pt>
                <c:pt idx="6">
                  <c:v>4.4444444444444432E-2</c:v>
                </c:pt>
                <c:pt idx="7">
                  <c:v>3.3333333333333312E-2</c:v>
                </c:pt>
                <c:pt idx="8">
                  <c:v>0.12222222222222226</c:v>
                </c:pt>
                <c:pt idx="9">
                  <c:v>0.1111111111111111</c:v>
                </c:pt>
                <c:pt idx="10">
                  <c:v>0.10000000000000003</c:v>
                </c:pt>
                <c:pt idx="11">
                  <c:v>8.8888888888888934E-2</c:v>
                </c:pt>
                <c:pt idx="12">
                  <c:v>0.1111111111111111</c:v>
                </c:pt>
                <c:pt idx="13">
                  <c:v>0.12222222222222226</c:v>
                </c:pt>
                <c:pt idx="14">
                  <c:v>0.16666666666666669</c:v>
                </c:pt>
                <c:pt idx="15">
                  <c:v>0.2</c:v>
                </c:pt>
                <c:pt idx="16">
                  <c:v>0.22222222222222221</c:v>
                </c:pt>
                <c:pt idx="17">
                  <c:v>0.23333333333333342</c:v>
                </c:pt>
                <c:pt idx="18">
                  <c:v>0.22222222222222221</c:v>
                </c:pt>
                <c:pt idx="19">
                  <c:v>0.22222222222222221</c:v>
                </c:pt>
                <c:pt idx="20">
                  <c:v>0.22222222222222221</c:v>
                </c:pt>
                <c:pt idx="21">
                  <c:v>0.22222222222222221</c:v>
                </c:pt>
                <c:pt idx="22">
                  <c:v>0.22222222222222221</c:v>
                </c:pt>
                <c:pt idx="23">
                  <c:v>0.21111111111111114</c:v>
                </c:pt>
                <c:pt idx="24">
                  <c:v>0.18888888888888888</c:v>
                </c:pt>
                <c:pt idx="25">
                  <c:v>0.18888888888888888</c:v>
                </c:pt>
                <c:pt idx="26">
                  <c:v>0.2</c:v>
                </c:pt>
                <c:pt idx="27">
                  <c:v>0.2</c:v>
                </c:pt>
                <c:pt idx="28">
                  <c:v>0.16666666666666669</c:v>
                </c:pt>
                <c:pt idx="29">
                  <c:v>0.21111111111111114</c:v>
                </c:pt>
                <c:pt idx="30">
                  <c:v>0.21111111111111114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three_panel_all_fed!$F$14</c:f>
              <c:strCache>
                <c:ptCount val="1"/>
                <c:pt idx="0">
                  <c:v>RS Plot</c:v>
                </c:pt>
              </c:strCache>
            </c:strRef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xVal>
            <c:numRef>
              <c:f>three_panel_all_fed!$A$15:$A$45</c:f>
              <c:numCache>
                <c:formatCode>General</c:formatCode>
                <c:ptCount val="31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</c:numCache>
            </c:numRef>
          </c:xVal>
          <c:yVal>
            <c:numRef>
              <c:f>three_panel_all_fed!$F$15:$F$45</c:f>
              <c:numCache>
                <c:formatCode>General</c:formatCode>
                <c:ptCount val="31"/>
                <c:pt idx="0">
                  <c:v>0.61111111111111127</c:v>
                </c:pt>
                <c:pt idx="1">
                  <c:v>0.61111111111111127</c:v>
                </c:pt>
                <c:pt idx="2">
                  <c:v>0.62222222222222223</c:v>
                </c:pt>
                <c:pt idx="3">
                  <c:v>0.52777777777777779</c:v>
                </c:pt>
                <c:pt idx="4">
                  <c:v>0.51111111111111107</c:v>
                </c:pt>
                <c:pt idx="5">
                  <c:v>0.53333333333333333</c:v>
                </c:pt>
                <c:pt idx="6">
                  <c:v>0.53888888888888897</c:v>
                </c:pt>
                <c:pt idx="7">
                  <c:v>0.53333333333333333</c:v>
                </c:pt>
                <c:pt idx="8">
                  <c:v>0.5722222222222223</c:v>
                </c:pt>
                <c:pt idx="9">
                  <c:v>0.58333333333333337</c:v>
                </c:pt>
                <c:pt idx="10">
                  <c:v>0.56666666666666654</c:v>
                </c:pt>
                <c:pt idx="11">
                  <c:v>0.56666666666666654</c:v>
                </c:pt>
                <c:pt idx="12">
                  <c:v>0.56111111111111123</c:v>
                </c:pt>
                <c:pt idx="13">
                  <c:v>0.56111111111111123</c:v>
                </c:pt>
                <c:pt idx="14">
                  <c:v>0.58888888888888902</c:v>
                </c:pt>
                <c:pt idx="15">
                  <c:v>0.60555555555555562</c:v>
                </c:pt>
                <c:pt idx="16">
                  <c:v>0.6166666666666667</c:v>
                </c:pt>
                <c:pt idx="17">
                  <c:v>0.62777777777777788</c:v>
                </c:pt>
                <c:pt idx="18">
                  <c:v>0.64444444444444471</c:v>
                </c:pt>
                <c:pt idx="19">
                  <c:v>0.62777777777777788</c:v>
                </c:pt>
                <c:pt idx="20">
                  <c:v>0.64444444444444471</c:v>
                </c:pt>
                <c:pt idx="21">
                  <c:v>0.65</c:v>
                </c:pt>
                <c:pt idx="22">
                  <c:v>0.55555555555555558</c:v>
                </c:pt>
                <c:pt idx="23">
                  <c:v>0.51666666666666661</c:v>
                </c:pt>
                <c:pt idx="24">
                  <c:v>0.46666666666666662</c:v>
                </c:pt>
                <c:pt idx="25">
                  <c:v>0.47777777777777791</c:v>
                </c:pt>
                <c:pt idx="26">
                  <c:v>0.50555555555555554</c:v>
                </c:pt>
                <c:pt idx="27">
                  <c:v>0.51666666666666661</c:v>
                </c:pt>
                <c:pt idx="28">
                  <c:v>0.49444444444444446</c:v>
                </c:pt>
                <c:pt idx="29">
                  <c:v>0.38888888888888906</c:v>
                </c:pt>
                <c:pt idx="30">
                  <c:v>0.35555555555555546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three_panel_all_fed!$G$14</c:f>
              <c:strCache>
                <c:ptCount val="1"/>
                <c:pt idx="0">
                  <c:v>ATRR Plot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xVal>
            <c:numRef>
              <c:f>three_panel_all_fed!$A$15:$A$45</c:f>
              <c:numCache>
                <c:formatCode>General</c:formatCode>
                <c:ptCount val="31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</c:numCache>
            </c:numRef>
          </c:xVal>
          <c:yVal>
            <c:numRef>
              <c:f>three_panel_all_fed!$G$15:$G$45</c:f>
              <c:numCache>
                <c:formatCode>General</c:formatCode>
                <c:ptCount val="31"/>
                <c:pt idx="0">
                  <c:v>0.82333333333333325</c:v>
                </c:pt>
                <c:pt idx="1">
                  <c:v>0.81333333333333335</c:v>
                </c:pt>
                <c:pt idx="2">
                  <c:v>0.77333333333333354</c:v>
                </c:pt>
                <c:pt idx="3">
                  <c:v>0.74</c:v>
                </c:pt>
                <c:pt idx="4">
                  <c:v>0.71333333333333349</c:v>
                </c:pt>
                <c:pt idx="5">
                  <c:v>0.68666666666666654</c:v>
                </c:pt>
                <c:pt idx="6">
                  <c:v>0.67666666666666664</c:v>
                </c:pt>
                <c:pt idx="7">
                  <c:v>0.66333333333333344</c:v>
                </c:pt>
                <c:pt idx="8">
                  <c:v>0.7466666666666667</c:v>
                </c:pt>
                <c:pt idx="9">
                  <c:v>0.72666666666666668</c:v>
                </c:pt>
                <c:pt idx="10">
                  <c:v>0.72666666666666668</c:v>
                </c:pt>
                <c:pt idx="11">
                  <c:v>0.71333333333333349</c:v>
                </c:pt>
                <c:pt idx="12">
                  <c:v>0.73666666666666669</c:v>
                </c:pt>
                <c:pt idx="13">
                  <c:v>0.75666666666666671</c:v>
                </c:pt>
                <c:pt idx="14">
                  <c:v>0.79666666666666663</c:v>
                </c:pt>
                <c:pt idx="15">
                  <c:v>0.82333333333333325</c:v>
                </c:pt>
                <c:pt idx="16">
                  <c:v>0.83666666666666667</c:v>
                </c:pt>
                <c:pt idx="17">
                  <c:v>0.84000000000000008</c:v>
                </c:pt>
                <c:pt idx="18">
                  <c:v>0.82333333333333325</c:v>
                </c:pt>
                <c:pt idx="19">
                  <c:v>0.82666666666666666</c:v>
                </c:pt>
                <c:pt idx="20">
                  <c:v>0.82333333333333325</c:v>
                </c:pt>
                <c:pt idx="21">
                  <c:v>0.82000000000000006</c:v>
                </c:pt>
                <c:pt idx="22">
                  <c:v>0.8666666666666667</c:v>
                </c:pt>
                <c:pt idx="23">
                  <c:v>0.88</c:v>
                </c:pt>
                <c:pt idx="24">
                  <c:v>0.88</c:v>
                </c:pt>
                <c:pt idx="25">
                  <c:v>0.87666666666666671</c:v>
                </c:pt>
                <c:pt idx="26">
                  <c:v>0.87333333333333352</c:v>
                </c:pt>
                <c:pt idx="27">
                  <c:v>0.8633333333333334</c:v>
                </c:pt>
                <c:pt idx="28">
                  <c:v>0.84333333333333338</c:v>
                </c:pt>
                <c:pt idx="29">
                  <c:v>0.96333333333333337</c:v>
                </c:pt>
                <c:pt idx="30">
                  <c:v>0.99666666666666659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three_panel_all_fed!$N$14</c:f>
              <c:strCache>
                <c:ptCount val="1"/>
                <c:pt idx="0">
                  <c:v>A Axis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ash"/>
            <c:size val="5"/>
            <c:spPr>
              <a:solidFill>
                <a:schemeClr val="tx1"/>
              </a:solidFill>
            </c:spPr>
          </c:marker>
          <c:dLbls>
            <c:dLbl>
              <c:idx val="0"/>
              <c:layout/>
              <c:tx>
                <c:strRef>
                  <c:f>three_panel_all_fed!$K$15</c:f>
                  <c:strCache>
                    <c:ptCount val="1"/>
                    <c:pt idx="0">
                      <c:v>2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three_panel_all_fed!$K$16</c:f>
                  <c:strCache>
                    <c:ptCount val="1"/>
                    <c:pt idx="0">
                      <c:v>3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three_panel_all_fed!$K$17</c:f>
                  <c:strCache>
                    <c:ptCount val="1"/>
                    <c:pt idx="0">
                      <c:v>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three_panel_all_fed!$K$18</c:f>
                  <c:strCache>
                    <c:ptCount val="1"/>
                    <c:pt idx="0">
                      <c:v>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three_panel_all_fed!$K$19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strRef>
                  <c:f>three_panel_all_fed!$K$20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three_panel_all_fed!$K$21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three_panel_all_fed!$K$22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strRef>
                  <c:f>three_panel_all_fed!$K$23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strRef>
                  <c:f>three_panel_all_fed!$K$24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strRef>
                  <c:f>three_panel_all_fed!$K$25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strRef>
                  <c:f>three_panel_all_fed!$K$26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strRef>
                  <c:f>three_panel_all_fed!$K$27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strRef>
                  <c:f>three_panel_all_fed!$K$28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strRef>
                  <c:f>three_panel_all_fed!$K$29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strRef>
                  <c:f>three_panel_all_fed!$K$30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strRef>
                  <c:f>three_panel_all_fed!$K$31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strRef>
                  <c:f>three_panel_all_fed!$K$32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strRef>
                  <c:f>three_panel_all_fed!$K$33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strRef>
                  <c:f>three_panel_all_fed!$K$34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strRef>
                  <c:f>three_panel_all_fed!$K$35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strRef>
                  <c:f>three_panel_all_fed!$K$36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strRef>
                  <c:f>three_panel_all_fed!$K$37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strRef>
                  <c:f>three_panel_all_fed!$K$38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strRef>
                  <c:f>three_panel_all_fed!$K$39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strRef>
                  <c:f>three_panel_all_fed!$K$40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tx>
                <c:strRef>
                  <c:f>three_panel_all_fed!$K$41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tx>
                <c:strRef>
                  <c:f>three_panel_all_fed!$K$42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/>
              <c:tx>
                <c:strRef>
                  <c:f>three_panel_all_fed!$K$43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three_panel_all_fed!$I$15:$I$43</c:f>
              <c:numCache>
                <c:formatCode>General</c:formatCode>
                <c:ptCount val="29"/>
                <c:pt idx="0">
                  <c:v>1979</c:v>
                </c:pt>
                <c:pt idx="1">
                  <c:v>1979</c:v>
                </c:pt>
                <c:pt idx="2">
                  <c:v>1979</c:v>
                </c:pt>
                <c:pt idx="3">
                  <c:v>1979</c:v>
                </c:pt>
                <c:pt idx="4">
                  <c:v>1979</c:v>
                </c:pt>
                <c:pt idx="5">
                  <c:v>1979</c:v>
                </c:pt>
                <c:pt idx="6">
                  <c:v>1979</c:v>
                </c:pt>
                <c:pt idx="7">
                  <c:v>1979</c:v>
                </c:pt>
                <c:pt idx="8">
                  <c:v>1979</c:v>
                </c:pt>
                <c:pt idx="9">
                  <c:v>1979</c:v>
                </c:pt>
                <c:pt idx="10">
                  <c:v>1979</c:v>
                </c:pt>
                <c:pt idx="11">
                  <c:v>1979</c:v>
                </c:pt>
                <c:pt idx="12">
                  <c:v>1979</c:v>
                </c:pt>
                <c:pt idx="13">
                  <c:v>1979</c:v>
                </c:pt>
                <c:pt idx="14">
                  <c:v>1979</c:v>
                </c:pt>
                <c:pt idx="15">
                  <c:v>1979</c:v>
                </c:pt>
                <c:pt idx="16">
                  <c:v>1979</c:v>
                </c:pt>
                <c:pt idx="17">
                  <c:v>1979</c:v>
                </c:pt>
                <c:pt idx="18">
                  <c:v>1979</c:v>
                </c:pt>
                <c:pt idx="19">
                  <c:v>1979</c:v>
                </c:pt>
                <c:pt idx="20">
                  <c:v>1979</c:v>
                </c:pt>
                <c:pt idx="21">
                  <c:v>1979</c:v>
                </c:pt>
                <c:pt idx="22">
                  <c:v>1979</c:v>
                </c:pt>
                <c:pt idx="23">
                  <c:v>1979</c:v>
                </c:pt>
                <c:pt idx="24">
                  <c:v>1979</c:v>
                </c:pt>
                <c:pt idx="25">
                  <c:v>1979</c:v>
                </c:pt>
                <c:pt idx="26">
                  <c:v>1979</c:v>
                </c:pt>
                <c:pt idx="27">
                  <c:v>1979</c:v>
                </c:pt>
                <c:pt idx="28">
                  <c:v>1979</c:v>
                </c:pt>
              </c:numCache>
            </c:numRef>
          </c:xVal>
          <c:yVal>
            <c:numRef>
              <c:f>three_panel_all_fed!$N$15:$N$43</c:f>
              <c:numCache>
                <c:formatCode>General</c:formatCode>
                <c:ptCount val="29"/>
                <c:pt idx="0">
                  <c:v>0</c:v>
                </c:pt>
                <c:pt idx="1">
                  <c:v>0.1111111111111111</c:v>
                </c:pt>
                <c:pt idx="2">
                  <c:v>0.22222222222222221</c:v>
                </c:pt>
                <c:pt idx="3">
                  <c:v>0.33333333333333331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three_panel_all_fed!$O$14</c:f>
              <c:strCache>
                <c:ptCount val="1"/>
                <c:pt idx="0">
                  <c:v>B Axis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/>
              <c:tx>
                <c:strRef>
                  <c:f>three_panel_all_fed!$L$15</c:f>
                  <c:strCache>
                    <c:ptCount val="1"/>
                    <c:pt idx="0">
                      <c:v>17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three_panel_all_fed!$L$16</c:f>
                  <c:strCache>
                    <c:ptCount val="1"/>
                    <c:pt idx="0">
                      <c:v>19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three_panel_all_fed!$L$17</c:f>
                  <c:strCache>
                    <c:ptCount val="1"/>
                    <c:pt idx="0">
                      <c:v>21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three_panel_all_fed!$L$18</c:f>
                  <c:strCache>
                    <c:ptCount val="1"/>
                    <c:pt idx="0">
                      <c:v>23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three_panel_all_fed!$L$19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strRef>
                  <c:f>three_panel_all_fed!$L$20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three_panel_all_fed!$L$21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three_panel_all_fed!$L$22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strRef>
                  <c:f>three_panel_all_fed!$L$23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strRef>
                  <c:f>three_panel_all_fed!$L$24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strRef>
                  <c:f>three_panel_all_fed!$L$25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strRef>
                  <c:f>three_panel_all_fed!$L$26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strRef>
                  <c:f>three_panel_all_fed!$L$27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strRef>
                  <c:f>three_panel_all_fed!$L$28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strRef>
                  <c:f>three_panel_all_fed!$L$29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strRef>
                  <c:f>three_panel_all_fed!$L$30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strRef>
                  <c:f>three_panel_all_fed!$L$31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strRef>
                  <c:f>three_panel_all_fed!$L$32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strRef>
                  <c:f>three_panel_all_fed!$L$33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strRef>
                  <c:f>three_panel_all_fed!$L$34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strRef>
                  <c:f>three_panel_all_fed!$L$35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strRef>
                  <c:f>three_panel_all_fed!$L$36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strRef>
                  <c:f>three_panel_all_fed!$L$37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strRef>
                  <c:f>three_panel_all_fed!$L$38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strRef>
                  <c:f>three_panel_all_fed!$L$39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strRef>
                  <c:f>three_panel_all_fed!$L$40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tx>
                <c:strRef>
                  <c:f>three_panel_all_fed!$L$41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tx>
                <c:strRef>
                  <c:f>three_panel_all_fed!$L$42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/>
              <c:tx>
                <c:strRef>
                  <c:f>three_panel_all_fed!$L$43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three_panel_all_fed!$J$15:$J$45</c:f>
              <c:numCache>
                <c:formatCode>General</c:formatCode>
                <c:ptCount val="31"/>
                <c:pt idx="0">
                  <c:v>2009</c:v>
                </c:pt>
                <c:pt idx="1">
                  <c:v>2009</c:v>
                </c:pt>
                <c:pt idx="2">
                  <c:v>2009</c:v>
                </c:pt>
                <c:pt idx="3">
                  <c:v>2009</c:v>
                </c:pt>
                <c:pt idx="4">
                  <c:v>2009</c:v>
                </c:pt>
                <c:pt idx="5">
                  <c:v>2009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2009</c:v>
                </c:pt>
                <c:pt idx="17">
                  <c:v>2009</c:v>
                </c:pt>
                <c:pt idx="18">
                  <c:v>2009</c:v>
                </c:pt>
                <c:pt idx="19">
                  <c:v>2009</c:v>
                </c:pt>
                <c:pt idx="20">
                  <c:v>2009</c:v>
                </c:pt>
                <c:pt idx="21">
                  <c:v>2009</c:v>
                </c:pt>
                <c:pt idx="22">
                  <c:v>2009</c:v>
                </c:pt>
                <c:pt idx="23">
                  <c:v>2009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</c:numCache>
            </c:numRef>
          </c:xVal>
          <c:yVal>
            <c:numRef>
              <c:f>three_panel_all_fed!$O$15:$O$45</c:f>
              <c:numCache>
                <c:formatCode>General</c:formatCode>
                <c:ptCount val="31"/>
                <c:pt idx="0">
                  <c:v>0.33333333333333331</c:v>
                </c:pt>
                <c:pt idx="1">
                  <c:v>0.44444444444444442</c:v>
                </c:pt>
                <c:pt idx="2">
                  <c:v>0.55555555555555558</c:v>
                </c:pt>
                <c:pt idx="3">
                  <c:v>0.66666666666666663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three_panel_all_fed!$P$14</c:f>
              <c:strCache>
                <c:ptCount val="1"/>
                <c:pt idx="0">
                  <c:v>C Axis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dash"/>
            <c:size val="5"/>
            <c:spPr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/>
              <c:tx>
                <c:strRef>
                  <c:f>three_panel_all_fed!$M$15</c:f>
                  <c:strCache>
                    <c:ptCount val="1"/>
                    <c:pt idx="0">
                      <c:v>10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three_panel_all_fed!$M$16</c:f>
                  <c:strCache>
                    <c:ptCount val="1"/>
                    <c:pt idx="0">
                      <c:v>13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three_panel_all_fed!$M$17</c:f>
                  <c:strCache>
                    <c:ptCount val="1"/>
                    <c:pt idx="0">
                      <c:v>16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three_panel_all_fed!$M$18</c:f>
                  <c:strCache>
                    <c:ptCount val="1"/>
                    <c:pt idx="0">
                      <c:v>19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three_panel_all_fed!$M$19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strRef>
                  <c:f>three_panel_all_fed!$M$20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three_panel_all_fed!$M$21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three_panel_all_fed!$M$22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strRef>
                  <c:f>three_panel_all_fed!$M$23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strRef>
                  <c:f>three_panel_all_fed!$M$24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strRef>
                  <c:f>three_panel_all_fed!$M$25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strRef>
                  <c:f>three_panel_all_fed!$M$26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strRef>
                  <c:f>three_panel_all_fed!$M$27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strRef>
                  <c:f>three_panel_all_fed!$M$28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strRef>
                  <c:f>three_panel_all_fed!$M$29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strRef>
                  <c:f>three_panel_all_fed!$M$30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strRef>
                  <c:f>three_panel_all_fed!$M$31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strRef>
                  <c:f>three_panel_all_fed!$M$32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strRef>
                  <c:f>three_panel_all_fed!$M$33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strRef>
                  <c:f>three_panel_all_fed!$M$34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strRef>
                  <c:f>three_panel_all_fed!$M$35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strRef>
                  <c:f>three_panel_all_fed!$M$36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strRef>
                  <c:f>three_panel_all_fed!$M$37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strRef>
                  <c:f>three_panel_all_fed!$M$38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strRef>
                  <c:f>three_panel_all_fed!$M$39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strRef>
                  <c:f>three_panel_all_fed!$M$40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tx>
                <c:strRef>
                  <c:f>three_panel_all_fed!$M$41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tx>
                <c:strRef>
                  <c:f>three_panel_all_fed!$M$42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/>
              <c:tx>
                <c:strRef>
                  <c:f>three_panel_all_fed!$M$43</c:f>
                  <c:strCache>
                    <c:ptCount val="1"/>
                    <c:pt idx="0">
                      <c:v>#N/A</c:v>
                    </c:pt>
                  </c:strCache>
                </c:strRef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three_panel_all_fed!$I$15:$I$43</c:f>
              <c:numCache>
                <c:formatCode>General</c:formatCode>
                <c:ptCount val="29"/>
                <c:pt idx="0">
                  <c:v>1979</c:v>
                </c:pt>
                <c:pt idx="1">
                  <c:v>1979</c:v>
                </c:pt>
                <c:pt idx="2">
                  <c:v>1979</c:v>
                </c:pt>
                <c:pt idx="3">
                  <c:v>1979</c:v>
                </c:pt>
                <c:pt idx="4">
                  <c:v>1979</c:v>
                </c:pt>
                <c:pt idx="5">
                  <c:v>1979</c:v>
                </c:pt>
                <c:pt idx="6">
                  <c:v>1979</c:v>
                </c:pt>
                <c:pt idx="7">
                  <c:v>1979</c:v>
                </c:pt>
                <c:pt idx="8">
                  <c:v>1979</c:v>
                </c:pt>
                <c:pt idx="9">
                  <c:v>1979</c:v>
                </c:pt>
                <c:pt idx="10">
                  <c:v>1979</c:v>
                </c:pt>
                <c:pt idx="11">
                  <c:v>1979</c:v>
                </c:pt>
                <c:pt idx="12">
                  <c:v>1979</c:v>
                </c:pt>
                <c:pt idx="13">
                  <c:v>1979</c:v>
                </c:pt>
                <c:pt idx="14">
                  <c:v>1979</c:v>
                </c:pt>
                <c:pt idx="15">
                  <c:v>1979</c:v>
                </c:pt>
                <c:pt idx="16">
                  <c:v>1979</c:v>
                </c:pt>
                <c:pt idx="17">
                  <c:v>1979</c:v>
                </c:pt>
                <c:pt idx="18">
                  <c:v>1979</c:v>
                </c:pt>
                <c:pt idx="19">
                  <c:v>1979</c:v>
                </c:pt>
                <c:pt idx="20">
                  <c:v>1979</c:v>
                </c:pt>
                <c:pt idx="21">
                  <c:v>1979</c:v>
                </c:pt>
                <c:pt idx="22">
                  <c:v>1979</c:v>
                </c:pt>
                <c:pt idx="23">
                  <c:v>1979</c:v>
                </c:pt>
                <c:pt idx="24">
                  <c:v>1979</c:v>
                </c:pt>
                <c:pt idx="25">
                  <c:v>1979</c:v>
                </c:pt>
                <c:pt idx="26">
                  <c:v>1979</c:v>
                </c:pt>
                <c:pt idx="27">
                  <c:v>1979</c:v>
                </c:pt>
                <c:pt idx="28">
                  <c:v>1979</c:v>
                </c:pt>
              </c:numCache>
            </c:numRef>
          </c:xVal>
          <c:yVal>
            <c:numRef>
              <c:f>three_panel_all_fed!$P$15:$P$43</c:f>
              <c:numCache>
                <c:formatCode>General</c:formatCode>
                <c:ptCount val="29"/>
                <c:pt idx="0">
                  <c:v>0.66666666666666663</c:v>
                </c:pt>
                <c:pt idx="1">
                  <c:v>0.76666666666666661</c:v>
                </c:pt>
                <c:pt idx="2">
                  <c:v>0.8666666666666667</c:v>
                </c:pt>
                <c:pt idx="3">
                  <c:v>0.96666666666666667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675392"/>
        <c:axId val="83685376"/>
      </c:scatterChart>
      <c:valAx>
        <c:axId val="83675392"/>
        <c:scaling>
          <c:orientation val="minMax"/>
          <c:max val="2009"/>
          <c:min val="1979"/>
        </c:scaling>
        <c:delete val="0"/>
        <c:axPos val="b"/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83685376"/>
        <c:crosses val="autoZero"/>
        <c:crossBetween val="midCat"/>
      </c:valAx>
      <c:valAx>
        <c:axId val="83685376"/>
        <c:scaling>
          <c:orientation val="minMax"/>
          <c:max val="1"/>
          <c:min val="0"/>
        </c:scaling>
        <c:delete val="1"/>
        <c:axPos val="l"/>
        <c:majorGridlines>
          <c:spPr>
            <a:ln w="44450"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83675392"/>
        <c:crosses val="autoZero"/>
        <c:crossBetween val="midCat"/>
        <c:majorUnit val="0.33330000000000021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8390431825136E-2"/>
          <c:y val="7.7204272159622764E-2"/>
          <c:w val="0.91564927857936074"/>
          <c:h val="0.8205672404387262"/>
        </c:manualLayout>
      </c:layout>
      <c:barChart>
        <c:barDir val="col"/>
        <c:grouping val="clustered"/>
        <c:varyColors val="0"/>
        <c:ser>
          <c:idx val="5"/>
          <c:order val="0"/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recession_template!$B$3:$B$118</c:f>
              <c:numCache>
                <c:formatCode>0.00</c:formatCode>
                <c:ptCount val="116"/>
                <c:pt idx="0">
                  <c:v>1979</c:v>
                </c:pt>
                <c:pt idx="1">
                  <c:v>1979.25</c:v>
                </c:pt>
                <c:pt idx="2">
                  <c:v>1979.5</c:v>
                </c:pt>
                <c:pt idx="3">
                  <c:v>1979.75</c:v>
                </c:pt>
                <c:pt idx="4">
                  <c:v>1980</c:v>
                </c:pt>
                <c:pt idx="5">
                  <c:v>1980.25</c:v>
                </c:pt>
                <c:pt idx="6">
                  <c:v>1980.5</c:v>
                </c:pt>
                <c:pt idx="7">
                  <c:v>1980.75</c:v>
                </c:pt>
                <c:pt idx="8">
                  <c:v>1981</c:v>
                </c:pt>
                <c:pt idx="9">
                  <c:v>1981.25</c:v>
                </c:pt>
                <c:pt idx="10">
                  <c:v>1981.5</c:v>
                </c:pt>
                <c:pt idx="11">
                  <c:v>1981.75</c:v>
                </c:pt>
                <c:pt idx="12">
                  <c:v>1982</c:v>
                </c:pt>
                <c:pt idx="13">
                  <c:v>1982.25</c:v>
                </c:pt>
                <c:pt idx="14">
                  <c:v>1982.5</c:v>
                </c:pt>
                <c:pt idx="15">
                  <c:v>1982.75</c:v>
                </c:pt>
                <c:pt idx="16">
                  <c:v>1983</c:v>
                </c:pt>
                <c:pt idx="17">
                  <c:v>1983.25</c:v>
                </c:pt>
                <c:pt idx="18">
                  <c:v>1983.5</c:v>
                </c:pt>
                <c:pt idx="19">
                  <c:v>1983.75</c:v>
                </c:pt>
                <c:pt idx="20">
                  <c:v>1984</c:v>
                </c:pt>
                <c:pt idx="21">
                  <c:v>1984.25</c:v>
                </c:pt>
                <c:pt idx="22">
                  <c:v>1984.5</c:v>
                </c:pt>
                <c:pt idx="23">
                  <c:v>1984.75</c:v>
                </c:pt>
                <c:pt idx="24">
                  <c:v>1985</c:v>
                </c:pt>
                <c:pt idx="25">
                  <c:v>1985.25</c:v>
                </c:pt>
                <c:pt idx="26">
                  <c:v>1985.5</c:v>
                </c:pt>
                <c:pt idx="27">
                  <c:v>1985.75</c:v>
                </c:pt>
                <c:pt idx="28">
                  <c:v>1986</c:v>
                </c:pt>
                <c:pt idx="29">
                  <c:v>1986.25</c:v>
                </c:pt>
                <c:pt idx="30">
                  <c:v>1986.5</c:v>
                </c:pt>
                <c:pt idx="31">
                  <c:v>1986.75</c:v>
                </c:pt>
                <c:pt idx="32">
                  <c:v>1987</c:v>
                </c:pt>
                <c:pt idx="33">
                  <c:v>1987.25</c:v>
                </c:pt>
                <c:pt idx="34">
                  <c:v>1987.5</c:v>
                </c:pt>
                <c:pt idx="35">
                  <c:v>1987.75</c:v>
                </c:pt>
                <c:pt idx="36">
                  <c:v>1988</c:v>
                </c:pt>
                <c:pt idx="37">
                  <c:v>1988.25</c:v>
                </c:pt>
                <c:pt idx="38">
                  <c:v>1988.5</c:v>
                </c:pt>
                <c:pt idx="39">
                  <c:v>1988.75</c:v>
                </c:pt>
                <c:pt idx="40">
                  <c:v>1989</c:v>
                </c:pt>
                <c:pt idx="41">
                  <c:v>1989.25</c:v>
                </c:pt>
                <c:pt idx="42">
                  <c:v>1989.5</c:v>
                </c:pt>
                <c:pt idx="43">
                  <c:v>1989.75</c:v>
                </c:pt>
                <c:pt idx="44">
                  <c:v>1990</c:v>
                </c:pt>
                <c:pt idx="45">
                  <c:v>1990.25</c:v>
                </c:pt>
                <c:pt idx="46">
                  <c:v>1990.5</c:v>
                </c:pt>
                <c:pt idx="47">
                  <c:v>1990.75</c:v>
                </c:pt>
                <c:pt idx="48">
                  <c:v>1991</c:v>
                </c:pt>
                <c:pt idx="49">
                  <c:v>1991.25</c:v>
                </c:pt>
                <c:pt idx="50">
                  <c:v>1991.5</c:v>
                </c:pt>
                <c:pt idx="51">
                  <c:v>1991.75</c:v>
                </c:pt>
                <c:pt idx="52">
                  <c:v>1992</c:v>
                </c:pt>
                <c:pt idx="53">
                  <c:v>1992.25</c:v>
                </c:pt>
                <c:pt idx="54">
                  <c:v>1992.5</c:v>
                </c:pt>
                <c:pt idx="55">
                  <c:v>1992.75</c:v>
                </c:pt>
                <c:pt idx="56">
                  <c:v>1993</c:v>
                </c:pt>
                <c:pt idx="57">
                  <c:v>1993.25</c:v>
                </c:pt>
                <c:pt idx="58">
                  <c:v>1993.5</c:v>
                </c:pt>
                <c:pt idx="59">
                  <c:v>1993.75</c:v>
                </c:pt>
                <c:pt idx="60">
                  <c:v>1994</c:v>
                </c:pt>
                <c:pt idx="61">
                  <c:v>1994.25</c:v>
                </c:pt>
                <c:pt idx="62">
                  <c:v>1994.5</c:v>
                </c:pt>
                <c:pt idx="63">
                  <c:v>1994.75</c:v>
                </c:pt>
                <c:pt idx="64">
                  <c:v>1995</c:v>
                </c:pt>
                <c:pt idx="65">
                  <c:v>1995.25</c:v>
                </c:pt>
                <c:pt idx="66">
                  <c:v>1995.5</c:v>
                </c:pt>
                <c:pt idx="67">
                  <c:v>1995.75</c:v>
                </c:pt>
                <c:pt idx="68">
                  <c:v>1996</c:v>
                </c:pt>
                <c:pt idx="69">
                  <c:v>1996.25</c:v>
                </c:pt>
                <c:pt idx="70">
                  <c:v>1996.5</c:v>
                </c:pt>
                <c:pt idx="71">
                  <c:v>1996.75</c:v>
                </c:pt>
                <c:pt idx="72">
                  <c:v>1997</c:v>
                </c:pt>
                <c:pt idx="73">
                  <c:v>1997.25</c:v>
                </c:pt>
                <c:pt idx="74">
                  <c:v>1997.5</c:v>
                </c:pt>
                <c:pt idx="75">
                  <c:v>1997.75</c:v>
                </c:pt>
                <c:pt idx="76">
                  <c:v>1998</c:v>
                </c:pt>
                <c:pt idx="77">
                  <c:v>1998.25</c:v>
                </c:pt>
                <c:pt idx="78">
                  <c:v>1998.5</c:v>
                </c:pt>
                <c:pt idx="79">
                  <c:v>1998.75</c:v>
                </c:pt>
                <c:pt idx="80">
                  <c:v>1999</c:v>
                </c:pt>
                <c:pt idx="81">
                  <c:v>1999.25</c:v>
                </c:pt>
                <c:pt idx="82">
                  <c:v>1999.5</c:v>
                </c:pt>
                <c:pt idx="83">
                  <c:v>1999.75</c:v>
                </c:pt>
                <c:pt idx="84">
                  <c:v>2000</c:v>
                </c:pt>
                <c:pt idx="85">
                  <c:v>2000.25</c:v>
                </c:pt>
                <c:pt idx="86">
                  <c:v>2000.5</c:v>
                </c:pt>
                <c:pt idx="87">
                  <c:v>2000.75</c:v>
                </c:pt>
                <c:pt idx="88">
                  <c:v>2001</c:v>
                </c:pt>
                <c:pt idx="89">
                  <c:v>2001.25</c:v>
                </c:pt>
                <c:pt idx="90">
                  <c:v>2001.5</c:v>
                </c:pt>
                <c:pt idx="91">
                  <c:v>2001.75</c:v>
                </c:pt>
                <c:pt idx="92">
                  <c:v>2002</c:v>
                </c:pt>
                <c:pt idx="93">
                  <c:v>2002.25</c:v>
                </c:pt>
                <c:pt idx="94">
                  <c:v>2002.5</c:v>
                </c:pt>
                <c:pt idx="95">
                  <c:v>2002.75</c:v>
                </c:pt>
                <c:pt idx="96">
                  <c:v>2003</c:v>
                </c:pt>
                <c:pt idx="97">
                  <c:v>2003.25</c:v>
                </c:pt>
                <c:pt idx="98">
                  <c:v>2003.5</c:v>
                </c:pt>
                <c:pt idx="99">
                  <c:v>2003.75</c:v>
                </c:pt>
                <c:pt idx="100">
                  <c:v>2004</c:v>
                </c:pt>
                <c:pt idx="101">
                  <c:v>2004.25</c:v>
                </c:pt>
                <c:pt idx="102">
                  <c:v>2004.5</c:v>
                </c:pt>
                <c:pt idx="103">
                  <c:v>2004.75</c:v>
                </c:pt>
                <c:pt idx="104">
                  <c:v>2005</c:v>
                </c:pt>
                <c:pt idx="105">
                  <c:v>2005.25</c:v>
                </c:pt>
                <c:pt idx="106">
                  <c:v>2005.5</c:v>
                </c:pt>
                <c:pt idx="107">
                  <c:v>2005.75</c:v>
                </c:pt>
                <c:pt idx="108">
                  <c:v>2006</c:v>
                </c:pt>
                <c:pt idx="109">
                  <c:v>2006.25</c:v>
                </c:pt>
                <c:pt idx="110">
                  <c:v>2006.5</c:v>
                </c:pt>
                <c:pt idx="111">
                  <c:v>2006.75</c:v>
                </c:pt>
                <c:pt idx="112">
                  <c:v>2007</c:v>
                </c:pt>
                <c:pt idx="113">
                  <c:v>2007.25</c:v>
                </c:pt>
                <c:pt idx="114">
                  <c:v>2007.5</c:v>
                </c:pt>
                <c:pt idx="115">
                  <c:v>2007.75</c:v>
                </c:pt>
              </c:numCache>
            </c:numRef>
          </c:cat>
          <c:val>
            <c:numRef>
              <c:f>recession_template!$C$3:$C$126</c:f>
              <c:numCache>
                <c:formatCode>General</c:formatCode>
                <c:ptCount val="124"/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3061376"/>
        <c:axId val="106136320"/>
      </c:barChart>
      <c:lineChart>
        <c:grouping val="standard"/>
        <c:varyColors val="0"/>
        <c:ser>
          <c:idx val="6"/>
          <c:order val="1"/>
          <c:tx>
            <c:strRef>
              <c:f>data!$A$3</c:f>
              <c:strCache>
                <c:ptCount val="1"/>
                <c:pt idx="0">
                  <c:v>Market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data!$B$3:$AF$3</c:f>
              <c:numCache>
                <c:formatCode>0</c:formatCode>
                <c:ptCount val="31"/>
                <c:pt idx="0">
                  <c:v>89.429920034856906</c:v>
                </c:pt>
                <c:pt idx="1">
                  <c:v>87.964203558736529</c:v>
                </c:pt>
                <c:pt idx="2">
                  <c:v>86.454213933697247</c:v>
                </c:pt>
                <c:pt idx="3">
                  <c:v>85.624057797462399</c:v>
                </c:pt>
                <c:pt idx="4">
                  <c:v>86.079807532478526</c:v>
                </c:pt>
                <c:pt idx="5">
                  <c:v>86.47661937312634</c:v>
                </c:pt>
                <c:pt idx="6">
                  <c:v>86.270139826438935</c:v>
                </c:pt>
                <c:pt idx="7">
                  <c:v>90.339551258824628</c:v>
                </c:pt>
                <c:pt idx="8">
                  <c:v>85.951730982761831</c:v>
                </c:pt>
                <c:pt idx="9">
                  <c:v>87.727491653460078</c:v>
                </c:pt>
                <c:pt idx="10">
                  <c:v>86.23807135995726</c:v>
                </c:pt>
                <c:pt idx="11">
                  <c:v>85.078066965598381</c:v>
                </c:pt>
                <c:pt idx="12">
                  <c:v>84.043662575702356</c:v>
                </c:pt>
                <c:pt idx="13">
                  <c:v>84.063479115521588</c:v>
                </c:pt>
                <c:pt idx="14">
                  <c:v>83.906798217003242</c:v>
                </c:pt>
                <c:pt idx="15">
                  <c:v>83.555300851197117</c:v>
                </c:pt>
                <c:pt idx="16">
                  <c:v>84.998038770416187</c:v>
                </c:pt>
                <c:pt idx="17">
                  <c:v>86.356603458080855</c:v>
                </c:pt>
                <c:pt idx="18">
                  <c:v>87.670680054486411</c:v>
                </c:pt>
                <c:pt idx="19">
                  <c:v>87.859471873310795</c:v>
                </c:pt>
                <c:pt idx="20">
                  <c:v>90.011013239630969</c:v>
                </c:pt>
                <c:pt idx="21">
                  <c:v>90.048918712453286</c:v>
                </c:pt>
                <c:pt idx="22">
                  <c:v>84.658051942206669</c:v>
                </c:pt>
                <c:pt idx="23">
                  <c:v>82.234965210677387</c:v>
                </c:pt>
                <c:pt idx="24">
                  <c:v>83.039999908611932</c:v>
                </c:pt>
                <c:pt idx="25">
                  <c:v>86.018620260525992</c:v>
                </c:pt>
                <c:pt idx="26">
                  <c:v>89.770868461617283</c:v>
                </c:pt>
                <c:pt idx="27">
                  <c:v>90.331208727792657</c:v>
                </c:pt>
                <c:pt idx="28">
                  <c:v>91.447867023598334</c:v>
                </c:pt>
                <c:pt idx="29">
                  <c:v>83.55340382393301</c:v>
                </c:pt>
                <c:pt idx="30">
                  <c:v>82.775805581896932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data!$A$4</c:f>
              <c:strCache>
                <c:ptCount val="1"/>
                <c:pt idx="0">
                  <c:v>Taxes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data!$B$4:$AF$4</c:f>
              <c:numCache>
                <c:formatCode>0</c:formatCode>
                <c:ptCount val="31"/>
                <c:pt idx="0">
                  <c:v>89.798694461992028</c:v>
                </c:pt>
                <c:pt idx="1">
                  <c:v>90.319428350714546</c:v>
                </c:pt>
                <c:pt idx="2">
                  <c:v>87.217884551217907</c:v>
                </c:pt>
                <c:pt idx="3">
                  <c:v>86.559127051260376</c:v>
                </c:pt>
                <c:pt idx="4">
                  <c:v>87.639895951877762</c:v>
                </c:pt>
                <c:pt idx="5">
                  <c:v>90.249373248783371</c:v>
                </c:pt>
                <c:pt idx="6">
                  <c:v>89.343826322930809</c:v>
                </c:pt>
                <c:pt idx="7">
                  <c:v>93.720097849877703</c:v>
                </c:pt>
                <c:pt idx="8">
                  <c:v>88.973243369008856</c:v>
                </c:pt>
                <c:pt idx="9">
                  <c:v>92.565065882609161</c:v>
                </c:pt>
                <c:pt idx="10">
                  <c:v>89.216137459807086</c:v>
                </c:pt>
                <c:pt idx="11">
                  <c:v>89.621658011155972</c:v>
                </c:pt>
                <c:pt idx="12">
                  <c:v>90.445638732997253</c:v>
                </c:pt>
                <c:pt idx="13">
                  <c:v>92.015972982840438</c:v>
                </c:pt>
                <c:pt idx="14">
                  <c:v>91.711744076640173</c:v>
                </c:pt>
                <c:pt idx="15">
                  <c:v>90.419838888011384</c:v>
                </c:pt>
                <c:pt idx="16">
                  <c:v>91.659388646288193</c:v>
                </c:pt>
                <c:pt idx="17">
                  <c:v>92.115698511761877</c:v>
                </c:pt>
                <c:pt idx="18">
                  <c:v>92.105428895326838</c:v>
                </c:pt>
                <c:pt idx="19">
                  <c:v>90.66883040935673</c:v>
                </c:pt>
                <c:pt idx="20">
                  <c:v>92.439692982456151</c:v>
                </c:pt>
                <c:pt idx="21">
                  <c:v>92.756056935190799</c:v>
                </c:pt>
                <c:pt idx="22">
                  <c:v>86.016700924974316</c:v>
                </c:pt>
                <c:pt idx="23">
                  <c:v>90.204168773526618</c:v>
                </c:pt>
                <c:pt idx="24">
                  <c:v>89.309724157146832</c:v>
                </c:pt>
                <c:pt idx="25">
                  <c:v>92.940140661630679</c:v>
                </c:pt>
                <c:pt idx="26">
                  <c:v>91.680810205294662</c:v>
                </c:pt>
                <c:pt idx="27">
                  <c:v>90.383900800398109</c:v>
                </c:pt>
                <c:pt idx="28">
                  <c:v>89.785411969463254</c:v>
                </c:pt>
                <c:pt idx="29">
                  <c:v>83.511699741886346</c:v>
                </c:pt>
                <c:pt idx="30">
                  <c:v>87.975575273010918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data!$A$5</c:f>
              <c:strCache>
                <c:ptCount val="1"/>
                <c:pt idx="0">
                  <c:v>Transfer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data!$B$2:$AD$2</c:f>
              <c:numCache>
                <c:formatCode>General</c:formatCode>
                <c:ptCount val="29"/>
                <c:pt idx="1">
                  <c:v>1980</c:v>
                </c:pt>
                <c:pt idx="6">
                  <c:v>1985</c:v>
                </c:pt>
                <c:pt idx="11">
                  <c:v>1990</c:v>
                </c:pt>
                <c:pt idx="16">
                  <c:v>1995</c:v>
                </c:pt>
                <c:pt idx="21">
                  <c:v>2000</c:v>
                </c:pt>
                <c:pt idx="26">
                  <c:v>2005</c:v>
                </c:pt>
              </c:numCache>
            </c:numRef>
          </c:cat>
          <c:val>
            <c:numRef>
              <c:f>data!$B$5:$AF$5</c:f>
              <c:numCache>
                <c:formatCode>0</c:formatCode>
                <c:ptCount val="31"/>
                <c:pt idx="0">
                  <c:v>74.041866550370713</c:v>
                </c:pt>
                <c:pt idx="1">
                  <c:v>73.587330648114261</c:v>
                </c:pt>
                <c:pt idx="2">
                  <c:v>72.752095422308187</c:v>
                </c:pt>
                <c:pt idx="3">
                  <c:v>74.017376194613362</c:v>
                </c:pt>
                <c:pt idx="4">
                  <c:v>71.694951664876484</c:v>
                </c:pt>
                <c:pt idx="5">
                  <c:v>71.718464351005494</c:v>
                </c:pt>
                <c:pt idx="6">
                  <c:v>72.664201183431942</c:v>
                </c:pt>
                <c:pt idx="7">
                  <c:v>75.016705336426881</c:v>
                </c:pt>
                <c:pt idx="8">
                  <c:v>75.959138352209607</c:v>
                </c:pt>
                <c:pt idx="9">
                  <c:v>75.674481892401047</c:v>
                </c:pt>
                <c:pt idx="10">
                  <c:v>74.777372262773696</c:v>
                </c:pt>
                <c:pt idx="11">
                  <c:v>74.945517841601401</c:v>
                </c:pt>
                <c:pt idx="12">
                  <c:v>73.428263546798036</c:v>
                </c:pt>
                <c:pt idx="13">
                  <c:v>70.991201539730554</c:v>
                </c:pt>
                <c:pt idx="14">
                  <c:v>71.701874595992237</c:v>
                </c:pt>
                <c:pt idx="15">
                  <c:v>72.004823151125393</c:v>
                </c:pt>
                <c:pt idx="16">
                  <c:v>71.901009863785816</c:v>
                </c:pt>
                <c:pt idx="17">
                  <c:v>72.287432553956819</c:v>
                </c:pt>
                <c:pt idx="18">
                  <c:v>72.013429413691455</c:v>
                </c:pt>
                <c:pt idx="19">
                  <c:v>71.381043868075565</c:v>
                </c:pt>
                <c:pt idx="20">
                  <c:v>69.757397669862883</c:v>
                </c:pt>
                <c:pt idx="21">
                  <c:v>72.029935433378981</c:v>
                </c:pt>
                <c:pt idx="22">
                  <c:v>74.976514544969334</c:v>
                </c:pt>
                <c:pt idx="23">
                  <c:v>73.574018126888205</c:v>
                </c:pt>
                <c:pt idx="24">
                  <c:v>73.657735321528406</c:v>
                </c:pt>
                <c:pt idx="25">
                  <c:v>75.686974328969484</c:v>
                </c:pt>
                <c:pt idx="26">
                  <c:v>77.271733111849386</c:v>
                </c:pt>
                <c:pt idx="27">
                  <c:v>76.39391388798964</c:v>
                </c:pt>
                <c:pt idx="28">
                  <c:v>73.787779397473258</c:v>
                </c:pt>
                <c:pt idx="29">
                  <c:v>71.249555654299058</c:v>
                </c:pt>
                <c:pt idx="30">
                  <c:v>72.726673502270401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946880"/>
        <c:axId val="103059840"/>
      </c:lineChart>
      <c:catAx>
        <c:axId val="83946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9840"/>
        <c:crosses val="autoZero"/>
        <c:auto val="1"/>
        <c:lblAlgn val="ctr"/>
        <c:lblOffset val="300"/>
        <c:tickLblSkip val="1"/>
        <c:tickMarkSkip val="1"/>
        <c:noMultiLvlLbl val="0"/>
      </c:catAx>
      <c:valAx>
        <c:axId val="103059840"/>
        <c:scaling>
          <c:orientation val="minMax"/>
          <c:max val="100"/>
          <c:min val="50"/>
        </c:scaling>
        <c:delete val="0"/>
        <c:axPos val="l"/>
        <c:numFmt formatCode="0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946880"/>
        <c:crosses val="autoZero"/>
        <c:crossBetween val="between"/>
        <c:majorUnit val="10"/>
      </c:valAx>
      <c:catAx>
        <c:axId val="103061376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one"/>
        <c:spPr>
          <a:ln>
            <a:noFill/>
          </a:ln>
        </c:spPr>
        <c:crossAx val="106136320"/>
        <c:crosses val="autoZero"/>
        <c:auto val="1"/>
        <c:lblAlgn val="ctr"/>
        <c:lblOffset val="100"/>
        <c:noMultiLvlLbl val="0"/>
      </c:catAx>
      <c:valAx>
        <c:axId val="106136320"/>
        <c:scaling>
          <c:orientation val="minMax"/>
          <c:max val="1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03061376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0.4705</cdr:x>
      <cdr:y>0.74798</cdr:y>
    </cdr:from>
    <cdr:to>
      <cdr:x>0.70307</cdr:x>
      <cdr:y>0.86546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8600" y="4366933"/>
          <a:ext cx="1996312" cy="685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400" b="1" i="0" strike="noStrike" dirty="0" smtClean="0">
              <a:solidFill>
                <a:srgbClr val="000000"/>
              </a:solidFill>
              <a:latin typeface="Arial"/>
              <a:cs typeface="Arial"/>
            </a:rPr>
            <a:t>Market Income</a:t>
          </a:r>
          <a:br>
            <a:rPr lang="en-US" sz="1400" b="1" i="0" strike="noStrike" dirty="0" smtClean="0">
              <a:solidFill>
                <a:srgbClr val="000000"/>
              </a:solidFill>
              <a:latin typeface="Arial"/>
              <a:cs typeface="Arial"/>
            </a:rPr>
          </a:br>
          <a:r>
            <a:rPr lang="en-US" sz="1400" b="1" i="0" strike="noStrike" dirty="0" smtClean="0">
              <a:solidFill>
                <a:srgbClr val="000000"/>
              </a:solidFill>
              <a:latin typeface="Arial"/>
              <a:cs typeface="Arial"/>
            </a:rPr>
            <a:t>Plus Transfers</a:t>
          </a:r>
          <a:r>
            <a:rPr lang="en-US" sz="1400" b="1" dirty="0">
              <a:solidFill>
                <a:srgbClr val="000000"/>
              </a:solidFill>
              <a:latin typeface="Arial"/>
              <a:cs typeface="Arial"/>
            </a:rPr>
            <a:t/>
          </a:r>
          <a:br>
            <a:rPr lang="en-US" sz="1400" b="1" dirty="0">
              <a:solidFill>
                <a:srgbClr val="000000"/>
              </a:solidFill>
              <a:latin typeface="Arial"/>
              <a:cs typeface="Arial"/>
            </a:rPr>
          </a:br>
          <a:r>
            <a:rPr lang="en-US" sz="1400" b="1" i="0" strike="noStrike" dirty="0" smtClean="0">
              <a:solidFill>
                <a:srgbClr val="000000"/>
              </a:solidFill>
              <a:latin typeface="Arial"/>
              <a:cs typeface="Arial"/>
            </a:rPr>
            <a:t>Minus Federal Taxes</a:t>
          </a:r>
          <a:endParaRPr lang="en-US" sz="14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0.39766</cdr:x>
      <cdr:y>0.72651</cdr:y>
    </cdr:from>
    <cdr:to>
      <cdr:x>0.77725</cdr:x>
      <cdr:y>0.8031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676401" y="3503712"/>
          <a:ext cx="16002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Labor Income</a:t>
          </a:r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513" cy="3443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44" y="0"/>
            <a:ext cx="4029511" cy="3443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5370A-95A0-4C43-8007-512E52118D86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36312"/>
            <a:ext cx="4029513" cy="3443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44" y="6536312"/>
            <a:ext cx="4029511" cy="3443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728FA-FA9F-43FE-8CF2-08FAB9C27B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2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762284" cy="762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i="0">
                <a:solidFill>
                  <a:srgbClr val="54545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23776" y="990600"/>
            <a:ext cx="21336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400" i="0" cap="none" baseline="0">
                <a:solidFill>
                  <a:srgbClr val="D4A97E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MONTH 00,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52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0" dirty="0" smtClean="0">
                <a:solidFill>
                  <a:srgbClr val="505050"/>
                </a:solidFill>
                <a:latin typeface="+mj-lt"/>
              </a:rPr>
              <a:t>Congressional Budget Office</a:t>
            </a:r>
            <a:endParaRPr lang="en-US" sz="3200" b="1" baseline="0" dirty="0">
              <a:solidFill>
                <a:srgbClr val="505050"/>
              </a:solidFill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4953000"/>
            <a:ext cx="7772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en-US" dirty="0" smtClean="0"/>
              <a:t>Click to edit name,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0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CD9239-74AF-4398-B164-97339AC73F3A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FCD374-B425-4389-9033-4A4AF421C4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5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"/>
            <a:ext cx="876300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rgbClr val="54545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3058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505050"/>
              </a:buClr>
              <a:buFont typeface="Arial" pitchFamily="34" charset="0"/>
              <a:buChar char="■"/>
              <a:defRPr sz="2400">
                <a:solidFill>
                  <a:srgbClr val="2E2E2E"/>
                </a:solidFill>
              </a:defRPr>
            </a:lvl1pPr>
            <a:lvl2pPr>
              <a:buClr>
                <a:srgbClr val="505050"/>
              </a:buClr>
              <a:defRPr sz="2000">
                <a:solidFill>
                  <a:srgbClr val="2E2E2E"/>
                </a:solidFill>
              </a:defRPr>
            </a:lvl2pPr>
            <a:lvl3pPr>
              <a:buClr>
                <a:srgbClr val="505050"/>
              </a:buClr>
              <a:defRPr sz="1800">
                <a:solidFill>
                  <a:srgbClr val="2E2E2E"/>
                </a:solidFill>
              </a:defRPr>
            </a:lvl3pPr>
            <a:lvl4pPr>
              <a:buClr>
                <a:srgbClr val="505050"/>
              </a:buClr>
              <a:defRPr sz="1600">
                <a:solidFill>
                  <a:srgbClr val="2E2E2E"/>
                </a:solidFill>
              </a:defRPr>
            </a:lvl4pPr>
            <a:lvl5pPr>
              <a:buClr>
                <a:srgbClr val="505050"/>
              </a:buClr>
              <a:defRPr sz="1400">
                <a:solidFill>
                  <a:srgbClr val="2E2E2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5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872490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545454"/>
              </a:buClr>
              <a:buFont typeface="Arial" pitchFamily="34" charset="0"/>
              <a:buChar char="■"/>
              <a:defRPr sz="2400">
                <a:solidFill>
                  <a:srgbClr val="505050"/>
                </a:solidFill>
              </a:defRPr>
            </a:lvl1pPr>
            <a:lvl2pPr>
              <a:buClr>
                <a:srgbClr val="545454"/>
              </a:buClr>
              <a:defRPr sz="2000">
                <a:solidFill>
                  <a:srgbClr val="505050"/>
                </a:solidFill>
              </a:defRPr>
            </a:lvl2pPr>
            <a:lvl3pPr>
              <a:defRPr sz="1800">
                <a:solidFill>
                  <a:srgbClr val="505050"/>
                </a:solidFill>
              </a:defRPr>
            </a:lvl3pPr>
            <a:lvl4pPr>
              <a:buClr>
                <a:srgbClr val="545454"/>
              </a:buClr>
              <a:defRPr sz="1600">
                <a:solidFill>
                  <a:srgbClr val="505050"/>
                </a:solidFill>
              </a:defRPr>
            </a:lvl4pPr>
            <a:lvl5pPr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■"/>
              <a:defRPr sz="2400">
                <a:solidFill>
                  <a:srgbClr val="505050"/>
                </a:solidFill>
              </a:defRPr>
            </a:lvl1pPr>
            <a:lvl2pPr>
              <a:defRPr sz="2000">
                <a:solidFill>
                  <a:srgbClr val="505050"/>
                </a:solidFill>
              </a:defRPr>
            </a:lvl2pPr>
            <a:lvl3pPr>
              <a:defRPr sz="1800">
                <a:solidFill>
                  <a:srgbClr val="505050"/>
                </a:solidFill>
              </a:defRPr>
            </a:lvl3pPr>
            <a:lvl4pPr>
              <a:defRPr sz="1600">
                <a:solidFill>
                  <a:srgbClr val="505050"/>
                </a:solidFill>
              </a:defRPr>
            </a:lvl4pPr>
            <a:lvl5pPr>
              <a:defRPr sz="14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2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" y="0"/>
            <a:ext cx="8715375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9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2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1" i="0" kern="1200" baseline="0">
          <a:solidFill>
            <a:srgbClr val="2540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9525">
            <a:solidFill>
              <a:srgbClr val="D4A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 preferRelativeResize="0">
            <a:picLocks/>
          </p:cNvPicPr>
          <p:nvPr/>
        </p:nvPicPr>
        <p:blipFill>
          <a:blip r:embed="rId5" cstate="print">
            <a:duotone>
              <a:prstClr val="black"/>
              <a:srgbClr val="D4A97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20" y="6589185"/>
            <a:ext cx="182880" cy="18288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6485716"/>
            <a:ext cx="9144000" cy="0"/>
          </a:xfrm>
          <a:prstGeom prst="line">
            <a:avLst/>
          </a:prstGeom>
          <a:ln w="9525">
            <a:solidFill>
              <a:srgbClr val="D4A9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/>
        </p:nvSpPr>
        <p:spPr>
          <a:xfrm>
            <a:off x="0" y="6485715"/>
            <a:ext cx="9144000" cy="351045"/>
          </a:xfrm>
          <a:prstGeom prst="rect">
            <a:avLst/>
          </a:prstGeom>
        </p:spPr>
        <p:txBody>
          <a:bodyPr vert="horz" wrap="square" lIns="91424" tIns="91424" rIns="91424" bIns="45712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spcBef>
                <a:spcPts val="0"/>
              </a:spcBef>
              <a:defRPr sz="2000" kern="1200" spc="19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400" normalizeH="0" baseline="0" noProof="0" dirty="0" smtClean="0">
                <a:ln>
                  <a:noFill/>
                </a:ln>
                <a:solidFill>
                  <a:srgbClr val="D4A97E"/>
                </a:solidFill>
                <a:effectLst/>
                <a:uLnTx/>
                <a:uFillTx/>
                <a:latin typeface="Miriam" pitchFamily="34" charset="-79"/>
                <a:ea typeface="+mn-ea"/>
                <a:cs typeface="Miriam" pitchFamily="34" charset="-79"/>
              </a:rPr>
              <a:t>CONGRESSIONAL BUDGET OFFICE</a:t>
            </a:r>
            <a:endParaRPr kumimoji="0" lang="en-US" sz="1400" b="0" i="0" u="none" strike="noStrike" kern="1200" cap="none" spc="400" normalizeH="0" baseline="0" noProof="0" dirty="0">
              <a:ln>
                <a:noFill/>
              </a:ln>
              <a:solidFill>
                <a:srgbClr val="D4A97E"/>
              </a:solidFill>
              <a:effectLst/>
              <a:uLnTx/>
              <a:uFillTx/>
              <a:latin typeface="Miriam" pitchFamily="34" charset="-79"/>
              <a:ea typeface="+mn-ea"/>
              <a:cs typeface="Miriam" pitchFamily="34" charset="-79"/>
            </a:endParaRPr>
          </a:p>
        </p:txBody>
      </p:sp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8610600" y="6520298"/>
            <a:ext cx="533400" cy="2863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35719B3-F704-45FC-8256-116F91F23818}" type="slidenum">
              <a:rPr lang="en-US" sz="1200" b="1" baseline="0" smtClean="0">
                <a:ln w="9525">
                  <a:noFill/>
                </a:ln>
                <a:solidFill>
                  <a:srgbClr val="E2C5A8">
                    <a:alpha val="50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pPr algn="ctr"/>
              <a:t>‹#›</a:t>
            </a:fld>
            <a:endParaRPr lang="en-US" sz="1200" b="1" baseline="0" dirty="0">
              <a:ln w="9525">
                <a:noFill/>
              </a:ln>
              <a:solidFill>
                <a:srgbClr val="E2C5A8">
                  <a:alpha val="50000"/>
                </a:srgbClr>
              </a:solidFill>
              <a:effectLst>
                <a:outerShdw sx="1000" sy="1000" algn="ctr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5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o.gov/publication/43373" TargetMode="External"/><Relationship Id="rId2" Type="http://schemas.openxmlformats.org/officeDocument/2006/relationships/hyperlink" Target="http://www.cbo.gov/publication/4272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Trends in The Distribution of Household Income, 1979–2009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495800"/>
            <a:ext cx="7762284" cy="205740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US" sz="2000" i="1" dirty="0" smtClean="0"/>
              <a:t>Ed Harris, Principal Analyst</a:t>
            </a:r>
          </a:p>
          <a:p>
            <a:pPr algn="ctr">
              <a:spcBef>
                <a:spcPts val="0"/>
              </a:spcBef>
            </a:pPr>
            <a:r>
              <a:rPr lang="en-US" sz="2000" i="1" dirty="0" smtClean="0"/>
              <a:t>Frank Sammartino, Assistant Director for Tax Analysis</a:t>
            </a:r>
          </a:p>
          <a:p>
            <a:endParaRPr lang="en-US" sz="2000" dirty="0" smtClean="0"/>
          </a:p>
          <a:p>
            <a:r>
              <a:rPr lang="en-US" sz="1600" dirty="0" smtClean="0"/>
              <a:t>This </a:t>
            </a:r>
            <a:r>
              <a:rPr lang="en-US" sz="1600" dirty="0"/>
              <a:t>presentation provides information published in </a:t>
            </a:r>
            <a:r>
              <a:rPr lang="en-US" sz="1600" i="1" dirty="0"/>
              <a:t>Trends in the Distribution of Household Income Between 1979 and 2007</a:t>
            </a:r>
            <a:r>
              <a:rPr lang="en-US" sz="1600" dirty="0"/>
              <a:t> </a:t>
            </a:r>
            <a:r>
              <a:rPr lang="en-US" sz="1600" dirty="0" smtClean="0"/>
              <a:t>(October 25, 2011) and  </a:t>
            </a:r>
            <a:r>
              <a:rPr lang="en-US" sz="1600" dirty="0"/>
              <a:t>updated </a:t>
            </a:r>
            <a:r>
              <a:rPr lang="en-US" sz="1600" dirty="0" smtClean="0"/>
              <a:t>in </a:t>
            </a:r>
            <a:r>
              <a:rPr lang="en-US" sz="1600" i="1" dirty="0" smtClean="0"/>
              <a:t>The </a:t>
            </a:r>
            <a:r>
              <a:rPr lang="en-US" sz="1600" i="1" dirty="0"/>
              <a:t>Distribution of Household Income and Federal Taxes, 2008 and 2009</a:t>
            </a:r>
            <a:r>
              <a:rPr lang="en-US" sz="1600" dirty="0"/>
              <a:t> (July 10, 2012).</a:t>
            </a:r>
          </a:p>
          <a:p>
            <a:r>
              <a:rPr lang="en-US" sz="1600" dirty="0"/>
              <a:t>See </a:t>
            </a:r>
            <a:r>
              <a:rPr lang="en-US" sz="1600" u="sng" dirty="0" smtClean="0">
                <a:hlinkClick r:id="rId2"/>
              </a:rPr>
              <a:t>www.cbo.gov/publication/42729</a:t>
            </a:r>
            <a:r>
              <a:rPr lang="en-US" sz="1600" u="sng" dirty="0" smtClean="0"/>
              <a:t> </a:t>
            </a:r>
            <a:r>
              <a:rPr lang="en-US" sz="1600" dirty="0" smtClean="0"/>
              <a:t> and </a:t>
            </a:r>
            <a:r>
              <a:rPr lang="en-US" sz="1600" u="sng" dirty="0" smtClean="0">
                <a:hlinkClick r:id="rId3"/>
              </a:rPr>
              <a:t>www.cbo.gov/publication/43373</a:t>
            </a:r>
            <a:r>
              <a:rPr lang="en-US" sz="1600" u="sng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November 16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609600" y="3382022"/>
            <a:ext cx="7914684" cy="533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i="0" kern="1200">
                <a:solidFill>
                  <a:srgbClr val="54545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/>
              <a:t>Presentation to the </a:t>
            </a:r>
            <a:r>
              <a:rPr lang="en-US" sz="2000" b="1" dirty="0" smtClean="0"/>
              <a:t>BEA </a:t>
            </a:r>
            <a:r>
              <a:rPr lang="en-US" sz="2000" b="1" dirty="0"/>
              <a:t>Advisory Committee </a:t>
            </a:r>
            <a:r>
              <a:rPr lang="en-US" sz="2000" b="1" dirty="0" smtClean="0"/>
              <a:t>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740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178672"/>
              </p:ext>
            </p:extLst>
          </p:nvPr>
        </p:nvGraphicFramePr>
        <p:xfrm>
          <a:off x="152400" y="1244788"/>
          <a:ext cx="8583706" cy="510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Federal Tax Rate, </a:t>
            </a:r>
            <a:r>
              <a:rPr lang="en-US" dirty="0" smtClean="0"/>
              <a:t>by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439" y="1235911"/>
            <a:ext cx="63179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Percentage of Household Income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457960" y="1831106"/>
            <a:ext cx="1996289" cy="3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All Federal Taxes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976575" y="4495800"/>
            <a:ext cx="2268093" cy="30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Social Insurance Taxes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20453" y="3679414"/>
            <a:ext cx="2381200" cy="23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Individual Incom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e Taxes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23685" y="5095006"/>
            <a:ext cx="2367675" cy="24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Corporate Income Taxes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988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42258"/>
              </p:ext>
            </p:extLst>
          </p:nvPr>
        </p:nvGraphicFramePr>
        <p:xfrm>
          <a:off x="152400" y="1244788"/>
          <a:ext cx="8583706" cy="510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Federal Tax Rate, </a:t>
            </a:r>
            <a:r>
              <a:rPr lang="en-US" dirty="0" smtClean="0"/>
              <a:t>by Income Group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439" y="1235911"/>
            <a:ext cx="63179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Percentage of Household Income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457960" y="1831106"/>
            <a:ext cx="1996289" cy="3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Top 1 Percent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461769" y="2874142"/>
            <a:ext cx="2268093" cy="30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81</a:t>
            </a:r>
            <a:r>
              <a:rPr lang="en-US" sz="1400" b="1" i="0" strike="noStrike" baseline="30000" dirty="0" smtClean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 to 99</a:t>
            </a:r>
            <a:r>
              <a:rPr lang="en-US" sz="1400" b="1" i="0" strike="noStrike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 Percentiles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20453" y="3679414"/>
            <a:ext cx="2381200" cy="23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Middle Three Quintiles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92107" y="4836273"/>
            <a:ext cx="1573873" cy="24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Lowest 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8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205385"/>
              </p:ext>
            </p:extLst>
          </p:nvPr>
        </p:nvGraphicFramePr>
        <p:xfrm>
          <a:off x="457200" y="1143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Progressivity Measures: All Federal Taxes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0" y="3584377"/>
            <a:ext cx="2209800" cy="21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Average</a:t>
            </a:r>
            <a:r>
              <a:rPr lang="en-US" sz="1400" b="1" i="0" strike="noStrike" baseline="0" dirty="0">
                <a:solidFill>
                  <a:srgbClr val="000000"/>
                </a:solidFill>
                <a:latin typeface="Arial"/>
                <a:cs typeface="Arial"/>
              </a:rPr>
              <a:t> Tax Rate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7522" y="5257800"/>
            <a:ext cx="3063947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Difference 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Between</a:t>
            </a:r>
            <a:b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Before-and After-Tax </a:t>
            </a: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Gini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36207" y="1699332"/>
            <a:ext cx="3352800" cy="53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Difference Between Tax 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Concentration Index and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Before-T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ax Gini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829" y="1143000"/>
            <a:ext cx="5221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1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305800" cy="4876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Statistically combined data from a sample of income tax returns and household survey data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Statistics of Income (SOI) </a:t>
            </a:r>
            <a:r>
              <a:rPr lang="en-US" dirty="0" smtClean="0"/>
              <a:t>individual </a:t>
            </a:r>
            <a:r>
              <a:rPr lang="en-US" dirty="0"/>
              <a:t>i</a:t>
            </a:r>
            <a:r>
              <a:rPr lang="en-US" dirty="0" smtClean="0"/>
              <a:t>ncome </a:t>
            </a:r>
            <a:r>
              <a:rPr lang="en-US" dirty="0"/>
              <a:t>tax file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core income data used in the estimates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March </a:t>
            </a:r>
            <a:r>
              <a:rPr lang="en-US" dirty="0" smtClean="0"/>
              <a:t>Current </a:t>
            </a:r>
            <a:r>
              <a:rPr lang="en-US" dirty="0"/>
              <a:t>Population </a:t>
            </a:r>
            <a:r>
              <a:rPr lang="en-US" dirty="0" smtClean="0"/>
              <a:t>Survey, </a:t>
            </a:r>
            <a:r>
              <a:rPr lang="en-US" dirty="0"/>
              <a:t>Annual Social and Economic Supplement (CPS) 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Provides transfers and other nontaxable income, income for people who </a:t>
            </a:r>
            <a:r>
              <a:rPr lang="en-US" dirty="0" smtClean="0"/>
              <a:t>do not </a:t>
            </a:r>
            <a:r>
              <a:rPr lang="en-US" dirty="0"/>
              <a:t>file a tax </a:t>
            </a:r>
            <a:r>
              <a:rPr lang="en-US" dirty="0" smtClean="0"/>
              <a:t>return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Used a broader measure of income than AGI or money income, though not as broad as personal income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Adjusted income for household size by dividing by the square root of </a:t>
            </a:r>
            <a:br>
              <a:rPr lang="en-US" dirty="0" smtClean="0"/>
            </a:br>
            <a:r>
              <a:rPr lang="en-US" dirty="0" smtClean="0"/>
              <a:t>household size</a:t>
            </a:r>
          </a:p>
          <a:p>
            <a:r>
              <a:rPr lang="en-US" dirty="0" smtClean="0"/>
              <a:t>Incidence of federal taxes</a:t>
            </a:r>
          </a:p>
          <a:p>
            <a:pPr lvl="1"/>
            <a:r>
              <a:rPr lang="en-US" dirty="0" smtClean="0"/>
              <a:t>Individual income taxes borne by households that pay the tax</a:t>
            </a:r>
          </a:p>
          <a:p>
            <a:pPr lvl="1"/>
            <a:r>
              <a:rPr lang="en-US" dirty="0" smtClean="0"/>
              <a:t>Employer’s and employee’s shares of payroll tax borne by employees</a:t>
            </a:r>
          </a:p>
          <a:p>
            <a:pPr lvl="1"/>
            <a:r>
              <a:rPr lang="en-US" dirty="0" smtClean="0"/>
              <a:t>Corporate income tax allocated in proportion to income from capital (75%) and </a:t>
            </a:r>
            <a:br>
              <a:rPr lang="en-US" dirty="0" smtClean="0"/>
            </a:br>
            <a:r>
              <a:rPr lang="en-US" dirty="0" smtClean="0"/>
              <a:t>labor (25%)</a:t>
            </a:r>
          </a:p>
          <a:p>
            <a:pPr lvl="1"/>
            <a:r>
              <a:rPr lang="en-US" dirty="0" smtClean="0"/>
              <a:t>Excise tax in proportion to consumption of goods subject to tax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738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Match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305800" cy="49530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Construct tax filing units from CPS families and subfamilies</a:t>
            </a:r>
          </a:p>
          <a:p>
            <a:r>
              <a:rPr lang="en-US" dirty="0" smtClean="0"/>
              <a:t>Create demographic “partitions”</a:t>
            </a:r>
          </a:p>
          <a:p>
            <a:pPr lvl="1"/>
            <a:r>
              <a:rPr lang="en-US" dirty="0" smtClean="0"/>
              <a:t>Based on marital status, age, number of dependents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Records are generally only matched within a partition</a:t>
            </a:r>
          </a:p>
          <a:p>
            <a:r>
              <a:rPr lang="en-US" dirty="0" smtClean="0"/>
              <a:t>Estimate the variable to match on</a:t>
            </a:r>
          </a:p>
          <a:p>
            <a:pPr lvl="1"/>
            <a:r>
              <a:rPr lang="en-US" dirty="0" smtClean="0"/>
              <a:t>In the SOI, regression of total income on all income items common to both files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Coefficients then applied to both files to create a predicted income score</a:t>
            </a:r>
          </a:p>
          <a:p>
            <a:r>
              <a:rPr lang="en-US" dirty="0" smtClean="0"/>
              <a:t>Match the records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ecords </a:t>
            </a:r>
            <a:r>
              <a:rPr lang="en-US" dirty="0"/>
              <a:t>in each cell </a:t>
            </a:r>
            <a:r>
              <a:rPr lang="en-US" dirty="0" smtClean="0"/>
              <a:t>sorted in descending </a:t>
            </a:r>
            <a:r>
              <a:rPr lang="en-US" dirty="0"/>
              <a:t>order by the </a:t>
            </a:r>
            <a:r>
              <a:rPr lang="en-US" dirty="0" smtClean="0"/>
              <a:t>predicted income values</a:t>
            </a:r>
          </a:p>
          <a:p>
            <a:pPr lvl="1"/>
            <a:r>
              <a:rPr lang="en-US" dirty="0" smtClean="0"/>
              <a:t>Corresponding records </a:t>
            </a:r>
            <a:r>
              <a:rPr lang="en-US" dirty="0"/>
              <a:t>from the </a:t>
            </a:r>
            <a:r>
              <a:rPr lang="en-US" dirty="0" smtClean="0"/>
              <a:t>SOI </a:t>
            </a:r>
            <a:r>
              <a:rPr lang="en-US" dirty="0"/>
              <a:t>and the CPS are then </a:t>
            </a:r>
            <a:r>
              <a:rPr lang="en-US" dirty="0" smtClean="0"/>
              <a:t>matched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record with </a:t>
            </a:r>
            <a:r>
              <a:rPr lang="en-US" dirty="0"/>
              <a:t>the higher weight </a:t>
            </a:r>
            <a:r>
              <a:rPr lang="en-US" dirty="0" smtClean="0"/>
              <a:t>is “split” and </a:t>
            </a:r>
            <a:r>
              <a:rPr lang="en-US" dirty="0"/>
              <a:t>matched with the </a:t>
            </a:r>
            <a:r>
              <a:rPr lang="en-US" dirty="0" smtClean="0"/>
              <a:t>next record in </a:t>
            </a:r>
            <a:r>
              <a:rPr lang="en-US" dirty="0"/>
              <a:t>the other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For each matched record, income from taxable sources comes from the SOI</a:t>
            </a:r>
            <a:r>
              <a:rPr lang="en-US" dirty="0"/>
              <a:t>;</a:t>
            </a:r>
            <a:r>
              <a:rPr lang="en-US" dirty="0" smtClean="0"/>
              <a:t> transfer and other nontaxable income from the CPS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Once all SOI records are used, residual CPS records are considered to be nonfilers, and their income comes directly from the CPS</a:t>
            </a:r>
          </a:p>
          <a:p>
            <a:r>
              <a:rPr lang="en-US" dirty="0" smtClean="0"/>
              <a:t>Reconstruct households from tax-filing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79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Definition Used for the CBO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Market Income</a:t>
            </a:r>
          </a:p>
          <a:p>
            <a:r>
              <a:rPr lang="en-US" dirty="0" smtClean="0"/>
              <a:t>Labor Income</a:t>
            </a:r>
          </a:p>
          <a:p>
            <a:pPr lvl="1"/>
            <a:r>
              <a:rPr lang="en-US" dirty="0" smtClean="0"/>
              <a:t>Cash wages</a:t>
            </a:r>
          </a:p>
          <a:p>
            <a:pPr lvl="1"/>
            <a:r>
              <a:rPr lang="en-US" dirty="0" smtClean="0"/>
              <a:t>Employer’s contributions for health insurance</a:t>
            </a:r>
          </a:p>
          <a:p>
            <a:pPr lvl="1"/>
            <a:r>
              <a:rPr lang="en-US" dirty="0" smtClean="0"/>
              <a:t>Employer’s payroll taxes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</a:t>
            </a:r>
            <a:r>
              <a:rPr lang="en-US" dirty="0" smtClean="0"/>
              <a:t>hare of the corporate income tax borne by workers</a:t>
            </a:r>
          </a:p>
          <a:p>
            <a:r>
              <a:rPr lang="en-US" dirty="0" smtClean="0"/>
              <a:t>Business Income</a:t>
            </a:r>
          </a:p>
          <a:p>
            <a:pPr lvl="1"/>
            <a:r>
              <a:rPr lang="en-US" dirty="0" smtClean="0"/>
              <a:t>Sole proprietorship, farm, partnership, </a:t>
            </a:r>
            <a:br>
              <a:rPr lang="en-US" dirty="0" smtClean="0"/>
            </a:br>
            <a:r>
              <a:rPr lang="en-US" dirty="0" smtClean="0"/>
              <a:t>S corporation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Realized capital gains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Capital income</a:t>
            </a:r>
          </a:p>
          <a:p>
            <a:pPr lvl="1"/>
            <a:r>
              <a:rPr lang="en-US" dirty="0" smtClean="0"/>
              <a:t>Taxable and tax-exempt interest</a:t>
            </a:r>
          </a:p>
          <a:p>
            <a:pPr lvl="1"/>
            <a:r>
              <a:rPr lang="en-US" dirty="0" smtClean="0"/>
              <a:t>Dividends</a:t>
            </a:r>
          </a:p>
          <a:p>
            <a:pPr lvl="1"/>
            <a:r>
              <a:rPr lang="en-US" dirty="0" smtClean="0"/>
              <a:t>Positive rental income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Share of corporate income tax borne by owners of capital</a:t>
            </a:r>
          </a:p>
          <a:p>
            <a:r>
              <a:rPr lang="en-US" dirty="0" smtClean="0"/>
              <a:t>Other Income</a:t>
            </a:r>
          </a:p>
          <a:p>
            <a:pPr lvl="1"/>
            <a:r>
              <a:rPr lang="en-US" dirty="0" smtClean="0"/>
              <a:t>Pension distributions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3962400" cy="46783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Transfers</a:t>
            </a:r>
          </a:p>
          <a:p>
            <a:r>
              <a:rPr lang="en-US" sz="1600" dirty="0" smtClean="0"/>
              <a:t>Social Security</a:t>
            </a:r>
          </a:p>
          <a:p>
            <a:r>
              <a:rPr lang="en-US" sz="1600" dirty="0" smtClean="0"/>
              <a:t>Medicare, Medicaid, CHIP</a:t>
            </a:r>
          </a:p>
          <a:p>
            <a:r>
              <a:rPr lang="en-US" sz="1600" dirty="0" smtClean="0"/>
              <a:t>SNAP/Food Stamps</a:t>
            </a:r>
          </a:p>
          <a:p>
            <a:r>
              <a:rPr lang="en-US" sz="1600" dirty="0" smtClean="0"/>
              <a:t>Unemployment insurance</a:t>
            </a:r>
          </a:p>
          <a:p>
            <a:r>
              <a:rPr lang="en-US" sz="1600" dirty="0" smtClean="0"/>
              <a:t>TANF/AFDC</a:t>
            </a:r>
          </a:p>
          <a:p>
            <a:pPr>
              <a:spcAft>
                <a:spcPts val="1200"/>
              </a:spcAft>
            </a:pPr>
            <a:r>
              <a:rPr lang="en-US" sz="1600" dirty="0" smtClean="0"/>
              <a:t>Everything else in CPS (SSI, housing, LIHEAP, etc.)</a:t>
            </a:r>
          </a:p>
          <a:p>
            <a:pPr marL="0" indent="0">
              <a:buNone/>
            </a:pPr>
            <a:r>
              <a:rPr lang="en-US" sz="2000" b="1" dirty="0" smtClean="0"/>
              <a:t>Federal Taxes</a:t>
            </a:r>
          </a:p>
          <a:p>
            <a:r>
              <a:rPr lang="en-US" sz="1600" dirty="0" smtClean="0"/>
              <a:t>Individual income (including refundable credits)</a:t>
            </a:r>
          </a:p>
          <a:p>
            <a:r>
              <a:rPr lang="en-US" sz="1600" dirty="0" smtClean="0"/>
              <a:t>Social insurance (payroll)</a:t>
            </a:r>
          </a:p>
          <a:p>
            <a:r>
              <a:rPr lang="en-US" sz="1600" dirty="0" smtClean="0"/>
              <a:t>Corporate income</a:t>
            </a:r>
          </a:p>
          <a:p>
            <a:r>
              <a:rPr lang="en-US" sz="1600" dirty="0" smtClean="0"/>
              <a:t>Excise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9305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Income Measures in the National Income and Product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Market Income</a:t>
            </a:r>
            <a:endParaRPr lang="en-US" sz="2000" dirty="0"/>
          </a:p>
          <a:p>
            <a:r>
              <a:rPr lang="en-US" sz="2000" dirty="0" smtClean="0"/>
              <a:t>Personal </a:t>
            </a:r>
            <a:r>
              <a:rPr lang="en-US" sz="2000" dirty="0"/>
              <a:t>income </a:t>
            </a:r>
            <a:r>
              <a:rPr lang="en-US" sz="2000" dirty="0" smtClean="0"/>
              <a:t>minus </a:t>
            </a:r>
            <a:r>
              <a:rPr lang="en-US" sz="2000" dirty="0"/>
              <a:t>personal transfer receipts </a:t>
            </a:r>
            <a:r>
              <a:rPr lang="en-US" sz="2000" dirty="0" smtClean="0"/>
              <a:t>plus contributions </a:t>
            </a:r>
            <a:r>
              <a:rPr lang="en-US" sz="2000" dirty="0"/>
              <a:t>for government social insurance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Transfers</a:t>
            </a:r>
          </a:p>
          <a:p>
            <a:r>
              <a:rPr lang="en-US" sz="2000" dirty="0" smtClean="0"/>
              <a:t>Government </a:t>
            </a:r>
            <a:r>
              <a:rPr lang="en-US" sz="2000" dirty="0"/>
              <a:t>social benefits </a:t>
            </a:r>
            <a:r>
              <a:rPr lang="en-US" sz="2000" dirty="0" smtClean="0"/>
              <a:t>minus </a:t>
            </a:r>
            <a:r>
              <a:rPr lang="en-US" sz="2000" dirty="0"/>
              <a:t>refundable tax credits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Federal Taxes</a:t>
            </a:r>
          </a:p>
          <a:p>
            <a:r>
              <a:rPr lang="en-US" sz="2000" dirty="0" smtClean="0"/>
              <a:t>Federal government current tax receipts plus </a:t>
            </a:r>
            <a:r>
              <a:rPr lang="en-US" sz="2000" dirty="0"/>
              <a:t>contributions for government social insurance  </a:t>
            </a:r>
            <a:r>
              <a:rPr lang="en-US" sz="2000" dirty="0" smtClean="0"/>
              <a:t>minus </a:t>
            </a:r>
            <a:r>
              <a:rPr lang="en-US" sz="2000" dirty="0"/>
              <a:t>refundable tax credits</a:t>
            </a:r>
          </a:p>
          <a:p>
            <a:pPr lvl="2"/>
            <a:endParaRPr lang="en-US" sz="4400" dirty="0" smtClean="0"/>
          </a:p>
          <a:p>
            <a:pPr marL="914400" lvl="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6158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3832"/>
              </p:ext>
            </p:extLst>
          </p:nvPr>
        </p:nvGraphicFramePr>
        <p:xfrm>
          <a:off x="280147" y="1143000"/>
          <a:ext cx="8583706" cy="520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Measures Used in the Study as a Share of Corresponding NIPA Income Measures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419600" y="2988812"/>
            <a:ext cx="1996289" cy="3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Market Income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724400" y="4015668"/>
            <a:ext cx="1996289" cy="4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Transfers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829" y="1143000"/>
            <a:ext cx="5221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155830" y="1905000"/>
            <a:ext cx="1996289" cy="4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Federal Taxes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089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305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Households in the top 1 percent experienced very rapid growth in </a:t>
            </a:r>
            <a:br>
              <a:rPr lang="en-US" dirty="0" smtClean="0"/>
            </a:br>
            <a:r>
              <a:rPr lang="en-US" dirty="0" smtClean="0"/>
              <a:t>after-tax income over the 1979–2009 period</a:t>
            </a:r>
          </a:p>
          <a:p>
            <a:pPr lvl="1"/>
            <a:r>
              <a:rPr lang="en-US" dirty="0" smtClean="0"/>
              <a:t>Peak </a:t>
            </a:r>
            <a:r>
              <a:rPr lang="en-US" dirty="0"/>
              <a:t>to peak (1979-2007</a:t>
            </a:r>
            <a:r>
              <a:rPr lang="en-US" dirty="0" smtClean="0"/>
              <a:t>), their after-tax income grew by over 300 percent</a:t>
            </a:r>
          </a:p>
          <a:p>
            <a:pPr lvl="1"/>
            <a:r>
              <a:rPr lang="en-US" dirty="0" smtClean="0"/>
              <a:t>Recent recession disproportionately affected highest income households in 2008 and 2009, causing their income to fall by over one-third</a:t>
            </a:r>
          </a:p>
          <a:p>
            <a:pPr lvl="2"/>
            <a:r>
              <a:rPr lang="en-US" dirty="0" smtClean="0"/>
              <a:t>Capital gains fell by 75 percent between 2007 and 2009 </a:t>
            </a:r>
          </a:p>
          <a:p>
            <a:pPr lvl="2"/>
            <a:r>
              <a:rPr lang="en-US" dirty="0" smtClean="0"/>
              <a:t>Other capital income also fell substantially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Some evidence exists of a rebound in 2010 for high-income households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Rest of the top quintile has also </a:t>
            </a:r>
            <a:r>
              <a:rPr lang="en-US" dirty="0" smtClean="0"/>
              <a:t>fared </a:t>
            </a:r>
            <a:r>
              <a:rPr lang="en-US" dirty="0"/>
              <a:t>better than </a:t>
            </a:r>
            <a:r>
              <a:rPr lang="en-US" dirty="0" smtClean="0"/>
              <a:t>the lower </a:t>
            </a:r>
            <a:br>
              <a:rPr lang="en-US" dirty="0" smtClean="0"/>
            </a:br>
            <a:r>
              <a:rPr lang="en-US" dirty="0" smtClean="0"/>
              <a:t>four quintiles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After-tax income for the middle three quintiles grew by almost 40 </a:t>
            </a:r>
            <a:r>
              <a:rPr lang="en-US" dirty="0"/>
              <a:t>percent over the </a:t>
            </a:r>
            <a:r>
              <a:rPr lang="en-US" dirty="0" smtClean="0"/>
              <a:t>31 years, a little over 1 percent per year</a:t>
            </a:r>
          </a:p>
          <a:p>
            <a:pPr lvl="0"/>
            <a:r>
              <a:rPr lang="en-US" dirty="0" smtClean="0"/>
              <a:t>Lowest income quintile tracked the middle three</a:t>
            </a:r>
          </a:p>
          <a:p>
            <a:pPr lvl="1"/>
            <a:r>
              <a:rPr lang="en-US" dirty="0" smtClean="0"/>
              <a:t>Their income didn’t fall as much in 2008–2009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Growth in After-Tax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6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Growth in Average Income After Transfers and Federal Taxes, by Income Group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54679"/>
              </p:ext>
            </p:extLst>
          </p:nvPr>
        </p:nvGraphicFramePr>
        <p:xfrm>
          <a:off x="228600" y="762000"/>
          <a:ext cx="8583706" cy="583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726609" y="1875861"/>
            <a:ext cx="1996289" cy="3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Top 1 Percent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429652" y="4376183"/>
            <a:ext cx="2268093" cy="30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81</a:t>
            </a:r>
            <a:r>
              <a:rPr lang="en-US" sz="1400" b="1" i="0" strike="noStrike" baseline="30000" dirty="0" smtClean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 to 99</a:t>
            </a:r>
            <a:r>
              <a:rPr lang="en-US" sz="1400" b="1" i="0" strike="noStrike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 Percentiles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05284" y="5601437"/>
            <a:ext cx="2381200" cy="23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Middle Three Quintiles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565640" y="5743064"/>
            <a:ext cx="1573873" cy="24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Lowest 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915511" y="5522378"/>
            <a:ext cx="208689" cy="224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201082" y="5334000"/>
            <a:ext cx="208689" cy="224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8068" y="1127457"/>
            <a:ext cx="5221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Percentage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Income Since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1979,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Adjusted for Inflation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5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Market Income Inequality Caused the Increases in After-Tax Income Inequality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Market income inequality rose almost continually over the period</a:t>
            </a:r>
          </a:p>
          <a:p>
            <a:pPr lvl="1"/>
            <a:r>
              <a:rPr lang="en-US" dirty="0" smtClean="0"/>
              <a:t>Some pauses around three most recent recessions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early years, change in inequality was driven by increased </a:t>
            </a:r>
            <a:r>
              <a:rPr lang="en-US" dirty="0" smtClean="0"/>
              <a:t>inequality </a:t>
            </a:r>
            <a:r>
              <a:rPr lang="en-US" dirty="0"/>
              <a:t>within income </a:t>
            </a:r>
            <a:r>
              <a:rPr lang="en-US" dirty="0" smtClean="0"/>
              <a:t>sources, especially </a:t>
            </a:r>
            <a:r>
              <a:rPr lang="en-US" dirty="0"/>
              <a:t>labor </a:t>
            </a:r>
            <a:r>
              <a:rPr lang="en-US" dirty="0" smtClean="0"/>
              <a:t>income</a:t>
            </a:r>
          </a:p>
          <a:p>
            <a:pPr lvl="1"/>
            <a:r>
              <a:rPr lang="en-US" dirty="0"/>
              <a:t>By the later years, a shift </a:t>
            </a:r>
            <a:r>
              <a:rPr lang="en-US" dirty="0" smtClean="0"/>
              <a:t>among sources </a:t>
            </a:r>
            <a:r>
              <a:rPr lang="en-US" dirty="0"/>
              <a:t>of income </a:t>
            </a:r>
            <a:r>
              <a:rPr lang="en-US" dirty="0" smtClean="0"/>
              <a:t>had become a more important factor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Taxes and transfers did not offset increasing market </a:t>
            </a:r>
            <a:br>
              <a:rPr lang="en-US" dirty="0" smtClean="0"/>
            </a:br>
            <a:r>
              <a:rPr lang="en-US" dirty="0" smtClean="0"/>
              <a:t>income inequality</a:t>
            </a:r>
          </a:p>
          <a:p>
            <a:pPr lvl="1"/>
            <a:r>
              <a:rPr lang="en-US" dirty="0" smtClean="0"/>
              <a:t>Peak to peak (1979–2007), the gap between market income inequality and after-tax income inequality changed little </a:t>
            </a:r>
          </a:p>
          <a:p>
            <a:pPr lvl="1"/>
            <a:r>
              <a:rPr lang="en-US" dirty="0" smtClean="0"/>
              <a:t>In 2008 and </a:t>
            </a:r>
            <a:r>
              <a:rPr lang="en-US" dirty="0"/>
              <a:t>2009 </a:t>
            </a:r>
            <a:r>
              <a:rPr lang="en-US" dirty="0" smtClean="0"/>
              <a:t>the equalizing effect of the tax and transfer system grew, driven by cyclical and policy factors</a:t>
            </a:r>
          </a:p>
          <a:p>
            <a:pPr lvl="2"/>
            <a:r>
              <a:rPr lang="en-US" dirty="0" smtClean="0"/>
              <a:t>Legislated increases in UI and SNAP benefits </a:t>
            </a:r>
          </a:p>
          <a:p>
            <a:pPr lvl="2"/>
            <a:r>
              <a:rPr lang="en-US" dirty="0" smtClean="0"/>
              <a:t>2008 stimulus payments, 2009 ARRA tax reductions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451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37028"/>
              </p:ext>
            </p:extLst>
          </p:nvPr>
        </p:nvGraphicFramePr>
        <p:xfrm>
          <a:off x="152400" y="509867"/>
          <a:ext cx="8583706" cy="583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Measures of Income Inequality, With and Without Transfers and Federal Taxes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291" y="1371600"/>
            <a:ext cx="5221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Gini Index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2057400" y="3184040"/>
            <a:ext cx="1996289" cy="3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Market Income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810000" y="3675356"/>
            <a:ext cx="1996289" cy="4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Market Income</a:t>
            </a:r>
            <a:b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Plus Transfers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279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59108"/>
            <a:ext cx="8763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Income Concentration By Source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447800"/>
            <a:ext cx="198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Concentration Index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201031"/>
              </p:ext>
            </p:extLst>
          </p:nvPr>
        </p:nvGraphicFramePr>
        <p:xfrm>
          <a:off x="457201" y="1525488"/>
          <a:ext cx="8406652" cy="482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95800" y="40355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Capital Income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3996" y="23966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Income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67129" y="27751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Capital Gains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91200" y="2959858"/>
            <a:ext cx="304800" cy="316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91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92964"/>
              </p:ext>
            </p:extLst>
          </p:nvPr>
        </p:nvGraphicFramePr>
        <p:xfrm>
          <a:off x="228600" y="1524000"/>
          <a:ext cx="8458200" cy="4928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59108"/>
            <a:ext cx="8763000" cy="990600"/>
          </a:xfrm>
        </p:spPr>
        <p:txBody>
          <a:bodyPr>
            <a:normAutofit/>
          </a:bodyPr>
          <a:lstStyle/>
          <a:p>
            <a:r>
              <a:rPr lang="en-US" dirty="0"/>
              <a:t>Shares of Market </a:t>
            </a:r>
            <a:r>
              <a:rPr lang="en-US" dirty="0" smtClean="0"/>
              <a:t>Income, </a:t>
            </a:r>
            <a:r>
              <a:rPr lang="en-US" dirty="0"/>
              <a:t>by Source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9300" y="2133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Labor Income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502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Capital Income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46955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Income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467665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Capital Gains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828278" y="5096522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800600" y="5046956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7291" y="1371600"/>
            <a:ext cx="5221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Progressivity of Transfers and Federal Taxes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305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Taxes and transfers both equalize </a:t>
            </a:r>
            <a:r>
              <a:rPr lang="en-US" dirty="0"/>
              <a:t>the income </a:t>
            </a:r>
            <a:r>
              <a:rPr lang="en-US" dirty="0" smtClean="0"/>
              <a:t>distribution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Transfers provide </a:t>
            </a:r>
            <a:r>
              <a:rPr lang="en-US" dirty="0"/>
              <a:t>bigger boosts to income at the bottom of the </a:t>
            </a:r>
            <a:r>
              <a:rPr lang="en-US" dirty="0" smtClean="0"/>
              <a:t>distribution, taxes </a:t>
            </a:r>
            <a:br>
              <a:rPr lang="en-US" dirty="0" smtClean="0"/>
            </a:br>
            <a:r>
              <a:rPr lang="en-US" dirty="0" smtClean="0"/>
              <a:t>claim </a:t>
            </a:r>
            <a:r>
              <a:rPr lang="en-US" dirty="0"/>
              <a:t>a larger portion of </a:t>
            </a:r>
            <a:r>
              <a:rPr lang="en-US" dirty="0" smtClean="0"/>
              <a:t>household income as income rises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Amount of equalization depends on: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T</a:t>
            </a:r>
            <a:r>
              <a:rPr lang="en-US" dirty="0" smtClean="0"/>
              <a:t>he size of the tax/transfer system relative to market income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he distribution of transfers and taxes across the income distribution</a:t>
            </a:r>
            <a:endParaRPr lang="en-US" dirty="0"/>
          </a:p>
          <a:p>
            <a:r>
              <a:rPr lang="en-US" dirty="0"/>
              <a:t>Transfers 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fluctuated from </a:t>
            </a:r>
            <a:r>
              <a:rPr lang="en-US" dirty="0" smtClean="0"/>
              <a:t>10 percent to 13 </a:t>
            </a:r>
            <a:r>
              <a:rPr lang="en-US" dirty="0"/>
              <a:t>percent of market </a:t>
            </a:r>
            <a:r>
              <a:rPr lang="en-US" dirty="0" smtClean="0"/>
              <a:t>income in the 1979–2007 period, </a:t>
            </a:r>
            <a:r>
              <a:rPr lang="en-US" dirty="0"/>
              <a:t>generally rising in recessions but falling in </a:t>
            </a:r>
            <a:r>
              <a:rPr lang="en-US" dirty="0" smtClean="0"/>
              <a:t>expansions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Jumped to 18 percent in 2009, as transfers rose and market income fell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Have </a:t>
            </a:r>
            <a:r>
              <a:rPr lang="en-US" dirty="0"/>
              <a:t>steadily become less concentrated in the bottom of the income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Taxes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 shares of before-tax income earned by the top income groups have grown, shares of taxes those households pay have grown even more rapidly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Overall average tax rates </a:t>
            </a:r>
            <a:r>
              <a:rPr lang="en-US" dirty="0"/>
              <a:t>fell </a:t>
            </a:r>
            <a:r>
              <a:rPr lang="en-US" dirty="0" smtClean="0"/>
              <a:t>from 22.0 percent in 1979 to 19.9 percent in 2007 and to </a:t>
            </a:r>
            <a:br>
              <a:rPr lang="en-US" dirty="0" smtClean="0"/>
            </a:br>
            <a:r>
              <a:rPr lang="en-US" dirty="0" smtClean="0"/>
              <a:t>17.4 percent in 2009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Differences between before- and after-tax income inequality are little changed since the mid-1990s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7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95358"/>
              </p:ext>
            </p:extLst>
          </p:nvPr>
        </p:nvGraphicFramePr>
        <p:xfrm>
          <a:off x="280147" y="1295400"/>
          <a:ext cx="8583706" cy="505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 of Total Transfers, by Market Income Group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414" y="1231028"/>
            <a:ext cx="5221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Percent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493343" y="2286000"/>
            <a:ext cx="1660947" cy="3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Lowest 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201357" y="3933134"/>
            <a:ext cx="1584187" cy="30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Second 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91000" y="4721253"/>
            <a:ext cx="1313307" cy="23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Middle 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521047" y="5476700"/>
            <a:ext cx="1331777" cy="27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1" i="0" strike="noStrike" dirty="0">
                <a:solidFill>
                  <a:srgbClr val="000000"/>
                </a:solidFill>
                <a:latin typeface="Arial"/>
                <a:cs typeface="Arial"/>
              </a:rPr>
              <a:t>Fourth </a:t>
            </a:r>
            <a:r>
              <a:rPr lang="en-US" sz="14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38486" y="5477888"/>
            <a:ext cx="1677671" cy="24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Highest Quintile</a:t>
            </a:r>
            <a:endParaRPr lang="en-US" sz="14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528654" y="5155618"/>
            <a:ext cx="76200" cy="276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152971" y="5173374"/>
            <a:ext cx="0" cy="2890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278413"/>
      </p:ext>
    </p:extLst>
  </p:cSld>
  <p:clrMapOvr>
    <a:masterClrMapping/>
  </p:clrMapOvr>
</p:sld>
</file>

<file path=ppt/theme/theme1.xml><?xml version="1.0" encoding="utf-8"?>
<a:theme xmlns:a="http://schemas.openxmlformats.org/drawingml/2006/main" name="CBO_11-11">
  <a:themeElements>
    <a:clrScheme name="CBO Set2">
      <a:dk1>
        <a:srgbClr val="FFFFFF"/>
      </a:dk1>
      <a:lt1>
        <a:sysClr val="window" lastClr="FFFFFF"/>
      </a:lt1>
      <a:dk2>
        <a:srgbClr val="1F497D"/>
      </a:dk2>
      <a:lt2>
        <a:srgbClr val="FFFFFF"/>
      </a:lt2>
      <a:accent1>
        <a:srgbClr val="77C2E5"/>
      </a:accent1>
      <a:accent2>
        <a:srgbClr val="E3CBA9"/>
      </a:accent2>
      <a:accent3>
        <a:srgbClr val="2BB0EE"/>
      </a:accent3>
      <a:accent4>
        <a:srgbClr val="86C7B9"/>
      </a:accent4>
      <a:accent5>
        <a:srgbClr val="ECEBCE"/>
      </a:accent5>
      <a:accent6>
        <a:srgbClr val="FFCC5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CBO_PPT_WhiteSwoosh_Template_Final</Template>
  <TotalTime>25671</TotalTime>
  <Words>786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CBO_11-11</vt:lpstr>
      <vt:lpstr>Custom Design</vt:lpstr>
      <vt:lpstr>Trends in The Distribution of Household Income, 1979–2009</vt:lpstr>
      <vt:lpstr>Uneven Growth in After-Tax Income</vt:lpstr>
      <vt:lpstr>Cumulative Growth in Average Income After Transfers and Federal Taxes, by Income Group </vt:lpstr>
      <vt:lpstr>Increasing Market Income Inequality Caused the Increases in After-Tax Income Inequality</vt:lpstr>
      <vt:lpstr>Summary Measures of Income Inequality, With and Without Transfers and Federal Taxes</vt:lpstr>
      <vt:lpstr>Income Concentration By Source</vt:lpstr>
      <vt:lpstr>Shares of Market Income, by Source</vt:lpstr>
      <vt:lpstr>Changing Progressivity of Transfers and Federal Taxes</vt:lpstr>
      <vt:lpstr>Share of Total Transfers, by Market Income Group</vt:lpstr>
      <vt:lpstr>Average Federal Tax Rate, by Source</vt:lpstr>
      <vt:lpstr>Average Federal Tax Rate, by Income Group</vt:lpstr>
      <vt:lpstr>Progressivity Measures: All Federal Taxes</vt:lpstr>
      <vt:lpstr>Methodology Overview</vt:lpstr>
      <vt:lpstr>Statistical Match Procedure</vt:lpstr>
      <vt:lpstr>Income Definition Used for the CBO Study</vt:lpstr>
      <vt:lpstr>Corresponding Income Measures in the National Income and Product Accounts</vt:lpstr>
      <vt:lpstr>Income Measures Used in the Study as a Share of Corresponding NIPA Income Measures</vt:lpstr>
    </vt:vector>
  </TitlesOfParts>
  <Company>CBO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Growth in Average After-Tax Income, by Income Group</dc:title>
  <dc:creator>Ed Harris</dc:creator>
  <cp:lastModifiedBy>Ed Harris</cp:lastModifiedBy>
  <cp:revision>136</cp:revision>
  <cp:lastPrinted>2012-11-13T21:40:28Z</cp:lastPrinted>
  <dcterms:created xsi:type="dcterms:W3CDTF">2012-05-08T12:05:48Z</dcterms:created>
  <dcterms:modified xsi:type="dcterms:W3CDTF">2012-11-14T17:25:40Z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-575859878</vt:i4>
  </property>
  <property fmtid="{D5CDD505-2E9C-101B-9397-08002B2CF9AE}" pid="3" name="_NewReviewCycle">
    <vt:lpwstr/>
  </property>
  <property fmtid="{D5CDD505-2E9C-101B-9397-08002B2CF9AE}" pid="4" name="_EmailSubject">
    <vt:lpwstr>November 16 ACM - Updated November 14th, 2012 - ROUND 2</vt:lpwstr>
  </property>
  <property fmtid="{D5CDD505-2E9C-101B-9397-08002B2CF9AE}" pid="5" name="_AuthorEmail">
    <vt:lpwstr>Thomas.Wiederhold@bea.gov</vt:lpwstr>
  </property>
  <property fmtid="{D5CDD505-2E9C-101B-9397-08002B2CF9AE}" pid="6" name="_AuthorEmailDisplayName">
    <vt:lpwstr>Wiederhold, Thomas</vt:lpwstr>
  </property>
</Properties>
</file>