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  <p:sldId id="270" r:id="rId12"/>
    <p:sldId id="271" r:id="rId13"/>
    <p:sldId id="272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59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1541-E468-460A-AFD2-733AB7831E9C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FD4C-DA7F-4E9E-9AD8-A7B2F037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7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1541-E468-460A-AFD2-733AB7831E9C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FD4C-DA7F-4E9E-9AD8-A7B2F037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0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1541-E468-460A-AFD2-733AB7831E9C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FD4C-DA7F-4E9E-9AD8-A7B2F037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1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1541-E468-460A-AFD2-733AB7831E9C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FD4C-DA7F-4E9E-9AD8-A7B2F037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5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1541-E468-460A-AFD2-733AB7831E9C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FD4C-DA7F-4E9E-9AD8-A7B2F037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1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1541-E468-460A-AFD2-733AB7831E9C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FD4C-DA7F-4E9E-9AD8-A7B2F037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0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1541-E468-460A-AFD2-733AB7831E9C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FD4C-DA7F-4E9E-9AD8-A7B2F037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1541-E468-460A-AFD2-733AB7831E9C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FD4C-DA7F-4E9E-9AD8-A7B2F037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0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1541-E468-460A-AFD2-733AB7831E9C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FD4C-DA7F-4E9E-9AD8-A7B2F037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1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1541-E468-460A-AFD2-733AB7831E9C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FD4C-DA7F-4E9E-9AD8-A7B2F037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5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1541-E468-460A-AFD2-733AB7831E9C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FD4C-DA7F-4E9E-9AD8-A7B2F037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91541-E468-460A-AFD2-733AB7831E9C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DFD4C-DA7F-4E9E-9AD8-A7B2F037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Discussion of </a:t>
            </a:r>
            <a:r>
              <a:rPr lang="en-US" b="1" dirty="0" err="1" smtClean="0"/>
              <a:t>Fixler</a:t>
            </a:r>
            <a:r>
              <a:rPr lang="en-US" b="1" dirty="0" smtClean="0"/>
              <a:t> and Johnson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8991600" cy="2971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Robert J. Gordon,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Northwestern University, NBER, CEPR, and OFCE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BEA Advisory Panel, November 16, 2012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04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But the Role of these four factors differ over time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Big conclusions of the handout</a:t>
            </a:r>
          </a:p>
          <a:p>
            <a:r>
              <a:rPr lang="en-US" b="1" dirty="0" smtClean="0"/>
              <a:t>#1 For 1979-95 ALL of the growth discrepancy between median income and NFPB productivity growth can be explained by traditional answers</a:t>
            </a:r>
          </a:p>
          <a:p>
            <a:r>
              <a:rPr lang="en-US" b="1" dirty="0" smtClean="0"/>
              <a:t>But very little after 1995 can be explained by these traditional factors.  Why?</a:t>
            </a:r>
          </a:p>
          <a:p>
            <a:r>
              <a:rPr lang="en-US" b="1" dirty="0" smtClean="0"/>
              <a:t>This paper provides only a few hints and the authors do not address the wage/productivity gap framework that would help clarify their findings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0559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30515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6702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9757" cy="6858000"/>
          </a:xfrm>
        </p:spPr>
      </p:pic>
    </p:spTree>
    <p:extLst>
      <p:ext uri="{BB962C8B-B14F-4D97-AF65-F5344CB8AC3E}">
        <p14:creationId xmlns:p14="http://schemas.microsoft.com/office/powerpoint/2010/main" val="240675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Assessment of the Paper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600200"/>
            <a:ext cx="9220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time period should have gone back to 1979 because none of these relationships in 1999-2009 was similar to 1979-99.</a:t>
            </a:r>
          </a:p>
          <a:p>
            <a:r>
              <a:rPr lang="en-US" b="1" dirty="0" smtClean="0"/>
              <a:t>The focus should have been on “why not?”</a:t>
            </a:r>
          </a:p>
          <a:p>
            <a:r>
              <a:rPr lang="en-US" b="1" dirty="0" smtClean="0"/>
              <a:t>Almost all the data examined by the authors is available back to 1979</a:t>
            </a:r>
          </a:p>
          <a:p>
            <a:r>
              <a:rPr lang="en-US" b="1" dirty="0" smtClean="0"/>
              <a:t>The primary conclusions of the paper:</a:t>
            </a:r>
          </a:p>
          <a:p>
            <a:pPr lvl="1"/>
            <a:r>
              <a:rPr lang="en-US" b="1" dirty="0" smtClean="0"/>
              <a:t>Underreporting at the top understates rise  of inequality.  Question:  underreporting vs. top-coding?</a:t>
            </a:r>
          </a:p>
          <a:p>
            <a:pPr lvl="1"/>
            <a:r>
              <a:rPr lang="en-US" b="1" dirty="0" smtClean="0"/>
              <a:t>Omission of Medical care-in-kind overstates “ “ “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418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Decadal Growth vs. AAGR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My starting point of a conventional income-productivity gap for 1979-2011 of 1.76 is reduced to 0.46 by alternative data</a:t>
            </a:r>
          </a:p>
          <a:p>
            <a:r>
              <a:rPr lang="en-US" b="1" dirty="0" smtClean="0"/>
              <a:t>Use the EXP function, this is restated for the 32 years:</a:t>
            </a:r>
          </a:p>
          <a:p>
            <a:r>
              <a:rPr lang="en-US" b="1" dirty="0" smtClean="0"/>
              <a:t>Conventional gap (line 13 of handout) grows by 75.6 percent 1979-2011</a:t>
            </a:r>
          </a:p>
          <a:p>
            <a:r>
              <a:rPr lang="en-US" b="1" dirty="0" smtClean="0"/>
              <a:t>Revised gap (line 14) grows by 15.8 percent</a:t>
            </a:r>
          </a:p>
          <a:p>
            <a:r>
              <a:rPr lang="en-US" b="1" dirty="0" smtClean="0"/>
              <a:t>These are big differences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359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Compare These to the Paper’s Small Numbers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These are an indirect consequence of the limited time period</a:t>
            </a:r>
          </a:p>
          <a:p>
            <a:r>
              <a:rPr lang="en-US" b="1" dirty="0" smtClean="0"/>
              <a:t>P. 25 of paper, the choice is between cumulative changes of 3.1 and 7.4 and 5.9.</a:t>
            </a:r>
          </a:p>
          <a:p>
            <a:pPr lvl="1"/>
            <a:r>
              <a:rPr lang="en-US" b="1" dirty="0" smtClean="0"/>
              <a:t>These are small numbers in the context of the overall subject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7283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Fiscal Multipliers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They provide a valuable service by quantifying multipliers by which slice of the income distribution receives the government benefits or spending or tax cuts</a:t>
            </a:r>
          </a:p>
          <a:p>
            <a:r>
              <a:rPr lang="en-US" b="1" dirty="0" smtClean="0"/>
              <a:t>They should cite the summer 2010 paper by Blinder and </a:t>
            </a:r>
            <a:r>
              <a:rPr lang="en-US" b="1" dirty="0" err="1" smtClean="0"/>
              <a:t>Zandi</a:t>
            </a:r>
            <a:endParaRPr lang="en-US" b="1" dirty="0" smtClean="0"/>
          </a:p>
          <a:p>
            <a:r>
              <a:rPr lang="en-US" b="1" dirty="0" smtClean="0"/>
              <a:t>Multipliers:  1.8 for food stamps and U comp</a:t>
            </a:r>
          </a:p>
          <a:p>
            <a:pPr lvl="2"/>
            <a:r>
              <a:rPr lang="en-US" b="1" dirty="0" smtClean="0"/>
              <a:t>But only 0.4 for corporate taxes and tax cuts for the rich</a:t>
            </a:r>
          </a:p>
          <a:p>
            <a:r>
              <a:rPr lang="en-US" b="1" dirty="0" smtClean="0"/>
              <a:t>Solution to our current fiscal cliff problem lies in Chapter 12 of my econ principles text:  the balanced budget multiplier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4306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This is a Terrific Paper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It is a professional guide for amateurs on the strengths and weaknesses of a variety of data sources</a:t>
            </a:r>
          </a:p>
          <a:p>
            <a:r>
              <a:rPr lang="en-US" b="1" dirty="0" smtClean="0"/>
              <a:t>It will instantly become the bible for anyone attempting to reconcile growth rates of Census income vs. BEA income and productivity</a:t>
            </a:r>
          </a:p>
          <a:p>
            <a:r>
              <a:rPr lang="en-US" b="1" dirty="0" smtClean="0"/>
              <a:t>The reference list is a gold mine of sources for people doing research in many areas.</a:t>
            </a:r>
          </a:p>
          <a:p>
            <a:r>
              <a:rPr lang="en-US" b="1" dirty="0" smtClean="0"/>
              <a:t>Authors should be proud.  Their Table 1 of differences between alternative income concepts should be the title page of the new bible.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428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Now Let’s Broaden the Horizon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I have two complaints about this paper which are easily fixed</a:t>
            </a:r>
          </a:p>
          <a:p>
            <a:r>
              <a:rPr lang="en-US" b="1" dirty="0" smtClean="0"/>
              <a:t>The first is that the relationships quantified in the tables for 1999-2009 are </a:t>
            </a:r>
            <a:r>
              <a:rPr lang="en-US" b="1" dirty="0" smtClean="0">
                <a:solidFill>
                  <a:srgbClr val="FF0000"/>
                </a:solidFill>
              </a:rPr>
              <a:t>RADICALLY</a:t>
            </a:r>
            <a:r>
              <a:rPr lang="en-US" b="1" dirty="0" smtClean="0"/>
              <a:t> different before 1999 or 1995.  Why limit the scope to such a short period?</a:t>
            </a:r>
          </a:p>
          <a:p>
            <a:r>
              <a:rPr lang="en-US" b="1" dirty="0" smtClean="0"/>
              <a:t>The second is that the paper has a diffused focus on numerous data issues and loses the chance to focus on the fundamental question: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WHERE DID THE PRODUCTIVITY GROWTH GO?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3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How This Subject Evolved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During 1948-72 nobody asked about the discrepancy between real wage growth and productivity growth, because there was none.</a:t>
            </a:r>
          </a:p>
          <a:p>
            <a:r>
              <a:rPr lang="en-US" b="1" dirty="0" smtClean="0"/>
              <a:t>Inequality measures started growing after 1977 and people gradually noticed.</a:t>
            </a:r>
          </a:p>
          <a:p>
            <a:r>
              <a:rPr lang="en-US" b="1" dirty="0" smtClean="0"/>
              <a:t>Paul </a:t>
            </a:r>
            <a:r>
              <a:rPr lang="en-US" b="1" dirty="0" err="1" smtClean="0"/>
              <a:t>Krugman’s</a:t>
            </a:r>
            <a:r>
              <a:rPr lang="en-US" b="1" dirty="0" smtClean="0"/>
              <a:t> breakthrough in the 1992 election campaign</a:t>
            </a:r>
          </a:p>
          <a:p>
            <a:r>
              <a:rPr lang="en-US" b="1" dirty="0" smtClean="0"/>
              <a:t>The topic temporarily died during the halcyon Clinton years 1995-2000 when everyone did well.</a:t>
            </a:r>
          </a:p>
          <a:p>
            <a:r>
              <a:rPr lang="en-US" b="1" dirty="0" smtClean="0"/>
              <a:t>Then it revived during 2000-07 when median incomes again fell behind productivity growth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907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How Much to Explain?  The Dynamics of US Productivity Growth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My interpretation of fast-slow-fast-slow</a:t>
            </a:r>
          </a:p>
          <a:p>
            <a:r>
              <a:rPr lang="en-US" b="1" dirty="0" smtClean="0"/>
              <a:t>1891-1972.  The supreme 2</a:t>
            </a:r>
            <a:r>
              <a:rPr lang="en-US" b="1" baseline="30000" dirty="0" smtClean="0"/>
              <a:t>nd</a:t>
            </a:r>
            <a:r>
              <a:rPr lang="en-US" b="1" dirty="0" smtClean="0"/>
              <a:t> Industrial Revolution took almost a century to deliver its benefits (last stage 1950-70:  interstate highways, jet planes, air conditioning)</a:t>
            </a:r>
          </a:p>
          <a:p>
            <a:r>
              <a:rPr lang="en-US" b="1" dirty="0" smtClean="0"/>
              <a:t>1972-1996.  The dismal slowdown</a:t>
            </a:r>
          </a:p>
          <a:p>
            <a:r>
              <a:rPr lang="en-US" b="1" dirty="0" smtClean="0"/>
              <a:t>1996-2004.  The revival doesn’t last long</a:t>
            </a:r>
          </a:p>
          <a:p>
            <a:r>
              <a:rPr lang="en-US" b="1" dirty="0" smtClean="0"/>
              <a:t>2004-2012.  Back to the slowdown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P.S.  This is “Total Economy” Productivity not NFPB Productivity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12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638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12699"/>
            <a:ext cx="9144000" cy="6870700"/>
          </a:xfrm>
        </p:spPr>
      </p:pic>
    </p:spTree>
    <p:extLst>
      <p:ext uri="{BB962C8B-B14F-4D97-AF65-F5344CB8AC3E}">
        <p14:creationId xmlns:p14="http://schemas.microsoft.com/office/powerpoint/2010/main" val="144424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Discrepancy Between Wage and Productivity Growth Grew Sharper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2000-04 productivity growth was as fast as 1996-2000 despite collapse in IT investment</a:t>
            </a:r>
          </a:p>
          <a:p>
            <a:r>
              <a:rPr lang="en-US" b="1" dirty="0" smtClean="0"/>
              <a:t>Alarm bells sounded</a:t>
            </a:r>
          </a:p>
          <a:p>
            <a:r>
              <a:rPr lang="en-US" b="1" dirty="0" smtClean="0"/>
              <a:t>“Where Did the Productivity Growth Go?” was a BPEA paper in 2005 with Ian Dew-Becker</a:t>
            </a:r>
          </a:p>
          <a:p>
            <a:r>
              <a:rPr lang="en-US" b="1" dirty="0" smtClean="0"/>
              <a:t>Four sources of discrepancy</a:t>
            </a:r>
          </a:p>
          <a:p>
            <a:pPr lvl="1"/>
            <a:r>
              <a:rPr lang="en-US" b="1" dirty="0" smtClean="0"/>
              <a:t>Wages vs. earnings</a:t>
            </a:r>
          </a:p>
          <a:p>
            <a:pPr lvl="1"/>
            <a:r>
              <a:rPr lang="en-US" b="1" dirty="0" smtClean="0"/>
              <a:t>Deflators</a:t>
            </a:r>
          </a:p>
          <a:p>
            <a:pPr lvl="1"/>
            <a:r>
              <a:rPr lang="en-US" b="1" dirty="0" smtClean="0"/>
              <a:t>Total economy vs. NFPB sector</a:t>
            </a:r>
          </a:p>
          <a:p>
            <a:pPr lvl="1"/>
            <a:r>
              <a:rPr lang="en-US" b="1" dirty="0" smtClean="0"/>
              <a:t>Median vs. mean from IRS micro stats.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2319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Some of our IRS Statistics for 1966-2001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Skewed real income growth by percentile</a:t>
            </a:r>
          </a:p>
          <a:p>
            <a:r>
              <a:rPr lang="en-US" b="1" dirty="0" smtClean="0"/>
              <a:t>Median 0.30%</a:t>
            </a:r>
          </a:p>
          <a:p>
            <a:r>
              <a:rPr lang="en-US" b="1" dirty="0" smtClean="0"/>
              <a:t>80</a:t>
            </a:r>
            <a:r>
              <a:rPr lang="en-US" b="1" baseline="30000" dirty="0" smtClean="0"/>
              <a:t>th</a:t>
            </a:r>
            <a:r>
              <a:rPr lang="en-US" b="1" dirty="0" smtClean="0"/>
              <a:t> percentile 0.94%</a:t>
            </a:r>
          </a:p>
          <a:p>
            <a:r>
              <a:rPr lang="en-US" b="1" dirty="0" smtClean="0"/>
              <a:t>90</a:t>
            </a:r>
            <a:r>
              <a:rPr lang="en-US" b="1" baseline="30000" dirty="0" smtClean="0"/>
              <a:t>th</a:t>
            </a:r>
            <a:r>
              <a:rPr lang="en-US" b="1" dirty="0" smtClean="0"/>
              <a:t> percentile 1.30%</a:t>
            </a:r>
          </a:p>
          <a:p>
            <a:r>
              <a:rPr lang="en-US" b="1" dirty="0" smtClean="0"/>
              <a:t>99</a:t>
            </a:r>
            <a:r>
              <a:rPr lang="en-US" b="1" baseline="30000" dirty="0" smtClean="0"/>
              <a:t>th</a:t>
            </a:r>
            <a:r>
              <a:rPr lang="en-US" b="1" dirty="0" smtClean="0"/>
              <a:t> percentile 2.26%</a:t>
            </a:r>
          </a:p>
          <a:p>
            <a:r>
              <a:rPr lang="en-US" b="1" dirty="0" smtClean="0"/>
              <a:t>99.9</a:t>
            </a:r>
            <a:r>
              <a:rPr lang="en-US" b="1" baseline="30000" dirty="0" smtClean="0"/>
              <a:t>th</a:t>
            </a:r>
            <a:r>
              <a:rPr lang="en-US" b="1" dirty="0" smtClean="0"/>
              <a:t> percentile  3.44%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9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We Learned and Didn’t Learn in 2005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Much of the discrepancy before 1995 is explained by</a:t>
            </a:r>
          </a:p>
          <a:p>
            <a:pPr lvl="1"/>
            <a:r>
              <a:rPr lang="en-US" b="1" dirty="0" smtClean="0"/>
              <a:t>Wages vs. compensation (incl. fringe benefits)</a:t>
            </a:r>
          </a:p>
          <a:p>
            <a:pPr lvl="1"/>
            <a:r>
              <a:rPr lang="en-US" b="1" dirty="0" smtClean="0"/>
              <a:t>Price deflators</a:t>
            </a:r>
          </a:p>
          <a:p>
            <a:pPr lvl="1"/>
            <a:r>
              <a:rPr lang="en-US" b="1" dirty="0" smtClean="0"/>
              <a:t>Total economy vs. NFPB productivity</a:t>
            </a:r>
          </a:p>
          <a:p>
            <a:pPr lvl="1"/>
            <a:r>
              <a:rPr lang="en-US" b="1" dirty="0" smtClean="0"/>
              <a:t>We didn’t take account of shrinking household size</a:t>
            </a:r>
          </a:p>
          <a:p>
            <a:r>
              <a:rPr lang="en-US" b="1" dirty="0" smtClean="0"/>
              <a:t>Updated contribution of inequality from Saez web site</a:t>
            </a:r>
          </a:p>
          <a:p>
            <a:pPr lvl="1"/>
            <a:r>
              <a:rPr lang="en-US" b="1" dirty="0" smtClean="0"/>
              <a:t>1993 to 2008.  Average real income growth = 1.30</a:t>
            </a:r>
          </a:p>
          <a:p>
            <a:pPr lvl="1"/>
            <a:r>
              <a:rPr lang="en-US" b="1" dirty="0" smtClean="0"/>
              <a:t>For bottom 99% average = 0.75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This gigantic gap of 0.55 is percent </a:t>
            </a:r>
            <a:r>
              <a:rPr lang="en-US" b="1" i="1" dirty="0" smtClean="0">
                <a:solidFill>
                  <a:srgbClr val="FF0000"/>
                </a:solidFill>
              </a:rPr>
              <a:t>per year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11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855</Words>
  <Application>Microsoft Office PowerPoint</Application>
  <PresentationFormat>On-screen Show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Discussion of Fixler and Johnson</vt:lpstr>
      <vt:lpstr>This is a Terrific Paper</vt:lpstr>
      <vt:lpstr>Now Let’s Broaden the Horizon</vt:lpstr>
      <vt:lpstr>How This Subject Evolved</vt:lpstr>
      <vt:lpstr>How Much to Explain?  The Dynamics of US Productivity Growth</vt:lpstr>
      <vt:lpstr>PowerPoint Presentation</vt:lpstr>
      <vt:lpstr>The Discrepancy Between Wage and Productivity Growth Grew Sharper</vt:lpstr>
      <vt:lpstr>Some of our IRS Statistics for 1966-2001</vt:lpstr>
      <vt:lpstr>What We Learned and Didn’t Learn in 2005</vt:lpstr>
      <vt:lpstr>But the Role of these four factors differ over time</vt:lpstr>
      <vt:lpstr>PowerPoint Presentation</vt:lpstr>
      <vt:lpstr>PowerPoint Presentation</vt:lpstr>
      <vt:lpstr>PowerPoint Presentation</vt:lpstr>
      <vt:lpstr>Assessment of the Paper</vt:lpstr>
      <vt:lpstr>Decadal Growth vs. AAGR</vt:lpstr>
      <vt:lpstr>Compare These to the Paper’s Small Numbers</vt:lpstr>
      <vt:lpstr>Fiscal Multipliers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of Fixler and Johnson</dc:title>
  <dc:creator>Bob Gordon</dc:creator>
  <cp:lastModifiedBy>Bob Gordon</cp:lastModifiedBy>
  <cp:revision>4</cp:revision>
  <dcterms:created xsi:type="dcterms:W3CDTF">2012-11-16T06:23:22Z</dcterms:created>
  <dcterms:modified xsi:type="dcterms:W3CDTF">2012-11-16T14:06:29Z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-2103362579</vt:i4>
  </property>
  <property fmtid="{D5CDD505-2E9C-101B-9397-08002B2CF9AE}" pid="3" name="_NewReviewCycle">
    <vt:lpwstr/>
  </property>
  <property fmtid="{D5CDD505-2E9C-101B-9397-08002B2CF9AE}" pid="4" name="_EmailSubject">
    <vt:lpwstr>ACM Presentations</vt:lpwstr>
  </property>
  <property fmtid="{D5CDD505-2E9C-101B-9397-08002B2CF9AE}" pid="5" name="_AuthorEmail">
    <vt:lpwstr>Gianna.Marrone@bea.gov</vt:lpwstr>
  </property>
  <property fmtid="{D5CDD505-2E9C-101B-9397-08002B2CF9AE}" pid="6" name="_AuthorEmailDisplayName">
    <vt:lpwstr>Marrone, Gianna</vt:lpwstr>
  </property>
  <property fmtid="{D5CDD505-2E9C-101B-9397-08002B2CF9AE}" pid="7" name="_PreviousAdHocReviewCycleID">
    <vt:i4>-2103362579</vt:i4>
  </property>
</Properties>
</file>