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51" r:id="rId1"/>
  </p:sldMasterIdLst>
  <p:notesMasterIdLst>
    <p:notesMasterId r:id="rId58"/>
  </p:notesMasterIdLst>
  <p:handoutMasterIdLst>
    <p:handoutMasterId r:id="rId59"/>
  </p:handoutMasterIdLst>
  <p:sldIdLst>
    <p:sldId id="1019" r:id="rId2"/>
    <p:sldId id="891" r:id="rId3"/>
    <p:sldId id="936" r:id="rId4"/>
    <p:sldId id="938" r:id="rId5"/>
    <p:sldId id="943" r:id="rId6"/>
    <p:sldId id="944" r:id="rId7"/>
    <p:sldId id="945" r:id="rId8"/>
    <p:sldId id="946" r:id="rId9"/>
    <p:sldId id="947" r:id="rId10"/>
    <p:sldId id="948" r:id="rId11"/>
    <p:sldId id="949" r:id="rId12"/>
    <p:sldId id="950" r:id="rId13"/>
    <p:sldId id="985" r:id="rId14"/>
    <p:sldId id="999" r:id="rId15"/>
    <p:sldId id="939" r:id="rId16"/>
    <p:sldId id="899" r:id="rId17"/>
    <p:sldId id="940" r:id="rId18"/>
    <p:sldId id="941" r:id="rId19"/>
    <p:sldId id="898" r:id="rId20"/>
    <p:sldId id="901" r:id="rId21"/>
    <p:sldId id="952" r:id="rId22"/>
    <p:sldId id="951" r:id="rId23"/>
    <p:sldId id="953" r:id="rId24"/>
    <p:sldId id="954" r:id="rId25"/>
    <p:sldId id="955" r:id="rId26"/>
    <p:sldId id="956" r:id="rId27"/>
    <p:sldId id="957" r:id="rId28"/>
    <p:sldId id="987" r:id="rId29"/>
    <p:sldId id="1005" r:id="rId30"/>
    <p:sldId id="988" r:id="rId31"/>
    <p:sldId id="1006" r:id="rId32"/>
    <p:sldId id="989" r:id="rId33"/>
    <p:sldId id="1007" r:id="rId34"/>
    <p:sldId id="919" r:id="rId35"/>
    <p:sldId id="920" r:id="rId36"/>
    <p:sldId id="1008" r:id="rId37"/>
    <p:sldId id="921" r:id="rId38"/>
    <p:sldId id="1009" r:id="rId39"/>
    <p:sldId id="929" r:id="rId40"/>
    <p:sldId id="1010" r:id="rId41"/>
    <p:sldId id="1011" r:id="rId42"/>
    <p:sldId id="1012" r:id="rId43"/>
    <p:sldId id="1013" r:id="rId44"/>
    <p:sldId id="1014" r:id="rId45"/>
    <p:sldId id="1015" r:id="rId46"/>
    <p:sldId id="1016" r:id="rId47"/>
    <p:sldId id="1017" r:id="rId48"/>
    <p:sldId id="1018" r:id="rId49"/>
    <p:sldId id="930" r:id="rId50"/>
    <p:sldId id="960" r:id="rId51"/>
    <p:sldId id="961" r:id="rId52"/>
    <p:sldId id="963" r:id="rId53"/>
    <p:sldId id="1001" r:id="rId54"/>
    <p:sldId id="1002" r:id="rId55"/>
    <p:sldId id="1003" r:id="rId56"/>
    <p:sldId id="1004" r:id="rId57"/>
  </p:sldIdLst>
  <p:sldSz cx="9144000" cy="6858000" type="screen4x3"/>
  <p:notesSz cx="7010400" cy="9296400"/>
  <p:custDataLst>
    <p:tags r:id="rId60"/>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600" i="1" kern="1200">
        <a:solidFill>
          <a:srgbClr val="003399"/>
        </a:solidFill>
        <a:latin typeface="Arial" charset="0"/>
        <a:ea typeface="+mn-ea"/>
        <a:cs typeface="Arial" charset="0"/>
      </a:defRPr>
    </a:lvl1pPr>
    <a:lvl2pPr marL="457200" algn="l" rtl="0" fontAlgn="base">
      <a:spcBef>
        <a:spcPct val="0"/>
      </a:spcBef>
      <a:spcAft>
        <a:spcPct val="0"/>
      </a:spcAft>
      <a:defRPr sz="600" i="1" kern="1200">
        <a:solidFill>
          <a:srgbClr val="003399"/>
        </a:solidFill>
        <a:latin typeface="Arial" charset="0"/>
        <a:ea typeface="+mn-ea"/>
        <a:cs typeface="Arial" charset="0"/>
      </a:defRPr>
    </a:lvl2pPr>
    <a:lvl3pPr marL="914400" algn="l" rtl="0" fontAlgn="base">
      <a:spcBef>
        <a:spcPct val="0"/>
      </a:spcBef>
      <a:spcAft>
        <a:spcPct val="0"/>
      </a:spcAft>
      <a:defRPr sz="600" i="1" kern="1200">
        <a:solidFill>
          <a:srgbClr val="003399"/>
        </a:solidFill>
        <a:latin typeface="Arial" charset="0"/>
        <a:ea typeface="+mn-ea"/>
        <a:cs typeface="Arial" charset="0"/>
      </a:defRPr>
    </a:lvl3pPr>
    <a:lvl4pPr marL="1371600" algn="l" rtl="0" fontAlgn="base">
      <a:spcBef>
        <a:spcPct val="0"/>
      </a:spcBef>
      <a:spcAft>
        <a:spcPct val="0"/>
      </a:spcAft>
      <a:defRPr sz="600" i="1" kern="1200">
        <a:solidFill>
          <a:srgbClr val="003399"/>
        </a:solidFill>
        <a:latin typeface="Arial" charset="0"/>
        <a:ea typeface="+mn-ea"/>
        <a:cs typeface="Arial" charset="0"/>
      </a:defRPr>
    </a:lvl4pPr>
    <a:lvl5pPr marL="1828800" algn="l" rtl="0" fontAlgn="base">
      <a:spcBef>
        <a:spcPct val="0"/>
      </a:spcBef>
      <a:spcAft>
        <a:spcPct val="0"/>
      </a:spcAft>
      <a:defRPr sz="600" i="1" kern="1200">
        <a:solidFill>
          <a:srgbClr val="003399"/>
        </a:solidFill>
        <a:latin typeface="Arial" charset="0"/>
        <a:ea typeface="+mn-ea"/>
        <a:cs typeface="Arial" charset="0"/>
      </a:defRPr>
    </a:lvl5pPr>
    <a:lvl6pPr marL="2286000" algn="l" defTabSz="914400" rtl="0" eaLnBrk="1" latinLnBrk="0" hangingPunct="1">
      <a:defRPr sz="600" i="1" kern="1200">
        <a:solidFill>
          <a:srgbClr val="003399"/>
        </a:solidFill>
        <a:latin typeface="Arial" charset="0"/>
        <a:ea typeface="+mn-ea"/>
        <a:cs typeface="Arial" charset="0"/>
      </a:defRPr>
    </a:lvl6pPr>
    <a:lvl7pPr marL="2743200" algn="l" defTabSz="914400" rtl="0" eaLnBrk="1" latinLnBrk="0" hangingPunct="1">
      <a:defRPr sz="600" i="1" kern="1200">
        <a:solidFill>
          <a:srgbClr val="003399"/>
        </a:solidFill>
        <a:latin typeface="Arial" charset="0"/>
        <a:ea typeface="+mn-ea"/>
        <a:cs typeface="Arial" charset="0"/>
      </a:defRPr>
    </a:lvl7pPr>
    <a:lvl8pPr marL="3200400" algn="l" defTabSz="914400" rtl="0" eaLnBrk="1" latinLnBrk="0" hangingPunct="1">
      <a:defRPr sz="600" i="1" kern="1200">
        <a:solidFill>
          <a:srgbClr val="003399"/>
        </a:solidFill>
        <a:latin typeface="Arial" charset="0"/>
        <a:ea typeface="+mn-ea"/>
        <a:cs typeface="Arial" charset="0"/>
      </a:defRPr>
    </a:lvl8pPr>
    <a:lvl9pPr marL="3657600" algn="l" defTabSz="914400" rtl="0" eaLnBrk="1" latinLnBrk="0" hangingPunct="1">
      <a:defRPr sz="600" i="1" kern="1200">
        <a:solidFill>
          <a:srgbClr val="003399"/>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rodk" initials="" lastIdx="5" clrIdx="0"/>
  <p:cmAuthor id="1" name="Jim Black" initials="JB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5F5F5F"/>
    <a:srgbClr val="C5D8E9"/>
    <a:srgbClr val="002E74"/>
    <a:srgbClr val="B5CB85"/>
    <a:srgbClr val="99CC00"/>
    <a:srgbClr val="FF9933"/>
    <a:srgbClr val="FF6600"/>
    <a:srgbClr val="B2B2B2"/>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2841" autoAdjust="0"/>
  </p:normalViewPr>
  <p:slideViewPr>
    <p:cSldViewPr snapToGrid="0">
      <p:cViewPr varScale="1">
        <p:scale>
          <a:sx n="96" d="100"/>
          <a:sy n="96" d="100"/>
        </p:scale>
        <p:origin x="-2130"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352"/>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2FD63-9B63-430A-A8F6-A89CB8AD660F}" type="doc">
      <dgm:prSet loTypeId="urn:microsoft.com/office/officeart/2005/8/layout/pyramid1" loCatId="pyramid" qsTypeId="urn:microsoft.com/office/officeart/2005/8/quickstyle/simple5" qsCatId="simple" csTypeId="urn:microsoft.com/office/officeart/2005/8/colors/accent1_2#1" csCatId="accent1" phldr="1"/>
      <dgm:spPr/>
    </dgm:pt>
    <dgm:pt modelId="{77865DC4-5EBD-4754-A978-D6B520844660}">
      <dgm:prSet phldrT="[Text]"/>
      <dgm:spPr>
        <a:gradFill rotWithShape="0">
          <a:gsLst>
            <a:gs pos="0">
              <a:schemeClr val="accent6">
                <a:lumMod val="50000"/>
              </a:schemeClr>
            </a:gs>
            <a:gs pos="98000">
              <a:srgbClr val="C5D8E9"/>
            </a:gs>
          </a:gsLst>
        </a:gradFill>
      </dgm:spPr>
      <dgm:t>
        <a:bodyPr anchor="b" anchorCtr="0"/>
        <a:lstStyle/>
        <a:p>
          <a:r>
            <a:rPr lang="en-US" dirty="0" smtClean="0">
              <a:solidFill>
                <a:schemeClr val="bg1"/>
              </a:solidFill>
              <a:latin typeface="Symbol" pitchFamily="18" charset="2"/>
            </a:rPr>
            <a:t>I</a:t>
          </a:r>
          <a:endParaRPr lang="en-US" dirty="0">
            <a:solidFill>
              <a:schemeClr val="bg1"/>
            </a:solidFill>
            <a:latin typeface="Symbol" pitchFamily="18" charset="2"/>
          </a:endParaRPr>
        </a:p>
      </dgm:t>
    </dgm:pt>
    <dgm:pt modelId="{33DCEB81-0DAC-4608-998F-5CBDE9A13B3D}" type="parTrans" cxnId="{ED92540B-F84B-46A1-9620-9D05F657D5BB}">
      <dgm:prSet/>
      <dgm:spPr/>
      <dgm:t>
        <a:bodyPr/>
        <a:lstStyle/>
        <a:p>
          <a:endParaRPr lang="en-US"/>
        </a:p>
      </dgm:t>
    </dgm:pt>
    <dgm:pt modelId="{74B36BCA-34F4-4B86-A8D0-72A34AA45306}" type="sibTrans" cxnId="{ED92540B-F84B-46A1-9620-9D05F657D5BB}">
      <dgm:prSet/>
      <dgm:spPr/>
      <dgm:t>
        <a:bodyPr/>
        <a:lstStyle/>
        <a:p>
          <a:endParaRPr lang="en-US"/>
        </a:p>
      </dgm:t>
    </dgm:pt>
    <dgm:pt modelId="{BAFE5FCB-409D-4EB6-A4D5-8A7EA4ACFCCD}">
      <dgm:prSet phldrT="[Text]"/>
      <dgm:spPr>
        <a:gradFill rotWithShape="0">
          <a:gsLst>
            <a:gs pos="0">
              <a:schemeClr val="accent6">
                <a:lumMod val="50000"/>
              </a:schemeClr>
            </a:gs>
            <a:gs pos="98000">
              <a:srgbClr val="C5D8E9"/>
            </a:gs>
          </a:gsLst>
        </a:gradFill>
      </dgm:spPr>
      <dgm:t>
        <a:bodyPr/>
        <a:lstStyle/>
        <a:p>
          <a:r>
            <a:rPr lang="en-US" dirty="0" smtClean="0">
              <a:solidFill>
                <a:schemeClr val="bg1"/>
              </a:solidFill>
              <a:latin typeface="Symbol" pitchFamily="18" charset="2"/>
            </a:rPr>
            <a:t>II</a:t>
          </a:r>
          <a:endParaRPr lang="en-US" dirty="0">
            <a:solidFill>
              <a:schemeClr val="bg1"/>
            </a:solidFill>
            <a:latin typeface="Symbol" pitchFamily="18" charset="2"/>
          </a:endParaRPr>
        </a:p>
      </dgm:t>
    </dgm:pt>
    <dgm:pt modelId="{DB61B0E6-AD77-4156-B815-31B054D8A19B}" type="parTrans" cxnId="{6F7F23DB-5F43-452E-B669-A4E0A41ED19A}">
      <dgm:prSet/>
      <dgm:spPr/>
      <dgm:t>
        <a:bodyPr/>
        <a:lstStyle/>
        <a:p>
          <a:endParaRPr lang="en-US"/>
        </a:p>
      </dgm:t>
    </dgm:pt>
    <dgm:pt modelId="{9BBF67E3-C361-4DE0-8B78-6B2578D5A9ED}" type="sibTrans" cxnId="{6F7F23DB-5F43-452E-B669-A4E0A41ED19A}">
      <dgm:prSet/>
      <dgm:spPr/>
      <dgm:t>
        <a:bodyPr/>
        <a:lstStyle/>
        <a:p>
          <a:endParaRPr lang="en-US"/>
        </a:p>
      </dgm:t>
    </dgm:pt>
    <dgm:pt modelId="{8E228A04-DB0C-4488-8A24-B8CA8751F985}">
      <dgm:prSet phldrT="[Text]"/>
      <dgm:spPr>
        <a:gradFill rotWithShape="0">
          <a:gsLst>
            <a:gs pos="0">
              <a:schemeClr val="accent6">
                <a:lumMod val="50000"/>
              </a:schemeClr>
            </a:gs>
            <a:gs pos="98000">
              <a:srgbClr val="C5D8E9"/>
            </a:gs>
          </a:gsLst>
          <a:lin ang="16200000" scaled="0"/>
        </a:gradFill>
      </dgm:spPr>
      <dgm:t>
        <a:bodyPr/>
        <a:lstStyle/>
        <a:p>
          <a:r>
            <a:rPr lang="en-US" baseline="0" dirty="0" smtClean="0">
              <a:solidFill>
                <a:schemeClr val="bg1"/>
              </a:solidFill>
              <a:latin typeface="Symbol" pitchFamily="18" charset="2"/>
            </a:rPr>
            <a:t>III</a:t>
          </a:r>
          <a:r>
            <a:rPr lang="en-US" dirty="0" smtClean="0">
              <a:solidFill>
                <a:schemeClr val="bg1"/>
              </a:solidFill>
            </a:rPr>
            <a:t> </a:t>
          </a:r>
          <a:endParaRPr lang="en-US" dirty="0">
            <a:solidFill>
              <a:schemeClr val="bg1"/>
            </a:solidFill>
          </a:endParaRPr>
        </a:p>
      </dgm:t>
    </dgm:pt>
    <dgm:pt modelId="{14A84CE3-6971-45B0-AC2C-08D99C6C7B54}" type="parTrans" cxnId="{E36BF0AE-7420-4BB8-8BA1-9B1CEAC36F33}">
      <dgm:prSet/>
      <dgm:spPr/>
      <dgm:t>
        <a:bodyPr/>
        <a:lstStyle/>
        <a:p>
          <a:endParaRPr lang="en-US"/>
        </a:p>
      </dgm:t>
    </dgm:pt>
    <dgm:pt modelId="{5EC0BD94-9707-4EEA-BE32-36805DC839BF}" type="sibTrans" cxnId="{E36BF0AE-7420-4BB8-8BA1-9B1CEAC36F33}">
      <dgm:prSet/>
      <dgm:spPr/>
      <dgm:t>
        <a:bodyPr/>
        <a:lstStyle/>
        <a:p>
          <a:endParaRPr lang="en-US"/>
        </a:p>
      </dgm:t>
    </dgm:pt>
    <dgm:pt modelId="{10E44023-CBFD-456B-83BC-4CA9541DDB58}" type="pres">
      <dgm:prSet presAssocID="{2572FD63-9B63-430A-A8F6-A89CB8AD660F}" presName="Name0" presStyleCnt="0">
        <dgm:presLayoutVars>
          <dgm:dir/>
          <dgm:animLvl val="lvl"/>
          <dgm:resizeHandles val="exact"/>
        </dgm:presLayoutVars>
      </dgm:prSet>
      <dgm:spPr/>
    </dgm:pt>
    <dgm:pt modelId="{56C0A619-A109-4981-B85D-606F96B5E5F7}" type="pres">
      <dgm:prSet presAssocID="{77865DC4-5EBD-4754-A978-D6B520844660}" presName="Name8" presStyleCnt="0"/>
      <dgm:spPr/>
    </dgm:pt>
    <dgm:pt modelId="{9EE3EC45-8BB8-4ED9-8DAA-9339F5CD1624}" type="pres">
      <dgm:prSet presAssocID="{77865DC4-5EBD-4754-A978-D6B520844660}" presName="level" presStyleLbl="node1" presStyleIdx="0" presStyleCnt="3">
        <dgm:presLayoutVars>
          <dgm:chMax val="1"/>
          <dgm:bulletEnabled val="1"/>
        </dgm:presLayoutVars>
      </dgm:prSet>
      <dgm:spPr/>
      <dgm:t>
        <a:bodyPr/>
        <a:lstStyle/>
        <a:p>
          <a:endParaRPr lang="en-US"/>
        </a:p>
      </dgm:t>
    </dgm:pt>
    <dgm:pt modelId="{707C9D65-47F1-403E-9A88-C26FBA1DE592}" type="pres">
      <dgm:prSet presAssocID="{77865DC4-5EBD-4754-A978-D6B520844660}" presName="levelTx" presStyleLbl="revTx" presStyleIdx="0" presStyleCnt="0">
        <dgm:presLayoutVars>
          <dgm:chMax val="1"/>
          <dgm:bulletEnabled val="1"/>
        </dgm:presLayoutVars>
      </dgm:prSet>
      <dgm:spPr/>
      <dgm:t>
        <a:bodyPr/>
        <a:lstStyle/>
        <a:p>
          <a:endParaRPr lang="en-US"/>
        </a:p>
      </dgm:t>
    </dgm:pt>
    <dgm:pt modelId="{C63F204D-DB2F-4BB8-BBD6-78288946FB31}" type="pres">
      <dgm:prSet presAssocID="{BAFE5FCB-409D-4EB6-A4D5-8A7EA4ACFCCD}" presName="Name8" presStyleCnt="0"/>
      <dgm:spPr/>
    </dgm:pt>
    <dgm:pt modelId="{6B5F2310-B346-4872-AD35-27C08777C64E}" type="pres">
      <dgm:prSet presAssocID="{BAFE5FCB-409D-4EB6-A4D5-8A7EA4ACFCCD}" presName="level" presStyleLbl="node1" presStyleIdx="1" presStyleCnt="3">
        <dgm:presLayoutVars>
          <dgm:chMax val="1"/>
          <dgm:bulletEnabled val="1"/>
        </dgm:presLayoutVars>
      </dgm:prSet>
      <dgm:spPr/>
      <dgm:t>
        <a:bodyPr/>
        <a:lstStyle/>
        <a:p>
          <a:endParaRPr lang="en-US"/>
        </a:p>
      </dgm:t>
    </dgm:pt>
    <dgm:pt modelId="{E5D70512-2355-4979-BEF5-164C11506322}" type="pres">
      <dgm:prSet presAssocID="{BAFE5FCB-409D-4EB6-A4D5-8A7EA4ACFCCD}" presName="levelTx" presStyleLbl="revTx" presStyleIdx="0" presStyleCnt="0">
        <dgm:presLayoutVars>
          <dgm:chMax val="1"/>
          <dgm:bulletEnabled val="1"/>
        </dgm:presLayoutVars>
      </dgm:prSet>
      <dgm:spPr/>
      <dgm:t>
        <a:bodyPr/>
        <a:lstStyle/>
        <a:p>
          <a:endParaRPr lang="en-US"/>
        </a:p>
      </dgm:t>
    </dgm:pt>
    <dgm:pt modelId="{B4AFF71C-7BAC-42CF-81F6-58F7083EF301}" type="pres">
      <dgm:prSet presAssocID="{8E228A04-DB0C-4488-8A24-B8CA8751F985}" presName="Name8" presStyleCnt="0"/>
      <dgm:spPr/>
    </dgm:pt>
    <dgm:pt modelId="{45754976-2C85-4945-A214-1C0FD0BBD9F9}" type="pres">
      <dgm:prSet presAssocID="{8E228A04-DB0C-4488-8A24-B8CA8751F985}" presName="level" presStyleLbl="node1" presStyleIdx="2" presStyleCnt="3" custLinFactNeighborX="27903" custLinFactNeighborY="18750">
        <dgm:presLayoutVars>
          <dgm:chMax val="1"/>
          <dgm:bulletEnabled val="1"/>
        </dgm:presLayoutVars>
      </dgm:prSet>
      <dgm:spPr/>
      <dgm:t>
        <a:bodyPr/>
        <a:lstStyle/>
        <a:p>
          <a:endParaRPr lang="en-US"/>
        </a:p>
      </dgm:t>
    </dgm:pt>
    <dgm:pt modelId="{79113BE4-D5D0-4700-AC08-44FD8053F723}" type="pres">
      <dgm:prSet presAssocID="{8E228A04-DB0C-4488-8A24-B8CA8751F985}" presName="levelTx" presStyleLbl="revTx" presStyleIdx="0" presStyleCnt="0">
        <dgm:presLayoutVars>
          <dgm:chMax val="1"/>
          <dgm:bulletEnabled val="1"/>
        </dgm:presLayoutVars>
      </dgm:prSet>
      <dgm:spPr/>
      <dgm:t>
        <a:bodyPr/>
        <a:lstStyle/>
        <a:p>
          <a:endParaRPr lang="en-US"/>
        </a:p>
      </dgm:t>
    </dgm:pt>
  </dgm:ptLst>
  <dgm:cxnLst>
    <dgm:cxn modelId="{0DFAD89B-C67C-4D65-BF9A-8392471D934D}" type="presOf" srcId="{BAFE5FCB-409D-4EB6-A4D5-8A7EA4ACFCCD}" destId="{6B5F2310-B346-4872-AD35-27C08777C64E}" srcOrd="0" destOrd="0" presId="urn:microsoft.com/office/officeart/2005/8/layout/pyramid1"/>
    <dgm:cxn modelId="{6F7F23DB-5F43-452E-B669-A4E0A41ED19A}" srcId="{2572FD63-9B63-430A-A8F6-A89CB8AD660F}" destId="{BAFE5FCB-409D-4EB6-A4D5-8A7EA4ACFCCD}" srcOrd="1" destOrd="0" parTransId="{DB61B0E6-AD77-4156-B815-31B054D8A19B}" sibTransId="{9BBF67E3-C361-4DE0-8B78-6B2578D5A9ED}"/>
    <dgm:cxn modelId="{B17A0E6E-4CBB-4C6B-9047-C4D0BCF799A5}" type="presOf" srcId="{8E228A04-DB0C-4488-8A24-B8CA8751F985}" destId="{45754976-2C85-4945-A214-1C0FD0BBD9F9}" srcOrd="0" destOrd="0" presId="urn:microsoft.com/office/officeart/2005/8/layout/pyramid1"/>
    <dgm:cxn modelId="{F97B3DF8-F4A7-4423-8026-AC24AFB77FE8}" type="presOf" srcId="{77865DC4-5EBD-4754-A978-D6B520844660}" destId="{707C9D65-47F1-403E-9A88-C26FBA1DE592}" srcOrd="1" destOrd="0" presId="urn:microsoft.com/office/officeart/2005/8/layout/pyramid1"/>
    <dgm:cxn modelId="{E36BF0AE-7420-4BB8-8BA1-9B1CEAC36F33}" srcId="{2572FD63-9B63-430A-A8F6-A89CB8AD660F}" destId="{8E228A04-DB0C-4488-8A24-B8CA8751F985}" srcOrd="2" destOrd="0" parTransId="{14A84CE3-6971-45B0-AC2C-08D99C6C7B54}" sibTransId="{5EC0BD94-9707-4EEA-BE32-36805DC839BF}"/>
    <dgm:cxn modelId="{92C3A5D0-7CCF-480B-AA94-CFFD94CC2082}" type="presOf" srcId="{BAFE5FCB-409D-4EB6-A4D5-8A7EA4ACFCCD}" destId="{E5D70512-2355-4979-BEF5-164C11506322}" srcOrd="1" destOrd="0" presId="urn:microsoft.com/office/officeart/2005/8/layout/pyramid1"/>
    <dgm:cxn modelId="{CA45E0A0-8300-4922-AD4C-0A0DB5DECD0E}" type="presOf" srcId="{8E228A04-DB0C-4488-8A24-B8CA8751F985}" destId="{79113BE4-D5D0-4700-AC08-44FD8053F723}" srcOrd="1" destOrd="0" presId="urn:microsoft.com/office/officeart/2005/8/layout/pyramid1"/>
    <dgm:cxn modelId="{B4A7922F-7CAB-4182-AD78-4C5008835641}" type="presOf" srcId="{77865DC4-5EBD-4754-A978-D6B520844660}" destId="{9EE3EC45-8BB8-4ED9-8DAA-9339F5CD1624}" srcOrd="0" destOrd="0" presId="urn:microsoft.com/office/officeart/2005/8/layout/pyramid1"/>
    <dgm:cxn modelId="{ED92540B-F84B-46A1-9620-9D05F657D5BB}" srcId="{2572FD63-9B63-430A-A8F6-A89CB8AD660F}" destId="{77865DC4-5EBD-4754-A978-D6B520844660}" srcOrd="0" destOrd="0" parTransId="{33DCEB81-0DAC-4608-998F-5CBDE9A13B3D}" sibTransId="{74B36BCA-34F4-4B86-A8D0-72A34AA45306}"/>
    <dgm:cxn modelId="{8026E2A9-4C63-4090-AC71-F7991BC00AD7}" type="presOf" srcId="{2572FD63-9B63-430A-A8F6-A89CB8AD660F}" destId="{10E44023-CBFD-456B-83BC-4CA9541DDB58}" srcOrd="0" destOrd="0" presId="urn:microsoft.com/office/officeart/2005/8/layout/pyramid1"/>
    <dgm:cxn modelId="{EC5231C9-3ED8-4969-8A56-9F998F0A6C1F}" type="presParOf" srcId="{10E44023-CBFD-456B-83BC-4CA9541DDB58}" destId="{56C0A619-A109-4981-B85D-606F96B5E5F7}" srcOrd="0" destOrd="0" presId="urn:microsoft.com/office/officeart/2005/8/layout/pyramid1"/>
    <dgm:cxn modelId="{F58E773B-E3C2-4FC3-A8C6-3F7F0CC12A68}" type="presParOf" srcId="{56C0A619-A109-4981-B85D-606F96B5E5F7}" destId="{9EE3EC45-8BB8-4ED9-8DAA-9339F5CD1624}" srcOrd="0" destOrd="0" presId="urn:microsoft.com/office/officeart/2005/8/layout/pyramid1"/>
    <dgm:cxn modelId="{6FF83470-883D-4C84-BAE2-101B4E3F1E64}" type="presParOf" srcId="{56C0A619-A109-4981-B85D-606F96B5E5F7}" destId="{707C9D65-47F1-403E-9A88-C26FBA1DE592}" srcOrd="1" destOrd="0" presId="urn:microsoft.com/office/officeart/2005/8/layout/pyramid1"/>
    <dgm:cxn modelId="{75D8A6C9-E35B-4DC5-99EA-A568943C702A}" type="presParOf" srcId="{10E44023-CBFD-456B-83BC-4CA9541DDB58}" destId="{C63F204D-DB2F-4BB8-BBD6-78288946FB31}" srcOrd="1" destOrd="0" presId="urn:microsoft.com/office/officeart/2005/8/layout/pyramid1"/>
    <dgm:cxn modelId="{11A8BEC9-B357-409D-AB30-2DE52E1AB3C5}" type="presParOf" srcId="{C63F204D-DB2F-4BB8-BBD6-78288946FB31}" destId="{6B5F2310-B346-4872-AD35-27C08777C64E}" srcOrd="0" destOrd="0" presId="urn:microsoft.com/office/officeart/2005/8/layout/pyramid1"/>
    <dgm:cxn modelId="{84B972DC-63A0-483A-BA29-5AC0F2A32041}" type="presParOf" srcId="{C63F204D-DB2F-4BB8-BBD6-78288946FB31}" destId="{E5D70512-2355-4979-BEF5-164C11506322}" srcOrd="1" destOrd="0" presId="urn:microsoft.com/office/officeart/2005/8/layout/pyramid1"/>
    <dgm:cxn modelId="{9E2B777C-51DD-4932-8AD9-F19A88A2CCDA}" type="presParOf" srcId="{10E44023-CBFD-456B-83BC-4CA9541DDB58}" destId="{B4AFF71C-7BAC-42CF-81F6-58F7083EF301}" srcOrd="2" destOrd="0" presId="urn:microsoft.com/office/officeart/2005/8/layout/pyramid1"/>
    <dgm:cxn modelId="{C6ED77F2-82A8-41EF-AAE2-E1BABCBBEF79}" type="presParOf" srcId="{B4AFF71C-7BAC-42CF-81F6-58F7083EF301}" destId="{45754976-2C85-4945-A214-1C0FD0BBD9F9}" srcOrd="0" destOrd="0" presId="urn:microsoft.com/office/officeart/2005/8/layout/pyramid1"/>
    <dgm:cxn modelId="{5A94778D-F70A-490A-AECB-8F4890C3A76E}" type="presParOf" srcId="{B4AFF71C-7BAC-42CF-81F6-58F7083EF301}" destId="{79113BE4-D5D0-4700-AC08-44FD8053F723}"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16425"/>
            <a:ext cx="5143500" cy="4178300"/>
          </a:xfrm>
          <a:prstGeom prst="rect">
            <a:avLst/>
          </a:prstGeom>
          <a:noFill/>
          <a:ln w="12700">
            <a:noFill/>
            <a:miter lim="800000"/>
            <a:headEnd/>
            <a:tailEnd/>
          </a:ln>
        </p:spPr>
        <p:txBody>
          <a:bodyPr vert="horz" wrap="square" lIns="92041" tIns="45216" rIns="92041" bIns="452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5" name="Rectangle 3"/>
          <p:cNvSpPr>
            <a:spLocks noGrp="1" noRot="1" noChangeAspect="1" noChangeArrowheads="1" noTextEdit="1"/>
          </p:cNvSpPr>
          <p:nvPr>
            <p:ph type="sldImg" idx="2"/>
          </p:nvPr>
        </p:nvSpPr>
        <p:spPr bwMode="auto">
          <a:xfrm>
            <a:off x="1651000" y="1047750"/>
            <a:ext cx="3713163" cy="278447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F9933F03-AEBA-4B77-8FD5-8CC943DB57B1}" type="slidenum">
              <a:rPr lang="en-US"/>
              <a:pPr/>
              <a:t>1</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53785282-51EC-472E-8261-9E01E02DDC32}" type="slidenum">
              <a:rPr lang="en-US"/>
              <a:pPr/>
              <a:t>15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970634" y="8830621"/>
            <a:ext cx="3038161" cy="464180"/>
          </a:xfrm>
          <a:prstGeom prst="rect">
            <a:avLst/>
          </a:prstGeom>
          <a:noFill/>
        </p:spPr>
        <p:txBody>
          <a:bodyPr lIns="92300" tIns="46150" rIns="92300" bIns="46150"/>
          <a:lstStyle/>
          <a:p>
            <a:fld id="{8DE8FBF6-B951-49CD-969F-E401B82F1800}" type="slidenum">
              <a:rPr lang="en-US"/>
              <a:pPr/>
              <a:t>16</a:t>
            </a:fld>
            <a:endParaRPr lang="en-US"/>
          </a:p>
        </p:txBody>
      </p:sp>
      <p:sp>
        <p:nvSpPr>
          <p:cNvPr id="54275" name="Rectangle 2"/>
          <p:cNvSpPr>
            <a:spLocks noGrp="1" noRot="1" noChangeAspect="1" noChangeArrowheads="1" noTextEdit="1"/>
          </p:cNvSpPr>
          <p:nvPr>
            <p:ph type="sldImg"/>
          </p:nvPr>
        </p:nvSpPr>
        <p:spPr>
          <a:xfrm>
            <a:off x="1651000" y="1046163"/>
            <a:ext cx="3716338" cy="2787650"/>
          </a:xfrm>
          <a:ln/>
        </p:spPr>
      </p:sp>
      <p:sp>
        <p:nvSpPr>
          <p:cNvPr id="54276" name="Rectangle 3"/>
          <p:cNvSpPr>
            <a:spLocks noGrp="1" noChangeArrowheads="1"/>
          </p:cNvSpPr>
          <p:nvPr>
            <p:ph type="body" idx="1"/>
          </p:nvPr>
        </p:nvSpPr>
        <p:spPr>
          <a:xfrm>
            <a:off x="932474" y="4416111"/>
            <a:ext cx="5145454" cy="4179218"/>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B4BA4A69-BBD3-4E67-9A16-5B21DD6B000F}" type="slidenum">
              <a:rPr lang="en-US"/>
              <a:pPr/>
              <a:t>17</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CE2ECD38-858C-4D82-8AB5-7B940EAB1B31}" type="slidenum">
              <a:rPr lang="en-US"/>
              <a:pPr/>
              <a:t>18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pPr eaLnBrk="1" hangingPunct="1"/>
            <a:r>
              <a:rPr lang="en-US" dirty="0" smtClean="0"/>
              <a:t>Check if </a:t>
            </a:r>
            <a:r>
              <a:rPr lang="en-US" dirty="0" err="1" smtClean="0"/>
              <a:t>siemens</a:t>
            </a:r>
            <a:r>
              <a:rPr lang="en-US" dirty="0" smtClean="0"/>
              <a:t> ct</a:t>
            </a:r>
            <a:r>
              <a:rPr lang="en-US" baseline="0" dirty="0" smtClean="0"/>
              <a:t> </a:t>
            </a:r>
            <a:r>
              <a:rPr lang="en-US" baseline="0" dirty="0" err="1" smtClean="0"/>
              <a:t>sens</a:t>
            </a:r>
            <a:r>
              <a:rPr lang="en-US" baseline="0" dirty="0" smtClean="0"/>
              <a:t> is in report, reflect here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970634" y="8830621"/>
            <a:ext cx="3038161" cy="464180"/>
          </a:xfrm>
          <a:prstGeom prst="rect">
            <a:avLst/>
          </a:prstGeom>
          <a:noFill/>
        </p:spPr>
        <p:txBody>
          <a:bodyPr lIns="92300" tIns="46150" rIns="92300" bIns="46150"/>
          <a:lstStyle/>
          <a:p>
            <a:fld id="{BDDC35B6-C341-4802-8D2D-B3C035E2443E}" type="slidenum">
              <a:rPr lang="en-US"/>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652588" y="1047750"/>
            <a:ext cx="3713162" cy="2784475"/>
          </a:xfrm>
          <a:ln/>
        </p:spPr>
      </p:sp>
      <p:sp>
        <p:nvSpPr>
          <p:cNvPr id="72706"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1" name="Rectangle 2"/>
          <p:cNvSpPr>
            <a:spLocks noGrp="1" noRot="1" noChangeAspect="1" noChangeArrowheads="1" noTextEdit="1"/>
          </p:cNvSpPr>
          <p:nvPr>
            <p:ph type="sldImg"/>
          </p:nvPr>
        </p:nvSpPr>
        <p:spPr>
          <a:xfrm>
            <a:off x="1654175" y="1047750"/>
            <a:ext cx="3714750" cy="2786063"/>
          </a:xfrm>
          <a:ln/>
        </p:spPr>
      </p:sp>
      <p:sp>
        <p:nvSpPr>
          <p:cNvPr id="839682" name="Rectangle 3"/>
          <p:cNvSpPr>
            <a:spLocks noGrp="1" noChangeArrowheads="1"/>
          </p:cNvSpPr>
          <p:nvPr>
            <p:ph type="body" idx="1"/>
          </p:nvPr>
        </p:nvSpPr>
        <p:spPr>
          <a:xfrm>
            <a:off x="933450" y="4416425"/>
            <a:ext cx="5143500" cy="4176713"/>
          </a:xfrm>
          <a:noFill/>
          <a:ln w="9525"/>
        </p:spPr>
        <p:txBody>
          <a:bodyPr/>
          <a:lstStyle/>
          <a:p>
            <a:pPr marL="228600" indent="-22860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7" name="Rectangle 2"/>
          <p:cNvSpPr>
            <a:spLocks noGrp="1" noRot="1" noChangeAspect="1" noChangeArrowheads="1" noTextEdit="1"/>
          </p:cNvSpPr>
          <p:nvPr>
            <p:ph type="sldImg"/>
          </p:nvPr>
        </p:nvSpPr>
        <p:spPr>
          <a:xfrm>
            <a:off x="1654175" y="1047750"/>
            <a:ext cx="3714750" cy="2786063"/>
          </a:xfrm>
          <a:ln/>
        </p:spPr>
      </p:sp>
      <p:sp>
        <p:nvSpPr>
          <p:cNvPr id="854018" name="Rectangle 3"/>
          <p:cNvSpPr>
            <a:spLocks noGrp="1" noChangeArrowheads="1"/>
          </p:cNvSpPr>
          <p:nvPr>
            <p:ph type="body" idx="1"/>
          </p:nvPr>
        </p:nvSpPr>
        <p:spPr>
          <a:xfrm>
            <a:off x="933450" y="4416425"/>
            <a:ext cx="5143500" cy="4176713"/>
          </a:xfrm>
          <a:noFill/>
          <a:ln w="9525"/>
        </p:spPr>
        <p:txBody>
          <a:bodyPr/>
          <a:lstStyle/>
          <a:p>
            <a:pPr marL="228600" indent="-228600"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5" name="Rectangle 2"/>
          <p:cNvSpPr>
            <a:spLocks noGrp="1" noRot="1" noChangeAspect="1" noChangeArrowheads="1" noTextEdit="1"/>
          </p:cNvSpPr>
          <p:nvPr>
            <p:ph type="sldImg"/>
          </p:nvPr>
        </p:nvSpPr>
        <p:spPr>
          <a:xfrm>
            <a:off x="1181100" y="696913"/>
            <a:ext cx="4648200" cy="3486150"/>
          </a:xfrm>
          <a:ln/>
        </p:spPr>
      </p:sp>
      <p:sp>
        <p:nvSpPr>
          <p:cNvPr id="856066" name="Rectangle 3"/>
          <p:cNvSpPr>
            <a:spLocks noGrp="1" noChangeArrowheads="1"/>
          </p:cNvSpPr>
          <p:nvPr>
            <p:ph type="body" idx="1"/>
          </p:nvPr>
        </p:nvSpPr>
        <p:spPr>
          <a:xfrm>
            <a:off x="701675" y="4416425"/>
            <a:ext cx="5607050" cy="4183063"/>
          </a:xfrm>
          <a:noFill/>
          <a:ln w="9525"/>
        </p:spPr>
        <p:txBody>
          <a:bodyPr/>
          <a:lstStyle/>
          <a:p>
            <a:pPr marL="115888" indent="-115888">
              <a:spcBef>
                <a:spcPct val="50000"/>
              </a:spcBef>
            </a:pPr>
            <a:r>
              <a:rPr lang="en-US" sz="1200" i="0" baseline="30000" dirty="0" smtClean="0">
                <a:solidFill>
                  <a:schemeClr val="tx1"/>
                </a:solidFill>
              </a:rPr>
              <a:t>1</a:t>
            </a:r>
            <a:r>
              <a:rPr lang="en-US" sz="1200" i="0" dirty="0" smtClean="0">
                <a:solidFill>
                  <a:schemeClr val="tx1"/>
                </a:solidFill>
              </a:rPr>
              <a:t> Recovered from Heat Integration</a:t>
            </a:r>
          </a:p>
          <a:p>
            <a:pPr marL="115888" indent="-115888">
              <a:spcBef>
                <a:spcPct val="50000"/>
              </a:spcBef>
            </a:pPr>
            <a:r>
              <a:rPr lang="en-US" sz="1200" i="0" dirty="0" smtClean="0">
                <a:solidFill>
                  <a:schemeClr val="tx1"/>
                </a:solidFill>
              </a:rPr>
              <a:t>Shift</a:t>
            </a:r>
            <a:r>
              <a:rPr lang="en-US" sz="1200" i="0" baseline="0" dirty="0" smtClean="0">
                <a:solidFill>
                  <a:schemeClr val="tx1"/>
                </a:solidFill>
              </a:rPr>
              <a:t> steam generated from </a:t>
            </a:r>
            <a:r>
              <a:rPr lang="en-US" sz="1200" i="0" baseline="0" dirty="0" err="1" smtClean="0">
                <a:solidFill>
                  <a:schemeClr val="tx1"/>
                </a:solidFill>
              </a:rPr>
              <a:t>syngas</a:t>
            </a:r>
            <a:r>
              <a:rPr lang="en-US" sz="1200" i="0" baseline="0" dirty="0" smtClean="0">
                <a:solidFill>
                  <a:schemeClr val="tx1"/>
                </a:solidFill>
              </a:rPr>
              <a:t> cooling, etc. heat recovery – not necessarily from ST extraction; ratio to main steam as an indicator</a:t>
            </a:r>
            <a:endParaRPr lang="en-US" sz="1200" i="0" dirty="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5" name="Rectangle 2"/>
          <p:cNvSpPr>
            <a:spLocks noGrp="1" noRot="1" noChangeAspect="1" noChangeArrowheads="1" noTextEdit="1"/>
          </p:cNvSpPr>
          <p:nvPr>
            <p:ph type="sldImg"/>
          </p:nvPr>
        </p:nvSpPr>
        <p:spPr>
          <a:xfrm>
            <a:off x="1654175" y="1047750"/>
            <a:ext cx="3714750" cy="2786063"/>
          </a:xfrm>
          <a:ln/>
        </p:spPr>
      </p:sp>
      <p:sp>
        <p:nvSpPr>
          <p:cNvPr id="866306" name="Rectangle 3"/>
          <p:cNvSpPr>
            <a:spLocks noGrp="1" noChangeArrowheads="1"/>
          </p:cNvSpPr>
          <p:nvPr>
            <p:ph type="body" idx="1"/>
          </p:nvPr>
        </p:nvSpPr>
        <p:spPr>
          <a:xfrm>
            <a:off x="933450" y="4416425"/>
            <a:ext cx="5143500" cy="4176713"/>
          </a:xfrm>
          <a:noFill/>
          <a:ln w="9525"/>
        </p:spPr>
        <p:txBody>
          <a:bodyPr/>
          <a:lstStyle/>
          <a:p>
            <a:pPr marL="228600" indent="-228600">
              <a:spcBef>
                <a:spcPct val="5000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xfrm>
            <a:off x="3970634" y="8830621"/>
            <a:ext cx="3038161" cy="464180"/>
          </a:xfrm>
          <a:prstGeom prst="rect">
            <a:avLst/>
          </a:prstGeom>
          <a:noFill/>
        </p:spPr>
        <p:txBody>
          <a:bodyPr lIns="92300" tIns="46150" rIns="92300" bIns="46150"/>
          <a:lstStyle/>
          <a:p>
            <a:fld id="{FBA05085-D4FF-4E92-84A3-9EA8EB1F2621}" type="slidenum">
              <a:rPr lang="en-US"/>
              <a:pPr/>
              <a:t>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69" name="Rectangle 2"/>
          <p:cNvSpPr>
            <a:spLocks noGrp="1" noRot="1" noChangeAspect="1" noChangeArrowheads="1" noTextEdit="1"/>
          </p:cNvSpPr>
          <p:nvPr>
            <p:ph type="sldImg"/>
          </p:nvPr>
        </p:nvSpPr>
        <p:spPr>
          <a:xfrm>
            <a:off x="1654175" y="1047750"/>
            <a:ext cx="3714750" cy="2786063"/>
          </a:xfrm>
          <a:ln/>
        </p:spPr>
      </p:sp>
      <p:sp>
        <p:nvSpPr>
          <p:cNvPr id="928770" name="Rectangle 3"/>
          <p:cNvSpPr>
            <a:spLocks noGrp="1" noChangeArrowheads="1"/>
          </p:cNvSpPr>
          <p:nvPr>
            <p:ph type="body" idx="1"/>
          </p:nvPr>
        </p:nvSpPr>
        <p:spPr>
          <a:xfrm>
            <a:off x="933450" y="4416425"/>
            <a:ext cx="5143500" cy="4176713"/>
          </a:xfrm>
          <a:noFill/>
          <a:ln w="9525"/>
        </p:spPr>
        <p:txBody>
          <a:bodyPr/>
          <a:lstStyle/>
          <a:p>
            <a:pPr marL="228600" indent="-228600">
              <a:spcBef>
                <a:spcPct val="5000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7" name="Rectangle 7"/>
          <p:cNvSpPr>
            <a:spLocks noGrp="1" noChangeArrowheads="1"/>
          </p:cNvSpPr>
          <p:nvPr>
            <p:ph type="sldNum" sz="quarter" idx="4294967295"/>
          </p:nvPr>
        </p:nvSpPr>
        <p:spPr bwMode="auto">
          <a:xfrm>
            <a:off x="3970338" y="8831263"/>
            <a:ext cx="3038475" cy="463550"/>
          </a:xfrm>
          <a:prstGeom prst="rect">
            <a:avLst/>
          </a:prstGeom>
          <a:noFill/>
          <a:ln>
            <a:miter lim="800000"/>
            <a:headEnd/>
            <a:tailEnd/>
          </a:ln>
        </p:spPr>
        <p:txBody>
          <a:bodyPr lIns="92300" tIns="46150" rIns="92300" bIns="46150"/>
          <a:lstStyle/>
          <a:p>
            <a:fld id="{AF884FE3-37E4-4591-8F13-75645CA331E7}" type="slidenum">
              <a:rPr lang="en-US"/>
              <a:pPr/>
              <a:t>27</a:t>
            </a:fld>
            <a:endParaRPr lang="en-US"/>
          </a:p>
        </p:txBody>
      </p:sp>
      <p:sp>
        <p:nvSpPr>
          <p:cNvPr id="930818" name="Rectangle 2"/>
          <p:cNvSpPr>
            <a:spLocks noGrp="1" noRot="1" noChangeAspect="1" noChangeArrowheads="1" noTextEdit="1"/>
          </p:cNvSpPr>
          <p:nvPr>
            <p:ph type="sldImg"/>
          </p:nvPr>
        </p:nvSpPr>
        <p:spPr>
          <a:xfrm>
            <a:off x="1654175" y="1047750"/>
            <a:ext cx="3714750" cy="2786063"/>
          </a:xfrm>
          <a:solidFill>
            <a:srgbClr val="FFFFFF"/>
          </a:solidFill>
          <a:ln/>
        </p:spPr>
      </p:sp>
      <p:sp>
        <p:nvSpPr>
          <p:cNvPr id="930819" name="Rectangle 3"/>
          <p:cNvSpPr>
            <a:spLocks noGrp="1" noChangeArrowheads="1"/>
          </p:cNvSpPr>
          <p:nvPr>
            <p:ph type="body" idx="1"/>
          </p:nvPr>
        </p:nvSpPr>
        <p:spPr>
          <a:xfrm>
            <a:off x="933450" y="4416425"/>
            <a:ext cx="5143500" cy="4176713"/>
          </a:xfrm>
          <a:solidFill>
            <a:srgbClr val="FFFFFF"/>
          </a:solidFill>
          <a:ln>
            <a:solidFill>
              <a:srgbClr val="000000"/>
            </a:solidFill>
          </a:ln>
        </p:spPr>
        <p:txBody>
          <a:bodyPr/>
          <a:lstStyle/>
          <a:p>
            <a:pPr marL="230188" indent="-230188">
              <a:spcBef>
                <a:spcPct val="50000"/>
              </a:spcBef>
            </a:pPr>
            <a:r>
              <a:rPr lang="en-US" b="1" smtClean="0">
                <a:solidFill>
                  <a:schemeClr val="tx2"/>
                </a:solidFill>
              </a:rPr>
              <a:t>Challenge:  Large volume of dilute flue gas (12.8 Mol % CO2) containing low levels of SO2, NOx and Particulates.  </a:t>
            </a:r>
          </a:p>
          <a:p>
            <a:pPr marL="230188" indent="-230188" eaLnBrk="1" hangingPunct="1"/>
            <a:r>
              <a:rPr lang="en-US" smtClean="0"/>
              <a:t>Sox control to 10 ppm for CO2 Capture Cases (Uses a polishing unit)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hangingPunct="0"/>
            <a:r>
              <a:rPr lang="en-US" sz="1200" kern="1200" dirty="0" smtClean="0">
                <a:solidFill>
                  <a:schemeClr val="tx1"/>
                </a:solidFill>
                <a:latin typeface="Times New Roman" pitchFamily="18" charset="0"/>
                <a:ea typeface="+mn-ea"/>
                <a:cs typeface="+mn-cs"/>
              </a:rPr>
              <a:t>The NGCC with no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has the highest net efficiency of the technologies modeled in this study with an efficiency of 50.6 percent at the North Dakota site, slightly higher than the 50.5 percent efficiency at the higher elevation Montana site.</a:t>
            </a:r>
          </a:p>
          <a:p>
            <a:pPr hangingPunct="0"/>
            <a:endParaRPr lang="en-US" sz="1200" kern="1200" dirty="0" smtClean="0">
              <a:solidFill>
                <a:schemeClr val="tx1"/>
              </a:solidFill>
              <a:latin typeface="Times New Roman" pitchFamily="18" charset="0"/>
              <a:ea typeface="+mn-ea"/>
              <a:cs typeface="+mn-cs"/>
            </a:endParaRPr>
          </a:p>
          <a:p>
            <a:pPr hangingPunct="0"/>
            <a:r>
              <a:rPr lang="en-US" sz="1200" kern="1200" dirty="0" smtClean="0">
                <a:solidFill>
                  <a:schemeClr val="tx1"/>
                </a:solidFill>
                <a:latin typeface="Times New Roman" pitchFamily="18" charset="0"/>
                <a:ea typeface="+mn-ea"/>
                <a:cs typeface="+mn-cs"/>
              </a:rPr>
              <a:t>The NGCC cases with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results in the highest efficiency (43.0 percent for MT site, 42.9 percent for ND site) among all of the capture technologies.</a:t>
            </a:r>
          </a:p>
          <a:p>
            <a:pPr hangingPunct="0"/>
            <a:endParaRPr lang="en-US" sz="1200" kern="1200" dirty="0" smtClean="0">
              <a:solidFill>
                <a:schemeClr val="tx1"/>
              </a:solidFill>
              <a:latin typeface="Times New Roman" pitchFamily="18" charset="0"/>
              <a:ea typeface="+mn-ea"/>
              <a:cs typeface="+mn-cs"/>
            </a:endParaRPr>
          </a:p>
          <a:p>
            <a:pPr hangingPunct="0"/>
            <a:r>
              <a:rPr lang="en-US" sz="1200" kern="1200" dirty="0" smtClean="0">
                <a:solidFill>
                  <a:schemeClr val="tx1"/>
                </a:solidFill>
                <a:latin typeface="Times New Roman" pitchFamily="18" charset="0"/>
                <a:ea typeface="+mn-ea"/>
                <a:cs typeface="+mn-cs"/>
              </a:rPr>
              <a:t>The trend for energy efficiency among the IGCC non-capture cases at the MT site is as follows: the dry-fed Shell gasifier (42.0 percent), the lower temperature dry fed TRIG gasifier (39.9 percent), the dry-fed Siemens gasifier without high temperature syngas coolers (37.9 percent), and the slurry-fed, two-stage </a:t>
            </a:r>
            <a:r>
              <a:rPr lang="en-US" sz="1200" kern="1200" dirty="0" err="1" smtClean="0">
                <a:solidFill>
                  <a:schemeClr val="tx1"/>
                </a:solidFill>
                <a:latin typeface="Times New Roman" pitchFamily="18" charset="0"/>
                <a:ea typeface="+mn-ea"/>
                <a:cs typeface="+mn-cs"/>
              </a:rPr>
              <a:t>CoP</a:t>
            </a:r>
            <a:r>
              <a:rPr lang="en-US" sz="1200" kern="1200" dirty="0" smtClean="0">
                <a:solidFill>
                  <a:schemeClr val="tx1"/>
                </a:solidFill>
                <a:latin typeface="Times New Roman" pitchFamily="18" charset="0"/>
                <a:ea typeface="+mn-ea"/>
                <a:cs typeface="+mn-cs"/>
              </a:rPr>
              <a:t> gasifier (36.7 percent).</a:t>
            </a:r>
          </a:p>
          <a:p>
            <a:pPr hangingPunct="0"/>
            <a:endParaRPr lang="en-US" sz="1200" kern="1200" dirty="0" smtClean="0">
              <a:solidFill>
                <a:schemeClr val="tx1"/>
              </a:solidFill>
              <a:latin typeface="Times New Roman" pitchFamily="18" charset="0"/>
              <a:ea typeface="+mn-ea"/>
              <a:cs typeface="+mn-cs"/>
            </a:endParaRPr>
          </a:p>
          <a:p>
            <a:pPr hangingPunct="0"/>
            <a:r>
              <a:rPr lang="en-US" sz="1200" kern="1200" dirty="0" smtClean="0">
                <a:solidFill>
                  <a:schemeClr val="tx1"/>
                </a:solidFill>
                <a:latin typeface="Times New Roman" pitchFamily="18" charset="0"/>
                <a:ea typeface="+mn-ea"/>
                <a:cs typeface="+mn-cs"/>
              </a:rPr>
              <a:t>When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is added to the IGCC cases, the efficiency of the different configurations begin to converge, as a larger portion of the auxiliaries is used for the common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and compression processes.  The gasifier attributes that contribute to a high efficiency, such as dry feed or high temperature heat recovery with no quench, are negated by the need for shift steam in capture cases.  The Montana site cases range from 30.4 percent for </a:t>
            </a:r>
            <a:r>
              <a:rPr lang="en-US" sz="1200" kern="1200" dirty="0" err="1" smtClean="0">
                <a:solidFill>
                  <a:schemeClr val="tx1"/>
                </a:solidFill>
                <a:latin typeface="Times New Roman" pitchFamily="18" charset="0"/>
                <a:ea typeface="+mn-ea"/>
                <a:cs typeface="+mn-cs"/>
              </a:rPr>
              <a:t>CoP</a:t>
            </a:r>
            <a:r>
              <a:rPr lang="en-US" sz="1200" kern="1200" dirty="0" smtClean="0">
                <a:solidFill>
                  <a:schemeClr val="tx1"/>
                </a:solidFill>
                <a:latin typeface="Times New Roman" pitchFamily="18" charset="0"/>
                <a:ea typeface="+mn-ea"/>
                <a:cs typeface="+mn-cs"/>
              </a:rPr>
              <a:t> to 32.1 percent for Shell, with TRIG at 31.8 percent and Siemens at 30.6 percent overall net plant efficiency.</a:t>
            </a:r>
          </a:p>
          <a:p>
            <a:pPr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SC PC without CO</a:t>
            </a:r>
            <a:r>
              <a:rPr lang="en-US" sz="1200" kern="1200" baseline="-25000" dirty="0" smtClean="0">
                <a:solidFill>
                  <a:schemeClr val="tx1"/>
                </a:solidFill>
                <a:latin typeface="Times New Roman" pitchFamily="18" charset="0"/>
                <a:ea typeface="+mn-ea"/>
                <a:cs typeface="+mn-cs"/>
              </a:rPr>
              <a:t>2 </a:t>
            </a:r>
            <a:r>
              <a:rPr lang="en-US" sz="1200" kern="1200" dirty="0" smtClean="0">
                <a:solidFill>
                  <a:schemeClr val="tx1"/>
                </a:solidFill>
                <a:latin typeface="Times New Roman" pitchFamily="18" charset="0"/>
                <a:ea typeface="+mn-ea"/>
                <a:cs typeface="+mn-cs"/>
              </a:rPr>
              <a:t>capture has an efficiency of 38.7 and 37.5 percent for the Montana and North Dakota cases, respectively.  CFB with similar steam conditions follow the same trends, but are slightly more efficient at 38.9 and 38.0 percent efficiency, respectively.  As steam conditions become more aggressive, the USC PC cases have even higher efficiencies of 39.9 and 38.8 percent, respectively.</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relative efficiency penalty for adding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to the IGCC cases is 21.2 percent on average, the relative penalty for combustion cases is 30.3 percent, and the relative penalty for NGCC is 15.1 percent.</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addition of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to the combustion cases has the highest relative efficiency penalties out of all the cases studied.  This is primarily because the low partial pressure of CO</a:t>
            </a:r>
            <a:r>
              <a:rPr lang="en-US" sz="1200" kern="1200" baseline="-25000" dirty="0" smtClean="0">
                <a:solidFill>
                  <a:schemeClr val="tx1"/>
                </a:solidFill>
                <a:latin typeface="Times New Roman" pitchFamily="18" charset="0"/>
                <a:ea typeface="+mn-ea"/>
                <a:cs typeface="+mn-cs"/>
              </a:rPr>
              <a:t>2 </a:t>
            </a:r>
            <a:r>
              <a:rPr lang="en-US" sz="1200" kern="1200" dirty="0" smtClean="0">
                <a:solidFill>
                  <a:schemeClr val="tx1"/>
                </a:solidFill>
                <a:latin typeface="Times New Roman" pitchFamily="18" charset="0"/>
                <a:ea typeface="+mn-ea"/>
                <a:cs typeface="+mn-cs"/>
              </a:rPr>
              <a:t>in the flue gas (FG) from a combustion plant requires a chemical absorption process rather than physical absorption.  For chemical absorption processes, the regeneration requirements are more energy intensive.  The relative efficiency impact on a NGCC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configuration is less because of the lower carbon intensity of natural gas relative to coal, which more than offsets the reduced driving force for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seapartion</a:t>
            </a:r>
            <a:r>
              <a:rPr lang="en-US" sz="1200" kern="1200" dirty="0" smtClean="0">
                <a:solidFill>
                  <a:schemeClr val="tx1"/>
                </a:solidFill>
                <a:latin typeface="Times New Roman" pitchFamily="18" charset="0"/>
                <a:ea typeface="+mn-ea"/>
                <a:cs typeface="+mn-cs"/>
              </a:rPr>
              <a:t> due to the lower partial pressure of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in the flue gas.</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North Dakota site lignite IGCC cases have slightly lower efficiency than the MT (PRB) site counterparts, mainly due to the lower rank coal.  The non-capture Shell case decreases from 42.0 to 41.8 percent efficiency, and the Siemens case decreases from 37.9 to 37.6 percent efficiency.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Shell case decreases from 32.1 to 31.7 percent efficiency, and the Siemens case decreases from 30.6 to 30.0 percent efficiency.</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latin typeface="Times New Roman" pitchFamily="18" charset="0"/>
                <a:ea typeface="+mn-ea"/>
                <a:cs typeface="+mn-cs"/>
              </a:rPr>
              <a:t>Among the non-capture cases at the Montana site, NGCC has the lowest TOC at $817/kW followed by the combustion cases with an average cost of $2,352/kW and IGCC with an average cost of $2,935/kW.  At the North Dakota site, NGCC has the lowest TOC at $782/kW (which is lower than at the Montana site due to increased output) followed by PC with an average cost of $2,536/kW and IGCC with an average cost of $3,166/kW, using the lower rank coal.</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Among the capture cases at the Montana site, NGCC has the lowest TOC of $1,607kW followed by PC with an average cost of $4,018/kW and IGCC with an average cost of $4,028/kW.  At the North Dakota site, NGCC again has the lowest TOC, $1,548/kW, followed by PC with an average cost of $4,340/kW and IGCC with an average cost of $4,404/kW.</a:t>
            </a:r>
          </a:p>
          <a:p>
            <a:pPr lvl="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average non-capture IGCC cost is 25 percent greater than the average PC cost.  The process contingency for the IGCC non-capture cases ranges from $56-83/kW, while there is minimal process contingency for the SC PC and NGCC non-capture cases.  The differential between IGCC and PC is reduced to 22 percent when the IGCC process contingency is eliminated.</a:t>
            </a:r>
          </a:p>
          <a:p>
            <a:pPr lvl="0" hangingPunct="0"/>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average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IGCC cost is roughly equivalent to or slightly greater than the average PC cost.  The process contingencies are universally higher for the more complex, less commercially mature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processes and plant configurations: the IGCC capture cases process contingency ranges from $135-164/kW, the PC cases from $107-154/kW, CFB cases $233-251/kW, and $168-174/kW for the NGCC cases.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hangingPunct="0"/>
            <a:r>
              <a:rPr lang="en-US" sz="1200" kern="1200" dirty="0" smtClean="0">
                <a:solidFill>
                  <a:schemeClr val="tx1"/>
                </a:solidFill>
                <a:latin typeface="Times New Roman" pitchFamily="18" charset="0"/>
                <a:ea typeface="+mn-ea"/>
                <a:cs typeface="+mn-cs"/>
              </a:rPr>
              <a:t>In non-capture cases, at the Montana site, the combustion cases have the lowest COE (average 60.5 mills/kWh), followed by NGCC (64.4 mills/kWh) and IGCC (average 80.8 mills/kWh).  At the North Dakota site, the SC PC plant has the lowest COE (61.5 mills/kWh, all combustion cases average 64.7 mills/kWh), followed by NGCC (63.6 mills/kWh) and IGCC (average 85.4 mills/kWh).</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In capture cases, at the Montana site, NGCC plants have the lowest COE (92.9 mills/kWh), followed by the combustion cases (average 107.7 mills/kWh) and IGCC (average 114.7 mills/kWh), although the TRIG case (105.2 mills/kWh), with an 83%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efficiency, is less expensive than the PC technologies.  At the North Dakota site, NGCC plants have the lowest COE (91.4 mills/kWh), followed by the combustion cases (average 115.6 mills/kWh) and IGCC (average 122.8 mills/kWh).</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capital cost component of COE is between 61 and 66 percent in all IGCC and PC cases.  It represents only 18 percent of COE in the NGCC non-capture cases and 26 percent in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cases mainly because NGCC cases use a cleaner and less carbon intensive but more expensive fuel.</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fuel component of COE ranges from 7-14 percent for the PC and IGCC cases.  The fuel component is 75 percent of the total in the NGCC non-capture cases and 61 percent in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cases.</a:t>
            </a:r>
          </a:p>
          <a:p>
            <a:r>
              <a:rPr lang="en-US" sz="1200" kern="1200" dirty="0" smtClean="0">
                <a:solidFill>
                  <a:schemeClr val="tx1"/>
                </a:solidFill>
                <a:latin typeface="Times New Roman" pitchFamily="18" charset="0"/>
                <a:ea typeface="+mn-ea"/>
                <a:cs typeface="+mn-cs"/>
              </a:rPr>
              <a:t>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TS&amp;M is estimated to add 3 to 6 mills/kWh to the COE, which is less than 6 percent of the total for all capture cases.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3970634" y="8830621"/>
            <a:ext cx="3038161" cy="464180"/>
          </a:xfrm>
          <a:prstGeom prst="rect">
            <a:avLst/>
          </a:prstGeom>
          <a:noFill/>
        </p:spPr>
        <p:txBody>
          <a:bodyPr lIns="92300" tIns="46150" rIns="92300" bIns="46150"/>
          <a:lstStyle/>
          <a:p>
            <a:fld id="{342B477C-7A13-489A-B378-819D8E549662}" type="slidenum">
              <a:rPr lang="en-US"/>
              <a:pPr/>
              <a:t>34</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kern="1200" dirty="0" smtClean="0">
                <a:solidFill>
                  <a:schemeClr val="tx1"/>
                </a:solidFill>
                <a:latin typeface="Times New Roman" pitchFamily="18" charset="0"/>
                <a:ea typeface="+mn-ea"/>
                <a:cs typeface="+mn-cs"/>
              </a:rPr>
              <a:t>Low </a:t>
            </a:r>
            <a:r>
              <a:rPr lang="en-US" sz="1200" kern="1200" dirty="0" err="1" smtClean="0">
                <a:solidFill>
                  <a:schemeClr val="tx1"/>
                </a:solidFill>
                <a:latin typeface="Times New Roman" pitchFamily="18" charset="0"/>
                <a:ea typeface="+mn-ea"/>
                <a:cs typeface="+mn-cs"/>
              </a:rPr>
              <a:t>NOx</a:t>
            </a:r>
            <a:r>
              <a:rPr lang="en-US" sz="1200" kern="1200" dirty="0" smtClean="0">
                <a:solidFill>
                  <a:schemeClr val="tx1"/>
                </a:solidFill>
                <a:latin typeface="Times New Roman" pitchFamily="18" charset="0"/>
                <a:ea typeface="+mn-ea"/>
                <a:cs typeface="+mn-cs"/>
              </a:rPr>
              <a:t> burners (LNB) with </a:t>
            </a:r>
            <a:r>
              <a:rPr lang="en-US" sz="1200" kern="1200" dirty="0" err="1" smtClean="0">
                <a:solidFill>
                  <a:schemeClr val="tx1"/>
                </a:solidFill>
                <a:latin typeface="Times New Roman" pitchFamily="18" charset="0"/>
                <a:ea typeface="+mn-ea"/>
                <a:cs typeface="+mn-cs"/>
              </a:rPr>
              <a:t>overfire</a:t>
            </a:r>
            <a:r>
              <a:rPr lang="en-US" sz="1200" kern="1200" dirty="0" smtClean="0">
                <a:solidFill>
                  <a:schemeClr val="tx1"/>
                </a:solidFill>
                <a:latin typeface="Times New Roman" pitchFamily="18" charset="0"/>
                <a:ea typeface="+mn-ea"/>
                <a:cs typeface="+mn-cs"/>
              </a:rPr>
              <a:t> air and selective catalytic reduction in the PC cases and low bed temperature and selective non-catalytic reduction in the CFB cases achieve the 0.07 lb/</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NOx</a:t>
            </a:r>
            <a:r>
              <a:rPr lang="en-US" sz="1200" kern="1200" dirty="0" smtClean="0">
                <a:solidFill>
                  <a:schemeClr val="tx1"/>
                </a:solidFill>
                <a:latin typeface="Times New Roman" pitchFamily="18" charset="0"/>
                <a:ea typeface="+mn-ea"/>
                <a:cs typeface="+mn-cs"/>
              </a:rPr>
              <a:t> emission limit.  A </a:t>
            </a:r>
            <a:r>
              <a:rPr lang="en-US" sz="1200" kern="1200" dirty="0" err="1" smtClean="0">
                <a:solidFill>
                  <a:schemeClr val="tx1"/>
                </a:solidFill>
                <a:latin typeface="Times New Roman" pitchFamily="18" charset="0"/>
                <a:ea typeface="+mn-ea"/>
                <a:cs typeface="+mn-cs"/>
              </a:rPr>
              <a:t>NOx</a:t>
            </a:r>
            <a:r>
              <a:rPr lang="en-US" sz="1200" kern="1200" dirty="0" smtClean="0">
                <a:solidFill>
                  <a:schemeClr val="tx1"/>
                </a:solidFill>
                <a:latin typeface="Times New Roman" pitchFamily="18" charset="0"/>
                <a:ea typeface="+mn-ea"/>
                <a:cs typeface="+mn-cs"/>
              </a:rPr>
              <a:t> emissions limit of 15 </a:t>
            </a:r>
            <a:r>
              <a:rPr lang="en-US" sz="1200" kern="1200" dirty="0" err="1" smtClean="0">
                <a:solidFill>
                  <a:schemeClr val="tx1"/>
                </a:solidFill>
                <a:latin typeface="Times New Roman" pitchFamily="18" charset="0"/>
                <a:ea typeface="+mn-ea"/>
                <a:cs typeface="+mn-cs"/>
              </a:rPr>
              <a:t>ppmv</a:t>
            </a:r>
            <a:r>
              <a:rPr lang="en-US" sz="1200" kern="1200" dirty="0" smtClean="0">
                <a:solidFill>
                  <a:schemeClr val="tx1"/>
                </a:solidFill>
                <a:latin typeface="Times New Roman" pitchFamily="18" charset="0"/>
                <a:ea typeface="+mn-ea"/>
                <a:cs typeface="+mn-cs"/>
              </a:rPr>
              <a:t> was achieved in the IGCC cases using LNBs and syngas dilution to the combustion turbine.  NGCC emissions were limited using dry LNB and an SCR to achieve 2.5 </a:t>
            </a:r>
            <a:r>
              <a:rPr lang="en-US" sz="1200" kern="1200" dirty="0" err="1" smtClean="0">
                <a:solidFill>
                  <a:schemeClr val="tx1"/>
                </a:solidFill>
                <a:latin typeface="Times New Roman" pitchFamily="18" charset="0"/>
                <a:ea typeface="+mn-ea"/>
                <a:cs typeface="+mn-cs"/>
              </a:rPr>
              <a:t>ppmv</a:t>
            </a:r>
            <a:r>
              <a:rPr lang="en-US" sz="1200" kern="1200" dirty="0" smtClean="0">
                <a:solidFill>
                  <a:schemeClr val="tx1"/>
                </a:solidFill>
                <a:latin typeface="Times New Roman" pitchFamily="18" charset="0"/>
                <a:ea typeface="+mn-ea"/>
                <a:cs typeface="+mn-cs"/>
              </a:rPr>
              <a:t>.  For these concentration based emissions limits, the resulting emissions on a lb/</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basis for the coal-based systems vary slightly because of the variable coal feed rates and flue gas volumes generated among cases.</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A dry FGD with </a:t>
            </a:r>
            <a:r>
              <a:rPr lang="en-US" sz="1200" kern="1200" dirty="0" err="1" smtClean="0">
                <a:solidFill>
                  <a:schemeClr val="tx1"/>
                </a:solidFill>
                <a:latin typeface="Times New Roman" pitchFamily="18" charset="0"/>
                <a:ea typeface="+mn-ea"/>
                <a:cs typeface="+mn-cs"/>
              </a:rPr>
              <a:t>baghouse</a:t>
            </a:r>
            <a:r>
              <a:rPr lang="en-US" sz="1200" kern="1200" dirty="0" smtClean="0">
                <a:solidFill>
                  <a:schemeClr val="tx1"/>
                </a:solidFill>
                <a:latin typeface="Times New Roman" pitchFamily="18" charset="0"/>
                <a:ea typeface="+mn-ea"/>
                <a:cs typeface="+mn-cs"/>
              </a:rPr>
              <a:t> in PC cases and cyclones and a </a:t>
            </a:r>
            <a:r>
              <a:rPr lang="en-US" sz="1200" kern="1200" dirty="0" err="1" smtClean="0">
                <a:solidFill>
                  <a:schemeClr val="tx1"/>
                </a:solidFill>
                <a:latin typeface="Times New Roman" pitchFamily="18" charset="0"/>
                <a:ea typeface="+mn-ea"/>
                <a:cs typeface="+mn-cs"/>
              </a:rPr>
              <a:t>baghouse</a:t>
            </a:r>
            <a:r>
              <a:rPr lang="en-US" sz="1200" kern="1200" dirty="0" smtClean="0">
                <a:solidFill>
                  <a:schemeClr val="tx1"/>
                </a:solidFill>
                <a:latin typeface="Times New Roman" pitchFamily="18" charset="0"/>
                <a:ea typeface="+mn-ea"/>
                <a:cs typeface="+mn-cs"/>
              </a:rPr>
              <a:t> in the CFB cases were able to achieve the 0.013 lb/</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PM emission limit.  A combination of cyclones, candle filters, and scrubbers were assumed to achieve the IGCC particulate limit of 0.0071 lb/</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Sulfur emissions are uniformly low and vary with coal type and technology type.  The AGR in the IGCC cases removes upwards of 99 percent of the sulfur as H</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S, which is then recovered in the Claus plant as elemental sulfur.  In-bed limestone injection in the CFB cases is assumed to have an SO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removal efficiency of 94 percent while the spray dryer absorbers used in the PC cases is assumed to have a removal efficiency of 93 percent.  While PRB and lignite coals have the similar sulfur content on an as-received basis, more lignite coal is required to generate the same amount of electricity because of its lower heating value.  As a consequence, more SO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is emitted at a constant capture efficiency in the lignite coal cases.</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In combustion-based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cases the sulfur concentration is reduced even further to maintain the performance of the amine-based solvents through the use of a dry polishing scrubber ahead of the absorber.</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hangingPunct="0"/>
            <a:r>
              <a:rPr lang="en-US" sz="1200" kern="1200" dirty="0" smtClean="0">
                <a:solidFill>
                  <a:schemeClr val="tx1"/>
                </a:solidFill>
                <a:latin typeface="Times New Roman" pitchFamily="18" charset="0"/>
                <a:ea typeface="+mn-ea"/>
                <a:cs typeface="+mn-cs"/>
              </a:rPr>
              <a:t>In cases with no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NGCC emits 56 percent less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than the lowest PC case and 54 percent less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than the lowest IGCC case per unit of net output comparing each respective site.  The NGCC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emissions reflect the lower carbon intensity of natural gas relative to coal and the higher cycle efficiency of NGCC relative to IGCC and PC.  Based on the fuel compositions used in this study, natural gas contains 41 lb carbon/</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and the PRB and ND lignite coals contain 59 lb/</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of heat input.</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reduction goal in this study was a nominal 90 percent, which is achieved for all cases except the TRIG IGCC, which remove 83% of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in part due to the high cold gas efficiency and high methane concentration.  The result is that the controlled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emissions follow the same trend as the uncontrolled cases, i.e., the NGCC case emits less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than the IGCC cases, which emit less than the PC cases.</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Among the non-capture coal cases the highest efficiency cases have the lowest emissions, after accounting for the carbon intensity of the fuels.  The range of emissions rates for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cases is tightened after 90% of the carbon is captured and sequestered.</a:t>
            </a:r>
          </a:p>
          <a:p>
            <a:r>
              <a:rPr lang="en-US" sz="1200" kern="1200" dirty="0" smtClean="0">
                <a:solidFill>
                  <a:schemeClr val="tx1"/>
                </a:solidFill>
                <a:latin typeface="Times New Roman" pitchFamily="18" charset="0"/>
                <a:ea typeface="+mn-ea"/>
                <a:cs typeface="+mn-cs"/>
              </a:rPr>
              <a:t>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6EF3B099-71D1-4412-8071-3BCC997D66E3}" type="slidenum">
              <a:rPr lang="en-US"/>
              <a:pPr/>
              <a:t>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hangingPunct="0"/>
            <a:r>
              <a:rPr lang="en-US" sz="1200" kern="1200" dirty="0" smtClean="0">
                <a:solidFill>
                  <a:schemeClr val="tx1"/>
                </a:solidFill>
                <a:latin typeface="Times New Roman" pitchFamily="18" charset="0"/>
                <a:ea typeface="+mn-ea"/>
                <a:cs typeface="+mn-cs"/>
              </a:rPr>
              <a:t>In non-capture cases, at the Montana site, the combustion cases have the lowest COE (average 60.5 mills/kWh), followed by NGCC (64.4 mills/kWh) and IGCC (average 80.8 mills/kWh).  At the North Dakota site, the SC PC plant has the lowest COE (61.5 mills/kWh, all combustion cases average 64.7 mills/kWh), followed by NGCC (63.6 mills/kWh) and IGCC (average 85.4 mills/kWh).</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In capture cases, at the Montana site, NGCC plants have the lowest COE (92.9 mills/kWh), followed by the combustion cases (average 107.7 mills/kWh) and IGCC (average 114.7 mills/kWh), although the TRIG case (105.2 mills/kWh), with an 83%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efficiency, is less expensive than the PC technologies.  At the North Dakota site, NGCC plants have the lowest COE (91.4 mills/kWh), followed by the combustion cases (average 115.6 mills/kWh) and IGCC (average 122.8 mills/kWh).</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capital cost component of COE is between 61 and 66 percent in all IGCC and PC cases.  It represents only 18 percent of COE in the NGCC non-capture cases and 26 percent in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cases mainly because NGCC cases use a cleaner and less carbon intensive but more expensive fuel.</a:t>
            </a:r>
          </a:p>
          <a:p>
            <a:pPr lvl="0" hangingPunct="0"/>
            <a:endParaRPr lang="en-US" sz="1200" kern="1200" dirty="0" smtClean="0">
              <a:solidFill>
                <a:schemeClr val="tx1"/>
              </a:solidFill>
              <a:latin typeface="Times New Roman" pitchFamily="18" charset="0"/>
              <a:ea typeface="+mn-ea"/>
              <a:cs typeface="+mn-cs"/>
            </a:endParaRPr>
          </a:p>
          <a:p>
            <a:pPr lvl="0" hangingPunct="0"/>
            <a:r>
              <a:rPr lang="en-US" sz="1200" kern="1200" dirty="0" smtClean="0">
                <a:solidFill>
                  <a:schemeClr val="tx1"/>
                </a:solidFill>
                <a:latin typeface="Times New Roman" pitchFamily="18" charset="0"/>
                <a:ea typeface="+mn-ea"/>
                <a:cs typeface="+mn-cs"/>
              </a:rPr>
              <a:t>The fuel component of COE ranges from 7-14 percent for the PC and IGCC cases.  The fuel component is 75 percent of the total in the NGCC non-capture cases and 61 percent in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cases.</a:t>
            </a:r>
          </a:p>
          <a:p>
            <a:r>
              <a:rPr lang="en-US" sz="1200" kern="1200" dirty="0" smtClean="0">
                <a:solidFill>
                  <a:schemeClr val="tx1"/>
                </a:solidFill>
                <a:latin typeface="Times New Roman" pitchFamily="18" charset="0"/>
                <a:ea typeface="+mn-ea"/>
                <a:cs typeface="+mn-cs"/>
              </a:rPr>
              <a:t>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TS&amp;M is estimated to add 3 to 6 mills/kWh to the COE, which is less than 6 percent of the total for all capture cases.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8" charset="0"/>
                <a:ea typeface="+mn-ea"/>
                <a:cs typeface="+mn-cs"/>
              </a:rPr>
              <a:t>The solid line is the COE of NGCC as a function of natural gas cost, the higher green line representing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 and the lower blue line representing the non-capture case.  For </a:t>
            </a:r>
            <a:r>
              <a:rPr lang="en-US" sz="1200" kern="1200" dirty="0" err="1" smtClean="0">
                <a:solidFill>
                  <a:schemeClr val="tx1"/>
                </a:solidFill>
                <a:latin typeface="Times New Roman" pitchFamily="18" charset="0"/>
                <a:ea typeface="+mn-ea"/>
                <a:cs typeface="+mn-cs"/>
              </a:rPr>
              <a:t>comparision</a:t>
            </a:r>
            <a:r>
              <a:rPr lang="en-US" sz="1200" kern="1200" dirty="0" smtClean="0">
                <a:solidFill>
                  <a:schemeClr val="tx1"/>
                </a:solidFill>
                <a:latin typeface="Times New Roman" pitchFamily="18" charset="0"/>
                <a:ea typeface="+mn-ea"/>
                <a:cs typeface="+mn-cs"/>
              </a:rPr>
              <a:t>, the lowest COE configuration was selected to represent each technology type: TRIG for PRB IGCC cases, Shell for Lignite IGCC cases, and SC PC for the PC cases.  The points on the line represent the natural gas cost that would be required to make the COE of NGCC equal to the other technologies at a varied coal costs.  For each coal type, associated with each site location, a range of coal price scenarios are plotted representing the base coal cost ± 25 percent.  This translates to data points at [$0.67, $0.89, and $1.11/</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for the Montana PRB coal costs and [$0.62, $0.83, and $1.03/</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for the North Dakota lignite coal costs.  As an example, at a PRB coal cost of $0.67/</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(25% less than the base cost), the non-capture IGCC becomes competitive with NGCC at a natural gas price of $7.69/</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resulting in a COE of 102.8 mills/kWh.</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At higher elevations, PC cases become more attractive, in part because there is no combustion turbine and thus no </a:t>
            </a:r>
            <a:r>
              <a:rPr lang="en-US" sz="1200" kern="1200" dirty="0" err="1" smtClean="0">
                <a:solidFill>
                  <a:schemeClr val="tx1"/>
                </a:solidFill>
                <a:latin typeface="Times New Roman" pitchFamily="18" charset="0"/>
                <a:ea typeface="+mn-ea"/>
                <a:cs typeface="+mn-cs"/>
              </a:rPr>
              <a:t>derate</a:t>
            </a:r>
            <a:r>
              <a:rPr lang="en-US" sz="1200" kern="1200" dirty="0" smtClean="0">
                <a:solidFill>
                  <a:schemeClr val="tx1"/>
                </a:solidFill>
                <a:latin typeface="Times New Roman" pitchFamily="18" charset="0"/>
                <a:ea typeface="+mn-ea"/>
                <a:cs typeface="+mn-cs"/>
              </a:rPr>
              <a:t> due to lower ambient pressures.  For the non-capture scenario, the SC PC cases are the most cost competitive, requiring a natural gas price of $5.92/</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for NGCC to generate power below the Montana PRB SC PC electricity cost of 57.8 mills/kWh assuming the base coal cost.  For the lower elevation North Dakota site, NGCC becomes competitive at $6.36/</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resulting in a COE of 62.2 mills/kWh.</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For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configurations using the base costs, NGCC is the lowest cost option due to the low capital cost component of the COE.  For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configurations at the Montana site, the compact, high efficiency TRIG IGCC case results in a lower cost of electricity than the SC PC case, and beats the NGCC electrical generation cost when natural gas is above $7.97, compared to the base case PRB costs.  The Montana PRB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SC PC case requires a natural gas price of $8.23/</a:t>
            </a:r>
            <a:r>
              <a:rPr lang="en-US" sz="1200" kern="1200" dirty="0" err="1" smtClean="0">
                <a:solidFill>
                  <a:schemeClr val="tx1"/>
                </a:solidFill>
                <a:latin typeface="Times New Roman" pitchFamily="18" charset="0"/>
                <a:ea typeface="+mn-ea"/>
                <a:cs typeface="+mn-cs"/>
              </a:rPr>
              <a:t>MMBtu</a:t>
            </a:r>
            <a:r>
              <a:rPr lang="en-US" sz="1200" kern="1200" dirty="0" smtClean="0">
                <a:solidFill>
                  <a:schemeClr val="tx1"/>
                </a:solidFill>
                <a:latin typeface="Times New Roman" pitchFamily="18" charset="0"/>
                <a:ea typeface="+mn-ea"/>
                <a:cs typeface="+mn-cs"/>
              </a:rPr>
              <a:t> to be competitive with the NGCC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The baseline CF is 80 percent for IGCC cases with no spare gasifier and is 85 percent for PC and NGCC cases.  The curves for the IGCC cases assume that the CF could be extended to 90 percent with no spare gasifier.  Similarly, the PC and NGCC curves assume that the CF could reach 90 percent with no additional capital equipment.</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Technologies with high capital cost (PC and IGCC with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show a greater increase in COE with decreased CF.  Conversely, NGCC with no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is relatively flat because the COE is dominated by fuel costs, which decrease as the CF decreases.  Conclusions that can be drawn from this sensitivity include:</a:t>
            </a:r>
          </a:p>
          <a:p>
            <a:endParaRPr lang="en-US" sz="1200" kern="1200" dirty="0" smtClean="0">
              <a:solidFill>
                <a:schemeClr val="tx1"/>
              </a:solidFill>
              <a:latin typeface="Times New Roman" pitchFamily="18" charset="0"/>
              <a:ea typeface="+mn-ea"/>
              <a:cs typeface="+mn-cs"/>
            </a:endParaRPr>
          </a:p>
          <a:p>
            <a:pPr hangingPunct="0"/>
            <a:r>
              <a:rPr lang="en-US" sz="1200" kern="1200" dirty="0" smtClean="0">
                <a:solidFill>
                  <a:schemeClr val="tx1"/>
                </a:solidFill>
                <a:latin typeface="Times New Roman" pitchFamily="18" charset="0"/>
                <a:ea typeface="+mn-ea"/>
                <a:cs typeface="+mn-cs"/>
              </a:rPr>
              <a:t>For the Montana site, at a CF below 70 percent, NGCC has the lowest COE out of the non-capture cases.  Above this threshold, the TRIG IGCC configuration has the lowest COE.</a:t>
            </a:r>
          </a:p>
          <a:p>
            <a:pPr hangingPunct="0"/>
            <a:endParaRPr lang="en-US" sz="1200" kern="1200" dirty="0" smtClean="0">
              <a:solidFill>
                <a:schemeClr val="tx1"/>
              </a:solidFill>
              <a:latin typeface="Times New Roman" pitchFamily="18" charset="0"/>
              <a:ea typeface="+mn-ea"/>
              <a:cs typeface="+mn-cs"/>
            </a:endParaRPr>
          </a:p>
          <a:p>
            <a:pPr hangingPunct="0"/>
            <a:r>
              <a:rPr lang="en-US" sz="1200" kern="1200" dirty="0" smtClean="0">
                <a:solidFill>
                  <a:schemeClr val="tx1"/>
                </a:solidFill>
                <a:latin typeface="Times New Roman" pitchFamily="18" charset="0"/>
                <a:ea typeface="+mn-ea"/>
                <a:cs typeface="+mn-cs"/>
              </a:rPr>
              <a:t>NGCC with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is the most attractive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option and can be even less expensive than some of the non-capture configurations, depending on the CF.  At a CF below 40 percent, the NGCC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cases become just as costly as the IGCC non-capture running at the base load (80 percent CF) further illustrating the relatively small impact of CF on NGCC COE.</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smtClean="0">
                <a:solidFill>
                  <a:schemeClr val="tx1"/>
                </a:solidFill>
                <a:latin typeface="Times New Roman" pitchFamily="18" charset="0"/>
                <a:ea typeface="+mn-ea"/>
                <a:cs typeface="+mn-cs"/>
              </a:rPr>
              <a:t>For the North Dakota site, at a CF below 85 percent, NGCC has the lowest COE out of the non-capture cases.  Above this threshold, the SC PC configuration has the lowest COE.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Times New Roman" pitchFamily="18" charset="0"/>
                <a:ea typeface="+mn-ea"/>
                <a:cs typeface="+mn-cs"/>
              </a:rPr>
              <a:t>Note, </a:t>
            </a:r>
            <a:r>
              <a:rPr lang="en-US" sz="1200" kern="1200" dirty="0" err="1" smtClean="0">
                <a:solidFill>
                  <a:schemeClr val="tx1"/>
                </a:solidFill>
                <a:latin typeface="Times New Roman" pitchFamily="18" charset="0"/>
                <a:ea typeface="+mn-ea"/>
                <a:cs typeface="+mn-cs"/>
              </a:rPr>
              <a:t>repasted</a:t>
            </a:r>
            <a:r>
              <a:rPr lang="en-US" sz="1200" kern="1200" dirty="0" smtClean="0">
                <a:solidFill>
                  <a:schemeClr val="tx1"/>
                </a:solidFill>
                <a:latin typeface="Times New Roman" pitchFamily="18" charset="0"/>
                <a:ea typeface="+mn-ea"/>
                <a:cs typeface="+mn-cs"/>
              </a:rPr>
              <a:t>, the previous numbers were $/</a:t>
            </a:r>
            <a:r>
              <a:rPr lang="en-US" sz="1200" kern="1200" baseline="0" dirty="0" smtClean="0">
                <a:solidFill>
                  <a:schemeClr val="tx1"/>
                </a:solidFill>
                <a:latin typeface="Times New Roman" pitchFamily="18" charset="0"/>
                <a:ea typeface="+mn-ea"/>
                <a:cs typeface="+mn-cs"/>
              </a:rPr>
              <a:t> short ton, now everything is in $/metric </a:t>
            </a:r>
            <a:r>
              <a:rPr lang="en-US" sz="1200" kern="1200" baseline="0" dirty="0" err="1" smtClean="0">
                <a:solidFill>
                  <a:schemeClr val="tx1"/>
                </a:solidFill>
                <a:latin typeface="Times New Roman" pitchFamily="18" charset="0"/>
                <a:ea typeface="+mn-ea"/>
                <a:cs typeface="+mn-cs"/>
              </a:rPr>
              <a:t>tonne</a:t>
            </a:r>
            <a:endParaRPr lang="en-US" sz="1200" kern="1200" dirty="0" smtClean="0">
              <a:solidFill>
                <a:schemeClr val="tx1"/>
              </a:solidFill>
              <a:latin typeface="Times New Roman" pitchFamily="18" charset="0"/>
              <a:ea typeface="+mn-ea"/>
              <a:cs typeface="+mn-cs"/>
            </a:endParaRP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At the baseline study conditions any cost applied to carbon emissions favors NGCC technology.  While PC and NGCC with no capture start at essentially equivalent COEs, they diverge rapidly as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 cost increases.  The lower carbon intensity of natural gas relative to coal and the greater efficiency of the NGCC technology account for this effect.</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The SC PC and IGCC curves are nearly parallel indicating that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 price impacts the two technologies nearly equally.  As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 price increases from zero, the two technologies gradually converge due to the slightly lower efficiency of SC PC relative to the IGCC.</a:t>
            </a:r>
          </a:p>
          <a:p>
            <a:pPr lvl="0"/>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For the coal-based technologies, adding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becomes the favored configuration compared to SC PC with no capture at an emission price above approximately $70/</a:t>
            </a:r>
            <a:r>
              <a:rPr lang="en-US" sz="1200" kern="1200" dirty="0" err="1" smtClean="0">
                <a:solidFill>
                  <a:schemeClr val="tx1"/>
                </a:solidFill>
                <a:latin typeface="Times New Roman" pitchFamily="18" charset="0"/>
                <a:ea typeface="+mn-ea"/>
                <a:cs typeface="+mn-cs"/>
              </a:rPr>
              <a:t>tonne</a:t>
            </a:r>
            <a:r>
              <a:rPr lang="en-US" sz="1200" kern="1200" dirty="0" smtClean="0">
                <a:solidFill>
                  <a:schemeClr val="tx1"/>
                </a:solidFill>
                <a:latin typeface="Times New Roman" pitchFamily="18" charset="0"/>
                <a:ea typeface="+mn-ea"/>
                <a:cs typeface="+mn-cs"/>
              </a:rPr>
              <a:t> at both sites.</a:t>
            </a:r>
          </a:p>
          <a:p>
            <a:endParaRPr lang="en-US" dirty="0" smtClean="0"/>
          </a:p>
          <a:p>
            <a:r>
              <a:rPr lang="en-US" sz="1200" kern="1200" dirty="0" smtClean="0">
                <a:solidFill>
                  <a:schemeClr val="tx1"/>
                </a:solidFill>
                <a:latin typeface="Times New Roman" pitchFamily="18" charset="0"/>
                <a:ea typeface="+mn-ea"/>
                <a:cs typeface="+mn-cs"/>
              </a:rPr>
              <a:t>The intersection of the capture and non-capture curves for a given technology gives the cost of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avoided for that technology.  For example, the cost of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avoided is $68/</a:t>
            </a:r>
            <a:r>
              <a:rPr lang="en-US" sz="1200" kern="1200" dirty="0" err="1" smtClean="0">
                <a:solidFill>
                  <a:schemeClr val="tx1"/>
                </a:solidFill>
                <a:latin typeface="Times New Roman" pitchFamily="18" charset="0"/>
                <a:ea typeface="+mn-ea"/>
                <a:cs typeface="+mn-cs"/>
              </a:rPr>
              <a:t>tonne</a:t>
            </a:r>
            <a:r>
              <a:rPr lang="en-US" sz="1200" kern="1200" dirty="0" smtClean="0">
                <a:solidFill>
                  <a:schemeClr val="tx1"/>
                </a:solidFill>
                <a:latin typeface="Times New Roman" pitchFamily="18" charset="0"/>
                <a:ea typeface="+mn-ea"/>
                <a:cs typeface="+mn-cs"/>
              </a:rPr>
              <a:t> for SC PC and $89/</a:t>
            </a:r>
            <a:r>
              <a:rPr lang="en-US" sz="1200" kern="1200" dirty="0" err="1" smtClean="0">
                <a:solidFill>
                  <a:schemeClr val="tx1"/>
                </a:solidFill>
                <a:latin typeface="Times New Roman" pitchFamily="18" charset="0"/>
                <a:ea typeface="+mn-ea"/>
                <a:cs typeface="+mn-cs"/>
              </a:rPr>
              <a:t>tonne</a:t>
            </a:r>
            <a:r>
              <a:rPr lang="en-US" sz="1200" kern="1200" dirty="0" smtClean="0">
                <a:solidFill>
                  <a:schemeClr val="tx1"/>
                </a:solidFill>
                <a:latin typeface="Times New Roman" pitchFamily="18" charset="0"/>
                <a:ea typeface="+mn-ea"/>
                <a:cs typeface="+mn-cs"/>
              </a:rPr>
              <a:t> for NGCC at the Montana site, and $70/</a:t>
            </a:r>
            <a:r>
              <a:rPr lang="en-US" sz="1200" kern="1200" dirty="0" err="1" smtClean="0">
                <a:solidFill>
                  <a:schemeClr val="tx1"/>
                </a:solidFill>
                <a:latin typeface="Times New Roman" pitchFamily="18" charset="0"/>
                <a:ea typeface="+mn-ea"/>
                <a:cs typeface="+mn-cs"/>
              </a:rPr>
              <a:t>tonne</a:t>
            </a:r>
            <a:r>
              <a:rPr lang="en-US" sz="1200" kern="1200" dirty="0" smtClean="0">
                <a:solidFill>
                  <a:schemeClr val="tx1"/>
                </a:solidFill>
                <a:latin typeface="Times New Roman" pitchFamily="18" charset="0"/>
                <a:ea typeface="+mn-ea"/>
                <a:cs typeface="+mn-cs"/>
              </a:rPr>
              <a:t> and $87/</a:t>
            </a:r>
            <a:r>
              <a:rPr lang="en-US" sz="1200" kern="1200" dirty="0" err="1" smtClean="0">
                <a:solidFill>
                  <a:schemeClr val="tx1"/>
                </a:solidFill>
                <a:latin typeface="Times New Roman" pitchFamily="18" charset="0"/>
                <a:ea typeface="+mn-ea"/>
                <a:cs typeface="+mn-cs"/>
              </a:rPr>
              <a:t>tonne</a:t>
            </a:r>
            <a:r>
              <a:rPr lang="en-US" sz="1200" kern="1200" dirty="0" smtClean="0">
                <a:solidFill>
                  <a:schemeClr val="tx1"/>
                </a:solidFill>
                <a:latin typeface="Times New Roman" pitchFamily="18" charset="0"/>
                <a:ea typeface="+mn-ea"/>
                <a:cs typeface="+mn-cs"/>
              </a:rPr>
              <a:t> for the North Dakota site.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The relationship between technologies and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 pricing can also be considered in a “phase diagram” type plot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lines in the plot represent cost parity between different pairs of technologies, combining the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emissions price and natural gas price sensitivities to determine the lowest cost generating option at all combinations of these economic parameters.  The darker lines represent the Montana site cases and the lighter lines represent the North Dakota site cases.</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lowest cost technology selection for the given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 and natural gas price follows the same trend for both the Montana and North Dakota site: NGCC dominates at low natural gas prices.  The PC cases are the next attractive technology once natural gas prices exceed the colored horizontal lines.  The black vertical lines demarcate the economic conditions where including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capture to the base plant configuration results in the lowest overall COE.  The slopes of the lines are a function of the relative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intensities of the technologies as well as the natural gas cases sensitivity to fuel price.</a:t>
            </a:r>
          </a:p>
          <a:p>
            <a:r>
              <a:rPr lang="en-US" sz="1200" kern="1200" dirty="0" smtClean="0">
                <a:solidFill>
                  <a:schemeClr val="tx1"/>
                </a:solidFill>
                <a:latin typeface="Times New Roman" pitchFamily="18" charset="0"/>
                <a:ea typeface="+mn-ea"/>
                <a:cs typeface="+mn-cs"/>
              </a:rPr>
              <a:t>When the parity charts are </a:t>
            </a:r>
            <a:r>
              <a:rPr lang="en-US" sz="1200" kern="1200" dirty="0" err="1" smtClean="0">
                <a:solidFill>
                  <a:schemeClr val="tx1"/>
                </a:solidFill>
                <a:latin typeface="Times New Roman" pitchFamily="18" charset="0"/>
                <a:ea typeface="+mn-ea"/>
                <a:cs typeface="+mn-cs"/>
              </a:rPr>
              <a:t>overlayed</a:t>
            </a:r>
            <a:r>
              <a:rPr lang="en-US" sz="1200" kern="1200" dirty="0" smtClean="0">
                <a:solidFill>
                  <a:schemeClr val="tx1"/>
                </a:solidFill>
                <a:latin typeface="Times New Roman" pitchFamily="18" charset="0"/>
                <a:ea typeface="+mn-ea"/>
                <a:cs typeface="+mn-cs"/>
              </a:rPr>
              <a:t>, it becomes apparent that the NGCC cases occupy a larger area as the lowest cost generating option at the North Dakota site, due in part to the reduced combustion turbine </a:t>
            </a:r>
            <a:r>
              <a:rPr lang="en-US" sz="1200" kern="1200" dirty="0" err="1" smtClean="0">
                <a:solidFill>
                  <a:schemeClr val="tx1"/>
                </a:solidFill>
                <a:latin typeface="Times New Roman" pitchFamily="18" charset="0"/>
                <a:ea typeface="+mn-ea"/>
                <a:cs typeface="+mn-cs"/>
              </a:rPr>
              <a:t>derate</a:t>
            </a:r>
            <a:r>
              <a:rPr lang="en-US" sz="1200" kern="1200" dirty="0" smtClean="0">
                <a:solidFill>
                  <a:schemeClr val="tx1"/>
                </a:solidFill>
                <a:latin typeface="Times New Roman" pitchFamily="18" charset="0"/>
                <a:ea typeface="+mn-ea"/>
                <a:cs typeface="+mn-cs"/>
              </a:rPr>
              <a:t> at lower elevation.  The vertical black break even lines for the Montana site occur at </a:t>
            </a:r>
            <a:r>
              <a:rPr lang="en-US" sz="1200" u="sng" kern="1200" dirty="0" smtClean="0">
                <a:solidFill>
                  <a:schemeClr val="tx1"/>
                </a:solidFill>
                <a:latin typeface="Times New Roman" pitchFamily="18" charset="0"/>
                <a:ea typeface="+mn-ea"/>
                <a:cs typeface="+mn-cs"/>
              </a:rPr>
              <a:t>slightly </a:t>
            </a:r>
            <a:r>
              <a:rPr lang="en-US" sz="1200" kern="1200" dirty="0" smtClean="0">
                <a:solidFill>
                  <a:schemeClr val="tx1"/>
                </a:solidFill>
                <a:latin typeface="Times New Roman" pitchFamily="18" charset="0"/>
                <a:ea typeface="+mn-ea"/>
                <a:cs typeface="+mn-cs"/>
              </a:rPr>
              <a:t>higher CO</a:t>
            </a:r>
            <a:r>
              <a:rPr lang="en-US" sz="1200" kern="1200" baseline="-25000" dirty="0" smtClean="0">
                <a:solidFill>
                  <a:schemeClr val="tx1"/>
                </a:solidFill>
                <a:latin typeface="Times New Roman" pitchFamily="18" charset="0"/>
                <a:ea typeface="+mn-ea"/>
                <a:cs typeface="+mn-cs"/>
              </a:rPr>
              <a:t>2</a:t>
            </a:r>
            <a:r>
              <a:rPr lang="en-US" sz="1200" kern="1200" dirty="0" smtClean="0">
                <a:solidFill>
                  <a:schemeClr val="tx1"/>
                </a:solidFill>
                <a:latin typeface="Times New Roman" pitchFamily="18" charset="0"/>
                <a:ea typeface="+mn-ea"/>
                <a:cs typeface="+mn-cs"/>
              </a:rPr>
              <a:t> emissions prices compared to the North Dakota site.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970634" y="8830621"/>
            <a:ext cx="3038161" cy="464180"/>
          </a:xfrm>
          <a:prstGeom prst="rect">
            <a:avLst/>
          </a:prstGeom>
          <a:noFill/>
        </p:spPr>
        <p:txBody>
          <a:bodyPr lIns="92300" tIns="46150" rIns="92300" bIns="46150"/>
          <a:lstStyle/>
          <a:p>
            <a:fld id="{76830813-5E05-4CE8-9D1D-184816043C77}" type="slidenum">
              <a:rPr lang="en-US"/>
              <a:pPr/>
              <a:t>49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7" name="Rectangle 2"/>
          <p:cNvSpPr>
            <a:spLocks noGrp="1" noRot="1" noChangeAspect="1" noChangeArrowheads="1" noTextEdit="1"/>
          </p:cNvSpPr>
          <p:nvPr>
            <p:ph type="sldImg"/>
          </p:nvPr>
        </p:nvSpPr>
        <p:spPr>
          <a:ln/>
        </p:spPr>
      </p:sp>
      <p:sp>
        <p:nvSpPr>
          <p:cNvPr id="95641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970634" y="8830621"/>
            <a:ext cx="3038161" cy="464180"/>
          </a:xfrm>
          <a:prstGeom prst="rect">
            <a:avLst/>
          </a:prstGeom>
          <a:noFill/>
        </p:spPr>
        <p:txBody>
          <a:bodyPr lIns="92300" tIns="46150" rIns="92300" bIns="46150"/>
          <a:lstStyle/>
          <a:p>
            <a:fld id="{103CF114-3ED2-4742-AFAB-B379183D4C76}" type="slidenum">
              <a:rPr lang="en-US"/>
              <a:pPr/>
              <a:t>53</a:t>
            </a:fld>
            <a:endParaRPr lang="en-US"/>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81100" y="696913"/>
            <a:ext cx="4648200" cy="3486150"/>
          </a:xfrm>
          <a:ln/>
        </p:spPr>
      </p:sp>
      <p:sp>
        <p:nvSpPr>
          <p:cNvPr id="35842" name="Rectangle 3"/>
          <p:cNvSpPr>
            <a:spLocks noGrp="1" noChangeArrowheads="1"/>
          </p:cNvSpPr>
          <p:nvPr>
            <p:ph type="body" idx="1"/>
          </p:nvPr>
        </p:nvSpPr>
        <p:spPr>
          <a:xfrm>
            <a:off x="701675" y="4416425"/>
            <a:ext cx="5607050" cy="4183063"/>
          </a:xfrm>
          <a:noFill/>
          <a:ln w="9525"/>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1181100" y="696913"/>
            <a:ext cx="4648200" cy="3486150"/>
          </a:xfrm>
          <a:ln/>
        </p:spPr>
      </p:sp>
      <p:sp>
        <p:nvSpPr>
          <p:cNvPr id="59394" name="Rectangle 3"/>
          <p:cNvSpPr>
            <a:spLocks noGrp="1" noChangeArrowheads="1"/>
          </p:cNvSpPr>
          <p:nvPr>
            <p:ph type="body" idx="1"/>
          </p:nvPr>
        </p:nvSpPr>
        <p:spPr>
          <a:xfrm>
            <a:off x="701675" y="4416425"/>
            <a:ext cx="5607050" cy="4183063"/>
          </a:xfrm>
          <a:noFill/>
          <a:ln w="9525"/>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81100" y="696913"/>
            <a:ext cx="4648200" cy="3486150"/>
          </a:xfrm>
          <a:ln/>
        </p:spPr>
      </p:sp>
      <p:sp>
        <p:nvSpPr>
          <p:cNvPr id="61442" name="Rectangle 3"/>
          <p:cNvSpPr>
            <a:spLocks noGrp="1" noChangeArrowheads="1"/>
          </p:cNvSpPr>
          <p:nvPr>
            <p:ph type="body" idx="1"/>
          </p:nvPr>
        </p:nvSpPr>
        <p:spPr>
          <a:xfrm>
            <a:off x="701675" y="4416425"/>
            <a:ext cx="5607050" cy="4183063"/>
          </a:xfrm>
          <a:noFill/>
          <a:ln w="9525"/>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Targets</a:t>
            </a:r>
            <a:r>
              <a:rPr lang="en-US" dirty="0" smtClean="0"/>
              <a:t>  </a:t>
            </a:r>
            <a:r>
              <a:rPr lang="en-US" dirty="0" err="1" smtClean="0"/>
              <a:t>vs</a:t>
            </a:r>
            <a:r>
              <a:rPr lang="en-US" baseline="0" dirty="0" smtClean="0"/>
              <a:t> actual emissions. (CFBC)</a:t>
            </a:r>
          </a:p>
          <a:p>
            <a:r>
              <a:rPr lang="en-US" baseline="0" dirty="0" smtClean="0"/>
              <a:t>Removal efficiencies confirmed to achieve targets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970634" y="8830621"/>
            <a:ext cx="3038161" cy="464180"/>
          </a:xfrm>
          <a:prstGeom prst="rect">
            <a:avLst/>
          </a:prstGeom>
          <a:noFill/>
        </p:spPr>
        <p:txBody>
          <a:bodyPr lIns="92300" tIns="46150" rIns="92300" bIns="46150"/>
          <a:lstStyle/>
          <a:p>
            <a:fld id="{D87D99DF-9D48-40EA-8A99-BEA8B7F7DF44}" type="slidenum">
              <a:rPr lang="en-US"/>
              <a:pPr/>
              <a:t>13</a:t>
            </a:fld>
            <a:endParaRPr lang="en-US"/>
          </a:p>
        </p:txBody>
      </p:sp>
      <p:sp>
        <p:nvSpPr>
          <p:cNvPr id="53251" name="Rectangle 2"/>
          <p:cNvSpPr>
            <a:spLocks noGrp="1" noRot="1" noChangeAspect="1" noChangeArrowheads="1" noTextEdit="1"/>
          </p:cNvSpPr>
          <p:nvPr>
            <p:ph type="sldImg"/>
          </p:nvPr>
        </p:nvSpPr>
        <p:spPr>
          <a:xfrm>
            <a:off x="1649413" y="1046163"/>
            <a:ext cx="3716337" cy="2787650"/>
          </a:xfrm>
          <a:ln/>
        </p:spPr>
      </p:sp>
      <p:sp>
        <p:nvSpPr>
          <p:cNvPr id="53252" name="Rectangle 3"/>
          <p:cNvSpPr>
            <a:spLocks noGrp="1" noChangeArrowheads="1"/>
          </p:cNvSpPr>
          <p:nvPr>
            <p:ph type="body" idx="1"/>
          </p:nvPr>
        </p:nvSpPr>
        <p:spPr>
          <a:xfrm>
            <a:off x="934078" y="4416111"/>
            <a:ext cx="5142244" cy="4177618"/>
          </a:xfrm>
          <a:noFill/>
          <a:ln/>
        </p:spPr>
        <p:txBody>
          <a:bodyPr/>
          <a:lstStyle/>
          <a:p>
            <a:pPr marL="230749" indent="-230749" eaLnBrk="1" hangingPunct="1">
              <a:buFontTx/>
              <a:buAutoNum type="arabicPeriod"/>
            </a:pPr>
            <a:r>
              <a:rPr lang="en-US" dirty="0" smtClean="0"/>
              <a:t>No fancy economic tricks employed.  </a:t>
            </a:r>
          </a:p>
          <a:p>
            <a:pPr marL="230749" indent="-230749" eaLnBrk="1" hangingPunct="1">
              <a:buFontTx/>
              <a:buAutoNum type="arabicPeriod"/>
            </a:pPr>
            <a:r>
              <a:rPr lang="en-US" dirty="0" smtClean="0"/>
              <a:t>Showing that assumptions are ‘in-line’ with what makes sense and what studies have reported.  </a:t>
            </a:r>
          </a:p>
          <a:p>
            <a:pPr marL="230749" indent="-230749" eaLnBrk="1" hangingPunct="1">
              <a:buFontTx/>
              <a:buAutoNum type="arabicPeriod"/>
            </a:pPr>
            <a:r>
              <a:rPr lang="en-US" dirty="0" smtClean="0"/>
              <a:t>Further detailed assumptions are available and a detailed list can be provided for each case.  (I will have a list case by case assumptions on hand or will take peoples information and send them the details).</a:t>
            </a:r>
          </a:p>
          <a:p>
            <a:pPr marL="230749" indent="-230749" eaLnBrk="1" hangingPunct="1">
              <a:buFontTx/>
              <a:buAutoNum type="arabicPeriod"/>
            </a:pPr>
            <a:r>
              <a:rPr lang="en-US" dirty="0" smtClean="0"/>
              <a:t>Grassroots plant unless noted otherwise</a:t>
            </a:r>
          </a:p>
          <a:p>
            <a:pPr marL="230749" indent="-230749" eaLnBrk="1" hangingPunct="1">
              <a:buFontTx/>
              <a:buAutoNum type="arabicPeriod"/>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NETL Presentation Title Page Fina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0013"/>
            <a:ext cx="8229600" cy="4799012"/>
          </a:xfrm>
        </p:spPr>
        <p:txBody>
          <a:bodyPr/>
          <a:lstStyle/>
          <a:p>
            <a:pPr lvl="0"/>
            <a:endParaRPr lang="en-US" noProof="0" dirty="0"/>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00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00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49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563"/>
            <a:ext cx="8229600" cy="5986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0013"/>
            <a:ext cx="8229600" cy="4799012"/>
          </a:xfrm>
        </p:spPr>
        <p:txBody>
          <a:bodyPr/>
          <a:lstStyle/>
          <a:p>
            <a:pPr lvl="0"/>
            <a:endParaRPr lang="en-US" noProof="0" dirty="0"/>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00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2" descr="NETL Presentation Title Page Fina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 G-Tone-Thin-2"/>
          <p:cNvPicPr>
            <a:picLocks noChangeAspect="1" noChangeArrowheads="1"/>
          </p:cNvPicPr>
          <p:nvPr/>
        </p:nvPicPr>
        <p:blipFill>
          <a:blip r:embed="rId19" cstate="print"/>
          <a:srcRect/>
          <a:stretch>
            <a:fillRect/>
          </a:stretch>
        </p:blipFill>
        <p:spPr bwMode="auto">
          <a:xfrm>
            <a:off x="0" y="6307138"/>
            <a:ext cx="9144000" cy="228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3E38BD51-EEC1-4675-B50D-5E0346F231E8}" type="slidenum">
                <a:rPr lang="en-US" b="1" i="0">
                  <a:solidFill>
                    <a:schemeClr val="tx1"/>
                  </a:solidFill>
                  <a:latin typeface="Arial Black" pitchFamily="34" charset="0"/>
                </a:rPr>
                <a:pPr algn="ctr">
                  <a:spcBef>
                    <a:spcPct val="50000"/>
                  </a:spcBef>
                  <a:defRPr/>
                </a:pPr>
                <a:t>‹#›</a:t>
              </a:fld>
              <a:endParaRPr lang="en-US" b="1" i="0" dirty="0">
                <a:solidFill>
                  <a:schemeClr val="tx1"/>
                </a:solidFill>
                <a:latin typeface="Arial Black" pitchFamily="34" charset="0"/>
              </a:endParaRPr>
            </a:p>
          </p:txBody>
        </p:sp>
      </p:grpSp>
      <p:sp>
        <p:nvSpPr>
          <p:cNvPr id="692238" name="Rectangle 14"/>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dirty="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68"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9" r:id="rId17"/>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sz="quarter" idx="4294967295"/>
          </p:nvPr>
        </p:nvSpPr>
        <p:spPr>
          <a:xfrm>
            <a:off x="183333" y="3909651"/>
            <a:ext cx="8686800" cy="1508125"/>
          </a:xfrm>
        </p:spPr>
        <p:txBody>
          <a:bodyPr/>
          <a:lstStyle/>
          <a:p>
            <a:pPr eaLnBrk="1" hangingPunct="1"/>
            <a:r>
              <a:rPr lang="en-US" sz="3200" dirty="0" smtClean="0"/>
              <a:t>Cost and Performance Baseline for Fossil Energy Plants – Volume 3</a:t>
            </a:r>
            <a:br>
              <a:rPr lang="en-US" sz="3200" dirty="0" smtClean="0"/>
            </a:br>
            <a:r>
              <a:rPr lang="en-US" sz="2800" i="1" dirty="0" smtClean="0"/>
              <a:t>Low Rank Coal and Natural Gas to Electricity</a:t>
            </a:r>
            <a:endParaRPr lang="en-US" sz="2400" i="1" dirty="0" smtClean="0"/>
          </a:p>
        </p:txBody>
      </p:sp>
      <p:sp>
        <p:nvSpPr>
          <p:cNvPr id="20483" name="Text Box 5"/>
          <p:cNvSpPr txBox="1">
            <a:spLocks noChangeArrowheads="1"/>
          </p:cNvSpPr>
          <p:nvPr/>
        </p:nvSpPr>
        <p:spPr bwMode="auto">
          <a:xfrm>
            <a:off x="1576388" y="6164263"/>
            <a:ext cx="458787" cy="92075"/>
          </a:xfrm>
          <a:prstGeom prst="rect">
            <a:avLst/>
          </a:prstGeom>
          <a:noFill/>
          <a:ln w="9525">
            <a:noFill/>
            <a:miter lim="800000"/>
            <a:headEnd/>
            <a:tailEnd/>
          </a:ln>
        </p:spPr>
        <p:txBody>
          <a:bodyPr vert="eaVert">
            <a:spAutoFit/>
          </a:bodyPr>
          <a:lstStyle/>
          <a:p>
            <a:pPr>
              <a:spcBef>
                <a:spcPct val="50000"/>
              </a:spcBef>
            </a:pPr>
            <a:endParaRPr lang="en-US" dirty="0"/>
          </a:p>
        </p:txBody>
      </p:sp>
      <p:sp>
        <p:nvSpPr>
          <p:cNvPr id="20484" name="Rectangle 6"/>
          <p:cNvSpPr>
            <a:spLocks noChangeArrowheads="1"/>
          </p:cNvSpPr>
          <p:nvPr/>
        </p:nvSpPr>
        <p:spPr bwMode="auto">
          <a:xfrm>
            <a:off x="341313" y="5638800"/>
            <a:ext cx="8458200" cy="1143000"/>
          </a:xfrm>
          <a:prstGeom prst="rect">
            <a:avLst/>
          </a:prstGeom>
          <a:noFill/>
          <a:ln w="9525">
            <a:noFill/>
            <a:miter lim="800000"/>
            <a:headEnd/>
            <a:tailEnd/>
          </a:ln>
        </p:spPr>
        <p:txBody>
          <a:bodyPr/>
          <a:lstStyle/>
          <a:p>
            <a:pPr algn="ctr">
              <a:spcBef>
                <a:spcPct val="20000"/>
              </a:spcBef>
            </a:pPr>
            <a:r>
              <a:rPr lang="en-US" sz="1200" dirty="0"/>
              <a:t>U.S. Department of Energy</a:t>
            </a:r>
          </a:p>
          <a:p>
            <a:pPr algn="ctr">
              <a:spcBef>
                <a:spcPct val="20000"/>
              </a:spcBef>
            </a:pPr>
            <a:r>
              <a:rPr lang="en-US" sz="1200" dirty="0"/>
              <a:t>National Energy Technology Laboratory</a:t>
            </a:r>
          </a:p>
          <a:p>
            <a:pPr algn="ctr">
              <a:spcBef>
                <a:spcPct val="20000"/>
              </a:spcBef>
            </a:pPr>
            <a:r>
              <a:rPr lang="en-US" sz="1200" dirty="0" smtClean="0"/>
              <a:t>July 2011</a:t>
            </a:r>
            <a:endParaRPr lang="en-US" sz="1200" dirty="0"/>
          </a:p>
        </p:txBody>
      </p:sp>
      <p:sp>
        <p:nvSpPr>
          <p:cNvPr id="20485" name="Line 8"/>
          <p:cNvSpPr>
            <a:spLocks noChangeShapeType="1"/>
          </p:cNvSpPr>
          <p:nvPr/>
        </p:nvSpPr>
        <p:spPr bwMode="auto">
          <a:xfrm>
            <a:off x="0" y="5562600"/>
            <a:ext cx="9144000" cy="0"/>
          </a:xfrm>
          <a:prstGeom prst="line">
            <a:avLst/>
          </a:prstGeom>
          <a:noFill/>
          <a:ln w="19050">
            <a:solidFill>
              <a:schemeClr val="tx1"/>
            </a:solidFill>
            <a:round/>
            <a:headEnd/>
            <a:tailEnd/>
          </a:ln>
        </p:spPr>
        <p:txBody>
          <a:bodyPr/>
          <a:lstStyle/>
          <a:p>
            <a:endParaRPr lang="en-US" dirty="0"/>
          </a:p>
        </p:txBody>
      </p:sp>
      <p:pic>
        <p:nvPicPr>
          <p:cNvPr id="985089" name="Picture 1"/>
          <p:cNvPicPr>
            <a:picLocks noChangeAspect="1" noChangeArrowheads="1"/>
          </p:cNvPicPr>
          <p:nvPr/>
        </p:nvPicPr>
        <p:blipFill>
          <a:blip r:embed="rId3" cstate="print"/>
          <a:srcRect/>
          <a:stretch>
            <a:fillRect/>
          </a:stretch>
        </p:blipFill>
        <p:spPr bwMode="auto">
          <a:xfrm>
            <a:off x="2560587" y="1234776"/>
            <a:ext cx="6011018" cy="2577817"/>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57200" y="182563"/>
            <a:ext cx="8229600" cy="923925"/>
          </a:xfrm>
        </p:spPr>
        <p:txBody>
          <a:bodyPr/>
          <a:lstStyle/>
          <a:p>
            <a:pPr eaLnBrk="1" hangingPunct="1"/>
            <a:r>
              <a:rPr lang="en-US" dirty="0" smtClean="0"/>
              <a:t>Design Basis</a:t>
            </a:r>
            <a:br>
              <a:rPr lang="en-US" dirty="0" smtClean="0"/>
            </a:br>
            <a:r>
              <a:rPr lang="en-US" sz="2400" b="0" i="1" dirty="0" smtClean="0"/>
              <a:t>Environmental Targets</a:t>
            </a:r>
          </a:p>
        </p:txBody>
      </p:sp>
      <p:graphicFrame>
        <p:nvGraphicFramePr>
          <p:cNvPr id="930819" name="Group 3"/>
          <p:cNvGraphicFramePr>
            <a:graphicFrameLocks noGrp="1"/>
          </p:cNvGraphicFramePr>
          <p:nvPr>
            <p:ph idx="1"/>
          </p:nvPr>
        </p:nvGraphicFramePr>
        <p:xfrm>
          <a:off x="835025" y="1296988"/>
          <a:ext cx="7538953" cy="4493579"/>
        </p:xfrm>
        <a:graphic>
          <a:graphicData uri="http://schemas.openxmlformats.org/drawingml/2006/table">
            <a:tbl>
              <a:tblPr/>
              <a:tblGrid>
                <a:gridCol w="1130133"/>
                <a:gridCol w="1403684"/>
                <a:gridCol w="946484"/>
                <a:gridCol w="914400"/>
                <a:gridCol w="1018674"/>
                <a:gridCol w="938463"/>
                <a:gridCol w="1187115"/>
              </a:tblGrid>
              <a:tr h="835025">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IGCC</a:t>
                      </a:r>
                      <a:endParaRPr kumimoji="0" lang="en-US" sz="2000" b="1" i="0" u="none" strike="noStrike" cap="none" normalizeH="0" baseline="3000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PC</a:t>
                      </a:r>
                      <a:endParaRPr kumimoji="0" lang="en-US" sz="2000" b="1" i="0" u="none" strike="noStrike" cap="none" normalizeH="0" baseline="3000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hMerge="1">
                  <a:txBody>
                    <a:bodyPr/>
                    <a:lstStyle/>
                    <a:p>
                      <a:endParaRPr lang="en-US"/>
                    </a:p>
                  </a:txBody>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CFBC</a:t>
                      </a:r>
                      <a:endParaRPr kumimoji="0" lang="en-US" sz="2000" b="1" i="0" u="none" strike="noStrike" cap="none" normalizeH="0" baseline="3000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h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Arial" charset="0"/>
                        </a:rPr>
                        <a:t>NGCC</a:t>
                      </a:r>
                      <a:endParaRPr kumimoji="0" lang="en-US" sz="2000" b="1" i="0" u="none" strike="noStrike" cap="none" normalizeH="0" baseline="3000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868363">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SO</a:t>
                      </a:r>
                      <a:r>
                        <a:rPr kumimoji="0" lang="en-US" sz="2000" b="1" i="0" u="none" strike="noStrike" cap="none" normalizeH="0" baseline="-2500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0.0128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0.132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0.132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Negligible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NOx</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 ppmv (dry) @ 15% O</a:t>
                      </a:r>
                      <a:r>
                        <a:rPr kumimoji="0" lang="en-US" sz="1600" b="1" i="0" u="none" strike="noStrike" cap="none" normalizeH="0" baseline="-2500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0.07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0.07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rPr>
                        <a:t>2.5 ppmv (dry) @ 15% O</a:t>
                      </a:r>
                      <a:r>
                        <a:rPr kumimoji="0" lang="en-US" sz="1600" b="1" i="0" u="none" strike="noStrike" cap="none" normalizeH="0" baseline="-2500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8">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0.0071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0.013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0.013 lb/MMBtu</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Hg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5D8E9"/>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&gt; 90% capture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LIG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LIG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68363">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0.6      lb/TBtu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1.1       lb/TBtu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3.0      lb/TBtu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4.8       lb/TBtu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758825"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57200" y="182563"/>
            <a:ext cx="8229600" cy="923925"/>
          </a:xfrm>
        </p:spPr>
        <p:txBody>
          <a:bodyPr/>
          <a:lstStyle/>
          <a:p>
            <a:pPr eaLnBrk="1" hangingPunct="1"/>
            <a:r>
              <a:rPr lang="en-US" smtClean="0"/>
              <a:t>Design Basis</a:t>
            </a:r>
            <a:br>
              <a:rPr lang="en-US" smtClean="0"/>
            </a:br>
            <a:r>
              <a:rPr lang="en-US" sz="2400" b="0" i="1" smtClean="0"/>
              <a:t>Sequestration Assumptions</a:t>
            </a:r>
          </a:p>
        </p:txBody>
      </p:sp>
      <p:graphicFrame>
        <p:nvGraphicFramePr>
          <p:cNvPr id="906412" name="Group 172"/>
          <p:cNvGraphicFramePr>
            <a:graphicFrameLocks noGrp="1"/>
          </p:cNvGraphicFramePr>
          <p:nvPr>
            <p:ph idx="1"/>
          </p:nvPr>
        </p:nvGraphicFramePr>
        <p:xfrm>
          <a:off x="1346200" y="1354138"/>
          <a:ext cx="6429375" cy="4316416"/>
        </p:xfrm>
        <a:graphic>
          <a:graphicData uri="http://schemas.openxmlformats.org/drawingml/2006/table">
            <a:tbl>
              <a:tblPr/>
              <a:tblGrid>
                <a:gridCol w="4292600"/>
                <a:gridCol w="2136775"/>
              </a:tblGrid>
              <a:tr h="419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Plant Gate CO</a:t>
                      </a:r>
                      <a:r>
                        <a:rPr kumimoji="0" lang="en-US" sz="1800" b="1" i="0" u="none" strike="noStrike" cap="none" normalizeH="0" baseline="-25000" dirty="0" smtClean="0">
                          <a:ln>
                            <a:noFill/>
                          </a:ln>
                          <a:solidFill>
                            <a:schemeClr val="tx1"/>
                          </a:solidFill>
                          <a:effectLst/>
                          <a:latin typeface="Arial" charset="0"/>
                        </a:rPr>
                        <a:t>2</a:t>
                      </a:r>
                      <a:r>
                        <a:rPr kumimoji="0" lang="en-US" sz="1800" b="1" i="0" u="none" strike="noStrike" cap="none" normalizeH="0" baseline="0" dirty="0" smtClean="0">
                          <a:ln>
                            <a:noFill/>
                          </a:ln>
                          <a:solidFill>
                            <a:schemeClr val="tx1"/>
                          </a:solidFill>
                          <a:effectLst/>
                          <a:latin typeface="Arial" charset="0"/>
                        </a:rPr>
                        <a:t> Pressure (psia)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2,215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Wellhead CO</a:t>
                      </a:r>
                      <a:r>
                        <a:rPr kumimoji="0" lang="en-US" sz="1800" b="1" i="0" u="none" strike="noStrike" cap="none" normalizeH="0" baseline="-25000" dirty="0" smtClean="0">
                          <a:ln>
                            <a:noFill/>
                          </a:ln>
                          <a:solidFill>
                            <a:schemeClr val="tx1"/>
                          </a:solidFill>
                          <a:effectLst/>
                          <a:latin typeface="Arial" charset="0"/>
                        </a:rPr>
                        <a:t>2</a:t>
                      </a:r>
                      <a:r>
                        <a:rPr kumimoji="0" lang="en-US" sz="1800" b="1" i="0" u="none" strike="noStrike" cap="none" normalizeH="0" baseline="0" dirty="0" smtClean="0">
                          <a:ln>
                            <a:noFill/>
                          </a:ln>
                          <a:solidFill>
                            <a:schemeClr val="tx1"/>
                          </a:solidFill>
                          <a:effectLst/>
                          <a:latin typeface="Arial" charset="0"/>
                        </a:rPr>
                        <a:t> Pressure (psia)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1,515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Inlet Temp (°F)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Maximum N</a:t>
                      </a:r>
                      <a:r>
                        <a:rPr kumimoji="0" lang="en-US" sz="1800" b="1" i="0" u="none" strike="noStrike" cap="none" normalizeH="0" baseline="-25000" dirty="0" smtClean="0">
                          <a:ln>
                            <a:noFill/>
                          </a:ln>
                          <a:solidFill>
                            <a:schemeClr val="tx1"/>
                          </a:solidFill>
                          <a:effectLst/>
                          <a:latin typeface="Arial" charset="0"/>
                        </a:rPr>
                        <a:t>2</a:t>
                      </a:r>
                      <a:r>
                        <a:rPr kumimoji="0" lang="en-US" sz="1800" b="1" i="0" u="none" strike="noStrike" cap="none" normalizeH="0" baseline="0" dirty="0" smtClean="0">
                          <a:ln>
                            <a:noFill/>
                          </a:ln>
                          <a:solidFill>
                            <a:schemeClr val="tx1"/>
                          </a:solidFill>
                          <a:effectLst/>
                          <a:latin typeface="Arial" charset="0"/>
                        </a:rPr>
                        <a:t> Concentration (ppmv)</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&lt;300</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Maximum O</a:t>
                      </a:r>
                      <a:r>
                        <a:rPr kumimoji="0" lang="en-US" sz="1800" b="1" i="0" u="none" strike="noStrike" cap="none" normalizeH="0" baseline="-25000" dirty="0" smtClean="0">
                          <a:ln>
                            <a:noFill/>
                          </a:ln>
                          <a:solidFill>
                            <a:schemeClr val="tx1"/>
                          </a:solidFill>
                          <a:effectLst/>
                          <a:latin typeface="Arial" charset="0"/>
                        </a:rPr>
                        <a:t>2</a:t>
                      </a:r>
                      <a:r>
                        <a:rPr kumimoji="0" lang="en-US" sz="1800" b="1" i="0" u="none" strike="noStrike" cap="none" normalizeH="0" baseline="0" dirty="0" smtClean="0">
                          <a:ln>
                            <a:noFill/>
                          </a:ln>
                          <a:solidFill>
                            <a:schemeClr val="tx1"/>
                          </a:solidFill>
                          <a:effectLst/>
                          <a:latin typeface="Arial" charset="0"/>
                        </a:rPr>
                        <a:t> Concentration (ppmv)</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&lt;40</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Maximum Ar Concentration (ppmv)</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&lt;10</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Pipeline Length (miles)</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50</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Formation Depth (ft)</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4,055</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Formation Permeability (millidarcy)</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Formation Pressure (psig)</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1,220</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182563"/>
            <a:ext cx="8229600" cy="923925"/>
          </a:xfrm>
        </p:spPr>
        <p:txBody>
          <a:bodyPr/>
          <a:lstStyle/>
          <a:p>
            <a:pPr eaLnBrk="1" hangingPunct="1"/>
            <a:r>
              <a:rPr lang="en-US" smtClean="0"/>
              <a:t>Design Basis</a:t>
            </a:r>
            <a:br>
              <a:rPr lang="en-US" smtClean="0"/>
            </a:br>
            <a:r>
              <a:rPr lang="en-US" sz="2400" b="0" i="1" smtClean="0"/>
              <a:t>Other Assumptions</a:t>
            </a:r>
          </a:p>
        </p:txBody>
      </p:sp>
      <p:sp>
        <p:nvSpPr>
          <p:cNvPr id="67586" name="Rectangle 3"/>
          <p:cNvSpPr>
            <a:spLocks noGrp="1" noChangeArrowheads="1"/>
          </p:cNvSpPr>
          <p:nvPr>
            <p:ph type="body" idx="1"/>
          </p:nvPr>
        </p:nvSpPr>
        <p:spPr>
          <a:xfrm>
            <a:off x="104775" y="1385888"/>
            <a:ext cx="8934450" cy="4343400"/>
          </a:xfrm>
        </p:spPr>
        <p:txBody>
          <a:bodyPr/>
          <a:lstStyle/>
          <a:p>
            <a:pPr eaLnBrk="1" hangingPunct="1">
              <a:lnSpc>
                <a:spcPct val="80000"/>
              </a:lnSpc>
            </a:pPr>
            <a:r>
              <a:rPr lang="en-US" dirty="0" smtClean="0"/>
              <a:t>Coal drying processes</a:t>
            </a:r>
          </a:p>
          <a:p>
            <a:pPr lvl="1" eaLnBrk="1" hangingPunct="1">
              <a:lnSpc>
                <a:spcPct val="80000"/>
              </a:lnSpc>
            </a:pPr>
            <a:r>
              <a:rPr lang="en-US" dirty="0" smtClean="0"/>
              <a:t>Dry-feed entrained flow </a:t>
            </a:r>
            <a:r>
              <a:rPr lang="en-US" dirty="0" err="1" smtClean="0"/>
              <a:t>gasifiers</a:t>
            </a:r>
            <a:r>
              <a:rPr lang="en-US" dirty="0" smtClean="0"/>
              <a:t> – WTA process</a:t>
            </a:r>
          </a:p>
          <a:p>
            <a:pPr lvl="1" eaLnBrk="1" hangingPunct="1">
              <a:lnSpc>
                <a:spcPct val="80000"/>
              </a:lnSpc>
            </a:pPr>
            <a:r>
              <a:rPr lang="en-US" dirty="0" smtClean="0"/>
              <a:t>Transport </a:t>
            </a:r>
            <a:r>
              <a:rPr lang="en-US" dirty="0" err="1" smtClean="0"/>
              <a:t>gasifier</a:t>
            </a:r>
            <a:r>
              <a:rPr lang="en-US" dirty="0" smtClean="0"/>
              <a:t> – indirectly heated fluidized bed</a:t>
            </a:r>
          </a:p>
          <a:p>
            <a:pPr lvl="1" eaLnBrk="1" hangingPunct="1">
              <a:lnSpc>
                <a:spcPct val="80000"/>
              </a:lnSpc>
            </a:pPr>
            <a:r>
              <a:rPr lang="en-US" dirty="0" smtClean="0"/>
              <a:t>Slurry-feed </a:t>
            </a:r>
            <a:r>
              <a:rPr lang="en-US" dirty="0" err="1" smtClean="0"/>
              <a:t>gasifier</a:t>
            </a:r>
            <a:r>
              <a:rPr lang="en-US" dirty="0" smtClean="0"/>
              <a:t>, PC &amp; CFBC – no drying</a:t>
            </a:r>
          </a:p>
          <a:p>
            <a:pPr eaLnBrk="1" hangingPunct="1">
              <a:lnSpc>
                <a:spcPct val="80000"/>
              </a:lnSpc>
              <a:buFontTx/>
              <a:buNone/>
            </a:pPr>
            <a:endParaRPr lang="en-US" sz="1600" dirty="0" smtClean="0"/>
          </a:p>
          <a:p>
            <a:pPr eaLnBrk="1" hangingPunct="1">
              <a:lnSpc>
                <a:spcPct val="80000"/>
              </a:lnSpc>
            </a:pPr>
            <a:r>
              <a:rPr lang="en-US" dirty="0" smtClean="0"/>
              <a:t>Nitrogen dilution was used to the maximum extent possible in all IGCC cases and air extraction from the turbine was integrated into the ASU MAC, where applicable</a:t>
            </a:r>
          </a:p>
          <a:p>
            <a:pPr eaLnBrk="1" hangingPunct="1">
              <a:lnSpc>
                <a:spcPct val="80000"/>
              </a:lnSpc>
            </a:pPr>
            <a:endParaRPr lang="en-US" sz="1600" dirty="0" smtClean="0"/>
          </a:p>
          <a:p>
            <a:pPr eaLnBrk="1" hangingPunct="1">
              <a:lnSpc>
                <a:spcPct val="80000"/>
              </a:lnSpc>
            </a:pPr>
            <a:r>
              <a:rPr lang="en-US" dirty="0" smtClean="0"/>
              <a:t>Capacity Factor assumed to equal Availability</a:t>
            </a:r>
          </a:p>
          <a:p>
            <a:pPr lvl="1" eaLnBrk="1" hangingPunct="1">
              <a:lnSpc>
                <a:spcPct val="80000"/>
              </a:lnSpc>
            </a:pPr>
            <a:r>
              <a:rPr lang="en-US" dirty="0" smtClean="0"/>
              <a:t> IGCC capacity factor = 80% w/ no spare </a:t>
            </a:r>
            <a:r>
              <a:rPr lang="en-US" dirty="0" err="1" smtClean="0"/>
              <a:t>gasifier</a:t>
            </a:r>
            <a:endParaRPr lang="en-US" dirty="0" smtClean="0"/>
          </a:p>
          <a:p>
            <a:pPr lvl="1" eaLnBrk="1" hangingPunct="1">
              <a:lnSpc>
                <a:spcPct val="80000"/>
              </a:lnSpc>
            </a:pPr>
            <a:r>
              <a:rPr lang="en-US" dirty="0" smtClean="0"/>
              <a:t> PC and CFBC capacity factor = 85%</a:t>
            </a:r>
          </a:p>
          <a:p>
            <a:pPr eaLnBrk="1" hangingPunct="1">
              <a:lnSpc>
                <a:spcPct val="80000"/>
              </a:lnSpc>
              <a:buFontTx/>
              <a:buNone/>
            </a:pPr>
            <a:endParaRPr lang="en-US" dirty="0" smtClean="0"/>
          </a:p>
          <a:p>
            <a:pPr lvl="1" eaLnBrk="1" hangingPunct="1">
              <a:lnSpc>
                <a:spcPct val="80000"/>
              </a:lnSpc>
              <a:buFontTx/>
              <a:buNone/>
            </a:pPr>
            <a:endParaRPr lang="en-US" dirty="0" smtClean="0"/>
          </a:p>
          <a:p>
            <a:pPr lvl="1" eaLnBrk="1" hangingPunct="1">
              <a:lnSpc>
                <a:spcPct val="80000"/>
              </a:lnSpc>
              <a:buFontTx/>
              <a:buChar char="•"/>
            </a:pPr>
            <a:endParaRPr lang="en-US" dirty="0" smtClean="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road3"/>
          <p:cNvPicPr>
            <a:picLocks noGrp="1" noChangeAspect="1" noChangeArrowheads="1"/>
          </p:cNvPicPr>
          <p:nvPr>
            <p:ph idx="1"/>
          </p:nvPr>
        </p:nvPicPr>
        <p:blipFill>
          <a:blip r:embed="rId3" cstate="print"/>
          <a:srcRect/>
          <a:stretch>
            <a:fillRect/>
          </a:stretch>
        </p:blipFill>
        <p:spPr>
          <a:xfrm>
            <a:off x="4384675" y="1905000"/>
            <a:ext cx="4384675" cy="4429125"/>
          </a:xfrm>
          <a:noFill/>
        </p:spPr>
      </p:pic>
      <p:sp>
        <p:nvSpPr>
          <p:cNvPr id="19460" name="Rectangle 3"/>
          <p:cNvSpPr>
            <a:spLocks noGrp="1" noChangeArrowheads="1"/>
          </p:cNvSpPr>
          <p:nvPr>
            <p:ph type="title"/>
          </p:nvPr>
        </p:nvSpPr>
        <p:spPr>
          <a:xfrm>
            <a:off x="706438" y="365125"/>
            <a:ext cx="7635875" cy="701675"/>
          </a:xfrm>
          <a:noFill/>
        </p:spPr>
        <p:txBody>
          <a:bodyPr/>
          <a:lstStyle/>
          <a:p>
            <a:pPr defTabSz="914400" eaLnBrk="1" hangingPunct="1"/>
            <a:r>
              <a:rPr lang="en-US" smtClean="0"/>
              <a:t>Economic Assumptions</a:t>
            </a:r>
          </a:p>
        </p:txBody>
      </p:sp>
      <p:sp>
        <p:nvSpPr>
          <p:cNvPr id="19461" name="Text Box 4"/>
          <p:cNvSpPr txBox="1">
            <a:spLocks noChangeArrowheads="1"/>
          </p:cNvSpPr>
          <p:nvPr/>
        </p:nvSpPr>
        <p:spPr bwMode="auto">
          <a:xfrm>
            <a:off x="1609725" y="994856"/>
            <a:ext cx="7077075" cy="1323439"/>
          </a:xfrm>
          <a:prstGeom prst="rect">
            <a:avLst/>
          </a:prstGeom>
          <a:noFill/>
          <a:ln w="12700">
            <a:noFill/>
            <a:miter lim="800000"/>
            <a:headEnd/>
            <a:tailEnd/>
          </a:ln>
        </p:spPr>
        <p:txBody>
          <a:bodyPr wrap="square">
            <a:spAutoFit/>
          </a:bodyPr>
          <a:lstStyle/>
          <a:p>
            <a:pPr eaLnBrk="0" hangingPunct="0">
              <a:lnSpc>
                <a:spcPct val="125000"/>
              </a:lnSpc>
            </a:pPr>
            <a:r>
              <a:rPr lang="en-US" sz="1600" b="1" dirty="0" smtClean="0">
                <a:latin typeface="Arial" charset="0"/>
              </a:rPr>
              <a:t>First Year of Capital Expenditure</a:t>
            </a:r>
            <a:r>
              <a:rPr lang="en-US" sz="1600" b="1" dirty="0">
                <a:latin typeface="Arial" charset="0"/>
              </a:rPr>
              <a:t>	              </a:t>
            </a:r>
            <a:r>
              <a:rPr lang="en-US" sz="1600" b="1" dirty="0" smtClean="0">
                <a:latin typeface="Arial" charset="0"/>
              </a:rPr>
              <a:t>	2007</a:t>
            </a:r>
            <a:endParaRPr lang="en-US" sz="1600" b="1" dirty="0">
              <a:latin typeface="Arial" charset="0"/>
            </a:endParaRPr>
          </a:p>
          <a:p>
            <a:pPr eaLnBrk="0" hangingPunct="0">
              <a:lnSpc>
                <a:spcPct val="125000"/>
              </a:lnSpc>
            </a:pPr>
            <a:r>
              <a:rPr lang="en-US" sz="1600" b="1" dirty="0" smtClean="0">
                <a:latin typeface="Arial" charset="0"/>
              </a:rPr>
              <a:t>Effective Levelization Period (Years)	   	35 (PC &amp; IGCC)</a:t>
            </a:r>
          </a:p>
          <a:p>
            <a:pPr eaLnBrk="0" hangingPunct="0">
              <a:lnSpc>
                <a:spcPct val="125000"/>
              </a:lnSpc>
            </a:pPr>
            <a:r>
              <a:rPr lang="en-US" sz="1600" b="1" dirty="0" smtClean="0">
                <a:latin typeface="Arial" charset="0"/>
              </a:rPr>
              <a:t>					33 (NGCC) </a:t>
            </a:r>
            <a:endParaRPr lang="en-US" sz="1600" b="1" dirty="0">
              <a:latin typeface="Arial" charset="0"/>
            </a:endParaRPr>
          </a:p>
          <a:p>
            <a:pPr eaLnBrk="0" hangingPunct="0">
              <a:lnSpc>
                <a:spcPct val="125000"/>
              </a:lnSpc>
            </a:pPr>
            <a:r>
              <a:rPr lang="en-US" sz="1600" b="1" dirty="0">
                <a:latin typeface="Arial" charset="0"/>
              </a:rPr>
              <a:t>	 		  </a:t>
            </a:r>
          </a:p>
        </p:txBody>
      </p:sp>
      <p:sp>
        <p:nvSpPr>
          <p:cNvPr id="6" name="Text Box 4"/>
          <p:cNvSpPr txBox="1">
            <a:spLocks noChangeArrowheads="1"/>
          </p:cNvSpPr>
          <p:nvPr/>
        </p:nvSpPr>
        <p:spPr bwMode="auto">
          <a:xfrm>
            <a:off x="1562100" y="3484109"/>
            <a:ext cx="7077075" cy="2593018"/>
          </a:xfrm>
          <a:prstGeom prst="rect">
            <a:avLst/>
          </a:prstGeom>
          <a:noFill/>
          <a:ln w="12700">
            <a:noFill/>
            <a:miter lim="800000"/>
            <a:headEnd/>
            <a:tailEnd/>
          </a:ln>
        </p:spPr>
        <p:txBody>
          <a:bodyPr wrap="square">
            <a:spAutoFit/>
          </a:bodyPr>
          <a:lstStyle/>
          <a:p>
            <a:pPr eaLnBrk="0" hangingPunct="0">
              <a:lnSpc>
                <a:spcPct val="125000"/>
              </a:lnSpc>
            </a:pPr>
            <a:r>
              <a:rPr lang="en-US" sz="1600" b="1" dirty="0" smtClean="0"/>
              <a:t>Dollars 				 	2007</a:t>
            </a:r>
          </a:p>
          <a:p>
            <a:pPr eaLnBrk="0" hangingPunct="0">
              <a:lnSpc>
                <a:spcPct val="125000"/>
              </a:lnSpc>
            </a:pPr>
            <a:r>
              <a:rPr lang="en-US" sz="1600" b="1" dirty="0" smtClean="0"/>
              <a:t>PRB Coal ($/</a:t>
            </a:r>
            <a:r>
              <a:rPr lang="en-US" sz="1600" b="1" dirty="0" err="1" smtClean="0"/>
              <a:t>MMBtu</a:t>
            </a:r>
            <a:r>
              <a:rPr lang="en-US" sz="1600" b="1" dirty="0" smtClean="0"/>
              <a:t>)			0.89</a:t>
            </a:r>
          </a:p>
          <a:p>
            <a:pPr eaLnBrk="0" hangingPunct="0">
              <a:lnSpc>
                <a:spcPct val="125000"/>
              </a:lnSpc>
            </a:pPr>
            <a:r>
              <a:rPr lang="en-US" sz="1600" b="1" dirty="0" smtClean="0"/>
              <a:t>ND Lignite ($/</a:t>
            </a:r>
            <a:r>
              <a:rPr lang="en-US" sz="1600" b="1" dirty="0" err="1" smtClean="0"/>
              <a:t>MMBtu</a:t>
            </a:r>
            <a:r>
              <a:rPr lang="en-US" sz="1600" b="1" dirty="0" smtClean="0"/>
              <a:t>)			0.83</a:t>
            </a:r>
          </a:p>
          <a:p>
            <a:pPr eaLnBrk="0" hangingPunct="0">
              <a:lnSpc>
                <a:spcPct val="125000"/>
              </a:lnSpc>
            </a:pPr>
            <a:r>
              <a:rPr lang="en-US" sz="1600" b="1" dirty="0" smtClean="0"/>
              <a:t>Natural Gas ($/</a:t>
            </a:r>
            <a:r>
              <a:rPr lang="en-US" sz="1600" b="1" dirty="0" err="1" smtClean="0"/>
              <a:t>MMBtu</a:t>
            </a:r>
            <a:r>
              <a:rPr lang="en-US" sz="1600" b="1" dirty="0" smtClean="0"/>
              <a:t>)			7.13</a:t>
            </a:r>
          </a:p>
          <a:p>
            <a:pPr eaLnBrk="0" hangingPunct="0">
              <a:lnSpc>
                <a:spcPct val="125000"/>
              </a:lnSpc>
            </a:pPr>
            <a:r>
              <a:rPr lang="en-US" sz="1600" b="1" dirty="0" smtClean="0"/>
              <a:t>Capacity Factor</a:t>
            </a:r>
          </a:p>
          <a:p>
            <a:pPr eaLnBrk="0" hangingPunct="0">
              <a:lnSpc>
                <a:spcPct val="125000"/>
              </a:lnSpc>
            </a:pPr>
            <a:r>
              <a:rPr lang="en-US" sz="1600" b="1" dirty="0" smtClean="0"/>
              <a:t>     IGCC					 80	</a:t>
            </a:r>
          </a:p>
          <a:p>
            <a:pPr eaLnBrk="0" hangingPunct="0">
              <a:lnSpc>
                <a:spcPct val="125000"/>
              </a:lnSpc>
            </a:pPr>
            <a:r>
              <a:rPr lang="en-US" sz="1600" b="1" dirty="0" smtClean="0"/>
              <a:t>     PC/NGCC				 85</a:t>
            </a:r>
          </a:p>
          <a:p>
            <a:pPr eaLnBrk="0" hangingPunct="0">
              <a:lnSpc>
                <a:spcPct val="125000"/>
              </a:lnSpc>
            </a:pPr>
            <a:endParaRPr lang="en-US" sz="1800" b="1" dirty="0">
              <a:latin typeface="Arial" charset="0"/>
            </a:endParaRPr>
          </a:p>
        </p:txBody>
      </p:sp>
      <p:graphicFrame>
        <p:nvGraphicFramePr>
          <p:cNvPr id="9" name="Group 45"/>
          <p:cNvGraphicFramePr>
            <a:graphicFrameLocks/>
          </p:cNvGraphicFramePr>
          <p:nvPr/>
        </p:nvGraphicFramePr>
        <p:xfrm>
          <a:off x="1402441" y="2142308"/>
          <a:ext cx="6152245" cy="841829"/>
        </p:xfrm>
        <a:graphic>
          <a:graphicData uri="http://schemas.openxmlformats.org/drawingml/2006/table">
            <a:tbl>
              <a:tblPr/>
              <a:tblGrid>
                <a:gridCol w="1812473"/>
                <a:gridCol w="1045029"/>
                <a:gridCol w="1110343"/>
                <a:gridCol w="979714"/>
                <a:gridCol w="1204686"/>
              </a:tblGrid>
              <a:tr h="273544">
                <a:tc>
                  <a:txBody>
                    <a:bodyPr/>
                    <a:lstStyle/>
                    <a:p>
                      <a:pPr marL="0" marR="0" lvl="0" indent="0" algn="l"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endParaRPr lang="en-US" sz="1200" b="1" i="1" kern="1200" dirty="0" smtClean="0">
                        <a:solidFill>
                          <a:srgbClr val="003399"/>
                        </a:solidFill>
                        <a:latin typeface="Arial" charset="0"/>
                        <a:ea typeface="+mn-ea"/>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100000">
                          <a:srgbClr val="99FF99">
                            <a:gamma/>
                            <a:tint val="33725"/>
                            <a:invGamma/>
                          </a:srgbClr>
                        </a:gs>
                      </a:gsLst>
                      <a:lin ang="5400000" scaled="1"/>
                    </a:gradFill>
                  </a:tcPr>
                </a:tc>
                <a:tc gridSpan="2">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5 Year Construction</a:t>
                      </a:r>
                      <a:r>
                        <a:rPr lang="en-US" sz="1200" b="1" i="1" kern="1200" baseline="0" dirty="0" smtClean="0">
                          <a:solidFill>
                            <a:srgbClr val="003399"/>
                          </a:solidFill>
                          <a:latin typeface="Arial" charset="0"/>
                          <a:ea typeface="+mn-ea"/>
                          <a:cs typeface="Arial" charset="0"/>
                        </a:rPr>
                        <a:t> Period</a:t>
                      </a:r>
                      <a:endParaRPr lang="en-US" sz="1200" b="1" i="1" kern="1200" dirty="0" smtClean="0">
                        <a:solidFill>
                          <a:srgbClr val="003399"/>
                        </a:solidFill>
                        <a:latin typeface="Arial" charset="0"/>
                        <a:ea typeface="+mn-ea"/>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c hMerge="1">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endParaRPr lang="en-US" sz="1200" b="1" i="1" kern="1200" dirty="0" smtClean="0">
                        <a:solidFill>
                          <a:srgbClr val="003399"/>
                        </a:solidFill>
                        <a:latin typeface="Arial" charset="0"/>
                        <a:ea typeface="+mn-ea"/>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c gridSpan="2">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3 Year Construction Period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c hMerge="1">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endParaRPr lang="en-US" sz="1200" b="1" i="1" kern="1200" dirty="0" smtClean="0">
                        <a:solidFill>
                          <a:srgbClr val="003399"/>
                        </a:solidFill>
                        <a:latin typeface="Arial" charset="0"/>
                        <a:ea typeface="+mn-ea"/>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r>
              <a:tr h="248194">
                <a:tc>
                  <a:txBody>
                    <a:bodyPr/>
                    <a:lstStyle/>
                    <a:p>
                      <a:pPr marL="0" marR="0" lvl="0" indent="0" algn="l"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endParaRPr lang="en-US" sz="1200" b="1" i="1" kern="1200" dirty="0" smtClean="0">
                        <a:solidFill>
                          <a:srgbClr val="003399"/>
                        </a:solidFill>
                        <a:latin typeface="Arial" charset="0"/>
                        <a:ea typeface="+mn-ea"/>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100000">
                          <a:srgbClr val="99FF99">
                            <a:gamma/>
                            <a:tint val="33725"/>
                            <a:invGamma/>
                          </a:srgbClr>
                        </a:gs>
                      </a:gsLst>
                      <a:lin ang="5400000" scaled="1"/>
                    </a:grad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High Risk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defRPr/>
                      </a:pPr>
                      <a:r>
                        <a:rPr lang="en-US" sz="1200" b="1" i="1" kern="1200" dirty="0" smtClean="0">
                          <a:solidFill>
                            <a:srgbClr val="003399"/>
                          </a:solidFill>
                          <a:latin typeface="Arial" charset="0"/>
                          <a:ea typeface="+mn-ea"/>
                          <a:cs typeface="Arial" charset="0"/>
                        </a:rPr>
                        <a:t>Low Risk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defRPr/>
                      </a:pPr>
                      <a:r>
                        <a:rPr lang="en-US" sz="1200" b="1" i="1" kern="1200" dirty="0" smtClean="0">
                          <a:solidFill>
                            <a:srgbClr val="003399"/>
                          </a:solidFill>
                          <a:latin typeface="Arial" charset="0"/>
                          <a:ea typeface="+mn-ea"/>
                          <a:cs typeface="Arial" charset="0"/>
                        </a:rPr>
                        <a:t>High Risk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defRPr/>
                      </a:pPr>
                      <a:r>
                        <a:rPr lang="en-US" sz="1200" b="1" i="1" kern="1200" dirty="0" smtClean="0">
                          <a:solidFill>
                            <a:srgbClr val="003399"/>
                          </a:solidFill>
                          <a:latin typeface="Arial" charset="0"/>
                          <a:ea typeface="+mn-ea"/>
                          <a:cs typeface="Arial" charset="0"/>
                        </a:rPr>
                        <a:t>Low Risk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r>
              <a:tr h="293189">
                <a:tc>
                  <a:txBody>
                    <a:bodyPr/>
                    <a:lstStyle/>
                    <a:p>
                      <a:pPr marL="0" marR="0" lvl="0" indent="0" algn="l"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Capital Charge Factor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99FF99">
                            <a:gamma/>
                            <a:tint val="33725"/>
                            <a:invGamma/>
                          </a:srgbClr>
                        </a:gs>
                        <a:gs pos="100000">
                          <a:srgbClr val="99FF99"/>
                        </a:gs>
                      </a:gsLst>
                      <a:lin ang="5400000" scaled="1"/>
                    </a:grad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12.4%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11.6%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58825" rtl="0" eaLnBrk="1" fontAlgn="base" latinLnBrk="0" hangingPunct="1">
                        <a:lnSpc>
                          <a:spcPct val="100000"/>
                        </a:lnSpc>
                        <a:spcBef>
                          <a:spcPct val="20000"/>
                        </a:spcBef>
                        <a:spcAft>
                          <a:spcPct val="0"/>
                        </a:spcAft>
                        <a:buClr>
                          <a:srgbClr val="000099"/>
                        </a:buClr>
                        <a:buSzPct val="90000"/>
                        <a:buFont typeface="Symbol" pitchFamily="18" charset="2"/>
                        <a:buNone/>
                        <a:tabLst/>
                      </a:pPr>
                      <a:r>
                        <a:rPr lang="en-US" sz="1200" b="1" i="1" kern="1200" dirty="0" smtClean="0">
                          <a:solidFill>
                            <a:srgbClr val="003399"/>
                          </a:solidFill>
                          <a:latin typeface="Arial" charset="0"/>
                          <a:ea typeface="+mn-ea"/>
                          <a:cs typeface="Arial" charset="0"/>
                        </a:rPr>
                        <a:t>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r>
              <a:rPr lang="en-US" dirty="0" smtClean="0"/>
              <a:t>Capital Cost Levels and their Elements</a:t>
            </a:r>
            <a:endParaRPr lang="en-US" dirty="0"/>
          </a:p>
        </p:txBody>
      </p:sp>
      <p:pic>
        <p:nvPicPr>
          <p:cNvPr id="4" name="Picture 3"/>
          <p:cNvPicPr>
            <a:picLocks noChangeAspect="1"/>
          </p:cNvPicPr>
          <p:nvPr/>
        </p:nvPicPr>
        <p:blipFill>
          <a:blip r:embed="rId3" cstate="print"/>
          <a:srcRect/>
          <a:stretch>
            <a:fillRect/>
          </a:stretch>
        </p:blipFill>
        <p:spPr bwMode="auto">
          <a:xfrm>
            <a:off x="293913" y="1078832"/>
            <a:ext cx="8504853" cy="509695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246063"/>
            <a:ext cx="8229600" cy="554037"/>
          </a:xfrm>
        </p:spPr>
        <p:txBody>
          <a:bodyPr/>
          <a:lstStyle/>
          <a:p>
            <a:pPr eaLnBrk="1" hangingPunct="1"/>
            <a:r>
              <a:rPr lang="en-US" dirty="0" smtClean="0"/>
              <a:t>Technical Merit</a:t>
            </a:r>
            <a:endParaRPr lang="en-US" sz="2800" i="1" dirty="0" smtClean="0"/>
          </a:p>
        </p:txBody>
      </p:sp>
      <p:sp>
        <p:nvSpPr>
          <p:cNvPr id="45058" name="Rectangle 3"/>
          <p:cNvSpPr>
            <a:spLocks noGrp="1" noChangeArrowheads="1"/>
          </p:cNvSpPr>
          <p:nvPr>
            <p:ph idx="1"/>
          </p:nvPr>
        </p:nvSpPr>
        <p:spPr>
          <a:xfrm>
            <a:off x="457200" y="838200"/>
            <a:ext cx="8229600" cy="4187825"/>
          </a:xfrm>
        </p:spPr>
        <p:txBody>
          <a:bodyPr/>
          <a:lstStyle/>
          <a:p>
            <a:pPr eaLnBrk="1" hangingPunct="1">
              <a:buFontTx/>
              <a:buNone/>
            </a:pPr>
            <a:r>
              <a:rPr lang="en-US" u="sng" smtClean="0"/>
              <a:t>TECHNOLOGY</a:t>
            </a:r>
            <a:endParaRPr lang="en-US" smtClean="0"/>
          </a:p>
          <a:p>
            <a:pPr eaLnBrk="1" hangingPunct="1"/>
            <a:r>
              <a:rPr lang="en-US" sz="2000" smtClean="0"/>
              <a:t>“Early commercial deployment” of technologies for fossil-based electricity generation</a:t>
            </a:r>
          </a:p>
          <a:p>
            <a:pPr lvl="1" eaLnBrk="1" hangingPunct="1"/>
            <a:r>
              <a:rPr lang="en-US" sz="2000" smtClean="0"/>
              <a:t>All components commercially available today </a:t>
            </a:r>
          </a:p>
          <a:p>
            <a:pPr lvl="1" eaLnBrk="1" hangingPunct="1"/>
            <a:r>
              <a:rPr lang="en-US" sz="2000" smtClean="0"/>
              <a:t>“Next-of-a-kind” application, contingencies and financial risk assigned as appropriate </a:t>
            </a:r>
          </a:p>
          <a:p>
            <a:pPr lvl="1" eaLnBrk="1" hangingPunct="1"/>
            <a:r>
              <a:rPr lang="en-US" sz="2000" smtClean="0"/>
              <a:t>Design basis appropriate to Western United States </a:t>
            </a:r>
          </a:p>
          <a:p>
            <a:pPr lvl="2" eaLnBrk="1" hangingPunct="1"/>
            <a:r>
              <a:rPr lang="en-US" sz="1600" smtClean="0"/>
              <a:t>Montana PRB</a:t>
            </a:r>
          </a:p>
          <a:p>
            <a:pPr lvl="2" eaLnBrk="1" hangingPunct="1"/>
            <a:r>
              <a:rPr lang="en-US" sz="1600" smtClean="0"/>
              <a:t>North Dakota Lignite</a:t>
            </a:r>
            <a:endParaRPr lang="en-US" smtClean="0"/>
          </a:p>
          <a:p>
            <a:pPr eaLnBrk="1" hangingPunct="1">
              <a:buFontTx/>
              <a:buNone/>
            </a:pPr>
            <a:r>
              <a:rPr lang="en-US" u="sng" smtClean="0"/>
              <a:t>PROJECT</a:t>
            </a:r>
            <a:endParaRPr lang="en-US" smtClean="0"/>
          </a:p>
          <a:p>
            <a:pPr eaLnBrk="1" hangingPunct="1"/>
            <a:r>
              <a:rPr lang="en-US" sz="2000" smtClean="0"/>
              <a:t>Technology vendor input for all major systems</a:t>
            </a:r>
          </a:p>
          <a:p>
            <a:pPr eaLnBrk="1" hangingPunct="1"/>
            <a:r>
              <a:rPr lang="en-US" sz="2000" smtClean="0"/>
              <a:t>Detailed Aspen Plus process simulations</a:t>
            </a:r>
          </a:p>
          <a:p>
            <a:pPr eaLnBrk="1" hangingPunct="1"/>
            <a:r>
              <a:rPr lang="en-US" sz="2000" smtClean="0"/>
              <a:t>Interactions with experts in the field</a:t>
            </a:r>
          </a:p>
          <a:p>
            <a:pPr lvl="1" eaLnBrk="1" hangingPunct="1"/>
            <a:r>
              <a:rPr lang="en-US" sz="2000" smtClean="0"/>
              <a:t>Technology developers – process input</a:t>
            </a:r>
          </a:p>
          <a:p>
            <a:pPr lvl="1" eaLnBrk="1" hangingPunct="1"/>
            <a:r>
              <a:rPr lang="en-US" sz="2000" smtClean="0"/>
              <a:t>WorleyParsons – EPC firm for capital/operating cost estimates</a:t>
            </a:r>
          </a:p>
          <a:p>
            <a:pPr eaLnBrk="1" hangingPunct="1"/>
            <a:endParaRPr lang="en-US"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fld id="{ADD8E92C-8697-49E9-B2FB-35EC52223392}" type="slidenum">
              <a:rPr lang="en-US"/>
              <a:pPr>
                <a:defRPr/>
              </a:pPr>
              <a:t>16</a:t>
            </a:fld>
            <a:endParaRPr lang="en-US"/>
          </a:p>
        </p:txBody>
      </p:sp>
      <p:sp>
        <p:nvSpPr>
          <p:cNvPr id="20483" name="Rectangle 2"/>
          <p:cNvSpPr>
            <a:spLocks noGrp="1" noChangeArrowheads="1"/>
          </p:cNvSpPr>
          <p:nvPr>
            <p:ph type="title"/>
          </p:nvPr>
        </p:nvSpPr>
        <p:spPr>
          <a:xfrm>
            <a:off x="706438" y="304800"/>
            <a:ext cx="7635875" cy="553998"/>
          </a:xfrm>
        </p:spPr>
        <p:txBody>
          <a:bodyPr/>
          <a:lstStyle/>
          <a:p>
            <a:pPr eaLnBrk="1" hangingPunct="1"/>
            <a:r>
              <a:rPr lang="en-US" dirty="0" smtClean="0"/>
              <a:t>Technical Approach - Overview</a:t>
            </a:r>
          </a:p>
        </p:txBody>
      </p:sp>
      <p:sp>
        <p:nvSpPr>
          <p:cNvPr id="279555" name="Text Box 3"/>
          <p:cNvSpPr txBox="1">
            <a:spLocks noChangeArrowheads="1"/>
          </p:cNvSpPr>
          <p:nvPr/>
        </p:nvSpPr>
        <p:spPr bwMode="auto">
          <a:xfrm>
            <a:off x="788988" y="1098550"/>
            <a:ext cx="7424737" cy="1843088"/>
          </a:xfrm>
          <a:prstGeom prst="rect">
            <a:avLst/>
          </a:prstGeom>
          <a:solidFill>
            <a:srgbClr val="FFFFBF"/>
          </a:solidFill>
          <a:ln w="12700">
            <a:solidFill>
              <a:schemeClr val="tx1"/>
            </a:solidFill>
            <a:miter lim="800000"/>
            <a:headEnd/>
            <a:tailEnd/>
          </a:ln>
          <a:effectLst>
            <a:outerShdw dist="71842" dir="2700000" algn="ctr" rotWithShape="0">
              <a:schemeClr val="bg2">
                <a:alpha val="50000"/>
              </a:schemeClr>
            </a:outerShdw>
          </a:effectLst>
        </p:spPr>
        <p:txBody>
          <a:bodyPr>
            <a:spAutoFit/>
          </a:bodyPr>
          <a:lstStyle/>
          <a:p>
            <a:pPr eaLnBrk="0" hangingPunct="0">
              <a:defRPr/>
            </a:pPr>
            <a:r>
              <a:rPr lang="en-US" sz="2400" b="1">
                <a:solidFill>
                  <a:schemeClr val="tx2"/>
                </a:solidFill>
                <a:latin typeface="Arial" charset="0"/>
              </a:rPr>
              <a:t>1.  </a:t>
            </a:r>
            <a:r>
              <a:rPr lang="en-US" sz="2400" b="1" u="sng">
                <a:solidFill>
                  <a:schemeClr val="tx2"/>
                </a:solidFill>
                <a:latin typeface="Arial" charset="0"/>
              </a:rPr>
              <a:t>Extensive Process Simulation (ASPEN)</a:t>
            </a:r>
          </a:p>
          <a:p>
            <a:pPr eaLnBrk="0" hangingPunct="0">
              <a:buFont typeface="Wingdings" pitchFamily="2" charset="2"/>
              <a:buChar char="§"/>
              <a:defRPr/>
            </a:pPr>
            <a:r>
              <a:rPr lang="en-US" sz="1800">
                <a:solidFill>
                  <a:schemeClr val="tx2"/>
                </a:solidFill>
                <a:latin typeface="Arial" charset="0"/>
              </a:rPr>
              <a:t> All major chemical processes and equipment are simulated</a:t>
            </a:r>
          </a:p>
          <a:p>
            <a:pPr eaLnBrk="0" hangingPunct="0">
              <a:buFont typeface="Wingdings" pitchFamily="2" charset="2"/>
              <a:buChar char="§"/>
              <a:defRPr/>
            </a:pPr>
            <a:r>
              <a:rPr lang="en-US" sz="1800">
                <a:solidFill>
                  <a:schemeClr val="tx2"/>
                </a:solidFill>
                <a:latin typeface="Arial" charset="0"/>
              </a:rPr>
              <a:t> Detailed mass and energy balances</a:t>
            </a:r>
          </a:p>
          <a:p>
            <a:pPr eaLnBrk="0" hangingPunct="0">
              <a:buFont typeface="Wingdings" pitchFamily="2" charset="2"/>
              <a:buChar char="§"/>
              <a:defRPr/>
            </a:pPr>
            <a:r>
              <a:rPr lang="en-US" sz="1800">
                <a:solidFill>
                  <a:schemeClr val="tx2"/>
                </a:solidFill>
                <a:latin typeface="Arial" charset="0"/>
              </a:rPr>
              <a:t> Performance calculations (auxiliary power, gross/net power output)</a:t>
            </a:r>
          </a:p>
          <a:p>
            <a:pPr eaLnBrk="0" hangingPunct="0">
              <a:buFont typeface="Wingdings" pitchFamily="2" charset="2"/>
              <a:buChar char="§"/>
              <a:defRPr/>
            </a:pPr>
            <a:endParaRPr lang="en-US" sz="1800">
              <a:solidFill>
                <a:schemeClr val="tx2"/>
              </a:solidFill>
              <a:latin typeface="Arial" charset="0"/>
            </a:endParaRPr>
          </a:p>
          <a:p>
            <a:pPr eaLnBrk="0" hangingPunct="0">
              <a:buFont typeface="Wingdings" pitchFamily="2" charset="2"/>
              <a:buChar char="§"/>
              <a:defRPr/>
            </a:pPr>
            <a:endParaRPr lang="en-US" sz="1800">
              <a:solidFill>
                <a:schemeClr val="tx2"/>
              </a:solidFill>
              <a:latin typeface="Arial" charset="0"/>
            </a:endParaRPr>
          </a:p>
        </p:txBody>
      </p:sp>
      <p:sp>
        <p:nvSpPr>
          <p:cNvPr id="279556" name="Text Box 4"/>
          <p:cNvSpPr txBox="1">
            <a:spLocks noChangeArrowheads="1"/>
          </p:cNvSpPr>
          <p:nvPr/>
        </p:nvSpPr>
        <p:spPr bwMode="auto">
          <a:xfrm>
            <a:off x="4110038" y="2601913"/>
            <a:ext cx="4832350" cy="2392362"/>
          </a:xfrm>
          <a:prstGeom prst="rect">
            <a:avLst/>
          </a:prstGeom>
          <a:solidFill>
            <a:schemeClr val="accent1"/>
          </a:solidFill>
          <a:ln w="12700">
            <a:solidFill>
              <a:schemeClr val="tx1"/>
            </a:solidFill>
            <a:miter lim="800000"/>
            <a:headEnd/>
            <a:tailEnd/>
          </a:ln>
          <a:effectLst>
            <a:outerShdw dist="71842" dir="2700000" algn="ctr" rotWithShape="0">
              <a:schemeClr val="bg2">
                <a:alpha val="50000"/>
              </a:schemeClr>
            </a:outerShdw>
          </a:effectLst>
        </p:spPr>
        <p:txBody>
          <a:bodyPr lIns="457200">
            <a:spAutoFit/>
          </a:bodyPr>
          <a:lstStyle/>
          <a:p>
            <a:pPr eaLnBrk="0" hangingPunct="0">
              <a:defRPr/>
            </a:pPr>
            <a:r>
              <a:rPr lang="en-US" sz="2400" b="1" dirty="0">
                <a:solidFill>
                  <a:schemeClr val="tx2"/>
                </a:solidFill>
                <a:latin typeface="Arial" charset="0"/>
              </a:rPr>
              <a:t>2.  </a:t>
            </a:r>
            <a:r>
              <a:rPr lang="en-US" sz="2400" b="1" u="sng" dirty="0">
                <a:solidFill>
                  <a:schemeClr val="tx2"/>
                </a:solidFill>
                <a:latin typeface="Arial" charset="0"/>
              </a:rPr>
              <a:t>Cost Estimation</a:t>
            </a:r>
          </a:p>
          <a:p>
            <a:pPr eaLnBrk="0" hangingPunct="0">
              <a:buFont typeface="Wingdings" pitchFamily="2" charset="2"/>
              <a:buChar char="§"/>
              <a:defRPr/>
            </a:pPr>
            <a:r>
              <a:rPr lang="en-US" sz="1800" dirty="0">
                <a:solidFill>
                  <a:schemeClr val="tx2"/>
                </a:solidFill>
                <a:latin typeface="Arial" charset="0"/>
              </a:rPr>
              <a:t> </a:t>
            </a:r>
            <a:r>
              <a:rPr lang="en-US" sz="1800" b="1" dirty="0">
                <a:solidFill>
                  <a:schemeClr val="tx2"/>
                </a:solidFill>
                <a:latin typeface="Arial" charset="0"/>
              </a:rPr>
              <a:t>Inputs from process simulation</a:t>
            </a:r>
            <a:r>
              <a:rPr lang="en-US" sz="1800" dirty="0">
                <a:solidFill>
                  <a:schemeClr val="tx2"/>
                </a:solidFill>
                <a:latin typeface="Arial" charset="0"/>
              </a:rPr>
              <a:t> (Flow Rates/Gas Composition/Pressure/Temp.)</a:t>
            </a:r>
          </a:p>
          <a:p>
            <a:pPr eaLnBrk="0" hangingPunct="0">
              <a:buFont typeface="Wingdings" pitchFamily="2" charset="2"/>
              <a:buChar char="§"/>
              <a:defRPr/>
            </a:pPr>
            <a:r>
              <a:rPr lang="en-US" sz="1800" dirty="0">
                <a:solidFill>
                  <a:schemeClr val="tx2"/>
                </a:solidFill>
                <a:latin typeface="Arial" charset="0"/>
              </a:rPr>
              <a:t> </a:t>
            </a:r>
            <a:r>
              <a:rPr lang="en-US" sz="1800" b="1" dirty="0">
                <a:solidFill>
                  <a:schemeClr val="tx2"/>
                </a:solidFill>
                <a:latin typeface="Arial" charset="0"/>
              </a:rPr>
              <a:t>Sources for cost estimation </a:t>
            </a:r>
          </a:p>
          <a:p>
            <a:pPr lvl="1" eaLnBrk="0" hangingPunct="0">
              <a:buFont typeface="Wingdings" pitchFamily="2" charset="2"/>
              <a:buNone/>
              <a:defRPr/>
            </a:pPr>
            <a:r>
              <a:rPr lang="en-US" sz="1800" dirty="0" err="1" smtClean="0">
                <a:solidFill>
                  <a:schemeClr val="tx2"/>
                </a:solidFill>
                <a:latin typeface="Arial" charset="0"/>
              </a:rPr>
              <a:t>WorleyParsons</a:t>
            </a:r>
            <a:r>
              <a:rPr lang="en-US" sz="1800" dirty="0" smtClean="0">
                <a:solidFill>
                  <a:schemeClr val="tx2"/>
                </a:solidFill>
                <a:latin typeface="Arial" charset="0"/>
              </a:rPr>
              <a:t> </a:t>
            </a:r>
            <a:endParaRPr lang="en-US" sz="1800" dirty="0">
              <a:solidFill>
                <a:schemeClr val="tx2"/>
              </a:solidFill>
              <a:latin typeface="Arial" charset="0"/>
            </a:endParaRPr>
          </a:p>
          <a:p>
            <a:pPr lvl="1" eaLnBrk="0" hangingPunct="0">
              <a:buFont typeface="Wingdings" pitchFamily="2" charset="2"/>
              <a:buNone/>
              <a:defRPr/>
            </a:pPr>
            <a:r>
              <a:rPr lang="en-US" sz="1800" dirty="0">
                <a:solidFill>
                  <a:schemeClr val="tx2"/>
                </a:solidFill>
                <a:latin typeface="Arial" charset="0"/>
              </a:rPr>
              <a:t>Vendor sources where available</a:t>
            </a:r>
          </a:p>
          <a:p>
            <a:pPr eaLnBrk="0" hangingPunct="0">
              <a:buFont typeface="Wingdings" pitchFamily="2" charset="2"/>
              <a:buChar char="§"/>
              <a:defRPr/>
            </a:pPr>
            <a:r>
              <a:rPr lang="en-US" sz="1800" dirty="0">
                <a:solidFill>
                  <a:schemeClr val="tx2"/>
                </a:solidFill>
                <a:latin typeface="Arial" charset="0"/>
              </a:rPr>
              <a:t> </a:t>
            </a:r>
            <a:r>
              <a:rPr lang="en-US" sz="1800" b="1" dirty="0">
                <a:solidFill>
                  <a:schemeClr val="tx2"/>
                </a:solidFill>
                <a:latin typeface="Arial" charset="0"/>
              </a:rPr>
              <a:t>Follow DOE Analysis Guidelines</a:t>
            </a:r>
          </a:p>
          <a:p>
            <a:pPr eaLnBrk="0" hangingPunct="0">
              <a:buFont typeface="Wingdings" pitchFamily="2" charset="2"/>
              <a:buChar char="§"/>
              <a:defRPr/>
            </a:pPr>
            <a:endParaRPr lang="en-US" sz="1800" b="1" dirty="0">
              <a:solidFill>
                <a:schemeClr val="tx2"/>
              </a:solidFill>
              <a:latin typeface="Arial" charset="0"/>
            </a:endParaRPr>
          </a:p>
        </p:txBody>
      </p:sp>
      <p:pic>
        <p:nvPicPr>
          <p:cNvPr id="279557" name="Picture 5"/>
          <p:cNvPicPr>
            <a:picLocks noGrp="1" noChangeAspect="1" noChangeArrowheads="1"/>
          </p:cNvPicPr>
          <p:nvPr>
            <p:ph idx="1"/>
          </p:nvPr>
        </p:nvPicPr>
        <p:blipFill>
          <a:blip r:embed="rId3" cstate="print"/>
          <a:srcRect/>
          <a:stretch>
            <a:fillRect/>
          </a:stretch>
        </p:blipFill>
        <p:spPr>
          <a:xfrm>
            <a:off x="522288" y="2478088"/>
            <a:ext cx="3941762" cy="3065462"/>
          </a:xfrm>
          <a:ln cap="flat">
            <a:solidFill>
              <a:schemeClr val="tx1"/>
            </a:solidFill>
          </a:ln>
          <a:effectLst>
            <a:outerShdw dist="71842" dir="2700000" algn="ctr" rotWithShape="0">
              <a:srgbClr val="969696">
                <a:alpha val="50000"/>
              </a:srgbClr>
            </a:outerShdw>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idx="1"/>
          </p:nvPr>
        </p:nvSpPr>
        <p:spPr>
          <a:xfrm>
            <a:off x="228600" y="474802"/>
            <a:ext cx="8686800" cy="5513387"/>
          </a:xfrm>
        </p:spPr>
        <p:txBody>
          <a:bodyPr/>
          <a:lstStyle/>
          <a:p>
            <a:pPr lvl="2" eaLnBrk="1" hangingPunct="1">
              <a:buFontTx/>
              <a:buNone/>
            </a:pPr>
            <a:endParaRPr lang="en-US" sz="1200" dirty="0" smtClean="0"/>
          </a:p>
          <a:p>
            <a:pPr eaLnBrk="1" hangingPunct="1"/>
            <a:r>
              <a:rPr lang="en-US" dirty="0" smtClean="0"/>
              <a:t>Process configurations &amp; modeled results subject to vendor review</a:t>
            </a:r>
          </a:p>
          <a:p>
            <a:pPr lvl="1" eaLnBrk="1" hangingPunct="1"/>
            <a:r>
              <a:rPr lang="en-US" sz="2000" dirty="0" smtClean="0"/>
              <a:t>Gasification cases sent individually to specific technology vendors/developers (</a:t>
            </a:r>
            <a:r>
              <a:rPr lang="en-US" sz="2000" dirty="0" err="1" smtClean="0"/>
              <a:t>CoP</a:t>
            </a:r>
            <a:r>
              <a:rPr lang="en-US" sz="2000" dirty="0" smtClean="0"/>
              <a:t>, Shell, Siemens, </a:t>
            </a:r>
            <a:r>
              <a:rPr lang="en-US" sz="2000" dirty="0" err="1" smtClean="0"/>
              <a:t>SoCo</a:t>
            </a:r>
            <a:r>
              <a:rPr lang="en-US" sz="2000" dirty="0" smtClean="0"/>
              <a:t>) for iterative review</a:t>
            </a:r>
          </a:p>
          <a:p>
            <a:pPr lvl="2" eaLnBrk="1" hangingPunct="1"/>
            <a:r>
              <a:rPr lang="en-US" dirty="0" smtClean="0"/>
              <a:t>Facility Design</a:t>
            </a:r>
          </a:p>
          <a:p>
            <a:pPr lvl="3" eaLnBrk="1" hangingPunct="1"/>
            <a:r>
              <a:rPr lang="en-US" dirty="0" smtClean="0"/>
              <a:t>Gasification block I/O</a:t>
            </a:r>
          </a:p>
          <a:p>
            <a:pPr lvl="3" eaLnBrk="1" hangingPunct="1"/>
            <a:r>
              <a:rPr lang="en-US" dirty="0" smtClean="0"/>
              <a:t>Facility integration</a:t>
            </a:r>
          </a:p>
          <a:p>
            <a:pPr lvl="2" eaLnBrk="1" hangingPunct="1"/>
            <a:r>
              <a:rPr lang="en-US" dirty="0" smtClean="0"/>
              <a:t>Performance Results</a:t>
            </a:r>
          </a:p>
          <a:p>
            <a:pPr lvl="2" eaLnBrk="1" hangingPunct="1"/>
            <a:r>
              <a:rPr lang="en-US" dirty="0" smtClean="0"/>
              <a:t>Economic Results</a:t>
            </a:r>
          </a:p>
          <a:p>
            <a:pPr lvl="2" eaLnBrk="1" hangingPunct="1"/>
            <a:r>
              <a:rPr lang="en-US" dirty="0" smtClean="0"/>
              <a:t>Technology Description</a:t>
            </a:r>
          </a:p>
          <a:p>
            <a:pPr lvl="1" eaLnBrk="1" hangingPunct="1"/>
            <a:r>
              <a:rPr lang="en-US" dirty="0" smtClean="0"/>
              <a:t>Combustion cases sent to two combustion technology vendors (B&amp;W, F-W)</a:t>
            </a:r>
          </a:p>
          <a:p>
            <a:pPr lvl="1" eaLnBrk="1" hangingPunct="1"/>
            <a:r>
              <a:rPr lang="en-US" dirty="0" smtClean="0"/>
              <a:t>“Low Rank” NGCC cases based on in-house adjustments for ambient conditions using vendor performance estimates at ISO conditions </a:t>
            </a:r>
          </a:p>
          <a:p>
            <a:pPr lvl="2" eaLnBrk="1" hangingPunct="1">
              <a:buFontTx/>
              <a:buNone/>
            </a:pPr>
            <a:endParaRPr lang="en-US" dirty="0" smtClean="0"/>
          </a:p>
        </p:txBody>
      </p:sp>
      <p:sp>
        <p:nvSpPr>
          <p:cNvPr id="5" name="Title 1"/>
          <p:cNvSpPr txBox="1">
            <a:spLocks/>
          </p:cNvSpPr>
          <p:nvPr/>
        </p:nvSpPr>
        <p:spPr bwMode="auto">
          <a:xfrm>
            <a:off x="457200" y="182563"/>
            <a:ext cx="8229600" cy="553998"/>
          </a:xfrm>
          <a:prstGeom prst="rect">
            <a:avLst/>
          </a:prstGeom>
          <a:noFill/>
          <a:ln w="9525">
            <a:noFill/>
            <a:miter lim="800000"/>
            <a:headEnd/>
            <a:tailEnd/>
          </a:ln>
          <a:effectLst/>
        </p:spPr>
        <p:txBody>
          <a:bodyPr>
            <a:spAutoFit/>
          </a:bodyPr>
          <a:lstStyle/>
          <a:p>
            <a:pPr algn="ctr">
              <a:defRPr/>
            </a:pPr>
            <a:r>
              <a:rPr lang="en-US" sz="3000" b="1" i="0" kern="0" dirty="0">
                <a:latin typeface="+mj-lt"/>
                <a:ea typeface="+mj-ea"/>
                <a:cs typeface="+mj-cs"/>
              </a:rPr>
              <a:t>Technical </a:t>
            </a:r>
            <a:r>
              <a:rPr lang="en-US" sz="3000" b="1" i="0" kern="0" dirty="0" smtClean="0">
                <a:latin typeface="+mj-lt"/>
                <a:ea typeface="+mj-ea"/>
                <a:cs typeface="+mj-cs"/>
              </a:rPr>
              <a:t>Approach - Project Methodology</a:t>
            </a:r>
            <a:endParaRPr lang="en-US" sz="3000" b="1" i="0" kern="0" dirty="0">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idx="1"/>
          </p:nvPr>
        </p:nvSpPr>
        <p:spPr>
          <a:xfrm>
            <a:off x="223838" y="844550"/>
            <a:ext cx="8686800" cy="5513388"/>
          </a:xfrm>
        </p:spPr>
        <p:txBody>
          <a:bodyPr/>
          <a:lstStyle/>
          <a:p>
            <a:pPr lvl="2" eaLnBrk="1" hangingPunct="1">
              <a:buFontTx/>
              <a:buNone/>
            </a:pPr>
            <a:endParaRPr lang="en-US" sz="1200" dirty="0" smtClean="0"/>
          </a:p>
          <a:p>
            <a:pPr eaLnBrk="1" hangingPunct="1"/>
            <a:r>
              <a:rPr lang="en-US" dirty="0" smtClean="0"/>
              <a:t>Segmented Peer Review</a:t>
            </a:r>
          </a:p>
          <a:p>
            <a:pPr lvl="1" eaLnBrk="1" hangingPunct="1"/>
            <a:r>
              <a:rPr lang="en-US" sz="2000" dirty="0" smtClean="0"/>
              <a:t>Design basis and Consolidated Combustion Report externally reviewed by industry experts</a:t>
            </a:r>
          </a:p>
          <a:p>
            <a:pPr lvl="2" eaLnBrk="1" hangingPunct="1"/>
            <a:r>
              <a:rPr lang="en-US" sz="1400" dirty="0" smtClean="0"/>
              <a:t>EPRI</a:t>
            </a:r>
          </a:p>
          <a:p>
            <a:pPr lvl="2" eaLnBrk="1" hangingPunct="1"/>
            <a:r>
              <a:rPr lang="en-US" sz="1400" dirty="0" smtClean="0"/>
              <a:t>EPC firm</a:t>
            </a:r>
          </a:p>
          <a:p>
            <a:pPr lvl="2" eaLnBrk="1" hangingPunct="1"/>
            <a:r>
              <a:rPr lang="en-US" sz="1400" dirty="0" smtClean="0"/>
              <a:t>Electric utility industry</a:t>
            </a:r>
          </a:p>
          <a:p>
            <a:pPr lvl="2" eaLnBrk="1" hangingPunct="1"/>
            <a:r>
              <a:rPr lang="en-US" sz="1400" dirty="0" smtClean="0"/>
              <a:t>Coal industry</a:t>
            </a:r>
          </a:p>
          <a:p>
            <a:pPr lvl="2" eaLnBrk="1" hangingPunct="1"/>
            <a:r>
              <a:rPr lang="en-US" sz="1400" dirty="0" smtClean="0"/>
              <a:t>Academia   </a:t>
            </a:r>
          </a:p>
          <a:p>
            <a:pPr lvl="2" eaLnBrk="1" hangingPunct="1"/>
            <a:r>
              <a:rPr lang="en-US" sz="1400" dirty="0" smtClean="0"/>
              <a:t>Independent consultants</a:t>
            </a:r>
          </a:p>
          <a:p>
            <a:pPr lvl="1" eaLnBrk="1" hangingPunct="1"/>
            <a:r>
              <a:rPr lang="en-US" sz="2000" dirty="0" smtClean="0"/>
              <a:t>Previous external review of Bituminous IGCC and NGCC at sea-level viewed as sufficient for the low-rank analyses</a:t>
            </a:r>
          </a:p>
          <a:p>
            <a:pPr eaLnBrk="1" hangingPunct="1"/>
            <a:r>
              <a:rPr lang="en-US" dirty="0" smtClean="0"/>
              <a:t>Performed sensitivity studies of select system parameters</a:t>
            </a:r>
          </a:p>
          <a:p>
            <a:pPr lvl="1" eaLnBrk="1" hangingPunct="1"/>
            <a:r>
              <a:rPr lang="en-US" sz="2000" dirty="0" smtClean="0"/>
              <a:t>Varied economic parameters (on-stream factor, fuel price)</a:t>
            </a:r>
            <a:endParaRPr lang="en-US" sz="2000" i="1" dirty="0" smtClean="0"/>
          </a:p>
          <a:p>
            <a:pPr eaLnBrk="1" hangingPunct="1"/>
            <a:endParaRPr lang="en-US" dirty="0" smtClean="0"/>
          </a:p>
        </p:txBody>
      </p:sp>
      <p:sp>
        <p:nvSpPr>
          <p:cNvPr id="5" name="Title 1"/>
          <p:cNvSpPr txBox="1">
            <a:spLocks/>
          </p:cNvSpPr>
          <p:nvPr/>
        </p:nvSpPr>
        <p:spPr bwMode="auto">
          <a:xfrm>
            <a:off x="457200" y="182563"/>
            <a:ext cx="8229600" cy="923925"/>
          </a:xfrm>
          <a:prstGeom prst="rect">
            <a:avLst/>
          </a:prstGeom>
          <a:noFill/>
          <a:ln w="9525">
            <a:noFill/>
            <a:miter lim="800000"/>
            <a:headEnd/>
            <a:tailEnd/>
          </a:ln>
          <a:effectLst/>
        </p:spPr>
        <p:txBody>
          <a:bodyPr>
            <a:spAutoFit/>
          </a:bodyPr>
          <a:lstStyle/>
          <a:p>
            <a:pPr algn="ctr">
              <a:defRPr/>
            </a:pPr>
            <a:r>
              <a:rPr lang="en-US" sz="3000" b="1" i="0" kern="0" dirty="0">
                <a:latin typeface="+mj-lt"/>
                <a:ea typeface="+mj-ea"/>
                <a:cs typeface="+mj-cs"/>
              </a:rPr>
              <a:t>Technical Approach</a:t>
            </a:r>
          </a:p>
          <a:p>
            <a:pPr algn="ctr">
              <a:defRPr/>
            </a:pPr>
            <a:r>
              <a:rPr lang="en-US" sz="2400" kern="0" dirty="0">
                <a:latin typeface="+mj-lt"/>
                <a:ea typeface="+mj-ea"/>
                <a:cs typeface="+mj-cs"/>
              </a:rPr>
              <a:t>Project Methodology (cont.)</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19318" y="2004877"/>
          <a:ext cx="4187371" cy="4180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4" name="TextBox 12"/>
          <p:cNvSpPr txBox="1">
            <a:spLocks noChangeArrowheads="1"/>
          </p:cNvSpPr>
          <p:nvPr/>
        </p:nvSpPr>
        <p:spPr bwMode="auto">
          <a:xfrm>
            <a:off x="1357313" y="1243013"/>
            <a:ext cx="2105025" cy="682625"/>
          </a:xfrm>
          <a:prstGeom prst="rect">
            <a:avLst/>
          </a:prstGeom>
          <a:noFill/>
          <a:ln w="9525">
            <a:noFill/>
            <a:miter lim="800000"/>
            <a:headEnd/>
            <a:tailEnd/>
          </a:ln>
        </p:spPr>
        <p:txBody>
          <a:bodyPr>
            <a:spAutoFit/>
          </a:bodyPr>
          <a:lstStyle/>
          <a:p>
            <a:pPr algn="ctr"/>
            <a:r>
              <a:rPr lang="en-US" sz="2400" b="1" i="0"/>
              <a:t>STUDY CATEGORY</a:t>
            </a:r>
          </a:p>
        </p:txBody>
      </p:sp>
      <p:grpSp>
        <p:nvGrpSpPr>
          <p:cNvPr id="2" name="Group 40"/>
          <p:cNvGrpSpPr>
            <a:grpSpLocks/>
          </p:cNvGrpSpPr>
          <p:nvPr/>
        </p:nvGrpSpPr>
        <p:grpSpPr bwMode="auto">
          <a:xfrm>
            <a:off x="2725738" y="2365375"/>
            <a:ext cx="6259512" cy="1006475"/>
            <a:chOff x="2725502" y="1973949"/>
            <a:chExt cx="6260296" cy="1005840"/>
          </a:xfrm>
        </p:grpSpPr>
        <p:sp>
          <p:nvSpPr>
            <p:cNvPr id="10" name="Rounded Rectangle 9"/>
            <p:cNvSpPr/>
            <p:nvPr/>
          </p:nvSpPr>
          <p:spPr bwMode="auto">
            <a:xfrm>
              <a:off x="3773383" y="1973949"/>
              <a:ext cx="5212415" cy="1005840"/>
            </a:xfrm>
            <a:prstGeom prst="roundRect">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342900" indent="-342900">
                <a:lnSpc>
                  <a:spcPct val="80000"/>
                </a:lnSpc>
                <a:spcBef>
                  <a:spcPct val="20000"/>
                </a:spcBef>
                <a:defRPr/>
              </a:pPr>
              <a:r>
                <a:rPr lang="en-US" sz="1600" b="1" dirty="0"/>
                <a:t>Order of Magnitude Estimate (+/- &gt;50% Accuracy)</a:t>
              </a:r>
            </a:p>
            <a:p>
              <a:pPr marL="342900" indent="-342900">
                <a:lnSpc>
                  <a:spcPct val="80000"/>
                </a:lnSpc>
                <a:spcBef>
                  <a:spcPct val="20000"/>
                </a:spcBef>
                <a:buFont typeface="Arial" pitchFamily="34" charset="0"/>
                <a:buChar char="•"/>
                <a:defRPr/>
              </a:pPr>
              <a:r>
                <a:rPr lang="en-US" sz="1400" dirty="0"/>
                <a:t>Very little project-specific definition</a:t>
              </a:r>
            </a:p>
            <a:p>
              <a:pPr marL="342900" indent="-342900">
                <a:buFont typeface="Arial" pitchFamily="34" charset="0"/>
                <a:buChar char="•"/>
                <a:defRPr/>
              </a:pPr>
              <a:r>
                <a:rPr lang="en-US" sz="1400" dirty="0"/>
                <a:t>Rough scaling of previous related but </a:t>
              </a:r>
              <a:r>
                <a:rPr lang="en-US" sz="1400" u="sng" dirty="0"/>
                <a:t>dissimilar</a:t>
              </a:r>
              <a:r>
                <a:rPr lang="en-US" sz="1400" dirty="0"/>
                <a:t> analyses</a:t>
              </a:r>
            </a:p>
            <a:p>
              <a:pPr marL="342900" indent="-342900">
                <a:lnSpc>
                  <a:spcPct val="80000"/>
                </a:lnSpc>
                <a:spcBef>
                  <a:spcPct val="20000"/>
                </a:spcBef>
                <a:buFont typeface="Arial" pitchFamily="34" charset="0"/>
                <a:buChar char="•"/>
                <a:defRPr/>
              </a:pPr>
              <a:r>
                <a:rPr lang="en-US" sz="1400" dirty="0"/>
                <a:t>“Back-of-the-envelope” analyses </a:t>
              </a:r>
            </a:p>
          </p:txBody>
        </p:sp>
        <p:cxnSp>
          <p:nvCxnSpPr>
            <p:cNvPr id="15" name="Straight Arrow Connector 14"/>
            <p:cNvCxnSpPr/>
            <p:nvPr/>
          </p:nvCxnSpPr>
          <p:spPr bwMode="auto">
            <a:xfrm>
              <a:off x="2725502" y="2475283"/>
              <a:ext cx="1047881" cy="0"/>
            </a:xfrm>
            <a:prstGeom prst="straightConnector1">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grpSp>
      <p:grpSp>
        <p:nvGrpSpPr>
          <p:cNvPr id="3" name="Group 41"/>
          <p:cNvGrpSpPr>
            <a:grpSpLocks/>
          </p:cNvGrpSpPr>
          <p:nvPr/>
        </p:nvGrpSpPr>
        <p:grpSpPr bwMode="auto">
          <a:xfrm>
            <a:off x="2722563" y="3632200"/>
            <a:ext cx="6262687" cy="1008063"/>
            <a:chOff x="2722552" y="3316513"/>
            <a:chExt cx="6263250" cy="1008746"/>
          </a:xfrm>
        </p:grpSpPr>
        <p:sp>
          <p:nvSpPr>
            <p:cNvPr id="11" name="Rounded Rectangle 10"/>
            <p:cNvSpPr/>
            <p:nvPr/>
          </p:nvSpPr>
          <p:spPr bwMode="auto">
            <a:xfrm>
              <a:off x="3773571" y="3316513"/>
              <a:ext cx="5212231" cy="1008746"/>
            </a:xfrm>
            <a:prstGeom prst="roundRect">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342900" indent="-342900">
                <a:lnSpc>
                  <a:spcPct val="80000"/>
                </a:lnSpc>
                <a:spcBef>
                  <a:spcPct val="20000"/>
                </a:spcBef>
                <a:defRPr/>
              </a:pPr>
              <a:r>
                <a:rPr lang="en-US" sz="1600" b="1" dirty="0"/>
                <a:t>Concept Screening (+/- 50% Accuracy)</a:t>
              </a:r>
            </a:p>
            <a:p>
              <a:pPr marL="342900" indent="-342900">
                <a:lnSpc>
                  <a:spcPct val="80000"/>
                </a:lnSpc>
                <a:spcBef>
                  <a:spcPct val="20000"/>
                </a:spcBef>
                <a:buFont typeface="Arial" pitchFamily="34" charset="0"/>
                <a:buChar char="•"/>
                <a:defRPr/>
              </a:pPr>
              <a:r>
                <a:rPr lang="en-US" sz="1400" dirty="0"/>
                <a:t>Preliminary mass and energy balances </a:t>
              </a:r>
            </a:p>
            <a:p>
              <a:pPr marL="342900" indent="-342900">
                <a:lnSpc>
                  <a:spcPct val="80000"/>
                </a:lnSpc>
                <a:spcBef>
                  <a:spcPct val="20000"/>
                </a:spcBef>
                <a:buFont typeface="Arial" pitchFamily="34" charset="0"/>
                <a:buChar char="•"/>
                <a:defRPr/>
              </a:pPr>
              <a:r>
                <a:rPr lang="en-US" sz="1400" dirty="0"/>
                <a:t>Modeling and simulation of major unit operations</a:t>
              </a:r>
            </a:p>
            <a:p>
              <a:pPr marL="342900" indent="-342900">
                <a:buFont typeface="Arial" pitchFamily="34" charset="0"/>
                <a:buChar char="•"/>
                <a:defRPr/>
              </a:pPr>
              <a:r>
                <a:rPr lang="en-US" sz="1400" dirty="0"/>
                <a:t>Factored estimate based on previous </a:t>
              </a:r>
              <a:r>
                <a:rPr lang="en-US" sz="1400" u="sng" dirty="0"/>
                <a:t>similar</a:t>
              </a:r>
              <a:r>
                <a:rPr lang="en-US" sz="1400" dirty="0"/>
                <a:t> analyses</a:t>
              </a:r>
            </a:p>
            <a:p>
              <a:pPr marL="342900" indent="-342900">
                <a:lnSpc>
                  <a:spcPct val="80000"/>
                </a:lnSpc>
                <a:spcBef>
                  <a:spcPct val="20000"/>
                </a:spcBef>
                <a:buFont typeface="Arial" pitchFamily="34" charset="0"/>
                <a:buChar char="•"/>
                <a:defRPr/>
              </a:pPr>
              <a:endParaRPr lang="en-US" sz="1400" dirty="0"/>
            </a:p>
            <a:p>
              <a:pPr marL="342900" indent="-342900">
                <a:lnSpc>
                  <a:spcPct val="80000"/>
                </a:lnSpc>
                <a:spcBef>
                  <a:spcPct val="20000"/>
                </a:spcBef>
                <a:buFont typeface="Arial" pitchFamily="34" charset="0"/>
                <a:buChar char="•"/>
                <a:defRPr/>
              </a:pPr>
              <a:endParaRPr lang="en-US" sz="1400" dirty="0"/>
            </a:p>
          </p:txBody>
        </p:sp>
        <p:cxnSp>
          <p:nvCxnSpPr>
            <p:cNvPr id="18" name="Straight Arrow Connector 17"/>
            <p:cNvCxnSpPr/>
            <p:nvPr/>
          </p:nvCxnSpPr>
          <p:spPr bwMode="auto">
            <a:xfrm flipV="1">
              <a:off x="2722552" y="3821680"/>
              <a:ext cx="1051019" cy="1589"/>
            </a:xfrm>
            <a:prstGeom prst="straightConnector1">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grpSp>
      <p:grpSp>
        <p:nvGrpSpPr>
          <p:cNvPr id="4" name="Group 43"/>
          <p:cNvGrpSpPr>
            <a:grpSpLocks/>
          </p:cNvGrpSpPr>
          <p:nvPr/>
        </p:nvGrpSpPr>
        <p:grpSpPr bwMode="auto">
          <a:xfrm>
            <a:off x="2876550" y="4987925"/>
            <a:ext cx="6108700" cy="1006475"/>
            <a:chOff x="2876550" y="4767930"/>
            <a:chExt cx="6109248" cy="1005840"/>
          </a:xfrm>
        </p:grpSpPr>
        <p:sp>
          <p:nvSpPr>
            <p:cNvPr id="12" name="Rounded Rectangle 11"/>
            <p:cNvSpPr/>
            <p:nvPr/>
          </p:nvSpPr>
          <p:spPr bwMode="auto">
            <a:xfrm>
              <a:off x="3773568" y="4767930"/>
              <a:ext cx="5212230" cy="1005840"/>
            </a:xfrm>
            <a:prstGeom prst="roundRect">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342900" indent="-342900">
                <a:lnSpc>
                  <a:spcPct val="80000"/>
                </a:lnSpc>
                <a:spcBef>
                  <a:spcPct val="20000"/>
                </a:spcBef>
                <a:defRPr/>
              </a:pPr>
              <a:r>
                <a:rPr lang="en-US" sz="1600" b="1" dirty="0"/>
                <a:t>Budget Estimate (+30% / -15% Accuracy)</a:t>
              </a:r>
            </a:p>
            <a:p>
              <a:pPr marL="342900" indent="-342900">
                <a:lnSpc>
                  <a:spcPct val="80000"/>
                </a:lnSpc>
                <a:spcBef>
                  <a:spcPct val="20000"/>
                </a:spcBef>
                <a:buFont typeface="Arial" pitchFamily="34" charset="0"/>
                <a:buChar char="•"/>
                <a:defRPr/>
              </a:pPr>
              <a:r>
                <a:rPr lang="en-US" sz="1400" dirty="0"/>
                <a:t>Thorough mass and energy balances </a:t>
              </a:r>
            </a:p>
            <a:p>
              <a:pPr marL="342900" indent="-342900">
                <a:lnSpc>
                  <a:spcPct val="80000"/>
                </a:lnSpc>
                <a:spcBef>
                  <a:spcPct val="20000"/>
                </a:spcBef>
                <a:buFont typeface="Arial" pitchFamily="34" charset="0"/>
                <a:buChar char="•"/>
                <a:defRPr/>
              </a:pPr>
              <a:r>
                <a:rPr lang="en-US" sz="1400" dirty="0"/>
                <a:t>Detailed  process and economic modeling</a:t>
              </a:r>
            </a:p>
            <a:p>
              <a:pPr marL="342900" indent="-342900">
                <a:lnSpc>
                  <a:spcPct val="80000"/>
                </a:lnSpc>
                <a:spcBef>
                  <a:spcPct val="20000"/>
                </a:spcBef>
                <a:buFont typeface="Arial" pitchFamily="34" charset="0"/>
                <a:buChar char="•"/>
                <a:defRPr/>
              </a:pPr>
              <a:r>
                <a:rPr lang="en-US" sz="1400" dirty="0"/>
                <a:t>Estimate based on vendor quotes, third-party EPC firms</a:t>
              </a:r>
            </a:p>
            <a:p>
              <a:pPr marL="342900" indent="-342900">
                <a:lnSpc>
                  <a:spcPct val="80000"/>
                </a:lnSpc>
                <a:spcBef>
                  <a:spcPct val="20000"/>
                </a:spcBef>
                <a:buFont typeface="Arial" pitchFamily="34" charset="0"/>
                <a:buChar char="•"/>
                <a:defRPr/>
              </a:pPr>
              <a:endParaRPr lang="en-US" sz="1400" dirty="0"/>
            </a:p>
            <a:p>
              <a:pPr marL="342900" indent="-342900">
                <a:lnSpc>
                  <a:spcPct val="80000"/>
                </a:lnSpc>
                <a:spcBef>
                  <a:spcPct val="20000"/>
                </a:spcBef>
                <a:buFont typeface="Arial" pitchFamily="34" charset="0"/>
                <a:buChar char="•"/>
                <a:defRPr/>
              </a:pPr>
              <a:endParaRPr lang="en-US" sz="1400" dirty="0"/>
            </a:p>
            <a:p>
              <a:pPr marL="342900" indent="-342900">
                <a:lnSpc>
                  <a:spcPct val="80000"/>
                </a:lnSpc>
                <a:spcBef>
                  <a:spcPct val="20000"/>
                </a:spcBef>
                <a:buFont typeface="Arial" pitchFamily="34" charset="0"/>
                <a:buChar char="•"/>
                <a:defRPr/>
              </a:pPr>
              <a:endParaRPr lang="en-US" sz="1400" dirty="0"/>
            </a:p>
          </p:txBody>
        </p:sp>
        <p:cxnSp>
          <p:nvCxnSpPr>
            <p:cNvPr id="21" name="Straight Arrow Connector 20"/>
            <p:cNvCxnSpPr/>
            <p:nvPr/>
          </p:nvCxnSpPr>
          <p:spPr bwMode="auto">
            <a:xfrm flipV="1">
              <a:off x="2876550" y="5270850"/>
              <a:ext cx="897018" cy="6346"/>
            </a:xfrm>
            <a:prstGeom prst="straightConnector1">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grpSp>
      <p:sp>
        <p:nvSpPr>
          <p:cNvPr id="16" name="Title 1"/>
          <p:cNvSpPr txBox="1">
            <a:spLocks/>
          </p:cNvSpPr>
          <p:nvPr/>
        </p:nvSpPr>
        <p:spPr bwMode="auto">
          <a:xfrm>
            <a:off x="457200" y="182563"/>
            <a:ext cx="8229600" cy="923925"/>
          </a:xfrm>
          <a:prstGeom prst="rect">
            <a:avLst/>
          </a:prstGeom>
          <a:noFill/>
          <a:ln w="9525">
            <a:noFill/>
            <a:miter lim="800000"/>
            <a:headEnd/>
            <a:tailEnd/>
          </a:ln>
          <a:effectLst/>
        </p:spPr>
        <p:txBody>
          <a:bodyPr>
            <a:spAutoFit/>
          </a:bodyPr>
          <a:lstStyle/>
          <a:p>
            <a:pPr algn="ctr">
              <a:defRPr/>
            </a:pPr>
            <a:r>
              <a:rPr lang="en-US" sz="3000" b="1" i="0" kern="0" dirty="0">
                <a:latin typeface="+mj-lt"/>
                <a:ea typeface="+mj-ea"/>
                <a:cs typeface="+mj-cs"/>
              </a:rPr>
              <a:t>Technical Approach</a:t>
            </a:r>
          </a:p>
          <a:p>
            <a:pPr algn="ctr">
              <a:defRPr/>
            </a:pPr>
            <a:r>
              <a:rPr lang="en-US" sz="2400" kern="0" dirty="0">
                <a:latin typeface="+mj-lt"/>
                <a:ea typeface="+mj-ea"/>
                <a:cs typeface="+mj-cs"/>
              </a:rPr>
              <a:t>Systems Analyses Categorization</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395288" y="487363"/>
            <a:ext cx="8137525" cy="4922837"/>
          </a:xfrm>
        </p:spPr>
        <p:txBody>
          <a:bodyPr/>
          <a:lstStyle/>
          <a:p>
            <a:pPr eaLnBrk="1" hangingPunct="1">
              <a:buFont typeface="Symbol" pitchFamily="18" charset="2"/>
              <a:buNone/>
            </a:pPr>
            <a:r>
              <a:rPr lang="en-US" dirty="0" smtClean="0"/>
              <a:t>    </a:t>
            </a:r>
          </a:p>
          <a:p>
            <a:pPr algn="ctr" eaLnBrk="1" hangingPunct="1">
              <a:buFont typeface="Symbol" pitchFamily="18" charset="2"/>
              <a:buNone/>
            </a:pPr>
            <a:r>
              <a:rPr lang="en-US" dirty="0" smtClean="0"/>
              <a:t>	Disclaimer</a:t>
            </a:r>
          </a:p>
          <a:p>
            <a:pPr eaLnBrk="1" hangingPunct="1">
              <a:buFont typeface="Symbol" pitchFamily="18" charset="2"/>
              <a:buNone/>
            </a:pPr>
            <a:r>
              <a:rPr lang="en-US" dirty="0" smtClean="0"/>
              <a:t>	</a:t>
            </a:r>
            <a:r>
              <a:rPr lang="en-US" sz="1800" dirty="0" smtClean="0"/>
              <a:t>This presentation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therein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therein do not necessarily state or reflect those of the United States Government or any agency thereof.</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fld id="{C6E2E898-C48E-422A-A232-9C7E5BE8C83B}" type="slidenum">
              <a:rPr lang="en-US"/>
              <a:pPr>
                <a:defRPr/>
              </a:pPr>
              <a:t>20</a:t>
            </a:fld>
            <a:endParaRPr lang="en-US"/>
          </a:p>
        </p:txBody>
      </p:sp>
      <p:sp>
        <p:nvSpPr>
          <p:cNvPr id="22531" name="Rectangle 3"/>
          <p:cNvSpPr>
            <a:spLocks noGrp="1" noChangeArrowheads="1"/>
          </p:cNvSpPr>
          <p:nvPr>
            <p:ph type="body" idx="1"/>
          </p:nvPr>
        </p:nvSpPr>
        <p:spPr>
          <a:xfrm>
            <a:off x="352425" y="1798638"/>
            <a:ext cx="8339138" cy="2943225"/>
          </a:xfrm>
        </p:spPr>
        <p:txBody>
          <a:bodyPr/>
          <a:lstStyle/>
          <a:p>
            <a:pPr algn="ctr" eaLnBrk="1" hangingPunct="1">
              <a:lnSpc>
                <a:spcPct val="90000"/>
              </a:lnSpc>
              <a:buFont typeface="Symbol" pitchFamily="18" charset="2"/>
              <a:buNone/>
            </a:pPr>
            <a:r>
              <a:rPr lang="en-US" sz="4000" dirty="0" smtClean="0">
                <a:solidFill>
                  <a:schemeClr val="tx2"/>
                </a:solidFill>
              </a:rPr>
              <a:t>IGCC, PC, CFB, NGCC </a:t>
            </a:r>
          </a:p>
          <a:p>
            <a:pPr algn="ctr" eaLnBrk="1" hangingPunct="1">
              <a:lnSpc>
                <a:spcPct val="90000"/>
              </a:lnSpc>
              <a:buFont typeface="Symbol" pitchFamily="18" charset="2"/>
              <a:buNone/>
            </a:pPr>
            <a:r>
              <a:rPr lang="en-US" sz="4000" dirty="0" smtClean="0">
                <a:solidFill>
                  <a:schemeClr val="tx2"/>
                </a:solidFill>
              </a:rPr>
              <a:t>Power Plants</a:t>
            </a:r>
          </a:p>
          <a:p>
            <a:pPr algn="ctr" eaLnBrk="1" hangingPunct="1">
              <a:lnSpc>
                <a:spcPct val="90000"/>
              </a:lnSpc>
              <a:buFont typeface="Symbol" pitchFamily="18" charset="2"/>
              <a:buNone/>
            </a:pPr>
            <a:endParaRPr lang="en-US" sz="4000" dirty="0" smtClean="0">
              <a:solidFill>
                <a:schemeClr val="tx2"/>
              </a:solidFill>
            </a:endParaRPr>
          </a:p>
          <a:p>
            <a:pPr algn="ctr" eaLnBrk="1" hangingPunct="1">
              <a:lnSpc>
                <a:spcPct val="90000"/>
              </a:lnSpc>
              <a:buFont typeface="Symbol" pitchFamily="18" charset="2"/>
              <a:buNone/>
            </a:pPr>
            <a:r>
              <a:rPr lang="en-US" sz="4000" i="1" dirty="0" smtClean="0">
                <a:solidFill>
                  <a:schemeClr val="tx2"/>
                </a:solidFill>
              </a:rPr>
              <a:t>Current State-of-the-Art</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744538" y="258763"/>
            <a:ext cx="7635875" cy="554037"/>
          </a:xfrm>
        </p:spPr>
        <p:txBody>
          <a:bodyPr/>
          <a:lstStyle/>
          <a:p>
            <a:pPr eaLnBrk="1" hangingPunct="1"/>
            <a:r>
              <a:rPr lang="en-US" smtClean="0"/>
              <a:t>Gasifiers</a:t>
            </a:r>
          </a:p>
        </p:txBody>
      </p:sp>
      <p:grpSp>
        <p:nvGrpSpPr>
          <p:cNvPr id="2" name="Group 29"/>
          <p:cNvGrpSpPr>
            <a:grpSpLocks/>
          </p:cNvGrpSpPr>
          <p:nvPr/>
        </p:nvGrpSpPr>
        <p:grpSpPr bwMode="auto">
          <a:xfrm>
            <a:off x="6856413" y="1289050"/>
            <a:ext cx="1919287" cy="3943350"/>
            <a:chOff x="4913899" y="1302418"/>
            <a:chExt cx="1919288" cy="3942932"/>
          </a:xfrm>
        </p:grpSpPr>
        <p:pic>
          <p:nvPicPr>
            <p:cNvPr id="71705" name="Picture 23"/>
            <p:cNvPicPr>
              <a:picLocks noChangeAspect="1" noChangeArrowheads="1"/>
            </p:cNvPicPr>
            <p:nvPr/>
          </p:nvPicPr>
          <p:blipFill>
            <a:blip r:embed="rId3" cstate="print"/>
            <a:srcRect/>
            <a:stretch>
              <a:fillRect/>
            </a:stretch>
          </p:blipFill>
          <p:spPr bwMode="auto">
            <a:xfrm>
              <a:off x="4913899" y="2214812"/>
              <a:ext cx="1919288" cy="3030538"/>
            </a:xfrm>
            <a:prstGeom prst="rect">
              <a:avLst/>
            </a:prstGeom>
            <a:noFill/>
            <a:ln w="9525">
              <a:noFill/>
              <a:miter lim="800000"/>
              <a:headEnd/>
              <a:tailEnd/>
            </a:ln>
          </p:spPr>
        </p:pic>
        <p:sp>
          <p:nvSpPr>
            <p:cNvPr id="71706" name="Rectangle 8"/>
            <p:cNvSpPr>
              <a:spLocks noChangeArrowheads="1"/>
            </p:cNvSpPr>
            <p:nvPr/>
          </p:nvSpPr>
          <p:spPr bwMode="auto">
            <a:xfrm>
              <a:off x="5012659" y="1302418"/>
              <a:ext cx="1725613" cy="558800"/>
            </a:xfrm>
            <a:prstGeom prst="rect">
              <a:avLst/>
            </a:prstGeom>
            <a:noFill/>
            <a:ln w="12700">
              <a:noFill/>
              <a:miter lim="800000"/>
              <a:headEnd/>
              <a:tailEnd/>
            </a:ln>
          </p:spPr>
          <p:txBody>
            <a:bodyPr lIns="75927" tIns="38889" rIns="75927" bIns="38889"/>
            <a:lstStyle/>
            <a:p>
              <a:pPr algn="ctr" defTabSz="758825">
                <a:buSzPct val="90000"/>
                <a:buFont typeface="Symbol" pitchFamily="18" charset="2"/>
                <a:buNone/>
              </a:pPr>
              <a:r>
                <a:rPr lang="en-US" sz="1600" b="1"/>
                <a:t>Siemens</a:t>
              </a:r>
              <a:br>
                <a:rPr lang="en-US" sz="1600" b="1"/>
              </a:br>
              <a:r>
                <a:rPr lang="en-US" sz="1600" b="1"/>
                <a:t> (GSP/Noell)</a:t>
              </a:r>
            </a:p>
          </p:txBody>
        </p:sp>
      </p:grpSp>
      <p:grpSp>
        <p:nvGrpSpPr>
          <p:cNvPr id="3" name="Group 23"/>
          <p:cNvGrpSpPr>
            <a:grpSpLocks/>
          </p:cNvGrpSpPr>
          <p:nvPr/>
        </p:nvGrpSpPr>
        <p:grpSpPr bwMode="auto">
          <a:xfrm>
            <a:off x="485775" y="1287463"/>
            <a:ext cx="2359025" cy="4773612"/>
            <a:chOff x="485274" y="1287964"/>
            <a:chExt cx="2359025" cy="4773445"/>
          </a:xfrm>
        </p:grpSpPr>
        <p:sp>
          <p:nvSpPr>
            <p:cNvPr id="71703" name="Rectangle 6"/>
            <p:cNvSpPr>
              <a:spLocks noChangeArrowheads="1"/>
            </p:cNvSpPr>
            <p:nvPr/>
          </p:nvSpPr>
          <p:spPr bwMode="auto">
            <a:xfrm>
              <a:off x="485274" y="1287964"/>
              <a:ext cx="2359025" cy="433387"/>
            </a:xfrm>
            <a:prstGeom prst="rect">
              <a:avLst/>
            </a:prstGeom>
            <a:noFill/>
            <a:ln w="12700">
              <a:noFill/>
              <a:miter lim="800000"/>
              <a:headEnd/>
              <a:tailEnd/>
            </a:ln>
          </p:spPr>
          <p:txBody>
            <a:bodyPr lIns="75927" tIns="38889" rIns="75927" bIns="38889"/>
            <a:lstStyle/>
            <a:p>
              <a:pPr marL="285750" indent="-285750" algn="ctr" defTabSz="758825">
                <a:buSzPct val="90000"/>
                <a:buFont typeface="Symbol" pitchFamily="18" charset="2"/>
                <a:buNone/>
              </a:pPr>
              <a:r>
                <a:rPr lang="en-US" sz="1600" b="1"/>
                <a:t> ConocoPhillips</a:t>
              </a:r>
            </a:p>
            <a:p>
              <a:pPr marL="285750" indent="-285750" algn="ctr" defTabSz="758825">
                <a:buSzPct val="90000"/>
                <a:buFont typeface="Symbol" pitchFamily="18" charset="2"/>
                <a:buNone/>
              </a:pPr>
              <a:r>
                <a:rPr lang="en-US" sz="1600" b="1"/>
                <a:t>E-Gas</a:t>
              </a:r>
            </a:p>
          </p:txBody>
        </p:sp>
        <p:pic>
          <p:nvPicPr>
            <p:cNvPr id="71704" name="Picture 9" descr="WbshGasifer"/>
            <p:cNvPicPr>
              <a:picLocks noChangeAspect="1" noChangeArrowheads="1"/>
            </p:cNvPicPr>
            <p:nvPr/>
          </p:nvPicPr>
          <p:blipFill>
            <a:blip r:embed="rId4" cstate="print"/>
            <a:srcRect/>
            <a:stretch>
              <a:fillRect/>
            </a:stretch>
          </p:blipFill>
          <p:spPr bwMode="auto">
            <a:xfrm>
              <a:off x="752225" y="1867234"/>
              <a:ext cx="1847850" cy="4194175"/>
            </a:xfrm>
            <a:prstGeom prst="rect">
              <a:avLst/>
            </a:prstGeom>
            <a:noFill/>
            <a:ln w="9525">
              <a:noFill/>
              <a:miter lim="800000"/>
              <a:headEnd/>
              <a:tailEnd/>
            </a:ln>
          </p:spPr>
        </p:pic>
      </p:grpSp>
      <p:grpSp>
        <p:nvGrpSpPr>
          <p:cNvPr id="4" name="Group 26"/>
          <p:cNvGrpSpPr>
            <a:grpSpLocks/>
          </p:cNvGrpSpPr>
          <p:nvPr/>
        </p:nvGrpSpPr>
        <p:grpSpPr bwMode="auto">
          <a:xfrm>
            <a:off x="4291013" y="1289050"/>
            <a:ext cx="2571750" cy="4040188"/>
            <a:chOff x="2280737" y="1304007"/>
            <a:chExt cx="2571750" cy="4040542"/>
          </a:xfrm>
        </p:grpSpPr>
        <p:sp>
          <p:nvSpPr>
            <p:cNvPr id="71690" name="Rectangle 7"/>
            <p:cNvSpPr>
              <a:spLocks noChangeArrowheads="1"/>
            </p:cNvSpPr>
            <p:nvPr/>
          </p:nvSpPr>
          <p:spPr bwMode="auto">
            <a:xfrm>
              <a:off x="3176838" y="1304007"/>
              <a:ext cx="1185863" cy="501650"/>
            </a:xfrm>
            <a:prstGeom prst="rect">
              <a:avLst/>
            </a:prstGeom>
            <a:noFill/>
            <a:ln w="12700">
              <a:noFill/>
              <a:miter lim="800000"/>
              <a:headEnd/>
              <a:tailEnd/>
            </a:ln>
          </p:spPr>
          <p:txBody>
            <a:bodyPr lIns="75927" tIns="38889" rIns="75927" bIns="38889"/>
            <a:lstStyle/>
            <a:p>
              <a:pPr marL="285750" indent="-285750" algn="ctr" defTabSz="758825">
                <a:buSzPct val="90000"/>
                <a:buFont typeface="Symbol" pitchFamily="18" charset="2"/>
                <a:buNone/>
              </a:pPr>
              <a:r>
                <a:rPr lang="en-US" sz="1600" b="1"/>
                <a:t>Shell</a:t>
              </a:r>
            </a:p>
            <a:p>
              <a:pPr marL="285750" indent="-285750" algn="ctr" defTabSz="758825">
                <a:buSzPct val="90000"/>
                <a:buFont typeface="Symbol" pitchFamily="18" charset="2"/>
                <a:buNone/>
              </a:pPr>
              <a:r>
                <a:rPr lang="en-US" sz="1600" b="1"/>
                <a:t>SCGP</a:t>
              </a:r>
            </a:p>
          </p:txBody>
        </p:sp>
        <p:grpSp>
          <p:nvGrpSpPr>
            <p:cNvPr id="5" name="Group 25"/>
            <p:cNvGrpSpPr>
              <a:grpSpLocks/>
            </p:cNvGrpSpPr>
            <p:nvPr/>
          </p:nvGrpSpPr>
          <p:grpSpPr bwMode="auto">
            <a:xfrm>
              <a:off x="2280737" y="2159502"/>
              <a:ext cx="2571750" cy="3185047"/>
              <a:chOff x="3243263" y="2111375"/>
              <a:chExt cx="2571750" cy="3185047"/>
            </a:xfrm>
          </p:grpSpPr>
          <p:pic>
            <p:nvPicPr>
              <p:cNvPr id="71692" name="Picture 12" descr="shell"/>
              <p:cNvPicPr>
                <a:picLocks noChangeAspect="1" noChangeArrowheads="1"/>
              </p:cNvPicPr>
              <p:nvPr/>
            </p:nvPicPr>
            <p:blipFill>
              <a:blip r:embed="rId5" cstate="print"/>
              <a:srcRect l="29532" t="14709" r="36188"/>
              <a:stretch>
                <a:fillRect/>
              </a:stretch>
            </p:blipFill>
            <p:spPr bwMode="auto">
              <a:xfrm>
                <a:off x="4027488" y="2371725"/>
                <a:ext cx="1479550" cy="2740025"/>
              </a:xfrm>
              <a:prstGeom prst="rect">
                <a:avLst/>
              </a:prstGeom>
              <a:noFill/>
              <a:ln w="9525">
                <a:noFill/>
                <a:miter lim="800000"/>
                <a:headEnd/>
                <a:tailEnd/>
              </a:ln>
            </p:spPr>
          </p:pic>
          <p:sp>
            <p:nvSpPr>
              <p:cNvPr id="71693" name="Text Box 13"/>
              <p:cNvSpPr txBox="1">
                <a:spLocks noChangeArrowheads="1"/>
              </p:cNvSpPr>
              <p:nvPr/>
            </p:nvSpPr>
            <p:spPr bwMode="auto">
              <a:xfrm>
                <a:off x="4187825" y="5110163"/>
                <a:ext cx="1138238" cy="186259"/>
              </a:xfrm>
              <a:prstGeom prst="rect">
                <a:avLst/>
              </a:prstGeom>
              <a:noFill/>
              <a:ln w="12700" algn="ctr">
                <a:noFill/>
                <a:miter lim="800000"/>
                <a:headEnd/>
                <a:tailEnd/>
              </a:ln>
            </p:spPr>
            <p:txBody>
              <a:bodyPr lIns="75927" tIns="38889" rIns="75927" bIns="38889">
                <a:spAutoFit/>
              </a:bodyPr>
              <a:lstStyle/>
              <a:p>
                <a:pPr marL="595313" indent="-195263" defTabSz="758825">
                  <a:buFont typeface="Symbol" pitchFamily="18" charset="2"/>
                  <a:buNone/>
                </a:pPr>
                <a:r>
                  <a:rPr lang="en-US" sz="700" b="1">
                    <a:solidFill>
                      <a:schemeClr val="tx1"/>
                    </a:solidFill>
                  </a:rPr>
                  <a:t>Slag</a:t>
                </a:r>
              </a:p>
            </p:txBody>
          </p:sp>
          <p:sp>
            <p:nvSpPr>
              <p:cNvPr id="71694" name="Text Box 14"/>
              <p:cNvSpPr txBox="1">
                <a:spLocks noChangeArrowheads="1"/>
              </p:cNvSpPr>
              <p:nvPr/>
            </p:nvSpPr>
            <p:spPr bwMode="auto">
              <a:xfrm>
                <a:off x="4075113" y="2111375"/>
                <a:ext cx="1214437" cy="186259"/>
              </a:xfrm>
              <a:prstGeom prst="rect">
                <a:avLst/>
              </a:prstGeom>
              <a:noFill/>
              <a:ln w="12700" algn="ctr">
                <a:noFill/>
                <a:miter lim="800000"/>
                <a:headEnd/>
                <a:tailEnd/>
              </a:ln>
            </p:spPr>
            <p:txBody>
              <a:bodyPr lIns="75927" tIns="38889" rIns="75927" bIns="38889">
                <a:spAutoFit/>
              </a:bodyPr>
              <a:lstStyle/>
              <a:p>
                <a:pPr marL="595313" indent="-195263" defTabSz="758825">
                  <a:buFont typeface="Symbol" pitchFamily="18" charset="2"/>
                  <a:buNone/>
                </a:pPr>
                <a:r>
                  <a:rPr lang="en-US" sz="700" b="1">
                    <a:solidFill>
                      <a:schemeClr val="tx1"/>
                    </a:solidFill>
                  </a:rPr>
                  <a:t>Fuel Gas</a:t>
                </a:r>
              </a:p>
            </p:txBody>
          </p:sp>
          <p:sp>
            <p:nvSpPr>
              <p:cNvPr id="71695" name="Line 16"/>
              <p:cNvSpPr>
                <a:spLocks noChangeShapeType="1"/>
              </p:cNvSpPr>
              <p:nvPr/>
            </p:nvSpPr>
            <p:spPr bwMode="auto">
              <a:xfrm>
                <a:off x="4756150" y="4848225"/>
                <a:ext cx="0" cy="214313"/>
              </a:xfrm>
              <a:prstGeom prst="line">
                <a:avLst/>
              </a:prstGeom>
              <a:noFill/>
              <a:ln w="12700">
                <a:solidFill>
                  <a:schemeClr val="tx1"/>
                </a:solidFill>
                <a:round/>
                <a:headEnd/>
                <a:tailEnd type="stealth" w="med" len="med"/>
              </a:ln>
            </p:spPr>
            <p:txBody>
              <a:bodyPr lIns="75927" tIns="38889" rIns="75927" bIns="38889"/>
              <a:lstStyle/>
              <a:p>
                <a:endParaRPr lang="en-US"/>
              </a:p>
            </p:txBody>
          </p:sp>
          <p:sp>
            <p:nvSpPr>
              <p:cNvPr id="71696" name="Line 17"/>
              <p:cNvSpPr>
                <a:spLocks noChangeShapeType="1"/>
              </p:cNvSpPr>
              <p:nvPr/>
            </p:nvSpPr>
            <p:spPr bwMode="auto">
              <a:xfrm flipV="1">
                <a:off x="5329238" y="3875088"/>
                <a:ext cx="160337" cy="0"/>
              </a:xfrm>
              <a:prstGeom prst="line">
                <a:avLst/>
              </a:prstGeom>
              <a:noFill/>
              <a:ln w="12700">
                <a:solidFill>
                  <a:schemeClr val="tx1"/>
                </a:solidFill>
                <a:round/>
                <a:headEnd/>
                <a:tailEnd type="stealth" w="med" len="med"/>
              </a:ln>
            </p:spPr>
            <p:txBody>
              <a:bodyPr lIns="75927" tIns="38889" rIns="75927" bIns="38889"/>
              <a:lstStyle/>
              <a:p>
                <a:endParaRPr lang="en-US"/>
              </a:p>
            </p:txBody>
          </p:sp>
          <p:sp>
            <p:nvSpPr>
              <p:cNvPr id="71697" name="Line 18"/>
              <p:cNvSpPr>
                <a:spLocks noChangeShapeType="1"/>
              </p:cNvSpPr>
              <p:nvPr/>
            </p:nvSpPr>
            <p:spPr bwMode="auto">
              <a:xfrm>
                <a:off x="3965575" y="4008438"/>
                <a:ext cx="215900" cy="0"/>
              </a:xfrm>
              <a:prstGeom prst="line">
                <a:avLst/>
              </a:prstGeom>
              <a:noFill/>
              <a:ln w="12700">
                <a:solidFill>
                  <a:schemeClr val="tx1"/>
                </a:solidFill>
                <a:round/>
                <a:headEnd/>
                <a:tailEnd type="stealth" w="med" len="med"/>
              </a:ln>
            </p:spPr>
            <p:txBody>
              <a:bodyPr lIns="75927" tIns="38889" rIns="75927" bIns="38889"/>
              <a:lstStyle/>
              <a:p>
                <a:endParaRPr lang="en-US"/>
              </a:p>
            </p:txBody>
          </p:sp>
          <p:sp>
            <p:nvSpPr>
              <p:cNvPr id="71698" name="Text Box 19"/>
              <p:cNvSpPr txBox="1">
                <a:spLocks noChangeArrowheads="1"/>
              </p:cNvSpPr>
              <p:nvPr/>
            </p:nvSpPr>
            <p:spPr bwMode="auto">
              <a:xfrm>
                <a:off x="3243263" y="4184650"/>
                <a:ext cx="1120775" cy="186259"/>
              </a:xfrm>
              <a:prstGeom prst="rect">
                <a:avLst/>
              </a:prstGeom>
              <a:noFill/>
              <a:ln w="12700" algn="ctr">
                <a:noFill/>
                <a:miter lim="800000"/>
                <a:headEnd/>
                <a:tailEnd/>
              </a:ln>
            </p:spPr>
            <p:txBody>
              <a:bodyPr lIns="75927" tIns="38889" rIns="75927" bIns="38889">
                <a:spAutoFit/>
              </a:bodyPr>
              <a:lstStyle/>
              <a:p>
                <a:pPr marL="595313" indent="-195263" algn="ctr" defTabSz="758825">
                  <a:buFont typeface="Symbol" pitchFamily="18" charset="2"/>
                  <a:buNone/>
                </a:pPr>
                <a:r>
                  <a:rPr lang="en-US" sz="700" b="1">
                    <a:solidFill>
                      <a:schemeClr val="tx1"/>
                    </a:solidFill>
                  </a:rPr>
                  <a:t>Dry Coal</a:t>
                </a:r>
              </a:p>
            </p:txBody>
          </p:sp>
          <p:sp>
            <p:nvSpPr>
              <p:cNvPr id="71699" name="Text Box 20"/>
              <p:cNvSpPr txBox="1">
                <a:spLocks noChangeArrowheads="1"/>
              </p:cNvSpPr>
              <p:nvPr/>
            </p:nvSpPr>
            <p:spPr bwMode="auto">
              <a:xfrm>
                <a:off x="3359150" y="3917950"/>
                <a:ext cx="758825" cy="186259"/>
              </a:xfrm>
              <a:prstGeom prst="rect">
                <a:avLst/>
              </a:prstGeom>
              <a:noFill/>
              <a:ln w="12700" algn="ctr">
                <a:noFill/>
                <a:miter lim="800000"/>
                <a:headEnd/>
                <a:tailEnd/>
              </a:ln>
            </p:spPr>
            <p:txBody>
              <a:bodyPr lIns="75927" tIns="38889" rIns="75927" bIns="38889">
                <a:spAutoFit/>
              </a:bodyPr>
              <a:lstStyle/>
              <a:p>
                <a:pPr marL="595313" indent="-195263" defTabSz="758825">
                  <a:buFont typeface="Symbol" pitchFamily="18" charset="2"/>
                  <a:buNone/>
                </a:pPr>
                <a:r>
                  <a:rPr lang="en-US" sz="700" b="1">
                    <a:solidFill>
                      <a:schemeClr val="tx1"/>
                    </a:solidFill>
                  </a:rPr>
                  <a:t>O</a:t>
                </a:r>
                <a:r>
                  <a:rPr lang="en-US" sz="700" b="1" baseline="-25000">
                    <a:solidFill>
                      <a:schemeClr val="tx1"/>
                    </a:solidFill>
                  </a:rPr>
                  <a:t>2</a:t>
                </a:r>
              </a:p>
            </p:txBody>
          </p:sp>
          <p:sp>
            <p:nvSpPr>
              <p:cNvPr id="71700" name="Line 21"/>
              <p:cNvSpPr>
                <a:spLocks noChangeShapeType="1"/>
              </p:cNvSpPr>
              <p:nvPr/>
            </p:nvSpPr>
            <p:spPr bwMode="auto">
              <a:xfrm flipV="1">
                <a:off x="4054475" y="4030663"/>
                <a:ext cx="0" cy="195262"/>
              </a:xfrm>
              <a:prstGeom prst="line">
                <a:avLst/>
              </a:prstGeom>
              <a:noFill/>
              <a:ln w="12700">
                <a:solidFill>
                  <a:schemeClr val="tx1"/>
                </a:solidFill>
                <a:round/>
                <a:headEnd/>
                <a:tailEnd type="stealth" w="med" len="med"/>
              </a:ln>
            </p:spPr>
            <p:txBody>
              <a:bodyPr lIns="75927" tIns="38889" rIns="75927" bIns="38889"/>
              <a:lstStyle/>
              <a:p>
                <a:endParaRPr lang="en-US"/>
              </a:p>
            </p:txBody>
          </p:sp>
          <p:sp>
            <p:nvSpPr>
              <p:cNvPr id="71701" name="Line 22"/>
              <p:cNvSpPr>
                <a:spLocks noChangeShapeType="1"/>
              </p:cNvSpPr>
              <p:nvPr/>
            </p:nvSpPr>
            <p:spPr bwMode="auto">
              <a:xfrm flipV="1">
                <a:off x="4762500" y="2247900"/>
                <a:ext cx="0" cy="166688"/>
              </a:xfrm>
              <a:prstGeom prst="line">
                <a:avLst/>
              </a:prstGeom>
              <a:noFill/>
              <a:ln w="12700">
                <a:solidFill>
                  <a:schemeClr val="tx1"/>
                </a:solidFill>
                <a:round/>
                <a:headEnd/>
                <a:tailEnd type="stealth" w="med" len="med"/>
              </a:ln>
            </p:spPr>
            <p:txBody>
              <a:bodyPr lIns="75927" tIns="38889" rIns="75927" bIns="38889"/>
              <a:lstStyle/>
              <a:p>
                <a:endParaRPr lang="en-US"/>
              </a:p>
            </p:txBody>
          </p:sp>
          <p:sp>
            <p:nvSpPr>
              <p:cNvPr id="71702" name="Text Box 15"/>
              <p:cNvSpPr txBox="1">
                <a:spLocks noChangeArrowheads="1"/>
              </p:cNvSpPr>
              <p:nvPr/>
            </p:nvSpPr>
            <p:spPr bwMode="auto">
              <a:xfrm>
                <a:off x="5310188" y="3779838"/>
                <a:ext cx="504825" cy="293981"/>
              </a:xfrm>
              <a:prstGeom prst="rect">
                <a:avLst/>
              </a:prstGeom>
              <a:noFill/>
              <a:ln w="12700" algn="ctr">
                <a:noFill/>
                <a:miter lim="800000"/>
                <a:headEnd/>
                <a:tailEnd/>
              </a:ln>
            </p:spPr>
            <p:txBody>
              <a:bodyPr lIns="75927" tIns="38889" rIns="75927" bIns="38889">
                <a:spAutoFit/>
              </a:bodyPr>
              <a:lstStyle/>
              <a:p>
                <a:pPr algn="ctr" defTabSz="758825">
                  <a:buFont typeface="Symbol" pitchFamily="18" charset="2"/>
                  <a:buNone/>
                </a:pPr>
                <a:r>
                  <a:rPr lang="en-US" sz="700" b="1">
                    <a:solidFill>
                      <a:schemeClr val="tx1"/>
                    </a:solidFill>
                  </a:rPr>
                  <a:t>HP </a:t>
                </a:r>
              </a:p>
              <a:p>
                <a:pPr algn="ctr" defTabSz="758825">
                  <a:buFont typeface="Symbol" pitchFamily="18" charset="2"/>
                  <a:buNone/>
                </a:pPr>
                <a:r>
                  <a:rPr lang="en-US" sz="700" b="1">
                    <a:solidFill>
                      <a:schemeClr val="tx1"/>
                    </a:solidFill>
                  </a:rPr>
                  <a:t>Steam</a:t>
                </a:r>
              </a:p>
            </p:txBody>
          </p:sp>
        </p:grpSp>
      </p:grpSp>
      <p:grpSp>
        <p:nvGrpSpPr>
          <p:cNvPr id="6" name="Group 32"/>
          <p:cNvGrpSpPr>
            <a:grpSpLocks/>
          </p:cNvGrpSpPr>
          <p:nvPr/>
        </p:nvGrpSpPr>
        <p:grpSpPr bwMode="auto">
          <a:xfrm>
            <a:off x="2551113" y="1290638"/>
            <a:ext cx="2357437" cy="4460875"/>
            <a:chOff x="2550695" y="1289863"/>
            <a:chExt cx="2358189" cy="4461232"/>
          </a:xfrm>
        </p:grpSpPr>
        <p:grpSp>
          <p:nvGrpSpPr>
            <p:cNvPr id="7" name="Group 31"/>
            <p:cNvGrpSpPr>
              <a:grpSpLocks/>
            </p:cNvGrpSpPr>
            <p:nvPr/>
          </p:nvGrpSpPr>
          <p:grpSpPr bwMode="auto">
            <a:xfrm>
              <a:off x="2550695" y="1289863"/>
              <a:ext cx="2165685" cy="4366544"/>
              <a:chOff x="2550695" y="1289863"/>
              <a:chExt cx="2165685" cy="4366544"/>
            </a:xfrm>
          </p:grpSpPr>
          <p:pic>
            <p:nvPicPr>
              <p:cNvPr id="71688" name="Picture 4" descr="Transport reactor development unit"/>
              <p:cNvPicPr>
                <a:picLocks noChangeAspect="1" noChangeArrowheads="1"/>
              </p:cNvPicPr>
              <p:nvPr/>
            </p:nvPicPr>
            <p:blipFill>
              <a:blip r:embed="rId6" cstate="print"/>
              <a:srcRect/>
              <a:stretch>
                <a:fillRect/>
              </a:stretch>
            </p:blipFill>
            <p:spPr bwMode="auto">
              <a:xfrm>
                <a:off x="2678219" y="2075007"/>
                <a:ext cx="2009775" cy="3581400"/>
              </a:xfrm>
              <a:prstGeom prst="rect">
                <a:avLst/>
              </a:prstGeom>
              <a:noFill/>
              <a:ln w="9525">
                <a:noFill/>
                <a:miter lim="800000"/>
                <a:headEnd/>
                <a:tailEnd/>
              </a:ln>
            </p:spPr>
          </p:pic>
          <p:sp>
            <p:nvSpPr>
              <p:cNvPr id="71689" name="Rectangle 5"/>
              <p:cNvSpPr>
                <a:spLocks noChangeArrowheads="1"/>
              </p:cNvSpPr>
              <p:nvPr/>
            </p:nvSpPr>
            <p:spPr bwMode="auto">
              <a:xfrm>
                <a:off x="2550695" y="1289863"/>
                <a:ext cx="2165685" cy="587375"/>
              </a:xfrm>
              <a:prstGeom prst="rect">
                <a:avLst/>
              </a:prstGeom>
              <a:noFill/>
              <a:ln w="12700">
                <a:noFill/>
                <a:miter lim="800000"/>
                <a:headEnd/>
                <a:tailEnd/>
              </a:ln>
            </p:spPr>
            <p:txBody>
              <a:bodyPr lIns="75927" tIns="38889" rIns="75927" bIns="38889"/>
              <a:lstStyle/>
              <a:p>
                <a:pPr marL="285750" indent="-285750" algn="ctr" defTabSz="758825">
                  <a:buSzPct val="90000"/>
                  <a:buFont typeface="Symbol" pitchFamily="18" charset="2"/>
                  <a:buNone/>
                </a:pPr>
                <a:r>
                  <a:rPr lang="en-US" sz="1600" b="1"/>
                  <a:t>Southern Company</a:t>
                </a:r>
              </a:p>
              <a:p>
                <a:pPr marL="285750" indent="-285750" algn="ctr" defTabSz="758825">
                  <a:buSzPct val="90000"/>
                  <a:buFont typeface="Symbol" pitchFamily="18" charset="2"/>
                  <a:buNone/>
                </a:pPr>
                <a:r>
                  <a:rPr lang="en-US" sz="1600" b="1"/>
                  <a:t>TRIG</a:t>
                </a:r>
              </a:p>
            </p:txBody>
          </p:sp>
        </p:grpSp>
        <p:sp>
          <p:nvSpPr>
            <p:cNvPr id="71687" name="Rectangle 27"/>
            <p:cNvSpPr>
              <a:spLocks noChangeArrowheads="1"/>
            </p:cNvSpPr>
            <p:nvPr/>
          </p:nvSpPr>
          <p:spPr bwMode="auto">
            <a:xfrm>
              <a:off x="4146884" y="5277853"/>
              <a:ext cx="762000" cy="473242"/>
            </a:xfrm>
            <a:prstGeom prst="rect">
              <a:avLst/>
            </a:prstGeom>
            <a:solidFill>
              <a:schemeClr val="bg1"/>
            </a:solidFill>
            <a:ln w="9525" algn="ctr">
              <a:noFill/>
              <a:round/>
              <a:headEnd/>
              <a:tailEnd/>
            </a:ln>
          </p:spPr>
          <p:txBody>
            <a:bodyPr lIns="0" tIns="27432" rIns="0" bIns="27432"/>
            <a:lstStyle/>
            <a:p>
              <a:pPr marL="342900" indent="-342900"/>
              <a:endParaRPr lang="en-US"/>
            </a:p>
          </p:txBody>
        </p:sp>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8658" name="Object 2"/>
          <p:cNvGraphicFramePr>
            <a:graphicFrameLocks noChangeAspect="1"/>
          </p:cNvGraphicFramePr>
          <p:nvPr>
            <p:ph/>
          </p:nvPr>
        </p:nvGraphicFramePr>
        <p:xfrm>
          <a:off x="336550" y="1963738"/>
          <a:ext cx="8086725" cy="3840162"/>
        </p:xfrm>
        <a:graphic>
          <a:graphicData uri="http://schemas.openxmlformats.org/presentationml/2006/ole">
            <p:oleObj spid="_x0000_s974850" name="Visio" r:id="rId4" imgW="9116378" imgH="4139089" progId="Visio.Drawing.11">
              <p:embed/>
            </p:oleObj>
          </a:graphicData>
        </a:graphic>
      </p:graphicFrame>
      <p:sp>
        <p:nvSpPr>
          <p:cNvPr id="838659" name="Rectangle 3"/>
          <p:cNvSpPr>
            <a:spLocks noChangeArrowheads="1"/>
          </p:cNvSpPr>
          <p:nvPr/>
        </p:nvSpPr>
        <p:spPr bwMode="auto">
          <a:xfrm>
            <a:off x="706438" y="336550"/>
            <a:ext cx="7635875" cy="777875"/>
          </a:xfrm>
          <a:prstGeom prst="rect">
            <a:avLst/>
          </a:prstGeom>
          <a:noFill/>
          <a:ln w="12700">
            <a:noFill/>
            <a:miter lim="800000"/>
            <a:headEnd/>
            <a:tailEnd/>
          </a:ln>
        </p:spPr>
        <p:txBody>
          <a:bodyPr lIns="75927" tIns="38889" rIns="75927" bIns="38889" anchor="ctr"/>
          <a:lstStyle/>
          <a:p>
            <a:pPr algn="ctr"/>
            <a:r>
              <a:rPr lang="en-US" sz="3000" b="1" i="0"/>
              <a:t>SOA Technology</a:t>
            </a:r>
            <a:r>
              <a:rPr lang="en-US" sz="2800" b="1" i="0"/>
              <a:t/>
            </a:r>
            <a:br>
              <a:rPr lang="en-US" sz="2800" b="1" i="0"/>
            </a:br>
            <a:r>
              <a:rPr lang="en-US" sz="2400"/>
              <a:t>IGCC </a:t>
            </a:r>
            <a:r>
              <a:rPr lang="en-US" sz="2400" u="sng"/>
              <a:t>without</a:t>
            </a:r>
            <a:r>
              <a:rPr lang="en-US" sz="2400"/>
              <a:t> CCS</a:t>
            </a:r>
          </a:p>
        </p:txBody>
      </p:sp>
      <p:sp>
        <p:nvSpPr>
          <p:cNvPr id="838660" name="Text Box 4"/>
          <p:cNvSpPr txBox="1">
            <a:spLocks noChangeArrowheads="1"/>
          </p:cNvSpPr>
          <p:nvPr/>
        </p:nvSpPr>
        <p:spPr bwMode="auto">
          <a:xfrm>
            <a:off x="657225" y="3879850"/>
            <a:ext cx="5235575" cy="1957459"/>
          </a:xfrm>
          <a:prstGeom prst="rect">
            <a:avLst/>
          </a:prstGeom>
          <a:solidFill>
            <a:srgbClr val="C5D8E9"/>
          </a:solidFill>
          <a:ln w="19050" algn="ctr">
            <a:solidFill>
              <a:schemeClr val="tx1"/>
            </a:solidFill>
            <a:miter lim="800000"/>
            <a:headEnd/>
            <a:tailEnd/>
          </a:ln>
          <a:effectLst>
            <a:outerShdw dist="71842" dir="2700000" algn="ctr" rotWithShape="0">
              <a:schemeClr val="bg2">
                <a:alpha val="50000"/>
              </a:schemeClr>
            </a:outerShdw>
          </a:effectLst>
        </p:spPr>
        <p:txBody>
          <a:bodyPr wrap="square">
            <a:spAutoFit/>
          </a:bodyPr>
          <a:lstStyle/>
          <a:p>
            <a:pPr marL="623888" indent="-623888">
              <a:defRPr/>
            </a:pPr>
            <a:r>
              <a:rPr lang="en-US" sz="1800" b="1" dirty="0">
                <a:solidFill>
                  <a:schemeClr val="tx1"/>
                </a:solidFill>
              </a:rPr>
              <a:t>Emission Controls:</a:t>
            </a:r>
          </a:p>
          <a:p>
            <a:pPr marL="623888" indent="-623888">
              <a:defRPr/>
            </a:pPr>
            <a:r>
              <a:rPr lang="en-US" sz="1600" b="1" i="0" dirty="0">
                <a:solidFill>
                  <a:schemeClr val="tx2"/>
                </a:solidFill>
              </a:rPr>
              <a:t>PM:</a:t>
            </a:r>
            <a:r>
              <a:rPr lang="en-US" sz="1400" i="0" dirty="0">
                <a:solidFill>
                  <a:schemeClr val="folHlink"/>
                </a:solidFill>
              </a:rPr>
              <a:t>        </a:t>
            </a:r>
            <a:r>
              <a:rPr lang="en-US" sz="1400" i="0" dirty="0">
                <a:solidFill>
                  <a:schemeClr val="tx1"/>
                </a:solidFill>
              </a:rPr>
              <a:t>Water scrubbing and/or candle filters</a:t>
            </a:r>
            <a:endParaRPr lang="en-US" sz="1600" b="1" i="0" dirty="0">
              <a:solidFill>
                <a:schemeClr val="tx1"/>
              </a:solidFill>
            </a:endParaRPr>
          </a:p>
          <a:p>
            <a:pPr marL="623888" indent="-623888">
              <a:defRPr/>
            </a:pPr>
            <a:r>
              <a:rPr lang="en-US" sz="1600" b="1" i="0" dirty="0">
                <a:solidFill>
                  <a:schemeClr val="tx1"/>
                </a:solidFill>
              </a:rPr>
              <a:t>NOx:</a:t>
            </a:r>
            <a:r>
              <a:rPr lang="en-US" sz="1400" i="0" dirty="0">
                <a:solidFill>
                  <a:schemeClr val="tx1"/>
                </a:solidFill>
              </a:rPr>
              <a:t>      </a:t>
            </a:r>
            <a:r>
              <a:rPr lang="en-US" sz="1400" i="0" dirty="0" smtClean="0">
                <a:solidFill>
                  <a:schemeClr val="tx1"/>
                </a:solidFill>
              </a:rPr>
              <a:t>LNB, N</a:t>
            </a:r>
            <a:r>
              <a:rPr lang="en-US" sz="1400" i="0" baseline="-25000" dirty="0" smtClean="0">
                <a:solidFill>
                  <a:schemeClr val="tx1"/>
                </a:solidFill>
              </a:rPr>
              <a:t>2</a:t>
            </a:r>
            <a:r>
              <a:rPr lang="en-US" sz="1400" i="0" dirty="0" smtClean="0">
                <a:solidFill>
                  <a:schemeClr val="tx1"/>
                </a:solidFill>
              </a:rPr>
              <a:t> dilution</a:t>
            </a:r>
            <a:endParaRPr lang="en-US" sz="1400" i="0" baseline="-25000" dirty="0">
              <a:solidFill>
                <a:schemeClr val="tx1"/>
              </a:solidFill>
            </a:endParaRPr>
          </a:p>
          <a:p>
            <a:pPr marL="623888" indent="-623888">
              <a:spcBef>
                <a:spcPct val="15000"/>
              </a:spcBef>
              <a:defRPr/>
            </a:pPr>
            <a:r>
              <a:rPr lang="en-US" sz="1600" b="1" i="0" dirty="0">
                <a:solidFill>
                  <a:schemeClr val="tx1"/>
                </a:solidFill>
              </a:rPr>
              <a:t>Sulfur:</a:t>
            </a:r>
            <a:r>
              <a:rPr lang="en-US" sz="1400" i="0" dirty="0">
                <a:solidFill>
                  <a:schemeClr val="tx1"/>
                </a:solidFill>
              </a:rPr>
              <a:t>   </a:t>
            </a:r>
            <a:r>
              <a:rPr lang="en-US" sz="1400" i="0" dirty="0" err="1" smtClean="0">
                <a:solidFill>
                  <a:schemeClr val="tx1"/>
                </a:solidFill>
              </a:rPr>
              <a:t>Sulfinol</a:t>
            </a:r>
            <a:r>
              <a:rPr lang="en-US" sz="1400" i="0" dirty="0" smtClean="0">
                <a:solidFill>
                  <a:schemeClr val="tx1"/>
                </a:solidFill>
              </a:rPr>
              <a:t> or MDEA </a:t>
            </a:r>
            <a:r>
              <a:rPr lang="en-US" sz="1400" i="0" dirty="0">
                <a:solidFill>
                  <a:schemeClr val="tx1"/>
                </a:solidFill>
              </a:rPr>
              <a:t>and Claus plant with tail gas recycle</a:t>
            </a:r>
          </a:p>
          <a:p>
            <a:pPr marL="623888" indent="-623888">
              <a:defRPr/>
            </a:pPr>
            <a:r>
              <a:rPr lang="en-US" sz="1600" b="1" i="0" dirty="0">
                <a:solidFill>
                  <a:schemeClr val="tx1"/>
                </a:solidFill>
              </a:rPr>
              <a:t>Hg:</a:t>
            </a:r>
            <a:r>
              <a:rPr lang="en-US" sz="1400" i="0" dirty="0">
                <a:solidFill>
                  <a:schemeClr val="tx1"/>
                </a:solidFill>
              </a:rPr>
              <a:t>         Activated carbon beds</a:t>
            </a:r>
          </a:p>
          <a:p>
            <a:pPr marL="623888" indent="-623888">
              <a:spcBef>
                <a:spcPct val="15000"/>
              </a:spcBef>
              <a:defRPr/>
            </a:pPr>
            <a:r>
              <a:rPr lang="en-US" sz="1600" b="1" i="0" dirty="0">
                <a:solidFill>
                  <a:schemeClr val="tx1"/>
                </a:solidFill>
              </a:rPr>
              <a:t>Advanced F-Class Turbine: </a:t>
            </a:r>
            <a:r>
              <a:rPr lang="en-US" sz="1400" i="0" dirty="0">
                <a:solidFill>
                  <a:schemeClr val="tx1"/>
                </a:solidFill>
              </a:rPr>
              <a:t>232 MWe – ISO conditions</a:t>
            </a:r>
          </a:p>
          <a:p>
            <a:pPr marL="623888" indent="-623888">
              <a:spcBef>
                <a:spcPct val="15000"/>
              </a:spcBef>
              <a:defRPr/>
            </a:pPr>
            <a:r>
              <a:rPr lang="en-US" sz="1600" b="1" i="0" dirty="0">
                <a:solidFill>
                  <a:schemeClr val="tx1"/>
                </a:solidFill>
              </a:rPr>
              <a:t>Steam Conditions: </a:t>
            </a:r>
            <a:r>
              <a:rPr lang="en-US" sz="1400" i="0" dirty="0">
                <a:solidFill>
                  <a:schemeClr val="tx1"/>
                </a:solidFill>
              </a:rPr>
              <a:t>1800 psig/1050°F/1050°F</a:t>
            </a:r>
          </a:p>
        </p:txBody>
      </p:sp>
      <p:grpSp>
        <p:nvGrpSpPr>
          <p:cNvPr id="2" name="Group 5"/>
          <p:cNvGrpSpPr>
            <a:grpSpLocks/>
          </p:cNvGrpSpPr>
          <p:nvPr/>
        </p:nvGrpSpPr>
        <p:grpSpPr bwMode="auto">
          <a:xfrm>
            <a:off x="6248400" y="3870325"/>
            <a:ext cx="2708275" cy="2095500"/>
            <a:chOff x="6224997" y="3675977"/>
            <a:chExt cx="2707987" cy="2094708"/>
          </a:xfrm>
        </p:grpSpPr>
        <p:cxnSp>
          <p:nvCxnSpPr>
            <p:cNvPr id="838662" name="Straight Arrow Connector 6"/>
            <p:cNvCxnSpPr>
              <a:cxnSpLocks noChangeShapeType="1"/>
              <a:stCxn id="22" idx="3"/>
            </p:cNvCxnSpPr>
            <p:nvPr/>
          </p:nvCxnSpPr>
          <p:spPr bwMode="auto">
            <a:xfrm>
              <a:off x="7567246" y="4856285"/>
              <a:ext cx="914400" cy="914400"/>
            </a:xfrm>
            <a:prstGeom prst="straightConnector1">
              <a:avLst/>
            </a:prstGeom>
            <a:noFill/>
            <a:ln w="9525" algn="ctr">
              <a:noFill/>
              <a:round/>
              <a:headEnd/>
              <a:tailEnd type="arrow" w="med" len="med"/>
            </a:ln>
          </p:spPr>
        </p:cxnSp>
        <p:grpSp>
          <p:nvGrpSpPr>
            <p:cNvPr id="3" name="Group 49"/>
            <p:cNvGrpSpPr>
              <a:grpSpLocks/>
            </p:cNvGrpSpPr>
            <p:nvPr/>
          </p:nvGrpSpPr>
          <p:grpSpPr bwMode="auto">
            <a:xfrm>
              <a:off x="6224997" y="3675977"/>
              <a:ext cx="2707987" cy="1755978"/>
              <a:chOff x="6224997" y="3675977"/>
              <a:chExt cx="2707987" cy="1755978"/>
            </a:xfrm>
          </p:grpSpPr>
          <p:grpSp>
            <p:nvGrpSpPr>
              <p:cNvPr id="4" name="Group 32"/>
              <p:cNvGrpSpPr>
                <a:grpSpLocks/>
              </p:cNvGrpSpPr>
              <p:nvPr/>
            </p:nvGrpSpPr>
            <p:grpSpPr bwMode="auto">
              <a:xfrm>
                <a:off x="6522151" y="3675977"/>
                <a:ext cx="1763513" cy="1755978"/>
                <a:chOff x="6519220" y="3693563"/>
                <a:chExt cx="1763513" cy="1755978"/>
              </a:xfrm>
            </p:grpSpPr>
            <p:cxnSp>
              <p:nvCxnSpPr>
                <p:cNvPr id="15" name="Straight Arrow Connector 14"/>
                <p:cNvCxnSpPr/>
                <p:nvPr/>
              </p:nvCxnSpPr>
              <p:spPr bwMode="auto">
                <a:xfrm rot="5400000">
                  <a:off x="6713460" y="4114884"/>
                  <a:ext cx="844231" cy="1587"/>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5" name="Group 28"/>
                <p:cNvGrpSpPr>
                  <a:grpSpLocks/>
                </p:cNvGrpSpPr>
                <p:nvPr/>
              </p:nvGrpSpPr>
              <p:grpSpPr bwMode="auto">
                <a:xfrm>
                  <a:off x="6519220" y="4539198"/>
                  <a:ext cx="1763513" cy="910343"/>
                  <a:chOff x="6753681" y="4568508"/>
                  <a:chExt cx="1763513" cy="910343"/>
                </a:xfrm>
              </p:grpSpPr>
              <p:sp>
                <p:nvSpPr>
                  <p:cNvPr id="838672" name="Text Box 488"/>
                  <p:cNvSpPr txBox="1">
                    <a:spLocks noChangeArrowheads="1"/>
                  </p:cNvSpPr>
                  <p:nvPr/>
                </p:nvSpPr>
                <p:spPr bwMode="auto">
                  <a:xfrm>
                    <a:off x="7127070" y="5201852"/>
                    <a:ext cx="1390124" cy="276999"/>
                  </a:xfrm>
                  <a:prstGeom prst="rect">
                    <a:avLst/>
                  </a:prstGeom>
                  <a:noFill/>
                  <a:ln w="9525">
                    <a:noFill/>
                    <a:miter lim="800000"/>
                    <a:headEnd/>
                    <a:tailEnd/>
                  </a:ln>
                </p:spPr>
                <p:txBody>
                  <a:bodyPr wrap="none">
                    <a:spAutoFit/>
                  </a:bodyPr>
                  <a:lstStyle/>
                  <a:p>
                    <a:r>
                      <a:rPr lang="en-US" sz="1200" b="1" i="0">
                        <a:solidFill>
                          <a:schemeClr val="tx1"/>
                        </a:solidFill>
                      </a:rPr>
                      <a:t>Combined Cycle</a:t>
                    </a:r>
                  </a:p>
                </p:txBody>
              </p:sp>
              <p:grpSp>
                <p:nvGrpSpPr>
                  <p:cNvPr id="6" name="Group 27"/>
                  <p:cNvGrpSpPr>
                    <a:grpSpLocks/>
                  </p:cNvGrpSpPr>
                  <p:nvPr/>
                </p:nvGrpSpPr>
                <p:grpSpPr bwMode="auto">
                  <a:xfrm>
                    <a:off x="6753681" y="4568508"/>
                    <a:ext cx="1050525" cy="541981"/>
                    <a:chOff x="6753681" y="4568508"/>
                    <a:chExt cx="1050525" cy="541981"/>
                  </a:xfrm>
                </p:grpSpPr>
                <p:grpSp>
                  <p:nvGrpSpPr>
                    <p:cNvPr id="7" name="Group 26"/>
                    <p:cNvGrpSpPr>
                      <a:grpSpLocks/>
                    </p:cNvGrpSpPr>
                    <p:nvPr/>
                  </p:nvGrpSpPr>
                  <p:grpSpPr bwMode="auto">
                    <a:xfrm>
                      <a:off x="7180384" y="4568508"/>
                      <a:ext cx="289773" cy="348195"/>
                      <a:chOff x="7180384" y="4568508"/>
                      <a:chExt cx="289773" cy="348195"/>
                    </a:xfrm>
                  </p:grpSpPr>
                  <p:sp>
                    <p:nvSpPr>
                      <p:cNvPr id="23" name="Rectangle 473"/>
                      <p:cNvSpPr>
                        <a:spLocks noChangeArrowheads="1"/>
                      </p:cNvSpPr>
                      <p:nvPr/>
                    </p:nvSpPr>
                    <p:spPr bwMode="auto">
                      <a:xfrm>
                        <a:off x="7326384" y="4568691"/>
                        <a:ext cx="142860" cy="115843"/>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pPr>
                          <a:defRPr/>
                        </a:pPr>
                        <a:endParaRPr lang="en-US" dirty="0"/>
                      </a:p>
                    </p:txBody>
                  </p:sp>
                  <p:sp>
                    <p:nvSpPr>
                      <p:cNvPr id="24" name="Rectangle 474"/>
                      <p:cNvSpPr>
                        <a:spLocks noChangeArrowheads="1"/>
                      </p:cNvSpPr>
                      <p:nvPr/>
                    </p:nvSpPr>
                    <p:spPr bwMode="auto">
                      <a:xfrm>
                        <a:off x="7183525" y="4879723"/>
                        <a:ext cx="190480" cy="38086"/>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pPr>
                          <a:defRPr/>
                        </a:pPr>
                        <a:endParaRPr lang="en-US" dirty="0"/>
                      </a:p>
                    </p:txBody>
                  </p:sp>
                  <p:sp>
                    <p:nvSpPr>
                      <p:cNvPr id="838680" name="Line 484"/>
                      <p:cNvSpPr>
                        <a:spLocks noChangeShapeType="1"/>
                      </p:cNvSpPr>
                      <p:nvPr/>
                    </p:nvSpPr>
                    <p:spPr bwMode="auto">
                      <a:xfrm flipH="1" flipV="1">
                        <a:off x="7180384" y="4633546"/>
                        <a:ext cx="20" cy="170023"/>
                      </a:xfrm>
                      <a:prstGeom prst="line">
                        <a:avLst/>
                      </a:prstGeom>
                      <a:noFill/>
                      <a:ln w="22225">
                        <a:solidFill>
                          <a:schemeClr val="tx1"/>
                        </a:solidFill>
                        <a:round/>
                        <a:headEnd/>
                        <a:tailEnd/>
                      </a:ln>
                    </p:spPr>
                    <p:txBody>
                      <a:bodyPr/>
                      <a:lstStyle/>
                      <a:p>
                        <a:endParaRPr lang="en-US"/>
                      </a:p>
                    </p:txBody>
                  </p:sp>
                  <p:sp>
                    <p:nvSpPr>
                      <p:cNvPr id="838681" name="Line 485"/>
                      <p:cNvSpPr>
                        <a:spLocks noChangeShapeType="1"/>
                      </p:cNvSpPr>
                      <p:nvPr/>
                    </p:nvSpPr>
                    <p:spPr bwMode="auto">
                      <a:xfrm>
                        <a:off x="7183335" y="4646230"/>
                        <a:ext cx="142834" cy="0"/>
                      </a:xfrm>
                      <a:prstGeom prst="line">
                        <a:avLst/>
                      </a:prstGeom>
                      <a:noFill/>
                      <a:ln w="22225">
                        <a:solidFill>
                          <a:schemeClr val="tx1"/>
                        </a:solidFill>
                        <a:round/>
                        <a:headEnd/>
                        <a:tailEnd type="triangle" w="med" len="med"/>
                      </a:ln>
                    </p:spPr>
                    <p:txBody>
                      <a:bodyPr/>
                      <a:lstStyle/>
                      <a:p>
                        <a:endParaRPr lang="en-US"/>
                      </a:p>
                    </p:txBody>
                  </p:sp>
                  <p:sp>
                    <p:nvSpPr>
                      <p:cNvPr id="838682" name="Line 486"/>
                      <p:cNvSpPr>
                        <a:spLocks noChangeShapeType="1"/>
                      </p:cNvSpPr>
                      <p:nvPr/>
                    </p:nvSpPr>
                    <p:spPr bwMode="auto">
                      <a:xfrm>
                        <a:off x="7374549" y="4684573"/>
                        <a:ext cx="0" cy="116065"/>
                      </a:xfrm>
                      <a:prstGeom prst="line">
                        <a:avLst/>
                      </a:prstGeom>
                      <a:noFill/>
                      <a:ln w="22225">
                        <a:solidFill>
                          <a:schemeClr val="tx1"/>
                        </a:solidFill>
                        <a:round/>
                        <a:headEnd/>
                        <a:tailEnd type="triangle" w="med" len="med"/>
                      </a:ln>
                    </p:spPr>
                    <p:txBody>
                      <a:bodyPr/>
                      <a:lstStyle/>
                      <a:p>
                        <a:endParaRPr lang="en-US"/>
                      </a:p>
                    </p:txBody>
                  </p:sp>
                </p:grpSp>
                <p:grpSp>
                  <p:nvGrpSpPr>
                    <p:cNvPr id="8" name="Group 25"/>
                    <p:cNvGrpSpPr>
                      <a:grpSpLocks/>
                    </p:cNvGrpSpPr>
                    <p:nvPr/>
                  </p:nvGrpSpPr>
                  <p:grpSpPr bwMode="auto">
                    <a:xfrm>
                      <a:off x="6753681" y="4684572"/>
                      <a:ext cx="1050525" cy="425917"/>
                      <a:chOff x="6753681" y="4684572"/>
                      <a:chExt cx="1050525" cy="425917"/>
                    </a:xfrm>
                  </p:grpSpPr>
                  <p:sp>
                    <p:nvSpPr>
                      <p:cNvPr id="21" name="AutoShape 471"/>
                      <p:cNvSpPr>
                        <a:spLocks noChangeArrowheads="1"/>
                      </p:cNvSpPr>
                      <p:nvPr/>
                    </p:nvSpPr>
                    <p:spPr bwMode="auto">
                      <a:xfrm rot="16200000">
                        <a:off x="6757385" y="4680508"/>
                        <a:ext cx="426877" cy="434929"/>
                      </a:xfrm>
                      <a:custGeom>
                        <a:avLst/>
                        <a:gdLst>
                          <a:gd name="G0" fmla="+- 5605 0 0"/>
                          <a:gd name="G1" fmla="+- 21600 0 5605"/>
                          <a:gd name="G2" fmla="*/ 5605 1 2"/>
                          <a:gd name="G3" fmla="+- 21600 0 G2"/>
                          <a:gd name="G4" fmla="+/ 5605 21600 2"/>
                          <a:gd name="G5" fmla="+/ G1 0 2"/>
                          <a:gd name="G6" fmla="*/ 21600 21600 5605"/>
                          <a:gd name="G7" fmla="*/ G6 1 2"/>
                          <a:gd name="G8" fmla="+- 21600 0 G7"/>
                          <a:gd name="G9" fmla="*/ 21600 1 2"/>
                          <a:gd name="G10" fmla="+- 5605 0 G9"/>
                          <a:gd name="G11" fmla="?: G10 G8 0"/>
                          <a:gd name="G12" fmla="?: G10 G7 21600"/>
                          <a:gd name="T0" fmla="*/ 18797 w 21600"/>
                          <a:gd name="T1" fmla="*/ 10800 h 21600"/>
                          <a:gd name="T2" fmla="*/ 10800 w 21600"/>
                          <a:gd name="T3" fmla="*/ 21600 h 21600"/>
                          <a:gd name="T4" fmla="*/ 2803 w 21600"/>
                          <a:gd name="T5" fmla="*/ 10800 h 21600"/>
                          <a:gd name="T6" fmla="*/ 10800 w 21600"/>
                          <a:gd name="T7" fmla="*/ 0 h 21600"/>
                          <a:gd name="T8" fmla="*/ 4603 w 21600"/>
                          <a:gd name="T9" fmla="*/ 4603 h 21600"/>
                          <a:gd name="T10" fmla="*/ 16997 w 21600"/>
                          <a:gd name="T11" fmla="*/ 16997 h 21600"/>
                        </a:gdLst>
                        <a:ahLst/>
                        <a:cxnLst>
                          <a:cxn ang="0">
                            <a:pos x="T0" y="T1"/>
                          </a:cxn>
                          <a:cxn ang="0">
                            <a:pos x="T2" y="T3"/>
                          </a:cxn>
                          <a:cxn ang="0">
                            <a:pos x="T4" y="T5"/>
                          </a:cxn>
                          <a:cxn ang="0">
                            <a:pos x="T6" y="T7"/>
                          </a:cxn>
                        </a:cxnLst>
                        <a:rect l="T8" t="T9" r="T10" b="T11"/>
                        <a:pathLst>
                          <a:path w="21600" h="21600">
                            <a:moveTo>
                              <a:pt x="0" y="0"/>
                            </a:moveTo>
                            <a:lnTo>
                              <a:pt x="5605" y="21600"/>
                            </a:lnTo>
                            <a:lnTo>
                              <a:pt x="15995" y="21600"/>
                            </a:lnTo>
                            <a:lnTo>
                              <a:pt x="21600" y="0"/>
                            </a:lnTo>
                            <a:close/>
                          </a:path>
                        </a:pathLst>
                      </a:custGeom>
                      <a:gradFill rotWithShape="0">
                        <a:gsLst>
                          <a:gs pos="0">
                            <a:schemeClr val="accent2">
                              <a:lumMod val="40000"/>
                              <a:lumOff val="60000"/>
                            </a:schemeClr>
                          </a:gs>
                          <a:gs pos="50000">
                            <a:schemeClr val="bg1"/>
                          </a:gs>
                          <a:gs pos="100000">
                            <a:schemeClr val="accent2">
                              <a:lumMod val="40000"/>
                              <a:lumOff val="60000"/>
                            </a:schemeClr>
                          </a:gs>
                        </a:gsLst>
                        <a:lin ang="5400000" scaled="1"/>
                      </a:gradFill>
                      <a:ln w="9525">
                        <a:solidFill>
                          <a:schemeClr val="tx1"/>
                        </a:solidFill>
                        <a:miter lim="800000"/>
                        <a:headEnd/>
                        <a:tailEnd/>
                      </a:ln>
                      <a:effectLst/>
                    </p:spPr>
                    <p:txBody>
                      <a:bodyPr wrap="none" anchor="ctr"/>
                      <a:lstStyle/>
                      <a:p>
                        <a:pPr>
                          <a:defRPr/>
                        </a:pPr>
                        <a:endParaRPr lang="en-US" dirty="0"/>
                      </a:p>
                    </p:txBody>
                  </p:sp>
                  <p:sp>
                    <p:nvSpPr>
                      <p:cNvPr id="22" name="AutoShape 472"/>
                      <p:cNvSpPr>
                        <a:spLocks noChangeArrowheads="1"/>
                      </p:cNvSpPr>
                      <p:nvPr/>
                    </p:nvSpPr>
                    <p:spPr bwMode="auto">
                      <a:xfrm rot="5400000">
                        <a:off x="7375650" y="4682888"/>
                        <a:ext cx="426877" cy="430167"/>
                      </a:xfrm>
                      <a:custGeom>
                        <a:avLst/>
                        <a:gdLst>
                          <a:gd name="G0" fmla="+- 5605 0 0"/>
                          <a:gd name="G1" fmla="+- 21600 0 5605"/>
                          <a:gd name="G2" fmla="*/ 5605 1 2"/>
                          <a:gd name="G3" fmla="+- 21600 0 G2"/>
                          <a:gd name="G4" fmla="+/ 5605 21600 2"/>
                          <a:gd name="G5" fmla="+/ G1 0 2"/>
                          <a:gd name="G6" fmla="*/ 21600 21600 5605"/>
                          <a:gd name="G7" fmla="*/ G6 1 2"/>
                          <a:gd name="G8" fmla="+- 21600 0 G7"/>
                          <a:gd name="G9" fmla="*/ 21600 1 2"/>
                          <a:gd name="G10" fmla="+- 5605 0 G9"/>
                          <a:gd name="G11" fmla="?: G10 G8 0"/>
                          <a:gd name="G12" fmla="?: G10 G7 21600"/>
                          <a:gd name="T0" fmla="*/ 18797 w 21600"/>
                          <a:gd name="T1" fmla="*/ 10800 h 21600"/>
                          <a:gd name="T2" fmla="*/ 10800 w 21600"/>
                          <a:gd name="T3" fmla="*/ 21600 h 21600"/>
                          <a:gd name="T4" fmla="*/ 2803 w 21600"/>
                          <a:gd name="T5" fmla="*/ 10800 h 21600"/>
                          <a:gd name="T6" fmla="*/ 10800 w 21600"/>
                          <a:gd name="T7" fmla="*/ 0 h 21600"/>
                          <a:gd name="T8" fmla="*/ 4603 w 21600"/>
                          <a:gd name="T9" fmla="*/ 4603 h 21600"/>
                          <a:gd name="T10" fmla="*/ 16997 w 21600"/>
                          <a:gd name="T11" fmla="*/ 16997 h 21600"/>
                        </a:gdLst>
                        <a:ahLst/>
                        <a:cxnLst>
                          <a:cxn ang="0">
                            <a:pos x="T0" y="T1"/>
                          </a:cxn>
                          <a:cxn ang="0">
                            <a:pos x="T2" y="T3"/>
                          </a:cxn>
                          <a:cxn ang="0">
                            <a:pos x="T4" y="T5"/>
                          </a:cxn>
                          <a:cxn ang="0">
                            <a:pos x="T6" y="T7"/>
                          </a:cxn>
                        </a:cxnLst>
                        <a:rect l="T8" t="T9" r="T10" b="T11"/>
                        <a:pathLst>
                          <a:path w="21600" h="21600">
                            <a:moveTo>
                              <a:pt x="0" y="0"/>
                            </a:moveTo>
                            <a:lnTo>
                              <a:pt x="5605" y="21600"/>
                            </a:lnTo>
                            <a:lnTo>
                              <a:pt x="15995" y="21600"/>
                            </a:lnTo>
                            <a:lnTo>
                              <a:pt x="21600" y="0"/>
                            </a:lnTo>
                            <a:close/>
                          </a:path>
                        </a:pathLst>
                      </a:custGeom>
                      <a:gradFill rotWithShape="0">
                        <a:gsLst>
                          <a:gs pos="0">
                            <a:schemeClr val="accent2">
                              <a:lumMod val="40000"/>
                              <a:lumOff val="60000"/>
                            </a:schemeClr>
                          </a:gs>
                          <a:gs pos="50000">
                            <a:schemeClr val="bg1"/>
                          </a:gs>
                          <a:gs pos="100000">
                            <a:schemeClr val="accent2">
                              <a:lumMod val="40000"/>
                              <a:lumOff val="60000"/>
                            </a:schemeClr>
                          </a:gs>
                        </a:gsLst>
                        <a:lin ang="5400000" scaled="1"/>
                      </a:gradFill>
                      <a:ln w="9525">
                        <a:solidFill>
                          <a:schemeClr val="tx1"/>
                        </a:solidFill>
                        <a:miter lim="800000"/>
                        <a:headEnd/>
                        <a:tailEnd/>
                      </a:ln>
                      <a:effectLst/>
                    </p:spPr>
                    <p:txBody>
                      <a:bodyPr wrap="none" anchor="ctr"/>
                      <a:lstStyle/>
                      <a:p>
                        <a:pPr>
                          <a:defRPr/>
                        </a:pPr>
                        <a:endParaRPr lang="en-US" dirty="0"/>
                      </a:p>
                    </p:txBody>
                  </p:sp>
                </p:grpSp>
              </p:grpSp>
            </p:grpSp>
          </p:grpSp>
          <p:sp>
            <p:nvSpPr>
              <p:cNvPr id="10" name="AutoShape 478"/>
              <p:cNvSpPr>
                <a:spLocks noChangeArrowheads="1"/>
              </p:cNvSpPr>
              <p:nvPr/>
            </p:nvSpPr>
            <p:spPr bwMode="auto">
              <a:xfrm rot="-10800000">
                <a:off x="8628216" y="4060007"/>
                <a:ext cx="304768" cy="106639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flip="none" rotWithShape="1">
                <a:gsLst>
                  <a:gs pos="0">
                    <a:schemeClr val="accent2">
                      <a:lumMod val="40000"/>
                      <a:lumOff val="60000"/>
                    </a:schemeClr>
                  </a:gs>
                  <a:gs pos="50000">
                    <a:schemeClr val="bg1"/>
                  </a:gs>
                  <a:gs pos="100000">
                    <a:schemeClr val="accent2">
                      <a:lumMod val="40000"/>
                      <a:lumOff val="60000"/>
                    </a:schemeClr>
                  </a:gs>
                </a:gsLst>
                <a:lin ang="0" scaled="1"/>
                <a:tileRect/>
              </a:gradFill>
              <a:ln w="9525">
                <a:solidFill>
                  <a:schemeClr val="tx1"/>
                </a:solidFill>
                <a:miter lim="800000"/>
                <a:headEnd/>
                <a:tailEnd/>
              </a:ln>
              <a:effectLst/>
            </p:spPr>
            <p:txBody>
              <a:bodyPr wrap="none" anchor="ctr"/>
              <a:lstStyle/>
              <a:p>
                <a:pPr>
                  <a:defRPr/>
                </a:pPr>
                <a:endParaRPr lang="en-US" dirty="0"/>
              </a:p>
            </p:txBody>
          </p:sp>
          <p:cxnSp>
            <p:nvCxnSpPr>
              <p:cNvPr id="11" name="Straight Arrow Connector 10"/>
              <p:cNvCxnSpPr>
                <a:stCxn id="22" idx="3"/>
              </p:cNvCxnSpPr>
              <p:nvPr/>
            </p:nvCxnSpPr>
            <p:spPr bwMode="auto">
              <a:xfrm rot="5400000" flipH="1" flipV="1">
                <a:off x="8105985" y="4315353"/>
                <a:ext cx="0" cy="1066687"/>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 name="Rectangle 11"/>
              <p:cNvSpPr/>
              <p:nvPr/>
            </p:nvSpPr>
            <p:spPr bwMode="auto">
              <a:xfrm>
                <a:off x="7683755" y="4737614"/>
                <a:ext cx="426992" cy="2301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1"/>
              </a:gradFill>
              <a:ln w="9525" cap="flat" cmpd="sng" algn="ctr">
                <a:solidFill>
                  <a:schemeClr val="tx1"/>
                </a:solidFill>
                <a:prstDash val="solid"/>
                <a:round/>
                <a:headEnd type="none" w="med" len="med"/>
                <a:tailEnd type="none" w="med" len="med"/>
              </a:ln>
              <a:effectLst/>
            </p:spPr>
            <p:txBody>
              <a:bodyPr lIns="0" tIns="27432" rIns="0" bIns="27432" anchor="ctr" anchorCtr="1"/>
              <a:lstStyle/>
              <a:p>
                <a:pPr marL="342900" indent="-342900">
                  <a:defRPr/>
                </a:pPr>
                <a:r>
                  <a:rPr lang="en-US" sz="800" b="1" i="0" dirty="0">
                    <a:solidFill>
                      <a:schemeClr val="tx1"/>
                    </a:solidFill>
                  </a:rPr>
                  <a:t>HRSG</a:t>
                </a:r>
              </a:p>
            </p:txBody>
          </p:sp>
          <p:sp>
            <p:nvSpPr>
              <p:cNvPr id="13" name="Oval 12"/>
              <p:cNvSpPr/>
              <p:nvPr/>
            </p:nvSpPr>
            <p:spPr bwMode="auto">
              <a:xfrm>
                <a:off x="6224997" y="4761417"/>
                <a:ext cx="180956" cy="180907"/>
              </a:xfrm>
              <a:prstGeom prst="ellipse">
                <a:avLst/>
              </a:prstGeom>
              <a:gradFill>
                <a:gsLst>
                  <a:gs pos="0">
                    <a:schemeClr val="accent2">
                      <a:lumMod val="40000"/>
                      <a:lumOff val="60000"/>
                    </a:schemeClr>
                  </a:gs>
                  <a:gs pos="50000">
                    <a:schemeClr val="bg1"/>
                  </a:gs>
                  <a:gs pos="100000">
                    <a:schemeClr val="accent2">
                      <a:lumMod val="40000"/>
                      <a:lumOff val="60000"/>
                    </a:schemeClr>
                  </a:gs>
                </a:gsLst>
                <a:lin ang="5400000" scaled="1"/>
              </a:grad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0" tIns="27432" rIns="0" bIns="27432" anchor="ctr" anchorCtr="1"/>
              <a:lstStyle/>
              <a:p>
                <a:pPr marL="342900" indent="-342900">
                  <a:defRPr/>
                </a:pPr>
                <a:r>
                  <a:rPr lang="en-US" sz="2000" i="0" dirty="0">
                    <a:solidFill>
                      <a:schemeClr val="tx1"/>
                    </a:solidFill>
                    <a:cs typeface="Arial" charset="0"/>
                  </a:rPr>
                  <a:t>~</a:t>
                </a:r>
              </a:p>
            </p:txBody>
          </p:sp>
          <p:cxnSp>
            <p:nvCxnSpPr>
              <p:cNvPr id="838669" name="Straight Connector 13"/>
              <p:cNvCxnSpPr>
                <a:cxnSpLocks noChangeShapeType="1"/>
                <a:stCxn id="13" idx="6"/>
                <a:endCxn id="21" idx="3"/>
              </p:cNvCxnSpPr>
              <p:nvPr/>
            </p:nvCxnSpPr>
            <p:spPr bwMode="auto">
              <a:xfrm flipV="1">
                <a:off x="6405563" y="4850635"/>
                <a:ext cx="116588" cy="107"/>
              </a:xfrm>
              <a:prstGeom prst="line">
                <a:avLst/>
              </a:prstGeom>
              <a:noFill/>
              <a:ln w="12700" algn="ctr">
                <a:solidFill>
                  <a:schemeClr val="tx1"/>
                </a:solidFill>
                <a:round/>
                <a:headEnd/>
                <a:tailEnd/>
              </a:ln>
            </p:spPr>
          </p:cxnSp>
        </p:grpSp>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2994" name="Object 2"/>
          <p:cNvGraphicFramePr>
            <a:graphicFrameLocks noChangeAspect="1"/>
          </p:cNvGraphicFramePr>
          <p:nvPr>
            <p:ph/>
          </p:nvPr>
        </p:nvGraphicFramePr>
        <p:xfrm>
          <a:off x="428625" y="1847850"/>
          <a:ext cx="8305800" cy="3770313"/>
        </p:xfrm>
        <a:graphic>
          <a:graphicData uri="http://schemas.openxmlformats.org/presentationml/2006/ole">
            <p:oleObj spid="_x0000_s975874" name="Visio" r:id="rId4" imgW="9116378" imgH="4139089" progId="Visio.Drawing.11">
              <p:embed/>
            </p:oleObj>
          </a:graphicData>
        </a:graphic>
      </p:graphicFrame>
      <p:sp>
        <p:nvSpPr>
          <p:cNvPr id="852995" name="Rectangle 3"/>
          <p:cNvSpPr>
            <a:spLocks noChangeArrowheads="1"/>
          </p:cNvSpPr>
          <p:nvPr/>
        </p:nvSpPr>
        <p:spPr bwMode="auto">
          <a:xfrm>
            <a:off x="706438" y="336550"/>
            <a:ext cx="7635875" cy="777875"/>
          </a:xfrm>
          <a:prstGeom prst="rect">
            <a:avLst/>
          </a:prstGeom>
          <a:noFill/>
          <a:ln w="12700">
            <a:noFill/>
            <a:miter lim="800000"/>
            <a:headEnd/>
            <a:tailEnd/>
          </a:ln>
        </p:spPr>
        <p:txBody>
          <a:bodyPr lIns="75927" tIns="38889" rIns="75927" bIns="38889" anchor="ctr"/>
          <a:lstStyle/>
          <a:p>
            <a:pPr algn="ctr"/>
            <a:r>
              <a:rPr lang="en-US" sz="3000" b="1" i="0"/>
              <a:t>SOA Technology</a:t>
            </a:r>
            <a:r>
              <a:rPr lang="en-US" sz="2800" b="1" i="0"/>
              <a:t/>
            </a:r>
            <a:br>
              <a:rPr lang="en-US" sz="2800" b="1" i="0"/>
            </a:br>
            <a:r>
              <a:rPr lang="en-US" sz="2400"/>
              <a:t>IGCC </a:t>
            </a:r>
            <a:r>
              <a:rPr lang="en-US" sz="2400" u="sng"/>
              <a:t>with</a:t>
            </a:r>
            <a:r>
              <a:rPr lang="en-US" sz="2400"/>
              <a:t> CCS</a:t>
            </a:r>
          </a:p>
        </p:txBody>
      </p:sp>
      <p:sp>
        <p:nvSpPr>
          <p:cNvPr id="852996" name="Text Box 4"/>
          <p:cNvSpPr txBox="1">
            <a:spLocks noChangeArrowheads="1"/>
          </p:cNvSpPr>
          <p:nvPr/>
        </p:nvSpPr>
        <p:spPr bwMode="auto">
          <a:xfrm>
            <a:off x="587375" y="3805238"/>
            <a:ext cx="5230813" cy="1998662"/>
          </a:xfrm>
          <a:prstGeom prst="rect">
            <a:avLst/>
          </a:prstGeom>
          <a:solidFill>
            <a:srgbClr val="C5D8E9"/>
          </a:solidFill>
          <a:ln w="19050" algn="ctr">
            <a:solidFill>
              <a:schemeClr val="tx1"/>
            </a:solidFill>
            <a:miter lim="800000"/>
            <a:headEnd/>
            <a:tailEnd/>
          </a:ln>
          <a:effectLst>
            <a:outerShdw dist="71842" dir="2700000" algn="ctr" rotWithShape="0">
              <a:schemeClr val="bg2">
                <a:alpha val="50000"/>
              </a:schemeClr>
            </a:outerShdw>
          </a:effectLst>
        </p:spPr>
        <p:txBody>
          <a:bodyPr>
            <a:spAutoFit/>
          </a:bodyPr>
          <a:lstStyle/>
          <a:p>
            <a:pPr marL="342900" indent="-342900">
              <a:defRPr/>
            </a:pPr>
            <a:r>
              <a:rPr lang="en-US" sz="1800" b="1" dirty="0">
                <a:solidFill>
                  <a:schemeClr val="tx1"/>
                </a:solidFill>
              </a:rPr>
              <a:t>Emission Controls:</a:t>
            </a:r>
          </a:p>
          <a:p>
            <a:pPr marL="342900" indent="-342900">
              <a:defRPr/>
            </a:pPr>
            <a:r>
              <a:rPr lang="en-US" sz="1600" b="1" i="0" dirty="0">
                <a:solidFill>
                  <a:schemeClr val="tx1"/>
                </a:solidFill>
              </a:rPr>
              <a:t>PM:</a:t>
            </a:r>
            <a:r>
              <a:rPr lang="en-US" sz="1400" i="0" dirty="0">
                <a:solidFill>
                  <a:schemeClr val="tx1"/>
                </a:solidFill>
              </a:rPr>
              <a:t>         Water scrubbing and/or candle filters</a:t>
            </a:r>
            <a:endParaRPr lang="en-US" sz="1600" b="1" i="0" dirty="0">
              <a:solidFill>
                <a:schemeClr val="tx1"/>
              </a:solidFill>
            </a:endParaRPr>
          </a:p>
          <a:p>
            <a:pPr marL="342900" indent="-342900">
              <a:defRPr/>
            </a:pPr>
            <a:r>
              <a:rPr lang="en-US" sz="1600" b="1" i="0" dirty="0">
                <a:solidFill>
                  <a:schemeClr val="tx1"/>
                </a:solidFill>
              </a:rPr>
              <a:t>NOx:</a:t>
            </a:r>
            <a:r>
              <a:rPr lang="en-US" sz="1400" i="0" dirty="0">
                <a:solidFill>
                  <a:schemeClr val="tx1"/>
                </a:solidFill>
              </a:rPr>
              <a:t>       </a:t>
            </a:r>
            <a:r>
              <a:rPr lang="en-US" sz="1400" i="0" dirty="0" smtClean="0">
                <a:solidFill>
                  <a:schemeClr val="tx1"/>
                </a:solidFill>
              </a:rPr>
              <a:t>LNB, N</a:t>
            </a:r>
            <a:r>
              <a:rPr lang="en-US" sz="1400" i="0" baseline="-25000" dirty="0" smtClean="0">
                <a:solidFill>
                  <a:schemeClr val="tx1"/>
                </a:solidFill>
              </a:rPr>
              <a:t>2</a:t>
            </a:r>
            <a:r>
              <a:rPr lang="en-US" sz="1400" i="0" dirty="0" smtClean="0">
                <a:solidFill>
                  <a:schemeClr val="tx1"/>
                </a:solidFill>
              </a:rPr>
              <a:t> dilution</a:t>
            </a:r>
            <a:endParaRPr lang="en-US" sz="1400" i="0" baseline="-25000" dirty="0">
              <a:solidFill>
                <a:schemeClr val="tx1"/>
              </a:solidFill>
            </a:endParaRPr>
          </a:p>
          <a:p>
            <a:pPr marL="342900" indent="-342900">
              <a:spcBef>
                <a:spcPct val="15000"/>
              </a:spcBef>
              <a:defRPr/>
            </a:pPr>
            <a:r>
              <a:rPr lang="en-US" sz="1600" b="1" i="0" dirty="0">
                <a:solidFill>
                  <a:schemeClr val="tx1"/>
                </a:solidFill>
              </a:rPr>
              <a:t>AGR:</a:t>
            </a:r>
            <a:r>
              <a:rPr lang="en-US" sz="1400" i="0" dirty="0">
                <a:solidFill>
                  <a:schemeClr val="tx1"/>
                </a:solidFill>
              </a:rPr>
              <a:t>      Selexol and Claus plant with tail gas recycle </a:t>
            </a:r>
          </a:p>
          <a:p>
            <a:pPr marL="342900" indent="-342900">
              <a:spcBef>
                <a:spcPct val="15000"/>
              </a:spcBef>
              <a:defRPr/>
            </a:pPr>
            <a:r>
              <a:rPr lang="en-US" sz="1600" b="1" i="0" dirty="0">
                <a:solidFill>
                  <a:schemeClr val="tx1"/>
                </a:solidFill>
              </a:rPr>
              <a:t>Hg:</a:t>
            </a:r>
            <a:r>
              <a:rPr lang="en-US" sz="1400" i="0" dirty="0">
                <a:solidFill>
                  <a:schemeClr val="tx1"/>
                </a:solidFill>
              </a:rPr>
              <a:t>          Activated carbon beds</a:t>
            </a:r>
          </a:p>
          <a:p>
            <a:pPr marL="342900" indent="-342900">
              <a:spcBef>
                <a:spcPct val="15000"/>
              </a:spcBef>
              <a:defRPr/>
            </a:pPr>
            <a:r>
              <a:rPr lang="en-US" sz="1600" b="1" i="0" dirty="0">
                <a:solidFill>
                  <a:schemeClr val="tx1"/>
                </a:solidFill>
              </a:rPr>
              <a:t>Advanced F-Class Turbine: </a:t>
            </a:r>
            <a:r>
              <a:rPr lang="en-US" sz="1400" i="0" dirty="0">
                <a:solidFill>
                  <a:schemeClr val="tx1"/>
                </a:solidFill>
              </a:rPr>
              <a:t>232 MWe – ISO Conditions</a:t>
            </a:r>
          </a:p>
          <a:p>
            <a:pPr marL="342900" indent="-342900">
              <a:spcBef>
                <a:spcPct val="15000"/>
              </a:spcBef>
              <a:defRPr/>
            </a:pPr>
            <a:r>
              <a:rPr lang="en-US" sz="1600" b="1" i="0" dirty="0">
                <a:solidFill>
                  <a:schemeClr val="tx1"/>
                </a:solidFill>
              </a:rPr>
              <a:t>Steam Conditions: </a:t>
            </a:r>
            <a:r>
              <a:rPr lang="en-US" sz="1400" i="0" dirty="0">
                <a:solidFill>
                  <a:schemeClr val="tx1"/>
                </a:solidFill>
              </a:rPr>
              <a:t>1800 psig/1000°F/1000°F</a:t>
            </a:r>
          </a:p>
        </p:txBody>
      </p:sp>
      <p:sp>
        <p:nvSpPr>
          <p:cNvPr id="5" name="Rectangle 5"/>
          <p:cNvSpPr>
            <a:spLocks noChangeArrowheads="1"/>
          </p:cNvSpPr>
          <p:nvPr/>
        </p:nvSpPr>
        <p:spPr bwMode="auto">
          <a:xfrm>
            <a:off x="1581150" y="1154113"/>
            <a:ext cx="5978525" cy="338137"/>
          </a:xfrm>
          <a:prstGeom prst="rect">
            <a:avLst/>
          </a:prstGeom>
          <a:noFill/>
          <a:ln w="9525">
            <a:noFill/>
            <a:miter lim="800000"/>
            <a:headEnd/>
            <a:tailEnd/>
          </a:ln>
          <a:effectLst/>
        </p:spPr>
        <p:txBody>
          <a:bodyPr wrap="none">
            <a:spAutoFit/>
          </a:bodyPr>
          <a:lstStyle/>
          <a:p>
            <a:pPr>
              <a:defRPr/>
            </a:pPr>
            <a:r>
              <a:rPr lang="en-US" sz="1600" b="1" dirty="0">
                <a:solidFill>
                  <a:schemeClr val="tx2">
                    <a:lumMod val="75000"/>
                    <a:lumOff val="25000"/>
                  </a:schemeClr>
                </a:solidFill>
                <a:latin typeface="Times New Roman" pitchFamily="18" charset="0"/>
              </a:rPr>
              <a:t>Green Blocks Indicate Unit Operations Added for CO</a:t>
            </a:r>
            <a:r>
              <a:rPr lang="en-US" sz="1600" b="1" baseline="-25000" dirty="0">
                <a:solidFill>
                  <a:schemeClr val="tx2">
                    <a:lumMod val="75000"/>
                    <a:lumOff val="25000"/>
                  </a:schemeClr>
                </a:solidFill>
                <a:latin typeface="Times New Roman" pitchFamily="18" charset="0"/>
              </a:rPr>
              <a:t>2</a:t>
            </a:r>
            <a:r>
              <a:rPr lang="en-US" sz="1600" b="1" dirty="0">
                <a:solidFill>
                  <a:schemeClr val="tx2">
                    <a:lumMod val="75000"/>
                    <a:lumOff val="25000"/>
                  </a:schemeClr>
                </a:solidFill>
                <a:latin typeface="Times New Roman" pitchFamily="18" charset="0"/>
              </a:rPr>
              <a:t> Capture Case</a:t>
            </a:r>
          </a:p>
        </p:txBody>
      </p:sp>
      <p:grpSp>
        <p:nvGrpSpPr>
          <p:cNvPr id="2" name="Group 50"/>
          <p:cNvGrpSpPr>
            <a:grpSpLocks/>
          </p:cNvGrpSpPr>
          <p:nvPr/>
        </p:nvGrpSpPr>
        <p:grpSpPr bwMode="auto">
          <a:xfrm>
            <a:off x="6224588" y="3676650"/>
            <a:ext cx="2708275" cy="2093913"/>
            <a:chOff x="6224997" y="3675977"/>
            <a:chExt cx="2707987" cy="2094708"/>
          </a:xfrm>
        </p:grpSpPr>
        <p:cxnSp>
          <p:nvCxnSpPr>
            <p:cNvPr id="852999" name="Straight Arrow Connector 35"/>
            <p:cNvCxnSpPr>
              <a:cxnSpLocks noChangeShapeType="1"/>
              <a:stCxn id="8" idx="3"/>
            </p:cNvCxnSpPr>
            <p:nvPr/>
          </p:nvCxnSpPr>
          <p:spPr bwMode="auto">
            <a:xfrm>
              <a:off x="7567246" y="4856285"/>
              <a:ext cx="914400" cy="914400"/>
            </a:xfrm>
            <a:prstGeom prst="straightConnector1">
              <a:avLst/>
            </a:prstGeom>
            <a:noFill/>
            <a:ln w="9525" algn="ctr">
              <a:noFill/>
              <a:round/>
              <a:headEnd/>
              <a:tailEnd type="arrow" w="med" len="med"/>
            </a:ln>
          </p:spPr>
        </p:cxnSp>
        <p:grpSp>
          <p:nvGrpSpPr>
            <p:cNvPr id="3" name="Group 49"/>
            <p:cNvGrpSpPr>
              <a:grpSpLocks/>
            </p:cNvGrpSpPr>
            <p:nvPr/>
          </p:nvGrpSpPr>
          <p:grpSpPr bwMode="auto">
            <a:xfrm>
              <a:off x="6224997" y="3675977"/>
              <a:ext cx="2707987" cy="1755978"/>
              <a:chOff x="6224997" y="3675977"/>
              <a:chExt cx="2707987" cy="1755978"/>
            </a:xfrm>
          </p:grpSpPr>
          <p:grpSp>
            <p:nvGrpSpPr>
              <p:cNvPr id="4" name="Group 32"/>
              <p:cNvGrpSpPr>
                <a:grpSpLocks/>
              </p:cNvGrpSpPr>
              <p:nvPr/>
            </p:nvGrpSpPr>
            <p:grpSpPr bwMode="auto">
              <a:xfrm>
                <a:off x="6522151" y="3675977"/>
                <a:ext cx="1763513" cy="1755978"/>
                <a:chOff x="6519220" y="3693563"/>
                <a:chExt cx="1763513" cy="1755978"/>
              </a:xfrm>
            </p:grpSpPr>
            <p:cxnSp>
              <p:nvCxnSpPr>
                <p:cNvPr id="31" name="Straight Arrow Connector 30"/>
                <p:cNvCxnSpPr/>
                <p:nvPr/>
              </p:nvCxnSpPr>
              <p:spPr bwMode="auto">
                <a:xfrm rot="5400000">
                  <a:off x="6713139" y="4115204"/>
                  <a:ext cx="844870" cy="1588"/>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6" name="Group 28"/>
                <p:cNvGrpSpPr>
                  <a:grpSpLocks/>
                </p:cNvGrpSpPr>
                <p:nvPr/>
              </p:nvGrpSpPr>
              <p:grpSpPr bwMode="auto">
                <a:xfrm>
                  <a:off x="6519220" y="4539198"/>
                  <a:ext cx="1763513" cy="910343"/>
                  <a:chOff x="6753681" y="4568508"/>
                  <a:chExt cx="1763513" cy="910343"/>
                </a:xfrm>
              </p:grpSpPr>
              <p:sp>
                <p:nvSpPr>
                  <p:cNvPr id="853009" name="Text Box 488"/>
                  <p:cNvSpPr txBox="1">
                    <a:spLocks noChangeArrowheads="1"/>
                  </p:cNvSpPr>
                  <p:nvPr/>
                </p:nvSpPr>
                <p:spPr bwMode="auto">
                  <a:xfrm>
                    <a:off x="7127070" y="5201852"/>
                    <a:ext cx="1390124" cy="276999"/>
                  </a:xfrm>
                  <a:prstGeom prst="rect">
                    <a:avLst/>
                  </a:prstGeom>
                  <a:noFill/>
                  <a:ln w="9525">
                    <a:noFill/>
                    <a:miter lim="800000"/>
                    <a:headEnd/>
                    <a:tailEnd/>
                  </a:ln>
                </p:spPr>
                <p:txBody>
                  <a:bodyPr wrap="none">
                    <a:spAutoFit/>
                  </a:bodyPr>
                  <a:lstStyle/>
                  <a:p>
                    <a:r>
                      <a:rPr lang="en-US" sz="1200" b="1" i="0">
                        <a:solidFill>
                          <a:schemeClr val="tx1"/>
                        </a:solidFill>
                      </a:rPr>
                      <a:t>Combined Cycle</a:t>
                    </a:r>
                  </a:p>
                </p:txBody>
              </p:sp>
              <p:grpSp>
                <p:nvGrpSpPr>
                  <p:cNvPr id="11" name="Group 27"/>
                  <p:cNvGrpSpPr>
                    <a:grpSpLocks/>
                  </p:cNvGrpSpPr>
                  <p:nvPr/>
                </p:nvGrpSpPr>
                <p:grpSpPr bwMode="auto">
                  <a:xfrm>
                    <a:off x="6753681" y="4568508"/>
                    <a:ext cx="1050525" cy="541981"/>
                    <a:chOff x="6753681" y="4568508"/>
                    <a:chExt cx="1050525" cy="541981"/>
                  </a:xfrm>
                </p:grpSpPr>
                <p:grpSp>
                  <p:nvGrpSpPr>
                    <p:cNvPr id="12" name="Group 26"/>
                    <p:cNvGrpSpPr>
                      <a:grpSpLocks/>
                    </p:cNvGrpSpPr>
                    <p:nvPr/>
                  </p:nvGrpSpPr>
                  <p:grpSpPr bwMode="auto">
                    <a:xfrm>
                      <a:off x="7180384" y="4568508"/>
                      <a:ext cx="289773" cy="348195"/>
                      <a:chOff x="7180384" y="4568508"/>
                      <a:chExt cx="289773" cy="348195"/>
                    </a:xfrm>
                  </p:grpSpPr>
                  <p:sp>
                    <p:nvSpPr>
                      <p:cNvPr id="9" name="Rectangle 473"/>
                      <p:cNvSpPr>
                        <a:spLocks noChangeArrowheads="1"/>
                      </p:cNvSpPr>
                      <p:nvPr/>
                    </p:nvSpPr>
                    <p:spPr bwMode="auto">
                      <a:xfrm>
                        <a:off x="7326384" y="4569332"/>
                        <a:ext cx="142860" cy="115931"/>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pPr>
                          <a:defRPr/>
                        </a:pPr>
                        <a:endParaRPr lang="en-US" dirty="0"/>
                      </a:p>
                    </p:txBody>
                  </p:sp>
                  <p:sp>
                    <p:nvSpPr>
                      <p:cNvPr id="10" name="Rectangle 474"/>
                      <p:cNvSpPr>
                        <a:spLocks noChangeArrowheads="1"/>
                      </p:cNvSpPr>
                      <p:nvPr/>
                    </p:nvSpPr>
                    <p:spPr bwMode="auto">
                      <a:xfrm>
                        <a:off x="7183525" y="4879012"/>
                        <a:ext cx="190480" cy="38114"/>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pPr>
                          <a:defRPr/>
                        </a:pPr>
                        <a:endParaRPr lang="en-US" dirty="0"/>
                      </a:p>
                    </p:txBody>
                  </p:sp>
                  <p:sp>
                    <p:nvSpPr>
                      <p:cNvPr id="853017" name="Line 484"/>
                      <p:cNvSpPr>
                        <a:spLocks noChangeShapeType="1"/>
                      </p:cNvSpPr>
                      <p:nvPr/>
                    </p:nvSpPr>
                    <p:spPr bwMode="auto">
                      <a:xfrm flipH="1" flipV="1">
                        <a:off x="7180384" y="4633546"/>
                        <a:ext cx="20" cy="170023"/>
                      </a:xfrm>
                      <a:prstGeom prst="line">
                        <a:avLst/>
                      </a:prstGeom>
                      <a:noFill/>
                      <a:ln w="22225">
                        <a:solidFill>
                          <a:schemeClr val="tx1"/>
                        </a:solidFill>
                        <a:round/>
                        <a:headEnd/>
                        <a:tailEnd/>
                      </a:ln>
                    </p:spPr>
                    <p:txBody>
                      <a:bodyPr/>
                      <a:lstStyle/>
                      <a:p>
                        <a:endParaRPr lang="en-US"/>
                      </a:p>
                    </p:txBody>
                  </p:sp>
                  <p:sp>
                    <p:nvSpPr>
                      <p:cNvPr id="853018" name="Line 485"/>
                      <p:cNvSpPr>
                        <a:spLocks noChangeShapeType="1"/>
                      </p:cNvSpPr>
                      <p:nvPr/>
                    </p:nvSpPr>
                    <p:spPr bwMode="auto">
                      <a:xfrm>
                        <a:off x="7183335" y="4646230"/>
                        <a:ext cx="142834" cy="0"/>
                      </a:xfrm>
                      <a:prstGeom prst="line">
                        <a:avLst/>
                      </a:prstGeom>
                      <a:noFill/>
                      <a:ln w="22225">
                        <a:solidFill>
                          <a:schemeClr val="tx1"/>
                        </a:solidFill>
                        <a:round/>
                        <a:headEnd/>
                        <a:tailEnd type="triangle" w="med" len="med"/>
                      </a:ln>
                    </p:spPr>
                    <p:txBody>
                      <a:bodyPr/>
                      <a:lstStyle/>
                      <a:p>
                        <a:endParaRPr lang="en-US"/>
                      </a:p>
                    </p:txBody>
                  </p:sp>
                  <p:sp>
                    <p:nvSpPr>
                      <p:cNvPr id="853019" name="Line 486"/>
                      <p:cNvSpPr>
                        <a:spLocks noChangeShapeType="1"/>
                      </p:cNvSpPr>
                      <p:nvPr/>
                    </p:nvSpPr>
                    <p:spPr bwMode="auto">
                      <a:xfrm>
                        <a:off x="7374549" y="4684573"/>
                        <a:ext cx="0" cy="116065"/>
                      </a:xfrm>
                      <a:prstGeom prst="line">
                        <a:avLst/>
                      </a:prstGeom>
                      <a:noFill/>
                      <a:ln w="22225">
                        <a:solidFill>
                          <a:schemeClr val="tx1"/>
                        </a:solidFill>
                        <a:round/>
                        <a:headEnd/>
                        <a:tailEnd type="triangle" w="med" len="med"/>
                      </a:ln>
                    </p:spPr>
                    <p:txBody>
                      <a:bodyPr/>
                      <a:lstStyle/>
                      <a:p>
                        <a:endParaRPr lang="en-US"/>
                      </a:p>
                    </p:txBody>
                  </p:sp>
                </p:grpSp>
                <p:grpSp>
                  <p:nvGrpSpPr>
                    <p:cNvPr id="13" name="Group 25"/>
                    <p:cNvGrpSpPr>
                      <a:grpSpLocks/>
                    </p:cNvGrpSpPr>
                    <p:nvPr/>
                  </p:nvGrpSpPr>
                  <p:grpSpPr bwMode="auto">
                    <a:xfrm>
                      <a:off x="6753681" y="4684572"/>
                      <a:ext cx="1050525" cy="425917"/>
                      <a:chOff x="6753681" y="4684572"/>
                      <a:chExt cx="1050525" cy="425917"/>
                    </a:xfrm>
                  </p:grpSpPr>
                  <p:sp>
                    <p:nvSpPr>
                      <p:cNvPr id="7" name="AutoShape 471"/>
                      <p:cNvSpPr>
                        <a:spLocks noChangeArrowheads="1"/>
                      </p:cNvSpPr>
                      <p:nvPr/>
                    </p:nvSpPr>
                    <p:spPr bwMode="auto">
                      <a:xfrm rot="16200000">
                        <a:off x="6758016" y="4680604"/>
                        <a:ext cx="425611" cy="434929"/>
                      </a:xfrm>
                      <a:custGeom>
                        <a:avLst/>
                        <a:gdLst>
                          <a:gd name="G0" fmla="+- 5605 0 0"/>
                          <a:gd name="G1" fmla="+- 21600 0 5605"/>
                          <a:gd name="G2" fmla="*/ 5605 1 2"/>
                          <a:gd name="G3" fmla="+- 21600 0 G2"/>
                          <a:gd name="G4" fmla="+/ 5605 21600 2"/>
                          <a:gd name="G5" fmla="+/ G1 0 2"/>
                          <a:gd name="G6" fmla="*/ 21600 21600 5605"/>
                          <a:gd name="G7" fmla="*/ G6 1 2"/>
                          <a:gd name="G8" fmla="+- 21600 0 G7"/>
                          <a:gd name="G9" fmla="*/ 21600 1 2"/>
                          <a:gd name="G10" fmla="+- 5605 0 G9"/>
                          <a:gd name="G11" fmla="?: G10 G8 0"/>
                          <a:gd name="G12" fmla="?: G10 G7 21600"/>
                          <a:gd name="T0" fmla="*/ 18797 w 21600"/>
                          <a:gd name="T1" fmla="*/ 10800 h 21600"/>
                          <a:gd name="T2" fmla="*/ 10800 w 21600"/>
                          <a:gd name="T3" fmla="*/ 21600 h 21600"/>
                          <a:gd name="T4" fmla="*/ 2803 w 21600"/>
                          <a:gd name="T5" fmla="*/ 10800 h 21600"/>
                          <a:gd name="T6" fmla="*/ 10800 w 21600"/>
                          <a:gd name="T7" fmla="*/ 0 h 21600"/>
                          <a:gd name="T8" fmla="*/ 4603 w 21600"/>
                          <a:gd name="T9" fmla="*/ 4603 h 21600"/>
                          <a:gd name="T10" fmla="*/ 16997 w 21600"/>
                          <a:gd name="T11" fmla="*/ 16997 h 21600"/>
                        </a:gdLst>
                        <a:ahLst/>
                        <a:cxnLst>
                          <a:cxn ang="0">
                            <a:pos x="T0" y="T1"/>
                          </a:cxn>
                          <a:cxn ang="0">
                            <a:pos x="T2" y="T3"/>
                          </a:cxn>
                          <a:cxn ang="0">
                            <a:pos x="T4" y="T5"/>
                          </a:cxn>
                          <a:cxn ang="0">
                            <a:pos x="T6" y="T7"/>
                          </a:cxn>
                        </a:cxnLst>
                        <a:rect l="T8" t="T9" r="T10" b="T11"/>
                        <a:pathLst>
                          <a:path w="21600" h="21600">
                            <a:moveTo>
                              <a:pt x="0" y="0"/>
                            </a:moveTo>
                            <a:lnTo>
                              <a:pt x="5605" y="21600"/>
                            </a:lnTo>
                            <a:lnTo>
                              <a:pt x="15995" y="21600"/>
                            </a:lnTo>
                            <a:lnTo>
                              <a:pt x="21600" y="0"/>
                            </a:lnTo>
                            <a:close/>
                          </a:path>
                        </a:pathLst>
                      </a:custGeom>
                      <a:gradFill rotWithShape="0">
                        <a:gsLst>
                          <a:gs pos="0">
                            <a:schemeClr val="accent2">
                              <a:lumMod val="40000"/>
                              <a:lumOff val="60000"/>
                            </a:schemeClr>
                          </a:gs>
                          <a:gs pos="50000">
                            <a:schemeClr val="bg1"/>
                          </a:gs>
                          <a:gs pos="100000">
                            <a:schemeClr val="accent2">
                              <a:lumMod val="40000"/>
                              <a:lumOff val="60000"/>
                            </a:schemeClr>
                          </a:gs>
                        </a:gsLst>
                        <a:lin ang="5400000" scaled="1"/>
                      </a:gradFill>
                      <a:ln w="9525">
                        <a:solidFill>
                          <a:schemeClr val="tx1"/>
                        </a:solidFill>
                        <a:miter lim="800000"/>
                        <a:headEnd/>
                        <a:tailEnd/>
                      </a:ln>
                      <a:effectLst/>
                    </p:spPr>
                    <p:txBody>
                      <a:bodyPr wrap="none" anchor="ctr"/>
                      <a:lstStyle/>
                      <a:p>
                        <a:pPr>
                          <a:defRPr/>
                        </a:pPr>
                        <a:endParaRPr lang="en-US" dirty="0"/>
                      </a:p>
                    </p:txBody>
                  </p:sp>
                  <p:sp>
                    <p:nvSpPr>
                      <p:cNvPr id="8" name="AutoShape 472"/>
                      <p:cNvSpPr>
                        <a:spLocks noChangeArrowheads="1"/>
                      </p:cNvSpPr>
                      <p:nvPr/>
                    </p:nvSpPr>
                    <p:spPr bwMode="auto">
                      <a:xfrm rot="5400000">
                        <a:off x="7376281" y="4682986"/>
                        <a:ext cx="425611" cy="430166"/>
                      </a:xfrm>
                      <a:custGeom>
                        <a:avLst/>
                        <a:gdLst>
                          <a:gd name="G0" fmla="+- 5605 0 0"/>
                          <a:gd name="G1" fmla="+- 21600 0 5605"/>
                          <a:gd name="G2" fmla="*/ 5605 1 2"/>
                          <a:gd name="G3" fmla="+- 21600 0 G2"/>
                          <a:gd name="G4" fmla="+/ 5605 21600 2"/>
                          <a:gd name="G5" fmla="+/ G1 0 2"/>
                          <a:gd name="G6" fmla="*/ 21600 21600 5605"/>
                          <a:gd name="G7" fmla="*/ G6 1 2"/>
                          <a:gd name="G8" fmla="+- 21600 0 G7"/>
                          <a:gd name="G9" fmla="*/ 21600 1 2"/>
                          <a:gd name="G10" fmla="+- 5605 0 G9"/>
                          <a:gd name="G11" fmla="?: G10 G8 0"/>
                          <a:gd name="G12" fmla="?: G10 G7 21600"/>
                          <a:gd name="T0" fmla="*/ 18797 w 21600"/>
                          <a:gd name="T1" fmla="*/ 10800 h 21600"/>
                          <a:gd name="T2" fmla="*/ 10800 w 21600"/>
                          <a:gd name="T3" fmla="*/ 21600 h 21600"/>
                          <a:gd name="T4" fmla="*/ 2803 w 21600"/>
                          <a:gd name="T5" fmla="*/ 10800 h 21600"/>
                          <a:gd name="T6" fmla="*/ 10800 w 21600"/>
                          <a:gd name="T7" fmla="*/ 0 h 21600"/>
                          <a:gd name="T8" fmla="*/ 4603 w 21600"/>
                          <a:gd name="T9" fmla="*/ 4603 h 21600"/>
                          <a:gd name="T10" fmla="*/ 16997 w 21600"/>
                          <a:gd name="T11" fmla="*/ 16997 h 21600"/>
                        </a:gdLst>
                        <a:ahLst/>
                        <a:cxnLst>
                          <a:cxn ang="0">
                            <a:pos x="T0" y="T1"/>
                          </a:cxn>
                          <a:cxn ang="0">
                            <a:pos x="T2" y="T3"/>
                          </a:cxn>
                          <a:cxn ang="0">
                            <a:pos x="T4" y="T5"/>
                          </a:cxn>
                          <a:cxn ang="0">
                            <a:pos x="T6" y="T7"/>
                          </a:cxn>
                        </a:cxnLst>
                        <a:rect l="T8" t="T9" r="T10" b="T11"/>
                        <a:pathLst>
                          <a:path w="21600" h="21600">
                            <a:moveTo>
                              <a:pt x="0" y="0"/>
                            </a:moveTo>
                            <a:lnTo>
                              <a:pt x="5605" y="21600"/>
                            </a:lnTo>
                            <a:lnTo>
                              <a:pt x="15995" y="21600"/>
                            </a:lnTo>
                            <a:lnTo>
                              <a:pt x="21600" y="0"/>
                            </a:lnTo>
                            <a:close/>
                          </a:path>
                        </a:pathLst>
                      </a:custGeom>
                      <a:gradFill rotWithShape="0">
                        <a:gsLst>
                          <a:gs pos="0">
                            <a:schemeClr val="accent2">
                              <a:lumMod val="40000"/>
                              <a:lumOff val="60000"/>
                            </a:schemeClr>
                          </a:gs>
                          <a:gs pos="50000">
                            <a:schemeClr val="bg1"/>
                          </a:gs>
                          <a:gs pos="100000">
                            <a:schemeClr val="accent2">
                              <a:lumMod val="40000"/>
                              <a:lumOff val="60000"/>
                            </a:schemeClr>
                          </a:gs>
                        </a:gsLst>
                        <a:lin ang="5400000" scaled="1"/>
                      </a:gradFill>
                      <a:ln w="9525">
                        <a:solidFill>
                          <a:schemeClr val="tx1"/>
                        </a:solidFill>
                        <a:miter lim="800000"/>
                        <a:headEnd/>
                        <a:tailEnd/>
                      </a:ln>
                      <a:effectLst/>
                    </p:spPr>
                    <p:txBody>
                      <a:bodyPr wrap="none" anchor="ctr"/>
                      <a:lstStyle/>
                      <a:p>
                        <a:pPr>
                          <a:defRPr/>
                        </a:pPr>
                        <a:endParaRPr lang="en-US" dirty="0"/>
                      </a:p>
                    </p:txBody>
                  </p:sp>
                </p:grpSp>
              </p:grpSp>
            </p:grpSp>
          </p:grpSp>
          <p:sp>
            <p:nvSpPr>
              <p:cNvPr id="34" name="AutoShape 478"/>
              <p:cNvSpPr>
                <a:spLocks noChangeArrowheads="1"/>
              </p:cNvSpPr>
              <p:nvPr/>
            </p:nvSpPr>
            <p:spPr bwMode="auto">
              <a:xfrm rot="-10800000">
                <a:off x="8628216" y="4058710"/>
                <a:ext cx="304768" cy="106720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flip="none" rotWithShape="1">
                <a:gsLst>
                  <a:gs pos="0">
                    <a:schemeClr val="accent2">
                      <a:lumMod val="40000"/>
                      <a:lumOff val="60000"/>
                    </a:schemeClr>
                  </a:gs>
                  <a:gs pos="50000">
                    <a:schemeClr val="bg1"/>
                  </a:gs>
                  <a:gs pos="100000">
                    <a:schemeClr val="accent2">
                      <a:lumMod val="40000"/>
                      <a:lumOff val="60000"/>
                    </a:schemeClr>
                  </a:gs>
                </a:gsLst>
                <a:lin ang="0" scaled="1"/>
                <a:tileRect/>
              </a:gradFill>
              <a:ln w="9525">
                <a:solidFill>
                  <a:schemeClr val="tx1"/>
                </a:solidFill>
                <a:miter lim="800000"/>
                <a:headEnd/>
                <a:tailEnd/>
              </a:ln>
              <a:effectLst/>
            </p:spPr>
            <p:txBody>
              <a:bodyPr wrap="none" anchor="ctr"/>
              <a:lstStyle/>
              <a:p>
                <a:pPr>
                  <a:defRPr/>
                </a:pPr>
                <a:endParaRPr lang="en-US" dirty="0"/>
              </a:p>
            </p:txBody>
          </p:sp>
          <p:cxnSp>
            <p:nvCxnSpPr>
              <p:cNvPr id="38" name="Straight Arrow Connector 37"/>
              <p:cNvCxnSpPr>
                <a:stCxn id="8" idx="3"/>
              </p:cNvCxnSpPr>
              <p:nvPr/>
            </p:nvCxnSpPr>
            <p:spPr bwMode="auto">
              <a:xfrm rot="5400000" flipH="1" flipV="1">
                <a:off x="8105984" y="4314653"/>
                <a:ext cx="0" cy="1066687"/>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0" name="Rectangle 39"/>
              <p:cNvSpPr/>
              <p:nvPr/>
            </p:nvSpPr>
            <p:spPr bwMode="auto">
              <a:xfrm>
                <a:off x="7683754" y="4736829"/>
                <a:ext cx="426993" cy="230275"/>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1"/>
              </a:gradFill>
              <a:ln w="9525" cap="flat" cmpd="sng" algn="ctr">
                <a:solidFill>
                  <a:schemeClr val="tx1"/>
                </a:solidFill>
                <a:prstDash val="solid"/>
                <a:round/>
                <a:headEnd type="none" w="med" len="med"/>
                <a:tailEnd type="none" w="med" len="med"/>
              </a:ln>
              <a:effectLst/>
            </p:spPr>
            <p:txBody>
              <a:bodyPr lIns="0" tIns="27432" rIns="0" bIns="27432" anchor="ctr" anchorCtr="1"/>
              <a:lstStyle/>
              <a:p>
                <a:pPr marL="342900" indent="-342900">
                  <a:defRPr/>
                </a:pPr>
                <a:r>
                  <a:rPr lang="en-US" sz="800" b="1" i="0" dirty="0">
                    <a:solidFill>
                      <a:schemeClr val="tx1"/>
                    </a:solidFill>
                  </a:rPr>
                  <a:t>HRSG</a:t>
                </a:r>
              </a:p>
            </p:txBody>
          </p:sp>
          <p:sp>
            <p:nvSpPr>
              <p:cNvPr id="41" name="Oval 40"/>
              <p:cNvSpPr/>
              <p:nvPr/>
            </p:nvSpPr>
            <p:spPr bwMode="auto">
              <a:xfrm>
                <a:off x="6224997" y="4760651"/>
                <a:ext cx="180956" cy="181044"/>
              </a:xfrm>
              <a:prstGeom prst="ellipse">
                <a:avLst/>
              </a:prstGeom>
              <a:gradFill>
                <a:gsLst>
                  <a:gs pos="0">
                    <a:schemeClr val="accent2">
                      <a:lumMod val="40000"/>
                      <a:lumOff val="60000"/>
                    </a:schemeClr>
                  </a:gs>
                  <a:gs pos="50000">
                    <a:schemeClr val="bg1"/>
                  </a:gs>
                  <a:gs pos="100000">
                    <a:schemeClr val="accent2">
                      <a:lumMod val="40000"/>
                      <a:lumOff val="60000"/>
                    </a:schemeClr>
                  </a:gs>
                </a:gsLst>
                <a:lin ang="5400000" scaled="1"/>
              </a:grad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lIns="0" tIns="27432" rIns="0" bIns="27432" anchor="ctr" anchorCtr="1"/>
              <a:lstStyle/>
              <a:p>
                <a:pPr marL="342900" indent="-342900">
                  <a:defRPr/>
                </a:pPr>
                <a:r>
                  <a:rPr lang="en-US" sz="2000" i="0" dirty="0">
                    <a:solidFill>
                      <a:schemeClr val="tx1"/>
                    </a:solidFill>
                    <a:cs typeface="Arial" charset="0"/>
                  </a:rPr>
                  <a:t>~</a:t>
                </a:r>
              </a:p>
            </p:txBody>
          </p:sp>
          <p:cxnSp>
            <p:nvCxnSpPr>
              <p:cNvPr id="853006" name="Straight Connector 42"/>
              <p:cNvCxnSpPr>
                <a:cxnSpLocks noChangeShapeType="1"/>
                <a:stCxn id="41" idx="6"/>
                <a:endCxn id="7" idx="3"/>
              </p:cNvCxnSpPr>
              <p:nvPr/>
            </p:nvCxnSpPr>
            <p:spPr bwMode="auto">
              <a:xfrm flipV="1">
                <a:off x="6405563" y="4850635"/>
                <a:ext cx="116588" cy="107"/>
              </a:xfrm>
              <a:prstGeom prst="line">
                <a:avLst/>
              </a:prstGeom>
              <a:noFill/>
              <a:ln w="12700" algn="ctr">
                <a:solidFill>
                  <a:schemeClr val="tx1"/>
                </a:solidFill>
                <a:round/>
                <a:headEnd/>
                <a:tailEnd/>
              </a:ln>
            </p:spPr>
          </p:cxnSp>
        </p:grpSp>
      </p:gr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041" name="Picture 2"/>
          <p:cNvPicPr>
            <a:picLocks noChangeAspect="1" noChangeArrowheads="1"/>
          </p:cNvPicPr>
          <p:nvPr/>
        </p:nvPicPr>
        <p:blipFill>
          <a:blip r:embed="rId3" cstate="print"/>
          <a:srcRect/>
          <a:stretch>
            <a:fillRect/>
          </a:stretch>
        </p:blipFill>
        <p:spPr bwMode="auto">
          <a:xfrm>
            <a:off x="1757363" y="2785920"/>
            <a:ext cx="5665787" cy="2459037"/>
          </a:xfrm>
          <a:prstGeom prst="rect">
            <a:avLst/>
          </a:prstGeom>
          <a:noFill/>
          <a:ln w="9525" algn="ctr">
            <a:noFill/>
            <a:miter lim="800000"/>
            <a:headEnd/>
            <a:tailEnd/>
          </a:ln>
        </p:spPr>
      </p:pic>
      <p:graphicFrame>
        <p:nvGraphicFramePr>
          <p:cNvPr id="960516" name="Group 4"/>
          <p:cNvGraphicFramePr>
            <a:graphicFrameLocks noGrp="1"/>
          </p:cNvGraphicFramePr>
          <p:nvPr>
            <p:ph/>
          </p:nvPr>
        </p:nvGraphicFramePr>
        <p:xfrm>
          <a:off x="419100" y="3549507"/>
          <a:ext cx="1295400" cy="548640"/>
        </p:xfrm>
        <a:graphic>
          <a:graphicData uri="http://schemas.openxmlformats.org/drawingml/2006/table">
            <a:tbl>
              <a:tblPr/>
              <a:tblGrid>
                <a:gridCol w="1295400"/>
              </a:tblGrid>
              <a:tr h="0">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H</a:t>
                      </a:r>
                      <a:r>
                        <a:rPr kumimoji="0" lang="en-US" sz="1200" b="1" i="0" u="none" strike="noStrike" cap="none" normalizeH="0" baseline="-25000" dirty="0" smtClean="0">
                          <a:ln>
                            <a:noFill/>
                          </a:ln>
                          <a:solidFill>
                            <a:schemeClr val="bg1"/>
                          </a:solidFill>
                          <a:effectLst/>
                          <a:latin typeface="Arial" charset="0"/>
                        </a:rPr>
                        <a:t>2</a:t>
                      </a:r>
                      <a:r>
                        <a:rPr kumimoji="0" lang="en-US" sz="1200" b="1" i="0" u="none" strike="noStrike" cap="none" normalizeH="0" baseline="0" dirty="0" smtClean="0">
                          <a:ln>
                            <a:noFill/>
                          </a:ln>
                          <a:solidFill>
                            <a:schemeClr val="bg1"/>
                          </a:solidFill>
                          <a:effectLst/>
                          <a:latin typeface="Arial" charset="0"/>
                        </a:rPr>
                        <a:t>O/CO Ratio</a:t>
                      </a:r>
                      <a:endParaRPr kumimoji="0" lang="en-US" sz="1200" b="1" i="0" u="none" strike="noStrike" cap="none" normalizeH="0" baseline="3000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269875">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1.6 – 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55050" name="Text Box 14"/>
          <p:cNvSpPr txBox="1">
            <a:spLocks noChangeArrowheads="1"/>
          </p:cNvSpPr>
          <p:nvPr/>
        </p:nvSpPr>
        <p:spPr bwMode="auto">
          <a:xfrm>
            <a:off x="685800" y="937591"/>
            <a:ext cx="7010400" cy="1708160"/>
          </a:xfrm>
          <a:prstGeom prst="rect">
            <a:avLst/>
          </a:prstGeom>
          <a:noFill/>
          <a:ln w="9525">
            <a:noFill/>
            <a:miter lim="800000"/>
            <a:headEnd/>
            <a:tailEnd/>
          </a:ln>
        </p:spPr>
        <p:txBody>
          <a:bodyPr>
            <a:spAutoFit/>
          </a:bodyPr>
          <a:lstStyle/>
          <a:p>
            <a:pPr marL="342900" indent="-342900"/>
            <a:r>
              <a:rPr lang="en-US" sz="1400" b="1" i="0" u="sng" dirty="0">
                <a:solidFill>
                  <a:schemeClr val="tx2"/>
                </a:solidFill>
              </a:rPr>
              <a:t>General Design</a:t>
            </a:r>
            <a:r>
              <a:rPr lang="en-US" sz="1400" i="0" dirty="0">
                <a:solidFill>
                  <a:schemeClr val="tx2"/>
                </a:solidFill>
              </a:rPr>
              <a:t>:  </a:t>
            </a:r>
          </a:p>
          <a:p>
            <a:pPr marL="342900" indent="-342900">
              <a:lnSpc>
                <a:spcPct val="150000"/>
              </a:lnSpc>
              <a:buFont typeface="Wingdings" pitchFamily="2" charset="2"/>
              <a:buChar char="Ø"/>
            </a:pPr>
            <a:r>
              <a:rPr lang="en-US" sz="1400" i="0" dirty="0">
                <a:solidFill>
                  <a:schemeClr val="tx2"/>
                </a:solidFill>
              </a:rPr>
              <a:t>Sour Gas Shift Catalyst</a:t>
            </a:r>
          </a:p>
          <a:p>
            <a:pPr marL="342900" indent="-342900">
              <a:buFont typeface="Wingdings" pitchFamily="2" charset="2"/>
              <a:buChar char="Ø"/>
            </a:pPr>
            <a:r>
              <a:rPr lang="en-US" sz="1400" i="0" dirty="0">
                <a:solidFill>
                  <a:schemeClr val="tx2"/>
                </a:solidFill>
              </a:rPr>
              <a:t>Up to 99% CO Conversion</a:t>
            </a:r>
          </a:p>
          <a:p>
            <a:pPr marL="342900" indent="-342900">
              <a:buFont typeface="Wingdings" pitchFamily="2" charset="2"/>
              <a:buChar char="Ø"/>
            </a:pPr>
            <a:r>
              <a:rPr lang="en-US" sz="1400" i="0" dirty="0" smtClean="0">
                <a:solidFill>
                  <a:schemeClr val="tx2"/>
                </a:solidFill>
              </a:rPr>
              <a:t>Multiple Stages with </a:t>
            </a:r>
            <a:r>
              <a:rPr lang="en-US" sz="1400" i="0" dirty="0" err="1" smtClean="0">
                <a:solidFill>
                  <a:schemeClr val="tx2"/>
                </a:solidFill>
              </a:rPr>
              <a:t>Intercooling</a:t>
            </a:r>
            <a:endParaRPr lang="en-US" sz="1400" i="0" dirty="0">
              <a:solidFill>
                <a:schemeClr val="tx2"/>
              </a:solidFill>
            </a:endParaRPr>
          </a:p>
          <a:p>
            <a:pPr marL="342900" indent="-342900">
              <a:buFont typeface="Wingdings" pitchFamily="2" charset="2"/>
              <a:buChar char="Ø"/>
            </a:pPr>
            <a:r>
              <a:rPr lang="en-US" sz="1400" i="0" dirty="0">
                <a:solidFill>
                  <a:schemeClr val="tx2"/>
                </a:solidFill>
              </a:rPr>
              <a:t>H</a:t>
            </a:r>
            <a:r>
              <a:rPr lang="en-US" sz="1400" i="0" baseline="-25000" dirty="0">
                <a:solidFill>
                  <a:schemeClr val="tx2"/>
                </a:solidFill>
              </a:rPr>
              <a:t>2</a:t>
            </a:r>
            <a:r>
              <a:rPr lang="en-US" sz="1400" i="0" dirty="0">
                <a:solidFill>
                  <a:schemeClr val="tx2"/>
                </a:solidFill>
              </a:rPr>
              <a:t>O:CO Adjusted for Carbon Removal while Maintaining Minimum</a:t>
            </a:r>
            <a:r>
              <a:rPr lang="en-US" sz="1400" dirty="0">
                <a:solidFill>
                  <a:schemeClr val="tx2"/>
                </a:solidFill>
              </a:rPr>
              <a:t> </a:t>
            </a:r>
            <a:r>
              <a:rPr lang="en-US" sz="1400" i="0" dirty="0">
                <a:solidFill>
                  <a:schemeClr val="tx2"/>
                </a:solidFill>
              </a:rPr>
              <a:t>Outlet Ratio (H</a:t>
            </a:r>
            <a:r>
              <a:rPr lang="en-US" sz="1400" i="0" baseline="-25000" dirty="0">
                <a:solidFill>
                  <a:schemeClr val="tx2"/>
                </a:solidFill>
              </a:rPr>
              <a:t>2</a:t>
            </a:r>
            <a:r>
              <a:rPr lang="en-US" sz="1400" i="0" dirty="0">
                <a:solidFill>
                  <a:schemeClr val="tx2"/>
                </a:solidFill>
              </a:rPr>
              <a:t>O to dry gas)</a:t>
            </a:r>
          </a:p>
          <a:p>
            <a:pPr marL="342900" indent="-342900">
              <a:buFont typeface="Wingdings" pitchFamily="2" charset="2"/>
              <a:buChar char="Ø"/>
            </a:pPr>
            <a:r>
              <a:rPr lang="en-US" sz="1400" i="0" dirty="0">
                <a:solidFill>
                  <a:schemeClr val="tx2"/>
                </a:solidFill>
              </a:rPr>
              <a:t>Overall </a:t>
            </a:r>
            <a:r>
              <a:rPr lang="en-US" sz="1400" i="0" dirty="0">
                <a:solidFill>
                  <a:schemeClr val="tx2"/>
                </a:solidFill>
                <a:latin typeface="Symbol" pitchFamily="18" charset="2"/>
              </a:rPr>
              <a:t>D</a:t>
            </a:r>
            <a:r>
              <a:rPr lang="en-US" sz="1400" i="0" dirty="0">
                <a:solidFill>
                  <a:schemeClr val="tx2"/>
                </a:solidFill>
              </a:rPr>
              <a:t>P </a:t>
            </a:r>
            <a:r>
              <a:rPr lang="en-US" sz="1200" i="0" dirty="0">
                <a:solidFill>
                  <a:schemeClr val="tx2"/>
                </a:solidFill>
              </a:rPr>
              <a:t>~</a:t>
            </a:r>
            <a:r>
              <a:rPr lang="en-US" sz="1400" i="0" dirty="0">
                <a:solidFill>
                  <a:schemeClr val="tx2"/>
                </a:solidFill>
              </a:rPr>
              <a:t> 30 </a:t>
            </a:r>
            <a:r>
              <a:rPr lang="en-US" sz="1400" i="0" dirty="0" err="1">
                <a:solidFill>
                  <a:schemeClr val="tx2"/>
                </a:solidFill>
              </a:rPr>
              <a:t>psia</a:t>
            </a:r>
            <a:endParaRPr lang="en-US" sz="1400" i="0" dirty="0">
              <a:solidFill>
                <a:schemeClr val="tx2"/>
              </a:solidFill>
            </a:endParaRPr>
          </a:p>
        </p:txBody>
      </p:sp>
      <p:sp>
        <p:nvSpPr>
          <p:cNvPr id="855051" name="Text Box 15"/>
          <p:cNvSpPr txBox="1">
            <a:spLocks noChangeArrowheads="1"/>
          </p:cNvSpPr>
          <p:nvPr/>
        </p:nvSpPr>
        <p:spPr bwMode="auto">
          <a:xfrm>
            <a:off x="3565525" y="3425682"/>
            <a:ext cx="723900" cy="246063"/>
          </a:xfrm>
          <a:prstGeom prst="rect">
            <a:avLst/>
          </a:prstGeom>
          <a:noFill/>
          <a:ln w="9525">
            <a:noFill/>
            <a:miter lim="800000"/>
            <a:headEnd/>
            <a:tailEnd/>
          </a:ln>
        </p:spPr>
        <p:txBody>
          <a:bodyPr wrap="none">
            <a:spAutoFit/>
          </a:bodyPr>
          <a:lstStyle/>
          <a:p>
            <a:r>
              <a:rPr lang="en-US" sz="1000" b="1" i="0">
                <a:solidFill>
                  <a:schemeClr val="tx1"/>
                </a:solidFill>
              </a:rPr>
              <a:t>760-880</a:t>
            </a:r>
            <a:r>
              <a:rPr lang="en-US" sz="1000" b="1" i="0" baseline="30000">
                <a:solidFill>
                  <a:schemeClr val="tx1"/>
                </a:solidFill>
              </a:rPr>
              <a:t>o</a:t>
            </a:r>
            <a:r>
              <a:rPr lang="en-US" sz="1000" b="1" i="0">
                <a:solidFill>
                  <a:schemeClr val="tx1"/>
                </a:solidFill>
              </a:rPr>
              <a:t>F</a:t>
            </a:r>
          </a:p>
        </p:txBody>
      </p:sp>
      <p:sp>
        <p:nvSpPr>
          <p:cNvPr id="855052" name="Text Box 16"/>
          <p:cNvSpPr txBox="1">
            <a:spLocks noChangeArrowheads="1"/>
          </p:cNvSpPr>
          <p:nvPr/>
        </p:nvSpPr>
        <p:spPr bwMode="auto">
          <a:xfrm>
            <a:off x="4465638" y="3425682"/>
            <a:ext cx="487362" cy="246063"/>
          </a:xfrm>
          <a:prstGeom prst="rect">
            <a:avLst/>
          </a:prstGeom>
          <a:noFill/>
          <a:ln w="9525">
            <a:noFill/>
            <a:miter lim="800000"/>
            <a:headEnd/>
            <a:tailEnd/>
          </a:ln>
        </p:spPr>
        <p:txBody>
          <a:bodyPr wrap="none">
            <a:spAutoFit/>
          </a:bodyPr>
          <a:lstStyle/>
          <a:p>
            <a:r>
              <a:rPr lang="en-US" sz="1000" b="1" i="0">
                <a:solidFill>
                  <a:schemeClr val="tx1"/>
                </a:solidFill>
              </a:rPr>
              <a:t>400</a:t>
            </a:r>
            <a:r>
              <a:rPr lang="en-US" sz="1000" b="1" i="0" baseline="30000">
                <a:solidFill>
                  <a:schemeClr val="tx1"/>
                </a:solidFill>
              </a:rPr>
              <a:t>o</a:t>
            </a:r>
            <a:r>
              <a:rPr lang="en-US" sz="1000" b="1" i="0">
                <a:solidFill>
                  <a:schemeClr val="tx1"/>
                </a:solidFill>
              </a:rPr>
              <a:t>F</a:t>
            </a:r>
          </a:p>
        </p:txBody>
      </p:sp>
      <p:sp>
        <p:nvSpPr>
          <p:cNvPr id="855053" name="Text Box 18"/>
          <p:cNvSpPr txBox="1">
            <a:spLocks noChangeArrowheads="1"/>
          </p:cNvSpPr>
          <p:nvPr/>
        </p:nvSpPr>
        <p:spPr bwMode="auto">
          <a:xfrm>
            <a:off x="7581900" y="3532045"/>
            <a:ext cx="1381125" cy="581025"/>
          </a:xfrm>
          <a:prstGeom prst="rect">
            <a:avLst/>
          </a:prstGeom>
          <a:noFill/>
          <a:ln w="9525">
            <a:noFill/>
            <a:miter lim="800000"/>
            <a:headEnd/>
            <a:tailEnd/>
          </a:ln>
        </p:spPr>
        <p:txBody>
          <a:bodyPr wrap="none">
            <a:spAutoFit/>
          </a:bodyPr>
          <a:lstStyle/>
          <a:p>
            <a:r>
              <a:rPr lang="en-US" sz="1600" b="1" i="0">
                <a:solidFill>
                  <a:schemeClr val="tx1"/>
                </a:solidFill>
              </a:rPr>
              <a:t>Gas Cooling</a:t>
            </a:r>
          </a:p>
          <a:p>
            <a:r>
              <a:rPr lang="en-US" sz="1600" b="1" i="0">
                <a:solidFill>
                  <a:schemeClr val="tx1"/>
                </a:solidFill>
              </a:rPr>
              <a:t>&amp; Knockout</a:t>
            </a:r>
          </a:p>
        </p:txBody>
      </p:sp>
      <p:graphicFrame>
        <p:nvGraphicFramePr>
          <p:cNvPr id="960531" name="Group 19"/>
          <p:cNvGraphicFramePr>
            <a:graphicFrameLocks noGrp="1"/>
          </p:cNvGraphicFramePr>
          <p:nvPr/>
        </p:nvGraphicFramePr>
        <p:xfrm>
          <a:off x="1628775" y="5140182"/>
          <a:ext cx="1676400" cy="754063"/>
        </p:xfrm>
        <a:graphic>
          <a:graphicData uri="http://schemas.openxmlformats.org/drawingml/2006/table">
            <a:tbl>
              <a:tblPr/>
              <a:tblGrid>
                <a:gridCol w="1676400"/>
              </a:tblGrid>
              <a:tr h="0">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Steam as % of Main Steam Enthalpy</a:t>
                      </a:r>
                      <a:endParaRPr kumimoji="0" lang="en-US" sz="1200" b="1" i="0" u="none" strike="noStrike" cap="none" normalizeH="0" baseline="3000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296863">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0 – 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55062" name="Text Box 27"/>
          <p:cNvSpPr txBox="1">
            <a:spLocks noChangeArrowheads="1"/>
          </p:cNvSpPr>
          <p:nvPr/>
        </p:nvSpPr>
        <p:spPr bwMode="auto">
          <a:xfrm>
            <a:off x="3995738" y="3016107"/>
            <a:ext cx="563562" cy="244475"/>
          </a:xfrm>
          <a:prstGeom prst="rect">
            <a:avLst/>
          </a:prstGeom>
          <a:noFill/>
          <a:ln w="9525">
            <a:noFill/>
            <a:miter lim="800000"/>
            <a:headEnd/>
            <a:tailEnd/>
          </a:ln>
        </p:spPr>
        <p:txBody>
          <a:bodyPr wrap="none">
            <a:spAutoFit/>
          </a:bodyPr>
          <a:lstStyle/>
          <a:p>
            <a:r>
              <a:rPr lang="en-US" sz="1000" b="1" i="0">
                <a:solidFill>
                  <a:schemeClr val="tx1"/>
                </a:solidFill>
              </a:rPr>
              <a:t>Steam</a:t>
            </a:r>
          </a:p>
        </p:txBody>
      </p:sp>
      <p:sp>
        <p:nvSpPr>
          <p:cNvPr id="855063" name="Text Box 28"/>
          <p:cNvSpPr txBox="1">
            <a:spLocks noChangeArrowheads="1"/>
          </p:cNvSpPr>
          <p:nvPr/>
        </p:nvSpPr>
        <p:spPr bwMode="auto">
          <a:xfrm>
            <a:off x="6238875" y="3016107"/>
            <a:ext cx="563563" cy="244475"/>
          </a:xfrm>
          <a:prstGeom prst="rect">
            <a:avLst/>
          </a:prstGeom>
          <a:noFill/>
          <a:ln w="9525">
            <a:noFill/>
            <a:miter lim="800000"/>
            <a:headEnd/>
            <a:tailEnd/>
          </a:ln>
        </p:spPr>
        <p:txBody>
          <a:bodyPr wrap="none">
            <a:spAutoFit/>
          </a:bodyPr>
          <a:lstStyle/>
          <a:p>
            <a:r>
              <a:rPr lang="en-US" sz="1000" b="1" i="0">
                <a:solidFill>
                  <a:schemeClr val="tx1"/>
                </a:solidFill>
              </a:rPr>
              <a:t>Steam</a:t>
            </a:r>
          </a:p>
        </p:txBody>
      </p:sp>
      <p:sp>
        <p:nvSpPr>
          <p:cNvPr id="855064" name="Text Box 29"/>
          <p:cNvSpPr txBox="1">
            <a:spLocks noChangeArrowheads="1"/>
          </p:cNvSpPr>
          <p:nvPr/>
        </p:nvSpPr>
        <p:spPr bwMode="auto">
          <a:xfrm>
            <a:off x="3594100" y="5205270"/>
            <a:ext cx="2830513" cy="369887"/>
          </a:xfrm>
          <a:prstGeom prst="rect">
            <a:avLst/>
          </a:prstGeom>
          <a:noFill/>
          <a:ln w="9525">
            <a:noFill/>
            <a:miter lim="800000"/>
            <a:headEnd/>
            <a:tailEnd/>
          </a:ln>
        </p:spPr>
        <p:txBody>
          <a:bodyPr wrap="none">
            <a:spAutoFit/>
          </a:bodyPr>
          <a:lstStyle/>
          <a:p>
            <a:r>
              <a:rPr lang="en-US" sz="1800" b="1" i="0">
                <a:solidFill>
                  <a:schemeClr val="tx2"/>
                </a:solidFill>
              </a:rPr>
              <a:t>H</a:t>
            </a:r>
            <a:r>
              <a:rPr lang="en-US" sz="1800" b="1" i="0" baseline="-25000">
                <a:solidFill>
                  <a:schemeClr val="tx2"/>
                </a:solidFill>
              </a:rPr>
              <a:t>2</a:t>
            </a:r>
            <a:r>
              <a:rPr lang="en-US" sz="1800" b="1" i="0">
                <a:solidFill>
                  <a:schemeClr val="tx2"/>
                </a:solidFill>
              </a:rPr>
              <a:t>O + CO 	CO</a:t>
            </a:r>
            <a:r>
              <a:rPr lang="en-US" sz="1800" b="1" i="0" baseline="-25000">
                <a:solidFill>
                  <a:schemeClr val="tx2"/>
                </a:solidFill>
              </a:rPr>
              <a:t>2</a:t>
            </a:r>
            <a:r>
              <a:rPr lang="en-US" sz="1800" b="1" i="0">
                <a:solidFill>
                  <a:schemeClr val="tx2"/>
                </a:solidFill>
              </a:rPr>
              <a:t> + H</a:t>
            </a:r>
            <a:r>
              <a:rPr lang="en-US" sz="1800" b="1" i="0" baseline="-25000">
                <a:solidFill>
                  <a:schemeClr val="tx2"/>
                </a:solidFill>
              </a:rPr>
              <a:t>2</a:t>
            </a:r>
          </a:p>
        </p:txBody>
      </p:sp>
      <p:sp>
        <p:nvSpPr>
          <p:cNvPr id="855065" name="Line 30"/>
          <p:cNvSpPr>
            <a:spLocks noChangeShapeType="1"/>
          </p:cNvSpPr>
          <p:nvPr/>
        </p:nvSpPr>
        <p:spPr bwMode="auto">
          <a:xfrm>
            <a:off x="4752975" y="5383070"/>
            <a:ext cx="685800" cy="0"/>
          </a:xfrm>
          <a:prstGeom prst="line">
            <a:avLst/>
          </a:prstGeom>
          <a:noFill/>
          <a:ln w="38100">
            <a:solidFill>
              <a:schemeClr val="tx2"/>
            </a:solidFill>
            <a:round/>
            <a:headEnd type="triangle" w="med" len="med"/>
            <a:tailEnd type="triangle" w="med" len="med"/>
          </a:ln>
        </p:spPr>
        <p:txBody>
          <a:bodyPr/>
          <a:lstStyle/>
          <a:p>
            <a:endParaRPr lang="en-US"/>
          </a:p>
        </p:txBody>
      </p:sp>
      <p:sp>
        <p:nvSpPr>
          <p:cNvPr id="855067" name="Text Box 32"/>
          <p:cNvSpPr txBox="1">
            <a:spLocks noChangeArrowheads="1"/>
          </p:cNvSpPr>
          <p:nvPr/>
        </p:nvSpPr>
        <p:spPr bwMode="auto">
          <a:xfrm>
            <a:off x="1804988" y="4644882"/>
            <a:ext cx="646112" cy="396875"/>
          </a:xfrm>
          <a:prstGeom prst="rect">
            <a:avLst/>
          </a:prstGeom>
          <a:noFill/>
          <a:ln w="9525">
            <a:noFill/>
            <a:miter lim="800000"/>
            <a:headEnd/>
            <a:tailEnd/>
          </a:ln>
        </p:spPr>
        <p:txBody>
          <a:bodyPr wrap="none">
            <a:spAutoFit/>
          </a:bodyPr>
          <a:lstStyle/>
          <a:p>
            <a:r>
              <a:rPr lang="en-US" sz="1000" b="1" i="0">
                <a:solidFill>
                  <a:schemeClr val="tx1"/>
                </a:solidFill>
              </a:rPr>
              <a:t>600psia</a:t>
            </a:r>
          </a:p>
          <a:p>
            <a:r>
              <a:rPr lang="en-US" sz="1000" b="1" i="0">
                <a:solidFill>
                  <a:schemeClr val="tx1"/>
                </a:solidFill>
              </a:rPr>
              <a:t>550</a:t>
            </a:r>
            <a:r>
              <a:rPr lang="en-US" sz="1000" b="1" i="0" baseline="30000">
                <a:solidFill>
                  <a:schemeClr val="tx1"/>
                </a:solidFill>
              </a:rPr>
              <a:t>o</a:t>
            </a:r>
            <a:r>
              <a:rPr lang="en-US" sz="1000" b="1" i="0">
                <a:solidFill>
                  <a:schemeClr val="tx1"/>
                </a:solidFill>
              </a:rPr>
              <a:t>F</a:t>
            </a:r>
          </a:p>
        </p:txBody>
      </p:sp>
      <p:sp>
        <p:nvSpPr>
          <p:cNvPr id="855068" name="Rectangle 3"/>
          <p:cNvSpPr>
            <a:spLocks noChangeArrowheads="1"/>
          </p:cNvSpPr>
          <p:nvPr/>
        </p:nvSpPr>
        <p:spPr bwMode="auto">
          <a:xfrm>
            <a:off x="749300" y="144463"/>
            <a:ext cx="7635875" cy="777875"/>
          </a:xfrm>
          <a:prstGeom prst="rect">
            <a:avLst/>
          </a:prstGeom>
          <a:noFill/>
          <a:ln w="12700">
            <a:noFill/>
            <a:miter lim="800000"/>
            <a:headEnd/>
            <a:tailEnd/>
          </a:ln>
        </p:spPr>
        <p:txBody>
          <a:bodyPr lIns="75927" tIns="38889" rIns="75927" bIns="38889" anchor="ctr"/>
          <a:lstStyle/>
          <a:p>
            <a:pPr algn="ctr"/>
            <a:r>
              <a:rPr lang="en-US" sz="3000" b="1" i="0"/>
              <a:t>Water-Gas Shift Reactor System</a:t>
            </a:r>
            <a:endParaRPr lang="en-US" sz="240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4" name="Rectangle 2"/>
          <p:cNvSpPr>
            <a:spLocks noChangeArrowheads="1"/>
          </p:cNvSpPr>
          <p:nvPr/>
        </p:nvSpPr>
        <p:spPr bwMode="auto">
          <a:xfrm>
            <a:off x="706438" y="387350"/>
            <a:ext cx="7635875" cy="628650"/>
          </a:xfrm>
          <a:prstGeom prst="rect">
            <a:avLst/>
          </a:prstGeom>
          <a:noFill/>
          <a:ln w="12700">
            <a:noFill/>
            <a:miter lim="800000"/>
            <a:headEnd/>
            <a:tailEnd/>
          </a:ln>
        </p:spPr>
        <p:txBody>
          <a:bodyPr lIns="75927" tIns="38889" rIns="75927" bIns="38889" anchor="ctr"/>
          <a:lstStyle/>
          <a:p>
            <a:pPr algn="ctr"/>
            <a:r>
              <a:rPr lang="en-US" sz="3000" b="1" i="0"/>
              <a:t>SOA Technology</a:t>
            </a:r>
            <a:r>
              <a:rPr lang="en-US" sz="2800" b="1" i="0"/>
              <a:t/>
            </a:r>
            <a:br>
              <a:rPr lang="en-US" sz="2800" b="1" i="0"/>
            </a:br>
            <a:r>
              <a:rPr lang="en-US" sz="2400"/>
              <a:t>Pulverized Coal Power Plant</a:t>
            </a:r>
          </a:p>
        </p:txBody>
      </p:sp>
      <p:graphicFrame>
        <p:nvGraphicFramePr>
          <p:cNvPr id="865283" name="Object 3"/>
          <p:cNvGraphicFramePr>
            <a:graphicFrameLocks noChangeAspect="1"/>
          </p:cNvGraphicFramePr>
          <p:nvPr>
            <p:ph/>
          </p:nvPr>
        </p:nvGraphicFramePr>
        <p:xfrm>
          <a:off x="533400" y="1447800"/>
          <a:ext cx="7772400" cy="2895600"/>
        </p:xfrm>
        <a:graphic>
          <a:graphicData uri="http://schemas.openxmlformats.org/presentationml/2006/ole">
            <p:oleObj spid="_x0000_s977922" name="Visio" r:id="rId4" imgW="6959441" imgH="3249930" progId="Visio.Drawing.11">
              <p:embed/>
            </p:oleObj>
          </a:graphicData>
        </a:graphic>
      </p:graphicFrame>
      <p:sp>
        <p:nvSpPr>
          <p:cNvPr id="2" name="Text Box 4"/>
          <p:cNvSpPr txBox="1">
            <a:spLocks noChangeArrowheads="1"/>
          </p:cNvSpPr>
          <p:nvPr/>
        </p:nvSpPr>
        <p:spPr bwMode="auto">
          <a:xfrm>
            <a:off x="2209800" y="4362450"/>
            <a:ext cx="4743450" cy="1790700"/>
          </a:xfrm>
          <a:prstGeom prst="rect">
            <a:avLst/>
          </a:prstGeom>
          <a:solidFill>
            <a:srgbClr val="C5D8E9"/>
          </a:solidFill>
          <a:ln w="19050" algn="ctr">
            <a:solidFill>
              <a:schemeClr val="tx1"/>
            </a:solidFill>
            <a:miter lim="800000"/>
            <a:headEnd/>
            <a:tailEnd/>
          </a:ln>
          <a:effectLst>
            <a:outerShdw dist="71842" dir="2700000" algn="ctr" rotWithShape="0">
              <a:schemeClr val="bg2">
                <a:alpha val="50000"/>
              </a:schemeClr>
            </a:outerShdw>
          </a:effectLst>
        </p:spPr>
        <p:txBody>
          <a:bodyPr>
            <a:spAutoFit/>
          </a:bodyPr>
          <a:lstStyle/>
          <a:p>
            <a:pPr marL="342900" indent="-342900">
              <a:spcBef>
                <a:spcPct val="15000"/>
              </a:spcBef>
              <a:defRPr/>
            </a:pPr>
            <a:r>
              <a:rPr lang="en-US" sz="1600" b="1" i="0" dirty="0">
                <a:solidFill>
                  <a:schemeClr val="tx1"/>
                </a:solidFill>
              </a:rPr>
              <a:t>PM Control:</a:t>
            </a:r>
            <a:r>
              <a:rPr lang="en-US" sz="1800" b="1" i="0" dirty="0">
                <a:solidFill>
                  <a:schemeClr val="tx1"/>
                </a:solidFill>
              </a:rPr>
              <a:t>   </a:t>
            </a:r>
            <a:r>
              <a:rPr lang="en-US" sz="1400" i="0" dirty="0">
                <a:solidFill>
                  <a:schemeClr val="tx1"/>
                </a:solidFill>
              </a:rPr>
              <a:t>Baghouse </a:t>
            </a:r>
          </a:p>
          <a:p>
            <a:pPr marL="342900" indent="-342900">
              <a:spcBef>
                <a:spcPct val="15000"/>
              </a:spcBef>
              <a:defRPr/>
            </a:pPr>
            <a:r>
              <a:rPr lang="en-US" sz="1600" b="1" i="0" dirty="0">
                <a:solidFill>
                  <a:schemeClr val="tx1"/>
                </a:solidFill>
              </a:rPr>
              <a:t>NOx Control:   </a:t>
            </a:r>
            <a:r>
              <a:rPr lang="en-US" sz="1400" i="0" dirty="0">
                <a:solidFill>
                  <a:schemeClr val="tx1"/>
                </a:solidFill>
              </a:rPr>
              <a:t>LNB + OFA + SCR</a:t>
            </a:r>
          </a:p>
          <a:p>
            <a:pPr marL="342900" indent="-342900">
              <a:spcBef>
                <a:spcPct val="15000"/>
              </a:spcBef>
              <a:defRPr/>
            </a:pPr>
            <a:r>
              <a:rPr lang="en-US" sz="1600" b="1" i="0" dirty="0">
                <a:solidFill>
                  <a:schemeClr val="tx1"/>
                </a:solidFill>
              </a:rPr>
              <a:t>Sulfur Control:   </a:t>
            </a:r>
            <a:r>
              <a:rPr lang="en-US" sz="1400" i="0" dirty="0">
                <a:solidFill>
                  <a:schemeClr val="tx1"/>
                </a:solidFill>
              </a:rPr>
              <a:t>SDA</a:t>
            </a:r>
          </a:p>
          <a:p>
            <a:pPr marL="342900" indent="-342900">
              <a:spcBef>
                <a:spcPct val="15000"/>
              </a:spcBef>
              <a:defRPr/>
            </a:pPr>
            <a:r>
              <a:rPr lang="en-US" sz="1600" b="1" i="0" dirty="0">
                <a:solidFill>
                  <a:schemeClr val="tx1"/>
                </a:solidFill>
              </a:rPr>
              <a:t>Mercury Control:  </a:t>
            </a:r>
            <a:r>
              <a:rPr lang="en-US" sz="1400" i="0" dirty="0">
                <a:solidFill>
                  <a:schemeClr val="tx1"/>
                </a:solidFill>
              </a:rPr>
              <a:t>Co-benefit capture + ACI trim</a:t>
            </a:r>
          </a:p>
          <a:p>
            <a:pPr marL="342900" indent="-342900">
              <a:spcBef>
                <a:spcPct val="15000"/>
              </a:spcBef>
              <a:defRPr/>
            </a:pPr>
            <a:r>
              <a:rPr lang="en-US" sz="1600" b="1" i="0" dirty="0">
                <a:solidFill>
                  <a:schemeClr val="tx1"/>
                </a:solidFill>
              </a:rPr>
              <a:t>Steam Conditions (SC): </a:t>
            </a:r>
            <a:r>
              <a:rPr lang="en-US" sz="1400" i="0" dirty="0">
                <a:solidFill>
                  <a:schemeClr val="tx1"/>
                </a:solidFill>
              </a:rPr>
              <a:t>3500 psig/1100°F/1100°F</a:t>
            </a:r>
          </a:p>
          <a:p>
            <a:pPr marL="342900" indent="-342900">
              <a:spcBef>
                <a:spcPct val="15000"/>
              </a:spcBef>
              <a:defRPr/>
            </a:pPr>
            <a:r>
              <a:rPr lang="en-US" sz="1600" b="1" i="0" dirty="0">
                <a:solidFill>
                  <a:schemeClr val="tx1"/>
                </a:solidFill>
              </a:rPr>
              <a:t>Steam Conditions (USC): </a:t>
            </a:r>
            <a:r>
              <a:rPr lang="en-US" sz="1400" i="0" dirty="0" smtClean="0">
                <a:solidFill>
                  <a:schemeClr val="tx1"/>
                </a:solidFill>
              </a:rPr>
              <a:t>4000 </a:t>
            </a:r>
            <a:r>
              <a:rPr lang="en-US" sz="1400" i="0" dirty="0">
                <a:solidFill>
                  <a:schemeClr val="tx1"/>
                </a:solidFill>
              </a:rPr>
              <a:t>psig/1200°F/1200°F</a:t>
            </a:r>
          </a:p>
        </p:txBody>
      </p:sp>
      <p:sp>
        <p:nvSpPr>
          <p:cNvPr id="865285" name="Rectangle 5"/>
          <p:cNvSpPr>
            <a:spLocks noChangeArrowheads="1"/>
          </p:cNvSpPr>
          <p:nvPr/>
        </p:nvSpPr>
        <p:spPr bwMode="auto">
          <a:xfrm>
            <a:off x="1581150" y="1122363"/>
            <a:ext cx="5978525" cy="338137"/>
          </a:xfrm>
          <a:prstGeom prst="rect">
            <a:avLst/>
          </a:prstGeom>
          <a:noFill/>
          <a:ln w="9525">
            <a:noFill/>
            <a:miter lim="800000"/>
            <a:headEnd/>
            <a:tailEnd/>
          </a:ln>
          <a:effectLst/>
        </p:spPr>
        <p:txBody>
          <a:bodyPr wrap="none">
            <a:spAutoFit/>
          </a:bodyPr>
          <a:lstStyle/>
          <a:p>
            <a:pPr>
              <a:defRPr/>
            </a:pPr>
            <a:r>
              <a:rPr lang="en-US" sz="1600" b="1" dirty="0">
                <a:solidFill>
                  <a:schemeClr val="tx2">
                    <a:lumMod val="75000"/>
                    <a:lumOff val="25000"/>
                  </a:schemeClr>
                </a:solidFill>
                <a:latin typeface="Times New Roman" pitchFamily="18" charset="0"/>
              </a:rPr>
              <a:t>Green Blocks Indicate Unit Operations Added for CO</a:t>
            </a:r>
            <a:r>
              <a:rPr lang="en-US" sz="1600" b="1" baseline="-25000" dirty="0">
                <a:solidFill>
                  <a:schemeClr val="tx2">
                    <a:lumMod val="75000"/>
                    <a:lumOff val="25000"/>
                  </a:schemeClr>
                </a:solidFill>
                <a:latin typeface="Times New Roman" pitchFamily="18" charset="0"/>
              </a:rPr>
              <a:t>2</a:t>
            </a:r>
            <a:r>
              <a:rPr lang="en-US" sz="1600" b="1" dirty="0">
                <a:solidFill>
                  <a:schemeClr val="tx2">
                    <a:lumMod val="75000"/>
                    <a:lumOff val="25000"/>
                  </a:schemeClr>
                </a:solidFill>
                <a:latin typeface="Times New Roman" pitchFamily="18" charset="0"/>
              </a:rPr>
              <a:t> Capture Case</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8" name="Rectangle 2"/>
          <p:cNvSpPr>
            <a:spLocks noChangeArrowheads="1"/>
          </p:cNvSpPr>
          <p:nvPr/>
        </p:nvSpPr>
        <p:spPr bwMode="auto">
          <a:xfrm>
            <a:off x="706438" y="355600"/>
            <a:ext cx="7635875" cy="628650"/>
          </a:xfrm>
          <a:prstGeom prst="rect">
            <a:avLst/>
          </a:prstGeom>
          <a:noFill/>
          <a:ln w="12700">
            <a:noFill/>
            <a:miter lim="800000"/>
            <a:headEnd/>
            <a:tailEnd/>
          </a:ln>
        </p:spPr>
        <p:txBody>
          <a:bodyPr lIns="75927" tIns="38889" rIns="75927" bIns="38889" anchor="ctr"/>
          <a:lstStyle/>
          <a:p>
            <a:pPr algn="ctr"/>
            <a:r>
              <a:rPr lang="en-US" sz="3000" b="1" i="0"/>
              <a:t>SOA Technology</a:t>
            </a:r>
            <a:r>
              <a:rPr lang="en-US" sz="2800" b="1" i="0"/>
              <a:t/>
            </a:r>
            <a:br>
              <a:rPr lang="en-US" sz="2800" b="1" i="0"/>
            </a:br>
            <a:r>
              <a:rPr lang="en-US" sz="2400"/>
              <a:t>Circulating Fluidized Bed</a:t>
            </a:r>
          </a:p>
        </p:txBody>
      </p:sp>
      <p:graphicFrame>
        <p:nvGraphicFramePr>
          <p:cNvPr id="927747" name="Object 3"/>
          <p:cNvGraphicFramePr>
            <a:graphicFrameLocks noChangeAspect="1"/>
          </p:cNvGraphicFramePr>
          <p:nvPr>
            <p:ph/>
          </p:nvPr>
        </p:nvGraphicFramePr>
        <p:xfrm>
          <a:off x="1376363" y="1571625"/>
          <a:ext cx="6181725" cy="3028950"/>
        </p:xfrm>
        <a:graphic>
          <a:graphicData uri="http://schemas.openxmlformats.org/presentationml/2006/ole">
            <p:oleObj spid="_x0000_s978946" name="Visio" r:id="rId4" imgW="6959441" imgH="3409950" progId="Visio.Drawing.11">
              <p:embed/>
            </p:oleObj>
          </a:graphicData>
        </a:graphic>
      </p:graphicFrame>
      <p:sp>
        <p:nvSpPr>
          <p:cNvPr id="2" name="Text Box 4"/>
          <p:cNvSpPr txBox="1">
            <a:spLocks noChangeArrowheads="1"/>
          </p:cNvSpPr>
          <p:nvPr/>
        </p:nvSpPr>
        <p:spPr bwMode="auto">
          <a:xfrm>
            <a:off x="2266950" y="4591050"/>
            <a:ext cx="4610100" cy="1509713"/>
          </a:xfrm>
          <a:prstGeom prst="rect">
            <a:avLst/>
          </a:prstGeom>
          <a:solidFill>
            <a:srgbClr val="C5D8E9"/>
          </a:solidFill>
          <a:ln w="19050" algn="ctr">
            <a:solidFill>
              <a:schemeClr val="tx1"/>
            </a:solidFill>
            <a:miter lim="800000"/>
            <a:headEnd/>
            <a:tailEnd/>
          </a:ln>
          <a:effectLst>
            <a:outerShdw dist="71842" dir="2700000" algn="ctr" rotWithShape="0">
              <a:schemeClr val="bg2">
                <a:alpha val="50000"/>
              </a:schemeClr>
            </a:outerShdw>
          </a:effectLst>
        </p:spPr>
        <p:txBody>
          <a:bodyPr>
            <a:spAutoFit/>
          </a:bodyPr>
          <a:lstStyle/>
          <a:p>
            <a:pPr marL="342900" indent="-342900">
              <a:spcBef>
                <a:spcPct val="15000"/>
              </a:spcBef>
              <a:defRPr/>
            </a:pPr>
            <a:r>
              <a:rPr lang="en-US" sz="1600" b="1" i="0" dirty="0">
                <a:solidFill>
                  <a:schemeClr val="tx1"/>
                </a:solidFill>
              </a:rPr>
              <a:t>PM Control:</a:t>
            </a:r>
            <a:r>
              <a:rPr lang="en-US" sz="1800" b="1" i="0" dirty="0">
                <a:solidFill>
                  <a:schemeClr val="tx1"/>
                </a:solidFill>
              </a:rPr>
              <a:t>   </a:t>
            </a:r>
            <a:r>
              <a:rPr lang="en-US" sz="1400" i="0" dirty="0">
                <a:solidFill>
                  <a:schemeClr val="tx1"/>
                </a:solidFill>
              </a:rPr>
              <a:t>Baghouse </a:t>
            </a:r>
          </a:p>
          <a:p>
            <a:pPr marL="342900" indent="-342900">
              <a:spcBef>
                <a:spcPct val="15000"/>
              </a:spcBef>
              <a:defRPr/>
            </a:pPr>
            <a:r>
              <a:rPr lang="en-US" sz="1600" b="1" i="0" dirty="0">
                <a:solidFill>
                  <a:schemeClr val="tx1"/>
                </a:solidFill>
              </a:rPr>
              <a:t>NOx Control:   </a:t>
            </a:r>
            <a:r>
              <a:rPr lang="en-US" sz="1400" i="0" dirty="0">
                <a:solidFill>
                  <a:schemeClr val="tx1"/>
                </a:solidFill>
              </a:rPr>
              <a:t>SNCR</a:t>
            </a:r>
          </a:p>
          <a:p>
            <a:pPr marL="342900" indent="-342900">
              <a:spcBef>
                <a:spcPct val="15000"/>
              </a:spcBef>
              <a:defRPr/>
            </a:pPr>
            <a:r>
              <a:rPr lang="en-US" sz="1600" b="1" i="0" dirty="0">
                <a:solidFill>
                  <a:schemeClr val="tx1"/>
                </a:solidFill>
              </a:rPr>
              <a:t>Sulfur Control:   </a:t>
            </a:r>
            <a:r>
              <a:rPr lang="en-US" sz="1400" i="0" dirty="0">
                <a:solidFill>
                  <a:schemeClr val="tx1"/>
                </a:solidFill>
              </a:rPr>
              <a:t>In-bed Limestone Injection</a:t>
            </a:r>
          </a:p>
          <a:p>
            <a:pPr marL="342900" indent="-342900">
              <a:spcBef>
                <a:spcPct val="15000"/>
              </a:spcBef>
              <a:defRPr/>
            </a:pPr>
            <a:r>
              <a:rPr lang="en-US" sz="1600" b="1" i="0" dirty="0">
                <a:solidFill>
                  <a:schemeClr val="tx1"/>
                </a:solidFill>
              </a:rPr>
              <a:t>Mercury Control:  </a:t>
            </a:r>
            <a:r>
              <a:rPr lang="en-US" sz="1400" i="0" dirty="0">
                <a:solidFill>
                  <a:schemeClr val="tx1"/>
                </a:solidFill>
              </a:rPr>
              <a:t>Co-benefit capture</a:t>
            </a:r>
          </a:p>
          <a:p>
            <a:pPr marL="342900" indent="-342900">
              <a:spcBef>
                <a:spcPct val="15000"/>
              </a:spcBef>
              <a:defRPr/>
            </a:pPr>
            <a:r>
              <a:rPr lang="en-US" sz="1600" b="1" i="0" dirty="0">
                <a:solidFill>
                  <a:schemeClr val="tx1"/>
                </a:solidFill>
              </a:rPr>
              <a:t>Steam Conditions (SC): </a:t>
            </a:r>
            <a:r>
              <a:rPr lang="en-US" sz="1400" i="0" dirty="0">
                <a:solidFill>
                  <a:schemeClr val="tx1"/>
                </a:solidFill>
              </a:rPr>
              <a:t>3500 psig/1100°F/1100°F</a:t>
            </a:r>
          </a:p>
        </p:txBody>
      </p:sp>
      <p:sp>
        <p:nvSpPr>
          <p:cNvPr id="927749" name="Rectangle 5"/>
          <p:cNvSpPr>
            <a:spLocks noChangeArrowheads="1"/>
          </p:cNvSpPr>
          <p:nvPr/>
        </p:nvSpPr>
        <p:spPr bwMode="auto">
          <a:xfrm>
            <a:off x="1581150" y="1143000"/>
            <a:ext cx="5978525" cy="338138"/>
          </a:xfrm>
          <a:prstGeom prst="rect">
            <a:avLst/>
          </a:prstGeom>
          <a:noFill/>
          <a:ln w="9525">
            <a:noFill/>
            <a:miter lim="800000"/>
            <a:headEnd/>
            <a:tailEnd/>
          </a:ln>
          <a:effectLst/>
        </p:spPr>
        <p:txBody>
          <a:bodyPr wrap="none">
            <a:spAutoFit/>
          </a:bodyPr>
          <a:lstStyle/>
          <a:p>
            <a:pPr>
              <a:defRPr/>
            </a:pPr>
            <a:r>
              <a:rPr lang="en-US" sz="1600" b="1" dirty="0">
                <a:solidFill>
                  <a:schemeClr val="tx2">
                    <a:lumMod val="75000"/>
                    <a:lumOff val="25000"/>
                  </a:schemeClr>
                </a:solidFill>
                <a:latin typeface="Times New Roman" pitchFamily="18" charset="0"/>
              </a:rPr>
              <a:t>Green Blocks Indicate Unit Operations Added for CO</a:t>
            </a:r>
            <a:r>
              <a:rPr lang="en-US" sz="1600" b="1" baseline="-25000" dirty="0">
                <a:solidFill>
                  <a:schemeClr val="tx2">
                    <a:lumMod val="75000"/>
                    <a:lumOff val="25000"/>
                  </a:schemeClr>
                </a:solidFill>
                <a:latin typeface="Times New Roman" pitchFamily="18" charset="0"/>
              </a:rPr>
              <a:t>2</a:t>
            </a:r>
            <a:r>
              <a:rPr lang="en-US" sz="1600" b="1" dirty="0">
                <a:solidFill>
                  <a:schemeClr val="tx2">
                    <a:lumMod val="75000"/>
                    <a:lumOff val="25000"/>
                  </a:schemeClr>
                </a:solidFill>
                <a:latin typeface="Times New Roman" pitchFamily="18" charset="0"/>
              </a:rPr>
              <a:t> Capture Case</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3" name="Line 506"/>
          <p:cNvSpPr>
            <a:spLocks noChangeShapeType="1"/>
          </p:cNvSpPr>
          <p:nvPr/>
        </p:nvSpPr>
        <p:spPr bwMode="auto">
          <a:xfrm>
            <a:off x="4198938" y="3878263"/>
            <a:ext cx="0" cy="457200"/>
          </a:xfrm>
          <a:prstGeom prst="line">
            <a:avLst/>
          </a:prstGeom>
          <a:noFill/>
          <a:ln w="22225">
            <a:solidFill>
              <a:schemeClr val="tx1"/>
            </a:solidFill>
            <a:round/>
            <a:headEnd/>
            <a:tailEnd/>
          </a:ln>
        </p:spPr>
        <p:txBody>
          <a:bodyPr/>
          <a:lstStyle/>
          <a:p>
            <a:endParaRPr lang="en-US"/>
          </a:p>
        </p:txBody>
      </p:sp>
      <p:sp>
        <p:nvSpPr>
          <p:cNvPr id="929795" name="Line 508"/>
          <p:cNvSpPr>
            <a:spLocks noChangeShapeType="1"/>
          </p:cNvSpPr>
          <p:nvPr/>
        </p:nvSpPr>
        <p:spPr bwMode="auto">
          <a:xfrm>
            <a:off x="5411788" y="4343400"/>
            <a:ext cx="914400" cy="0"/>
          </a:xfrm>
          <a:prstGeom prst="line">
            <a:avLst/>
          </a:prstGeom>
          <a:noFill/>
          <a:ln w="22225">
            <a:solidFill>
              <a:schemeClr val="tx1"/>
            </a:solidFill>
            <a:round/>
            <a:headEnd/>
            <a:tailEnd type="triangle" w="med" len="med"/>
          </a:ln>
        </p:spPr>
        <p:txBody>
          <a:bodyPr/>
          <a:lstStyle/>
          <a:p>
            <a:endParaRPr lang="en-US"/>
          </a:p>
        </p:txBody>
      </p:sp>
      <p:sp>
        <p:nvSpPr>
          <p:cNvPr id="447492" name="Text Box 4"/>
          <p:cNvSpPr txBox="1">
            <a:spLocks noChangeArrowheads="1"/>
          </p:cNvSpPr>
          <p:nvPr/>
        </p:nvSpPr>
        <p:spPr bwMode="auto">
          <a:xfrm>
            <a:off x="1676400" y="5383213"/>
            <a:ext cx="5791200" cy="636587"/>
          </a:xfrm>
          <a:prstGeom prst="rect">
            <a:avLst/>
          </a:prstGeom>
          <a:solidFill>
            <a:srgbClr val="C5D8E9"/>
          </a:solidFill>
          <a:ln w="19050" algn="ctr">
            <a:solidFill>
              <a:schemeClr val="tx1"/>
            </a:solidFill>
            <a:miter lim="800000"/>
            <a:headEnd/>
            <a:tailEnd/>
          </a:ln>
          <a:effectLst>
            <a:outerShdw dist="71842" dir="2700000" algn="ctr" rotWithShape="0">
              <a:schemeClr val="bg2">
                <a:alpha val="50000"/>
              </a:schemeClr>
            </a:outerShdw>
          </a:effectLst>
        </p:spPr>
        <p:txBody>
          <a:bodyPr>
            <a:spAutoFit/>
          </a:bodyPr>
          <a:lstStyle/>
          <a:p>
            <a:pPr marL="342900" indent="-342900">
              <a:spcBef>
                <a:spcPct val="15000"/>
              </a:spcBef>
              <a:defRPr/>
            </a:pPr>
            <a:r>
              <a:rPr lang="en-US" sz="1600" b="1" i="0" dirty="0">
                <a:solidFill>
                  <a:schemeClr val="tx1"/>
                </a:solidFill>
                <a:latin typeface="Arial" pitchFamily="34" charset="0"/>
              </a:rPr>
              <a:t>NOx Control:   </a:t>
            </a:r>
            <a:r>
              <a:rPr lang="en-US" sz="1400" i="0" dirty="0">
                <a:solidFill>
                  <a:schemeClr val="tx1"/>
                </a:solidFill>
                <a:latin typeface="Arial" pitchFamily="34" charset="0"/>
              </a:rPr>
              <a:t>LNB + SCR to maintain 2.5 ppmvd @ 15% O</a:t>
            </a:r>
            <a:r>
              <a:rPr lang="en-US" sz="1400" i="0" baseline="-25000" dirty="0">
                <a:solidFill>
                  <a:schemeClr val="tx1"/>
                </a:solidFill>
                <a:latin typeface="Arial" pitchFamily="34" charset="0"/>
              </a:rPr>
              <a:t>2</a:t>
            </a:r>
          </a:p>
          <a:p>
            <a:pPr marL="342900" indent="-342900">
              <a:spcBef>
                <a:spcPct val="15000"/>
              </a:spcBef>
              <a:defRPr/>
            </a:pPr>
            <a:r>
              <a:rPr lang="en-US" sz="1600" b="1" i="0" dirty="0">
                <a:solidFill>
                  <a:schemeClr val="tx1"/>
                </a:solidFill>
                <a:latin typeface="Arial" pitchFamily="34" charset="0"/>
              </a:rPr>
              <a:t>Steam Conditions: </a:t>
            </a:r>
            <a:r>
              <a:rPr lang="en-US" sz="1400" i="0" dirty="0">
                <a:solidFill>
                  <a:schemeClr val="tx1"/>
                </a:solidFill>
                <a:latin typeface="Arial" pitchFamily="34" charset="0"/>
              </a:rPr>
              <a:t>2400 </a:t>
            </a:r>
            <a:r>
              <a:rPr lang="en-US" sz="1400" i="0" dirty="0" smtClean="0">
                <a:solidFill>
                  <a:schemeClr val="tx1"/>
                </a:solidFill>
                <a:latin typeface="Arial" pitchFamily="34" charset="0"/>
              </a:rPr>
              <a:t>psig/1050°F/1050°F</a:t>
            </a:r>
            <a:endParaRPr lang="en-US" sz="1400" i="0" dirty="0">
              <a:solidFill>
                <a:schemeClr val="tx1"/>
              </a:solidFill>
              <a:latin typeface="Arial" pitchFamily="34" charset="0"/>
            </a:endParaRPr>
          </a:p>
        </p:txBody>
      </p:sp>
      <p:sp>
        <p:nvSpPr>
          <p:cNvPr id="447963" name="AutoShape 475"/>
          <p:cNvSpPr>
            <a:spLocks noChangeArrowheads="1"/>
          </p:cNvSpPr>
          <p:nvPr/>
        </p:nvSpPr>
        <p:spPr bwMode="auto">
          <a:xfrm>
            <a:off x="3810000" y="1957388"/>
            <a:ext cx="1143000" cy="762000"/>
          </a:xfrm>
          <a:prstGeom prst="roundRect">
            <a:avLst>
              <a:gd name="adj" fmla="val 0"/>
            </a:avLst>
          </a:prstGeom>
          <a:gradFill rotWithShape="0">
            <a:gsLst>
              <a:gs pos="0">
                <a:schemeClr val="accent2">
                  <a:lumMod val="40000"/>
                  <a:lumOff val="60000"/>
                </a:schemeClr>
              </a:gs>
              <a:gs pos="50000">
                <a:schemeClr val="bg1"/>
              </a:gs>
              <a:gs pos="100000">
                <a:schemeClr val="accent2">
                  <a:lumMod val="40000"/>
                  <a:lumOff val="60000"/>
                </a:schemeClr>
              </a:gs>
            </a:gsLst>
            <a:lin ang="5400000" scaled="1"/>
          </a:gradFill>
          <a:ln w="9525" cap="sq">
            <a:solidFill>
              <a:schemeClr val="tx1"/>
            </a:solidFill>
            <a:round/>
            <a:headEnd/>
            <a:tailEnd/>
          </a:ln>
          <a:effectLst/>
        </p:spPr>
        <p:txBody>
          <a:bodyPr wrap="none" anchor="ctr"/>
          <a:lstStyle/>
          <a:p>
            <a:pPr algn="ctr">
              <a:defRPr/>
            </a:pPr>
            <a:r>
              <a:rPr lang="en-US" sz="1400" b="1" i="0" dirty="0">
                <a:solidFill>
                  <a:schemeClr val="tx1"/>
                </a:solidFill>
                <a:latin typeface="Arial" pitchFamily="34" charset="0"/>
              </a:rPr>
              <a:t>HRSG</a:t>
            </a:r>
          </a:p>
        </p:txBody>
      </p:sp>
      <p:sp>
        <p:nvSpPr>
          <p:cNvPr id="447964" name="AutoShape 476"/>
          <p:cNvSpPr>
            <a:spLocks noChangeArrowheads="1"/>
          </p:cNvSpPr>
          <p:nvPr/>
        </p:nvSpPr>
        <p:spPr bwMode="auto">
          <a:xfrm rot="-16211591">
            <a:off x="5105400" y="2916238"/>
            <a:ext cx="457200" cy="304800"/>
          </a:xfrm>
          <a:custGeom>
            <a:avLst/>
            <a:gdLst>
              <a:gd name="G0" fmla="+- 4650 0 0"/>
              <a:gd name="G1" fmla="+- 21600 0 4650"/>
              <a:gd name="G2" fmla="*/ 4650 1 2"/>
              <a:gd name="G3" fmla="+- 21600 0 G2"/>
              <a:gd name="G4" fmla="+/ 4650 21600 2"/>
              <a:gd name="G5" fmla="+/ G1 0 2"/>
              <a:gd name="G6" fmla="*/ 21600 21600 4650"/>
              <a:gd name="G7" fmla="*/ G6 1 2"/>
              <a:gd name="G8" fmla="+- 21600 0 G7"/>
              <a:gd name="G9" fmla="*/ 21600 1 2"/>
              <a:gd name="G10" fmla="+- 4650 0 G9"/>
              <a:gd name="G11" fmla="?: G10 G8 0"/>
              <a:gd name="G12" fmla="?: G10 G7 21600"/>
              <a:gd name="T0" fmla="*/ 19275 w 21600"/>
              <a:gd name="T1" fmla="*/ 10800 h 21600"/>
              <a:gd name="T2" fmla="*/ 10800 w 21600"/>
              <a:gd name="T3" fmla="*/ 21600 h 21600"/>
              <a:gd name="T4" fmla="*/ 2325 w 21600"/>
              <a:gd name="T5" fmla="*/ 10800 h 21600"/>
              <a:gd name="T6" fmla="*/ 10800 w 21600"/>
              <a:gd name="T7" fmla="*/ 0 h 21600"/>
              <a:gd name="T8" fmla="*/ 4125 w 21600"/>
              <a:gd name="T9" fmla="*/ 4125 h 21600"/>
              <a:gd name="T10" fmla="*/ 17475 w 21600"/>
              <a:gd name="T11" fmla="*/ 17475 h 21600"/>
            </a:gdLst>
            <a:ahLst/>
            <a:cxnLst>
              <a:cxn ang="0">
                <a:pos x="T0" y="T1"/>
              </a:cxn>
              <a:cxn ang="0">
                <a:pos x="T2" y="T3"/>
              </a:cxn>
              <a:cxn ang="0">
                <a:pos x="T4" y="T5"/>
              </a:cxn>
              <a:cxn ang="0">
                <a:pos x="T6" y="T7"/>
              </a:cxn>
            </a:cxnLst>
            <a:rect l="T8" t="T9" r="T10" b="T11"/>
            <a:pathLst>
              <a:path w="21600" h="21600">
                <a:moveTo>
                  <a:pt x="0" y="0"/>
                </a:moveTo>
                <a:lnTo>
                  <a:pt x="4650" y="21600"/>
                </a:lnTo>
                <a:lnTo>
                  <a:pt x="16950" y="21600"/>
                </a:lnTo>
                <a:lnTo>
                  <a:pt x="21600" y="0"/>
                </a:lnTo>
                <a:close/>
              </a:path>
            </a:pathLst>
          </a:custGeom>
          <a:gradFill rotWithShape="0">
            <a:gsLst>
              <a:gs pos="0">
                <a:srgbClr val="B5CB85"/>
              </a:gs>
              <a:gs pos="50000">
                <a:schemeClr val="bg1"/>
              </a:gs>
              <a:gs pos="100000">
                <a:srgbClr val="B5CB85"/>
              </a:gs>
            </a:gsLst>
            <a:lin ang="5400000" scaled="1"/>
          </a:gradFill>
          <a:ln w="9525">
            <a:solidFill>
              <a:schemeClr val="tx1"/>
            </a:solidFill>
            <a:miter lim="800000"/>
            <a:headEnd/>
            <a:tailEnd/>
          </a:ln>
          <a:effectLst/>
        </p:spPr>
        <p:txBody>
          <a:bodyPr wrap="none" anchor="ctr"/>
          <a:lstStyle/>
          <a:p>
            <a:pPr>
              <a:defRPr/>
            </a:pPr>
            <a:endParaRPr lang="en-US" dirty="0"/>
          </a:p>
        </p:txBody>
      </p:sp>
      <p:sp>
        <p:nvSpPr>
          <p:cNvPr id="447965" name="Rectangle 477"/>
          <p:cNvSpPr>
            <a:spLocks noChangeArrowheads="1"/>
          </p:cNvSpPr>
          <p:nvPr/>
        </p:nvSpPr>
        <p:spPr bwMode="auto">
          <a:xfrm>
            <a:off x="3505200" y="3408363"/>
            <a:ext cx="1066800" cy="533400"/>
          </a:xfrm>
          <a:prstGeom prst="rect">
            <a:avLst/>
          </a:prstGeom>
          <a:gradFill rotWithShape="0">
            <a:gsLst>
              <a:gs pos="0">
                <a:srgbClr val="B5CB85"/>
              </a:gs>
              <a:gs pos="50000">
                <a:schemeClr val="bg1"/>
              </a:gs>
              <a:gs pos="100000">
                <a:srgbClr val="B5CB85"/>
              </a:gs>
            </a:gsLst>
            <a:lin ang="5400000" scaled="1"/>
          </a:gradFill>
          <a:ln w="9525">
            <a:solidFill>
              <a:schemeClr val="tx1"/>
            </a:solidFill>
            <a:miter lim="800000"/>
            <a:headEnd/>
            <a:tailEnd/>
          </a:ln>
          <a:effectLst/>
        </p:spPr>
        <p:txBody>
          <a:bodyPr wrap="none" anchor="ctr"/>
          <a:lstStyle/>
          <a:p>
            <a:pPr algn="ctr">
              <a:defRPr/>
            </a:pPr>
            <a:r>
              <a:rPr lang="en-US" sz="1400" b="1" i="0" dirty="0">
                <a:solidFill>
                  <a:schemeClr val="tx1"/>
                </a:solidFill>
                <a:latin typeface="Arial" pitchFamily="34" charset="0"/>
              </a:rPr>
              <a:t>MEA</a:t>
            </a:r>
          </a:p>
        </p:txBody>
      </p:sp>
      <p:sp>
        <p:nvSpPr>
          <p:cNvPr id="447966" name="AutoShape 478"/>
          <p:cNvSpPr>
            <a:spLocks noChangeArrowheads="1"/>
          </p:cNvSpPr>
          <p:nvPr/>
        </p:nvSpPr>
        <p:spPr bwMode="auto">
          <a:xfrm rot="-10800000">
            <a:off x="7239000" y="2819400"/>
            <a:ext cx="304800" cy="1066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flip="none" rotWithShape="1">
            <a:gsLst>
              <a:gs pos="0">
                <a:schemeClr val="accent2">
                  <a:lumMod val="40000"/>
                  <a:lumOff val="60000"/>
                </a:schemeClr>
              </a:gs>
              <a:gs pos="50000">
                <a:schemeClr val="bg1"/>
              </a:gs>
              <a:gs pos="100000">
                <a:schemeClr val="accent2">
                  <a:lumMod val="40000"/>
                  <a:lumOff val="60000"/>
                </a:schemeClr>
              </a:gs>
            </a:gsLst>
            <a:lin ang="0" scaled="1"/>
            <a:tileRect/>
          </a:gradFill>
          <a:ln w="9525">
            <a:solidFill>
              <a:schemeClr val="tx1"/>
            </a:solidFill>
            <a:miter lim="800000"/>
            <a:headEnd/>
            <a:tailEnd/>
          </a:ln>
          <a:effectLst/>
        </p:spPr>
        <p:txBody>
          <a:bodyPr wrap="none" anchor="ctr"/>
          <a:lstStyle/>
          <a:p>
            <a:pPr>
              <a:defRPr/>
            </a:pPr>
            <a:endParaRPr lang="en-US" dirty="0"/>
          </a:p>
        </p:txBody>
      </p:sp>
      <p:sp>
        <p:nvSpPr>
          <p:cNvPr id="447968" name="AutoShape 480"/>
          <p:cNvSpPr>
            <a:spLocks noChangeArrowheads="1"/>
          </p:cNvSpPr>
          <p:nvPr/>
        </p:nvSpPr>
        <p:spPr bwMode="auto">
          <a:xfrm rot="16183627">
            <a:off x="4991100" y="4151313"/>
            <a:ext cx="6096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B5CB85"/>
              </a:gs>
              <a:gs pos="50000">
                <a:schemeClr val="bg1"/>
              </a:gs>
              <a:gs pos="100000">
                <a:srgbClr val="B5CB85"/>
              </a:gs>
            </a:gsLst>
            <a:lin ang="5400000" scaled="1"/>
          </a:gradFill>
          <a:ln w="9525">
            <a:solidFill>
              <a:schemeClr val="tx1"/>
            </a:solidFill>
            <a:miter lim="800000"/>
            <a:headEnd/>
            <a:tailEnd/>
          </a:ln>
          <a:effectLst/>
        </p:spPr>
        <p:txBody>
          <a:bodyPr wrap="none" anchor="ctr"/>
          <a:lstStyle/>
          <a:p>
            <a:pPr>
              <a:defRPr/>
            </a:pPr>
            <a:endParaRPr lang="en-US" dirty="0"/>
          </a:p>
        </p:txBody>
      </p:sp>
      <p:sp>
        <p:nvSpPr>
          <p:cNvPr id="929802" name="Line 482"/>
          <p:cNvSpPr>
            <a:spLocks noChangeShapeType="1"/>
          </p:cNvSpPr>
          <p:nvPr/>
        </p:nvSpPr>
        <p:spPr bwMode="auto">
          <a:xfrm>
            <a:off x="2368550" y="1600200"/>
            <a:ext cx="0" cy="236538"/>
          </a:xfrm>
          <a:prstGeom prst="line">
            <a:avLst/>
          </a:prstGeom>
          <a:noFill/>
          <a:ln w="22225">
            <a:solidFill>
              <a:schemeClr val="tx1"/>
            </a:solidFill>
            <a:round/>
            <a:headEnd/>
            <a:tailEnd type="triangle" w="med" len="med"/>
          </a:ln>
        </p:spPr>
        <p:txBody>
          <a:bodyPr/>
          <a:lstStyle/>
          <a:p>
            <a:endParaRPr lang="en-US"/>
          </a:p>
        </p:txBody>
      </p:sp>
      <p:sp>
        <p:nvSpPr>
          <p:cNvPr id="929803" name="Line 483"/>
          <p:cNvSpPr>
            <a:spLocks noChangeShapeType="1"/>
          </p:cNvSpPr>
          <p:nvPr/>
        </p:nvSpPr>
        <p:spPr bwMode="auto">
          <a:xfrm>
            <a:off x="1776413" y="1600200"/>
            <a:ext cx="592137" cy="0"/>
          </a:xfrm>
          <a:prstGeom prst="line">
            <a:avLst/>
          </a:prstGeom>
          <a:noFill/>
          <a:ln w="22225">
            <a:solidFill>
              <a:schemeClr val="tx1"/>
            </a:solidFill>
            <a:round/>
            <a:headEnd/>
            <a:tailEnd/>
          </a:ln>
        </p:spPr>
        <p:txBody>
          <a:bodyPr/>
          <a:lstStyle/>
          <a:p>
            <a:endParaRPr lang="en-US"/>
          </a:p>
        </p:txBody>
      </p:sp>
      <p:sp>
        <p:nvSpPr>
          <p:cNvPr id="929804" name="Line 487"/>
          <p:cNvSpPr>
            <a:spLocks noChangeShapeType="1"/>
          </p:cNvSpPr>
          <p:nvPr/>
        </p:nvSpPr>
        <p:spPr bwMode="auto">
          <a:xfrm>
            <a:off x="1055688" y="2590800"/>
            <a:ext cx="457200" cy="0"/>
          </a:xfrm>
          <a:prstGeom prst="line">
            <a:avLst/>
          </a:prstGeom>
          <a:noFill/>
          <a:ln w="22225">
            <a:solidFill>
              <a:schemeClr val="tx1"/>
            </a:solidFill>
            <a:round/>
            <a:headEnd/>
            <a:tailEnd type="triangle" w="med" len="med"/>
          </a:ln>
        </p:spPr>
        <p:txBody>
          <a:bodyPr/>
          <a:lstStyle/>
          <a:p>
            <a:endParaRPr lang="en-US"/>
          </a:p>
        </p:txBody>
      </p:sp>
      <p:grpSp>
        <p:nvGrpSpPr>
          <p:cNvPr id="2" name="Group 52"/>
          <p:cNvGrpSpPr>
            <a:grpSpLocks/>
          </p:cNvGrpSpPr>
          <p:nvPr/>
        </p:nvGrpSpPr>
        <p:grpSpPr bwMode="auto">
          <a:xfrm>
            <a:off x="1284288" y="1836738"/>
            <a:ext cx="1916112" cy="1090612"/>
            <a:chOff x="1284288" y="1836738"/>
            <a:chExt cx="1916112" cy="1090946"/>
          </a:xfrm>
        </p:grpSpPr>
        <p:sp>
          <p:nvSpPr>
            <p:cNvPr id="447959" name="AutoShape 471"/>
            <p:cNvSpPr>
              <a:spLocks noChangeArrowheads="1"/>
            </p:cNvSpPr>
            <p:nvPr/>
          </p:nvSpPr>
          <p:spPr bwMode="auto">
            <a:xfrm rot="-5400000">
              <a:off x="1482626" y="2044854"/>
              <a:ext cx="652662" cy="592137"/>
            </a:xfrm>
            <a:custGeom>
              <a:avLst/>
              <a:gdLst>
                <a:gd name="G0" fmla="+- 5605 0 0"/>
                <a:gd name="G1" fmla="+- 21600 0 5605"/>
                <a:gd name="G2" fmla="*/ 5605 1 2"/>
                <a:gd name="G3" fmla="+- 21600 0 G2"/>
                <a:gd name="G4" fmla="+/ 5605 21600 2"/>
                <a:gd name="G5" fmla="+/ G1 0 2"/>
                <a:gd name="G6" fmla="*/ 21600 21600 5605"/>
                <a:gd name="G7" fmla="*/ G6 1 2"/>
                <a:gd name="G8" fmla="+- 21600 0 G7"/>
                <a:gd name="G9" fmla="*/ 21600 1 2"/>
                <a:gd name="G10" fmla="+- 5605 0 G9"/>
                <a:gd name="G11" fmla="?: G10 G8 0"/>
                <a:gd name="G12" fmla="?: G10 G7 21600"/>
                <a:gd name="T0" fmla="*/ 18797 w 21600"/>
                <a:gd name="T1" fmla="*/ 10800 h 21600"/>
                <a:gd name="T2" fmla="*/ 10800 w 21600"/>
                <a:gd name="T3" fmla="*/ 21600 h 21600"/>
                <a:gd name="T4" fmla="*/ 2803 w 21600"/>
                <a:gd name="T5" fmla="*/ 10800 h 21600"/>
                <a:gd name="T6" fmla="*/ 10800 w 21600"/>
                <a:gd name="T7" fmla="*/ 0 h 21600"/>
                <a:gd name="T8" fmla="*/ 4603 w 21600"/>
                <a:gd name="T9" fmla="*/ 4603 h 21600"/>
                <a:gd name="T10" fmla="*/ 16997 w 21600"/>
                <a:gd name="T11" fmla="*/ 16997 h 21600"/>
              </a:gdLst>
              <a:ahLst/>
              <a:cxnLst>
                <a:cxn ang="0">
                  <a:pos x="T0" y="T1"/>
                </a:cxn>
                <a:cxn ang="0">
                  <a:pos x="T2" y="T3"/>
                </a:cxn>
                <a:cxn ang="0">
                  <a:pos x="T4" y="T5"/>
                </a:cxn>
                <a:cxn ang="0">
                  <a:pos x="T6" y="T7"/>
                </a:cxn>
              </a:cxnLst>
              <a:rect l="T8" t="T9" r="T10" b="T11"/>
              <a:pathLst>
                <a:path w="21600" h="21600">
                  <a:moveTo>
                    <a:pt x="0" y="0"/>
                  </a:moveTo>
                  <a:lnTo>
                    <a:pt x="5605" y="21600"/>
                  </a:lnTo>
                  <a:lnTo>
                    <a:pt x="15995" y="21600"/>
                  </a:lnTo>
                  <a:lnTo>
                    <a:pt x="21600" y="0"/>
                  </a:lnTo>
                  <a:close/>
                </a:path>
              </a:pathLst>
            </a:custGeom>
            <a:gradFill rotWithShape="0">
              <a:gsLst>
                <a:gs pos="0">
                  <a:schemeClr val="accent2">
                    <a:lumMod val="40000"/>
                    <a:lumOff val="60000"/>
                  </a:schemeClr>
                </a:gs>
                <a:gs pos="50000">
                  <a:schemeClr val="bg1"/>
                </a:gs>
                <a:gs pos="100000">
                  <a:schemeClr val="accent2">
                    <a:lumMod val="40000"/>
                    <a:lumOff val="60000"/>
                  </a:schemeClr>
                </a:gs>
              </a:gsLst>
              <a:lin ang="5400000" scaled="1"/>
            </a:gradFill>
            <a:ln w="9525">
              <a:solidFill>
                <a:schemeClr val="tx1"/>
              </a:solidFill>
              <a:miter lim="800000"/>
              <a:headEnd/>
              <a:tailEnd/>
            </a:ln>
            <a:effectLst/>
          </p:spPr>
          <p:txBody>
            <a:bodyPr wrap="none" anchor="ctr"/>
            <a:lstStyle/>
            <a:p>
              <a:pPr>
                <a:defRPr/>
              </a:pPr>
              <a:endParaRPr lang="en-US" dirty="0"/>
            </a:p>
          </p:txBody>
        </p:sp>
        <p:sp>
          <p:nvSpPr>
            <p:cNvPr id="447960" name="AutoShape 472"/>
            <p:cNvSpPr>
              <a:spLocks noChangeArrowheads="1"/>
            </p:cNvSpPr>
            <p:nvPr/>
          </p:nvSpPr>
          <p:spPr bwMode="auto">
            <a:xfrm rot="-16200000">
              <a:off x="2338288" y="2044854"/>
              <a:ext cx="652662" cy="592138"/>
            </a:xfrm>
            <a:custGeom>
              <a:avLst/>
              <a:gdLst>
                <a:gd name="G0" fmla="+- 5605 0 0"/>
                <a:gd name="G1" fmla="+- 21600 0 5605"/>
                <a:gd name="G2" fmla="*/ 5605 1 2"/>
                <a:gd name="G3" fmla="+- 21600 0 G2"/>
                <a:gd name="G4" fmla="+/ 5605 21600 2"/>
                <a:gd name="G5" fmla="+/ G1 0 2"/>
                <a:gd name="G6" fmla="*/ 21600 21600 5605"/>
                <a:gd name="G7" fmla="*/ G6 1 2"/>
                <a:gd name="G8" fmla="+- 21600 0 G7"/>
                <a:gd name="G9" fmla="*/ 21600 1 2"/>
                <a:gd name="G10" fmla="+- 5605 0 G9"/>
                <a:gd name="G11" fmla="?: G10 G8 0"/>
                <a:gd name="G12" fmla="?: G10 G7 21600"/>
                <a:gd name="T0" fmla="*/ 18797 w 21600"/>
                <a:gd name="T1" fmla="*/ 10800 h 21600"/>
                <a:gd name="T2" fmla="*/ 10800 w 21600"/>
                <a:gd name="T3" fmla="*/ 21600 h 21600"/>
                <a:gd name="T4" fmla="*/ 2803 w 21600"/>
                <a:gd name="T5" fmla="*/ 10800 h 21600"/>
                <a:gd name="T6" fmla="*/ 10800 w 21600"/>
                <a:gd name="T7" fmla="*/ 0 h 21600"/>
                <a:gd name="T8" fmla="*/ 4603 w 21600"/>
                <a:gd name="T9" fmla="*/ 4603 h 21600"/>
                <a:gd name="T10" fmla="*/ 16997 w 21600"/>
                <a:gd name="T11" fmla="*/ 16997 h 21600"/>
              </a:gdLst>
              <a:ahLst/>
              <a:cxnLst>
                <a:cxn ang="0">
                  <a:pos x="T0" y="T1"/>
                </a:cxn>
                <a:cxn ang="0">
                  <a:pos x="T2" y="T3"/>
                </a:cxn>
                <a:cxn ang="0">
                  <a:pos x="T4" y="T5"/>
                </a:cxn>
                <a:cxn ang="0">
                  <a:pos x="T6" y="T7"/>
                </a:cxn>
              </a:cxnLst>
              <a:rect l="T8" t="T9" r="T10" b="T11"/>
              <a:pathLst>
                <a:path w="21600" h="21600">
                  <a:moveTo>
                    <a:pt x="0" y="0"/>
                  </a:moveTo>
                  <a:lnTo>
                    <a:pt x="5605" y="21600"/>
                  </a:lnTo>
                  <a:lnTo>
                    <a:pt x="15995" y="21600"/>
                  </a:lnTo>
                  <a:lnTo>
                    <a:pt x="21600" y="0"/>
                  </a:lnTo>
                  <a:close/>
                </a:path>
              </a:pathLst>
            </a:custGeom>
            <a:gradFill rotWithShape="0">
              <a:gsLst>
                <a:gs pos="0">
                  <a:schemeClr val="accent2">
                    <a:lumMod val="40000"/>
                    <a:lumOff val="60000"/>
                  </a:schemeClr>
                </a:gs>
                <a:gs pos="50000">
                  <a:schemeClr val="bg1"/>
                </a:gs>
                <a:gs pos="100000">
                  <a:schemeClr val="accent2">
                    <a:lumMod val="40000"/>
                    <a:lumOff val="60000"/>
                  </a:schemeClr>
                </a:gs>
              </a:gsLst>
              <a:lin ang="5400000" scaled="1"/>
            </a:gradFill>
            <a:ln w="9525">
              <a:solidFill>
                <a:schemeClr val="tx1"/>
              </a:solidFill>
              <a:miter lim="800000"/>
              <a:headEnd/>
              <a:tailEnd/>
            </a:ln>
            <a:effectLst/>
          </p:spPr>
          <p:txBody>
            <a:bodyPr wrap="none" anchor="ctr"/>
            <a:lstStyle/>
            <a:p>
              <a:pPr>
                <a:defRPr/>
              </a:pPr>
              <a:endParaRPr lang="en-US" dirty="0"/>
            </a:p>
          </p:txBody>
        </p:sp>
        <p:sp>
          <p:nvSpPr>
            <p:cNvPr id="447961" name="Rectangle 473"/>
            <p:cNvSpPr>
              <a:spLocks noChangeArrowheads="1"/>
            </p:cNvSpPr>
            <p:nvPr/>
          </p:nvSpPr>
          <p:spPr bwMode="auto">
            <a:xfrm>
              <a:off x="2301875" y="1836738"/>
              <a:ext cx="198438" cy="177854"/>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pPr>
                <a:defRPr/>
              </a:pPr>
              <a:endParaRPr lang="en-US" dirty="0"/>
            </a:p>
          </p:txBody>
        </p:sp>
        <p:sp>
          <p:nvSpPr>
            <p:cNvPr id="447962" name="Rectangle 474"/>
            <p:cNvSpPr>
              <a:spLocks noChangeArrowheads="1"/>
            </p:cNvSpPr>
            <p:nvPr/>
          </p:nvSpPr>
          <p:spPr bwMode="auto">
            <a:xfrm>
              <a:off x="2105025" y="2311545"/>
              <a:ext cx="263525" cy="58756"/>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p>
              <a:pPr>
                <a:defRPr/>
              </a:pPr>
              <a:endParaRPr lang="en-US" dirty="0"/>
            </a:p>
          </p:txBody>
        </p:sp>
        <p:sp>
          <p:nvSpPr>
            <p:cNvPr id="929836" name="Line 484"/>
            <p:cNvSpPr>
              <a:spLocks noChangeShapeType="1"/>
            </p:cNvSpPr>
            <p:nvPr/>
          </p:nvSpPr>
          <p:spPr bwMode="auto">
            <a:xfrm flipV="1">
              <a:off x="2105025" y="1955800"/>
              <a:ext cx="0" cy="236538"/>
            </a:xfrm>
            <a:prstGeom prst="line">
              <a:avLst/>
            </a:prstGeom>
            <a:noFill/>
            <a:ln w="22225">
              <a:solidFill>
                <a:schemeClr val="tx1"/>
              </a:solidFill>
              <a:round/>
              <a:headEnd/>
              <a:tailEnd/>
            </a:ln>
          </p:spPr>
          <p:txBody>
            <a:bodyPr/>
            <a:lstStyle/>
            <a:p>
              <a:endParaRPr lang="en-US"/>
            </a:p>
          </p:txBody>
        </p:sp>
        <p:sp>
          <p:nvSpPr>
            <p:cNvPr id="929837" name="Line 485"/>
            <p:cNvSpPr>
              <a:spLocks noChangeShapeType="1"/>
            </p:cNvSpPr>
            <p:nvPr/>
          </p:nvSpPr>
          <p:spPr bwMode="auto">
            <a:xfrm>
              <a:off x="2105025" y="1955800"/>
              <a:ext cx="196850" cy="0"/>
            </a:xfrm>
            <a:prstGeom prst="line">
              <a:avLst/>
            </a:prstGeom>
            <a:noFill/>
            <a:ln w="22225">
              <a:solidFill>
                <a:schemeClr val="tx1"/>
              </a:solidFill>
              <a:round/>
              <a:headEnd/>
              <a:tailEnd type="triangle" w="med" len="med"/>
            </a:ln>
          </p:spPr>
          <p:txBody>
            <a:bodyPr/>
            <a:lstStyle/>
            <a:p>
              <a:endParaRPr lang="en-US"/>
            </a:p>
          </p:txBody>
        </p:sp>
        <p:sp>
          <p:nvSpPr>
            <p:cNvPr id="929838" name="Line 486"/>
            <p:cNvSpPr>
              <a:spLocks noChangeShapeType="1"/>
            </p:cNvSpPr>
            <p:nvPr/>
          </p:nvSpPr>
          <p:spPr bwMode="auto">
            <a:xfrm>
              <a:off x="2368550" y="2014538"/>
              <a:ext cx="0" cy="177800"/>
            </a:xfrm>
            <a:prstGeom prst="line">
              <a:avLst/>
            </a:prstGeom>
            <a:noFill/>
            <a:ln w="22225">
              <a:solidFill>
                <a:schemeClr val="tx1"/>
              </a:solidFill>
              <a:round/>
              <a:headEnd/>
              <a:tailEnd type="triangle" w="med" len="med"/>
            </a:ln>
          </p:spPr>
          <p:txBody>
            <a:bodyPr/>
            <a:lstStyle/>
            <a:p>
              <a:endParaRPr lang="en-US"/>
            </a:p>
          </p:txBody>
        </p:sp>
        <p:sp>
          <p:nvSpPr>
            <p:cNvPr id="929839" name="Text Box 488"/>
            <p:cNvSpPr txBox="1">
              <a:spLocks noChangeArrowheads="1"/>
            </p:cNvSpPr>
            <p:nvPr/>
          </p:nvSpPr>
          <p:spPr bwMode="auto">
            <a:xfrm>
              <a:off x="1284288" y="2622884"/>
              <a:ext cx="1916112" cy="304800"/>
            </a:xfrm>
            <a:prstGeom prst="rect">
              <a:avLst/>
            </a:prstGeom>
            <a:noFill/>
            <a:ln w="9525">
              <a:noFill/>
              <a:miter lim="800000"/>
              <a:headEnd/>
              <a:tailEnd/>
            </a:ln>
          </p:spPr>
          <p:txBody>
            <a:bodyPr wrap="none">
              <a:spAutoFit/>
            </a:bodyPr>
            <a:lstStyle/>
            <a:p>
              <a:r>
                <a:rPr lang="en-US" sz="1400" b="1" i="0">
                  <a:solidFill>
                    <a:schemeClr val="tx1"/>
                  </a:solidFill>
                </a:rPr>
                <a:t>Combustion Turbine</a:t>
              </a:r>
            </a:p>
          </p:txBody>
        </p:sp>
      </p:grpSp>
      <p:sp>
        <p:nvSpPr>
          <p:cNvPr id="929806" name="Line 489"/>
          <p:cNvSpPr>
            <a:spLocks noChangeShapeType="1"/>
          </p:cNvSpPr>
          <p:nvPr/>
        </p:nvSpPr>
        <p:spPr bwMode="auto">
          <a:xfrm>
            <a:off x="2965450" y="2343150"/>
            <a:ext cx="838200" cy="0"/>
          </a:xfrm>
          <a:prstGeom prst="line">
            <a:avLst/>
          </a:prstGeom>
          <a:noFill/>
          <a:ln w="22225">
            <a:solidFill>
              <a:schemeClr val="tx1"/>
            </a:solidFill>
            <a:round/>
            <a:headEnd/>
            <a:tailEnd type="triangle" w="med" len="med"/>
          </a:ln>
        </p:spPr>
        <p:txBody>
          <a:bodyPr/>
          <a:lstStyle/>
          <a:p>
            <a:endParaRPr lang="en-US"/>
          </a:p>
        </p:txBody>
      </p:sp>
      <p:sp>
        <p:nvSpPr>
          <p:cNvPr id="929807" name="Line 491"/>
          <p:cNvSpPr>
            <a:spLocks noChangeShapeType="1"/>
          </p:cNvSpPr>
          <p:nvPr/>
        </p:nvSpPr>
        <p:spPr bwMode="auto">
          <a:xfrm>
            <a:off x="4953000" y="2352675"/>
            <a:ext cx="836613" cy="3175"/>
          </a:xfrm>
          <a:prstGeom prst="line">
            <a:avLst/>
          </a:prstGeom>
          <a:noFill/>
          <a:ln w="22225">
            <a:solidFill>
              <a:schemeClr val="tx1"/>
            </a:solidFill>
            <a:round/>
            <a:headEnd/>
            <a:tailEnd type="triangle" w="med" len="med"/>
          </a:ln>
        </p:spPr>
        <p:txBody>
          <a:bodyPr/>
          <a:lstStyle/>
          <a:p>
            <a:endParaRPr lang="en-US"/>
          </a:p>
        </p:txBody>
      </p:sp>
      <p:sp>
        <p:nvSpPr>
          <p:cNvPr id="929808" name="Line 493"/>
          <p:cNvSpPr>
            <a:spLocks noChangeShapeType="1"/>
          </p:cNvSpPr>
          <p:nvPr/>
        </p:nvSpPr>
        <p:spPr bwMode="auto">
          <a:xfrm>
            <a:off x="6262688" y="2649538"/>
            <a:ext cx="0" cy="228600"/>
          </a:xfrm>
          <a:prstGeom prst="line">
            <a:avLst/>
          </a:prstGeom>
          <a:noFill/>
          <a:ln w="9525">
            <a:solidFill>
              <a:schemeClr val="tx1"/>
            </a:solidFill>
            <a:round/>
            <a:headEnd/>
            <a:tailEnd type="triangle" w="med" len="med"/>
          </a:ln>
        </p:spPr>
        <p:txBody>
          <a:bodyPr/>
          <a:lstStyle/>
          <a:p>
            <a:endParaRPr lang="en-US"/>
          </a:p>
        </p:txBody>
      </p:sp>
      <p:sp>
        <p:nvSpPr>
          <p:cNvPr id="929809" name="Line 494"/>
          <p:cNvSpPr>
            <a:spLocks noChangeShapeType="1"/>
          </p:cNvSpPr>
          <p:nvPr/>
        </p:nvSpPr>
        <p:spPr bwMode="auto">
          <a:xfrm>
            <a:off x="6705600" y="2360613"/>
            <a:ext cx="238125" cy="0"/>
          </a:xfrm>
          <a:prstGeom prst="line">
            <a:avLst/>
          </a:prstGeom>
          <a:noFill/>
          <a:ln w="22225">
            <a:solidFill>
              <a:schemeClr val="tx1"/>
            </a:solidFill>
            <a:round/>
            <a:headEnd/>
            <a:tailEnd/>
          </a:ln>
        </p:spPr>
        <p:txBody>
          <a:bodyPr/>
          <a:lstStyle/>
          <a:p>
            <a:endParaRPr lang="en-US"/>
          </a:p>
        </p:txBody>
      </p:sp>
      <p:sp>
        <p:nvSpPr>
          <p:cNvPr id="929810" name="Line 495"/>
          <p:cNvSpPr>
            <a:spLocks noChangeShapeType="1"/>
          </p:cNvSpPr>
          <p:nvPr/>
        </p:nvSpPr>
        <p:spPr bwMode="auto">
          <a:xfrm>
            <a:off x="6934200" y="2360613"/>
            <a:ext cx="0" cy="693737"/>
          </a:xfrm>
          <a:prstGeom prst="line">
            <a:avLst/>
          </a:prstGeom>
          <a:noFill/>
          <a:ln w="22225">
            <a:solidFill>
              <a:schemeClr val="tx1"/>
            </a:solidFill>
            <a:round/>
            <a:headEnd/>
            <a:tailEnd/>
          </a:ln>
        </p:spPr>
        <p:txBody>
          <a:bodyPr/>
          <a:lstStyle/>
          <a:p>
            <a:endParaRPr lang="en-US"/>
          </a:p>
        </p:txBody>
      </p:sp>
      <p:sp>
        <p:nvSpPr>
          <p:cNvPr id="929811" name="Line 496"/>
          <p:cNvSpPr>
            <a:spLocks noChangeShapeType="1"/>
          </p:cNvSpPr>
          <p:nvPr/>
        </p:nvSpPr>
        <p:spPr bwMode="auto">
          <a:xfrm flipH="1">
            <a:off x="5486400" y="3048000"/>
            <a:ext cx="1447800" cy="0"/>
          </a:xfrm>
          <a:prstGeom prst="line">
            <a:avLst/>
          </a:prstGeom>
          <a:noFill/>
          <a:ln w="22225">
            <a:solidFill>
              <a:schemeClr val="tx1"/>
            </a:solidFill>
            <a:round/>
            <a:headEnd/>
            <a:tailEnd type="triangle" w="med" len="med"/>
          </a:ln>
        </p:spPr>
        <p:txBody>
          <a:bodyPr/>
          <a:lstStyle/>
          <a:p>
            <a:endParaRPr lang="en-US"/>
          </a:p>
        </p:txBody>
      </p:sp>
      <p:sp>
        <p:nvSpPr>
          <p:cNvPr id="929812" name="Line 497"/>
          <p:cNvSpPr>
            <a:spLocks noChangeShapeType="1"/>
          </p:cNvSpPr>
          <p:nvPr/>
        </p:nvSpPr>
        <p:spPr bwMode="auto">
          <a:xfrm flipH="1">
            <a:off x="4191000" y="3048000"/>
            <a:ext cx="990600" cy="0"/>
          </a:xfrm>
          <a:prstGeom prst="line">
            <a:avLst/>
          </a:prstGeom>
          <a:noFill/>
          <a:ln w="22225">
            <a:solidFill>
              <a:schemeClr val="tx1"/>
            </a:solidFill>
            <a:round/>
            <a:headEnd/>
            <a:tailEnd/>
          </a:ln>
        </p:spPr>
        <p:txBody>
          <a:bodyPr/>
          <a:lstStyle/>
          <a:p>
            <a:endParaRPr lang="en-US"/>
          </a:p>
        </p:txBody>
      </p:sp>
      <p:sp>
        <p:nvSpPr>
          <p:cNvPr id="929813" name="Line 498"/>
          <p:cNvSpPr>
            <a:spLocks noChangeShapeType="1"/>
          </p:cNvSpPr>
          <p:nvPr/>
        </p:nvSpPr>
        <p:spPr bwMode="auto">
          <a:xfrm>
            <a:off x="4191000" y="3048000"/>
            <a:ext cx="4763" cy="381000"/>
          </a:xfrm>
          <a:prstGeom prst="line">
            <a:avLst/>
          </a:prstGeom>
          <a:noFill/>
          <a:ln w="22225">
            <a:solidFill>
              <a:schemeClr val="tx1"/>
            </a:solidFill>
            <a:round/>
            <a:headEnd/>
            <a:tailEnd type="triangle" w="med" len="med"/>
          </a:ln>
        </p:spPr>
        <p:txBody>
          <a:bodyPr/>
          <a:lstStyle/>
          <a:p>
            <a:endParaRPr lang="en-US"/>
          </a:p>
        </p:txBody>
      </p:sp>
      <p:sp>
        <p:nvSpPr>
          <p:cNvPr id="929814" name="Line 499"/>
          <p:cNvSpPr>
            <a:spLocks noChangeShapeType="1"/>
          </p:cNvSpPr>
          <p:nvPr/>
        </p:nvSpPr>
        <p:spPr bwMode="auto">
          <a:xfrm>
            <a:off x="2819400" y="3517900"/>
            <a:ext cx="685800" cy="0"/>
          </a:xfrm>
          <a:prstGeom prst="line">
            <a:avLst/>
          </a:prstGeom>
          <a:noFill/>
          <a:ln w="22225">
            <a:solidFill>
              <a:schemeClr val="tx1"/>
            </a:solidFill>
            <a:round/>
            <a:headEnd/>
            <a:tailEnd type="triangle" w="med" len="med"/>
          </a:ln>
        </p:spPr>
        <p:txBody>
          <a:bodyPr/>
          <a:lstStyle/>
          <a:p>
            <a:endParaRPr lang="en-US"/>
          </a:p>
        </p:txBody>
      </p:sp>
      <p:sp>
        <p:nvSpPr>
          <p:cNvPr id="929815" name="Line 500"/>
          <p:cNvSpPr>
            <a:spLocks noChangeShapeType="1"/>
          </p:cNvSpPr>
          <p:nvPr/>
        </p:nvSpPr>
        <p:spPr bwMode="auto">
          <a:xfrm flipH="1">
            <a:off x="2819400" y="3865563"/>
            <a:ext cx="685800" cy="0"/>
          </a:xfrm>
          <a:prstGeom prst="line">
            <a:avLst/>
          </a:prstGeom>
          <a:noFill/>
          <a:ln w="22225">
            <a:solidFill>
              <a:schemeClr val="tx1"/>
            </a:solidFill>
            <a:round/>
            <a:headEnd/>
            <a:tailEnd type="triangle" w="med" len="med"/>
          </a:ln>
        </p:spPr>
        <p:txBody>
          <a:bodyPr/>
          <a:lstStyle/>
          <a:p>
            <a:endParaRPr lang="en-US"/>
          </a:p>
        </p:txBody>
      </p:sp>
      <p:sp>
        <p:nvSpPr>
          <p:cNvPr id="929816" name="Line 501"/>
          <p:cNvSpPr>
            <a:spLocks noChangeShapeType="1"/>
          </p:cNvSpPr>
          <p:nvPr/>
        </p:nvSpPr>
        <p:spPr bwMode="auto">
          <a:xfrm>
            <a:off x="4572000" y="3678238"/>
            <a:ext cx="2667000" cy="0"/>
          </a:xfrm>
          <a:prstGeom prst="line">
            <a:avLst/>
          </a:prstGeom>
          <a:noFill/>
          <a:ln w="22225">
            <a:solidFill>
              <a:schemeClr val="tx1"/>
            </a:solidFill>
            <a:round/>
            <a:headEnd/>
            <a:tailEnd type="triangle" w="med" len="med"/>
          </a:ln>
        </p:spPr>
        <p:txBody>
          <a:bodyPr/>
          <a:lstStyle/>
          <a:p>
            <a:endParaRPr lang="en-US"/>
          </a:p>
        </p:txBody>
      </p:sp>
      <p:sp>
        <p:nvSpPr>
          <p:cNvPr id="929817" name="Line 503"/>
          <p:cNvSpPr>
            <a:spLocks noChangeShapeType="1"/>
          </p:cNvSpPr>
          <p:nvPr/>
        </p:nvSpPr>
        <p:spPr bwMode="auto">
          <a:xfrm>
            <a:off x="6249988" y="1727200"/>
            <a:ext cx="0" cy="184150"/>
          </a:xfrm>
          <a:prstGeom prst="line">
            <a:avLst/>
          </a:prstGeom>
          <a:noFill/>
          <a:ln w="9525">
            <a:solidFill>
              <a:schemeClr val="tx1"/>
            </a:solidFill>
            <a:round/>
            <a:headEnd/>
            <a:tailEnd type="triangle" w="med" len="med"/>
          </a:ln>
        </p:spPr>
        <p:txBody>
          <a:bodyPr/>
          <a:lstStyle/>
          <a:p>
            <a:endParaRPr lang="en-US"/>
          </a:p>
        </p:txBody>
      </p:sp>
      <p:sp>
        <p:nvSpPr>
          <p:cNvPr id="929818" name="Line 507"/>
          <p:cNvSpPr>
            <a:spLocks noChangeShapeType="1"/>
          </p:cNvSpPr>
          <p:nvPr/>
        </p:nvSpPr>
        <p:spPr bwMode="auto">
          <a:xfrm>
            <a:off x="4195763" y="4330700"/>
            <a:ext cx="909637" cy="12700"/>
          </a:xfrm>
          <a:prstGeom prst="line">
            <a:avLst/>
          </a:prstGeom>
          <a:noFill/>
          <a:ln w="22225">
            <a:solidFill>
              <a:schemeClr val="tx1"/>
            </a:solidFill>
            <a:round/>
            <a:headEnd/>
            <a:tailEnd type="triangle" w="med" len="med"/>
          </a:ln>
        </p:spPr>
        <p:txBody>
          <a:bodyPr/>
          <a:lstStyle/>
          <a:p>
            <a:endParaRPr lang="en-US"/>
          </a:p>
        </p:txBody>
      </p:sp>
      <p:sp>
        <p:nvSpPr>
          <p:cNvPr id="929819" name="Text Box 509"/>
          <p:cNvSpPr txBox="1">
            <a:spLocks noChangeArrowheads="1"/>
          </p:cNvSpPr>
          <p:nvPr/>
        </p:nvSpPr>
        <p:spPr bwMode="auto">
          <a:xfrm>
            <a:off x="4643438" y="4572000"/>
            <a:ext cx="1239837" cy="523875"/>
          </a:xfrm>
          <a:prstGeom prst="rect">
            <a:avLst/>
          </a:prstGeom>
          <a:noFill/>
          <a:ln w="9525">
            <a:noFill/>
            <a:miter lim="800000"/>
            <a:headEnd/>
            <a:tailEnd/>
          </a:ln>
        </p:spPr>
        <p:txBody>
          <a:bodyPr wrap="none">
            <a:spAutoFit/>
          </a:bodyPr>
          <a:lstStyle/>
          <a:p>
            <a:pPr algn="ctr"/>
            <a:r>
              <a:rPr lang="en-US" sz="1400" b="1" i="0">
                <a:solidFill>
                  <a:schemeClr val="tx1"/>
                </a:solidFill>
              </a:rPr>
              <a:t>CO</a:t>
            </a:r>
            <a:r>
              <a:rPr lang="en-US" sz="1400" b="1" i="0" baseline="-25000">
                <a:solidFill>
                  <a:schemeClr val="tx1"/>
                </a:solidFill>
              </a:rPr>
              <a:t>2</a:t>
            </a:r>
            <a:r>
              <a:rPr lang="en-US" sz="1400" b="1" i="0">
                <a:solidFill>
                  <a:schemeClr val="tx1"/>
                </a:solidFill>
              </a:rPr>
              <a:t> </a:t>
            </a:r>
          </a:p>
          <a:p>
            <a:pPr algn="ctr"/>
            <a:r>
              <a:rPr lang="en-US" sz="1400" b="1" i="0">
                <a:solidFill>
                  <a:schemeClr val="tx1"/>
                </a:solidFill>
              </a:rPr>
              <a:t>Compressor</a:t>
            </a:r>
          </a:p>
        </p:txBody>
      </p:sp>
      <p:sp>
        <p:nvSpPr>
          <p:cNvPr id="929820" name="Text Box 511"/>
          <p:cNvSpPr txBox="1">
            <a:spLocks noChangeArrowheads="1"/>
          </p:cNvSpPr>
          <p:nvPr/>
        </p:nvSpPr>
        <p:spPr bwMode="auto">
          <a:xfrm>
            <a:off x="7524750" y="3429000"/>
            <a:ext cx="657225" cy="304800"/>
          </a:xfrm>
          <a:prstGeom prst="rect">
            <a:avLst/>
          </a:prstGeom>
          <a:noFill/>
          <a:ln w="9525">
            <a:noFill/>
            <a:miter lim="800000"/>
            <a:headEnd/>
            <a:tailEnd/>
          </a:ln>
        </p:spPr>
        <p:txBody>
          <a:bodyPr wrap="none">
            <a:spAutoFit/>
          </a:bodyPr>
          <a:lstStyle/>
          <a:p>
            <a:r>
              <a:rPr lang="en-US" sz="1400" b="1" i="0">
                <a:solidFill>
                  <a:schemeClr val="tx1"/>
                </a:solidFill>
              </a:rPr>
              <a:t>Stack</a:t>
            </a:r>
          </a:p>
        </p:txBody>
      </p:sp>
      <p:sp>
        <p:nvSpPr>
          <p:cNvPr id="929821" name="Text Box 513"/>
          <p:cNvSpPr txBox="1">
            <a:spLocks noChangeArrowheads="1"/>
          </p:cNvSpPr>
          <p:nvPr/>
        </p:nvSpPr>
        <p:spPr bwMode="auto">
          <a:xfrm>
            <a:off x="4987925" y="3221038"/>
            <a:ext cx="776288" cy="304800"/>
          </a:xfrm>
          <a:prstGeom prst="rect">
            <a:avLst/>
          </a:prstGeom>
          <a:noFill/>
          <a:ln w="9525">
            <a:noFill/>
            <a:miter lim="800000"/>
            <a:headEnd/>
            <a:tailEnd/>
          </a:ln>
        </p:spPr>
        <p:txBody>
          <a:bodyPr wrap="none">
            <a:spAutoFit/>
          </a:bodyPr>
          <a:lstStyle/>
          <a:p>
            <a:r>
              <a:rPr lang="en-US" sz="1400" b="1" i="0">
                <a:solidFill>
                  <a:schemeClr val="tx1"/>
                </a:solidFill>
              </a:rPr>
              <a:t>Blower</a:t>
            </a:r>
          </a:p>
        </p:txBody>
      </p:sp>
      <p:sp>
        <p:nvSpPr>
          <p:cNvPr id="929822" name="Text Box 514"/>
          <p:cNvSpPr txBox="1">
            <a:spLocks noChangeArrowheads="1"/>
          </p:cNvSpPr>
          <p:nvPr/>
        </p:nvSpPr>
        <p:spPr bwMode="auto">
          <a:xfrm>
            <a:off x="827088" y="1447800"/>
            <a:ext cx="995362" cy="274638"/>
          </a:xfrm>
          <a:prstGeom prst="rect">
            <a:avLst/>
          </a:prstGeom>
          <a:noFill/>
          <a:ln w="9525">
            <a:noFill/>
            <a:miter lim="800000"/>
            <a:headEnd/>
            <a:tailEnd/>
          </a:ln>
        </p:spPr>
        <p:txBody>
          <a:bodyPr wrap="none">
            <a:spAutoFit/>
          </a:bodyPr>
          <a:lstStyle/>
          <a:p>
            <a:r>
              <a:rPr lang="en-US" sz="1200" i="0">
                <a:solidFill>
                  <a:schemeClr val="tx1"/>
                </a:solidFill>
              </a:rPr>
              <a:t>Natural Gas</a:t>
            </a:r>
          </a:p>
        </p:txBody>
      </p:sp>
      <p:sp>
        <p:nvSpPr>
          <p:cNvPr id="929823" name="Text Box 515"/>
          <p:cNvSpPr txBox="1">
            <a:spLocks noChangeArrowheads="1"/>
          </p:cNvSpPr>
          <p:nvPr/>
        </p:nvSpPr>
        <p:spPr bwMode="auto">
          <a:xfrm>
            <a:off x="762000" y="2438400"/>
            <a:ext cx="369888" cy="274638"/>
          </a:xfrm>
          <a:prstGeom prst="rect">
            <a:avLst/>
          </a:prstGeom>
          <a:noFill/>
          <a:ln w="9525">
            <a:noFill/>
            <a:miter lim="800000"/>
            <a:headEnd/>
            <a:tailEnd/>
          </a:ln>
        </p:spPr>
        <p:txBody>
          <a:bodyPr wrap="none">
            <a:spAutoFit/>
          </a:bodyPr>
          <a:lstStyle/>
          <a:p>
            <a:r>
              <a:rPr lang="en-US" sz="1200" i="0">
                <a:solidFill>
                  <a:schemeClr val="tx1"/>
                </a:solidFill>
              </a:rPr>
              <a:t>Air</a:t>
            </a:r>
          </a:p>
        </p:txBody>
      </p:sp>
      <p:sp>
        <p:nvSpPr>
          <p:cNvPr id="929824" name="Text Box 516"/>
          <p:cNvSpPr txBox="1">
            <a:spLocks noChangeArrowheads="1"/>
          </p:cNvSpPr>
          <p:nvPr/>
        </p:nvSpPr>
        <p:spPr bwMode="auto">
          <a:xfrm>
            <a:off x="5683250" y="1465263"/>
            <a:ext cx="1146175" cy="274637"/>
          </a:xfrm>
          <a:prstGeom prst="rect">
            <a:avLst/>
          </a:prstGeom>
          <a:noFill/>
          <a:ln w="9525">
            <a:noFill/>
            <a:miter lim="800000"/>
            <a:headEnd/>
            <a:tailEnd/>
          </a:ln>
        </p:spPr>
        <p:txBody>
          <a:bodyPr wrap="none">
            <a:spAutoFit/>
          </a:bodyPr>
          <a:lstStyle/>
          <a:p>
            <a:r>
              <a:rPr lang="en-US" sz="1200" i="0">
                <a:solidFill>
                  <a:schemeClr val="tx1"/>
                </a:solidFill>
              </a:rPr>
              <a:t>Cooling Water</a:t>
            </a:r>
          </a:p>
        </p:txBody>
      </p:sp>
      <p:sp>
        <p:nvSpPr>
          <p:cNvPr id="929825" name="Text Box 518"/>
          <p:cNvSpPr txBox="1">
            <a:spLocks noChangeArrowheads="1"/>
          </p:cNvSpPr>
          <p:nvPr/>
        </p:nvSpPr>
        <p:spPr bwMode="auto">
          <a:xfrm>
            <a:off x="6249988" y="4191000"/>
            <a:ext cx="989012" cy="457200"/>
          </a:xfrm>
          <a:prstGeom prst="rect">
            <a:avLst/>
          </a:prstGeom>
          <a:noFill/>
          <a:ln w="9525">
            <a:noFill/>
            <a:miter lim="800000"/>
            <a:headEnd/>
            <a:tailEnd/>
          </a:ln>
        </p:spPr>
        <p:txBody>
          <a:bodyPr>
            <a:spAutoFit/>
          </a:bodyPr>
          <a:lstStyle/>
          <a:p>
            <a:r>
              <a:rPr lang="en-US" sz="1200" i="0">
                <a:solidFill>
                  <a:schemeClr val="tx1"/>
                </a:solidFill>
              </a:rPr>
              <a:t>CO</a:t>
            </a:r>
            <a:r>
              <a:rPr lang="en-US" sz="1200" i="0" baseline="-25000">
                <a:solidFill>
                  <a:schemeClr val="tx1"/>
                </a:solidFill>
              </a:rPr>
              <a:t>2</a:t>
            </a:r>
          </a:p>
          <a:p>
            <a:r>
              <a:rPr lang="en-US" sz="1200" i="0">
                <a:solidFill>
                  <a:schemeClr val="tx1"/>
                </a:solidFill>
              </a:rPr>
              <a:t>2200 psig</a:t>
            </a:r>
          </a:p>
        </p:txBody>
      </p:sp>
      <p:sp>
        <p:nvSpPr>
          <p:cNvPr id="929826" name="Text Box 519"/>
          <p:cNvSpPr txBox="1">
            <a:spLocks noChangeArrowheads="1"/>
          </p:cNvSpPr>
          <p:nvPr/>
        </p:nvSpPr>
        <p:spPr bwMode="auto">
          <a:xfrm>
            <a:off x="1600200" y="3381375"/>
            <a:ext cx="1230313" cy="274638"/>
          </a:xfrm>
          <a:prstGeom prst="rect">
            <a:avLst/>
          </a:prstGeom>
          <a:noFill/>
          <a:ln w="9525">
            <a:noFill/>
            <a:miter lim="800000"/>
            <a:headEnd/>
            <a:tailEnd/>
          </a:ln>
        </p:spPr>
        <p:txBody>
          <a:bodyPr wrap="none">
            <a:spAutoFit/>
          </a:bodyPr>
          <a:lstStyle/>
          <a:p>
            <a:r>
              <a:rPr lang="en-US" sz="1200" i="0">
                <a:solidFill>
                  <a:schemeClr val="tx1"/>
                </a:solidFill>
              </a:rPr>
              <a:t>Reboiler Steam</a:t>
            </a:r>
          </a:p>
        </p:txBody>
      </p:sp>
      <p:sp>
        <p:nvSpPr>
          <p:cNvPr id="929827" name="Text Box 520"/>
          <p:cNvSpPr txBox="1">
            <a:spLocks noChangeArrowheads="1"/>
          </p:cNvSpPr>
          <p:nvPr/>
        </p:nvSpPr>
        <p:spPr bwMode="auto">
          <a:xfrm>
            <a:off x="1319213" y="3738563"/>
            <a:ext cx="1500187" cy="274637"/>
          </a:xfrm>
          <a:prstGeom prst="rect">
            <a:avLst/>
          </a:prstGeom>
          <a:noFill/>
          <a:ln w="9525">
            <a:noFill/>
            <a:miter lim="800000"/>
            <a:headEnd/>
            <a:tailEnd/>
          </a:ln>
        </p:spPr>
        <p:txBody>
          <a:bodyPr wrap="none">
            <a:spAutoFit/>
          </a:bodyPr>
          <a:lstStyle/>
          <a:p>
            <a:r>
              <a:rPr lang="en-US" sz="1200" i="0">
                <a:solidFill>
                  <a:schemeClr val="tx1"/>
                </a:solidFill>
              </a:rPr>
              <a:t>Condensate Return</a:t>
            </a:r>
          </a:p>
        </p:txBody>
      </p:sp>
      <p:sp>
        <p:nvSpPr>
          <p:cNvPr id="51" name="Rectangle 5"/>
          <p:cNvSpPr>
            <a:spLocks noChangeArrowheads="1"/>
          </p:cNvSpPr>
          <p:nvPr/>
        </p:nvSpPr>
        <p:spPr bwMode="auto">
          <a:xfrm>
            <a:off x="1584325" y="1119188"/>
            <a:ext cx="5978525" cy="338137"/>
          </a:xfrm>
          <a:prstGeom prst="rect">
            <a:avLst/>
          </a:prstGeom>
          <a:noFill/>
          <a:ln w="9525">
            <a:noFill/>
            <a:miter lim="800000"/>
            <a:headEnd/>
            <a:tailEnd/>
          </a:ln>
          <a:effectLst/>
        </p:spPr>
        <p:txBody>
          <a:bodyPr wrap="none">
            <a:spAutoFit/>
          </a:bodyPr>
          <a:lstStyle/>
          <a:p>
            <a:pPr>
              <a:defRPr/>
            </a:pPr>
            <a:r>
              <a:rPr lang="en-US" sz="1600" b="1" dirty="0">
                <a:solidFill>
                  <a:schemeClr val="tx2">
                    <a:lumMod val="75000"/>
                    <a:lumOff val="25000"/>
                  </a:schemeClr>
                </a:solidFill>
                <a:latin typeface="Times New Roman" pitchFamily="18" charset="0"/>
              </a:rPr>
              <a:t>Green Blocks Indicate Unit Operations Added for CO</a:t>
            </a:r>
            <a:r>
              <a:rPr lang="en-US" sz="1600" b="1" baseline="-25000" dirty="0">
                <a:solidFill>
                  <a:schemeClr val="tx2">
                    <a:lumMod val="75000"/>
                    <a:lumOff val="25000"/>
                  </a:schemeClr>
                </a:solidFill>
                <a:latin typeface="Times New Roman" pitchFamily="18" charset="0"/>
              </a:rPr>
              <a:t>2</a:t>
            </a:r>
            <a:r>
              <a:rPr lang="en-US" sz="1600" b="1" dirty="0">
                <a:solidFill>
                  <a:schemeClr val="tx2">
                    <a:lumMod val="75000"/>
                    <a:lumOff val="25000"/>
                  </a:schemeClr>
                </a:solidFill>
                <a:latin typeface="Times New Roman" pitchFamily="18" charset="0"/>
              </a:rPr>
              <a:t> Capture Case</a:t>
            </a:r>
          </a:p>
        </p:txBody>
      </p:sp>
      <p:sp>
        <p:nvSpPr>
          <p:cNvPr id="929829" name="Rectangle 2"/>
          <p:cNvSpPr>
            <a:spLocks noChangeArrowheads="1"/>
          </p:cNvSpPr>
          <p:nvPr/>
        </p:nvSpPr>
        <p:spPr bwMode="auto">
          <a:xfrm>
            <a:off x="706438" y="355600"/>
            <a:ext cx="7635875" cy="628650"/>
          </a:xfrm>
          <a:prstGeom prst="rect">
            <a:avLst/>
          </a:prstGeom>
          <a:noFill/>
          <a:ln w="12700">
            <a:noFill/>
            <a:miter lim="800000"/>
            <a:headEnd/>
            <a:tailEnd/>
          </a:ln>
        </p:spPr>
        <p:txBody>
          <a:bodyPr lIns="75927" tIns="38889" rIns="75927" bIns="38889" anchor="ctr"/>
          <a:lstStyle/>
          <a:p>
            <a:pPr algn="ctr"/>
            <a:r>
              <a:rPr lang="en-US" sz="3000" b="1" i="0"/>
              <a:t>SOA Technology</a:t>
            </a:r>
            <a:r>
              <a:rPr lang="en-US" sz="2800" b="1" i="0"/>
              <a:t/>
            </a:r>
            <a:br>
              <a:rPr lang="en-US" sz="2800" b="1" i="0"/>
            </a:br>
            <a:r>
              <a:rPr lang="en-US" sz="2400"/>
              <a:t>Natural Gas Combined Cycle</a:t>
            </a:r>
          </a:p>
        </p:txBody>
      </p:sp>
      <p:sp>
        <p:nvSpPr>
          <p:cNvPr id="447967" name="AutoShape 479"/>
          <p:cNvSpPr>
            <a:spLocks noChangeArrowheads="1"/>
          </p:cNvSpPr>
          <p:nvPr/>
        </p:nvSpPr>
        <p:spPr bwMode="auto">
          <a:xfrm>
            <a:off x="5795963" y="1920875"/>
            <a:ext cx="909637" cy="735013"/>
          </a:xfrm>
          <a:prstGeom prst="roundRect">
            <a:avLst>
              <a:gd name="adj" fmla="val 0"/>
            </a:avLst>
          </a:prstGeom>
          <a:gradFill rotWithShape="0">
            <a:gsLst>
              <a:gs pos="0">
                <a:srgbClr val="B5CB85"/>
              </a:gs>
              <a:gs pos="50000">
                <a:schemeClr val="bg1"/>
              </a:gs>
              <a:gs pos="100000">
                <a:srgbClr val="B5CB85"/>
              </a:gs>
            </a:gsLst>
            <a:lin ang="5400000" scaled="1"/>
          </a:gradFill>
          <a:ln w="9525">
            <a:solidFill>
              <a:schemeClr val="tx1"/>
            </a:solidFill>
            <a:round/>
            <a:headEnd/>
            <a:tailEnd/>
          </a:ln>
          <a:effectLst/>
        </p:spPr>
        <p:txBody>
          <a:bodyPr wrap="none" anchor="ctr"/>
          <a:lstStyle/>
          <a:p>
            <a:pPr>
              <a:defRPr/>
            </a:pPr>
            <a:endParaRPr lang="en-US" dirty="0"/>
          </a:p>
        </p:txBody>
      </p:sp>
      <p:sp>
        <p:nvSpPr>
          <p:cNvPr id="929831" name="Text Box 512"/>
          <p:cNvSpPr txBox="1">
            <a:spLocks noChangeArrowheads="1"/>
          </p:cNvSpPr>
          <p:nvPr/>
        </p:nvSpPr>
        <p:spPr bwMode="auto">
          <a:xfrm>
            <a:off x="5830888" y="1919288"/>
            <a:ext cx="849312" cy="739775"/>
          </a:xfrm>
          <a:prstGeom prst="rect">
            <a:avLst/>
          </a:prstGeom>
          <a:noFill/>
          <a:ln w="9525">
            <a:noFill/>
            <a:miter lim="800000"/>
            <a:headEnd/>
            <a:tailEnd/>
          </a:ln>
        </p:spPr>
        <p:txBody>
          <a:bodyPr wrap="none">
            <a:spAutoFit/>
          </a:bodyPr>
          <a:lstStyle/>
          <a:p>
            <a:pPr algn="ctr"/>
            <a:r>
              <a:rPr lang="en-US" sz="1400" b="1" i="0">
                <a:solidFill>
                  <a:schemeClr val="tx1"/>
                </a:solidFill>
              </a:rPr>
              <a:t>Direct </a:t>
            </a:r>
          </a:p>
          <a:p>
            <a:pPr algn="ctr"/>
            <a:r>
              <a:rPr lang="en-US" sz="1400" b="1" i="0">
                <a:solidFill>
                  <a:schemeClr val="tx1"/>
                </a:solidFill>
              </a:rPr>
              <a:t>Contact</a:t>
            </a:r>
          </a:p>
          <a:p>
            <a:pPr algn="ctr"/>
            <a:r>
              <a:rPr lang="en-US" sz="1400" b="1" i="0">
                <a:solidFill>
                  <a:schemeClr val="tx1"/>
                </a:solidFill>
              </a:rPr>
              <a:t>Cooler</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53998"/>
          </a:xfrm>
        </p:spPr>
        <p:txBody>
          <a:bodyPr/>
          <a:lstStyle/>
          <a:p>
            <a:r>
              <a:rPr lang="en-US" dirty="0" smtClean="0"/>
              <a:t>Plant Efficiency, Montana Site</a:t>
            </a:r>
            <a:endParaRPr lang="en-US" dirty="0"/>
          </a:p>
        </p:txBody>
      </p:sp>
      <p:pic>
        <p:nvPicPr>
          <p:cNvPr id="1036289" name="Picture 1"/>
          <p:cNvPicPr>
            <a:picLocks noGrp="1" noChangeAspect="1" noChangeArrowheads="1"/>
          </p:cNvPicPr>
          <p:nvPr>
            <p:ph idx="1"/>
          </p:nvPr>
        </p:nvPicPr>
        <p:blipFill>
          <a:blip r:embed="rId3" cstate="print"/>
          <a:srcRect/>
          <a:stretch>
            <a:fillRect/>
          </a:stretch>
        </p:blipFill>
        <p:spPr bwMode="auto">
          <a:xfrm>
            <a:off x="679670" y="752475"/>
            <a:ext cx="7467159" cy="54165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53998"/>
          </a:xfrm>
        </p:spPr>
        <p:txBody>
          <a:bodyPr/>
          <a:lstStyle/>
          <a:p>
            <a:r>
              <a:rPr lang="en-US" dirty="0" smtClean="0"/>
              <a:t>Plant Efficiency, North Dakota Site</a:t>
            </a:r>
            <a:endParaRPr lang="en-US" dirty="0"/>
          </a:p>
        </p:txBody>
      </p:sp>
      <p:pic>
        <p:nvPicPr>
          <p:cNvPr id="1043458" name="Picture 2"/>
          <p:cNvPicPr>
            <a:picLocks noGrp="1" noChangeAspect="1" noChangeArrowheads="1"/>
          </p:cNvPicPr>
          <p:nvPr>
            <p:ph idx="1"/>
          </p:nvPr>
        </p:nvPicPr>
        <p:blipFill>
          <a:blip r:embed="rId3" cstate="print"/>
          <a:srcRect/>
          <a:stretch>
            <a:fillRect/>
          </a:stretch>
        </p:blipFill>
        <p:spPr bwMode="auto">
          <a:xfrm>
            <a:off x="679670" y="752475"/>
            <a:ext cx="7467159" cy="54165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road3"/>
          <p:cNvPicPr>
            <a:picLocks noChangeAspect="1" noChangeArrowheads="1"/>
          </p:cNvPicPr>
          <p:nvPr/>
        </p:nvPicPr>
        <p:blipFill>
          <a:blip r:embed="rId3" cstate="print"/>
          <a:srcRect/>
          <a:stretch>
            <a:fillRect/>
          </a:stretch>
        </p:blipFill>
        <p:spPr bwMode="auto">
          <a:xfrm>
            <a:off x="4384675" y="1905000"/>
            <a:ext cx="4384675" cy="4429125"/>
          </a:xfrm>
          <a:prstGeom prst="rect">
            <a:avLst/>
          </a:prstGeom>
          <a:noFill/>
          <a:ln w="9525">
            <a:noFill/>
            <a:miter lim="800000"/>
            <a:headEnd/>
            <a:tailEnd/>
          </a:ln>
        </p:spPr>
      </p:pic>
      <p:sp>
        <p:nvSpPr>
          <p:cNvPr id="31746" name="Rectangle 2"/>
          <p:cNvSpPr>
            <a:spLocks noGrp="1" noChangeArrowheads="1"/>
          </p:cNvSpPr>
          <p:nvPr>
            <p:ph type="title"/>
          </p:nvPr>
        </p:nvSpPr>
        <p:spPr>
          <a:xfrm>
            <a:off x="457200" y="246063"/>
            <a:ext cx="8229600" cy="549275"/>
          </a:xfrm>
        </p:spPr>
        <p:txBody>
          <a:bodyPr/>
          <a:lstStyle/>
          <a:p>
            <a:pPr eaLnBrk="1" hangingPunct="1"/>
            <a:r>
              <a:rPr lang="en-US" smtClean="0"/>
              <a:t>Project Objectives</a:t>
            </a:r>
          </a:p>
        </p:txBody>
      </p:sp>
      <p:sp>
        <p:nvSpPr>
          <p:cNvPr id="25602" name="Rectangle 3"/>
          <p:cNvSpPr>
            <a:spLocks noGrp="1" noChangeArrowheads="1"/>
          </p:cNvSpPr>
          <p:nvPr>
            <p:ph idx="1"/>
          </p:nvPr>
        </p:nvSpPr>
        <p:spPr>
          <a:xfrm>
            <a:off x="457200" y="933450"/>
            <a:ext cx="8458200" cy="5257800"/>
          </a:xfrm>
        </p:spPr>
        <p:txBody>
          <a:bodyPr/>
          <a:lstStyle/>
          <a:p>
            <a:pPr marL="342900" lvl="1" indent="-342900" eaLnBrk="1" hangingPunct="1">
              <a:buFontTx/>
              <a:buChar char="•"/>
              <a:defRPr/>
            </a:pPr>
            <a:r>
              <a:rPr lang="en-US" sz="2000" b="1" dirty="0" smtClean="0"/>
              <a:t>Primary Goal - </a:t>
            </a:r>
            <a:r>
              <a:rPr lang="en-US" sz="2000" dirty="0" smtClean="0"/>
              <a:t>Complete a comprehensive systems study that estimates performance and cost of state-of-the-art fossil-based electric generating technologies utilizing low-rank coals (PRB and lignite) as well as natural gas at western U.S. ambient conditions equipped with and without carbon capture and sequestration (CCS)</a:t>
            </a:r>
          </a:p>
          <a:p>
            <a:pPr eaLnBrk="1" hangingPunct="1">
              <a:defRPr/>
            </a:pPr>
            <a:endParaRPr lang="en-US" sz="2000" dirty="0" smtClean="0"/>
          </a:p>
          <a:p>
            <a:pPr eaLnBrk="1" hangingPunct="1">
              <a:defRPr/>
            </a:pPr>
            <a:r>
              <a:rPr lang="en-US" sz="2000" dirty="0" smtClean="0"/>
              <a:t>Project Objectives</a:t>
            </a:r>
          </a:p>
          <a:p>
            <a:pPr lvl="1" eaLnBrk="1" hangingPunct="1">
              <a:defRPr/>
            </a:pPr>
            <a:r>
              <a:rPr lang="en-US" sz="2000" dirty="0" smtClean="0"/>
              <a:t>Complete cost and performance estimates for fossil-based electric generating technologies with and without CCS</a:t>
            </a:r>
          </a:p>
          <a:p>
            <a:pPr lvl="2" eaLnBrk="1" hangingPunct="1">
              <a:defRPr/>
            </a:pPr>
            <a:r>
              <a:rPr lang="en-US" sz="1600" dirty="0" smtClean="0"/>
              <a:t>Oxygen-blown IGCC</a:t>
            </a:r>
          </a:p>
          <a:p>
            <a:pPr lvl="2" eaLnBrk="1" hangingPunct="1">
              <a:defRPr/>
            </a:pPr>
            <a:r>
              <a:rPr lang="en-US" sz="1600" dirty="0" smtClean="0"/>
              <a:t>PC and CFBC</a:t>
            </a:r>
          </a:p>
          <a:p>
            <a:pPr lvl="2" eaLnBrk="1" hangingPunct="1">
              <a:defRPr/>
            </a:pPr>
            <a:r>
              <a:rPr lang="en-US" sz="1600" dirty="0" smtClean="0"/>
              <a:t>NGCC</a:t>
            </a:r>
          </a:p>
          <a:p>
            <a:pPr lvl="1" eaLnBrk="1" hangingPunct="1">
              <a:defRPr/>
            </a:pPr>
            <a:r>
              <a:rPr lang="en-US" sz="2000" dirty="0" smtClean="0"/>
              <a:t>Create baseline of present state-of-the-art such that benefits of advanced technologies can be quantified</a:t>
            </a:r>
          </a:p>
          <a:p>
            <a:pPr eaLnBrk="1" hangingPunct="1">
              <a:defRPr/>
            </a:pPr>
            <a:endParaRPr lang="en-US" sz="2000" dirty="0" smtClean="0"/>
          </a:p>
          <a:p>
            <a:pPr eaLnBrk="1" hangingPunct="1">
              <a:defRPr/>
            </a:pPr>
            <a:endParaRPr lang="en-US" sz="2000" i="1" dirty="0" smtClean="0">
              <a:effectLst>
                <a:outerShdw blurRad="38100" dist="38100" dir="2700000" algn="tl">
                  <a:srgbClr val="000000">
                    <a:alpha val="43137"/>
                  </a:srgbClr>
                </a:outerShdw>
              </a:effectLst>
            </a:endParaRPr>
          </a:p>
          <a:p>
            <a:pPr eaLnBrk="1" hangingPunct="1">
              <a:defRPr/>
            </a:pPr>
            <a:endParaRPr lang="en-US" sz="1200" i="1" dirty="0" smtClean="0"/>
          </a:p>
          <a:p>
            <a:pPr eaLnBrk="1" hangingPunct="1">
              <a:defRPr/>
            </a:pPr>
            <a:endParaRPr lang="en-US" sz="1200" i="1" dirty="0" smtClean="0"/>
          </a:p>
          <a:p>
            <a:pPr eaLnBrk="1" hangingPunct="1">
              <a:defRPr/>
            </a:pPr>
            <a:endParaRPr lang="en-US" sz="1200" i="1" dirty="0" smtClean="0"/>
          </a:p>
          <a:p>
            <a:pPr eaLnBrk="1" hangingPunct="1">
              <a:buFontTx/>
              <a:buNone/>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Cost, Montana Site</a:t>
            </a:r>
            <a:endParaRPr lang="en-US" dirty="0"/>
          </a:p>
        </p:txBody>
      </p:sp>
      <p:pic>
        <p:nvPicPr>
          <p:cNvPr id="1035265" name="Picture 1"/>
          <p:cNvPicPr>
            <a:picLocks noGrp="1" noChangeAspect="1" noChangeArrowheads="1"/>
          </p:cNvPicPr>
          <p:nvPr>
            <p:ph idx="1"/>
          </p:nvPr>
        </p:nvPicPr>
        <p:blipFill>
          <a:blip r:embed="rId3" cstate="print"/>
          <a:srcRect/>
          <a:stretch>
            <a:fillRect/>
          </a:stretch>
        </p:blipFill>
        <p:spPr bwMode="auto">
          <a:xfrm>
            <a:off x="763588" y="704349"/>
            <a:ext cx="7488237" cy="543184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Cost, North Dakota Site</a:t>
            </a:r>
            <a:endParaRPr lang="en-US" dirty="0"/>
          </a:p>
        </p:txBody>
      </p:sp>
      <p:pic>
        <p:nvPicPr>
          <p:cNvPr id="1044482" name="Picture 2"/>
          <p:cNvPicPr>
            <a:picLocks noGrp="1" noChangeAspect="1" noChangeArrowheads="1"/>
          </p:cNvPicPr>
          <p:nvPr>
            <p:ph idx="1"/>
          </p:nvPr>
        </p:nvPicPr>
        <p:blipFill>
          <a:blip r:embed="rId3" cstate="print"/>
          <a:srcRect/>
          <a:stretch>
            <a:fillRect/>
          </a:stretch>
        </p:blipFill>
        <p:spPr bwMode="auto">
          <a:xfrm>
            <a:off x="764278" y="704850"/>
            <a:ext cx="7486856" cy="543083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Electricity, Montana Site</a:t>
            </a:r>
            <a:endParaRPr lang="en-US" dirty="0"/>
          </a:p>
        </p:txBody>
      </p:sp>
      <p:pic>
        <p:nvPicPr>
          <p:cNvPr id="1034241" name="Picture 1"/>
          <p:cNvPicPr>
            <a:picLocks noGrp="1" noChangeAspect="1" noChangeArrowheads="1"/>
          </p:cNvPicPr>
          <p:nvPr>
            <p:ph idx="1"/>
          </p:nvPr>
        </p:nvPicPr>
        <p:blipFill>
          <a:blip r:embed="rId3" cstate="print"/>
          <a:srcRect/>
          <a:stretch>
            <a:fillRect/>
          </a:stretch>
        </p:blipFill>
        <p:spPr bwMode="auto">
          <a:xfrm>
            <a:off x="777875" y="760437"/>
            <a:ext cx="7434263" cy="539268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Electricity, North Dakota Site</a:t>
            </a:r>
            <a:endParaRPr lang="en-US" dirty="0"/>
          </a:p>
        </p:txBody>
      </p:sp>
      <p:pic>
        <p:nvPicPr>
          <p:cNvPr id="1038338" name="Picture 2"/>
          <p:cNvPicPr>
            <a:picLocks noGrp="1" noChangeAspect="1" noChangeArrowheads="1"/>
          </p:cNvPicPr>
          <p:nvPr>
            <p:ph idx="1"/>
          </p:nvPr>
        </p:nvPicPr>
        <p:blipFill>
          <a:blip r:embed="rId2" cstate="print"/>
          <a:srcRect/>
          <a:stretch>
            <a:fillRect/>
          </a:stretch>
        </p:blipFill>
        <p:spPr bwMode="auto">
          <a:xfrm>
            <a:off x="777875" y="760437"/>
            <a:ext cx="7434263" cy="539268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body" idx="1"/>
          </p:nvPr>
        </p:nvSpPr>
        <p:spPr>
          <a:xfrm>
            <a:off x="352425" y="1798638"/>
            <a:ext cx="8339138" cy="2943225"/>
          </a:xfrm>
        </p:spPr>
        <p:txBody>
          <a:bodyPr/>
          <a:lstStyle/>
          <a:p>
            <a:pPr algn="ctr" eaLnBrk="1" hangingPunct="1">
              <a:lnSpc>
                <a:spcPct val="90000"/>
              </a:lnSpc>
              <a:buFont typeface="Symbol" pitchFamily="18" charset="2"/>
              <a:buNone/>
            </a:pPr>
            <a:r>
              <a:rPr lang="en-US" sz="3200" dirty="0" smtClean="0">
                <a:solidFill>
                  <a:schemeClr val="tx2"/>
                </a:solidFill>
              </a:rPr>
              <a:t>Environmental Performance Comparison</a:t>
            </a:r>
          </a:p>
          <a:p>
            <a:pPr algn="ctr" eaLnBrk="1" hangingPunct="1">
              <a:lnSpc>
                <a:spcPct val="90000"/>
              </a:lnSpc>
              <a:buFont typeface="Symbol" pitchFamily="18" charset="2"/>
              <a:buNone/>
            </a:pPr>
            <a:endParaRPr lang="en-US" sz="4000" i="1" dirty="0" smtClean="0">
              <a:solidFill>
                <a:schemeClr val="tx2"/>
              </a:solidFill>
            </a:endParaRPr>
          </a:p>
          <a:p>
            <a:pPr algn="ctr" eaLnBrk="1" hangingPunct="1">
              <a:lnSpc>
                <a:spcPct val="90000"/>
              </a:lnSpc>
              <a:buFont typeface="Symbol" pitchFamily="18" charset="2"/>
              <a:buNone/>
            </a:pPr>
            <a:r>
              <a:rPr lang="en-US" sz="2800" i="1" dirty="0" smtClean="0">
                <a:solidFill>
                  <a:schemeClr val="tx2"/>
                </a:solidFill>
              </a:rPr>
              <a:t>IGCC, PC, CFB, and NGCC</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smtClean="0"/>
              <a:t>Criteria Pollutant Emissions, Montana Site</a:t>
            </a:r>
          </a:p>
        </p:txBody>
      </p:sp>
      <p:pic>
        <p:nvPicPr>
          <p:cNvPr id="1045507" name="Picture 3"/>
          <p:cNvPicPr>
            <a:picLocks noChangeAspect="1" noChangeArrowheads="1"/>
          </p:cNvPicPr>
          <p:nvPr/>
        </p:nvPicPr>
        <p:blipFill>
          <a:blip r:embed="rId3"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57200" y="182563"/>
            <a:ext cx="8229600" cy="553998"/>
          </a:xfrm>
        </p:spPr>
        <p:txBody>
          <a:bodyPr/>
          <a:lstStyle/>
          <a:p>
            <a:pPr eaLnBrk="1" hangingPunct="1"/>
            <a:r>
              <a:rPr lang="en-US" dirty="0" smtClean="0"/>
              <a:t>Criteria Pollutant Emissions, ND Site</a:t>
            </a:r>
          </a:p>
        </p:txBody>
      </p:sp>
      <p:pic>
        <p:nvPicPr>
          <p:cNvPr id="1046530" name="Picture 2"/>
          <p:cNvPicPr>
            <a:picLocks noChangeAspect="1" noChangeArrowheads="1"/>
          </p:cNvPicPr>
          <p:nvPr/>
        </p:nvPicPr>
        <p:blipFill>
          <a:blip r:embed="rId2"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CO</a:t>
            </a:r>
            <a:r>
              <a:rPr lang="en-US" baseline="-25000" dirty="0" smtClean="0"/>
              <a:t>2</a:t>
            </a:r>
            <a:r>
              <a:rPr lang="en-US" dirty="0" smtClean="0"/>
              <a:t> Emissions, Montana Site</a:t>
            </a:r>
          </a:p>
        </p:txBody>
      </p:sp>
      <p:pic>
        <p:nvPicPr>
          <p:cNvPr id="1047554" name="Picture 2"/>
          <p:cNvPicPr>
            <a:picLocks noChangeAspect="1" noChangeArrowheads="1"/>
          </p:cNvPicPr>
          <p:nvPr/>
        </p:nvPicPr>
        <p:blipFill>
          <a:blip r:embed="rId3"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CO</a:t>
            </a:r>
            <a:r>
              <a:rPr lang="en-US" baseline="-25000" dirty="0" smtClean="0"/>
              <a:t>2</a:t>
            </a:r>
            <a:r>
              <a:rPr lang="en-US" dirty="0" smtClean="0"/>
              <a:t> Emissions, North Dakota Site</a:t>
            </a:r>
          </a:p>
        </p:txBody>
      </p:sp>
      <p:pic>
        <p:nvPicPr>
          <p:cNvPr id="1048578" name="Picture 2"/>
          <p:cNvPicPr>
            <a:picLocks noChangeAspect="1" noChangeArrowheads="1"/>
          </p:cNvPicPr>
          <p:nvPr/>
        </p:nvPicPr>
        <p:blipFill>
          <a:blip r:embed="rId2"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ChangeArrowheads="1"/>
          </p:cNvSpPr>
          <p:nvPr/>
        </p:nvSpPr>
        <p:spPr bwMode="auto">
          <a:xfrm>
            <a:off x="3429000" y="2819400"/>
            <a:ext cx="2419350" cy="585788"/>
          </a:xfrm>
          <a:prstGeom prst="rect">
            <a:avLst/>
          </a:prstGeom>
          <a:noFill/>
          <a:ln w="9525">
            <a:noFill/>
            <a:miter lim="800000"/>
            <a:headEnd/>
            <a:tailEnd/>
          </a:ln>
        </p:spPr>
        <p:txBody>
          <a:bodyPr wrap="none">
            <a:spAutoFit/>
          </a:bodyPr>
          <a:lstStyle/>
          <a:p>
            <a:pPr>
              <a:lnSpc>
                <a:spcPct val="90000"/>
              </a:lnSpc>
              <a:spcBef>
                <a:spcPct val="20000"/>
              </a:spcBef>
              <a:buClr>
                <a:srgbClr val="000099"/>
              </a:buClr>
              <a:buSzPct val="90000"/>
              <a:buFont typeface="Symbol" pitchFamily="18" charset="2"/>
              <a:buNone/>
            </a:pPr>
            <a:r>
              <a:rPr lang="en-US" sz="3600" b="1">
                <a:solidFill>
                  <a:schemeClr val="tx2"/>
                </a:solidFill>
                <a:latin typeface="Arial" charset="0"/>
              </a:rPr>
              <a:t>Highlights</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46063"/>
            <a:ext cx="8229600" cy="923925"/>
          </a:xfrm>
          <a:prstGeom prst="rect">
            <a:avLst/>
          </a:prstGeom>
          <a:noFill/>
          <a:ln w="9525">
            <a:noFill/>
            <a:miter lim="800000"/>
            <a:headEnd/>
            <a:tailEnd/>
          </a:ln>
          <a:effectLst/>
        </p:spPr>
        <p:txBody>
          <a:bodyPr>
            <a:spAutoFit/>
          </a:bodyPr>
          <a:lstStyle/>
          <a:p>
            <a:pPr algn="ctr">
              <a:defRPr/>
            </a:pPr>
            <a:r>
              <a:rPr lang="en-US" sz="3000" b="1" i="0" kern="0" dirty="0">
                <a:latin typeface="+mj-lt"/>
                <a:ea typeface="+mj-ea"/>
                <a:cs typeface="+mj-cs"/>
              </a:rPr>
              <a:t>Project Overview</a:t>
            </a:r>
            <a:br>
              <a:rPr lang="en-US" sz="3000" b="1" i="0" kern="0" dirty="0">
                <a:latin typeface="+mj-lt"/>
                <a:ea typeface="+mj-ea"/>
                <a:cs typeface="+mj-cs"/>
              </a:rPr>
            </a:br>
            <a:r>
              <a:rPr lang="en-US" sz="2400" kern="0" dirty="0">
                <a:latin typeface="+mj-lt"/>
                <a:ea typeface="+mj-ea"/>
                <a:cs typeface="+mj-cs"/>
              </a:rPr>
              <a:t>Study Matrix</a:t>
            </a:r>
          </a:p>
        </p:txBody>
      </p:sp>
      <p:graphicFrame>
        <p:nvGraphicFramePr>
          <p:cNvPr id="826767" name="Group 399"/>
          <p:cNvGraphicFramePr>
            <a:graphicFrameLocks noGrp="1"/>
          </p:cNvGraphicFramePr>
          <p:nvPr/>
        </p:nvGraphicFramePr>
        <p:xfrm>
          <a:off x="744538" y="1357313"/>
          <a:ext cx="7639133" cy="4511040"/>
        </p:xfrm>
        <a:graphic>
          <a:graphicData uri="http://schemas.openxmlformats.org/drawingml/2006/table">
            <a:tbl>
              <a:tblPr/>
              <a:tblGrid>
                <a:gridCol w="561390"/>
                <a:gridCol w="1235743"/>
                <a:gridCol w="566738"/>
                <a:gridCol w="1027112"/>
                <a:gridCol w="566738"/>
                <a:gridCol w="566737"/>
                <a:gridCol w="2216150"/>
                <a:gridCol w="898525"/>
              </a:tblGrid>
              <a:tr h="606425">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Plant</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ST Cond.</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(psig/°F/°F)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GT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Gasifier/</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Boiler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PRB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NDL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Acid Gas Removal/</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CO</a:t>
                      </a:r>
                      <a:r>
                        <a:rPr kumimoji="0" lang="en-US" sz="1000" b="1" i="0" u="none" strike="noStrike" cap="none" normalizeH="0" baseline="-25000" dirty="0" smtClean="0">
                          <a:ln>
                            <a:noFill/>
                          </a:ln>
                          <a:solidFill>
                            <a:schemeClr val="bg1"/>
                          </a:solidFill>
                          <a:effectLst/>
                          <a:latin typeface="Arial" charset="0"/>
                        </a:rPr>
                        <a:t>2</a:t>
                      </a:r>
                      <a:r>
                        <a:rPr kumimoji="0" lang="en-US" sz="1000" b="1" i="0" u="none" strike="noStrike" cap="none" normalizeH="0" baseline="0" dirty="0" smtClean="0">
                          <a:ln>
                            <a:noFill/>
                          </a:ln>
                          <a:solidFill>
                            <a:schemeClr val="bg1"/>
                          </a:solidFill>
                          <a:effectLst/>
                          <a:latin typeface="Arial" charset="0"/>
                        </a:rPr>
                        <a:t> Separation / Sulfur Recovery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CO</a:t>
                      </a:r>
                      <a:r>
                        <a:rPr kumimoji="0" lang="en-US" sz="1000" b="1" i="0" u="none" strike="noStrike" cap="none" normalizeH="0" baseline="-25000" dirty="0" smtClean="0">
                          <a:ln>
                            <a:noFill/>
                          </a:ln>
                          <a:solidFill>
                            <a:schemeClr val="bg1"/>
                          </a:solidFill>
                          <a:effectLst/>
                          <a:latin typeface="Arial" charset="0"/>
                        </a:rPr>
                        <a:t>2</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Capture</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Target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0">
                <a:tc rowSpan="8">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IGCC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8">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1800/1050/1050 (non-CO</a:t>
                      </a:r>
                      <a:r>
                        <a:rPr kumimoji="0" lang="en-US" sz="1000" b="1" i="0" u="none" strike="noStrike" cap="none" normalizeH="0" baseline="-25000" dirty="0" smtClean="0">
                          <a:ln>
                            <a:noFill/>
                          </a:ln>
                          <a:solidFill>
                            <a:schemeClr val="tx1"/>
                          </a:solidFill>
                          <a:effectLst/>
                          <a:latin typeface="Arial" charset="0"/>
                        </a:rPr>
                        <a:t>2</a:t>
                      </a:r>
                      <a:r>
                        <a:rPr kumimoji="0" lang="en-US" sz="1000" b="1" i="0" u="none" strike="noStrike" cap="none" normalizeH="0" baseline="0" dirty="0" smtClean="0">
                          <a:ln>
                            <a:noFill/>
                          </a:ln>
                          <a:solidFill>
                            <a:schemeClr val="tx1"/>
                          </a:solidFill>
                          <a:effectLst/>
                          <a:latin typeface="Arial" charset="0"/>
                        </a:rPr>
                        <a:t> capture cases)</a:t>
                      </a:r>
                    </a:p>
                    <a:p>
                      <a:pPr marL="0" marR="0" lvl="0" indent="0" algn="ctr" defTabSz="758825"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1800/1000/1000</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a:t>
                      </a:r>
                      <a:r>
                        <a:rPr kumimoji="0" lang="en-US" sz="1000" b="1" i="0" u="none" strike="noStrike" cap="none" normalizeH="0" baseline="-25000" dirty="0" smtClean="0">
                          <a:ln>
                            <a:noFill/>
                          </a:ln>
                          <a:solidFill>
                            <a:schemeClr val="tx1"/>
                          </a:solidFill>
                          <a:effectLst/>
                          <a:latin typeface="Arial" charset="0"/>
                        </a:rPr>
                        <a:t>2</a:t>
                      </a:r>
                      <a:r>
                        <a:rPr kumimoji="0" lang="en-US" sz="1000" b="1" i="0" u="none" strike="noStrike" cap="none" normalizeH="0" baseline="0" dirty="0" smtClean="0">
                          <a:ln>
                            <a:noFill/>
                          </a:ln>
                          <a:solidFill>
                            <a:schemeClr val="tx1"/>
                          </a:solidFill>
                          <a:effectLst/>
                          <a:latin typeface="Arial" charset="0"/>
                        </a:rPr>
                        <a:t> capture cases)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8">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 Class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CoP</a:t>
                      </a:r>
                    </a:p>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E-Gas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MDEA/ -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Selexol / Selexol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TRIG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Sulfinol-M / -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Selexol / Selexol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83%</a:t>
                      </a:r>
                      <a:endParaRPr kumimoji="0" lang="en-US" sz="1000" b="1" i="0" u="none" strike="noStrike" cap="none" normalizeH="0" baseline="3000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Shell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Sulfinol-M / -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Selexol / Selexol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Siemens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Sulfinol-M / -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Selexol / Selexol / Claus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rowSpan="4">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3500/1100/1100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Supercritical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SDA / -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SDA / Econamine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4000/1200/1200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Ultra-Supercritical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SDA / -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SDA / Econamine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CFBC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3500/1100/1100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Supercritical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In-Bed Limestone / -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In-Bed Limestone / Econamine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NGCC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2400/1050/1050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 Class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HRSG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lvl="0" indent="0" algn="ctr" defTabSz="758825"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 / Econamine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58825"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CO</a:t>
            </a:r>
            <a:r>
              <a:rPr lang="en-US" baseline="-25000" dirty="0" smtClean="0"/>
              <a:t>2</a:t>
            </a:r>
            <a:r>
              <a:rPr lang="en-US" dirty="0" smtClean="0"/>
              <a:t> Avoided Cost, Montana Site</a:t>
            </a:r>
          </a:p>
        </p:txBody>
      </p:sp>
      <p:pic>
        <p:nvPicPr>
          <p:cNvPr id="1049602" name="Picture 2"/>
          <p:cNvPicPr>
            <a:picLocks noChangeAspect="1" noChangeArrowheads="1"/>
          </p:cNvPicPr>
          <p:nvPr/>
        </p:nvPicPr>
        <p:blipFill>
          <a:blip r:embed="rId3"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CO</a:t>
            </a:r>
            <a:r>
              <a:rPr lang="en-US" baseline="-25000" dirty="0" smtClean="0"/>
              <a:t>2</a:t>
            </a:r>
            <a:r>
              <a:rPr lang="en-US" dirty="0" smtClean="0"/>
              <a:t> Avoided Cost, North Dakota Site</a:t>
            </a:r>
          </a:p>
        </p:txBody>
      </p:sp>
      <p:pic>
        <p:nvPicPr>
          <p:cNvPr id="1039362" name="Picture 2"/>
          <p:cNvPicPr>
            <a:picLocks noChangeAspect="1" noChangeArrowheads="1"/>
          </p:cNvPicPr>
          <p:nvPr/>
        </p:nvPicPr>
        <p:blipFill>
          <a:blip r:embed="rId2" cstate="print"/>
          <a:srcRect/>
          <a:stretch>
            <a:fillRect/>
          </a:stretch>
        </p:blipFill>
        <p:spPr bwMode="auto">
          <a:xfrm>
            <a:off x="777240" y="777240"/>
            <a:ext cx="7440480"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2563"/>
            <a:ext cx="8229600" cy="553998"/>
          </a:xfrm>
        </p:spPr>
        <p:txBody>
          <a:bodyPr/>
          <a:lstStyle/>
          <a:p>
            <a:pPr eaLnBrk="1" hangingPunct="1"/>
            <a:r>
              <a:rPr lang="en-US" dirty="0" smtClean="0"/>
              <a:t>Natural Gas Price Sensitivity, Montana Site</a:t>
            </a:r>
          </a:p>
        </p:txBody>
      </p:sp>
      <p:pic>
        <p:nvPicPr>
          <p:cNvPr id="1051651" name="Picture 3"/>
          <p:cNvPicPr>
            <a:picLocks noChangeAspect="1" noChangeArrowheads="1"/>
          </p:cNvPicPr>
          <p:nvPr/>
        </p:nvPicPr>
        <p:blipFill>
          <a:blip r:embed="rId3"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2563"/>
            <a:ext cx="8229600" cy="553998"/>
          </a:xfrm>
        </p:spPr>
        <p:txBody>
          <a:bodyPr/>
          <a:lstStyle/>
          <a:p>
            <a:pPr eaLnBrk="1" hangingPunct="1"/>
            <a:r>
              <a:rPr lang="en-US" dirty="0" smtClean="0"/>
              <a:t>Natural Gas Price Sensitivity, ND Site</a:t>
            </a:r>
          </a:p>
        </p:txBody>
      </p:sp>
      <p:pic>
        <p:nvPicPr>
          <p:cNvPr id="1051650" name="Picture 2"/>
          <p:cNvPicPr>
            <a:picLocks noChangeAspect="1" noChangeArrowheads="1"/>
          </p:cNvPicPr>
          <p:nvPr/>
        </p:nvPicPr>
        <p:blipFill>
          <a:blip r:embed="rId2"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2563"/>
            <a:ext cx="8229600" cy="553998"/>
          </a:xfrm>
        </p:spPr>
        <p:txBody>
          <a:bodyPr/>
          <a:lstStyle/>
          <a:p>
            <a:pPr eaLnBrk="1" hangingPunct="1"/>
            <a:r>
              <a:rPr lang="en-US" dirty="0" smtClean="0"/>
              <a:t>Capacity Factor Sensitivity, Montana Site</a:t>
            </a:r>
          </a:p>
        </p:txBody>
      </p:sp>
      <p:pic>
        <p:nvPicPr>
          <p:cNvPr id="1052674" name="Picture 2"/>
          <p:cNvPicPr>
            <a:picLocks noChangeAspect="1" noChangeArrowheads="1"/>
          </p:cNvPicPr>
          <p:nvPr/>
        </p:nvPicPr>
        <p:blipFill>
          <a:blip r:embed="rId3"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2563"/>
            <a:ext cx="8229600" cy="553998"/>
          </a:xfrm>
        </p:spPr>
        <p:txBody>
          <a:bodyPr/>
          <a:lstStyle/>
          <a:p>
            <a:pPr eaLnBrk="1" hangingPunct="1"/>
            <a:r>
              <a:rPr lang="en-US" dirty="0" smtClean="0"/>
              <a:t>Capacity Factor Sensitivity, ND Site</a:t>
            </a:r>
          </a:p>
        </p:txBody>
      </p:sp>
      <p:pic>
        <p:nvPicPr>
          <p:cNvPr id="1053698" name="Picture 2"/>
          <p:cNvPicPr>
            <a:picLocks noChangeAspect="1" noChangeArrowheads="1"/>
          </p:cNvPicPr>
          <p:nvPr/>
        </p:nvPicPr>
        <p:blipFill>
          <a:blip r:embed="rId3" cstate="print"/>
          <a:srcRect/>
          <a:stretch>
            <a:fillRect/>
          </a:stretch>
        </p:blipFill>
        <p:spPr bwMode="auto">
          <a:xfrm>
            <a:off x="777240" y="777240"/>
            <a:ext cx="7440481"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2563"/>
            <a:ext cx="8229600" cy="553998"/>
          </a:xfrm>
        </p:spPr>
        <p:txBody>
          <a:bodyPr/>
          <a:lstStyle/>
          <a:p>
            <a:pPr eaLnBrk="1" hangingPunct="1"/>
            <a:r>
              <a:rPr lang="en-US" dirty="0" smtClean="0"/>
              <a:t>Carbon Emission Price Sensitivity, Montana</a:t>
            </a:r>
          </a:p>
        </p:txBody>
      </p:sp>
      <p:pic>
        <p:nvPicPr>
          <p:cNvPr id="1039362" name="Picture 2"/>
          <p:cNvPicPr>
            <a:picLocks noChangeAspect="1" noChangeArrowheads="1"/>
          </p:cNvPicPr>
          <p:nvPr/>
        </p:nvPicPr>
        <p:blipFill>
          <a:blip r:embed="rId3" cstate="print"/>
          <a:srcRect/>
          <a:stretch>
            <a:fillRect/>
          </a:stretch>
        </p:blipFill>
        <p:spPr bwMode="auto">
          <a:xfrm>
            <a:off x="777240" y="777240"/>
            <a:ext cx="7440480"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2563"/>
            <a:ext cx="8229600" cy="553998"/>
          </a:xfrm>
        </p:spPr>
        <p:txBody>
          <a:bodyPr/>
          <a:lstStyle/>
          <a:p>
            <a:pPr eaLnBrk="1" hangingPunct="1"/>
            <a:r>
              <a:rPr lang="en-US" dirty="0" smtClean="0"/>
              <a:t>Carbon Emission Price Sensitivity, ND</a:t>
            </a:r>
          </a:p>
        </p:txBody>
      </p:sp>
      <p:pic>
        <p:nvPicPr>
          <p:cNvPr id="1040386" name="Picture 2"/>
          <p:cNvPicPr>
            <a:picLocks noChangeAspect="1" noChangeArrowheads="1"/>
          </p:cNvPicPr>
          <p:nvPr/>
        </p:nvPicPr>
        <p:blipFill>
          <a:blip r:embed="rId2" cstate="print"/>
          <a:srcRect/>
          <a:stretch>
            <a:fillRect/>
          </a:stretch>
        </p:blipFill>
        <p:spPr bwMode="auto">
          <a:xfrm>
            <a:off x="777240" y="777240"/>
            <a:ext cx="7440480" cy="539496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2563"/>
            <a:ext cx="8229600" cy="553998"/>
          </a:xfrm>
        </p:spPr>
        <p:txBody>
          <a:bodyPr/>
          <a:lstStyle/>
          <a:p>
            <a:pPr eaLnBrk="1" hangingPunct="1"/>
            <a:r>
              <a:rPr lang="en-US" dirty="0" smtClean="0"/>
              <a:t>Tech Parity for Varying CO</a:t>
            </a:r>
            <a:r>
              <a:rPr lang="en-US" sz="2000" dirty="0" smtClean="0"/>
              <a:t>2</a:t>
            </a:r>
            <a:r>
              <a:rPr lang="en-US" dirty="0" smtClean="0"/>
              <a:t> and NG Cost</a:t>
            </a:r>
          </a:p>
        </p:txBody>
      </p:sp>
      <p:pic>
        <p:nvPicPr>
          <p:cNvPr id="1056770" name="Picture 2"/>
          <p:cNvPicPr>
            <a:picLocks noChangeAspect="1" noChangeArrowheads="1"/>
          </p:cNvPicPr>
          <p:nvPr/>
        </p:nvPicPr>
        <p:blipFill>
          <a:blip r:embed="rId3" cstate="print"/>
          <a:srcRect/>
          <a:stretch>
            <a:fillRect/>
          </a:stretch>
        </p:blipFill>
        <p:spPr bwMode="auto">
          <a:xfrm>
            <a:off x="777240" y="777240"/>
            <a:ext cx="7467600" cy="52387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mtClean="0"/>
              <a:t>NETL Viewpoint</a:t>
            </a:r>
          </a:p>
        </p:txBody>
      </p:sp>
      <p:sp>
        <p:nvSpPr>
          <p:cNvPr id="41988" name="Rectangle 3"/>
          <p:cNvSpPr>
            <a:spLocks noGrp="1" noChangeArrowheads="1"/>
          </p:cNvSpPr>
          <p:nvPr>
            <p:ph type="body" idx="1"/>
          </p:nvPr>
        </p:nvSpPr>
        <p:spPr>
          <a:xfrm>
            <a:off x="685800" y="1066800"/>
            <a:ext cx="8077200" cy="5257800"/>
          </a:xfrm>
        </p:spPr>
        <p:txBody>
          <a:bodyPr/>
          <a:lstStyle/>
          <a:p>
            <a:pPr eaLnBrk="1" hangingPunct="1">
              <a:lnSpc>
                <a:spcPct val="80000"/>
              </a:lnSpc>
            </a:pPr>
            <a:r>
              <a:rPr lang="en-US" dirty="0" smtClean="0"/>
              <a:t>Most up-to-date performance and costs available in public literature to date</a:t>
            </a:r>
          </a:p>
          <a:p>
            <a:pPr eaLnBrk="1" hangingPunct="1">
              <a:lnSpc>
                <a:spcPct val="80000"/>
              </a:lnSpc>
            </a:pPr>
            <a:endParaRPr lang="en-US" dirty="0" smtClean="0"/>
          </a:p>
          <a:p>
            <a:pPr eaLnBrk="1" hangingPunct="1">
              <a:lnSpc>
                <a:spcPct val="80000"/>
              </a:lnSpc>
            </a:pPr>
            <a:r>
              <a:rPr lang="en-US" dirty="0" smtClean="0"/>
              <a:t>Establishes baseline performance and cost estimates for current state of technology </a:t>
            </a:r>
          </a:p>
          <a:p>
            <a:pPr eaLnBrk="1" hangingPunct="1">
              <a:lnSpc>
                <a:spcPct val="80000"/>
              </a:lnSpc>
            </a:pPr>
            <a:endParaRPr lang="en-US" dirty="0" smtClean="0"/>
          </a:p>
          <a:p>
            <a:pPr eaLnBrk="1" hangingPunct="1">
              <a:lnSpc>
                <a:spcPct val="80000"/>
              </a:lnSpc>
            </a:pPr>
            <a:r>
              <a:rPr lang="en-US" dirty="0" smtClean="0"/>
              <a:t>Improved efficiencies and reduced costs are required to improve competitiveness of advanced coal-based systems</a:t>
            </a:r>
            <a:r>
              <a:rPr lang="en-US" sz="1800" dirty="0" smtClean="0"/>
              <a:t> </a:t>
            </a:r>
          </a:p>
          <a:p>
            <a:pPr lvl="1" eaLnBrk="1" hangingPunct="1">
              <a:lnSpc>
                <a:spcPct val="80000"/>
              </a:lnSpc>
            </a:pPr>
            <a:r>
              <a:rPr lang="en-US" sz="1700" dirty="0" smtClean="0"/>
              <a:t>In today’s market and regulatory environment </a:t>
            </a:r>
          </a:p>
          <a:p>
            <a:pPr lvl="1" eaLnBrk="1" hangingPunct="1">
              <a:lnSpc>
                <a:spcPct val="80000"/>
              </a:lnSpc>
            </a:pPr>
            <a:r>
              <a:rPr lang="en-US" sz="1700" dirty="0" smtClean="0"/>
              <a:t>Also in a carbon constrained scenario</a:t>
            </a:r>
          </a:p>
          <a:p>
            <a:pPr lvl="1" eaLnBrk="1" hangingPunct="1">
              <a:lnSpc>
                <a:spcPct val="80000"/>
              </a:lnSpc>
            </a:pPr>
            <a:endParaRPr lang="en-US" sz="1300" dirty="0" smtClean="0"/>
          </a:p>
          <a:p>
            <a:pPr eaLnBrk="1" hangingPunct="1">
              <a:lnSpc>
                <a:spcPct val="80000"/>
              </a:lnSpc>
            </a:pPr>
            <a:r>
              <a:rPr lang="en-US" dirty="0" smtClean="0"/>
              <a:t>Fossil Energy RD&amp;D aimed at improving performance and cost of clean coal power systems including development of new approaches to capture and sequester greenhouse gases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185738"/>
            <a:ext cx="8229600" cy="923925"/>
          </a:xfrm>
        </p:spPr>
        <p:txBody>
          <a:bodyPr/>
          <a:lstStyle/>
          <a:p>
            <a:pPr eaLnBrk="1" hangingPunct="1"/>
            <a:r>
              <a:rPr lang="en-US" smtClean="0"/>
              <a:t>Design Basis</a:t>
            </a:r>
            <a:br>
              <a:rPr lang="en-US" smtClean="0"/>
            </a:br>
            <a:r>
              <a:rPr lang="en-US" sz="2400" b="0" i="1" smtClean="0"/>
              <a:t>Coal Types</a:t>
            </a:r>
          </a:p>
        </p:txBody>
      </p:sp>
      <p:graphicFrame>
        <p:nvGraphicFramePr>
          <p:cNvPr id="828615" name="Group 199"/>
          <p:cNvGraphicFramePr>
            <a:graphicFrameLocks noGrp="1"/>
          </p:cNvGraphicFramePr>
          <p:nvPr>
            <p:ph sz="half" idx="2"/>
          </p:nvPr>
        </p:nvGraphicFramePr>
        <p:xfrm>
          <a:off x="1165225" y="1111250"/>
          <a:ext cx="6569075" cy="5059680"/>
        </p:xfrm>
        <a:graphic>
          <a:graphicData uri="http://schemas.openxmlformats.org/drawingml/2006/table">
            <a:tbl>
              <a:tblPr/>
              <a:tblGrid>
                <a:gridCol w="3005138"/>
                <a:gridCol w="1925637"/>
                <a:gridCol w="1638300"/>
              </a:tblGrid>
              <a:tr h="36230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As-Received Ultimate Analysis (weight %)</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334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cap="flat">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Rosebud PRB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ND Lignite</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Moisture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25.77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36.08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Carbon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50.07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39.55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Hydrogen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3.38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2.74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Nitrogen</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0.71</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Chlorine</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0.01</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Sulfur</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0.73</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Ash</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8.19</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9.86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Oxygen (by difference)</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11.14</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HHV (Btu/lb)</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8,564</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6,617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443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As-Fed Moisture Content (weight %)</a:t>
                      </a:r>
                    </a:p>
                  </a:txBody>
                  <a:tcPr anchor="ctr" horzOverflow="overflow">
                    <a:lnL cap="flat">
                      <a:noFill/>
                    </a:lnL>
                    <a:lnR cap="flat">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Slurry Gasifier, PC, CFBC</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N/A</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Transport Gasifier</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18%</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Dry Feed Gasifier</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ChangeArrowheads="1"/>
          </p:cNvSpPr>
          <p:nvPr>
            <p:ph type="title" idx="4294967295"/>
          </p:nvPr>
        </p:nvSpPr>
        <p:spPr>
          <a:xfrm>
            <a:off x="303213" y="182563"/>
            <a:ext cx="8534400" cy="554037"/>
          </a:xfrm>
        </p:spPr>
        <p:txBody>
          <a:bodyPr/>
          <a:lstStyle/>
          <a:p>
            <a:pPr eaLnBrk="1" hangingPunct="1"/>
            <a:r>
              <a:rPr lang="en-US" smtClean="0"/>
              <a:t>Key Findings</a:t>
            </a:r>
            <a:endParaRPr lang="en-US" sz="2600" b="0" i="1" smtClean="0"/>
          </a:p>
        </p:txBody>
      </p:sp>
      <p:sp>
        <p:nvSpPr>
          <p:cNvPr id="4" name="Content Placeholder 2"/>
          <p:cNvSpPr txBox="1">
            <a:spLocks/>
          </p:cNvSpPr>
          <p:nvPr/>
        </p:nvSpPr>
        <p:spPr>
          <a:xfrm>
            <a:off x="187325" y="736599"/>
            <a:ext cx="8759825" cy="4560957"/>
          </a:xfrm>
          <a:prstGeom prst="rect">
            <a:avLst/>
          </a:prstGeom>
        </p:spPr>
        <p:txBody>
          <a:bodyPr/>
          <a:lstStyle/>
          <a:p>
            <a:pPr marL="342900" indent="-342900">
              <a:spcBef>
                <a:spcPct val="20000"/>
              </a:spcBef>
              <a:spcAft>
                <a:spcPts val="600"/>
              </a:spcAft>
              <a:buFontTx/>
              <a:buChar char="•"/>
              <a:defRPr/>
            </a:pPr>
            <a:r>
              <a:rPr lang="en-US" sz="2400" b="1" i="0" kern="0" dirty="0">
                <a:solidFill>
                  <a:schemeClr val="tx1"/>
                </a:solidFill>
                <a:latin typeface="+mn-lt"/>
                <a:cs typeface="+mn-cs"/>
              </a:rPr>
              <a:t>Utilizing western coals close to their source of origin (e.g., high elevation, limited water availability) can result in technology selection factors very different than the same plant at an alternate location, i.e., one size does not fit </a:t>
            </a:r>
            <a:r>
              <a:rPr lang="en-US" sz="2400" b="1" i="0" kern="0" dirty="0" smtClean="0">
                <a:solidFill>
                  <a:schemeClr val="tx1"/>
                </a:solidFill>
                <a:latin typeface="+mn-lt"/>
                <a:cs typeface="+mn-cs"/>
              </a:rPr>
              <a:t>all</a:t>
            </a:r>
            <a:endParaRPr lang="en-US" sz="2400" b="1" i="0" kern="0" dirty="0">
              <a:solidFill>
                <a:schemeClr val="tx1"/>
              </a:solidFill>
              <a:latin typeface="+mn-lt"/>
              <a:cs typeface="+mn-cs"/>
            </a:endParaRPr>
          </a:p>
          <a:p>
            <a:pPr marL="342900" indent="-342900">
              <a:spcBef>
                <a:spcPct val="20000"/>
              </a:spcBef>
              <a:spcAft>
                <a:spcPts val="600"/>
              </a:spcAft>
              <a:buFontTx/>
              <a:buChar char="•"/>
              <a:defRPr/>
            </a:pPr>
            <a:r>
              <a:rPr lang="en-US" sz="2400" b="1" i="0" kern="0" dirty="0">
                <a:solidFill>
                  <a:schemeClr val="tx1"/>
                </a:solidFill>
                <a:latin typeface="+mn-lt"/>
                <a:cs typeface="+mn-cs"/>
              </a:rPr>
              <a:t>Even with low rank coals, IGCC technologies take less of an efficiency hit when adding CCS compared to combustion </a:t>
            </a:r>
            <a:r>
              <a:rPr lang="en-US" sz="2400" b="1" i="0" kern="0" dirty="0" smtClean="0">
                <a:solidFill>
                  <a:schemeClr val="tx1"/>
                </a:solidFill>
                <a:latin typeface="+mn-lt"/>
                <a:cs typeface="+mn-cs"/>
              </a:rPr>
              <a:t>technologies</a:t>
            </a:r>
            <a:endParaRPr lang="en-US" sz="2400" b="1" i="0" kern="0" dirty="0">
              <a:solidFill>
                <a:schemeClr val="tx1"/>
              </a:solidFill>
              <a:latin typeface="+mn-lt"/>
              <a:cs typeface="+mn-cs"/>
            </a:endParaRPr>
          </a:p>
          <a:p>
            <a:pPr marL="342900" indent="-342900">
              <a:spcBef>
                <a:spcPct val="20000"/>
              </a:spcBef>
              <a:spcAft>
                <a:spcPts val="600"/>
              </a:spcAft>
              <a:buFontTx/>
              <a:buChar char="•"/>
              <a:defRPr/>
            </a:pPr>
            <a:r>
              <a:rPr lang="en-US" sz="2400" b="1" i="0" kern="0" dirty="0">
                <a:solidFill>
                  <a:schemeClr val="tx1"/>
                </a:solidFill>
                <a:latin typeface="+mn-lt"/>
                <a:cs typeface="+mn-cs"/>
              </a:rPr>
              <a:t>Using </a:t>
            </a:r>
            <a:r>
              <a:rPr lang="en-US" sz="2400" b="1" i="0" kern="0" dirty="0" smtClean="0">
                <a:solidFill>
                  <a:schemeClr val="tx1"/>
                </a:solidFill>
                <a:latin typeface="+mn-lt"/>
                <a:cs typeface="+mn-cs"/>
              </a:rPr>
              <a:t>COE </a:t>
            </a:r>
            <a:r>
              <a:rPr lang="en-US" sz="2400" b="1" i="0" kern="0" dirty="0">
                <a:solidFill>
                  <a:schemeClr val="tx1"/>
                </a:solidFill>
                <a:latin typeface="+mn-lt"/>
                <a:cs typeface="+mn-cs"/>
              </a:rPr>
              <a:t>as the metric for comparison, there is no clear advantage for either IGCC or combustion plants fueled by low rank coal equipped with </a:t>
            </a:r>
            <a:r>
              <a:rPr lang="en-US" sz="2400" b="1" i="0" kern="0" dirty="0" smtClean="0">
                <a:solidFill>
                  <a:schemeClr val="tx1"/>
                </a:solidFill>
                <a:latin typeface="+mn-lt"/>
                <a:cs typeface="+mn-cs"/>
              </a:rPr>
              <a:t>CCS</a:t>
            </a:r>
            <a:endParaRPr lang="en-US" sz="2400" b="1" i="0" kern="0" dirty="0">
              <a:solidFill>
                <a:schemeClr val="tx1"/>
              </a:solidFill>
              <a:latin typeface="+mn-lt"/>
              <a:cs typeface="+mn-cs"/>
            </a:endParaRPr>
          </a:p>
          <a:p>
            <a:pPr marL="342900" indent="-342900">
              <a:spcBef>
                <a:spcPct val="20000"/>
              </a:spcBef>
              <a:buFontTx/>
              <a:buChar char="•"/>
              <a:defRPr/>
            </a:pPr>
            <a:endParaRPr lang="en-US" sz="2400" b="1" i="0" kern="0" dirty="0">
              <a:solidFill>
                <a:schemeClr val="tx1"/>
              </a:solidFill>
              <a:latin typeface="+mn-lt"/>
              <a:cs typeface="+mn-cs"/>
            </a:endParaRPr>
          </a:p>
          <a:p>
            <a:pPr marL="342900" indent="-342900">
              <a:spcBef>
                <a:spcPct val="20000"/>
              </a:spcBef>
              <a:buFontTx/>
              <a:buChar char="•"/>
              <a:defRPr/>
            </a:pPr>
            <a:endParaRPr lang="en-US" sz="2400" b="1" i="0" kern="0" dirty="0">
              <a:solidFill>
                <a:schemeClr val="tx1"/>
              </a:solidFill>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1" name="Rectangle 2"/>
          <p:cNvSpPr>
            <a:spLocks noGrp="1" noChangeArrowheads="1"/>
          </p:cNvSpPr>
          <p:nvPr>
            <p:ph type="title"/>
          </p:nvPr>
        </p:nvSpPr>
        <p:spPr/>
        <p:txBody>
          <a:bodyPr/>
          <a:lstStyle/>
          <a:p>
            <a:pPr eaLnBrk="1" hangingPunct="1"/>
            <a:r>
              <a:rPr lang="en-US" smtClean="0"/>
              <a:t>Overall Accomplishments</a:t>
            </a:r>
          </a:p>
        </p:txBody>
      </p:sp>
      <p:sp>
        <p:nvSpPr>
          <p:cNvPr id="4" name="Rectangle 3"/>
          <p:cNvSpPr txBox="1">
            <a:spLocks noChangeArrowheads="1"/>
          </p:cNvSpPr>
          <p:nvPr/>
        </p:nvSpPr>
        <p:spPr bwMode="auto">
          <a:xfrm>
            <a:off x="104775" y="1316038"/>
            <a:ext cx="8934450" cy="4343400"/>
          </a:xfrm>
          <a:prstGeom prst="rect">
            <a:avLst/>
          </a:prstGeom>
          <a:noFill/>
          <a:ln w="9525">
            <a:noFill/>
            <a:miter lim="800000"/>
            <a:headEnd/>
            <a:tailEnd/>
          </a:ln>
          <a:effectLst/>
        </p:spPr>
        <p:txBody>
          <a:bodyPr/>
          <a:lstStyle/>
          <a:p>
            <a:pPr marL="342900" indent="-342900">
              <a:spcBef>
                <a:spcPts val="1200"/>
              </a:spcBef>
              <a:spcAft>
                <a:spcPts val="600"/>
              </a:spcAft>
              <a:buFontTx/>
              <a:buChar char="•"/>
              <a:defRPr/>
            </a:pPr>
            <a:r>
              <a:rPr lang="en-US" sz="2400" b="1" i="0" kern="0" dirty="0">
                <a:solidFill>
                  <a:schemeClr val="tx1"/>
                </a:solidFill>
                <a:latin typeface="+mn-lt"/>
                <a:cs typeface="+mn-cs"/>
              </a:rPr>
              <a:t>Twenty-eight </a:t>
            </a:r>
            <a:r>
              <a:rPr lang="en-US" sz="2400" b="1" i="0" kern="0" dirty="0" smtClean="0">
                <a:solidFill>
                  <a:schemeClr val="tx1"/>
                </a:solidFill>
                <a:latin typeface="+mn-lt"/>
                <a:cs typeface="+mn-cs"/>
              </a:rPr>
              <a:t>techno-economic </a:t>
            </a:r>
            <a:r>
              <a:rPr lang="en-US" sz="2400" b="1" i="0" kern="0" dirty="0">
                <a:solidFill>
                  <a:schemeClr val="tx1"/>
                </a:solidFill>
                <a:latin typeface="+mn-lt"/>
                <a:cs typeface="+mn-cs"/>
              </a:rPr>
              <a:t>systems analyses </a:t>
            </a:r>
            <a:r>
              <a:rPr lang="en-US" sz="2400" b="1" i="0" kern="0" dirty="0" smtClean="0">
                <a:solidFill>
                  <a:schemeClr val="tx1"/>
                </a:solidFill>
                <a:latin typeface="+mn-lt"/>
                <a:cs typeface="+mn-cs"/>
              </a:rPr>
              <a:t>completed</a:t>
            </a:r>
            <a:endParaRPr lang="en-US" sz="2400" b="1" i="0" kern="0" dirty="0">
              <a:solidFill>
                <a:schemeClr val="tx1"/>
              </a:solidFill>
              <a:latin typeface="+mn-lt"/>
              <a:cs typeface="+mn-cs"/>
            </a:endParaRPr>
          </a:p>
          <a:p>
            <a:pPr marL="342900" indent="-342900">
              <a:spcBef>
                <a:spcPts val="1200"/>
              </a:spcBef>
              <a:spcAft>
                <a:spcPts val="600"/>
              </a:spcAft>
              <a:buFontTx/>
              <a:buChar char="•"/>
              <a:defRPr/>
            </a:pPr>
            <a:r>
              <a:rPr lang="en-US" sz="2400" b="1" i="0" kern="0" dirty="0">
                <a:solidFill>
                  <a:schemeClr val="tx1"/>
                </a:solidFill>
                <a:latin typeface="+mn-lt"/>
                <a:cs typeface="+mn-cs"/>
              </a:rPr>
              <a:t>Three additional technologies (CFBC, TRIG and Siemens) added to NETL </a:t>
            </a:r>
            <a:r>
              <a:rPr lang="en-US" sz="2400" b="1" i="0" kern="0" dirty="0" smtClean="0">
                <a:solidFill>
                  <a:schemeClr val="tx1"/>
                </a:solidFill>
                <a:latin typeface="+mn-lt"/>
                <a:cs typeface="+mn-cs"/>
              </a:rPr>
              <a:t>OPPA </a:t>
            </a:r>
            <a:r>
              <a:rPr lang="en-US" sz="2400" b="1" i="0" kern="0" dirty="0">
                <a:solidFill>
                  <a:schemeClr val="tx1"/>
                </a:solidFill>
                <a:latin typeface="+mn-lt"/>
                <a:cs typeface="+mn-cs"/>
              </a:rPr>
              <a:t>modeling </a:t>
            </a:r>
            <a:r>
              <a:rPr lang="en-US" sz="2400" b="1" i="0" kern="0" dirty="0" smtClean="0">
                <a:solidFill>
                  <a:schemeClr val="tx1"/>
                </a:solidFill>
                <a:latin typeface="+mn-lt"/>
                <a:cs typeface="+mn-cs"/>
              </a:rPr>
              <a:t>library</a:t>
            </a:r>
            <a:endParaRPr lang="en-US" sz="2400" b="1" i="0" kern="0" dirty="0">
              <a:solidFill>
                <a:schemeClr val="tx1"/>
              </a:solidFill>
              <a:latin typeface="+mn-lt"/>
              <a:cs typeface="+mn-cs"/>
            </a:endParaRPr>
          </a:p>
          <a:p>
            <a:pPr marL="342900" indent="-342900">
              <a:spcBef>
                <a:spcPts val="1200"/>
              </a:spcBef>
              <a:spcAft>
                <a:spcPts val="600"/>
              </a:spcAft>
              <a:buFontTx/>
              <a:buChar char="•"/>
              <a:defRPr/>
            </a:pPr>
            <a:r>
              <a:rPr lang="en-US" sz="2400" b="1" i="0" kern="0" dirty="0">
                <a:solidFill>
                  <a:schemeClr val="tx1"/>
                </a:solidFill>
                <a:latin typeface="+mn-lt"/>
                <a:cs typeface="+mn-cs"/>
              </a:rPr>
              <a:t>First public study with results directly applicable to western coal states, fills a previous </a:t>
            </a:r>
            <a:r>
              <a:rPr lang="en-US" sz="2400" b="1" i="0" kern="0" dirty="0" smtClean="0">
                <a:solidFill>
                  <a:schemeClr val="tx1"/>
                </a:solidFill>
                <a:latin typeface="+mn-lt"/>
                <a:cs typeface="+mn-cs"/>
              </a:rPr>
              <a:t>void</a:t>
            </a:r>
            <a:endParaRPr lang="en-US" sz="2400" b="1" i="0" kern="0" dirty="0">
              <a:solidFill>
                <a:schemeClr val="tx1"/>
              </a:solidFill>
              <a:latin typeface="+mn-lt"/>
              <a:cs typeface="+mn-cs"/>
            </a:endParaRPr>
          </a:p>
          <a:p>
            <a:pPr marL="342900" indent="-342900">
              <a:spcBef>
                <a:spcPts val="1200"/>
              </a:spcBef>
              <a:spcAft>
                <a:spcPts val="600"/>
              </a:spcAft>
              <a:buFontTx/>
              <a:buChar char="•"/>
              <a:defRPr/>
            </a:pPr>
            <a:r>
              <a:rPr lang="en-US" sz="2400" b="1" i="0" kern="0" dirty="0">
                <a:solidFill>
                  <a:schemeClr val="tx1"/>
                </a:solidFill>
                <a:latin typeface="+mn-lt"/>
                <a:cs typeface="+mn-cs"/>
              </a:rPr>
              <a:t>Significantly improved </a:t>
            </a:r>
            <a:r>
              <a:rPr lang="en-US" sz="2400" b="1" i="0" kern="0" dirty="0" smtClean="0">
                <a:solidFill>
                  <a:schemeClr val="tx1"/>
                </a:solidFill>
                <a:latin typeface="+mn-lt"/>
                <a:cs typeface="+mn-cs"/>
              </a:rPr>
              <a:t>OPPA/vendor </a:t>
            </a:r>
            <a:r>
              <a:rPr lang="en-US" sz="2400" b="1" i="0" kern="0" dirty="0">
                <a:solidFill>
                  <a:schemeClr val="tx1"/>
                </a:solidFill>
                <a:latin typeface="+mn-lt"/>
                <a:cs typeface="+mn-cs"/>
              </a:rPr>
              <a:t>relationships that are expected to provide added credibility to these studies as well as provide future opportunities for collaborative work</a:t>
            </a:r>
          </a:p>
          <a:p>
            <a:pPr marL="742950" lvl="1" indent="-285750">
              <a:spcBef>
                <a:spcPts val="1200"/>
              </a:spcBef>
              <a:spcAft>
                <a:spcPts val="600"/>
              </a:spcAft>
              <a:defRPr/>
            </a:pPr>
            <a:endParaRPr lang="en-US" sz="2400" i="0" kern="0" dirty="0">
              <a:solidFill>
                <a:schemeClr val="tx1"/>
              </a:solidFill>
              <a:latin typeface="+mn-lt"/>
            </a:endParaRPr>
          </a:p>
          <a:p>
            <a:pPr marL="742950" lvl="1" indent="-285750">
              <a:spcBef>
                <a:spcPts val="1200"/>
              </a:spcBef>
              <a:spcAft>
                <a:spcPts val="600"/>
              </a:spcAft>
              <a:buFontTx/>
              <a:buChar char="•"/>
              <a:defRPr/>
            </a:pPr>
            <a:endParaRPr lang="en-US" sz="2400" i="0" kern="0" dirty="0">
              <a:solidFill>
                <a:schemeClr val="tx1"/>
              </a:solidFill>
              <a:latin typeface="+mn-lt"/>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89" name="Rectangle 2"/>
          <p:cNvSpPr>
            <a:spLocks noGrp="1" noChangeArrowheads="1"/>
          </p:cNvSpPr>
          <p:nvPr>
            <p:ph type="title"/>
          </p:nvPr>
        </p:nvSpPr>
        <p:spPr/>
        <p:txBody>
          <a:bodyPr/>
          <a:lstStyle/>
          <a:p>
            <a:pPr eaLnBrk="1" hangingPunct="1"/>
            <a:r>
              <a:rPr lang="en-US" smtClean="0"/>
              <a:t>Lessons Learned</a:t>
            </a:r>
          </a:p>
        </p:txBody>
      </p:sp>
      <p:sp>
        <p:nvSpPr>
          <p:cNvPr id="959490" name="Rectangle 3"/>
          <p:cNvSpPr>
            <a:spLocks noGrp="1" noChangeArrowheads="1"/>
          </p:cNvSpPr>
          <p:nvPr>
            <p:ph type="body" idx="1"/>
          </p:nvPr>
        </p:nvSpPr>
        <p:spPr>
          <a:xfrm>
            <a:off x="342900" y="1201737"/>
            <a:ext cx="8448675" cy="4771679"/>
          </a:xfrm>
        </p:spPr>
        <p:txBody>
          <a:bodyPr/>
          <a:lstStyle/>
          <a:p>
            <a:pPr eaLnBrk="1" hangingPunct="1">
              <a:lnSpc>
                <a:spcPct val="80000"/>
              </a:lnSpc>
            </a:pPr>
            <a:r>
              <a:rPr lang="en-US" dirty="0" smtClean="0"/>
              <a:t>Do not initially rule out technologies that intuitively seem non-competitive, e.g., slurry fed IGCC with PRB </a:t>
            </a:r>
          </a:p>
          <a:p>
            <a:pPr lvl="1" eaLnBrk="1" hangingPunct="1">
              <a:lnSpc>
                <a:spcPct val="80000"/>
              </a:lnSpc>
            </a:pPr>
            <a:r>
              <a:rPr lang="en-US" dirty="0" smtClean="0"/>
              <a:t>Introduction of water (slurry + coal moisture) into the </a:t>
            </a:r>
            <a:r>
              <a:rPr lang="en-US" dirty="0" err="1" smtClean="0"/>
              <a:t>gasifier</a:t>
            </a:r>
            <a:r>
              <a:rPr lang="en-US" dirty="0" smtClean="0"/>
              <a:t> appears preferable to introduction of MP steam upstream of the WGS reactors</a:t>
            </a:r>
          </a:p>
          <a:p>
            <a:pPr eaLnBrk="1" hangingPunct="1">
              <a:lnSpc>
                <a:spcPct val="80000"/>
              </a:lnSpc>
            </a:pPr>
            <a:endParaRPr lang="en-US" sz="1400" dirty="0" smtClean="0"/>
          </a:p>
          <a:p>
            <a:pPr eaLnBrk="1" hangingPunct="1">
              <a:lnSpc>
                <a:spcPct val="80000"/>
              </a:lnSpc>
            </a:pPr>
            <a:r>
              <a:rPr lang="en-US" dirty="0" smtClean="0"/>
              <a:t>Substantial vendor involvement adds significant technical credibility with the trade-off of uncertain and likely schedule delays</a:t>
            </a:r>
          </a:p>
          <a:p>
            <a:pPr eaLnBrk="1" hangingPunct="1">
              <a:lnSpc>
                <a:spcPct val="80000"/>
              </a:lnSpc>
            </a:pPr>
            <a:endParaRPr lang="en-US" sz="1400" dirty="0" smtClean="0"/>
          </a:p>
          <a:p>
            <a:pPr eaLnBrk="1" hangingPunct="1">
              <a:lnSpc>
                <a:spcPct val="80000"/>
              </a:lnSpc>
            </a:pPr>
            <a:r>
              <a:rPr lang="en-US" dirty="0" smtClean="0"/>
              <a:t>Learning associated with the execution of multiple “atypical” systems studies can result in unanticipated additional iterations of systems engineering</a:t>
            </a:r>
          </a:p>
          <a:p>
            <a:pPr lvl="1" eaLnBrk="1" hangingPunct="1">
              <a:lnSpc>
                <a:spcPct val="80000"/>
              </a:lnSpc>
            </a:pPr>
            <a:r>
              <a:rPr lang="en-US" dirty="0" smtClean="0"/>
              <a:t>Learning on later cases requires revision to previously completed early cases</a:t>
            </a:r>
          </a:p>
          <a:p>
            <a:pPr eaLnBrk="1" hangingPunct="1">
              <a:lnSpc>
                <a:spcPct val="80000"/>
              </a:lnSpc>
            </a:pPr>
            <a:endParaRPr lang="en-US" dirty="0" smtClean="0"/>
          </a:p>
          <a:p>
            <a:pPr eaLnBrk="1" hangingPunct="1">
              <a:lnSpc>
                <a:spcPct val="80000"/>
              </a:lnSpc>
            </a:pPr>
            <a:endParaRPr lang="en-US" dirty="0" smtClean="0"/>
          </a:p>
          <a:p>
            <a:pPr lvl="1" eaLnBrk="1" hangingPunct="1">
              <a:lnSpc>
                <a:spcPct val="80000"/>
              </a:lnSpc>
              <a:buFontTx/>
              <a:buNone/>
            </a:pPr>
            <a:endParaRPr lang="en-US" dirty="0" smtClean="0"/>
          </a:p>
          <a:p>
            <a:pPr lvl="1" eaLnBrk="1" hangingPunct="1">
              <a:lnSpc>
                <a:spcPct val="80000"/>
              </a:lnSpc>
              <a:buFontTx/>
              <a:buChar char="•"/>
            </a:pPr>
            <a:endParaRPr lang="en-US" dirty="0" smtClean="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body" idx="1"/>
          </p:nvPr>
        </p:nvSpPr>
        <p:spPr>
          <a:xfrm>
            <a:off x="352425" y="1798638"/>
            <a:ext cx="8339138" cy="2943225"/>
          </a:xfrm>
        </p:spPr>
        <p:txBody>
          <a:bodyPr/>
          <a:lstStyle/>
          <a:p>
            <a:pPr algn="ctr" eaLnBrk="1" hangingPunct="1">
              <a:lnSpc>
                <a:spcPct val="90000"/>
              </a:lnSpc>
              <a:buFont typeface="Symbol" pitchFamily="18" charset="2"/>
              <a:buNone/>
            </a:pPr>
            <a:endParaRPr lang="en-US" sz="3600" dirty="0" smtClean="0">
              <a:solidFill>
                <a:schemeClr val="tx2"/>
              </a:solidFill>
            </a:endParaRPr>
          </a:p>
          <a:p>
            <a:pPr algn="ctr" eaLnBrk="1" hangingPunct="1">
              <a:lnSpc>
                <a:spcPct val="90000"/>
              </a:lnSpc>
              <a:buFont typeface="Symbol" pitchFamily="18" charset="2"/>
              <a:buNone/>
            </a:pPr>
            <a:r>
              <a:rPr lang="en-US" sz="3600" dirty="0" smtClean="0">
                <a:solidFill>
                  <a:schemeClr val="tx2"/>
                </a:solidFill>
              </a:rPr>
              <a:t>Backup Slides</a:t>
            </a:r>
          </a:p>
          <a:p>
            <a:pPr algn="ctr" eaLnBrk="1" hangingPunct="1">
              <a:lnSpc>
                <a:spcPct val="90000"/>
              </a:lnSpc>
              <a:buFont typeface="Symbol" pitchFamily="18" charset="2"/>
              <a:buNone/>
            </a:pPr>
            <a:endParaRPr lang="en-US" sz="4000" i="1" dirty="0" smtClean="0">
              <a:solidFill>
                <a:schemeClr val="tx2"/>
              </a:solidFill>
            </a:endParaRPr>
          </a:p>
          <a:p>
            <a:pPr algn="ctr" eaLnBrk="1" hangingPunct="1">
              <a:lnSpc>
                <a:spcPct val="90000"/>
              </a:lnSpc>
              <a:buFont typeface="Symbol" pitchFamily="18" charset="2"/>
              <a:buNone/>
            </a:pPr>
            <a:endParaRPr lang="en-US" sz="3200" i="1" dirty="0" smtClean="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85800" y="152400"/>
            <a:ext cx="7635875" cy="553998"/>
          </a:xfrm>
        </p:spPr>
        <p:txBody>
          <a:bodyPr/>
          <a:lstStyle/>
          <a:p>
            <a:pPr eaLnBrk="1" hangingPunct="1"/>
            <a:r>
              <a:rPr lang="en-US" dirty="0" smtClean="0"/>
              <a:t>IGCC Summary Table</a:t>
            </a:r>
          </a:p>
        </p:txBody>
      </p:sp>
      <p:pic>
        <p:nvPicPr>
          <p:cNvPr id="5" name="Picture 4"/>
          <p:cNvPicPr/>
          <p:nvPr/>
        </p:nvPicPr>
        <p:blipFill>
          <a:blip r:embed="rId2" cstate="print"/>
          <a:srcRect/>
          <a:stretch>
            <a:fillRect/>
          </a:stretch>
        </p:blipFill>
        <p:spPr bwMode="auto">
          <a:xfrm>
            <a:off x="457200" y="660728"/>
            <a:ext cx="8229600" cy="553654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85800" y="152400"/>
            <a:ext cx="7635875" cy="553998"/>
          </a:xfrm>
        </p:spPr>
        <p:txBody>
          <a:bodyPr/>
          <a:lstStyle/>
          <a:p>
            <a:pPr eaLnBrk="1" hangingPunct="1"/>
            <a:r>
              <a:rPr lang="en-US" dirty="0" smtClean="0"/>
              <a:t>Combustion Summary Table</a:t>
            </a:r>
          </a:p>
        </p:txBody>
      </p:sp>
      <p:pic>
        <p:nvPicPr>
          <p:cNvPr id="4" name="Picture 3"/>
          <p:cNvPicPr/>
          <p:nvPr/>
        </p:nvPicPr>
        <p:blipFill>
          <a:blip r:embed="rId2" cstate="print"/>
          <a:srcRect/>
          <a:stretch>
            <a:fillRect/>
          </a:stretch>
        </p:blipFill>
        <p:spPr bwMode="auto">
          <a:xfrm>
            <a:off x="457200" y="942184"/>
            <a:ext cx="8229600" cy="497363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85800" y="152400"/>
            <a:ext cx="7635875" cy="553998"/>
          </a:xfrm>
        </p:spPr>
        <p:txBody>
          <a:bodyPr/>
          <a:lstStyle/>
          <a:p>
            <a:pPr eaLnBrk="1" hangingPunct="1"/>
            <a:r>
              <a:rPr lang="en-US" dirty="0" smtClean="0"/>
              <a:t>NGCC Summary Table</a:t>
            </a:r>
          </a:p>
        </p:txBody>
      </p:sp>
      <p:pic>
        <p:nvPicPr>
          <p:cNvPr id="4" name="Picture 3"/>
          <p:cNvPicPr/>
          <p:nvPr/>
        </p:nvPicPr>
        <p:blipFill>
          <a:blip r:embed="rId2" cstate="print"/>
          <a:srcRect/>
          <a:stretch>
            <a:fillRect/>
          </a:stretch>
        </p:blipFill>
        <p:spPr bwMode="auto">
          <a:xfrm>
            <a:off x="2493846" y="685800"/>
            <a:ext cx="4156307" cy="5486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185738"/>
            <a:ext cx="8229600" cy="1016000"/>
          </a:xfrm>
        </p:spPr>
        <p:txBody>
          <a:bodyPr/>
          <a:lstStyle/>
          <a:p>
            <a:pPr eaLnBrk="1" hangingPunct="1"/>
            <a:r>
              <a:rPr lang="en-US" smtClean="0"/>
              <a:t>Design Basis</a:t>
            </a:r>
            <a:br>
              <a:rPr lang="en-US" smtClean="0"/>
            </a:br>
            <a:r>
              <a:rPr lang="en-US" b="0" i="1" smtClean="0"/>
              <a:t>Ambient Conditions</a:t>
            </a:r>
          </a:p>
        </p:txBody>
      </p:sp>
      <p:graphicFrame>
        <p:nvGraphicFramePr>
          <p:cNvPr id="912551" name="Group 167"/>
          <p:cNvGraphicFramePr>
            <a:graphicFrameLocks noGrp="1"/>
          </p:cNvGraphicFramePr>
          <p:nvPr>
            <p:ph sz="half" idx="2"/>
          </p:nvPr>
        </p:nvGraphicFramePr>
        <p:xfrm>
          <a:off x="633413" y="1217613"/>
          <a:ext cx="7894637" cy="4328160"/>
        </p:xfrm>
        <a:graphic>
          <a:graphicData uri="http://schemas.openxmlformats.org/drawingml/2006/table">
            <a:tbl>
              <a:tblPr/>
              <a:tblGrid>
                <a:gridCol w="4383087"/>
                <a:gridCol w="1755775"/>
                <a:gridCol w="1755775"/>
              </a:tblGrid>
              <a:tr h="2413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anchor="ctr" horzOverflow="overflow">
                    <a:lnL cap="flat">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Rosebud PRB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ND Lignite</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2413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Elevation, m (ft)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1,036 (3,400)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579 (1,900)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Barometric Pressure, MPa, (psia)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0.09 (13.0)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0.10 (13.8)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Design Temperature, Dry Bulb, </a:t>
                      </a:r>
                      <a:r>
                        <a:rPr kumimoji="0" lang="en-US" sz="1800" b="1" i="0" u="none" strike="noStrike" cap="none" normalizeH="0" baseline="30000" dirty="0" smtClean="0">
                          <a:ln>
                            <a:noFill/>
                          </a:ln>
                          <a:solidFill>
                            <a:schemeClr val="tx1"/>
                          </a:solidFill>
                          <a:effectLst/>
                          <a:latin typeface="Arial" charset="0"/>
                          <a:cs typeface="Times New Roman" pitchFamily="18" charset="0"/>
                        </a:rPr>
                        <a:t>o</a:t>
                      </a:r>
                      <a:r>
                        <a:rPr kumimoji="0" lang="en-US" sz="1800" b="1" i="0" u="none" strike="noStrike" cap="none" normalizeH="0" baseline="0" dirty="0" smtClean="0">
                          <a:ln>
                            <a:noFill/>
                          </a:ln>
                          <a:solidFill>
                            <a:schemeClr val="tx1"/>
                          </a:solidFill>
                          <a:effectLst/>
                          <a:latin typeface="Arial" charset="0"/>
                          <a:cs typeface="Times New Roman" pitchFamily="18" charset="0"/>
                        </a:rPr>
                        <a:t>C (</a:t>
                      </a:r>
                      <a:r>
                        <a:rPr kumimoji="0" lang="en-US" sz="1800" b="1" i="0" u="none" strike="noStrike" cap="none" normalizeH="0" baseline="30000" dirty="0" smtClean="0">
                          <a:ln>
                            <a:noFill/>
                          </a:ln>
                          <a:solidFill>
                            <a:schemeClr val="tx1"/>
                          </a:solidFill>
                          <a:effectLst/>
                          <a:latin typeface="Arial" charset="0"/>
                          <a:cs typeface="Times New Roman" pitchFamily="18" charset="0"/>
                        </a:rPr>
                        <a:t>o</a:t>
                      </a:r>
                      <a:r>
                        <a:rPr kumimoji="0" lang="en-US" sz="1800" b="1" i="0" u="none" strike="noStrike" cap="none" normalizeH="0" baseline="0" dirty="0" smtClean="0">
                          <a:ln>
                            <a:noFill/>
                          </a:ln>
                          <a:solidFill>
                            <a:schemeClr val="tx1"/>
                          </a:solidFill>
                          <a:effectLst/>
                          <a:latin typeface="Arial" charset="0"/>
                          <a:cs typeface="Times New Roman" pitchFamily="18" charset="0"/>
                        </a:rPr>
                        <a:t>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5.6 (42)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4.4 (40)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Design Temperature, Wet Bulb, </a:t>
                      </a:r>
                      <a:r>
                        <a:rPr kumimoji="0" lang="en-US" sz="1800" b="1" i="0" u="none" strike="noStrike" cap="none" normalizeH="0" baseline="30000" dirty="0" smtClean="0">
                          <a:ln>
                            <a:noFill/>
                          </a:ln>
                          <a:solidFill>
                            <a:schemeClr val="tx1"/>
                          </a:solidFill>
                          <a:effectLst/>
                          <a:latin typeface="Arial" charset="0"/>
                          <a:cs typeface="Times New Roman" pitchFamily="18" charset="0"/>
                        </a:rPr>
                        <a:t>o</a:t>
                      </a:r>
                      <a:r>
                        <a:rPr kumimoji="0" lang="en-US" sz="1800" b="1" i="0" u="none" strike="noStrike" cap="none" normalizeH="0" baseline="0" dirty="0" smtClean="0">
                          <a:ln>
                            <a:noFill/>
                          </a:ln>
                          <a:solidFill>
                            <a:schemeClr val="tx1"/>
                          </a:solidFill>
                          <a:effectLst/>
                          <a:latin typeface="Arial" charset="0"/>
                          <a:cs typeface="Times New Roman" pitchFamily="18" charset="0"/>
                        </a:rPr>
                        <a:t>C (</a:t>
                      </a:r>
                      <a:r>
                        <a:rPr kumimoji="0" lang="en-US" sz="1800" b="1" i="0" u="none" strike="noStrike" cap="none" normalizeH="0" baseline="30000" dirty="0" smtClean="0">
                          <a:ln>
                            <a:noFill/>
                          </a:ln>
                          <a:solidFill>
                            <a:schemeClr val="tx1"/>
                          </a:solidFill>
                          <a:effectLst/>
                          <a:latin typeface="Arial" charset="0"/>
                          <a:cs typeface="Times New Roman" pitchFamily="18" charset="0"/>
                        </a:rPr>
                        <a:t>o</a:t>
                      </a:r>
                      <a:r>
                        <a:rPr kumimoji="0" lang="en-US" sz="1800" b="1" i="0" u="none" strike="noStrike" cap="none" normalizeH="0" baseline="0" dirty="0" smtClean="0">
                          <a:ln>
                            <a:noFill/>
                          </a:ln>
                          <a:solidFill>
                            <a:schemeClr val="tx1"/>
                          </a:solidFill>
                          <a:effectLst/>
                          <a:latin typeface="Arial" charset="0"/>
                          <a:cs typeface="Times New Roman" pitchFamily="18" charset="0"/>
                        </a:rPr>
                        <a:t>F)</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2.8 (37)</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2.2 (36)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Design Relative Humidity, %</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62</a:t>
                      </a:r>
                    </a:p>
                  </a:txBody>
                  <a:tcPr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Cooling/Make-up Water Source</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5D8E9"/>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Assume limited water availability, 50% condenser cooling load to air cooled condenser, 50% and all auxiliary cooling to wet cooling tower (municipal/ground water mix)</a:t>
                      </a:r>
                    </a:p>
                  </a:txBody>
                  <a:tcPr anchor="ctr"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descr="Coal types and plants"/>
          <p:cNvPicPr>
            <a:picLocks noChangeAspect="1" noChangeArrowheads="1"/>
          </p:cNvPicPr>
          <p:nvPr/>
        </p:nvPicPr>
        <p:blipFill>
          <a:blip r:embed="rId2" cstate="print"/>
          <a:srcRect/>
          <a:stretch>
            <a:fillRect/>
          </a:stretch>
        </p:blipFill>
        <p:spPr bwMode="auto">
          <a:xfrm>
            <a:off x="1195388" y="1160463"/>
            <a:ext cx="6746875" cy="5213350"/>
          </a:xfrm>
          <a:prstGeom prst="rect">
            <a:avLst/>
          </a:prstGeom>
          <a:noFill/>
          <a:ln w="9525">
            <a:noFill/>
            <a:miter lim="800000"/>
            <a:headEnd/>
            <a:tailEnd/>
          </a:ln>
        </p:spPr>
      </p:pic>
      <p:sp>
        <p:nvSpPr>
          <p:cNvPr id="62466" name="Rectangle 2"/>
          <p:cNvSpPr>
            <a:spLocks noGrp="1" noChangeArrowheads="1"/>
          </p:cNvSpPr>
          <p:nvPr>
            <p:ph type="title"/>
          </p:nvPr>
        </p:nvSpPr>
        <p:spPr>
          <a:xfrm>
            <a:off x="457200" y="182563"/>
            <a:ext cx="8229600" cy="923925"/>
          </a:xfrm>
        </p:spPr>
        <p:txBody>
          <a:bodyPr/>
          <a:lstStyle/>
          <a:p>
            <a:pPr eaLnBrk="1" hangingPunct="1"/>
            <a:r>
              <a:rPr lang="en-US" smtClean="0"/>
              <a:t>Design Basis</a:t>
            </a:r>
            <a:br>
              <a:rPr lang="en-US" smtClean="0"/>
            </a:br>
            <a:r>
              <a:rPr lang="en-US" sz="2400" b="0" i="1" smtClean="0"/>
              <a:t>Coal Fields/Power Plants</a:t>
            </a:r>
          </a:p>
        </p:txBody>
      </p:sp>
      <p:pic>
        <p:nvPicPr>
          <p:cNvPr id="62467" name="Picture 7" descr="Coal types crop"/>
          <p:cNvPicPr>
            <a:picLocks noChangeAspect="1" noChangeArrowheads="1"/>
          </p:cNvPicPr>
          <p:nvPr/>
        </p:nvPicPr>
        <p:blipFill>
          <a:blip r:embed="rId3" cstate="print"/>
          <a:srcRect/>
          <a:stretch>
            <a:fillRect/>
          </a:stretch>
        </p:blipFill>
        <p:spPr bwMode="auto">
          <a:xfrm>
            <a:off x="4357688" y="2244725"/>
            <a:ext cx="493712" cy="560388"/>
          </a:xfrm>
          <a:prstGeom prst="rect">
            <a:avLst/>
          </a:prstGeom>
          <a:noFill/>
          <a:ln w="9525">
            <a:noFill/>
            <a:miter lim="800000"/>
            <a:headEnd/>
            <a:tailEnd/>
          </a:ln>
        </p:spPr>
      </p:pic>
      <p:graphicFrame>
        <p:nvGraphicFramePr>
          <p:cNvPr id="910476" name="Group 140"/>
          <p:cNvGraphicFramePr>
            <a:graphicFrameLocks noGrp="1"/>
          </p:cNvGraphicFramePr>
          <p:nvPr>
            <p:ph idx="1"/>
          </p:nvPr>
        </p:nvGraphicFramePr>
        <p:xfrm>
          <a:off x="4826000" y="3311525"/>
          <a:ext cx="3692525" cy="2637981"/>
        </p:xfrm>
        <a:graphic>
          <a:graphicData uri="http://schemas.openxmlformats.org/drawingml/2006/table">
            <a:tbl>
              <a:tblPr/>
              <a:tblGrid>
                <a:gridCol w="696913"/>
                <a:gridCol w="998537"/>
                <a:gridCol w="998538"/>
                <a:gridCol w="998537"/>
              </a:tblGrid>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0" marR="0" marT="27432" marB="27432"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Low  Point</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High Point</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Mean Elevation</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AZ</a:t>
                      </a:r>
                    </a:p>
                  </a:txBody>
                  <a:tcPr marL="0" marR="0" marT="27432" marB="2743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70’</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12,633’</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4,100’</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a:t>
                      </a:r>
                    </a:p>
                  </a:txBody>
                  <a:tcPr marL="0" marR="0" marT="27432" marB="2743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3,315’</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14,440’</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6,800’</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MT</a:t>
                      </a:r>
                    </a:p>
                  </a:txBody>
                  <a:tcPr marL="0" marR="0" marT="27432" marB="2743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1,800’</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12,799’</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3,400’</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ND</a:t>
                      </a:r>
                    </a:p>
                  </a:txBody>
                  <a:tcPr marL="0" marR="0" marT="27432" marB="2743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750’</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3,506’</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1,900’</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NM</a:t>
                      </a:r>
                    </a:p>
                  </a:txBody>
                  <a:tcPr marL="0" marR="0" marT="27432" marB="2743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2,842’</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13,161’</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5,700’</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UT</a:t>
                      </a:r>
                    </a:p>
                  </a:txBody>
                  <a:tcPr marL="0" marR="0" marT="27432" marB="2743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2,000’</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13,528’</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6,100’</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WY</a:t>
                      </a:r>
                    </a:p>
                  </a:txBody>
                  <a:tcPr marL="0" marR="0" marT="27432" marB="2743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5D8E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3,099’</a:t>
                      </a:r>
                    </a:p>
                  </a:txBody>
                  <a:tcPr marL="0" marR="0" marT="27432" marB="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13,804’</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6,700’</a:t>
                      </a:r>
                    </a:p>
                  </a:txBody>
                  <a:tcPr marL="0" marR="0" marT="27432" marB="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910473" name="Text Box 137"/>
          <p:cNvSpPr txBox="1">
            <a:spLocks noChangeArrowheads="1"/>
          </p:cNvSpPr>
          <p:nvPr/>
        </p:nvSpPr>
        <p:spPr bwMode="auto">
          <a:xfrm>
            <a:off x="4983163" y="5983288"/>
            <a:ext cx="3511550" cy="298450"/>
          </a:xfrm>
          <a:prstGeom prst="rect">
            <a:avLst/>
          </a:prstGeom>
          <a:noFill/>
          <a:ln w="9525" algn="ctr">
            <a:noFill/>
            <a:miter lim="800000"/>
            <a:headEnd/>
            <a:tailEnd/>
          </a:ln>
        </p:spPr>
        <p:txBody>
          <a:bodyPr lIns="0" tIns="27432" rIns="0" bIns="27432">
            <a:spAutoFit/>
          </a:bodyPr>
          <a:lstStyle/>
          <a:p>
            <a:pPr marL="342900" indent="-342900" algn="r">
              <a:spcBef>
                <a:spcPct val="50000"/>
              </a:spcBef>
            </a:pPr>
            <a:r>
              <a:rPr lang="en-US" sz="800"/>
              <a:t>Source: </a:t>
            </a:r>
            <a:r>
              <a:rPr lang="sv-SE" sz="800"/>
              <a:t>Carpenter, A. and Provorse, C., </a:t>
            </a:r>
            <a:r>
              <a:rPr lang="en-US" sz="800" b="1"/>
              <a:t>The World Almanac of the USA</a:t>
            </a:r>
            <a:r>
              <a:rPr lang="en-US" sz="800"/>
              <a:t>,</a:t>
            </a:r>
            <a:r>
              <a:rPr lang="sv-SE" sz="800"/>
              <a:t> World Almanac Books, 1996</a:t>
            </a:r>
            <a:endParaRPr lang="en-US" sz="800"/>
          </a:p>
        </p:txBody>
      </p:sp>
      <p:grpSp>
        <p:nvGrpSpPr>
          <p:cNvPr id="2" name="Group 20"/>
          <p:cNvGrpSpPr>
            <a:grpSpLocks/>
          </p:cNvGrpSpPr>
          <p:nvPr/>
        </p:nvGrpSpPr>
        <p:grpSpPr bwMode="auto">
          <a:xfrm>
            <a:off x="3276600" y="1182688"/>
            <a:ext cx="914400" cy="1025525"/>
            <a:chOff x="3276615" y="1182263"/>
            <a:chExt cx="914394" cy="1025567"/>
          </a:xfrm>
        </p:grpSpPr>
        <p:sp>
          <p:nvSpPr>
            <p:cNvPr id="7" name="Rounded Rectangle 6"/>
            <p:cNvSpPr/>
            <p:nvPr/>
          </p:nvSpPr>
          <p:spPr bwMode="auto">
            <a:xfrm>
              <a:off x="3349640" y="1182263"/>
              <a:ext cx="841369" cy="468331"/>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lIns="0" tIns="27432" rIns="0" bIns="27432" anchor="ctr"/>
            <a:lstStyle/>
            <a:p>
              <a:pPr algn="ctr">
                <a:defRPr/>
              </a:pPr>
              <a:r>
                <a:rPr lang="en-US" sz="1050" dirty="0">
                  <a:solidFill>
                    <a:schemeClr val="bg1"/>
                  </a:solidFill>
                </a:rPr>
                <a:t>Western Coal Study</a:t>
              </a:r>
            </a:p>
          </p:txBody>
        </p:sp>
        <p:cxnSp>
          <p:nvCxnSpPr>
            <p:cNvPr id="13" name="Straight Arrow Connector 12"/>
            <p:cNvCxnSpPr>
              <a:stCxn id="7" idx="2"/>
            </p:cNvCxnSpPr>
            <p:nvPr/>
          </p:nvCxnSpPr>
          <p:spPr bwMode="auto">
            <a:xfrm rot="5400000">
              <a:off x="3267078" y="1660131"/>
              <a:ext cx="512784" cy="493710"/>
            </a:xfrm>
            <a:prstGeom prst="straightConnector1">
              <a:avLst/>
            </a:prstGeom>
            <a:noFill/>
            <a:ln w="12700" cap="flat" cmpd="sng" algn="ctr">
              <a:solidFill>
                <a:schemeClr val="accent6">
                  <a:lumMod val="50000"/>
                </a:schemeClr>
              </a:solidFill>
              <a:prstDash val="solid"/>
              <a:round/>
              <a:headEnd type="none" w="med" len="med"/>
              <a:tailEnd type="arrow"/>
            </a:ln>
            <a:effectLst/>
          </p:spPr>
        </p:cxnSp>
        <p:cxnSp>
          <p:nvCxnSpPr>
            <p:cNvPr id="14" name="Straight Arrow Connector 13"/>
            <p:cNvCxnSpPr>
              <a:stCxn id="7" idx="2"/>
            </p:cNvCxnSpPr>
            <p:nvPr/>
          </p:nvCxnSpPr>
          <p:spPr bwMode="auto">
            <a:xfrm rot="16200000" flipH="1">
              <a:off x="3526631" y="1894288"/>
              <a:ext cx="557236" cy="69850"/>
            </a:xfrm>
            <a:prstGeom prst="straightConnector1">
              <a:avLst/>
            </a:prstGeom>
            <a:noFill/>
            <a:ln w="12700" cap="flat" cmpd="sng" algn="ctr">
              <a:solidFill>
                <a:schemeClr val="accent6">
                  <a:lumMod val="50000"/>
                </a:schemeClr>
              </a:solidFill>
              <a:prstDash val="solid"/>
              <a:round/>
              <a:headEnd type="none" w="med" len="med"/>
              <a:tailEnd type="arrow"/>
            </a:ln>
            <a:effectLst/>
          </p:spPr>
        </p:cxnSp>
      </p:grpSp>
      <p:grpSp>
        <p:nvGrpSpPr>
          <p:cNvPr id="3" name="Group 19"/>
          <p:cNvGrpSpPr>
            <a:grpSpLocks/>
          </p:cNvGrpSpPr>
          <p:nvPr/>
        </p:nvGrpSpPr>
        <p:grpSpPr bwMode="auto">
          <a:xfrm>
            <a:off x="5232400" y="1181100"/>
            <a:ext cx="841375" cy="1735138"/>
            <a:chOff x="5090241" y="1181035"/>
            <a:chExt cx="841248" cy="1734925"/>
          </a:xfrm>
        </p:grpSpPr>
        <p:sp>
          <p:nvSpPr>
            <p:cNvPr id="8" name="Rounded Rectangle 7"/>
            <p:cNvSpPr/>
            <p:nvPr/>
          </p:nvSpPr>
          <p:spPr bwMode="auto">
            <a:xfrm>
              <a:off x="5090241" y="1181035"/>
              <a:ext cx="841248" cy="512700"/>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lIns="0" tIns="27432" rIns="0" bIns="27432" anchor="ctr"/>
            <a:lstStyle/>
            <a:p>
              <a:pPr algn="ctr">
                <a:defRPr/>
              </a:pPr>
              <a:r>
                <a:rPr lang="en-US" sz="1050" dirty="0">
                  <a:solidFill>
                    <a:schemeClr val="bg1"/>
                  </a:solidFill>
                </a:rPr>
                <a:t>Bituminous Coal Study</a:t>
              </a:r>
            </a:p>
            <a:p>
              <a:pPr algn="ctr">
                <a:defRPr/>
              </a:pPr>
              <a:r>
                <a:rPr lang="en-US" sz="1050" dirty="0">
                  <a:solidFill>
                    <a:schemeClr val="bg1"/>
                  </a:solidFill>
                </a:rPr>
                <a:t>0’ ASL</a:t>
              </a:r>
            </a:p>
          </p:txBody>
        </p:sp>
        <p:cxnSp>
          <p:nvCxnSpPr>
            <p:cNvPr id="17" name="Straight Arrow Connector 16"/>
            <p:cNvCxnSpPr>
              <a:stCxn id="8" idx="2"/>
            </p:cNvCxnSpPr>
            <p:nvPr/>
          </p:nvCxnSpPr>
          <p:spPr bwMode="auto">
            <a:xfrm rot="5400000">
              <a:off x="4788644" y="2193740"/>
              <a:ext cx="1222225" cy="222216"/>
            </a:xfrm>
            <a:prstGeom prst="straightConnector1">
              <a:avLst/>
            </a:prstGeom>
            <a:noFill/>
            <a:ln w="12700" cap="flat" cmpd="sng" algn="ctr">
              <a:solidFill>
                <a:schemeClr val="accent6">
                  <a:lumMod val="50000"/>
                </a:schemeClr>
              </a:solidFill>
              <a:prstDash val="solid"/>
              <a:round/>
              <a:headEnd type="none" w="med" len="med"/>
              <a:tailEnd type="arrow"/>
            </a:ln>
            <a:effectLst/>
          </p:spPr>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0476"/>
                                        </p:tgtEl>
                                        <p:attrNameLst>
                                          <p:attrName>style.visibility</p:attrName>
                                        </p:attrNameLst>
                                      </p:cBhvr>
                                      <p:to>
                                        <p:strVal val="visible"/>
                                      </p:to>
                                    </p:set>
                                    <p:animEffect transition="in" filter="fade">
                                      <p:cBhvr>
                                        <p:cTn id="7" dur="500"/>
                                        <p:tgtEl>
                                          <p:spTgt spid="9104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0473"/>
                                        </p:tgtEl>
                                        <p:attrNameLst>
                                          <p:attrName>style.visibility</p:attrName>
                                        </p:attrNameLst>
                                      </p:cBhvr>
                                      <p:to>
                                        <p:strVal val="visible"/>
                                      </p:to>
                                    </p:set>
                                    <p:animEffect transition="in" filter="fade">
                                      <p:cBhvr>
                                        <p:cTn id="10" dur="500"/>
                                        <p:tgtEl>
                                          <p:spTgt spid="9104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4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57200" y="182563"/>
            <a:ext cx="8229600" cy="923925"/>
          </a:xfrm>
        </p:spPr>
        <p:txBody>
          <a:bodyPr/>
          <a:lstStyle/>
          <a:p>
            <a:pPr eaLnBrk="1" hangingPunct="1"/>
            <a:r>
              <a:rPr lang="en-US" smtClean="0"/>
              <a:t>Design Basis</a:t>
            </a:r>
            <a:br>
              <a:rPr lang="en-US" smtClean="0"/>
            </a:br>
            <a:r>
              <a:rPr lang="en-US" sz="2400" b="0" i="1" smtClean="0"/>
              <a:t>Geologic Sequestration Opportunities</a:t>
            </a:r>
          </a:p>
        </p:txBody>
      </p:sp>
      <p:sp>
        <p:nvSpPr>
          <p:cNvPr id="63490" name="Rectangle 4"/>
          <p:cNvSpPr>
            <a:spLocks noChangeArrowheads="1"/>
          </p:cNvSpPr>
          <p:nvPr/>
        </p:nvSpPr>
        <p:spPr bwMode="auto">
          <a:xfrm>
            <a:off x="2895600" y="4033838"/>
            <a:ext cx="3638550" cy="581025"/>
          </a:xfrm>
          <a:prstGeom prst="rect">
            <a:avLst/>
          </a:prstGeom>
          <a:noFill/>
          <a:ln w="12700">
            <a:noFill/>
            <a:miter lim="800000"/>
            <a:headEnd/>
            <a:tailEnd/>
          </a:ln>
        </p:spPr>
        <p:txBody>
          <a:bodyPr wrap="none" anchor="ctr">
            <a:spAutoFit/>
          </a:bodyPr>
          <a:lstStyle/>
          <a:p>
            <a:pPr algn="ctr" eaLnBrk="0" hangingPunct="0"/>
            <a:r>
              <a:rPr lang="en-US" sz="1600" b="1" i="0">
                <a:solidFill>
                  <a:schemeClr val="tx1"/>
                </a:solidFill>
                <a:latin typeface="Times New Roman" pitchFamily="18" charset="0"/>
                <a:cs typeface="Times New Roman" pitchFamily="18" charset="0"/>
              </a:rPr>
              <a:t>North American CO</a:t>
            </a:r>
            <a:r>
              <a:rPr lang="en-US" sz="1600" b="1" i="0" baseline="-30000">
                <a:solidFill>
                  <a:schemeClr val="tx1"/>
                </a:solidFill>
                <a:latin typeface="Times New Roman" pitchFamily="18" charset="0"/>
                <a:cs typeface="Times New Roman" pitchFamily="18" charset="0"/>
              </a:rPr>
              <a:t>2</a:t>
            </a:r>
            <a:r>
              <a:rPr lang="en-US" sz="1600" b="1" i="0">
                <a:solidFill>
                  <a:schemeClr val="tx1"/>
                </a:solidFill>
                <a:latin typeface="Times New Roman" pitchFamily="18" charset="0"/>
                <a:cs typeface="Times New Roman" pitchFamily="18" charset="0"/>
              </a:rPr>
              <a:t> Storage Potential </a:t>
            </a:r>
          </a:p>
          <a:p>
            <a:pPr algn="ctr" eaLnBrk="0" hangingPunct="0"/>
            <a:r>
              <a:rPr lang="en-US" sz="1600" b="1" i="0">
                <a:solidFill>
                  <a:schemeClr val="tx1"/>
                </a:solidFill>
                <a:latin typeface="Times New Roman" pitchFamily="18" charset="0"/>
                <a:cs typeface="Times New Roman" pitchFamily="18" charset="0"/>
              </a:rPr>
              <a:t>(Giga Tons)</a:t>
            </a:r>
            <a:endParaRPr lang="en-US" sz="1600" i="0">
              <a:solidFill>
                <a:schemeClr val="tx1"/>
              </a:solidFill>
              <a:latin typeface="Times New Roman" pitchFamily="18" charset="0"/>
            </a:endParaRPr>
          </a:p>
        </p:txBody>
      </p:sp>
      <p:graphicFrame>
        <p:nvGraphicFramePr>
          <p:cNvPr id="898053" name="Group 5"/>
          <p:cNvGraphicFramePr>
            <a:graphicFrameLocks noGrp="1"/>
          </p:cNvGraphicFramePr>
          <p:nvPr/>
        </p:nvGraphicFramePr>
        <p:xfrm>
          <a:off x="2538413" y="4681538"/>
          <a:ext cx="4065587" cy="1413510"/>
        </p:xfrm>
        <a:graphic>
          <a:graphicData uri="http://schemas.openxmlformats.org/drawingml/2006/table">
            <a:tbl>
              <a:tblPr/>
              <a:tblGrid>
                <a:gridCol w="2297112"/>
                <a:gridCol w="825500"/>
                <a:gridCol w="942975"/>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Sink Type</a:t>
                      </a:r>
                      <a:endParaRPr kumimoji="0" lang="en-US" sz="32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Low</a:t>
                      </a:r>
                      <a:endParaRPr kumimoji="0" lang="en-US" sz="32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High</a:t>
                      </a:r>
                      <a:endParaRPr kumimoji="0" lang="en-US" sz="32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99FF"/>
                          </a:solidFill>
                          <a:effectLst/>
                          <a:latin typeface="Times New Roman" pitchFamily="18" charset="0"/>
                          <a:cs typeface="Times New Roman" pitchFamily="18" charset="0"/>
                        </a:rPr>
                        <a:t>Saline Formations</a:t>
                      </a:r>
                      <a:endParaRPr kumimoji="0" lang="en-US" sz="3200" b="0" i="0" u="none" strike="noStrike" cap="none" normalizeH="0" baseline="0" dirty="0" smtClean="0">
                        <a:ln>
                          <a:noFill/>
                        </a:ln>
                        <a:solidFill>
                          <a:srgbClr val="3399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969</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3,223</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cs typeface="Times New Roman" pitchFamily="18" charset="0"/>
                        </a:rPr>
                        <a:t>Unmineable Coal Seams</a:t>
                      </a:r>
                      <a:endParaRPr kumimoji="0" lang="en-US" sz="3200" b="0"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70</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97</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Oil and Gas Fields</a:t>
                      </a:r>
                      <a:endParaRPr kumimoji="0" lang="en-US" sz="32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82</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83</a:t>
                      </a:r>
                      <a:endParaRPr kumimoji="0" lang="en-US" sz="3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13" name="Text Box 27"/>
          <p:cNvSpPr txBox="1">
            <a:spLocks noChangeArrowheads="1"/>
          </p:cNvSpPr>
          <p:nvPr/>
        </p:nvSpPr>
        <p:spPr bwMode="auto">
          <a:xfrm>
            <a:off x="1003300" y="6572250"/>
            <a:ext cx="7135813" cy="246063"/>
          </a:xfrm>
          <a:prstGeom prst="rect">
            <a:avLst/>
          </a:prstGeom>
          <a:noFill/>
          <a:ln w="19050" algn="ctr">
            <a:noFill/>
            <a:miter lim="800000"/>
            <a:headEnd/>
            <a:tailEnd/>
          </a:ln>
        </p:spPr>
        <p:txBody>
          <a:bodyPr>
            <a:spAutoFit/>
          </a:bodyPr>
          <a:lstStyle/>
          <a:p>
            <a:pPr algn="ctr" eaLnBrk="0" hangingPunct="0">
              <a:spcBef>
                <a:spcPct val="50000"/>
              </a:spcBef>
            </a:pPr>
            <a:r>
              <a:rPr lang="en-US" sz="1000" b="1" i="0">
                <a:solidFill>
                  <a:schemeClr val="tx2"/>
                </a:solidFill>
              </a:rPr>
              <a:t>Available at http://www.netl.doe.gov/publications/carbon_seq/refshelf.html</a:t>
            </a:r>
          </a:p>
        </p:txBody>
      </p:sp>
      <p:sp>
        <p:nvSpPr>
          <p:cNvPr id="898076" name="Rectangle 28"/>
          <p:cNvSpPr>
            <a:spLocks noChangeArrowheads="1"/>
          </p:cNvSpPr>
          <p:nvPr/>
        </p:nvSpPr>
        <p:spPr bwMode="auto">
          <a:xfrm>
            <a:off x="2141538" y="985838"/>
            <a:ext cx="4630737" cy="549275"/>
          </a:xfrm>
          <a:prstGeom prst="rect">
            <a:avLst/>
          </a:prstGeom>
          <a:noFill/>
          <a:ln w="9525" algn="ctr">
            <a:noFill/>
            <a:miter lim="800000"/>
            <a:headEnd/>
            <a:tailEnd/>
          </a:ln>
        </p:spPr>
        <p:txBody>
          <a:bodyPr wrap="none">
            <a:spAutoFit/>
          </a:bodyPr>
          <a:lstStyle/>
          <a:p>
            <a:pPr algn="ctr"/>
            <a:endParaRPr lang="en-US" sz="1200" b="1" i="0">
              <a:solidFill>
                <a:schemeClr val="tx1"/>
              </a:solidFill>
            </a:endParaRPr>
          </a:p>
          <a:p>
            <a:pPr algn="ctr"/>
            <a:r>
              <a:rPr lang="en-US" sz="1800" b="1" i="0">
                <a:solidFill>
                  <a:schemeClr val="tx1"/>
                </a:solidFill>
              </a:rPr>
              <a:t>U.S. Emissions ~ 6 GT CO</a:t>
            </a:r>
            <a:r>
              <a:rPr lang="en-US" sz="1800" b="1" i="0" baseline="-25000">
                <a:solidFill>
                  <a:schemeClr val="tx1"/>
                </a:solidFill>
              </a:rPr>
              <a:t>2</a:t>
            </a:r>
            <a:r>
              <a:rPr lang="en-US" sz="1800" b="1" i="0">
                <a:solidFill>
                  <a:schemeClr val="tx1"/>
                </a:solidFill>
              </a:rPr>
              <a:t>/yr all sources</a:t>
            </a:r>
          </a:p>
        </p:txBody>
      </p:sp>
      <p:sp>
        <p:nvSpPr>
          <p:cNvPr id="63515" name="Text Box 29"/>
          <p:cNvSpPr txBox="1">
            <a:spLocks noChangeArrowheads="1"/>
          </p:cNvSpPr>
          <p:nvPr/>
        </p:nvSpPr>
        <p:spPr bwMode="auto">
          <a:xfrm>
            <a:off x="6745288" y="4610100"/>
            <a:ext cx="1817687" cy="1311275"/>
          </a:xfrm>
          <a:prstGeom prst="rect">
            <a:avLst/>
          </a:prstGeom>
          <a:noFill/>
          <a:ln w="9525" algn="ctr">
            <a:noFill/>
            <a:miter lim="800000"/>
            <a:headEnd/>
            <a:tailEnd/>
          </a:ln>
        </p:spPr>
        <p:txBody>
          <a:bodyPr>
            <a:spAutoFit/>
          </a:bodyPr>
          <a:lstStyle/>
          <a:p>
            <a:pPr algn="ctr">
              <a:spcBef>
                <a:spcPct val="50000"/>
              </a:spcBef>
            </a:pPr>
            <a:r>
              <a:rPr lang="en-US" sz="2000" b="1">
                <a:solidFill>
                  <a:srgbClr val="2222C4"/>
                </a:solidFill>
              </a:rPr>
              <a:t>Hundreds of Years of Storage Potential</a:t>
            </a:r>
          </a:p>
        </p:txBody>
      </p:sp>
      <p:pic>
        <p:nvPicPr>
          <p:cNvPr id="63516" name="Picture 31" descr="saline"/>
          <p:cNvPicPr>
            <a:picLocks noChangeAspect="1" noChangeArrowheads="1"/>
          </p:cNvPicPr>
          <p:nvPr/>
        </p:nvPicPr>
        <p:blipFill>
          <a:blip r:embed="rId2" cstate="print"/>
          <a:srcRect b="10834"/>
          <a:stretch>
            <a:fillRect/>
          </a:stretch>
        </p:blipFill>
        <p:spPr bwMode="auto">
          <a:xfrm>
            <a:off x="3581400" y="1747838"/>
            <a:ext cx="2316163" cy="2038350"/>
          </a:xfrm>
          <a:prstGeom prst="rect">
            <a:avLst/>
          </a:prstGeom>
          <a:noFill/>
          <a:ln w="9525">
            <a:noFill/>
            <a:miter lim="800000"/>
            <a:headEnd/>
            <a:tailEnd/>
          </a:ln>
        </p:spPr>
      </p:pic>
      <p:sp>
        <p:nvSpPr>
          <p:cNvPr id="63517" name="Text Box 32"/>
          <p:cNvSpPr txBox="1">
            <a:spLocks noChangeArrowheads="1"/>
          </p:cNvSpPr>
          <p:nvPr/>
        </p:nvSpPr>
        <p:spPr bwMode="auto">
          <a:xfrm>
            <a:off x="3581400" y="3729038"/>
            <a:ext cx="2352675" cy="304800"/>
          </a:xfrm>
          <a:prstGeom prst="rect">
            <a:avLst/>
          </a:prstGeom>
          <a:noFill/>
          <a:ln w="12700">
            <a:noFill/>
            <a:miter lim="800000"/>
            <a:headEnd/>
            <a:tailEnd/>
          </a:ln>
        </p:spPr>
        <p:txBody>
          <a:bodyPr>
            <a:spAutoFit/>
          </a:bodyPr>
          <a:lstStyle/>
          <a:p>
            <a:pPr algn="ctr" eaLnBrk="0" hangingPunct="0"/>
            <a:r>
              <a:rPr lang="en-US" sz="1400" b="1">
                <a:solidFill>
                  <a:srgbClr val="3399FF"/>
                </a:solidFill>
              </a:rPr>
              <a:t>Saline Formations</a:t>
            </a:r>
            <a:endParaRPr lang="en-US" sz="1400">
              <a:solidFill>
                <a:schemeClr val="tx1"/>
              </a:solidFill>
            </a:endParaRPr>
          </a:p>
        </p:txBody>
      </p:sp>
      <p:pic>
        <p:nvPicPr>
          <p:cNvPr id="63518" name="Picture 33" descr="oil and gas"/>
          <p:cNvPicPr>
            <a:picLocks noChangeAspect="1" noChangeArrowheads="1"/>
          </p:cNvPicPr>
          <p:nvPr/>
        </p:nvPicPr>
        <p:blipFill>
          <a:blip r:embed="rId3" cstate="print"/>
          <a:srcRect b="11003"/>
          <a:stretch>
            <a:fillRect/>
          </a:stretch>
        </p:blipFill>
        <p:spPr bwMode="auto">
          <a:xfrm>
            <a:off x="457200" y="2052638"/>
            <a:ext cx="2462213" cy="2028825"/>
          </a:xfrm>
          <a:prstGeom prst="rect">
            <a:avLst/>
          </a:prstGeom>
          <a:noFill/>
          <a:ln w="9525">
            <a:noFill/>
            <a:miter lim="800000"/>
            <a:headEnd/>
            <a:tailEnd/>
          </a:ln>
        </p:spPr>
      </p:pic>
      <p:sp>
        <p:nvSpPr>
          <p:cNvPr id="63519" name="Text Box 34"/>
          <p:cNvSpPr txBox="1">
            <a:spLocks noChangeArrowheads="1"/>
          </p:cNvSpPr>
          <p:nvPr/>
        </p:nvSpPr>
        <p:spPr bwMode="auto">
          <a:xfrm>
            <a:off x="457200" y="4186238"/>
            <a:ext cx="2352675" cy="304800"/>
          </a:xfrm>
          <a:prstGeom prst="rect">
            <a:avLst/>
          </a:prstGeom>
          <a:noFill/>
          <a:ln w="12700">
            <a:noFill/>
            <a:miter lim="800000"/>
            <a:headEnd/>
            <a:tailEnd/>
          </a:ln>
        </p:spPr>
        <p:txBody>
          <a:bodyPr>
            <a:spAutoFit/>
          </a:bodyPr>
          <a:lstStyle/>
          <a:p>
            <a:pPr algn="ctr" eaLnBrk="0" hangingPunct="0"/>
            <a:r>
              <a:rPr lang="en-US" sz="1400" b="1">
                <a:solidFill>
                  <a:srgbClr val="FF0000"/>
                </a:solidFill>
              </a:rPr>
              <a:t>Oil and Gas Fields</a:t>
            </a:r>
            <a:endParaRPr lang="en-US" sz="1400">
              <a:solidFill>
                <a:srgbClr val="FF0000"/>
              </a:solidFill>
            </a:endParaRPr>
          </a:p>
        </p:txBody>
      </p:sp>
      <p:pic>
        <p:nvPicPr>
          <p:cNvPr id="63520" name="Picture 35" descr="coal"/>
          <p:cNvPicPr>
            <a:picLocks noChangeAspect="1" noChangeArrowheads="1"/>
          </p:cNvPicPr>
          <p:nvPr/>
        </p:nvPicPr>
        <p:blipFill>
          <a:blip r:embed="rId4" cstate="print"/>
          <a:srcRect b="11079"/>
          <a:stretch>
            <a:fillRect/>
          </a:stretch>
        </p:blipFill>
        <p:spPr bwMode="auto">
          <a:xfrm>
            <a:off x="6400800" y="1985963"/>
            <a:ext cx="2392363" cy="2105025"/>
          </a:xfrm>
          <a:prstGeom prst="rect">
            <a:avLst/>
          </a:prstGeom>
          <a:noFill/>
          <a:ln w="9525">
            <a:noFill/>
            <a:miter lim="800000"/>
            <a:headEnd/>
            <a:tailEnd/>
          </a:ln>
        </p:spPr>
      </p:pic>
      <p:sp>
        <p:nvSpPr>
          <p:cNvPr id="63521" name="Text Box 36"/>
          <p:cNvSpPr txBox="1">
            <a:spLocks noChangeArrowheads="1"/>
          </p:cNvSpPr>
          <p:nvPr/>
        </p:nvSpPr>
        <p:spPr bwMode="auto">
          <a:xfrm>
            <a:off x="6486525" y="4186238"/>
            <a:ext cx="2352675" cy="304800"/>
          </a:xfrm>
          <a:prstGeom prst="rect">
            <a:avLst/>
          </a:prstGeom>
          <a:noFill/>
          <a:ln w="12700">
            <a:noFill/>
            <a:miter lim="800000"/>
            <a:headEnd/>
            <a:tailEnd/>
          </a:ln>
        </p:spPr>
        <p:txBody>
          <a:bodyPr>
            <a:spAutoFit/>
          </a:bodyPr>
          <a:lstStyle/>
          <a:p>
            <a:pPr algn="ctr" eaLnBrk="0" hangingPunct="0"/>
            <a:r>
              <a:rPr lang="en-US" sz="1400" b="1">
                <a:solidFill>
                  <a:schemeClr val="accent2"/>
                </a:solidFill>
              </a:rPr>
              <a:t>Unmineable Coal Seams</a:t>
            </a:r>
            <a:endParaRPr lang="en-US" sz="1400">
              <a:solidFill>
                <a:schemeClr val="accent2"/>
              </a:solidFill>
            </a:endParaRPr>
          </a:p>
        </p:txBody>
      </p:sp>
      <p:sp>
        <p:nvSpPr>
          <p:cNvPr id="63522" name="Text Box 37"/>
          <p:cNvSpPr txBox="1">
            <a:spLocks noChangeArrowheads="1"/>
          </p:cNvSpPr>
          <p:nvPr/>
        </p:nvSpPr>
        <p:spPr bwMode="auto">
          <a:xfrm>
            <a:off x="573088" y="4762500"/>
            <a:ext cx="1817687" cy="1006475"/>
          </a:xfrm>
          <a:prstGeom prst="rect">
            <a:avLst/>
          </a:prstGeom>
          <a:noFill/>
          <a:ln w="9525" algn="ctr">
            <a:noFill/>
            <a:miter lim="800000"/>
            <a:headEnd/>
            <a:tailEnd/>
          </a:ln>
        </p:spPr>
        <p:txBody>
          <a:bodyPr>
            <a:spAutoFit/>
          </a:bodyPr>
          <a:lstStyle/>
          <a:p>
            <a:pPr algn="ctr">
              <a:spcBef>
                <a:spcPct val="50000"/>
              </a:spcBef>
            </a:pPr>
            <a:r>
              <a:rPr lang="en-US" sz="2000" b="1">
                <a:solidFill>
                  <a:srgbClr val="2222C4"/>
                </a:solidFill>
              </a:rPr>
              <a:t>Conservative Resource Assessment</a:t>
            </a:r>
          </a:p>
        </p:txBody>
      </p:sp>
      <p:pic>
        <p:nvPicPr>
          <p:cNvPr id="898092" name="Picture 44" descr="test2"/>
          <p:cNvPicPr>
            <a:picLocks noChangeAspect="1" noChangeArrowheads="1"/>
          </p:cNvPicPr>
          <p:nvPr/>
        </p:nvPicPr>
        <p:blipFill>
          <a:blip r:embed="rId5" cstate="print"/>
          <a:srcRect/>
          <a:stretch>
            <a:fillRect/>
          </a:stretch>
        </p:blipFill>
        <p:spPr bwMode="auto">
          <a:xfrm>
            <a:off x="1366838" y="1724025"/>
            <a:ext cx="6705600" cy="4252913"/>
          </a:xfrm>
          <a:prstGeom prst="rect">
            <a:avLst/>
          </a:prstGeom>
          <a:noFill/>
          <a:effectLst>
            <a:outerShdw dist="35921" dir="2700000" algn="ctr" rotWithShape="0">
              <a:srgbClr val="808080"/>
            </a:outerShdw>
          </a:effectLst>
        </p:spPr>
      </p:pic>
      <p:sp>
        <p:nvSpPr>
          <p:cNvPr id="898088" name="Oval 40"/>
          <p:cNvSpPr>
            <a:spLocks noChangeArrowheads="1"/>
          </p:cNvSpPr>
          <p:nvPr/>
        </p:nvSpPr>
        <p:spPr bwMode="auto">
          <a:xfrm>
            <a:off x="2886075" y="2036763"/>
            <a:ext cx="1285875" cy="3209925"/>
          </a:xfrm>
          <a:prstGeom prst="ellipse">
            <a:avLst/>
          </a:prstGeom>
          <a:noFill/>
          <a:ln w="28575" algn="ctr">
            <a:solidFill>
              <a:srgbClr val="66FF33"/>
            </a:solidFill>
            <a:round/>
            <a:headEnd/>
            <a:tailEnd/>
          </a:ln>
        </p:spPr>
        <p:txBody>
          <a:bodyPr wrap="none" lIns="0" tIns="27432" rIns="0" bIns="27432" anchor="ctr"/>
          <a:lstStyle/>
          <a:p>
            <a:endParaRPr lang="en-US"/>
          </a:p>
        </p:txBody>
      </p:sp>
      <p:grpSp>
        <p:nvGrpSpPr>
          <p:cNvPr id="2" name="Group 26"/>
          <p:cNvGrpSpPr>
            <a:grpSpLocks/>
          </p:cNvGrpSpPr>
          <p:nvPr/>
        </p:nvGrpSpPr>
        <p:grpSpPr bwMode="auto">
          <a:xfrm>
            <a:off x="3368675" y="1193800"/>
            <a:ext cx="2928938" cy="1763713"/>
            <a:chOff x="3367889" y="1193089"/>
            <a:chExt cx="2929278" cy="1763868"/>
          </a:xfrm>
        </p:grpSpPr>
        <p:grpSp>
          <p:nvGrpSpPr>
            <p:cNvPr id="3" name="Group 25"/>
            <p:cNvGrpSpPr>
              <a:grpSpLocks/>
            </p:cNvGrpSpPr>
            <p:nvPr/>
          </p:nvGrpSpPr>
          <p:grpSpPr bwMode="auto">
            <a:xfrm>
              <a:off x="3367889" y="1193089"/>
              <a:ext cx="1046071" cy="1181976"/>
              <a:chOff x="3367889" y="1193089"/>
              <a:chExt cx="1046071" cy="1181976"/>
            </a:xfrm>
          </p:grpSpPr>
          <p:sp>
            <p:nvSpPr>
              <p:cNvPr id="18" name="Rounded Rectangle 17"/>
              <p:cNvSpPr/>
              <p:nvPr/>
            </p:nvSpPr>
            <p:spPr bwMode="auto">
              <a:xfrm>
                <a:off x="3572701" y="1193089"/>
                <a:ext cx="841472" cy="468354"/>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lIns="0" tIns="27432" rIns="0" bIns="27432" anchor="ctr"/>
              <a:lstStyle/>
              <a:p>
                <a:pPr algn="ctr">
                  <a:defRPr/>
                </a:pPr>
                <a:r>
                  <a:rPr lang="en-US" sz="1050" dirty="0">
                    <a:solidFill>
                      <a:schemeClr val="bg1"/>
                    </a:solidFill>
                  </a:rPr>
                  <a:t>Western Coal Study</a:t>
                </a:r>
              </a:p>
            </p:txBody>
          </p:sp>
          <p:cxnSp>
            <p:nvCxnSpPr>
              <p:cNvPr id="19" name="Straight Arrow Connector 18"/>
              <p:cNvCxnSpPr>
                <a:stCxn id="18" idx="2"/>
              </p:cNvCxnSpPr>
              <p:nvPr/>
            </p:nvCxnSpPr>
            <p:spPr bwMode="auto">
              <a:xfrm rot="5400000">
                <a:off x="3377423" y="1651909"/>
                <a:ext cx="606478" cy="625547"/>
              </a:xfrm>
              <a:prstGeom prst="straightConnector1">
                <a:avLst/>
              </a:prstGeom>
              <a:noFill/>
              <a:ln w="12700" cap="flat" cmpd="sng" algn="ctr">
                <a:solidFill>
                  <a:schemeClr val="accent6">
                    <a:lumMod val="50000"/>
                  </a:schemeClr>
                </a:solidFill>
                <a:prstDash val="solid"/>
                <a:round/>
                <a:headEnd type="none" w="med" len="med"/>
                <a:tailEnd type="arrow"/>
              </a:ln>
              <a:effectLst/>
            </p:spPr>
          </p:cxnSp>
          <p:cxnSp>
            <p:nvCxnSpPr>
              <p:cNvPr id="20" name="Straight Arrow Connector 19"/>
              <p:cNvCxnSpPr>
                <a:stCxn id="18" idx="2"/>
              </p:cNvCxnSpPr>
              <p:nvPr/>
            </p:nvCxnSpPr>
            <p:spPr bwMode="auto">
              <a:xfrm rot="5400000">
                <a:off x="3546514" y="1927370"/>
                <a:ext cx="712850" cy="180996"/>
              </a:xfrm>
              <a:prstGeom prst="straightConnector1">
                <a:avLst/>
              </a:prstGeom>
              <a:noFill/>
              <a:ln w="12700" cap="flat" cmpd="sng" algn="ctr">
                <a:solidFill>
                  <a:schemeClr val="accent6">
                    <a:lumMod val="50000"/>
                  </a:schemeClr>
                </a:solidFill>
                <a:prstDash val="solid"/>
                <a:round/>
                <a:headEnd type="none" w="med" len="med"/>
                <a:tailEnd type="arrow"/>
              </a:ln>
              <a:effectLst/>
            </p:spPr>
          </p:cxnSp>
        </p:grpSp>
        <p:grpSp>
          <p:nvGrpSpPr>
            <p:cNvPr id="4" name="Group 27"/>
            <p:cNvGrpSpPr>
              <a:grpSpLocks/>
            </p:cNvGrpSpPr>
            <p:nvPr/>
          </p:nvGrpSpPr>
          <p:grpSpPr bwMode="auto">
            <a:xfrm>
              <a:off x="5455919" y="1203601"/>
              <a:ext cx="841248" cy="1753356"/>
              <a:chOff x="5455919" y="979013"/>
              <a:chExt cx="841248" cy="1753356"/>
            </a:xfrm>
          </p:grpSpPr>
          <p:sp>
            <p:nvSpPr>
              <p:cNvPr id="22" name="Rounded Rectangle 21"/>
              <p:cNvSpPr/>
              <p:nvPr/>
            </p:nvSpPr>
            <p:spPr bwMode="auto">
              <a:xfrm>
                <a:off x="5455694" y="979615"/>
                <a:ext cx="841473" cy="468353"/>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lIns="0" tIns="27432" rIns="0" bIns="27432" anchor="ctr"/>
              <a:lstStyle/>
              <a:p>
                <a:pPr algn="ctr">
                  <a:defRPr/>
                </a:pPr>
                <a:r>
                  <a:rPr lang="en-US" sz="1050" dirty="0">
                    <a:solidFill>
                      <a:schemeClr val="bg1"/>
                    </a:solidFill>
                  </a:rPr>
                  <a:t>Bituminous Coal Study</a:t>
                </a:r>
              </a:p>
            </p:txBody>
          </p:sp>
          <p:cxnSp>
            <p:nvCxnSpPr>
              <p:cNvPr id="23" name="Straight Arrow Connector 22"/>
              <p:cNvCxnSpPr>
                <a:stCxn id="22" idx="2"/>
              </p:cNvCxnSpPr>
              <p:nvPr/>
            </p:nvCxnSpPr>
            <p:spPr bwMode="auto">
              <a:xfrm rot="5400000">
                <a:off x="5163578" y="2019516"/>
                <a:ext cx="1284401" cy="141303"/>
              </a:xfrm>
              <a:prstGeom prst="straightConnector1">
                <a:avLst/>
              </a:prstGeom>
              <a:noFill/>
              <a:ln w="12700" cap="flat" cmpd="sng" algn="ctr">
                <a:solidFill>
                  <a:schemeClr val="accent6">
                    <a:lumMod val="50000"/>
                  </a:schemeClr>
                </a:solidFill>
                <a:prstDash val="solid"/>
                <a:round/>
                <a:headEnd type="none" w="med" len="med"/>
                <a:tailEnd type="arrow"/>
              </a:ln>
              <a:effectLst/>
            </p:spPr>
          </p:cxn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8092"/>
                                        </p:tgtEl>
                                        <p:attrNameLst>
                                          <p:attrName>style.visibility</p:attrName>
                                        </p:attrNameLst>
                                      </p:cBhvr>
                                      <p:to>
                                        <p:strVal val="visible"/>
                                      </p:to>
                                    </p:set>
                                    <p:anim calcmode="lin" valueType="num">
                                      <p:cBhvr>
                                        <p:cTn id="7" dur="500" fill="hold"/>
                                        <p:tgtEl>
                                          <p:spTgt spid="898092"/>
                                        </p:tgtEl>
                                        <p:attrNameLst>
                                          <p:attrName>ppt_w</p:attrName>
                                        </p:attrNameLst>
                                      </p:cBhvr>
                                      <p:tavLst>
                                        <p:tav tm="0">
                                          <p:val>
                                            <p:fltVal val="0"/>
                                          </p:val>
                                        </p:tav>
                                        <p:tav tm="100000">
                                          <p:val>
                                            <p:strVal val="#ppt_w"/>
                                          </p:val>
                                        </p:tav>
                                      </p:tavLst>
                                    </p:anim>
                                    <p:anim calcmode="lin" valueType="num">
                                      <p:cBhvr>
                                        <p:cTn id="8" dur="500" fill="hold"/>
                                        <p:tgtEl>
                                          <p:spTgt spid="898092"/>
                                        </p:tgtEl>
                                        <p:attrNameLst>
                                          <p:attrName>ppt_h</p:attrName>
                                        </p:attrNameLst>
                                      </p:cBhvr>
                                      <p:tavLst>
                                        <p:tav tm="0">
                                          <p:val>
                                            <p:fltVal val="0"/>
                                          </p:val>
                                        </p:tav>
                                        <p:tav tm="100000">
                                          <p:val>
                                            <p:strVal val="#ppt_h"/>
                                          </p:val>
                                        </p:tav>
                                      </p:tavLst>
                                    </p:anim>
                                    <p:animEffect transition="in" filter="fade">
                                      <p:cBhvr>
                                        <p:cTn id="9" dur="500"/>
                                        <p:tgtEl>
                                          <p:spTgt spid="89809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98088"/>
                                        </p:tgtEl>
                                        <p:attrNameLst>
                                          <p:attrName>style.visibility</p:attrName>
                                        </p:attrNameLst>
                                      </p:cBhvr>
                                      <p:to>
                                        <p:strVal val="visible"/>
                                      </p:to>
                                    </p:set>
                                    <p:animEffect transition="in" filter="fade">
                                      <p:cBhvr>
                                        <p:cTn id="13" dur="500"/>
                                        <p:tgtEl>
                                          <p:spTgt spid="89808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898076"/>
                                        </p:tgtEl>
                                      </p:cBhvr>
                                    </p:animEffect>
                                    <p:set>
                                      <p:cBhvr>
                                        <p:cTn id="18" dur="1" fill="hold">
                                          <p:stCondLst>
                                            <p:cond delay="499"/>
                                          </p:stCondLst>
                                        </p:cTn>
                                        <p:tgtEl>
                                          <p:spTgt spid="89807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76" grpId="0"/>
      <p:bldP spid="8980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2" cstate="print"/>
          <a:srcRect/>
          <a:stretch>
            <a:fillRect/>
          </a:stretch>
        </p:blipFill>
        <p:spPr bwMode="auto">
          <a:xfrm>
            <a:off x="995363" y="1262063"/>
            <a:ext cx="6470650" cy="4329112"/>
          </a:xfrm>
          <a:prstGeom prst="rect">
            <a:avLst/>
          </a:prstGeom>
          <a:noFill/>
          <a:ln w="9525" algn="ctr">
            <a:noFill/>
            <a:miter lim="800000"/>
            <a:headEnd/>
            <a:tailEnd/>
          </a:ln>
        </p:spPr>
      </p:pic>
      <p:sp>
        <p:nvSpPr>
          <p:cNvPr id="64514" name="Rectangle 2"/>
          <p:cNvSpPr>
            <a:spLocks noGrp="1" noChangeArrowheads="1"/>
          </p:cNvSpPr>
          <p:nvPr>
            <p:ph type="title"/>
          </p:nvPr>
        </p:nvSpPr>
        <p:spPr>
          <a:xfrm>
            <a:off x="457200" y="182563"/>
            <a:ext cx="8229600" cy="923925"/>
          </a:xfrm>
        </p:spPr>
        <p:txBody>
          <a:bodyPr/>
          <a:lstStyle/>
          <a:p>
            <a:pPr eaLnBrk="1" hangingPunct="1"/>
            <a:r>
              <a:rPr lang="en-US" smtClean="0"/>
              <a:t>Design Basis</a:t>
            </a:r>
            <a:br>
              <a:rPr lang="en-US" smtClean="0"/>
            </a:br>
            <a:r>
              <a:rPr lang="en-US" sz="2400" b="0" i="1" smtClean="0"/>
              <a:t>Impact of Altitude on GT Output</a:t>
            </a:r>
          </a:p>
        </p:txBody>
      </p:sp>
      <p:sp>
        <p:nvSpPr>
          <p:cNvPr id="64515" name="Text Box 5"/>
          <p:cNvSpPr txBox="1">
            <a:spLocks noChangeArrowheads="1"/>
          </p:cNvSpPr>
          <p:nvPr/>
        </p:nvSpPr>
        <p:spPr bwMode="auto">
          <a:xfrm>
            <a:off x="4291013" y="6135688"/>
            <a:ext cx="4718050" cy="177800"/>
          </a:xfrm>
          <a:prstGeom prst="rect">
            <a:avLst/>
          </a:prstGeom>
          <a:noFill/>
          <a:ln w="9525" algn="ctr">
            <a:noFill/>
            <a:miter lim="800000"/>
            <a:headEnd/>
            <a:tailEnd/>
          </a:ln>
        </p:spPr>
        <p:txBody>
          <a:bodyPr lIns="0" tIns="27432" rIns="0" bIns="27432">
            <a:spAutoFit/>
          </a:bodyPr>
          <a:lstStyle/>
          <a:p>
            <a:pPr marL="342900" indent="-342900" algn="r">
              <a:spcBef>
                <a:spcPct val="50000"/>
              </a:spcBef>
            </a:pPr>
            <a:r>
              <a:rPr lang="en-US" sz="800" i="0">
                <a:solidFill>
                  <a:schemeClr val="tx1"/>
                </a:solidFill>
              </a:rPr>
              <a:t>Source: </a:t>
            </a:r>
            <a:r>
              <a:rPr lang="sv-SE" sz="800" i="0">
                <a:solidFill>
                  <a:schemeClr val="tx1"/>
                </a:solidFill>
              </a:rPr>
              <a:t>GE Power Systems, </a:t>
            </a:r>
            <a:r>
              <a:rPr lang="en-US" sz="800" b="1" i="0">
                <a:solidFill>
                  <a:schemeClr val="tx1"/>
                </a:solidFill>
              </a:rPr>
              <a:t>GE Gas Turbine Performance Characteristics</a:t>
            </a:r>
            <a:r>
              <a:rPr lang="en-US" sz="800" i="0">
                <a:solidFill>
                  <a:schemeClr val="tx1"/>
                </a:solidFill>
              </a:rPr>
              <a:t>,</a:t>
            </a:r>
            <a:r>
              <a:rPr lang="sv-SE" sz="800" i="0">
                <a:solidFill>
                  <a:schemeClr val="tx1"/>
                </a:solidFill>
              </a:rPr>
              <a:t> GER-3567H (10/00)</a:t>
            </a:r>
            <a:endParaRPr lang="en-US" sz="800" i="0">
              <a:solidFill>
                <a:schemeClr val="tx1"/>
              </a:solidFill>
            </a:endParaRPr>
          </a:p>
        </p:txBody>
      </p:sp>
      <p:grpSp>
        <p:nvGrpSpPr>
          <p:cNvPr id="2" name="Group 15"/>
          <p:cNvGrpSpPr>
            <a:grpSpLocks/>
          </p:cNvGrpSpPr>
          <p:nvPr/>
        </p:nvGrpSpPr>
        <p:grpSpPr bwMode="auto">
          <a:xfrm>
            <a:off x="3778250" y="1047750"/>
            <a:ext cx="4795838" cy="3271838"/>
            <a:chOff x="3778318" y="1047750"/>
            <a:chExt cx="4795771" cy="3271215"/>
          </a:xfrm>
        </p:grpSpPr>
        <p:grpSp>
          <p:nvGrpSpPr>
            <p:cNvPr id="3" name="Group 14"/>
            <p:cNvGrpSpPr>
              <a:grpSpLocks/>
            </p:cNvGrpSpPr>
            <p:nvPr/>
          </p:nvGrpSpPr>
          <p:grpSpPr bwMode="auto">
            <a:xfrm>
              <a:off x="7512051" y="1047750"/>
              <a:ext cx="1062038" cy="1749425"/>
              <a:chOff x="7512051" y="1047750"/>
              <a:chExt cx="1062038" cy="1749425"/>
            </a:xfrm>
          </p:grpSpPr>
          <p:sp>
            <p:nvSpPr>
              <p:cNvPr id="914448" name="AutoShape 16"/>
              <p:cNvSpPr>
                <a:spLocks noChangeArrowheads="1"/>
              </p:cNvSpPr>
              <p:nvPr/>
            </p:nvSpPr>
            <p:spPr bwMode="auto">
              <a:xfrm>
                <a:off x="7524766" y="2368299"/>
                <a:ext cx="890575" cy="428543"/>
              </a:xfrm>
              <a:prstGeom prst="wedgeRoundRectCallout">
                <a:avLst>
                  <a:gd name="adj1" fmla="val -193852"/>
                  <a:gd name="adj2" fmla="val -119099"/>
                  <a:gd name="adj3" fmla="val 16667"/>
                </a:avLst>
              </a:prstGeom>
              <a:solidFill>
                <a:schemeClr val="accent6">
                  <a:lumMod val="50000"/>
                </a:schemeClr>
              </a:solidFill>
              <a:ln w="12700" algn="ctr">
                <a:solidFill>
                  <a:schemeClr val="tx1"/>
                </a:solidFill>
                <a:miter lim="800000"/>
                <a:headEnd/>
                <a:tailEnd/>
              </a:ln>
              <a:effectLst/>
            </p:spPr>
            <p:txBody>
              <a:bodyPr lIns="0" tIns="27432" rIns="0" bIns="27432" anchor="ctr" anchorCtr="1"/>
              <a:lstStyle/>
              <a:p>
                <a:pPr marL="342900" indent="-342900" algn="ctr">
                  <a:defRPr/>
                </a:pPr>
                <a:r>
                  <a:rPr lang="en-US" sz="1200" b="1" i="0" dirty="0">
                    <a:solidFill>
                      <a:schemeClr val="bg1"/>
                    </a:solidFill>
                  </a:rPr>
                  <a:t>Montana</a:t>
                </a:r>
              </a:p>
            </p:txBody>
          </p:sp>
          <p:sp>
            <p:nvSpPr>
              <p:cNvPr id="914449" name="AutoShape 17"/>
              <p:cNvSpPr>
                <a:spLocks noChangeArrowheads="1"/>
              </p:cNvSpPr>
              <p:nvPr/>
            </p:nvSpPr>
            <p:spPr bwMode="auto">
              <a:xfrm>
                <a:off x="7512066" y="1047750"/>
                <a:ext cx="1062023" cy="388864"/>
              </a:xfrm>
              <a:prstGeom prst="wedgeRoundRectCallout">
                <a:avLst>
                  <a:gd name="adj1" fmla="val -171702"/>
                  <a:gd name="adj2" fmla="val 126485"/>
                  <a:gd name="adj3" fmla="val 16667"/>
                </a:avLst>
              </a:prstGeom>
              <a:solidFill>
                <a:schemeClr val="accent6">
                  <a:lumMod val="50000"/>
                </a:schemeClr>
              </a:solidFill>
              <a:ln w="12700" algn="ctr">
                <a:solidFill>
                  <a:schemeClr val="tx1"/>
                </a:solidFill>
                <a:miter lim="800000"/>
                <a:headEnd/>
                <a:tailEnd/>
              </a:ln>
              <a:effectLst/>
            </p:spPr>
            <p:txBody>
              <a:bodyPr wrap="none" lIns="0" tIns="27432" rIns="0" bIns="27432" anchor="ctr" anchorCtr="1"/>
              <a:lstStyle/>
              <a:p>
                <a:pPr marL="342900" indent="-342900" algn="ctr">
                  <a:defRPr/>
                </a:pPr>
                <a:r>
                  <a:rPr lang="en-US" sz="1200" b="1" i="0" dirty="0">
                    <a:solidFill>
                      <a:schemeClr val="bg1"/>
                    </a:solidFill>
                  </a:rPr>
                  <a:t>North Dakota</a:t>
                </a:r>
              </a:p>
            </p:txBody>
          </p:sp>
        </p:grpSp>
        <p:grpSp>
          <p:nvGrpSpPr>
            <p:cNvPr id="4" name="Group 21"/>
            <p:cNvGrpSpPr>
              <a:grpSpLocks/>
            </p:cNvGrpSpPr>
            <p:nvPr/>
          </p:nvGrpSpPr>
          <p:grpSpPr bwMode="auto">
            <a:xfrm>
              <a:off x="3778318" y="1721815"/>
              <a:ext cx="525462" cy="2597150"/>
              <a:chOff x="2357" y="1080"/>
              <a:chExt cx="331" cy="1636"/>
            </a:xfrm>
          </p:grpSpPr>
          <p:sp>
            <p:nvSpPr>
              <p:cNvPr id="914438" name="Line 6"/>
              <p:cNvSpPr>
                <a:spLocks noChangeShapeType="1"/>
              </p:cNvSpPr>
              <p:nvPr/>
            </p:nvSpPr>
            <p:spPr bwMode="auto">
              <a:xfrm flipV="1">
                <a:off x="2357" y="1080"/>
                <a:ext cx="0" cy="1636"/>
              </a:xfrm>
              <a:prstGeom prst="line">
                <a:avLst/>
              </a:prstGeom>
              <a:noFill/>
              <a:ln w="28575">
                <a:solidFill>
                  <a:schemeClr val="accent6">
                    <a:lumMod val="50000"/>
                  </a:schemeClr>
                </a:solidFill>
                <a:round/>
                <a:headEnd/>
                <a:tailEnd type="triangle" w="med" len="med"/>
              </a:ln>
              <a:effectLst/>
            </p:spPr>
            <p:txBody>
              <a:bodyPr lIns="0" tIns="27432" rIns="0" bIns="27432"/>
              <a:lstStyle/>
              <a:p>
                <a:pPr>
                  <a:defRPr/>
                </a:pPr>
                <a:endParaRPr lang="en-US" dirty="0"/>
              </a:p>
            </p:txBody>
          </p:sp>
          <p:sp>
            <p:nvSpPr>
              <p:cNvPr id="914440" name="Line 8"/>
              <p:cNvSpPr>
                <a:spLocks noChangeShapeType="1"/>
              </p:cNvSpPr>
              <p:nvPr/>
            </p:nvSpPr>
            <p:spPr bwMode="auto">
              <a:xfrm flipV="1">
                <a:off x="2688" y="1289"/>
                <a:ext cx="0" cy="1422"/>
              </a:xfrm>
              <a:prstGeom prst="line">
                <a:avLst/>
              </a:prstGeom>
              <a:noFill/>
              <a:ln w="28575">
                <a:solidFill>
                  <a:schemeClr val="accent6">
                    <a:lumMod val="50000"/>
                  </a:schemeClr>
                </a:solidFill>
                <a:round/>
                <a:headEnd/>
                <a:tailEnd type="triangle" w="med" len="med"/>
              </a:ln>
              <a:effectLst/>
            </p:spPr>
            <p:txBody>
              <a:bodyPr lIns="0" tIns="27432" rIns="0" bIns="27432"/>
              <a:lstStyle/>
              <a:p>
                <a:pPr>
                  <a:defRPr/>
                </a:pPr>
                <a:endParaRPr lang="en-US" dirty="0"/>
              </a:p>
            </p:txBody>
          </p:sp>
        </p:grpSp>
        <p:grpSp>
          <p:nvGrpSpPr>
            <p:cNvPr id="5" name="Group 22"/>
            <p:cNvGrpSpPr>
              <a:grpSpLocks/>
            </p:cNvGrpSpPr>
            <p:nvPr/>
          </p:nvGrpSpPr>
          <p:grpSpPr bwMode="auto">
            <a:xfrm>
              <a:off x="3794811" y="1745627"/>
              <a:ext cx="2433638" cy="307975"/>
              <a:chOff x="2372" y="1095"/>
              <a:chExt cx="1533" cy="194"/>
            </a:xfrm>
          </p:grpSpPr>
          <p:sp>
            <p:nvSpPr>
              <p:cNvPr id="914439" name="Line 7"/>
              <p:cNvSpPr>
                <a:spLocks noChangeShapeType="1"/>
              </p:cNvSpPr>
              <p:nvPr/>
            </p:nvSpPr>
            <p:spPr bwMode="auto">
              <a:xfrm>
                <a:off x="2372" y="1095"/>
                <a:ext cx="1533" cy="0"/>
              </a:xfrm>
              <a:prstGeom prst="line">
                <a:avLst/>
              </a:prstGeom>
              <a:noFill/>
              <a:ln w="28575">
                <a:solidFill>
                  <a:schemeClr val="accent6">
                    <a:lumMod val="50000"/>
                  </a:schemeClr>
                </a:solidFill>
                <a:round/>
                <a:headEnd/>
                <a:tailEnd type="triangle" w="med" len="med"/>
              </a:ln>
              <a:effectLst/>
            </p:spPr>
            <p:txBody>
              <a:bodyPr lIns="0" tIns="27432" rIns="0" bIns="27432"/>
              <a:lstStyle/>
              <a:p>
                <a:pPr>
                  <a:defRPr/>
                </a:pPr>
                <a:endParaRPr lang="en-US" dirty="0"/>
              </a:p>
            </p:txBody>
          </p:sp>
          <p:sp>
            <p:nvSpPr>
              <p:cNvPr id="914441" name="Line 9"/>
              <p:cNvSpPr>
                <a:spLocks noChangeShapeType="1"/>
              </p:cNvSpPr>
              <p:nvPr/>
            </p:nvSpPr>
            <p:spPr bwMode="auto">
              <a:xfrm>
                <a:off x="2693" y="1289"/>
                <a:ext cx="1208" cy="0"/>
              </a:xfrm>
              <a:prstGeom prst="line">
                <a:avLst/>
              </a:prstGeom>
              <a:noFill/>
              <a:ln w="28575">
                <a:solidFill>
                  <a:schemeClr val="accent6">
                    <a:lumMod val="50000"/>
                  </a:schemeClr>
                </a:solidFill>
                <a:round/>
                <a:headEnd/>
                <a:tailEnd type="triangle" w="med" len="med"/>
              </a:ln>
              <a:effectLst/>
            </p:spPr>
            <p:txBody>
              <a:bodyPr lIns="0" tIns="27432" rIns="0" bIns="27432"/>
              <a:lstStyle/>
              <a:p>
                <a:pPr>
                  <a:defRPr/>
                </a:pPr>
                <a:endParaRPr lang="en-US" dirty="0"/>
              </a:p>
            </p:txBody>
          </p:sp>
        </p:grpSp>
      </p:grpSp>
      <p:sp>
        <p:nvSpPr>
          <p:cNvPr id="914451" name="Text Box 19"/>
          <p:cNvSpPr txBox="1">
            <a:spLocks noChangeArrowheads="1"/>
          </p:cNvSpPr>
          <p:nvPr/>
        </p:nvSpPr>
        <p:spPr bwMode="auto">
          <a:xfrm>
            <a:off x="482600" y="5634038"/>
            <a:ext cx="8164513" cy="363537"/>
          </a:xfrm>
          <a:prstGeom prst="rect">
            <a:avLst/>
          </a:prstGeom>
          <a:noFill/>
          <a:ln w="9525" algn="ctr">
            <a:noFill/>
            <a:miter lim="800000"/>
            <a:headEnd/>
            <a:tailEnd/>
          </a:ln>
        </p:spPr>
        <p:txBody>
          <a:bodyPr lIns="0" tIns="27432" rIns="0" bIns="27432">
            <a:spAutoFit/>
          </a:bodyPr>
          <a:lstStyle/>
          <a:p>
            <a:pPr marL="342900" indent="-342900" algn="ctr">
              <a:spcBef>
                <a:spcPct val="50000"/>
              </a:spcBef>
            </a:pPr>
            <a:r>
              <a:rPr lang="en-US" sz="2000" b="1"/>
              <a:t>While lower GT output results, the heat rate is largely unaffected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4451"/>
                                        </p:tgtEl>
                                        <p:attrNameLst>
                                          <p:attrName>style.visibility</p:attrName>
                                        </p:attrNameLst>
                                      </p:cBhvr>
                                      <p:to>
                                        <p:strVal val="visible"/>
                                      </p:to>
                                    </p:set>
                                    <p:animEffect transition="in" filter="fade">
                                      <p:cBhvr>
                                        <p:cTn id="12" dur="500"/>
                                        <p:tgtEl>
                                          <p:spTgt spid="91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51"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0/17/2006 7:10:48 AM&quot;&gt;&lt;Slide id=&quot;560&quot; dur=&quot;.921&quot;/&gt;&lt;/Timings&gt;&lt;/WMTools&gt;"/>
</p:tagLst>
</file>

<file path=ppt/theme/theme1.xml><?xml version="1.0" encoding="utf-8"?>
<a:theme xmlns:a="http://schemas.openxmlformats.org/drawingml/2006/main" name="NETL Presentation">
  <a:themeElements>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NETL Presentation</Template>
  <TotalTime>11337</TotalTime>
  <Pages>1</Pages>
  <Words>5428</Words>
  <Application>Microsoft Office PowerPoint</Application>
  <PresentationFormat>On-screen Show (4:3)</PresentationFormat>
  <Paragraphs>651</Paragraphs>
  <Slides>56</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NETL Presentation</vt:lpstr>
      <vt:lpstr>Visio</vt:lpstr>
      <vt:lpstr>Cost and Performance Baseline for Fossil Energy Plants – Volume 3 Low Rank Coal and Natural Gas to Electricity</vt:lpstr>
      <vt:lpstr>Slide 2</vt:lpstr>
      <vt:lpstr>Project Objectives</vt:lpstr>
      <vt:lpstr>Slide 4</vt:lpstr>
      <vt:lpstr>Design Basis Coal Types</vt:lpstr>
      <vt:lpstr>Design Basis Ambient Conditions</vt:lpstr>
      <vt:lpstr>Design Basis Coal Fields/Power Plants</vt:lpstr>
      <vt:lpstr>Design Basis Geologic Sequestration Opportunities</vt:lpstr>
      <vt:lpstr>Design Basis Impact of Altitude on GT Output</vt:lpstr>
      <vt:lpstr>Design Basis Environmental Targets</vt:lpstr>
      <vt:lpstr>Design Basis Sequestration Assumptions</vt:lpstr>
      <vt:lpstr>Design Basis Other Assumptions</vt:lpstr>
      <vt:lpstr>Economic Assumptions</vt:lpstr>
      <vt:lpstr>Capital Cost Levels and their Elements</vt:lpstr>
      <vt:lpstr>Technical Merit</vt:lpstr>
      <vt:lpstr>Technical Approach - Overview</vt:lpstr>
      <vt:lpstr>Slide 17</vt:lpstr>
      <vt:lpstr>Slide 18</vt:lpstr>
      <vt:lpstr>Slide 19</vt:lpstr>
      <vt:lpstr>Slide 20</vt:lpstr>
      <vt:lpstr>Gasifiers</vt:lpstr>
      <vt:lpstr>Slide 22</vt:lpstr>
      <vt:lpstr>Slide 23</vt:lpstr>
      <vt:lpstr>Slide 24</vt:lpstr>
      <vt:lpstr>Slide 25</vt:lpstr>
      <vt:lpstr>Slide 26</vt:lpstr>
      <vt:lpstr>Slide 27</vt:lpstr>
      <vt:lpstr>Plant Efficiency, Montana Site</vt:lpstr>
      <vt:lpstr>Plant Efficiency, North Dakota Site</vt:lpstr>
      <vt:lpstr>Plant Cost, Montana Site</vt:lpstr>
      <vt:lpstr>Plant Cost, North Dakota Site</vt:lpstr>
      <vt:lpstr>Cost of Electricity, Montana Site</vt:lpstr>
      <vt:lpstr>Cost of Electricity, North Dakota Site</vt:lpstr>
      <vt:lpstr>Slide 34</vt:lpstr>
      <vt:lpstr>Criteria Pollutant Emissions, Montana Site</vt:lpstr>
      <vt:lpstr>Criteria Pollutant Emissions, ND Site</vt:lpstr>
      <vt:lpstr>CO2 Emissions, Montana Site</vt:lpstr>
      <vt:lpstr>CO2 Emissions, North Dakota Site</vt:lpstr>
      <vt:lpstr>Slide 39</vt:lpstr>
      <vt:lpstr>CO2 Avoided Cost, Montana Site</vt:lpstr>
      <vt:lpstr>CO2 Avoided Cost, North Dakota Site</vt:lpstr>
      <vt:lpstr>Natural Gas Price Sensitivity, Montana Site</vt:lpstr>
      <vt:lpstr>Natural Gas Price Sensitivity, ND Site</vt:lpstr>
      <vt:lpstr>Capacity Factor Sensitivity, Montana Site</vt:lpstr>
      <vt:lpstr>Capacity Factor Sensitivity, ND Site</vt:lpstr>
      <vt:lpstr>Carbon Emission Price Sensitivity, Montana</vt:lpstr>
      <vt:lpstr>Carbon Emission Price Sensitivity, ND</vt:lpstr>
      <vt:lpstr>Tech Parity for Varying CO2 and NG Cost</vt:lpstr>
      <vt:lpstr>NETL Viewpoint</vt:lpstr>
      <vt:lpstr>Key Findings</vt:lpstr>
      <vt:lpstr>Overall Accomplishments</vt:lpstr>
      <vt:lpstr>Lessons Learned</vt:lpstr>
      <vt:lpstr>Slide 53</vt:lpstr>
      <vt:lpstr>IGCC Summary Table</vt:lpstr>
      <vt:lpstr>Combustion Summary Table</vt:lpstr>
      <vt:lpstr>NGCC Summary Table</vt:lpstr>
    </vt:vector>
  </TitlesOfParts>
  <Company>U.S. Dept. Of Energy, NETL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Subject Title  One Line Title</dc:title>
  <dc:subject/>
  <dc:creator>Jwhoffma</dc:creator>
  <cp:keywords/>
  <dc:description/>
  <cp:lastModifiedBy>Mwoods</cp:lastModifiedBy>
  <cp:revision>509</cp:revision>
  <cp:lastPrinted>2000-03-03T20:12:37Z</cp:lastPrinted>
  <dcterms:created xsi:type="dcterms:W3CDTF">2008-09-03T13:19:27Z</dcterms:created>
  <dcterms:modified xsi:type="dcterms:W3CDTF">2011-10-06T18:37:58Z</dcterms:modified>
</cp:coreProperties>
</file>