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4"/>
  </p:sldMasterIdLst>
  <p:notesMasterIdLst>
    <p:notesMasterId r:id="rId29"/>
  </p:notesMasterIdLst>
  <p:handoutMasterIdLst>
    <p:handoutMasterId r:id="rId30"/>
  </p:handoutMasterIdLst>
  <p:sldIdLst>
    <p:sldId id="256" r:id="rId5"/>
    <p:sldId id="483" r:id="rId6"/>
    <p:sldId id="642" r:id="rId7"/>
    <p:sldId id="658" r:id="rId8"/>
    <p:sldId id="575" r:id="rId9"/>
    <p:sldId id="657" r:id="rId10"/>
    <p:sldId id="645" r:id="rId11"/>
    <p:sldId id="638" r:id="rId12"/>
    <p:sldId id="637" r:id="rId13"/>
    <p:sldId id="636" r:id="rId14"/>
    <p:sldId id="629" r:id="rId15"/>
    <p:sldId id="630" r:id="rId16"/>
    <p:sldId id="631" r:id="rId17"/>
    <p:sldId id="632" r:id="rId18"/>
    <p:sldId id="659" r:id="rId19"/>
    <p:sldId id="633" r:id="rId20"/>
    <p:sldId id="643" r:id="rId21"/>
    <p:sldId id="635" r:id="rId22"/>
    <p:sldId id="656" r:id="rId23"/>
    <p:sldId id="639" r:id="rId24"/>
    <p:sldId id="650" r:id="rId25"/>
    <p:sldId id="653" r:id="rId26"/>
    <p:sldId id="654" r:id="rId27"/>
    <p:sldId id="655" r:id="rId28"/>
  </p:sldIdLst>
  <p:sldSz cx="9144000" cy="6858000" type="screen4x3"/>
  <p:notesSz cx="6934200" cy="9220200"/>
  <p:defaultTextStyle>
    <a:defPPr>
      <a:defRPr lang="en-US"/>
    </a:defPPr>
    <a:lvl1pPr algn="l" rtl="0" fontAlgn="base">
      <a:spcBef>
        <a:spcPct val="0"/>
      </a:spcBef>
      <a:spcAft>
        <a:spcPct val="0"/>
      </a:spcAft>
      <a:defRPr sz="3000" kern="1200">
        <a:solidFill>
          <a:schemeClr val="tx1"/>
        </a:solidFill>
        <a:latin typeface="Garamond" pitchFamily="18" charset="0"/>
        <a:ea typeface="ＭＳ Ｐゴシック"/>
        <a:cs typeface="ＭＳ Ｐゴシック"/>
      </a:defRPr>
    </a:lvl1pPr>
    <a:lvl2pPr marL="457200" algn="l" rtl="0" fontAlgn="base">
      <a:spcBef>
        <a:spcPct val="0"/>
      </a:spcBef>
      <a:spcAft>
        <a:spcPct val="0"/>
      </a:spcAft>
      <a:defRPr sz="3000" kern="1200">
        <a:solidFill>
          <a:schemeClr val="tx1"/>
        </a:solidFill>
        <a:latin typeface="Garamond" pitchFamily="18" charset="0"/>
        <a:ea typeface="ＭＳ Ｐゴシック"/>
        <a:cs typeface="ＭＳ Ｐゴシック"/>
      </a:defRPr>
    </a:lvl2pPr>
    <a:lvl3pPr marL="914400" algn="l" rtl="0" fontAlgn="base">
      <a:spcBef>
        <a:spcPct val="0"/>
      </a:spcBef>
      <a:spcAft>
        <a:spcPct val="0"/>
      </a:spcAft>
      <a:defRPr sz="3000" kern="1200">
        <a:solidFill>
          <a:schemeClr val="tx1"/>
        </a:solidFill>
        <a:latin typeface="Garamond" pitchFamily="18" charset="0"/>
        <a:ea typeface="ＭＳ Ｐゴシック"/>
        <a:cs typeface="ＭＳ Ｐゴシック"/>
      </a:defRPr>
    </a:lvl3pPr>
    <a:lvl4pPr marL="1371600" algn="l" rtl="0" fontAlgn="base">
      <a:spcBef>
        <a:spcPct val="0"/>
      </a:spcBef>
      <a:spcAft>
        <a:spcPct val="0"/>
      </a:spcAft>
      <a:defRPr sz="3000" kern="1200">
        <a:solidFill>
          <a:schemeClr val="tx1"/>
        </a:solidFill>
        <a:latin typeface="Garamond" pitchFamily="18" charset="0"/>
        <a:ea typeface="ＭＳ Ｐゴシック"/>
        <a:cs typeface="ＭＳ Ｐゴシック"/>
      </a:defRPr>
    </a:lvl4pPr>
    <a:lvl5pPr marL="1828800" algn="l" rtl="0" fontAlgn="base">
      <a:spcBef>
        <a:spcPct val="0"/>
      </a:spcBef>
      <a:spcAft>
        <a:spcPct val="0"/>
      </a:spcAft>
      <a:defRPr sz="3000" kern="1200">
        <a:solidFill>
          <a:schemeClr val="tx1"/>
        </a:solidFill>
        <a:latin typeface="Garamond" pitchFamily="18" charset="0"/>
        <a:ea typeface="ＭＳ Ｐゴシック"/>
        <a:cs typeface="ＭＳ Ｐゴシック"/>
      </a:defRPr>
    </a:lvl5pPr>
    <a:lvl6pPr marL="2286000" algn="l" defTabSz="914400" rtl="0" eaLnBrk="1" latinLnBrk="0" hangingPunct="1">
      <a:defRPr sz="3000" kern="1200">
        <a:solidFill>
          <a:schemeClr val="tx1"/>
        </a:solidFill>
        <a:latin typeface="Garamond" pitchFamily="18" charset="0"/>
        <a:ea typeface="ＭＳ Ｐゴシック"/>
        <a:cs typeface="ＭＳ Ｐゴシック"/>
      </a:defRPr>
    </a:lvl6pPr>
    <a:lvl7pPr marL="2743200" algn="l" defTabSz="914400" rtl="0" eaLnBrk="1" latinLnBrk="0" hangingPunct="1">
      <a:defRPr sz="3000" kern="1200">
        <a:solidFill>
          <a:schemeClr val="tx1"/>
        </a:solidFill>
        <a:latin typeface="Garamond" pitchFamily="18" charset="0"/>
        <a:ea typeface="ＭＳ Ｐゴシック"/>
        <a:cs typeface="ＭＳ Ｐゴシック"/>
      </a:defRPr>
    </a:lvl7pPr>
    <a:lvl8pPr marL="3200400" algn="l" defTabSz="914400" rtl="0" eaLnBrk="1" latinLnBrk="0" hangingPunct="1">
      <a:defRPr sz="3000" kern="1200">
        <a:solidFill>
          <a:schemeClr val="tx1"/>
        </a:solidFill>
        <a:latin typeface="Garamond" pitchFamily="18" charset="0"/>
        <a:ea typeface="ＭＳ Ｐゴシック"/>
        <a:cs typeface="ＭＳ Ｐゴシック"/>
      </a:defRPr>
    </a:lvl8pPr>
    <a:lvl9pPr marL="3657600" algn="l" defTabSz="914400" rtl="0" eaLnBrk="1" latinLnBrk="0" hangingPunct="1">
      <a:defRPr sz="3000" kern="1200">
        <a:solidFill>
          <a:schemeClr val="tx1"/>
        </a:solidFill>
        <a:latin typeface="Garamond" pitchFamily="18"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DeLorenzo" initials="JP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D54"/>
    <a:srgbClr val="3399FF"/>
    <a:srgbClr val="993300"/>
    <a:srgbClr val="990000"/>
    <a:srgbClr val="800000"/>
    <a:srgbClr val="E8E8E8"/>
    <a:srgbClr val="66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466" autoAdjust="0"/>
    <p:restoredTop sz="82281" autoAdjust="0"/>
  </p:normalViewPr>
  <p:slideViewPr>
    <p:cSldViewPr>
      <p:cViewPr>
        <p:scale>
          <a:sx n="95" d="100"/>
          <a:sy n="95" d="100"/>
        </p:scale>
        <p:origin x="-162" y="360"/>
      </p:cViewPr>
      <p:guideLst>
        <p:guide orient="horz" pos="2304"/>
        <p:guide pos="336"/>
      </p:guideLst>
    </p:cSldViewPr>
  </p:slideViewPr>
  <p:outlineViewPr>
    <p:cViewPr>
      <p:scale>
        <a:sx n="33" d="100"/>
        <a:sy n="33" d="100"/>
      </p:scale>
      <p:origin x="0" y="6150"/>
    </p:cViewPr>
  </p:outlineViewPr>
  <p:notesTextViewPr>
    <p:cViewPr>
      <p:scale>
        <a:sx n="100" d="100"/>
        <a:sy n="100" d="100"/>
      </p:scale>
      <p:origin x="0" y="0"/>
    </p:cViewPr>
  </p:notesTextViewPr>
  <p:sorterViewPr>
    <p:cViewPr>
      <p:scale>
        <a:sx n="100" d="100"/>
        <a:sy n="100" d="100"/>
      </p:scale>
      <p:origin x="0" y="7781"/>
    </p:cViewPr>
  </p:sorterViewPr>
  <p:notesViewPr>
    <p:cSldViewPr>
      <p:cViewPr>
        <p:scale>
          <a:sx n="66" d="100"/>
          <a:sy n="66" d="100"/>
        </p:scale>
        <p:origin x="-2358" y="-72"/>
      </p:cViewPr>
      <p:guideLst>
        <p:guide orient="horz" pos="2905"/>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algn="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4" name="Rectangle 4"/>
          <p:cNvSpPr>
            <a:spLocks noGrp="1" noChangeArrowheads="1"/>
          </p:cNvSpPr>
          <p:nvPr>
            <p:ph type="ftr" sz="quarter" idx="2"/>
          </p:nvPr>
        </p:nvSpPr>
        <p:spPr bwMode="auto">
          <a:xfrm>
            <a:off x="0"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5" name="Rectangle 5"/>
          <p:cNvSpPr>
            <a:spLocks noGrp="1" noChangeArrowheads="1"/>
          </p:cNvSpPr>
          <p:nvPr>
            <p:ph type="sldNum" sz="quarter" idx="3"/>
          </p:nvPr>
        </p:nvSpPr>
        <p:spPr bwMode="auto">
          <a:xfrm>
            <a:off x="3927475"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algn="r" defTabSz="922338">
              <a:spcBef>
                <a:spcPct val="0"/>
              </a:spcBef>
              <a:buFontTx/>
              <a:buNone/>
              <a:defRPr sz="1200">
                <a:latin typeface="Arial" charset="0"/>
                <a:ea typeface="ＭＳ Ｐゴシック" pitchFamily="-106" charset="-128"/>
                <a:cs typeface="+mn-cs"/>
              </a:defRPr>
            </a:lvl1pPr>
          </a:lstStyle>
          <a:p>
            <a:pPr>
              <a:defRPr/>
            </a:pPr>
            <a:fld id="{8F57C5AC-34FB-4B97-B174-3335D9EFC244}" type="slidenum">
              <a:rPr lang="en-US"/>
              <a:pPr>
                <a:defRPr/>
              </a:pPr>
              <a:t>‹#›</a:t>
            </a:fld>
            <a:endParaRPr lang="en-US" dirty="0"/>
          </a:p>
        </p:txBody>
      </p:sp>
    </p:spTree>
    <p:extLst>
      <p:ext uri="{BB962C8B-B14F-4D97-AF65-F5344CB8AC3E}">
        <p14:creationId xmlns:p14="http://schemas.microsoft.com/office/powerpoint/2010/main" val="22247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5"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algn="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62050" y="690563"/>
            <a:ext cx="4611688" cy="34591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3738" y="4379913"/>
            <a:ext cx="5546725" cy="4149725"/>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algn="r" defTabSz="922338">
              <a:spcBef>
                <a:spcPct val="0"/>
              </a:spcBef>
              <a:buFontTx/>
              <a:buNone/>
              <a:defRPr sz="1200">
                <a:latin typeface="Arial" charset="0"/>
                <a:ea typeface="ＭＳ Ｐゴシック" pitchFamily="-106" charset="-128"/>
                <a:cs typeface="+mn-cs"/>
              </a:defRPr>
            </a:lvl1pPr>
          </a:lstStyle>
          <a:p>
            <a:pPr>
              <a:defRPr/>
            </a:pPr>
            <a:fld id="{D64F14EF-8FB5-44B0-B94E-4A8310B1F5C9}" type="slidenum">
              <a:rPr lang="en-US"/>
              <a:pPr>
                <a:defRPr/>
              </a:pPr>
              <a:t>‹#›</a:t>
            </a:fld>
            <a:endParaRPr lang="en-US" dirty="0"/>
          </a:p>
        </p:txBody>
      </p:sp>
    </p:spTree>
    <p:extLst>
      <p:ext uri="{BB962C8B-B14F-4D97-AF65-F5344CB8AC3E}">
        <p14:creationId xmlns:p14="http://schemas.microsoft.com/office/powerpoint/2010/main" val="8197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E7CEC7B-12C0-4BC5-B24B-5A2232EE5B48}"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27475" y="8756651"/>
            <a:ext cx="3005138" cy="461963"/>
          </a:xfrm>
          <a:prstGeom prst="rect">
            <a:avLst/>
          </a:prstGeom>
          <a:noFill/>
          <a:ln w="9525">
            <a:noFill/>
            <a:miter lim="800000"/>
            <a:headEnd/>
            <a:tailEnd/>
          </a:ln>
        </p:spPr>
        <p:txBody>
          <a:bodyPr lIns="92469" tIns="46235" rIns="92469" bIns="46235" anchor="b"/>
          <a:lstStyle/>
          <a:p>
            <a:pPr algn="r" defTabSz="919067"/>
            <a:fld id="{B6BCE3F6-2F84-4429-92DF-17D1A131FA13}" type="slidenum">
              <a:rPr lang="en-US"/>
              <a:pPr algn="r" defTabSz="919067"/>
              <a:t>4</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76192" indent="-76192"/>
            <a:endParaRPr lang="en-US" dirty="0" smtClean="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0F859F2-B979-45C1-B326-912F6EBC917B}" type="slidenum">
              <a:rPr lang="en-US" smtClean="0"/>
              <a:pPr/>
              <a:t>6</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We have 23 different RDR types related to inspections, crashes, Compliance Reviews, operating authority, household goods (HHG), and drivers.    </a:t>
            </a:r>
          </a:p>
          <a:p>
            <a:pPr eaLnBrk="1" hangingPunct="1"/>
            <a:r>
              <a:rPr lang="en-US" u="sng" dirty="0" smtClean="0">
                <a:solidFill>
                  <a:srgbClr val="FFFF00"/>
                </a:solidFill>
              </a:rPr>
              <a:t>Carrier Information Requests include the Inspection Report Requests.</a:t>
            </a:r>
          </a:p>
          <a:p>
            <a:pPr eaLnBrk="1" hangingPunct="1"/>
            <a:r>
              <a:rPr lang="en-US" u="sng" dirty="0" smtClean="0">
                <a:solidFill>
                  <a:srgbClr val="FFFF00"/>
                </a:solidFill>
              </a:rPr>
              <a:t>Other (3%) includes 2 HHG types, MCS150, RR, operating authority, safety audit, insurance information, Notice of Claim</a:t>
            </a:r>
            <a:r>
              <a:rPr lang="en-US" u="sng" baseline="0" dirty="0" smtClean="0">
                <a:solidFill>
                  <a:srgbClr val="FFFF00"/>
                </a:solidFill>
              </a:rPr>
              <a:t> (</a:t>
            </a:r>
            <a:r>
              <a:rPr lang="en-US" u="sng" dirty="0" smtClean="0">
                <a:solidFill>
                  <a:srgbClr val="FFFF00"/>
                </a:solidFill>
              </a:rPr>
              <a:t>NOC)/ Notice of Violation (NOV), interstate carrier (no USDOT #), and others.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927514" y="8757093"/>
            <a:ext cx="3005131" cy="461553"/>
          </a:xfrm>
          <a:prstGeom prst="rect">
            <a:avLst/>
          </a:prstGeom>
          <a:noFill/>
          <a:ln w="9525">
            <a:noFill/>
            <a:miter lim="800000"/>
            <a:headEnd/>
            <a:tailEnd/>
          </a:ln>
        </p:spPr>
        <p:txBody>
          <a:bodyPr lIns="92490" tIns="46245" rIns="92490" bIns="46245" anchor="b"/>
          <a:lstStyle/>
          <a:p>
            <a:pPr algn="r" defTabSz="923376"/>
            <a:fld id="{BCE566C4-415E-4595-B5C7-376CD723732B}" type="slidenum">
              <a:rPr lang="en-US" sz="1200"/>
              <a:pPr algn="r" defTabSz="923376"/>
              <a:t>12</a:t>
            </a:fld>
            <a:endParaRPr lang="en-US" sz="1200"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0" descr="Header-PPT-nologo.png"/>
          <p:cNvPicPr>
            <a:picLocks noChangeAspect="1"/>
          </p:cNvPicPr>
          <p:nvPr/>
        </p:nvPicPr>
        <p:blipFill>
          <a:blip r:embed="rId2" cstate="print"/>
          <a:srcRect l="412" r="677"/>
          <a:stretch>
            <a:fillRect/>
          </a:stretch>
        </p:blipFill>
        <p:spPr bwMode="auto">
          <a:xfrm>
            <a:off x="0" y="0"/>
            <a:ext cx="9150350" cy="1558925"/>
          </a:xfrm>
          <a:prstGeom prst="rect">
            <a:avLst/>
          </a:prstGeom>
          <a:noFill/>
          <a:ln w="9525">
            <a:noFill/>
            <a:miter lim="800000"/>
            <a:headEnd/>
            <a:tailEnd/>
          </a:ln>
        </p:spPr>
      </p:pic>
      <p:pic>
        <p:nvPicPr>
          <p:cNvPr id="5" name="Picture 7" descr="U.S. Department of Transportation. Federal Motor Carrier Safety Administration. "/>
          <p:cNvPicPr>
            <a:picLocks noChangeAspect="1"/>
          </p:cNvPicPr>
          <p:nvPr userDrawn="1"/>
        </p:nvPicPr>
        <p:blipFill>
          <a:blip r:embed="rId3" cstate="print"/>
          <a:srcRect/>
          <a:stretch>
            <a:fillRect/>
          </a:stretch>
        </p:blipFill>
        <p:spPr bwMode="auto">
          <a:xfrm>
            <a:off x="350838" y="6134100"/>
            <a:ext cx="2847975" cy="693738"/>
          </a:xfrm>
          <a:prstGeom prst="rect">
            <a:avLst/>
          </a:prstGeom>
          <a:noFill/>
          <a:ln w="9525">
            <a:noFill/>
            <a:miter lim="800000"/>
            <a:headEnd/>
            <a:tailEnd/>
          </a:ln>
        </p:spPr>
      </p:pic>
      <p:cxnSp>
        <p:nvCxnSpPr>
          <p:cNvPr id="6" name="Straight Connector 5"/>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dirty="0">
              <a:solidFill>
                <a:prstClr val="white"/>
              </a:solidFill>
            </a:endParaRPr>
          </a:p>
        </p:txBody>
      </p:sp>
      <p:pic>
        <p:nvPicPr>
          <p:cNvPr id="9" name="Picture 10" descr="Briefing banner for slides. "/>
          <p:cNvPicPr>
            <a:picLocks noChangeAspect="1"/>
          </p:cNvPicPr>
          <p:nvPr userDrawn="1"/>
        </p:nvPicPr>
        <p:blipFill>
          <a:blip r:embed="rId4" cstate="print"/>
          <a:srcRect/>
          <a:stretch>
            <a:fillRect/>
          </a:stretch>
        </p:blipFill>
        <p:spPr bwMode="auto">
          <a:xfrm>
            <a:off x="0" y="0"/>
            <a:ext cx="9144000" cy="11255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algn="r">
              <a:spcBef>
                <a:spcPct val="20000"/>
              </a:spcBef>
              <a:defRPr/>
            </a:pPr>
            <a:r>
              <a:rPr lang="en-US" sz="1100" dirty="0" smtClean="0">
                <a:solidFill>
                  <a:srgbClr val="003E7E">
                    <a:lumMod val="75000"/>
                  </a:srgbClr>
                </a:solidFill>
                <a:latin typeface="Franklin Gothic Book"/>
                <a:ea typeface="ＭＳ Ｐゴシック" pitchFamily="-84" charset="-128"/>
                <a:cs typeface="+mn-cs"/>
              </a:rPr>
              <a:t>SBA</a:t>
            </a:r>
            <a:r>
              <a:rPr lang="en-US" sz="1100" baseline="0" dirty="0" smtClean="0">
                <a:solidFill>
                  <a:srgbClr val="003E7E">
                    <a:lumMod val="75000"/>
                  </a:srgbClr>
                </a:solidFill>
                <a:latin typeface="Franklin Gothic Book"/>
                <a:ea typeface="ＭＳ Ｐゴシック" pitchFamily="-84" charset="-128"/>
                <a:cs typeface="+mn-cs"/>
              </a:rPr>
              <a:t> Roundtable</a:t>
            </a:r>
            <a:r>
              <a:rPr lang="en-US" sz="1100" dirty="0" smtClean="0">
                <a:solidFill>
                  <a:srgbClr val="003E7E">
                    <a:lumMod val="75000"/>
                  </a:srgbClr>
                </a:solidFill>
                <a:latin typeface="Franklin Gothic Book"/>
                <a:ea typeface="ＭＳ Ｐゴシック" pitchFamily="-84" charset="-128"/>
                <a:cs typeface="+mn-cs"/>
              </a:rPr>
              <a:t>| February 14, 2012</a:t>
            </a:r>
          </a:p>
          <a:p>
            <a:pPr algn="r">
              <a:spcBef>
                <a:spcPct val="20000"/>
              </a:spcBef>
              <a:defRPr/>
            </a:pPr>
            <a:fld id="{116DD364-4E62-436A-AD13-236B6F2BE564}" type="slidenum">
              <a:rPr lang="en-US" sz="1100" smtClean="0">
                <a:solidFill>
                  <a:srgbClr val="003E7E">
                    <a:lumMod val="75000"/>
                  </a:srgbClr>
                </a:solidFill>
                <a:latin typeface="Franklin Gothic Book"/>
                <a:ea typeface="ＭＳ Ｐゴシック" pitchFamily="-106" charset="-128"/>
                <a:cs typeface="+mn-cs"/>
              </a:rPr>
              <a:pPr algn="r">
                <a:spcBef>
                  <a:spcPct val="20000"/>
                </a:spcBef>
                <a:defRPr/>
              </a:pPr>
              <a:t>‹#›</a:t>
            </a:fld>
            <a:endParaRPr lang="en-US" sz="1100" dirty="0" smtClean="0">
              <a:solidFill>
                <a:srgbClr val="003E7E">
                  <a:lumMod val="75000"/>
                </a:srgbClr>
              </a:solidFill>
              <a:latin typeface="Franklin Gothic Book"/>
              <a:ea typeface="ＭＳ Ｐゴシック" pitchFamily="-106"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730250" y="-44450"/>
            <a:ext cx="8229600" cy="1143000"/>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Header-PPT-nologo.png"/>
          <p:cNvPicPr>
            <a:picLocks noChangeAspect="1"/>
          </p:cNvPicPr>
          <p:nvPr/>
        </p:nvPicPr>
        <p:blipFill>
          <a:blip r:embed="rId7" cstate="print"/>
          <a:srcRect l="412" r="677"/>
          <a:stretch>
            <a:fillRect/>
          </a:stretch>
        </p:blipFill>
        <p:spPr bwMode="auto">
          <a:xfrm>
            <a:off x="0" y="0"/>
            <a:ext cx="9150350" cy="1558925"/>
          </a:xfrm>
          <a:prstGeom prst="rect">
            <a:avLst/>
          </a:prstGeom>
          <a:noFill/>
          <a:ln w="9525">
            <a:noFill/>
            <a:miter lim="800000"/>
            <a:headEnd/>
            <a:tailEnd/>
          </a:ln>
        </p:spPr>
      </p:pic>
      <p:sp>
        <p:nvSpPr>
          <p:cNvPr id="1027" name="Text Placeholder 2"/>
          <p:cNvSpPr>
            <a:spLocks noGrp="1"/>
          </p:cNvSpPr>
          <p:nvPr>
            <p:ph type="body" idx="1"/>
          </p:nvPr>
        </p:nvSpPr>
        <p:spPr bwMode="auto">
          <a:xfrm>
            <a:off x="300038" y="1600200"/>
            <a:ext cx="85058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7" descr="PPT_Footer.png"/>
          <p:cNvPicPr>
            <a:picLocks noChangeAspect="1"/>
          </p:cNvPicPr>
          <p:nvPr userDrawn="1"/>
        </p:nvPicPr>
        <p:blipFill>
          <a:blip r:embed="rId8" cstate="print"/>
          <a:srcRect/>
          <a:stretch>
            <a:fillRect/>
          </a:stretch>
        </p:blipFill>
        <p:spPr bwMode="auto">
          <a:xfrm>
            <a:off x="350838" y="6134100"/>
            <a:ext cx="2847975" cy="693738"/>
          </a:xfrm>
          <a:prstGeom prst="rect">
            <a:avLst/>
          </a:prstGeom>
          <a:noFill/>
          <a:ln w="9525">
            <a:noFill/>
            <a:miter lim="800000"/>
            <a:headEnd/>
            <a:tailEnd/>
          </a:ln>
        </p:spPr>
      </p:pic>
      <p:cxnSp>
        <p:nvCxnSpPr>
          <p:cNvPr id="10" name="Straight Connector 9"/>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5-Point Star 12"/>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dirty="0">
              <a:solidFill>
                <a:prstClr val="white"/>
              </a:solidFill>
            </a:endParaRPr>
          </a:p>
        </p:txBody>
      </p:sp>
      <p:sp>
        <p:nvSpPr>
          <p:cNvPr id="1031" name="Title Placeholder 14"/>
          <p:cNvSpPr>
            <a:spLocks noGrp="1"/>
          </p:cNvSpPr>
          <p:nvPr>
            <p:ph type="title"/>
          </p:nvPr>
        </p:nvSpPr>
        <p:spPr bwMode="auto">
          <a:xfrm>
            <a:off x="730250" y="-444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4" name="Picture 10" descr="briefing-banner_slide.jpg"/>
          <p:cNvPicPr>
            <a:picLocks noChangeAspect="1"/>
          </p:cNvPicPr>
          <p:nvPr userDrawn="1"/>
        </p:nvPicPr>
        <p:blipFill>
          <a:blip r:embed="rId9" cstate="print"/>
          <a:srcRect/>
          <a:stretch>
            <a:fillRect/>
          </a:stretch>
        </p:blipFill>
        <p:spPr bwMode="auto">
          <a:xfrm>
            <a:off x="0" y="0"/>
            <a:ext cx="9144000" cy="1125538"/>
          </a:xfrm>
          <a:prstGeom prst="rect">
            <a:avLst/>
          </a:prstGeom>
          <a:noFill/>
          <a:ln w="9525">
            <a:noFill/>
            <a:miter lim="800000"/>
            <a:headEnd/>
            <a:tailEnd/>
          </a:ln>
        </p:spPr>
      </p:pic>
      <p:sp>
        <p:nvSpPr>
          <p:cNvPr id="12" name="Slide Number Placeholder 4"/>
          <p:cNvSpPr txBox="1">
            <a:spLocks/>
          </p:cNvSpPr>
          <p:nvPr userDrawn="1"/>
        </p:nvSpPr>
        <p:spPr bwMode="auto">
          <a:xfrm>
            <a:off x="4419600" y="6324601"/>
            <a:ext cx="4495800" cy="380999"/>
          </a:xfrm>
          <a:prstGeom prst="rect">
            <a:avLst/>
          </a:prstGeom>
          <a:noFill/>
          <a:ln>
            <a:miter lim="800000"/>
            <a:headEnd/>
            <a:tailEnd/>
          </a:ln>
        </p:spPr>
        <p:txBody>
          <a:bodyPr vert="horz" lIns="91440" tIns="45720" rIns="91440" bIns="45720" rtlCol="0" anchor="ctr"/>
          <a:lstStyle/>
          <a:p>
            <a:pPr algn="r">
              <a:spcBef>
                <a:spcPct val="20000"/>
              </a:spcBef>
              <a:defRPr/>
            </a:pPr>
            <a:r>
              <a:rPr lang="en-US" sz="1100" dirty="0" smtClean="0">
                <a:solidFill>
                  <a:srgbClr val="003E7E">
                    <a:lumMod val="75000"/>
                  </a:srgbClr>
                </a:solidFill>
                <a:latin typeface="Franklin Gothic Book"/>
                <a:ea typeface="ＭＳ Ｐゴシック" pitchFamily="-84" charset="-128"/>
                <a:cs typeface="+mn-cs"/>
              </a:rPr>
              <a:t>SBA</a:t>
            </a:r>
            <a:r>
              <a:rPr lang="en-US" sz="1100" baseline="0" dirty="0" smtClean="0">
                <a:solidFill>
                  <a:srgbClr val="003E7E">
                    <a:lumMod val="75000"/>
                  </a:srgbClr>
                </a:solidFill>
                <a:latin typeface="Franklin Gothic Book"/>
                <a:ea typeface="ＭＳ Ｐゴシック" pitchFamily="-84" charset="-128"/>
                <a:cs typeface="+mn-cs"/>
              </a:rPr>
              <a:t> Roundtable</a:t>
            </a:r>
            <a:r>
              <a:rPr lang="en-US" sz="1100" dirty="0" smtClean="0">
                <a:solidFill>
                  <a:srgbClr val="003E7E">
                    <a:lumMod val="75000"/>
                  </a:srgbClr>
                </a:solidFill>
                <a:latin typeface="Franklin Gothic Book"/>
                <a:ea typeface="ＭＳ Ｐゴシック" pitchFamily="-84" charset="-128"/>
                <a:cs typeface="+mn-cs"/>
              </a:rPr>
              <a:t> | February</a:t>
            </a:r>
            <a:r>
              <a:rPr lang="en-US" sz="1100" baseline="0" dirty="0" smtClean="0">
                <a:solidFill>
                  <a:srgbClr val="003E7E">
                    <a:lumMod val="75000"/>
                  </a:srgbClr>
                </a:solidFill>
                <a:latin typeface="Franklin Gothic Book"/>
                <a:ea typeface="ＭＳ Ｐゴシック" pitchFamily="-84" charset="-128"/>
                <a:cs typeface="+mn-cs"/>
              </a:rPr>
              <a:t> </a:t>
            </a:r>
            <a:r>
              <a:rPr lang="en-US" sz="1100" dirty="0" smtClean="0">
                <a:solidFill>
                  <a:srgbClr val="003E7E">
                    <a:lumMod val="75000"/>
                  </a:srgbClr>
                </a:solidFill>
                <a:latin typeface="Franklin Gothic Book"/>
                <a:ea typeface="ＭＳ Ｐゴシック" pitchFamily="-84" charset="-128"/>
                <a:cs typeface="+mn-cs"/>
              </a:rPr>
              <a:t>2012</a:t>
            </a:r>
          </a:p>
          <a:p>
            <a:pPr algn="r">
              <a:spcBef>
                <a:spcPct val="20000"/>
              </a:spcBef>
              <a:defRPr/>
            </a:pPr>
            <a:fld id="{116DD364-4E62-436A-AD13-236B6F2BE564}" type="slidenum">
              <a:rPr lang="en-US" sz="1100" smtClean="0">
                <a:solidFill>
                  <a:srgbClr val="003E7E">
                    <a:lumMod val="75000"/>
                  </a:srgbClr>
                </a:solidFill>
                <a:latin typeface="Franklin Gothic Book"/>
                <a:ea typeface="ＭＳ Ｐゴシック" pitchFamily="-106" charset="-128"/>
                <a:cs typeface="+mn-cs"/>
              </a:rPr>
              <a:pPr algn="r">
                <a:spcBef>
                  <a:spcPct val="20000"/>
                </a:spcBef>
                <a:defRPr/>
              </a:pPr>
              <a:t>‹#›</a:t>
            </a:fld>
            <a:endParaRPr lang="en-US" sz="1100" dirty="0" smtClean="0">
              <a:solidFill>
                <a:srgbClr val="003E7E">
                  <a:lumMod val="75000"/>
                </a:srgbClr>
              </a:solidFill>
              <a:latin typeface="Franklin Gothic Book"/>
              <a:ea typeface="ＭＳ Ｐゴシック" pitchFamily="-106" charset="-128"/>
              <a:cs typeface="+mn-cs"/>
            </a:endParaRPr>
          </a:p>
        </p:txBody>
      </p:sp>
    </p:spTree>
  </p:cSld>
  <p:clrMap bg1="lt1" tx1="dk1" bg2="lt2" tx2="dk2" accent1="accent1" accent2="accent2" accent3="accent3" accent4="accent4" accent5="accent5" accent6="accent6" hlink="hlink" folHlink="folHlink"/>
  <p:sldLayoutIdLst>
    <p:sldLayoutId id="2147486181" r:id="rId1"/>
    <p:sldLayoutId id="2147486280" r:id="rId2"/>
    <p:sldLayoutId id="2147486281" r:id="rId3"/>
    <p:sldLayoutId id="2147486282" r:id="rId4"/>
    <p:sldLayoutId id="2147486283" r:id="rId5"/>
  </p:sldLayoutIdLst>
  <p:hf sldNum="0" hdr="0" ftr="0" dt="0"/>
  <p:txStyles>
    <p:titleStyle>
      <a:lvl1pPr algn="l" rtl="0" eaLnBrk="0" fontAlgn="base" hangingPunct="0">
        <a:spcBef>
          <a:spcPct val="0"/>
        </a:spcBef>
        <a:spcAft>
          <a:spcPct val="0"/>
        </a:spcAft>
        <a:defRPr sz="3800" kern="1200">
          <a:solidFill>
            <a:schemeClr val="bg1"/>
          </a:solidFill>
          <a:latin typeface="+mj-lt"/>
          <a:ea typeface="ＭＳ Ｐゴシック" pitchFamily="-106" charset="-128"/>
          <a:cs typeface="ＭＳ Ｐゴシック" pitchFamily="-84" charset="-128"/>
        </a:defRPr>
      </a:lvl1pPr>
      <a:lvl2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2pPr>
      <a:lvl3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3pPr>
      <a:lvl4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4pPr>
      <a:lvl5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5pPr>
      <a:lvl6pPr marL="457200" algn="l" rtl="0" eaLnBrk="1" fontAlgn="base" hangingPunct="1">
        <a:spcBef>
          <a:spcPct val="0"/>
        </a:spcBef>
        <a:spcAft>
          <a:spcPct val="0"/>
        </a:spcAft>
        <a:defRPr sz="3800">
          <a:solidFill>
            <a:schemeClr val="bg1"/>
          </a:solidFill>
          <a:latin typeface="Franklin Gothic Medium" pitchFamily="34" charset="0"/>
        </a:defRPr>
      </a:lvl6pPr>
      <a:lvl7pPr marL="914400" algn="l" rtl="0" eaLnBrk="1" fontAlgn="base" hangingPunct="1">
        <a:spcBef>
          <a:spcPct val="0"/>
        </a:spcBef>
        <a:spcAft>
          <a:spcPct val="0"/>
        </a:spcAft>
        <a:defRPr sz="3800">
          <a:solidFill>
            <a:schemeClr val="bg1"/>
          </a:solidFill>
          <a:latin typeface="Franklin Gothic Medium" pitchFamily="34" charset="0"/>
        </a:defRPr>
      </a:lvl7pPr>
      <a:lvl8pPr marL="1371600" algn="l" rtl="0" eaLnBrk="1" fontAlgn="base" hangingPunct="1">
        <a:spcBef>
          <a:spcPct val="0"/>
        </a:spcBef>
        <a:spcAft>
          <a:spcPct val="0"/>
        </a:spcAft>
        <a:defRPr sz="3800">
          <a:solidFill>
            <a:schemeClr val="bg1"/>
          </a:solidFill>
          <a:latin typeface="Franklin Gothic Medium" pitchFamily="34" charset="0"/>
        </a:defRPr>
      </a:lvl8pPr>
      <a:lvl9pPr marL="1828800" algn="l" rtl="0" eaLnBrk="1" fontAlgn="base" hangingPunct="1">
        <a:spcBef>
          <a:spcPct val="0"/>
        </a:spcBef>
        <a:spcAft>
          <a:spcPct val="0"/>
        </a:spcAft>
        <a:defRPr sz="3800">
          <a:solidFill>
            <a:schemeClr val="bg1"/>
          </a:solidFill>
          <a:latin typeface="Franklin Gothic Medium"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lumMod val="75000"/>
            </a:schemeClr>
          </a:solidFill>
          <a:latin typeface="+mn-lt"/>
          <a:ea typeface="ＭＳ Ｐゴシック" pitchFamily="-106"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lumMod val="75000"/>
            </a:schemeClr>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75000"/>
            </a:schemeClr>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Microsoft_Excel_97-2003_Worksheet3.xls"/><Relationship Id="rId5" Type="http://schemas.openxmlformats.org/officeDocument/2006/relationships/oleObject" Target="../embeddings/Microsoft_Excel_97-2003_Worksheet1.xls"/><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09600" y="1447800"/>
            <a:ext cx="8001000" cy="4267200"/>
          </a:xfrm>
        </p:spPr>
        <p:txBody>
          <a:bodyPr/>
          <a:lstStyle/>
          <a:p>
            <a:pPr algn="ctr" eaLnBrk="1" hangingPunct="1">
              <a:defRPr/>
            </a:pPr>
            <a:r>
              <a:rPr lang="en-US" sz="4400" b="1" dirty="0" smtClean="0">
                <a:solidFill>
                  <a:srgbClr val="0B184D"/>
                </a:solidFill>
                <a:ea typeface="ＭＳ Ｐゴシック" pitchFamily="-106" charset="-128"/>
              </a:rPr>
              <a:t>Compliance, Safety, Accountability </a:t>
            </a:r>
            <a:br>
              <a:rPr lang="en-US" sz="4400" b="1" dirty="0" smtClean="0">
                <a:solidFill>
                  <a:srgbClr val="0B184D"/>
                </a:solidFill>
                <a:ea typeface="ＭＳ Ｐゴシック" pitchFamily="-106" charset="-128"/>
              </a:rPr>
            </a:br>
            <a:r>
              <a:rPr lang="en-US" sz="4400" b="1" dirty="0" smtClean="0">
                <a:solidFill>
                  <a:srgbClr val="0B184D"/>
                </a:solidFill>
                <a:ea typeface="ＭＳ Ｐゴシック" pitchFamily="-106" charset="-128"/>
              </a:rPr>
              <a:t>(CSA) </a:t>
            </a:r>
            <a:r>
              <a:rPr lang="en-US" sz="3600" b="1" dirty="0" smtClean="0">
                <a:solidFill>
                  <a:srgbClr val="0B184D"/>
                </a:solidFill>
                <a:ea typeface="ＭＳ Ｐゴシック" pitchFamily="-106" charset="-128"/>
              </a:rPr>
              <a:t/>
            </a:r>
            <a:br>
              <a:rPr lang="en-US" sz="3600" b="1" dirty="0" smtClean="0">
                <a:solidFill>
                  <a:srgbClr val="0B184D"/>
                </a:solidFill>
                <a:ea typeface="ＭＳ Ｐゴシック" pitchFamily="-106" charset="-128"/>
              </a:rPr>
            </a:br>
            <a:r>
              <a:rPr lang="en-US" sz="3600" b="1" dirty="0" smtClean="0">
                <a:solidFill>
                  <a:srgbClr val="0B184D"/>
                </a:solidFill>
                <a:ea typeface="ＭＳ Ｐゴシック" pitchFamily="-106" charset="-128"/>
              </a:rPr>
              <a:t/>
            </a:r>
            <a:br>
              <a:rPr lang="en-US" sz="3600" b="1" dirty="0" smtClean="0">
                <a:solidFill>
                  <a:srgbClr val="0B184D"/>
                </a:solidFill>
                <a:ea typeface="ＭＳ Ｐゴシック" pitchFamily="-106" charset="-128"/>
              </a:rPr>
            </a:br>
            <a:r>
              <a:rPr lang="en-US" sz="3600" dirty="0" smtClean="0">
                <a:solidFill>
                  <a:srgbClr val="E8BD54"/>
                </a:solidFill>
                <a:ea typeface="ＭＳ Ｐゴシック" pitchFamily="-106" charset="-128"/>
              </a:rPr>
              <a:t>Small Business Administration</a:t>
            </a:r>
            <a:br>
              <a:rPr lang="en-US" sz="3600" dirty="0" smtClean="0">
                <a:solidFill>
                  <a:srgbClr val="E8BD54"/>
                </a:solidFill>
                <a:ea typeface="ＭＳ Ｐゴシック" pitchFamily="-106" charset="-128"/>
              </a:rPr>
            </a:br>
            <a:r>
              <a:rPr lang="en-US" sz="2800" dirty="0" smtClean="0">
                <a:solidFill>
                  <a:srgbClr val="E8BD54"/>
                </a:solidFill>
                <a:ea typeface="ＭＳ Ｐゴシック" pitchFamily="-106" charset="-128"/>
              </a:rPr>
              <a:t>February 2012</a:t>
            </a:r>
            <a:endParaRPr lang="en-US" sz="2800" i="1" dirty="0" smtClean="0">
              <a:solidFill>
                <a:srgbClr val="E8BD54"/>
              </a:solidFill>
              <a:ea typeface="ＭＳ Ｐゴシック" pitchFamily="-106" charset="-128"/>
            </a:endParaRPr>
          </a:p>
        </p:txBody>
      </p:sp>
      <p:pic>
        <p:nvPicPr>
          <p:cNvPr id="17411" name="Picture 3" descr="PPT-newCSAheader.png"/>
          <p:cNvPicPr>
            <a:picLocks noChangeAspect="1"/>
          </p:cNvPicPr>
          <p:nvPr/>
        </p:nvPicPr>
        <p:blipFill>
          <a:blip r:embed="rId3" cstate="print"/>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Use of SMS Data (cont.)</a:t>
            </a:r>
            <a:endParaRPr lang="en-US" dirty="0"/>
          </a:p>
        </p:txBody>
      </p:sp>
      <p:sp>
        <p:nvSpPr>
          <p:cNvPr id="2" name="Content Placeholder 1"/>
          <p:cNvSpPr>
            <a:spLocks noGrp="1"/>
          </p:cNvSpPr>
          <p:nvPr>
            <p:ph idx="1"/>
          </p:nvPr>
        </p:nvSpPr>
        <p:spPr/>
        <p:txBody>
          <a:bodyPr/>
          <a:lstStyle/>
          <a:p>
            <a:pPr>
              <a:spcAft>
                <a:spcPts val="1600"/>
              </a:spcAft>
            </a:pPr>
            <a:r>
              <a:rPr lang="en-US" sz="2400" b="1" dirty="0" smtClean="0"/>
              <a:t>SMS is not a safety rating </a:t>
            </a:r>
          </a:p>
          <a:p>
            <a:pPr>
              <a:spcAft>
                <a:spcPts val="0"/>
              </a:spcAft>
            </a:pPr>
            <a:r>
              <a:rPr lang="en-US" sz="2400" b="1" dirty="0" smtClean="0"/>
              <a:t>Informed, current, and comprehensive picture of a motor carrier safety and compliance standing is provided by:</a:t>
            </a:r>
          </a:p>
          <a:p>
            <a:pPr lvl="1">
              <a:spcAft>
                <a:spcPts val="0"/>
              </a:spcAft>
            </a:pPr>
            <a:r>
              <a:rPr lang="en-US" sz="2200" dirty="0" smtClean="0"/>
              <a:t>Official safety rating on Safety and Fitness Electronic Records (SAFER )</a:t>
            </a:r>
          </a:p>
          <a:p>
            <a:pPr lvl="1">
              <a:spcAft>
                <a:spcPts val="0"/>
              </a:spcAft>
            </a:pPr>
            <a:r>
              <a:rPr lang="en-US" sz="2200" dirty="0" smtClean="0"/>
              <a:t>Authority and insurance status on Licensing and Insurance (L&amp;I) website</a:t>
            </a:r>
          </a:p>
          <a:p>
            <a:pPr lvl="1">
              <a:spcAft>
                <a:spcPts val="1600"/>
              </a:spcAft>
            </a:pPr>
            <a:r>
              <a:rPr lang="en-US" sz="2200" dirty="0" smtClean="0"/>
              <a:t>Intervention and priority status on SMS</a:t>
            </a:r>
          </a:p>
          <a:p>
            <a:pPr>
              <a:spcAft>
                <a:spcPts val="1200"/>
              </a:spcAft>
            </a:pPr>
            <a:r>
              <a:rPr lang="en-US" sz="2400" b="1" dirty="0" smtClean="0"/>
              <a:t>Outreach and education with shippers and other stakeholders is underway</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What Analysis Has Been Performed on SMS?</a:t>
            </a:r>
            <a:endParaRPr lang="en-US" sz="3200" dirty="0"/>
          </a:p>
        </p:txBody>
      </p:sp>
      <p:sp>
        <p:nvSpPr>
          <p:cNvPr id="2" name="Content Placeholder 1"/>
          <p:cNvSpPr>
            <a:spLocks noGrp="1"/>
          </p:cNvSpPr>
          <p:nvPr>
            <p:ph idx="1"/>
          </p:nvPr>
        </p:nvSpPr>
        <p:spPr/>
        <p:txBody>
          <a:bodyPr/>
          <a:lstStyle/>
          <a:p>
            <a:pPr>
              <a:spcAft>
                <a:spcPts val="1600"/>
              </a:spcAft>
            </a:pPr>
            <a:r>
              <a:rPr lang="en-US" sz="2400" b="1" dirty="0" smtClean="0"/>
              <a:t>Agency and independent (University of Michigan Transportation Research Institute [UMTRI]) analyses show that the SMS is an effective tool for identifying high-risk motor carriers</a:t>
            </a:r>
          </a:p>
          <a:p>
            <a:pPr>
              <a:spcBef>
                <a:spcPts val="1200"/>
              </a:spcBef>
            </a:pPr>
            <a:r>
              <a:rPr lang="en-US" sz="2400" b="1" dirty="0" smtClean="0"/>
              <a:t>A particularly strong association exists between crashes and high scores in the Unsafe Driving and Fatigued Driving (Hours-of-Service) BASICs</a:t>
            </a:r>
          </a:p>
          <a:p>
            <a:pPr lvl="1"/>
            <a:r>
              <a:rPr lang="en-US" sz="2200" dirty="0" smtClean="0"/>
              <a:t>Unsafe Driving BASIC consists of observed violations</a:t>
            </a:r>
          </a:p>
          <a:p>
            <a:pPr lvl="2">
              <a:buClr>
                <a:schemeClr val="tx1"/>
              </a:buClr>
            </a:pPr>
            <a:endParaRPr lang="en-US" sz="1800" dirty="0" smtClean="0">
              <a:solidFill>
                <a:schemeClr val="tx1"/>
              </a:solidFill>
            </a:endParaRPr>
          </a:p>
          <a:p>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defRPr/>
            </a:pPr>
            <a:r>
              <a:rPr lang="en-US" dirty="0" smtClean="0">
                <a:ea typeface="ＭＳ Ｐゴシック"/>
                <a:cs typeface="ＭＳ Ｐゴシック"/>
              </a:rPr>
              <a:t>FMCSA Effectiveness Testing</a:t>
            </a:r>
          </a:p>
        </p:txBody>
      </p:sp>
      <p:pic>
        <p:nvPicPr>
          <p:cNvPr id="2" name="Picture 1" descr="This slide is an explanation of the design of the “effectiveness test” FMCSA uses to view the relationship between SMS BASICs and future crash involvement.&#10;We pretend it is January 2008, and then apply SMS to an older set of data, January 2006 to January 2008, for example. We identify what carriers SMS scores would have been  in January 2008. The we look at those carriers subsequent crashes in the subsequent 12 months. This provides a relationship between SMS scores in January 2008 compared to crashes occurring from January 2008 and January 2009. We graph the SMS scores of carriers (based on performance between Jan 06-Jan 08) against their subsequent crash rates (occurring Jan 08-Jan 09) to produce the graphs featured on slides 13 and 14 showing the strong relationships between crash risk and the Unsafe driving and Fatigued Driving BASIC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1502664"/>
            <a:ext cx="8717280" cy="38526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a:cs typeface="ＭＳ Ｐゴシック"/>
              </a:rPr>
              <a:t>Unsafe Driving BASIC</a:t>
            </a:r>
          </a:p>
        </p:txBody>
      </p:sp>
      <p:pic>
        <p:nvPicPr>
          <p:cNvPr id="53251" name="Picture 5" descr="Slide displays a scatter plot graph that displays the Crash Rate (number of crashes per thousand power units) along the x axis (scale from 0 to 120 in increments of 10), and the Unsafe Driving BASIC percentile along the y axis (0-100% in 10% increments). The data shows that as the crash rate increases, so does the Unsafe Driving BASIC percentile, indicating that the Unsafe Driving BASIC is a good indicator of future crash risk. (Source: Evaluation of 2010 CSA Operational Test Model, August 2011, p. 43.)"/>
          <p:cNvPicPr>
            <a:picLocks noChangeAspect="1" noChangeArrowheads="1"/>
          </p:cNvPicPr>
          <p:nvPr/>
        </p:nvPicPr>
        <p:blipFill>
          <a:blip r:embed="rId2" cstate="print"/>
          <a:srcRect l="18378" t="29601" r="28465" b="11446"/>
          <a:stretch>
            <a:fillRect/>
          </a:stretch>
        </p:blipFill>
        <p:spPr bwMode="auto">
          <a:xfrm>
            <a:off x="0" y="1085088"/>
            <a:ext cx="9144000" cy="5572125"/>
          </a:xfrm>
          <a:prstGeom prst="rect">
            <a:avLst/>
          </a:prstGeom>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a:cs typeface="ＭＳ Ｐゴシック"/>
              </a:rPr>
              <a:t>Fatigued Driving BASIC</a:t>
            </a:r>
          </a:p>
        </p:txBody>
      </p:sp>
      <p:pic>
        <p:nvPicPr>
          <p:cNvPr id="4" name="Picture 4" descr="Slide displays a scatter plot graph that displays the Crash Rate (number of crashes per thousand power units) along the x axis (scale from 0 to 90 in increments of 10), and the Fatigued Driving BASIC percentile along the y axis (0-100% in 10% increments). The data shows that as the crash rate increases, so does the Fatigued Driving BASIC percentile, indicating that the Fatigued Driving BASIC is a good indicator of future crash risk. (Source: Evaluation of 2010 CSA Operational Test Model, August 2011, p. 43)"/>
          <p:cNvPicPr>
            <a:picLocks noChangeAspect="1" noChangeArrowheads="1"/>
          </p:cNvPicPr>
          <p:nvPr/>
        </p:nvPicPr>
        <p:blipFill>
          <a:blip r:embed="rId2" cstate="print"/>
          <a:srcRect l="40572" t="23315" r="6898" b="30972"/>
          <a:stretch>
            <a:fillRect/>
          </a:stretch>
        </p:blipFill>
        <p:spPr>
          <a:xfrm>
            <a:off x="0" y="1056118"/>
            <a:ext cx="9144000" cy="5649482"/>
          </a:xfrm>
          <a:prstGeom prst="rect">
            <a:avLst/>
          </a:prstGeom>
          <a:ln>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Look at Some Numbers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240545"/>
              </p:ext>
            </p:extLst>
          </p:nvPr>
        </p:nvGraphicFramePr>
        <p:xfrm>
          <a:off x="457200" y="1676400"/>
          <a:ext cx="8229600" cy="4119098"/>
        </p:xfrm>
        <a:graphic>
          <a:graphicData uri="http://schemas.openxmlformats.org/drawingml/2006/table">
            <a:tbl>
              <a:tblPr firstRow="1" bandRow="1">
                <a:tableStyleId>{073A0DAA-6AF3-43AB-8588-CEC1D06C72B9}</a:tableStyleId>
              </a:tblPr>
              <a:tblGrid>
                <a:gridCol w="4572000"/>
                <a:gridCol w="1600200"/>
                <a:gridCol w="2057400"/>
              </a:tblGrid>
              <a:tr h="609611">
                <a:tc>
                  <a:txBody>
                    <a:bodyPr/>
                    <a:lstStyle/>
                    <a:p>
                      <a:r>
                        <a:rPr lang="en-US" b="0" dirty="0" smtClean="0">
                          <a:latin typeface="+mj-lt"/>
                        </a:rPr>
                        <a:t>Category</a:t>
                      </a:r>
                      <a:endParaRPr lang="en-US" b="0" dirty="0">
                        <a:latin typeface="+mj-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b="0" dirty="0" smtClean="0">
                          <a:latin typeface="+mj-lt"/>
                        </a:rPr>
                        <a:t>Approximate Number</a:t>
                      </a:r>
                      <a:endParaRPr lang="en-US" b="0" dirty="0">
                        <a:latin typeface="+mj-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b="0" dirty="0" smtClean="0">
                          <a:latin typeface="+mj-lt"/>
                        </a:rPr>
                        <a:t>Percentage</a:t>
                      </a:r>
                      <a:r>
                        <a:rPr lang="en-US" b="0" baseline="0" dirty="0" smtClean="0">
                          <a:latin typeface="+mj-lt"/>
                        </a:rPr>
                        <a:t> of Uploaded Cr</a:t>
                      </a:r>
                      <a:r>
                        <a:rPr lang="en-US" b="0" dirty="0" smtClean="0">
                          <a:latin typeface="+mj-lt"/>
                        </a:rPr>
                        <a:t>ashes</a:t>
                      </a:r>
                      <a:endParaRPr lang="en-US" b="0" dirty="0">
                        <a:latin typeface="+mj-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348349">
                <a:tc>
                  <a:txBody>
                    <a:bodyPr/>
                    <a:lstStyle/>
                    <a:p>
                      <a:r>
                        <a:rPr lang="en-US" dirty="0" smtClean="0"/>
                        <a:t>Carriers listed as active</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750K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100%</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609611">
                <a:tc>
                  <a:txBody>
                    <a:bodyPr/>
                    <a:lstStyle/>
                    <a:p>
                      <a:r>
                        <a:rPr lang="en-US" dirty="0" smtClean="0"/>
                        <a:t>Carriers with recent activity </a:t>
                      </a:r>
                    </a:p>
                    <a:p>
                      <a:pPr>
                        <a:buFont typeface="Arial" pitchFamily="34" charset="0"/>
                        <a:buNone/>
                      </a:pPr>
                      <a:r>
                        <a:rPr lang="en-US" dirty="0" smtClean="0"/>
                        <a:t>“pulse” in last three</a:t>
                      </a:r>
                      <a:r>
                        <a:rPr lang="en-US" baseline="0" dirty="0" smtClean="0"/>
                        <a:t> years </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525K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100%</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348349">
                <a:tc>
                  <a:txBody>
                    <a:bodyPr/>
                    <a:lstStyle/>
                    <a:p>
                      <a:r>
                        <a:rPr lang="en-US" dirty="0" smtClean="0"/>
                        <a:t>Carriers with insufficient data</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325K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8%</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609611">
                <a:tc>
                  <a:txBody>
                    <a:bodyPr/>
                    <a:lstStyle/>
                    <a:p>
                      <a:r>
                        <a:rPr lang="en-US" dirty="0" smtClean="0">
                          <a:solidFill>
                            <a:srgbClr val="C00000"/>
                          </a:solidFill>
                        </a:rPr>
                        <a:t>Carriers</a:t>
                      </a:r>
                      <a:r>
                        <a:rPr lang="en-US" baseline="0" dirty="0" smtClean="0">
                          <a:solidFill>
                            <a:srgbClr val="C00000"/>
                          </a:solidFill>
                        </a:rPr>
                        <a:t> with sufficient data to be assessed in at least one BASIC</a:t>
                      </a:r>
                      <a:endParaRPr lang="en-US" dirty="0">
                        <a:solidFill>
                          <a:srgbClr val="C00000"/>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solidFill>
                            <a:srgbClr val="C00000"/>
                          </a:solidFill>
                        </a:rPr>
                        <a:t>200K</a:t>
                      </a:r>
                      <a:endParaRPr lang="en-US" dirty="0">
                        <a:solidFill>
                          <a:srgbClr val="C00000"/>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solidFill>
                            <a:srgbClr val="C00000"/>
                          </a:solidFill>
                        </a:rPr>
                        <a:t>92%</a:t>
                      </a:r>
                      <a:endParaRPr lang="en-US" dirty="0">
                        <a:solidFill>
                          <a:srgbClr val="C00000"/>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609611">
                <a:tc>
                  <a:txBody>
                    <a:bodyPr/>
                    <a:lstStyle/>
                    <a:p>
                      <a:r>
                        <a:rPr lang="en-US" dirty="0" smtClean="0"/>
                        <a:t>Carriers with sufficient </a:t>
                      </a:r>
                      <a:r>
                        <a:rPr lang="en-US" baseline="0" dirty="0" smtClean="0"/>
                        <a:t>negative information to have a percentile assigned</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92K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83%</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827258">
                <a:tc>
                  <a:txBody>
                    <a:bodyPr/>
                    <a:lstStyle/>
                    <a:p>
                      <a:r>
                        <a:rPr lang="en-US" dirty="0" smtClean="0"/>
                        <a:t>Carriers</a:t>
                      </a:r>
                      <a:r>
                        <a:rPr lang="en-US" baseline="0" dirty="0" smtClean="0"/>
                        <a:t> with at least one BASIC above FMCSA intervention threshold</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50K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dirty="0" smtClean="0"/>
                        <a:t>45%</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defRPr/>
            </a:pPr>
            <a:r>
              <a:rPr lang="en-US" dirty="0" smtClean="0">
                <a:ea typeface="ＭＳ Ｐゴシック"/>
                <a:cs typeface="ＭＳ Ｐゴシック"/>
              </a:rPr>
              <a:t>How Thresholds Were Identified</a:t>
            </a:r>
          </a:p>
        </p:txBody>
      </p:sp>
      <p:sp>
        <p:nvSpPr>
          <p:cNvPr id="56323" name="Rectangle 3"/>
          <p:cNvSpPr>
            <a:spLocks noGrp="1" noChangeArrowheads="1"/>
          </p:cNvSpPr>
          <p:nvPr>
            <p:ph idx="1"/>
          </p:nvPr>
        </p:nvSpPr>
        <p:spPr>
          <a:xfrm>
            <a:off x="300038" y="1524000"/>
            <a:ext cx="8505825" cy="4525963"/>
          </a:xfrm>
        </p:spPr>
        <p:txBody>
          <a:bodyPr/>
          <a:lstStyle/>
          <a:p>
            <a:pPr eaLnBrk="1" hangingPunct="1">
              <a:spcAft>
                <a:spcPts val="600"/>
              </a:spcAft>
            </a:pPr>
            <a:r>
              <a:rPr lang="en-US" sz="2200" b="1" dirty="0" smtClean="0">
                <a:ea typeface="ＭＳ Ｐゴシック"/>
                <a:cs typeface="ＭＳ Ｐゴシック"/>
              </a:rPr>
              <a:t>Analysis and effectiveness studies</a:t>
            </a:r>
          </a:p>
          <a:p>
            <a:pPr eaLnBrk="1" hangingPunct="1"/>
            <a:r>
              <a:rPr lang="en-US" sz="2200" b="1" dirty="0" smtClean="0">
                <a:ea typeface="ＭＳ Ｐゴシック"/>
                <a:cs typeface="ＭＳ Ｐゴシック"/>
              </a:rPr>
              <a:t>Using improved SMS, goal to identify carriers with both:</a:t>
            </a:r>
          </a:p>
          <a:p>
            <a:pPr lvl="1"/>
            <a:r>
              <a:rPr lang="en-US" sz="2000" dirty="0" smtClean="0"/>
              <a:t>Crash rate higher than the population average; and</a:t>
            </a:r>
          </a:p>
          <a:p>
            <a:pPr lvl="1"/>
            <a:r>
              <a:rPr lang="en-US" sz="2000" dirty="0" smtClean="0"/>
              <a:t>Known on-road compliance issues</a:t>
            </a:r>
          </a:p>
          <a:p>
            <a:pPr eaLnBrk="1" hangingPunct="1"/>
            <a:r>
              <a:rPr lang="en-US" sz="2200" b="1" dirty="0" smtClean="0">
                <a:ea typeface="ＭＳ Ｐゴシック"/>
                <a:cs typeface="ＭＳ Ｐゴシック"/>
              </a:rPr>
              <a:t>Thresholds identify comparable number of carriers as (~50k) compared to SafeStat (~51k)</a:t>
            </a:r>
          </a:p>
          <a:p>
            <a:pPr eaLnBrk="1" hangingPunct="1"/>
            <a:endParaRPr lang="en-US" sz="2000" dirty="0" smtClean="0">
              <a:ea typeface="ＭＳ Ｐゴシック"/>
              <a:cs typeface="ＭＳ Ｐゴシック"/>
            </a:endParaRPr>
          </a:p>
          <a:p>
            <a:pPr eaLnBrk="1" hangingPunct="1"/>
            <a:endParaRPr lang="en-US" sz="2000" dirty="0" smtClean="0">
              <a:solidFill>
                <a:srgbClr val="FF0000"/>
              </a:solidFill>
              <a:ea typeface="ＭＳ Ｐゴシック"/>
              <a:cs typeface="ＭＳ Ｐゴシック"/>
            </a:endParaRPr>
          </a:p>
        </p:txBody>
      </p:sp>
      <p:graphicFrame>
        <p:nvGraphicFramePr>
          <p:cNvPr id="9250" name="Group 34"/>
          <p:cNvGraphicFramePr>
            <a:graphicFrameLocks noGrp="1"/>
          </p:cNvGraphicFramePr>
          <p:nvPr/>
        </p:nvGraphicFramePr>
        <p:xfrm>
          <a:off x="381001" y="4047826"/>
          <a:ext cx="8381998" cy="1862524"/>
        </p:xfrm>
        <a:graphic>
          <a:graphicData uri="http://schemas.openxmlformats.org/drawingml/2006/table">
            <a:tbl>
              <a:tblPr>
                <a:tableStyleId>{5940675A-B579-460E-94D1-54222C63F5DA}</a:tableStyleId>
              </a:tblPr>
              <a:tblGrid>
                <a:gridCol w="4432788"/>
                <a:gridCol w="1208942"/>
                <a:gridCol w="1208942"/>
                <a:gridCol w="1531326"/>
              </a:tblGrid>
              <a:tr h="308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BASIC</a:t>
                      </a:r>
                      <a:endParaRPr kumimoji="0" lang="en-US" sz="1800" b="0" i="0" u="none" strike="noStrike" cap="none" normalizeH="0" baseline="0" dirty="0" smtClean="0">
                        <a:ln>
                          <a:noFill/>
                        </a:ln>
                        <a:solidFill>
                          <a:schemeClr val="bg1"/>
                        </a:solidFill>
                        <a:effectLst/>
                        <a:latin typeface="+mn-lt"/>
                        <a:ea typeface="ＭＳ Ｐゴシック"/>
                        <a:cs typeface="Arial" pitchFamily="34" charset="0"/>
                      </a:endParaRPr>
                    </a:p>
                  </a:txBody>
                  <a:tcPr marL="68580" marR="68580" marT="0" marB="0" anchor="ctr" horzOverflow="overflow">
                    <a:lnL w="12700" cap="flat" cmpd="sng" algn="ctr">
                      <a:solidFill>
                        <a:schemeClr val="tx1">
                          <a:lumMod val="75000"/>
                        </a:schemeClr>
                      </a:solidFill>
                      <a:prstDash val="solid"/>
                      <a:round/>
                      <a:headEnd type="none" w="med" len="med"/>
                      <a:tailEnd type="none" w="med" len="med"/>
                    </a:lnL>
                    <a:lnB w="12700" cap="flat" cmpd="sng" algn="ctr">
                      <a:solidFill>
                        <a:schemeClr val="tx1">
                          <a:lumMod val="75000"/>
                        </a:schemeClr>
                      </a:solidFill>
                      <a:prstDash val="solid"/>
                      <a:round/>
                      <a:headEnd type="none" w="med" len="med"/>
                      <a:tailEnd type="none" w="med" len="med"/>
                    </a:lnB>
                    <a:solidFill>
                      <a:schemeClr val="tx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General </a:t>
                      </a:r>
                      <a:endParaRPr kumimoji="0" lang="en-US" sz="1800" b="0" i="0" u="none" strike="noStrike" cap="none" normalizeH="0" baseline="0" dirty="0" smtClean="0">
                        <a:ln>
                          <a:noFill/>
                        </a:ln>
                        <a:solidFill>
                          <a:schemeClr val="bg1"/>
                        </a:solidFill>
                        <a:effectLst/>
                        <a:latin typeface="+mn-lt"/>
                        <a:ea typeface="ＭＳ Ｐゴシック"/>
                        <a:cs typeface="Arial" pitchFamily="34" charset="0"/>
                      </a:endParaRPr>
                    </a:p>
                  </a:txBody>
                  <a:tcPr marL="68580" marR="68580" marT="0" marB="0" anchor="ctr" horzOverflow="overflow">
                    <a:lnB w="12700" cap="flat" cmpd="sng" algn="ctr">
                      <a:solidFill>
                        <a:schemeClr val="tx1">
                          <a:lumMod val="75000"/>
                        </a:schemeClr>
                      </a:solidFill>
                      <a:prstDash val="solid"/>
                      <a:round/>
                      <a:headEnd type="none" w="med" len="med"/>
                      <a:tailEnd type="none" w="med" len="med"/>
                    </a:lnB>
                    <a:solidFill>
                      <a:schemeClr val="tx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HM</a:t>
                      </a:r>
                      <a:endParaRPr kumimoji="0" lang="en-US" sz="1800" b="0" i="0" u="none" strike="noStrike" cap="none" normalizeH="0" baseline="0" dirty="0" smtClean="0">
                        <a:ln>
                          <a:noFill/>
                        </a:ln>
                        <a:solidFill>
                          <a:schemeClr val="bg1"/>
                        </a:solidFill>
                        <a:effectLst/>
                        <a:latin typeface="+mn-lt"/>
                        <a:ea typeface="ＭＳ Ｐゴシック"/>
                        <a:cs typeface="Arial" pitchFamily="34" charset="0"/>
                      </a:endParaRPr>
                    </a:p>
                  </a:txBody>
                  <a:tcPr marL="68580" marR="68580" marT="0" marB="0" anchor="ctr" horzOverflow="overflow">
                    <a:lnB w="12700" cap="flat" cmpd="sng" algn="ctr">
                      <a:solidFill>
                        <a:schemeClr val="tx1">
                          <a:lumMod val="75000"/>
                        </a:schemeClr>
                      </a:solidFill>
                      <a:prstDash val="solid"/>
                      <a:round/>
                      <a:headEnd type="none" w="med" len="med"/>
                      <a:tailEnd type="none" w="med" len="med"/>
                    </a:lnB>
                    <a:solidFill>
                      <a:schemeClr val="tx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Passenger</a:t>
                      </a:r>
                      <a:endParaRPr kumimoji="0" lang="en-US" sz="1800" b="0" i="0" u="none" strike="noStrike" cap="none" normalizeH="0" baseline="0" dirty="0" smtClean="0">
                        <a:ln>
                          <a:noFill/>
                        </a:ln>
                        <a:solidFill>
                          <a:schemeClr val="bg1"/>
                        </a:solidFill>
                        <a:effectLst/>
                        <a:latin typeface="+mn-lt"/>
                        <a:ea typeface="ＭＳ Ｐゴシック"/>
                        <a:cs typeface="Arial" pitchFamily="34" charset="0"/>
                      </a:endParaRPr>
                    </a:p>
                  </a:txBody>
                  <a:tcPr marL="68580" marR="68580" marT="0" marB="0" anchor="ctr" horzOverflow="overflow">
                    <a:lnB w="12700" cap="flat" cmpd="sng" algn="ctr">
                      <a:solidFill>
                        <a:schemeClr val="tx1">
                          <a:lumMod val="75000"/>
                        </a:schemeClr>
                      </a:solidFill>
                      <a:prstDash val="solid"/>
                      <a:round/>
                      <a:headEnd type="none" w="med" len="med"/>
                      <a:tailEnd type="none" w="med" len="med"/>
                    </a:lnB>
                    <a:solidFill>
                      <a:schemeClr val="tx1">
                        <a:lumMod val="75000"/>
                      </a:schemeClr>
                    </a:solidFill>
                  </a:tcPr>
                </a:tc>
              </a:tr>
              <a:tr h="6083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Unsafe Driving, Fatigued Driving (HOS),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Crash Indicator</a:t>
                      </a:r>
                      <a:endParaRPr kumimoji="0" lang="en-US" sz="1800" b="0" i="0"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65%</a:t>
                      </a:r>
                      <a:endParaRPr kumimoji="0" lang="en-US" sz="1800" b="1" i="1"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anchor="ctr"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60%</a:t>
                      </a:r>
                      <a:endParaRPr kumimoji="0" lang="en-US" sz="1800" b="0" i="1"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anchor="ctr"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50%</a:t>
                      </a:r>
                      <a:endParaRPr kumimoji="0" lang="en-US" sz="1800" b="0" i="1"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anchor="ctr"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r h="9124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solidFill>
                            <a:schemeClr val="tx1">
                              <a:lumMod val="75000"/>
                            </a:schemeClr>
                          </a:solidFill>
                          <a:effectLst/>
                        </a:rPr>
                        <a:t>Driver Fitness, Vehicle Maintenance,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Controlled Substances/Alcohol,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Cargo-Related</a:t>
                      </a:r>
                      <a:endParaRPr kumimoji="0" lang="en-US" sz="1800" b="0" i="0"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80%</a:t>
                      </a:r>
                      <a:endParaRPr kumimoji="0" lang="en-US" sz="1800" b="1" i="1"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anchor="ctr"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75%</a:t>
                      </a:r>
                      <a:endParaRPr kumimoji="0" lang="en-US" sz="1800" b="0" i="1"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anchor="ctr"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lumMod val="75000"/>
                            </a:schemeClr>
                          </a:solidFill>
                          <a:effectLst/>
                        </a:rPr>
                        <a:t>65%</a:t>
                      </a:r>
                      <a:endParaRPr kumimoji="0" lang="en-US" sz="1800" b="0" i="1" u="none" strike="noStrike" cap="none" normalizeH="0" baseline="0" dirty="0" smtClean="0">
                        <a:ln>
                          <a:noFill/>
                        </a:ln>
                        <a:solidFill>
                          <a:schemeClr val="tx1">
                            <a:lumMod val="75000"/>
                          </a:schemeClr>
                        </a:solidFill>
                        <a:effectLst/>
                        <a:latin typeface="+mn-lt"/>
                        <a:ea typeface="ＭＳ Ｐゴシック"/>
                        <a:cs typeface="Arial" pitchFamily="34" charset="0"/>
                      </a:endParaRPr>
                    </a:p>
                  </a:txBody>
                  <a:tcPr marL="45720" marR="45720" anchor="ctr" horzOverflow="overflow">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UMTRI Analysis – </a:t>
            </a:r>
            <a:r>
              <a:rPr lang="en-US" sz="2400" dirty="0" smtClean="0"/>
              <a:t>Carriers Exceeding Thresholds</a:t>
            </a:r>
            <a:r>
              <a:rPr lang="en-US" dirty="0" smtClean="0"/>
              <a:t> </a:t>
            </a:r>
            <a:endParaRPr lang="en-US" dirty="0"/>
          </a:p>
        </p:txBody>
      </p:sp>
      <p:graphicFrame>
        <p:nvGraphicFramePr>
          <p:cNvPr id="7" name="Content Placeholder 6"/>
          <p:cNvGraphicFramePr>
            <a:graphicFrameLocks noGrp="1"/>
          </p:cNvGraphicFramePr>
          <p:nvPr>
            <p:ph idx="1"/>
          </p:nvPr>
        </p:nvGraphicFramePr>
        <p:xfrm>
          <a:off x="381001" y="2133600"/>
          <a:ext cx="8458201" cy="3789046"/>
        </p:xfrm>
        <a:graphic>
          <a:graphicData uri="http://schemas.openxmlformats.org/drawingml/2006/table">
            <a:tbl>
              <a:tblPr>
                <a:tableStyleId>{5940675A-B579-460E-94D1-54222C63F5DA}</a:tableStyleId>
              </a:tblPr>
              <a:tblGrid>
                <a:gridCol w="3637121"/>
                <a:gridCol w="1212374"/>
                <a:gridCol w="1804353"/>
                <a:gridCol w="1804353"/>
              </a:tblGrid>
              <a:tr h="558076">
                <a:tc>
                  <a:txBody>
                    <a:bodyPr/>
                    <a:lstStyle/>
                    <a:p>
                      <a:pPr algn="l" rtl="0" fontAlgn="b"/>
                      <a:r>
                        <a:rPr lang="en-US" sz="1600" b="0" u="none" strike="noStrike" dirty="0">
                          <a:solidFill>
                            <a:schemeClr val="bg1"/>
                          </a:solidFill>
                          <a:latin typeface="+mj-lt"/>
                        </a:rPr>
                        <a:t>BASIC Threshold Exceeded</a:t>
                      </a:r>
                      <a:endParaRPr lang="en-US" sz="1600" b="0" i="0" u="none" strike="noStrike" dirty="0">
                        <a:solidFill>
                          <a:schemeClr val="bg1"/>
                        </a:solidFill>
                        <a:latin typeface="+mj-lt"/>
                      </a:endParaRPr>
                    </a:p>
                  </a:txBody>
                  <a:tcPr marL="27432" marR="27432" marT="27432" marB="27432" anchor="b">
                    <a:solidFill>
                      <a:schemeClr val="tx1">
                        <a:lumMod val="75000"/>
                      </a:schemeClr>
                    </a:solidFill>
                  </a:tcPr>
                </a:tc>
                <a:tc>
                  <a:txBody>
                    <a:bodyPr/>
                    <a:lstStyle/>
                    <a:p>
                      <a:pPr algn="ctr" rtl="0" fontAlgn="b"/>
                      <a:r>
                        <a:rPr lang="en-US" sz="1600" b="0" u="none" strike="noStrike" dirty="0">
                          <a:solidFill>
                            <a:schemeClr val="bg1"/>
                          </a:solidFill>
                          <a:latin typeface="+mj-lt"/>
                        </a:rPr>
                        <a:t>Carriers</a:t>
                      </a:r>
                      <a:endParaRPr lang="en-US" sz="1600" b="0" i="0" u="none" strike="noStrike" dirty="0">
                        <a:solidFill>
                          <a:schemeClr val="bg1"/>
                        </a:solidFill>
                        <a:latin typeface="+mj-lt"/>
                      </a:endParaRPr>
                    </a:p>
                  </a:txBody>
                  <a:tcPr marL="27432" marR="27432" marT="27432" marB="27432" anchor="b">
                    <a:solidFill>
                      <a:schemeClr val="tx1">
                        <a:lumMod val="75000"/>
                      </a:schemeClr>
                    </a:solidFill>
                  </a:tcPr>
                </a:tc>
                <a:tc>
                  <a:txBody>
                    <a:bodyPr/>
                    <a:lstStyle/>
                    <a:p>
                      <a:pPr algn="ctr" rtl="0" fontAlgn="b"/>
                      <a:r>
                        <a:rPr lang="en-US" sz="1600" b="0" u="none" strike="noStrike" dirty="0">
                          <a:solidFill>
                            <a:schemeClr val="bg1"/>
                          </a:solidFill>
                          <a:latin typeface="+mj-lt"/>
                        </a:rPr>
                        <a:t>Crash Rate </a:t>
                      </a:r>
                      <a:r>
                        <a:rPr lang="en-US" sz="1600" b="0" u="none" strike="noStrike" dirty="0" smtClean="0">
                          <a:solidFill>
                            <a:schemeClr val="bg1"/>
                          </a:solidFill>
                          <a:latin typeface="+mj-lt"/>
                        </a:rPr>
                        <a:t>          per </a:t>
                      </a:r>
                      <a:r>
                        <a:rPr lang="en-US" sz="1600" b="0" u="none" strike="noStrike" dirty="0">
                          <a:solidFill>
                            <a:schemeClr val="bg1"/>
                          </a:solidFill>
                          <a:latin typeface="+mj-lt"/>
                        </a:rPr>
                        <a:t>100 PU</a:t>
                      </a:r>
                      <a:endParaRPr lang="en-US" sz="1600" b="0" i="0" u="none" strike="noStrike" dirty="0">
                        <a:solidFill>
                          <a:schemeClr val="bg1"/>
                        </a:solidFill>
                        <a:latin typeface="+mj-lt"/>
                      </a:endParaRPr>
                    </a:p>
                  </a:txBody>
                  <a:tcPr marL="27432" marR="27432" marT="27432" marB="27432" anchor="b">
                    <a:solidFill>
                      <a:schemeClr val="tx1">
                        <a:lumMod val="75000"/>
                      </a:schemeClr>
                    </a:solidFill>
                  </a:tcPr>
                </a:tc>
                <a:tc>
                  <a:txBody>
                    <a:bodyPr/>
                    <a:lstStyle/>
                    <a:p>
                      <a:pPr algn="ctr" rtl="0" fontAlgn="b"/>
                      <a:r>
                        <a:rPr lang="en-US" sz="1600" b="0" u="none" strike="noStrike" dirty="0">
                          <a:solidFill>
                            <a:schemeClr val="bg1"/>
                          </a:solidFill>
                          <a:latin typeface="+mj-lt"/>
                        </a:rPr>
                        <a:t>Ratio to Not Identified</a:t>
                      </a:r>
                      <a:endParaRPr lang="en-US" sz="1600" b="0" i="0" u="none" strike="noStrike" dirty="0">
                        <a:solidFill>
                          <a:schemeClr val="bg1"/>
                        </a:solidFill>
                        <a:latin typeface="+mj-lt"/>
                      </a:endParaRPr>
                    </a:p>
                  </a:txBody>
                  <a:tcPr marL="27432" marR="27432" marT="27432" marB="27432" anchor="b">
                    <a:solidFill>
                      <a:schemeClr val="tx1">
                        <a:lumMod val="75000"/>
                      </a:schemeClr>
                    </a:solidFill>
                  </a:tcPr>
                </a:tc>
              </a:tr>
              <a:tr h="323097">
                <a:tc>
                  <a:txBody>
                    <a:bodyPr/>
                    <a:lstStyle/>
                    <a:p>
                      <a:pPr algn="l" rtl="0" fontAlgn="b"/>
                      <a:r>
                        <a:rPr lang="en-US" sz="1600" u="none" strike="noStrike" dirty="0">
                          <a:solidFill>
                            <a:schemeClr val="tx1">
                              <a:lumMod val="75000"/>
                            </a:schemeClr>
                          </a:solidFill>
                        </a:rPr>
                        <a:t>Unsafe Driving</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9,245</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7.44</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3.56</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Fatigued Driving</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17,959</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6.24</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2.99</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Driver Fitness</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3,981</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3.04</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1.46</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Controlled </a:t>
                      </a:r>
                      <a:r>
                        <a:rPr lang="en-US" sz="1600" u="none" strike="noStrike" dirty="0" smtClean="0">
                          <a:solidFill>
                            <a:schemeClr val="tx1">
                              <a:lumMod val="75000"/>
                            </a:schemeClr>
                          </a:solidFill>
                        </a:rPr>
                        <a:t>Substances/Alcohol</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1,013</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6.55</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3.14</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Vehicle Maintenance</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18,700</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4.87</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2.33</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Improper Loading/Cargo Securement</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9,409</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3.97</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1.9</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Crash Indicator</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5,077</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7.32</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3.51</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Exceeded Any BASIC</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44,881</a:t>
                      </a:r>
                      <a:endParaRPr lang="en-US" sz="1600" b="0" i="0" u="none" strike="noStrike" dirty="0">
                        <a:solidFill>
                          <a:schemeClr val="tx1">
                            <a:lumMod val="75000"/>
                          </a:schemeClr>
                        </a:solidFill>
                        <a:latin typeface="Arial"/>
                      </a:endParaRPr>
                    </a:p>
                  </a:txBody>
                  <a:tcPr marL="27432" marR="27432" marT="27432" marB="27432" anchor="b">
                    <a:solidFill>
                      <a:schemeClr val="bg2">
                        <a:lumMod val="75000"/>
                      </a:schemeClr>
                    </a:solidFill>
                  </a:tcPr>
                </a:tc>
                <a:tc>
                  <a:txBody>
                    <a:bodyPr/>
                    <a:lstStyle/>
                    <a:p>
                      <a:pPr algn="ctr" rtl="0" fontAlgn="b"/>
                      <a:r>
                        <a:rPr lang="en-US" sz="1600" u="none" strike="noStrike" dirty="0">
                          <a:solidFill>
                            <a:schemeClr val="tx1">
                              <a:lumMod val="75000"/>
                            </a:schemeClr>
                          </a:solidFill>
                        </a:rPr>
                        <a:t>4.94</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2.37</a:t>
                      </a:r>
                      <a:endParaRPr lang="en-US" sz="1600" b="0" i="0" u="none" strike="noStrike" dirty="0">
                        <a:solidFill>
                          <a:schemeClr val="tx1">
                            <a:lumMod val="75000"/>
                          </a:schemeClr>
                        </a:solidFill>
                        <a:latin typeface="Arial"/>
                      </a:endParaRPr>
                    </a:p>
                  </a:txBody>
                  <a:tcPr marL="27432" marR="27432" marT="27432" marB="27432" anchor="b"/>
                </a:tc>
              </a:tr>
              <a:tr h="323097">
                <a:tc>
                  <a:txBody>
                    <a:bodyPr/>
                    <a:lstStyle/>
                    <a:p>
                      <a:pPr algn="l" rtl="0" fontAlgn="b"/>
                      <a:r>
                        <a:rPr lang="en-US" sz="1600" u="none" strike="noStrike" dirty="0">
                          <a:solidFill>
                            <a:schemeClr val="tx1">
                              <a:lumMod val="75000"/>
                            </a:schemeClr>
                          </a:solidFill>
                        </a:rPr>
                        <a:t>Exceeded No BASICs</a:t>
                      </a:r>
                      <a:endParaRPr lang="en-US" sz="1600" b="0" i="0" u="none" strike="noStrike" dirty="0">
                        <a:solidFill>
                          <a:schemeClr val="tx1">
                            <a:lumMod val="75000"/>
                          </a:schemeClr>
                        </a:solidFill>
                        <a:latin typeface="Arial"/>
                      </a:endParaRPr>
                    </a:p>
                  </a:txBody>
                  <a:tcPr marL="27432" marR="27432" marT="27432" marB="27432" anchor="b">
                    <a:solidFill>
                      <a:schemeClr val="bg2">
                        <a:lumMod val="75000"/>
                      </a:schemeClr>
                    </a:solidFill>
                  </a:tcPr>
                </a:tc>
                <a:tc>
                  <a:txBody>
                    <a:bodyPr/>
                    <a:lstStyle/>
                    <a:p>
                      <a:pPr algn="r" rtl="0" fontAlgn="b"/>
                      <a:r>
                        <a:rPr lang="en-US" sz="1600" u="none" strike="noStrike" dirty="0">
                          <a:solidFill>
                            <a:schemeClr val="tx1">
                              <a:lumMod val="75000"/>
                            </a:schemeClr>
                          </a:solidFill>
                        </a:rPr>
                        <a:t>428,966</a:t>
                      </a:r>
                      <a:endParaRPr lang="en-US" sz="1600" b="0" i="0" u="none" strike="noStrike" dirty="0">
                        <a:solidFill>
                          <a:schemeClr val="tx1">
                            <a:lumMod val="75000"/>
                          </a:schemeClr>
                        </a:solidFill>
                        <a:latin typeface="Arial"/>
                      </a:endParaRPr>
                    </a:p>
                  </a:txBody>
                  <a:tcPr marL="27432" marR="27432" marT="27432" marB="27432" anchor="b">
                    <a:solidFill>
                      <a:schemeClr val="bg2">
                        <a:lumMod val="75000"/>
                      </a:schemeClr>
                    </a:solidFill>
                  </a:tcPr>
                </a:tc>
                <a:tc>
                  <a:txBody>
                    <a:bodyPr/>
                    <a:lstStyle/>
                    <a:p>
                      <a:pPr marL="0" algn="ctr" defTabSz="914400" rtl="0" eaLnBrk="1" fontAlgn="b" latinLnBrk="0" hangingPunct="1"/>
                      <a:r>
                        <a:rPr lang="en-US" sz="1600" u="none" strike="noStrike" kern="1200" dirty="0">
                          <a:solidFill>
                            <a:schemeClr val="tx1">
                              <a:lumMod val="75000"/>
                            </a:schemeClr>
                          </a:solidFill>
                          <a:latin typeface="+mn-lt"/>
                          <a:ea typeface="+mn-ea"/>
                          <a:cs typeface="+mn-cs"/>
                        </a:rPr>
                        <a:t>2.09</a:t>
                      </a:r>
                    </a:p>
                  </a:txBody>
                  <a:tcPr marL="27432" marR="27432" marT="27432" marB="27432" anchor="b">
                    <a:solidFill>
                      <a:schemeClr val="bg2">
                        <a:lumMod val="75000"/>
                      </a:schemeClr>
                    </a:solidFill>
                  </a:tcPr>
                </a:tc>
                <a:tc>
                  <a:txBody>
                    <a:bodyPr/>
                    <a:lstStyle/>
                    <a:p>
                      <a:pPr marL="0" algn="ctr" defTabSz="914400" rtl="0" eaLnBrk="1" fontAlgn="b" latinLnBrk="0" hangingPunct="1"/>
                      <a:r>
                        <a:rPr lang="en-US" sz="1600" u="none" strike="noStrike" kern="1200" dirty="0">
                          <a:solidFill>
                            <a:schemeClr val="tx1">
                              <a:lumMod val="75000"/>
                            </a:schemeClr>
                          </a:solidFill>
                          <a:latin typeface="+mn-lt"/>
                          <a:ea typeface="+mn-ea"/>
                          <a:cs typeface="+mn-cs"/>
                        </a:rPr>
                        <a:t>1</a:t>
                      </a:r>
                    </a:p>
                  </a:txBody>
                  <a:tcPr marL="27432" marR="27432" marT="27432" marB="27432" anchor="b">
                    <a:solidFill>
                      <a:schemeClr val="bg2">
                        <a:lumMod val="75000"/>
                      </a:schemeClr>
                    </a:solidFill>
                  </a:tcPr>
                </a:tc>
              </a:tr>
              <a:tr h="323097">
                <a:tc>
                  <a:txBody>
                    <a:bodyPr/>
                    <a:lstStyle/>
                    <a:p>
                      <a:pPr algn="l" rtl="0" fontAlgn="b"/>
                      <a:r>
                        <a:rPr lang="en-US" sz="1600" u="none" strike="noStrike" dirty="0">
                          <a:solidFill>
                            <a:schemeClr val="tx1">
                              <a:lumMod val="75000"/>
                            </a:schemeClr>
                          </a:solidFill>
                        </a:rPr>
                        <a:t>All Carriers</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r" rtl="0" fontAlgn="b"/>
                      <a:r>
                        <a:rPr lang="en-US" sz="1600" u="none" strike="noStrike" dirty="0">
                          <a:solidFill>
                            <a:schemeClr val="tx1">
                              <a:lumMod val="75000"/>
                            </a:schemeClr>
                          </a:solidFill>
                        </a:rPr>
                        <a:t>473,847</a:t>
                      </a:r>
                      <a:endParaRPr lang="en-US" sz="1600" b="0" i="0" u="none" strike="noStrike" dirty="0">
                        <a:solidFill>
                          <a:schemeClr val="tx1">
                            <a:lumMod val="75000"/>
                          </a:schemeClr>
                        </a:solidFill>
                        <a:latin typeface="Arial"/>
                      </a:endParaRPr>
                    </a:p>
                  </a:txBody>
                  <a:tcPr marL="27432" marR="27432" marT="27432" marB="27432" anchor="b">
                    <a:solidFill>
                      <a:schemeClr val="bg2">
                        <a:lumMod val="75000"/>
                      </a:schemeClr>
                    </a:solidFill>
                  </a:tcPr>
                </a:tc>
                <a:tc>
                  <a:txBody>
                    <a:bodyPr/>
                    <a:lstStyle/>
                    <a:p>
                      <a:pPr algn="ctr" rtl="0" fontAlgn="b"/>
                      <a:r>
                        <a:rPr lang="en-US" sz="1600" u="none" strike="noStrike" dirty="0">
                          <a:solidFill>
                            <a:schemeClr val="tx1">
                              <a:lumMod val="75000"/>
                            </a:schemeClr>
                          </a:solidFill>
                        </a:rPr>
                        <a:t>3.15</a:t>
                      </a:r>
                      <a:endParaRPr lang="en-US" sz="1600" b="0" i="0" u="none" strike="noStrike" dirty="0">
                        <a:solidFill>
                          <a:schemeClr val="tx1">
                            <a:lumMod val="75000"/>
                          </a:schemeClr>
                        </a:solidFill>
                        <a:latin typeface="Arial"/>
                      </a:endParaRPr>
                    </a:p>
                  </a:txBody>
                  <a:tcPr marL="27432" marR="27432" marT="27432" marB="27432" anchor="b"/>
                </a:tc>
                <a:tc>
                  <a:txBody>
                    <a:bodyPr/>
                    <a:lstStyle/>
                    <a:p>
                      <a:pPr algn="ctr" rtl="0" fontAlgn="b"/>
                      <a:r>
                        <a:rPr lang="en-US" sz="1600" u="none" strike="noStrike" dirty="0">
                          <a:solidFill>
                            <a:schemeClr val="tx1">
                              <a:lumMod val="75000"/>
                            </a:schemeClr>
                          </a:solidFill>
                        </a:rPr>
                        <a:t>1.51</a:t>
                      </a:r>
                      <a:endParaRPr lang="en-US" sz="1600" b="0" i="0" u="none" strike="noStrike" dirty="0">
                        <a:solidFill>
                          <a:schemeClr val="tx1">
                            <a:lumMod val="75000"/>
                          </a:schemeClr>
                        </a:solidFill>
                        <a:latin typeface="Arial"/>
                      </a:endParaRPr>
                    </a:p>
                  </a:txBody>
                  <a:tcPr marL="27432" marR="27432" marT="27432" marB="27432" anchor="b"/>
                </a:tc>
              </a:tr>
            </a:tbl>
          </a:graphicData>
        </a:graphic>
      </p:graphicFrame>
      <p:sp>
        <p:nvSpPr>
          <p:cNvPr id="8" name="Rectangle 7"/>
          <p:cNvSpPr/>
          <p:nvPr/>
        </p:nvSpPr>
        <p:spPr>
          <a:xfrm>
            <a:off x="304800" y="1371600"/>
            <a:ext cx="8610600" cy="738664"/>
          </a:xfrm>
          <a:prstGeom prst="rect">
            <a:avLst/>
          </a:prstGeom>
        </p:spPr>
        <p:txBody>
          <a:bodyPr wrap="square">
            <a:spAutoFit/>
          </a:bodyPr>
          <a:lstStyle/>
          <a:p>
            <a:r>
              <a:rPr lang="en-US" sz="2400" dirty="0" smtClean="0">
                <a:latin typeface="+mn-lt"/>
              </a:rPr>
              <a:t>18-Month Crash Rates for Carriers: February 2008–July 2009</a:t>
            </a:r>
          </a:p>
          <a:p>
            <a:r>
              <a:rPr lang="en-US" sz="1800" i="1" dirty="0" smtClean="0">
                <a:latin typeface="+mn-lt"/>
              </a:rPr>
              <a:t>(Excludes carriers categorized as “test” carriers in CSA Op Model Test)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Small Business Impacts Compared to Prior System</a:t>
            </a:r>
            <a:endParaRPr lang="en-US" sz="3600" dirty="0"/>
          </a:p>
        </p:txBody>
      </p:sp>
      <p:graphicFrame>
        <p:nvGraphicFramePr>
          <p:cNvPr id="7" name="Table 6"/>
          <p:cNvGraphicFramePr>
            <a:graphicFrameLocks noGrp="1"/>
          </p:cNvGraphicFramePr>
          <p:nvPr/>
        </p:nvGraphicFramePr>
        <p:xfrm>
          <a:off x="381000" y="1881984"/>
          <a:ext cx="8458200" cy="3604416"/>
        </p:xfrm>
        <a:graphic>
          <a:graphicData uri="http://schemas.openxmlformats.org/drawingml/2006/table">
            <a:tbl>
              <a:tblPr>
                <a:tableStyleId>{2D5ABB26-0587-4C30-8999-92F81FD0307C}</a:tableStyleId>
              </a:tblPr>
              <a:tblGrid>
                <a:gridCol w="2214562"/>
                <a:gridCol w="2890838"/>
                <a:gridCol w="3352800"/>
              </a:tblGrid>
              <a:tr h="1146732">
                <a:tc>
                  <a:txBody>
                    <a:bodyPr/>
                    <a:lstStyle/>
                    <a:p>
                      <a:pPr algn="ctr" rtl="0" fontAlgn="ctr"/>
                      <a:r>
                        <a:rPr lang="en-US" sz="1800" u="none" strike="noStrike" dirty="0">
                          <a:solidFill>
                            <a:schemeClr val="bg1"/>
                          </a:solidFill>
                        </a:rPr>
                        <a:t>Power Unit Group</a:t>
                      </a:r>
                      <a:endParaRPr lang="en-US" sz="1800" b="0" i="0" u="none" strike="noStrike" dirty="0">
                        <a:solidFill>
                          <a:schemeClr val="bg1"/>
                        </a:solidFill>
                        <a:latin typeface="+mj-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75000"/>
                      </a:schemeClr>
                    </a:solidFill>
                  </a:tcPr>
                </a:tc>
                <a:tc>
                  <a:txBody>
                    <a:bodyPr/>
                    <a:lstStyle/>
                    <a:p>
                      <a:pPr algn="ctr" rtl="0" fontAlgn="ctr"/>
                      <a:r>
                        <a:rPr lang="en-US" sz="1800" b="1" u="none" strike="noStrike" dirty="0">
                          <a:solidFill>
                            <a:schemeClr val="bg1"/>
                          </a:solidFill>
                        </a:rPr>
                        <a:t>SAFESTAT:  </a:t>
                      </a:r>
                      <a:r>
                        <a:rPr lang="en-US" sz="1800" u="none" strike="noStrike" dirty="0">
                          <a:solidFill>
                            <a:schemeClr val="bg1"/>
                          </a:solidFill>
                        </a:rPr>
                        <a:t/>
                      </a:r>
                      <a:br>
                        <a:rPr lang="en-US" sz="1800" u="none" strike="noStrike" dirty="0">
                          <a:solidFill>
                            <a:schemeClr val="bg1"/>
                          </a:solidFill>
                        </a:rPr>
                      </a:br>
                      <a:r>
                        <a:rPr lang="en-US" sz="1800" u="none" strike="noStrike" dirty="0">
                          <a:solidFill>
                            <a:schemeClr val="bg1"/>
                          </a:solidFill>
                        </a:rPr>
                        <a:t>% of Carriers with 1 or more SEAs “deficient”  </a:t>
                      </a:r>
                      <a:br>
                        <a:rPr lang="en-US" sz="1800" u="none" strike="noStrike" dirty="0">
                          <a:solidFill>
                            <a:schemeClr val="bg1"/>
                          </a:solidFill>
                        </a:rPr>
                      </a:br>
                      <a:r>
                        <a:rPr lang="en-US" sz="1800" u="none" strike="noStrike" dirty="0">
                          <a:solidFill>
                            <a:schemeClr val="bg1"/>
                          </a:solidFill>
                        </a:rPr>
                        <a:t>(Aug 2010)</a:t>
                      </a:r>
                      <a:endParaRPr lang="en-US" sz="1800" b="0" i="0" u="none" strike="noStrike" dirty="0">
                        <a:solidFill>
                          <a:schemeClr val="bg1"/>
                        </a:solidFill>
                        <a:latin typeface="+mj-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75000"/>
                      </a:schemeClr>
                    </a:solidFill>
                  </a:tcPr>
                </a:tc>
                <a:tc>
                  <a:txBody>
                    <a:bodyPr/>
                    <a:lstStyle/>
                    <a:p>
                      <a:pPr algn="ctr" rtl="0" fontAlgn="ctr"/>
                      <a:r>
                        <a:rPr lang="en-US" sz="1800" b="1" u="none" strike="noStrike" dirty="0">
                          <a:solidFill>
                            <a:schemeClr val="bg1"/>
                          </a:solidFill>
                        </a:rPr>
                        <a:t>SMS:  </a:t>
                      </a:r>
                      <a:r>
                        <a:rPr lang="en-US" sz="1800" u="none" strike="noStrike" dirty="0">
                          <a:solidFill>
                            <a:schemeClr val="bg1"/>
                          </a:solidFill>
                        </a:rPr>
                        <a:t/>
                      </a:r>
                      <a:br>
                        <a:rPr lang="en-US" sz="1800" u="none" strike="noStrike" dirty="0">
                          <a:solidFill>
                            <a:schemeClr val="bg1"/>
                          </a:solidFill>
                        </a:rPr>
                      </a:br>
                      <a:r>
                        <a:rPr lang="en-US" sz="1800" u="none" strike="noStrike" dirty="0">
                          <a:solidFill>
                            <a:schemeClr val="bg1"/>
                          </a:solidFill>
                        </a:rPr>
                        <a:t>% of Carriers with 1 or more </a:t>
                      </a:r>
                      <a:r>
                        <a:rPr lang="en-US" sz="1800" u="none" strike="noStrike" dirty="0" smtClean="0">
                          <a:solidFill>
                            <a:schemeClr val="bg1"/>
                          </a:solidFill>
                        </a:rPr>
                        <a:t>  BASICs </a:t>
                      </a:r>
                      <a:r>
                        <a:rPr lang="en-US" sz="1800" u="none" strike="noStrike" dirty="0">
                          <a:solidFill>
                            <a:schemeClr val="bg1"/>
                          </a:solidFill>
                        </a:rPr>
                        <a:t>above threshold</a:t>
                      </a:r>
                      <a:br>
                        <a:rPr lang="en-US" sz="1800" u="none" strike="noStrike" dirty="0">
                          <a:solidFill>
                            <a:schemeClr val="bg1"/>
                          </a:solidFill>
                        </a:rPr>
                      </a:br>
                      <a:r>
                        <a:rPr lang="en-US" sz="1800" u="none" strike="noStrike" dirty="0">
                          <a:solidFill>
                            <a:schemeClr val="bg1"/>
                          </a:solidFill>
                        </a:rPr>
                        <a:t>(Jan 2012) </a:t>
                      </a:r>
                      <a:endParaRPr lang="en-US" sz="1800" b="0" i="0" u="none" strike="noStrike" dirty="0">
                        <a:solidFill>
                          <a:schemeClr val="bg1"/>
                        </a:solidFill>
                        <a:latin typeface="+mj-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75000"/>
                      </a:schemeClr>
                    </a:solidFill>
                  </a:tcPr>
                </a:tc>
              </a:tr>
              <a:tr h="411480">
                <a:tc>
                  <a:txBody>
                    <a:bodyPr/>
                    <a:lstStyle/>
                    <a:p>
                      <a:pPr algn="ctr" rtl="0" fontAlgn="b"/>
                      <a:r>
                        <a:rPr lang="en-US" sz="2000" u="none" strike="noStrike" dirty="0">
                          <a:solidFill>
                            <a:schemeClr val="tx1">
                              <a:lumMod val="75000"/>
                            </a:schemeClr>
                          </a:solidFill>
                        </a:rPr>
                        <a:t> 0&lt; PU&lt;=5</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7.10%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7.40%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382244">
                <a:tc>
                  <a:txBody>
                    <a:bodyPr/>
                    <a:lstStyle/>
                    <a:p>
                      <a:pPr algn="ctr" rtl="0" fontAlgn="b"/>
                      <a:r>
                        <a:rPr lang="en-US" sz="2000" u="none" strike="noStrike" dirty="0">
                          <a:solidFill>
                            <a:schemeClr val="tx1">
                              <a:lumMod val="75000"/>
                            </a:schemeClr>
                          </a:solidFill>
                        </a:rPr>
                        <a:t>5&lt;PU&lt;=15</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22.20%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20.90%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382244">
                <a:tc>
                  <a:txBody>
                    <a:bodyPr/>
                    <a:lstStyle/>
                    <a:p>
                      <a:pPr algn="ctr" rtl="0" fontAlgn="b"/>
                      <a:r>
                        <a:rPr lang="en-US" sz="2000" u="none" strike="noStrike" dirty="0">
                          <a:solidFill>
                            <a:schemeClr val="tx1">
                              <a:lumMod val="75000"/>
                            </a:schemeClr>
                          </a:solidFill>
                        </a:rPr>
                        <a:t>15&lt;PU&lt;=50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29.40%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27.00%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1211736">
                <a:tc>
                  <a:txBody>
                    <a:bodyPr/>
                    <a:lstStyle/>
                    <a:p>
                      <a:pPr algn="ctr" rtl="0" fontAlgn="b"/>
                      <a:r>
                        <a:rPr lang="en-US" sz="1800" u="none" strike="noStrike" dirty="0">
                          <a:solidFill>
                            <a:schemeClr val="tx1">
                              <a:lumMod val="75000"/>
                            </a:schemeClr>
                          </a:solidFill>
                        </a:rPr>
                        <a:t>Total % of carriers </a:t>
                      </a:r>
                      <a:r>
                        <a:rPr lang="en-US" sz="1800" u="none" strike="noStrike" dirty="0" smtClean="0">
                          <a:solidFill>
                            <a:schemeClr val="tx1">
                              <a:lumMod val="75000"/>
                            </a:schemeClr>
                          </a:solidFill>
                        </a:rPr>
                        <a:t>w/deficient </a:t>
                      </a:r>
                      <a:r>
                        <a:rPr lang="en-US" sz="1800" u="none" strike="noStrike" dirty="0">
                          <a:solidFill>
                            <a:schemeClr val="tx1">
                              <a:lumMod val="75000"/>
                            </a:schemeClr>
                          </a:solidFill>
                        </a:rPr>
                        <a:t>SEA or BASIC above threshold </a:t>
                      </a:r>
                      <a:endParaRPr lang="en-US" sz="18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10.10%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algn="ctr" rtl="0" fontAlgn="b"/>
                      <a:r>
                        <a:rPr lang="en-US" sz="2000" u="none" strike="noStrike" dirty="0">
                          <a:solidFill>
                            <a:schemeClr val="tx1">
                              <a:lumMod val="75000"/>
                            </a:schemeClr>
                          </a:solidFill>
                        </a:rPr>
                        <a:t>10.20%</a:t>
                      </a:r>
                      <a:endParaRPr lang="en-US" sz="2000" b="0" i="0" u="none" strike="noStrike" dirty="0">
                        <a:solidFill>
                          <a:schemeClr val="tx1">
                            <a:lumMod val="75000"/>
                          </a:schemeClr>
                        </a:solidFill>
                        <a:latin typeface="+mn-lt"/>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 CSA /PSP</a:t>
            </a:r>
            <a:endParaRPr lang="en-US" dirty="0"/>
          </a:p>
        </p:txBody>
      </p:sp>
      <p:sp>
        <p:nvSpPr>
          <p:cNvPr id="3" name="Content Placeholder 2"/>
          <p:cNvSpPr>
            <a:spLocks noGrp="1"/>
          </p:cNvSpPr>
          <p:nvPr>
            <p:ph idx="1"/>
          </p:nvPr>
        </p:nvSpPr>
        <p:spPr/>
        <p:txBody>
          <a:bodyPr/>
          <a:lstStyle/>
          <a:p>
            <a:r>
              <a:rPr lang="en-US" sz="2800" b="1" dirty="0" smtClean="0"/>
              <a:t>SMS incorporates driver behaviors into BASICs</a:t>
            </a:r>
          </a:p>
          <a:p>
            <a:r>
              <a:rPr lang="en-US" sz="2800" b="1" dirty="0" smtClean="0"/>
              <a:t>FMCSA does not formally “rate” drivers</a:t>
            </a:r>
          </a:p>
          <a:p>
            <a:r>
              <a:rPr lang="en-US" sz="2800" b="1" dirty="0" smtClean="0"/>
              <a:t>Investigators address driver violations during carrier investigations</a:t>
            </a:r>
          </a:p>
          <a:p>
            <a:r>
              <a:rPr lang="en-US" sz="2800" b="1" dirty="0" smtClean="0"/>
              <a:t>SMS data feeds into drivers’ Pre-Employment Screening Program (PSP) records. PSP:</a:t>
            </a:r>
          </a:p>
          <a:p>
            <a:pPr lvl="1"/>
            <a:r>
              <a:rPr lang="en-US" sz="2400" dirty="0" smtClean="0"/>
              <a:t>Is a Congressionally-mandated program</a:t>
            </a:r>
          </a:p>
          <a:p>
            <a:pPr lvl="1"/>
            <a:r>
              <a:rPr lang="en-US" sz="2400" dirty="0" smtClean="0"/>
              <a:t>Provides perspective motor carriers with driver inspection, crash, and violation history upon driver release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CSA – Three Major Elements</a:t>
            </a:r>
          </a:p>
        </p:txBody>
      </p:sp>
      <p:sp>
        <p:nvSpPr>
          <p:cNvPr id="22531" name="Content Placeholder 2"/>
          <p:cNvSpPr>
            <a:spLocks noGrp="1"/>
          </p:cNvSpPr>
          <p:nvPr>
            <p:ph idx="1"/>
          </p:nvPr>
        </p:nvSpPr>
        <p:spPr>
          <a:xfrm>
            <a:off x="300038" y="1600200"/>
            <a:ext cx="8691562" cy="4525963"/>
          </a:xfrm>
        </p:spPr>
        <p:txBody>
          <a:bodyPr/>
          <a:lstStyle/>
          <a:p>
            <a:pPr marL="571500" indent="-514350" eaLnBrk="1" hangingPunct="1">
              <a:buFont typeface="+mj-lt"/>
              <a:buAutoNum type="arabicPeriod"/>
              <a:defRPr/>
            </a:pPr>
            <a:r>
              <a:rPr lang="en-US" sz="2400" b="1" dirty="0" smtClean="0">
                <a:ea typeface="ＭＳ Ｐゴシック"/>
                <a:cs typeface="ＭＳ Ｐゴシック"/>
              </a:rPr>
              <a:t>New Safety Management System (SMS)</a:t>
            </a:r>
          </a:p>
          <a:p>
            <a:pPr marL="855663" lvl="1" indent="-288925" eaLnBrk="1" hangingPunct="1">
              <a:spcAft>
                <a:spcPts val="0"/>
              </a:spcAft>
              <a:defRPr/>
            </a:pPr>
            <a:r>
              <a:rPr lang="en-US" sz="2200" dirty="0" smtClean="0">
                <a:ea typeface="ＭＳ Ｐゴシック"/>
              </a:rPr>
              <a:t>Better targets carriers for Agency interventions</a:t>
            </a:r>
          </a:p>
          <a:p>
            <a:pPr marL="855663" lvl="1" indent="-288925" eaLnBrk="1" hangingPunct="1">
              <a:spcAft>
                <a:spcPts val="1200"/>
              </a:spcAft>
              <a:defRPr/>
            </a:pPr>
            <a:r>
              <a:rPr lang="en-US" sz="2200" dirty="0" smtClean="0">
                <a:ea typeface="ＭＳ Ｐゴシック"/>
              </a:rPr>
              <a:t>Utilizes a relative threshold to identify carriers for interventions</a:t>
            </a:r>
            <a:endParaRPr lang="en-US" sz="2200" dirty="0" smtClean="0">
              <a:ea typeface="ＭＳ Ｐゴシック"/>
              <a:cs typeface="ＭＳ Ｐゴシック"/>
            </a:endParaRPr>
          </a:p>
          <a:p>
            <a:pPr marL="571500" indent="-514350" eaLnBrk="1" hangingPunct="1">
              <a:spcBef>
                <a:spcPts val="1200"/>
              </a:spcBef>
              <a:buFont typeface="+mj-lt"/>
              <a:buAutoNum type="arabicPeriod"/>
              <a:defRPr/>
            </a:pPr>
            <a:r>
              <a:rPr lang="en-US" sz="2400" b="1" dirty="0" smtClean="0">
                <a:ea typeface="ＭＳ Ｐゴシック"/>
                <a:cs typeface="ＭＳ Ｐゴシック"/>
              </a:rPr>
              <a:t>Broader array of interventions</a:t>
            </a:r>
          </a:p>
          <a:p>
            <a:pPr marL="855663" lvl="1" indent="-288925" eaLnBrk="1" hangingPunct="1">
              <a:spcAft>
                <a:spcPts val="1200"/>
              </a:spcAft>
              <a:defRPr/>
            </a:pPr>
            <a:r>
              <a:rPr lang="en-US" sz="2200" dirty="0" smtClean="0">
                <a:ea typeface="ＭＳ Ｐゴシック"/>
              </a:rPr>
              <a:t>Includes warning letters, focused investigations, etc. to augment the Full Compliance Review</a:t>
            </a:r>
          </a:p>
          <a:p>
            <a:pPr marL="514350" indent="-514350">
              <a:spcBef>
                <a:spcPts val="1200"/>
              </a:spcBef>
              <a:spcAft>
                <a:spcPts val="0"/>
              </a:spcAft>
              <a:buFont typeface="+mj-lt"/>
              <a:buAutoNum type="arabicPeriod"/>
            </a:pPr>
            <a:r>
              <a:rPr lang="en-US" sz="2400" b="1" dirty="0" smtClean="0">
                <a:ea typeface="ＭＳ Ｐゴシック"/>
                <a:cs typeface="ＭＳ Ｐゴシック"/>
              </a:rPr>
              <a:t>Planned revisions to Safety Fitness Determination (SFD) Rule</a:t>
            </a:r>
          </a:p>
          <a:p>
            <a:pPr marL="855663" lvl="1" indent="-288925" eaLnBrk="1" hangingPunct="1">
              <a:spcAft>
                <a:spcPts val="1200"/>
              </a:spcAft>
              <a:defRPr/>
            </a:pPr>
            <a:r>
              <a:rPr lang="en-US" sz="2200" dirty="0" smtClean="0">
                <a:ea typeface="ＭＳ Ｐゴシック"/>
              </a:rPr>
              <a:t>To incorporate on-road performance into SFD methodology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normAutofit/>
          </a:bodyPr>
          <a:lstStyle/>
          <a:p>
            <a:r>
              <a:rPr lang="en-US" dirty="0" smtClean="0"/>
              <a:t>SMS Spring/Summer Enhancements </a:t>
            </a:r>
          </a:p>
        </p:txBody>
      </p:sp>
      <p:sp>
        <p:nvSpPr>
          <p:cNvPr id="15362" name="Content Placeholder 1"/>
          <p:cNvSpPr>
            <a:spLocks noGrp="1"/>
          </p:cNvSpPr>
          <p:nvPr>
            <p:ph idx="1"/>
          </p:nvPr>
        </p:nvSpPr>
        <p:spPr>
          <a:xfrm>
            <a:off x="300038" y="1371600"/>
            <a:ext cx="8843962" cy="4678363"/>
          </a:xfrm>
        </p:spPr>
        <p:txBody>
          <a:bodyPr/>
          <a:lstStyle/>
          <a:p>
            <a:pPr>
              <a:buNone/>
            </a:pPr>
            <a:r>
              <a:rPr lang="en-US" sz="2200" b="1" i="1" u="sng" dirty="0" smtClean="0"/>
              <a:t>SMS Package #1</a:t>
            </a:r>
            <a:r>
              <a:rPr lang="en-US" sz="2200" b="1" i="1" dirty="0" smtClean="0"/>
              <a:t> – Carrier Preview will be available</a:t>
            </a:r>
          </a:p>
          <a:p>
            <a:r>
              <a:rPr lang="en-US" sz="2200" b="1" dirty="0" smtClean="0"/>
              <a:t>Hazardous Materials (HM) BASIC</a:t>
            </a:r>
          </a:p>
          <a:p>
            <a:r>
              <a:rPr lang="en-US" sz="2200" b="1" dirty="0" smtClean="0"/>
              <a:t>Vehicle Maintenance</a:t>
            </a:r>
          </a:p>
          <a:p>
            <a:pPr lvl="1">
              <a:spcBef>
                <a:spcPts val="0"/>
              </a:spcBef>
            </a:pPr>
            <a:r>
              <a:rPr lang="en-US" sz="1800" dirty="0" smtClean="0"/>
              <a:t> Moving cargo-related violations into vehicle</a:t>
            </a:r>
          </a:p>
          <a:p>
            <a:r>
              <a:rPr lang="en-US" sz="2200" b="1" dirty="0" smtClean="0"/>
              <a:t>Intermodal Equipment Providers (IEP)</a:t>
            </a:r>
          </a:p>
          <a:p>
            <a:pPr lvl="1">
              <a:spcBef>
                <a:spcPts val="0"/>
              </a:spcBef>
            </a:pPr>
            <a:r>
              <a:rPr lang="en-US" sz="1800" dirty="0" smtClean="0"/>
              <a:t>Aligning SMS with IEP regulation</a:t>
            </a:r>
          </a:p>
          <a:p>
            <a:r>
              <a:rPr lang="en-US" sz="2200" b="1" dirty="0" smtClean="0"/>
              <a:t>Elimination of vehicle violations from Level 3 (driver-only) inspections</a:t>
            </a:r>
          </a:p>
          <a:p>
            <a:r>
              <a:rPr lang="en-US" sz="2200" b="1" dirty="0" smtClean="0"/>
              <a:t>Redefining which carriers are subject to HM and Passenger Carrier intervention thresholds</a:t>
            </a:r>
            <a:endParaRPr lang="en-US" sz="2200" b="1" i="1" u="sng" dirty="0" smtClean="0"/>
          </a:p>
          <a:p>
            <a:pPr>
              <a:buNone/>
            </a:pPr>
            <a:endParaRPr lang="en-US" sz="800" i="1" u="sng" dirty="0" smtClean="0"/>
          </a:p>
          <a:p>
            <a:pPr>
              <a:buNone/>
            </a:pPr>
            <a:r>
              <a:rPr lang="en-US" sz="2200" b="1" i="1" u="sng" dirty="0" smtClean="0"/>
              <a:t>ISS Modifications</a:t>
            </a:r>
            <a:r>
              <a:rPr lang="en-US" sz="2200" b="1" dirty="0" smtClean="0"/>
              <a:t> </a:t>
            </a:r>
          </a:p>
          <a:p>
            <a:r>
              <a:rPr lang="en-US" sz="2200" b="1" dirty="0" smtClean="0"/>
              <a:t>Meaningful safety-based red-lights</a:t>
            </a:r>
          </a:p>
          <a:p>
            <a:r>
              <a:rPr lang="en-US" sz="2200" b="1" dirty="0" smtClean="0"/>
              <a:t>Reprioritization of BASICs</a:t>
            </a:r>
          </a:p>
          <a:p>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CSA – Intervention Tools</a:t>
            </a:r>
          </a:p>
        </p:txBody>
      </p:sp>
      <p:sp>
        <p:nvSpPr>
          <p:cNvPr id="22531" name="Content Placeholder 2"/>
          <p:cNvSpPr>
            <a:spLocks noGrp="1"/>
          </p:cNvSpPr>
          <p:nvPr>
            <p:ph idx="1"/>
          </p:nvPr>
        </p:nvSpPr>
        <p:spPr/>
        <p:txBody>
          <a:bodyPr/>
          <a:lstStyle/>
          <a:p>
            <a:pPr marL="0" indent="0" eaLnBrk="1" hangingPunct="1">
              <a:spcAft>
                <a:spcPts val="1200"/>
              </a:spcAft>
              <a:buNone/>
              <a:defRPr/>
            </a:pPr>
            <a:r>
              <a:rPr lang="en-US" sz="2400" b="1" dirty="0" smtClean="0">
                <a:ea typeface="ＭＳ Ｐゴシック"/>
                <a:cs typeface="ＭＳ Ｐゴシック"/>
              </a:rPr>
              <a:t>Broader array of interventions to augment the Full Compliance Review</a:t>
            </a:r>
          </a:p>
          <a:p>
            <a:pPr marL="342900" lvl="1" indent="-342900">
              <a:buFont typeface="Arial" charset="0"/>
              <a:buChar char="•"/>
              <a:defRPr/>
            </a:pPr>
            <a:r>
              <a:rPr lang="en-US" sz="2400" dirty="0" smtClean="0">
                <a:solidFill>
                  <a:schemeClr val="tx1">
                    <a:lumMod val="50000"/>
                  </a:schemeClr>
                </a:solidFill>
                <a:ea typeface="ＭＳ Ｐゴシック" pitchFamily="-106" charset="-128"/>
              </a:rPr>
              <a:t> </a:t>
            </a:r>
            <a:r>
              <a:rPr lang="en-US" sz="2400" dirty="0" smtClean="0">
                <a:ea typeface="ＭＳ Ｐゴシック"/>
                <a:cs typeface="Arial" pitchFamily="34" charset="0"/>
              </a:rPr>
              <a:t>Reaches more carriers</a:t>
            </a:r>
          </a:p>
          <a:p>
            <a:pPr marL="342900" lvl="1" indent="-342900">
              <a:buFont typeface="Arial" charset="0"/>
              <a:buChar char="•"/>
              <a:defRPr/>
            </a:pPr>
            <a:r>
              <a:rPr lang="en-US" sz="2400" dirty="0" smtClean="0">
                <a:ea typeface="ＭＳ Ｐゴシック"/>
                <a:cs typeface="Arial" pitchFamily="34" charset="0"/>
              </a:rPr>
              <a:t> Improves efficiency of investigations </a:t>
            </a:r>
          </a:p>
          <a:p>
            <a:pPr marL="342900" lvl="1" indent="-342900">
              <a:buFont typeface="Arial" charset="0"/>
              <a:buChar char="•"/>
              <a:defRPr/>
            </a:pPr>
            <a:r>
              <a:rPr lang="en-US" sz="2400" dirty="0" smtClean="0">
                <a:ea typeface="ＭＳ Ｐゴシック"/>
                <a:cs typeface="Arial" pitchFamily="34" charset="0"/>
              </a:rPr>
              <a:t> Identifies root causes and corrective actions</a:t>
            </a:r>
          </a:p>
          <a:p>
            <a:pPr marL="857250" lvl="1" indent="-342900" eaLnBrk="1" hangingPunct="1">
              <a:defRPr/>
            </a:pPr>
            <a:endParaRPr lang="en-US" sz="2400" dirty="0" smtClean="0">
              <a:solidFill>
                <a:schemeClr val="tx1">
                  <a:lumMod val="50000"/>
                </a:schemeClr>
              </a:solidFill>
              <a:ea typeface="ＭＳ Ｐゴシック" pitchFamily="-106" charset="-128"/>
            </a:endParaRPr>
          </a:p>
          <a:p>
            <a:pPr marL="857250" lvl="1" indent="-342900" eaLnBrk="1" hangingPunct="1">
              <a:defRPr/>
            </a:pPr>
            <a:endParaRPr lang="en-US" sz="2400" dirty="0" smtClean="0">
              <a:solidFill>
                <a:schemeClr val="tx1">
                  <a:lumMod val="50000"/>
                </a:schemeClr>
              </a:solidFill>
              <a:ea typeface="ＭＳ Ｐゴシック" pitchFamily="-106" charset="-128"/>
            </a:endParaRPr>
          </a:p>
          <a:p>
            <a:pPr marL="457200" eaLnBrk="1" hangingPunct="1">
              <a:defRPr/>
            </a:pPr>
            <a:endParaRPr lang="en-US" sz="2600" dirty="0" smtClean="0">
              <a:solidFill>
                <a:schemeClr val="tx1">
                  <a:lumMod val="50000"/>
                </a:schemeClr>
              </a:solidFill>
              <a:ea typeface="ＭＳ Ｐゴシック" pitchFamily="-106"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2"/>
          <p:cNvSpPr>
            <a:spLocks noGrp="1"/>
          </p:cNvSpPr>
          <p:nvPr>
            <p:ph type="body" idx="1"/>
          </p:nvPr>
        </p:nvSpPr>
        <p:spPr>
          <a:xfrm>
            <a:off x="457200" y="1295400"/>
            <a:ext cx="4040188" cy="639762"/>
          </a:xfrm>
        </p:spPr>
        <p:txBody>
          <a:bodyPr/>
          <a:lstStyle/>
          <a:p>
            <a:pPr algn="ctr"/>
            <a:r>
              <a:rPr lang="en-US" sz="3200" b="0" dirty="0" smtClean="0">
                <a:solidFill>
                  <a:srgbClr val="E8BD54"/>
                </a:solidFill>
                <a:effectLst>
                  <a:outerShdw blurRad="38100" dist="38100" dir="2700000" algn="tl">
                    <a:srgbClr val="000000">
                      <a:alpha val="43137"/>
                    </a:srgbClr>
                  </a:outerShdw>
                </a:effectLst>
                <a:latin typeface="+mj-lt"/>
                <a:ea typeface="ＭＳ Ｐゴシック"/>
                <a:cs typeface="ＭＳ Ｐゴシック"/>
              </a:rPr>
              <a:t>OLD</a:t>
            </a:r>
          </a:p>
        </p:txBody>
      </p:sp>
      <p:sp>
        <p:nvSpPr>
          <p:cNvPr id="24580" name="Content Placeholder 3"/>
          <p:cNvSpPr>
            <a:spLocks noGrp="1"/>
          </p:cNvSpPr>
          <p:nvPr>
            <p:ph sz="half" idx="2"/>
          </p:nvPr>
        </p:nvSpPr>
        <p:spPr>
          <a:xfrm>
            <a:off x="381000" y="1992312"/>
            <a:ext cx="3657600" cy="3951288"/>
          </a:xfrm>
        </p:spPr>
        <p:txBody>
          <a:bodyPr/>
          <a:lstStyle/>
          <a:p>
            <a:pPr>
              <a:spcBef>
                <a:spcPts val="0"/>
              </a:spcBef>
            </a:pPr>
            <a:r>
              <a:rPr lang="en-US" sz="2000" b="1" dirty="0" smtClean="0">
                <a:ea typeface="ＭＳ Ｐゴシック"/>
                <a:cs typeface="ＭＳ Ｐゴシック"/>
              </a:rPr>
              <a:t>Full Compliance Review is single tool despite specific type or scope of problem</a:t>
            </a:r>
          </a:p>
          <a:p>
            <a:pPr>
              <a:spcBef>
                <a:spcPts val="0"/>
              </a:spcBef>
              <a:buFontTx/>
              <a:buNone/>
            </a:pPr>
            <a:endParaRPr lang="en-US" dirty="0" smtClean="0">
              <a:ea typeface="ＭＳ Ｐゴシック"/>
              <a:cs typeface="ＭＳ Ｐゴシック"/>
            </a:endParaRPr>
          </a:p>
        </p:txBody>
      </p:sp>
      <p:sp>
        <p:nvSpPr>
          <p:cNvPr id="24581" name="Text Placeholder 4"/>
          <p:cNvSpPr>
            <a:spLocks noGrp="1"/>
          </p:cNvSpPr>
          <p:nvPr>
            <p:ph type="body" sz="quarter" idx="3"/>
          </p:nvPr>
        </p:nvSpPr>
        <p:spPr>
          <a:xfrm>
            <a:off x="4419600" y="1295400"/>
            <a:ext cx="4041775" cy="639762"/>
          </a:xfrm>
        </p:spPr>
        <p:txBody>
          <a:bodyPr/>
          <a:lstStyle/>
          <a:p>
            <a:pPr algn="ctr"/>
            <a:r>
              <a:rPr lang="en-US" sz="3200" b="0" dirty="0" smtClean="0">
                <a:solidFill>
                  <a:srgbClr val="E8BD54"/>
                </a:solidFill>
                <a:effectLst>
                  <a:outerShdw blurRad="38100" dist="38100" dir="2700000" algn="tl">
                    <a:srgbClr val="000000">
                      <a:alpha val="43137"/>
                    </a:srgbClr>
                  </a:outerShdw>
                </a:effectLst>
                <a:latin typeface="+mj-lt"/>
                <a:ea typeface="ＭＳ Ｐゴシック"/>
                <a:cs typeface="ＭＳ Ｐゴシック"/>
              </a:rPr>
              <a:t>NEW</a:t>
            </a:r>
          </a:p>
        </p:txBody>
      </p:sp>
      <p:sp>
        <p:nvSpPr>
          <p:cNvPr id="6" name="Content Placeholder 5"/>
          <p:cNvSpPr>
            <a:spLocks noGrp="1"/>
          </p:cNvSpPr>
          <p:nvPr>
            <p:ph sz="quarter" idx="4"/>
          </p:nvPr>
        </p:nvSpPr>
        <p:spPr>
          <a:xfrm>
            <a:off x="4267200" y="1981200"/>
            <a:ext cx="4571999" cy="3951288"/>
          </a:xfrm>
        </p:spPr>
        <p:txBody>
          <a:bodyPr/>
          <a:lstStyle/>
          <a:p>
            <a:pPr>
              <a:lnSpc>
                <a:spcPct val="90000"/>
              </a:lnSpc>
              <a:spcAft>
                <a:spcPts val="600"/>
              </a:spcAft>
              <a:defRPr/>
            </a:pPr>
            <a:r>
              <a:rPr lang="en-US" sz="2000" b="1" dirty="0" smtClean="0"/>
              <a:t>Efficient  and effective intervention tools reach more carriers and </a:t>
            </a:r>
            <a:br>
              <a:rPr lang="en-US" sz="2000" b="1" dirty="0" smtClean="0"/>
            </a:br>
            <a:r>
              <a:rPr lang="en-US" sz="2000" b="1" dirty="0" smtClean="0"/>
              <a:t>influence safety compliance earlier</a:t>
            </a:r>
          </a:p>
          <a:p>
            <a:pPr>
              <a:lnSpc>
                <a:spcPct val="90000"/>
              </a:lnSpc>
              <a:spcAft>
                <a:spcPts val="600"/>
              </a:spcAft>
              <a:defRPr/>
            </a:pPr>
            <a:r>
              <a:rPr lang="en-US" sz="2000" b="1" dirty="0" smtClean="0"/>
              <a:t>Automated Warning Letters</a:t>
            </a:r>
          </a:p>
          <a:p>
            <a:pPr>
              <a:lnSpc>
                <a:spcPct val="90000"/>
              </a:lnSpc>
              <a:spcAft>
                <a:spcPts val="0"/>
              </a:spcAft>
              <a:defRPr/>
            </a:pPr>
            <a:r>
              <a:rPr lang="en-US" sz="2000" b="1" dirty="0" smtClean="0"/>
              <a:t>Broader investigation types</a:t>
            </a:r>
          </a:p>
          <a:p>
            <a:pPr marL="800100" indent="-336550">
              <a:lnSpc>
                <a:spcPct val="90000"/>
              </a:lnSpc>
              <a:buFont typeface="Garamond" pitchFamily="18" charset="0"/>
              <a:buChar char="−"/>
              <a:defRPr/>
            </a:pPr>
            <a:r>
              <a:rPr lang="en-US" sz="1800" dirty="0" smtClean="0"/>
              <a:t>Offsite Investigations</a:t>
            </a:r>
          </a:p>
          <a:p>
            <a:pPr marL="800100" indent="-336550">
              <a:lnSpc>
                <a:spcPct val="90000"/>
              </a:lnSpc>
              <a:buFont typeface="Garamond" pitchFamily="18" charset="0"/>
              <a:buChar char="−"/>
              <a:defRPr/>
            </a:pPr>
            <a:r>
              <a:rPr lang="en-US" sz="1800" dirty="0" smtClean="0"/>
              <a:t>Focused Onsite Investigations</a:t>
            </a:r>
          </a:p>
          <a:p>
            <a:pPr marL="800100" indent="-336550">
              <a:lnSpc>
                <a:spcPct val="90000"/>
              </a:lnSpc>
              <a:spcAft>
                <a:spcPts val="600"/>
              </a:spcAft>
              <a:buFont typeface="Garamond" pitchFamily="18" charset="0"/>
              <a:buChar char="−"/>
              <a:defRPr/>
            </a:pPr>
            <a:r>
              <a:rPr lang="en-US" sz="1800" dirty="0" smtClean="0"/>
              <a:t>Comprehensive Onsite Investigations</a:t>
            </a:r>
          </a:p>
          <a:p>
            <a:pPr>
              <a:lnSpc>
                <a:spcPct val="90000"/>
              </a:lnSpc>
              <a:spcAft>
                <a:spcPts val="0"/>
              </a:spcAft>
              <a:defRPr/>
            </a:pPr>
            <a:r>
              <a:rPr lang="en-US" sz="2000" b="1" dirty="0" smtClean="0"/>
              <a:t>Use of Safety Management Cycle</a:t>
            </a:r>
          </a:p>
          <a:p>
            <a:pPr marL="800100" lvl="1" indent="-336550">
              <a:lnSpc>
                <a:spcPct val="90000"/>
              </a:lnSpc>
              <a:buFont typeface="Garamond" pitchFamily="18" charset="0"/>
              <a:buChar char="−"/>
              <a:defRPr/>
            </a:pPr>
            <a:r>
              <a:rPr lang="en-US" sz="1800" dirty="0" smtClean="0">
                <a:ea typeface="ＭＳ Ｐゴシック" pitchFamily="-106" charset="-128"/>
                <a:cs typeface="ＭＳ Ｐゴシック" pitchFamily="-84" charset="-128"/>
              </a:rPr>
              <a:t>Investigators determine “why” violations are occurring</a:t>
            </a:r>
          </a:p>
          <a:p>
            <a:pPr>
              <a:defRPr/>
            </a:pPr>
            <a:endParaRPr lang="en-US" sz="1800" dirty="0"/>
          </a:p>
        </p:txBody>
      </p:sp>
      <p:sp>
        <p:nvSpPr>
          <p:cNvPr id="8" name="Title 7"/>
          <p:cNvSpPr>
            <a:spLocks noGrp="1"/>
          </p:cNvSpPr>
          <p:nvPr>
            <p:ph type="title"/>
          </p:nvPr>
        </p:nvSpPr>
        <p:spPr>
          <a:xfrm>
            <a:off x="685800" y="0"/>
            <a:ext cx="8229600" cy="1143000"/>
          </a:xfrm>
        </p:spPr>
        <p:txBody>
          <a:bodyPr/>
          <a:lstStyle/>
          <a:p>
            <a:r>
              <a:rPr lang="en-US" dirty="0" smtClean="0"/>
              <a:t>CSA - Intervention Tools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pitchFamily="34" charset="0"/>
              </a:rPr>
              <a:t>New Intervention Tools Implementation Status</a:t>
            </a:r>
            <a:endParaRPr lang="en-US" dirty="0"/>
          </a:p>
        </p:txBody>
      </p:sp>
      <p:sp>
        <p:nvSpPr>
          <p:cNvPr id="3" name="Content Placeholder 2"/>
          <p:cNvSpPr>
            <a:spLocks noGrp="1"/>
          </p:cNvSpPr>
          <p:nvPr>
            <p:ph idx="1"/>
          </p:nvPr>
        </p:nvSpPr>
        <p:spPr>
          <a:xfrm>
            <a:off x="300038" y="1600200"/>
            <a:ext cx="8615362" cy="4525963"/>
          </a:xfrm>
        </p:spPr>
        <p:txBody>
          <a:bodyPr/>
          <a:lstStyle/>
          <a:p>
            <a:r>
              <a:rPr lang="en-US" sz="2400" b="1" dirty="0" smtClean="0">
                <a:ea typeface="ＭＳ Ｐゴシック"/>
                <a:cs typeface="Arial" pitchFamily="34" charset="0"/>
              </a:rPr>
              <a:t>Focused and comprehensive investigations now implemented   in all states</a:t>
            </a:r>
          </a:p>
          <a:p>
            <a:pPr lvl="1"/>
            <a:r>
              <a:rPr lang="en-US" sz="2000" dirty="0" smtClean="0">
                <a:ea typeface="ＭＳ Ｐゴシック"/>
                <a:cs typeface="Arial" pitchFamily="34" charset="0"/>
              </a:rPr>
              <a:t>Includes application of safety management cycle</a:t>
            </a:r>
          </a:p>
          <a:p>
            <a:pPr lvl="2">
              <a:spcAft>
                <a:spcPts val="1200"/>
              </a:spcAft>
            </a:pPr>
            <a:r>
              <a:rPr lang="en-US" sz="2000" dirty="0" smtClean="0">
                <a:ea typeface="ＭＳ Ｐゴシック"/>
                <a:cs typeface="Arial" pitchFamily="34" charset="0"/>
              </a:rPr>
              <a:t>UMTRI test evaluation: </a:t>
            </a:r>
            <a:r>
              <a:rPr lang="en-US" sz="2000" dirty="0" smtClean="0"/>
              <a:t>20% fewer carriers had safety problems after Focused Onsite Investigations compared to Compliance Reviews </a:t>
            </a:r>
          </a:p>
          <a:p>
            <a:r>
              <a:rPr lang="en-US" sz="2400" b="1" dirty="0" smtClean="0">
                <a:ea typeface="ＭＳ Ｐゴシック"/>
                <a:cs typeface="Arial" pitchFamily="34" charset="0"/>
              </a:rPr>
              <a:t>Offsite investigations implemented in 10 states</a:t>
            </a:r>
          </a:p>
          <a:p>
            <a:pPr lvl="1">
              <a:spcAft>
                <a:spcPts val="1200"/>
              </a:spcAft>
            </a:pPr>
            <a:r>
              <a:rPr lang="en-US" sz="2000" dirty="0" smtClean="0">
                <a:ea typeface="ＭＳ Ｐゴシック"/>
                <a:cs typeface="Arial" pitchFamily="34" charset="0"/>
              </a:rPr>
              <a:t>Further deployment will occur with IT enhancements</a:t>
            </a:r>
          </a:p>
          <a:p>
            <a:pPr>
              <a:buClr>
                <a:schemeClr val="tx1"/>
              </a:buClr>
            </a:pPr>
            <a:r>
              <a:rPr lang="en-US" sz="2400" b="1" dirty="0" smtClean="0">
                <a:ea typeface="ＭＳ Ｐゴシック"/>
                <a:cs typeface="Arial" pitchFamily="34" charset="0"/>
              </a:rPr>
              <a:t>Automated warning letters implemented in all states</a:t>
            </a:r>
          </a:p>
          <a:p>
            <a:pPr lvl="1">
              <a:buClr>
                <a:schemeClr val="tx1"/>
              </a:buClr>
            </a:pPr>
            <a:r>
              <a:rPr lang="en-US" sz="2000" dirty="0" smtClean="0"/>
              <a:t>51k letters sent to date</a:t>
            </a:r>
          </a:p>
          <a:p>
            <a:pPr lvl="2">
              <a:buClr>
                <a:schemeClr val="tx1"/>
              </a:buClr>
            </a:pPr>
            <a:r>
              <a:rPr lang="en-US" sz="2000" dirty="0" smtClean="0"/>
              <a:t>UMTRI test evaluation: 83% carriers improved within 12 months of receiving a Warning Letter </a:t>
            </a:r>
          </a:p>
          <a:p>
            <a:pPr>
              <a:buNone/>
            </a:pPr>
            <a:endParaRPr lang="en-US" sz="2400" dirty="0" smtClean="0">
              <a:solidFill>
                <a:schemeClr val="tx1"/>
              </a:solidFill>
              <a:latin typeface="+mj-lt"/>
              <a:ea typeface="ＭＳ Ｐゴシック"/>
              <a:cs typeface="Arial" pitchFamily="34" charset="0"/>
            </a:endParaRPr>
          </a:p>
          <a:p>
            <a:endParaRPr lang="en-US" sz="2400" dirty="0" smtClean="0">
              <a:solidFill>
                <a:schemeClr val="tx1"/>
              </a:solidFill>
              <a:latin typeface="+mj-lt"/>
              <a:ea typeface="ＭＳ Ｐゴシック"/>
              <a:cs typeface="Arial" pitchFamily="34" charset="0"/>
            </a:endParaRPr>
          </a:p>
          <a:p>
            <a:pPr lvl="1"/>
            <a:endParaRPr lang="en-US" sz="2200" dirty="0" smtClean="0">
              <a:solidFill>
                <a:schemeClr val="tx1"/>
              </a:solidFill>
              <a:latin typeface="+mj-lt"/>
              <a:ea typeface="ＭＳ Ｐゴシック"/>
              <a:cs typeface="Arial" pitchFamily="34" charset="0"/>
            </a:endParaRPr>
          </a:p>
          <a:p>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pitchFamily="34" charset="0"/>
              </a:rPr>
              <a:t>New Safety Fitness Determination (SFD) Process and Status</a:t>
            </a:r>
            <a:endParaRPr lang="en-US" dirty="0"/>
          </a:p>
        </p:txBody>
      </p:sp>
      <p:sp>
        <p:nvSpPr>
          <p:cNvPr id="3" name="Content Placeholder 2"/>
          <p:cNvSpPr>
            <a:spLocks noGrp="1"/>
          </p:cNvSpPr>
          <p:nvPr>
            <p:ph idx="1"/>
          </p:nvPr>
        </p:nvSpPr>
        <p:spPr>
          <a:xfrm>
            <a:off x="300038" y="1447800"/>
            <a:ext cx="8505825" cy="4525963"/>
          </a:xfrm>
        </p:spPr>
        <p:txBody>
          <a:bodyPr/>
          <a:lstStyle/>
          <a:p>
            <a:pPr eaLnBrk="1" hangingPunct="1">
              <a:lnSpc>
                <a:spcPct val="80000"/>
              </a:lnSpc>
              <a:buFontTx/>
              <a:buNone/>
            </a:pPr>
            <a:r>
              <a:rPr lang="en-US" sz="2400" b="1" dirty="0" smtClean="0">
                <a:solidFill>
                  <a:srgbClr val="E8BD54"/>
                </a:solidFill>
                <a:effectLst>
                  <a:outerShdw blurRad="38100" dist="38100" dir="2700000" algn="tl">
                    <a:srgbClr val="000000">
                      <a:alpha val="43137"/>
                    </a:srgbClr>
                  </a:outerShdw>
                </a:effectLst>
                <a:ea typeface="ＭＳ Ｐゴシック"/>
                <a:cs typeface="Arial" pitchFamily="34" charset="0"/>
              </a:rPr>
              <a:t>CURRENT</a:t>
            </a:r>
          </a:p>
          <a:p>
            <a:pPr eaLnBrk="1" hangingPunct="1">
              <a:lnSpc>
                <a:spcPct val="80000"/>
              </a:lnSpc>
            </a:pPr>
            <a:r>
              <a:rPr lang="en-US" sz="2200" b="1" dirty="0" smtClean="0">
                <a:ea typeface="ＭＳ Ｐゴシック"/>
                <a:cs typeface="Arial" pitchFamily="34" charset="0"/>
              </a:rPr>
              <a:t>One of three safety ratings issued following a Compliance Review</a:t>
            </a:r>
          </a:p>
          <a:p>
            <a:pPr lvl="1" eaLnBrk="1" hangingPunct="1">
              <a:lnSpc>
                <a:spcPct val="80000"/>
              </a:lnSpc>
              <a:spcAft>
                <a:spcPts val="1200"/>
              </a:spcAft>
            </a:pPr>
            <a:r>
              <a:rPr lang="en-US" sz="2000" dirty="0" smtClean="0">
                <a:ea typeface="ＭＳ Ｐゴシック"/>
                <a:cs typeface="Arial" pitchFamily="34" charset="0"/>
              </a:rPr>
              <a:t>Satisfactory, Conditional, Unsatisfactory</a:t>
            </a:r>
          </a:p>
          <a:p>
            <a:pPr eaLnBrk="1" hangingPunct="1">
              <a:lnSpc>
                <a:spcPct val="80000"/>
              </a:lnSpc>
            </a:pPr>
            <a:r>
              <a:rPr lang="en-US" sz="2200" b="1" dirty="0" smtClean="0">
                <a:ea typeface="ＭＳ Ｐゴシック"/>
                <a:cs typeface="Arial" pitchFamily="34" charset="0"/>
              </a:rPr>
              <a:t>Rating is snapshot based on date of most recent Compliance Review</a:t>
            </a:r>
          </a:p>
          <a:p>
            <a:pPr eaLnBrk="1" hangingPunct="1">
              <a:lnSpc>
                <a:spcPct val="80000"/>
              </a:lnSpc>
              <a:buNone/>
            </a:pPr>
            <a:endParaRPr lang="en-US" sz="2000" dirty="0" smtClean="0">
              <a:ea typeface="ＭＳ Ｐゴシック"/>
              <a:cs typeface="Arial" pitchFamily="34" charset="0"/>
            </a:endParaRPr>
          </a:p>
          <a:p>
            <a:pPr eaLnBrk="1" hangingPunct="1">
              <a:lnSpc>
                <a:spcPct val="80000"/>
              </a:lnSpc>
              <a:buFontTx/>
              <a:buNone/>
            </a:pPr>
            <a:r>
              <a:rPr lang="en-US" sz="2400" b="1" dirty="0" smtClean="0">
                <a:solidFill>
                  <a:srgbClr val="E8BD54"/>
                </a:solidFill>
                <a:effectLst>
                  <a:outerShdw blurRad="38100" dist="38100" dir="2700000" algn="tl">
                    <a:srgbClr val="000000">
                      <a:alpha val="43137"/>
                    </a:srgbClr>
                  </a:outerShdw>
                </a:effectLst>
                <a:ea typeface="ＭＳ Ｐゴシック"/>
                <a:cs typeface="Arial" pitchFamily="34" charset="0"/>
              </a:rPr>
              <a:t>NEW SAFETY FITNESS REGULATIONS TO BE PROPOSED WOULD</a:t>
            </a:r>
            <a:endParaRPr lang="en-US" sz="2400" b="1" dirty="0" smtClean="0">
              <a:effectLst>
                <a:outerShdw blurRad="38100" dist="38100" dir="2700000" algn="tl">
                  <a:srgbClr val="000000">
                    <a:alpha val="43137"/>
                  </a:srgbClr>
                </a:outerShdw>
              </a:effectLst>
              <a:ea typeface="ＭＳ Ｐゴシック"/>
              <a:cs typeface="Arial" pitchFamily="34" charset="0"/>
            </a:endParaRPr>
          </a:p>
          <a:p>
            <a:pPr eaLnBrk="1" hangingPunct="1">
              <a:lnSpc>
                <a:spcPct val="80000"/>
              </a:lnSpc>
            </a:pPr>
            <a:r>
              <a:rPr lang="en-US" sz="2000" b="1" dirty="0" smtClean="0">
                <a:ea typeface="ＭＳ Ｐゴシック"/>
                <a:cs typeface="Arial" pitchFamily="34" charset="0"/>
              </a:rPr>
              <a:t> </a:t>
            </a:r>
            <a:r>
              <a:rPr lang="en-US" sz="2200" b="1" dirty="0" smtClean="0">
                <a:ea typeface="ＭＳ Ｐゴシック"/>
                <a:cs typeface="Arial" pitchFamily="34" charset="0"/>
              </a:rPr>
              <a:t>Incorporate on-road safety performance</a:t>
            </a:r>
          </a:p>
          <a:p>
            <a:pPr lvl="1" eaLnBrk="1" hangingPunct="1">
              <a:lnSpc>
                <a:spcPct val="80000"/>
              </a:lnSpc>
              <a:spcAft>
                <a:spcPts val="1200"/>
              </a:spcAft>
            </a:pPr>
            <a:r>
              <a:rPr lang="en-US" sz="2000" dirty="0" smtClean="0">
                <a:ea typeface="ＭＳ Ｐゴシック"/>
                <a:cs typeface="Arial" pitchFamily="34" charset="0"/>
              </a:rPr>
              <a:t>Allow for proposed downgrade in formal SFD based on monthly update of measurement system</a:t>
            </a:r>
          </a:p>
          <a:p>
            <a:pPr eaLnBrk="1" hangingPunct="1">
              <a:lnSpc>
                <a:spcPct val="80000"/>
              </a:lnSpc>
              <a:spcAft>
                <a:spcPts val="1200"/>
              </a:spcAft>
            </a:pPr>
            <a:r>
              <a:rPr lang="en-US" sz="2200" b="1" dirty="0" smtClean="0">
                <a:ea typeface="ＭＳ Ｐゴシック"/>
                <a:cs typeface="Arial" pitchFamily="34" charset="0"/>
              </a:rPr>
              <a:t>Continue to include major safety violations found as part of investigations</a:t>
            </a:r>
          </a:p>
          <a:p>
            <a:pPr eaLnBrk="1" hangingPunct="1">
              <a:lnSpc>
                <a:spcPct val="80000"/>
              </a:lnSpc>
            </a:pPr>
            <a:r>
              <a:rPr lang="en-US" sz="2200" b="1" dirty="0" smtClean="0">
                <a:ea typeface="ＭＳ Ｐゴシック"/>
                <a:cs typeface="Arial" pitchFamily="34" charset="0"/>
              </a:rPr>
              <a:t>Notice of Proposed Rulemaking scheduled for 2012</a:t>
            </a:r>
          </a:p>
          <a:p>
            <a:pPr eaLnBrk="1" hangingPunct="1">
              <a:lnSpc>
                <a:spcPct val="80000"/>
              </a:lnSpc>
            </a:pPr>
            <a:endParaRPr lang="en-US"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Safety Measurement System </a:t>
            </a:r>
            <a:endParaRPr lang="en-US" dirty="0"/>
          </a:p>
        </p:txBody>
      </p:sp>
      <p:sp>
        <p:nvSpPr>
          <p:cNvPr id="3" name="Content Placeholder 2"/>
          <p:cNvSpPr>
            <a:spLocks noGrp="1"/>
          </p:cNvSpPr>
          <p:nvPr>
            <p:ph idx="1"/>
          </p:nvPr>
        </p:nvSpPr>
        <p:spPr/>
        <p:txBody>
          <a:bodyPr/>
          <a:lstStyle/>
          <a:p>
            <a:pPr marL="465138" lvl="1" indent="-465138">
              <a:spcBef>
                <a:spcPts val="1200"/>
              </a:spcBef>
              <a:spcAft>
                <a:spcPts val="1200"/>
              </a:spcAft>
              <a:buFont typeface="Arial" charset="0"/>
              <a:buChar char="•"/>
              <a:defRPr/>
            </a:pPr>
            <a:r>
              <a:rPr lang="en-US" sz="2400" b="1" dirty="0" smtClean="0">
                <a:ea typeface="ＭＳ Ｐゴシック"/>
                <a:cs typeface="ＭＳ Ｐゴシック"/>
              </a:rPr>
              <a:t>Replaces the </a:t>
            </a:r>
            <a:r>
              <a:rPr lang="en-US" sz="2400" b="1" dirty="0" err="1" smtClean="0">
                <a:ea typeface="ＭＳ Ｐゴシック"/>
                <a:cs typeface="ＭＳ Ｐゴシック"/>
              </a:rPr>
              <a:t>SafeStat</a:t>
            </a:r>
            <a:r>
              <a:rPr lang="en-US" sz="2400" b="1" dirty="0" smtClean="0">
                <a:ea typeface="ＭＳ Ｐゴシック"/>
                <a:cs typeface="ＭＳ Ｐゴシック"/>
              </a:rPr>
              <a:t> system as the FMCSA tool to identify carriers for intervention</a:t>
            </a:r>
          </a:p>
          <a:p>
            <a:pPr marL="465138" lvl="1" indent="-465138">
              <a:spcBef>
                <a:spcPts val="1200"/>
              </a:spcBef>
              <a:spcAft>
                <a:spcPts val="1200"/>
              </a:spcAft>
              <a:buFont typeface="Arial" charset="0"/>
              <a:buChar char="•"/>
              <a:defRPr/>
            </a:pPr>
            <a:r>
              <a:rPr lang="en-US" sz="2400" b="1" dirty="0" smtClean="0">
                <a:ea typeface="ＭＳ Ｐゴシック"/>
                <a:cs typeface="ＭＳ Ｐゴシック"/>
              </a:rPr>
              <a:t>Reviews regulatory compliance and identifies unsafe carrier and driver behaviors that lead to crashes</a:t>
            </a:r>
          </a:p>
          <a:p>
            <a:pPr marL="465138" lvl="1" indent="-465138">
              <a:spcBef>
                <a:spcPts val="1200"/>
              </a:spcBef>
              <a:spcAft>
                <a:spcPts val="0"/>
              </a:spcAft>
              <a:buFont typeface="Arial" charset="0"/>
              <a:buChar char="•"/>
              <a:defRPr/>
            </a:pPr>
            <a:r>
              <a:rPr lang="en-US" sz="2400" b="1" dirty="0" smtClean="0">
                <a:ea typeface="ＭＳ Ｐゴシック"/>
                <a:cs typeface="ＭＳ Ｐゴシック"/>
              </a:rPr>
              <a:t>Uses all safety-based roadside inspection violations </a:t>
            </a:r>
          </a:p>
          <a:p>
            <a:pPr marL="857250" lvl="1" indent="-342900" eaLnBrk="1" hangingPunct="1">
              <a:defRPr/>
            </a:pPr>
            <a:r>
              <a:rPr lang="en-US" sz="2200" dirty="0" smtClean="0">
                <a:ea typeface="ＭＳ Ｐゴシック" pitchFamily="-106" charset="-128"/>
              </a:rPr>
              <a:t>~3.5 million inspections per year </a:t>
            </a:r>
          </a:p>
          <a:p>
            <a:pPr marL="1257300" lvl="2" indent="-342900" eaLnBrk="1" hangingPunct="1">
              <a:defRPr/>
            </a:pPr>
            <a:r>
              <a:rPr lang="en-US" sz="2000" dirty="0" smtClean="0">
                <a:ea typeface="ＭＳ Ｐゴシック"/>
                <a:cs typeface="ＭＳ Ｐゴシック"/>
              </a:rPr>
              <a:t>~33% are violation-free inspections</a:t>
            </a:r>
          </a:p>
          <a:p>
            <a:pPr marL="465138" lvl="1" indent="-465138">
              <a:spcBef>
                <a:spcPts val="1200"/>
              </a:spcBef>
              <a:spcAft>
                <a:spcPts val="1200"/>
              </a:spcAft>
              <a:buFont typeface="Arial" charset="0"/>
              <a:buChar char="•"/>
              <a:defRPr/>
            </a:pPr>
            <a:r>
              <a:rPr lang="en-US" sz="2400" b="1" dirty="0" smtClean="0">
                <a:ea typeface="ＭＳ Ｐゴシック"/>
                <a:cs typeface="ＭＳ Ｐゴシック"/>
              </a:rPr>
              <a:t>Measures carriers based on a relative threshold</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1"/>
          <p:cNvSpPr>
            <a:spLocks noGrp="1"/>
          </p:cNvSpPr>
          <p:nvPr>
            <p:ph type="title"/>
          </p:nvPr>
        </p:nvSpPr>
        <p:spPr>
          <a:xfrm>
            <a:off x="914400" y="0"/>
            <a:ext cx="7772400" cy="1066800"/>
          </a:xfrm>
        </p:spPr>
        <p:txBody>
          <a:bodyPr/>
          <a:lstStyle/>
          <a:p>
            <a:pPr>
              <a:defRPr/>
            </a:pPr>
            <a:r>
              <a:rPr lang="en-US" sz="3600" dirty="0" smtClean="0"/>
              <a:t>New Prioritization and Status System </a:t>
            </a:r>
          </a:p>
        </p:txBody>
      </p:sp>
      <p:sp>
        <p:nvSpPr>
          <p:cNvPr id="20" name="TextBox 24"/>
          <p:cNvSpPr txBox="1">
            <a:spLocks noChangeArrowheads="1"/>
          </p:cNvSpPr>
          <p:nvPr/>
        </p:nvSpPr>
        <p:spPr bwMode="auto">
          <a:xfrm>
            <a:off x="609600" y="1381982"/>
            <a:ext cx="2971800" cy="1200329"/>
          </a:xfrm>
          <a:prstGeom prst="rect">
            <a:avLst/>
          </a:prstGeom>
          <a:noFill/>
          <a:ln w="9525">
            <a:noFill/>
            <a:miter lim="800000"/>
            <a:headEnd/>
            <a:tailEnd/>
          </a:ln>
        </p:spPr>
        <p:txBody>
          <a:bodyPr>
            <a:spAutoFit/>
          </a:bodyPr>
          <a:lstStyle/>
          <a:p>
            <a:pPr algn="ctr">
              <a:spcBef>
                <a:spcPct val="20000"/>
              </a:spcBef>
              <a:buNone/>
              <a:defRPr/>
            </a:pPr>
            <a:r>
              <a:rPr lang="en-US" sz="2800" b="1" dirty="0">
                <a:solidFill>
                  <a:srgbClr val="E8BD54"/>
                </a:solidFill>
                <a:effectLst>
                  <a:outerShdw blurRad="38100" dist="38100" dir="2700000" algn="tl">
                    <a:srgbClr val="000000">
                      <a:alpha val="43137"/>
                    </a:srgbClr>
                  </a:outerShdw>
                </a:effectLst>
                <a:latin typeface="+mn-lt"/>
                <a:ea typeface="ＭＳ Ｐゴシック" pitchFamily="-106" charset="-128"/>
                <a:cs typeface="+mn-cs"/>
              </a:rPr>
              <a:t>OLD</a:t>
            </a:r>
            <a:r>
              <a:rPr lang="en-US" sz="2800" b="1" dirty="0">
                <a:solidFill>
                  <a:srgbClr val="E8BD54"/>
                </a:solidFill>
                <a:latin typeface="+mn-lt"/>
                <a:ea typeface="ＭＳ Ｐゴシック" pitchFamily="-106" charset="-128"/>
                <a:cs typeface="+mn-cs"/>
              </a:rPr>
              <a:t> </a:t>
            </a:r>
          </a:p>
          <a:p>
            <a:pPr algn="ctr">
              <a:spcBef>
                <a:spcPct val="20000"/>
              </a:spcBef>
              <a:buNone/>
              <a:defRPr/>
            </a:pPr>
            <a:r>
              <a:rPr lang="en-US" sz="2000" dirty="0" smtClean="0">
                <a:solidFill>
                  <a:srgbClr val="1D2250"/>
                </a:solidFill>
                <a:latin typeface="+mj-lt"/>
                <a:ea typeface="ＭＳ Ｐゴシック" pitchFamily="-106" charset="-128"/>
                <a:cs typeface="+mn-cs"/>
              </a:rPr>
              <a:t>Safety </a:t>
            </a:r>
            <a:r>
              <a:rPr lang="en-US" sz="2000" dirty="0">
                <a:solidFill>
                  <a:srgbClr val="1D2250"/>
                </a:solidFill>
                <a:latin typeface="+mj-lt"/>
                <a:ea typeface="ＭＳ Ｐゴシック" pitchFamily="-106" charset="-128"/>
                <a:cs typeface="+mn-cs"/>
              </a:rPr>
              <a:t>Evaluation Areas (SEAs)</a:t>
            </a:r>
          </a:p>
        </p:txBody>
      </p:sp>
      <p:sp>
        <p:nvSpPr>
          <p:cNvPr id="21" name="TextBox 25"/>
          <p:cNvSpPr txBox="1">
            <a:spLocks noChangeArrowheads="1"/>
          </p:cNvSpPr>
          <p:nvPr/>
        </p:nvSpPr>
        <p:spPr bwMode="auto">
          <a:xfrm>
            <a:off x="4724400" y="1371600"/>
            <a:ext cx="4114800" cy="1261884"/>
          </a:xfrm>
          <a:prstGeom prst="rect">
            <a:avLst/>
          </a:prstGeom>
          <a:noFill/>
          <a:ln w="9525">
            <a:noFill/>
            <a:miter lim="800000"/>
            <a:headEnd/>
            <a:tailEnd/>
          </a:ln>
        </p:spPr>
        <p:txBody>
          <a:bodyPr>
            <a:spAutoFit/>
          </a:bodyPr>
          <a:lstStyle/>
          <a:p>
            <a:pPr algn="ctr">
              <a:spcBef>
                <a:spcPct val="20000"/>
              </a:spcBef>
              <a:buNone/>
              <a:defRPr/>
            </a:pPr>
            <a:r>
              <a:rPr lang="en-US" sz="2800" b="1" dirty="0">
                <a:solidFill>
                  <a:srgbClr val="E8BD54"/>
                </a:solidFill>
                <a:effectLst>
                  <a:outerShdw blurRad="38100" dist="38100" dir="2700000" algn="tl">
                    <a:srgbClr val="000000">
                      <a:alpha val="43137"/>
                    </a:srgbClr>
                  </a:outerShdw>
                </a:effectLst>
                <a:latin typeface="+mn-lt"/>
                <a:ea typeface="ＭＳ Ｐゴシック" pitchFamily="-106" charset="-128"/>
              </a:rPr>
              <a:t>NEW </a:t>
            </a:r>
          </a:p>
          <a:p>
            <a:pPr algn="ctr">
              <a:spcBef>
                <a:spcPct val="20000"/>
              </a:spcBef>
              <a:buNone/>
              <a:defRPr/>
            </a:pPr>
            <a:r>
              <a:rPr lang="en-US" sz="2000" dirty="0">
                <a:solidFill>
                  <a:srgbClr val="1D2250"/>
                </a:solidFill>
                <a:latin typeface="+mj-lt"/>
                <a:ea typeface="ＭＳ Ｐゴシック" pitchFamily="-106" charset="-128"/>
                <a:cs typeface="+mn-cs"/>
              </a:rPr>
              <a:t>Behavior Analysis and Safety </a:t>
            </a:r>
          </a:p>
          <a:p>
            <a:pPr algn="ctr">
              <a:spcBef>
                <a:spcPct val="20000"/>
              </a:spcBef>
              <a:buNone/>
              <a:defRPr/>
            </a:pPr>
            <a:r>
              <a:rPr lang="en-US" sz="2000" dirty="0">
                <a:solidFill>
                  <a:srgbClr val="1D2250"/>
                </a:solidFill>
                <a:latin typeface="+mj-lt"/>
                <a:ea typeface="ＭＳ Ｐゴシック" pitchFamily="-106" charset="-128"/>
                <a:cs typeface="+mn-cs"/>
              </a:rPr>
              <a:t>Improvement Categories (BASICs)</a:t>
            </a:r>
          </a:p>
        </p:txBody>
      </p:sp>
      <p:graphicFrame>
        <p:nvGraphicFramePr>
          <p:cNvPr id="1026" name="Chart 30"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GraphicFramePr>
            <a:graphicFrameLocks/>
          </p:cNvGraphicFramePr>
          <p:nvPr>
            <p:extLst>
              <p:ext uri="{D42A27DB-BD31-4B8C-83A1-F6EECF244321}">
                <p14:modId xmlns:p14="http://schemas.microsoft.com/office/powerpoint/2010/main" val="570181321"/>
              </p:ext>
            </p:extLst>
          </p:nvPr>
        </p:nvGraphicFramePr>
        <p:xfrm>
          <a:off x="384175" y="2667000"/>
          <a:ext cx="3654425" cy="3336925"/>
        </p:xfrm>
        <a:graphic>
          <a:graphicData uri="http://schemas.openxmlformats.org/presentationml/2006/ole">
            <mc:AlternateContent xmlns:mc="http://schemas.openxmlformats.org/markup-compatibility/2006">
              <mc:Choice xmlns:v="urn:schemas-microsoft-com:vml" Requires="v">
                <p:oleObj spid="_x0000_s22554" name="Worksheet" r:id="rId5" imgW="3362325" imgH="3171825" progId="Excel.Sheet.8">
                  <p:embed/>
                </p:oleObj>
              </mc:Choice>
              <mc:Fallback>
                <p:oleObj name="Worksheet" r:id="rId5" imgW="3362325" imgH="3171825" progId="Excel.Sheet.8">
                  <p:embed/>
                  <p:pic>
                    <p:nvPicPr>
                      <p:cNvPr id="0" name="Picture 17"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5" y="2667000"/>
                        <a:ext cx="3654425" cy="333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Box 31"/>
          <p:cNvSpPr txBox="1">
            <a:spLocks noChangeArrowheads="1"/>
          </p:cNvSpPr>
          <p:nvPr/>
        </p:nvSpPr>
        <p:spPr bwMode="auto">
          <a:xfrm>
            <a:off x="914400" y="4737755"/>
            <a:ext cx="1447800" cy="523220"/>
          </a:xfrm>
          <a:prstGeom prst="rect">
            <a:avLst/>
          </a:prstGeom>
          <a:noFill/>
          <a:ln w="9525">
            <a:noFill/>
            <a:miter lim="800000"/>
            <a:headEnd/>
            <a:tailEnd/>
          </a:ln>
        </p:spPr>
        <p:txBody>
          <a:bodyPr>
            <a:spAutoFit/>
          </a:bodyPr>
          <a:lstStyle/>
          <a:p>
            <a:pPr algn="ctr">
              <a:spcBef>
                <a:spcPct val="20000"/>
              </a:spcBef>
              <a:buNone/>
            </a:pPr>
            <a:r>
              <a:rPr lang="en-US" sz="1400" dirty="0">
                <a:solidFill>
                  <a:schemeClr val="tx1">
                    <a:lumMod val="50000"/>
                  </a:schemeClr>
                </a:solidFill>
                <a:latin typeface="+mn-lt"/>
              </a:rPr>
              <a:t>Safety </a:t>
            </a:r>
          </a:p>
          <a:p>
            <a:pPr algn="ctr">
              <a:spcBef>
                <a:spcPts val="0"/>
              </a:spcBef>
              <a:buNone/>
            </a:pPr>
            <a:r>
              <a:rPr lang="en-US" sz="1400" dirty="0">
                <a:solidFill>
                  <a:schemeClr val="tx1">
                    <a:lumMod val="50000"/>
                  </a:schemeClr>
                </a:solidFill>
                <a:latin typeface="+mn-lt"/>
              </a:rPr>
              <a:t>Management</a:t>
            </a:r>
          </a:p>
        </p:txBody>
      </p:sp>
      <p:sp>
        <p:nvSpPr>
          <p:cNvPr id="1033" name="TextBox 32"/>
          <p:cNvSpPr txBox="1">
            <a:spLocks noChangeArrowheads="1"/>
          </p:cNvSpPr>
          <p:nvPr/>
        </p:nvSpPr>
        <p:spPr bwMode="auto">
          <a:xfrm>
            <a:off x="152400" y="3505200"/>
            <a:ext cx="1676400" cy="307975"/>
          </a:xfrm>
          <a:prstGeom prst="rect">
            <a:avLst/>
          </a:prstGeom>
          <a:noFill/>
          <a:ln w="9525">
            <a:noFill/>
            <a:miter lim="800000"/>
            <a:headEnd/>
            <a:tailEnd/>
          </a:ln>
        </p:spPr>
        <p:txBody>
          <a:bodyPr>
            <a:spAutoFit/>
          </a:bodyPr>
          <a:lstStyle/>
          <a:p>
            <a:pPr algn="r">
              <a:spcBef>
                <a:spcPct val="20000"/>
              </a:spcBef>
              <a:buNone/>
            </a:pPr>
            <a:r>
              <a:rPr lang="en-US" sz="1400" dirty="0">
                <a:solidFill>
                  <a:schemeClr val="tx1">
                    <a:lumMod val="50000"/>
                  </a:schemeClr>
                </a:solidFill>
                <a:latin typeface="+mn-lt"/>
              </a:rPr>
              <a:t>Driver</a:t>
            </a:r>
          </a:p>
        </p:txBody>
      </p:sp>
      <p:sp>
        <p:nvSpPr>
          <p:cNvPr id="1034" name="TextBox 34"/>
          <p:cNvSpPr txBox="1">
            <a:spLocks noChangeArrowheads="1"/>
          </p:cNvSpPr>
          <p:nvPr/>
        </p:nvSpPr>
        <p:spPr bwMode="auto">
          <a:xfrm>
            <a:off x="1600200" y="3505200"/>
            <a:ext cx="1676400" cy="307975"/>
          </a:xfrm>
          <a:prstGeom prst="rect">
            <a:avLst/>
          </a:prstGeom>
          <a:noFill/>
          <a:ln w="9525">
            <a:noFill/>
            <a:miter lim="800000"/>
            <a:headEnd/>
            <a:tailEnd/>
          </a:ln>
        </p:spPr>
        <p:txBody>
          <a:bodyPr>
            <a:spAutoFit/>
          </a:bodyPr>
          <a:lstStyle/>
          <a:p>
            <a:pPr algn="r">
              <a:spcBef>
                <a:spcPct val="20000"/>
              </a:spcBef>
              <a:buNone/>
            </a:pPr>
            <a:r>
              <a:rPr lang="en-US" sz="1400" dirty="0">
                <a:solidFill>
                  <a:schemeClr val="tx1">
                    <a:lumMod val="50000"/>
                  </a:schemeClr>
                </a:solidFill>
                <a:latin typeface="+mn-lt"/>
              </a:rPr>
              <a:t>Accident</a:t>
            </a:r>
          </a:p>
        </p:txBody>
      </p:sp>
      <p:graphicFrame>
        <p:nvGraphicFramePr>
          <p:cNvPr id="1027" name="Chart 35"/>
          <p:cNvGraphicFramePr>
            <a:graphicFrameLocks/>
          </p:cNvGraphicFramePr>
          <p:nvPr/>
        </p:nvGraphicFramePr>
        <p:xfrm>
          <a:off x="4267200" y="2286000"/>
          <a:ext cx="4876800" cy="3733800"/>
        </p:xfrm>
        <a:graphic>
          <a:graphicData uri="http://schemas.openxmlformats.org/presentationml/2006/ole">
            <mc:AlternateContent xmlns:mc="http://schemas.openxmlformats.org/markup-compatibility/2006">
              <mc:Choice xmlns:v="urn:schemas-microsoft-com:vml" Requires="v">
                <p:oleObj spid="_x0000_s22555" r:id="rId8" imgW="5712447" imgH="3737172" progId="Excel.Sheet.8">
                  <p:embed/>
                </p:oleObj>
              </mc:Choice>
              <mc:Fallback>
                <p:oleObj r:id="rId8" imgW="5712447" imgH="3737172" progId="Excel.Sheet.8">
                  <p:embed/>
                  <p:pic>
                    <p:nvPicPr>
                      <p:cNvPr id="0" name="Picture 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286000"/>
                        <a:ext cx="48768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Chart 18"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GraphicFramePr>
            <a:graphicFrameLocks/>
          </p:cNvGraphicFramePr>
          <p:nvPr>
            <p:extLst>
              <p:ext uri="{D42A27DB-BD31-4B8C-83A1-F6EECF244321}">
                <p14:modId xmlns:p14="http://schemas.microsoft.com/office/powerpoint/2010/main" val="1903783248"/>
              </p:ext>
            </p:extLst>
          </p:nvPr>
        </p:nvGraphicFramePr>
        <p:xfrm>
          <a:off x="4938713" y="2624050"/>
          <a:ext cx="3671887" cy="3352800"/>
        </p:xfrm>
        <a:graphic>
          <a:graphicData uri="http://schemas.openxmlformats.org/presentationml/2006/ole">
            <mc:AlternateContent xmlns:mc="http://schemas.openxmlformats.org/markup-compatibility/2006">
              <mc:Choice xmlns:v="urn:schemas-microsoft-com:vml" Requires="v">
                <p:oleObj spid="_x0000_s22556" name="Worksheet" r:id="rId11" imgW="4257675" imgH="3962400" progId="Excel.Sheet.8">
                  <p:embed/>
                </p:oleObj>
              </mc:Choice>
              <mc:Fallback>
                <p:oleObj name="Worksheet" r:id="rId11" imgW="4257675" imgH="3962400" progId="Excel.Sheet.8">
                  <p:embed/>
                  <p:pic>
                    <p:nvPicPr>
                      <p:cNvPr id="0" name="Picture 19"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8713" y="2624050"/>
                        <a:ext cx="3671887" cy="3352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TextBox 36"/>
          <p:cNvSpPr txBox="1">
            <a:spLocks noChangeArrowheads="1"/>
          </p:cNvSpPr>
          <p:nvPr/>
        </p:nvSpPr>
        <p:spPr bwMode="auto">
          <a:xfrm>
            <a:off x="5105400" y="3200400"/>
            <a:ext cx="1600200" cy="523220"/>
          </a:xfrm>
          <a:prstGeom prst="rect">
            <a:avLst/>
          </a:prstGeom>
          <a:noFill/>
          <a:ln w="9525">
            <a:noFill/>
            <a:miter lim="800000"/>
            <a:headEnd/>
            <a:tailEnd/>
          </a:ln>
        </p:spPr>
        <p:txBody>
          <a:bodyPr>
            <a:spAutoFit/>
          </a:bodyPr>
          <a:lstStyle/>
          <a:p>
            <a:pPr algn="r">
              <a:spcBef>
                <a:spcPts val="0"/>
              </a:spcBef>
              <a:buNone/>
            </a:pPr>
            <a:r>
              <a:rPr lang="en-US" sz="1400" dirty="0">
                <a:solidFill>
                  <a:schemeClr val="tx1">
                    <a:lumMod val="75000"/>
                  </a:schemeClr>
                </a:solidFill>
                <a:latin typeface="+mn-lt"/>
              </a:rPr>
              <a:t>Unsafe</a:t>
            </a:r>
          </a:p>
          <a:p>
            <a:pPr algn="r">
              <a:spcBef>
                <a:spcPts val="0"/>
              </a:spcBef>
              <a:buNone/>
            </a:pPr>
            <a:r>
              <a:rPr lang="en-US" sz="1400" dirty="0">
                <a:solidFill>
                  <a:schemeClr val="tx1">
                    <a:lumMod val="75000"/>
                  </a:schemeClr>
                </a:solidFill>
                <a:latin typeface="+mn-lt"/>
              </a:rPr>
              <a:t>Driving</a:t>
            </a:r>
          </a:p>
        </p:txBody>
      </p:sp>
      <p:sp>
        <p:nvSpPr>
          <p:cNvPr id="1036" name="TextBox 37"/>
          <p:cNvSpPr txBox="1">
            <a:spLocks noChangeArrowheads="1"/>
          </p:cNvSpPr>
          <p:nvPr/>
        </p:nvSpPr>
        <p:spPr bwMode="auto">
          <a:xfrm>
            <a:off x="6324600" y="3124200"/>
            <a:ext cx="1676400" cy="738664"/>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Fatigued </a:t>
            </a:r>
          </a:p>
          <a:p>
            <a:pPr algn="ctr">
              <a:spcBef>
                <a:spcPts val="0"/>
              </a:spcBef>
              <a:buNone/>
            </a:pPr>
            <a:r>
              <a:rPr lang="en-US" sz="1400" dirty="0" smtClean="0">
                <a:solidFill>
                  <a:schemeClr val="tx1">
                    <a:lumMod val="75000"/>
                  </a:schemeClr>
                </a:solidFill>
                <a:latin typeface="+mn-lt"/>
              </a:rPr>
              <a:t>Driving</a:t>
            </a:r>
            <a:endParaRPr lang="en-US" sz="1400" dirty="0">
              <a:solidFill>
                <a:schemeClr val="tx1">
                  <a:lumMod val="75000"/>
                </a:schemeClr>
              </a:solidFill>
              <a:latin typeface="+mn-lt"/>
            </a:endParaRPr>
          </a:p>
          <a:p>
            <a:pPr algn="ctr">
              <a:spcBef>
                <a:spcPts val="0"/>
              </a:spcBef>
              <a:buNone/>
            </a:pPr>
            <a:r>
              <a:rPr lang="en-US" sz="1400" dirty="0">
                <a:solidFill>
                  <a:schemeClr val="tx1">
                    <a:lumMod val="75000"/>
                  </a:schemeClr>
                </a:solidFill>
                <a:latin typeface="+mn-lt"/>
              </a:rPr>
              <a:t>(HOS)</a:t>
            </a:r>
          </a:p>
        </p:txBody>
      </p:sp>
      <p:sp>
        <p:nvSpPr>
          <p:cNvPr id="1037" name="TextBox 38"/>
          <p:cNvSpPr txBox="1">
            <a:spLocks noChangeArrowheads="1"/>
          </p:cNvSpPr>
          <p:nvPr/>
        </p:nvSpPr>
        <p:spPr bwMode="auto">
          <a:xfrm>
            <a:off x="7272250" y="3902825"/>
            <a:ext cx="914400" cy="523220"/>
          </a:xfrm>
          <a:prstGeom prst="rect">
            <a:avLst/>
          </a:prstGeom>
          <a:noFill/>
          <a:ln w="9525">
            <a:noFill/>
            <a:miter lim="800000"/>
            <a:headEnd/>
            <a:tailEnd/>
          </a:ln>
        </p:spPr>
        <p:txBody>
          <a:bodyPr wrap="square">
            <a:spAutoFit/>
          </a:bodyPr>
          <a:lstStyle/>
          <a:p>
            <a:pPr algn="r">
              <a:spcBef>
                <a:spcPts val="0"/>
              </a:spcBef>
              <a:buNone/>
            </a:pPr>
            <a:r>
              <a:rPr lang="en-US" sz="1400" dirty="0">
                <a:solidFill>
                  <a:schemeClr val="tx1">
                    <a:lumMod val="75000"/>
                  </a:schemeClr>
                </a:solidFill>
                <a:latin typeface="+mn-lt"/>
              </a:rPr>
              <a:t>Driver Fitness</a:t>
            </a:r>
          </a:p>
        </p:txBody>
      </p:sp>
      <p:sp>
        <p:nvSpPr>
          <p:cNvPr id="1038" name="TextBox 39"/>
          <p:cNvSpPr txBox="1">
            <a:spLocks noChangeArrowheads="1"/>
          </p:cNvSpPr>
          <p:nvPr/>
        </p:nvSpPr>
        <p:spPr bwMode="auto">
          <a:xfrm>
            <a:off x="6695900" y="4648200"/>
            <a:ext cx="1905000" cy="738664"/>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Controlled </a:t>
            </a:r>
          </a:p>
          <a:p>
            <a:pPr algn="ctr">
              <a:spcBef>
                <a:spcPts val="0"/>
              </a:spcBef>
              <a:buNone/>
            </a:pPr>
            <a:r>
              <a:rPr lang="en-US" sz="1400" dirty="0">
                <a:solidFill>
                  <a:schemeClr val="tx1">
                    <a:lumMod val="75000"/>
                  </a:schemeClr>
                </a:solidFill>
                <a:latin typeface="+mn-lt"/>
              </a:rPr>
              <a:t>Substances/ </a:t>
            </a:r>
          </a:p>
          <a:p>
            <a:pPr algn="ctr">
              <a:spcBef>
                <a:spcPts val="0"/>
              </a:spcBef>
              <a:buNone/>
            </a:pPr>
            <a:r>
              <a:rPr lang="en-US" sz="1400" dirty="0">
                <a:solidFill>
                  <a:schemeClr val="tx1">
                    <a:lumMod val="75000"/>
                  </a:schemeClr>
                </a:solidFill>
                <a:latin typeface="+mn-lt"/>
              </a:rPr>
              <a:t>Alcohol</a:t>
            </a:r>
          </a:p>
        </p:txBody>
      </p:sp>
      <p:sp>
        <p:nvSpPr>
          <p:cNvPr id="1039" name="TextBox 40"/>
          <p:cNvSpPr txBox="1">
            <a:spLocks noChangeArrowheads="1"/>
          </p:cNvSpPr>
          <p:nvPr/>
        </p:nvSpPr>
        <p:spPr bwMode="auto">
          <a:xfrm>
            <a:off x="5943600" y="5105400"/>
            <a:ext cx="1676400" cy="523220"/>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Vehicle</a:t>
            </a:r>
          </a:p>
          <a:p>
            <a:pPr algn="ctr">
              <a:spcBef>
                <a:spcPts val="0"/>
              </a:spcBef>
              <a:buNone/>
            </a:pPr>
            <a:r>
              <a:rPr lang="en-US" sz="1400" dirty="0">
                <a:solidFill>
                  <a:schemeClr val="tx1">
                    <a:lumMod val="75000"/>
                  </a:schemeClr>
                </a:solidFill>
                <a:latin typeface="+mn-lt"/>
              </a:rPr>
              <a:t>Maintenance</a:t>
            </a:r>
          </a:p>
        </p:txBody>
      </p:sp>
      <p:sp>
        <p:nvSpPr>
          <p:cNvPr id="1040" name="TextBox 41"/>
          <p:cNvSpPr txBox="1">
            <a:spLocks noChangeArrowheads="1"/>
          </p:cNvSpPr>
          <p:nvPr/>
        </p:nvSpPr>
        <p:spPr bwMode="auto">
          <a:xfrm>
            <a:off x="5105400" y="4724400"/>
            <a:ext cx="1676400" cy="523220"/>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Cargo- </a:t>
            </a:r>
          </a:p>
          <a:p>
            <a:pPr algn="ctr">
              <a:spcBef>
                <a:spcPts val="0"/>
              </a:spcBef>
              <a:buNone/>
            </a:pPr>
            <a:r>
              <a:rPr lang="en-US" sz="1400" dirty="0">
                <a:solidFill>
                  <a:schemeClr val="tx1">
                    <a:lumMod val="75000"/>
                  </a:schemeClr>
                </a:solidFill>
                <a:latin typeface="+mn-lt"/>
              </a:rPr>
              <a:t>Related</a:t>
            </a:r>
          </a:p>
        </p:txBody>
      </p:sp>
      <p:sp>
        <p:nvSpPr>
          <p:cNvPr id="1041" name="TextBox 21"/>
          <p:cNvSpPr txBox="1">
            <a:spLocks noChangeArrowheads="1"/>
          </p:cNvSpPr>
          <p:nvPr/>
        </p:nvSpPr>
        <p:spPr bwMode="auto">
          <a:xfrm>
            <a:off x="4876800" y="3895725"/>
            <a:ext cx="1676400" cy="523220"/>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Crash</a:t>
            </a:r>
          </a:p>
          <a:p>
            <a:pPr algn="ctr">
              <a:spcBef>
                <a:spcPts val="0"/>
              </a:spcBef>
              <a:buNone/>
            </a:pPr>
            <a:r>
              <a:rPr lang="en-US" sz="1400" dirty="0" smtClean="0">
                <a:solidFill>
                  <a:schemeClr val="tx1">
                    <a:lumMod val="75000"/>
                  </a:schemeClr>
                </a:solidFill>
                <a:latin typeface="+mn-lt"/>
              </a:rPr>
              <a:t>Indicator</a:t>
            </a:r>
            <a:endParaRPr lang="en-US" sz="1400" dirty="0">
              <a:solidFill>
                <a:schemeClr val="tx1">
                  <a:lumMod val="75000"/>
                </a:schemeClr>
              </a:solidFill>
              <a:latin typeface="+mn-lt"/>
            </a:endParaRPr>
          </a:p>
        </p:txBody>
      </p:sp>
      <p:sp>
        <p:nvSpPr>
          <p:cNvPr id="1042" name="TextBox 22"/>
          <p:cNvSpPr txBox="1">
            <a:spLocks noChangeArrowheads="1"/>
          </p:cNvSpPr>
          <p:nvPr/>
        </p:nvSpPr>
        <p:spPr bwMode="auto">
          <a:xfrm>
            <a:off x="1616825" y="4131425"/>
            <a:ext cx="1143000" cy="400110"/>
          </a:xfrm>
          <a:prstGeom prst="rect">
            <a:avLst/>
          </a:prstGeom>
          <a:solidFill>
            <a:schemeClr val="bg1">
              <a:alpha val="65097"/>
            </a:schemeClr>
          </a:solidFill>
          <a:ln w="9525">
            <a:solidFill>
              <a:srgbClr val="1D2250"/>
            </a:solidFill>
            <a:miter lim="800000"/>
            <a:headEnd/>
            <a:tailEnd/>
          </a:ln>
        </p:spPr>
        <p:txBody>
          <a:bodyPr wrap="square">
            <a:spAutoFit/>
          </a:bodyPr>
          <a:lstStyle/>
          <a:p>
            <a:pPr algn="ctr">
              <a:spcBef>
                <a:spcPct val="20000"/>
              </a:spcBef>
              <a:buNone/>
            </a:pPr>
            <a:r>
              <a:rPr lang="en-US" sz="2000" dirty="0">
                <a:solidFill>
                  <a:srgbClr val="1D2250"/>
                </a:solidFill>
                <a:latin typeface="+mj-lt"/>
              </a:rPr>
              <a:t>SafeStat</a:t>
            </a:r>
          </a:p>
        </p:txBody>
      </p:sp>
      <p:sp>
        <p:nvSpPr>
          <p:cNvPr id="1043" name="TextBox 23"/>
          <p:cNvSpPr txBox="1">
            <a:spLocks noChangeArrowheads="1"/>
          </p:cNvSpPr>
          <p:nvPr/>
        </p:nvSpPr>
        <p:spPr bwMode="auto">
          <a:xfrm>
            <a:off x="6214534" y="4114800"/>
            <a:ext cx="1143000" cy="400050"/>
          </a:xfrm>
          <a:prstGeom prst="rect">
            <a:avLst/>
          </a:prstGeom>
          <a:solidFill>
            <a:schemeClr val="bg1">
              <a:alpha val="65097"/>
            </a:schemeClr>
          </a:solidFill>
          <a:ln w="9525">
            <a:solidFill>
              <a:srgbClr val="1D2250"/>
            </a:solidFill>
            <a:miter lim="800000"/>
            <a:headEnd/>
            <a:tailEnd/>
          </a:ln>
        </p:spPr>
        <p:txBody>
          <a:bodyPr>
            <a:spAutoFit/>
          </a:bodyPr>
          <a:lstStyle/>
          <a:p>
            <a:pPr algn="ctr">
              <a:spcBef>
                <a:spcPct val="20000"/>
              </a:spcBef>
              <a:buNone/>
            </a:pPr>
            <a:r>
              <a:rPr lang="en-US" sz="2000" dirty="0">
                <a:solidFill>
                  <a:srgbClr val="1D2250"/>
                </a:solidFill>
                <a:latin typeface="+mj-lt"/>
              </a:rPr>
              <a:t>SMS</a:t>
            </a:r>
          </a:p>
        </p:txBody>
      </p:sp>
      <p:sp>
        <p:nvSpPr>
          <p:cNvPr id="32" name="TextBox 31"/>
          <p:cNvSpPr txBox="1"/>
          <p:nvPr/>
        </p:nvSpPr>
        <p:spPr>
          <a:xfrm rot="10800000" flipV="1">
            <a:off x="2362200" y="4893330"/>
            <a:ext cx="990600" cy="307975"/>
          </a:xfrm>
          <a:prstGeom prst="rect">
            <a:avLst/>
          </a:prstGeom>
          <a:noFill/>
        </p:spPr>
        <p:txBody>
          <a:bodyPr>
            <a:spAutoFit/>
          </a:bodyPr>
          <a:lstStyle/>
          <a:p>
            <a:pPr>
              <a:spcBef>
                <a:spcPct val="20000"/>
              </a:spcBef>
              <a:buNone/>
              <a:defRPr/>
            </a:pPr>
            <a:r>
              <a:rPr lang="en-US" sz="1400" dirty="0">
                <a:solidFill>
                  <a:schemeClr val="tx1">
                    <a:lumMod val="50000"/>
                  </a:schemeClr>
                </a:solidFill>
                <a:latin typeface="+mn-lt"/>
                <a:ea typeface="ＭＳ Ｐゴシック" pitchFamily="-106" charset="-128"/>
                <a:cs typeface="+mn-cs"/>
              </a:rPr>
              <a:t>Vehicle</a:t>
            </a:r>
          </a:p>
        </p:txBody>
      </p:sp>
      <p:sp>
        <p:nvSpPr>
          <p:cNvPr id="1045" name="Right Arrow 32"/>
          <p:cNvSpPr>
            <a:spLocks noChangeArrowheads="1"/>
          </p:cNvSpPr>
          <p:nvPr/>
        </p:nvSpPr>
        <p:spPr bwMode="auto">
          <a:xfrm>
            <a:off x="3886200" y="3962400"/>
            <a:ext cx="1219200" cy="990600"/>
          </a:xfrm>
          <a:prstGeom prst="rightArrow">
            <a:avLst>
              <a:gd name="adj1" fmla="val 50000"/>
              <a:gd name="adj2" fmla="val 50000"/>
            </a:avLst>
          </a:prstGeom>
          <a:solidFill>
            <a:schemeClr val="tx1">
              <a:lumMod val="75000"/>
            </a:schemeClr>
          </a:solidFill>
          <a:ln w="9525" algn="ctr">
            <a:noFill/>
            <a:round/>
            <a:headEnd/>
            <a:tailEnd/>
          </a:ln>
        </p:spPr>
        <p:txBody>
          <a:bodyPr/>
          <a:lstStyle/>
          <a:p>
            <a:pPr eaLnBrk="0" hangingPunct="0">
              <a:spcBef>
                <a:spcPct val="20000"/>
              </a:spcBef>
              <a:buFontTx/>
              <a:buChar cha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SMS Implementation Stat</a:t>
            </a:r>
            <a:r>
              <a:rPr lang="en-US" sz="4000" b="1" dirty="0" smtClean="0"/>
              <a:t>us</a:t>
            </a:r>
            <a:endParaRPr lang="en-US" dirty="0"/>
          </a:p>
        </p:txBody>
      </p:sp>
      <p:sp>
        <p:nvSpPr>
          <p:cNvPr id="23555" name="Content Placeholder 3"/>
          <p:cNvSpPr>
            <a:spLocks noGrp="1"/>
          </p:cNvSpPr>
          <p:nvPr>
            <p:ph idx="1"/>
          </p:nvPr>
        </p:nvSpPr>
        <p:spPr/>
        <p:txBody>
          <a:bodyPr/>
          <a:lstStyle/>
          <a:p>
            <a:pPr marL="465138" indent="-407988">
              <a:spcBef>
                <a:spcPts val="1200"/>
              </a:spcBef>
              <a:spcAft>
                <a:spcPts val="1200"/>
              </a:spcAft>
            </a:pPr>
            <a:r>
              <a:rPr lang="en-US" sz="2400" b="1" dirty="0" smtClean="0">
                <a:ea typeface="ＭＳ Ｐゴシック"/>
                <a:cs typeface="ＭＳ Ｐゴシック"/>
              </a:rPr>
              <a:t>Fully implemented in December 2010</a:t>
            </a:r>
          </a:p>
          <a:p>
            <a:pPr marL="465138" indent="-407988">
              <a:spcBef>
                <a:spcPts val="1200"/>
              </a:spcBef>
              <a:spcAft>
                <a:spcPts val="0"/>
              </a:spcAft>
            </a:pPr>
            <a:r>
              <a:rPr lang="en-US" sz="2400" b="1" dirty="0" smtClean="0">
                <a:ea typeface="ＭＳ Ｐゴシック"/>
                <a:cs typeface="ＭＳ Ｐゴシック"/>
              </a:rPr>
              <a:t>Used to prioritize enforcement resources</a:t>
            </a:r>
          </a:p>
          <a:p>
            <a:pPr lvl="1">
              <a:spcAft>
                <a:spcPts val="0"/>
              </a:spcAft>
            </a:pPr>
            <a:r>
              <a:rPr lang="en-US" sz="2200" dirty="0" smtClean="0"/>
              <a:t>Identifies “high-risk” carriers per Congressional mandate</a:t>
            </a:r>
          </a:p>
          <a:p>
            <a:pPr lvl="1">
              <a:spcAft>
                <a:spcPts val="1200"/>
              </a:spcAft>
            </a:pPr>
            <a:r>
              <a:rPr lang="en-US" sz="2200" dirty="0" smtClean="0"/>
              <a:t>Influences roadside Inspection Selection System (ISS) </a:t>
            </a:r>
          </a:p>
          <a:p>
            <a:pPr marL="465138" indent="-407988">
              <a:spcBef>
                <a:spcPts val="1200"/>
              </a:spcBef>
              <a:spcAft>
                <a:spcPts val="0"/>
              </a:spcAft>
            </a:pPr>
            <a:r>
              <a:rPr lang="en-US" sz="2400" b="1" dirty="0" smtClean="0">
                <a:ea typeface="ＭＳ Ｐゴシック"/>
                <a:cs typeface="ＭＳ Ｐゴシック"/>
              </a:rPr>
              <a:t>Results are available on a public website</a:t>
            </a:r>
          </a:p>
          <a:p>
            <a:pPr lvl="1">
              <a:spcAft>
                <a:spcPts val="1200"/>
              </a:spcAft>
            </a:pPr>
            <a:r>
              <a:rPr lang="en-US" sz="2200" dirty="0" smtClean="0"/>
              <a:t>5 of 7 BASICs viewable</a:t>
            </a:r>
          </a:p>
          <a:p>
            <a:pPr marL="465138" indent="-407988">
              <a:spcBef>
                <a:spcPts val="1200"/>
              </a:spcBef>
              <a:spcAft>
                <a:spcPts val="1200"/>
              </a:spcAft>
            </a:pPr>
            <a:r>
              <a:rPr lang="en-US" sz="2400" b="1" dirty="0" err="1" smtClean="0">
                <a:ea typeface="ＭＳ Ｐゴシック"/>
                <a:cs typeface="ＭＳ Ｐゴシック"/>
              </a:rPr>
              <a:t>DataQs</a:t>
            </a:r>
            <a:r>
              <a:rPr lang="en-US" sz="2400" b="1" dirty="0" smtClean="0">
                <a:ea typeface="ＭＳ Ｐゴシック"/>
                <a:cs typeface="ＭＳ Ｐゴシック"/>
              </a:rPr>
              <a:t>  program available to challenge inspection, violation, and crash data</a:t>
            </a:r>
          </a:p>
          <a:p>
            <a:pPr marL="571500" indent="-514350">
              <a:spcBef>
                <a:spcPts val="1200"/>
              </a:spcBef>
              <a:spcAft>
                <a:spcPts val="1200"/>
              </a:spcAft>
            </a:pPr>
            <a:endParaRPr lang="en-US"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981200" y="4191000"/>
          <a:ext cx="5791201" cy="1554480"/>
        </p:xfrm>
        <a:graphic>
          <a:graphicData uri="http://schemas.openxmlformats.org/drawingml/2006/table">
            <a:tbl>
              <a:tblPr>
                <a:tableStyleId>{5940675A-B579-460E-94D1-54222C63F5DA}</a:tableStyleId>
              </a:tblPr>
              <a:tblGrid>
                <a:gridCol w="1873624"/>
                <a:gridCol w="1305859"/>
                <a:gridCol w="1305859"/>
                <a:gridCol w="1305859"/>
              </a:tblGrid>
              <a:tr h="518160">
                <a:tc>
                  <a:txBody>
                    <a:bodyPr/>
                    <a:lstStyle/>
                    <a:p>
                      <a:pPr algn="l" rtl="0" fontAlgn="ctr"/>
                      <a:r>
                        <a:rPr lang="en-US" sz="2200" u="none" strike="noStrike" dirty="0" smtClean="0">
                          <a:solidFill>
                            <a:schemeClr val="bg1"/>
                          </a:solidFill>
                        </a:rPr>
                        <a:t> DataQs RDRs</a:t>
                      </a:r>
                      <a:endParaRPr lang="en-US" sz="2200" b="1" i="0" u="none" strike="noStrike" dirty="0">
                        <a:solidFill>
                          <a:schemeClr val="bg1"/>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rtl="0" fontAlgn="ctr"/>
                      <a:r>
                        <a:rPr lang="en-US" sz="2200" u="none" strike="noStrike" dirty="0">
                          <a:solidFill>
                            <a:schemeClr val="bg1"/>
                          </a:solidFill>
                        </a:rPr>
                        <a:t>2009</a:t>
                      </a:r>
                      <a:endParaRPr lang="en-US" sz="2200" b="1" i="0" u="none" strike="noStrike" dirty="0">
                        <a:solidFill>
                          <a:schemeClr val="bg1"/>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rtl="0" fontAlgn="ctr"/>
                      <a:r>
                        <a:rPr lang="en-US" sz="2200" u="none" strike="noStrike" dirty="0">
                          <a:solidFill>
                            <a:schemeClr val="bg1"/>
                          </a:solidFill>
                        </a:rPr>
                        <a:t>2010</a:t>
                      </a:r>
                      <a:endParaRPr lang="en-US" sz="2200" b="1" i="0" u="none" strike="noStrike" dirty="0">
                        <a:solidFill>
                          <a:schemeClr val="bg1"/>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rtl="0" fontAlgn="ctr"/>
                      <a:r>
                        <a:rPr lang="en-US" sz="2200" u="none" strike="noStrike" dirty="0">
                          <a:solidFill>
                            <a:schemeClr val="bg1"/>
                          </a:solidFill>
                        </a:rPr>
                        <a:t>2011</a:t>
                      </a:r>
                      <a:endParaRPr lang="en-US" sz="2200" b="1" i="0" u="none" strike="noStrike" dirty="0">
                        <a:solidFill>
                          <a:schemeClr val="bg1"/>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518160">
                <a:tc>
                  <a:txBody>
                    <a:bodyPr/>
                    <a:lstStyle/>
                    <a:p>
                      <a:pPr algn="l" rtl="0" fontAlgn="ctr"/>
                      <a:r>
                        <a:rPr lang="en-US" sz="2200" u="none" strike="noStrike" dirty="0" smtClean="0">
                          <a:solidFill>
                            <a:schemeClr val="tx1">
                              <a:lumMod val="75000"/>
                            </a:schemeClr>
                          </a:solidFill>
                        </a:rPr>
                        <a:t> Crash  </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200" u="none" strike="noStrike" dirty="0" smtClean="0">
                          <a:solidFill>
                            <a:schemeClr val="tx1">
                              <a:lumMod val="75000"/>
                            </a:schemeClr>
                          </a:solidFill>
                        </a:rPr>
                        <a:t>3,636</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200" u="none" strike="noStrike" dirty="0" smtClean="0">
                          <a:solidFill>
                            <a:schemeClr val="tx1">
                              <a:lumMod val="75000"/>
                            </a:schemeClr>
                          </a:solidFill>
                        </a:rPr>
                        <a:t>5,531</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200" u="none" strike="noStrike" dirty="0" smtClean="0">
                          <a:solidFill>
                            <a:schemeClr val="tx1">
                              <a:lumMod val="75000"/>
                            </a:schemeClr>
                          </a:solidFill>
                        </a:rPr>
                        <a:t>5,558</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pPr algn="l" rtl="0" fontAlgn="ctr"/>
                      <a:r>
                        <a:rPr lang="en-US" sz="2200" u="none" strike="noStrike" dirty="0" smtClean="0">
                          <a:solidFill>
                            <a:schemeClr val="tx1">
                              <a:lumMod val="75000"/>
                            </a:schemeClr>
                          </a:solidFill>
                        </a:rPr>
                        <a:t> Inspection </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200" u="none" strike="noStrike" dirty="0">
                          <a:solidFill>
                            <a:schemeClr val="tx1">
                              <a:lumMod val="75000"/>
                            </a:schemeClr>
                          </a:solidFill>
                        </a:rPr>
                        <a:t>11,909</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200" u="none" strike="noStrike" dirty="0">
                          <a:solidFill>
                            <a:schemeClr val="tx1">
                              <a:lumMod val="75000"/>
                            </a:schemeClr>
                          </a:solidFill>
                        </a:rPr>
                        <a:t>27,144</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200" u="none" strike="noStrike" dirty="0">
                          <a:solidFill>
                            <a:schemeClr val="tx1">
                              <a:lumMod val="75000"/>
                            </a:schemeClr>
                          </a:solidFill>
                        </a:rPr>
                        <a:t>34,082</a:t>
                      </a:r>
                      <a:endParaRPr lang="en-US" sz="2200" b="0" i="0" u="none" strike="noStrike" dirty="0">
                        <a:solidFill>
                          <a:schemeClr val="tx1">
                            <a:lumMod val="75000"/>
                          </a:schemeClr>
                        </a:solidFill>
                        <a:latin typeface="Aria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4"/>
          <p:cNvSpPr>
            <a:spLocks noGrp="1"/>
          </p:cNvSpPr>
          <p:nvPr>
            <p:ph type="title"/>
          </p:nvPr>
        </p:nvSpPr>
        <p:spPr/>
        <p:txBody>
          <a:bodyPr/>
          <a:lstStyle/>
          <a:p>
            <a:r>
              <a:rPr lang="en-US" dirty="0" err="1" smtClean="0"/>
              <a:t>DataQs</a:t>
            </a:r>
            <a:endParaRPr lang="en-US" dirty="0"/>
          </a:p>
        </p:txBody>
      </p:sp>
      <p:sp>
        <p:nvSpPr>
          <p:cNvPr id="7" name="Content Placeholder 6"/>
          <p:cNvSpPr>
            <a:spLocks noGrp="1"/>
          </p:cNvSpPr>
          <p:nvPr>
            <p:ph idx="1"/>
          </p:nvPr>
        </p:nvSpPr>
        <p:spPr>
          <a:xfrm>
            <a:off x="300038" y="1600201"/>
            <a:ext cx="8505825" cy="2438399"/>
          </a:xfrm>
        </p:spPr>
        <p:txBody>
          <a:bodyPr/>
          <a:lstStyle/>
          <a:p>
            <a:pPr marL="571500" lvl="0" indent="-514350">
              <a:spcBef>
                <a:spcPts val="1200"/>
              </a:spcBef>
              <a:spcAft>
                <a:spcPts val="1200"/>
              </a:spcAft>
              <a:buFontTx/>
              <a:buChar char="•"/>
            </a:pPr>
            <a:r>
              <a:rPr lang="en-US" sz="2200" dirty="0" smtClean="0">
                <a:solidFill>
                  <a:schemeClr val="tx1"/>
                </a:solidFill>
              </a:rPr>
              <a:t>More </a:t>
            </a:r>
            <a:r>
              <a:rPr lang="en-US" sz="2200" dirty="0" smtClean="0"/>
              <a:t>than </a:t>
            </a:r>
            <a:r>
              <a:rPr lang="en-US" sz="2200" b="1" dirty="0" smtClean="0"/>
              <a:t>27 million</a:t>
            </a:r>
            <a:r>
              <a:rPr lang="en-US" sz="2200" dirty="0" smtClean="0"/>
              <a:t> crash and inspection records have been submitted to FMCSA since 2004, l</a:t>
            </a:r>
            <a:r>
              <a:rPr lang="en-US" sz="2200" dirty="0" smtClean="0">
                <a:ea typeface="ヒラギノ角ゴ Pro W3" charset="-128"/>
              </a:rPr>
              <a:t>ess than </a:t>
            </a:r>
            <a:r>
              <a:rPr lang="en-US" sz="2200" b="1" dirty="0" smtClean="0">
                <a:ea typeface="ヒラギノ角ゴ Pro W3" charset="-128"/>
              </a:rPr>
              <a:t>0.5%</a:t>
            </a:r>
            <a:r>
              <a:rPr lang="en-US" sz="2200" dirty="0" smtClean="0">
                <a:ea typeface="ヒラギノ角ゴ Pro W3" charset="-128"/>
              </a:rPr>
              <a:t> of which received a Request for Data Review (RDR) </a:t>
            </a:r>
          </a:p>
          <a:p>
            <a:pPr marL="571500" indent="-514350">
              <a:spcBef>
                <a:spcPts val="1200"/>
              </a:spcBef>
              <a:spcAft>
                <a:spcPts val="1200"/>
              </a:spcAft>
              <a:buFontTx/>
              <a:buChar char="•"/>
            </a:pPr>
            <a:r>
              <a:rPr lang="en-US" sz="2200" b="1" dirty="0" smtClean="0">
                <a:ea typeface="ヒラギノ角ゴ Pro W3" charset="-128"/>
              </a:rPr>
              <a:t>63% </a:t>
            </a:r>
            <a:r>
              <a:rPr lang="en-US" sz="2200" dirty="0" smtClean="0">
                <a:ea typeface="ヒラギノ角ゴ Pro W3" charset="-128"/>
              </a:rPr>
              <a:t>of RDRs resulted in a modification of the record</a:t>
            </a:r>
          </a:p>
          <a:p>
            <a:pPr marL="571500" lvl="0" indent="-514350">
              <a:spcBef>
                <a:spcPts val="1200"/>
              </a:spcBef>
              <a:spcAft>
                <a:spcPts val="1200"/>
              </a:spcAft>
              <a:buFontTx/>
              <a:buChar char="•"/>
            </a:pPr>
            <a:r>
              <a:rPr lang="en-US" sz="2200" dirty="0" smtClean="0">
                <a:ea typeface="ヒラギノ角ゴ Pro W3" charset="-128"/>
              </a:rPr>
              <a:t>SMS rollout in December 2010 - increased number of RDRs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to Improve Data Quality</a:t>
            </a:r>
            <a:endParaRPr lang="en-US" dirty="0"/>
          </a:p>
        </p:txBody>
      </p:sp>
      <p:sp>
        <p:nvSpPr>
          <p:cNvPr id="3" name="Content Placeholder 2"/>
          <p:cNvSpPr>
            <a:spLocks noGrp="1"/>
          </p:cNvSpPr>
          <p:nvPr>
            <p:ph idx="1"/>
          </p:nvPr>
        </p:nvSpPr>
        <p:spPr/>
        <p:txBody>
          <a:bodyPr/>
          <a:lstStyle/>
          <a:p>
            <a:pPr>
              <a:spcAft>
                <a:spcPts val="1600"/>
              </a:spcAft>
            </a:pPr>
            <a:r>
              <a:rPr lang="en-US" sz="2400" dirty="0" smtClean="0"/>
              <a:t>Evaluate completeness, timeliness, accuracy, and consistency of State-reported data monthly</a:t>
            </a:r>
          </a:p>
          <a:p>
            <a:pPr>
              <a:spcAft>
                <a:spcPts val="1600"/>
              </a:spcAft>
            </a:pPr>
            <a:r>
              <a:rPr lang="en-US" sz="2400" dirty="0" smtClean="0"/>
              <a:t>Continuing work with Commercial Vehicle Safety Alliance (CVSA) to establish policies for consistency</a:t>
            </a:r>
          </a:p>
          <a:p>
            <a:pPr>
              <a:spcAft>
                <a:spcPts val="1600"/>
              </a:spcAft>
            </a:pPr>
            <a:r>
              <a:rPr lang="en-US" sz="2400" dirty="0" smtClean="0"/>
              <a:t>Modifying roadside inspection software (ASPEN) in line with CVSA recommendations</a:t>
            </a:r>
          </a:p>
          <a:p>
            <a:pPr>
              <a:spcAft>
                <a:spcPts val="1600"/>
              </a:spcAft>
            </a:pPr>
            <a:r>
              <a:rPr lang="en-US" sz="2400" dirty="0" smtClean="0"/>
              <a:t>Developed improved DataQs users guide in conjunction with States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Carrier Measurement: SMS Results"/>
          <p:cNvSpPr>
            <a:spLocks noGrp="1" noChangeArrowheads="1"/>
          </p:cNvSpPr>
          <p:nvPr>
            <p:ph type="title"/>
          </p:nvPr>
        </p:nvSpPr>
        <p:spPr>
          <a:xfrm>
            <a:off x="730250" y="-44450"/>
            <a:ext cx="8229600" cy="1143000"/>
          </a:xfrm>
        </p:spPr>
        <p:txBody>
          <a:bodyPr/>
          <a:lstStyle/>
          <a:p>
            <a:pPr eaLnBrk="1" hangingPunct="1"/>
            <a:r>
              <a:rPr lang="en-US" dirty="0" smtClean="0"/>
              <a:t>Carrier Measurement: SMS Results </a:t>
            </a:r>
          </a:p>
        </p:txBody>
      </p:sp>
      <p:pic>
        <p:nvPicPr>
          <p:cNvPr id="61446" name="Picture 6" descr="This slide shows the carrier who was under the radar in SAFESTAT. Here the carrier is shown under SMS to have a serious safety alert related to Driver Fitness; the early identification of the problem is good news for both the carrier and the public.&#10;&#10;The carrier’s rating is worse than 95% of the carriers evaluated in this BASIC in this peer group.  &#10;The next screen shows the detailed information resulting in that percentile.&#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Such specific safety alerts may not warrant a full CR, but may indicate the need for a focused review which in turn can save carriers time while allowing the agency to effectively correct the specific safety problem.&#10;"/>
          <p:cNvPicPr>
            <a:picLocks noChangeAspect="1" noChangeArrowheads="1"/>
          </p:cNvPicPr>
          <p:nvPr/>
        </p:nvPicPr>
        <p:blipFill>
          <a:blip r:embed="rId3" cstate="print"/>
          <a:stretch>
            <a:fillRect/>
          </a:stretch>
        </p:blipFill>
        <p:spPr bwMode="auto">
          <a:xfrm>
            <a:off x="381000" y="1143000"/>
            <a:ext cx="82296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his slide shows the carrier who was under the radar in SAFESTAT. Here the carrier is shown under SMS to have a serious safety alert related to Driver Fitness; the early identification of the problem is good news for both the carrier and the public.&#10;&#10;The carrier’s rating is worse than 95% of the carriers evaluated in this BASIC in this peer group.  &#10;The next screen shows the detailed information resulting in that percentile.&#10;&#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10;Such specific safety alerts may not warrant a full CR, but may indicate the need for a focused review which in turn can save carriers time while allowing the agency to effectively correct the specific safety problem.&#10;"/>
          <p:cNvPicPr>
            <a:picLocks noChangeAspect="1" noChangeArrowheads="1"/>
          </p:cNvPicPr>
          <p:nvPr/>
        </p:nvPicPr>
        <p:blipFill>
          <a:blip r:embed="rId3" cstate="print"/>
          <a:srcRect t="22727" r="40741" b="24242"/>
          <a:stretch>
            <a:fillRect/>
          </a:stretch>
        </p:blipFill>
        <p:spPr bwMode="auto">
          <a:xfrm>
            <a:off x="381000" y="1447800"/>
            <a:ext cx="7955280" cy="4350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Use of SMS Data</a:t>
            </a:r>
            <a:endParaRPr lang="en-US" dirty="0"/>
          </a:p>
        </p:txBody>
      </p:sp>
      <p:sp>
        <p:nvSpPr>
          <p:cNvPr id="3" name="Content Placeholder 2"/>
          <p:cNvSpPr>
            <a:spLocks noGrp="1"/>
          </p:cNvSpPr>
          <p:nvPr>
            <p:ph idx="1"/>
          </p:nvPr>
        </p:nvSpPr>
        <p:spPr/>
        <p:txBody>
          <a:bodyPr/>
          <a:lstStyle/>
          <a:p>
            <a:r>
              <a:rPr lang="en-US" sz="2800" dirty="0" smtClean="0"/>
              <a:t>What are the limitations with SMS?</a:t>
            </a:r>
          </a:p>
          <a:p>
            <a:pPr>
              <a:buNone/>
            </a:pPr>
            <a:endParaRPr lang="en-US" dirty="0" smtClean="0"/>
          </a:p>
          <a:p>
            <a:pPr>
              <a:buNone/>
            </a:pPr>
            <a:endParaRPr lang="en-US" dirty="0"/>
          </a:p>
        </p:txBody>
      </p:sp>
      <p:pic>
        <p:nvPicPr>
          <p:cNvPr id="6" name="Picture 3" descr="Use of SMS Data/Information:&#10;&#10;The data in the Safety Measurement System (SMS) is performance data used by the Agency and Enforcement Community. A &quot;warning symbol,&quot; based on that data indicates that FMCSA may prioritize a motor carrier for future monitoring. &#10;&#10;The &quot;warning symbol&quot; is not intended to imply any federal safety rating of the carrier pursuant to 49 USC 31144. Readers should not draw conclusions about a carrier's overall safety condition simply based on the data displayed in this system. Unless a motor carrier in the SMS has received an UNSATISFACTORY safety rating pursuant to 49 CFR Part 385, or has otherwise been ordered to discontinue operations by the FMCSA, it is authorized to operate on the nation's roadways. &#10;&#10;Motor carrier safety ratings are available at http://safer.fmcsa.dot.gov and motor carrier licensing and insurance status are available at http://li-public.fmcsa.dot.gov/."/>
          <p:cNvPicPr>
            <a:picLocks noChangeAspect="1" noChangeArrowheads="1"/>
          </p:cNvPicPr>
          <p:nvPr/>
        </p:nvPicPr>
        <p:blipFill>
          <a:blip r:embed="rId2" cstate="print"/>
          <a:srcRect l="13519" t="60521" r="14588" b="17207"/>
          <a:stretch>
            <a:fillRect/>
          </a:stretch>
        </p:blipFill>
        <p:spPr bwMode="auto">
          <a:xfrm>
            <a:off x="76200" y="2590800"/>
            <a:ext cx="8991600" cy="1752595"/>
          </a:xfrm>
          <a:prstGeom prst="rect">
            <a:avLst/>
          </a:prstGeom>
          <a:ln w="38100" cap="sq">
            <a:solidFill>
              <a:schemeClr val="tx1">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SA-colors1">
      <a:dk1>
        <a:srgbClr val="003E7E"/>
      </a:dk1>
      <a:lt1>
        <a:sysClr val="window" lastClr="FFFFFF"/>
      </a:lt1>
      <a:dk2>
        <a:srgbClr val="98A8DC"/>
      </a:dk2>
      <a:lt2>
        <a:srgbClr val="F6D686"/>
      </a:lt2>
      <a:accent1>
        <a:srgbClr val="EEB11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24FD5DF-336F-4818-B36F-5DEAD0FB333C}">
  <ds:schemaRefs>
    <ds:schemaRef ds:uri="http://schemas.microsoft.com/sharepoint/v3/contenttype/forms"/>
  </ds:schemaRefs>
</ds:datastoreItem>
</file>

<file path=customXml/itemProps2.xml><?xml version="1.0" encoding="utf-8"?>
<ds:datastoreItem xmlns:ds="http://schemas.openxmlformats.org/officeDocument/2006/customXml" ds:itemID="{0DA326EA-1953-42E1-A308-C23C403EA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11A0438-B61C-4974-A35B-E3D70DDBC884}">
  <ds:schemaRefs>
    <ds:schemaRef ds:uri="http://purl.org/dc/term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7601</TotalTime>
  <Words>1250</Words>
  <Application>Microsoft Office PowerPoint</Application>
  <PresentationFormat>On-screen Show (4:3)</PresentationFormat>
  <Paragraphs>264</Paragraphs>
  <Slides>24</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Theme1</vt:lpstr>
      <vt:lpstr>Worksheet</vt:lpstr>
      <vt:lpstr>Microsoft Excel 97-2003 Worksheet</vt:lpstr>
      <vt:lpstr>Compliance, Safety, Accountability  (CSA)   Small Business Administration February 2012</vt:lpstr>
      <vt:lpstr>CSA – Three Major Elements</vt:lpstr>
      <vt:lpstr>New Safety Measurement System </vt:lpstr>
      <vt:lpstr>New Prioritization and Status System </vt:lpstr>
      <vt:lpstr>SMS Implementation Status</vt:lpstr>
      <vt:lpstr>DataQs</vt:lpstr>
      <vt:lpstr>Efforts to Improve Data Quality</vt:lpstr>
      <vt:lpstr>Carrier Measurement: SMS Results </vt:lpstr>
      <vt:lpstr>Public Use of SMS Data</vt:lpstr>
      <vt:lpstr>Public Use of SMS Data (cont.)</vt:lpstr>
      <vt:lpstr>What Analysis Has Been Performed on SMS?</vt:lpstr>
      <vt:lpstr>FMCSA Effectiveness Testing</vt:lpstr>
      <vt:lpstr>Unsafe Driving BASIC</vt:lpstr>
      <vt:lpstr>Fatigued Driving BASIC</vt:lpstr>
      <vt:lpstr>A Look at Some Numbers</vt:lpstr>
      <vt:lpstr>How Thresholds Were Identified</vt:lpstr>
      <vt:lpstr>UMTRI Analysis – Carriers Exceeding Thresholds </vt:lpstr>
      <vt:lpstr>Small Business Impacts Compared to Prior System</vt:lpstr>
      <vt:lpstr>Drivers – CSA /PSP</vt:lpstr>
      <vt:lpstr>SMS Spring/Summer Enhancements </vt:lpstr>
      <vt:lpstr>CSA – Intervention Tools</vt:lpstr>
      <vt:lpstr>CSA - Intervention Tools</vt:lpstr>
      <vt:lpstr>New Intervention Tools Implementation Status</vt:lpstr>
      <vt:lpstr>New Safety Fitness Determination (SFD) Process and Status</vt:lpstr>
    </vt:vector>
  </TitlesOfParts>
  <Company>Case,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Safety Analysis (CSA) 2010  Industry Briefing</dc:title>
  <dc:creator>DeLorenzo, Joseph (FMCSA)</dc:creator>
  <cp:lastModifiedBy>May, Sarah (VOLPE)</cp:lastModifiedBy>
  <cp:revision>682</cp:revision>
  <dcterms:created xsi:type="dcterms:W3CDTF">2009-08-07T00:00:07Z</dcterms:created>
  <dcterms:modified xsi:type="dcterms:W3CDTF">2012-03-09T17:29:30Z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