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62" r:id="rId3"/>
    <p:sldId id="327" r:id="rId4"/>
    <p:sldId id="326" r:id="rId5"/>
    <p:sldId id="275" r:id="rId6"/>
    <p:sldId id="334" r:id="rId7"/>
    <p:sldId id="303" r:id="rId8"/>
    <p:sldId id="305" r:id="rId9"/>
    <p:sldId id="304" r:id="rId10"/>
    <p:sldId id="357" r:id="rId11"/>
    <p:sldId id="308" r:id="rId12"/>
    <p:sldId id="309" r:id="rId13"/>
    <p:sldId id="346" r:id="rId14"/>
    <p:sldId id="330" r:id="rId15"/>
    <p:sldId id="261" r:id="rId16"/>
    <p:sldId id="311" r:id="rId17"/>
    <p:sldId id="365" r:id="rId18"/>
    <p:sldId id="329" r:id="rId19"/>
    <p:sldId id="366" r:id="rId20"/>
    <p:sldId id="344" r:id="rId21"/>
    <p:sldId id="343" r:id="rId22"/>
    <p:sldId id="345" r:id="rId23"/>
    <p:sldId id="358" r:id="rId24"/>
    <p:sldId id="312" r:id="rId25"/>
    <p:sldId id="297" r:id="rId26"/>
    <p:sldId id="332" r:id="rId27"/>
    <p:sldId id="259" r:id="rId28"/>
    <p:sldId id="331" r:id="rId29"/>
    <p:sldId id="279" r:id="rId30"/>
    <p:sldId id="353" r:id="rId31"/>
    <p:sldId id="333" r:id="rId32"/>
    <p:sldId id="277" r:id="rId33"/>
    <p:sldId id="359" r:id="rId34"/>
    <p:sldId id="335" r:id="rId35"/>
    <p:sldId id="337" r:id="rId36"/>
    <p:sldId id="336" r:id="rId37"/>
    <p:sldId id="361" r:id="rId38"/>
    <p:sldId id="363" r:id="rId39"/>
    <p:sldId id="367" r:id="rId40"/>
    <p:sldId id="364" r:id="rId41"/>
    <p:sldId id="360" r:id="rId42"/>
    <p:sldId id="292" r:id="rId43"/>
    <p:sldId id="348" r:id="rId44"/>
    <p:sldId id="298" r:id="rId45"/>
    <p:sldId id="299" r:id="rId46"/>
    <p:sldId id="266" r:id="rId47"/>
    <p:sldId id="315" r:id="rId48"/>
    <p:sldId id="339" r:id="rId49"/>
    <p:sldId id="342" r:id="rId50"/>
    <p:sldId id="340" r:id="rId51"/>
    <p:sldId id="341" r:id="rId52"/>
    <p:sldId id="316" r:id="rId53"/>
    <p:sldId id="269" r:id="rId54"/>
    <p:sldId id="317" r:id="rId55"/>
    <p:sldId id="318" r:id="rId56"/>
    <p:sldId id="319" r:id="rId57"/>
    <p:sldId id="321" r:id="rId58"/>
    <p:sldId id="322" r:id="rId59"/>
    <p:sldId id="324" r:id="rId60"/>
    <p:sldId id="325" r:id="rId61"/>
    <p:sldId id="274" r:id="rId62"/>
    <p:sldId id="349" r:id="rId63"/>
    <p:sldId id="355" r:id="rId64"/>
    <p:sldId id="354" r:id="rId65"/>
    <p:sldId id="352" r:id="rId66"/>
    <p:sldId id="356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DA3D9"/>
    <a:srgbClr val="E0BEE1"/>
    <a:srgbClr val="EFAFE6"/>
    <a:srgbClr val="F3AB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7" autoAdjust="0"/>
    <p:restoredTop sz="94660"/>
  </p:normalViewPr>
  <p:slideViewPr>
    <p:cSldViewPr>
      <p:cViewPr varScale="1">
        <p:scale>
          <a:sx n="68" d="100"/>
          <a:sy n="68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A0AD6-A7B5-45E8-840D-D0DCBE5F267C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31E87-8590-4D13-A0DB-127300940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429F3-E534-43F9-8E49-2F0F52633CDB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0A94F-85A4-4EA5-A079-448E8F3F9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eaLnBrk="0" hangingPunct="0"/>
            <a:fld id="{234A10EA-5E3E-48E3-A9A7-006D50F7036B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 eaLnBrk="0" hangingPunct="0"/>
              <a:t>55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5" tIns="45718" rIns="91435" bIns="457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CC8D9-07D5-4CDC-9D1E-EFB62B9E8AE7}" type="slidenum">
              <a:rPr lang="de-DE"/>
              <a:pPr/>
              <a:t>38</a:t>
            </a:fld>
            <a:endParaRPr lang="de-DE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J-F Genat,  Fermilab Research Techniques Seminar, December 15th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J-F Genat,  Fermilab Research Techniques Seminar, December 15th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J-F Genat,  Fermilab Research Techniques Seminar, December 15th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J-F Genat,  Fermilab Research Techniques Seminar, December 15th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J-F Genat,  Fermilab Research Techniques Seminar, December 15th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J-F Genat,  Fermilab Research Techniques Seminar, December 15th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J-F Genat,  Fermilab Research Techniques Seminar, December 15th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J-F Genat,  Fermilab Research Techniques Seminar, December 15th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J-F Genat,  Fermilab Research Techniques Seminar, December 15th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J-F Genat,  Fermilab Research Techniques Seminar, December 15th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J-F Genat,  Fermilab Research Techniques Seminar, December 15th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J-F Genat,  Fermilab Research Techniques Seminar, December 15th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1264-1A81-44FE-A3D8-02934FAE6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oleObject" Target="../embeddings/Microsoft_Office_Word_97_-_2003_Document1.doc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plot_cellleak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plot_toke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Hervé\Stage Chicago\Travail\Images\En-tête Hawai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295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Sampling front-ends Chips for Pico-second Timing with Micro-Channel Plate devices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667000"/>
            <a:ext cx="308110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     Jean-Francois  </a:t>
            </a:r>
            <a:r>
              <a:rPr lang="en-US" sz="2000" b="1" dirty="0" err="1" smtClean="0"/>
              <a:t>Genat</a:t>
            </a:r>
            <a:endParaRPr lang="en-US" sz="2000" b="1" dirty="0" smtClean="0"/>
          </a:p>
          <a:p>
            <a:endParaRPr lang="en-US" dirty="0" smtClean="0"/>
          </a:p>
          <a:p>
            <a:r>
              <a:rPr lang="en-US" i="1" dirty="0" smtClean="0"/>
              <a:t>      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University of Chicago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i="1" dirty="0" smtClean="0"/>
              <a:t>              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 Research Techniques Seminar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Fermilab</a:t>
            </a:r>
            <a:r>
              <a:rPr lang="en-US" dirty="0" smtClean="0"/>
              <a:t>,  </a:t>
            </a:r>
            <a:r>
              <a:rPr lang="en-US" sz="1600" dirty="0" smtClean="0"/>
              <a:t>Dec. 15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2009</a:t>
            </a:r>
            <a:endParaRPr lang="en-US" dirty="0" smtClean="0"/>
          </a:p>
        </p:txBody>
      </p:sp>
      <p:pic>
        <p:nvPicPr>
          <p:cNvPr id="5" name="Picture 6" descr="uof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657600"/>
            <a:ext cx="766763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76600" y="1981200"/>
            <a:ext cx="42672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3000" y="2590800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Applications of Pico-second Timing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  Micro-Channel Plate devices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Pico-second electronics and Waveform analysis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Sampling Electronics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Pico-second timing SCA in 130nm CMOS technology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Perspective</a:t>
            </a:r>
          </a:p>
          <a:p>
            <a:endParaRPr lang="en-US" dirty="0"/>
          </a:p>
        </p:txBody>
      </p:sp>
      <p:pic>
        <p:nvPicPr>
          <p:cNvPr id="8" name="Picture 2" descr="C:\Hervé\Stage Chicago\Travail\Images\En-tête Hawai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058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Fast timing-Imaging </a:t>
            </a:r>
            <a:r>
              <a:rPr lang="en-US" sz="3200" dirty="0" smtClean="0"/>
              <a:t>Devices</a:t>
            </a:r>
            <a:endParaRPr lang="en-US" sz="3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8686800" cy="5334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       Multi-anodes </a:t>
            </a:r>
            <a:r>
              <a:rPr lang="en-US" sz="2000" dirty="0">
                <a:solidFill>
                  <a:schemeClr val="accent2"/>
                </a:solidFill>
              </a:rPr>
              <a:t>PMTs      </a:t>
            </a:r>
            <a:r>
              <a:rPr lang="en-US" sz="2000" dirty="0" smtClean="0">
                <a:solidFill>
                  <a:schemeClr val="accent2"/>
                </a:solidFill>
              </a:rPr>
              <a:t> Silicon-PMTs </a:t>
            </a:r>
            <a:r>
              <a:rPr lang="en-US" sz="1800" dirty="0" smtClean="0">
                <a:solidFill>
                  <a:schemeClr val="accent2"/>
                </a:solidFill>
              </a:rPr>
              <a:t>[10]                      </a:t>
            </a:r>
            <a:r>
              <a:rPr lang="en-US" sz="2000" dirty="0" smtClean="0">
                <a:solidFill>
                  <a:schemeClr val="accent2"/>
                </a:solidFill>
              </a:rPr>
              <a:t>Micro-Channel Plates</a:t>
            </a:r>
            <a:r>
              <a:rPr lang="en-US" sz="1800" dirty="0" smtClean="0">
                <a:solidFill>
                  <a:schemeClr val="accent2"/>
                </a:solidFill>
              </a:rPr>
              <a:t> [1]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         Dynodes                                    Quenched Geiger in Silicon 	       Micro-Pores</a:t>
            </a:r>
          </a:p>
          <a:p>
            <a:pPr algn="just">
              <a:lnSpc>
                <a:spcPct val="8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		</a:t>
            </a:r>
          </a:p>
          <a:p>
            <a:pPr algn="just">
              <a:lnSpc>
                <a:spcPct val="80000"/>
              </a:lnSpc>
            </a:pPr>
            <a:endParaRPr lang="en-US" sz="1600" dirty="0" smtClean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</a:pPr>
            <a:endParaRPr lang="en-US" sz="1600" dirty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</a:pPr>
            <a:endParaRPr lang="en-US" sz="1600" dirty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</a:rPr>
              <a:t>						</a:t>
            </a:r>
            <a:endParaRPr lang="en-US" sz="2000" b="1" dirty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</a:pPr>
            <a:endParaRPr lang="en-US" sz="2000" b="1" dirty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</a:pPr>
            <a:endParaRPr lang="en-US" sz="2000" b="1" dirty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</a:pPr>
            <a:endParaRPr lang="en-US" sz="2000" b="1" dirty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</a:pPr>
            <a:endParaRPr lang="en-US" sz="1800" dirty="0"/>
          </a:p>
          <a:p>
            <a:pPr algn="just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Quantum Eff.                     30</a:t>
            </a:r>
            <a:r>
              <a:rPr lang="en-US" sz="1800" dirty="0">
                <a:solidFill>
                  <a:schemeClr val="tx1"/>
                </a:solidFill>
              </a:rPr>
              <a:t>%                     </a:t>
            </a:r>
            <a:r>
              <a:rPr lang="en-US" sz="1800" dirty="0" smtClean="0">
                <a:solidFill>
                  <a:schemeClr val="tx1"/>
                </a:solidFill>
              </a:rPr>
              <a:t> 90%                                       30%        </a:t>
            </a:r>
            <a:endParaRPr lang="en-US" sz="1800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Collection Eff.                    90</a:t>
            </a:r>
            <a:r>
              <a:rPr lang="en-US" sz="1800" dirty="0">
                <a:solidFill>
                  <a:schemeClr val="tx1"/>
                </a:solidFill>
              </a:rPr>
              <a:t>%                    </a:t>
            </a:r>
            <a:r>
              <a:rPr lang="en-US" sz="1800" dirty="0" smtClean="0">
                <a:solidFill>
                  <a:schemeClr val="tx1"/>
                </a:solidFill>
              </a:rPr>
              <a:t>  70%                                       70%</a:t>
            </a:r>
            <a:endParaRPr lang="en-US" sz="1800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Rise-time	   </a:t>
            </a:r>
            <a:r>
              <a:rPr lang="en-US" sz="1800" dirty="0" smtClean="0">
                <a:solidFill>
                  <a:schemeClr val="tx1"/>
                </a:solidFill>
              </a:rPr>
              <a:t>                        0.5-1ns</a:t>
            </a:r>
            <a:r>
              <a:rPr lang="en-US" sz="1800" dirty="0">
                <a:solidFill>
                  <a:schemeClr val="tx1"/>
                </a:solidFill>
              </a:rPr>
              <a:t>	  </a:t>
            </a:r>
            <a:r>
              <a:rPr lang="en-US" sz="1800" dirty="0" smtClean="0">
                <a:solidFill>
                  <a:schemeClr val="tx1"/>
                </a:solidFill>
              </a:rPr>
              <a:t>  250ps</a:t>
            </a: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                	            </a:t>
            </a:r>
            <a:r>
              <a:rPr lang="en-US" sz="1800" dirty="0" smtClean="0">
                <a:solidFill>
                  <a:srgbClr val="FF33CC"/>
                </a:solidFill>
              </a:rPr>
              <a:t>50-500ps</a:t>
            </a:r>
            <a:endParaRPr lang="en-US" sz="1800" dirty="0">
              <a:solidFill>
                <a:srgbClr val="FF33CC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Timing resolution (1PE)   150ps                   100ps</a:t>
            </a: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                	             </a:t>
            </a:r>
            <a:r>
              <a:rPr lang="en-US" sz="1800" dirty="0" smtClean="0">
                <a:solidFill>
                  <a:srgbClr val="FF33CC"/>
                </a:solidFill>
              </a:rPr>
              <a:t>20-30ps</a:t>
            </a:r>
          </a:p>
          <a:p>
            <a:pPr algn="just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Pixel </a:t>
            </a:r>
            <a:r>
              <a:rPr lang="en-US" sz="1800" dirty="0">
                <a:solidFill>
                  <a:schemeClr val="tx1"/>
                </a:solidFill>
              </a:rPr>
              <a:t>size	  </a:t>
            </a:r>
            <a:r>
              <a:rPr lang="en-US" sz="1800" dirty="0" smtClean="0">
                <a:solidFill>
                  <a:schemeClr val="tx1"/>
                </a:solidFill>
              </a:rPr>
              <a:t>                         2x2mm</a:t>
            </a:r>
            <a:r>
              <a:rPr lang="en-US" sz="1800" baseline="30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         </a:t>
            </a:r>
            <a:r>
              <a:rPr lang="en-US" sz="1800" dirty="0" smtClean="0">
                <a:solidFill>
                  <a:srgbClr val="FF33CC"/>
                </a:solidFill>
              </a:rPr>
              <a:t> </a:t>
            </a:r>
            <a:r>
              <a:rPr lang="en-US" sz="1800" dirty="0">
                <a:solidFill>
                  <a:srgbClr val="FF33CC"/>
                </a:solidFill>
              </a:rPr>
              <a:t>50x50</a:t>
            </a:r>
            <a:r>
              <a:rPr lang="en-US" sz="1800" dirty="0">
                <a:solidFill>
                  <a:srgbClr val="FF33CC"/>
                </a:solidFill>
                <a:latin typeface="Symbol" pitchFamily="18" charset="2"/>
              </a:rPr>
              <a:t>m</a:t>
            </a:r>
            <a:r>
              <a:rPr lang="en-US" sz="1800" dirty="0">
                <a:solidFill>
                  <a:srgbClr val="FF33CC"/>
                </a:solidFill>
              </a:rPr>
              <a:t>m</a:t>
            </a:r>
            <a:r>
              <a:rPr lang="en-US" sz="1800" baseline="30000" dirty="0">
                <a:solidFill>
                  <a:srgbClr val="FF33CC"/>
                </a:solidFill>
              </a:rPr>
              <a:t>2</a:t>
            </a:r>
            <a:r>
              <a:rPr lang="en-US" sz="1800" dirty="0">
                <a:solidFill>
                  <a:srgbClr val="FF33CC"/>
                </a:solidFill>
              </a:rPr>
              <a:t>           </a:t>
            </a:r>
            <a:r>
              <a:rPr lang="en-US" sz="1800" dirty="0" smtClean="0">
                <a:solidFill>
                  <a:srgbClr val="FF33CC"/>
                </a:solidFill>
              </a:rPr>
              <a:t>              </a:t>
            </a:r>
            <a:r>
              <a:rPr lang="en-US" sz="1800" dirty="0" smtClean="0">
                <a:solidFill>
                  <a:schemeClr val="tx1"/>
                </a:solidFill>
              </a:rPr>
              <a:t>1.5x1.5mm</a:t>
            </a:r>
            <a:r>
              <a:rPr lang="en-US" sz="1800" baseline="300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Dark counts          </a:t>
            </a:r>
            <a:r>
              <a:rPr lang="en-US" sz="1800" dirty="0" smtClean="0">
                <a:solidFill>
                  <a:schemeClr val="tx1"/>
                </a:solidFill>
              </a:rPr>
              <a:t>              </a:t>
            </a:r>
            <a:r>
              <a:rPr lang="en-US" sz="1800" dirty="0" smtClean="0">
                <a:solidFill>
                  <a:srgbClr val="FF66CC"/>
                </a:solidFill>
              </a:rPr>
              <a:t>1-10Hz         </a:t>
            </a:r>
            <a:r>
              <a:rPr lang="en-US" sz="1800" dirty="0" smtClean="0">
                <a:solidFill>
                  <a:schemeClr val="tx1"/>
                </a:solidFill>
              </a:rPr>
              <a:t>1-10MHz/pixel                      1Hz-1 </a:t>
            </a:r>
            <a:r>
              <a:rPr lang="en-US" sz="1800" dirty="0">
                <a:solidFill>
                  <a:schemeClr val="tx1"/>
                </a:solidFill>
              </a:rPr>
              <a:t>kHz/cm</a:t>
            </a:r>
            <a:r>
              <a:rPr lang="en-US" sz="1800" b="1" baseline="30000" dirty="0">
                <a:solidFill>
                  <a:schemeClr val="tx1"/>
                </a:solidFill>
              </a:rPr>
              <a:t>2</a:t>
            </a:r>
          </a:p>
          <a:p>
            <a:pPr algn="just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Dead time               </a:t>
            </a:r>
            <a:r>
              <a:rPr lang="en-US" sz="1800" dirty="0" smtClean="0">
                <a:solidFill>
                  <a:schemeClr val="tx1"/>
                </a:solidFill>
              </a:rPr>
              <a:t>             </a:t>
            </a:r>
            <a:r>
              <a:rPr lang="en-US" sz="1800" dirty="0" smtClean="0">
                <a:solidFill>
                  <a:srgbClr val="FF33CC"/>
                </a:solidFill>
              </a:rPr>
              <a:t>5ns</a:t>
            </a:r>
            <a:r>
              <a:rPr lang="en-US" sz="1800" dirty="0" smtClean="0"/>
              <a:t>                 </a:t>
            </a:r>
            <a:r>
              <a:rPr lang="en-US" sz="1800" dirty="0">
                <a:solidFill>
                  <a:schemeClr val="tx1"/>
                </a:solidFill>
              </a:rPr>
              <a:t>100-500ns                </a:t>
            </a:r>
            <a:r>
              <a:rPr lang="en-US" sz="1800" dirty="0" smtClean="0">
                <a:solidFill>
                  <a:schemeClr val="tx1"/>
                </a:solidFill>
              </a:rPr>
              <a:t>                 </a:t>
            </a:r>
            <a:r>
              <a:rPr lang="en-US" sz="18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800" dirty="0">
                <a:solidFill>
                  <a:schemeClr val="tx1"/>
                </a:solidFill>
              </a:rPr>
              <a:t>s</a:t>
            </a:r>
          </a:p>
          <a:p>
            <a:pPr algn="just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Magnetic field	  </a:t>
            </a:r>
            <a:r>
              <a:rPr lang="en-US" sz="1800" dirty="0" smtClean="0">
                <a:solidFill>
                  <a:schemeClr val="tx1"/>
                </a:solidFill>
              </a:rPr>
              <a:t>           no                         </a:t>
            </a:r>
            <a:r>
              <a:rPr lang="en-US" sz="1800" dirty="0">
                <a:solidFill>
                  <a:schemeClr val="tx1"/>
                </a:solidFill>
              </a:rPr>
              <a:t>yes                  </a:t>
            </a:r>
            <a:r>
              <a:rPr lang="en-US" sz="1800" dirty="0" smtClean="0">
                <a:solidFill>
                  <a:schemeClr val="tx1"/>
                </a:solidFill>
              </a:rPr>
              <a:t>                   15kG</a:t>
            </a:r>
            <a:endParaRPr lang="en-US" sz="1800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Radiation hardness    </a:t>
            </a:r>
            <a:r>
              <a:rPr lang="en-US" sz="1800" dirty="0" smtClean="0">
                <a:solidFill>
                  <a:schemeClr val="tx1"/>
                </a:solidFill>
              </a:rPr>
              <a:t>                           1kRad=noisex10              good  (a-Si,  Al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O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print"/>
          <a:srcRect t="17116" b="5704"/>
          <a:stretch>
            <a:fillRect/>
          </a:stretch>
        </p:blipFill>
        <p:spPr bwMode="auto">
          <a:xfrm>
            <a:off x="3657600" y="1752600"/>
            <a:ext cx="1981200" cy="215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 descr="MaPM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133600"/>
            <a:ext cx="1524000" cy="1304925"/>
          </a:xfrm>
          <a:prstGeom prst="rect">
            <a:avLst/>
          </a:prstGeom>
          <a:noFill/>
        </p:spPr>
      </p:pic>
      <p:pic>
        <p:nvPicPr>
          <p:cNvPr id="9" name="Picture 8" descr="MC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981200"/>
            <a:ext cx="2295525" cy="1647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058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Timing (and Imaging) Devices </a:t>
            </a:r>
            <a:br>
              <a:rPr lang="en-US" sz="3600" dirty="0" smtClean="0"/>
            </a:br>
            <a:r>
              <a:rPr lang="en-US" sz="3600" dirty="0" smtClean="0"/>
              <a:t>Micro-Channel Plate Detectors</a:t>
            </a:r>
            <a:r>
              <a:rPr lang="en-US" sz="3100" dirty="0" smtClean="0"/>
              <a:t> </a:t>
            </a:r>
            <a:r>
              <a:rPr lang="en-US" sz="2200" dirty="0" smtClean="0"/>
              <a:t>[1-3]</a:t>
            </a:r>
            <a:endParaRPr lang="en-US" sz="3600" dirty="0"/>
          </a:p>
        </p:txBody>
      </p:sp>
      <p:pic>
        <p:nvPicPr>
          <p:cNvPr id="11" name="Picture 10" descr="mcp_vallerg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066800"/>
            <a:ext cx="5638800" cy="41433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228600" y="2209800"/>
            <a:ext cx="117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J. </a:t>
            </a:r>
            <a:r>
              <a:rPr lang="en-US" b="1" i="1" dirty="0" err="1" smtClean="0"/>
              <a:t>Vallerga</a:t>
            </a:r>
            <a:endParaRPr lang="en-US" b="1" i="1" dirty="0"/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3124200" y="1981200"/>
            <a:ext cx="5257800" cy="2468563"/>
            <a:chOff x="-96" y="2448"/>
            <a:chExt cx="3312" cy="1555"/>
          </a:xfrm>
        </p:grpSpPr>
        <p:graphicFrame>
          <p:nvGraphicFramePr>
            <p:cNvPr id="14" name="Object 12"/>
            <p:cNvGraphicFramePr>
              <a:graphicFrameLocks noChangeAspect="1"/>
            </p:cNvGraphicFramePr>
            <p:nvPr/>
          </p:nvGraphicFramePr>
          <p:xfrm>
            <a:off x="1200" y="2448"/>
            <a:ext cx="2016" cy="1555"/>
          </p:xfrm>
          <a:graphic>
            <a:graphicData uri="http://schemas.openxmlformats.org/presentationml/2006/ole">
              <p:oleObj spid="_x0000_s1028" name="Document" r:id="rId4" imgW="3057952" imgH="2353003" progId="Word.Document.8">
                <p:embed/>
              </p:oleObj>
            </a:graphicData>
          </a:graphic>
        </p:graphicFrame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-96" y="2688"/>
              <a:ext cx="1296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343400" y="3276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49530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anodes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33800" y="4800600"/>
            <a:ext cx="167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Segmented  Anodes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3340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Timing Resolution</a:t>
            </a:r>
            <a:r>
              <a:rPr lang="en-US" dirty="0" smtClean="0"/>
              <a:t>:   Single Photo-</a:t>
            </a:r>
            <a:r>
              <a:rPr lang="en-US" dirty="0" err="1" smtClean="0"/>
              <a:t>electronTime</a:t>
            </a:r>
            <a:r>
              <a:rPr lang="en-US" dirty="0" smtClean="0"/>
              <a:t> </a:t>
            </a:r>
            <a:r>
              <a:rPr lang="en-US" dirty="0" smtClean="0"/>
              <a:t>Transit Spread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The thinner the device, the </a:t>
            </a:r>
            <a:r>
              <a:rPr lang="en-US" b="1" dirty="0" smtClean="0">
                <a:solidFill>
                  <a:srgbClr val="FF0000"/>
                </a:solidFill>
              </a:rPr>
              <a:t>better the Timing resolution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Aspect ratio (pore length/pore diameter) critical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9" name="Equation" r:id="rId5" imgW="114120" imgH="21564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172200" y="5562600"/>
          <a:ext cx="2641600" cy="917575"/>
        </p:xfrm>
        <a:graphic>
          <a:graphicData uri="http://schemas.openxmlformats.org/presentationml/2006/ole">
            <p:oleObj spid="_x0000_s1030" name="Equation" r:id="rId6" imgW="14601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/>
              <a:t>MCP Device </a:t>
            </a:r>
            <a:r>
              <a:rPr lang="en-US" sz="3200" dirty="0" smtClean="0"/>
              <a:t>Simulations: first gap</a:t>
            </a:r>
            <a:endParaRPr lang="en-US" sz="32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4572000"/>
            <a:ext cx="7315200" cy="1143000"/>
          </a:xfrm>
        </p:spPr>
        <p:txBody>
          <a:bodyPr/>
          <a:lstStyle/>
          <a:p>
            <a:endParaRPr lang="en-US" sz="2000" b="1" dirty="0">
              <a:solidFill>
                <a:schemeClr val="folHlink"/>
              </a:solidFill>
            </a:endParaRPr>
          </a:p>
          <a:p>
            <a:endParaRPr lang="en-US" sz="2000" b="1" dirty="0">
              <a:solidFill>
                <a:schemeClr val="folHlink"/>
              </a:solidFill>
            </a:endParaRPr>
          </a:p>
        </p:txBody>
      </p:sp>
      <p:pic>
        <p:nvPicPr>
          <p:cNvPr id="38919" name="Picture 7" descr="lionel_p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562850" cy="557688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51AC1264-1A81-44FE-A3D8-02934FAE6C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5943600"/>
            <a:ext cx="19245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Full device simulations:</a:t>
            </a:r>
          </a:p>
          <a:p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Valentin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Ivanov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Zeke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Insepov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257800"/>
            <a:ext cx="2931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(20-30ps  total  measured)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/>
              <a:t>Two-micron space resolution using</a:t>
            </a:r>
            <a:br>
              <a:rPr lang="en-US" sz="3200" dirty="0"/>
            </a:br>
            <a:r>
              <a:rPr lang="en-US" sz="3200" dirty="0"/>
              <a:t>analog charge division technique</a:t>
            </a:r>
          </a:p>
        </p:txBody>
      </p:sp>
      <p:pic>
        <p:nvPicPr>
          <p:cNvPr id="36867" name="Picture 3" descr="MCP_2um_res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534400" cy="5100638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2438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High precision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analog measurements.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But 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integration time= 200ns !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3276600"/>
            <a:ext cx="1627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Vernier</a:t>
            </a:r>
            <a:r>
              <a:rPr lang="en-US" dirty="0" smtClean="0"/>
              <a:t> Anodes</a:t>
            </a:r>
          </a:p>
          <a:p>
            <a:r>
              <a:rPr lang="en-US" dirty="0" smtClean="0"/>
              <a:t>geometry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Micro-Channel Plate signals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257800"/>
            <a:ext cx="8763000" cy="1066800"/>
          </a:xfrm>
        </p:spPr>
        <p:txBody>
          <a:bodyPr>
            <a:normAutofit fontScale="70000" lnSpcReduction="2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11 mm diameter Micro-Channel Plate signal	 		2” x 2” Micro-Channel Plate signal</a:t>
            </a:r>
          </a:p>
          <a:p>
            <a:pPr algn="l">
              <a:lnSpc>
                <a:spcPct val="8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Signal full bandwidth:  10 GHz				 Signal full bandwidth:  2 GHz</a:t>
            </a:r>
          </a:p>
          <a:p>
            <a:pPr algn="l">
              <a:lnSpc>
                <a:spcPct val="80000"/>
              </a:lnSpc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Typical Timing resolution: </a:t>
            </a:r>
          </a:p>
          <a:p>
            <a:pPr algn="l">
              <a:lnSpc>
                <a:spcPct val="8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Single Photoelectron Time Transit Spread:  10ps                                   	 30ps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			                                  	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81752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09600" y="4724400"/>
            <a:ext cx="8153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From  </a:t>
            </a:r>
            <a:r>
              <a:rPr lang="en-US" sz="1400" b="1" dirty="0" err="1" smtClean="0">
                <a:solidFill>
                  <a:srgbClr val="00B0F0"/>
                </a:solidFill>
              </a:rPr>
              <a:t>Photek</a:t>
            </a:r>
            <a:r>
              <a:rPr lang="en-US" sz="1400" b="1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Data taken at Argonne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pic>
        <p:nvPicPr>
          <p:cNvPr id="9" name="Picture 8" descr="10um_18P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066800"/>
            <a:ext cx="3790906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4114800"/>
            <a:ext cx="2713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2” x 2” imaging MCP (BURLE/PHOTONIS)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2895600"/>
            <a:ext cx="927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TTS= 10ps</a:t>
            </a:r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Timing resolution </a:t>
            </a:r>
            <a:r>
              <a:rPr lang="en-US" sz="2400" dirty="0" smtClean="0">
                <a:solidFill>
                  <a:schemeClr val="tx1"/>
                </a:solidFill>
              </a:rPr>
              <a:t>[5]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0" y="6019800"/>
            <a:ext cx="6629400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Time spread proportional to </a:t>
            </a:r>
            <a:r>
              <a:rPr lang="en-US" b="1" dirty="0" smtClean="0"/>
              <a:t> 1/rise-time and noise</a:t>
            </a:r>
            <a:endParaRPr lang="en-US" b="1" dirty="0"/>
          </a:p>
        </p:txBody>
      </p:sp>
      <p:graphicFrame>
        <p:nvGraphicFramePr>
          <p:cNvPr id="125957" name="Object 5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1905000" y="838200"/>
          <a:ext cx="5105400" cy="4243040"/>
        </p:xfrm>
        <a:graphic>
          <a:graphicData uri="http://schemas.openxmlformats.org/presentationml/2006/ole">
            <p:oleObj spid="_x0000_s2050" name="Video Clip" r:id="rId3" imgW="6028571" imgH="5009524" progId="AVIFile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429000" y="5257800"/>
          <a:ext cx="1676400" cy="712788"/>
        </p:xfrm>
        <a:graphic>
          <a:graphicData uri="http://schemas.openxmlformats.org/presentationml/2006/ole">
            <p:oleObj spid="_x0000_s2051" name="Equation" r:id="rId4" imgW="927000" imgH="3934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3048000"/>
            <a:ext cx="1134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Single</a:t>
            </a:r>
          </a:p>
          <a:p>
            <a:r>
              <a:rPr lang="en-US" b="1" dirty="0" smtClean="0">
                <a:solidFill>
                  <a:srgbClr val="FF33CC"/>
                </a:solidFill>
              </a:rPr>
              <a:t>Threshold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dirty="0" smtClean="0">
                <a:ea typeface="Arial Unicode MS" pitchFamily="34" charset="-128"/>
                <a:cs typeface="Arial Unicode MS" pitchFamily="34" charset="-128"/>
              </a:rPr>
              <a:t>MCP Signal in the frequency domain</a:t>
            </a:r>
            <a:endParaRPr lang="en-US" sz="32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8" name="Picture 77" descr="anl_signal_four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209800"/>
            <a:ext cx="4495800" cy="3371850"/>
          </a:xfrm>
          <a:prstGeom prst="rect">
            <a:avLst/>
          </a:prstGeom>
        </p:spPr>
      </p:pic>
      <p:cxnSp>
        <p:nvCxnSpPr>
          <p:cNvPr id="80" name="Straight Arrow Connector 79"/>
          <p:cNvCxnSpPr/>
          <p:nvPr/>
        </p:nvCxnSpPr>
        <p:spPr>
          <a:xfrm rot="5400000">
            <a:off x="3924300" y="4610100"/>
            <a:ext cx="38179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962400" y="40386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GHz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3400" y="3200400"/>
            <a:ext cx="226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Fourier spectrum  of a</a:t>
            </a:r>
          </a:p>
          <a:p>
            <a:r>
              <a:rPr lang="en-US" dirty="0" smtClean="0"/>
              <a:t> 2”x 2” MCP signal</a:t>
            </a:r>
            <a:endParaRPr lang="en-US" dirty="0"/>
          </a:p>
        </p:txBody>
      </p:sp>
      <p:graphicFrame>
        <p:nvGraphicFramePr>
          <p:cNvPr id="84" name="Object 1"/>
          <p:cNvGraphicFramePr>
            <a:graphicFrameLocks noChangeAspect="1"/>
          </p:cNvGraphicFramePr>
          <p:nvPr/>
        </p:nvGraphicFramePr>
        <p:xfrm>
          <a:off x="5486400" y="3505200"/>
          <a:ext cx="914400" cy="388848"/>
        </p:xfrm>
        <a:graphic>
          <a:graphicData uri="http://schemas.openxmlformats.org/presentationml/2006/ole">
            <p:oleObj spid="_x0000_s122882" name="Equation" r:id="rId4" imgW="927000" imgH="393480" progId="Equation.3">
              <p:embed/>
            </p:oleObj>
          </a:graphicData>
        </a:graphic>
      </p:graphicFrame>
      <p:cxnSp>
        <p:nvCxnSpPr>
          <p:cNvPr id="85" name="Straight Arrow Connector 84"/>
          <p:cNvCxnSpPr/>
          <p:nvPr/>
        </p:nvCxnSpPr>
        <p:spPr>
          <a:xfrm rot="5400000">
            <a:off x="5448300" y="4457700"/>
            <a:ext cx="838200" cy="1588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743200" y="4495800"/>
            <a:ext cx="1219200" cy="381000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Object 2"/>
          <p:cNvGraphicFramePr>
            <a:graphicFrameLocks noChangeAspect="1"/>
          </p:cNvGraphicFramePr>
          <p:nvPr/>
        </p:nvGraphicFramePr>
        <p:xfrm>
          <a:off x="1676400" y="4179608"/>
          <a:ext cx="990600" cy="421252"/>
        </p:xfrm>
        <a:graphic>
          <a:graphicData uri="http://schemas.openxmlformats.org/presentationml/2006/ole">
            <p:oleObj spid="_x0000_s122883" name="Equation" r:id="rId5" imgW="927000" imgH="393480" progId="Equation.3">
              <p:embed/>
            </p:oleObj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5029200" y="3200400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Noise as small as possible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43000" y="4648200"/>
            <a:ext cx="179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Slope as steep as possible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dirty="0" smtClean="0">
                <a:ea typeface="Arial Unicode MS" pitchFamily="34" charset="-128"/>
                <a:cs typeface="Arial Unicode MS" pitchFamily="34" charset="-128"/>
              </a:rPr>
              <a:t>Pico-second timing with delay lines:</a:t>
            </a:r>
            <a:br>
              <a:rPr lang="en-US" sz="3200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smtClean="0">
                <a:ea typeface="Arial Unicode MS" pitchFamily="34" charset="-128"/>
                <a:cs typeface="Arial Unicode MS" pitchFamily="34" charset="-128"/>
              </a:rPr>
              <a:t> 2D position + time</a:t>
            </a:r>
            <a:endParaRPr lang="en-US" sz="32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01000" cy="220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Delay lines readout </a:t>
            </a:r>
            <a:r>
              <a:rPr lang="en-US" sz="2000" dirty="0"/>
              <a:t>and pulse sampling </a:t>
            </a:r>
            <a:r>
              <a:rPr lang="en-US" sz="2000" dirty="0" smtClean="0"/>
              <a:t>provide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/>
              <a:t>-   Fast timing (2-10ps)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/>
              <a:t>-   One dimension with </a:t>
            </a:r>
            <a:r>
              <a:rPr lang="en-US" sz="1600" b="1" dirty="0" smtClean="0"/>
              <a:t>delay lines </a:t>
            </a:r>
            <a:r>
              <a:rPr lang="en-US" sz="1600" b="1" dirty="0"/>
              <a:t>readout  100mm- 1mm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/>
              <a:t>    Transverse dimension </a:t>
            </a:r>
            <a:r>
              <a:rPr lang="en-US" sz="1600" b="1" dirty="0" smtClean="0"/>
              <a:t>can be obtained from </a:t>
            </a:r>
            <a:r>
              <a:rPr lang="en-US" sz="1600" b="1" dirty="0" err="1"/>
              <a:t>centroids</a:t>
            </a:r>
            <a:endParaRPr lang="en-US" sz="1600" b="1" dirty="0"/>
          </a:p>
          <a:p>
            <a:pPr lvl="1">
              <a:lnSpc>
                <a:spcPct val="80000"/>
              </a:lnSpc>
              <a:buFontTx/>
              <a:buNone/>
            </a:pPr>
            <a:endParaRPr lang="en-US" sz="1600" b="1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600" b="1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/>
              <a:t>    Less electronics channels for large area sensors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0" y="4114800"/>
            <a:ext cx="1143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            </a:t>
            </a:r>
          </a:p>
          <a:p>
            <a:r>
              <a:rPr lang="en-US" sz="1400"/>
              <a:t>          t</a:t>
            </a:r>
            <a:r>
              <a:rPr lang="en-US" sz="1400" baseline="-25000"/>
              <a:t>1</a:t>
            </a:r>
            <a:r>
              <a:rPr lang="en-US" sz="1400"/>
              <a:t>, a</a:t>
            </a:r>
            <a:r>
              <a:rPr lang="en-US" sz="1400" baseline="-25000"/>
              <a:t>1</a:t>
            </a:r>
          </a:p>
          <a:p>
            <a:r>
              <a:rPr lang="en-US" sz="1400"/>
              <a:t>    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0600" y="3581400"/>
            <a:ext cx="7162800" cy="1752600"/>
            <a:chOff x="624" y="2256"/>
            <a:chExt cx="4512" cy="1104"/>
          </a:xfrm>
        </p:grpSpPr>
        <p:sp>
          <p:nvSpPr>
            <p:cNvPr id="37895" name="AutoShape 7"/>
            <p:cNvSpPr>
              <a:spLocks noChangeArrowheads="1"/>
            </p:cNvSpPr>
            <p:nvPr/>
          </p:nvSpPr>
          <p:spPr bwMode="auto">
            <a:xfrm>
              <a:off x="624" y="2422"/>
              <a:ext cx="3984" cy="938"/>
            </a:xfrm>
            <a:prstGeom prst="parallelogram">
              <a:avLst>
                <a:gd name="adj" fmla="val 106183"/>
              </a:avLst>
            </a:prstGeom>
            <a:solidFill>
              <a:srgbClr val="EFE3A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12" y="3226"/>
              <a:ext cx="2592" cy="45"/>
              <a:chOff x="960" y="3504"/>
              <a:chExt cx="2592" cy="48"/>
            </a:xfrm>
          </p:grpSpPr>
          <p:sp>
            <p:nvSpPr>
              <p:cNvPr id="37897" name="Line 9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8" name="Line 10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9" name="Line 11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0" name="Line 12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008" y="3137"/>
              <a:ext cx="2592" cy="44"/>
              <a:chOff x="960" y="3504"/>
              <a:chExt cx="2592" cy="48"/>
            </a:xfrm>
          </p:grpSpPr>
          <p:sp>
            <p:nvSpPr>
              <p:cNvPr id="37902" name="Line 14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3" name="Line 15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4" name="Line 16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5" name="Line 17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104" y="3047"/>
              <a:ext cx="2592" cy="45"/>
              <a:chOff x="960" y="3504"/>
              <a:chExt cx="2592" cy="48"/>
            </a:xfrm>
          </p:grpSpPr>
          <p:sp>
            <p:nvSpPr>
              <p:cNvPr id="37907" name="Line 19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8" name="Line 20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9" name="Line 21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0" name="Line 22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200" y="2958"/>
              <a:ext cx="2592" cy="44"/>
              <a:chOff x="960" y="3504"/>
              <a:chExt cx="2592" cy="48"/>
            </a:xfrm>
          </p:grpSpPr>
          <p:sp>
            <p:nvSpPr>
              <p:cNvPr id="37912" name="Line 24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3" name="Line 25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4" name="Line 26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5" name="Line 27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1296" y="2868"/>
              <a:ext cx="2592" cy="45"/>
              <a:chOff x="960" y="3504"/>
              <a:chExt cx="2592" cy="48"/>
            </a:xfrm>
          </p:grpSpPr>
          <p:sp>
            <p:nvSpPr>
              <p:cNvPr id="37917" name="Line 29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8" name="Line 30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9" name="Line 31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0" name="Line 32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1392" y="2779"/>
              <a:ext cx="2592" cy="45"/>
              <a:chOff x="960" y="3504"/>
              <a:chExt cx="2592" cy="48"/>
            </a:xfrm>
          </p:grpSpPr>
          <p:sp>
            <p:nvSpPr>
              <p:cNvPr id="37922" name="Line 34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3" name="Line 35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4" name="Line 36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5" name="Line 37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1488" y="2690"/>
              <a:ext cx="2592" cy="44"/>
              <a:chOff x="960" y="3504"/>
              <a:chExt cx="2592" cy="48"/>
            </a:xfrm>
          </p:grpSpPr>
          <p:sp>
            <p:nvSpPr>
              <p:cNvPr id="37927" name="Line 39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8" name="Line 40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9" name="Line 41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0" name="Line 42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1584" y="2600"/>
              <a:ext cx="2592" cy="45"/>
              <a:chOff x="960" y="3504"/>
              <a:chExt cx="2592" cy="48"/>
            </a:xfrm>
          </p:grpSpPr>
          <p:sp>
            <p:nvSpPr>
              <p:cNvPr id="37932" name="Line 44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3" name="Line 45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4" name="Line 46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5" name="Line 47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1680" y="2511"/>
              <a:ext cx="2592" cy="45"/>
              <a:chOff x="960" y="3504"/>
              <a:chExt cx="2592" cy="48"/>
            </a:xfrm>
          </p:grpSpPr>
          <p:sp>
            <p:nvSpPr>
              <p:cNvPr id="37937" name="Line 49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8" name="Line 50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9" name="Line 51"/>
              <p:cNvSpPr>
                <a:spLocks noChangeShapeType="1"/>
              </p:cNvSpPr>
              <p:nvPr/>
            </p:nvSpPr>
            <p:spPr bwMode="auto">
              <a:xfrm flipH="1">
                <a:off x="960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0" name="Line 52"/>
              <p:cNvSpPr>
                <a:spLocks noChangeShapeType="1"/>
              </p:cNvSpPr>
              <p:nvPr/>
            </p:nvSpPr>
            <p:spPr bwMode="auto">
              <a:xfrm flipH="1">
                <a:off x="3504" y="35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41" name="Line 53"/>
            <p:cNvSpPr>
              <a:spLocks noChangeShapeType="1"/>
            </p:cNvSpPr>
            <p:nvPr/>
          </p:nvSpPr>
          <p:spPr bwMode="auto">
            <a:xfrm>
              <a:off x="2640" y="2256"/>
              <a:ext cx="0" cy="5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Line 54"/>
            <p:cNvSpPr>
              <a:spLocks noChangeShapeType="1"/>
            </p:cNvSpPr>
            <p:nvPr/>
          </p:nvSpPr>
          <p:spPr bwMode="auto">
            <a:xfrm>
              <a:off x="3984" y="2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Line 55"/>
            <p:cNvSpPr>
              <a:spLocks noChangeShapeType="1"/>
            </p:cNvSpPr>
            <p:nvPr/>
          </p:nvSpPr>
          <p:spPr bwMode="auto">
            <a:xfrm>
              <a:off x="3888" y="2913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Line 56"/>
            <p:cNvSpPr>
              <a:spLocks noChangeShapeType="1"/>
            </p:cNvSpPr>
            <p:nvPr/>
          </p:nvSpPr>
          <p:spPr bwMode="auto">
            <a:xfrm>
              <a:off x="4080" y="273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Line 57"/>
            <p:cNvSpPr>
              <a:spLocks noChangeShapeType="1"/>
            </p:cNvSpPr>
            <p:nvPr/>
          </p:nvSpPr>
          <p:spPr bwMode="auto">
            <a:xfrm flipH="1">
              <a:off x="1056" y="273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Line 58"/>
            <p:cNvSpPr>
              <a:spLocks noChangeShapeType="1"/>
            </p:cNvSpPr>
            <p:nvPr/>
          </p:nvSpPr>
          <p:spPr bwMode="auto">
            <a:xfrm>
              <a:off x="912" y="2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Line 59"/>
            <p:cNvSpPr>
              <a:spLocks noChangeShapeType="1"/>
            </p:cNvSpPr>
            <p:nvPr/>
          </p:nvSpPr>
          <p:spPr bwMode="auto">
            <a:xfrm>
              <a:off x="816" y="2913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Text Box 60"/>
            <p:cNvSpPr txBox="1">
              <a:spLocks noChangeArrowheads="1"/>
            </p:cNvSpPr>
            <p:nvPr/>
          </p:nvSpPr>
          <p:spPr bwMode="auto">
            <a:xfrm>
              <a:off x="4176" y="2600"/>
              <a:ext cx="96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/>
                <a:t>           </a:t>
              </a:r>
            </a:p>
            <a:p>
              <a:r>
                <a:rPr lang="en-US" sz="1400"/>
                <a:t>          t</a:t>
              </a:r>
              <a:r>
                <a:rPr lang="en-US" sz="1400" baseline="-25000"/>
                <a:t>2</a:t>
              </a:r>
              <a:r>
                <a:rPr lang="en-US" sz="1400"/>
                <a:t>, a</a:t>
              </a:r>
              <a:r>
                <a:rPr lang="en-US" sz="1400" baseline="-25000"/>
                <a:t>2</a:t>
              </a:r>
            </a:p>
            <a:p>
              <a:r>
                <a:rPr lang="en-US" sz="1400"/>
                <a:t>       </a:t>
              </a:r>
            </a:p>
          </p:txBody>
        </p:sp>
      </p:grpSp>
      <p:sp>
        <p:nvSpPr>
          <p:cNvPr id="37949" name="Text Box 61"/>
          <p:cNvSpPr txBox="1">
            <a:spLocks noChangeArrowheads="1"/>
          </p:cNvSpPr>
          <p:nvPr/>
        </p:nvSpPr>
        <p:spPr bwMode="auto">
          <a:xfrm>
            <a:off x="1828800" y="5486400"/>
            <a:ext cx="39719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 ½ </a:t>
            </a:r>
            <a:r>
              <a:rPr lang="en-US" sz="1600" b="1"/>
              <a:t>(t</a:t>
            </a:r>
            <a:r>
              <a:rPr lang="en-US" sz="1600" b="1" baseline="-25000"/>
              <a:t>1</a:t>
            </a:r>
            <a:r>
              <a:rPr lang="en-US" sz="1600" b="1"/>
              <a:t>+ t</a:t>
            </a:r>
            <a:r>
              <a:rPr lang="en-US" sz="1600" b="1" baseline="-25000"/>
              <a:t>2</a:t>
            </a:r>
            <a:r>
              <a:rPr lang="en-US" sz="1600" b="1"/>
              <a:t>)      =  time</a:t>
            </a:r>
          </a:p>
          <a:p>
            <a:r>
              <a:rPr lang="en-US" sz="1600" b="1"/>
              <a:t>   v(t</a:t>
            </a:r>
            <a:r>
              <a:rPr lang="en-US" sz="1600" b="1" baseline="-25000"/>
              <a:t>1</a:t>
            </a:r>
            <a:r>
              <a:rPr lang="en-US" sz="1600" b="1"/>
              <a:t>-t</a:t>
            </a:r>
            <a:r>
              <a:rPr lang="en-US" sz="1600" b="1" baseline="-25000"/>
              <a:t>2</a:t>
            </a:r>
            <a:r>
              <a:rPr lang="en-US" sz="1600" b="1"/>
              <a:t>)         =  longitudinal position</a:t>
            </a:r>
          </a:p>
          <a:p>
            <a:r>
              <a:rPr lang="en-US" sz="1600" b="1">
                <a:latin typeface="Symbol" pitchFamily="18" charset="2"/>
              </a:rPr>
              <a:t>  S</a:t>
            </a:r>
            <a:r>
              <a:rPr lang="en-US" sz="1600" b="1"/>
              <a:t> </a:t>
            </a:r>
            <a:r>
              <a:rPr lang="en-US" sz="1600" b="1">
                <a:latin typeface="Symbol" pitchFamily="18" charset="2"/>
              </a:rPr>
              <a:t>a</a:t>
            </a:r>
            <a:r>
              <a:rPr lang="en-US" sz="1600" b="1" baseline="-25000"/>
              <a:t>i</a:t>
            </a:r>
            <a:r>
              <a:rPr lang="en-US" sz="1600" b="1"/>
              <a:t> a</a:t>
            </a:r>
            <a:r>
              <a:rPr lang="en-US" sz="1600" b="1" baseline="-25000"/>
              <a:t>i  </a:t>
            </a:r>
            <a:r>
              <a:rPr lang="en-US" sz="1600" b="1"/>
              <a:t>/</a:t>
            </a:r>
            <a:r>
              <a:rPr lang="en-US" sz="1600" b="1" baseline="-25000"/>
              <a:t> </a:t>
            </a:r>
            <a:r>
              <a:rPr lang="en-US" sz="1600" b="1">
                <a:latin typeface="Symbol" pitchFamily="18" charset="2"/>
              </a:rPr>
              <a:t>S a</a:t>
            </a:r>
            <a:r>
              <a:rPr lang="en-US" sz="1600" b="1" baseline="-25000"/>
              <a:t>i   </a:t>
            </a:r>
            <a:r>
              <a:rPr lang="en-US" sz="1600" b="1"/>
              <a:t>=  transverse position</a:t>
            </a:r>
          </a:p>
        </p:txBody>
      </p:sp>
      <p:sp>
        <p:nvSpPr>
          <p:cNvPr id="37953" name="Text Box 65"/>
          <p:cNvSpPr txBox="1">
            <a:spLocks noChangeArrowheads="1"/>
          </p:cNvSpPr>
          <p:nvPr/>
        </p:nvSpPr>
        <p:spPr bwMode="auto">
          <a:xfrm>
            <a:off x="6784975" y="4648200"/>
            <a:ext cx="19247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Pico-second </a:t>
            </a:r>
            <a:r>
              <a:rPr lang="en-US" sz="1400" b="1" dirty="0">
                <a:solidFill>
                  <a:schemeClr val="tx2"/>
                </a:solidFill>
              </a:rPr>
              <a:t>electronics</a:t>
            </a:r>
          </a:p>
        </p:txBody>
      </p:sp>
      <p:sp>
        <p:nvSpPr>
          <p:cNvPr id="37954" name="Text Box 66"/>
          <p:cNvSpPr txBox="1">
            <a:spLocks noChangeArrowheads="1"/>
          </p:cNvSpPr>
          <p:nvPr/>
        </p:nvSpPr>
        <p:spPr bwMode="auto">
          <a:xfrm>
            <a:off x="0" y="3810000"/>
            <a:ext cx="19247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/>
              <a:t>Pico-second </a:t>
            </a:r>
            <a:r>
              <a:rPr lang="en-US" sz="1400" b="1" dirty="0"/>
              <a:t>electronics</a:t>
            </a:r>
          </a:p>
        </p:txBody>
      </p: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6400800" y="2133600"/>
            <a:ext cx="1295400" cy="533400"/>
            <a:chOff x="3504" y="1488"/>
            <a:chExt cx="1680" cy="528"/>
          </a:xfrm>
        </p:grpSpPr>
        <p:sp>
          <p:nvSpPr>
            <p:cNvPr id="37956" name="Line 68"/>
            <p:cNvSpPr>
              <a:spLocks noChangeShapeType="1"/>
            </p:cNvSpPr>
            <p:nvPr/>
          </p:nvSpPr>
          <p:spPr bwMode="auto">
            <a:xfrm flipV="1">
              <a:off x="3504" y="1536"/>
              <a:ext cx="864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Line 69"/>
            <p:cNvSpPr>
              <a:spLocks noChangeShapeType="1"/>
            </p:cNvSpPr>
            <p:nvPr/>
          </p:nvSpPr>
          <p:spPr bwMode="auto">
            <a:xfrm flipV="1">
              <a:off x="3648" y="1776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Line 70"/>
            <p:cNvSpPr>
              <a:spLocks noChangeShapeType="1"/>
            </p:cNvSpPr>
            <p:nvPr/>
          </p:nvSpPr>
          <p:spPr bwMode="auto">
            <a:xfrm>
              <a:off x="3696" y="177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Line 71"/>
            <p:cNvSpPr>
              <a:spLocks noChangeShapeType="1"/>
            </p:cNvSpPr>
            <p:nvPr/>
          </p:nvSpPr>
          <p:spPr bwMode="auto">
            <a:xfrm flipV="1">
              <a:off x="3888" y="1488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Line 72"/>
            <p:cNvSpPr>
              <a:spLocks noChangeShapeType="1"/>
            </p:cNvSpPr>
            <p:nvPr/>
          </p:nvSpPr>
          <p:spPr bwMode="auto">
            <a:xfrm>
              <a:off x="3936" y="1488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Line 73"/>
            <p:cNvSpPr>
              <a:spLocks noChangeShapeType="1"/>
            </p:cNvSpPr>
            <p:nvPr/>
          </p:nvSpPr>
          <p:spPr bwMode="auto">
            <a:xfrm flipV="1">
              <a:off x="4176" y="148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Line 74"/>
            <p:cNvSpPr>
              <a:spLocks noChangeShapeType="1"/>
            </p:cNvSpPr>
            <p:nvPr/>
          </p:nvSpPr>
          <p:spPr bwMode="auto">
            <a:xfrm>
              <a:off x="4224" y="148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Line 75"/>
            <p:cNvSpPr>
              <a:spLocks noChangeShapeType="1"/>
            </p:cNvSpPr>
            <p:nvPr/>
          </p:nvSpPr>
          <p:spPr bwMode="auto">
            <a:xfrm>
              <a:off x="3696" y="192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Line 76"/>
            <p:cNvSpPr>
              <a:spLocks noChangeShapeType="1"/>
            </p:cNvSpPr>
            <p:nvPr/>
          </p:nvSpPr>
          <p:spPr bwMode="auto">
            <a:xfrm>
              <a:off x="3936" y="177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65" name="Line 77"/>
            <p:cNvSpPr>
              <a:spLocks noChangeShapeType="1"/>
            </p:cNvSpPr>
            <p:nvPr/>
          </p:nvSpPr>
          <p:spPr bwMode="auto">
            <a:xfrm>
              <a:off x="4224" y="163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Delay Line readout  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Position resolution by </a:t>
            </a:r>
            <a:r>
              <a:rPr lang="en-US" sz="3200" dirty="0" smtClean="0"/>
              <a:t>fast timing</a:t>
            </a:r>
            <a:endParaRPr lang="en-US" sz="3200" dirty="0" smtClean="0"/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685800" y="1371600"/>
            <a:ext cx="798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50 PEs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276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422140-1EB9-429E-BBF6-FEF60B176B70}" type="slidenum">
              <a:rPr lang="en-US" smtClean="0">
                <a:latin typeface="Arial" pitchFamily="34" charset="0"/>
              </a:rPr>
              <a:pPr/>
              <a:t>19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2971800"/>
            <a:ext cx="1368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Oscilloscope</a:t>
            </a:r>
          </a:p>
          <a:p>
            <a:r>
              <a:rPr lang="en-US" b="1" dirty="0" smtClean="0"/>
              <a:t>TDS6154C</a:t>
            </a:r>
          </a:p>
          <a:p>
            <a:r>
              <a:rPr lang="en-US" b="1" dirty="0" smtClean="0"/>
              <a:t>Tektronix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09563" y="5886450"/>
            <a:ext cx="65451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25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m pore MCP signal at the output of a ceramic transmission line </a:t>
            </a:r>
          </a:p>
          <a:p>
            <a:r>
              <a:rPr lang="en-US" dirty="0"/>
              <a:t>Laser 408nm, 50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, no amplification</a:t>
            </a:r>
          </a:p>
        </p:txBody>
      </p:sp>
      <p:pic>
        <p:nvPicPr>
          <p:cNvPr id="16" name="Picture 10" descr="two-e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88" y="1123950"/>
            <a:ext cx="5740400" cy="426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Hervé\Stage Chicago\Travail\Images\En-tête Hawai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6600" y="2133600"/>
            <a:ext cx="257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With help from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3528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        </a:t>
            </a:r>
            <a:r>
              <a:rPr lang="en-US" dirty="0" smtClean="0"/>
              <a:t>     John </a:t>
            </a:r>
            <a:r>
              <a:rPr lang="en-US" dirty="0" smtClean="0"/>
              <a:t>T. Anderson, </a:t>
            </a:r>
            <a:r>
              <a:rPr lang="en-US" dirty="0" err="1" smtClean="0"/>
              <a:t>Mircea</a:t>
            </a:r>
            <a:r>
              <a:rPr lang="en-US" dirty="0" smtClean="0"/>
              <a:t> </a:t>
            </a:r>
            <a:r>
              <a:rPr lang="en-US" dirty="0" err="1" smtClean="0"/>
              <a:t>Bogdan</a:t>
            </a:r>
            <a:r>
              <a:rPr lang="en-US" dirty="0" smtClean="0"/>
              <a:t>, Dominique Breton, Gary Drake, Eric </a:t>
            </a:r>
            <a:r>
              <a:rPr lang="en-US" dirty="0" err="1" smtClean="0"/>
              <a:t>Delagnes</a:t>
            </a:r>
            <a:r>
              <a:rPr lang="en-US" dirty="0" smtClean="0"/>
              <a:t>, </a:t>
            </a:r>
          </a:p>
          <a:p>
            <a:pPr>
              <a:defRPr/>
            </a:pPr>
            <a:r>
              <a:rPr lang="en-US" dirty="0" smtClean="0"/>
              <a:t>       </a:t>
            </a:r>
            <a:r>
              <a:rPr lang="en-US" dirty="0" smtClean="0"/>
              <a:t>        </a:t>
            </a:r>
            <a:r>
              <a:rPr lang="en-US" dirty="0" smtClean="0"/>
              <a:t>Henry J. Frisch, </a:t>
            </a:r>
            <a:r>
              <a:rPr lang="en-US" dirty="0" err="1" smtClean="0"/>
              <a:t>Herve</a:t>
            </a:r>
            <a:r>
              <a:rPr lang="en-US" dirty="0" smtClean="0"/>
              <a:t> </a:t>
            </a:r>
            <a:r>
              <a:rPr lang="en-US" dirty="0" err="1" smtClean="0"/>
              <a:t>Grabas</a:t>
            </a:r>
            <a:r>
              <a:rPr lang="en-US" dirty="0" smtClean="0"/>
              <a:t>,  Mary K. </a:t>
            </a:r>
            <a:r>
              <a:rPr lang="en-US" dirty="0" err="1" smtClean="0"/>
              <a:t>Heintz</a:t>
            </a:r>
            <a:r>
              <a:rPr lang="en-US" dirty="0" smtClean="0"/>
              <a:t>,  Edward May,  Samuel  Meehan,  </a:t>
            </a:r>
          </a:p>
          <a:p>
            <a:pPr>
              <a:defRPr/>
            </a:pPr>
            <a:r>
              <a:rPr lang="en-US" dirty="0" smtClean="0"/>
              <a:t>          </a:t>
            </a:r>
            <a:r>
              <a:rPr lang="en-US" dirty="0" smtClean="0"/>
              <a:t>        </a:t>
            </a:r>
            <a:r>
              <a:rPr lang="en-US" dirty="0" smtClean="0"/>
              <a:t>Eric </a:t>
            </a:r>
            <a:r>
              <a:rPr lang="en-US" dirty="0" err="1" smtClean="0"/>
              <a:t>Oberla</a:t>
            </a:r>
            <a:r>
              <a:rPr lang="en-US" dirty="0" smtClean="0"/>
              <a:t>,  Larry  L. </a:t>
            </a:r>
            <a:r>
              <a:rPr lang="en-US" dirty="0" err="1" smtClean="0"/>
              <a:t>Ruckman</a:t>
            </a:r>
            <a:r>
              <a:rPr lang="en-US" dirty="0" smtClean="0"/>
              <a:t>,  </a:t>
            </a:r>
            <a:r>
              <a:rPr lang="en-US" dirty="0" err="1" smtClean="0"/>
              <a:t>Fukun</a:t>
            </a:r>
            <a:r>
              <a:rPr lang="en-US" dirty="0" smtClean="0"/>
              <a:t> Tang, Gary S. Varner,  </a:t>
            </a:r>
            <a:r>
              <a:rPr lang="en-US" dirty="0" err="1" smtClean="0"/>
              <a:t>Jaroslav</a:t>
            </a:r>
            <a:r>
              <a:rPr lang="en-US" dirty="0" smtClean="0"/>
              <a:t> </a:t>
            </a:r>
            <a:r>
              <a:rPr lang="en-US" dirty="0" err="1" smtClean="0"/>
              <a:t>Va’Vra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		                                and many others…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Delay Line readout    Position resolution</a:t>
            </a: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228600" y="762000"/>
            <a:ext cx="71177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158 PEs</a:t>
            </a:r>
          </a:p>
          <a:p>
            <a:endParaRPr lang="en-US" b="1" dirty="0"/>
          </a:p>
          <a:p>
            <a:r>
              <a:rPr lang="en-US" b="1" dirty="0"/>
              <a:t>HV </a:t>
            </a:r>
            <a:r>
              <a:rPr lang="en-US" b="1" dirty="0" smtClean="0"/>
              <a:t>	            2.3 </a:t>
            </a:r>
            <a:r>
              <a:rPr lang="en-US" b="1" dirty="0"/>
              <a:t>kV                     2.4 kV                 2.5 kV                 2.6 kV</a:t>
            </a:r>
          </a:p>
          <a:p>
            <a:r>
              <a:rPr lang="en-US" b="1" dirty="0" smtClean="0"/>
              <a:t>Std time   diff    12.8ps                     </a:t>
            </a:r>
            <a:r>
              <a:rPr lang="en-US" b="1" dirty="0"/>
              <a:t>2.8ps                  2.2 </a:t>
            </a:r>
            <a:r>
              <a:rPr lang="en-US" b="1" dirty="0" err="1"/>
              <a:t>ps</a:t>
            </a:r>
            <a:r>
              <a:rPr lang="en-US" b="1" dirty="0"/>
              <a:t>               </a:t>
            </a:r>
            <a:r>
              <a:rPr lang="en-US" b="1" dirty="0" smtClean="0"/>
              <a:t>   1.95 </a:t>
            </a:r>
            <a:r>
              <a:rPr lang="en-US" b="1" dirty="0" err="1"/>
              <a:t>ps</a:t>
            </a:r>
            <a:endParaRPr lang="en-US" b="1" dirty="0"/>
          </a:p>
          <a:p>
            <a:r>
              <a:rPr lang="en-US" b="1" dirty="0" smtClean="0"/>
              <a:t>Std position        640</a:t>
            </a:r>
            <a:r>
              <a:rPr lang="en-US" b="1" dirty="0" smtClean="0">
                <a:latin typeface="Symbol" pitchFamily="18" charset="2"/>
              </a:rPr>
              <a:t>m</a:t>
            </a:r>
            <a:r>
              <a:rPr lang="en-US" b="1" dirty="0" smtClean="0"/>
              <a:t>m                   </a:t>
            </a:r>
            <a:r>
              <a:rPr lang="en-US" b="1" dirty="0"/>
              <a:t>140</a:t>
            </a:r>
            <a:r>
              <a:rPr lang="en-US" b="1" dirty="0">
                <a:latin typeface="Symbol" pitchFamily="18" charset="2"/>
              </a:rPr>
              <a:t>m</a:t>
            </a:r>
            <a:r>
              <a:rPr lang="en-US" b="1" dirty="0"/>
              <a:t>m                110</a:t>
            </a:r>
            <a:r>
              <a:rPr lang="en-US" b="1" dirty="0">
                <a:latin typeface="Symbol" pitchFamily="18" charset="2"/>
              </a:rPr>
              <a:t>m</a:t>
            </a:r>
            <a:r>
              <a:rPr lang="en-US" b="1" dirty="0"/>
              <a:t>m                  97</a:t>
            </a:r>
            <a:r>
              <a:rPr lang="en-US" b="1" dirty="0">
                <a:latin typeface="Symbol" pitchFamily="18" charset="2"/>
              </a:rPr>
              <a:t>m</a:t>
            </a:r>
            <a:r>
              <a:rPr lang="en-US" b="1" dirty="0"/>
              <a:t>m</a:t>
            </a:r>
          </a:p>
        </p:txBody>
      </p:sp>
      <p:pic>
        <p:nvPicPr>
          <p:cNvPr id="11268" name="Picture 8" descr="10um_158PEs_2p3k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4600"/>
            <a:ext cx="16144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 descr="10um_2p4kV_158P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733800"/>
            <a:ext cx="13192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" descr="TL_10um_2p5kV_158P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48400" y="4343400"/>
            <a:ext cx="1260475" cy="1600200"/>
          </a:xfrm>
          <a:noFill/>
        </p:spPr>
      </p:pic>
      <p:pic>
        <p:nvPicPr>
          <p:cNvPr id="11273" name="Picture 6" descr="TL_10um_2p6kV_158P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5257800"/>
            <a:ext cx="12303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422140-1EB9-429E-BBF6-FEF60B176B70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1" name="Picture 10" descr="position resolution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2514600"/>
            <a:ext cx="4457700" cy="3676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9000" y="2971800"/>
            <a:ext cx="1368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Oscilloscope</a:t>
            </a:r>
          </a:p>
          <a:p>
            <a:r>
              <a:rPr lang="en-US" b="1" dirty="0" smtClean="0"/>
              <a:t>TDS6154C</a:t>
            </a:r>
          </a:p>
          <a:p>
            <a:r>
              <a:rPr lang="en-US" b="1" dirty="0" smtClean="0"/>
              <a:t>Tektronix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200" dirty="0" smtClean="0"/>
              <a:t>Delay Line readout    Position resolution 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66800"/>
            <a:ext cx="6010275" cy="3962400"/>
          </a:xfrm>
        </p:spPr>
      </p:pic>
      <p:pic>
        <p:nvPicPr>
          <p:cNvPr id="10244" name="Picture 5" descr="TL_hist_25u_2k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338" y="3429000"/>
            <a:ext cx="37766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36E55F-8B00-4987-A037-C6FC0E044ECC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334000"/>
            <a:ext cx="492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With Edward May and Eugene </a:t>
            </a:r>
            <a:r>
              <a:rPr lang="en-US" b="1" i="1" dirty="0" err="1" smtClean="0"/>
              <a:t>Yurtsev</a:t>
            </a:r>
            <a:r>
              <a:rPr lang="en-US" b="1" i="1" dirty="0" smtClean="0"/>
              <a:t> </a:t>
            </a:r>
            <a:r>
              <a:rPr lang="en-US" b="1" i="1" dirty="0" smtClean="0"/>
              <a:t> (Argonne)</a:t>
            </a:r>
            <a:endParaRPr lang="en-US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200" dirty="0" smtClean="0"/>
              <a:t>Delay Line readout    Position resolution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5562600"/>
            <a:ext cx="9144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Position resolution (velocity=8.25ps/mm) :    50PEs    4.26ps </a:t>
            </a:r>
            <a:r>
              <a:rPr lang="en-US" sz="2000" b="1" dirty="0">
                <a:solidFill>
                  <a:srgbClr val="FF0000"/>
                </a:solidFill>
              </a:rPr>
              <a:t>     213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000" b="1" dirty="0">
                <a:solidFill>
                  <a:srgbClr val="FF0000"/>
                </a:solidFill>
              </a:rPr>
              <a:t>m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                      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      </a:t>
            </a:r>
            <a:r>
              <a:rPr lang="en-US" sz="2000" b="1" dirty="0" smtClean="0">
                <a:solidFill>
                  <a:srgbClr val="002060"/>
                </a:solidFill>
              </a:rPr>
              <a:t>158PEs    </a:t>
            </a:r>
            <a:r>
              <a:rPr lang="en-US" sz="2000" b="1" dirty="0">
                <a:solidFill>
                  <a:srgbClr val="002060"/>
                </a:solidFill>
              </a:rPr>
              <a:t>1.95ps        </a:t>
            </a:r>
            <a:r>
              <a:rPr lang="en-US" sz="2000" b="1" dirty="0">
                <a:solidFill>
                  <a:srgbClr val="FF0000"/>
                </a:solidFill>
              </a:rPr>
              <a:t>97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000" b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          </a:t>
            </a:r>
          </a:p>
          <a:p>
            <a:r>
              <a:rPr lang="en-US" dirty="0">
                <a:solidFill>
                  <a:srgbClr val="FF0000"/>
                </a:solidFill>
              </a:rPr>
              <a:t>         </a:t>
            </a:r>
          </a:p>
        </p:txBody>
      </p:sp>
      <p:pic>
        <p:nvPicPr>
          <p:cNvPr id="7172" name="Picture 6" descr="T-line_10um_2p6kV_158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44196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210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158 Photo-Electrons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76600" y="1981200"/>
            <a:ext cx="42672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3000" y="2590800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Applications of Pico-second Timing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Micro-Channel Plate devices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  Pico-second electronics and Waveform analysis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Sampling Electronics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Pico-second timing SCA in 130nm CMOS technology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Perspective</a:t>
            </a:r>
          </a:p>
          <a:p>
            <a:endParaRPr lang="en-US" dirty="0"/>
          </a:p>
        </p:txBody>
      </p:sp>
      <p:pic>
        <p:nvPicPr>
          <p:cNvPr id="8" name="Picture 2" descr="C:\Hervé\Stage Chicago\Travail\Images\En-tête Hawai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Timing </a:t>
            </a:r>
            <a:r>
              <a:rPr lang="en-US" sz="32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techniques</a:t>
            </a:r>
            <a:endParaRPr lang="fr-FR" sz="32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91000" y="762000"/>
            <a:ext cx="4572000" cy="2690813"/>
            <a:chOff x="144" y="288"/>
            <a:chExt cx="3216" cy="166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4" y="528"/>
              <a:ext cx="3216" cy="1423"/>
              <a:chOff x="96" y="1872"/>
              <a:chExt cx="5376" cy="2307"/>
            </a:xfrm>
          </p:grpSpPr>
          <p:pic>
            <p:nvPicPr>
              <p:cNvPr id="98309" name="Picture 5" descr="multi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88" y="1872"/>
                <a:ext cx="2784" cy="2088"/>
              </a:xfrm>
              <a:prstGeom prst="rect">
                <a:avLst/>
              </a:prstGeom>
              <a:noFill/>
            </p:spPr>
          </p:pic>
          <p:pic>
            <p:nvPicPr>
              <p:cNvPr id="98310" name="Picture 6" descr="multi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6" y="1920"/>
                <a:ext cx="2688" cy="2016"/>
              </a:xfrm>
              <a:prstGeom prst="rect">
                <a:avLst/>
              </a:prstGeom>
              <a:noFill/>
            </p:spPr>
          </p:pic>
          <p:sp>
            <p:nvSpPr>
              <p:cNvPr id="98311" name="Oval 7"/>
              <p:cNvSpPr>
                <a:spLocks noChangeArrowheads="1"/>
              </p:cNvSpPr>
              <p:nvPr/>
            </p:nvSpPr>
            <p:spPr bwMode="auto">
              <a:xfrm>
                <a:off x="816" y="2928"/>
                <a:ext cx="576" cy="67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2" name="Line 8"/>
              <p:cNvSpPr>
                <a:spLocks noChangeShapeType="1"/>
              </p:cNvSpPr>
              <p:nvPr/>
            </p:nvSpPr>
            <p:spPr bwMode="auto">
              <a:xfrm flipV="1">
                <a:off x="1392" y="3120"/>
                <a:ext cx="1296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3" name="Text Box 9"/>
              <p:cNvSpPr txBox="1">
                <a:spLocks noChangeArrowheads="1"/>
              </p:cNvSpPr>
              <p:nvPr/>
            </p:nvSpPr>
            <p:spPr bwMode="auto">
              <a:xfrm>
                <a:off x="2497" y="3842"/>
                <a:ext cx="2142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</a:rPr>
                  <a:t>Extrapolated  time</a:t>
                </a:r>
                <a:endParaRPr lang="fr-FR" sz="1600">
                  <a:solidFill>
                    <a:srgbClr val="FF0000"/>
                  </a:solidFill>
                </a:endParaRPr>
              </a:p>
            </p:txBody>
          </p:sp>
          <p:sp>
            <p:nvSpPr>
              <p:cNvPr id="98314" name="Line 10"/>
              <p:cNvSpPr>
                <a:spLocks noChangeShapeType="1"/>
              </p:cNvSpPr>
              <p:nvPr/>
            </p:nvSpPr>
            <p:spPr bwMode="auto">
              <a:xfrm flipV="1">
                <a:off x="3744" y="3600"/>
                <a:ext cx="48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315" name="Text Box 11"/>
            <p:cNvSpPr txBox="1">
              <a:spLocks noChangeArrowheads="1"/>
            </p:cNvSpPr>
            <p:nvPr/>
          </p:nvSpPr>
          <p:spPr bwMode="auto">
            <a:xfrm>
              <a:off x="336" y="288"/>
              <a:ext cx="1190" cy="2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Multi-threshold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1143000"/>
            <a:ext cx="3397250" cy="2743729"/>
            <a:chOff x="288" y="1914"/>
            <a:chExt cx="2238" cy="1830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36" y="2304"/>
              <a:ext cx="2019" cy="1440"/>
              <a:chOff x="2832" y="1056"/>
              <a:chExt cx="2908" cy="2160"/>
            </a:xfrm>
          </p:grpSpPr>
          <p:sp>
            <p:nvSpPr>
              <p:cNvPr id="98318" name="Line 14"/>
              <p:cNvSpPr>
                <a:spLocks noChangeShapeType="1"/>
              </p:cNvSpPr>
              <p:nvPr/>
            </p:nvSpPr>
            <p:spPr bwMode="auto">
              <a:xfrm flipV="1">
                <a:off x="3120" y="1152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9" name="Line 15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0" name="Freeform 16"/>
              <p:cNvSpPr>
                <a:spLocks/>
              </p:cNvSpPr>
              <p:nvPr/>
            </p:nvSpPr>
            <p:spPr bwMode="auto">
              <a:xfrm>
                <a:off x="3120" y="1056"/>
                <a:ext cx="720" cy="1200"/>
              </a:xfrm>
              <a:custGeom>
                <a:avLst/>
                <a:gdLst/>
                <a:ahLst/>
                <a:cxnLst>
                  <a:cxn ang="0">
                    <a:pos x="0" y="1200"/>
                  </a:cxn>
                  <a:cxn ang="0">
                    <a:pos x="144" y="816"/>
                  </a:cxn>
                  <a:cxn ang="0">
                    <a:pos x="336" y="432"/>
                  </a:cxn>
                  <a:cxn ang="0">
                    <a:pos x="576" y="96"/>
                  </a:cxn>
                  <a:cxn ang="0">
                    <a:pos x="720" y="0"/>
                  </a:cxn>
                </a:cxnLst>
                <a:rect l="0" t="0" r="r" b="b"/>
                <a:pathLst>
                  <a:path w="720" h="1200">
                    <a:moveTo>
                      <a:pt x="0" y="1200"/>
                    </a:moveTo>
                    <a:cubicBezTo>
                      <a:pt x="44" y="1072"/>
                      <a:pt x="88" y="944"/>
                      <a:pt x="144" y="816"/>
                    </a:cubicBezTo>
                    <a:cubicBezTo>
                      <a:pt x="200" y="688"/>
                      <a:pt x="264" y="552"/>
                      <a:pt x="336" y="432"/>
                    </a:cubicBezTo>
                    <a:cubicBezTo>
                      <a:pt x="408" y="312"/>
                      <a:pt x="512" y="168"/>
                      <a:pt x="576" y="96"/>
                    </a:cubicBezTo>
                    <a:cubicBezTo>
                      <a:pt x="640" y="24"/>
                      <a:pt x="688" y="16"/>
                      <a:pt x="72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1" name="Freeform 17"/>
              <p:cNvSpPr>
                <a:spLocks/>
              </p:cNvSpPr>
              <p:nvPr/>
            </p:nvSpPr>
            <p:spPr bwMode="auto">
              <a:xfrm>
                <a:off x="3120" y="1920"/>
                <a:ext cx="816" cy="336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432" y="40"/>
                  </a:cxn>
                  <a:cxn ang="0">
                    <a:pos x="768" y="88"/>
                  </a:cxn>
                </a:cxnLst>
                <a:rect l="0" t="0" r="r" b="b"/>
                <a:pathLst>
                  <a:path w="768" h="328">
                    <a:moveTo>
                      <a:pt x="0" y="328"/>
                    </a:moveTo>
                    <a:cubicBezTo>
                      <a:pt x="152" y="204"/>
                      <a:pt x="304" y="80"/>
                      <a:pt x="432" y="40"/>
                    </a:cubicBezTo>
                    <a:cubicBezTo>
                      <a:pt x="560" y="0"/>
                      <a:pt x="664" y="44"/>
                      <a:pt x="768" y="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2" name="Freeform 18"/>
              <p:cNvSpPr>
                <a:spLocks/>
              </p:cNvSpPr>
              <p:nvPr/>
            </p:nvSpPr>
            <p:spPr bwMode="auto">
              <a:xfrm>
                <a:off x="3120" y="1520"/>
                <a:ext cx="768" cy="736"/>
              </a:xfrm>
              <a:custGeom>
                <a:avLst/>
                <a:gdLst/>
                <a:ahLst/>
                <a:cxnLst>
                  <a:cxn ang="0">
                    <a:pos x="0" y="736"/>
                  </a:cxn>
                  <a:cxn ang="0">
                    <a:pos x="480" y="112"/>
                  </a:cxn>
                  <a:cxn ang="0">
                    <a:pos x="768" y="64"/>
                  </a:cxn>
                </a:cxnLst>
                <a:rect l="0" t="0" r="r" b="b"/>
                <a:pathLst>
                  <a:path w="768" h="736">
                    <a:moveTo>
                      <a:pt x="0" y="736"/>
                    </a:moveTo>
                    <a:cubicBezTo>
                      <a:pt x="176" y="480"/>
                      <a:pt x="352" y="224"/>
                      <a:pt x="480" y="112"/>
                    </a:cubicBezTo>
                    <a:cubicBezTo>
                      <a:pt x="608" y="0"/>
                      <a:pt x="688" y="32"/>
                      <a:pt x="768" y="6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3" name="Line 19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1680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4" name="Line 20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5" name="Line 21"/>
              <p:cNvSpPr>
                <a:spLocks noChangeShapeType="1"/>
              </p:cNvSpPr>
              <p:nvPr/>
            </p:nvSpPr>
            <p:spPr bwMode="auto">
              <a:xfrm>
                <a:off x="2880" y="3120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6" name="Line 22"/>
              <p:cNvSpPr>
                <a:spLocks noChangeShapeType="1"/>
              </p:cNvSpPr>
              <p:nvPr/>
            </p:nvSpPr>
            <p:spPr bwMode="auto">
              <a:xfrm>
                <a:off x="3312" y="268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7" name="Line 23"/>
              <p:cNvSpPr>
                <a:spLocks noChangeShapeType="1"/>
              </p:cNvSpPr>
              <p:nvPr/>
            </p:nvSpPr>
            <p:spPr bwMode="auto">
              <a:xfrm flipV="1">
                <a:off x="3341" y="268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8" name="Line 24"/>
              <p:cNvSpPr>
                <a:spLocks noChangeShapeType="1"/>
              </p:cNvSpPr>
              <p:nvPr/>
            </p:nvSpPr>
            <p:spPr bwMode="auto">
              <a:xfrm flipV="1">
                <a:off x="3216" y="268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9" name="Line 25"/>
              <p:cNvSpPr>
                <a:spLocks noChangeShapeType="1"/>
              </p:cNvSpPr>
              <p:nvPr/>
            </p:nvSpPr>
            <p:spPr bwMode="auto">
              <a:xfrm flipV="1">
                <a:off x="3216" y="2688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0" name="Text Box 26"/>
              <p:cNvSpPr txBox="1">
                <a:spLocks noChangeArrowheads="1"/>
              </p:cNvSpPr>
              <p:nvPr/>
            </p:nvSpPr>
            <p:spPr bwMode="auto">
              <a:xfrm>
                <a:off x="3840" y="2585"/>
                <a:ext cx="1900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Leading edge errors</a:t>
                </a:r>
                <a:endParaRPr lang="fr-FR" sz="1600"/>
              </a:p>
            </p:txBody>
          </p:sp>
          <p:sp>
            <p:nvSpPr>
              <p:cNvPr id="98331" name="Line 27"/>
              <p:cNvSpPr>
                <a:spLocks noChangeShapeType="1"/>
              </p:cNvSpPr>
              <p:nvPr/>
            </p:nvSpPr>
            <p:spPr bwMode="auto">
              <a:xfrm>
                <a:off x="2976" y="2112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2" name="Line 28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3" name="Line 29"/>
              <p:cNvSpPr>
                <a:spLocks noChangeShapeType="1"/>
              </p:cNvSpPr>
              <p:nvPr/>
            </p:nvSpPr>
            <p:spPr bwMode="auto">
              <a:xfrm>
                <a:off x="3216" y="1584"/>
                <a:ext cx="0" cy="105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4" name="Line 30"/>
              <p:cNvSpPr>
                <a:spLocks noChangeShapeType="1"/>
              </p:cNvSpPr>
              <p:nvPr/>
            </p:nvSpPr>
            <p:spPr bwMode="auto">
              <a:xfrm flipV="1">
                <a:off x="3264" y="1392"/>
                <a:ext cx="1008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5" name="Line 31"/>
              <p:cNvSpPr>
                <a:spLocks noChangeShapeType="1"/>
              </p:cNvSpPr>
              <p:nvPr/>
            </p:nvSpPr>
            <p:spPr bwMode="auto">
              <a:xfrm flipV="1">
                <a:off x="3456" y="1920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6" name="Line 32"/>
              <p:cNvSpPr>
                <a:spLocks noChangeShapeType="1"/>
              </p:cNvSpPr>
              <p:nvPr/>
            </p:nvSpPr>
            <p:spPr bwMode="auto">
              <a:xfrm flipV="1">
                <a:off x="3312" y="1920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7" name="Line 33"/>
              <p:cNvSpPr>
                <a:spLocks noChangeShapeType="1"/>
              </p:cNvSpPr>
              <p:nvPr/>
            </p:nvSpPr>
            <p:spPr bwMode="auto">
              <a:xfrm flipH="1">
                <a:off x="3360" y="2736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8" name="Line 34"/>
              <p:cNvSpPr>
                <a:spLocks noChangeShapeType="1"/>
              </p:cNvSpPr>
              <p:nvPr/>
            </p:nvSpPr>
            <p:spPr bwMode="auto">
              <a:xfrm flipV="1">
                <a:off x="3600" y="105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9" name="Line 35"/>
              <p:cNvSpPr>
                <a:spLocks noChangeShapeType="1"/>
              </p:cNvSpPr>
              <p:nvPr/>
            </p:nvSpPr>
            <p:spPr bwMode="auto">
              <a:xfrm>
                <a:off x="3600" y="153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0" name="Line 36"/>
              <p:cNvSpPr>
                <a:spLocks noChangeShapeType="1"/>
              </p:cNvSpPr>
              <p:nvPr/>
            </p:nvSpPr>
            <p:spPr bwMode="auto">
              <a:xfrm flipV="1">
                <a:off x="3600" y="192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1" name="Text Box 37"/>
              <p:cNvSpPr txBox="1">
                <a:spLocks noChangeArrowheads="1"/>
              </p:cNvSpPr>
              <p:nvPr/>
            </p:nvSpPr>
            <p:spPr bwMode="auto">
              <a:xfrm>
                <a:off x="4791" y="1783"/>
                <a:ext cx="858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3399FF"/>
                    </a:solidFill>
                  </a:rPr>
                  <a:t>Leading</a:t>
                </a:r>
              </a:p>
              <a:p>
                <a:r>
                  <a:rPr lang="en-US" sz="1600">
                    <a:solidFill>
                      <a:srgbClr val="3399FF"/>
                    </a:solidFill>
                  </a:rPr>
                  <a:t>edge</a:t>
                </a:r>
                <a:endParaRPr lang="fr-FR" sz="1600">
                  <a:solidFill>
                    <a:srgbClr val="3399FF"/>
                  </a:solidFill>
                </a:endParaRPr>
              </a:p>
            </p:txBody>
          </p:sp>
          <p:sp>
            <p:nvSpPr>
              <p:cNvPr id="98342" name="Line 38"/>
              <p:cNvSpPr>
                <a:spLocks noChangeShapeType="1"/>
              </p:cNvSpPr>
              <p:nvPr/>
            </p:nvSpPr>
            <p:spPr bwMode="auto">
              <a:xfrm flipH="1">
                <a:off x="4368" y="1872"/>
                <a:ext cx="384" cy="9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343" name="Text Box 39"/>
            <p:cNvSpPr txBox="1">
              <a:spLocks noChangeArrowheads="1"/>
            </p:cNvSpPr>
            <p:nvPr/>
          </p:nvSpPr>
          <p:spPr bwMode="auto">
            <a:xfrm>
              <a:off x="1392" y="2352"/>
              <a:ext cx="113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Constant fraction</a:t>
              </a:r>
            </a:p>
          </p:txBody>
        </p:sp>
        <p:sp>
          <p:nvSpPr>
            <p:cNvPr id="98344" name="Text Box 40"/>
            <p:cNvSpPr txBox="1">
              <a:spLocks noChangeArrowheads="1"/>
            </p:cNvSpPr>
            <p:nvPr/>
          </p:nvSpPr>
          <p:spPr bwMode="auto">
            <a:xfrm>
              <a:off x="288" y="1914"/>
              <a:ext cx="1316" cy="2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 Constant-fraction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3048000" y="3657600"/>
            <a:ext cx="4226200" cy="3200400"/>
            <a:chOff x="2966" y="624"/>
            <a:chExt cx="2794" cy="2164"/>
          </a:xfrm>
        </p:grpSpPr>
        <p:pic>
          <p:nvPicPr>
            <p:cNvPr id="98346" name="Picture 42" descr="sampli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8" y="912"/>
              <a:ext cx="2592" cy="1876"/>
            </a:xfrm>
            <a:prstGeom prst="rect">
              <a:avLst/>
            </a:prstGeom>
            <a:noFill/>
          </p:spPr>
        </p:pic>
        <p:sp>
          <p:nvSpPr>
            <p:cNvPr id="98347" name="Text Box 43"/>
            <p:cNvSpPr txBox="1">
              <a:spLocks noChangeArrowheads="1"/>
            </p:cNvSpPr>
            <p:nvPr/>
          </p:nvSpPr>
          <p:spPr bwMode="auto">
            <a:xfrm>
              <a:off x="2966" y="624"/>
              <a:ext cx="2764" cy="2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Pulse sampling and Waveform analysis</a:t>
              </a:r>
            </a:p>
          </p:txBody>
        </p:sp>
      </p:grpSp>
      <p:sp>
        <p:nvSpPr>
          <p:cNvPr id="98349" name="Text Box 45"/>
          <p:cNvSpPr txBox="1">
            <a:spLocks noChangeArrowheads="1"/>
          </p:cNvSpPr>
          <p:nvPr/>
        </p:nvSpPr>
        <p:spPr bwMode="auto">
          <a:xfrm>
            <a:off x="457200" y="5867400"/>
            <a:ext cx="285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Sample, digitize,</a:t>
            </a:r>
          </a:p>
          <a:p>
            <a:r>
              <a:rPr lang="en-US" dirty="0"/>
              <a:t>Fit to the known waveform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43000" y="2971800"/>
            <a:ext cx="76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90800" y="762000"/>
            <a:ext cx="101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ANALOG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90800" y="4495800"/>
            <a:ext cx="93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DIGITAL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68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Constant  fraction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[6]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0" y="3810000"/>
            <a:ext cx="883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 smtClean="0">
                <a:latin typeface="Arial" charset="0"/>
              </a:rPr>
              <a:t>Measure pulse amplitude: threshold at a given fraction a delayed version of the pulse </a:t>
            </a:r>
            <a:endParaRPr lang="en-US" sz="1600" b="1" dirty="0">
              <a:latin typeface="Arial" charset="0"/>
            </a:endParaRPr>
          </a:p>
          <a:p>
            <a:pPr algn="l"/>
            <a:endParaRPr lang="en-US" sz="1600" b="1" dirty="0" smtClean="0">
              <a:latin typeface="Arial" charset="0"/>
            </a:endParaRPr>
          </a:p>
          <a:p>
            <a:r>
              <a:rPr lang="en-US" sz="1600" b="1" dirty="0" smtClean="0">
                <a:latin typeface="Arial" charset="0"/>
              </a:rPr>
              <a:t>3-parameter (at least !)  technique</a:t>
            </a:r>
          </a:p>
          <a:p>
            <a:pPr algn="l"/>
            <a:endParaRPr lang="en-US" sz="1600" b="1" dirty="0" smtClean="0">
              <a:latin typeface="Arial" charset="0"/>
            </a:endParaRPr>
          </a:p>
          <a:p>
            <a:pPr algn="l"/>
            <a:r>
              <a:rPr lang="en-US" sz="1600" b="1" dirty="0" smtClean="0">
                <a:latin typeface="Arial" charset="0"/>
              </a:rPr>
              <a:t>   -   Absolute Threshold</a:t>
            </a:r>
            <a:endParaRPr lang="en-US" sz="1600" b="1" dirty="0">
              <a:latin typeface="Arial" charset="0"/>
            </a:endParaRPr>
          </a:p>
          <a:p>
            <a:pPr algn="l"/>
            <a:r>
              <a:rPr lang="en-US" sz="1600" b="1" dirty="0" smtClean="0">
                <a:latin typeface="Arial" charset="0"/>
              </a:rPr>
              <a:t>   -   Fraction threshold</a:t>
            </a:r>
            <a:endParaRPr lang="en-US" sz="1600" b="1" dirty="0">
              <a:latin typeface="Arial" charset="0"/>
            </a:endParaRPr>
          </a:p>
          <a:p>
            <a:pPr algn="l"/>
            <a:r>
              <a:rPr lang="en-US" sz="1600" b="1" dirty="0" smtClean="0">
                <a:latin typeface="Arial" charset="0"/>
              </a:rPr>
              <a:t>   -   Delay</a:t>
            </a:r>
          </a:p>
          <a:p>
            <a:pPr algn="l"/>
            <a:endParaRPr lang="en-US" sz="1600" b="1" dirty="0" smtClean="0">
              <a:latin typeface="Arial" charset="0"/>
            </a:endParaRPr>
          </a:p>
          <a:p>
            <a:pPr algn="l"/>
            <a:r>
              <a:rPr lang="en-US" sz="1600" b="1" dirty="0" smtClean="0">
                <a:latin typeface="Arial" charset="0"/>
              </a:rPr>
              <a:t>Analog delay difficult to integrate (cable in most implementations)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33400" y="914400"/>
            <a:ext cx="3397250" cy="2590800"/>
            <a:chOff x="288" y="2016"/>
            <a:chExt cx="2238" cy="1728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202" y="2304"/>
              <a:ext cx="2908" cy="1440"/>
              <a:chOff x="2832" y="1056"/>
              <a:chExt cx="2908" cy="2160"/>
            </a:xfrm>
          </p:grpSpPr>
          <p:sp>
            <p:nvSpPr>
              <p:cNvPr id="8" name="Line 14"/>
              <p:cNvSpPr>
                <a:spLocks noChangeShapeType="1"/>
              </p:cNvSpPr>
              <p:nvPr/>
            </p:nvSpPr>
            <p:spPr bwMode="auto">
              <a:xfrm flipV="1">
                <a:off x="3120" y="1152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6"/>
              <p:cNvSpPr>
                <a:spLocks/>
              </p:cNvSpPr>
              <p:nvPr/>
            </p:nvSpPr>
            <p:spPr bwMode="auto">
              <a:xfrm>
                <a:off x="3120" y="1056"/>
                <a:ext cx="720" cy="1200"/>
              </a:xfrm>
              <a:custGeom>
                <a:avLst/>
                <a:gdLst/>
                <a:ahLst/>
                <a:cxnLst>
                  <a:cxn ang="0">
                    <a:pos x="0" y="1200"/>
                  </a:cxn>
                  <a:cxn ang="0">
                    <a:pos x="144" y="816"/>
                  </a:cxn>
                  <a:cxn ang="0">
                    <a:pos x="336" y="432"/>
                  </a:cxn>
                  <a:cxn ang="0">
                    <a:pos x="576" y="96"/>
                  </a:cxn>
                  <a:cxn ang="0">
                    <a:pos x="720" y="0"/>
                  </a:cxn>
                </a:cxnLst>
                <a:rect l="0" t="0" r="r" b="b"/>
                <a:pathLst>
                  <a:path w="720" h="1200">
                    <a:moveTo>
                      <a:pt x="0" y="1200"/>
                    </a:moveTo>
                    <a:cubicBezTo>
                      <a:pt x="44" y="1072"/>
                      <a:pt x="88" y="944"/>
                      <a:pt x="144" y="816"/>
                    </a:cubicBezTo>
                    <a:cubicBezTo>
                      <a:pt x="200" y="688"/>
                      <a:pt x="264" y="552"/>
                      <a:pt x="336" y="432"/>
                    </a:cubicBezTo>
                    <a:cubicBezTo>
                      <a:pt x="408" y="312"/>
                      <a:pt x="512" y="168"/>
                      <a:pt x="576" y="96"/>
                    </a:cubicBezTo>
                    <a:cubicBezTo>
                      <a:pt x="640" y="24"/>
                      <a:pt x="688" y="16"/>
                      <a:pt x="72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7"/>
              <p:cNvSpPr>
                <a:spLocks/>
              </p:cNvSpPr>
              <p:nvPr/>
            </p:nvSpPr>
            <p:spPr bwMode="auto">
              <a:xfrm>
                <a:off x="3120" y="1920"/>
                <a:ext cx="816" cy="336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432" y="40"/>
                  </a:cxn>
                  <a:cxn ang="0">
                    <a:pos x="768" y="88"/>
                  </a:cxn>
                </a:cxnLst>
                <a:rect l="0" t="0" r="r" b="b"/>
                <a:pathLst>
                  <a:path w="768" h="328">
                    <a:moveTo>
                      <a:pt x="0" y="328"/>
                    </a:moveTo>
                    <a:cubicBezTo>
                      <a:pt x="152" y="204"/>
                      <a:pt x="304" y="80"/>
                      <a:pt x="432" y="40"/>
                    </a:cubicBezTo>
                    <a:cubicBezTo>
                      <a:pt x="560" y="0"/>
                      <a:pt x="664" y="44"/>
                      <a:pt x="768" y="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3120" y="1520"/>
                <a:ext cx="768" cy="736"/>
              </a:xfrm>
              <a:custGeom>
                <a:avLst/>
                <a:gdLst/>
                <a:ahLst/>
                <a:cxnLst>
                  <a:cxn ang="0">
                    <a:pos x="0" y="736"/>
                  </a:cxn>
                  <a:cxn ang="0">
                    <a:pos x="480" y="112"/>
                  </a:cxn>
                  <a:cxn ang="0">
                    <a:pos x="768" y="64"/>
                  </a:cxn>
                </a:cxnLst>
                <a:rect l="0" t="0" r="r" b="b"/>
                <a:pathLst>
                  <a:path w="768" h="736">
                    <a:moveTo>
                      <a:pt x="0" y="736"/>
                    </a:moveTo>
                    <a:cubicBezTo>
                      <a:pt x="176" y="480"/>
                      <a:pt x="352" y="224"/>
                      <a:pt x="480" y="112"/>
                    </a:cubicBezTo>
                    <a:cubicBezTo>
                      <a:pt x="608" y="0"/>
                      <a:pt x="688" y="32"/>
                      <a:pt x="768" y="6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1680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1"/>
              <p:cNvSpPr>
                <a:spLocks noChangeShapeType="1"/>
              </p:cNvSpPr>
              <p:nvPr/>
            </p:nvSpPr>
            <p:spPr bwMode="auto">
              <a:xfrm>
                <a:off x="2880" y="3120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3312" y="268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 flipV="1">
                <a:off x="3341" y="268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 flipV="1">
                <a:off x="3216" y="268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V="1">
                <a:off x="3216" y="2688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>
                <a:off x="3840" y="2585"/>
                <a:ext cx="1900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Leading edge errors</a:t>
                </a:r>
                <a:endParaRPr lang="fr-FR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>
                <a:off x="2976" y="2112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>
                <a:off x="3216" y="1584"/>
                <a:ext cx="0" cy="105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 flipV="1">
                <a:off x="3264" y="1392"/>
                <a:ext cx="1008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 flipV="1">
                <a:off x="3456" y="1920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flipV="1">
                <a:off x="3312" y="1920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H="1">
                <a:off x="3360" y="2736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4"/>
              <p:cNvSpPr>
                <a:spLocks noChangeShapeType="1"/>
              </p:cNvSpPr>
              <p:nvPr/>
            </p:nvSpPr>
            <p:spPr bwMode="auto">
              <a:xfrm flipV="1">
                <a:off x="3600" y="105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35"/>
              <p:cNvSpPr>
                <a:spLocks noChangeShapeType="1"/>
              </p:cNvSpPr>
              <p:nvPr/>
            </p:nvSpPr>
            <p:spPr bwMode="auto">
              <a:xfrm>
                <a:off x="3600" y="153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36"/>
              <p:cNvSpPr>
                <a:spLocks noChangeShapeType="1"/>
              </p:cNvSpPr>
              <p:nvPr/>
            </p:nvSpPr>
            <p:spPr bwMode="auto">
              <a:xfrm flipV="1">
                <a:off x="3600" y="192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37"/>
              <p:cNvSpPr txBox="1">
                <a:spLocks noChangeArrowheads="1"/>
              </p:cNvSpPr>
              <p:nvPr/>
            </p:nvSpPr>
            <p:spPr bwMode="auto">
              <a:xfrm>
                <a:off x="4791" y="1783"/>
                <a:ext cx="858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3399FF"/>
                    </a:solidFill>
                  </a:rPr>
                  <a:t>Leading</a:t>
                </a:r>
              </a:p>
              <a:p>
                <a:r>
                  <a:rPr lang="en-US" sz="1600" dirty="0">
                    <a:solidFill>
                      <a:srgbClr val="3399FF"/>
                    </a:solidFill>
                  </a:rPr>
                  <a:t>edge</a:t>
                </a:r>
                <a:endParaRPr lang="fr-FR" sz="1600" dirty="0">
                  <a:solidFill>
                    <a:srgbClr val="3399FF"/>
                  </a:solidFill>
                </a:endParaRPr>
              </a:p>
            </p:txBody>
          </p:sp>
          <p:sp>
            <p:nvSpPr>
              <p:cNvPr id="32" name="Line 38"/>
              <p:cNvSpPr>
                <a:spLocks noChangeShapeType="1"/>
              </p:cNvSpPr>
              <p:nvPr/>
            </p:nvSpPr>
            <p:spPr bwMode="auto">
              <a:xfrm flipH="1">
                <a:off x="4368" y="1872"/>
                <a:ext cx="384" cy="9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1392" y="2352"/>
              <a:ext cx="113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Constant fraction</a:t>
              </a:r>
            </a:p>
          </p:txBody>
        </p:sp>
        <p:sp>
          <p:nvSpPr>
            <p:cNvPr id="7" name="Text Box 40"/>
            <p:cNvSpPr txBox="1">
              <a:spLocks noChangeArrowheads="1"/>
            </p:cNvSpPr>
            <p:nvPr/>
          </p:nvSpPr>
          <p:spPr bwMode="auto">
            <a:xfrm>
              <a:off x="288" y="2016"/>
              <a:ext cx="1316" cy="2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 Constant-fraction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Arial Unicode MS" pitchFamily="34" charset="-128"/>
                <a:cs typeface="Arial Unicode MS" pitchFamily="34" charset="-128"/>
              </a:rPr>
              <a:t>Multi-threshold </a:t>
            </a:r>
            <a:endParaRPr lang="fr-FR" sz="32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5645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latin typeface="Arial" charset="0"/>
              </a:rPr>
              <a:t>Multi-threshold: sample </a:t>
            </a:r>
            <a:r>
              <a:rPr lang="en-US" sz="1600" b="1" dirty="0" smtClean="0">
                <a:latin typeface="Arial" charset="0"/>
              </a:rPr>
              <a:t>several </a:t>
            </a:r>
            <a:r>
              <a:rPr lang="en-US" sz="1600" b="1" dirty="0">
                <a:latin typeface="Arial" charset="0"/>
              </a:rPr>
              <a:t>times over </a:t>
            </a:r>
            <a:r>
              <a:rPr lang="en-US" sz="1600" b="1" dirty="0" smtClean="0">
                <a:latin typeface="Arial" charset="0"/>
              </a:rPr>
              <a:t>thresholds</a:t>
            </a:r>
          </a:p>
          <a:p>
            <a:pPr algn="l"/>
            <a:endParaRPr lang="en-US" sz="1600" b="1" dirty="0" smtClean="0">
              <a:latin typeface="Arial" charset="0"/>
            </a:endParaRPr>
          </a:p>
          <a:p>
            <a:pPr algn="l"/>
            <a:r>
              <a:rPr lang="en-US" sz="1600" b="1" dirty="0" smtClean="0">
                <a:latin typeface="Arial" charset="0"/>
              </a:rPr>
              <a:t>Best results:</a:t>
            </a:r>
            <a:endParaRPr lang="en-US" sz="1600" b="1" dirty="0">
              <a:latin typeface="Arial" charset="0"/>
            </a:endParaRPr>
          </a:p>
          <a:p>
            <a:pPr algn="l"/>
            <a:endParaRPr lang="en-US" sz="1600" b="1" dirty="0">
              <a:latin typeface="Arial" charset="0"/>
            </a:endParaRPr>
          </a:p>
          <a:p>
            <a:pPr algn="l"/>
            <a:r>
              <a:rPr lang="en-US" sz="1600" b="1" dirty="0">
                <a:latin typeface="Arial" charset="0"/>
              </a:rPr>
              <a:t>-   Number of thresholds     4-8</a:t>
            </a:r>
          </a:p>
          <a:p>
            <a:pPr algn="l"/>
            <a:r>
              <a:rPr lang="en-US" sz="1600" b="1" dirty="0">
                <a:latin typeface="Arial" charset="0"/>
              </a:rPr>
              <a:t>-   Thresholds values          equally spaced</a:t>
            </a:r>
          </a:p>
          <a:p>
            <a:pPr algn="l"/>
            <a:r>
              <a:rPr lang="en-US" sz="1600" b="1" dirty="0">
                <a:latin typeface="Arial" charset="0"/>
              </a:rPr>
              <a:t>-   Order of the fit:               2d order optimum</a:t>
            </a:r>
            <a:endParaRPr lang="fr-FR" sz="1600" b="1" dirty="0">
              <a:latin typeface="Arial" charset="0"/>
            </a:endParaRPr>
          </a:p>
        </p:txBody>
      </p:sp>
      <p:pic>
        <p:nvPicPr>
          <p:cNvPr id="272388" name="Picture 4" descr="mul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971800"/>
            <a:ext cx="4419600" cy="3314700"/>
          </a:xfrm>
          <a:prstGeom prst="rect">
            <a:avLst/>
          </a:prstGeom>
          <a:noFill/>
        </p:spPr>
      </p:pic>
      <p:pic>
        <p:nvPicPr>
          <p:cNvPr id="272389" name="Picture 5" descr="multi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4267200" cy="3200400"/>
          </a:xfrm>
          <a:prstGeom prst="rect">
            <a:avLst/>
          </a:prstGeom>
          <a:noFill/>
        </p:spPr>
      </p:pic>
      <p:sp>
        <p:nvSpPr>
          <p:cNvPr id="272390" name="Oval 6"/>
          <p:cNvSpPr>
            <a:spLocks noChangeArrowheads="1"/>
          </p:cNvSpPr>
          <p:nvPr/>
        </p:nvSpPr>
        <p:spPr bwMode="auto">
          <a:xfrm>
            <a:off x="1295400" y="4648200"/>
            <a:ext cx="914400" cy="1066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2391" name="Line 7"/>
          <p:cNvSpPr>
            <a:spLocks noChangeShapeType="1"/>
          </p:cNvSpPr>
          <p:nvPr/>
        </p:nvSpPr>
        <p:spPr bwMode="auto">
          <a:xfrm flipV="1">
            <a:off x="2209800" y="4953000"/>
            <a:ext cx="2057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3962400" y="6096000"/>
            <a:ext cx="1947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FF0000"/>
                </a:solidFill>
                <a:latin typeface="Arial" charset="0"/>
              </a:rPr>
              <a:t>Extrapolated  time</a:t>
            </a:r>
            <a:endParaRPr lang="fr-FR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 flipV="1">
            <a:off x="5943600" y="5715000"/>
            <a:ext cx="762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Arial Unicode MS" pitchFamily="34" charset="-128"/>
                <a:cs typeface="Times New Roman" pitchFamily="18" charset="0"/>
              </a:rPr>
              <a:t>Digital Waveform Analysis</a:t>
            </a:r>
            <a:endParaRPr lang="fr-FR" sz="3200" dirty="0" smtClean="0"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148" name="Picture 4" descr="onepu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1363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84963" y="587375"/>
            <a:ext cx="2133600" cy="1766888"/>
            <a:chOff x="1536" y="1056"/>
            <a:chExt cx="1344" cy="2208"/>
          </a:xfrm>
        </p:grpSpPr>
        <p:sp>
          <p:nvSpPr>
            <p:cNvPr id="6163" name="Rectangle 6"/>
            <p:cNvSpPr>
              <a:spLocks noChangeArrowheads="1"/>
            </p:cNvSpPr>
            <p:nvPr/>
          </p:nvSpPr>
          <p:spPr bwMode="auto">
            <a:xfrm>
              <a:off x="1728" y="2880"/>
              <a:ext cx="96" cy="38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Rectangle 7"/>
            <p:cNvSpPr>
              <a:spLocks noChangeArrowheads="1"/>
            </p:cNvSpPr>
            <p:nvPr/>
          </p:nvSpPr>
          <p:spPr bwMode="auto">
            <a:xfrm>
              <a:off x="1824" y="1680"/>
              <a:ext cx="96" cy="158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8"/>
            <p:cNvSpPr>
              <a:spLocks noChangeArrowheads="1"/>
            </p:cNvSpPr>
            <p:nvPr/>
          </p:nvSpPr>
          <p:spPr bwMode="auto">
            <a:xfrm>
              <a:off x="1920" y="1056"/>
              <a:ext cx="96" cy="220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9"/>
            <p:cNvSpPr>
              <a:spLocks noChangeArrowheads="1"/>
            </p:cNvSpPr>
            <p:nvPr/>
          </p:nvSpPr>
          <p:spPr bwMode="auto">
            <a:xfrm>
              <a:off x="2016" y="2208"/>
              <a:ext cx="96" cy="105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10"/>
            <p:cNvSpPr>
              <a:spLocks noChangeArrowheads="1"/>
            </p:cNvSpPr>
            <p:nvPr/>
          </p:nvSpPr>
          <p:spPr bwMode="auto">
            <a:xfrm>
              <a:off x="2112" y="2784"/>
              <a:ext cx="96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11"/>
            <p:cNvSpPr>
              <a:spLocks noChangeArrowheads="1"/>
            </p:cNvSpPr>
            <p:nvPr/>
          </p:nvSpPr>
          <p:spPr bwMode="auto">
            <a:xfrm>
              <a:off x="2208" y="2928"/>
              <a:ext cx="96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Rectangle 12"/>
            <p:cNvSpPr>
              <a:spLocks noChangeArrowheads="1"/>
            </p:cNvSpPr>
            <p:nvPr/>
          </p:nvSpPr>
          <p:spPr bwMode="auto">
            <a:xfrm>
              <a:off x="2304" y="2976"/>
              <a:ext cx="96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13"/>
            <p:cNvSpPr>
              <a:spLocks noChangeArrowheads="1"/>
            </p:cNvSpPr>
            <p:nvPr/>
          </p:nvSpPr>
          <p:spPr bwMode="auto">
            <a:xfrm>
              <a:off x="2400" y="2976"/>
              <a:ext cx="96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Rectangle 14"/>
            <p:cNvSpPr>
              <a:spLocks noChangeArrowheads="1"/>
            </p:cNvSpPr>
            <p:nvPr/>
          </p:nvSpPr>
          <p:spPr bwMode="auto">
            <a:xfrm>
              <a:off x="2496" y="3072"/>
              <a:ext cx="96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Rectangle 15"/>
            <p:cNvSpPr>
              <a:spLocks noChangeArrowheads="1"/>
            </p:cNvSpPr>
            <p:nvPr/>
          </p:nvSpPr>
          <p:spPr bwMode="auto">
            <a:xfrm>
              <a:off x="2592" y="3120"/>
              <a:ext cx="96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Rectangle 16"/>
            <p:cNvSpPr>
              <a:spLocks noChangeArrowheads="1"/>
            </p:cNvSpPr>
            <p:nvPr/>
          </p:nvSpPr>
          <p:spPr bwMode="auto">
            <a:xfrm>
              <a:off x="1632" y="3120"/>
              <a:ext cx="96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17"/>
            <p:cNvSpPr>
              <a:spLocks noChangeArrowheads="1"/>
            </p:cNvSpPr>
            <p:nvPr/>
          </p:nvSpPr>
          <p:spPr bwMode="auto">
            <a:xfrm>
              <a:off x="1536" y="3216"/>
              <a:ext cx="96" cy="4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Rectangle 18"/>
            <p:cNvSpPr>
              <a:spLocks noChangeArrowheads="1"/>
            </p:cNvSpPr>
            <p:nvPr/>
          </p:nvSpPr>
          <p:spPr bwMode="auto">
            <a:xfrm>
              <a:off x="2688" y="3168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19"/>
            <p:cNvSpPr>
              <a:spLocks noChangeArrowheads="1"/>
            </p:cNvSpPr>
            <p:nvPr/>
          </p:nvSpPr>
          <p:spPr bwMode="auto">
            <a:xfrm>
              <a:off x="2784" y="3120"/>
              <a:ext cx="96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0" name="Rectangle 21"/>
          <p:cNvSpPr>
            <a:spLocks noChangeArrowheads="1"/>
          </p:cNvSpPr>
          <p:nvPr/>
        </p:nvSpPr>
        <p:spPr bwMode="auto">
          <a:xfrm>
            <a:off x="1524000" y="4343400"/>
            <a:ext cx="1524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22"/>
          <p:cNvSpPr>
            <a:spLocks noChangeArrowheads="1"/>
          </p:cNvSpPr>
          <p:nvPr/>
        </p:nvSpPr>
        <p:spPr bwMode="auto">
          <a:xfrm>
            <a:off x="1676400" y="2895600"/>
            <a:ext cx="152400" cy="2286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6152" name="Rectangle 23"/>
          <p:cNvSpPr>
            <a:spLocks noChangeArrowheads="1"/>
          </p:cNvSpPr>
          <p:nvPr/>
        </p:nvSpPr>
        <p:spPr bwMode="auto">
          <a:xfrm>
            <a:off x="1828800" y="1676400"/>
            <a:ext cx="152400" cy="3505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24"/>
          <p:cNvSpPr>
            <a:spLocks noChangeShapeType="1"/>
          </p:cNvSpPr>
          <p:nvPr/>
        </p:nvSpPr>
        <p:spPr bwMode="auto">
          <a:xfrm>
            <a:off x="7491413" y="51181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4" name="Text Box 26"/>
          <p:cNvSpPr txBox="1">
            <a:spLocks noChangeArrowheads="1"/>
          </p:cNvSpPr>
          <p:nvPr/>
        </p:nvSpPr>
        <p:spPr bwMode="auto">
          <a:xfrm>
            <a:off x="6761163" y="5580063"/>
            <a:ext cx="1597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Psec Timing</a:t>
            </a:r>
          </a:p>
          <a:p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Charge</a:t>
            </a:r>
          </a:p>
        </p:txBody>
      </p:sp>
      <p:sp>
        <p:nvSpPr>
          <p:cNvPr id="6155" name="Text Box 29"/>
          <p:cNvSpPr txBox="1">
            <a:spLocks noChangeArrowheads="1"/>
          </p:cNvSpPr>
          <p:nvPr/>
        </p:nvSpPr>
        <p:spPr bwMode="auto">
          <a:xfrm>
            <a:off x="2266950" y="2814638"/>
            <a:ext cx="2035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Fit to waveform </a:t>
            </a:r>
          </a:p>
          <a:p>
            <a:r>
              <a:rPr lang="en-US" sz="1600" b="1"/>
              <a:t>and derivative </a:t>
            </a:r>
          </a:p>
          <a:p>
            <a:r>
              <a:rPr lang="en-US" sz="1600" b="1"/>
              <a:t>templates</a:t>
            </a:r>
          </a:p>
        </p:txBody>
      </p:sp>
      <p:pic>
        <p:nvPicPr>
          <p:cNvPr id="6156" name="Picture 32" descr="te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9075" y="3044825"/>
            <a:ext cx="215265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Line 33"/>
          <p:cNvSpPr>
            <a:spLocks noChangeShapeType="1"/>
          </p:cNvSpPr>
          <p:nvPr/>
        </p:nvSpPr>
        <p:spPr bwMode="auto">
          <a:xfrm>
            <a:off x="7413625" y="2506663"/>
            <a:ext cx="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158" name="Picture 34" descr="temp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838200"/>
            <a:ext cx="197167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35" descr="deriv_templ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914400"/>
            <a:ext cx="253365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Line 20"/>
          <p:cNvSpPr>
            <a:spLocks noChangeShapeType="1"/>
          </p:cNvSpPr>
          <p:nvPr/>
        </p:nvSpPr>
        <p:spPr bwMode="auto">
          <a:xfrm flipV="1">
            <a:off x="6223000" y="1778000"/>
            <a:ext cx="768350" cy="460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36"/>
          <p:cNvSpPr>
            <a:spLocks noChangeShapeType="1"/>
          </p:cNvSpPr>
          <p:nvPr/>
        </p:nvSpPr>
        <p:spPr bwMode="auto">
          <a:xfrm flipH="1">
            <a:off x="2613025" y="2852738"/>
            <a:ext cx="2573338" cy="142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685800"/>
          </a:xfrm>
        </p:spPr>
        <p:txBody>
          <a:bodyPr/>
          <a:lstStyle/>
          <a:p>
            <a:r>
              <a:rPr lang="en-US" sz="3200" dirty="0"/>
              <a:t>Methods compared (simulation</a:t>
            </a:r>
            <a:r>
              <a:rPr lang="en-US" sz="3200" dirty="0" smtClean="0"/>
              <a:t>)</a:t>
            </a:r>
            <a:r>
              <a:rPr lang="en-US" sz="2800" dirty="0" smtClean="0"/>
              <a:t> </a:t>
            </a:r>
            <a:r>
              <a:rPr lang="en-US" sz="2400" dirty="0" smtClean="0"/>
              <a:t>[11]</a:t>
            </a:r>
            <a:endParaRPr 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715000"/>
            <a:ext cx="6477000" cy="1143000"/>
          </a:xfrm>
        </p:spPr>
        <p:txBody>
          <a:bodyPr/>
          <a:lstStyle/>
          <a:p>
            <a:r>
              <a:rPr lang="en-US" sz="1600" b="1" dirty="0"/>
              <a:t>Time resolution  </a:t>
            </a:r>
            <a:r>
              <a:rPr lang="en-US" sz="1600" b="1" dirty="0" err="1"/>
              <a:t>vs</a:t>
            </a:r>
            <a:r>
              <a:rPr lang="en-US" sz="1600" b="1" dirty="0"/>
              <a:t>  Number of photo-electrons</a:t>
            </a:r>
          </a:p>
        </p:txBody>
      </p:sp>
      <p:pic>
        <p:nvPicPr>
          <p:cNvPr id="11268" name="Picture 4" descr="figure_5a_new_metho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267200" cy="3524250"/>
          </a:xfrm>
          <a:prstGeom prst="rect">
            <a:avLst/>
          </a:prstGeom>
          <a:noFill/>
        </p:spPr>
      </p:pic>
      <p:pic>
        <p:nvPicPr>
          <p:cNvPr id="11271" name="Picture 7" descr="figure_5b_new_methods_z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57300"/>
            <a:ext cx="4724400" cy="3543300"/>
          </a:xfrm>
          <a:prstGeom prst="rect">
            <a:avLst/>
          </a:prstGeom>
          <a:noFill/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114800" y="51054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zoom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733800" y="50292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nl_signal_four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209800"/>
            <a:ext cx="4495800" cy="337185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Picosecond</a:t>
            </a:r>
            <a:r>
              <a:rPr lang="en-US" sz="3200" dirty="0" smtClean="0"/>
              <a:t> Digital Electronics for </a:t>
            </a:r>
            <a:br>
              <a:rPr lang="en-US" sz="3200" dirty="0" smtClean="0"/>
            </a:br>
            <a:r>
              <a:rPr lang="en-US" sz="3200" dirty="0" smtClean="0"/>
              <a:t>Micro-Channel Plate Detectors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066800"/>
            <a:ext cx="8382000" cy="54864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80000"/>
              </a:lnSpc>
            </a:pPr>
            <a:endParaRPr lang="en-US" sz="1400" i="1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600" b="1" i="1" dirty="0" smtClean="0">
                <a:solidFill>
                  <a:schemeClr val="tx1"/>
                </a:solidFill>
              </a:rPr>
              <a:t>   </a:t>
            </a:r>
            <a:r>
              <a:rPr lang="en-US" sz="1800" b="1" i="1" dirty="0" smtClean="0">
                <a:solidFill>
                  <a:schemeClr val="tx1"/>
                </a:solidFill>
              </a:rPr>
              <a:t>Store the </a:t>
            </a:r>
            <a:r>
              <a:rPr lang="en-US" sz="1800" b="1" i="1" dirty="0" smtClean="0">
                <a:solidFill>
                  <a:srgbClr val="FF0000"/>
                </a:solidFill>
              </a:rPr>
              <a:t>full detector information </a:t>
            </a:r>
            <a:r>
              <a:rPr lang="en-US" sz="1800" b="1" i="1" dirty="0" smtClean="0">
                <a:solidFill>
                  <a:schemeClr val="tx1"/>
                </a:solidFill>
              </a:rPr>
              <a:t>as with a digital oscilloscope:</a:t>
            </a: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-    </a:t>
            </a:r>
            <a:r>
              <a:rPr lang="en-US" sz="1800" dirty="0" smtClean="0">
                <a:solidFill>
                  <a:schemeClr val="tx1"/>
                </a:solidFill>
              </a:rPr>
              <a:t>Q</a:t>
            </a:r>
            <a:r>
              <a:rPr lang="en-US" sz="1800" dirty="0" smtClean="0">
                <a:solidFill>
                  <a:schemeClr val="tx1"/>
                </a:solidFill>
              </a:rPr>
              <a:t>uantization </a:t>
            </a:r>
            <a:r>
              <a:rPr lang="en-US" sz="1800" dirty="0" smtClean="0">
                <a:solidFill>
                  <a:schemeClr val="tx1"/>
                </a:solidFill>
              </a:rPr>
              <a:t>noise  (LSB/√12</a:t>
            </a:r>
            <a:r>
              <a:rPr lang="en-US" sz="1800" dirty="0" smtClean="0">
                <a:solidFill>
                  <a:schemeClr val="tx1"/>
                </a:solidFill>
              </a:rPr>
              <a:t>) &lt;&lt; </a:t>
            </a:r>
            <a:r>
              <a:rPr lang="en-US" sz="1800" dirty="0" smtClean="0">
                <a:solidFill>
                  <a:schemeClr val="tx1"/>
                </a:solidFill>
              </a:rPr>
              <a:t> Detector </a:t>
            </a:r>
            <a:r>
              <a:rPr lang="en-US" sz="1800" dirty="0" smtClean="0">
                <a:solidFill>
                  <a:schemeClr val="tx1"/>
                </a:solidFill>
              </a:rPr>
              <a:t>+ electronics noise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    Sampling frequency &gt; 2 x full Analog Bandwidth (Shannon-</a:t>
            </a:r>
            <a:r>
              <a:rPr lang="en-US" sz="1800" dirty="0" err="1" smtClean="0">
                <a:solidFill>
                  <a:schemeClr val="tx1"/>
                </a:solidFill>
              </a:rPr>
              <a:t>Nyquist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Ideal approach: </a:t>
            </a: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Digitize on the fly,  if  the two above conditions can be fulfilled.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If not, loss of precision due to A/D conversion and/or loss of timing information</a:t>
            </a:r>
          </a:p>
          <a:p>
            <a:pPr algn="l" eaLnBrk="1" hangingPunct="1">
              <a:lnSpc>
                <a:spcPct val="80000"/>
              </a:lnSpc>
            </a:pPr>
            <a:endParaRPr lang="en-US" sz="21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z="33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924300" y="4610100"/>
            <a:ext cx="38179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62400" y="40386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GHz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200400"/>
            <a:ext cx="226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Fourier spectrum  of a</a:t>
            </a:r>
          </a:p>
          <a:p>
            <a:r>
              <a:rPr lang="en-US" dirty="0" smtClean="0"/>
              <a:t> 2”x 2” MCP signal</a:t>
            </a:r>
            <a:endParaRPr lang="en-US" dirty="0"/>
          </a:p>
        </p:txBody>
      </p:sp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5486400" y="3505200"/>
          <a:ext cx="914400" cy="388848"/>
        </p:xfrm>
        <a:graphic>
          <a:graphicData uri="http://schemas.openxmlformats.org/presentationml/2006/ole">
            <p:oleObj spid="_x0000_s73729" name="Equation" r:id="rId4" imgW="927000" imgH="39348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>
            <a:off x="5448300" y="4457700"/>
            <a:ext cx="838200" cy="1588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43200" y="4495800"/>
            <a:ext cx="1219200" cy="381000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1676400" y="4179608"/>
          <a:ext cx="990600" cy="421252"/>
        </p:xfrm>
        <a:graphic>
          <a:graphicData uri="http://schemas.openxmlformats.org/presentationml/2006/ole">
            <p:oleObj spid="_x0000_s73730" name="Equation" r:id="rId5" imgW="927000" imgH="39348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029200" y="3200400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Noise as small as possible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3000" y="4648200"/>
            <a:ext cx="179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Slope as steep as possible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8600881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Micro-Channel Plates                                   </a:t>
            </a:r>
            <a:r>
              <a:rPr lang="en-US" sz="2000" dirty="0" smtClean="0"/>
              <a:t>The fastest devices to date 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  </a:t>
            </a:r>
            <a:r>
              <a:rPr lang="en-US" sz="2000" b="1" i="1" dirty="0" smtClean="0">
                <a:solidFill>
                  <a:srgbClr val="0070C0"/>
                </a:solidFill>
              </a:rPr>
              <a:t>timing in the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pico</a:t>
            </a:r>
            <a:r>
              <a:rPr lang="en-US" sz="2000" b="1" i="1" dirty="0" smtClean="0">
                <a:solidFill>
                  <a:srgbClr val="0070C0"/>
                </a:solidFill>
              </a:rPr>
              <a:t>-second range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Fast Timing:  Deep </a:t>
            </a:r>
            <a:r>
              <a:rPr lang="en-US" sz="2000" b="1" i="1" dirty="0" smtClean="0">
                <a:solidFill>
                  <a:srgbClr val="FF0000"/>
                </a:solidFill>
              </a:rPr>
              <a:t>sub-micron CMOS technologies     </a:t>
            </a:r>
            <a:r>
              <a:rPr lang="en-US" sz="2000" dirty="0" smtClean="0"/>
              <a:t>Pulse </a:t>
            </a:r>
            <a:r>
              <a:rPr lang="en-US" sz="2000" dirty="0" smtClean="0"/>
              <a:t>sampling at 1-10 GHz 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  </a:t>
            </a:r>
            <a:r>
              <a:rPr lang="en-US" sz="2000" b="1" i="1" dirty="0" smtClean="0">
                <a:solidFill>
                  <a:srgbClr val="0070C0"/>
                </a:solidFill>
              </a:rPr>
              <a:t>large front-end at affordable power, room and cost</a:t>
            </a:r>
          </a:p>
          <a:p>
            <a:endParaRPr lang="en-US" sz="2000" dirty="0" smtClean="0"/>
          </a:p>
          <a:p>
            <a:r>
              <a:rPr lang="en-US" sz="2000" dirty="0" smtClean="0"/>
              <a:t>-   Micro-channel Plate signals</a:t>
            </a:r>
          </a:p>
          <a:p>
            <a:pPr>
              <a:buFontTx/>
              <a:buChar char="-"/>
            </a:pPr>
            <a:r>
              <a:rPr lang="en-US" sz="2000" dirty="0" smtClean="0"/>
              <a:t>   Associated signal processing for </a:t>
            </a:r>
            <a:r>
              <a:rPr lang="en-US" sz="2000" dirty="0" err="1" smtClean="0"/>
              <a:t>pico</a:t>
            </a:r>
            <a:r>
              <a:rPr lang="en-US" sz="2000" dirty="0" smtClean="0"/>
              <a:t>-second timing</a:t>
            </a:r>
          </a:p>
          <a:p>
            <a:pPr>
              <a:buFontTx/>
              <a:buChar char="-"/>
            </a:pPr>
            <a:r>
              <a:rPr lang="en-US" sz="2000" dirty="0" smtClean="0"/>
              <a:t>   A 130nm CMOS sampling-digitizing ASIC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Picosecond</a:t>
            </a:r>
            <a:r>
              <a:rPr lang="en-US" sz="3200" dirty="0" smtClean="0"/>
              <a:t> Digital Electronics for </a:t>
            </a:r>
            <a:br>
              <a:rPr lang="en-US" sz="3200" dirty="0" smtClean="0"/>
            </a:br>
            <a:r>
              <a:rPr lang="en-US" sz="3200" dirty="0" smtClean="0"/>
              <a:t>Micro-Channel Plate Detectors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9144000" cy="48768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endParaRPr lang="en-US" sz="21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A/D state of the art:</a:t>
            </a:r>
          </a:p>
          <a:p>
            <a:pPr algn="l" eaLnBrk="1" hangingPunct="1">
              <a:lnSpc>
                <a:spcPct val="80000"/>
              </a:lnSpc>
            </a:pPr>
            <a:endParaRPr lang="en-US" sz="21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          8-bit  1GS/s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        10-bit  300 MS/s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        16-bit  160 MS/s</a:t>
            </a:r>
          </a:p>
          <a:p>
            <a:pPr algn="l" eaLnBrk="1" hangingPunct="1">
              <a:lnSpc>
                <a:spcPct val="80000"/>
              </a:lnSpc>
            </a:pPr>
            <a:endParaRPr lang="en-US" sz="21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100" b="1" i="1" dirty="0" smtClean="0">
                <a:solidFill>
                  <a:schemeClr val="tx1"/>
                </a:solidFill>
              </a:rPr>
              <a:t>Need at least 5 GS/s sampling rate,   10-12bit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100" b="1" i="1" dirty="0" smtClean="0">
                <a:solidFill>
                  <a:schemeClr val="tx1"/>
                </a:solidFill>
              </a:rPr>
              <a:t>There is no !</a:t>
            </a:r>
          </a:p>
          <a:p>
            <a:pPr algn="l">
              <a:lnSpc>
                <a:spcPct val="80000"/>
              </a:lnSpc>
            </a:pPr>
            <a:endParaRPr lang="en-US" sz="2100" b="1" i="1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endParaRPr lang="en-US" sz="2100" b="1" i="1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100" b="1" i="1" dirty="0" smtClean="0">
                <a:solidFill>
                  <a:srgbClr val="FF0000"/>
                </a:solidFill>
              </a:rPr>
              <a:t>Fast  analog storage </a:t>
            </a:r>
          </a:p>
          <a:p>
            <a:pPr algn="l">
              <a:lnSpc>
                <a:spcPct val="8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and slower digitization,   if rate allows, or dead-time acceptable</a:t>
            </a:r>
          </a:p>
          <a:p>
            <a:pPr algn="l" eaLnBrk="1" hangingPunct="1">
              <a:lnSpc>
                <a:spcPct val="80000"/>
              </a:lnSpc>
            </a:pPr>
            <a:endParaRPr lang="en-US" sz="21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Apply  the  best timing algorithm suited to the detector,  get the charge for free … !</a:t>
            </a:r>
          </a:p>
          <a:p>
            <a:pPr algn="l" eaLnBrk="1" hangingPunct="1">
              <a:lnSpc>
                <a:spcPct val="80000"/>
              </a:lnSpc>
            </a:pPr>
            <a:endParaRPr lang="en-US" sz="33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graphicFrame>
        <p:nvGraphicFramePr>
          <p:cNvPr id="72710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562600" y="1219200"/>
          <a:ext cx="2820987" cy="2344738"/>
        </p:xfrm>
        <a:graphic>
          <a:graphicData uri="http://schemas.openxmlformats.org/presentationml/2006/ole">
            <p:oleObj spid="_x0000_s72710" name="Video Clip" r:id="rId3" imgW="6028571" imgH="5009524" progId="AVIFile">
              <p:embed/>
            </p:oleObj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6478587" y="1447800"/>
          <a:ext cx="1433513" cy="609600"/>
        </p:xfrm>
        <a:graphic>
          <a:graphicData uri="http://schemas.openxmlformats.org/presentationml/2006/ole">
            <p:oleObj spid="_x0000_s72711" name="Equation" r:id="rId4" imgW="9270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Fast analog storage </a:t>
            </a:r>
            <a:r>
              <a:rPr lang="en-US" sz="2400" dirty="0" smtClean="0"/>
              <a:t>[7-9]</a:t>
            </a: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pic>
        <p:nvPicPr>
          <p:cNvPr id="10" name="Picture 9" descr="analog_memor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914400"/>
            <a:ext cx="6191250" cy="2600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3352800"/>
            <a:ext cx="64651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Example: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         Analog</a:t>
            </a:r>
            <a:r>
              <a:rPr lang="en-US" dirty="0" smtClean="0"/>
              <a:t>			</a:t>
            </a:r>
            <a:r>
              <a:rPr lang="en-US" dirty="0" smtClean="0">
                <a:solidFill>
                  <a:srgbClr val="FF0000"/>
                </a:solidFill>
              </a:rPr>
              <a:t>ADC</a:t>
            </a:r>
          </a:p>
          <a:p>
            <a:r>
              <a:rPr lang="en-US" dirty="0" smtClean="0"/>
              <a:t>  5 GS/s analog storage,    	8-ch 12-bit 80 MS/s  (AD9222-80)</a:t>
            </a:r>
          </a:p>
          <a:p>
            <a:r>
              <a:rPr lang="en-US" dirty="0" smtClean="0"/>
              <a:t>		           	Ok up to 2% occupancy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 Internal Analog buffer	or</a:t>
            </a:r>
          </a:p>
          <a:p>
            <a:r>
              <a:rPr lang="en-US" dirty="0" smtClean="0"/>
              <a:t>- Use other channels on-chip with a fast input multiplexer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Sampled Micro-Channel Plate signals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0" y="917912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    Assume:    a typical noise at </a:t>
            </a:r>
            <a:r>
              <a:rPr lang="en-US" dirty="0"/>
              <a:t>1mV (</a:t>
            </a:r>
            <a:r>
              <a:rPr lang="en-US" dirty="0" err="1"/>
              <a:t>detector+system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	     LSB </a:t>
            </a:r>
            <a:r>
              <a:rPr lang="en-US" dirty="0"/>
              <a:t>set to 1mV for a 1V dynamic </a:t>
            </a:r>
            <a:r>
              <a:rPr lang="en-US" dirty="0" smtClean="0"/>
              <a:t>range (quantization noise 300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V), </a:t>
            </a:r>
          </a:p>
          <a:p>
            <a:r>
              <a:rPr lang="en-US" dirty="0" smtClean="0"/>
              <a:t>	     50-200ps rise-time</a:t>
            </a:r>
          </a:p>
          <a:p>
            <a:endParaRPr lang="en-US" dirty="0" smtClean="0"/>
          </a:p>
          <a:p>
            <a:r>
              <a:rPr lang="en-US" dirty="0" smtClean="0"/>
              <a:t>		Fast timing:	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10 bit, 2.5-10 GHz full analog bandwidth    &gt; 5-20 GS/s sampling rate 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</a:t>
            </a:r>
            <a:r>
              <a:rPr lang="en-US" sz="2000" b="1" i="1" dirty="0" smtClean="0">
                <a:solidFill>
                  <a:srgbClr val="FF0000"/>
                </a:solidFill>
              </a:rPr>
              <a:t>Readout electronics</a:t>
            </a:r>
          </a:p>
          <a:p>
            <a:endParaRPr lang="en-US" dirty="0" smtClean="0"/>
          </a:p>
          <a:p>
            <a:r>
              <a:rPr lang="en-US" dirty="0" smtClean="0"/>
              <a:t>Deep sub-micron CMOS  ASICs:          	          faster: larger analog bandwidth, sampling rate</a:t>
            </a:r>
          </a:p>
          <a:p>
            <a:endParaRPr lang="en-US" dirty="0" smtClean="0"/>
          </a:p>
          <a:p>
            <a:r>
              <a:rPr lang="en-US" dirty="0" smtClean="0"/>
              <a:t>				          improved radiation hardness</a:t>
            </a:r>
          </a:p>
          <a:p>
            <a:endParaRPr lang="en-US" dirty="0" smtClean="0"/>
          </a:p>
          <a:p>
            <a:r>
              <a:rPr lang="en-US" dirty="0" smtClean="0"/>
              <a:t>				          cheap, 1-10$/</a:t>
            </a:r>
            <a:r>
              <a:rPr lang="en-US" dirty="0" err="1" smtClean="0"/>
              <a:t>ch</a:t>
            </a:r>
            <a:endParaRPr lang="en-US" dirty="0" smtClean="0"/>
          </a:p>
          <a:p>
            <a:r>
              <a:rPr lang="en-US" dirty="0" smtClean="0"/>
              <a:t>                                                               </a:t>
            </a:r>
          </a:p>
          <a:p>
            <a:r>
              <a:rPr lang="en-US" dirty="0" smtClean="0"/>
              <a:t>				          less dynamic range</a:t>
            </a:r>
          </a:p>
          <a:p>
            <a:r>
              <a:rPr lang="en-US" dirty="0" smtClean="0"/>
              <a:t>				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0400" y="2209800"/>
            <a:ext cx="609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miley Face 8"/>
          <p:cNvSpPr/>
          <p:nvPr/>
        </p:nvSpPr>
        <p:spPr>
          <a:xfrm>
            <a:off x="3733800" y="4038600"/>
            <a:ext cx="304800" cy="304800"/>
          </a:xfrm>
          <a:prstGeom prst="smileyFac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3733800" y="4572000"/>
            <a:ext cx="304800" cy="304800"/>
          </a:xfrm>
          <a:prstGeom prst="smileyFac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3733800" y="5105400"/>
            <a:ext cx="304800" cy="304800"/>
          </a:xfrm>
          <a:prstGeom prst="smileyFac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3733800" y="5715000"/>
            <a:ext cx="304800" cy="3048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2819400"/>
            <a:ext cx="6629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76600" y="1981200"/>
            <a:ext cx="42672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3000" y="2590800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Applications of Pico-second Timing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Micro-Channel Plate devices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Pico-second electronics and Waveform analysis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  Sampling Electronics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Pico-second timing SCA in 130nm CMOS technology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Perspective</a:t>
            </a:r>
          </a:p>
          <a:p>
            <a:endParaRPr lang="en-US" dirty="0"/>
          </a:p>
        </p:txBody>
      </p:sp>
      <p:pic>
        <p:nvPicPr>
          <p:cNvPr id="8" name="Picture 2" descr="C:\Hervé\Stage Chicago\Travail\Images\En-tête Hawai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Fast Sampling Electronics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2590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Integration in custom ASIC for large scale detectors ~ 10</a:t>
            </a:r>
            <a:r>
              <a:rPr lang="en-US" sz="2000" baseline="30000" dirty="0" smtClean="0"/>
              <a:t>4-6</a:t>
            </a:r>
            <a:r>
              <a:rPr lang="en-US" sz="2000" dirty="0" smtClean="0"/>
              <a:t> channels,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Self or external trigger,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Low power,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Full digital (serial) interface,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High reliability and availability,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Low cost.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CBDE92-A2CE-42FA-B998-33721FED7282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1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Sampling Chips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8" y="1047750"/>
            <a:ext cx="9144000" cy="25336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sz="18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>	                           Sampling  Bandwidth  </a:t>
            </a:r>
            <a:r>
              <a:rPr lang="en-US" sz="1800" dirty="0" err="1" smtClean="0"/>
              <a:t>Dyn</a:t>
            </a:r>
            <a:r>
              <a:rPr lang="en-US" sz="1800" dirty="0" smtClean="0"/>
              <a:t>. range   Depth    PLL   ADC      Trigger        Techno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>	                                GS/s         GHz           bits                                        </a:t>
            </a:r>
            <a:r>
              <a:rPr lang="en-US" sz="1800" dirty="0" err="1" smtClean="0"/>
              <a:t>bits</a:t>
            </a:r>
            <a:endParaRPr lang="en-US" sz="1800" dirty="0" smtClean="0"/>
          </a:p>
          <a:p>
            <a:pPr lvl="4"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>G. Varner   (Hawaii) [9]       6          1.0              10	       1024      no         12      experience     .25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m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>S. </a:t>
            </a:r>
            <a:r>
              <a:rPr lang="en-US" sz="1800" dirty="0" err="1" smtClean="0"/>
              <a:t>Ritt</a:t>
            </a:r>
            <a:r>
              <a:rPr lang="en-US" sz="1800" dirty="0" smtClean="0"/>
              <a:t>          (PSI)      [8]        6          .8              11.5              256      3.9ps  no           </a:t>
            </a:r>
            <a:r>
              <a:rPr lang="en-US" sz="1800" dirty="0" err="1" smtClean="0"/>
              <a:t>no</a:t>
            </a:r>
            <a:r>
              <a:rPr lang="en-US" sz="1800" dirty="0" smtClean="0"/>
              <a:t>               .25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>D. Breton/E. </a:t>
            </a:r>
            <a:r>
              <a:rPr lang="en-US" sz="1800" dirty="0" err="1" smtClean="0"/>
              <a:t>Delagnes</a:t>
            </a:r>
            <a:r>
              <a:rPr lang="en-US" sz="1800" dirty="0" smtClean="0"/>
              <a:t>       2.5        .5              13.4              250       20ps   no          </a:t>
            </a:r>
            <a:r>
              <a:rPr lang="en-US" sz="1800" dirty="0" err="1" smtClean="0"/>
              <a:t>no</a:t>
            </a:r>
            <a:r>
              <a:rPr lang="en-US" sz="1800" dirty="0" smtClean="0"/>
              <a:t>               .35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Orsay</a:t>
            </a:r>
            <a:r>
              <a:rPr lang="en-US" sz="1800" dirty="0" smtClean="0"/>
              <a:t>/</a:t>
            </a:r>
            <a:r>
              <a:rPr lang="en-US" sz="1800" dirty="0" err="1" smtClean="0"/>
              <a:t>Saclay</a:t>
            </a:r>
            <a:r>
              <a:rPr lang="en-US" sz="1800" dirty="0" smtClean="0"/>
              <a:t>)  [7]                    	</a:t>
            </a:r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>
            <a:off x="228600" y="2057400"/>
            <a:ext cx="875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347663" y="4235450"/>
            <a:ext cx="638463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ASIC  Deep Sub-Micron  ( </a:t>
            </a:r>
            <a:r>
              <a:rPr lang="en-US" dirty="0" smtClean="0">
                <a:solidFill>
                  <a:schemeClr val="tx2"/>
                </a:solidFill>
              </a:rPr>
              <a:t>&lt; .13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m 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CMOS processes allow today: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Sampling:          </a:t>
            </a:r>
            <a:r>
              <a:rPr lang="en-US" dirty="0"/>
              <a:t>10-20 GHz</a:t>
            </a:r>
          </a:p>
          <a:p>
            <a:r>
              <a:rPr lang="en-US" dirty="0" smtClean="0"/>
              <a:t>Bandwidth:       </a:t>
            </a:r>
            <a:r>
              <a:rPr lang="en-US" dirty="0"/>
              <a:t>&gt; </a:t>
            </a:r>
            <a:r>
              <a:rPr lang="en-US" dirty="0" smtClean="0"/>
              <a:t>1.5 </a:t>
            </a:r>
            <a:r>
              <a:rPr lang="en-US" dirty="0"/>
              <a:t>GHz</a:t>
            </a:r>
          </a:p>
          <a:p>
            <a:r>
              <a:rPr lang="en-US" dirty="0" err="1"/>
              <a:t>Dyn</a:t>
            </a:r>
            <a:r>
              <a:rPr lang="en-US" dirty="0"/>
              <a:t>. </a:t>
            </a:r>
            <a:r>
              <a:rPr lang="en-US" dirty="0" smtClean="0"/>
              <a:t>Range:      10bit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Sampling Chips Survey</a:t>
            </a: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7E2C76-6BBE-490A-AFC6-543FB724EC12}" type="slidenum">
              <a:rPr lang="en-US" smtClean="0">
                <a:latin typeface="Arial" pitchFamily="34" charset="0"/>
              </a:rPr>
              <a:pPr/>
              <a:t>36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38800"/>
            <a:ext cx="8816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Trade-off between analog resolution (10-14-bit) and  timing (sampling rate  20 MHz-6 GHz)</a:t>
            </a:r>
          </a:p>
          <a:p>
            <a:endParaRPr lang="en-US" b="1" dirty="0" smtClean="0"/>
          </a:p>
          <a:p>
            <a:r>
              <a:rPr lang="en-US" b="1" dirty="0" smtClean="0"/>
              <a:t>Our proposal:   130nm CMOS:  optimize for timing resolution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8305800" y="2819400"/>
            <a:ext cx="228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ampling chip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454434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Rectangle 8"/>
          <p:cNvSpPr/>
          <p:nvPr/>
        </p:nvSpPr>
        <p:spPr>
          <a:xfrm>
            <a:off x="8305800" y="2667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Existing ASICs:    Labrador 3   </a:t>
            </a:r>
            <a:r>
              <a:rPr lang="en-US" sz="2400" dirty="0" smtClean="0"/>
              <a:t>[9] </a:t>
            </a:r>
            <a:endParaRPr lang="en-US" sz="3200" dirty="0" smtClean="0"/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7E2C76-6BBE-490A-AFC6-543FB724EC12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1295400"/>
            <a:ext cx="8305800" cy="4419600"/>
            <a:chOff x="381000" y="2438400"/>
            <a:chExt cx="8305800" cy="4419600"/>
          </a:xfrm>
        </p:grpSpPr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4648200"/>
              <a:ext cx="2770188" cy="2209800"/>
            </a:xfrm>
            <a:prstGeom prst="rect">
              <a:avLst/>
            </a:prstGeom>
            <a:noFill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3300413"/>
              <a:ext cx="4618038" cy="3432175"/>
            </a:xfrm>
            <a:prstGeom prst="rect">
              <a:avLst/>
            </a:prstGeom>
            <a:noFill/>
          </p:spPr>
        </p:pic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 flipV="1">
              <a:off x="7620000" y="4191000"/>
              <a:ext cx="609600" cy="609600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7315200" y="4724400"/>
              <a:ext cx="1371600" cy="9572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  <a:cs typeface="Times New Roman" pitchFamily="16" charset="0"/>
                </a:rPr>
                <a:t>6.4 ps RMS</a:t>
              </a:r>
            </a:p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  <a:cs typeface="Times New Roman" pitchFamily="16" charset="0"/>
                </a:rPr>
                <a:t>(4.5ps single)</a:t>
              </a: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133600" y="5029200"/>
              <a:ext cx="685800" cy="3762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2"/>
                  </a:solidFill>
                  <a:latin typeface="Arial" charset="0"/>
                </a:rPr>
                <a:t>CH2</a:t>
              </a:r>
            </a:p>
          </p:txBody>
        </p:sp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2438400"/>
              <a:ext cx="2743200" cy="2179638"/>
            </a:xfrm>
            <a:prstGeom prst="rect">
              <a:avLst/>
            </a:prstGeom>
            <a:noFill/>
          </p:spPr>
        </p:pic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2057400" y="2895600"/>
              <a:ext cx="685800" cy="3762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2"/>
                  </a:solidFill>
                  <a:latin typeface="Arial" charset="0"/>
                </a:rPr>
                <a:t>CH1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33800" y="914400"/>
            <a:ext cx="1397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Gary Varner </a:t>
            </a:r>
          </a:p>
          <a:p>
            <a:r>
              <a:rPr lang="en-US" b="1" i="1" dirty="0" smtClean="0"/>
              <a:t>U-Hawaii</a:t>
            </a:r>
            <a:endParaRPr lang="en-US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5867400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250nm  CMOS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5867400"/>
            <a:ext cx="240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After timing calibration</a:t>
            </a:r>
            <a:endParaRPr lang="en-US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6350"/>
            <a:ext cx="6480175" cy="755649"/>
          </a:xfrm>
        </p:spPr>
        <p:txBody>
          <a:bodyPr>
            <a:noAutofit/>
          </a:bodyPr>
          <a:lstStyle/>
          <a:p>
            <a:r>
              <a:rPr lang="de-DE" sz="2800" dirty="0" smtClean="0"/>
              <a:t> Waveform </a:t>
            </a:r>
            <a:r>
              <a:rPr lang="de-DE" sz="2800" dirty="0"/>
              <a:t>Digitizing Chip </a:t>
            </a:r>
            <a:r>
              <a:rPr lang="de-DE" sz="2800" dirty="0" smtClean="0"/>
              <a:t>DRS4 </a:t>
            </a:r>
            <a:r>
              <a:rPr lang="de-DE" sz="3200" dirty="0" smtClean="0"/>
              <a:t> </a:t>
            </a:r>
            <a:r>
              <a:rPr lang="de-DE" sz="2400" dirty="0" smtClean="0"/>
              <a:t>[8]</a:t>
            </a:r>
            <a:endParaRPr lang="de-DE" sz="2800" baseline="30000" dirty="0">
              <a:sym typeface="Symbol" pitchFamily="18" charset="2"/>
            </a:endParaRP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5508625" y="928688"/>
            <a:ext cx="3168650" cy="4805362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9900"/>
              </a:gs>
            </a:gsLst>
            <a:lin ang="5400000" scaled="1"/>
          </a:gra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spcAft>
                <a:spcPct val="50000"/>
              </a:spcAft>
              <a:buFontTx/>
              <a:buChar char="•"/>
            </a:pPr>
            <a:r>
              <a:rPr lang="en-US" sz="1800"/>
              <a:t>UMC 0.25 </a:t>
            </a:r>
            <a:r>
              <a:rPr lang="en-US" sz="1800">
                <a:latin typeface="Symbol" pitchFamily="18" charset="2"/>
              </a:rPr>
              <a:t>m</a:t>
            </a:r>
            <a:r>
              <a:rPr lang="en-US" sz="1800"/>
              <a:t>m </a:t>
            </a:r>
            <a:r>
              <a:rPr lang="en-US" sz="1800">
                <a:solidFill>
                  <a:srgbClr val="FF0000"/>
                </a:solidFill>
              </a:rPr>
              <a:t>rad. hard</a:t>
            </a:r>
          </a:p>
          <a:p>
            <a:pPr marL="177800" indent="-177800">
              <a:spcAft>
                <a:spcPct val="50000"/>
              </a:spcAft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9</a:t>
            </a:r>
            <a:r>
              <a:rPr lang="en-US" sz="1800"/>
              <a:t> chn. each </a:t>
            </a:r>
            <a:r>
              <a:rPr lang="en-US" sz="1800">
                <a:solidFill>
                  <a:srgbClr val="FF0000"/>
                </a:solidFill>
              </a:rPr>
              <a:t>1024</a:t>
            </a:r>
            <a:r>
              <a:rPr lang="en-US" sz="1800"/>
              <a:t> bins,</a:t>
            </a:r>
            <a:br>
              <a:rPr lang="en-US" sz="1800"/>
            </a:br>
            <a:r>
              <a:rPr lang="en-US" sz="1800"/>
              <a:t>cascadable up to 8192</a:t>
            </a:r>
          </a:p>
          <a:p>
            <a:pPr marL="177800" indent="-177800">
              <a:spcAft>
                <a:spcPct val="50000"/>
              </a:spcAft>
              <a:buFontTx/>
              <a:buChar char="•"/>
            </a:pPr>
            <a:r>
              <a:rPr lang="en-US" sz="1800"/>
              <a:t>Sampling speed </a:t>
            </a:r>
            <a:br>
              <a:rPr lang="en-US" sz="1800"/>
            </a:br>
            <a:r>
              <a:rPr lang="en-US" sz="1800"/>
              <a:t>0.2 … </a:t>
            </a:r>
            <a:r>
              <a:rPr lang="en-US" sz="1800">
                <a:solidFill>
                  <a:srgbClr val="FF0000"/>
                </a:solidFill>
              </a:rPr>
              <a:t>5 GS/s</a:t>
            </a:r>
          </a:p>
          <a:p>
            <a:pPr marL="177800" indent="-177800">
              <a:spcAft>
                <a:spcPct val="50000"/>
              </a:spcAft>
              <a:buFontTx/>
              <a:buChar char="•"/>
            </a:pPr>
            <a:r>
              <a:rPr lang="en-US" sz="1800"/>
              <a:t>Bandwidth </a:t>
            </a:r>
            <a:r>
              <a:rPr lang="en-US" sz="1800">
                <a:solidFill>
                  <a:srgbClr val="FF0000"/>
                </a:solidFill>
              </a:rPr>
              <a:t>950 MHz</a:t>
            </a:r>
          </a:p>
          <a:p>
            <a:pPr marL="177800" indent="-177800">
              <a:spcAft>
                <a:spcPct val="50000"/>
              </a:spcAft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17.5 mW/chn</a:t>
            </a:r>
            <a:r>
              <a:rPr lang="en-US" sz="1800"/>
              <a:t> @ 2.5V</a:t>
            </a:r>
          </a:p>
          <a:p>
            <a:pPr marL="177800" indent="-177800">
              <a:spcAft>
                <a:spcPct val="50000"/>
              </a:spcAft>
              <a:buFontTx/>
              <a:buChar char="•"/>
            </a:pPr>
            <a:r>
              <a:rPr lang="en-US" sz="1800"/>
              <a:t>On-chip PLL stabilization</a:t>
            </a:r>
          </a:p>
          <a:p>
            <a:pPr marL="177800" indent="-177800">
              <a:spcAft>
                <a:spcPct val="50000"/>
              </a:spcAft>
              <a:buFontTx/>
              <a:buChar char="•"/>
            </a:pPr>
            <a:r>
              <a:rPr lang="en-US" sz="1800"/>
              <a:t>Readout speed using</a:t>
            </a:r>
            <a:br>
              <a:rPr lang="en-US" sz="1800"/>
            </a:br>
            <a:r>
              <a:rPr lang="en-US" sz="1800"/>
              <a:t>ext. ADC: 30 ns * n</a:t>
            </a:r>
            <a:r>
              <a:rPr lang="en-US" sz="1800" baseline="-25000"/>
              <a:t>samples</a:t>
            </a:r>
          </a:p>
          <a:p>
            <a:pPr marL="177800" indent="-177800">
              <a:spcAft>
                <a:spcPct val="50000"/>
              </a:spcAft>
              <a:buFontTx/>
              <a:buChar char="•"/>
            </a:pPr>
            <a:r>
              <a:rPr lang="en-US" sz="1800"/>
              <a:t>SNR: </a:t>
            </a:r>
            <a:r>
              <a:rPr lang="en-US" sz="1800">
                <a:solidFill>
                  <a:srgbClr val="FF0000"/>
                </a:solidFill>
              </a:rPr>
              <a:t>69 dB</a:t>
            </a:r>
            <a:r>
              <a:rPr lang="en-US" sz="1800"/>
              <a:t> calibrated</a:t>
            </a:r>
          </a:p>
          <a:p>
            <a:pPr marL="177800" indent="-177800">
              <a:spcAft>
                <a:spcPct val="50000"/>
              </a:spcAft>
              <a:buFontTx/>
              <a:buChar char="•"/>
            </a:pPr>
            <a:r>
              <a:rPr lang="en-US" sz="1800"/>
              <a:t>Aperture jitter: </a:t>
            </a:r>
            <a:br>
              <a:rPr lang="en-US" sz="1800"/>
            </a:br>
            <a:r>
              <a:rPr lang="en-US" sz="1800">
                <a:solidFill>
                  <a:srgbClr val="FF0000"/>
                </a:solidFill>
              </a:rPr>
              <a:t>4 ps</a:t>
            </a:r>
            <a:r>
              <a:rPr lang="en-US" sz="1800"/>
              <a:t> at 5 GS/s calibrated</a:t>
            </a:r>
          </a:p>
        </p:txBody>
      </p:sp>
      <p:pic>
        <p:nvPicPr>
          <p:cNvPr id="157706" name="Picture 10" descr="dr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836613"/>
            <a:ext cx="1690687" cy="1728787"/>
          </a:xfrm>
          <a:prstGeom prst="rect">
            <a:avLst/>
          </a:prstGeom>
          <a:noFill/>
        </p:spPr>
      </p:pic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349500"/>
            <a:ext cx="5040312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7" name="Line 11"/>
          <p:cNvSpPr>
            <a:spLocks noChangeShapeType="1"/>
          </p:cNvSpPr>
          <p:nvPr/>
        </p:nvSpPr>
        <p:spPr bwMode="auto">
          <a:xfrm>
            <a:off x="1547813" y="1412875"/>
            <a:ext cx="3455987" cy="1223963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8" name="Line 12"/>
          <p:cNvSpPr>
            <a:spLocks noChangeShapeType="1"/>
          </p:cNvSpPr>
          <p:nvPr/>
        </p:nvSpPr>
        <p:spPr bwMode="auto">
          <a:xfrm flipH="1">
            <a:off x="684213" y="1484313"/>
            <a:ext cx="358775" cy="1439862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7620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Stefan </a:t>
            </a:r>
            <a:r>
              <a:rPr lang="en-US" b="1" i="1" dirty="0" err="1" smtClean="0"/>
              <a:t>Ritt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Paul </a:t>
            </a:r>
            <a:r>
              <a:rPr lang="en-US" b="1" i="1" dirty="0" err="1" smtClean="0"/>
              <a:t>Scherrer</a:t>
            </a:r>
            <a:r>
              <a:rPr lang="en-US" b="1" i="1" dirty="0" smtClean="0"/>
              <a:t> Institute </a:t>
            </a:r>
          </a:p>
          <a:p>
            <a:r>
              <a:rPr lang="en-US" b="1" i="1" dirty="0" smtClean="0"/>
              <a:t>Switzerland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6248400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250nm  CMOS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44213" y="3244334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44213" y="3244334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52400"/>
            <a:ext cx="7558088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SAM (Swift Analog Memory) </a:t>
            </a:r>
            <a:r>
              <a:rPr lang="en-US" sz="2800" dirty="0" smtClean="0"/>
              <a:t>ASIC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[7]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90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56451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5562600" y="1030288"/>
            <a:ext cx="3581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1400" b="1" dirty="0">
                <a:latin typeface="Arial" pitchFamily="34" charset="0"/>
              </a:rPr>
              <a:t> 2 differential channels</a:t>
            </a:r>
          </a:p>
          <a:p>
            <a:pPr algn="l">
              <a:buFontTx/>
              <a:buChar char="•"/>
            </a:pPr>
            <a:r>
              <a:rPr lang="en-US" sz="1400" b="1" dirty="0">
                <a:latin typeface="Arial" pitchFamily="34" charset="0"/>
              </a:rPr>
              <a:t> 256 cells/channel	</a:t>
            </a:r>
          </a:p>
          <a:p>
            <a:pPr algn="l">
              <a:buFontTx/>
              <a:buChar char="•"/>
            </a:pPr>
            <a:r>
              <a:rPr lang="en-US" sz="1400" b="1" dirty="0">
                <a:latin typeface="Arial" pitchFamily="34" charset="0"/>
              </a:rPr>
              <a:t> BW &gt;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</a:rPr>
              <a:t>450 MHz</a:t>
            </a:r>
            <a:r>
              <a:rPr lang="en-US" sz="1400" b="1" dirty="0">
                <a:latin typeface="Arial" pitchFamily="34" charset="0"/>
              </a:rPr>
              <a:t>	</a:t>
            </a:r>
          </a:p>
          <a:p>
            <a:pPr algn="l">
              <a:buFontTx/>
              <a:buChar char="•"/>
            </a:pPr>
            <a:r>
              <a:rPr lang="en-US" sz="1400" b="1" dirty="0">
                <a:latin typeface="Arial" pitchFamily="34" charset="0"/>
              </a:rPr>
              <a:t> Sampling Freq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</a:rPr>
              <a:t>400MHz-&gt;3.2GHz</a:t>
            </a:r>
          </a:p>
          <a:p>
            <a:pPr algn="l">
              <a:buFontTx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</a:rPr>
              <a:t> High Readout Speed &gt; 16 MHz</a:t>
            </a:r>
            <a:r>
              <a:rPr lang="en-US" sz="1400" b="1" dirty="0">
                <a:latin typeface="Arial" pitchFamily="34" charset="0"/>
              </a:rPr>
              <a:t>  </a:t>
            </a:r>
          </a:p>
          <a:p>
            <a:pPr algn="l">
              <a:buFontTx/>
              <a:buChar char="•"/>
            </a:pPr>
            <a:r>
              <a:rPr lang="en-US" sz="1400" b="1" dirty="0">
                <a:latin typeface="Arial" pitchFamily="34" charset="0"/>
              </a:rPr>
              <a:t> Smart Read </a:t>
            </a:r>
            <a:r>
              <a:rPr lang="en-US" sz="1400" b="1" dirty="0" smtClean="0">
                <a:latin typeface="Arial" pitchFamily="34" charset="0"/>
              </a:rPr>
              <a:t>pointer</a:t>
            </a:r>
            <a:endParaRPr lang="en-US" sz="1400" b="1" dirty="0">
              <a:latin typeface="Arial" pitchFamily="34" charset="0"/>
            </a:endParaRPr>
          </a:p>
          <a:p>
            <a:pPr algn="l">
              <a:buFontTx/>
              <a:buChar char="•"/>
            </a:pPr>
            <a:r>
              <a:rPr lang="fr-FR" sz="1400" b="1" dirty="0">
                <a:latin typeface="Arial" pitchFamily="34" charset="0"/>
              </a:rPr>
              <a:t> Few </a:t>
            </a:r>
            <a:r>
              <a:rPr lang="fr-FR" sz="1400" b="1" dirty="0" err="1">
                <a:latin typeface="Arial" pitchFamily="34" charset="0"/>
              </a:rPr>
              <a:t>external</a:t>
            </a:r>
            <a:r>
              <a:rPr lang="fr-FR" sz="1400" b="1" dirty="0">
                <a:latin typeface="Arial" pitchFamily="34" charset="0"/>
              </a:rPr>
              <a:t> </a:t>
            </a:r>
            <a:r>
              <a:rPr lang="fr-FR" sz="1400" b="1" dirty="0" err="1">
                <a:latin typeface="Arial" pitchFamily="34" charset="0"/>
              </a:rPr>
              <a:t>signals</a:t>
            </a:r>
            <a:r>
              <a:rPr lang="fr-FR" sz="1400" b="1" dirty="0">
                <a:latin typeface="Arial" pitchFamily="34" charset="0"/>
              </a:rPr>
              <a:t> </a:t>
            </a:r>
          </a:p>
          <a:p>
            <a:pPr algn="l">
              <a:buFontTx/>
              <a:buChar char="•"/>
            </a:pPr>
            <a:r>
              <a:rPr lang="fr-FR" sz="1400" b="1" dirty="0">
                <a:latin typeface="Arial" pitchFamily="34" charset="0"/>
              </a:rPr>
              <a:t> </a:t>
            </a:r>
            <a:r>
              <a:rPr lang="fr-FR" sz="1400" b="1" dirty="0" err="1">
                <a:latin typeface="Arial" pitchFamily="34" charset="0"/>
              </a:rPr>
              <a:t>Many</a:t>
            </a:r>
            <a:r>
              <a:rPr lang="fr-FR" sz="1400" b="1" dirty="0">
                <a:latin typeface="Arial" pitchFamily="34" charset="0"/>
              </a:rPr>
              <a:t> modes configurable by a serial </a:t>
            </a:r>
            <a:r>
              <a:rPr lang="fr-FR" sz="1400" b="1" dirty="0" err="1">
                <a:latin typeface="Arial" pitchFamily="34" charset="0"/>
              </a:rPr>
              <a:t>link</a:t>
            </a:r>
            <a:r>
              <a:rPr lang="fr-FR" sz="1400" b="1" dirty="0">
                <a:latin typeface="Arial" pitchFamily="34" charset="0"/>
              </a:rPr>
              <a:t>.</a:t>
            </a:r>
          </a:p>
          <a:p>
            <a:pPr algn="l">
              <a:buFontTx/>
              <a:buChar char="•"/>
            </a:pPr>
            <a:r>
              <a:rPr lang="fr-FR" sz="1400" b="1" dirty="0">
                <a:latin typeface="Arial" pitchFamily="34" charset="0"/>
              </a:rPr>
              <a:t> Auto-configuration @ power on</a:t>
            </a:r>
          </a:p>
          <a:p>
            <a:pPr algn="l">
              <a:buFontTx/>
              <a:buChar char="•"/>
            </a:pPr>
            <a:r>
              <a:rPr lang="fr-FR" sz="1400" b="1" dirty="0">
                <a:latin typeface="Arial" pitchFamily="34" charset="0"/>
              </a:rPr>
              <a:t> AMS 0.35 µm =&gt; </a:t>
            </a:r>
            <a:r>
              <a:rPr lang="fr-FR" sz="1400" b="1" dirty="0" err="1">
                <a:latin typeface="Arial" pitchFamily="34" charset="0"/>
              </a:rPr>
              <a:t>low</a:t>
            </a:r>
            <a:r>
              <a:rPr lang="fr-FR" sz="1400" b="1" dirty="0">
                <a:latin typeface="Arial" pitchFamily="34" charset="0"/>
              </a:rPr>
              <a:t> </a:t>
            </a:r>
            <a:r>
              <a:rPr lang="fr-FR" sz="1400" b="1" dirty="0" err="1">
                <a:latin typeface="Arial" pitchFamily="34" charset="0"/>
              </a:rPr>
              <a:t>cost</a:t>
            </a:r>
            <a:r>
              <a:rPr lang="fr-FR" sz="1400" b="1" dirty="0">
                <a:latin typeface="Arial" pitchFamily="34" charset="0"/>
              </a:rPr>
              <a:t> for medium size </a:t>
            </a:r>
            <a:r>
              <a:rPr lang="fr-FR" sz="1400" b="1" dirty="0" err="1">
                <a:latin typeface="Arial" pitchFamily="34" charset="0"/>
              </a:rPr>
              <a:t>prod</a:t>
            </a:r>
            <a:endParaRPr lang="fr-FR" sz="1400" b="1" dirty="0">
              <a:latin typeface="Arial" pitchFamily="34" charset="0"/>
            </a:endParaRPr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381000" y="5029200"/>
            <a:ext cx="3395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400" i="1" dirty="0"/>
              <a:t>NIM A, Volume 567, Issue 1, p. 21-26, 2006</a:t>
            </a:r>
            <a:r>
              <a:rPr lang="fr-FR" dirty="0"/>
              <a:t> </a:t>
            </a: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228600" y="5715000"/>
            <a:ext cx="594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</a:rPr>
              <a:t>6000 </a:t>
            </a:r>
            <a:r>
              <a:rPr lang="fr-FR" sz="1800" dirty="0" err="1">
                <a:solidFill>
                  <a:srgbClr val="002060"/>
                </a:solidFill>
              </a:rPr>
              <a:t>ASICs</a:t>
            </a:r>
            <a:r>
              <a:rPr lang="fr-FR" sz="1800" dirty="0">
                <a:solidFill>
                  <a:srgbClr val="002060"/>
                </a:solidFill>
              </a:rPr>
              <a:t> </a:t>
            </a: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dirty="0" err="1" smtClean="0">
                <a:solidFill>
                  <a:srgbClr val="002060"/>
                </a:solidFill>
              </a:rPr>
              <a:t>manufactured</a:t>
            </a:r>
            <a:r>
              <a:rPr lang="fr-FR" sz="1800" dirty="0" smtClean="0">
                <a:solidFill>
                  <a:srgbClr val="002060"/>
                </a:solidFill>
              </a:rPr>
              <a:t>,  </a:t>
            </a:r>
            <a:r>
              <a:rPr lang="fr-FR" sz="1800" dirty="0" err="1">
                <a:solidFill>
                  <a:srgbClr val="002060"/>
                </a:solidFill>
              </a:rPr>
              <a:t>tested</a:t>
            </a:r>
            <a:r>
              <a:rPr lang="fr-FR" sz="1800" dirty="0">
                <a:solidFill>
                  <a:srgbClr val="002060"/>
                </a:solidFill>
              </a:rPr>
              <a:t> </a:t>
            </a:r>
            <a:r>
              <a:rPr lang="fr-FR" sz="1800" dirty="0" smtClean="0">
                <a:solidFill>
                  <a:srgbClr val="002060"/>
                </a:solidFill>
              </a:rPr>
              <a:t> and </a:t>
            </a:r>
            <a:r>
              <a:rPr lang="fr-FR" sz="1800" dirty="0" err="1" smtClean="0">
                <a:solidFill>
                  <a:srgbClr val="002060"/>
                </a:solidFill>
              </a:rPr>
              <a:t>delivered</a:t>
            </a: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dirty="0">
                <a:solidFill>
                  <a:srgbClr val="002060"/>
                </a:solidFill>
              </a:rPr>
              <a:t>in Q2 2007</a:t>
            </a:r>
          </a:p>
        </p:txBody>
      </p:sp>
      <p:pic>
        <p:nvPicPr>
          <p:cNvPr id="290823" name="Picture 7" descr="SAM_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5583" y="3697793"/>
            <a:ext cx="2639485" cy="26350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762000"/>
            <a:ext cx="2297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D. Breton/E. </a:t>
            </a:r>
            <a:r>
              <a:rPr lang="en-US" b="1" i="1" dirty="0" err="1" smtClean="0"/>
              <a:t>Delagnes</a:t>
            </a:r>
            <a:endParaRPr lang="en-US" b="1" i="1" dirty="0" smtClean="0"/>
          </a:p>
          <a:p>
            <a:r>
              <a:rPr lang="en-US" b="1" i="1" dirty="0" err="1" smtClean="0"/>
              <a:t>Orsay</a:t>
            </a:r>
            <a:r>
              <a:rPr lang="en-US" b="1" i="1" dirty="0" smtClean="0"/>
              <a:t>/</a:t>
            </a:r>
            <a:r>
              <a:rPr lang="en-US" b="1" i="1" dirty="0" err="1" smtClean="0"/>
              <a:t>Saclay</a:t>
            </a:r>
            <a:endParaRPr lang="en-US" b="1" i="1" dirty="0"/>
          </a:p>
        </p:txBody>
      </p:sp>
      <p:sp>
        <p:nvSpPr>
          <p:cNvPr id="9" name="Rectangle 8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76600" y="1981200"/>
            <a:ext cx="42672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3000" y="2590800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  Applications of Pico-second Timing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Micro-Channel Plate devices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Pico-second electronics and Waveform analysis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Sampling Electronics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Pico-second timing SCA in 130nm CMOS technology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Perspective</a:t>
            </a:r>
          </a:p>
          <a:p>
            <a:endParaRPr lang="en-US" dirty="0"/>
          </a:p>
        </p:txBody>
      </p:sp>
      <p:pic>
        <p:nvPicPr>
          <p:cNvPr id="8" name="Picture 2" descr="C:\Hervé\Stage Chicago\Travail\Images\En-tête Hawai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558088" cy="762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Sampling-Digitizing card using a CMOS ASIC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62000"/>
            <a:ext cx="1707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S. </a:t>
            </a:r>
            <a:r>
              <a:rPr lang="en-US" b="1" i="1" dirty="0" err="1" smtClean="0"/>
              <a:t>Ritt</a:t>
            </a:r>
            <a:endParaRPr lang="en-US" b="1" i="1" dirty="0" smtClean="0"/>
          </a:p>
          <a:p>
            <a:r>
              <a:rPr lang="en-US" b="1" i="1" dirty="0" smtClean="0"/>
              <a:t>PSI, Switzerland</a:t>
            </a:r>
            <a:endParaRPr lang="en-US" b="1" i="1" dirty="0"/>
          </a:p>
        </p:txBody>
      </p:sp>
      <p:sp>
        <p:nvSpPr>
          <p:cNvPr id="9" name="Rectangle 8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6267450" cy="367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5486400"/>
            <a:ext cx="892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All these chips require a control FPGA for, at least, fine timing calibration purposes</a:t>
            </a:r>
            <a:endParaRPr lang="en-US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4038600" y="4419600"/>
            <a:ext cx="1676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76600" y="1981200"/>
            <a:ext cx="42672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3000" y="2590800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Applications of Pico-second Timing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Micro-Channel Plate devices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Pico-second electronics and Waveform analysis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Sampling Electronics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  Pico-second timing SCA in 130nm CMOS technology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Perspective</a:t>
            </a:r>
          </a:p>
          <a:p>
            <a:endParaRPr lang="en-US" dirty="0"/>
          </a:p>
        </p:txBody>
      </p:sp>
      <p:pic>
        <p:nvPicPr>
          <p:cNvPr id="8" name="Picture 2" descr="C:\Hervé\Stage Chicago\Travail\Images\En-tête Hawai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130nm  CMOS  Sampling ASIC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09600" y="1143000"/>
            <a:ext cx="7696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130nm CMOS is the best trade-off today between speed and dynamic range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chip is developed by U-Chicago and U-Hawaii</a:t>
            </a:r>
          </a:p>
          <a:p>
            <a:endParaRPr lang="en-US" dirty="0" smtClean="0"/>
          </a:p>
          <a:p>
            <a:r>
              <a:rPr lang="en-US" dirty="0" smtClean="0"/>
              <a:t>It includes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-  4 channels of  full sampling (256 cells)</a:t>
            </a:r>
          </a:p>
          <a:p>
            <a:r>
              <a:rPr lang="en-US" dirty="0"/>
              <a:t>    -  1 channel of sampling cell to observe the sampling window</a:t>
            </a:r>
          </a:p>
          <a:p>
            <a:endParaRPr lang="en-US" dirty="0"/>
          </a:p>
          <a:p>
            <a:r>
              <a:rPr lang="en-US" dirty="0"/>
              <a:t>    Test structures:</a:t>
            </a:r>
          </a:p>
          <a:p>
            <a:endParaRPr lang="en-US" dirty="0"/>
          </a:p>
          <a:p>
            <a:r>
              <a:rPr lang="en-US" dirty="0"/>
              <a:t>	-  Sampling cell,	</a:t>
            </a:r>
          </a:p>
          <a:p>
            <a:r>
              <a:rPr lang="en-US" dirty="0"/>
              <a:t>	-  ADC Comparator,</a:t>
            </a:r>
          </a:p>
          <a:p>
            <a:r>
              <a:rPr lang="en-US" dirty="0"/>
              <a:t>	-  Ring Oscillator</a:t>
            </a:r>
          </a:p>
          <a:p>
            <a:r>
              <a:rPr lang="en-US" dirty="0"/>
              <a:t>	</a:t>
            </a:r>
          </a:p>
        </p:txBody>
      </p:sp>
      <p:sp>
        <p:nvSpPr>
          <p:cNvPr id="194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36BD5C-E391-4D06-901A-4AB75E69F839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Sampling ASIC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14400"/>
            <a:ext cx="7162800" cy="5181600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  Prototype chip in 130nm CMOS technology (IBM 8RF-DM) </a:t>
            </a:r>
          </a:p>
          <a:p>
            <a:pPr algn="l" eaLnBrk="1" hangingPunct="1">
              <a:lnSpc>
                <a:spcPct val="8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   4-channel sampling, &gt;10-15GSa/s 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   1-2 GHz analog bandwidth, 50 Ohms 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   40-80 MHz clock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   256 cells (&lt;100ps/cell, 12.5-25ns range)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   Free running delays (no PLL)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   Sampling window 500ps-2ns 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   Dynamic range </a:t>
            </a:r>
            <a:r>
              <a:rPr lang="en-US" sz="1600" b="1" dirty="0" smtClean="0">
                <a:solidFill>
                  <a:srgbClr val="FF0000"/>
                </a:solidFill>
              </a:rPr>
              <a:t>.8V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   Crosstalk &lt;1%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   </a:t>
            </a:r>
            <a:r>
              <a:rPr lang="en-US" sz="1600" b="1" dirty="0" smtClean="0">
                <a:solidFill>
                  <a:srgbClr val="FF0000"/>
                </a:solidFill>
              </a:rPr>
              <a:t>On-chip parallel 12-bit ADC (2 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</a:rPr>
              <a:t>s min conversion time) 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   Free running delays (No PLL)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   Linearity &lt; 1% on the full dynamic range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   Read clock up to 50 MHz (one cell/period, 22 </a:t>
            </a:r>
            <a:r>
              <a:rPr lang="en-US" sz="1600" b="1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600" b="1" dirty="0" smtClean="0">
                <a:solidFill>
                  <a:schemeClr val="tx1"/>
                </a:solidFill>
              </a:rPr>
              <a:t>s total readout time)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   One reference channel (sampling window)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   1.2V power supply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   </a:t>
            </a:r>
            <a:r>
              <a:rPr lang="en-US" sz="1600" b="1" dirty="0" smtClean="0">
                <a:solidFill>
                  <a:srgbClr val="FF0000"/>
                </a:solidFill>
              </a:rPr>
              <a:t>Power &lt; 40 </a:t>
            </a:r>
            <a:r>
              <a:rPr lang="en-US" sz="1600" b="1" dirty="0" err="1" smtClean="0">
                <a:solidFill>
                  <a:srgbClr val="FF0000"/>
                </a:solidFill>
              </a:rPr>
              <a:t>mW</a:t>
            </a:r>
            <a:r>
              <a:rPr lang="en-US" sz="1600" b="1" dirty="0" smtClean="0">
                <a:solidFill>
                  <a:srgbClr val="FF0000"/>
                </a:solidFill>
              </a:rPr>
              <a:t>/channel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altLang="ja-JP" sz="1600" b="1" dirty="0" smtClean="0">
                <a:solidFill>
                  <a:schemeClr val="tx1"/>
                </a:solidFill>
                <a:cs typeface="ＭＳ Ｐゴシック"/>
              </a:rPr>
              <a:t>   Process   IBM 8RF-DM (130nm CMOS)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   4 x 4 mm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2</a:t>
            </a:r>
          </a:p>
          <a:p>
            <a:pPr algn="l" eaLnBrk="1" hangingPunct="1">
              <a:lnSpc>
                <a:spcPct val="80000"/>
              </a:lnSpc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Chicago-Hawai’i</a:t>
            </a:r>
          </a:p>
          <a:p>
            <a:pPr algn="l" eaLnBrk="1" hangingPunct="1">
              <a:lnSpc>
                <a:spcPct val="80000"/>
              </a:lnSpc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Sent July 2009, received Oct 21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st </a:t>
            </a:r>
          </a:p>
          <a:p>
            <a:pPr algn="l" eaLnBrk="1" hangingPunct="1">
              <a:lnSpc>
                <a:spcPct val="80000"/>
              </a:lnSpc>
            </a:pPr>
            <a:endParaRPr lang="en-US" sz="1600" b="1" dirty="0" smtClean="0"/>
          </a:p>
          <a:p>
            <a:pPr algn="l" eaLnBrk="1" hangingPunct="1">
              <a:lnSpc>
                <a:spcPct val="80000"/>
              </a:lnSpc>
            </a:pPr>
            <a:endParaRPr lang="en-US" sz="1600" b="1" dirty="0" smtClean="0"/>
          </a:p>
          <a:p>
            <a:pPr algn="l" eaLnBrk="1" hangingPunct="1">
              <a:lnSpc>
                <a:spcPct val="80000"/>
              </a:lnSpc>
            </a:pPr>
            <a:endParaRPr lang="en-US" sz="1600" b="1" dirty="0" smtClean="0"/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1600" dirty="0" smtClean="0"/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Block diagram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676400" y="1219200"/>
            <a:ext cx="525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Timing Generator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676400" y="2667000"/>
            <a:ext cx="525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Channel # 0 (256 sampling caps + 12-b ADC)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1676400" y="3810000"/>
            <a:ext cx="525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Channel # 3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1676400" y="4724400"/>
            <a:ext cx="5257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Channel #4  (Sampling window)</a:t>
            </a:r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>
            <a:off x="1219200" y="144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>
            <a:off x="12192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13"/>
          <p:cNvSpPr>
            <a:spLocks noChangeShapeType="1"/>
          </p:cNvSpPr>
          <p:nvPr/>
        </p:nvSpPr>
        <p:spPr bwMode="auto">
          <a:xfrm>
            <a:off x="1219200" y="4038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14"/>
          <p:cNvSpPr>
            <a:spLocks noChangeShapeType="1"/>
          </p:cNvSpPr>
          <p:nvPr/>
        </p:nvSpPr>
        <p:spPr bwMode="auto">
          <a:xfrm>
            <a:off x="1447800" y="4876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16"/>
          <p:cNvSpPr>
            <a:spLocks noChangeShapeType="1"/>
          </p:cNvSpPr>
          <p:nvPr/>
        </p:nvSpPr>
        <p:spPr bwMode="auto">
          <a:xfrm>
            <a:off x="12192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Line 17"/>
          <p:cNvSpPr>
            <a:spLocks noChangeShapeType="1"/>
          </p:cNvSpPr>
          <p:nvPr/>
        </p:nvSpPr>
        <p:spPr bwMode="auto">
          <a:xfrm>
            <a:off x="12192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Text Box 18"/>
          <p:cNvSpPr txBox="1">
            <a:spLocks noChangeArrowheads="1"/>
          </p:cNvSpPr>
          <p:nvPr/>
        </p:nvSpPr>
        <p:spPr bwMode="auto">
          <a:xfrm>
            <a:off x="609600" y="1295400"/>
            <a:ext cx="598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Clock</a:t>
            </a:r>
          </a:p>
        </p:txBody>
      </p:sp>
      <p:sp>
        <p:nvSpPr>
          <p:cNvPr id="16400" name="Text Box 19"/>
          <p:cNvSpPr txBox="1">
            <a:spLocks noChangeArrowheads="1"/>
          </p:cNvSpPr>
          <p:nvPr/>
        </p:nvSpPr>
        <p:spPr bwMode="auto">
          <a:xfrm>
            <a:off x="685800" y="27432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Ch 0</a:t>
            </a:r>
          </a:p>
        </p:txBody>
      </p:sp>
      <p:sp>
        <p:nvSpPr>
          <p:cNvPr id="16401" name="Text Box 20"/>
          <p:cNvSpPr txBox="1">
            <a:spLocks noChangeArrowheads="1"/>
          </p:cNvSpPr>
          <p:nvPr/>
        </p:nvSpPr>
        <p:spPr bwMode="auto">
          <a:xfrm>
            <a:off x="685800" y="31242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Ch 1</a:t>
            </a:r>
          </a:p>
        </p:txBody>
      </p:sp>
      <p:sp>
        <p:nvSpPr>
          <p:cNvPr id="16402" name="Text Box 21"/>
          <p:cNvSpPr txBox="1">
            <a:spLocks noChangeArrowheads="1"/>
          </p:cNvSpPr>
          <p:nvPr/>
        </p:nvSpPr>
        <p:spPr bwMode="auto">
          <a:xfrm>
            <a:off x="685800" y="35052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Ch 2</a:t>
            </a:r>
          </a:p>
        </p:txBody>
      </p:sp>
      <p:sp>
        <p:nvSpPr>
          <p:cNvPr id="16403" name="Text Box 22"/>
          <p:cNvSpPr txBox="1">
            <a:spLocks noChangeArrowheads="1"/>
          </p:cNvSpPr>
          <p:nvPr/>
        </p:nvSpPr>
        <p:spPr bwMode="auto">
          <a:xfrm>
            <a:off x="685800" y="38862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Ch 3</a:t>
            </a:r>
          </a:p>
        </p:txBody>
      </p:sp>
      <p:sp>
        <p:nvSpPr>
          <p:cNvPr id="16404" name="Line 23"/>
          <p:cNvSpPr>
            <a:spLocks noChangeShapeType="1"/>
          </p:cNvSpPr>
          <p:nvPr/>
        </p:nvSpPr>
        <p:spPr bwMode="auto">
          <a:xfrm>
            <a:off x="69342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Line 24"/>
          <p:cNvSpPr>
            <a:spLocks noChangeShapeType="1"/>
          </p:cNvSpPr>
          <p:nvPr/>
        </p:nvSpPr>
        <p:spPr bwMode="auto">
          <a:xfrm>
            <a:off x="6934200" y="4038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Line 25"/>
          <p:cNvSpPr>
            <a:spLocks noChangeShapeType="1"/>
          </p:cNvSpPr>
          <p:nvPr/>
        </p:nvSpPr>
        <p:spPr bwMode="auto">
          <a:xfrm>
            <a:off x="69342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Rectangle 26"/>
          <p:cNvSpPr>
            <a:spLocks noChangeArrowheads="1"/>
          </p:cNvSpPr>
          <p:nvPr/>
        </p:nvSpPr>
        <p:spPr bwMode="auto">
          <a:xfrm>
            <a:off x="7391400" y="2819400"/>
            <a:ext cx="7620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Read</a:t>
            </a:r>
          </a:p>
          <a:p>
            <a:pPr algn="ctr"/>
            <a:r>
              <a:rPr lang="en-US" sz="1600"/>
              <a:t>control</a:t>
            </a:r>
          </a:p>
          <a:p>
            <a:pPr algn="ctr"/>
            <a:endParaRPr lang="en-US"/>
          </a:p>
        </p:txBody>
      </p:sp>
      <p:sp>
        <p:nvSpPr>
          <p:cNvPr id="16408" name="Line 28"/>
          <p:cNvSpPr>
            <a:spLocks noChangeShapeType="1"/>
          </p:cNvSpPr>
          <p:nvPr/>
        </p:nvSpPr>
        <p:spPr bwMode="auto">
          <a:xfrm>
            <a:off x="8153400" y="4114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9" name="Line 29"/>
          <p:cNvSpPr>
            <a:spLocks noChangeShapeType="1"/>
          </p:cNvSpPr>
          <p:nvPr/>
        </p:nvSpPr>
        <p:spPr bwMode="auto">
          <a:xfrm>
            <a:off x="4343400" y="1752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Line 32"/>
          <p:cNvSpPr>
            <a:spLocks noChangeShapeType="1"/>
          </p:cNvSpPr>
          <p:nvPr/>
        </p:nvSpPr>
        <p:spPr bwMode="auto">
          <a:xfrm>
            <a:off x="43434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Line 33"/>
          <p:cNvSpPr>
            <a:spLocks noChangeShapeType="1"/>
          </p:cNvSpPr>
          <p:nvPr/>
        </p:nvSpPr>
        <p:spPr bwMode="auto">
          <a:xfrm>
            <a:off x="69342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Line 34"/>
          <p:cNvSpPr>
            <a:spLocks noChangeShapeType="1"/>
          </p:cNvSpPr>
          <p:nvPr/>
        </p:nvSpPr>
        <p:spPr bwMode="auto">
          <a:xfrm>
            <a:off x="69342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5" name="Text Box 36"/>
          <p:cNvSpPr txBox="1">
            <a:spLocks noChangeArrowheads="1"/>
          </p:cNvSpPr>
          <p:nvPr/>
        </p:nvSpPr>
        <p:spPr bwMode="auto">
          <a:xfrm>
            <a:off x="8539163" y="3886200"/>
            <a:ext cx="65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Digital</a:t>
            </a:r>
          </a:p>
          <a:p>
            <a:r>
              <a:rPr lang="en-US" sz="1200" b="1"/>
              <a:t>out</a:t>
            </a:r>
          </a:p>
        </p:txBody>
      </p:sp>
      <p:sp>
        <p:nvSpPr>
          <p:cNvPr id="16416" name="Text Box 37"/>
          <p:cNvSpPr txBox="1">
            <a:spLocks noChangeArrowheads="1"/>
          </p:cNvSpPr>
          <p:nvPr/>
        </p:nvSpPr>
        <p:spPr bwMode="auto">
          <a:xfrm>
            <a:off x="0" y="3352800"/>
            <a:ext cx="930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Analog in</a:t>
            </a:r>
          </a:p>
        </p:txBody>
      </p:sp>
      <p:sp>
        <p:nvSpPr>
          <p:cNvPr id="16417" name="Line 38"/>
          <p:cNvSpPr>
            <a:spLocks noChangeShapeType="1"/>
          </p:cNvSpPr>
          <p:nvPr/>
        </p:nvSpPr>
        <p:spPr bwMode="auto">
          <a:xfrm>
            <a:off x="6477000" y="5486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8" name="Text Box 39"/>
          <p:cNvSpPr txBox="1">
            <a:spLocks noChangeArrowheads="1"/>
          </p:cNvSpPr>
          <p:nvPr/>
        </p:nvSpPr>
        <p:spPr bwMode="auto">
          <a:xfrm>
            <a:off x="5867400" y="5334000"/>
            <a:ext cx="60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Read</a:t>
            </a:r>
          </a:p>
        </p:txBody>
      </p:sp>
      <p:sp>
        <p:nvSpPr>
          <p:cNvPr id="16421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E7A4EF-4A8E-4B7B-A043-B33C33CC45B0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" y="4724400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Calibration</a:t>
            </a:r>
            <a:endParaRPr lang="en-US" sz="1200" b="1" dirty="0"/>
          </a:p>
        </p:txBody>
      </p:sp>
      <p:sp>
        <p:nvSpPr>
          <p:cNvPr id="33" name="Rectangle 32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Sequence of operations</a:t>
            </a:r>
          </a:p>
        </p:txBody>
      </p:sp>
      <p:sp>
        <p:nvSpPr>
          <p:cNvPr id="17411" name="TextBox 34"/>
          <p:cNvSpPr txBox="1">
            <a:spLocks noChangeArrowheads="1"/>
          </p:cNvSpPr>
          <p:nvPr/>
        </p:nvSpPr>
        <p:spPr bwMode="auto">
          <a:xfrm>
            <a:off x="685800" y="914400"/>
            <a:ext cx="7900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     -</a:t>
            </a:r>
            <a:r>
              <a:rPr lang="en-US" sz="1600" b="1" dirty="0"/>
              <a:t>1   </a:t>
            </a:r>
            <a:r>
              <a:rPr lang="en-US" sz="1600" b="1" dirty="0">
                <a:solidFill>
                  <a:srgbClr val="FF0000"/>
                </a:solidFill>
              </a:rPr>
              <a:t>Write:    </a:t>
            </a:r>
            <a:r>
              <a:rPr lang="en-US" sz="1600" b="1" dirty="0"/>
              <a:t>The timing generator runs continuously, outputs </a:t>
            </a:r>
            <a:r>
              <a:rPr lang="en-US" sz="1600" b="1" dirty="0" smtClean="0"/>
              <a:t>clock phases 100ps </a:t>
            </a:r>
            <a:r>
              <a:rPr lang="en-US" sz="1600" b="1" dirty="0"/>
              <a:t>spaced.</a:t>
            </a:r>
          </a:p>
          <a:p>
            <a:r>
              <a:rPr lang="en-US" sz="1600" b="1" dirty="0"/>
              <a:t>      Each phase </a:t>
            </a:r>
            <a:r>
              <a:rPr lang="en-US" sz="1600" b="1" dirty="0" smtClean="0"/>
              <a:t>closes a </a:t>
            </a:r>
            <a:r>
              <a:rPr lang="en-US" sz="1600" b="1" dirty="0"/>
              <a:t>write </a:t>
            </a:r>
            <a:r>
              <a:rPr lang="en-US" sz="1600" b="1" dirty="0" smtClean="0"/>
              <a:t>switch during one sampling window.</a:t>
            </a:r>
            <a:endParaRPr lang="en-US" sz="1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2438400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1562101" y="2324100"/>
            <a:ext cx="228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2209800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247901" y="2324100"/>
            <a:ext cx="228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2514600"/>
            <a:ext cx="1295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1790701" y="2400300"/>
            <a:ext cx="228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05000" y="2286000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476501" y="2400300"/>
            <a:ext cx="228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8200" y="2590800"/>
            <a:ext cx="1295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2020094" y="2475706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33600" y="2362200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705101" y="2476500"/>
            <a:ext cx="228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90800" y="2514600"/>
            <a:ext cx="3352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0600" y="2667000"/>
            <a:ext cx="1371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210594" y="25138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896394" y="25138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19400" y="2590800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552701" y="3695700"/>
            <a:ext cx="381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90800" y="3886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90800" y="4038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553494" y="42283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514600" y="44196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781301" y="3924300"/>
            <a:ext cx="381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19400" y="4114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19400" y="4267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2782094" y="44569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743200" y="46482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3086101" y="4152900"/>
            <a:ext cx="381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124200" y="4343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124200" y="4495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3086894" y="46855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048000" y="48768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3390901" y="4381500"/>
            <a:ext cx="381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429000" y="45720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429000" y="4724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3391694" y="4914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52800" y="51054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2362994" y="29710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2591594" y="30472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2820194" y="31996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3048794" y="32758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371600" y="3505200"/>
            <a:ext cx="12954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676400" y="3733800"/>
            <a:ext cx="12192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905000" y="3962400"/>
            <a:ext cx="12954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209800" y="4191000"/>
            <a:ext cx="12954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1066800" y="3810000"/>
            <a:ext cx="457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048000" y="2667000"/>
            <a:ext cx="3200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60" name="TextBox 123"/>
          <p:cNvSpPr txBox="1">
            <a:spLocks noChangeArrowheads="1"/>
          </p:cNvSpPr>
          <p:nvPr/>
        </p:nvSpPr>
        <p:spPr bwMode="auto">
          <a:xfrm>
            <a:off x="990600" y="5257800"/>
            <a:ext cx="61025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-2   </a:t>
            </a:r>
            <a:r>
              <a:rPr lang="en-US" sz="1600" b="1" dirty="0">
                <a:solidFill>
                  <a:srgbClr val="FF0000"/>
                </a:solidFill>
              </a:rPr>
              <a:t>A/D   </a:t>
            </a:r>
            <a:r>
              <a:rPr lang="en-US" sz="1600" b="1" dirty="0" smtClean="0">
                <a:solidFill>
                  <a:srgbClr val="FF0000"/>
                </a:solidFill>
              </a:rPr>
              <a:t>conversion  </a:t>
            </a:r>
            <a:r>
              <a:rPr lang="en-US" sz="1600" b="1" dirty="0" smtClean="0"/>
              <a:t>after a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trigger </a:t>
            </a:r>
            <a:r>
              <a:rPr lang="en-US" sz="1600" b="1" dirty="0"/>
              <a:t>that opens all the write switches</a:t>
            </a:r>
          </a:p>
          <a:p>
            <a:r>
              <a:rPr lang="en-US" sz="1600" b="1" dirty="0"/>
              <a:t>      and starts </a:t>
            </a:r>
            <a:r>
              <a:rPr lang="en-US" sz="1600" b="1" dirty="0" smtClean="0"/>
              <a:t>all A/D </a:t>
            </a:r>
            <a:r>
              <a:rPr lang="en-US" sz="1600" b="1" dirty="0"/>
              <a:t>conversions in parallel </a:t>
            </a:r>
          </a:p>
          <a:p>
            <a:r>
              <a:rPr lang="en-US" sz="1600" b="1" dirty="0"/>
              <a:t>      Data </a:t>
            </a:r>
            <a:r>
              <a:rPr lang="en-US" sz="1600" b="1" dirty="0" smtClean="0"/>
              <a:t>available </a:t>
            </a:r>
            <a:r>
              <a:rPr lang="en-US" sz="1600" b="1" dirty="0"/>
              <a:t>after 2 </a:t>
            </a:r>
            <a:r>
              <a:rPr lang="en-US" altLang="ja-JP" sz="1600" b="1" dirty="0">
                <a:latin typeface="Symbol" pitchFamily="18" charset="2"/>
                <a:ea typeface="ＭＳ Ｐゴシック"/>
                <a:cs typeface="ＭＳ Ｐゴシック"/>
              </a:rPr>
              <a:t>m</a:t>
            </a:r>
            <a:r>
              <a:rPr lang="en-US" sz="1600" b="1" dirty="0"/>
              <a:t>s   (2GHz counters</a:t>
            </a:r>
            <a:r>
              <a:rPr lang="en-US" sz="1600" b="1" dirty="0" smtClean="0"/>
              <a:t>)</a:t>
            </a:r>
          </a:p>
          <a:p>
            <a:endParaRPr lang="en-US" sz="1600" b="1" dirty="0"/>
          </a:p>
          <a:p>
            <a:r>
              <a:rPr lang="en-US" sz="1600" b="1" dirty="0"/>
              <a:t>-3   </a:t>
            </a:r>
            <a:r>
              <a:rPr lang="en-US" sz="1600" b="1" dirty="0">
                <a:solidFill>
                  <a:srgbClr val="FF0000"/>
                </a:solidFill>
              </a:rPr>
              <a:t>Read</a:t>
            </a:r>
            <a:r>
              <a:rPr lang="en-US" sz="1600" b="1" dirty="0"/>
              <a:t> occurs after </a:t>
            </a:r>
            <a:r>
              <a:rPr lang="en-US" sz="1600" b="1" dirty="0" smtClean="0"/>
              <a:t>conversion (data can still be taken as in Phase 1)</a:t>
            </a:r>
            <a:endParaRPr lang="en-US" sz="1600" b="1" dirty="0"/>
          </a:p>
        </p:txBody>
      </p:sp>
      <p:sp>
        <p:nvSpPr>
          <p:cNvPr id="125" name="Freeform 124"/>
          <p:cNvSpPr/>
          <p:nvPr/>
        </p:nvSpPr>
        <p:spPr>
          <a:xfrm>
            <a:off x="184150" y="3886200"/>
            <a:ext cx="865188" cy="412750"/>
          </a:xfrm>
          <a:custGeom>
            <a:avLst/>
            <a:gdLst>
              <a:gd name="connsiteX0" fmla="*/ 0 w 864577"/>
              <a:gd name="connsiteY0" fmla="*/ 0 h 413238"/>
              <a:gd name="connsiteX1" fmla="*/ 140677 w 864577"/>
              <a:gd name="connsiteY1" fmla="*/ 70338 h 413238"/>
              <a:gd name="connsiteX2" fmla="*/ 211016 w 864577"/>
              <a:gd name="connsiteY2" fmla="*/ 281354 h 413238"/>
              <a:gd name="connsiteX3" fmla="*/ 237393 w 864577"/>
              <a:gd name="connsiteY3" fmla="*/ 413238 h 413238"/>
              <a:gd name="connsiteX4" fmla="*/ 298939 w 864577"/>
              <a:gd name="connsiteY4" fmla="*/ 281354 h 413238"/>
              <a:gd name="connsiteX5" fmla="*/ 378070 w 864577"/>
              <a:gd name="connsiteY5" fmla="*/ 158262 h 413238"/>
              <a:gd name="connsiteX6" fmla="*/ 597877 w 864577"/>
              <a:gd name="connsiteY6" fmla="*/ 52754 h 413238"/>
              <a:gd name="connsiteX7" fmla="*/ 826477 w 864577"/>
              <a:gd name="connsiteY7" fmla="*/ 17585 h 413238"/>
              <a:gd name="connsiteX8" fmla="*/ 826477 w 864577"/>
              <a:gd name="connsiteY8" fmla="*/ 8792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577" h="413238">
                <a:moveTo>
                  <a:pt x="0" y="0"/>
                </a:moveTo>
                <a:cubicBezTo>
                  <a:pt x="52754" y="11723"/>
                  <a:pt x="105508" y="23446"/>
                  <a:pt x="140677" y="70338"/>
                </a:cubicBezTo>
                <a:cubicBezTo>
                  <a:pt x="175846" y="117230"/>
                  <a:pt x="194897" y="224204"/>
                  <a:pt x="211016" y="281354"/>
                </a:cubicBezTo>
                <a:cubicBezTo>
                  <a:pt x="227135" y="338504"/>
                  <a:pt x="222739" y="413238"/>
                  <a:pt x="237393" y="413238"/>
                </a:cubicBezTo>
                <a:cubicBezTo>
                  <a:pt x="252047" y="413238"/>
                  <a:pt x="275493" y="323850"/>
                  <a:pt x="298939" y="281354"/>
                </a:cubicBezTo>
                <a:cubicBezTo>
                  <a:pt x="322385" y="238858"/>
                  <a:pt x="328247" y="196362"/>
                  <a:pt x="378070" y="158262"/>
                </a:cubicBezTo>
                <a:cubicBezTo>
                  <a:pt x="427893" y="120162"/>
                  <a:pt x="523143" y="76200"/>
                  <a:pt x="597877" y="52754"/>
                </a:cubicBezTo>
                <a:cubicBezTo>
                  <a:pt x="672611" y="29308"/>
                  <a:pt x="788377" y="24912"/>
                  <a:pt x="826477" y="17585"/>
                </a:cubicBezTo>
                <a:cubicBezTo>
                  <a:pt x="864577" y="10258"/>
                  <a:pt x="845527" y="9525"/>
                  <a:pt x="826477" y="8792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>
            <a:off x="2362200" y="2362200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362200" y="2438400"/>
            <a:ext cx="3429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895600" y="3505200"/>
            <a:ext cx="12192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3962401" y="3505200"/>
            <a:ext cx="304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4114800" y="3505200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114800" y="3352800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4191001" y="3733800"/>
            <a:ext cx="304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4343400" y="3733800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343400" y="3581400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>
            <a:off x="4419601" y="3962400"/>
            <a:ext cx="304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4572000" y="3962400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572000" y="3810000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4648201" y="4191000"/>
            <a:ext cx="304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4800600" y="4191000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0600" y="4038600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3124200" y="3733800"/>
            <a:ext cx="12192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3429000" y="3962400"/>
            <a:ext cx="11430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3657600" y="4191000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5105400" y="4191000"/>
            <a:ext cx="3048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876800" y="3962400"/>
            <a:ext cx="3048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648200" y="3733800"/>
            <a:ext cx="3048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4419600" y="3505200"/>
            <a:ext cx="3810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16200000" flipH="1">
            <a:off x="5257800" y="3429000"/>
            <a:ext cx="838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5257800" y="3429000"/>
            <a:ext cx="12954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6096000" y="3962400"/>
            <a:ext cx="4572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6553200" y="3962400"/>
            <a:ext cx="914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88" name="TextBox 192"/>
          <p:cNvSpPr txBox="1">
            <a:spLocks noChangeArrowheads="1"/>
          </p:cNvSpPr>
          <p:nvPr/>
        </p:nvSpPr>
        <p:spPr bwMode="auto">
          <a:xfrm>
            <a:off x="5867400" y="3810000"/>
            <a:ext cx="474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Mux</a:t>
            </a:r>
          </a:p>
        </p:txBody>
      </p:sp>
      <p:cxnSp>
        <p:nvCxnSpPr>
          <p:cNvPr id="195" name="Straight Arrow Connector 194"/>
          <p:cNvCxnSpPr/>
          <p:nvPr/>
        </p:nvCxnSpPr>
        <p:spPr>
          <a:xfrm>
            <a:off x="6553200" y="3962400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90" name="TextBox 196"/>
          <p:cNvSpPr txBox="1">
            <a:spLocks noChangeArrowheads="1"/>
          </p:cNvSpPr>
          <p:nvPr/>
        </p:nvSpPr>
        <p:spPr bwMode="auto">
          <a:xfrm>
            <a:off x="7543800" y="3657600"/>
            <a:ext cx="611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Digital</a:t>
            </a:r>
          </a:p>
          <a:p>
            <a:r>
              <a:rPr lang="en-US" sz="1200"/>
              <a:t>output</a:t>
            </a:r>
          </a:p>
        </p:txBody>
      </p:sp>
      <p:sp>
        <p:nvSpPr>
          <p:cNvPr id="17491" name="TextBox 197"/>
          <p:cNvSpPr txBox="1">
            <a:spLocks noChangeArrowheads="1"/>
          </p:cNvSpPr>
          <p:nvPr/>
        </p:nvSpPr>
        <p:spPr bwMode="auto">
          <a:xfrm>
            <a:off x="152400" y="3429000"/>
            <a:ext cx="617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Analog</a:t>
            </a:r>
          </a:p>
          <a:p>
            <a:r>
              <a:rPr lang="en-US" sz="1200" dirty="0" smtClean="0"/>
              <a:t>inputs</a:t>
            </a:r>
            <a:endParaRPr lang="en-US" sz="1200" dirty="0"/>
          </a:p>
        </p:txBody>
      </p:sp>
      <p:sp>
        <p:nvSpPr>
          <p:cNvPr id="17492" name="TextBox 200"/>
          <p:cNvSpPr txBox="1">
            <a:spLocks noChangeArrowheads="1"/>
          </p:cNvSpPr>
          <p:nvPr/>
        </p:nvSpPr>
        <p:spPr bwMode="auto">
          <a:xfrm>
            <a:off x="3581400" y="3124200"/>
            <a:ext cx="1201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A/D converters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3429000" y="47244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3124200" y="44958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3124200" y="43434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2819400" y="42672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819400" y="41148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2590800" y="38862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2590800" y="40386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3124200" y="44958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3124200" y="43434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152400" y="2133600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 flipH="1" flipV="1">
            <a:off x="1219201" y="2057400"/>
            <a:ext cx="1524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1295400" y="1981200"/>
            <a:ext cx="2133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>
            <a:off x="3352801" y="2057400"/>
            <a:ext cx="1524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3429000" y="2133600"/>
            <a:ext cx="1905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 flipH="1" flipV="1">
            <a:off x="5257801" y="2057400"/>
            <a:ext cx="1524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5334000" y="1981200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10" name="TextBox 226"/>
          <p:cNvSpPr txBox="1">
            <a:spLocks noChangeArrowheads="1"/>
          </p:cNvSpPr>
          <p:nvPr/>
        </p:nvSpPr>
        <p:spPr bwMode="auto">
          <a:xfrm>
            <a:off x="381000" y="1905000"/>
            <a:ext cx="977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40 MHz Clk</a:t>
            </a:r>
          </a:p>
        </p:txBody>
      </p:sp>
      <p:cxnSp>
        <p:nvCxnSpPr>
          <p:cNvPr id="106" name="Straight Connector 105"/>
          <p:cNvCxnSpPr/>
          <p:nvPr/>
        </p:nvCxnSpPr>
        <p:spPr>
          <a:xfrm rot="5400000">
            <a:off x="1562101" y="2857500"/>
            <a:ext cx="228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1791494" y="2856706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14" name="TextBox 107"/>
          <p:cNvSpPr txBox="1">
            <a:spLocks noChangeArrowheads="1"/>
          </p:cNvSpPr>
          <p:nvPr/>
        </p:nvSpPr>
        <p:spPr bwMode="auto">
          <a:xfrm>
            <a:off x="1524000" y="3048000"/>
            <a:ext cx="4635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/>
              <a:t>100ps</a:t>
            </a:r>
            <a:endParaRPr lang="en-US" sz="900" dirty="0"/>
          </a:p>
        </p:txBody>
      </p:sp>
      <p:cxnSp>
        <p:nvCxnSpPr>
          <p:cNvPr id="110" name="Straight Arrow Connector 109"/>
          <p:cNvCxnSpPr>
            <a:stCxn id="17514" idx="0"/>
          </p:cNvCxnSpPr>
          <p:nvPr/>
        </p:nvCxnSpPr>
        <p:spPr>
          <a:xfrm rot="5400000" flipH="1" flipV="1">
            <a:off x="1830398" y="2971810"/>
            <a:ext cx="1586" cy="150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953000" y="3505200"/>
            <a:ext cx="3810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181600" y="3733800"/>
            <a:ext cx="3810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410200" y="3962400"/>
            <a:ext cx="3810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638800" y="4191000"/>
            <a:ext cx="3810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819400" y="42672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819400" y="41148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2590800" y="40386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2590800" y="38862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25" name="Slide Number Placeholder 14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28E3CD-DBFE-47AE-BFFC-6C7855F700B6}" type="slidenum">
              <a:rPr lang="en-US" smtClean="0">
                <a:latin typeface="Arial" pitchFamily="34" charset="0"/>
              </a:rPr>
              <a:pPr/>
              <a:t>45</a:t>
            </a:fld>
            <a:endParaRPr lang="en-US" dirty="0" smtClean="0">
              <a:latin typeface="Arial" pitchFamily="34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 rot="5400000">
            <a:off x="3848101" y="4381500"/>
            <a:ext cx="381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886200" y="45720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3886200" y="4724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3848894" y="4914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810000" y="51054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191000" y="419100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886200" y="47244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572000" y="419100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4305301" y="4381500"/>
            <a:ext cx="381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343400" y="45720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4343400" y="4724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4306094" y="4914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4267200" y="51054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343400" y="47244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</a:t>
            </a:r>
            <a:r>
              <a:rPr lang="en-US" sz="3200" dirty="0" smtClean="0">
                <a:solidFill>
                  <a:schemeClr val="tx1"/>
                </a:solidFill>
              </a:rPr>
              <a:t>0 GS/s Timing Generator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020337" y="2155125"/>
            <a:ext cx="4622384" cy="411929"/>
            <a:chOff x="657" y="1071"/>
            <a:chExt cx="3811" cy="363"/>
          </a:xfrm>
        </p:grpSpPr>
        <p:sp>
          <p:nvSpPr>
            <p:cNvPr id="13446" name="Line 5"/>
            <p:cNvSpPr>
              <a:spLocks noChangeShapeType="1"/>
            </p:cNvSpPr>
            <p:nvPr/>
          </p:nvSpPr>
          <p:spPr bwMode="auto">
            <a:xfrm>
              <a:off x="1020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7" name="Line 6"/>
            <p:cNvSpPr>
              <a:spLocks noChangeShapeType="1"/>
            </p:cNvSpPr>
            <p:nvPr/>
          </p:nvSpPr>
          <p:spPr bwMode="auto">
            <a:xfrm flipV="1">
              <a:off x="1020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8" name="Line 7"/>
            <p:cNvSpPr>
              <a:spLocks noChangeShapeType="1"/>
            </p:cNvSpPr>
            <p:nvPr/>
          </p:nvSpPr>
          <p:spPr bwMode="auto">
            <a:xfrm>
              <a:off x="1020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9" name="Line 8"/>
            <p:cNvSpPr>
              <a:spLocks noChangeShapeType="1"/>
            </p:cNvSpPr>
            <p:nvPr/>
          </p:nvSpPr>
          <p:spPr bwMode="auto">
            <a:xfrm>
              <a:off x="1655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Line 9"/>
            <p:cNvSpPr>
              <a:spLocks noChangeShapeType="1"/>
            </p:cNvSpPr>
            <p:nvPr/>
          </p:nvSpPr>
          <p:spPr bwMode="auto">
            <a:xfrm flipV="1">
              <a:off x="1655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1" name="Line 10"/>
            <p:cNvSpPr>
              <a:spLocks noChangeShapeType="1"/>
            </p:cNvSpPr>
            <p:nvPr/>
          </p:nvSpPr>
          <p:spPr bwMode="auto">
            <a:xfrm>
              <a:off x="1655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2" name="Line 11"/>
            <p:cNvSpPr>
              <a:spLocks noChangeShapeType="1"/>
            </p:cNvSpPr>
            <p:nvPr/>
          </p:nvSpPr>
          <p:spPr bwMode="auto">
            <a:xfrm>
              <a:off x="2336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3" name="Line 12"/>
            <p:cNvSpPr>
              <a:spLocks noChangeShapeType="1"/>
            </p:cNvSpPr>
            <p:nvPr/>
          </p:nvSpPr>
          <p:spPr bwMode="auto">
            <a:xfrm flipV="1">
              <a:off x="2336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4" name="Line 13"/>
            <p:cNvSpPr>
              <a:spLocks noChangeShapeType="1"/>
            </p:cNvSpPr>
            <p:nvPr/>
          </p:nvSpPr>
          <p:spPr bwMode="auto">
            <a:xfrm>
              <a:off x="2336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5" name="Line 14"/>
            <p:cNvSpPr>
              <a:spLocks noChangeShapeType="1"/>
            </p:cNvSpPr>
            <p:nvPr/>
          </p:nvSpPr>
          <p:spPr bwMode="auto">
            <a:xfrm>
              <a:off x="3742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6" name="Line 15"/>
            <p:cNvSpPr>
              <a:spLocks noChangeShapeType="1"/>
            </p:cNvSpPr>
            <p:nvPr/>
          </p:nvSpPr>
          <p:spPr bwMode="auto">
            <a:xfrm flipV="1">
              <a:off x="3742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7" name="Line 16"/>
            <p:cNvSpPr>
              <a:spLocks noChangeShapeType="1"/>
            </p:cNvSpPr>
            <p:nvPr/>
          </p:nvSpPr>
          <p:spPr bwMode="auto">
            <a:xfrm>
              <a:off x="3742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8" name="Line 17"/>
            <p:cNvSpPr>
              <a:spLocks noChangeShapeType="1"/>
            </p:cNvSpPr>
            <p:nvPr/>
          </p:nvSpPr>
          <p:spPr bwMode="auto">
            <a:xfrm>
              <a:off x="1383" y="125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9" name="Line 18"/>
            <p:cNvSpPr>
              <a:spLocks noChangeShapeType="1"/>
            </p:cNvSpPr>
            <p:nvPr/>
          </p:nvSpPr>
          <p:spPr bwMode="auto">
            <a:xfrm>
              <a:off x="2018" y="1253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0" name="Line 19"/>
            <p:cNvSpPr>
              <a:spLocks noChangeShapeType="1"/>
            </p:cNvSpPr>
            <p:nvPr/>
          </p:nvSpPr>
          <p:spPr bwMode="auto">
            <a:xfrm>
              <a:off x="2699" y="125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1" name="Line 20"/>
            <p:cNvSpPr>
              <a:spLocks noChangeShapeType="1"/>
            </p:cNvSpPr>
            <p:nvPr/>
          </p:nvSpPr>
          <p:spPr bwMode="auto">
            <a:xfrm>
              <a:off x="2699" y="125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2" name="Line 21"/>
            <p:cNvSpPr>
              <a:spLocks noChangeShapeType="1"/>
            </p:cNvSpPr>
            <p:nvPr/>
          </p:nvSpPr>
          <p:spPr bwMode="auto">
            <a:xfrm flipH="1">
              <a:off x="3606" y="12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3" name="Line 22"/>
            <p:cNvSpPr>
              <a:spLocks noChangeShapeType="1"/>
            </p:cNvSpPr>
            <p:nvPr/>
          </p:nvSpPr>
          <p:spPr bwMode="auto">
            <a:xfrm>
              <a:off x="4105" y="125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4" name="Line 23"/>
            <p:cNvSpPr>
              <a:spLocks noChangeShapeType="1"/>
            </p:cNvSpPr>
            <p:nvPr/>
          </p:nvSpPr>
          <p:spPr bwMode="auto">
            <a:xfrm flipH="1">
              <a:off x="657" y="125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56" name="Line 104"/>
          <p:cNvSpPr>
            <a:spLocks noChangeShapeType="1"/>
          </p:cNvSpPr>
          <p:nvPr/>
        </p:nvSpPr>
        <p:spPr bwMode="auto">
          <a:xfrm>
            <a:off x="2717779" y="2008737"/>
            <a:ext cx="0" cy="2065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7" name="Line 105"/>
          <p:cNvSpPr>
            <a:spLocks noChangeShapeType="1"/>
          </p:cNvSpPr>
          <p:nvPr/>
        </p:nvSpPr>
        <p:spPr bwMode="auto">
          <a:xfrm>
            <a:off x="3492038" y="2008737"/>
            <a:ext cx="0" cy="2065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8" name="Line 106"/>
          <p:cNvSpPr>
            <a:spLocks noChangeShapeType="1"/>
          </p:cNvSpPr>
          <p:nvPr/>
        </p:nvSpPr>
        <p:spPr bwMode="auto">
          <a:xfrm>
            <a:off x="4322384" y="2008737"/>
            <a:ext cx="0" cy="2065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9" name="Line 107"/>
          <p:cNvSpPr>
            <a:spLocks noChangeShapeType="1"/>
          </p:cNvSpPr>
          <p:nvPr/>
        </p:nvSpPr>
        <p:spPr bwMode="auto">
          <a:xfrm>
            <a:off x="6147683" y="2008737"/>
            <a:ext cx="0" cy="2065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69" name="Text Box 117"/>
          <p:cNvSpPr txBox="1">
            <a:spLocks noChangeArrowheads="1"/>
          </p:cNvSpPr>
          <p:nvPr/>
        </p:nvSpPr>
        <p:spPr bwMode="auto">
          <a:xfrm>
            <a:off x="2608042" y="2496697"/>
            <a:ext cx="2239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100ps   </a:t>
            </a:r>
            <a:r>
              <a:rPr lang="en-US" sz="1600" dirty="0" err="1" smtClean="0"/>
              <a:t>100ps</a:t>
            </a:r>
            <a:r>
              <a:rPr lang="en-US" sz="1600" dirty="0" smtClean="0"/>
              <a:t>    </a:t>
            </a:r>
            <a:r>
              <a:rPr lang="en-US" sz="1600" dirty="0" err="1" smtClean="0"/>
              <a:t>100ps</a:t>
            </a:r>
            <a:r>
              <a:rPr lang="en-US" sz="1600" dirty="0" smtClean="0"/>
              <a:t>     </a:t>
            </a:r>
            <a:endParaRPr lang="fr-FR" sz="1600" dirty="0"/>
          </a:p>
        </p:txBody>
      </p:sp>
      <p:sp>
        <p:nvSpPr>
          <p:cNvPr id="13373" name="Text Box 121"/>
          <p:cNvSpPr txBox="1">
            <a:spLocks noChangeArrowheads="1"/>
          </p:cNvSpPr>
          <p:nvPr/>
        </p:nvSpPr>
        <p:spPr bwMode="auto">
          <a:xfrm>
            <a:off x="3382300" y="2472866"/>
            <a:ext cx="184115" cy="36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74" name="Text Box 122"/>
          <p:cNvSpPr txBox="1">
            <a:spLocks noChangeArrowheads="1"/>
          </p:cNvSpPr>
          <p:nvPr/>
        </p:nvSpPr>
        <p:spPr bwMode="auto">
          <a:xfrm>
            <a:off x="4267516" y="2472866"/>
            <a:ext cx="184115" cy="36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75" name="Text Box 123"/>
          <p:cNvSpPr txBox="1">
            <a:spLocks noChangeArrowheads="1"/>
          </p:cNvSpPr>
          <p:nvPr/>
        </p:nvSpPr>
        <p:spPr bwMode="auto">
          <a:xfrm>
            <a:off x="5981858" y="2496697"/>
            <a:ext cx="184115" cy="33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13377" name="Text Box 125"/>
          <p:cNvSpPr txBox="1">
            <a:spLocks noChangeArrowheads="1"/>
          </p:cNvSpPr>
          <p:nvPr/>
        </p:nvSpPr>
        <p:spPr bwMode="auto">
          <a:xfrm>
            <a:off x="4707684" y="2032567"/>
            <a:ext cx="9060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256 </a:t>
            </a:r>
            <a:r>
              <a:rPr lang="en-US" sz="1600" dirty="0"/>
              <a:t>cells</a:t>
            </a:r>
            <a:endParaRPr lang="fr-FR" sz="1600" dirty="0"/>
          </a:p>
        </p:txBody>
      </p:sp>
      <p:sp>
        <p:nvSpPr>
          <p:cNvPr id="13378" name="Text Box 126"/>
          <p:cNvSpPr txBox="1">
            <a:spLocks noChangeArrowheads="1"/>
          </p:cNvSpPr>
          <p:nvPr/>
        </p:nvSpPr>
        <p:spPr bwMode="auto">
          <a:xfrm>
            <a:off x="3200400" y="1524000"/>
            <a:ext cx="1944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 100ps </a:t>
            </a:r>
            <a:r>
              <a:rPr lang="en-US" dirty="0"/>
              <a:t>step delays</a:t>
            </a:r>
            <a:endParaRPr lang="fr-FR" dirty="0"/>
          </a:p>
        </p:txBody>
      </p:sp>
      <p:sp>
        <p:nvSpPr>
          <p:cNvPr id="13317" name="Text Box 146"/>
          <p:cNvSpPr txBox="1">
            <a:spLocks noChangeArrowheads="1"/>
          </p:cNvSpPr>
          <p:nvPr/>
        </p:nvSpPr>
        <p:spPr bwMode="auto">
          <a:xfrm>
            <a:off x="365125" y="6213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18" name="Text Box 147"/>
          <p:cNvSpPr txBox="1">
            <a:spLocks noChangeArrowheads="1"/>
          </p:cNvSpPr>
          <p:nvPr/>
        </p:nvSpPr>
        <p:spPr bwMode="auto">
          <a:xfrm>
            <a:off x="0" y="6400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9" name="TextBox 137"/>
          <p:cNvSpPr txBox="1">
            <a:spLocks noChangeArrowheads="1"/>
          </p:cNvSpPr>
          <p:nvPr/>
        </p:nvSpPr>
        <p:spPr bwMode="auto">
          <a:xfrm>
            <a:off x="533400" y="2133600"/>
            <a:ext cx="153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40 </a:t>
            </a:r>
            <a:r>
              <a:rPr lang="en-US" dirty="0"/>
              <a:t>MHz </a:t>
            </a:r>
            <a:r>
              <a:rPr lang="en-US" dirty="0" smtClean="0"/>
              <a:t>clock </a:t>
            </a:r>
            <a:endParaRPr lang="en-US" dirty="0"/>
          </a:p>
        </p:txBody>
      </p:sp>
      <p:sp>
        <p:nvSpPr>
          <p:cNvPr id="155" name="Slide Number Placeholder 1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46</a:t>
            </a:fld>
            <a:endParaRPr lang="en-US"/>
          </a:p>
        </p:txBody>
      </p:sp>
      <p:cxnSp>
        <p:nvCxnSpPr>
          <p:cNvPr id="158" name="Straight Arrow Connector 157"/>
          <p:cNvCxnSpPr/>
          <p:nvPr/>
        </p:nvCxnSpPr>
        <p:spPr>
          <a:xfrm rot="5400000">
            <a:off x="6058694" y="4228306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3200400" y="4495800"/>
            <a:ext cx="273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switched capacitor array</a:t>
            </a:r>
            <a:endParaRPr lang="en-US" dirty="0"/>
          </a:p>
        </p:txBody>
      </p:sp>
      <p:cxnSp>
        <p:nvCxnSpPr>
          <p:cNvPr id="161" name="Straight Arrow Connector 160"/>
          <p:cNvCxnSpPr/>
          <p:nvPr/>
        </p:nvCxnSpPr>
        <p:spPr>
          <a:xfrm rot="5400000">
            <a:off x="5220494" y="4228306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rot="5400000">
            <a:off x="4306094" y="4228306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rot="5400000">
            <a:off x="3467894" y="4228306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rot="5400000">
            <a:off x="2705894" y="4228306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286000" y="1981200"/>
            <a:ext cx="3886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381000" y="1752600"/>
            <a:ext cx="1795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Delay control voltages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2819400" y="3048000"/>
            <a:ext cx="304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3733800" y="3048000"/>
            <a:ext cx="304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4572000" y="3048000"/>
            <a:ext cx="304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6096000" y="3048000"/>
            <a:ext cx="304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Arrow Connector 172"/>
          <p:cNvCxnSpPr/>
          <p:nvPr/>
        </p:nvCxnSpPr>
        <p:spPr>
          <a:xfrm rot="5400000">
            <a:off x="4420394" y="2666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rot="5400000">
            <a:off x="5944394" y="2666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rot="5400000">
            <a:off x="3582194" y="2666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rot="5400000">
            <a:off x="2895600" y="28956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990600" y="3276600"/>
            <a:ext cx="1474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Sampling window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control voltage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180" name="Straight Arrow Connector 179"/>
          <p:cNvCxnSpPr/>
          <p:nvPr/>
        </p:nvCxnSpPr>
        <p:spPr>
          <a:xfrm>
            <a:off x="5791200" y="3429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4267200" y="3429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3429000" y="3429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>
            <a:off x="2514600" y="3429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600" y="5334000"/>
            <a:ext cx="826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Inverters delays used as time reference to be adjusted off-line for </a:t>
            </a:r>
            <a:r>
              <a:rPr lang="en-US" b="1" dirty="0" err="1" smtClean="0"/>
              <a:t>pico</a:t>
            </a:r>
            <a:r>
              <a:rPr lang="en-US" b="1" dirty="0" smtClean="0"/>
              <a:t>-second timing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304800" y="533400"/>
            <a:ext cx="42672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/>
              <a:t>Timing </a:t>
            </a:r>
            <a:r>
              <a:rPr lang="fr-FR" sz="2400" dirty="0" err="1" smtClean="0"/>
              <a:t>Generator</a:t>
            </a:r>
            <a:endParaRPr lang="fr-FR" sz="24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/>
              <a:t>Voltage </a:t>
            </a:r>
            <a:r>
              <a:rPr lang="fr-FR" sz="2400" dirty="0" err="1" smtClean="0"/>
              <a:t>Controlled</a:t>
            </a:r>
            <a:r>
              <a:rPr lang="fr-FR" sz="2400" dirty="0" smtClean="0"/>
              <a:t> Delay </a:t>
            </a:r>
            <a:r>
              <a:rPr lang="fr-FR" sz="2400" dirty="0" err="1" smtClean="0"/>
              <a:t>Cell</a:t>
            </a:r>
            <a:endParaRPr lang="fr-FR" sz="2400" dirty="0"/>
          </a:p>
        </p:txBody>
      </p:sp>
      <p:sp>
        <p:nvSpPr>
          <p:cNvPr id="20489" name="ZoneTexte 28"/>
          <p:cNvSpPr txBox="1">
            <a:spLocks noChangeArrowheads="1"/>
          </p:cNvSpPr>
          <p:nvPr/>
        </p:nvSpPr>
        <p:spPr bwMode="auto">
          <a:xfrm>
            <a:off x="0" y="1714500"/>
            <a:ext cx="556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>
                <a:latin typeface="Gill Sans MT" pitchFamily="34" charset="0"/>
              </a:rPr>
              <a:t>-   256 voltage </a:t>
            </a:r>
            <a:r>
              <a:rPr lang="fr-FR" dirty="0" err="1" smtClean="0">
                <a:latin typeface="Gill Sans MT" pitchFamily="34" charset="0"/>
              </a:rPr>
              <a:t>controlled</a:t>
            </a:r>
            <a:r>
              <a:rPr lang="fr-FR" dirty="0" smtClean="0">
                <a:latin typeface="Gill Sans MT" pitchFamily="34" charset="0"/>
              </a:rPr>
              <a:t> </a:t>
            </a:r>
            <a:r>
              <a:rPr lang="fr-FR" dirty="0" err="1" smtClean="0">
                <a:latin typeface="Gill Sans MT" pitchFamily="34" charset="0"/>
              </a:rPr>
              <a:t>delay</a:t>
            </a:r>
            <a:r>
              <a:rPr lang="fr-FR" dirty="0" smtClean="0">
                <a:latin typeface="Gill Sans MT" pitchFamily="34" charset="0"/>
              </a:rPr>
              <a:t> </a:t>
            </a:r>
            <a:r>
              <a:rPr lang="fr-FR" dirty="0" err="1" smtClean="0">
                <a:latin typeface="Gill Sans MT" pitchFamily="34" charset="0"/>
              </a:rPr>
              <a:t>cells</a:t>
            </a:r>
            <a:r>
              <a:rPr lang="fr-FR" dirty="0" smtClean="0">
                <a:latin typeface="Gill Sans MT" pitchFamily="34" charset="0"/>
              </a:rPr>
              <a:t> of 100-200ps</a:t>
            </a:r>
          </a:p>
          <a:p>
            <a:r>
              <a:rPr lang="fr-FR" dirty="0" smtClean="0">
                <a:latin typeface="Gill Sans MT" pitchFamily="34" charset="0"/>
              </a:rPr>
              <a:t>-   20-40 MHz </a:t>
            </a:r>
            <a:r>
              <a:rPr lang="fr-FR" dirty="0" err="1" smtClean="0">
                <a:latin typeface="Gill Sans MT" pitchFamily="34" charset="0"/>
              </a:rPr>
              <a:t>clock</a:t>
            </a:r>
            <a:r>
              <a:rPr lang="fr-FR" dirty="0" smtClean="0">
                <a:latin typeface="Gill Sans MT" pitchFamily="34" charset="0"/>
              </a:rPr>
              <a:t> </a:t>
            </a:r>
            <a:r>
              <a:rPr lang="fr-FR" dirty="0" err="1" smtClean="0">
                <a:latin typeface="Gill Sans MT" pitchFamily="34" charset="0"/>
              </a:rPr>
              <a:t>propagated</a:t>
            </a:r>
            <a:r>
              <a:rPr lang="fr-FR" dirty="0" smtClean="0">
                <a:latin typeface="Gill Sans MT" pitchFamily="34" charset="0"/>
              </a:rPr>
              <a:t> </a:t>
            </a:r>
            <a:endParaRPr lang="fr-FR" dirty="0">
              <a:latin typeface="Gill Sans MT" pitchFamily="34" charset="0"/>
            </a:endParaRPr>
          </a:p>
          <a:p>
            <a:endParaRPr lang="fr-FR" dirty="0">
              <a:latin typeface="Gill Sans MT" pitchFamily="34" charset="0"/>
            </a:endParaRPr>
          </a:p>
          <a:p>
            <a:endParaRPr lang="fr-FR" dirty="0">
              <a:latin typeface="Gill Sans MT" pitchFamily="34" charset="0"/>
            </a:endParaRP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4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494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B63098-51A1-4EB9-AA64-855FB15C9980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09800"/>
            <a:ext cx="4378539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04800" y="4876800"/>
            <a:ext cx="4060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Voltage Controlled Delay Cell</a:t>
            </a:r>
          </a:p>
          <a:p>
            <a:endParaRPr lang="en-US" dirty="0" smtClean="0"/>
          </a:p>
          <a:p>
            <a:r>
              <a:rPr lang="en-US" dirty="0" smtClean="0"/>
              <a:t>Test structure: </a:t>
            </a:r>
          </a:p>
          <a:p>
            <a:r>
              <a:rPr lang="en-US" dirty="0" smtClean="0"/>
              <a:t>Ring Oscillator:  Two delay cells + inverter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Sampling Cell</a:t>
            </a:r>
            <a:endParaRPr lang="en-US" sz="2400" dirty="0" smtClean="0"/>
          </a:p>
        </p:txBody>
      </p:sp>
      <p:grpSp>
        <p:nvGrpSpPr>
          <p:cNvPr id="2" name="Group 84"/>
          <p:cNvGrpSpPr>
            <a:grpSpLocks noChangeAspect="1"/>
          </p:cNvGrpSpPr>
          <p:nvPr/>
        </p:nvGrpSpPr>
        <p:grpSpPr bwMode="auto">
          <a:xfrm>
            <a:off x="914400" y="1219200"/>
            <a:ext cx="3117850" cy="1295400"/>
            <a:chOff x="3006" y="3362"/>
            <a:chExt cx="4179" cy="1736"/>
          </a:xfrm>
        </p:grpSpPr>
        <p:sp>
          <p:nvSpPr>
            <p:cNvPr id="17470" name="AutoShape 117"/>
            <p:cNvSpPr>
              <a:spLocks noChangeAspect="1" noChangeArrowheads="1" noTextEdit="1"/>
            </p:cNvSpPr>
            <p:nvPr/>
          </p:nvSpPr>
          <p:spPr bwMode="auto">
            <a:xfrm>
              <a:off x="3006" y="3362"/>
              <a:ext cx="4179" cy="1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Oval 116"/>
            <p:cNvSpPr>
              <a:spLocks noChangeArrowheads="1"/>
            </p:cNvSpPr>
            <p:nvPr/>
          </p:nvSpPr>
          <p:spPr bwMode="auto">
            <a:xfrm>
              <a:off x="3972" y="4074"/>
              <a:ext cx="90" cy="9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7472" name="Oval 115"/>
            <p:cNvSpPr>
              <a:spLocks noChangeArrowheads="1"/>
            </p:cNvSpPr>
            <p:nvPr/>
          </p:nvSpPr>
          <p:spPr bwMode="auto">
            <a:xfrm>
              <a:off x="4421" y="4074"/>
              <a:ext cx="89" cy="8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nstantia" pitchFamily="18" charset="0"/>
              </a:endParaRPr>
            </a:p>
          </p:txBody>
        </p:sp>
        <p:cxnSp>
          <p:nvCxnSpPr>
            <p:cNvPr id="17473" name="AutoShape 114"/>
            <p:cNvCxnSpPr>
              <a:cxnSpLocks noChangeShapeType="1"/>
            </p:cNvCxnSpPr>
            <p:nvPr/>
          </p:nvCxnSpPr>
          <p:spPr bwMode="auto">
            <a:xfrm flipV="1">
              <a:off x="4049" y="4087"/>
              <a:ext cx="3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74" name="AutoShape 113"/>
            <p:cNvCxnSpPr>
              <a:cxnSpLocks noChangeShapeType="1"/>
            </p:cNvCxnSpPr>
            <p:nvPr/>
          </p:nvCxnSpPr>
          <p:spPr bwMode="auto">
            <a:xfrm>
              <a:off x="4241" y="3805"/>
              <a:ext cx="1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3" name="Group 108"/>
            <p:cNvGrpSpPr>
              <a:grpSpLocks/>
            </p:cNvGrpSpPr>
            <p:nvPr/>
          </p:nvGrpSpPr>
          <p:grpSpPr bwMode="auto">
            <a:xfrm>
              <a:off x="4979" y="4132"/>
              <a:ext cx="359" cy="449"/>
              <a:chOff x="5138" y="4600"/>
              <a:chExt cx="359" cy="449"/>
            </a:xfrm>
          </p:grpSpPr>
          <p:cxnSp>
            <p:nvCxnSpPr>
              <p:cNvPr id="17499" name="AutoShape 112"/>
              <p:cNvCxnSpPr>
                <a:cxnSpLocks noChangeShapeType="1"/>
              </p:cNvCxnSpPr>
              <p:nvPr/>
            </p:nvCxnSpPr>
            <p:spPr bwMode="auto">
              <a:xfrm>
                <a:off x="5318" y="4600"/>
                <a:ext cx="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500" name="AutoShape 111"/>
              <p:cNvCxnSpPr>
                <a:cxnSpLocks noChangeShapeType="1"/>
              </p:cNvCxnSpPr>
              <p:nvPr/>
            </p:nvCxnSpPr>
            <p:spPr bwMode="auto">
              <a:xfrm>
                <a:off x="5138" y="4780"/>
                <a:ext cx="35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501" name="AutoShape 110"/>
              <p:cNvCxnSpPr>
                <a:cxnSpLocks noChangeShapeType="1"/>
              </p:cNvCxnSpPr>
              <p:nvPr/>
            </p:nvCxnSpPr>
            <p:spPr bwMode="auto">
              <a:xfrm>
                <a:off x="5138" y="4869"/>
                <a:ext cx="35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502" name="AutoShape 109"/>
              <p:cNvCxnSpPr>
                <a:cxnSpLocks noChangeShapeType="1"/>
              </p:cNvCxnSpPr>
              <p:nvPr/>
            </p:nvCxnSpPr>
            <p:spPr bwMode="auto">
              <a:xfrm>
                <a:off x="5318" y="4869"/>
                <a:ext cx="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4" name="Group 101"/>
            <p:cNvGrpSpPr>
              <a:grpSpLocks/>
            </p:cNvGrpSpPr>
            <p:nvPr/>
          </p:nvGrpSpPr>
          <p:grpSpPr bwMode="auto">
            <a:xfrm>
              <a:off x="4979" y="4557"/>
              <a:ext cx="360" cy="270"/>
              <a:chOff x="3703" y="4690"/>
              <a:chExt cx="360" cy="270"/>
            </a:xfrm>
          </p:grpSpPr>
          <p:cxnSp>
            <p:nvCxnSpPr>
              <p:cNvPr id="17493" name="AutoShape 107"/>
              <p:cNvCxnSpPr>
                <a:cxnSpLocks noChangeShapeType="1"/>
              </p:cNvCxnSpPr>
              <p:nvPr/>
            </p:nvCxnSpPr>
            <p:spPr bwMode="auto">
              <a:xfrm>
                <a:off x="3703" y="4869"/>
                <a:ext cx="35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94" name="AutoShape 106"/>
              <p:cNvCxnSpPr>
                <a:cxnSpLocks noChangeShapeType="1"/>
              </p:cNvCxnSpPr>
              <p:nvPr/>
            </p:nvCxnSpPr>
            <p:spPr bwMode="auto">
              <a:xfrm flipH="1">
                <a:off x="3703" y="4869"/>
                <a:ext cx="90" cy="9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95" name="AutoShape 105"/>
              <p:cNvCxnSpPr>
                <a:cxnSpLocks noChangeShapeType="1"/>
              </p:cNvCxnSpPr>
              <p:nvPr/>
            </p:nvCxnSpPr>
            <p:spPr bwMode="auto">
              <a:xfrm flipH="1">
                <a:off x="3793" y="4869"/>
                <a:ext cx="90" cy="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96" name="AutoShape 104"/>
              <p:cNvCxnSpPr>
                <a:cxnSpLocks noChangeShapeType="1"/>
              </p:cNvCxnSpPr>
              <p:nvPr/>
            </p:nvCxnSpPr>
            <p:spPr bwMode="auto">
              <a:xfrm flipH="1">
                <a:off x="3883" y="4869"/>
                <a:ext cx="90" cy="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97" name="AutoShape 103"/>
              <p:cNvCxnSpPr>
                <a:cxnSpLocks noChangeShapeType="1"/>
              </p:cNvCxnSpPr>
              <p:nvPr/>
            </p:nvCxnSpPr>
            <p:spPr bwMode="auto">
              <a:xfrm flipH="1">
                <a:off x="3972" y="4869"/>
                <a:ext cx="91" cy="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98" name="AutoShape 102"/>
              <p:cNvCxnSpPr>
                <a:cxnSpLocks noChangeShapeType="1"/>
              </p:cNvCxnSpPr>
              <p:nvPr/>
            </p:nvCxnSpPr>
            <p:spPr bwMode="auto">
              <a:xfrm flipV="1">
                <a:off x="3883" y="4690"/>
                <a:ext cx="0" cy="1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7477" name="AutoShape 100"/>
            <p:cNvCxnSpPr>
              <a:cxnSpLocks noChangeShapeType="1"/>
            </p:cNvCxnSpPr>
            <p:nvPr/>
          </p:nvCxnSpPr>
          <p:spPr bwMode="auto">
            <a:xfrm flipH="1">
              <a:off x="3434" y="4119"/>
              <a:ext cx="538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78" name="AutoShape 99"/>
            <p:cNvCxnSpPr>
              <a:cxnSpLocks noChangeShapeType="1"/>
            </p:cNvCxnSpPr>
            <p:nvPr/>
          </p:nvCxnSpPr>
          <p:spPr bwMode="auto">
            <a:xfrm>
              <a:off x="4510" y="4118"/>
              <a:ext cx="648" cy="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79" name="AutoShape 98"/>
            <p:cNvCxnSpPr>
              <a:cxnSpLocks noChangeShapeType="1"/>
            </p:cNvCxnSpPr>
            <p:nvPr/>
          </p:nvCxnSpPr>
          <p:spPr bwMode="auto">
            <a:xfrm flipV="1">
              <a:off x="3524" y="4212"/>
              <a:ext cx="0" cy="5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80" name="Text Box 97"/>
            <p:cNvSpPr txBox="1">
              <a:spLocks noChangeArrowheads="1"/>
            </p:cNvSpPr>
            <p:nvPr/>
          </p:nvSpPr>
          <p:spPr bwMode="auto">
            <a:xfrm>
              <a:off x="3255" y="4348"/>
              <a:ext cx="27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1100">
                  <a:latin typeface="Calibri" pitchFamily="34" charset="0"/>
                  <a:cs typeface="Times New Roman" pitchFamily="18" charset="0"/>
                </a:rPr>
                <a:t>V</a:t>
              </a:r>
              <a:r>
                <a:rPr lang="fr-FR" sz="1100" baseline="-30000">
                  <a:latin typeface="Calibri" pitchFamily="34" charset="0"/>
                  <a:cs typeface="Times New Roman" pitchFamily="18" charset="0"/>
                </a:rPr>
                <a:t>in</a:t>
              </a:r>
              <a:endParaRPr lang="fr-FR"/>
            </a:p>
          </p:txBody>
        </p:sp>
        <p:sp>
          <p:nvSpPr>
            <p:cNvPr id="17481" name="Text Box 96"/>
            <p:cNvSpPr txBox="1">
              <a:spLocks noChangeArrowheads="1"/>
            </p:cNvSpPr>
            <p:nvPr/>
          </p:nvSpPr>
          <p:spPr bwMode="auto">
            <a:xfrm>
              <a:off x="4062" y="3534"/>
              <a:ext cx="359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1100">
                  <a:latin typeface="Calibri" pitchFamily="34" charset="0"/>
                  <a:cs typeface="Times New Roman" pitchFamily="18" charset="0"/>
                </a:rPr>
                <a:t>wr</a:t>
              </a:r>
              <a:endParaRPr lang="fr-FR"/>
            </a:p>
          </p:txBody>
        </p:sp>
        <p:sp>
          <p:nvSpPr>
            <p:cNvPr id="17482" name="Text Box 95"/>
            <p:cNvSpPr txBox="1">
              <a:spLocks noChangeArrowheads="1"/>
            </p:cNvSpPr>
            <p:nvPr/>
          </p:nvSpPr>
          <p:spPr bwMode="auto">
            <a:xfrm>
              <a:off x="5338" y="4257"/>
              <a:ext cx="357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1100">
                  <a:latin typeface="Calibri" pitchFamily="34" charset="0"/>
                  <a:cs typeface="Times New Roman" pitchFamily="18" charset="0"/>
                </a:rPr>
                <a:t>C</a:t>
              </a:r>
              <a:r>
                <a:rPr lang="fr-FR" sz="1100" baseline="-30000">
                  <a:latin typeface="Calibri" pitchFamily="34" charset="0"/>
                  <a:cs typeface="Times New Roman" pitchFamily="18" charset="0"/>
                </a:rPr>
                <a:t>in</a:t>
              </a:r>
              <a:endParaRPr lang="fr-FR"/>
            </a:p>
          </p:txBody>
        </p:sp>
        <p:cxnSp>
          <p:nvCxnSpPr>
            <p:cNvPr id="17483" name="AutoShape 94"/>
            <p:cNvCxnSpPr>
              <a:cxnSpLocks noChangeShapeType="1"/>
            </p:cNvCxnSpPr>
            <p:nvPr/>
          </p:nvCxnSpPr>
          <p:spPr bwMode="auto">
            <a:xfrm>
              <a:off x="5158" y="4122"/>
              <a:ext cx="62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84" name="AutoShape 93"/>
            <p:cNvCxnSpPr>
              <a:cxnSpLocks noChangeShapeType="1"/>
            </p:cNvCxnSpPr>
            <p:nvPr/>
          </p:nvCxnSpPr>
          <p:spPr bwMode="auto">
            <a:xfrm flipV="1">
              <a:off x="6772" y="4212"/>
              <a:ext cx="2" cy="5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85" name="Text Box 92"/>
            <p:cNvSpPr txBox="1">
              <a:spLocks noChangeArrowheads="1"/>
            </p:cNvSpPr>
            <p:nvPr/>
          </p:nvSpPr>
          <p:spPr bwMode="auto">
            <a:xfrm>
              <a:off x="6818" y="4326"/>
              <a:ext cx="269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1100">
                  <a:latin typeface="Calibri" pitchFamily="34" charset="0"/>
                  <a:cs typeface="Times New Roman" pitchFamily="18" charset="0"/>
                </a:rPr>
                <a:t>V</a:t>
              </a:r>
              <a:r>
                <a:rPr lang="fr-FR" sz="1100" baseline="-30000">
                  <a:latin typeface="Calibri" pitchFamily="34" charset="0"/>
                  <a:cs typeface="Times New Roman" pitchFamily="18" charset="0"/>
                </a:rPr>
                <a:t>out</a:t>
              </a:r>
              <a:endParaRPr lang="fr-FR"/>
            </a:p>
          </p:txBody>
        </p:sp>
        <p:grpSp>
          <p:nvGrpSpPr>
            <p:cNvPr id="5" name="Group 87"/>
            <p:cNvGrpSpPr>
              <a:grpSpLocks/>
            </p:cNvGrpSpPr>
            <p:nvPr/>
          </p:nvGrpSpPr>
          <p:grpSpPr bwMode="auto">
            <a:xfrm>
              <a:off x="5786" y="3816"/>
              <a:ext cx="538" cy="359"/>
              <a:chOff x="3972" y="3793"/>
              <a:chExt cx="538" cy="359"/>
            </a:xfrm>
          </p:grpSpPr>
          <p:sp>
            <p:nvSpPr>
              <p:cNvPr id="17489" name="Oval 91"/>
              <p:cNvSpPr>
                <a:spLocks noChangeArrowheads="1"/>
              </p:cNvSpPr>
              <p:nvPr/>
            </p:nvSpPr>
            <p:spPr bwMode="auto">
              <a:xfrm>
                <a:off x="3972" y="4062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7490" name="Oval 90"/>
              <p:cNvSpPr>
                <a:spLocks noChangeArrowheads="1"/>
              </p:cNvSpPr>
              <p:nvPr/>
            </p:nvSpPr>
            <p:spPr bwMode="auto">
              <a:xfrm>
                <a:off x="4421" y="4062"/>
                <a:ext cx="89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cxnSp>
            <p:nvCxnSpPr>
              <p:cNvPr id="17491" name="AutoShape 89"/>
              <p:cNvCxnSpPr>
                <a:cxnSpLocks noChangeShapeType="1"/>
              </p:cNvCxnSpPr>
              <p:nvPr/>
            </p:nvCxnSpPr>
            <p:spPr bwMode="auto">
              <a:xfrm flipV="1">
                <a:off x="4048" y="3973"/>
                <a:ext cx="373" cy="1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92" name="AutoShape 88"/>
              <p:cNvCxnSpPr>
                <a:cxnSpLocks noChangeShapeType="1"/>
              </p:cNvCxnSpPr>
              <p:nvPr/>
            </p:nvCxnSpPr>
            <p:spPr bwMode="auto">
              <a:xfrm>
                <a:off x="4241" y="379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7487" name="Text Box 86"/>
            <p:cNvSpPr txBox="1">
              <a:spLocks noChangeArrowheads="1"/>
            </p:cNvSpPr>
            <p:nvPr/>
          </p:nvSpPr>
          <p:spPr bwMode="auto">
            <a:xfrm>
              <a:off x="5876" y="3533"/>
              <a:ext cx="358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1100">
                  <a:latin typeface="Calibri" pitchFamily="34" charset="0"/>
                  <a:cs typeface="Times New Roman" pitchFamily="18" charset="0"/>
                </a:rPr>
                <a:t>rd</a:t>
              </a:r>
              <a:endParaRPr lang="fr-FR"/>
            </a:p>
          </p:txBody>
        </p:sp>
        <p:cxnSp>
          <p:nvCxnSpPr>
            <p:cNvPr id="17488" name="AutoShape 85"/>
            <p:cNvCxnSpPr>
              <a:cxnSpLocks noChangeShapeType="1"/>
            </p:cNvCxnSpPr>
            <p:nvPr/>
          </p:nvCxnSpPr>
          <p:spPr bwMode="auto">
            <a:xfrm flipH="1">
              <a:off x="6324" y="4122"/>
              <a:ext cx="53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7412" name="TextBox 41"/>
          <p:cNvSpPr txBox="1">
            <a:spLocks noChangeArrowheads="1"/>
          </p:cNvSpPr>
          <p:nvPr/>
        </p:nvSpPr>
        <p:spPr bwMode="auto">
          <a:xfrm>
            <a:off x="1905000" y="24384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Principle</a:t>
            </a:r>
          </a:p>
        </p:txBody>
      </p: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1066800" y="2667000"/>
            <a:ext cx="2519363" cy="1506538"/>
            <a:chOff x="3006" y="3362"/>
            <a:chExt cx="2903" cy="1736"/>
          </a:xfrm>
        </p:grpSpPr>
        <p:sp>
          <p:nvSpPr>
            <p:cNvPr id="17447" name="AutoShape 32"/>
            <p:cNvSpPr>
              <a:spLocks noChangeAspect="1" noChangeArrowheads="1" noTextEdit="1"/>
            </p:cNvSpPr>
            <p:nvPr/>
          </p:nvSpPr>
          <p:spPr bwMode="auto">
            <a:xfrm>
              <a:off x="3006" y="3362"/>
              <a:ext cx="2903" cy="1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Oval 31"/>
            <p:cNvSpPr>
              <a:spLocks noChangeArrowheads="1"/>
            </p:cNvSpPr>
            <p:nvPr/>
          </p:nvSpPr>
          <p:spPr bwMode="auto">
            <a:xfrm>
              <a:off x="3972" y="4074"/>
              <a:ext cx="90" cy="9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Oval 30"/>
            <p:cNvSpPr>
              <a:spLocks noChangeArrowheads="1"/>
            </p:cNvSpPr>
            <p:nvPr/>
          </p:nvSpPr>
          <p:spPr bwMode="auto">
            <a:xfrm>
              <a:off x="4421" y="4074"/>
              <a:ext cx="89" cy="8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7450" name="AutoShape 29"/>
            <p:cNvCxnSpPr>
              <a:cxnSpLocks noChangeShapeType="1"/>
            </p:cNvCxnSpPr>
            <p:nvPr/>
          </p:nvCxnSpPr>
          <p:spPr bwMode="auto">
            <a:xfrm flipV="1">
              <a:off x="4049" y="4087"/>
              <a:ext cx="3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51" name="AutoShape 28"/>
            <p:cNvCxnSpPr>
              <a:cxnSpLocks noChangeShapeType="1"/>
            </p:cNvCxnSpPr>
            <p:nvPr/>
          </p:nvCxnSpPr>
          <p:spPr bwMode="auto">
            <a:xfrm>
              <a:off x="4241" y="3805"/>
              <a:ext cx="1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4979" y="4132"/>
              <a:ext cx="359" cy="449"/>
              <a:chOff x="5138" y="4600"/>
              <a:chExt cx="359" cy="449"/>
            </a:xfrm>
          </p:grpSpPr>
          <p:cxnSp>
            <p:nvCxnSpPr>
              <p:cNvPr id="17466" name="AutoShape 27"/>
              <p:cNvCxnSpPr>
                <a:cxnSpLocks noChangeShapeType="1"/>
              </p:cNvCxnSpPr>
              <p:nvPr/>
            </p:nvCxnSpPr>
            <p:spPr bwMode="auto">
              <a:xfrm>
                <a:off x="5318" y="4600"/>
                <a:ext cx="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67" name="AutoShape 26"/>
              <p:cNvCxnSpPr>
                <a:cxnSpLocks noChangeShapeType="1"/>
              </p:cNvCxnSpPr>
              <p:nvPr/>
            </p:nvCxnSpPr>
            <p:spPr bwMode="auto">
              <a:xfrm>
                <a:off x="5138" y="4780"/>
                <a:ext cx="35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68" name="AutoShape 25"/>
              <p:cNvCxnSpPr>
                <a:cxnSpLocks noChangeShapeType="1"/>
              </p:cNvCxnSpPr>
              <p:nvPr/>
            </p:nvCxnSpPr>
            <p:spPr bwMode="auto">
              <a:xfrm>
                <a:off x="5138" y="4869"/>
                <a:ext cx="35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69" name="AutoShape 24"/>
              <p:cNvCxnSpPr>
                <a:cxnSpLocks noChangeShapeType="1"/>
              </p:cNvCxnSpPr>
              <p:nvPr/>
            </p:nvCxnSpPr>
            <p:spPr bwMode="auto">
              <a:xfrm>
                <a:off x="5318" y="4869"/>
                <a:ext cx="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4979" y="4557"/>
              <a:ext cx="360" cy="270"/>
              <a:chOff x="3703" y="4690"/>
              <a:chExt cx="360" cy="270"/>
            </a:xfrm>
          </p:grpSpPr>
          <p:cxnSp>
            <p:nvCxnSpPr>
              <p:cNvPr id="17460" name="AutoShape 22"/>
              <p:cNvCxnSpPr>
                <a:cxnSpLocks noChangeShapeType="1"/>
              </p:cNvCxnSpPr>
              <p:nvPr/>
            </p:nvCxnSpPr>
            <p:spPr bwMode="auto">
              <a:xfrm>
                <a:off x="3703" y="4869"/>
                <a:ext cx="35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61" name="AutoShape 21"/>
              <p:cNvCxnSpPr>
                <a:cxnSpLocks noChangeShapeType="1"/>
              </p:cNvCxnSpPr>
              <p:nvPr/>
            </p:nvCxnSpPr>
            <p:spPr bwMode="auto">
              <a:xfrm flipH="1">
                <a:off x="3703" y="4869"/>
                <a:ext cx="90" cy="9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62" name="AutoShape 20"/>
              <p:cNvCxnSpPr>
                <a:cxnSpLocks noChangeShapeType="1"/>
              </p:cNvCxnSpPr>
              <p:nvPr/>
            </p:nvCxnSpPr>
            <p:spPr bwMode="auto">
              <a:xfrm flipH="1">
                <a:off x="3793" y="4869"/>
                <a:ext cx="90" cy="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63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3883" y="4869"/>
                <a:ext cx="90" cy="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64" name="AutoShape 18"/>
              <p:cNvCxnSpPr>
                <a:cxnSpLocks noChangeShapeType="1"/>
              </p:cNvCxnSpPr>
              <p:nvPr/>
            </p:nvCxnSpPr>
            <p:spPr bwMode="auto">
              <a:xfrm flipH="1">
                <a:off x="3972" y="4869"/>
                <a:ext cx="91" cy="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65" name="AutoShape 17"/>
              <p:cNvCxnSpPr>
                <a:cxnSpLocks noChangeShapeType="1"/>
              </p:cNvCxnSpPr>
              <p:nvPr/>
            </p:nvCxnSpPr>
            <p:spPr bwMode="auto">
              <a:xfrm flipV="1">
                <a:off x="3883" y="4690"/>
                <a:ext cx="0" cy="1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7454" name="AutoShape 15"/>
            <p:cNvCxnSpPr>
              <a:cxnSpLocks noChangeShapeType="1"/>
            </p:cNvCxnSpPr>
            <p:nvPr/>
          </p:nvCxnSpPr>
          <p:spPr bwMode="auto">
            <a:xfrm flipH="1">
              <a:off x="3434" y="4119"/>
              <a:ext cx="538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55" name="AutoShape 14"/>
            <p:cNvCxnSpPr>
              <a:cxnSpLocks noChangeShapeType="1"/>
            </p:cNvCxnSpPr>
            <p:nvPr/>
          </p:nvCxnSpPr>
          <p:spPr bwMode="auto">
            <a:xfrm>
              <a:off x="4510" y="4118"/>
              <a:ext cx="648" cy="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56" name="AutoShape 13"/>
            <p:cNvCxnSpPr>
              <a:cxnSpLocks noChangeShapeType="1"/>
            </p:cNvCxnSpPr>
            <p:nvPr/>
          </p:nvCxnSpPr>
          <p:spPr bwMode="auto">
            <a:xfrm flipV="1">
              <a:off x="3524" y="4212"/>
              <a:ext cx="0" cy="5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57" name="Text Box 12"/>
            <p:cNvSpPr txBox="1">
              <a:spLocks noChangeArrowheads="1"/>
            </p:cNvSpPr>
            <p:nvPr/>
          </p:nvSpPr>
          <p:spPr bwMode="auto">
            <a:xfrm>
              <a:off x="3255" y="4348"/>
              <a:ext cx="27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000">
                  <a:latin typeface="Calibri" pitchFamily="34" charset="0"/>
                  <a:cs typeface="Times New Roman" pitchFamily="18" charset="0"/>
                </a:rPr>
                <a:t>V</a:t>
              </a:r>
              <a:r>
                <a:rPr lang="fr-FR" sz="2000" baseline="-30000">
                  <a:latin typeface="Calibri" pitchFamily="34" charset="0"/>
                  <a:cs typeface="Times New Roman" pitchFamily="18" charset="0"/>
                </a:rPr>
                <a:t>in</a:t>
              </a:r>
              <a:endParaRPr lang="fr-FR" sz="2000">
                <a:latin typeface="Constantia" pitchFamily="18" charset="0"/>
              </a:endParaRPr>
            </a:p>
          </p:txBody>
        </p:sp>
        <p:sp>
          <p:nvSpPr>
            <p:cNvPr id="17458" name="Text Box 11"/>
            <p:cNvSpPr txBox="1">
              <a:spLocks noChangeArrowheads="1"/>
            </p:cNvSpPr>
            <p:nvPr/>
          </p:nvSpPr>
          <p:spPr bwMode="auto">
            <a:xfrm>
              <a:off x="4062" y="3534"/>
              <a:ext cx="359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000">
                  <a:latin typeface="Calibri" pitchFamily="34" charset="0"/>
                  <a:cs typeface="Times New Roman" pitchFamily="18" charset="0"/>
                </a:rPr>
                <a:t>wr</a:t>
              </a:r>
              <a:endParaRPr lang="fr-FR" sz="2000">
                <a:latin typeface="Constantia" pitchFamily="18" charset="0"/>
              </a:endParaRPr>
            </a:p>
          </p:txBody>
        </p:sp>
        <p:sp>
          <p:nvSpPr>
            <p:cNvPr id="17459" name="Text Box 10"/>
            <p:cNvSpPr txBox="1">
              <a:spLocks noChangeArrowheads="1"/>
            </p:cNvSpPr>
            <p:nvPr/>
          </p:nvSpPr>
          <p:spPr bwMode="auto">
            <a:xfrm>
              <a:off x="5338" y="4257"/>
              <a:ext cx="357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000">
                  <a:latin typeface="Calibri" pitchFamily="34" charset="0"/>
                  <a:cs typeface="Times New Roman" pitchFamily="18" charset="0"/>
                </a:rPr>
                <a:t>C</a:t>
              </a:r>
              <a:r>
                <a:rPr lang="fr-FR" sz="2000" baseline="-30000">
                  <a:latin typeface="Calibri" pitchFamily="34" charset="0"/>
                  <a:cs typeface="Times New Roman" pitchFamily="18" charset="0"/>
                </a:rPr>
                <a:t>in</a:t>
              </a:r>
              <a:endParaRPr lang="fr-FR" sz="2000">
                <a:latin typeface="Constantia" pitchFamily="18" charset="0"/>
              </a:endParaRPr>
            </a:p>
          </p:txBody>
        </p:sp>
      </p:grpSp>
      <p:grpSp>
        <p:nvGrpSpPr>
          <p:cNvPr id="9" name="Group 37"/>
          <p:cNvGrpSpPr>
            <a:grpSpLocks noChangeAspect="1"/>
          </p:cNvGrpSpPr>
          <p:nvPr/>
        </p:nvGrpSpPr>
        <p:grpSpPr bwMode="auto">
          <a:xfrm>
            <a:off x="4572000" y="1295400"/>
            <a:ext cx="3353109" cy="1922463"/>
            <a:chOff x="3006" y="3362"/>
            <a:chExt cx="3028" cy="1736"/>
          </a:xfrm>
        </p:grpSpPr>
        <p:sp>
          <p:nvSpPr>
            <p:cNvPr id="17417" name="AutoShape 67"/>
            <p:cNvSpPr>
              <a:spLocks noChangeAspect="1" noChangeArrowheads="1" noTextEdit="1"/>
            </p:cNvSpPr>
            <p:nvPr/>
          </p:nvSpPr>
          <p:spPr bwMode="auto">
            <a:xfrm>
              <a:off x="3006" y="3362"/>
              <a:ext cx="2903" cy="1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4979" y="4132"/>
              <a:ext cx="359" cy="449"/>
              <a:chOff x="5138" y="4600"/>
              <a:chExt cx="359" cy="449"/>
            </a:xfrm>
          </p:grpSpPr>
          <p:cxnSp>
            <p:nvCxnSpPr>
              <p:cNvPr id="17443" name="AutoShape 66"/>
              <p:cNvCxnSpPr>
                <a:cxnSpLocks noChangeShapeType="1"/>
              </p:cNvCxnSpPr>
              <p:nvPr/>
            </p:nvCxnSpPr>
            <p:spPr bwMode="auto">
              <a:xfrm>
                <a:off x="5318" y="4600"/>
                <a:ext cx="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44" name="AutoShape 65"/>
              <p:cNvCxnSpPr>
                <a:cxnSpLocks noChangeShapeType="1"/>
              </p:cNvCxnSpPr>
              <p:nvPr/>
            </p:nvCxnSpPr>
            <p:spPr bwMode="auto">
              <a:xfrm>
                <a:off x="5138" y="4780"/>
                <a:ext cx="35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45" name="AutoShape 64"/>
              <p:cNvCxnSpPr>
                <a:cxnSpLocks noChangeShapeType="1"/>
              </p:cNvCxnSpPr>
              <p:nvPr/>
            </p:nvCxnSpPr>
            <p:spPr bwMode="auto">
              <a:xfrm>
                <a:off x="5138" y="4869"/>
                <a:ext cx="35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46" name="AutoShape 63"/>
              <p:cNvCxnSpPr>
                <a:cxnSpLocks noChangeShapeType="1"/>
              </p:cNvCxnSpPr>
              <p:nvPr/>
            </p:nvCxnSpPr>
            <p:spPr bwMode="auto">
              <a:xfrm>
                <a:off x="5318" y="4869"/>
                <a:ext cx="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4979" y="4557"/>
              <a:ext cx="360" cy="270"/>
              <a:chOff x="3703" y="4690"/>
              <a:chExt cx="360" cy="270"/>
            </a:xfrm>
          </p:grpSpPr>
          <p:cxnSp>
            <p:nvCxnSpPr>
              <p:cNvPr id="17437" name="AutoShape 61"/>
              <p:cNvCxnSpPr>
                <a:cxnSpLocks noChangeShapeType="1"/>
              </p:cNvCxnSpPr>
              <p:nvPr/>
            </p:nvCxnSpPr>
            <p:spPr bwMode="auto">
              <a:xfrm>
                <a:off x="3703" y="4869"/>
                <a:ext cx="35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8" name="AutoShape 60"/>
              <p:cNvCxnSpPr>
                <a:cxnSpLocks noChangeShapeType="1"/>
              </p:cNvCxnSpPr>
              <p:nvPr/>
            </p:nvCxnSpPr>
            <p:spPr bwMode="auto">
              <a:xfrm flipH="1">
                <a:off x="3703" y="4869"/>
                <a:ext cx="90" cy="9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9" name="AutoShape 59"/>
              <p:cNvCxnSpPr>
                <a:cxnSpLocks noChangeShapeType="1"/>
              </p:cNvCxnSpPr>
              <p:nvPr/>
            </p:nvCxnSpPr>
            <p:spPr bwMode="auto">
              <a:xfrm flipH="1">
                <a:off x="3793" y="4869"/>
                <a:ext cx="90" cy="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40" name="AutoShape 58"/>
              <p:cNvCxnSpPr>
                <a:cxnSpLocks noChangeShapeType="1"/>
              </p:cNvCxnSpPr>
              <p:nvPr/>
            </p:nvCxnSpPr>
            <p:spPr bwMode="auto">
              <a:xfrm flipH="1">
                <a:off x="3883" y="4869"/>
                <a:ext cx="90" cy="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41" name="AutoShape 57"/>
              <p:cNvCxnSpPr>
                <a:cxnSpLocks noChangeShapeType="1"/>
              </p:cNvCxnSpPr>
              <p:nvPr/>
            </p:nvCxnSpPr>
            <p:spPr bwMode="auto">
              <a:xfrm flipH="1">
                <a:off x="3972" y="4869"/>
                <a:ext cx="91" cy="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42" name="AutoShape 56"/>
              <p:cNvCxnSpPr>
                <a:cxnSpLocks noChangeShapeType="1"/>
              </p:cNvCxnSpPr>
              <p:nvPr/>
            </p:nvCxnSpPr>
            <p:spPr bwMode="auto">
              <a:xfrm flipV="1">
                <a:off x="3883" y="4690"/>
                <a:ext cx="0" cy="1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7420" name="AutoShape 54"/>
            <p:cNvCxnSpPr>
              <a:cxnSpLocks noChangeShapeType="1"/>
            </p:cNvCxnSpPr>
            <p:nvPr/>
          </p:nvCxnSpPr>
          <p:spPr bwMode="auto">
            <a:xfrm flipH="1">
              <a:off x="3438" y="4120"/>
              <a:ext cx="62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21" name="AutoShape 53"/>
            <p:cNvCxnSpPr>
              <a:cxnSpLocks noChangeShapeType="1"/>
            </p:cNvCxnSpPr>
            <p:nvPr/>
          </p:nvCxnSpPr>
          <p:spPr bwMode="auto">
            <a:xfrm>
              <a:off x="4507" y="4120"/>
              <a:ext cx="651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22" name="AutoShape 52"/>
            <p:cNvCxnSpPr>
              <a:cxnSpLocks noChangeShapeType="1"/>
            </p:cNvCxnSpPr>
            <p:nvPr/>
          </p:nvCxnSpPr>
          <p:spPr bwMode="auto">
            <a:xfrm flipV="1">
              <a:off x="3524" y="4212"/>
              <a:ext cx="0" cy="5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23" name="Text Box 51"/>
            <p:cNvSpPr txBox="1">
              <a:spLocks noChangeArrowheads="1"/>
            </p:cNvSpPr>
            <p:nvPr/>
          </p:nvSpPr>
          <p:spPr bwMode="auto">
            <a:xfrm>
              <a:off x="3255" y="4348"/>
              <a:ext cx="27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000">
                  <a:latin typeface="Calibri" pitchFamily="34" charset="0"/>
                  <a:cs typeface="Times New Roman" pitchFamily="18" charset="0"/>
                </a:rPr>
                <a:t>V</a:t>
              </a:r>
              <a:r>
                <a:rPr lang="fr-FR" sz="2000" baseline="-30000">
                  <a:latin typeface="Calibri" pitchFamily="34" charset="0"/>
                  <a:cs typeface="Times New Roman" pitchFamily="18" charset="0"/>
                </a:rPr>
                <a:t>in</a:t>
              </a:r>
              <a:endParaRPr lang="fr-FR" sz="2000">
                <a:latin typeface="Constantia" pitchFamily="18" charset="0"/>
              </a:endParaRPr>
            </a:p>
          </p:txBody>
        </p:sp>
        <p:sp>
          <p:nvSpPr>
            <p:cNvPr id="17424" name="Text Box 50"/>
            <p:cNvSpPr txBox="1">
              <a:spLocks noChangeArrowheads="1"/>
            </p:cNvSpPr>
            <p:nvPr/>
          </p:nvSpPr>
          <p:spPr bwMode="auto">
            <a:xfrm>
              <a:off x="5338" y="4257"/>
              <a:ext cx="69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000" dirty="0" err="1" smtClean="0">
                  <a:latin typeface="Calibri" pitchFamily="34" charset="0"/>
                  <a:cs typeface="Times New Roman" pitchFamily="18" charset="0"/>
                </a:rPr>
                <a:t>C</a:t>
              </a:r>
              <a:r>
                <a:rPr lang="fr-FR" sz="2000" baseline="-30000" dirty="0" err="1" smtClean="0">
                  <a:latin typeface="Calibri" pitchFamily="34" charset="0"/>
                  <a:cs typeface="Times New Roman" pitchFamily="18" charset="0"/>
                </a:rPr>
                <a:t>storage</a:t>
              </a:r>
              <a:endParaRPr lang="fr-FR" sz="2000" dirty="0">
                <a:latin typeface="Constantia" pitchFamily="18" charset="0"/>
              </a:endParaRPr>
            </a:p>
          </p:txBody>
        </p: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 rot="5400000">
              <a:off x="4237" y="3899"/>
              <a:ext cx="179" cy="449"/>
              <a:chOff x="3793" y="5138"/>
              <a:chExt cx="179" cy="449"/>
            </a:xfrm>
          </p:grpSpPr>
          <p:cxnSp>
            <p:nvCxnSpPr>
              <p:cNvPr id="17427" name="AutoShape 49"/>
              <p:cNvCxnSpPr>
                <a:cxnSpLocks noChangeShapeType="1"/>
              </p:cNvCxnSpPr>
              <p:nvPr/>
            </p:nvCxnSpPr>
            <p:spPr bwMode="auto">
              <a:xfrm flipV="1">
                <a:off x="3883" y="5544"/>
                <a:ext cx="1" cy="4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28" name="AutoShape 48"/>
              <p:cNvCxnSpPr>
                <a:cxnSpLocks noChangeShapeType="1"/>
              </p:cNvCxnSpPr>
              <p:nvPr/>
            </p:nvCxnSpPr>
            <p:spPr bwMode="auto">
              <a:xfrm flipV="1">
                <a:off x="3883" y="5498"/>
                <a:ext cx="89" cy="4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29" name="AutoShape 47"/>
              <p:cNvCxnSpPr>
                <a:cxnSpLocks noChangeShapeType="1"/>
              </p:cNvCxnSpPr>
              <p:nvPr/>
            </p:nvCxnSpPr>
            <p:spPr bwMode="auto">
              <a:xfrm flipH="1" flipV="1">
                <a:off x="3793" y="5453"/>
                <a:ext cx="179" cy="4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0" name="AutoShape 46"/>
              <p:cNvCxnSpPr>
                <a:cxnSpLocks noChangeShapeType="1"/>
              </p:cNvCxnSpPr>
              <p:nvPr/>
            </p:nvCxnSpPr>
            <p:spPr bwMode="auto">
              <a:xfrm flipV="1">
                <a:off x="3793" y="5407"/>
                <a:ext cx="179" cy="4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1" name="AutoShape 45"/>
              <p:cNvCxnSpPr>
                <a:cxnSpLocks noChangeShapeType="1"/>
              </p:cNvCxnSpPr>
              <p:nvPr/>
            </p:nvCxnSpPr>
            <p:spPr bwMode="auto">
              <a:xfrm flipH="1" flipV="1">
                <a:off x="3793" y="5362"/>
                <a:ext cx="179" cy="4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2" name="AutoShape 44"/>
              <p:cNvCxnSpPr>
                <a:cxnSpLocks noChangeShapeType="1"/>
              </p:cNvCxnSpPr>
              <p:nvPr/>
            </p:nvCxnSpPr>
            <p:spPr bwMode="auto">
              <a:xfrm flipV="1">
                <a:off x="3793" y="5316"/>
                <a:ext cx="179" cy="4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3" name="AutoShape 43"/>
              <p:cNvCxnSpPr>
                <a:cxnSpLocks noChangeShapeType="1"/>
              </p:cNvCxnSpPr>
              <p:nvPr/>
            </p:nvCxnSpPr>
            <p:spPr bwMode="auto">
              <a:xfrm flipH="1" flipV="1">
                <a:off x="3793" y="5271"/>
                <a:ext cx="179" cy="4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4" name="AutoShape 42"/>
              <p:cNvCxnSpPr>
                <a:cxnSpLocks noChangeShapeType="1"/>
              </p:cNvCxnSpPr>
              <p:nvPr/>
            </p:nvCxnSpPr>
            <p:spPr bwMode="auto">
              <a:xfrm flipV="1">
                <a:off x="3793" y="5227"/>
                <a:ext cx="179" cy="4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5" name="AutoShape 41"/>
              <p:cNvCxnSpPr>
                <a:cxnSpLocks noChangeShapeType="1"/>
              </p:cNvCxnSpPr>
              <p:nvPr/>
            </p:nvCxnSpPr>
            <p:spPr bwMode="auto">
              <a:xfrm flipH="1" flipV="1">
                <a:off x="3883" y="5138"/>
                <a:ext cx="1" cy="4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6" name="AutoShape 40"/>
              <p:cNvCxnSpPr>
                <a:cxnSpLocks noChangeShapeType="1"/>
              </p:cNvCxnSpPr>
              <p:nvPr/>
            </p:nvCxnSpPr>
            <p:spPr bwMode="auto">
              <a:xfrm>
                <a:off x="3883" y="5181"/>
                <a:ext cx="89" cy="4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7426" name="Text Box 38"/>
            <p:cNvSpPr txBox="1">
              <a:spLocks noChangeArrowheads="1"/>
            </p:cNvSpPr>
            <p:nvPr/>
          </p:nvSpPr>
          <p:spPr bwMode="auto">
            <a:xfrm>
              <a:off x="4087" y="3621"/>
              <a:ext cx="268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000" dirty="0" err="1" smtClean="0">
                  <a:latin typeface="Calibri" pitchFamily="34" charset="0"/>
                  <a:cs typeface="Times New Roman" pitchFamily="18" charset="0"/>
                </a:rPr>
                <a:t>R</a:t>
              </a:r>
              <a:r>
                <a:rPr lang="fr-FR" sz="2000" baseline="-30000" dirty="0" err="1" smtClean="0">
                  <a:latin typeface="Calibri" pitchFamily="34" charset="0"/>
                  <a:cs typeface="Times New Roman" pitchFamily="18" charset="0"/>
                </a:rPr>
                <a:t>in</a:t>
              </a:r>
              <a:endParaRPr lang="fr-FR" sz="2000" dirty="0">
                <a:latin typeface="Constantia" pitchFamily="18" charset="0"/>
              </a:endParaRPr>
            </a:p>
          </p:txBody>
        </p:sp>
      </p:grpSp>
      <p:sp>
        <p:nvSpPr>
          <p:cNvPr id="17415" name="TextBox 97"/>
          <p:cNvSpPr txBox="1">
            <a:spLocks noChangeArrowheads="1"/>
          </p:cNvSpPr>
          <p:nvPr/>
        </p:nvSpPr>
        <p:spPr bwMode="auto">
          <a:xfrm>
            <a:off x="685800" y="4114800"/>
            <a:ext cx="822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“Write” </a:t>
            </a:r>
            <a:r>
              <a:rPr lang="en-US" dirty="0"/>
              <a:t>state                      </a:t>
            </a:r>
            <a:r>
              <a:rPr lang="en-US" dirty="0" smtClean="0"/>
              <a:t> 3 dB analog </a:t>
            </a:r>
            <a:r>
              <a:rPr lang="en-US" dirty="0"/>
              <a:t>bandwidth is  1/(</a:t>
            </a:r>
            <a:r>
              <a:rPr lang="en-US" dirty="0" smtClean="0"/>
              <a:t>2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fr-FR" dirty="0" err="1" smtClean="0">
                <a:latin typeface="Calibri" pitchFamily="34" charset="0"/>
                <a:cs typeface="Times New Roman" pitchFamily="18" charset="0"/>
              </a:rPr>
              <a:t>R</a:t>
            </a:r>
            <a:r>
              <a:rPr lang="fr-FR" baseline="-30000" dirty="0" err="1" smtClean="0">
                <a:latin typeface="Calibri" pitchFamily="34" charset="0"/>
                <a:cs typeface="Times New Roman" pitchFamily="18" charset="0"/>
              </a:rPr>
              <a:t>in</a:t>
            </a:r>
            <a:r>
              <a:rPr lang="fr-FR" dirty="0" err="1" smtClean="0">
                <a:latin typeface="Calibri" pitchFamily="34" charset="0"/>
                <a:cs typeface="Times New Roman" pitchFamily="18" charset="0"/>
              </a:rPr>
              <a:t>C</a:t>
            </a:r>
            <a:r>
              <a:rPr lang="fr-FR" baseline="-30000" dirty="0" err="1" smtClean="0">
                <a:latin typeface="Calibri" pitchFamily="34" charset="0"/>
                <a:cs typeface="Times New Roman" pitchFamily="18" charset="0"/>
              </a:rPr>
              <a:t>storage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“Sampling window”           Number of switches closed x  sampling period</a:t>
            </a:r>
          </a:p>
          <a:p>
            <a:endParaRPr lang="en-US" dirty="0" smtClean="0"/>
          </a:p>
          <a:p>
            <a:r>
              <a:rPr lang="en-US" dirty="0" smtClean="0"/>
              <a:t>Thermal  </a:t>
            </a:r>
            <a:r>
              <a:rPr lang="en-US" dirty="0" err="1" smtClean="0"/>
              <a:t>kT</a:t>
            </a:r>
            <a:r>
              <a:rPr lang="en-US" dirty="0" smtClean="0"/>
              <a:t>/C switching noise  =  250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V = one 12-bit ADC count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Trade-off analog bandwidth - </a:t>
            </a:r>
            <a:r>
              <a:rPr lang="en-US" dirty="0" err="1" smtClean="0"/>
              <a:t>kT</a:t>
            </a:r>
            <a:r>
              <a:rPr lang="en-US" dirty="0" smtClean="0"/>
              <a:t>/C noise </a:t>
            </a:r>
            <a:endParaRPr lang="en-US" dirty="0"/>
          </a:p>
          <a:p>
            <a:endParaRPr lang="en-US" dirty="0"/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Analog bandwidth and  Sampling window</a:t>
            </a:r>
          </a:p>
        </p:txBody>
      </p:sp>
      <p:grpSp>
        <p:nvGrpSpPr>
          <p:cNvPr id="9" name="Group 37"/>
          <p:cNvGrpSpPr>
            <a:grpSpLocks noChangeAspect="1"/>
          </p:cNvGrpSpPr>
          <p:nvPr/>
        </p:nvGrpSpPr>
        <p:grpSpPr bwMode="auto">
          <a:xfrm>
            <a:off x="914400" y="990600"/>
            <a:ext cx="3353109" cy="1922463"/>
            <a:chOff x="3006" y="3362"/>
            <a:chExt cx="3028" cy="1736"/>
          </a:xfrm>
        </p:grpSpPr>
        <p:sp>
          <p:nvSpPr>
            <p:cNvPr id="17417" name="AutoShape 67"/>
            <p:cNvSpPr>
              <a:spLocks noChangeAspect="1" noChangeArrowheads="1" noTextEdit="1"/>
            </p:cNvSpPr>
            <p:nvPr/>
          </p:nvSpPr>
          <p:spPr bwMode="auto">
            <a:xfrm>
              <a:off x="3006" y="3362"/>
              <a:ext cx="2903" cy="1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4979" y="4132"/>
              <a:ext cx="359" cy="449"/>
              <a:chOff x="5138" y="4600"/>
              <a:chExt cx="359" cy="449"/>
            </a:xfrm>
          </p:grpSpPr>
          <p:cxnSp>
            <p:nvCxnSpPr>
              <p:cNvPr id="17443" name="AutoShape 66"/>
              <p:cNvCxnSpPr>
                <a:cxnSpLocks noChangeShapeType="1"/>
              </p:cNvCxnSpPr>
              <p:nvPr/>
            </p:nvCxnSpPr>
            <p:spPr bwMode="auto">
              <a:xfrm>
                <a:off x="5318" y="4600"/>
                <a:ext cx="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44" name="AutoShape 65"/>
              <p:cNvCxnSpPr>
                <a:cxnSpLocks noChangeShapeType="1"/>
              </p:cNvCxnSpPr>
              <p:nvPr/>
            </p:nvCxnSpPr>
            <p:spPr bwMode="auto">
              <a:xfrm>
                <a:off x="5138" y="4780"/>
                <a:ext cx="35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45" name="AutoShape 64"/>
              <p:cNvCxnSpPr>
                <a:cxnSpLocks noChangeShapeType="1"/>
              </p:cNvCxnSpPr>
              <p:nvPr/>
            </p:nvCxnSpPr>
            <p:spPr bwMode="auto">
              <a:xfrm>
                <a:off x="5138" y="4869"/>
                <a:ext cx="35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46" name="AutoShape 63"/>
              <p:cNvCxnSpPr>
                <a:cxnSpLocks noChangeShapeType="1"/>
              </p:cNvCxnSpPr>
              <p:nvPr/>
            </p:nvCxnSpPr>
            <p:spPr bwMode="auto">
              <a:xfrm>
                <a:off x="5318" y="4869"/>
                <a:ext cx="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4979" y="4557"/>
              <a:ext cx="360" cy="270"/>
              <a:chOff x="3703" y="4690"/>
              <a:chExt cx="360" cy="270"/>
            </a:xfrm>
          </p:grpSpPr>
          <p:cxnSp>
            <p:nvCxnSpPr>
              <p:cNvPr id="17437" name="AutoShape 61"/>
              <p:cNvCxnSpPr>
                <a:cxnSpLocks noChangeShapeType="1"/>
              </p:cNvCxnSpPr>
              <p:nvPr/>
            </p:nvCxnSpPr>
            <p:spPr bwMode="auto">
              <a:xfrm>
                <a:off x="3703" y="4869"/>
                <a:ext cx="35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8" name="AutoShape 60"/>
              <p:cNvCxnSpPr>
                <a:cxnSpLocks noChangeShapeType="1"/>
              </p:cNvCxnSpPr>
              <p:nvPr/>
            </p:nvCxnSpPr>
            <p:spPr bwMode="auto">
              <a:xfrm flipH="1">
                <a:off x="3703" y="4869"/>
                <a:ext cx="90" cy="9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9" name="AutoShape 59"/>
              <p:cNvCxnSpPr>
                <a:cxnSpLocks noChangeShapeType="1"/>
              </p:cNvCxnSpPr>
              <p:nvPr/>
            </p:nvCxnSpPr>
            <p:spPr bwMode="auto">
              <a:xfrm flipH="1">
                <a:off x="3793" y="4869"/>
                <a:ext cx="90" cy="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40" name="AutoShape 58"/>
              <p:cNvCxnSpPr>
                <a:cxnSpLocks noChangeShapeType="1"/>
              </p:cNvCxnSpPr>
              <p:nvPr/>
            </p:nvCxnSpPr>
            <p:spPr bwMode="auto">
              <a:xfrm flipH="1">
                <a:off x="3883" y="4869"/>
                <a:ext cx="90" cy="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41" name="AutoShape 57"/>
              <p:cNvCxnSpPr>
                <a:cxnSpLocks noChangeShapeType="1"/>
              </p:cNvCxnSpPr>
              <p:nvPr/>
            </p:nvCxnSpPr>
            <p:spPr bwMode="auto">
              <a:xfrm flipH="1">
                <a:off x="3972" y="4869"/>
                <a:ext cx="91" cy="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42" name="AutoShape 56"/>
              <p:cNvCxnSpPr>
                <a:cxnSpLocks noChangeShapeType="1"/>
              </p:cNvCxnSpPr>
              <p:nvPr/>
            </p:nvCxnSpPr>
            <p:spPr bwMode="auto">
              <a:xfrm flipV="1">
                <a:off x="3883" y="4690"/>
                <a:ext cx="0" cy="1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7420" name="AutoShape 54"/>
            <p:cNvCxnSpPr>
              <a:cxnSpLocks noChangeShapeType="1"/>
            </p:cNvCxnSpPr>
            <p:nvPr/>
          </p:nvCxnSpPr>
          <p:spPr bwMode="auto">
            <a:xfrm flipH="1">
              <a:off x="3488" y="4119"/>
              <a:ext cx="62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21" name="AutoShape 53"/>
            <p:cNvCxnSpPr>
              <a:cxnSpLocks noChangeShapeType="1"/>
            </p:cNvCxnSpPr>
            <p:nvPr/>
          </p:nvCxnSpPr>
          <p:spPr bwMode="auto">
            <a:xfrm>
              <a:off x="4507" y="4120"/>
              <a:ext cx="651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22" name="AutoShape 52"/>
            <p:cNvCxnSpPr>
              <a:cxnSpLocks noChangeShapeType="1"/>
            </p:cNvCxnSpPr>
            <p:nvPr/>
          </p:nvCxnSpPr>
          <p:spPr bwMode="auto">
            <a:xfrm flipV="1">
              <a:off x="3524" y="4212"/>
              <a:ext cx="0" cy="5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23" name="Text Box 51"/>
            <p:cNvSpPr txBox="1">
              <a:spLocks noChangeArrowheads="1"/>
            </p:cNvSpPr>
            <p:nvPr/>
          </p:nvSpPr>
          <p:spPr bwMode="auto">
            <a:xfrm>
              <a:off x="3255" y="4348"/>
              <a:ext cx="27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000">
                  <a:latin typeface="Calibri" pitchFamily="34" charset="0"/>
                  <a:cs typeface="Times New Roman" pitchFamily="18" charset="0"/>
                </a:rPr>
                <a:t>V</a:t>
              </a:r>
              <a:r>
                <a:rPr lang="fr-FR" sz="2000" baseline="-30000">
                  <a:latin typeface="Calibri" pitchFamily="34" charset="0"/>
                  <a:cs typeface="Times New Roman" pitchFamily="18" charset="0"/>
                </a:rPr>
                <a:t>in</a:t>
              </a:r>
              <a:endParaRPr lang="fr-FR" sz="2000">
                <a:latin typeface="Constantia" pitchFamily="18" charset="0"/>
              </a:endParaRPr>
            </a:p>
          </p:txBody>
        </p:sp>
        <p:sp>
          <p:nvSpPr>
            <p:cNvPr id="17424" name="Text Box 50"/>
            <p:cNvSpPr txBox="1">
              <a:spLocks noChangeArrowheads="1"/>
            </p:cNvSpPr>
            <p:nvPr/>
          </p:nvSpPr>
          <p:spPr bwMode="auto">
            <a:xfrm>
              <a:off x="5338" y="4257"/>
              <a:ext cx="696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dirty="0" err="1" smtClean="0">
                  <a:latin typeface="Calibri" pitchFamily="34" charset="0"/>
                  <a:cs typeface="Times New Roman" pitchFamily="18" charset="0"/>
                </a:rPr>
                <a:t>C</a:t>
              </a:r>
              <a:r>
                <a:rPr lang="fr-FR" baseline="-30000" dirty="0" err="1" smtClean="0">
                  <a:latin typeface="Calibri" pitchFamily="34" charset="0"/>
                  <a:cs typeface="Times New Roman" pitchFamily="18" charset="0"/>
                </a:rPr>
                <a:t>store</a:t>
              </a:r>
              <a:endParaRPr lang="fr-FR" sz="2000" dirty="0">
                <a:latin typeface="Constantia" pitchFamily="18" charset="0"/>
              </a:endParaRPr>
            </a:p>
          </p:txBody>
        </p: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 rot="5400000">
              <a:off x="4237" y="3899"/>
              <a:ext cx="179" cy="449"/>
              <a:chOff x="3793" y="5138"/>
              <a:chExt cx="179" cy="449"/>
            </a:xfrm>
          </p:grpSpPr>
          <p:cxnSp>
            <p:nvCxnSpPr>
              <p:cNvPr id="17427" name="AutoShape 49"/>
              <p:cNvCxnSpPr>
                <a:cxnSpLocks noChangeShapeType="1"/>
              </p:cNvCxnSpPr>
              <p:nvPr/>
            </p:nvCxnSpPr>
            <p:spPr bwMode="auto">
              <a:xfrm flipV="1">
                <a:off x="3883" y="5544"/>
                <a:ext cx="1" cy="4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28" name="AutoShape 48"/>
              <p:cNvCxnSpPr>
                <a:cxnSpLocks noChangeShapeType="1"/>
              </p:cNvCxnSpPr>
              <p:nvPr/>
            </p:nvCxnSpPr>
            <p:spPr bwMode="auto">
              <a:xfrm flipV="1">
                <a:off x="3883" y="5498"/>
                <a:ext cx="89" cy="4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29" name="AutoShape 47"/>
              <p:cNvCxnSpPr>
                <a:cxnSpLocks noChangeShapeType="1"/>
              </p:cNvCxnSpPr>
              <p:nvPr/>
            </p:nvCxnSpPr>
            <p:spPr bwMode="auto">
              <a:xfrm flipH="1" flipV="1">
                <a:off x="3793" y="5453"/>
                <a:ext cx="179" cy="4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0" name="AutoShape 46"/>
              <p:cNvCxnSpPr>
                <a:cxnSpLocks noChangeShapeType="1"/>
              </p:cNvCxnSpPr>
              <p:nvPr/>
            </p:nvCxnSpPr>
            <p:spPr bwMode="auto">
              <a:xfrm flipV="1">
                <a:off x="3793" y="5407"/>
                <a:ext cx="179" cy="4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1" name="AutoShape 45"/>
              <p:cNvCxnSpPr>
                <a:cxnSpLocks noChangeShapeType="1"/>
              </p:cNvCxnSpPr>
              <p:nvPr/>
            </p:nvCxnSpPr>
            <p:spPr bwMode="auto">
              <a:xfrm flipH="1" flipV="1">
                <a:off x="3793" y="5362"/>
                <a:ext cx="179" cy="4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2" name="AutoShape 44"/>
              <p:cNvCxnSpPr>
                <a:cxnSpLocks noChangeShapeType="1"/>
              </p:cNvCxnSpPr>
              <p:nvPr/>
            </p:nvCxnSpPr>
            <p:spPr bwMode="auto">
              <a:xfrm flipV="1">
                <a:off x="3793" y="5316"/>
                <a:ext cx="179" cy="4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3" name="AutoShape 43"/>
              <p:cNvCxnSpPr>
                <a:cxnSpLocks noChangeShapeType="1"/>
              </p:cNvCxnSpPr>
              <p:nvPr/>
            </p:nvCxnSpPr>
            <p:spPr bwMode="auto">
              <a:xfrm flipH="1" flipV="1">
                <a:off x="3793" y="5271"/>
                <a:ext cx="179" cy="4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4" name="AutoShape 42"/>
              <p:cNvCxnSpPr>
                <a:cxnSpLocks noChangeShapeType="1"/>
              </p:cNvCxnSpPr>
              <p:nvPr/>
            </p:nvCxnSpPr>
            <p:spPr bwMode="auto">
              <a:xfrm flipV="1">
                <a:off x="3793" y="5227"/>
                <a:ext cx="179" cy="4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5" name="AutoShape 41"/>
              <p:cNvCxnSpPr>
                <a:cxnSpLocks noChangeShapeType="1"/>
              </p:cNvCxnSpPr>
              <p:nvPr/>
            </p:nvCxnSpPr>
            <p:spPr bwMode="auto">
              <a:xfrm flipH="1" flipV="1">
                <a:off x="3883" y="5138"/>
                <a:ext cx="1" cy="4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36" name="AutoShape 40"/>
              <p:cNvCxnSpPr>
                <a:cxnSpLocks noChangeShapeType="1"/>
              </p:cNvCxnSpPr>
              <p:nvPr/>
            </p:nvCxnSpPr>
            <p:spPr bwMode="auto">
              <a:xfrm>
                <a:off x="3883" y="5181"/>
                <a:ext cx="89" cy="4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7426" name="Text Box 38"/>
            <p:cNvSpPr txBox="1">
              <a:spLocks noChangeArrowheads="1"/>
            </p:cNvSpPr>
            <p:nvPr/>
          </p:nvSpPr>
          <p:spPr bwMode="auto">
            <a:xfrm>
              <a:off x="3832" y="3706"/>
              <a:ext cx="82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000" dirty="0" err="1" smtClean="0">
                  <a:latin typeface="Calibri" pitchFamily="34" charset="0"/>
                  <a:cs typeface="Times New Roman" pitchFamily="18" charset="0"/>
                </a:rPr>
                <a:t>R</a:t>
              </a:r>
              <a:r>
                <a:rPr lang="fr-FR" sz="2000" baseline="-30000" dirty="0" err="1" smtClean="0">
                  <a:latin typeface="Calibri" pitchFamily="34" charset="0"/>
                  <a:cs typeface="Times New Roman" pitchFamily="18" charset="0"/>
                </a:rPr>
                <a:t>in</a:t>
              </a:r>
              <a:endParaRPr lang="fr-FR" sz="2000" dirty="0" smtClean="0">
                <a:latin typeface="Constantia" pitchFamily="18" charset="0"/>
              </a:endParaRPr>
            </a:p>
            <a:p>
              <a:pPr algn="ctr"/>
              <a:endParaRPr lang="fr-FR" sz="2000" dirty="0">
                <a:latin typeface="Constantia" pitchFamily="18" charset="0"/>
              </a:endParaRPr>
            </a:p>
          </p:txBody>
        </p:sp>
      </p:grpSp>
      <p:sp>
        <p:nvSpPr>
          <p:cNvPr id="17415" name="TextBox 97"/>
          <p:cNvSpPr txBox="1">
            <a:spLocks noChangeArrowheads="1"/>
          </p:cNvSpPr>
          <p:nvPr/>
        </p:nvSpPr>
        <p:spPr bwMode="auto">
          <a:xfrm>
            <a:off x="0" y="281940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Sampling window =  Number of switches closed at a time x  sampling period</a:t>
            </a:r>
          </a:p>
          <a:p>
            <a:endParaRPr lang="en-US" sz="1600" dirty="0" smtClean="0"/>
          </a:p>
          <a:p>
            <a:r>
              <a:rPr lang="en-US" sz="1600" dirty="0" smtClean="0"/>
              <a:t>Sampling Window</a:t>
            </a:r>
            <a:r>
              <a:rPr lang="en-US" sz="1600" baseline="-25000" dirty="0" smtClean="0"/>
              <a:t>10-3 </a:t>
            </a:r>
            <a:r>
              <a:rPr lang="en-US" sz="1600" dirty="0" smtClean="0"/>
              <a:t>=  -log(10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  x  rise-time  / 2.2= 1/  3 dB Analog Bandwidth</a:t>
            </a:r>
          </a:p>
          <a:p>
            <a:endParaRPr lang="en-US" sz="1600" dirty="0"/>
          </a:p>
          <a:p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In practice,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R</a:t>
            </a:r>
            <a:r>
              <a:rPr lang="fr-FR" sz="1600" baseline="-30000" dirty="0" err="1" smtClean="0">
                <a:latin typeface="Calibri" pitchFamily="34" charset="0"/>
                <a:cs typeface="Times New Roman" pitchFamily="18" charset="0"/>
              </a:rPr>
              <a:t>in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C</a:t>
            </a:r>
            <a:r>
              <a:rPr lang="fr-FR" sz="1600" baseline="-30000" dirty="0" err="1" smtClean="0">
                <a:latin typeface="Calibri" pitchFamily="34" charset="0"/>
                <a:cs typeface="Times New Roman" pitchFamily="18" charset="0"/>
              </a:rPr>
              <a:t>store</a:t>
            </a:r>
            <a:r>
              <a:rPr lang="en-US" sz="1600" dirty="0" smtClean="0"/>
              <a:t> are </a:t>
            </a:r>
            <a:r>
              <a:rPr lang="en-US" sz="1600" dirty="0"/>
              <a:t>minimum, but limited by the stray capacitor of the </a:t>
            </a:r>
            <a:r>
              <a:rPr lang="en-US" sz="1600" dirty="0" smtClean="0"/>
              <a:t>switch</a:t>
            </a:r>
            <a:r>
              <a:rPr lang="en-US" sz="1600" dirty="0" smtClean="0"/>
              <a:t>,</a:t>
            </a:r>
            <a:r>
              <a:rPr lang="en-US" sz="1600" dirty="0" smtClean="0"/>
              <a:t>  </a:t>
            </a:r>
            <a:r>
              <a:rPr lang="en-US" sz="1600" dirty="0"/>
              <a:t>the leakage </a:t>
            </a:r>
            <a:r>
              <a:rPr lang="en-US" sz="1600" dirty="0" smtClean="0"/>
              <a:t>current </a:t>
            </a:r>
            <a:r>
              <a:rPr lang="en-US" sz="1600" dirty="0"/>
              <a:t>of the switch in the open </a:t>
            </a:r>
            <a:r>
              <a:rPr lang="en-US" sz="1600" dirty="0" smtClean="0"/>
              <a:t>state, and </a:t>
            </a:r>
            <a:r>
              <a:rPr lang="en-US" sz="1600" dirty="0" err="1" smtClean="0"/>
              <a:t>kT</a:t>
            </a:r>
            <a:r>
              <a:rPr lang="en-US" sz="1600" dirty="0" smtClean="0"/>
              <a:t>/C noise.</a:t>
            </a:r>
            <a:endParaRPr lang="en-US" sz="1600" dirty="0"/>
          </a:p>
          <a:p>
            <a:endParaRPr lang="en-US" sz="1600" dirty="0"/>
          </a:p>
          <a:p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R</a:t>
            </a:r>
            <a:r>
              <a:rPr lang="fr-FR" sz="1600" baseline="-30000" dirty="0" err="1" smtClean="0">
                <a:latin typeface="Calibri" pitchFamily="34" charset="0"/>
                <a:cs typeface="Times New Roman" pitchFamily="18" charset="0"/>
              </a:rPr>
              <a:t>in</a:t>
            </a:r>
            <a:r>
              <a:rPr lang="fr-FR" sz="1600" dirty="0" smtClean="0">
                <a:latin typeface="Constantia" pitchFamily="18" charset="0"/>
              </a:rPr>
              <a:t> </a:t>
            </a:r>
            <a:r>
              <a:rPr lang="en-US" sz="1600" dirty="0" smtClean="0"/>
              <a:t>=1.5k</a:t>
            </a:r>
            <a:r>
              <a:rPr lang="en-US" sz="1600" dirty="0" smtClean="0">
                <a:latin typeface="Symbol" pitchFamily="18" charset="2"/>
              </a:rPr>
              <a:t>W</a:t>
            </a:r>
            <a:r>
              <a:rPr lang="en-US" sz="1600" dirty="0"/>
              <a:t>, </a:t>
            </a:r>
            <a:r>
              <a:rPr lang="en-US" sz="1600" dirty="0" smtClean="0"/>
              <a:t>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C</a:t>
            </a:r>
            <a:r>
              <a:rPr lang="fr-FR" sz="1600" baseline="-30000" dirty="0" err="1" smtClean="0">
                <a:latin typeface="Calibri" pitchFamily="34" charset="0"/>
                <a:cs typeface="Times New Roman" pitchFamily="18" charset="0"/>
              </a:rPr>
              <a:t>store</a:t>
            </a:r>
            <a:r>
              <a:rPr lang="en-US" sz="1600" dirty="0" smtClean="0"/>
              <a:t>= </a:t>
            </a:r>
            <a:r>
              <a:rPr lang="en-US" sz="1600" dirty="0"/>
              <a:t>7</a:t>
            </a:r>
            <a:r>
              <a:rPr lang="en-US" sz="1600" dirty="0" smtClean="0"/>
              <a:t>0 </a:t>
            </a:r>
            <a:r>
              <a:rPr lang="en-US" sz="1600" dirty="0" err="1"/>
              <a:t>fF</a:t>
            </a:r>
            <a:r>
              <a:rPr lang="en-US" sz="1600" dirty="0"/>
              <a:t>   </a:t>
            </a:r>
            <a:endParaRPr lang="en-US" sz="1600" dirty="0" smtClean="0"/>
          </a:p>
          <a:p>
            <a:r>
              <a:rPr lang="en-US" sz="1600" dirty="0" smtClean="0"/>
              <a:t>3dB Analog Bandwidth = 2 </a:t>
            </a:r>
            <a:r>
              <a:rPr lang="en-US" sz="1600" dirty="0" smtClean="0">
                <a:latin typeface="Symbol" pitchFamily="18" charset="2"/>
              </a:rPr>
              <a:t>p</a:t>
            </a:r>
            <a:r>
              <a:rPr lang="en-US" sz="1600" dirty="0" smtClean="0"/>
              <a:t> R</a:t>
            </a:r>
            <a:r>
              <a:rPr lang="fr-FR" sz="1600" baseline="-30000" dirty="0" smtClean="0">
                <a:latin typeface="Calibri" pitchFamily="34" charset="0"/>
                <a:cs typeface="Times New Roman" pitchFamily="18" charset="0"/>
              </a:rPr>
              <a:t>in</a:t>
            </a:r>
            <a:r>
              <a:rPr lang="en-US" sz="1600" dirty="0" smtClean="0"/>
              <a:t>C </a:t>
            </a:r>
            <a:r>
              <a:rPr lang="fr-FR" sz="1600" baseline="-30000" dirty="0" smtClean="0">
                <a:latin typeface="Calibri" pitchFamily="34" charset="0"/>
                <a:cs typeface="Times New Roman" pitchFamily="18" charset="0"/>
              </a:rPr>
              <a:t>store</a:t>
            </a:r>
            <a:r>
              <a:rPr lang="en-US" sz="1600" dirty="0" smtClean="0"/>
              <a:t>= </a:t>
            </a:r>
            <a:r>
              <a:rPr lang="en-US" sz="1600" dirty="0" smtClean="0">
                <a:solidFill>
                  <a:srgbClr val="FF0000"/>
                </a:solidFill>
              </a:rPr>
              <a:t>1.5 </a:t>
            </a:r>
            <a:r>
              <a:rPr lang="en-US" sz="1600" dirty="0">
                <a:solidFill>
                  <a:srgbClr val="FF0000"/>
                </a:solidFill>
              </a:rPr>
              <a:t>GHz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600" dirty="0" smtClean="0"/>
              <a:t>Sampling window </a:t>
            </a:r>
            <a:r>
              <a:rPr lang="en-US" sz="1600" baseline="-25000" dirty="0" smtClean="0"/>
              <a:t>10-3</a:t>
            </a:r>
            <a:r>
              <a:rPr lang="en-US" sz="1600" dirty="0" smtClean="0"/>
              <a:t> &gt; 625ps  =  </a:t>
            </a:r>
            <a:r>
              <a:rPr lang="en-US" sz="1600" dirty="0" smtClean="0">
                <a:solidFill>
                  <a:srgbClr val="FF0000"/>
                </a:solidFill>
              </a:rPr>
              <a:t>7 samples at 10 GS/s</a:t>
            </a:r>
          </a:p>
          <a:p>
            <a:endParaRPr lang="en-US" sz="1600" dirty="0"/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02" name="Picture 101" descr="ex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914400"/>
            <a:ext cx="1933575" cy="1943100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2743200" y="1219200"/>
            <a:ext cx="2100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Calibri" pitchFamily="34" charset="0"/>
                <a:cs typeface="Times New Roman" pitchFamily="18" charset="0"/>
              </a:rPr>
              <a:t>R</a:t>
            </a:r>
            <a:r>
              <a:rPr lang="fr-FR" sz="1400" baseline="-30000" dirty="0" err="1" smtClean="0">
                <a:latin typeface="Calibri" pitchFamily="34" charset="0"/>
                <a:cs typeface="Times New Roman" pitchFamily="18" charset="0"/>
              </a:rPr>
              <a:t>in</a:t>
            </a:r>
            <a:r>
              <a:rPr lang="en-US" sz="1400" dirty="0" smtClean="0"/>
              <a:t> is the resistance  of the</a:t>
            </a:r>
          </a:p>
          <a:p>
            <a:r>
              <a:rPr lang="en-US" sz="1400" dirty="0" smtClean="0"/>
              <a:t>closed write switch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5105400" y="2590800"/>
            <a:ext cx="1474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Sampling window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 chip: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000" y="5867400"/>
            <a:ext cx="98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Off chip: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71600" y="5867400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Inductance of the wire bonds and pad capacitance</a:t>
            </a:r>
            <a:r>
              <a:rPr lang="en-US" sz="1600" dirty="0" smtClean="0">
                <a:solidFill>
                  <a:srgbClr val="FF33CC"/>
                </a:solidFill>
              </a:rPr>
              <a:t>:   </a:t>
            </a:r>
            <a:r>
              <a:rPr lang="en-US" sz="1600" b="1" dirty="0" smtClean="0">
                <a:solidFill>
                  <a:srgbClr val="FF33CC"/>
                </a:solidFill>
              </a:rPr>
              <a:t> Bump-bonding</a:t>
            </a:r>
            <a:endParaRPr lang="en-US" sz="1600" b="1" dirty="0">
              <a:solidFill>
                <a:srgbClr val="FF33CC"/>
              </a:solidFill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7675" y="4038600"/>
            <a:ext cx="36163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6096000" y="5715000"/>
            <a:ext cx="1216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Gary Varner</a:t>
            </a:r>
            <a:endParaRPr lang="en-US" sz="1600" b="1" i="1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724400" y="4648200"/>
            <a:ext cx="2743200" cy="137160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191000" y="6096000"/>
            <a:ext cx="4114800" cy="22860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10-100 </a:t>
            </a:r>
            <a:r>
              <a:rPr lang="en-US" sz="3200" dirty="0" err="1" smtClean="0"/>
              <a:t>Picosecond</a:t>
            </a:r>
            <a:r>
              <a:rPr lang="en-US" sz="3200" dirty="0" smtClean="0"/>
              <a:t> Time of Flight applications</a:t>
            </a:r>
            <a:br>
              <a:rPr lang="en-US" sz="3200" dirty="0" smtClean="0"/>
            </a:br>
            <a:r>
              <a:rPr lang="en-US" sz="3200" dirty="0" smtClean="0"/>
              <a:t>at HEP Colliders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600200"/>
            <a:ext cx="4038600" cy="1219200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sz="2200" dirty="0" smtClean="0"/>
              <a:t>            </a:t>
            </a:r>
          </a:p>
          <a:p>
            <a:pPr algn="l" eaLnBrk="1" hangingPunct="1">
              <a:lnSpc>
                <a:spcPct val="80000"/>
              </a:lnSpc>
            </a:pPr>
            <a:endParaRPr lang="en-US" sz="22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z="22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8000" dirty="0" smtClean="0">
                <a:solidFill>
                  <a:schemeClr val="tx1"/>
                </a:solidFill>
              </a:rPr>
              <a:t> Particle identification        </a:t>
            </a:r>
          </a:p>
          <a:p>
            <a:pPr algn="l">
              <a:lnSpc>
                <a:spcPct val="80000"/>
              </a:lnSpc>
            </a:pPr>
            <a:endParaRPr lang="en-US" sz="80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8000" dirty="0" smtClean="0">
                <a:solidFill>
                  <a:schemeClr val="tx1"/>
                </a:solidFill>
              </a:rPr>
              <a:t> 1-100ps Time of Flight</a:t>
            </a:r>
          </a:p>
          <a:p>
            <a:pPr algn="l">
              <a:lnSpc>
                <a:spcPct val="80000"/>
              </a:lnSpc>
            </a:pPr>
            <a:endParaRPr lang="en-US" sz="80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8000" dirty="0" smtClean="0">
                <a:solidFill>
                  <a:schemeClr val="tx1"/>
                </a:solidFill>
              </a:rPr>
              <a:t>  </a:t>
            </a:r>
          </a:p>
          <a:p>
            <a:pPr algn="l" eaLnBrk="1" hangingPunct="1">
              <a:lnSpc>
                <a:spcPct val="80000"/>
              </a:lnSpc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00400" y="3657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bg1"/>
                </a:solidFill>
              </a:rPr>
              <a:t>TOF</a:t>
            </a: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H="1">
            <a:off x="2743200" y="3810000"/>
            <a:ext cx="1371600" cy="381000"/>
          </a:xfrm>
          <a:prstGeom prst="line">
            <a:avLst/>
          </a:prstGeom>
          <a:noFill/>
          <a:ln w="19050">
            <a:solidFill>
              <a:srgbClr val="F8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H="1" flipV="1">
            <a:off x="1066800" y="3962400"/>
            <a:ext cx="399098" cy="762000"/>
          </a:xfrm>
          <a:prstGeom prst="line">
            <a:avLst/>
          </a:prstGeom>
          <a:noFill/>
          <a:ln w="19050">
            <a:solidFill>
              <a:srgbClr val="F8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57200" y="3581400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bg1"/>
                </a:solidFill>
              </a:rPr>
              <a:t>Non-TOF</a:t>
            </a:r>
          </a:p>
        </p:txBody>
      </p:sp>
      <p:pic>
        <p:nvPicPr>
          <p:cNvPr id="15" name="Picture 4" descr="deltat"/>
          <p:cNvPicPr>
            <a:picLocks noChangeAspect="1" noChangeArrowheads="1"/>
          </p:cNvPicPr>
          <p:nvPr/>
        </p:nvPicPr>
        <p:blipFill>
          <a:blip r:embed="rId2" cstate="print"/>
          <a:srcRect l="3922" t="15152" r="11111" b="18182"/>
          <a:stretch>
            <a:fillRect/>
          </a:stretch>
        </p:blipFill>
        <p:spPr bwMode="auto">
          <a:xfrm>
            <a:off x="4267200" y="1600200"/>
            <a:ext cx="4572000" cy="464203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362200" y="5638800"/>
            <a:ext cx="135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Henry Frisch</a:t>
            </a:r>
            <a:endParaRPr lang="en-US" b="1" i="1" dirty="0"/>
          </a:p>
        </p:txBody>
      </p:sp>
      <p:pic>
        <p:nvPicPr>
          <p:cNvPr id="18" name="Picture 5" descr="image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3124200"/>
            <a:ext cx="2765790" cy="2438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Sampling cell design</a:t>
            </a:r>
            <a:endParaRPr lang="en-US" sz="2400" dirty="0" smtClean="0"/>
          </a:p>
        </p:txBody>
      </p:sp>
      <p:sp>
        <p:nvSpPr>
          <p:cNvPr id="18435" name="TextBox 99"/>
          <p:cNvSpPr txBox="1">
            <a:spLocks noChangeArrowheads="1"/>
          </p:cNvSpPr>
          <p:nvPr/>
        </p:nvSpPr>
        <p:spPr bwMode="auto">
          <a:xfrm>
            <a:off x="152400" y="838200"/>
            <a:ext cx="33127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Need a voltage buffer to read </a:t>
            </a:r>
          </a:p>
          <a:p>
            <a:r>
              <a:rPr lang="en-US" dirty="0" smtClean="0"/>
              <a:t>the small storage capacitor (70fF)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gate of the source follower </a:t>
            </a:r>
          </a:p>
          <a:p>
            <a:r>
              <a:rPr lang="en-US" dirty="0"/>
              <a:t>transistor is part of the </a:t>
            </a:r>
            <a:r>
              <a:rPr lang="en-US" dirty="0" smtClean="0"/>
              <a:t>storage </a:t>
            </a:r>
            <a:endParaRPr lang="en-US" dirty="0"/>
          </a:p>
          <a:p>
            <a:r>
              <a:rPr lang="en-US" dirty="0"/>
              <a:t>capacitor </a:t>
            </a:r>
            <a:r>
              <a:rPr lang="en-US" dirty="0" smtClean="0"/>
              <a:t> (40+30fF)</a:t>
            </a:r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5334000" y="838200"/>
            <a:ext cx="3352800" cy="2006600"/>
            <a:chOff x="2590800" y="2209800"/>
            <a:chExt cx="3352799" cy="2007025"/>
          </a:xfrm>
        </p:grpSpPr>
        <p:pic>
          <p:nvPicPr>
            <p:cNvPr id="18442" name="Picture 7" descr="C:\Documents and Settings\Administrateur\Mes documents\Intermediate report\Images\Linear_storage_cell_with_currentsourc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2209800"/>
              <a:ext cx="3352799" cy="200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2" name="Straight Connector 101"/>
            <p:cNvCxnSpPr/>
            <p:nvPr/>
          </p:nvCxnSpPr>
          <p:spPr>
            <a:xfrm rot="10800000">
              <a:off x="4191000" y="3276826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4039361" y="3428464"/>
              <a:ext cx="30486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962400" y="3581691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3962400" y="3734123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039361" y="3885761"/>
              <a:ext cx="30486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4038600" y="4038987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7" name="Picture 2" descr="C:\Documents and Settings\Administrateur\Mes documents\Intermediate report\Images\Linearfit_lin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46437"/>
            <a:ext cx="76200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114"/>
          <p:cNvSpPr txBox="1">
            <a:spLocks noChangeArrowheads="1"/>
          </p:cNvSpPr>
          <p:nvPr/>
        </p:nvSpPr>
        <p:spPr bwMode="auto">
          <a:xfrm>
            <a:off x="2362200" y="5257800"/>
            <a:ext cx="2513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Non-linearity  &lt; 8/1000</a:t>
            </a:r>
          </a:p>
        </p:txBody>
      </p:sp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819400"/>
            <a:ext cx="32766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"/>
            <a:ext cx="1711325" cy="5929313"/>
          </a:xfrm>
          <a:prstGeom prst="rect">
            <a:avLst/>
          </a:prstGeom>
          <a:noFill/>
          <a:ln w="9525">
            <a:solidFill>
              <a:srgbClr val="0D0D0D"/>
            </a:solidFill>
            <a:miter lim="800000"/>
            <a:headEnd/>
            <a:tailEnd/>
          </a:ln>
        </p:spPr>
      </p:pic>
      <p:grpSp>
        <p:nvGrpSpPr>
          <p:cNvPr id="2" name="Groupe 27"/>
          <p:cNvGrpSpPr>
            <a:grpSpLocks/>
          </p:cNvGrpSpPr>
          <p:nvPr/>
        </p:nvGrpSpPr>
        <p:grpSpPr bwMode="auto">
          <a:xfrm>
            <a:off x="533400" y="1600200"/>
            <a:ext cx="5291138" cy="2665413"/>
            <a:chOff x="1857356" y="285728"/>
            <a:chExt cx="5291180" cy="2665870"/>
          </a:xfrm>
        </p:grpSpPr>
        <p:pic>
          <p:nvPicPr>
            <p:cNvPr id="2049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7356" y="285728"/>
              <a:ext cx="5291180" cy="2665870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5" name="Ellipse 4"/>
            <p:cNvSpPr/>
            <p:nvPr/>
          </p:nvSpPr>
          <p:spPr>
            <a:xfrm>
              <a:off x="1857356" y="1786173"/>
              <a:ext cx="2536845" cy="85739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2844789" y="928776"/>
              <a:ext cx="844557" cy="714497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²</a:t>
              </a:r>
            </a:p>
          </p:txBody>
        </p:sp>
        <p:sp>
          <p:nvSpPr>
            <p:cNvPr id="7" name="Ellipse 6"/>
            <p:cNvSpPr/>
            <p:nvPr/>
          </p:nvSpPr>
          <p:spPr>
            <a:xfrm rot="20085003">
              <a:off x="4038598" y="1060561"/>
              <a:ext cx="1762139" cy="714497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5803912" y="1071676"/>
              <a:ext cx="704856" cy="571598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857489" y="500078"/>
              <a:ext cx="1214448" cy="308028"/>
            </a:xfrm>
            <a:prstGeom prst="rect">
              <a:avLst/>
            </a:prstGeom>
            <a:noFill/>
            <a:ln w="28575">
              <a:noFill/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chemeClr val="tx2"/>
                  </a:solidFill>
                  <a:latin typeface="+mn-lt"/>
                </a:rPr>
                <a:t>Input </a:t>
              </a:r>
              <a:r>
                <a:rPr lang="fr-FR" sz="1400" dirty="0" err="1">
                  <a:solidFill>
                    <a:schemeClr val="tx2"/>
                  </a:solidFill>
                  <a:latin typeface="+mn-lt"/>
                </a:rPr>
                <a:t>switch</a:t>
              </a:r>
              <a:endParaRPr lang="fr-FR"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572135" y="1929073"/>
              <a:ext cx="785819" cy="522377"/>
            </a:xfrm>
            <a:prstGeom prst="rect">
              <a:avLst/>
            </a:prstGeom>
            <a:noFill/>
            <a:ln w="28575">
              <a:noFill/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 err="1">
                  <a:latin typeface="+mn-lt"/>
                </a:rPr>
                <a:t>Current</a:t>
              </a:r>
              <a:r>
                <a:rPr lang="fr-FR" sz="1400" dirty="0">
                  <a:latin typeface="+mn-lt"/>
                </a:rPr>
                <a:t> source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143374" y="571527"/>
              <a:ext cx="1643076" cy="738315"/>
            </a:xfrm>
            <a:prstGeom prst="rect">
              <a:avLst/>
            </a:prstGeom>
            <a:noFill/>
            <a:ln w="28575">
              <a:noFill/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7030A0"/>
                  </a:solidFill>
                  <a:latin typeface="+mn-lt"/>
                </a:rPr>
                <a:t>Storage capacitance &amp; </a:t>
              </a:r>
              <a:r>
                <a:rPr lang="fr-FR" sz="1400" dirty="0" err="1">
                  <a:solidFill>
                    <a:srgbClr val="7030A0"/>
                  </a:solidFill>
                  <a:latin typeface="+mn-lt"/>
                </a:rPr>
                <a:t>Nfet</a:t>
              </a:r>
              <a:r>
                <a:rPr lang="fr-FR" sz="1400" dirty="0">
                  <a:solidFill>
                    <a:srgbClr val="7030A0"/>
                  </a:solidFill>
                  <a:latin typeface="+mn-lt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857888" y="642977"/>
              <a:ext cx="1285885" cy="308028"/>
            </a:xfrm>
            <a:prstGeom prst="rect">
              <a:avLst/>
            </a:prstGeom>
            <a:noFill/>
            <a:ln w="28575">
              <a:noFill/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00B050"/>
                  </a:solidFill>
                  <a:latin typeface="+mn-lt"/>
                </a:rPr>
                <a:t>Output </a:t>
              </a:r>
              <a:r>
                <a:rPr lang="fr-FR" sz="1400" dirty="0" err="1">
                  <a:solidFill>
                    <a:srgbClr val="00B050"/>
                  </a:solidFill>
                  <a:latin typeface="+mn-lt"/>
                </a:rPr>
                <a:t>switch</a:t>
              </a:r>
              <a:endParaRPr lang="fr-FR"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571870" y="2572120"/>
              <a:ext cx="1285885" cy="308028"/>
            </a:xfrm>
            <a:prstGeom prst="rect">
              <a:avLst/>
            </a:prstGeom>
            <a:noFill/>
            <a:ln w="28575">
              <a:noFill/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FF0000"/>
                  </a:solidFill>
                  <a:latin typeface="+mn-lt"/>
                </a:rPr>
                <a:t>Multiplexer</a:t>
              </a:r>
            </a:p>
          </p:txBody>
        </p:sp>
        <p:sp>
          <p:nvSpPr>
            <p:cNvPr id="27" name="Ellipse 26"/>
            <p:cNvSpPr/>
            <p:nvPr/>
          </p:nvSpPr>
          <p:spPr>
            <a:xfrm>
              <a:off x="5000631" y="1786173"/>
              <a:ext cx="571505" cy="50014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6934200" y="5638800"/>
            <a:ext cx="1428750" cy="369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Layout</a:t>
            </a:r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489" name="ZoneTexte 28"/>
          <p:cNvSpPr txBox="1">
            <a:spLocks noChangeArrowheads="1"/>
          </p:cNvSpPr>
          <p:nvPr/>
        </p:nvSpPr>
        <p:spPr bwMode="auto">
          <a:xfrm>
            <a:off x="1752600" y="4876800"/>
            <a:ext cx="358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err="1" smtClean="0">
                <a:latin typeface="Gill Sans MT" pitchFamily="34" charset="0"/>
              </a:rPr>
              <a:t>Sampling</a:t>
            </a:r>
            <a:r>
              <a:rPr lang="fr-FR" dirty="0" smtClean="0">
                <a:latin typeface="Gill Sans MT" pitchFamily="34" charset="0"/>
              </a:rPr>
              <a:t> Capacitance 70fF</a:t>
            </a:r>
            <a:endParaRPr lang="fr-FR" dirty="0">
              <a:latin typeface="Gill Sans MT" pitchFamily="34" charset="0"/>
            </a:endParaRPr>
          </a:p>
          <a:p>
            <a:r>
              <a:rPr lang="fr-FR" dirty="0" smtClean="0">
                <a:latin typeface="Gill Sans MT" pitchFamily="34" charset="0"/>
              </a:rPr>
              <a:t>Switch </a:t>
            </a:r>
            <a:r>
              <a:rPr lang="fr-FR" dirty="0" err="1" smtClean="0">
                <a:latin typeface="Gill Sans MT" pitchFamily="34" charset="0"/>
              </a:rPr>
              <a:t>resistance</a:t>
            </a:r>
            <a:r>
              <a:rPr lang="fr-FR" dirty="0" smtClean="0">
                <a:latin typeface="Gill Sans MT" pitchFamily="34" charset="0"/>
              </a:rPr>
              <a:t>: 1.5k</a:t>
            </a:r>
            <a:r>
              <a:rPr lang="fr-FR" dirty="0" smtClean="0">
                <a:latin typeface="Symbol" pitchFamily="18" charset="2"/>
              </a:rPr>
              <a:t>W</a:t>
            </a:r>
            <a:endParaRPr lang="fr-FR" dirty="0">
              <a:latin typeface="Gill Sans MT" pitchFamily="34" charset="0"/>
            </a:endParaRPr>
          </a:p>
          <a:p>
            <a:r>
              <a:rPr lang="fr-FR" dirty="0" err="1" smtClean="0">
                <a:latin typeface="Gill Sans MT" pitchFamily="34" charset="0"/>
              </a:rPr>
              <a:t>Analog</a:t>
            </a:r>
            <a:r>
              <a:rPr lang="fr-FR" dirty="0" smtClean="0">
                <a:latin typeface="Gill Sans MT" pitchFamily="34" charset="0"/>
              </a:rPr>
              <a:t> </a:t>
            </a:r>
            <a:r>
              <a:rPr lang="fr-FR" dirty="0" err="1" smtClean="0">
                <a:latin typeface="Gill Sans MT" pitchFamily="34" charset="0"/>
              </a:rPr>
              <a:t>bandwidth</a:t>
            </a:r>
            <a:r>
              <a:rPr lang="fr-FR" dirty="0" smtClean="0">
                <a:latin typeface="Gill Sans MT" pitchFamily="34" charset="0"/>
              </a:rPr>
              <a:t>  1.5GHz</a:t>
            </a:r>
            <a:endParaRPr lang="fr-FR" dirty="0">
              <a:latin typeface="Gill Sans MT" pitchFamily="34" charset="0"/>
            </a:endParaRP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4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494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noFill/>
        </p:spPr>
        <p:txBody>
          <a:bodyPr/>
          <a:lstStyle/>
          <a:p>
            <a:fld id="{0CB63098-51A1-4EB9-AA64-855FB15C9980}" type="slidenum">
              <a:rPr lang="en-US" smtClean="0">
                <a:latin typeface="Arial" pitchFamily="34" charset="0"/>
              </a:rPr>
              <a:pPr/>
              <a:t>51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1" name="ZoneTexte 30"/>
          <p:cNvSpPr txBox="1"/>
          <p:nvPr/>
        </p:nvSpPr>
        <p:spPr>
          <a:xfrm>
            <a:off x="142875" y="285751"/>
            <a:ext cx="214312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 smtClean="0"/>
              <a:t>Sampling</a:t>
            </a:r>
            <a:r>
              <a:rPr lang="fr-FR" sz="2400" dirty="0" smtClean="0"/>
              <a:t> </a:t>
            </a:r>
            <a:r>
              <a:rPr lang="fr-FR" sz="2400" dirty="0" err="1" smtClean="0"/>
              <a:t>Cell</a:t>
            </a:r>
            <a:endParaRPr lang="fr-FR" sz="2400" dirty="0"/>
          </a:p>
        </p:txBody>
      </p:sp>
      <p:sp>
        <p:nvSpPr>
          <p:cNvPr id="22" name="Rectangle 21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142875" y="285750"/>
            <a:ext cx="157162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/>
              <a:t>ADC</a:t>
            </a:r>
            <a:endParaRPr lang="fr-FR" sz="2400" dirty="0"/>
          </a:p>
        </p:txBody>
      </p:sp>
      <p:sp>
        <p:nvSpPr>
          <p:cNvPr id="20489" name="ZoneTexte 28"/>
          <p:cNvSpPr txBox="1">
            <a:spLocks noChangeArrowheads="1"/>
          </p:cNvSpPr>
          <p:nvPr/>
        </p:nvSpPr>
        <p:spPr bwMode="auto">
          <a:xfrm>
            <a:off x="1447800" y="1447800"/>
            <a:ext cx="64008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Gill Sans MT" pitchFamily="34" charset="0"/>
              </a:rPr>
              <a:t>Wilkinson:   </a:t>
            </a:r>
          </a:p>
          <a:p>
            <a:endParaRPr lang="fr-FR" sz="2400" dirty="0" smtClean="0">
              <a:latin typeface="Gill Sans MT" pitchFamily="34" charset="0"/>
            </a:endParaRPr>
          </a:p>
          <a:p>
            <a:r>
              <a:rPr lang="fr-FR" sz="2000" dirty="0" smtClean="0">
                <a:latin typeface="Gill Sans MT" pitchFamily="34" charset="0"/>
              </a:rPr>
              <a:t>     All </a:t>
            </a:r>
            <a:r>
              <a:rPr lang="fr-FR" sz="2000" dirty="0" err="1" smtClean="0">
                <a:latin typeface="Gill Sans MT" pitchFamily="34" charset="0"/>
              </a:rPr>
              <a:t>cells</a:t>
            </a:r>
            <a:r>
              <a:rPr lang="fr-FR" sz="2000" dirty="0" smtClean="0">
                <a:latin typeface="Gill Sans MT" pitchFamily="34" charset="0"/>
              </a:rPr>
              <a:t> </a:t>
            </a:r>
            <a:r>
              <a:rPr lang="fr-FR" sz="2000" dirty="0" err="1" smtClean="0">
                <a:latin typeface="Gill Sans MT" pitchFamily="34" charset="0"/>
              </a:rPr>
              <a:t>digitized</a:t>
            </a:r>
            <a:r>
              <a:rPr lang="fr-FR" sz="2000" dirty="0" smtClean="0">
                <a:latin typeface="Gill Sans MT" pitchFamily="34" charset="0"/>
              </a:rPr>
              <a:t> in one conversion cycle</a:t>
            </a:r>
          </a:p>
          <a:p>
            <a:r>
              <a:rPr lang="fr-FR" sz="2000" dirty="0" smtClean="0">
                <a:latin typeface="Gill Sans MT" pitchFamily="34" charset="0"/>
              </a:rPr>
              <a:t>-    </a:t>
            </a:r>
            <a:r>
              <a:rPr lang="fr-FR" sz="2000" dirty="0" err="1" smtClean="0">
                <a:latin typeface="Gill Sans MT" pitchFamily="34" charset="0"/>
              </a:rPr>
              <a:t>Ramp</a:t>
            </a:r>
            <a:r>
              <a:rPr lang="fr-FR" sz="2000" dirty="0" smtClean="0">
                <a:latin typeface="Gill Sans MT" pitchFamily="34" charset="0"/>
              </a:rPr>
              <a:t> </a:t>
            </a:r>
            <a:r>
              <a:rPr lang="fr-FR" sz="2000" dirty="0" err="1" smtClean="0">
                <a:latin typeface="Gill Sans MT" pitchFamily="34" charset="0"/>
              </a:rPr>
              <a:t>generator</a:t>
            </a:r>
            <a:endParaRPr lang="fr-FR" sz="2000" dirty="0" smtClean="0">
              <a:latin typeface="Gill Sans MT" pitchFamily="34" charset="0"/>
            </a:endParaRPr>
          </a:p>
          <a:p>
            <a:pPr>
              <a:buFontTx/>
              <a:buChar char="-"/>
            </a:pPr>
            <a:r>
              <a:rPr lang="fr-FR" sz="2000" dirty="0" smtClean="0">
                <a:latin typeface="Gill Sans MT" pitchFamily="34" charset="0"/>
              </a:rPr>
              <a:t>    </a:t>
            </a:r>
            <a:r>
              <a:rPr lang="fr-FR" sz="2000" dirty="0" err="1" smtClean="0">
                <a:latin typeface="Gill Sans MT" pitchFamily="34" charset="0"/>
              </a:rPr>
              <a:t>Comparators</a:t>
            </a:r>
            <a:endParaRPr lang="fr-FR" sz="2000" dirty="0" smtClean="0">
              <a:latin typeface="Gill Sans MT" pitchFamily="34" charset="0"/>
            </a:endParaRPr>
          </a:p>
          <a:p>
            <a:pPr>
              <a:buFontTx/>
              <a:buChar char="-"/>
            </a:pPr>
            <a:r>
              <a:rPr lang="fr-FR" sz="2000" dirty="0" smtClean="0">
                <a:latin typeface="Gill Sans MT" pitchFamily="34" charset="0"/>
              </a:rPr>
              <a:t>    </a:t>
            </a:r>
            <a:r>
              <a:rPr lang="fr-FR" sz="2000" dirty="0" err="1" smtClean="0">
                <a:latin typeface="Gill Sans MT" pitchFamily="34" charset="0"/>
              </a:rPr>
              <a:t>Counter</a:t>
            </a:r>
            <a:endParaRPr lang="fr-FR" sz="2000" dirty="0" smtClean="0">
              <a:latin typeface="Gill Sans MT" pitchFamily="34" charset="0"/>
            </a:endParaRPr>
          </a:p>
          <a:p>
            <a:pPr>
              <a:buFontTx/>
              <a:buChar char="-"/>
            </a:pPr>
            <a:r>
              <a:rPr lang="fr-FR" sz="2000" dirty="0" smtClean="0">
                <a:latin typeface="Gill Sans MT" pitchFamily="34" charset="0"/>
              </a:rPr>
              <a:t>    </a:t>
            </a:r>
            <a:r>
              <a:rPr lang="fr-FR" sz="2000" dirty="0" err="1" smtClean="0">
                <a:latin typeface="Gill Sans MT" pitchFamily="34" charset="0"/>
              </a:rPr>
              <a:t>Clocked</a:t>
            </a:r>
            <a:r>
              <a:rPr lang="fr-FR" sz="2000" dirty="0" smtClean="0">
                <a:latin typeface="Gill Sans MT" pitchFamily="34" charset="0"/>
              </a:rPr>
              <a:t> by the ring </a:t>
            </a:r>
            <a:r>
              <a:rPr lang="fr-FR" sz="2000" dirty="0" err="1" smtClean="0">
                <a:latin typeface="Gill Sans MT" pitchFamily="34" charset="0"/>
              </a:rPr>
              <a:t>oscillator</a:t>
            </a:r>
            <a:r>
              <a:rPr lang="fr-FR" sz="2000" dirty="0" smtClean="0">
                <a:latin typeface="Gill Sans MT" pitchFamily="34" charset="0"/>
              </a:rPr>
              <a:t> </a:t>
            </a:r>
            <a:r>
              <a:rPr lang="fr-FR" sz="2000" dirty="0" err="1" smtClean="0">
                <a:latin typeface="Gill Sans MT" pitchFamily="34" charset="0"/>
              </a:rPr>
              <a:t>at</a:t>
            </a:r>
            <a:r>
              <a:rPr lang="fr-FR" sz="2000" dirty="0" smtClean="0">
                <a:latin typeface="Gill Sans MT" pitchFamily="34" charset="0"/>
              </a:rPr>
              <a:t> 1-2 GHz</a:t>
            </a:r>
            <a:endParaRPr lang="fr-FR" sz="2000" dirty="0">
              <a:latin typeface="Gill Sans MT" pitchFamily="34" charset="0"/>
            </a:endParaRP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4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494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1752600" cy="320675"/>
          </a:xfrm>
          <a:noFill/>
        </p:spPr>
        <p:txBody>
          <a:bodyPr/>
          <a:lstStyle/>
          <a:p>
            <a:fld id="{0CB63098-51A1-4EB9-AA64-855FB15C9980}" type="slidenum">
              <a:rPr lang="en-US" smtClean="0">
                <a:latin typeface="Arial" pitchFamily="34" charset="0"/>
              </a:rPr>
              <a:pPr/>
              <a:t>52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Layout</a:t>
            </a:r>
            <a:endParaRPr lang="en-US" sz="2400" dirty="0" smtClean="0"/>
          </a:p>
        </p:txBody>
      </p:sp>
      <p:pic>
        <p:nvPicPr>
          <p:cNvPr id="16387" name="Picture 5" descr="chip_layout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114800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5029200" y="5791200"/>
            <a:ext cx="3681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CMOS 130nm    IBM    4 x 4 mm</a:t>
            </a:r>
            <a:r>
              <a:rPr lang="en-US" b="1" baseline="30000"/>
              <a:t>2</a:t>
            </a:r>
          </a:p>
        </p:txBody>
      </p:sp>
      <p:pic>
        <p:nvPicPr>
          <p:cNvPr id="16389" name="Picture 2" descr="C:\Documents and Settings\Administrateur\Mes documents\Intermediate report\Images\pagedegar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3326489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1295400" y="2286000"/>
            <a:ext cx="201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One sampling cell</a:t>
            </a:r>
          </a:p>
        </p:txBody>
      </p:sp>
      <p:pic>
        <p:nvPicPr>
          <p:cNvPr id="16391" name="Picture 2" descr="C:\Documents and Settings\Administrateur\Mes documents\Intermediate report\Images\Chqnne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971800"/>
            <a:ext cx="3919538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1447800" y="5410200"/>
            <a:ext cx="149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One channel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93921" y="0"/>
            <a:ext cx="7807680" cy="68580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Pictures</a:t>
            </a:r>
          </a:p>
        </p:txBody>
      </p:sp>
      <p:pic>
        <p:nvPicPr>
          <p:cNvPr id="6147" name="Picture 3" descr="E:\asic\DSC02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5890680" cy="441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"/>
          <p:cNvSpPr txBox="1">
            <a:spLocks noChangeArrowheads="1"/>
          </p:cNvSpPr>
          <p:nvPr/>
        </p:nvSpPr>
        <p:spPr bwMode="auto">
          <a:xfrm>
            <a:off x="381000" y="5715000"/>
            <a:ext cx="4772640" cy="75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Received October 21</a:t>
            </a:r>
            <a:r>
              <a:rPr lang="en-GB" sz="1600" baseline="30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GB" sz="1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2009</a:t>
            </a:r>
            <a:endParaRPr lang="en-GB" sz="1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8" name="Picture 2" descr="E:\asic\DSC02822.JPG"/>
          <p:cNvPicPr>
            <a:picLocks noChangeAspect="1" noChangeArrowheads="1"/>
          </p:cNvPicPr>
          <p:nvPr/>
        </p:nvPicPr>
        <p:blipFill>
          <a:blip r:embed="rId4" cstate="print"/>
          <a:srcRect r="-1190" b="19997"/>
          <a:stretch>
            <a:fillRect/>
          </a:stretch>
        </p:blipFill>
        <p:spPr bwMode="auto">
          <a:xfrm>
            <a:off x="5943600" y="3276600"/>
            <a:ext cx="2661469" cy="280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95800" y="6248400"/>
            <a:ext cx="313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 to be bump-bonded on PCB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5943600" y="5410200"/>
            <a:ext cx="9144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456613" cy="538609"/>
          </a:xfrm>
        </p:spPr>
        <p:txBody>
          <a:bodyPr wrap="square" tIns="0" anchor="t">
            <a:spAutoFit/>
          </a:bodyPr>
          <a:lstStyle/>
          <a:p>
            <a:r>
              <a:rPr lang="en-US" sz="3200" dirty="0" smtClean="0"/>
              <a:t>Tests</a:t>
            </a:r>
            <a:endParaRPr lang="en-US" sz="3200" dirty="0"/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457200" y="1143000"/>
            <a:ext cx="8305800" cy="4832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-    First tests  of packaged chips  (presented here)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  </a:t>
            </a:r>
          </a:p>
          <a:p>
            <a:r>
              <a:rPr lang="en-US" dirty="0" smtClean="0"/>
              <a:t>		-  DC power </a:t>
            </a:r>
            <a:r>
              <a:rPr lang="en-US" dirty="0" err="1" smtClean="0"/>
              <a:t>vs</a:t>
            </a:r>
            <a:r>
              <a:rPr lang="en-US" dirty="0" smtClean="0"/>
              <a:t> biases,</a:t>
            </a:r>
          </a:p>
          <a:p>
            <a:r>
              <a:rPr lang="en-US" dirty="0" smtClean="0"/>
              <a:t>		-  Sampling cell response </a:t>
            </a:r>
            <a:r>
              <a:rPr lang="en-US" dirty="0" err="1" smtClean="0"/>
              <a:t>vs</a:t>
            </a:r>
            <a:r>
              <a:rPr lang="en-US" dirty="0" smtClean="0"/>
              <a:t> input</a:t>
            </a:r>
          </a:p>
          <a:p>
            <a:r>
              <a:rPr lang="en-US" dirty="0" smtClean="0"/>
              <a:t>                                   -  ADC’s comparator </a:t>
            </a:r>
          </a:p>
          <a:p>
            <a:pPr marL="0" lvl="2"/>
            <a:r>
              <a:rPr lang="en-US" dirty="0" smtClean="0"/>
              <a:t>		-  Leakages (voltage droop) </a:t>
            </a:r>
          </a:p>
          <a:p>
            <a:r>
              <a:rPr lang="en-US" dirty="0" smtClean="0"/>
              <a:t>		-  Digital Readout</a:t>
            </a:r>
          </a:p>
          <a:p>
            <a:endParaRPr lang="en-US" sz="2000" dirty="0"/>
          </a:p>
          <a:p>
            <a:pPr>
              <a:buFontTx/>
              <a:buChar char="-"/>
            </a:pPr>
            <a:r>
              <a:rPr lang="en-US" sz="2000" dirty="0" smtClean="0"/>
              <a:t>    Fine tests to come…   (chip is just being bump-bonded to PCB) </a:t>
            </a:r>
          </a:p>
          <a:p>
            <a:pPr lvl="1">
              <a:buFontTx/>
              <a:buChar char="-"/>
            </a:pPr>
            <a:r>
              <a:rPr lang="en-US" sz="2000" dirty="0" smtClean="0"/>
              <a:t>  </a:t>
            </a:r>
            <a:r>
              <a:rPr lang="en-US" dirty="0" smtClean="0"/>
              <a:t>Analog bandwidth</a:t>
            </a:r>
          </a:p>
          <a:p>
            <a:pPr lvl="1">
              <a:buFontTx/>
              <a:buChar char="-"/>
            </a:pPr>
            <a:r>
              <a:rPr lang="en-US" dirty="0" smtClean="0"/>
              <a:t>   Resolution, signal-to-noise  </a:t>
            </a:r>
          </a:p>
          <a:p>
            <a:pPr lvl="1">
              <a:buFontTx/>
              <a:buChar char="-"/>
            </a:pPr>
            <a:r>
              <a:rPr lang="en-US" dirty="0" smtClean="0"/>
              <a:t>   Sampling cell response </a:t>
            </a:r>
            <a:r>
              <a:rPr lang="en-US" dirty="0" err="1" smtClean="0"/>
              <a:t>vs</a:t>
            </a:r>
            <a:r>
              <a:rPr lang="en-US" dirty="0" smtClean="0"/>
              <a:t> sampling window</a:t>
            </a:r>
          </a:p>
          <a:p>
            <a:pPr lvl="1">
              <a:buFontTx/>
              <a:buChar char="-"/>
            </a:pPr>
            <a:r>
              <a:rPr lang="en-US" dirty="0" smtClean="0"/>
              <a:t>   </a:t>
            </a:r>
            <a:r>
              <a:rPr lang="en-US" dirty="0" err="1" smtClean="0"/>
              <a:t>Crosstalkk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   Max sampling rate</a:t>
            </a:r>
          </a:p>
          <a:p>
            <a:pPr lvl="1">
              <a:buFontTx/>
              <a:buChar char="-"/>
            </a:pPr>
            <a:r>
              <a:rPr lang="en-US" dirty="0" smtClean="0"/>
              <a:t>   Full ADC</a:t>
            </a:r>
          </a:p>
          <a:p>
            <a:pPr lvl="1">
              <a:buFontTx/>
              <a:buChar char="-"/>
            </a:pPr>
            <a:r>
              <a:rPr lang="en-US" dirty="0" smtClean="0"/>
              <a:t>   </a:t>
            </a:r>
            <a:r>
              <a:rPr lang="en-US" dirty="0" err="1" smtClean="0"/>
              <a:t>Linearities</a:t>
            </a:r>
            <a:r>
              <a:rPr lang="en-US" dirty="0" smtClean="0"/>
              <a:t>, dynamic range, readout speed</a:t>
            </a:r>
            <a:endParaRPr lang="en-US" sz="2000" dirty="0" smtClean="0"/>
          </a:p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8" name="Picture 2" descr="C:\Users\Eric\Application Data\SSH\temp\DSC02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1000"/>
            <a:ext cx="2198189" cy="293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775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2080" y="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Tests:  Sampling cell</a:t>
            </a:r>
            <a:endParaRPr lang="en-US" sz="3200" kern="0" dirty="0">
              <a:solidFill>
                <a:srgbClr val="0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4" name="Rectangle 3"/>
          <p:cNvSpPr txBox="1">
            <a:spLocks noChangeArrowheads="1"/>
          </p:cNvSpPr>
          <p:nvPr/>
        </p:nvSpPr>
        <p:spPr bwMode="auto">
          <a:xfrm>
            <a:off x="457200" y="52578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DC response ok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except a saturation for  voltage inputs &gt; 750 mV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Very close to simulation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</a:pP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StarSymbol" charset="0"/>
              <a:buChar char="–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5013" y="914400"/>
            <a:ext cx="49089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0" y="4572000"/>
            <a:ext cx="701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                                                       Simulation/Measurements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2080" y="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Tests:  Sampling cell Leakages</a:t>
            </a:r>
            <a:endParaRPr lang="en-US" sz="3200" kern="0" dirty="0">
              <a:solidFill>
                <a:srgbClr val="0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972160" y="1631692"/>
          <a:ext cx="6171840" cy="4769781"/>
        </p:xfrm>
        <a:graphic>
          <a:graphicData uri="http://schemas.openxmlformats.org/presentationml/2006/ole">
            <p:oleObj spid="_x0000_s25602" name="Acrobat Document" r:id="rId4" imgW="10068120" imgH="7766280" progId="AcroExch.Document.7">
              <p:link updateAutomatic="1"/>
            </p:oleObj>
          </a:graphicData>
        </a:graphic>
      </p:graphicFrame>
      <p:sp>
        <p:nvSpPr>
          <p:cNvPr id="2052" name="Rectangle 3"/>
          <p:cNvSpPr txBox="1">
            <a:spLocks noChangeArrowheads="1"/>
          </p:cNvSpPr>
          <p:nvPr/>
        </p:nvSpPr>
        <p:spPr bwMode="auto">
          <a:xfrm>
            <a:off x="0" y="762000"/>
            <a:ext cx="4572000" cy="341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1 -  input LOW, write switch CLOSED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2 -  input HI, switch CLOSED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3 -  input HI, switch OPEN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4  - input LOW, switch OPEN 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Leakage current is 7 </a:t>
            </a:r>
            <a:r>
              <a:rPr lang="en-US" sz="16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pA</a:t>
            </a:r>
            <a:endParaRPr 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Much smaller than in simulation</a:t>
            </a:r>
            <a:endParaRPr 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4226400" y="4673291"/>
            <a:ext cx="207360" cy="2765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1300" kern="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194080" y="4673291"/>
            <a:ext cx="207360" cy="2765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1300" kern="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6092640" y="4673291"/>
            <a:ext cx="207360" cy="2765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1300" kern="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7060320" y="4673291"/>
            <a:ext cx="207360" cy="2765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1300" kern="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57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" y="5029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43000" y="487680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5029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133600" y="487680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029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600200" y="5257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76400" y="54864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76400" y="5638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600994" y="5866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24000" y="60960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24000" y="60960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3400" y="6172200"/>
            <a:ext cx="279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switch      Read switch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14400"/>
            <a:ext cx="7552148" cy="561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2080" y="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endParaRPr lang="en-US" sz="33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263200" y="1147801"/>
            <a:ext cx="3880800" cy="432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endParaRPr lang="en-US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endParaRPr lang="en-US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defRPr/>
            </a:pP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2640" y="1908201"/>
            <a:ext cx="3051360" cy="243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 Measured up 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1.5 GHz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endParaRPr lang="en-US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 Observation limited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the12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bit </a:t>
            </a: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down-counter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 Can presumably run faster internally</a:t>
            </a:r>
            <a:endParaRPr lang="en-US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5800" y="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Tests:   Ring Oscillator</a:t>
            </a:r>
            <a:endParaRPr lang="en-US" sz="3200" kern="0" dirty="0">
              <a:solidFill>
                <a:srgbClr val="0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22080" y="-7620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endParaRPr lang="en-US" sz="33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24000" y="990600"/>
          <a:ext cx="5904000" cy="4562399"/>
        </p:xfrm>
        <a:graphic>
          <a:graphicData uri="http://schemas.openxmlformats.org/presentationml/2006/ole">
            <p:oleObj spid="_x0000_s27650" name="Acrobat Document" r:id="rId4" imgW="10068120" imgH="7766280" progId="AcroExch.Document.7">
              <p:link updateAutomatic="1"/>
            </p:oleObj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5486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Token passing readout to multiplex the 1024 data words onto the output bus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16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endParaRPr lang="en-US" sz="1600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.</a:t>
            </a:r>
            <a:endParaRPr lang="en-US" sz="25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  <a:defRPr/>
            </a:pPr>
            <a:endParaRPr lang="en-US" sz="1300" kern="0" dirty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/>
            </a:pP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0502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r>
              <a:rPr lang="en-US" sz="32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Tests:  Digital readout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Particle ID from Waveform analysis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8305800" cy="5334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Response to  </a:t>
            </a:r>
            <a:r>
              <a:rPr lang="en-US" sz="2400" i="1" dirty="0" err="1" smtClean="0">
                <a:solidFill>
                  <a:schemeClr val="tx1"/>
                </a:solidFill>
              </a:rPr>
              <a:t>Pions</a:t>
            </a:r>
            <a:r>
              <a:rPr lang="en-US" sz="2400" i="1" dirty="0" smtClean="0">
                <a:solidFill>
                  <a:schemeClr val="tx1"/>
                </a:solidFill>
              </a:rPr>
              <a:t>                              to  </a:t>
            </a:r>
            <a:r>
              <a:rPr lang="en-US" sz="2400" i="1" dirty="0" err="1" smtClean="0">
                <a:solidFill>
                  <a:schemeClr val="tx1"/>
                </a:solidFill>
              </a:rPr>
              <a:t>Muons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p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676400" y="2362200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00200" y="205740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10ns</a:t>
            </a:r>
            <a:endParaRPr lang="en-US" sz="1400" dirty="0"/>
          </a:p>
        </p:txBody>
      </p:sp>
      <p:pic>
        <p:nvPicPr>
          <p:cNvPr id="12" name="Picture 4" descr="mu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0" y="1752600"/>
            <a:ext cx="4699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53200" y="205740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10ns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629400" y="2362200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71600" y="5791200"/>
            <a:ext cx="6698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Pion</a:t>
            </a:r>
            <a:r>
              <a:rPr lang="en-US" dirty="0" smtClean="0"/>
              <a:t> signals have shorter lifetime:  shorter signals and faster </a:t>
            </a:r>
            <a:r>
              <a:rPr lang="en-US" dirty="0" smtClean="0"/>
              <a:t>rise-time</a:t>
            </a:r>
          </a:p>
          <a:p>
            <a:r>
              <a:rPr lang="en-US" dirty="0" smtClean="0"/>
              <a:t>Sampled Waveform needed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5181600"/>
            <a:ext cx="4112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from the  </a:t>
            </a:r>
            <a:r>
              <a:rPr lang="en-US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Hadron</a:t>
            </a:r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Tile Calorimeter  at  LHC-ATLAS</a:t>
            </a:r>
            <a:endParaRPr lang="en-US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000" dirty="0" smtClean="0">
                <a:solidFill>
                  <a:srgbClr val="000000"/>
                </a:solidFill>
              </a:rPr>
              <a:t>    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000" dirty="0" smtClean="0">
                <a:solidFill>
                  <a:srgbClr val="000000"/>
                </a:solidFill>
              </a:rPr>
              <a:t>Test structures measured as expected from simulations in  terms  of: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000" dirty="0" smtClean="0">
                <a:solidFill>
                  <a:srgbClr val="000000"/>
                </a:solidFill>
              </a:rPr>
              <a:t>-    Dynamic  range: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000" dirty="0" smtClean="0">
                <a:solidFill>
                  <a:srgbClr val="000000"/>
                </a:solidFill>
              </a:rPr>
              <a:t>          Sampling  cell runs ok within 0-700mV as simulated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000" dirty="0" smtClean="0">
                <a:solidFill>
                  <a:srgbClr val="000000"/>
                </a:solidFill>
              </a:rPr>
              <a:t> -   Speed: 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000" dirty="0" smtClean="0">
                <a:solidFill>
                  <a:srgbClr val="000000"/>
                </a:solidFill>
              </a:rPr>
              <a:t>          Ring Oscillator up to 1.5 GHz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000" dirty="0" smtClean="0">
                <a:solidFill>
                  <a:srgbClr val="000000"/>
                </a:solidFill>
              </a:rPr>
              <a:t> -     Readout  logic  ok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000" i="1" dirty="0" smtClean="0">
                <a:solidFill>
                  <a:srgbClr val="92D050"/>
                </a:solidFill>
              </a:rPr>
              <a:t>One problem with I/O pads:   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000" i="1" dirty="0" smtClean="0">
                <a:solidFill>
                  <a:srgbClr val="92D050"/>
                </a:solidFill>
              </a:rPr>
              <a:t>DC path to ground through protection diodes,  but I/O’s can be easily overdriven.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000" dirty="0" smtClean="0">
                <a:solidFill>
                  <a:srgbClr val="FF0000"/>
                </a:solidFill>
              </a:rPr>
              <a:t>  Full  sampling channels  have still to be measured  </a:t>
            </a:r>
            <a:endParaRPr lang="en-US" sz="2000" dirty="0">
              <a:solidFill>
                <a:srgbClr val="FF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StarSymbol" charset="0"/>
              <a:buChar char="–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2080" y="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r>
              <a:rPr lang="en-US" sz="3200" dirty="0" smtClean="0"/>
              <a:t>Tests   Summary</a:t>
            </a:r>
            <a:endParaRPr lang="en-US" sz="32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dirty="0" err="1" smtClean="0">
                <a:solidFill>
                  <a:schemeClr val="tx1"/>
                </a:solidFill>
              </a:rPr>
              <a:t>Next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smtClean="0"/>
              <a:t>Design</a:t>
            </a:r>
            <a:endParaRPr lang="fr-FR" sz="3200" dirty="0" smtClean="0">
              <a:solidFill>
                <a:schemeClr val="tx1"/>
              </a:solidFill>
            </a:endParaRPr>
          </a:p>
        </p:txBody>
      </p:sp>
      <p:sp>
        <p:nvSpPr>
          <p:cNvPr id="21508" name="Content Placeholder 1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000" dirty="0" smtClean="0"/>
              <a:t>  Measure and fully understand the first version</a:t>
            </a:r>
          </a:p>
          <a:p>
            <a:pPr eaLnBrk="1" hangingPunct="1"/>
            <a:r>
              <a:rPr lang="en-US" sz="2000" dirty="0" smtClean="0"/>
              <a:t>  Test with actual MCP signals for </a:t>
            </a:r>
            <a:r>
              <a:rPr lang="en-US" sz="2000" dirty="0" err="1" smtClean="0"/>
              <a:t>pico</a:t>
            </a:r>
            <a:r>
              <a:rPr lang="en-US" sz="2000" dirty="0" smtClean="0"/>
              <a:t>-second timing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  Include:</a:t>
            </a:r>
          </a:p>
          <a:p>
            <a:pPr eaLnBrk="1" hangingPunct="1"/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       -   Input trigger discriminator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             -   Phase lock (Temperature, voltage supply, process)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             -   Increase the dynamic range to 1V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       -   Improve the analog bandwidth to 2GHz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             -   Increase the sampling rate up to 20 GS/s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             -   Improve the readout frequency to 8 x 40 = 320 MHz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130nm CMOS runs at MOSIS:    Feb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, May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0 GHz Timing generator </a:t>
            </a:r>
            <a:r>
              <a:rPr lang="en-US" sz="2800" dirty="0" smtClean="0">
                <a:solidFill>
                  <a:schemeClr val="tx1"/>
                </a:solidFill>
              </a:rPr>
              <a:t>[12]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20337" y="2155125"/>
            <a:ext cx="4622384" cy="411929"/>
            <a:chOff x="657" y="1071"/>
            <a:chExt cx="3811" cy="363"/>
          </a:xfrm>
        </p:grpSpPr>
        <p:sp>
          <p:nvSpPr>
            <p:cNvPr id="13446" name="Line 5"/>
            <p:cNvSpPr>
              <a:spLocks noChangeShapeType="1"/>
            </p:cNvSpPr>
            <p:nvPr/>
          </p:nvSpPr>
          <p:spPr bwMode="auto">
            <a:xfrm>
              <a:off x="1020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7" name="Line 6"/>
            <p:cNvSpPr>
              <a:spLocks noChangeShapeType="1"/>
            </p:cNvSpPr>
            <p:nvPr/>
          </p:nvSpPr>
          <p:spPr bwMode="auto">
            <a:xfrm flipV="1">
              <a:off x="1020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8" name="Line 7"/>
            <p:cNvSpPr>
              <a:spLocks noChangeShapeType="1"/>
            </p:cNvSpPr>
            <p:nvPr/>
          </p:nvSpPr>
          <p:spPr bwMode="auto">
            <a:xfrm>
              <a:off x="1020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9" name="Line 8"/>
            <p:cNvSpPr>
              <a:spLocks noChangeShapeType="1"/>
            </p:cNvSpPr>
            <p:nvPr/>
          </p:nvSpPr>
          <p:spPr bwMode="auto">
            <a:xfrm>
              <a:off x="1655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Line 9"/>
            <p:cNvSpPr>
              <a:spLocks noChangeShapeType="1"/>
            </p:cNvSpPr>
            <p:nvPr/>
          </p:nvSpPr>
          <p:spPr bwMode="auto">
            <a:xfrm flipV="1">
              <a:off x="1655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1" name="Line 10"/>
            <p:cNvSpPr>
              <a:spLocks noChangeShapeType="1"/>
            </p:cNvSpPr>
            <p:nvPr/>
          </p:nvSpPr>
          <p:spPr bwMode="auto">
            <a:xfrm>
              <a:off x="1655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2" name="Line 11"/>
            <p:cNvSpPr>
              <a:spLocks noChangeShapeType="1"/>
            </p:cNvSpPr>
            <p:nvPr/>
          </p:nvSpPr>
          <p:spPr bwMode="auto">
            <a:xfrm>
              <a:off x="2336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3" name="Line 12"/>
            <p:cNvSpPr>
              <a:spLocks noChangeShapeType="1"/>
            </p:cNvSpPr>
            <p:nvPr/>
          </p:nvSpPr>
          <p:spPr bwMode="auto">
            <a:xfrm flipV="1">
              <a:off x="2336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4" name="Line 13"/>
            <p:cNvSpPr>
              <a:spLocks noChangeShapeType="1"/>
            </p:cNvSpPr>
            <p:nvPr/>
          </p:nvSpPr>
          <p:spPr bwMode="auto">
            <a:xfrm>
              <a:off x="2336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5" name="Line 14"/>
            <p:cNvSpPr>
              <a:spLocks noChangeShapeType="1"/>
            </p:cNvSpPr>
            <p:nvPr/>
          </p:nvSpPr>
          <p:spPr bwMode="auto">
            <a:xfrm>
              <a:off x="3742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6" name="Line 15"/>
            <p:cNvSpPr>
              <a:spLocks noChangeShapeType="1"/>
            </p:cNvSpPr>
            <p:nvPr/>
          </p:nvSpPr>
          <p:spPr bwMode="auto">
            <a:xfrm flipV="1">
              <a:off x="3742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7" name="Line 16"/>
            <p:cNvSpPr>
              <a:spLocks noChangeShapeType="1"/>
            </p:cNvSpPr>
            <p:nvPr/>
          </p:nvSpPr>
          <p:spPr bwMode="auto">
            <a:xfrm>
              <a:off x="3742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8" name="Line 17"/>
            <p:cNvSpPr>
              <a:spLocks noChangeShapeType="1"/>
            </p:cNvSpPr>
            <p:nvPr/>
          </p:nvSpPr>
          <p:spPr bwMode="auto">
            <a:xfrm>
              <a:off x="1383" y="125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9" name="Line 18"/>
            <p:cNvSpPr>
              <a:spLocks noChangeShapeType="1"/>
            </p:cNvSpPr>
            <p:nvPr/>
          </p:nvSpPr>
          <p:spPr bwMode="auto">
            <a:xfrm>
              <a:off x="2018" y="1253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0" name="Line 19"/>
            <p:cNvSpPr>
              <a:spLocks noChangeShapeType="1"/>
            </p:cNvSpPr>
            <p:nvPr/>
          </p:nvSpPr>
          <p:spPr bwMode="auto">
            <a:xfrm>
              <a:off x="2699" y="125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1" name="Line 20"/>
            <p:cNvSpPr>
              <a:spLocks noChangeShapeType="1"/>
            </p:cNvSpPr>
            <p:nvPr/>
          </p:nvSpPr>
          <p:spPr bwMode="auto">
            <a:xfrm>
              <a:off x="2699" y="125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2" name="Line 21"/>
            <p:cNvSpPr>
              <a:spLocks noChangeShapeType="1"/>
            </p:cNvSpPr>
            <p:nvPr/>
          </p:nvSpPr>
          <p:spPr bwMode="auto">
            <a:xfrm flipH="1">
              <a:off x="3606" y="12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3" name="Line 22"/>
            <p:cNvSpPr>
              <a:spLocks noChangeShapeType="1"/>
            </p:cNvSpPr>
            <p:nvPr/>
          </p:nvSpPr>
          <p:spPr bwMode="auto">
            <a:xfrm>
              <a:off x="4105" y="125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4" name="Line 23"/>
            <p:cNvSpPr>
              <a:spLocks noChangeShapeType="1"/>
            </p:cNvSpPr>
            <p:nvPr/>
          </p:nvSpPr>
          <p:spPr bwMode="auto">
            <a:xfrm flipH="1">
              <a:off x="657" y="125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276391" y="3656453"/>
            <a:ext cx="4646770" cy="411929"/>
            <a:chOff x="657" y="1071"/>
            <a:chExt cx="3811" cy="363"/>
          </a:xfrm>
        </p:grpSpPr>
        <p:sp>
          <p:nvSpPr>
            <p:cNvPr id="13427" name="Line 25"/>
            <p:cNvSpPr>
              <a:spLocks noChangeShapeType="1"/>
            </p:cNvSpPr>
            <p:nvPr/>
          </p:nvSpPr>
          <p:spPr bwMode="auto">
            <a:xfrm>
              <a:off x="1020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8" name="Line 26"/>
            <p:cNvSpPr>
              <a:spLocks noChangeShapeType="1"/>
            </p:cNvSpPr>
            <p:nvPr/>
          </p:nvSpPr>
          <p:spPr bwMode="auto">
            <a:xfrm flipV="1">
              <a:off x="1020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Line 27"/>
            <p:cNvSpPr>
              <a:spLocks noChangeShapeType="1"/>
            </p:cNvSpPr>
            <p:nvPr/>
          </p:nvSpPr>
          <p:spPr bwMode="auto">
            <a:xfrm>
              <a:off x="1020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Line 28"/>
            <p:cNvSpPr>
              <a:spLocks noChangeShapeType="1"/>
            </p:cNvSpPr>
            <p:nvPr/>
          </p:nvSpPr>
          <p:spPr bwMode="auto">
            <a:xfrm>
              <a:off x="1655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1" name="Line 29"/>
            <p:cNvSpPr>
              <a:spLocks noChangeShapeType="1"/>
            </p:cNvSpPr>
            <p:nvPr/>
          </p:nvSpPr>
          <p:spPr bwMode="auto">
            <a:xfrm flipV="1">
              <a:off x="1655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2" name="Line 30"/>
            <p:cNvSpPr>
              <a:spLocks noChangeShapeType="1"/>
            </p:cNvSpPr>
            <p:nvPr/>
          </p:nvSpPr>
          <p:spPr bwMode="auto">
            <a:xfrm>
              <a:off x="1655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3" name="Line 31"/>
            <p:cNvSpPr>
              <a:spLocks noChangeShapeType="1"/>
            </p:cNvSpPr>
            <p:nvPr/>
          </p:nvSpPr>
          <p:spPr bwMode="auto">
            <a:xfrm>
              <a:off x="2336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4" name="Line 32"/>
            <p:cNvSpPr>
              <a:spLocks noChangeShapeType="1"/>
            </p:cNvSpPr>
            <p:nvPr/>
          </p:nvSpPr>
          <p:spPr bwMode="auto">
            <a:xfrm flipV="1">
              <a:off x="2336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5" name="Line 33"/>
            <p:cNvSpPr>
              <a:spLocks noChangeShapeType="1"/>
            </p:cNvSpPr>
            <p:nvPr/>
          </p:nvSpPr>
          <p:spPr bwMode="auto">
            <a:xfrm>
              <a:off x="2336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6" name="Line 34"/>
            <p:cNvSpPr>
              <a:spLocks noChangeShapeType="1"/>
            </p:cNvSpPr>
            <p:nvPr/>
          </p:nvSpPr>
          <p:spPr bwMode="auto">
            <a:xfrm>
              <a:off x="3742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Line 35"/>
            <p:cNvSpPr>
              <a:spLocks noChangeShapeType="1"/>
            </p:cNvSpPr>
            <p:nvPr/>
          </p:nvSpPr>
          <p:spPr bwMode="auto">
            <a:xfrm flipV="1">
              <a:off x="3742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Line 36"/>
            <p:cNvSpPr>
              <a:spLocks noChangeShapeType="1"/>
            </p:cNvSpPr>
            <p:nvPr/>
          </p:nvSpPr>
          <p:spPr bwMode="auto">
            <a:xfrm>
              <a:off x="3742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Line 37"/>
            <p:cNvSpPr>
              <a:spLocks noChangeShapeType="1"/>
            </p:cNvSpPr>
            <p:nvPr/>
          </p:nvSpPr>
          <p:spPr bwMode="auto">
            <a:xfrm>
              <a:off x="1383" y="125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0" name="Line 38"/>
            <p:cNvSpPr>
              <a:spLocks noChangeShapeType="1"/>
            </p:cNvSpPr>
            <p:nvPr/>
          </p:nvSpPr>
          <p:spPr bwMode="auto">
            <a:xfrm>
              <a:off x="2018" y="1253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1" name="Line 39"/>
            <p:cNvSpPr>
              <a:spLocks noChangeShapeType="1"/>
            </p:cNvSpPr>
            <p:nvPr/>
          </p:nvSpPr>
          <p:spPr bwMode="auto">
            <a:xfrm>
              <a:off x="2699" y="125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2" name="Line 40"/>
            <p:cNvSpPr>
              <a:spLocks noChangeShapeType="1"/>
            </p:cNvSpPr>
            <p:nvPr/>
          </p:nvSpPr>
          <p:spPr bwMode="auto">
            <a:xfrm>
              <a:off x="2699" y="125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3" name="Line 41"/>
            <p:cNvSpPr>
              <a:spLocks noChangeShapeType="1"/>
            </p:cNvSpPr>
            <p:nvPr/>
          </p:nvSpPr>
          <p:spPr bwMode="auto">
            <a:xfrm flipH="1">
              <a:off x="3606" y="12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4" name="Line 42"/>
            <p:cNvSpPr>
              <a:spLocks noChangeShapeType="1"/>
            </p:cNvSpPr>
            <p:nvPr/>
          </p:nvSpPr>
          <p:spPr bwMode="auto">
            <a:xfrm>
              <a:off x="4105" y="125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5" name="Line 43"/>
            <p:cNvSpPr>
              <a:spLocks noChangeShapeType="1"/>
            </p:cNvSpPr>
            <p:nvPr/>
          </p:nvSpPr>
          <p:spPr bwMode="auto">
            <a:xfrm flipH="1">
              <a:off x="657" y="125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137390" y="2863234"/>
            <a:ext cx="4791867" cy="411929"/>
            <a:chOff x="657" y="1071"/>
            <a:chExt cx="3811" cy="363"/>
          </a:xfrm>
        </p:grpSpPr>
        <p:sp>
          <p:nvSpPr>
            <p:cNvPr id="13408" name="Line 45"/>
            <p:cNvSpPr>
              <a:spLocks noChangeShapeType="1"/>
            </p:cNvSpPr>
            <p:nvPr/>
          </p:nvSpPr>
          <p:spPr bwMode="auto">
            <a:xfrm>
              <a:off x="1020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Line 46"/>
            <p:cNvSpPr>
              <a:spLocks noChangeShapeType="1"/>
            </p:cNvSpPr>
            <p:nvPr/>
          </p:nvSpPr>
          <p:spPr bwMode="auto">
            <a:xfrm flipV="1">
              <a:off x="1020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Line 47"/>
            <p:cNvSpPr>
              <a:spLocks noChangeShapeType="1"/>
            </p:cNvSpPr>
            <p:nvPr/>
          </p:nvSpPr>
          <p:spPr bwMode="auto">
            <a:xfrm>
              <a:off x="1020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Line 48"/>
            <p:cNvSpPr>
              <a:spLocks noChangeShapeType="1"/>
            </p:cNvSpPr>
            <p:nvPr/>
          </p:nvSpPr>
          <p:spPr bwMode="auto">
            <a:xfrm>
              <a:off x="1655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Line 49"/>
            <p:cNvSpPr>
              <a:spLocks noChangeShapeType="1"/>
            </p:cNvSpPr>
            <p:nvPr/>
          </p:nvSpPr>
          <p:spPr bwMode="auto">
            <a:xfrm flipV="1">
              <a:off x="1655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Line 50"/>
            <p:cNvSpPr>
              <a:spLocks noChangeShapeType="1"/>
            </p:cNvSpPr>
            <p:nvPr/>
          </p:nvSpPr>
          <p:spPr bwMode="auto">
            <a:xfrm>
              <a:off x="1655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Line 51"/>
            <p:cNvSpPr>
              <a:spLocks noChangeShapeType="1"/>
            </p:cNvSpPr>
            <p:nvPr/>
          </p:nvSpPr>
          <p:spPr bwMode="auto">
            <a:xfrm>
              <a:off x="2336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Line 52"/>
            <p:cNvSpPr>
              <a:spLocks noChangeShapeType="1"/>
            </p:cNvSpPr>
            <p:nvPr/>
          </p:nvSpPr>
          <p:spPr bwMode="auto">
            <a:xfrm flipV="1">
              <a:off x="2336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Line 53"/>
            <p:cNvSpPr>
              <a:spLocks noChangeShapeType="1"/>
            </p:cNvSpPr>
            <p:nvPr/>
          </p:nvSpPr>
          <p:spPr bwMode="auto">
            <a:xfrm>
              <a:off x="2336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Line 54"/>
            <p:cNvSpPr>
              <a:spLocks noChangeShapeType="1"/>
            </p:cNvSpPr>
            <p:nvPr/>
          </p:nvSpPr>
          <p:spPr bwMode="auto">
            <a:xfrm>
              <a:off x="3742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Line 55"/>
            <p:cNvSpPr>
              <a:spLocks noChangeShapeType="1"/>
            </p:cNvSpPr>
            <p:nvPr/>
          </p:nvSpPr>
          <p:spPr bwMode="auto">
            <a:xfrm flipV="1">
              <a:off x="3742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Line 56"/>
            <p:cNvSpPr>
              <a:spLocks noChangeShapeType="1"/>
            </p:cNvSpPr>
            <p:nvPr/>
          </p:nvSpPr>
          <p:spPr bwMode="auto">
            <a:xfrm>
              <a:off x="3742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Line 57"/>
            <p:cNvSpPr>
              <a:spLocks noChangeShapeType="1"/>
            </p:cNvSpPr>
            <p:nvPr/>
          </p:nvSpPr>
          <p:spPr bwMode="auto">
            <a:xfrm>
              <a:off x="1383" y="125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Line 58"/>
            <p:cNvSpPr>
              <a:spLocks noChangeShapeType="1"/>
            </p:cNvSpPr>
            <p:nvPr/>
          </p:nvSpPr>
          <p:spPr bwMode="auto">
            <a:xfrm>
              <a:off x="2018" y="1253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Line 59"/>
            <p:cNvSpPr>
              <a:spLocks noChangeShapeType="1"/>
            </p:cNvSpPr>
            <p:nvPr/>
          </p:nvSpPr>
          <p:spPr bwMode="auto">
            <a:xfrm>
              <a:off x="2699" y="125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3" name="Line 60"/>
            <p:cNvSpPr>
              <a:spLocks noChangeShapeType="1"/>
            </p:cNvSpPr>
            <p:nvPr/>
          </p:nvSpPr>
          <p:spPr bwMode="auto">
            <a:xfrm>
              <a:off x="2699" y="125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4" name="Line 61"/>
            <p:cNvSpPr>
              <a:spLocks noChangeShapeType="1"/>
            </p:cNvSpPr>
            <p:nvPr/>
          </p:nvSpPr>
          <p:spPr bwMode="auto">
            <a:xfrm flipH="1">
              <a:off x="3606" y="12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Line 62"/>
            <p:cNvSpPr>
              <a:spLocks noChangeShapeType="1"/>
            </p:cNvSpPr>
            <p:nvPr/>
          </p:nvSpPr>
          <p:spPr bwMode="auto">
            <a:xfrm>
              <a:off x="4105" y="125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Line 63"/>
            <p:cNvSpPr>
              <a:spLocks noChangeShapeType="1"/>
            </p:cNvSpPr>
            <p:nvPr/>
          </p:nvSpPr>
          <p:spPr bwMode="auto">
            <a:xfrm flipH="1">
              <a:off x="657" y="125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2386129" y="4480311"/>
            <a:ext cx="4646770" cy="411929"/>
            <a:chOff x="657" y="1071"/>
            <a:chExt cx="3811" cy="363"/>
          </a:xfrm>
        </p:grpSpPr>
        <p:sp>
          <p:nvSpPr>
            <p:cNvPr id="13389" name="Line 65"/>
            <p:cNvSpPr>
              <a:spLocks noChangeShapeType="1"/>
            </p:cNvSpPr>
            <p:nvPr/>
          </p:nvSpPr>
          <p:spPr bwMode="auto">
            <a:xfrm>
              <a:off x="1020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Line 66"/>
            <p:cNvSpPr>
              <a:spLocks noChangeShapeType="1"/>
            </p:cNvSpPr>
            <p:nvPr/>
          </p:nvSpPr>
          <p:spPr bwMode="auto">
            <a:xfrm flipV="1">
              <a:off x="1020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Line 67"/>
            <p:cNvSpPr>
              <a:spLocks noChangeShapeType="1"/>
            </p:cNvSpPr>
            <p:nvPr/>
          </p:nvSpPr>
          <p:spPr bwMode="auto">
            <a:xfrm>
              <a:off x="1020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Line 68"/>
            <p:cNvSpPr>
              <a:spLocks noChangeShapeType="1"/>
            </p:cNvSpPr>
            <p:nvPr/>
          </p:nvSpPr>
          <p:spPr bwMode="auto">
            <a:xfrm>
              <a:off x="1655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Line 69"/>
            <p:cNvSpPr>
              <a:spLocks noChangeShapeType="1"/>
            </p:cNvSpPr>
            <p:nvPr/>
          </p:nvSpPr>
          <p:spPr bwMode="auto">
            <a:xfrm flipV="1">
              <a:off x="1655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70"/>
            <p:cNvSpPr>
              <a:spLocks noChangeShapeType="1"/>
            </p:cNvSpPr>
            <p:nvPr/>
          </p:nvSpPr>
          <p:spPr bwMode="auto">
            <a:xfrm>
              <a:off x="1655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Line 71"/>
            <p:cNvSpPr>
              <a:spLocks noChangeShapeType="1"/>
            </p:cNvSpPr>
            <p:nvPr/>
          </p:nvSpPr>
          <p:spPr bwMode="auto">
            <a:xfrm>
              <a:off x="2336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Line 72"/>
            <p:cNvSpPr>
              <a:spLocks noChangeShapeType="1"/>
            </p:cNvSpPr>
            <p:nvPr/>
          </p:nvSpPr>
          <p:spPr bwMode="auto">
            <a:xfrm flipV="1">
              <a:off x="2336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Line 73"/>
            <p:cNvSpPr>
              <a:spLocks noChangeShapeType="1"/>
            </p:cNvSpPr>
            <p:nvPr/>
          </p:nvSpPr>
          <p:spPr bwMode="auto">
            <a:xfrm>
              <a:off x="2336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Line 74"/>
            <p:cNvSpPr>
              <a:spLocks noChangeShapeType="1"/>
            </p:cNvSpPr>
            <p:nvPr/>
          </p:nvSpPr>
          <p:spPr bwMode="auto">
            <a:xfrm>
              <a:off x="3742" y="1071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Line 75"/>
            <p:cNvSpPr>
              <a:spLocks noChangeShapeType="1"/>
            </p:cNvSpPr>
            <p:nvPr/>
          </p:nvSpPr>
          <p:spPr bwMode="auto">
            <a:xfrm flipV="1">
              <a:off x="3742" y="1253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Line 76"/>
            <p:cNvSpPr>
              <a:spLocks noChangeShapeType="1"/>
            </p:cNvSpPr>
            <p:nvPr/>
          </p:nvSpPr>
          <p:spPr bwMode="auto">
            <a:xfrm>
              <a:off x="3742" y="1071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Line 77"/>
            <p:cNvSpPr>
              <a:spLocks noChangeShapeType="1"/>
            </p:cNvSpPr>
            <p:nvPr/>
          </p:nvSpPr>
          <p:spPr bwMode="auto">
            <a:xfrm>
              <a:off x="1383" y="125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Line 78"/>
            <p:cNvSpPr>
              <a:spLocks noChangeShapeType="1"/>
            </p:cNvSpPr>
            <p:nvPr/>
          </p:nvSpPr>
          <p:spPr bwMode="auto">
            <a:xfrm>
              <a:off x="2018" y="1253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Line 79"/>
            <p:cNvSpPr>
              <a:spLocks noChangeShapeType="1"/>
            </p:cNvSpPr>
            <p:nvPr/>
          </p:nvSpPr>
          <p:spPr bwMode="auto">
            <a:xfrm>
              <a:off x="2699" y="125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Line 80"/>
            <p:cNvSpPr>
              <a:spLocks noChangeShapeType="1"/>
            </p:cNvSpPr>
            <p:nvPr/>
          </p:nvSpPr>
          <p:spPr bwMode="auto">
            <a:xfrm>
              <a:off x="2699" y="125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Line 81"/>
            <p:cNvSpPr>
              <a:spLocks noChangeShapeType="1"/>
            </p:cNvSpPr>
            <p:nvPr/>
          </p:nvSpPr>
          <p:spPr bwMode="auto">
            <a:xfrm flipH="1">
              <a:off x="3606" y="12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Line 82"/>
            <p:cNvSpPr>
              <a:spLocks noChangeShapeType="1"/>
            </p:cNvSpPr>
            <p:nvPr/>
          </p:nvSpPr>
          <p:spPr bwMode="auto">
            <a:xfrm>
              <a:off x="4105" y="125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Line 83"/>
            <p:cNvSpPr>
              <a:spLocks noChangeShapeType="1"/>
            </p:cNvSpPr>
            <p:nvPr/>
          </p:nvSpPr>
          <p:spPr bwMode="auto">
            <a:xfrm flipH="1">
              <a:off x="657" y="125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40" name="Line 84"/>
          <p:cNvSpPr>
            <a:spLocks noChangeShapeType="1"/>
          </p:cNvSpPr>
          <p:nvPr/>
        </p:nvSpPr>
        <p:spPr bwMode="auto">
          <a:xfrm>
            <a:off x="1833784" y="2472866"/>
            <a:ext cx="4426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1" name="Line 85"/>
          <p:cNvSpPr>
            <a:spLocks noChangeShapeType="1"/>
          </p:cNvSpPr>
          <p:nvPr/>
        </p:nvSpPr>
        <p:spPr bwMode="auto">
          <a:xfrm>
            <a:off x="1833784" y="2472866"/>
            <a:ext cx="220694" cy="410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2" name="Line 86"/>
          <p:cNvSpPr>
            <a:spLocks noChangeShapeType="1"/>
          </p:cNvSpPr>
          <p:nvPr/>
        </p:nvSpPr>
        <p:spPr bwMode="auto">
          <a:xfrm flipH="1">
            <a:off x="2054478" y="2472866"/>
            <a:ext cx="221913" cy="410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3" name="Line 87"/>
          <p:cNvSpPr>
            <a:spLocks noChangeShapeType="1"/>
          </p:cNvSpPr>
          <p:nvPr/>
        </p:nvSpPr>
        <p:spPr bwMode="auto">
          <a:xfrm>
            <a:off x="2020337" y="2373005"/>
            <a:ext cx="0" cy="1032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4" name="Line 88"/>
          <p:cNvSpPr>
            <a:spLocks noChangeShapeType="1"/>
          </p:cNvSpPr>
          <p:nvPr/>
        </p:nvSpPr>
        <p:spPr bwMode="auto">
          <a:xfrm>
            <a:off x="2055697" y="3244524"/>
            <a:ext cx="4426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5" name="Line 89"/>
          <p:cNvSpPr>
            <a:spLocks noChangeShapeType="1"/>
          </p:cNvSpPr>
          <p:nvPr/>
        </p:nvSpPr>
        <p:spPr bwMode="auto">
          <a:xfrm>
            <a:off x="2055697" y="3244524"/>
            <a:ext cx="220694" cy="410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6" name="Line 90"/>
          <p:cNvSpPr>
            <a:spLocks noChangeShapeType="1"/>
          </p:cNvSpPr>
          <p:nvPr/>
        </p:nvSpPr>
        <p:spPr bwMode="auto">
          <a:xfrm flipH="1">
            <a:off x="2276391" y="3244524"/>
            <a:ext cx="221913" cy="410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7" name="Line 91"/>
          <p:cNvSpPr>
            <a:spLocks noChangeShapeType="1"/>
          </p:cNvSpPr>
          <p:nvPr/>
        </p:nvSpPr>
        <p:spPr bwMode="auto">
          <a:xfrm>
            <a:off x="2276391" y="3141258"/>
            <a:ext cx="0" cy="1032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8" name="Line 92"/>
          <p:cNvSpPr>
            <a:spLocks noChangeShapeType="1"/>
          </p:cNvSpPr>
          <p:nvPr/>
        </p:nvSpPr>
        <p:spPr bwMode="auto">
          <a:xfrm>
            <a:off x="2165434" y="4119448"/>
            <a:ext cx="4426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9" name="Line 93"/>
          <p:cNvSpPr>
            <a:spLocks noChangeShapeType="1"/>
          </p:cNvSpPr>
          <p:nvPr/>
        </p:nvSpPr>
        <p:spPr bwMode="auto">
          <a:xfrm>
            <a:off x="2165434" y="4119448"/>
            <a:ext cx="220694" cy="410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0" name="Line 94"/>
          <p:cNvSpPr>
            <a:spLocks noChangeShapeType="1"/>
          </p:cNvSpPr>
          <p:nvPr/>
        </p:nvSpPr>
        <p:spPr bwMode="auto">
          <a:xfrm flipH="1">
            <a:off x="2386129" y="4119448"/>
            <a:ext cx="221913" cy="410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Line 95"/>
          <p:cNvSpPr>
            <a:spLocks noChangeShapeType="1"/>
          </p:cNvSpPr>
          <p:nvPr/>
        </p:nvSpPr>
        <p:spPr bwMode="auto">
          <a:xfrm>
            <a:off x="2386129" y="3914051"/>
            <a:ext cx="0" cy="2053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2" name="Line 96"/>
          <p:cNvSpPr>
            <a:spLocks noChangeShapeType="1"/>
          </p:cNvSpPr>
          <p:nvPr/>
        </p:nvSpPr>
        <p:spPr bwMode="auto">
          <a:xfrm>
            <a:off x="2386129" y="4531377"/>
            <a:ext cx="0" cy="1543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3" name="Line 97"/>
          <p:cNvSpPr>
            <a:spLocks noChangeShapeType="1"/>
          </p:cNvSpPr>
          <p:nvPr/>
        </p:nvSpPr>
        <p:spPr bwMode="auto">
          <a:xfrm>
            <a:off x="2276391" y="3605388"/>
            <a:ext cx="0" cy="256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4" name="Line 101"/>
          <p:cNvSpPr>
            <a:spLocks noChangeShapeType="1"/>
          </p:cNvSpPr>
          <p:nvPr/>
        </p:nvSpPr>
        <p:spPr bwMode="auto">
          <a:xfrm>
            <a:off x="2386129" y="3605388"/>
            <a:ext cx="0" cy="1543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5" name="Line 103"/>
          <p:cNvSpPr>
            <a:spLocks noChangeShapeType="1"/>
          </p:cNvSpPr>
          <p:nvPr/>
        </p:nvSpPr>
        <p:spPr bwMode="auto">
          <a:xfrm>
            <a:off x="2276391" y="2369600"/>
            <a:ext cx="0" cy="51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6" name="Line 104"/>
          <p:cNvSpPr>
            <a:spLocks noChangeShapeType="1"/>
          </p:cNvSpPr>
          <p:nvPr/>
        </p:nvSpPr>
        <p:spPr bwMode="auto">
          <a:xfrm>
            <a:off x="2717779" y="2008737"/>
            <a:ext cx="0" cy="2065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7" name="Line 105"/>
          <p:cNvSpPr>
            <a:spLocks noChangeShapeType="1"/>
          </p:cNvSpPr>
          <p:nvPr/>
        </p:nvSpPr>
        <p:spPr bwMode="auto">
          <a:xfrm>
            <a:off x="3492038" y="2008737"/>
            <a:ext cx="0" cy="2065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8" name="Line 106"/>
          <p:cNvSpPr>
            <a:spLocks noChangeShapeType="1"/>
          </p:cNvSpPr>
          <p:nvPr/>
        </p:nvSpPr>
        <p:spPr bwMode="auto">
          <a:xfrm>
            <a:off x="4322384" y="2008737"/>
            <a:ext cx="0" cy="2065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9" name="Line 107"/>
          <p:cNvSpPr>
            <a:spLocks noChangeShapeType="1"/>
          </p:cNvSpPr>
          <p:nvPr/>
        </p:nvSpPr>
        <p:spPr bwMode="auto">
          <a:xfrm>
            <a:off x="6147683" y="2008737"/>
            <a:ext cx="0" cy="2065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60" name="Rectangle 108"/>
          <p:cNvSpPr>
            <a:spLocks noChangeArrowheads="1"/>
          </p:cNvSpPr>
          <p:nvPr/>
        </p:nvSpPr>
        <p:spPr bwMode="auto">
          <a:xfrm>
            <a:off x="6700028" y="1957671"/>
            <a:ext cx="331651" cy="5662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1" name="Rectangle 109"/>
          <p:cNvSpPr>
            <a:spLocks noChangeArrowheads="1"/>
          </p:cNvSpPr>
          <p:nvPr/>
        </p:nvSpPr>
        <p:spPr bwMode="auto">
          <a:xfrm>
            <a:off x="6810985" y="2781529"/>
            <a:ext cx="331651" cy="56512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2" name="Rectangle 110"/>
          <p:cNvSpPr>
            <a:spLocks noChangeArrowheads="1"/>
          </p:cNvSpPr>
          <p:nvPr/>
        </p:nvSpPr>
        <p:spPr bwMode="auto">
          <a:xfrm>
            <a:off x="6921942" y="3553187"/>
            <a:ext cx="331651" cy="5662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3" name="Rectangle 111"/>
          <p:cNvSpPr>
            <a:spLocks noChangeArrowheads="1"/>
          </p:cNvSpPr>
          <p:nvPr/>
        </p:nvSpPr>
        <p:spPr bwMode="auto">
          <a:xfrm>
            <a:off x="7031679" y="4325980"/>
            <a:ext cx="331651" cy="5662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4" name="Line 112"/>
          <p:cNvSpPr>
            <a:spLocks noChangeShapeType="1"/>
          </p:cNvSpPr>
          <p:nvPr/>
        </p:nvSpPr>
        <p:spPr bwMode="auto">
          <a:xfrm flipV="1">
            <a:off x="2020337" y="1882775"/>
            <a:ext cx="0" cy="4902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5" name="Line 113"/>
          <p:cNvSpPr>
            <a:spLocks noChangeShapeType="1"/>
          </p:cNvSpPr>
          <p:nvPr/>
        </p:nvSpPr>
        <p:spPr bwMode="auto">
          <a:xfrm>
            <a:off x="2386129" y="1906606"/>
            <a:ext cx="4038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6" name="Line 114"/>
          <p:cNvSpPr>
            <a:spLocks noChangeShapeType="1"/>
          </p:cNvSpPr>
          <p:nvPr/>
        </p:nvSpPr>
        <p:spPr bwMode="auto">
          <a:xfrm>
            <a:off x="6424465" y="1906606"/>
            <a:ext cx="0" cy="2053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7" name="Line 115"/>
          <p:cNvSpPr>
            <a:spLocks noChangeShapeType="1"/>
          </p:cNvSpPr>
          <p:nvPr/>
        </p:nvSpPr>
        <p:spPr bwMode="auto">
          <a:xfrm>
            <a:off x="6424465" y="2112003"/>
            <a:ext cx="275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8" name="Line 116"/>
          <p:cNvSpPr>
            <a:spLocks noChangeShapeType="1"/>
          </p:cNvSpPr>
          <p:nvPr/>
        </p:nvSpPr>
        <p:spPr bwMode="auto">
          <a:xfrm>
            <a:off x="7031679" y="2215269"/>
            <a:ext cx="33287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69" name="Text Box 117"/>
          <p:cNvSpPr txBox="1">
            <a:spLocks noChangeArrowheads="1"/>
          </p:cNvSpPr>
          <p:nvPr/>
        </p:nvSpPr>
        <p:spPr bwMode="auto">
          <a:xfrm>
            <a:off x="2608042" y="2496697"/>
            <a:ext cx="329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200ps   </a:t>
            </a:r>
            <a:r>
              <a:rPr lang="en-US" sz="1600" dirty="0" err="1" smtClean="0"/>
              <a:t>200ps</a:t>
            </a:r>
            <a:r>
              <a:rPr lang="en-US" sz="1600" dirty="0" smtClean="0"/>
              <a:t>    </a:t>
            </a:r>
            <a:r>
              <a:rPr lang="en-US" sz="1600" dirty="0"/>
              <a:t>2</a:t>
            </a:r>
            <a:r>
              <a:rPr lang="en-US" sz="1600" dirty="0" smtClean="0"/>
              <a:t>00ps                 </a:t>
            </a:r>
            <a:r>
              <a:rPr lang="en-US" sz="1600" dirty="0" err="1"/>
              <a:t>2</a:t>
            </a:r>
            <a:r>
              <a:rPr lang="en-US" sz="1600" dirty="0" err="1" smtClean="0"/>
              <a:t>00ps</a:t>
            </a:r>
            <a:endParaRPr lang="fr-FR" sz="1600" dirty="0"/>
          </a:p>
        </p:txBody>
      </p:sp>
      <p:sp>
        <p:nvSpPr>
          <p:cNvPr id="13370" name="Text Box 118"/>
          <p:cNvSpPr txBox="1">
            <a:spLocks noChangeArrowheads="1"/>
          </p:cNvSpPr>
          <p:nvPr/>
        </p:nvSpPr>
        <p:spPr bwMode="auto">
          <a:xfrm>
            <a:off x="1335088" y="3114023"/>
            <a:ext cx="6837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250ps</a:t>
            </a:r>
            <a:endParaRPr lang="fr-FR" sz="1600" dirty="0"/>
          </a:p>
        </p:txBody>
      </p:sp>
      <p:sp>
        <p:nvSpPr>
          <p:cNvPr id="13371" name="Text Box 119"/>
          <p:cNvSpPr txBox="1">
            <a:spLocks noChangeArrowheads="1"/>
          </p:cNvSpPr>
          <p:nvPr/>
        </p:nvSpPr>
        <p:spPr bwMode="auto">
          <a:xfrm>
            <a:off x="1503352" y="3988947"/>
            <a:ext cx="6837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300ps</a:t>
            </a:r>
            <a:endParaRPr lang="fr-FR" sz="1600" dirty="0"/>
          </a:p>
        </p:txBody>
      </p:sp>
      <p:sp>
        <p:nvSpPr>
          <p:cNvPr id="13372" name="Line 120"/>
          <p:cNvSpPr>
            <a:spLocks noChangeShapeType="1"/>
          </p:cNvSpPr>
          <p:nvPr/>
        </p:nvSpPr>
        <p:spPr bwMode="auto">
          <a:xfrm>
            <a:off x="1446045" y="1906606"/>
            <a:ext cx="940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3" name="Text Box 121"/>
          <p:cNvSpPr txBox="1">
            <a:spLocks noChangeArrowheads="1"/>
          </p:cNvSpPr>
          <p:nvPr/>
        </p:nvSpPr>
        <p:spPr bwMode="auto">
          <a:xfrm>
            <a:off x="3382300" y="2472866"/>
            <a:ext cx="184115" cy="36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74" name="Text Box 122"/>
          <p:cNvSpPr txBox="1">
            <a:spLocks noChangeArrowheads="1"/>
          </p:cNvSpPr>
          <p:nvPr/>
        </p:nvSpPr>
        <p:spPr bwMode="auto">
          <a:xfrm>
            <a:off x="4267516" y="2472866"/>
            <a:ext cx="184115" cy="36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75" name="Text Box 123"/>
          <p:cNvSpPr txBox="1">
            <a:spLocks noChangeArrowheads="1"/>
          </p:cNvSpPr>
          <p:nvPr/>
        </p:nvSpPr>
        <p:spPr bwMode="auto">
          <a:xfrm>
            <a:off x="5981858" y="2496697"/>
            <a:ext cx="184115" cy="33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13376" name="Line 124"/>
          <p:cNvSpPr>
            <a:spLocks noChangeShapeType="1"/>
          </p:cNvSpPr>
          <p:nvPr/>
        </p:nvSpPr>
        <p:spPr bwMode="auto">
          <a:xfrm>
            <a:off x="1611870" y="2781529"/>
            <a:ext cx="33165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77" name="Text Box 125"/>
          <p:cNvSpPr txBox="1">
            <a:spLocks noChangeArrowheads="1"/>
          </p:cNvSpPr>
          <p:nvPr/>
        </p:nvSpPr>
        <p:spPr bwMode="auto">
          <a:xfrm>
            <a:off x="4707684" y="2032567"/>
            <a:ext cx="1072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32-64 </a:t>
            </a:r>
            <a:r>
              <a:rPr lang="en-US" sz="1600" dirty="0"/>
              <a:t>cells</a:t>
            </a:r>
            <a:endParaRPr lang="fr-FR" sz="1600" dirty="0"/>
          </a:p>
        </p:txBody>
      </p:sp>
      <p:sp>
        <p:nvSpPr>
          <p:cNvPr id="13378" name="Text Box 126"/>
          <p:cNvSpPr txBox="1">
            <a:spLocks noChangeArrowheads="1"/>
          </p:cNvSpPr>
          <p:nvPr/>
        </p:nvSpPr>
        <p:spPr bwMode="auto">
          <a:xfrm>
            <a:off x="3581400" y="1219200"/>
            <a:ext cx="1827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 50ps </a:t>
            </a:r>
            <a:r>
              <a:rPr lang="en-US" dirty="0"/>
              <a:t>step delays</a:t>
            </a:r>
            <a:endParaRPr lang="fr-FR" dirty="0"/>
          </a:p>
        </p:txBody>
      </p:sp>
      <p:sp>
        <p:nvSpPr>
          <p:cNvPr id="13379" name="Line 127"/>
          <p:cNvSpPr>
            <a:spLocks noChangeShapeType="1"/>
          </p:cNvSpPr>
          <p:nvPr/>
        </p:nvSpPr>
        <p:spPr bwMode="auto">
          <a:xfrm>
            <a:off x="7142636" y="2986927"/>
            <a:ext cx="331651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80" name="Line 128"/>
          <p:cNvSpPr>
            <a:spLocks noChangeShapeType="1"/>
          </p:cNvSpPr>
          <p:nvPr/>
        </p:nvSpPr>
        <p:spPr bwMode="auto">
          <a:xfrm>
            <a:off x="1777696" y="3502122"/>
            <a:ext cx="27678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81" name="Line 129"/>
          <p:cNvSpPr>
            <a:spLocks noChangeShapeType="1"/>
          </p:cNvSpPr>
          <p:nvPr/>
        </p:nvSpPr>
        <p:spPr bwMode="auto">
          <a:xfrm>
            <a:off x="7253592" y="3759719"/>
            <a:ext cx="331651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82" name="Line 130"/>
          <p:cNvSpPr>
            <a:spLocks noChangeShapeType="1"/>
          </p:cNvSpPr>
          <p:nvPr/>
        </p:nvSpPr>
        <p:spPr bwMode="auto">
          <a:xfrm>
            <a:off x="1888652" y="4377045"/>
            <a:ext cx="331651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83" name="Line 131"/>
          <p:cNvSpPr>
            <a:spLocks noChangeShapeType="1"/>
          </p:cNvSpPr>
          <p:nvPr/>
        </p:nvSpPr>
        <p:spPr bwMode="auto">
          <a:xfrm>
            <a:off x="7364549" y="4582442"/>
            <a:ext cx="3316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84" name="Text Box 133"/>
          <p:cNvSpPr txBox="1">
            <a:spLocks noChangeArrowheads="1"/>
          </p:cNvSpPr>
          <p:nvPr/>
        </p:nvSpPr>
        <p:spPr bwMode="auto">
          <a:xfrm>
            <a:off x="1844757" y="4716348"/>
            <a:ext cx="6837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350ps</a:t>
            </a:r>
            <a:endParaRPr lang="fr-FR" sz="1600" dirty="0"/>
          </a:p>
        </p:txBody>
      </p:sp>
      <p:sp>
        <p:nvSpPr>
          <p:cNvPr id="13385" name="Line 138"/>
          <p:cNvSpPr>
            <a:spLocks noChangeShapeType="1"/>
          </p:cNvSpPr>
          <p:nvPr/>
        </p:nvSpPr>
        <p:spPr bwMode="auto">
          <a:xfrm>
            <a:off x="2371497" y="2481945"/>
            <a:ext cx="0" cy="54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6" name="Line 140"/>
          <p:cNvSpPr>
            <a:spLocks noChangeShapeType="1"/>
          </p:cNvSpPr>
          <p:nvPr/>
        </p:nvSpPr>
        <p:spPr bwMode="auto">
          <a:xfrm>
            <a:off x="2254444" y="2645354"/>
            <a:ext cx="0" cy="3268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7" name="Line 141"/>
          <p:cNvSpPr>
            <a:spLocks noChangeShapeType="1"/>
          </p:cNvSpPr>
          <p:nvPr/>
        </p:nvSpPr>
        <p:spPr bwMode="auto">
          <a:xfrm>
            <a:off x="2078864" y="2863234"/>
            <a:ext cx="0" cy="2178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8" name="Line 143"/>
          <p:cNvSpPr>
            <a:spLocks noChangeShapeType="1"/>
          </p:cNvSpPr>
          <p:nvPr/>
        </p:nvSpPr>
        <p:spPr bwMode="auto">
          <a:xfrm>
            <a:off x="2078864" y="3081114"/>
            <a:ext cx="1170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Text Box 145"/>
          <p:cNvSpPr txBox="1">
            <a:spLocks noChangeArrowheads="1"/>
          </p:cNvSpPr>
          <p:nvPr/>
        </p:nvSpPr>
        <p:spPr bwMode="auto">
          <a:xfrm>
            <a:off x="1143000" y="1905000"/>
            <a:ext cx="51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0ps</a:t>
            </a:r>
            <a:endParaRPr lang="fr-FR" sz="1600"/>
          </a:p>
        </p:txBody>
      </p:sp>
      <p:sp>
        <p:nvSpPr>
          <p:cNvPr id="13318" name="Text Box 147"/>
          <p:cNvSpPr txBox="1">
            <a:spLocks noChangeArrowheads="1"/>
          </p:cNvSpPr>
          <p:nvPr/>
        </p:nvSpPr>
        <p:spPr bwMode="auto">
          <a:xfrm>
            <a:off x="0" y="6400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9" name="TextBox 137"/>
          <p:cNvSpPr txBox="1">
            <a:spLocks noChangeArrowheads="1"/>
          </p:cNvSpPr>
          <p:nvPr/>
        </p:nvSpPr>
        <p:spPr bwMode="auto">
          <a:xfrm>
            <a:off x="685800" y="1524000"/>
            <a:ext cx="21066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40-160 </a:t>
            </a:r>
            <a:r>
              <a:rPr lang="en-US" dirty="0"/>
              <a:t>MHz Clock in</a:t>
            </a:r>
          </a:p>
        </p:txBody>
      </p:sp>
      <p:sp>
        <p:nvSpPr>
          <p:cNvPr id="13321" name="Line 106"/>
          <p:cNvSpPr>
            <a:spLocks noChangeShapeType="1"/>
          </p:cNvSpPr>
          <p:nvPr/>
        </p:nvSpPr>
        <p:spPr bwMode="auto">
          <a:xfrm>
            <a:off x="2895600" y="3505200"/>
            <a:ext cx="0" cy="206375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106"/>
          <p:cNvSpPr>
            <a:spLocks noChangeShapeType="1"/>
          </p:cNvSpPr>
          <p:nvPr/>
        </p:nvSpPr>
        <p:spPr bwMode="auto">
          <a:xfrm>
            <a:off x="3733800" y="3505200"/>
            <a:ext cx="0" cy="206375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06"/>
          <p:cNvSpPr>
            <a:spLocks noChangeShapeType="1"/>
          </p:cNvSpPr>
          <p:nvPr/>
        </p:nvSpPr>
        <p:spPr bwMode="auto">
          <a:xfrm>
            <a:off x="4648200" y="3505200"/>
            <a:ext cx="0" cy="206375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06"/>
          <p:cNvSpPr>
            <a:spLocks noChangeShapeType="1"/>
          </p:cNvSpPr>
          <p:nvPr/>
        </p:nvSpPr>
        <p:spPr bwMode="auto">
          <a:xfrm>
            <a:off x="6324600" y="3505200"/>
            <a:ext cx="0" cy="206375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106"/>
          <p:cNvSpPr>
            <a:spLocks noChangeShapeType="1"/>
          </p:cNvSpPr>
          <p:nvPr/>
        </p:nvSpPr>
        <p:spPr bwMode="auto">
          <a:xfrm>
            <a:off x="4648200" y="3505200"/>
            <a:ext cx="0" cy="206375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06"/>
          <p:cNvSpPr>
            <a:spLocks noChangeShapeType="1"/>
          </p:cNvSpPr>
          <p:nvPr/>
        </p:nvSpPr>
        <p:spPr bwMode="auto">
          <a:xfrm>
            <a:off x="3733800" y="3505200"/>
            <a:ext cx="0" cy="206375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106"/>
          <p:cNvSpPr>
            <a:spLocks noChangeShapeType="1"/>
          </p:cNvSpPr>
          <p:nvPr/>
        </p:nvSpPr>
        <p:spPr bwMode="auto">
          <a:xfrm>
            <a:off x="2895600" y="3505200"/>
            <a:ext cx="0" cy="206375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06"/>
          <p:cNvSpPr>
            <a:spLocks noChangeShapeType="1"/>
          </p:cNvSpPr>
          <p:nvPr/>
        </p:nvSpPr>
        <p:spPr bwMode="auto">
          <a:xfrm>
            <a:off x="2895600" y="2743200"/>
            <a:ext cx="0" cy="206375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Line 106"/>
          <p:cNvSpPr>
            <a:spLocks noChangeShapeType="1"/>
          </p:cNvSpPr>
          <p:nvPr/>
        </p:nvSpPr>
        <p:spPr bwMode="auto">
          <a:xfrm>
            <a:off x="3733800" y="2743200"/>
            <a:ext cx="0" cy="206375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Line 106"/>
          <p:cNvSpPr>
            <a:spLocks noChangeShapeType="1"/>
          </p:cNvSpPr>
          <p:nvPr/>
        </p:nvSpPr>
        <p:spPr bwMode="auto">
          <a:xfrm>
            <a:off x="4648200" y="2743200"/>
            <a:ext cx="0" cy="206375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Line 106"/>
          <p:cNvSpPr>
            <a:spLocks noChangeShapeType="1"/>
          </p:cNvSpPr>
          <p:nvPr/>
        </p:nvSpPr>
        <p:spPr bwMode="auto">
          <a:xfrm>
            <a:off x="6400800" y="2743200"/>
            <a:ext cx="0" cy="206375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Line 106"/>
          <p:cNvSpPr>
            <a:spLocks noChangeShapeType="1"/>
          </p:cNvSpPr>
          <p:nvPr/>
        </p:nvSpPr>
        <p:spPr bwMode="auto">
          <a:xfrm>
            <a:off x="6400800" y="4343400"/>
            <a:ext cx="0" cy="20637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Line 106"/>
          <p:cNvSpPr>
            <a:spLocks noChangeShapeType="1"/>
          </p:cNvSpPr>
          <p:nvPr/>
        </p:nvSpPr>
        <p:spPr bwMode="auto">
          <a:xfrm>
            <a:off x="4724400" y="4343400"/>
            <a:ext cx="0" cy="20637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Line 106"/>
          <p:cNvSpPr>
            <a:spLocks noChangeShapeType="1"/>
          </p:cNvSpPr>
          <p:nvPr/>
        </p:nvSpPr>
        <p:spPr bwMode="auto">
          <a:xfrm>
            <a:off x="3886200" y="4343400"/>
            <a:ext cx="0" cy="20637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106"/>
          <p:cNvSpPr>
            <a:spLocks noChangeShapeType="1"/>
          </p:cNvSpPr>
          <p:nvPr/>
        </p:nvSpPr>
        <p:spPr bwMode="auto">
          <a:xfrm>
            <a:off x="3124200" y="4343400"/>
            <a:ext cx="0" cy="20637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5" name="Slide Number Placeholder 1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62</a:t>
            </a:fld>
            <a:endParaRPr lang="en-US"/>
          </a:p>
        </p:txBody>
      </p:sp>
      <p:cxnSp>
        <p:nvCxnSpPr>
          <p:cNvPr id="158" name="Straight Arrow Connector 157"/>
          <p:cNvCxnSpPr/>
          <p:nvPr/>
        </p:nvCxnSpPr>
        <p:spPr>
          <a:xfrm rot="5400000">
            <a:off x="6134894" y="5218906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3276600" y="5486400"/>
            <a:ext cx="273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switched capacitor array</a:t>
            </a:r>
            <a:endParaRPr lang="en-US" dirty="0"/>
          </a:p>
        </p:txBody>
      </p:sp>
      <p:cxnSp>
        <p:nvCxnSpPr>
          <p:cNvPr id="161" name="Straight Arrow Connector 160"/>
          <p:cNvCxnSpPr/>
          <p:nvPr/>
        </p:nvCxnSpPr>
        <p:spPr>
          <a:xfrm rot="5400000">
            <a:off x="5296694" y="5218906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rot="5400000">
            <a:off x="3544094" y="5218906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rot="5400000">
            <a:off x="2782094" y="5218906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76600" y="1981200"/>
            <a:ext cx="42672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3000" y="2590800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Applications of Pico-second Timing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Micro-Channel Plate devices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Pico-second electronics and Waveform analysis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Sampling Electronics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Pico-second timing SCA in 130nm CMOS technology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  Perspective</a:t>
            </a:r>
          </a:p>
          <a:p>
            <a:endParaRPr lang="en-US" dirty="0"/>
          </a:p>
        </p:txBody>
      </p:sp>
      <p:pic>
        <p:nvPicPr>
          <p:cNvPr id="8" name="Picture 2" descr="C:\Hervé\Stage Chicago\Travail\Images\En-tête Hawai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fr-FR" sz="3600" dirty="0" smtClean="0"/>
              <a:t>Perspective</a:t>
            </a:r>
            <a:endParaRPr lang="fr-FR" sz="3600" dirty="0" smtClean="0">
              <a:solidFill>
                <a:schemeClr val="tx1"/>
              </a:solidFill>
            </a:endParaRPr>
          </a:p>
        </p:txBody>
      </p:sp>
      <p:sp>
        <p:nvSpPr>
          <p:cNvPr id="21508" name="Content Placeholder 13"/>
          <p:cNvSpPr>
            <a:spLocks noGrp="1"/>
          </p:cNvSpPr>
          <p:nvPr>
            <p:ph idx="1"/>
          </p:nvPr>
        </p:nvSpPr>
        <p:spPr>
          <a:xfrm>
            <a:off x="228600" y="304800"/>
            <a:ext cx="8915400" cy="6553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  The 4-channel 130nm CMOS ASIC:       </a:t>
            </a:r>
          </a:p>
          <a:p>
            <a:pPr>
              <a:buNone/>
            </a:pPr>
            <a:r>
              <a:rPr lang="en-US" sz="2000" dirty="0" smtClean="0"/>
              <a:t>		            First tests ok, more test results to come shortly</a:t>
            </a:r>
            <a:r>
              <a:rPr lang="en-US" sz="2000" dirty="0" smtClean="0"/>
              <a:t>…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 Next chip :  Upgrade with channel discriminator,  internal </a:t>
            </a:r>
            <a:r>
              <a:rPr lang="en-US" sz="2000" b="1" dirty="0" smtClean="0">
                <a:solidFill>
                  <a:srgbClr val="FF0000"/>
                </a:solidFill>
              </a:rPr>
              <a:t>PLL,</a:t>
            </a:r>
            <a:r>
              <a:rPr lang="en-US" sz="500" b="1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improve </a:t>
            </a:r>
            <a:r>
              <a:rPr lang="en-US" sz="2000" b="1" dirty="0" smtClean="0">
                <a:solidFill>
                  <a:srgbClr val="FF0000"/>
                </a:solidFill>
              </a:rPr>
              <a:t>analog 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	             bandwidth</a:t>
            </a:r>
            <a:r>
              <a:rPr lang="en-US" sz="2000" b="1" dirty="0" smtClean="0">
                <a:solidFill>
                  <a:srgbClr val="FF0000"/>
                </a:solidFill>
              </a:rPr>
              <a:t>,  sample rate, </a:t>
            </a:r>
            <a:r>
              <a:rPr lang="en-US" sz="2000" b="1" dirty="0" smtClean="0">
                <a:solidFill>
                  <a:srgbClr val="FF0000"/>
                </a:solidFill>
              </a:rPr>
              <a:t>multi-gain </a:t>
            </a:r>
            <a:r>
              <a:rPr lang="en-US" sz="2000" b="1" dirty="0" smtClean="0">
                <a:solidFill>
                  <a:srgbClr val="FF0000"/>
                </a:solidFill>
              </a:rPr>
              <a:t>input </a:t>
            </a:r>
            <a:r>
              <a:rPr lang="en-US" sz="2000" b="1" dirty="0" smtClean="0">
                <a:solidFill>
                  <a:srgbClr val="FF0000"/>
                </a:solidFill>
              </a:rPr>
              <a:t>stages ?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 Other ASIC design at the University of Chicago</a:t>
            </a:r>
            <a:r>
              <a:rPr lang="en-US" sz="2000" dirty="0" smtClean="0"/>
              <a:t>: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An integrated Front-End for the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</a:t>
            </a:r>
            <a:r>
              <a:rPr lang="en-US" sz="2000" dirty="0" smtClean="0"/>
              <a:t>Tile Calorimeter upgrade at ATLAS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	Include:    3-gain input stage, Integrator, 12-bit </a:t>
            </a:r>
            <a:r>
              <a:rPr lang="en-US" sz="2000" dirty="0" smtClean="0"/>
              <a:t>ADC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		130nm CMOS </a:t>
            </a:r>
            <a:r>
              <a:rPr lang="en-US" sz="2000" dirty="0" smtClean="0"/>
              <a:t>OK  </a:t>
            </a:r>
            <a:r>
              <a:rPr lang="en-US" sz="2000" dirty="0" smtClean="0"/>
              <a:t>for these designs so </a:t>
            </a:r>
            <a:r>
              <a:rPr lang="en-US" sz="2000" dirty="0" smtClean="0"/>
              <a:t>far 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		</a:t>
            </a:r>
            <a:endParaRPr lang="en-US" sz="2400" b="1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Latest technologies (90nm) are faster , but </a:t>
            </a:r>
            <a:r>
              <a:rPr lang="en-US" sz="2000" dirty="0" smtClean="0"/>
              <a:t>need</a:t>
            </a:r>
            <a:r>
              <a:rPr lang="en-US" sz="2000" dirty="0" smtClean="0"/>
              <a:t> </a:t>
            </a:r>
            <a:r>
              <a:rPr lang="en-US" sz="2000" dirty="0" smtClean="0"/>
              <a:t>multi-gain </a:t>
            </a:r>
            <a:r>
              <a:rPr lang="en-US" sz="2000" dirty="0" smtClean="0"/>
              <a:t>due to the reduced</a:t>
            </a:r>
            <a:r>
              <a:rPr lang="en-US" sz="2000" dirty="0" smtClean="0"/>
              <a:t>  	</a:t>
            </a:r>
            <a:r>
              <a:rPr lang="en-US" sz="2000" dirty="0" smtClean="0"/>
              <a:t>	 </a:t>
            </a:r>
            <a:r>
              <a:rPr lang="en-US" sz="2000" dirty="0" smtClean="0"/>
              <a:t>       </a:t>
            </a:r>
            <a:r>
              <a:rPr lang="en-US" sz="2000" dirty="0" smtClean="0"/>
              <a:t>voltage </a:t>
            </a:r>
            <a:r>
              <a:rPr lang="en-US" sz="2000" dirty="0" smtClean="0"/>
              <a:t>supply </a:t>
            </a:r>
            <a:r>
              <a:rPr lang="en-US" sz="2000" dirty="0" smtClean="0"/>
              <a:t>range, </a:t>
            </a:r>
            <a:r>
              <a:rPr lang="en-US" sz="2000" dirty="0" err="1" smtClean="0"/>
              <a:t>SiGe</a:t>
            </a:r>
            <a:r>
              <a:rPr lang="en-US" sz="2000" dirty="0" smtClean="0"/>
              <a:t> is an option  (1/f noise, speed)</a:t>
            </a:r>
          </a:p>
          <a:p>
            <a:pPr eaLnBrk="1" hangingPunct="1">
              <a:buFontTx/>
              <a:buNone/>
            </a:pPr>
            <a:endParaRPr lang="en-US" sz="2000" b="1" dirty="0" smtClean="0"/>
          </a:p>
          <a:p>
            <a:pPr eaLnBrk="1" hangingPunct="1">
              <a:buFontTx/>
              <a:buNone/>
            </a:pPr>
            <a:r>
              <a:rPr lang="en-US" sz="2000" b="1" i="1" dirty="0" smtClean="0">
                <a:solidFill>
                  <a:srgbClr val="FF33CC"/>
                </a:solidFill>
              </a:rPr>
              <a:t>	</a:t>
            </a:r>
            <a:r>
              <a:rPr lang="en-US" sz="2000" b="1" i="1" dirty="0" smtClean="0">
                <a:solidFill>
                  <a:srgbClr val="FF33CC"/>
                </a:solidFill>
              </a:rPr>
              <a:t>		         	</a:t>
            </a:r>
            <a:r>
              <a:rPr lang="en-US" sz="2000" b="1" i="1" dirty="0" smtClean="0">
                <a:solidFill>
                  <a:srgbClr val="FF33CC"/>
                </a:solidFill>
              </a:rPr>
              <a:t>Multi-gain (QIE-like) switched </a:t>
            </a:r>
            <a:r>
              <a:rPr lang="en-US" sz="2000" b="1" i="1" dirty="0" smtClean="0">
                <a:solidFill>
                  <a:srgbClr val="FF33CC"/>
                </a:solidFill>
              </a:rPr>
              <a:t>capacitor arrays </a:t>
            </a:r>
            <a:r>
              <a:rPr lang="en-US" sz="2000" b="1" i="1" dirty="0" smtClean="0">
                <a:solidFill>
                  <a:srgbClr val="FF33CC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sz="2000" b="1" i="1" dirty="0" smtClean="0">
                <a:solidFill>
                  <a:srgbClr val="FF33CC"/>
                </a:solidFill>
              </a:rPr>
              <a:t>	</a:t>
            </a:r>
            <a:r>
              <a:rPr lang="en-US" sz="2000" b="1" i="1" dirty="0" smtClean="0">
                <a:solidFill>
                  <a:srgbClr val="FF33CC"/>
                </a:solidFill>
              </a:rPr>
              <a:t>		         	Control  FPGA in 3D integration technology  ?</a:t>
            </a:r>
            <a:endParaRPr lang="en-US" sz="2000" b="1" i="1" dirty="0" smtClean="0">
              <a:solidFill>
                <a:srgbClr val="FF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426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</a:t>
            </a:r>
            <a:r>
              <a:rPr lang="en-US" sz="1200" i="1" dirty="0" smtClean="0">
                <a:solidFill>
                  <a:srgbClr val="00B0F0"/>
                </a:solidFill>
              </a:rPr>
              <a:t>December </a:t>
            </a:r>
            <a:r>
              <a:rPr lang="en-US" sz="1200" i="1" dirty="0" smtClean="0">
                <a:solidFill>
                  <a:srgbClr val="00B0F0"/>
                </a:solidFill>
              </a:rPr>
              <a:t>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References</a:t>
            </a:r>
          </a:p>
        </p:txBody>
      </p:sp>
      <p:sp>
        <p:nvSpPr>
          <p:cNvPr id="12292" name="Text Box 79"/>
          <p:cNvSpPr txBox="1">
            <a:spLocks noChangeArrowheads="1"/>
          </p:cNvSpPr>
          <p:nvPr/>
        </p:nvSpPr>
        <p:spPr bwMode="auto">
          <a:xfrm>
            <a:off x="0" y="6553200"/>
            <a:ext cx="868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>
                <a:solidFill>
                  <a:schemeClr val="bg2"/>
                </a:solidFill>
              </a:rPr>
              <a:t>  </a:t>
            </a:r>
            <a:endParaRPr lang="en-US" sz="1400" i="1">
              <a:solidFill>
                <a:schemeClr val="bg2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9144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[1] J.L. </a:t>
            </a:r>
            <a:r>
              <a:rPr lang="en-US" sz="1400" dirty="0" err="1" smtClean="0"/>
              <a:t>Wiza</a:t>
            </a:r>
            <a:r>
              <a:rPr lang="en-US" sz="1400" dirty="0" smtClean="0"/>
              <a:t>. Micro-channel Plate Detectors. </a:t>
            </a:r>
            <a:r>
              <a:rPr lang="en-US" sz="1400" dirty="0" err="1" smtClean="0"/>
              <a:t>Nucl</a:t>
            </a:r>
            <a:r>
              <a:rPr lang="en-US" sz="1400" dirty="0" smtClean="0"/>
              <a:t>. Instr. Meth. 162 (1979) 587-601.</a:t>
            </a:r>
          </a:p>
          <a:p>
            <a:r>
              <a:rPr lang="en-US" sz="1400" dirty="0" smtClean="0"/>
              <a:t>[2] K. </a:t>
            </a:r>
            <a:r>
              <a:rPr lang="en-US" sz="1400" dirty="0" err="1" smtClean="0"/>
              <a:t>Inami</a:t>
            </a:r>
            <a:r>
              <a:rPr lang="en-US" sz="1400" dirty="0" smtClean="0"/>
              <a:t>, N. </a:t>
            </a:r>
            <a:r>
              <a:rPr lang="en-US" sz="1400" dirty="0" err="1" smtClean="0"/>
              <a:t>Kishimoto</a:t>
            </a:r>
            <a:r>
              <a:rPr lang="en-US" sz="1400" dirty="0" smtClean="0"/>
              <a:t>, Y. </a:t>
            </a:r>
            <a:r>
              <a:rPr lang="en-US" sz="1400" dirty="0" err="1" smtClean="0"/>
              <a:t>Enari</a:t>
            </a:r>
            <a:r>
              <a:rPr lang="en-US" sz="1400" dirty="0" smtClean="0"/>
              <a:t>, M. </a:t>
            </a:r>
            <a:r>
              <a:rPr lang="en-US" sz="1400" dirty="0" err="1" smtClean="0"/>
              <a:t>Nagamine</a:t>
            </a:r>
            <a:r>
              <a:rPr lang="en-US" sz="1400" dirty="0" smtClean="0"/>
              <a:t>, and T. Ohshima. Timing properties of MCP-PMT. </a:t>
            </a:r>
            <a:r>
              <a:rPr lang="en-US" sz="1400" dirty="0" err="1" smtClean="0"/>
              <a:t>Nucl</a:t>
            </a:r>
            <a:r>
              <a:rPr lang="en-US" sz="1400" dirty="0" smtClean="0"/>
              <a:t>. Instr. Meth. A560 (2006) 303-308.,  K. </a:t>
            </a:r>
            <a:r>
              <a:rPr lang="en-US" sz="1400" dirty="0" err="1" smtClean="0"/>
              <a:t>Inami</a:t>
            </a:r>
            <a:r>
              <a:rPr lang="en-US" sz="1400" dirty="0" smtClean="0"/>
              <a:t>. Timing properties of MCP-</a:t>
            </a:r>
            <a:r>
              <a:rPr lang="en-US" sz="1400" dirty="0" err="1" smtClean="0"/>
              <a:t>PMTs.</a:t>
            </a:r>
            <a:r>
              <a:rPr lang="en-US" sz="1400" dirty="0" smtClean="0"/>
              <a:t> Proceedings of Science. International Workshop on new Photon-Detectors, June 27-29 (2007). Kobe University, Japan.</a:t>
            </a:r>
          </a:p>
          <a:p>
            <a:r>
              <a:rPr lang="en-US" sz="1400" dirty="0" smtClean="0"/>
              <a:t>[3] J. </a:t>
            </a:r>
            <a:r>
              <a:rPr lang="en-US" sz="1400" dirty="0" err="1" smtClean="0"/>
              <a:t>Va’vra</a:t>
            </a:r>
            <a:r>
              <a:rPr lang="en-US" sz="1400" dirty="0" smtClean="0"/>
              <a:t>, J. Benitez, J. Coleman, D. W. G. </a:t>
            </a:r>
            <a:r>
              <a:rPr lang="en-US" sz="1400" dirty="0" err="1" smtClean="0"/>
              <a:t>Leith</a:t>
            </a:r>
            <a:r>
              <a:rPr lang="en-US" sz="1400" dirty="0" smtClean="0"/>
              <a:t>, G. </a:t>
            </a:r>
            <a:r>
              <a:rPr lang="en-US" sz="1400" dirty="0" err="1" smtClean="0"/>
              <a:t>Mazaher</a:t>
            </a:r>
            <a:r>
              <a:rPr lang="en-US" sz="1400" dirty="0" smtClean="0"/>
              <a:t>, B. Ratcliff and J. </a:t>
            </a:r>
            <a:r>
              <a:rPr lang="en-US" sz="1400" dirty="0" err="1" smtClean="0"/>
              <a:t>Schwiening</a:t>
            </a:r>
            <a:r>
              <a:rPr lang="en-US" sz="1400" dirty="0" smtClean="0"/>
              <a:t>. A 30 </a:t>
            </a:r>
            <a:r>
              <a:rPr lang="en-US" sz="1400" dirty="0" err="1" smtClean="0"/>
              <a:t>ps</a:t>
            </a:r>
            <a:r>
              <a:rPr lang="en-US" sz="1400" dirty="0" smtClean="0"/>
              <a:t> Timing Resolution for Single Photons with Multi-pixel </a:t>
            </a:r>
            <a:r>
              <a:rPr lang="en-US" sz="1400" dirty="0" err="1" smtClean="0"/>
              <a:t>Burle</a:t>
            </a:r>
            <a:r>
              <a:rPr lang="en-US" sz="1400" dirty="0" smtClean="0"/>
              <a:t> MCP-PMT. </a:t>
            </a:r>
            <a:r>
              <a:rPr lang="en-US" sz="1400" dirty="0" err="1" smtClean="0"/>
              <a:t>Nucl</a:t>
            </a:r>
            <a:r>
              <a:rPr lang="en-US" sz="1400" dirty="0" smtClean="0"/>
              <a:t>. Instr. Meth. A572 (2007) 459-462.</a:t>
            </a:r>
          </a:p>
          <a:p>
            <a:r>
              <a:rPr lang="en-US" sz="1400" dirty="0" smtClean="0"/>
              <a:t>[4] H. Kim et al. Electronics Developments for Fast Timing PET Detectors. Symposium on Radiation and Measurements  Applications. June 2-5 (2008), Berkeley CA, USA.</a:t>
            </a:r>
          </a:p>
          <a:p>
            <a:r>
              <a:rPr lang="en-US" sz="1400" dirty="0" smtClean="0"/>
              <a:t>[5] An extensive list of references on timing measurements can be found in: </a:t>
            </a:r>
            <a:r>
              <a:rPr lang="en-US" sz="1400" dirty="0" err="1" smtClean="0"/>
              <a:t>A.Mantyniemi</a:t>
            </a:r>
            <a:r>
              <a:rPr lang="en-US" sz="1400" dirty="0" smtClean="0"/>
              <a:t>, MS Thesis, Univ. of Oulu, 2004; ISBN 951-42-7460-I; ISBN 951-42-7460-X;</a:t>
            </a:r>
          </a:p>
          <a:p>
            <a:r>
              <a:rPr lang="en-US" sz="1400" dirty="0" smtClean="0"/>
              <a:t>[6] S. </a:t>
            </a:r>
            <a:r>
              <a:rPr lang="en-US" sz="1400" dirty="0" err="1" smtClean="0"/>
              <a:t>Cova</a:t>
            </a:r>
            <a:r>
              <a:rPr lang="en-US" sz="1400" dirty="0" smtClean="0"/>
              <a:t> et al. Constant Fraction Circuits for </a:t>
            </a:r>
            <a:r>
              <a:rPr lang="en-US" sz="1400" dirty="0" err="1" smtClean="0"/>
              <a:t>Picosecond</a:t>
            </a:r>
            <a:r>
              <a:rPr lang="en-US" sz="1400" dirty="0" smtClean="0"/>
              <a:t> Photon Timing with Micro-channel Plate Photomultipliers. Review of Scientific Instruments, 64-1 (1993) 118-124.</a:t>
            </a:r>
          </a:p>
          <a:p>
            <a:r>
              <a:rPr lang="en-US" sz="1400" dirty="0" smtClean="0"/>
              <a:t>[7] E. </a:t>
            </a:r>
            <a:r>
              <a:rPr lang="en-US" sz="1400" dirty="0" err="1" smtClean="0"/>
              <a:t>Delagnes</a:t>
            </a:r>
            <a:r>
              <a:rPr lang="en-US" sz="1400" dirty="0" smtClean="0"/>
              <a:t>, Y. </a:t>
            </a:r>
            <a:r>
              <a:rPr lang="en-US" sz="1400" dirty="0" err="1" smtClean="0"/>
              <a:t>Degerli</a:t>
            </a:r>
            <a:r>
              <a:rPr lang="en-US" sz="1400" dirty="0" smtClean="0"/>
              <a:t>, P. </a:t>
            </a:r>
            <a:r>
              <a:rPr lang="en-US" sz="1400" dirty="0" err="1" smtClean="0"/>
              <a:t>Goret</a:t>
            </a:r>
            <a:r>
              <a:rPr lang="en-US" sz="1400" dirty="0" smtClean="0"/>
              <a:t>, P. </a:t>
            </a:r>
            <a:r>
              <a:rPr lang="en-US" sz="1400" dirty="0" err="1" smtClean="0"/>
              <a:t>Nayman</a:t>
            </a:r>
            <a:r>
              <a:rPr lang="en-US" sz="1400" dirty="0" smtClean="0"/>
              <a:t>, F. </a:t>
            </a:r>
            <a:r>
              <a:rPr lang="en-US" sz="1400" dirty="0" err="1" smtClean="0"/>
              <a:t>Toussenel</a:t>
            </a:r>
            <a:r>
              <a:rPr lang="en-US" sz="1400" dirty="0" smtClean="0"/>
              <a:t>, and P. Vincent. SAM : A new GHz sampling ASIC for the HESS-II Front-End. Cerenkov Workshop (2005), and  NIM A, Volume 567, Issue 1, p. 21-26, 2006</a:t>
            </a:r>
            <a:r>
              <a:rPr lang="fr-FR" sz="1400" dirty="0" smtClean="0"/>
              <a:t> </a:t>
            </a:r>
            <a:endParaRPr lang="en-US" sz="1400" dirty="0" smtClean="0"/>
          </a:p>
          <a:p>
            <a:r>
              <a:rPr lang="en-US" sz="1400" dirty="0" smtClean="0"/>
              <a:t>[8] S. </a:t>
            </a:r>
            <a:r>
              <a:rPr lang="en-US" sz="1400" dirty="0" err="1" smtClean="0"/>
              <a:t>Ritt</a:t>
            </a:r>
            <a:r>
              <a:rPr lang="en-US" sz="1400" dirty="0" smtClean="0"/>
              <a:t>. Design and Performance of the 5 GHz Waveform Digitizer Chip DRS3. Nuclear Instruments and Methods, (2007).</a:t>
            </a:r>
          </a:p>
          <a:p>
            <a:r>
              <a:rPr lang="en-US" sz="1400" dirty="0" smtClean="0"/>
              <a:t>[9] G. Varner, L.L. </a:t>
            </a:r>
            <a:r>
              <a:rPr lang="en-US" sz="1400" dirty="0" err="1" smtClean="0"/>
              <a:t>Ruckman</a:t>
            </a:r>
            <a:r>
              <a:rPr lang="en-US" sz="1400" dirty="0" smtClean="0"/>
              <a:t>, A. Wong. The First version Buffered Large Analog Bandwidth (BLAB1) ASIC for high Luminosity Colliders and Extensive Radio Neutrino Detectors. </a:t>
            </a:r>
            <a:r>
              <a:rPr lang="en-US" sz="1400" dirty="0" err="1" smtClean="0"/>
              <a:t>Nucl</a:t>
            </a:r>
            <a:r>
              <a:rPr lang="en-US" sz="1400" dirty="0" smtClean="0"/>
              <a:t>. Inst. Meth. A591 (2008) 534.</a:t>
            </a:r>
          </a:p>
          <a:p>
            <a:r>
              <a:rPr lang="en-US" sz="1400" dirty="0" smtClean="0"/>
              <a:t>[10] </a:t>
            </a:r>
            <a:r>
              <a:rPr lang="en-US" sz="1400" dirty="0" err="1" smtClean="0"/>
              <a:t>G.Bondarenko</a:t>
            </a:r>
            <a:r>
              <a:rPr lang="en-US" sz="1400" dirty="0" smtClean="0"/>
              <a:t>, B. </a:t>
            </a:r>
            <a:r>
              <a:rPr lang="en-US" sz="1400" dirty="0" err="1" smtClean="0"/>
              <a:t>Dolgoshein</a:t>
            </a:r>
            <a:r>
              <a:rPr lang="en-US" sz="1400" dirty="0" smtClean="0"/>
              <a:t> et al. Limited Geiger Mode Silicon Photodiodes with very high Gain. Nuclear Physics B, 61B (1998) 347-352.</a:t>
            </a:r>
          </a:p>
          <a:p>
            <a:r>
              <a:rPr lang="en-US" sz="1400" dirty="0" smtClean="0"/>
              <a:t>[11] J-F </a:t>
            </a:r>
            <a:r>
              <a:rPr lang="en-US" sz="1400" dirty="0" err="1" smtClean="0"/>
              <a:t>Genat</a:t>
            </a:r>
            <a:r>
              <a:rPr lang="en-US" sz="1400" dirty="0" smtClean="0"/>
              <a:t> , G. Varner, F. Tang and H. Frisch.  Signal Processing for Pico-second Resolution Timing Measurements. Nuclear Instruments and Methods, (2009).</a:t>
            </a:r>
          </a:p>
          <a:p>
            <a:r>
              <a:rPr lang="en-US" sz="1400" dirty="0" smtClean="0"/>
              <a:t>[12] J. Christiansen . An Integrated CMOS 0.15 ns Digital. Timing Generator for </a:t>
            </a:r>
            <a:r>
              <a:rPr lang="en-US" sz="1400" i="1" dirty="0" smtClean="0"/>
              <a:t>TDC's</a:t>
            </a:r>
            <a:r>
              <a:rPr lang="en-US" sz="1400" dirty="0" smtClean="0"/>
              <a:t> and Clock Distribution. Systems, IEEE Trans. </a:t>
            </a:r>
            <a:r>
              <a:rPr lang="en-US" sz="1400" dirty="0" err="1" smtClean="0"/>
              <a:t>Nucl</a:t>
            </a:r>
            <a:r>
              <a:rPr lang="en-US" sz="1400" dirty="0" smtClean="0"/>
              <a:t>. Sci., Vol. 42, No</a:t>
            </a:r>
            <a:r>
              <a:rPr lang="nl-NL" sz="1400" dirty="0" smtClean="0"/>
              <a:t>4 (1995), p. 753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1940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Comic Sans MS" pitchFamily="66" charset="0"/>
              </a:rPr>
              <a:t>Thanks for your attention !</a:t>
            </a:r>
          </a:p>
        </p:txBody>
      </p:sp>
      <p:sp>
        <p:nvSpPr>
          <p:cNvPr id="12292" name="Text Box 79"/>
          <p:cNvSpPr txBox="1">
            <a:spLocks noChangeArrowheads="1"/>
          </p:cNvSpPr>
          <p:nvPr/>
        </p:nvSpPr>
        <p:spPr bwMode="auto">
          <a:xfrm>
            <a:off x="0" y="6553200"/>
            <a:ext cx="868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>
                <a:solidFill>
                  <a:schemeClr val="bg2"/>
                </a:solidFill>
              </a:rPr>
              <a:t>  </a:t>
            </a:r>
            <a:endParaRPr lang="en-US" sz="1400" i="1">
              <a:solidFill>
                <a:schemeClr val="bg2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686800" cy="7318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Lepton </a:t>
            </a:r>
            <a:r>
              <a:rPr lang="en-US" sz="3200" dirty="0"/>
              <a:t>Flavor Physics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81600"/>
            <a:ext cx="9144000" cy="129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Example:   Deep Underground Science and Engineering Laboratory (DUSEL) detector</a:t>
            </a:r>
          </a:p>
          <a:p>
            <a:pPr>
              <a:buNone/>
            </a:pPr>
            <a:r>
              <a:rPr lang="en-US" sz="1600" dirty="0" smtClean="0"/>
              <a:t>                   Double </a:t>
            </a:r>
            <a:r>
              <a:rPr lang="en-US" sz="1600" dirty="0" smtClean="0">
                <a:latin typeface="Symbol" pitchFamily="18" charset="2"/>
              </a:rPr>
              <a:t>b</a:t>
            </a:r>
            <a:r>
              <a:rPr lang="en-US" sz="1600" dirty="0" smtClean="0"/>
              <a:t> decay,  Solar neutrinos, Gravitational waves</a:t>
            </a:r>
          </a:p>
          <a:p>
            <a:pPr>
              <a:buNone/>
            </a:pPr>
            <a:endParaRPr lang="en-US" sz="1600" dirty="0" smtClean="0"/>
          </a:p>
          <a:p>
            <a:pPr>
              <a:lnSpc>
                <a:spcPct val="65000"/>
              </a:lnSpc>
              <a:buNone/>
            </a:pPr>
            <a:r>
              <a:rPr lang="en-US" sz="1600" dirty="0" smtClean="0"/>
              <a:t>                          </a:t>
            </a:r>
            <a:r>
              <a:rPr lang="en-US" sz="1600" b="1" dirty="0" smtClean="0"/>
              <a:t>100</a:t>
            </a:r>
            <a:r>
              <a:rPr lang="en-US" sz="1600" b="1" dirty="0"/>
              <a:t>% coverage and 3D photon vertex reconstruction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lnSpc>
                <a:spcPct val="65000"/>
              </a:lnSpc>
              <a:buNone/>
            </a:pPr>
            <a:r>
              <a:rPr lang="en-US" sz="1600" dirty="0" smtClean="0"/>
              <a:t>                          Need  for &gt;10,000  square  meters  at  100 </a:t>
            </a:r>
            <a:r>
              <a:rPr lang="en-US" sz="1600" dirty="0" err="1"/>
              <a:t>ps</a:t>
            </a:r>
            <a:r>
              <a:rPr lang="en-US" sz="1600" dirty="0"/>
              <a:t> </a:t>
            </a:r>
            <a:r>
              <a:rPr lang="en-US" sz="1600" dirty="0" smtClean="0"/>
              <a:t>resolution         </a:t>
            </a:r>
            <a:r>
              <a:rPr lang="en-US" sz="1800" dirty="0" smtClean="0"/>
              <a:t>    </a:t>
            </a:r>
            <a:endParaRPr lang="en-US" sz="1800" dirty="0"/>
          </a:p>
        </p:txBody>
      </p:sp>
      <p:pic>
        <p:nvPicPr>
          <p:cNvPr id="59396" name="Picture 4" descr="constantinos_sideviewV7"/>
          <p:cNvPicPr>
            <a:picLocks noChangeAspect="1" noChangeArrowheads="1"/>
          </p:cNvPicPr>
          <p:nvPr/>
        </p:nvPicPr>
        <p:blipFill>
          <a:blip r:embed="rId2" cstate="print"/>
          <a:srcRect l="2525" t="3319" r="7417" b="7086"/>
          <a:stretch>
            <a:fillRect/>
          </a:stretch>
        </p:blipFill>
        <p:spPr bwMode="auto">
          <a:xfrm>
            <a:off x="304800" y="685800"/>
            <a:ext cx="8686800" cy="4384675"/>
          </a:xfrm>
          <a:prstGeom prst="rect">
            <a:avLst/>
          </a:prstGeom>
          <a:noFill/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2744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Constantinos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Melachrinos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(idea of Howard Nicholson)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572000"/>
            <a:ext cx="136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Henry Frisch</a:t>
            </a:r>
            <a:endParaRPr lang="en-US" b="1" i="1" dirty="0"/>
          </a:p>
        </p:txBody>
      </p:sp>
      <p:sp>
        <p:nvSpPr>
          <p:cNvPr id="8" name="Rectangle 7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264-1A81-44FE-A3D8-02934FAE6C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10-100 </a:t>
            </a:r>
            <a:r>
              <a:rPr lang="en-US" sz="2800" dirty="0" err="1" smtClean="0"/>
              <a:t>Picosecond</a:t>
            </a:r>
            <a:r>
              <a:rPr lang="en-US" sz="2800" dirty="0" smtClean="0"/>
              <a:t> Time of Flight applications</a:t>
            </a:r>
            <a:br>
              <a:rPr lang="en-US" sz="2800" dirty="0" smtClean="0"/>
            </a:br>
            <a:r>
              <a:rPr lang="en-US" sz="2800" dirty="0" smtClean="0"/>
              <a:t>Medical Imaging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1000" y="1981200"/>
            <a:ext cx="3613150" cy="3066729"/>
            <a:chOff x="381000" y="2133600"/>
            <a:chExt cx="3613150" cy="3066729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200400" y="3657600"/>
              <a:ext cx="793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 dirty="0">
                  <a:solidFill>
                    <a:schemeClr val="bg1"/>
                  </a:solidFill>
                </a:rPr>
                <a:t>TOF</a:t>
              </a:r>
            </a:p>
          </p:txBody>
        </p:sp>
        <p:pic>
          <p:nvPicPr>
            <p:cNvPr id="12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 l="25862" t="25862" r="13792" b="17439"/>
            <a:stretch>
              <a:fillRect/>
            </a:stretch>
          </p:blipFill>
          <p:spPr bwMode="auto">
            <a:xfrm>
              <a:off x="381000" y="2209800"/>
              <a:ext cx="3581399" cy="2990529"/>
            </a:xfrm>
            <a:prstGeom prst="rect">
              <a:avLst/>
            </a:prstGeom>
            <a:noFill/>
          </p:spPr>
        </p:pic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 flipV="1">
              <a:off x="1219200" y="2590800"/>
              <a:ext cx="381000" cy="685800"/>
            </a:xfrm>
            <a:prstGeom prst="line">
              <a:avLst/>
            </a:prstGeom>
            <a:noFill/>
            <a:ln w="19050">
              <a:solidFill>
                <a:srgbClr val="F8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381000" y="2133600"/>
              <a:ext cx="145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 dirty="0">
                  <a:solidFill>
                    <a:schemeClr val="bg1"/>
                  </a:solidFill>
                </a:rPr>
                <a:t>Non-TOF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62400" y="5334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Joel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 = c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/2 </a:t>
            </a:r>
          </a:p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=50ps</a:t>
            </a:r>
            <a:r>
              <a:rPr lang="en-US" dirty="0" smtClean="0"/>
              <a:t>,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=7.5mm</a:t>
            </a:r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b="1" i="1" dirty="0" err="1" smtClean="0">
                <a:solidFill>
                  <a:schemeClr val="bg1"/>
                </a:solidFill>
              </a:rPr>
              <a:t>arp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11430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100ps Time of Flight: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  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Positron Emission Tomography </a:t>
            </a:r>
            <a:r>
              <a:rPr lang="en-US" dirty="0" smtClean="0"/>
              <a:t>[4]</a:t>
            </a:r>
            <a:endParaRPr lang="en-US" sz="2000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4495800" y="1981200"/>
            <a:ext cx="3677604" cy="3048000"/>
            <a:chOff x="4572000" y="2133600"/>
            <a:chExt cx="3677604" cy="3048000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30994" t="15999" r="53149" b="49715"/>
            <a:stretch>
              <a:fillRect/>
            </a:stretch>
          </p:blipFill>
          <p:spPr bwMode="auto">
            <a:xfrm>
              <a:off x="4572000" y="2209800"/>
              <a:ext cx="3677604" cy="2971800"/>
            </a:xfrm>
            <a:prstGeom prst="rect">
              <a:avLst/>
            </a:prstGeom>
            <a:noFill/>
          </p:spPr>
        </p:pic>
        <p:sp>
          <p:nvSpPr>
            <p:cNvPr id="11" name="Line 17"/>
            <p:cNvSpPr>
              <a:spLocks noChangeShapeType="1"/>
            </p:cNvSpPr>
            <p:nvPr/>
          </p:nvSpPr>
          <p:spPr bwMode="auto">
            <a:xfrm flipH="1" flipV="1">
              <a:off x="5486400" y="2590800"/>
              <a:ext cx="457200" cy="762000"/>
            </a:xfrm>
            <a:prstGeom prst="line">
              <a:avLst/>
            </a:prstGeom>
            <a:noFill/>
            <a:ln w="19050">
              <a:solidFill>
                <a:srgbClr val="F8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5105400" y="2133600"/>
              <a:ext cx="6712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 dirty="0" smtClean="0">
                  <a:solidFill>
                    <a:schemeClr val="bg1"/>
                  </a:solidFill>
                </a:rPr>
                <a:t>TOF</a:t>
              </a:r>
              <a:endParaRPr lang="en-US" sz="24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715000"/>
            <a:ext cx="105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Joel Karp</a:t>
            </a:r>
            <a:endParaRPr lang="en-US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A  possible TOF PET detector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00400" y="3657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bg1"/>
                </a:solidFill>
              </a:rPr>
              <a:t>TOF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57200" y="3581400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bg1"/>
                </a:solidFill>
              </a:rPr>
              <a:t>Non-TOF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867400"/>
            <a:ext cx="135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Henry Frisch</a:t>
            </a:r>
            <a:endParaRPr lang="en-US" b="1" i="1" dirty="0"/>
          </a:p>
        </p:txBody>
      </p:sp>
      <p:pic>
        <p:nvPicPr>
          <p:cNvPr id="12" name="Picture 11" descr="Micro-PE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2550" y="1009650"/>
            <a:ext cx="6438900" cy="4838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81001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B0F0"/>
                </a:solidFill>
              </a:rPr>
              <a:t>Jean-Francois </a:t>
            </a:r>
            <a:r>
              <a:rPr lang="en-US" sz="1200" i="1" dirty="0" err="1" smtClean="0">
                <a:solidFill>
                  <a:srgbClr val="00B0F0"/>
                </a:solidFill>
              </a:rPr>
              <a:t>Genat</a:t>
            </a:r>
            <a:r>
              <a:rPr lang="en-US" sz="1200" i="1" dirty="0" smtClean="0">
                <a:solidFill>
                  <a:srgbClr val="00B0F0"/>
                </a:solidFill>
              </a:rPr>
              <a:t>,     </a:t>
            </a:r>
            <a:r>
              <a:rPr lang="en-US" sz="1200" i="1" dirty="0" err="1" smtClean="0">
                <a:solidFill>
                  <a:srgbClr val="00B0F0"/>
                </a:solidFill>
              </a:rPr>
              <a:t>Fermilab</a:t>
            </a:r>
            <a:r>
              <a:rPr lang="en-US" sz="1200" i="1" dirty="0" smtClean="0">
                <a:solidFill>
                  <a:srgbClr val="00B0F0"/>
                </a:solidFill>
              </a:rPr>
              <a:t>   December 15</a:t>
            </a:r>
            <a:r>
              <a:rPr lang="en-US" sz="1200" i="1" baseline="30000" dirty="0" smtClean="0">
                <a:solidFill>
                  <a:srgbClr val="00B0F0"/>
                </a:solidFill>
              </a:rPr>
              <a:t>th</a:t>
            </a:r>
            <a:r>
              <a:rPr lang="en-US" sz="1200" i="1" dirty="0" smtClean="0">
                <a:solidFill>
                  <a:srgbClr val="00B0F0"/>
                </a:solidFill>
              </a:rPr>
              <a:t> 2009              </a:t>
            </a:r>
            <a:endParaRPr lang="en-US" sz="1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4614</TotalTime>
  <Words>3322</Words>
  <Application>Microsoft Office PowerPoint</Application>
  <PresentationFormat>On-screen Show (4:3)</PresentationFormat>
  <Paragraphs>821</Paragraphs>
  <Slides>66</Slides>
  <Notes>18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Office Theme</vt:lpstr>
      <vt:lpstr>plot_cellleak.pdf</vt:lpstr>
      <vt:lpstr>plot_token.pdf</vt:lpstr>
      <vt:lpstr>Document</vt:lpstr>
      <vt:lpstr>Equation</vt:lpstr>
      <vt:lpstr>Video Clip</vt:lpstr>
      <vt:lpstr>Sampling front-ends Chips for Pico-second Timing with Micro-Channel Plate devices</vt:lpstr>
      <vt:lpstr>Slide 2</vt:lpstr>
      <vt:lpstr>Introduction </vt:lpstr>
      <vt:lpstr>Outline</vt:lpstr>
      <vt:lpstr>10-100 Picosecond Time of Flight applications at HEP Colliders</vt:lpstr>
      <vt:lpstr>Particle ID from Waveform analysis</vt:lpstr>
      <vt:lpstr>Lepton Flavor Physics</vt:lpstr>
      <vt:lpstr>10-100 Picosecond Time of Flight applications Medical Imaging</vt:lpstr>
      <vt:lpstr>A  possible TOF PET detector</vt:lpstr>
      <vt:lpstr>Outline</vt:lpstr>
      <vt:lpstr>Fast timing-Imaging Devices</vt:lpstr>
      <vt:lpstr>Timing (and Imaging) Devices  Micro-Channel Plate Detectors [1-3]</vt:lpstr>
      <vt:lpstr>MCP Device Simulations: first gap</vt:lpstr>
      <vt:lpstr>Two-micron space resolution using analog charge division technique</vt:lpstr>
      <vt:lpstr>Micro-Channel Plate signals</vt:lpstr>
      <vt:lpstr>Timing resolution [5]</vt:lpstr>
      <vt:lpstr>MCP Signal in the frequency domain</vt:lpstr>
      <vt:lpstr>Pico-second timing with delay lines:  2D position + time</vt:lpstr>
      <vt:lpstr>Delay Line readout     Position resolution by fast timing</vt:lpstr>
      <vt:lpstr>Delay Line readout    Position resolution</vt:lpstr>
      <vt:lpstr>Delay Line readout    Position resolution </vt:lpstr>
      <vt:lpstr>Delay Line readout    Position resolution</vt:lpstr>
      <vt:lpstr>Outline</vt:lpstr>
      <vt:lpstr>Timing techniques</vt:lpstr>
      <vt:lpstr>Constant  fraction [6]</vt:lpstr>
      <vt:lpstr>Multi-threshold </vt:lpstr>
      <vt:lpstr>Digital Waveform Analysis</vt:lpstr>
      <vt:lpstr>Methods compared (simulation) [11]</vt:lpstr>
      <vt:lpstr>Picosecond Digital Electronics for  Micro-Channel Plate Detectors</vt:lpstr>
      <vt:lpstr>Picosecond Digital Electronics for  Micro-Channel Plate Detectors</vt:lpstr>
      <vt:lpstr>Fast analog storage [7-9]</vt:lpstr>
      <vt:lpstr>Sampled Micro-Channel Plate signals</vt:lpstr>
      <vt:lpstr>Outline</vt:lpstr>
      <vt:lpstr>Fast Sampling Electronics</vt:lpstr>
      <vt:lpstr>Sampling Chips</vt:lpstr>
      <vt:lpstr>Sampling Chips Survey</vt:lpstr>
      <vt:lpstr>Existing ASICs:    Labrador 3   [9] </vt:lpstr>
      <vt:lpstr> Waveform Digitizing Chip DRS4  [8]</vt:lpstr>
      <vt:lpstr>The SAM (Swift Analog Memory) ASIC  [7]</vt:lpstr>
      <vt:lpstr>Sampling-Digitizing card using a CMOS ASIC</vt:lpstr>
      <vt:lpstr>Outline</vt:lpstr>
      <vt:lpstr>130nm  CMOS  Sampling ASIC</vt:lpstr>
      <vt:lpstr>Sampling ASIC</vt:lpstr>
      <vt:lpstr>Block diagram</vt:lpstr>
      <vt:lpstr>Sequence of operations</vt:lpstr>
      <vt:lpstr>10 GS/s Timing Generator</vt:lpstr>
      <vt:lpstr>Slide 47</vt:lpstr>
      <vt:lpstr>Sampling Cell</vt:lpstr>
      <vt:lpstr>Analog bandwidth and  Sampling window</vt:lpstr>
      <vt:lpstr>Sampling cell design</vt:lpstr>
      <vt:lpstr>Slide 51</vt:lpstr>
      <vt:lpstr>Slide 52</vt:lpstr>
      <vt:lpstr>Layout</vt:lpstr>
      <vt:lpstr>Pictures</vt:lpstr>
      <vt:lpstr>Tests</vt:lpstr>
      <vt:lpstr>Slide 56</vt:lpstr>
      <vt:lpstr>Slide 57</vt:lpstr>
      <vt:lpstr>Slide 58</vt:lpstr>
      <vt:lpstr>Slide 59</vt:lpstr>
      <vt:lpstr>Slide 60</vt:lpstr>
      <vt:lpstr>Next Design</vt:lpstr>
      <vt:lpstr>20 GHz Timing generator [12]</vt:lpstr>
      <vt:lpstr>Outline</vt:lpstr>
      <vt:lpstr>Perspective</vt:lpstr>
      <vt:lpstr>References</vt:lpstr>
      <vt:lpstr>Thanks for your attention !</vt:lpstr>
    </vt:vector>
  </TitlesOfParts>
  <Company>The University of Chicago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Separation from Waveforms</dc:title>
  <dc:creator>Jean-Francois Genat</dc:creator>
  <cp:lastModifiedBy>Jean-Francois Genat</cp:lastModifiedBy>
  <cp:revision>305</cp:revision>
  <dcterms:created xsi:type="dcterms:W3CDTF">2009-11-27T11:13:26Z</dcterms:created>
  <dcterms:modified xsi:type="dcterms:W3CDTF">2009-12-15T14:19:15Z</dcterms:modified>
</cp:coreProperties>
</file>