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vml" ContentType="application/vnd.openxmlformats-officedocument.vmlDrawing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Default Extension="sldx" ContentType="application/vnd.openxmlformats-officedocument.presentationml.slide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02" r:id="rId1"/>
  </p:sldMasterIdLst>
  <p:notesMasterIdLst>
    <p:notesMasterId r:id="rId18"/>
  </p:notesMasterIdLst>
  <p:handoutMasterIdLst>
    <p:handoutMasterId r:id="rId19"/>
  </p:handoutMasterIdLst>
  <p:sldIdLst>
    <p:sldId id="1492" r:id="rId2"/>
    <p:sldId id="1483" r:id="rId3"/>
    <p:sldId id="1482" r:id="rId4"/>
    <p:sldId id="1476" r:id="rId5"/>
    <p:sldId id="1493" r:id="rId6"/>
    <p:sldId id="1481" r:id="rId7"/>
    <p:sldId id="1505" r:id="rId8"/>
    <p:sldId id="1490" r:id="rId9"/>
    <p:sldId id="1508" r:id="rId10"/>
    <p:sldId id="1507" r:id="rId11"/>
    <p:sldId id="1506" r:id="rId12"/>
    <p:sldId id="1509" r:id="rId13"/>
    <p:sldId id="1495" r:id="rId14"/>
    <p:sldId id="1497" r:id="rId15"/>
    <p:sldId id="1498" r:id="rId16"/>
    <p:sldId id="1502" r:id="rId17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b.koerber" initials="b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83AE4"/>
    <a:srgbClr val="FFFF66"/>
    <a:srgbClr val="5AC709"/>
    <a:srgbClr val="FFFFFF"/>
    <a:srgbClr val="6CF933"/>
    <a:srgbClr val="FFFFB6"/>
    <a:srgbClr val="000066"/>
    <a:srgbClr val="FFFFE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0346" autoAdjust="0"/>
  </p:normalViewPr>
  <p:slideViewPr>
    <p:cSldViewPr snapToGrid="0">
      <p:cViewPr>
        <p:scale>
          <a:sx n="100" d="100"/>
          <a:sy n="10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>
        <p:scale>
          <a:sx n="70" d="100"/>
          <a:sy n="70" d="100"/>
        </p:scale>
        <p:origin x="-4206" y="-918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ocuments%20and%20Settings\christopher.ledlow\Local%20Settings\Temporary%20Internet%20Files\Content.Outlook\08F33N97\PREBLE%20Closeout%20Analysis%2020121126%20(2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ocuments%20and%20Settings\ricardo.rivera2\My%20Documents\Copy%20of%20PREBLE%20Closeout%20Analysis%20201211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TFP Notional</c:v>
          </c:tx>
          <c:marker>
            <c:symbol val="none"/>
          </c:marker>
          <c:cat>
            <c:numRef>
              <c:f>'TFP Notionals'!$C$7:$Q$7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'TFP Notionals'!$C$12:$Q$12</c:f>
              <c:numCache>
                <c:formatCode>_(* #,##0_);_(* \(#,##0\);_(* "-"??_);_(@_)</c:formatCode>
                <c:ptCount val="15"/>
                <c:pt idx="0">
                  <c:v>1900</c:v>
                </c:pt>
                <c:pt idx="1">
                  <c:v>3800</c:v>
                </c:pt>
                <c:pt idx="2">
                  <c:v>5700</c:v>
                </c:pt>
                <c:pt idx="3">
                  <c:v>16600</c:v>
                </c:pt>
                <c:pt idx="4">
                  <c:v>18500</c:v>
                </c:pt>
                <c:pt idx="5">
                  <c:v>20400</c:v>
                </c:pt>
                <c:pt idx="6">
                  <c:v>34300</c:v>
                </c:pt>
                <c:pt idx="7">
                  <c:v>36200</c:v>
                </c:pt>
                <c:pt idx="8">
                  <c:v>85100</c:v>
                </c:pt>
                <c:pt idx="9">
                  <c:v>87000</c:v>
                </c:pt>
                <c:pt idx="10">
                  <c:v>88900</c:v>
                </c:pt>
                <c:pt idx="11">
                  <c:v>108200</c:v>
                </c:pt>
                <c:pt idx="12">
                  <c:v>110100</c:v>
                </c:pt>
                <c:pt idx="13">
                  <c:v>112000</c:v>
                </c:pt>
                <c:pt idx="14">
                  <c:v>131000</c:v>
                </c:pt>
              </c:numCache>
            </c:numRef>
          </c:val>
          <c:smooth val="0"/>
        </c:ser>
        <c:ser>
          <c:idx val="1"/>
          <c:order val="1"/>
          <c:tx>
            <c:v>Actual MDs</c:v>
          </c:tx>
          <c:marker>
            <c:symbol val="none"/>
          </c:marker>
          <c:val>
            <c:numRef>
              <c:f>'TFP Notionals'!$C$16:$L$16</c:f>
              <c:numCache>
                <c:formatCode>_(* #,##0_);_(* \(#,##0\);_(* "-"??_);_(@_)</c:formatCode>
                <c:ptCount val="10"/>
                <c:pt idx="0">
                  <c:v>690</c:v>
                </c:pt>
                <c:pt idx="1">
                  <c:v>3377</c:v>
                </c:pt>
                <c:pt idx="2">
                  <c:v>12073</c:v>
                </c:pt>
                <c:pt idx="3">
                  <c:v>13481</c:v>
                </c:pt>
                <c:pt idx="4">
                  <c:v>14568</c:v>
                </c:pt>
                <c:pt idx="5">
                  <c:v>23659</c:v>
                </c:pt>
                <c:pt idx="6">
                  <c:v>25609</c:v>
                </c:pt>
                <c:pt idx="7">
                  <c:v>37563</c:v>
                </c:pt>
                <c:pt idx="8">
                  <c:v>40814</c:v>
                </c:pt>
                <c:pt idx="9">
                  <c:v>83404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1091584"/>
        <c:axId val="252850944"/>
      </c:lineChart>
      <c:catAx>
        <c:axId val="251091584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2850944"/>
        <c:crosses val="max"/>
        <c:auto val="1"/>
        <c:lblAlgn val="ctr"/>
        <c:lblOffset val="100"/>
        <c:tickLblSkip val="2"/>
        <c:noMultiLvlLbl val="0"/>
      </c:catAx>
      <c:valAx>
        <c:axId val="2528509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Man-days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crossAx val="251091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62147921808281"/>
          <c:y val="7.2010657758689256E-2"/>
          <c:w val="0.65797786576113004"/>
          <c:h val="0.749571668124819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'Actual vs. Notional Fishbone'!$AE$2</c:f>
              <c:strCache>
                <c:ptCount val="1"/>
                <c:pt idx="0">
                  <c:v>CMP</c:v>
                </c:pt>
              </c:strCache>
            </c:strRef>
          </c:tx>
          <c:invertIfNegative val="0"/>
          <c:dPt>
            <c:idx val="8"/>
            <c:invertIfNegative val="0"/>
            <c:bubble3D val="0"/>
            <c:spPr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'Actual vs. Notional Fishbone'!$AD$3:$AD$32</c:f>
              <c:strCache>
                <c:ptCount val="29"/>
                <c:pt idx="4">
                  <c:v>TFP</c:v>
                </c:pt>
                <c:pt idx="5">
                  <c:v>Actual</c:v>
                </c:pt>
                <c:pt idx="10">
                  <c:v>TFP</c:v>
                </c:pt>
                <c:pt idx="11">
                  <c:v>Actual</c:v>
                </c:pt>
                <c:pt idx="16">
                  <c:v>TFP</c:v>
                </c:pt>
                <c:pt idx="17">
                  <c:v>Actual</c:v>
                </c:pt>
                <c:pt idx="22">
                  <c:v>TFP</c:v>
                </c:pt>
                <c:pt idx="28">
                  <c:v>TFP</c:v>
                </c:pt>
              </c:strCache>
            </c:strRef>
          </c:cat>
          <c:val>
            <c:numRef>
              <c:f>'Actual vs. Notional Fishbone'!$AE$3:$AE$32</c:f>
              <c:numCache>
                <c:formatCode>General</c:formatCode>
                <c:ptCount val="30"/>
                <c:pt idx="4">
                  <c:v>2070</c:v>
                </c:pt>
                <c:pt idx="10">
                  <c:v>2760</c:v>
                </c:pt>
                <c:pt idx="16">
                  <c:v>10810</c:v>
                </c:pt>
                <c:pt idx="17" formatCode="0">
                  <c:v>11261</c:v>
                </c:pt>
                <c:pt idx="22">
                  <c:v>4002</c:v>
                </c:pt>
                <c:pt idx="28">
                  <c:v>3933</c:v>
                </c:pt>
              </c:numCache>
            </c:numRef>
          </c:val>
        </c:ser>
        <c:ser>
          <c:idx val="1"/>
          <c:order val="1"/>
          <c:tx>
            <c:strRef>
              <c:f>'Actual vs. Notional Fishbone'!$AF$2</c:f>
              <c:strCache>
                <c:ptCount val="1"/>
                <c:pt idx="0">
                  <c:v>CSMP</c:v>
                </c:pt>
              </c:strCache>
            </c:strRef>
          </c:tx>
          <c:invertIfNegative val="0"/>
          <c:dPt>
            <c:idx val="8"/>
            <c:invertIfNegative val="0"/>
            <c:bubble3D val="0"/>
            <c:spPr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'Actual vs. Notional Fishbone'!$AD$3:$AD$32</c:f>
              <c:strCache>
                <c:ptCount val="29"/>
                <c:pt idx="4">
                  <c:v>TFP</c:v>
                </c:pt>
                <c:pt idx="5">
                  <c:v>Actual</c:v>
                </c:pt>
                <c:pt idx="10">
                  <c:v>TFP</c:v>
                </c:pt>
                <c:pt idx="11">
                  <c:v>Actual</c:v>
                </c:pt>
                <c:pt idx="16">
                  <c:v>TFP</c:v>
                </c:pt>
                <c:pt idx="17">
                  <c:v>Actual</c:v>
                </c:pt>
                <c:pt idx="22">
                  <c:v>TFP</c:v>
                </c:pt>
                <c:pt idx="28">
                  <c:v>TFP</c:v>
                </c:pt>
              </c:strCache>
            </c:strRef>
          </c:cat>
          <c:val>
            <c:numRef>
              <c:f>'Actual vs. Notional Fishbone'!$AF$3:$AF$32</c:f>
              <c:numCache>
                <c:formatCode>General</c:formatCode>
                <c:ptCount val="30"/>
                <c:pt idx="4">
                  <c:v>4320</c:v>
                </c:pt>
                <c:pt idx="10">
                  <c:v>5760</c:v>
                </c:pt>
                <c:pt idx="16">
                  <c:v>19018</c:v>
                </c:pt>
                <c:pt idx="17" formatCode="0">
                  <c:v>25648</c:v>
                </c:pt>
                <c:pt idx="22">
                  <c:v>8352</c:v>
                </c:pt>
                <c:pt idx="28">
                  <c:v>8208</c:v>
                </c:pt>
              </c:numCache>
            </c:numRef>
          </c:val>
        </c:ser>
        <c:ser>
          <c:idx val="2"/>
          <c:order val="2"/>
          <c:tx>
            <c:strRef>
              <c:f>'Actual vs. Notional Fishbone'!$AG$2</c:f>
              <c:strCache>
                <c:ptCount val="1"/>
                <c:pt idx="0">
                  <c:v>Alts</c:v>
                </c:pt>
              </c:strCache>
            </c:strRef>
          </c:tx>
          <c:invertIfNegative val="0"/>
          <c:dPt>
            <c:idx val="8"/>
            <c:invertIfNegative val="0"/>
            <c:bubble3D val="0"/>
            <c:spPr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'Actual vs. Notional Fishbone'!$AD$3:$AD$32</c:f>
              <c:strCache>
                <c:ptCount val="29"/>
                <c:pt idx="4">
                  <c:v>TFP</c:v>
                </c:pt>
                <c:pt idx="5">
                  <c:v>Actual</c:v>
                </c:pt>
                <c:pt idx="10">
                  <c:v>TFP</c:v>
                </c:pt>
                <c:pt idx="11">
                  <c:v>Actual</c:v>
                </c:pt>
                <c:pt idx="16">
                  <c:v>TFP</c:v>
                </c:pt>
                <c:pt idx="17">
                  <c:v>Actual</c:v>
                </c:pt>
                <c:pt idx="22">
                  <c:v>TFP</c:v>
                </c:pt>
                <c:pt idx="28">
                  <c:v>TFP</c:v>
                </c:pt>
              </c:strCache>
            </c:strRef>
          </c:cat>
          <c:val>
            <c:numRef>
              <c:f>'Actual vs. Notional Fishbone'!$AG$3:$AG$32</c:f>
              <c:numCache>
                <c:formatCode>General</c:formatCode>
                <c:ptCount val="30"/>
                <c:pt idx="4">
                  <c:v>630</c:v>
                </c:pt>
                <c:pt idx="10">
                  <c:v>840</c:v>
                </c:pt>
                <c:pt idx="16">
                  <c:v>4558</c:v>
                </c:pt>
                <c:pt idx="17" formatCode="0">
                  <c:v>4574.4834717217609</c:v>
                </c:pt>
                <c:pt idx="22">
                  <c:v>1218.0000000000002</c:v>
                </c:pt>
                <c:pt idx="28">
                  <c:v>1197.0000000000002</c:v>
                </c:pt>
              </c:numCache>
            </c:numRef>
          </c:val>
        </c:ser>
        <c:ser>
          <c:idx val="3"/>
          <c:order val="3"/>
          <c:tx>
            <c:strRef>
              <c:f>'Actual vs. Notional Fishbone'!$AH$2</c:f>
              <c:strCache>
                <c:ptCount val="1"/>
                <c:pt idx="0">
                  <c:v>Services</c:v>
                </c:pt>
              </c:strCache>
            </c:strRef>
          </c:tx>
          <c:invertIfNegative val="0"/>
          <c:dPt>
            <c:idx val="8"/>
            <c:invertIfNegative val="0"/>
            <c:bubble3D val="0"/>
            <c:spPr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'Actual vs. Notional Fishbone'!$AD$3:$AD$32</c:f>
              <c:strCache>
                <c:ptCount val="29"/>
                <c:pt idx="4">
                  <c:v>TFP</c:v>
                </c:pt>
                <c:pt idx="5">
                  <c:v>Actual</c:v>
                </c:pt>
                <c:pt idx="10">
                  <c:v>TFP</c:v>
                </c:pt>
                <c:pt idx="11">
                  <c:v>Actual</c:v>
                </c:pt>
                <c:pt idx="16">
                  <c:v>TFP</c:v>
                </c:pt>
                <c:pt idx="17">
                  <c:v>Actual</c:v>
                </c:pt>
                <c:pt idx="22">
                  <c:v>TFP</c:v>
                </c:pt>
                <c:pt idx="28">
                  <c:v>TFP</c:v>
                </c:pt>
              </c:strCache>
            </c:strRef>
          </c:cat>
          <c:val>
            <c:numRef>
              <c:f>'Actual vs. Notional Fishbone'!$AH$3:$AH$32</c:f>
              <c:numCache>
                <c:formatCode>General</c:formatCode>
                <c:ptCount val="30"/>
                <c:pt idx="4">
                  <c:v>1980</c:v>
                </c:pt>
                <c:pt idx="10">
                  <c:v>2640</c:v>
                </c:pt>
                <c:pt idx="16">
                  <c:v>12600</c:v>
                </c:pt>
                <c:pt idx="17" formatCode="0">
                  <c:v>13822.217671941095</c:v>
                </c:pt>
                <c:pt idx="22">
                  <c:v>3828</c:v>
                </c:pt>
                <c:pt idx="28">
                  <c:v>3762</c:v>
                </c:pt>
              </c:numCache>
            </c:numRef>
          </c:val>
        </c:ser>
        <c:ser>
          <c:idx val="4"/>
          <c:order val="4"/>
          <c:tx>
            <c:strRef>
              <c:f>'Actual vs. Notional Fishbone'!$AK$2</c:f>
              <c:strCache>
                <c:ptCount val="1"/>
                <c:pt idx="0">
                  <c:v>Breakdown Unavailable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'Actual vs. Notional Fishbone'!$AD$3:$AD$32</c:f>
              <c:strCache>
                <c:ptCount val="29"/>
                <c:pt idx="4">
                  <c:v>TFP</c:v>
                </c:pt>
                <c:pt idx="5">
                  <c:v>Actual</c:v>
                </c:pt>
                <c:pt idx="10">
                  <c:v>TFP</c:v>
                </c:pt>
                <c:pt idx="11">
                  <c:v>Actual</c:v>
                </c:pt>
                <c:pt idx="16">
                  <c:v>TFP</c:v>
                </c:pt>
                <c:pt idx="17">
                  <c:v>Actual</c:v>
                </c:pt>
                <c:pt idx="22">
                  <c:v>TFP</c:v>
                </c:pt>
                <c:pt idx="28">
                  <c:v>TFP</c:v>
                </c:pt>
              </c:strCache>
            </c:strRef>
          </c:cat>
          <c:val>
            <c:numRef>
              <c:f>'Actual vs. Notional Fishbone'!$AK$3:$AK$32</c:f>
              <c:numCache>
                <c:formatCode>General</c:formatCode>
                <c:ptCount val="30"/>
                <c:pt idx="5">
                  <c:v>6527</c:v>
                </c:pt>
                <c:pt idx="11">
                  <c:v>8685</c:v>
                </c:pt>
              </c:numCache>
            </c:numRef>
          </c:val>
        </c:ser>
        <c:ser>
          <c:idx val="5"/>
          <c:order val="5"/>
          <c:tx>
            <c:strRef>
              <c:f>'Actual vs. Notional Fishbone'!$AI$2</c:f>
              <c:strCache>
                <c:ptCount val="1"/>
                <c:pt idx="0">
                  <c:v>Known Deferrals</c:v>
                </c:pt>
              </c:strCache>
            </c:strRef>
          </c:tx>
          <c:invertIfNegative val="0"/>
          <c:val>
            <c:numRef>
              <c:f>'Actual vs. Notional Fishbone'!$AI$3:$AI$32</c:f>
              <c:numCache>
                <c:formatCode>General</c:formatCode>
                <c:ptCount val="30"/>
                <c:pt idx="16">
                  <c:v>0</c:v>
                </c:pt>
                <c:pt idx="17" formatCode="0">
                  <c:v>-5000</c:v>
                </c:pt>
              </c:numCache>
            </c:numRef>
          </c:val>
        </c:ser>
        <c:ser>
          <c:idx val="6"/>
          <c:order val="6"/>
          <c:tx>
            <c:strRef>
              <c:f>'Actual vs. Notional Fishbone'!$AJ$2</c:f>
              <c:strCache>
                <c:ptCount val="1"/>
                <c:pt idx="0">
                  <c:v>Unknown Deferrals</c:v>
                </c:pt>
              </c:strCache>
            </c:strRef>
          </c:tx>
          <c:invertIfNegative val="0"/>
          <c:val>
            <c:numRef>
              <c:f>'Actual vs. Notional Fishbone'!$AJ$3:$AJ$32</c:f>
              <c:numCache>
                <c:formatCode>General</c:formatCode>
                <c:ptCount val="30"/>
                <c:pt idx="16">
                  <c:v>0</c:v>
                </c:pt>
                <c:pt idx="17" formatCode="0">
                  <c:v>-15000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54817408"/>
        <c:axId val="254818944"/>
      </c:barChart>
      <c:catAx>
        <c:axId val="254817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254818944"/>
        <c:crosses val="autoZero"/>
        <c:auto val="1"/>
        <c:lblAlgn val="ctr"/>
        <c:lblOffset val="100"/>
        <c:tickMarkSkip val="1"/>
        <c:noMultiLvlLbl val="0"/>
      </c:catAx>
      <c:valAx>
        <c:axId val="254818944"/>
        <c:scaling>
          <c:orientation val="minMax"/>
          <c:max val="100000"/>
          <c:min val="-40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Man-days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4817408"/>
        <c:crosses val="autoZero"/>
        <c:crossBetween val="between"/>
        <c:majorUnit val="20000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76139861715046808"/>
          <c:y val="4.4915294679074208E-2"/>
          <c:w val="0.16107229600031339"/>
          <c:h val="0.53579002624672023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783460-0FAA-4D3D-A9A5-37F05D36B0F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0B1433-E3C7-41D8-ACFD-DA90901B6B56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C+140</a:t>
          </a:r>
        </a:p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UPLOAD BAWP TO RMAIS</a:t>
          </a:r>
          <a:r>
            <a:rPr lang="en-US" sz="1400" b="1" dirty="0" smtClean="0">
              <a:latin typeface="Calibri" pitchFamily="34" charset="0"/>
              <a:cs typeface="Calibri" pitchFamily="34" charset="0"/>
            </a:rPr>
            <a:t>	</a:t>
          </a:r>
        </a:p>
      </dgm:t>
    </dgm:pt>
    <dgm:pt modelId="{643B60E3-D697-4FE5-83D7-6CB319E6E10F}" type="parTrans" cxnId="{FB891823-6BEC-4404-AA78-4386A6095413}">
      <dgm:prSet/>
      <dgm:spPr/>
      <dgm:t>
        <a:bodyPr/>
        <a:lstStyle/>
        <a:p>
          <a:pPr algn="l"/>
          <a:endParaRPr lang="en-US"/>
        </a:p>
      </dgm:t>
    </dgm:pt>
    <dgm:pt modelId="{324CC9EF-E0BC-42F1-A4C5-51556F2C9F9A}" type="sibTrans" cxnId="{FB891823-6BEC-4404-AA78-4386A6095413}">
      <dgm:prSet/>
      <dgm:spPr/>
      <dgm:t>
        <a:bodyPr/>
        <a:lstStyle/>
        <a:p>
          <a:pPr algn="l"/>
          <a:endParaRPr lang="en-US"/>
        </a:p>
      </dgm:t>
    </dgm:pt>
    <dgm:pt modelId="{A26231B8-6276-42A8-91DA-98F9E4972E32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A-470</a:t>
          </a:r>
        </a:p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50% OF BAWP TASKS SCREENED</a:t>
          </a:r>
          <a:endParaRPr lang="en-US" sz="14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F8863D92-06E6-46C1-A600-5DAB65D50F2F}" type="parTrans" cxnId="{915B50AB-4700-4229-9FB1-2C16D92CED93}">
      <dgm:prSet/>
      <dgm:spPr/>
      <dgm:t>
        <a:bodyPr/>
        <a:lstStyle/>
        <a:p>
          <a:pPr algn="l"/>
          <a:endParaRPr lang="en-US"/>
        </a:p>
      </dgm:t>
    </dgm:pt>
    <dgm:pt modelId="{2FF0D169-05A8-43ED-BFFB-851ED875C6AA}" type="sibTrans" cxnId="{915B50AB-4700-4229-9FB1-2C16D92CED93}">
      <dgm:prSet/>
      <dgm:spPr/>
      <dgm:t>
        <a:bodyPr/>
        <a:lstStyle/>
        <a:p>
          <a:pPr algn="l"/>
          <a:endParaRPr lang="en-US"/>
        </a:p>
      </dgm:t>
    </dgm:pt>
    <dgm:pt modelId="{3208F498-85E4-4139-875C-D0B88F59E2AB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A-410</a:t>
          </a:r>
        </a:p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100% OF BAWP TASKS SCREENED</a:t>
          </a:r>
          <a:endParaRPr lang="en-US" sz="14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31DB02E5-4854-4CE0-A803-733C007B423B}" type="parTrans" cxnId="{A9039E07-263D-44B4-A9CD-9D7A8268D92E}">
      <dgm:prSet/>
      <dgm:spPr/>
      <dgm:t>
        <a:bodyPr/>
        <a:lstStyle/>
        <a:p>
          <a:pPr algn="l"/>
          <a:endParaRPr lang="en-US"/>
        </a:p>
      </dgm:t>
    </dgm:pt>
    <dgm:pt modelId="{B71CA7C7-9A88-4241-A8E7-07ACB7A3982D}" type="sibTrans" cxnId="{A9039E07-263D-44B4-A9CD-9D7A8268D92E}">
      <dgm:prSet/>
      <dgm:spPr/>
      <dgm:t>
        <a:bodyPr/>
        <a:lstStyle/>
        <a:p>
          <a:pPr algn="l"/>
          <a:endParaRPr lang="en-US"/>
        </a:p>
      </dgm:t>
    </dgm:pt>
    <dgm:pt modelId="{9DAC9280-8F93-429A-ADA8-EC73055BE13E}">
      <dgm:prSet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A-360</a:t>
          </a:r>
        </a:p>
        <a:p>
          <a:pPr algn="ctr"/>
          <a:r>
            <a:rPr lang="en-US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TYCOM ASSUME AWP</a:t>
          </a:r>
        </a:p>
      </dgm:t>
    </dgm:pt>
    <dgm:pt modelId="{495AE80E-00DB-4188-AAF6-02B7BC0F24EC}" type="parTrans" cxnId="{F3F58076-3A68-42B2-ADF4-C5CCCE83C009}">
      <dgm:prSet/>
      <dgm:spPr/>
      <dgm:t>
        <a:bodyPr/>
        <a:lstStyle/>
        <a:p>
          <a:pPr algn="l"/>
          <a:endParaRPr lang="en-US"/>
        </a:p>
      </dgm:t>
    </dgm:pt>
    <dgm:pt modelId="{FC12FFC2-8913-46C6-BA7E-AA427B51D1FD}" type="sibTrans" cxnId="{F3F58076-3A68-42B2-ADF4-C5CCCE83C009}">
      <dgm:prSet/>
      <dgm:spPr/>
      <dgm:t>
        <a:bodyPr/>
        <a:lstStyle/>
        <a:p>
          <a:pPr algn="l"/>
          <a:endParaRPr lang="en-US"/>
        </a:p>
      </dgm:t>
    </dgm:pt>
    <dgm:pt modelId="{8E83CAD1-25C2-4B11-A053-CA691C24D934}" type="pres">
      <dgm:prSet presAssocID="{75783460-0FAA-4D3D-A9A5-37F05D36B0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5022E2-7F73-4DE9-99DE-61E4277DC92A}" type="pres">
      <dgm:prSet presAssocID="{0B0B1433-E3C7-41D8-ACFD-DA90901B6B5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CCA55-6512-46EC-B4CB-9A8E110F2014}" type="pres">
      <dgm:prSet presAssocID="{324CC9EF-E0BC-42F1-A4C5-51556F2C9F9A}" presName="parTxOnlySpace" presStyleCnt="0"/>
      <dgm:spPr/>
    </dgm:pt>
    <dgm:pt modelId="{8FEF568F-DBEF-442B-A5A3-FBC0C1C93857}" type="pres">
      <dgm:prSet presAssocID="{A26231B8-6276-42A8-91DA-98F9E4972E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627044-A9C6-44AB-9A98-43899AD59A3F}" type="pres">
      <dgm:prSet presAssocID="{2FF0D169-05A8-43ED-BFFB-851ED875C6AA}" presName="parTxOnlySpace" presStyleCnt="0"/>
      <dgm:spPr/>
    </dgm:pt>
    <dgm:pt modelId="{426DCBA6-FD9B-4375-893D-6A5D66F83B9D}" type="pres">
      <dgm:prSet presAssocID="{3208F498-85E4-4139-875C-D0B88F59E2A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3C2C9-7BC6-4CB7-AA14-03614B6CF1AD}" type="pres">
      <dgm:prSet presAssocID="{B71CA7C7-9A88-4241-A8E7-07ACB7A3982D}" presName="parTxOnlySpace" presStyleCnt="0"/>
      <dgm:spPr/>
    </dgm:pt>
    <dgm:pt modelId="{4DEB6244-03E4-43D7-935B-F4F31D24A4D2}" type="pres">
      <dgm:prSet presAssocID="{9DAC9280-8F93-429A-ADA8-EC73055BE13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563DBE-915C-4611-8481-83010D8DE96A}" type="presOf" srcId="{0B0B1433-E3C7-41D8-ACFD-DA90901B6B56}" destId="{665022E2-7F73-4DE9-99DE-61E4277DC92A}" srcOrd="0" destOrd="0" presId="urn:microsoft.com/office/officeart/2005/8/layout/chevron1"/>
    <dgm:cxn modelId="{A9039E07-263D-44B4-A9CD-9D7A8268D92E}" srcId="{75783460-0FAA-4D3D-A9A5-37F05D36B0F6}" destId="{3208F498-85E4-4139-875C-D0B88F59E2AB}" srcOrd="2" destOrd="0" parTransId="{31DB02E5-4854-4CE0-A803-733C007B423B}" sibTransId="{B71CA7C7-9A88-4241-A8E7-07ACB7A3982D}"/>
    <dgm:cxn modelId="{FB891823-6BEC-4404-AA78-4386A6095413}" srcId="{75783460-0FAA-4D3D-A9A5-37F05D36B0F6}" destId="{0B0B1433-E3C7-41D8-ACFD-DA90901B6B56}" srcOrd="0" destOrd="0" parTransId="{643B60E3-D697-4FE5-83D7-6CB319E6E10F}" sibTransId="{324CC9EF-E0BC-42F1-A4C5-51556F2C9F9A}"/>
    <dgm:cxn modelId="{52A88AA6-D030-47DF-ABC3-3B72BB751F7F}" type="presOf" srcId="{A26231B8-6276-42A8-91DA-98F9E4972E32}" destId="{8FEF568F-DBEF-442B-A5A3-FBC0C1C93857}" srcOrd="0" destOrd="0" presId="urn:microsoft.com/office/officeart/2005/8/layout/chevron1"/>
    <dgm:cxn modelId="{15AAEF30-FA29-474A-8E1D-7BF955E8311E}" type="presOf" srcId="{9DAC9280-8F93-429A-ADA8-EC73055BE13E}" destId="{4DEB6244-03E4-43D7-935B-F4F31D24A4D2}" srcOrd="0" destOrd="0" presId="urn:microsoft.com/office/officeart/2005/8/layout/chevron1"/>
    <dgm:cxn modelId="{915B50AB-4700-4229-9FB1-2C16D92CED93}" srcId="{75783460-0FAA-4D3D-A9A5-37F05D36B0F6}" destId="{A26231B8-6276-42A8-91DA-98F9E4972E32}" srcOrd="1" destOrd="0" parTransId="{F8863D92-06E6-46C1-A600-5DAB65D50F2F}" sibTransId="{2FF0D169-05A8-43ED-BFFB-851ED875C6AA}"/>
    <dgm:cxn modelId="{B5137017-3452-4C71-BE18-36698D7B13EB}" type="presOf" srcId="{3208F498-85E4-4139-875C-D0B88F59E2AB}" destId="{426DCBA6-FD9B-4375-893D-6A5D66F83B9D}" srcOrd="0" destOrd="0" presId="urn:microsoft.com/office/officeart/2005/8/layout/chevron1"/>
    <dgm:cxn modelId="{16EFB56D-3EBB-4DEE-B6FD-7CCABAAD9BA9}" type="presOf" srcId="{75783460-0FAA-4D3D-A9A5-37F05D36B0F6}" destId="{8E83CAD1-25C2-4B11-A053-CA691C24D934}" srcOrd="0" destOrd="0" presId="urn:microsoft.com/office/officeart/2005/8/layout/chevron1"/>
    <dgm:cxn modelId="{F3F58076-3A68-42B2-ADF4-C5CCCE83C009}" srcId="{75783460-0FAA-4D3D-A9A5-37F05D36B0F6}" destId="{9DAC9280-8F93-429A-ADA8-EC73055BE13E}" srcOrd="3" destOrd="0" parTransId="{495AE80E-00DB-4188-AAF6-02B7BC0F24EC}" sibTransId="{FC12FFC2-8913-46C6-BA7E-AA427B51D1FD}"/>
    <dgm:cxn modelId="{3B608691-A4B0-4AC9-8317-B1A6ABF5B2AE}" type="presParOf" srcId="{8E83CAD1-25C2-4B11-A053-CA691C24D934}" destId="{665022E2-7F73-4DE9-99DE-61E4277DC92A}" srcOrd="0" destOrd="0" presId="urn:microsoft.com/office/officeart/2005/8/layout/chevron1"/>
    <dgm:cxn modelId="{5D2CB410-3FF0-4BFE-B739-32FB4BFD5933}" type="presParOf" srcId="{8E83CAD1-25C2-4B11-A053-CA691C24D934}" destId="{57ACCA55-6512-46EC-B4CB-9A8E110F2014}" srcOrd="1" destOrd="0" presId="urn:microsoft.com/office/officeart/2005/8/layout/chevron1"/>
    <dgm:cxn modelId="{B51D0298-5385-49C3-BB30-1A9D0D85CBBA}" type="presParOf" srcId="{8E83CAD1-25C2-4B11-A053-CA691C24D934}" destId="{8FEF568F-DBEF-442B-A5A3-FBC0C1C93857}" srcOrd="2" destOrd="0" presId="urn:microsoft.com/office/officeart/2005/8/layout/chevron1"/>
    <dgm:cxn modelId="{DD5676E9-6BC3-4728-AEA0-25149F0270DA}" type="presParOf" srcId="{8E83CAD1-25C2-4B11-A053-CA691C24D934}" destId="{C1627044-A9C6-44AB-9A98-43899AD59A3F}" srcOrd="3" destOrd="0" presId="urn:microsoft.com/office/officeart/2005/8/layout/chevron1"/>
    <dgm:cxn modelId="{BBD31BCC-2A88-4AC9-8912-5955DA8AD3AD}" type="presParOf" srcId="{8E83CAD1-25C2-4B11-A053-CA691C24D934}" destId="{426DCBA6-FD9B-4375-893D-6A5D66F83B9D}" srcOrd="4" destOrd="0" presId="urn:microsoft.com/office/officeart/2005/8/layout/chevron1"/>
    <dgm:cxn modelId="{B7AD1080-4448-4FAC-B7A1-C341814BE041}" type="presParOf" srcId="{8E83CAD1-25C2-4B11-A053-CA691C24D934}" destId="{42F3C2C9-7BC6-4CB7-AA14-03614B6CF1AD}" srcOrd="5" destOrd="0" presId="urn:microsoft.com/office/officeart/2005/8/layout/chevron1"/>
    <dgm:cxn modelId="{8EAAC6F3-C665-4506-ABB7-C4E14C29796D}" type="presParOf" srcId="{8E83CAD1-25C2-4B11-A053-CA691C24D934}" destId="{4DEB6244-03E4-43D7-935B-F4F31D24A4D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83460-0FAA-4D3D-A9A5-37F05D36B0F6}" type="doc">
      <dgm:prSet loTypeId="urn:microsoft.com/office/officeart/2005/8/layout/chevron1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B0B1433-E3C7-41D8-ACFD-DA90901B6B56}">
      <dgm:prSet phldrT="[Text]" custT="1"/>
      <dgm:spPr>
        <a:solidFill>
          <a:srgbClr val="FFC000"/>
        </a:solidFill>
      </dgm:spPr>
      <dgm:t>
        <a:bodyPr lIns="0" rIns="0"/>
        <a:lstStyle/>
        <a:p>
          <a:pPr algn="ctr"/>
          <a:r>
            <a:rPr lang="en-US" sz="1400" b="1" dirty="0" smtClean="0">
              <a:latin typeface="Calibri" pitchFamily="34" charset="0"/>
              <a:cs typeface="Calibri" pitchFamily="34" charset="0"/>
            </a:rPr>
            <a:t>A-240</a:t>
          </a:r>
        </a:p>
        <a:p>
          <a:pPr algn="ctr"/>
          <a:r>
            <a:rPr lang="en-US" sz="1400" b="1" dirty="0" smtClean="0">
              <a:latin typeface="Calibri" pitchFamily="34" charset="0"/>
              <a:cs typeface="Calibri" pitchFamily="34" charset="0"/>
            </a:rPr>
            <a:t>TYCOM SUBMITS 1</a:t>
          </a:r>
          <a:r>
            <a:rPr lang="en-US" sz="1400" b="1" baseline="30000" dirty="0" smtClean="0">
              <a:latin typeface="Calibri" pitchFamily="34" charset="0"/>
              <a:cs typeface="Calibri" pitchFamily="34" charset="0"/>
            </a:rPr>
            <a:t>ST</a:t>
          </a:r>
          <a:r>
            <a:rPr lang="en-US" sz="1400" b="1" dirty="0" smtClean="0">
              <a:latin typeface="Calibri" pitchFamily="34" charset="0"/>
              <a:cs typeface="Calibri" pitchFamily="34" charset="0"/>
            </a:rPr>
            <a:t> DEFERRAL LETTER</a:t>
          </a:r>
        </a:p>
      </dgm:t>
    </dgm:pt>
    <dgm:pt modelId="{643B60E3-D697-4FE5-83D7-6CB319E6E10F}" type="parTrans" cxnId="{FB891823-6BEC-4404-AA78-4386A6095413}">
      <dgm:prSet/>
      <dgm:spPr/>
      <dgm:t>
        <a:bodyPr/>
        <a:lstStyle/>
        <a:p>
          <a:pPr algn="l"/>
          <a:endParaRPr lang="en-US" sz="1200"/>
        </a:p>
      </dgm:t>
    </dgm:pt>
    <dgm:pt modelId="{324CC9EF-E0BC-42F1-A4C5-51556F2C9F9A}" type="sibTrans" cxnId="{FB891823-6BEC-4404-AA78-4386A6095413}">
      <dgm:prSet/>
      <dgm:spPr/>
      <dgm:t>
        <a:bodyPr/>
        <a:lstStyle/>
        <a:p>
          <a:pPr algn="l"/>
          <a:endParaRPr lang="en-US" sz="1200"/>
        </a:p>
      </dgm:t>
    </dgm:pt>
    <dgm:pt modelId="{A26231B8-6276-42A8-91DA-98F9E4972E32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1400" b="1" dirty="0" smtClean="0">
              <a:latin typeface="Calibri" pitchFamily="34" charset="0"/>
              <a:cs typeface="Calibri" pitchFamily="34" charset="0"/>
            </a:rPr>
            <a:t>A-177</a:t>
          </a:r>
        </a:p>
        <a:p>
          <a:pPr algn="ctr"/>
          <a:r>
            <a:rPr lang="en-US" sz="1400" b="1" dirty="0" smtClean="0">
              <a:latin typeface="Calibri" pitchFamily="34" charset="0"/>
              <a:cs typeface="Calibri" pitchFamily="34" charset="0"/>
            </a:rPr>
            <a:t> DEVELOP DISPOSITION LETTER</a:t>
          </a:r>
          <a:endParaRPr lang="en-US" sz="1400" b="1" dirty="0">
            <a:latin typeface="Calibri" pitchFamily="34" charset="0"/>
            <a:cs typeface="Calibri" pitchFamily="34" charset="0"/>
          </a:endParaRPr>
        </a:p>
      </dgm:t>
    </dgm:pt>
    <dgm:pt modelId="{F8863D92-06E6-46C1-A600-5DAB65D50F2F}" type="parTrans" cxnId="{915B50AB-4700-4229-9FB1-2C16D92CED93}">
      <dgm:prSet/>
      <dgm:spPr/>
      <dgm:t>
        <a:bodyPr/>
        <a:lstStyle/>
        <a:p>
          <a:pPr algn="l"/>
          <a:endParaRPr lang="en-US" sz="1200"/>
        </a:p>
      </dgm:t>
    </dgm:pt>
    <dgm:pt modelId="{2FF0D169-05A8-43ED-BFFB-851ED875C6AA}" type="sibTrans" cxnId="{915B50AB-4700-4229-9FB1-2C16D92CED93}">
      <dgm:prSet/>
      <dgm:spPr/>
      <dgm:t>
        <a:bodyPr/>
        <a:lstStyle/>
        <a:p>
          <a:pPr algn="l"/>
          <a:endParaRPr lang="en-US" sz="1200"/>
        </a:p>
      </dgm:t>
    </dgm:pt>
    <dgm:pt modelId="{3208F498-85E4-4139-875C-D0B88F59E2AB}">
      <dgm:prSet phldrT="[Text]" custT="1"/>
      <dgm:spPr>
        <a:solidFill>
          <a:srgbClr val="FFC000"/>
        </a:solidFill>
      </dgm:spPr>
      <dgm:t>
        <a:bodyPr/>
        <a:lstStyle/>
        <a:p>
          <a:pPr algn="ctr">
            <a:lnSpc>
              <a:spcPct val="100000"/>
            </a:lnSpc>
          </a:pPr>
          <a:r>
            <a:rPr lang="en-US" sz="1400" b="1" dirty="0" smtClean="0">
              <a:latin typeface="Calibri" pitchFamily="34" charset="0"/>
              <a:cs typeface="Calibri" pitchFamily="34" charset="0"/>
            </a:rPr>
            <a:t>A-120</a:t>
          </a:r>
        </a:p>
        <a:p>
          <a:pPr algn="ctr">
            <a:lnSpc>
              <a:spcPct val="100000"/>
            </a:lnSpc>
          </a:pPr>
          <a:r>
            <a:rPr lang="en-US" sz="1400" b="1" dirty="0" smtClean="0">
              <a:latin typeface="Calibri" pitchFamily="34" charset="0"/>
              <a:cs typeface="Calibri" pitchFamily="34" charset="0"/>
            </a:rPr>
            <a:t>TYCOM SUBMITS 2</a:t>
          </a:r>
          <a:r>
            <a:rPr lang="en-US" sz="1400" b="1" baseline="30000" dirty="0" smtClean="0">
              <a:latin typeface="Calibri" pitchFamily="34" charset="0"/>
              <a:cs typeface="Calibri" pitchFamily="34" charset="0"/>
            </a:rPr>
            <a:t>ND</a:t>
          </a:r>
          <a:r>
            <a:rPr lang="en-US" sz="1400" b="1" dirty="0" smtClean="0">
              <a:latin typeface="Calibri" pitchFamily="34" charset="0"/>
              <a:cs typeface="Calibri" pitchFamily="34" charset="0"/>
            </a:rPr>
            <a:t> DEFERRAL LETTER</a:t>
          </a:r>
          <a:endParaRPr lang="en-US" sz="1400" dirty="0">
            <a:latin typeface="Calibri" pitchFamily="34" charset="0"/>
            <a:cs typeface="Calibri" pitchFamily="34" charset="0"/>
          </a:endParaRPr>
        </a:p>
      </dgm:t>
    </dgm:pt>
    <dgm:pt modelId="{31DB02E5-4854-4CE0-A803-733C007B423B}" type="parTrans" cxnId="{A9039E07-263D-44B4-A9CD-9D7A8268D92E}">
      <dgm:prSet/>
      <dgm:spPr/>
      <dgm:t>
        <a:bodyPr/>
        <a:lstStyle/>
        <a:p>
          <a:pPr algn="l"/>
          <a:endParaRPr lang="en-US" sz="1200"/>
        </a:p>
      </dgm:t>
    </dgm:pt>
    <dgm:pt modelId="{B71CA7C7-9A88-4241-A8E7-07ACB7A3982D}" type="sibTrans" cxnId="{A9039E07-263D-44B4-A9CD-9D7A8268D92E}">
      <dgm:prSet/>
      <dgm:spPr/>
      <dgm:t>
        <a:bodyPr/>
        <a:lstStyle/>
        <a:p>
          <a:pPr algn="l"/>
          <a:endParaRPr lang="en-US" sz="1200"/>
        </a:p>
      </dgm:t>
    </dgm:pt>
    <dgm:pt modelId="{9DAC9280-8F93-429A-ADA8-EC73055BE13E}">
      <dgm:prSet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1400" b="1" dirty="0" smtClean="0">
              <a:latin typeface="Calibri" pitchFamily="34" charset="0"/>
              <a:cs typeface="Calibri" pitchFamily="34" charset="0"/>
            </a:rPr>
            <a:t>A-71</a:t>
          </a:r>
        </a:p>
        <a:p>
          <a:pPr algn="ctr"/>
          <a:r>
            <a:rPr lang="en-US" sz="1400" b="1" dirty="0" smtClean="0">
              <a:latin typeface="Calibri" pitchFamily="34" charset="0"/>
              <a:cs typeface="Calibri" pitchFamily="34" charset="0"/>
            </a:rPr>
            <a:t>DEVELOP DISPOSITION LETTER</a:t>
          </a:r>
        </a:p>
      </dgm:t>
    </dgm:pt>
    <dgm:pt modelId="{495AE80E-00DB-4188-AAF6-02B7BC0F24EC}" type="parTrans" cxnId="{F3F58076-3A68-42B2-ADF4-C5CCCE83C009}">
      <dgm:prSet/>
      <dgm:spPr/>
      <dgm:t>
        <a:bodyPr/>
        <a:lstStyle/>
        <a:p>
          <a:pPr algn="l"/>
          <a:endParaRPr lang="en-US" sz="1200"/>
        </a:p>
      </dgm:t>
    </dgm:pt>
    <dgm:pt modelId="{FC12FFC2-8913-46C6-BA7E-AA427B51D1FD}" type="sibTrans" cxnId="{F3F58076-3A68-42B2-ADF4-C5CCCE83C009}">
      <dgm:prSet/>
      <dgm:spPr/>
      <dgm:t>
        <a:bodyPr/>
        <a:lstStyle/>
        <a:p>
          <a:pPr algn="l"/>
          <a:endParaRPr lang="en-US" sz="1200"/>
        </a:p>
      </dgm:t>
    </dgm:pt>
    <dgm:pt modelId="{8E83CAD1-25C2-4B11-A053-CA691C24D934}" type="pres">
      <dgm:prSet presAssocID="{75783460-0FAA-4D3D-A9A5-37F05D36B0F6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5022E2-7F73-4DE9-99DE-61E4277DC92A}" type="pres">
      <dgm:prSet presAssocID="{0B0B1433-E3C7-41D8-ACFD-DA90901B6B56}" presName="parTxOnly" presStyleLbl="node1" presStyleIdx="0" presStyleCnt="4" custScaleY="925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CCA55-6512-46EC-B4CB-9A8E110F2014}" type="pres">
      <dgm:prSet presAssocID="{324CC9EF-E0BC-42F1-A4C5-51556F2C9F9A}" presName="parTxOnlySpace" presStyleCnt="0"/>
      <dgm:spPr/>
      <dgm:t>
        <a:bodyPr/>
        <a:lstStyle/>
        <a:p>
          <a:endParaRPr lang="en-US"/>
        </a:p>
      </dgm:t>
    </dgm:pt>
    <dgm:pt modelId="{8FEF568F-DBEF-442B-A5A3-FBC0C1C93857}" type="pres">
      <dgm:prSet presAssocID="{A26231B8-6276-42A8-91DA-98F9E4972E32}" presName="parTxOnly" presStyleLbl="node1" presStyleIdx="1" presStyleCnt="4" custScaleY="925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627044-A9C6-44AB-9A98-43899AD59A3F}" type="pres">
      <dgm:prSet presAssocID="{2FF0D169-05A8-43ED-BFFB-851ED875C6AA}" presName="parTxOnlySpace" presStyleCnt="0"/>
      <dgm:spPr/>
      <dgm:t>
        <a:bodyPr/>
        <a:lstStyle/>
        <a:p>
          <a:endParaRPr lang="en-US"/>
        </a:p>
      </dgm:t>
    </dgm:pt>
    <dgm:pt modelId="{426DCBA6-FD9B-4375-893D-6A5D66F83B9D}" type="pres">
      <dgm:prSet presAssocID="{3208F498-85E4-4139-875C-D0B88F59E2AB}" presName="parTxOnly" presStyleLbl="node1" presStyleIdx="2" presStyleCnt="4" custScaleY="92586" custLinFactNeighborY="-7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3C2C9-7BC6-4CB7-AA14-03614B6CF1AD}" type="pres">
      <dgm:prSet presAssocID="{B71CA7C7-9A88-4241-A8E7-07ACB7A3982D}" presName="parTxOnlySpace" presStyleCnt="0"/>
      <dgm:spPr/>
      <dgm:t>
        <a:bodyPr/>
        <a:lstStyle/>
        <a:p>
          <a:endParaRPr lang="en-US"/>
        </a:p>
      </dgm:t>
    </dgm:pt>
    <dgm:pt modelId="{4DEB6244-03E4-43D7-935B-F4F31D24A4D2}" type="pres">
      <dgm:prSet presAssocID="{9DAC9280-8F93-429A-ADA8-EC73055BE13E}" presName="parTxOnly" presStyleLbl="node1" presStyleIdx="3" presStyleCnt="4" custScaleY="925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901994-9611-4EFC-BCDB-0DA18416DA5A}" type="presOf" srcId="{A26231B8-6276-42A8-91DA-98F9E4972E32}" destId="{8FEF568F-DBEF-442B-A5A3-FBC0C1C93857}" srcOrd="0" destOrd="0" presId="urn:microsoft.com/office/officeart/2005/8/layout/chevron1"/>
    <dgm:cxn modelId="{A9039E07-263D-44B4-A9CD-9D7A8268D92E}" srcId="{75783460-0FAA-4D3D-A9A5-37F05D36B0F6}" destId="{3208F498-85E4-4139-875C-D0B88F59E2AB}" srcOrd="2" destOrd="0" parTransId="{31DB02E5-4854-4CE0-A803-733C007B423B}" sibTransId="{B71CA7C7-9A88-4241-A8E7-07ACB7A3982D}"/>
    <dgm:cxn modelId="{FB891823-6BEC-4404-AA78-4386A6095413}" srcId="{75783460-0FAA-4D3D-A9A5-37F05D36B0F6}" destId="{0B0B1433-E3C7-41D8-ACFD-DA90901B6B56}" srcOrd="0" destOrd="0" parTransId="{643B60E3-D697-4FE5-83D7-6CB319E6E10F}" sibTransId="{324CC9EF-E0BC-42F1-A4C5-51556F2C9F9A}"/>
    <dgm:cxn modelId="{23AED65A-3D7A-42BF-B943-87C2C54E81CC}" type="presOf" srcId="{3208F498-85E4-4139-875C-D0B88F59E2AB}" destId="{426DCBA6-FD9B-4375-893D-6A5D66F83B9D}" srcOrd="0" destOrd="0" presId="urn:microsoft.com/office/officeart/2005/8/layout/chevron1"/>
    <dgm:cxn modelId="{C062A124-06EB-4DEC-A9CC-68D4777A3ED9}" type="presOf" srcId="{0B0B1433-E3C7-41D8-ACFD-DA90901B6B56}" destId="{665022E2-7F73-4DE9-99DE-61E4277DC92A}" srcOrd="0" destOrd="0" presId="urn:microsoft.com/office/officeart/2005/8/layout/chevron1"/>
    <dgm:cxn modelId="{915B50AB-4700-4229-9FB1-2C16D92CED93}" srcId="{75783460-0FAA-4D3D-A9A5-37F05D36B0F6}" destId="{A26231B8-6276-42A8-91DA-98F9E4972E32}" srcOrd="1" destOrd="0" parTransId="{F8863D92-06E6-46C1-A600-5DAB65D50F2F}" sibTransId="{2FF0D169-05A8-43ED-BFFB-851ED875C6AA}"/>
    <dgm:cxn modelId="{F3F58076-3A68-42B2-ADF4-C5CCCE83C009}" srcId="{75783460-0FAA-4D3D-A9A5-37F05D36B0F6}" destId="{9DAC9280-8F93-429A-ADA8-EC73055BE13E}" srcOrd="3" destOrd="0" parTransId="{495AE80E-00DB-4188-AAF6-02B7BC0F24EC}" sibTransId="{FC12FFC2-8913-46C6-BA7E-AA427B51D1FD}"/>
    <dgm:cxn modelId="{49D7CE13-9ACC-45DF-9AAC-97BCC873BD14}" type="presOf" srcId="{75783460-0FAA-4D3D-A9A5-37F05D36B0F6}" destId="{8E83CAD1-25C2-4B11-A053-CA691C24D934}" srcOrd="0" destOrd="0" presId="urn:microsoft.com/office/officeart/2005/8/layout/chevron1"/>
    <dgm:cxn modelId="{C3A85B09-0A63-4EA3-A856-1BD59C119A4E}" type="presOf" srcId="{9DAC9280-8F93-429A-ADA8-EC73055BE13E}" destId="{4DEB6244-03E4-43D7-935B-F4F31D24A4D2}" srcOrd="0" destOrd="0" presId="urn:microsoft.com/office/officeart/2005/8/layout/chevron1"/>
    <dgm:cxn modelId="{94CDC9B2-F9B0-4124-83E6-EC4EE7A9198A}" type="presParOf" srcId="{8E83CAD1-25C2-4B11-A053-CA691C24D934}" destId="{665022E2-7F73-4DE9-99DE-61E4277DC92A}" srcOrd="0" destOrd="0" presId="urn:microsoft.com/office/officeart/2005/8/layout/chevron1"/>
    <dgm:cxn modelId="{24198F19-A63A-4805-A736-C7F78AE93848}" type="presParOf" srcId="{8E83CAD1-25C2-4B11-A053-CA691C24D934}" destId="{57ACCA55-6512-46EC-B4CB-9A8E110F2014}" srcOrd="1" destOrd="0" presId="urn:microsoft.com/office/officeart/2005/8/layout/chevron1"/>
    <dgm:cxn modelId="{A9A595FF-5A26-48FE-B461-522E32A4290F}" type="presParOf" srcId="{8E83CAD1-25C2-4B11-A053-CA691C24D934}" destId="{8FEF568F-DBEF-442B-A5A3-FBC0C1C93857}" srcOrd="2" destOrd="0" presId="urn:microsoft.com/office/officeart/2005/8/layout/chevron1"/>
    <dgm:cxn modelId="{FEDC7C43-FE89-485F-AE3B-B0032FEDF348}" type="presParOf" srcId="{8E83CAD1-25C2-4B11-A053-CA691C24D934}" destId="{C1627044-A9C6-44AB-9A98-43899AD59A3F}" srcOrd="3" destOrd="0" presId="urn:microsoft.com/office/officeart/2005/8/layout/chevron1"/>
    <dgm:cxn modelId="{633FD6ED-3090-4581-ABCD-70746C1F16F4}" type="presParOf" srcId="{8E83CAD1-25C2-4B11-A053-CA691C24D934}" destId="{426DCBA6-FD9B-4375-893D-6A5D66F83B9D}" srcOrd="4" destOrd="0" presId="urn:microsoft.com/office/officeart/2005/8/layout/chevron1"/>
    <dgm:cxn modelId="{F744AFB5-FE24-4EFB-AB7A-037FAF992F3D}" type="presParOf" srcId="{8E83CAD1-25C2-4B11-A053-CA691C24D934}" destId="{42F3C2C9-7BC6-4CB7-AA14-03614B6CF1AD}" srcOrd="5" destOrd="0" presId="urn:microsoft.com/office/officeart/2005/8/layout/chevron1"/>
    <dgm:cxn modelId="{DAE24423-5006-4881-BAB6-F63C9E91CDD1}" type="presParOf" srcId="{8E83CAD1-25C2-4B11-A053-CA691C24D934}" destId="{4DEB6244-03E4-43D7-935B-F4F31D24A4D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022E2-7F73-4DE9-99DE-61E4277DC92A}">
      <dsp:nvSpPr>
        <dsp:cNvPr id="0" name=""/>
        <dsp:cNvSpPr/>
      </dsp:nvSpPr>
      <dsp:spPr>
        <a:xfrm>
          <a:off x="4170" y="581218"/>
          <a:ext cx="2427907" cy="971163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C+140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UPLOAD BAWP TO RMAIS</a:t>
          </a: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	</a:t>
          </a:r>
        </a:p>
      </dsp:txBody>
      <dsp:txXfrm>
        <a:off x="489752" y="581218"/>
        <a:ext cx="1456744" cy="971163"/>
      </dsp:txXfrm>
    </dsp:sp>
    <dsp:sp modelId="{8FEF568F-DBEF-442B-A5A3-FBC0C1C93857}">
      <dsp:nvSpPr>
        <dsp:cNvPr id="0" name=""/>
        <dsp:cNvSpPr/>
      </dsp:nvSpPr>
      <dsp:spPr>
        <a:xfrm>
          <a:off x="2189287" y="581218"/>
          <a:ext cx="2427907" cy="971163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A-470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50% OF BAWP TASKS SCREENED</a:t>
          </a:r>
          <a:endParaRPr lang="en-US" sz="1400" b="1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2674869" y="581218"/>
        <a:ext cx="1456744" cy="971163"/>
      </dsp:txXfrm>
    </dsp:sp>
    <dsp:sp modelId="{426DCBA6-FD9B-4375-893D-6A5D66F83B9D}">
      <dsp:nvSpPr>
        <dsp:cNvPr id="0" name=""/>
        <dsp:cNvSpPr/>
      </dsp:nvSpPr>
      <dsp:spPr>
        <a:xfrm>
          <a:off x="4374404" y="581218"/>
          <a:ext cx="2427907" cy="971163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A-410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100% OF BAWP TASKS SCREENED</a:t>
          </a:r>
          <a:endParaRPr lang="en-US" sz="14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4859986" y="581218"/>
        <a:ext cx="1456744" cy="971163"/>
      </dsp:txXfrm>
    </dsp:sp>
    <dsp:sp modelId="{4DEB6244-03E4-43D7-935B-F4F31D24A4D2}">
      <dsp:nvSpPr>
        <dsp:cNvPr id="0" name=""/>
        <dsp:cNvSpPr/>
      </dsp:nvSpPr>
      <dsp:spPr>
        <a:xfrm>
          <a:off x="6559521" y="581218"/>
          <a:ext cx="2427907" cy="971163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A-360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TYCOM ASSUME AWP</a:t>
          </a:r>
        </a:p>
      </dsp:txBody>
      <dsp:txXfrm>
        <a:off x="7045103" y="581218"/>
        <a:ext cx="1456744" cy="971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022E2-7F73-4DE9-99DE-61E4277DC92A}">
      <dsp:nvSpPr>
        <dsp:cNvPr id="0" name=""/>
        <dsp:cNvSpPr/>
      </dsp:nvSpPr>
      <dsp:spPr>
        <a:xfrm rot="10800000">
          <a:off x="6559521" y="464819"/>
          <a:ext cx="2427907" cy="899161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8669" rIns="0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A-240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TYCOM SUBMITS 1</a:t>
          </a:r>
          <a:r>
            <a:rPr lang="en-US" sz="1400" b="1" kern="1200" baseline="30000" dirty="0" smtClean="0">
              <a:latin typeface="Calibri" pitchFamily="34" charset="0"/>
              <a:cs typeface="Calibri" pitchFamily="34" charset="0"/>
            </a:rPr>
            <a:t>ST</a:t>
          </a: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 DEFERRAL LETTER</a:t>
          </a:r>
        </a:p>
      </dsp:txBody>
      <dsp:txXfrm rot="10800000">
        <a:off x="7009101" y="464819"/>
        <a:ext cx="1528746" cy="899161"/>
      </dsp:txXfrm>
    </dsp:sp>
    <dsp:sp modelId="{8FEF568F-DBEF-442B-A5A3-FBC0C1C93857}">
      <dsp:nvSpPr>
        <dsp:cNvPr id="0" name=""/>
        <dsp:cNvSpPr/>
      </dsp:nvSpPr>
      <dsp:spPr>
        <a:xfrm rot="10800000">
          <a:off x="4374404" y="464819"/>
          <a:ext cx="2427907" cy="899161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A-177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 DEVELOP DISPOSITION LETTER</a:t>
          </a:r>
          <a:endParaRPr lang="en-US" sz="1400" b="1" kern="1200" dirty="0">
            <a:latin typeface="Calibri" pitchFamily="34" charset="0"/>
            <a:cs typeface="Calibri" pitchFamily="34" charset="0"/>
          </a:endParaRPr>
        </a:p>
      </dsp:txBody>
      <dsp:txXfrm rot="10800000">
        <a:off x="4823984" y="464819"/>
        <a:ext cx="1528746" cy="899161"/>
      </dsp:txXfrm>
    </dsp:sp>
    <dsp:sp modelId="{426DCBA6-FD9B-4375-893D-6A5D66F83B9D}">
      <dsp:nvSpPr>
        <dsp:cNvPr id="0" name=""/>
        <dsp:cNvSpPr/>
      </dsp:nvSpPr>
      <dsp:spPr>
        <a:xfrm rot="10800000">
          <a:off x="2189287" y="457195"/>
          <a:ext cx="2427907" cy="899161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A-120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TYCOM SUBMITS 2</a:t>
          </a:r>
          <a:r>
            <a:rPr lang="en-US" sz="1400" b="1" kern="1200" baseline="30000" dirty="0" smtClean="0">
              <a:latin typeface="Calibri" pitchFamily="34" charset="0"/>
              <a:cs typeface="Calibri" pitchFamily="34" charset="0"/>
            </a:rPr>
            <a:t>ND</a:t>
          </a: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 DEFERRAL LETTER</a:t>
          </a:r>
          <a:endParaRPr lang="en-US" sz="1400" kern="1200" dirty="0">
            <a:latin typeface="Calibri" pitchFamily="34" charset="0"/>
            <a:cs typeface="Calibri" pitchFamily="34" charset="0"/>
          </a:endParaRPr>
        </a:p>
      </dsp:txBody>
      <dsp:txXfrm rot="10800000">
        <a:off x="2638867" y="457195"/>
        <a:ext cx="1528746" cy="899161"/>
      </dsp:txXfrm>
    </dsp:sp>
    <dsp:sp modelId="{4DEB6244-03E4-43D7-935B-F4F31D24A4D2}">
      <dsp:nvSpPr>
        <dsp:cNvPr id="0" name=""/>
        <dsp:cNvSpPr/>
      </dsp:nvSpPr>
      <dsp:spPr>
        <a:xfrm rot="10800000">
          <a:off x="4170" y="464819"/>
          <a:ext cx="2427907" cy="899161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A-71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alibri" pitchFamily="34" charset="0"/>
              <a:cs typeface="Calibri" pitchFamily="34" charset="0"/>
            </a:rPr>
            <a:t>DEVELOP DISPOSITION LETTER</a:t>
          </a:r>
        </a:p>
      </dsp:txBody>
      <dsp:txXfrm rot="10800000">
        <a:off x="453750" y="464819"/>
        <a:ext cx="1528746" cy="8991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0.18966</cdr:x>
      <cdr:y>0.41935</cdr:y>
    </cdr:from>
    <cdr:to>
      <cdr:x>0.25862</cdr:x>
      <cdr:y>0.53662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1676400" y="990600"/>
          <a:ext cx="609600" cy="27699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rgbClr val="00206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5pPr>
          <a:lvl6pPr marL="2286000" algn="l" defTabSz="914400" rtl="0" eaLnBrk="1" latinLnBrk="0" hangingPunct="1"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6pPr>
          <a:lvl7pPr marL="2743200" algn="l" defTabSz="914400" rtl="0" eaLnBrk="1" latinLnBrk="0" hangingPunct="1"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7pPr>
          <a:lvl8pPr marL="3200400" algn="l" defTabSz="914400" rtl="0" eaLnBrk="1" latinLnBrk="0" hangingPunct="1"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8pPr>
          <a:lvl9pPr marL="3657600" algn="l" defTabSz="914400" rtl="0" eaLnBrk="1" latinLnBrk="0" hangingPunct="1">
            <a:defRPr b="1" i="1" kern="1200">
              <a:solidFill>
                <a:srgbClr val="002060"/>
              </a:solidFill>
              <a:latin typeface="Arial" charset="0"/>
              <a:cs typeface="Times New Roman" pitchFamily="18" charset="0"/>
            </a:defRPr>
          </a:lvl9pPr>
        </a:lstStyle>
        <a:p xmlns:a="http://schemas.openxmlformats.org/drawingml/2006/main">
          <a:pPr algn="ctr"/>
          <a:r>
            <a:rPr lang="en-US" sz="1200" dirty="0" smtClean="0"/>
            <a:t>As is</a:t>
          </a:r>
          <a:endParaRPr lang="en-US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0.20149</cdr:x>
      <cdr:y>0.27273</cdr:y>
    </cdr:from>
    <cdr:to>
      <cdr:x>0.26119</cdr:x>
      <cdr:y>0.38288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2057400" y="685800"/>
          <a:ext cx="609585" cy="276983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rgbClr val="00206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en-US" sz="1200" b="1" i="1" dirty="0" smtClean="0">
              <a:solidFill>
                <a:schemeClr val="tx1"/>
              </a:solidFill>
            </a:rPr>
            <a:t>To Be</a:t>
          </a:r>
          <a:endParaRPr lang="en-US" sz="1200" b="1" i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0.29104</cdr:x>
      <cdr:y>0.06061</cdr:y>
    </cdr:from>
    <cdr:to>
      <cdr:x>0.41791</cdr:x>
      <cdr:y>0.17076</cdr:y>
    </cdr:to>
    <cdr:sp macro="" textlink="">
      <cdr:nvSpPr>
        <cdr:cNvPr id="3" name="TextBox 12"/>
        <cdr:cNvSpPr txBox="1"/>
      </cdr:nvSpPr>
      <cdr:spPr>
        <a:xfrm xmlns:a="http://schemas.openxmlformats.org/drawingml/2006/main">
          <a:off x="2971800" y="152400"/>
          <a:ext cx="1295400" cy="27699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rgbClr val="00206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en-US" sz="1200" b="1" i="1" dirty="0" smtClean="0">
              <a:solidFill>
                <a:srgbClr val="002060"/>
              </a:solidFill>
            </a:rPr>
            <a:t>Pre-TFP period</a:t>
          </a:r>
          <a:endParaRPr lang="en-US" sz="1200" b="1" i="1" dirty="0">
            <a:solidFill>
              <a:srgbClr val="00206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1592" cy="46498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843" y="2"/>
            <a:ext cx="2971592" cy="46498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pPr>
              <a:defRPr/>
            </a:pPr>
            <a:fld id="{3EFE695B-626A-4359-A460-438776FC0974}" type="datetimeFigureOut">
              <a:rPr lang="en-US"/>
              <a:pPr>
                <a:defRPr/>
              </a:pPr>
              <a:t>1/11/2013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825"/>
            <a:ext cx="2971592" cy="46498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843" y="8829825"/>
            <a:ext cx="2971592" cy="46498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pPr>
              <a:defRPr/>
            </a:pPr>
            <a:fld id="{4EA01EAC-D251-40D7-BD9E-0A28967280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50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3" y="2"/>
            <a:ext cx="2973158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39" tIns="46570" rIns="93139" bIns="46570" numCol="1" anchor="t" anchorCtr="0" compatLnSpc="1">
            <a:prstTxWarp prst="textNoShape">
              <a:avLst/>
            </a:prstTxWarp>
          </a:bodyPr>
          <a:lstStyle>
            <a:lvl1pPr defTabSz="931482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3278" y="2"/>
            <a:ext cx="2973158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39" tIns="46570" rIns="93139" bIns="46570" numCol="1" anchor="t" anchorCtr="0" compatLnSpc="1">
            <a:prstTxWarp prst="textNoShape">
              <a:avLst/>
            </a:prstTxWarp>
          </a:bodyPr>
          <a:lstStyle>
            <a:lvl1pPr algn="r" defTabSz="931482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D51B32F-B270-4E0C-87E0-C232796C7EEB}" type="datetimeFigureOut">
              <a:rPr lang="en-US"/>
              <a:pPr>
                <a:defRPr/>
              </a:pPr>
              <a:t>1/11/2013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3" tIns="45700" rIns="91403" bIns="4570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6116" y="4416511"/>
            <a:ext cx="5485774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39" tIns="46570" rIns="93139" bIns="4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3" y="8829825"/>
            <a:ext cx="2973158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39" tIns="46570" rIns="93139" bIns="46570" numCol="1" anchor="b" anchorCtr="0" compatLnSpc="1">
            <a:prstTxWarp prst="textNoShape">
              <a:avLst/>
            </a:prstTxWarp>
          </a:bodyPr>
          <a:lstStyle>
            <a:lvl1pPr defTabSz="931482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3278" y="8829825"/>
            <a:ext cx="2973158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39" tIns="46570" rIns="93139" bIns="46570" numCol="1" anchor="b" anchorCtr="0" compatLnSpc="1">
            <a:prstTxWarp prst="textNoShape">
              <a:avLst/>
            </a:prstTxWarp>
          </a:bodyPr>
          <a:lstStyle>
            <a:lvl1pPr algn="r" defTabSz="931482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7A4956B-8461-4B9E-BBEB-C24C217B0D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43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25" indent="-28570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08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9931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054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177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300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423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545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3BDBC5F-1A56-43B5-85DD-F00F2D8E2ABB}" type="slidenum">
              <a:rPr kumimoji="0" lang="en-US" sz="1200">
                <a:solidFill>
                  <a:srgbClr val="000099"/>
                </a:solidFill>
              </a:rPr>
              <a:pPr/>
              <a:t>1</a:t>
            </a:fld>
            <a:endParaRPr kumimoji="0" lang="en-US" sz="1200">
              <a:solidFill>
                <a:srgbClr val="000099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indent="-182532">
              <a:spcAft>
                <a:spcPts val="601"/>
              </a:spcAft>
              <a:buFont typeface="Wingdings" pitchFamily="2" charset="2"/>
              <a:buChar char="q"/>
              <a:defRPr/>
            </a:pPr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25" indent="-28570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08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9931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054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177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300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423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545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3BDBC5F-1A56-43B5-85DD-F00F2D8E2ABB}" type="slidenum">
              <a:rPr kumimoji="0" lang="en-US" sz="1200">
                <a:solidFill>
                  <a:srgbClr val="000099"/>
                </a:solidFill>
              </a:rPr>
              <a:pPr/>
              <a:t>2</a:t>
            </a:fld>
            <a:endParaRPr kumimoji="0" lang="en-US" sz="1200">
              <a:solidFill>
                <a:srgbClr val="000099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1pPr>
            <a:lvl2pPr marL="756969" indent="-291142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2pPr>
            <a:lvl3pPr marL="1164569" indent="-232914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3pPr>
            <a:lvl4pPr marL="1630394" indent="-232914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4pPr>
            <a:lvl5pPr marL="2096221" indent="-232914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5pPr>
            <a:lvl6pPr marL="2562049" indent="-23291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6pPr>
            <a:lvl7pPr marL="3027876" indent="-23291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7pPr>
            <a:lvl8pPr marL="3493704" indent="-23291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8pPr>
            <a:lvl9pPr marL="3959531" indent="-23291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9pPr>
          </a:lstStyle>
          <a:p>
            <a:fld id="{FF09D251-4062-43D7-BF99-199AE1625C8D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988" y="4416511"/>
            <a:ext cx="5999830" cy="4183220"/>
          </a:xfrm>
          <a:noFill/>
        </p:spPr>
        <p:txBody>
          <a:bodyPr/>
          <a:lstStyle/>
          <a:p>
            <a:pPr indent="-182532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b="1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182532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CEF8B-18AE-4CD4-9663-E241733BE37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36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36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8285" indent="-287801" defTabSz="92736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1208" indent="-230243" defTabSz="92736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1692" indent="-230243" defTabSz="92736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2175" indent="-230243" defTabSz="92736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2658" indent="-230243" defTabSz="9273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3142" indent="-230243" defTabSz="9273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53625" indent="-230243" defTabSz="9273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14109" indent="-230243" defTabSz="9273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A98DDF3-D8FE-4FDD-8DFE-CDA40CD8AE39}" type="slidenum">
              <a:rPr lang="en-US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5</a:t>
            </a:fld>
            <a:endParaRPr 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99990" y="4416511"/>
            <a:ext cx="6053161" cy="4183220"/>
          </a:xfrm>
        </p:spPr>
        <p:txBody>
          <a:bodyPr>
            <a:noAutofit/>
          </a:bodyPr>
          <a:lstStyle/>
          <a:p>
            <a:pPr marL="171226" indent="-182532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1100" b="1" dirty="0">
              <a:solidFill>
                <a:srgbClr val="0000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CEF8B-18AE-4CD4-9663-E241733BE37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84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89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59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25" indent="-28570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08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9931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054" indent="-228561" defTabSz="92377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177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300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423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545" indent="-228561" defTabSz="92377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F54284B-B5E4-4B15-B099-5819517E38FF}" type="slidenum">
              <a:rPr kumimoji="0" lang="en-US" sz="1200">
                <a:solidFill>
                  <a:srgbClr val="000099"/>
                </a:solidFill>
              </a:rPr>
              <a:pPr/>
              <a:t>10</a:t>
            </a:fld>
            <a:endParaRPr kumimoji="0" lang="en-US" sz="12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69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69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4956B-8461-4B9E-BBEB-C24C217B0D7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22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250" y="2130456"/>
            <a:ext cx="77735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087" y="3886200"/>
            <a:ext cx="639985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57" y="274638"/>
            <a:ext cx="8229286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57" y="274638"/>
            <a:ext cx="8229286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248" y="0"/>
            <a:ext cx="7559752" cy="8080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0501" y="1084264"/>
            <a:ext cx="8234000" cy="5291137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313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084263"/>
            <a:ext cx="8234363" cy="529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3"/>
            <a:endParaRPr lang="en-US" smtClean="0"/>
          </a:p>
        </p:txBody>
      </p:sp>
      <p:sp>
        <p:nvSpPr>
          <p:cNvPr id="2151" name="Text Box 103"/>
          <p:cNvSpPr txBox="1">
            <a:spLocks noChangeArrowheads="1"/>
          </p:cNvSpPr>
          <p:nvPr/>
        </p:nvSpPr>
        <p:spPr bwMode="auto">
          <a:xfrm>
            <a:off x="1824038" y="246063"/>
            <a:ext cx="5045075" cy="390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tIns="0" bIns="0"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  <a:defRPr/>
            </a:pPr>
            <a:endParaRPr kumimoji="1" lang="en-US" sz="32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828675"/>
          </a:xfrm>
          <a:prstGeom prst="rect">
            <a:avLst/>
          </a:prstGeom>
          <a:gradFill rotWithShape="1">
            <a:gsLst>
              <a:gs pos="0">
                <a:srgbClr val="003C6C"/>
              </a:gs>
              <a:gs pos="50000">
                <a:srgbClr val="003C6C"/>
              </a:gs>
              <a:gs pos="100000">
                <a:srgbClr val="002642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  <a:cs typeface="Arial" pitchFamily="34" charset="0"/>
            </a:endParaRPr>
          </a:p>
        </p:txBody>
      </p:sp>
      <p:pic>
        <p:nvPicPr>
          <p:cNvPr id="8197" name="Picture 2" descr="http://www.hspig.org/albums/NAVSEA/32_G_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7013" y="117475"/>
            <a:ext cx="13255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8534400" y="6477000"/>
            <a:ext cx="5270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fld id="{D07852F8-5328-49CA-A7E8-00ABA1D0C427}" type="slidenum">
              <a:rPr lang="en-US" sz="800" b="1">
                <a:solidFill>
                  <a:srgbClr val="000066"/>
                </a:solidFill>
                <a:latin typeface="Arial Narrow" pitchFamily="34" charset="0"/>
                <a:cs typeface="Arial" pitchFamily="34" charset="0"/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800" b="1" dirty="0">
              <a:solidFill>
                <a:srgbClr val="00006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592187"/>
            <a:ext cx="764770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i="1" dirty="0" smtClean="0">
                <a:solidFill>
                  <a:srgbClr val="000000"/>
                </a:solidFill>
                <a:cs typeface="Times New Roman" pitchFamily="18" charset="0"/>
              </a:rPr>
              <a:t>DISTRIBUTION STATEMENT </a:t>
            </a:r>
            <a:r>
              <a:rPr lang="en-US" sz="800" b="1" i="1" dirty="0" smtClean="0">
                <a:solidFill>
                  <a:srgbClr val="000000"/>
                </a:solidFill>
                <a:cs typeface="Times New Roman" pitchFamily="18" charset="0"/>
              </a:rPr>
              <a:t>A:</a:t>
            </a:r>
            <a:r>
              <a:rPr lang="en-US" sz="800" b="1" i="1" baseline="0" dirty="0" smtClean="0">
                <a:solidFill>
                  <a:srgbClr val="000000"/>
                </a:solidFill>
                <a:cs typeface="Times New Roman" pitchFamily="18" charset="0"/>
              </a:rPr>
              <a:t> Approved for Public Release. Distribution is unlimited.</a:t>
            </a:r>
            <a:endParaRPr lang="en-US" sz="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8" r:id="rId3"/>
    <p:sldLayoutId id="2147484419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0099"/>
        </a:buClr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85000"/>
        <a:buFont typeface="Wingdings" pitchFamily="2" charset="2"/>
        <a:buChar char="Ø"/>
        <a:defRPr kumimoji="1">
          <a:solidFill>
            <a:schemeClr val="tx1"/>
          </a:solidFill>
          <a:latin typeface="+mn-lt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Monotype Sorts"/>
        <a:buChar char="§"/>
        <a:defRPr kumimoji="1"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emf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PowerPoint_Slide2.sldx"/><Relationship Id="rId11" Type="http://schemas.openxmlformats.org/officeDocument/2006/relationships/image" Target="../media/image17.png"/><Relationship Id="rId5" Type="http://schemas.openxmlformats.org/officeDocument/2006/relationships/image" Target="../media/image12.emf"/><Relationship Id="rId10" Type="http://schemas.openxmlformats.org/officeDocument/2006/relationships/image" Target="../media/image16.png"/><Relationship Id="rId4" Type="http://schemas.openxmlformats.org/officeDocument/2006/relationships/package" Target="../embeddings/Microsoft_PowerPoint_Slide1.sldx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Surface Ship Sustainment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RDML Jim Shannon</a:t>
            </a:r>
          </a:p>
          <a:p>
            <a:r>
              <a:rPr lang="en-US" dirty="0" smtClean="0"/>
              <a:t>Deputy Commander for Surface Warfare</a:t>
            </a:r>
          </a:p>
          <a:p>
            <a:r>
              <a:rPr lang="en-US" dirty="0" smtClean="0"/>
              <a:t>NAVSEA 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5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304905" y="896938"/>
            <a:ext cx="8576626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82563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400" b="1" dirty="0" smtClean="0">
                <a:solidFill>
                  <a:srgbClr val="000066"/>
                </a:solidFill>
              </a:rPr>
              <a:t>“Changing </a:t>
            </a:r>
            <a:r>
              <a:rPr lang="en-US" sz="2400" b="1" dirty="0">
                <a:solidFill>
                  <a:srgbClr val="000066"/>
                </a:solidFill>
              </a:rPr>
              <a:t>surface maintenance culture, on the waterfront, one ship at a </a:t>
            </a:r>
            <a:r>
              <a:rPr lang="en-US" sz="2400" b="1" dirty="0" smtClean="0">
                <a:solidFill>
                  <a:srgbClr val="000066"/>
                </a:solidFill>
              </a:rPr>
              <a:t>time”</a:t>
            </a:r>
            <a:endParaRPr lang="en-US" sz="2400" b="1" dirty="0">
              <a:solidFill>
                <a:srgbClr val="000066"/>
              </a:solidFill>
            </a:endParaRPr>
          </a:p>
          <a:p>
            <a:pPr algn="ctr" eaLnBrk="1" hangingPunct="1">
              <a:spcAft>
                <a:spcPts val="600"/>
              </a:spcAft>
            </a:pPr>
            <a:endParaRPr lang="en-US" sz="2400" b="1" dirty="0">
              <a:solidFill>
                <a:srgbClr val="000066"/>
              </a:solidFill>
            </a:endParaRPr>
          </a:p>
          <a:p>
            <a:pPr algn="ctr" eaLnBrk="1" hangingPunct="1">
              <a:spcAft>
                <a:spcPts val="600"/>
              </a:spcAft>
              <a:buFont typeface="Wingdings" pitchFamily="2" charset="2"/>
              <a:buChar char="q"/>
            </a:pPr>
            <a:endParaRPr lang="en-US" sz="2400" b="1" dirty="0">
              <a:solidFill>
                <a:srgbClr val="000066"/>
              </a:solidFill>
            </a:endParaRPr>
          </a:p>
          <a:p>
            <a:pPr algn="ctr" eaLnBrk="1" hangingPunct="1">
              <a:spcAft>
                <a:spcPts val="600"/>
              </a:spcAft>
            </a:pPr>
            <a:endParaRPr lang="en-US" sz="2800" b="1" dirty="0">
              <a:solidFill>
                <a:srgbClr val="000066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23504" y="3621088"/>
            <a:ext cx="152295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en-US" sz="1600" b="1" i="1">
              <a:solidFill>
                <a:srgbClr val="CC00CC"/>
              </a:solidFill>
              <a:latin typeface="Arial Narrow" pitchFamily="34" charset="0"/>
            </a:endParaRP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25" y="1939926"/>
            <a:ext cx="1489947" cy="11414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22" y="3395663"/>
            <a:ext cx="1488375" cy="11414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551" y="1954213"/>
            <a:ext cx="1488375" cy="114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143" y="3381376"/>
            <a:ext cx="1488376" cy="11414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39" y="3341688"/>
            <a:ext cx="1533954" cy="11747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5" descr="Stout Deck Dept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630" y="1954213"/>
            <a:ext cx="1555957" cy="11350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6" descr="IMG_063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565" y="1914525"/>
            <a:ext cx="1513523" cy="1155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7" descr="IMG_069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196" y="3395664"/>
            <a:ext cx="1532383" cy="11699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0" name="Rectangle 14"/>
          <p:cNvSpPr>
            <a:spLocks noChangeArrowheads="1"/>
          </p:cNvSpPr>
          <p:nvPr/>
        </p:nvSpPr>
        <p:spPr bwMode="auto">
          <a:xfrm>
            <a:off x="751260" y="4926013"/>
            <a:ext cx="809097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/>
              <a:t>The Surface Maintenance Engineering Planning Program (SURFMEPP) is the NAVSEA “brain trust” defining and defending maintenance requirements based on technical underpinning and objective quality evidence.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415" y="-29028"/>
            <a:ext cx="8868958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algn="ctr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One year ago, the SEA 21 message was </a:t>
            </a:r>
          </a:p>
          <a:p>
            <a:pPr marL="0" lvl="1" algn="ctr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about the maintenance community culture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474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9" descr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20" y="3113734"/>
            <a:ext cx="426720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5" descr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"/>
          <a:stretch/>
        </p:blipFill>
        <p:spPr bwMode="auto">
          <a:xfrm>
            <a:off x="5029200" y="3026443"/>
            <a:ext cx="3886200" cy="284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0" y="6541011"/>
            <a:ext cx="868680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9pPr>
          </a:lstStyle>
          <a:p>
            <a:r>
              <a:rPr lang="en-US" sz="800" b="1" baseline="30000" dirty="0"/>
              <a:t>1</a:t>
            </a:r>
            <a:r>
              <a:rPr lang="en-US" sz="800" b="1" dirty="0"/>
              <a:t> “SHIP Service Life and Naval Force Structure”, ASNE paper, 23-25 </a:t>
            </a:r>
            <a:r>
              <a:rPr lang="en-US" sz="800" b="1" dirty="0" smtClean="0"/>
              <a:t>Sep. 2008 </a:t>
            </a:r>
            <a:r>
              <a:rPr lang="en-US" sz="800" b="1" dirty="0"/>
              <a:t>by Koenig, </a:t>
            </a:r>
            <a:r>
              <a:rPr lang="en-US" sz="800" b="1" dirty="0" err="1"/>
              <a:t>Nalchajian</a:t>
            </a:r>
            <a:r>
              <a:rPr lang="en-US" sz="800" b="1" dirty="0"/>
              <a:t>, and </a:t>
            </a:r>
            <a:r>
              <a:rPr lang="en-US" sz="800" b="1" dirty="0" err="1"/>
              <a:t>Hootman</a:t>
            </a:r>
            <a:endParaRPr lang="en-US" sz="800" b="1" dirty="0"/>
          </a:p>
          <a:p>
            <a:r>
              <a:rPr lang="en-US" sz="800" b="1" baseline="30000" dirty="0"/>
              <a:t>2 </a:t>
            </a:r>
            <a:r>
              <a:rPr lang="en-US" sz="800" b="1" dirty="0"/>
              <a:t>“The Navy at a Tipping Point: Maritime Dominance at Stake?, Center </a:t>
            </a:r>
            <a:r>
              <a:rPr lang="en-US" sz="800" b="1" dirty="0" smtClean="0"/>
              <a:t>Naval Analysis </a:t>
            </a:r>
            <a:r>
              <a:rPr lang="en-US" sz="800" b="1" dirty="0"/>
              <a:t>Paper, March 2010, by </a:t>
            </a:r>
            <a:r>
              <a:rPr lang="en-US" sz="800" b="1" dirty="0" err="1"/>
              <a:t>Whiteneck</a:t>
            </a:r>
            <a:r>
              <a:rPr lang="en-US" sz="800" b="1" dirty="0"/>
              <a:t>, Price, Jenkins, Swartz</a:t>
            </a:r>
            <a:endParaRPr lang="en-US" sz="800" b="1" baseline="30000" dirty="0"/>
          </a:p>
        </p:txBody>
      </p:sp>
      <p:sp>
        <p:nvSpPr>
          <p:cNvPr id="2055" name="Text Box 10"/>
          <p:cNvSpPr txBox="1">
            <a:spLocks noChangeArrowheads="1"/>
          </p:cNvSpPr>
          <p:nvPr/>
        </p:nvSpPr>
        <p:spPr bwMode="auto">
          <a:xfrm>
            <a:off x="8686800" y="3360060"/>
            <a:ext cx="247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96" charset="-128"/>
              </a:defRPr>
            </a:lvl9pPr>
          </a:lstStyle>
          <a:p>
            <a:r>
              <a:rPr lang="en-US" sz="1400" b="1" baseline="30000"/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3247" y="-56778"/>
            <a:ext cx="8868958" cy="95410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lvl="1" algn="ctr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And the </a:t>
            </a:r>
            <a:r>
              <a:rPr lang="en-US" sz="2800" b="1" dirty="0" err="1" smtClean="0">
                <a:solidFill>
                  <a:schemeClr val="bg1"/>
                </a:solidFill>
                <a:latin typeface="+mj-lt"/>
              </a:rPr>
              <a:t>DoN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concern for Surface </a:t>
            </a:r>
          </a:p>
          <a:p>
            <a:pPr marL="0" lvl="1" algn="ctr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Maintenance was about achieving ESL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0375" y="939123"/>
            <a:ext cx="8234363" cy="2535237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But there are multiple views of ship </a:t>
            </a:r>
            <a:r>
              <a:rPr lang="en-US" sz="2000" b="1" dirty="0" smtClean="0"/>
              <a:t>life</a:t>
            </a:r>
            <a:r>
              <a:rPr lang="en-US" sz="2000" b="1" baseline="30000" dirty="0" smtClean="0"/>
              <a:t>1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r>
              <a:rPr lang="en-US" sz="2000" dirty="0"/>
              <a:t> </a:t>
            </a:r>
            <a:r>
              <a:rPr lang="en-US" sz="1800" dirty="0"/>
              <a:t>ESL (Expected Service Life) </a:t>
            </a:r>
            <a:r>
              <a:rPr lang="en-US" sz="1800" dirty="0" smtClean="0"/>
              <a:t>{supports 30 year shipbuilding plan}</a:t>
            </a:r>
            <a:endParaRPr lang="en-US" sz="1800" dirty="0"/>
          </a:p>
          <a:p>
            <a:r>
              <a:rPr lang="en-US" sz="1800" dirty="0"/>
              <a:t> ASL (Actual Service Life)</a:t>
            </a:r>
          </a:p>
          <a:p>
            <a:r>
              <a:rPr lang="en-US" sz="1800" dirty="0"/>
              <a:t> OSL (Operational Service Life) {ASL + 0.25(TOOC)}</a:t>
            </a:r>
          </a:p>
          <a:p>
            <a:r>
              <a:rPr lang="en-US" sz="1800" dirty="0"/>
              <a:t> Assessed age {INSURV assessment}</a:t>
            </a:r>
          </a:p>
          <a:p>
            <a:r>
              <a:rPr lang="en-US" sz="1800" dirty="0"/>
              <a:t> DSL (Design Service Life)</a:t>
            </a:r>
          </a:p>
          <a:p>
            <a:r>
              <a:rPr lang="en-US" sz="1800" dirty="0" smtClean="0"/>
              <a:t>Economic </a:t>
            </a:r>
            <a:r>
              <a:rPr lang="en-US" sz="1800" dirty="0"/>
              <a:t>Life {Commercial Engineering Assessment}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08857" y="5832421"/>
            <a:ext cx="8926286" cy="695831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400" b="1" i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Meeting projected service life still </a:t>
            </a:r>
            <a:r>
              <a:rPr lang="en-US" sz="2400" b="1" i="1" kern="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vital and maintenance community working hand-in-hand to implement tools and processes to achieve</a:t>
            </a:r>
            <a:endParaRPr lang="en-US" sz="2400" b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1653220" y="88937"/>
            <a:ext cx="7395246" cy="861774"/>
          </a:xfrm>
        </p:spPr>
        <p:txBody>
          <a:bodyPr>
            <a:normAutofit/>
          </a:bodyPr>
          <a:lstStyle/>
          <a:p>
            <a:r>
              <a:rPr lang="en-US" sz="2800" b="1" i="0" dirty="0" smtClean="0">
                <a:effectLst/>
              </a:rPr>
              <a:t>The Surface Maintenance Problem Requires Knowing the Constant …</a:t>
            </a:r>
            <a:endParaRPr lang="en-US" sz="2800" b="1" i="0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24057" y="3674105"/>
            <a:ext cx="5311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… and understanding the variables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8835" y="952922"/>
            <a:ext cx="3698966" cy="231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+mn-lt"/>
                <a:cs typeface="Calibri" pitchFamily="34" charset="0"/>
              </a:rPr>
              <a:t>Class Maintenance Plans (</a:t>
            </a:r>
            <a:r>
              <a:rPr lang="en-US" sz="1400" b="1" dirty="0" smtClean="0">
                <a:latin typeface="+mn-lt"/>
                <a:cs typeface="Calibri" pitchFamily="34" charset="0"/>
              </a:rPr>
              <a:t>CMPs)</a:t>
            </a:r>
          </a:p>
          <a:p>
            <a:pPr marL="117475" lvl="0" indent="-117475" fontAlgn="base">
              <a:lnSpc>
                <a:spcPct val="88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100" dirty="0" smtClean="0">
                <a:latin typeface="+mn-lt"/>
                <a:cs typeface="Calibri" pitchFamily="34" charset="0"/>
              </a:rPr>
              <a:t>Technically validated documentation of detailed maintenance requirements for each ship class </a:t>
            </a:r>
          </a:p>
          <a:p>
            <a:pPr algn="ctr">
              <a:buFont typeface="Arial" charset="0"/>
              <a:buNone/>
              <a:defRPr/>
            </a:pPr>
            <a:endParaRPr lang="en-US" sz="900" dirty="0" smtClean="0">
              <a:latin typeface="+mn-lt"/>
              <a:cs typeface="Arial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en-US" sz="1400" b="1" dirty="0" smtClean="0">
                <a:latin typeface="+mn-lt"/>
                <a:cs typeface="Arial" charset="0"/>
              </a:rPr>
              <a:t>Technical Foundation Paper</a:t>
            </a:r>
          </a:p>
          <a:p>
            <a:pPr algn="ctr">
              <a:buFont typeface="Arial" charset="0"/>
              <a:buNone/>
              <a:defRPr/>
            </a:pPr>
            <a:endParaRPr lang="en-US" sz="400" b="1" u="sng" dirty="0">
              <a:latin typeface="+mn-lt"/>
              <a:cs typeface="Arial" charset="0"/>
            </a:endParaRPr>
          </a:p>
          <a:p>
            <a:pPr marL="117475" lvl="0" indent="-117475">
              <a:buFont typeface="Arial" charset="0"/>
              <a:buChar char="•"/>
              <a:defRPr/>
            </a:pPr>
            <a:r>
              <a:rPr lang="en-US" sz="1100" dirty="0" smtClean="0">
                <a:latin typeface="+mn-lt"/>
              </a:rPr>
              <a:t>Class-specific </a:t>
            </a:r>
            <a:r>
              <a:rPr lang="en-US" sz="1100" dirty="0">
                <a:latin typeface="+mn-lt"/>
              </a:rPr>
              <a:t>document provides a foundation for all maintenance requirements across an entire </a:t>
            </a:r>
            <a:r>
              <a:rPr lang="en-US" sz="1100" dirty="0" smtClean="0">
                <a:latin typeface="+mn-lt"/>
              </a:rPr>
              <a:t>class</a:t>
            </a:r>
            <a:endParaRPr lang="en-US" sz="1100" dirty="0" smtClean="0">
              <a:latin typeface="+mn-lt"/>
              <a:cs typeface="Arial" charset="0"/>
            </a:endParaRPr>
          </a:p>
          <a:p>
            <a:pPr marL="117475" indent="-117475">
              <a:buFont typeface="Arial" charset="0"/>
              <a:buChar char="•"/>
              <a:defRPr/>
            </a:pPr>
            <a:r>
              <a:rPr lang="en-US" sz="1100" dirty="0" smtClean="0">
                <a:latin typeface="+mn-lt"/>
                <a:cs typeface="Arial" charset="0"/>
              </a:rPr>
              <a:t>Identify </a:t>
            </a:r>
            <a:r>
              <a:rPr lang="en-US" sz="1100" dirty="0">
                <a:latin typeface="+mn-lt"/>
                <a:cs typeface="Arial" charset="0"/>
              </a:rPr>
              <a:t>maintenance required to meet the expected service life (ESL)</a:t>
            </a:r>
          </a:p>
          <a:p>
            <a:pPr marL="117475" indent="-117475">
              <a:buFont typeface="Arial" charset="0"/>
              <a:buChar char="•"/>
              <a:defRPr/>
            </a:pPr>
            <a:r>
              <a:rPr lang="en-US" sz="1100" dirty="0" smtClean="0">
                <a:latin typeface="+mn-lt"/>
                <a:cs typeface="Arial" charset="0"/>
              </a:rPr>
              <a:t>Lays </a:t>
            </a:r>
            <a:r>
              <a:rPr lang="en-US" sz="1100" dirty="0">
                <a:latin typeface="+mn-lt"/>
                <a:cs typeface="Arial" charset="0"/>
              </a:rPr>
              <a:t>out a notional long range maintenance schedule that includes </a:t>
            </a:r>
            <a:r>
              <a:rPr lang="en-US" sz="1100" dirty="0" smtClean="0">
                <a:latin typeface="+mn-lt"/>
                <a:cs typeface="Arial" charset="0"/>
              </a:rPr>
              <a:t>man-days, availability </a:t>
            </a:r>
            <a:r>
              <a:rPr lang="en-US" sz="1100" dirty="0">
                <a:latin typeface="+mn-lt"/>
                <a:cs typeface="Arial" charset="0"/>
              </a:rPr>
              <a:t>periodicity, </a:t>
            </a:r>
            <a:r>
              <a:rPr lang="en-US" sz="1100" dirty="0" smtClean="0">
                <a:latin typeface="+mn-lt"/>
                <a:cs typeface="Arial" charset="0"/>
              </a:rPr>
              <a:t>and </a:t>
            </a:r>
            <a:r>
              <a:rPr lang="en-US" sz="1100" dirty="0">
                <a:latin typeface="+mn-lt"/>
                <a:cs typeface="Arial" charset="0"/>
              </a:rPr>
              <a:t>availability duration  for depot level maintenance </a:t>
            </a:r>
            <a:endParaRPr lang="en-US" sz="11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399" y="4144282"/>
            <a:ext cx="2867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Operational Requirement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4161327"/>
            <a:ext cx="2697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Modernization Strategy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9592" y="4142202"/>
            <a:ext cx="2688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Contracting Strategy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776940"/>
              </p:ext>
            </p:extLst>
          </p:nvPr>
        </p:nvGraphicFramePr>
        <p:xfrm>
          <a:off x="6102208" y="4506827"/>
          <a:ext cx="1868666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6" name="Slide" r:id="rId4" imgW="4570460" imgH="3427383" progId="PowerPoint.Slide.12">
                  <p:embed/>
                </p:oleObj>
              </mc:Choice>
              <mc:Fallback>
                <p:oleObj name="Slide" r:id="rId4" imgW="4570460" imgH="3427383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208" y="4506827"/>
                        <a:ext cx="1868666" cy="13985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40184"/>
              </p:ext>
            </p:extLst>
          </p:nvPr>
        </p:nvGraphicFramePr>
        <p:xfrm>
          <a:off x="7033422" y="5076450"/>
          <a:ext cx="1881978" cy="1408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7" name="Slide" r:id="rId6" imgW="4570460" imgH="3427383" progId="PowerPoint.Slide.12">
                  <p:embed/>
                </p:oleObj>
              </mc:Choice>
              <mc:Fallback>
                <p:oleObj name="Slide" r:id="rId6" imgW="4570460" imgH="3427383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3422" y="5076450"/>
                        <a:ext cx="1881978" cy="140857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" descr="D:\Documents and Settings\charles.LEWANDOWSKI\Desktop\Office Files\AOR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"/>
          <a:stretch>
            <a:fillRect/>
          </a:stretch>
        </p:blipFill>
        <p:spPr bwMode="auto">
          <a:xfrm>
            <a:off x="0" y="4539334"/>
            <a:ext cx="2998371" cy="158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ML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599" y="4499881"/>
            <a:ext cx="1880191" cy="14110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670" y="5044639"/>
            <a:ext cx="1866260" cy="13996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93" y="4816811"/>
            <a:ext cx="2501849" cy="1027485"/>
          </a:xfrm>
          <a:prstGeom prst="rect">
            <a:avLst/>
          </a:prstGeom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40" y="836838"/>
            <a:ext cx="4880490" cy="297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91360" y="6121774"/>
            <a:ext cx="2828633" cy="43741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5000"/>
              </a:lnSpc>
              <a:defRPr/>
            </a:pPr>
            <a:r>
              <a:rPr lang="en-US" sz="1600" b="1" i="1" kern="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Ship Service Life is a variable</a:t>
            </a:r>
            <a:endParaRPr lang="en-US" sz="1600" b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28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 bwMode="auto">
          <a:xfrm>
            <a:off x="4142907" y="1332352"/>
            <a:ext cx="2819400" cy="3886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endParaRPr lang="en-US" sz="4400" b="1" i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TextBox 7"/>
          <p:cNvSpPr txBox="1">
            <a:spLocks noChangeArrowheads="1"/>
          </p:cNvSpPr>
          <p:nvPr/>
        </p:nvSpPr>
        <p:spPr bwMode="auto">
          <a:xfrm>
            <a:off x="0" y="858838"/>
            <a:ext cx="5029200" cy="64611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If Key Contractor Milestones are </a:t>
            </a:r>
            <a:r>
              <a:rPr lang="en-US" b="1" dirty="0" smtClean="0">
                <a:solidFill>
                  <a:schemeClr val="bg1"/>
                </a:solidFill>
              </a:rPr>
              <a:t>missed</a:t>
            </a:r>
            <a:r>
              <a:rPr lang="en-US" b="1" dirty="0">
                <a:solidFill>
                  <a:schemeClr val="bg1"/>
                </a:solidFill>
              </a:rPr>
              <a:t>,</a:t>
            </a:r>
          </a:p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Navy Costs (Schedule &amp; Dollars) increase.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04900" y="19208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Pre - </a:t>
            </a:r>
            <a:r>
              <a:rPr lang="en-US" sz="2800" b="1" dirty="0" smtClean="0"/>
              <a:t>Avail</a:t>
            </a:r>
            <a:r>
              <a:rPr lang="en-US" b="1" dirty="0" smtClean="0"/>
              <a:t> Planning matters most</a:t>
            </a:r>
          </a:p>
        </p:txBody>
      </p:sp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6934200" y="914400"/>
            <a:ext cx="2057400" cy="120015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chemeClr val="bg1"/>
                </a:solidFill>
              </a:rPr>
              <a:t>Note impact of late </a:t>
            </a:r>
            <a:r>
              <a:rPr lang="en-US" sz="1600" b="1" dirty="0" err="1">
                <a:solidFill>
                  <a:schemeClr val="bg1"/>
                </a:solidFill>
              </a:rPr>
              <a:t>definitization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</a:p>
          <a:p>
            <a:pPr algn="ctr" eaLnBrk="1" hangingPunct="1"/>
            <a:endParaRPr lang="en-US" sz="8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b="1" dirty="0" smtClean="0">
                <a:solidFill>
                  <a:schemeClr val="bg1"/>
                </a:solidFill>
              </a:rPr>
              <a:t>KTR-related </a:t>
            </a:r>
            <a:r>
              <a:rPr lang="en-US" sz="1600" b="1" dirty="0">
                <a:solidFill>
                  <a:schemeClr val="bg1"/>
                </a:solidFill>
              </a:rPr>
              <a:t>events impacted</a:t>
            </a:r>
          </a:p>
        </p:txBody>
      </p:sp>
      <p:sp>
        <p:nvSpPr>
          <p:cNvPr id="6151" name="Curved Left Arrow 8"/>
          <p:cNvSpPr>
            <a:spLocks noChangeArrowheads="1"/>
          </p:cNvSpPr>
          <p:nvPr/>
        </p:nvSpPr>
        <p:spPr bwMode="auto">
          <a:xfrm rot="-3516912">
            <a:off x="5183188" y="211138"/>
            <a:ext cx="635000" cy="1765300"/>
          </a:xfrm>
          <a:prstGeom prst="curvedLeftArrow">
            <a:avLst>
              <a:gd name="adj1" fmla="val 25007"/>
              <a:gd name="adj2" fmla="val 50027"/>
              <a:gd name="adj3" fmla="val 25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600">
              <a:cs typeface="Arial" pitchFamily="34" charset="0"/>
            </a:endParaRPr>
          </a:p>
        </p:txBody>
      </p:sp>
      <p:sp>
        <p:nvSpPr>
          <p:cNvPr id="6153" name="TextBox 9"/>
          <p:cNvSpPr txBox="1">
            <a:spLocks noChangeArrowheads="1"/>
          </p:cNvSpPr>
          <p:nvPr/>
        </p:nvSpPr>
        <p:spPr bwMode="auto">
          <a:xfrm>
            <a:off x="6985070" y="4350000"/>
            <a:ext cx="2057400" cy="123825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chemeClr val="bg1"/>
                </a:solidFill>
              </a:rPr>
              <a:t>Worst Case:</a:t>
            </a:r>
          </a:p>
          <a:p>
            <a:pPr algn="ctr" eaLnBrk="1" hangingPunct="1"/>
            <a:endParaRPr lang="en-US" sz="1000" b="1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b="1">
                <a:solidFill>
                  <a:schemeClr val="bg1"/>
                </a:solidFill>
              </a:rPr>
              <a:t>Availability compromised </a:t>
            </a:r>
          </a:p>
          <a:p>
            <a:pPr algn="ctr" eaLnBrk="1" hangingPunct="1"/>
            <a:r>
              <a:rPr lang="en-US" sz="1600" b="1">
                <a:solidFill>
                  <a:schemeClr val="bg1"/>
                </a:solidFill>
              </a:rPr>
              <a:t>before it begins </a:t>
            </a:r>
          </a:p>
        </p:txBody>
      </p: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457358" y="5803901"/>
            <a:ext cx="8306297" cy="492125"/>
            <a:chOff x="-851698" y="5821313"/>
            <a:chExt cx="10262918" cy="633373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 bwMode="auto">
            <a:xfrm>
              <a:off x="655213" y="5821313"/>
              <a:ext cx="7878270" cy="5353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85000"/>
                </a:lnSpc>
                <a:defRPr/>
              </a:pPr>
              <a:endParaRPr lang="en-US" sz="2800" b="1" i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sp>
          <p:nvSpPr>
            <p:cNvPr id="12" name="Rectangle 2"/>
            <p:cNvSpPr txBox="1">
              <a:spLocks noChangeArrowheads="1"/>
            </p:cNvSpPr>
            <p:nvPr/>
          </p:nvSpPr>
          <p:spPr bwMode="auto">
            <a:xfrm>
              <a:off x="-851698" y="5984764"/>
              <a:ext cx="10262918" cy="469922"/>
            </a:xfrm>
            <a:prstGeom prst="rect">
              <a:avLst/>
            </a:prstGeom>
            <a:gradFill flip="none"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85000"/>
                </a:lnSpc>
                <a:defRPr/>
              </a:pPr>
              <a:r>
                <a:rPr lang="en-US" sz="2400" b="1" i="1" kern="0" dirty="0" smtClean="0">
                  <a:solidFill>
                    <a:schemeClr val="tx2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Better Planning Enables Better Cost/Schedule Performance</a:t>
              </a:r>
              <a:endParaRPr lang="en-US" sz="2400" b="1" i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9939" y="1810235"/>
            <a:ext cx="9251427" cy="3800736"/>
            <a:chOff x="-9939" y="1578011"/>
            <a:chExt cx="9251427" cy="3800736"/>
          </a:xfrm>
        </p:grpSpPr>
        <p:sp>
          <p:nvSpPr>
            <p:cNvPr id="14" name="Right Arrow 13"/>
            <p:cNvSpPr/>
            <p:nvPr/>
          </p:nvSpPr>
          <p:spPr>
            <a:xfrm>
              <a:off x="8865704" y="3322316"/>
              <a:ext cx="375784" cy="379548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545215" y="3415343"/>
              <a:ext cx="1893076" cy="20116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smtClean="0"/>
                <a:t>A-35</a:t>
              </a:r>
              <a:endParaRPr lang="en-US" sz="18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38290" y="3415343"/>
              <a:ext cx="1427413" cy="20116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smtClean="0"/>
                <a:t>Avail</a:t>
              </a:r>
              <a:endParaRPr lang="en-US" sz="18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644165" y="3415343"/>
              <a:ext cx="2908455" cy="201168"/>
            </a:xfrm>
            <a:prstGeom prst="rect">
              <a:avLst/>
            </a:prstGeom>
            <a:solidFill>
              <a:srgbClr val="FFCC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smtClean="0"/>
                <a:t>A-155</a:t>
              </a:r>
              <a:endParaRPr lang="en-US" sz="18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8573" y="3415343"/>
              <a:ext cx="2185819" cy="20116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smtClean="0"/>
                <a:t>A-240</a:t>
              </a:r>
              <a:endParaRPr lang="en-US" sz="18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9513" y="3415343"/>
              <a:ext cx="834887" cy="20116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smtClean="0"/>
                <a:t>A-360</a:t>
              </a:r>
              <a:endParaRPr lang="en-US" sz="1800" b="1" dirty="0"/>
            </a:p>
          </p:txBody>
        </p:sp>
        <p:sp>
          <p:nvSpPr>
            <p:cNvPr id="20" name="Isosceles Triangle 19"/>
            <p:cNvSpPr/>
            <p:nvPr/>
          </p:nvSpPr>
          <p:spPr>
            <a:xfrm>
              <a:off x="5399908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21" name="Isosceles Triangle 20"/>
            <p:cNvSpPr/>
            <p:nvPr/>
          </p:nvSpPr>
          <p:spPr>
            <a:xfrm>
              <a:off x="3764079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22" name="Isosceles Triangle 21"/>
            <p:cNvSpPr/>
            <p:nvPr/>
          </p:nvSpPr>
          <p:spPr>
            <a:xfrm>
              <a:off x="3285857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2553585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-9939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25" name="Isosceles Triangle 24"/>
            <p:cNvSpPr/>
            <p:nvPr/>
          </p:nvSpPr>
          <p:spPr>
            <a:xfrm>
              <a:off x="5733127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7264356" y="3552777"/>
              <a:ext cx="347870" cy="318052"/>
            </a:xfrm>
            <a:prstGeom prst="star5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-9939" y="3770237"/>
              <a:ext cx="66592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A-360 Establish Avail NMD</a:t>
              </a:r>
              <a:endParaRPr lang="en-US" sz="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73636" y="3775105"/>
              <a:ext cx="104814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A-155</a:t>
              </a:r>
            </a:p>
            <a:p>
              <a:r>
                <a:rPr lang="en-US" sz="800" dirty="0" smtClean="0"/>
                <a:t>80% D-Level Package</a:t>
              </a:r>
            </a:p>
            <a:p>
              <a:endParaRPr lang="en-US" sz="8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31826" y="3797912"/>
              <a:ext cx="104950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A-78 Submit Proposal</a:t>
              </a:r>
              <a:endParaRPr lang="en-US" sz="8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86863" y="3766177"/>
              <a:ext cx="66592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A-92 Publish Package</a:t>
              </a:r>
              <a:endParaRPr lang="en-US" sz="8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41137" y="3801508"/>
              <a:ext cx="72170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A-35</a:t>
              </a:r>
            </a:p>
            <a:p>
              <a:r>
                <a:rPr lang="en-US" sz="800" dirty="0" err="1" smtClean="0"/>
                <a:t>Definitize</a:t>
              </a:r>
              <a:endParaRPr lang="en-US" sz="8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95860" y="3801508"/>
              <a:ext cx="1054437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A-30 Trade Level Planning</a:t>
              </a:r>
              <a:endParaRPr lang="en-US" sz="800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263386" y="1842604"/>
              <a:ext cx="474399" cy="15628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263386" y="3651429"/>
              <a:ext cx="506896" cy="14810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03" idx="2"/>
            </p:cNvCxnSpPr>
            <p:nvPr/>
          </p:nvCxnSpPr>
          <p:spPr>
            <a:xfrm>
              <a:off x="3604679" y="1824233"/>
              <a:ext cx="478594" cy="1576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5328462" y="2007704"/>
              <a:ext cx="459097" cy="14076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3600276" y="3640889"/>
              <a:ext cx="506896" cy="14810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Isosceles Triangle 37"/>
            <p:cNvSpPr/>
            <p:nvPr/>
          </p:nvSpPr>
          <p:spPr>
            <a:xfrm>
              <a:off x="805954" y="3618297"/>
              <a:ext cx="228600" cy="19730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6005" y="3757507"/>
              <a:ext cx="125415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A-240</a:t>
              </a:r>
            </a:p>
            <a:p>
              <a:r>
                <a:rPr lang="en-US" sz="800" dirty="0" smtClean="0"/>
                <a:t>80% D-Level Package</a:t>
              </a:r>
            </a:p>
            <a:p>
              <a:endParaRPr lang="en-US" sz="800" dirty="0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372716" y="225618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719811" y="2382079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33826" y="279952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834111" y="271338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677516" y="3097696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927792" y="3097696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16834" y="4391977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72716" y="4893366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2786010" y="4479235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386930" y="217998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5443238" y="2378766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411965" y="225618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459325" y="251791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545215" y="2590800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4570278" y="2789584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663320" y="297511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4656706" y="3097696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5585477" y="2782958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862317" y="4342282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683669" y="3170583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715978" y="3295832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654393" y="4909932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764079" y="4701210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372716" y="2095453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Pier Assignments</a:t>
              </a:r>
              <a:endParaRPr lang="en-US" sz="8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13421" y="2014234"/>
              <a:ext cx="1271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Schedule Training</a:t>
              </a:r>
              <a:endParaRPr lang="en-US" sz="8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463116" y="2213114"/>
              <a:ext cx="16234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Subcontractor Purchase Orders</a:t>
              </a:r>
              <a:endParaRPr lang="en-US" sz="8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05352" y="2088730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Submit Schedule</a:t>
              </a:r>
              <a:endParaRPr lang="en-US" sz="8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771360" y="2229678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IPTD</a:t>
              </a:r>
              <a:endParaRPr lang="en-US" sz="8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792893" y="2517913"/>
              <a:ext cx="12903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SUPSHIP </a:t>
              </a:r>
              <a:r>
                <a:rPr lang="en-US" sz="800" dirty="0" err="1" smtClean="0"/>
                <a:t>Assign’t</a:t>
              </a:r>
              <a:endParaRPr lang="en-US" sz="8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09375" y="2633619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Facility Services</a:t>
              </a:r>
              <a:endParaRPr lang="en-US" sz="8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7516" y="2946809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Dock Availability</a:t>
              </a:r>
              <a:endParaRPr lang="en-US" sz="8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96834" y="2946809"/>
              <a:ext cx="15440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Manpower Loading Forecasts</a:t>
              </a:r>
              <a:endParaRPr lang="en-US" sz="8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156577" y="2364086"/>
              <a:ext cx="13065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Review Rental/Tool </a:t>
              </a:r>
              <a:r>
                <a:rPr lang="en-US" sz="800" dirty="0" err="1" smtClean="0"/>
                <a:t>Req</a:t>
              </a:r>
              <a:endParaRPr lang="en-US" sz="8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33826" y="4234560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OQE</a:t>
              </a:r>
              <a:endParaRPr lang="en-US" sz="8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13672" y="4726471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TIP</a:t>
              </a:r>
              <a:endParaRPr lang="en-US" sz="8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405352" y="2625635"/>
              <a:ext cx="12322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     ID Facility Support</a:t>
              </a:r>
              <a:endParaRPr lang="en-US" sz="8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387304" y="2931084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Conduct Model Reviews</a:t>
              </a:r>
              <a:endParaRPr lang="en-US" sz="8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53792" y="4489175"/>
              <a:ext cx="10014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Spec Development</a:t>
              </a:r>
              <a:endParaRPr lang="en-US" sz="8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792893" y="4318409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Prelim Schedule</a:t>
              </a:r>
              <a:endParaRPr lang="en-US" sz="8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83078" y="4641480"/>
              <a:ext cx="10014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Sourcing and Est. Delivery Dates</a:t>
              </a:r>
              <a:endParaRPr lang="en-US" sz="8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835567" y="4176751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Prefab Packages</a:t>
              </a:r>
              <a:endParaRPr lang="en-US" sz="800" dirty="0"/>
            </a:p>
          </p:txBody>
        </p:sp>
        <p:cxnSp>
          <p:nvCxnSpPr>
            <p:cNvPr id="84" name="Straight Connector 83"/>
            <p:cNvCxnSpPr/>
            <p:nvPr/>
          </p:nvCxnSpPr>
          <p:spPr>
            <a:xfrm>
              <a:off x="453792" y="4641575"/>
              <a:ext cx="1001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3818000" y="4550730"/>
              <a:ext cx="1001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LLTM</a:t>
              </a:r>
              <a:endParaRPr lang="en-US" sz="8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423592" y="3137754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Resource Load Schedule</a:t>
              </a:r>
              <a:endParaRPr lang="en-US" sz="8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545215" y="2421887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Review Specs</a:t>
              </a:r>
              <a:endParaRPr lang="en-US" sz="8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637572" y="2625635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ID Supervision</a:t>
              </a:r>
              <a:endParaRPr lang="en-US" sz="800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673730" y="2813270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Conduct Ship Checks</a:t>
              </a:r>
              <a:endParaRPr lang="en-US" sz="800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721219" y="3002062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Develop Lead Sheet</a:t>
              </a:r>
              <a:endParaRPr lang="en-US" sz="800" dirty="0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4264807" y="1993432"/>
              <a:ext cx="106365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4059356" y="1833337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Determine Critical Path</a:t>
              </a:r>
              <a:endParaRPr lang="en-US" sz="800" dirty="0"/>
            </a:p>
          </p:txBody>
        </p:sp>
        <p:cxnSp>
          <p:nvCxnSpPr>
            <p:cNvPr id="93" name="Straight Connector 92"/>
            <p:cNvCxnSpPr/>
            <p:nvPr/>
          </p:nvCxnSpPr>
          <p:spPr>
            <a:xfrm>
              <a:off x="5787559" y="3353198"/>
              <a:ext cx="10008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5757543" y="3182582"/>
              <a:ext cx="152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Review Lessons Learned</a:t>
              </a:r>
              <a:endParaRPr lang="en-US" sz="800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9513" y="1581871"/>
              <a:ext cx="17840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EQUIPMENT</a:t>
              </a:r>
              <a:endParaRPr lang="en-US" sz="1000" b="1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2483" y="5115342"/>
              <a:ext cx="17840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METHODS</a:t>
              </a:r>
              <a:endParaRPr lang="en-US" sz="1000" b="1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872632" y="5115342"/>
              <a:ext cx="17840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MATERIALS</a:t>
              </a:r>
              <a:endParaRPr lang="en-US" sz="1000" b="1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250870" y="1581869"/>
              <a:ext cx="17840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PEOPLE</a:t>
              </a:r>
              <a:endParaRPr lang="en-US" sz="1000" b="1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615850" y="1578011"/>
              <a:ext cx="22397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SCHEDULE INTEGRATION</a:t>
              </a:r>
              <a:endParaRPr lang="en-US" sz="1000" b="1" dirty="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47903" y="1596383"/>
              <a:ext cx="867189" cy="2462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255" y="5132526"/>
              <a:ext cx="867189" cy="2462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2883523" y="5115341"/>
              <a:ext cx="867189" cy="2462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3283356" y="1578012"/>
              <a:ext cx="642646" cy="2462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4680899" y="1582544"/>
              <a:ext cx="1691640" cy="2462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917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https://www.spear.navy.mil/snapshots/Tankpictures/CNSL_PICS/DDG55/07-07-11/5-78-1-F/21685ES01WA2XB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95" y="4555046"/>
            <a:ext cx="2398643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/>
          <p:cNvSpPr/>
          <p:nvPr/>
        </p:nvSpPr>
        <p:spPr bwMode="auto">
          <a:xfrm>
            <a:off x="304801" y="4508265"/>
            <a:ext cx="2431454" cy="3086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09898" y="835289"/>
            <a:ext cx="2637760" cy="60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72628" y="903019"/>
            <a:ext cx="3048000" cy="49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8912" y="835289"/>
            <a:ext cx="22076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5791200" y="1386398"/>
            <a:ext cx="3200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900" b="1" dirty="0" smtClean="0"/>
          </a:p>
          <a:p>
            <a:pPr algn="ctr"/>
            <a:r>
              <a:rPr lang="en-US" sz="900" b="1" dirty="0" smtClean="0"/>
              <a:t> </a:t>
            </a:r>
          </a:p>
          <a:p>
            <a:r>
              <a:rPr lang="en-US" sz="900" b="1" dirty="0" smtClean="0"/>
              <a:t>AVAILS CANX TO INCREASE OPERATIONAL SCHEDULE.</a:t>
            </a:r>
          </a:p>
          <a:p>
            <a:endParaRPr lang="en-US" sz="400" b="1" dirty="0" smtClean="0"/>
          </a:p>
          <a:p>
            <a:r>
              <a:rPr lang="en-US" sz="900" b="1" dirty="0" smtClean="0"/>
              <a:t/>
            </a:r>
            <a:br>
              <a:rPr lang="en-US" sz="900" b="1" dirty="0" smtClean="0"/>
            </a:br>
            <a:r>
              <a:rPr lang="en-US" sz="900" b="1" dirty="0" smtClean="0"/>
              <a:t>RESULTED IN :</a:t>
            </a:r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TANKS NOT ASSESSED SINCE COMMISSIONING</a:t>
            </a:r>
          </a:p>
          <a:p>
            <a:pPr marL="169863" indent="-169863">
              <a:buFont typeface="Wingdings" pitchFamily="2" charset="2"/>
              <a:buChar char="v"/>
            </a:pP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119 TANKS IN UNKNOWN STATUS</a:t>
            </a:r>
          </a:p>
          <a:p>
            <a:pPr marL="169863" indent="-169863">
              <a:buFont typeface="Wingdings" pitchFamily="2" charset="2"/>
              <a:buChar char="v"/>
            </a:pP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25 TANKS REQUIRING 100% RECOAT</a:t>
            </a:r>
          </a:p>
          <a:p>
            <a:pPr marL="169863" indent="-169863"/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POSSIBILITY OF AVAIL EXTENSION AND LOST </a:t>
            </a:r>
            <a:r>
              <a:rPr lang="en-US" sz="900" b="1" dirty="0" err="1" smtClean="0"/>
              <a:t>Ao</a:t>
            </a: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POSSIBILITY OF INCREASED AVAIL COSTS DUE TO MANDATORY DOCKING WORK</a:t>
            </a:r>
            <a:endParaRPr lang="en-US" sz="9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124200" y="1371020"/>
            <a:ext cx="2667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/>
              <a:t>   </a:t>
            </a:r>
          </a:p>
          <a:p>
            <a:endParaRPr lang="en-US" sz="900" b="1" dirty="0" smtClean="0"/>
          </a:p>
          <a:p>
            <a:r>
              <a:rPr lang="en-US" sz="900" b="1" dirty="0" smtClean="0"/>
              <a:t>ASSESSMENTS AND MAINTENANCE DEFERRED THROUGHOUT MULTIPLE FRP CYCLES.</a:t>
            </a:r>
          </a:p>
          <a:p>
            <a:endParaRPr lang="en-US" sz="400" b="1" dirty="0" smtClean="0"/>
          </a:p>
          <a:p>
            <a:r>
              <a:rPr lang="en-US" sz="900" b="1" dirty="0" smtClean="0"/>
              <a:t>RESULTED IN :</a:t>
            </a:r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MULTIPLE AVAIL EXTENSIONS DUE TO GROWTH/NEW WORK (AVAIL NOW 18+ MONTHS)</a:t>
            </a:r>
          </a:p>
          <a:p>
            <a:pPr marL="169863" indent="-169863">
              <a:buFont typeface="Wingdings" pitchFamily="2" charset="2"/>
              <a:buChar char="v"/>
            </a:pP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INCREMENTAL DISCOVERY DURING AVAIL  </a:t>
            </a:r>
            <a:r>
              <a:rPr lang="en-US" sz="900" b="1" dirty="0" smtClean="0">
                <a:solidFill>
                  <a:srgbClr val="FF0000"/>
                </a:solidFill>
              </a:rPr>
              <a:t>(1,600+ RCCs)</a:t>
            </a:r>
          </a:p>
          <a:p>
            <a:pPr marL="169863" indent="-169863"/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INCREASED AVAIL COSTS </a:t>
            </a:r>
            <a:r>
              <a:rPr lang="en-US" sz="900" b="1" dirty="0" smtClean="0">
                <a:solidFill>
                  <a:srgbClr val="FF0000"/>
                </a:solidFill>
              </a:rPr>
              <a:t> (219% G/NW)</a:t>
            </a:r>
          </a:p>
          <a:p>
            <a:pPr marL="169863" indent="-169863"/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LOSS OF OPERATIONAL AVAILABILITY (6 MONTH EXTENSION TO AVAIL)</a:t>
            </a:r>
          </a:p>
          <a:p>
            <a:pPr marL="169863" indent="-169863"/>
            <a:endParaRPr lang="en-US" sz="900" b="1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16931" y="1389736"/>
            <a:ext cx="310726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/>
              <a:t>  </a:t>
            </a:r>
          </a:p>
          <a:p>
            <a:endParaRPr lang="en-US" sz="900" b="1" dirty="0" smtClean="0"/>
          </a:p>
          <a:p>
            <a:r>
              <a:rPr lang="en-US" sz="900" b="1" dirty="0" smtClean="0"/>
              <a:t>IDENTIFIED TANKS  (COND 3 and  COND 4) GIVEN DFS TO SUPPORT BMD MISSION.  REPAIRS DEFERRED.</a:t>
            </a:r>
          </a:p>
          <a:p>
            <a:endParaRPr lang="en-US" sz="400" b="1" dirty="0" smtClean="0"/>
          </a:p>
          <a:p>
            <a:r>
              <a:rPr lang="en-US" sz="900" b="1" dirty="0" smtClean="0"/>
              <a:t>RESULTED IN :</a:t>
            </a:r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INCREASE IN TANK INTERNAL DEGRADATION</a:t>
            </a:r>
          </a:p>
          <a:p>
            <a:pPr marL="169863" indent="-169863">
              <a:buFont typeface="Wingdings" pitchFamily="2" charset="2"/>
              <a:buChar char="v"/>
            </a:pP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FUTURE AVAIL CHANGED TO DOCKING AVAIL TO SUPPORT TANK REPAIRS</a:t>
            </a:r>
          </a:p>
          <a:p>
            <a:pPr marL="169863" indent="-169863">
              <a:buFont typeface="Wingdings" pitchFamily="2" charset="2"/>
              <a:buChar char="v"/>
            </a:pPr>
            <a:endParaRPr lang="en-US" sz="900" b="1" dirty="0" smtClean="0"/>
          </a:p>
          <a:p>
            <a:pPr marL="169863" indent="-169863">
              <a:buFont typeface="Wingdings" pitchFamily="2" charset="2"/>
              <a:buChar char="v"/>
            </a:pPr>
            <a:r>
              <a:rPr lang="en-US" sz="900" b="1" dirty="0" smtClean="0"/>
              <a:t>INCREASED FUTURE AVAIL COST OF AT LEAST $1.7M TO SUPPORT DOCKING REQUIREMENTS</a:t>
            </a:r>
            <a:endParaRPr lang="en-US" sz="900" b="1" dirty="0"/>
          </a:p>
        </p:txBody>
      </p:sp>
      <p:pic>
        <p:nvPicPr>
          <p:cNvPr id="38" name="Picture 37" descr="LSD44 FWD WELLDECK JULY 2004 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90240" y="4321624"/>
            <a:ext cx="2296160" cy="14935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200400" y="5827478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LSD  WELL DECK REPAIRS</a:t>
            </a:r>
            <a:endParaRPr lang="en-US" sz="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42686" y="4516654"/>
            <a:ext cx="2209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DDG TANK PICTURE ; COND 3 TANK</a:t>
            </a:r>
            <a:endParaRPr lang="en-US" sz="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57200" y="5841997"/>
            <a:ext cx="2209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DDG TANK PICTURE ; COND 4 TANK</a:t>
            </a:r>
            <a:endParaRPr lang="en-US" sz="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6629400" y="5552492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PLACE HOLDER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48400" y="5843330"/>
            <a:ext cx="2209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LHD TANK PICTURE ; COND 3 TANK</a:t>
            </a:r>
            <a:endParaRPr lang="en-US" sz="800" b="1" dirty="0"/>
          </a:p>
        </p:txBody>
      </p:sp>
      <p:pic>
        <p:nvPicPr>
          <p:cNvPr id="44" name="Picture 43" descr="https://www.spear.navy.mil/snapshots/Tankpictures/CNSL_PICS/DDG55/07-07-11/5-126-1-F/21685ES01WA11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5"/>
          <a:stretch/>
        </p:blipFill>
        <p:spPr bwMode="auto">
          <a:xfrm>
            <a:off x="304800" y="3496733"/>
            <a:ext cx="2362200" cy="1020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44" descr="https://www.spear.navy.mil/snapshots/Tankpictures/CNSL_PICS/LHD7/7-9-11/5-101-2-W/23027ES01WA1ED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7"/>
          <a:stretch/>
        </p:blipFill>
        <p:spPr bwMode="auto">
          <a:xfrm>
            <a:off x="5867400" y="4080932"/>
            <a:ext cx="2971800" cy="176469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355270" y="6035897"/>
            <a:ext cx="8433460" cy="541798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b="1" i="1" kern="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Uncontrolled Deferral of Assessments and Repairs (most prevalent pre-2008) results in degraded systems and unplanned funding needs</a:t>
            </a:r>
            <a:endParaRPr lang="en-US" sz="2000" b="1" i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91" y="100470"/>
            <a:ext cx="8229286" cy="1143000"/>
          </a:xfrm>
        </p:spPr>
        <p:txBody>
          <a:bodyPr/>
          <a:lstStyle/>
          <a:p>
            <a:r>
              <a:rPr lang="en-US" sz="2800" b="1" dirty="0" smtClean="0"/>
              <a:t>Insufficient Planning Leads to </a:t>
            </a:r>
            <a:br>
              <a:rPr lang="en-US" sz="2800" b="1" dirty="0" smtClean="0"/>
            </a:br>
            <a:r>
              <a:rPr lang="en-US" sz="2800" b="1" dirty="0" smtClean="0"/>
              <a:t>Deferrals &amp; Risk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17039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95561229"/>
              </p:ext>
            </p:extLst>
          </p:nvPr>
        </p:nvGraphicFramePr>
        <p:xfrm>
          <a:off x="-21752" y="722531"/>
          <a:ext cx="8839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30832" y="495300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0" dirty="0" smtClean="0"/>
              <a:t>SRA1-1</a:t>
            </a:r>
            <a:endParaRPr lang="en-US" sz="1000" i="0" dirty="0"/>
          </a:p>
        </p:txBody>
      </p:sp>
      <p:sp>
        <p:nvSpPr>
          <p:cNvPr id="34" name="TextBox 33"/>
          <p:cNvSpPr txBox="1"/>
          <p:nvPr/>
        </p:nvSpPr>
        <p:spPr>
          <a:xfrm>
            <a:off x="3026232" y="495300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0" dirty="0" smtClean="0"/>
              <a:t>SRA1-2</a:t>
            </a:r>
            <a:endParaRPr lang="en-US" sz="1000" i="0" dirty="0"/>
          </a:p>
        </p:txBody>
      </p:sp>
      <p:sp>
        <p:nvSpPr>
          <p:cNvPr id="35" name="TextBox 34"/>
          <p:cNvSpPr txBox="1"/>
          <p:nvPr/>
        </p:nvSpPr>
        <p:spPr>
          <a:xfrm>
            <a:off x="4397832" y="4953000"/>
            <a:ext cx="685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0" dirty="0" smtClean="0"/>
              <a:t>DSRA1</a:t>
            </a:r>
            <a:endParaRPr lang="en-US" sz="1000" i="0" dirty="0"/>
          </a:p>
        </p:txBody>
      </p:sp>
      <p:sp>
        <p:nvSpPr>
          <p:cNvPr id="13" name="TextBox 12"/>
          <p:cNvSpPr txBox="1"/>
          <p:nvPr/>
        </p:nvSpPr>
        <p:spPr>
          <a:xfrm>
            <a:off x="5845632" y="2438400"/>
            <a:ext cx="22098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Actual </a:t>
            </a:r>
            <a:r>
              <a:rPr lang="en-US" sz="1200" dirty="0" err="1" smtClean="0"/>
              <a:t>MDYS</a:t>
            </a:r>
            <a:r>
              <a:rPr lang="en-US" sz="1200" dirty="0" smtClean="0"/>
              <a:t> invested almost equal TFP Notional; </a:t>
            </a:r>
          </a:p>
          <a:p>
            <a:r>
              <a:rPr lang="en-US" sz="1200" dirty="0" smtClean="0"/>
              <a:t>Is this good or not?</a:t>
            </a:r>
            <a:endParaRPr lang="en-US" sz="1200" dirty="0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84341159"/>
              </p:ext>
            </p:extLst>
          </p:nvPr>
        </p:nvGraphicFramePr>
        <p:xfrm>
          <a:off x="-174168" y="3505200"/>
          <a:ext cx="10210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617032" y="5257800"/>
            <a:ext cx="232228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Unexecuted Assessments/</a:t>
            </a:r>
          </a:p>
          <a:p>
            <a:r>
              <a:rPr lang="en-US" sz="1200" dirty="0" smtClean="0"/>
              <a:t>Unknown Deferrals build backlog that cannot be re-programmed</a:t>
            </a:r>
            <a:endParaRPr lang="en-US" sz="1200" dirty="0"/>
          </a:p>
        </p:txBody>
      </p:sp>
      <p:cxnSp>
        <p:nvCxnSpPr>
          <p:cNvPr id="18" name="Straight Arrow Connector 17"/>
          <p:cNvCxnSpPr>
            <a:endCxn id="16" idx="5"/>
          </p:cNvCxnSpPr>
          <p:nvPr/>
        </p:nvCxnSpPr>
        <p:spPr bwMode="auto">
          <a:xfrm flipH="1" flipV="1">
            <a:off x="5142136" y="5271667"/>
            <a:ext cx="474896" cy="295555"/>
          </a:xfrm>
          <a:prstGeom prst="straightConnector1">
            <a:avLst/>
          </a:prstGeom>
          <a:solidFill>
            <a:srgbClr val="0099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5083632" y="2286000"/>
            <a:ext cx="762000" cy="152400"/>
          </a:xfrm>
          <a:prstGeom prst="straightConnector1">
            <a:avLst/>
          </a:prstGeom>
          <a:solidFill>
            <a:srgbClr val="0099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Oval 15"/>
          <p:cNvSpPr/>
          <p:nvPr/>
        </p:nvSpPr>
        <p:spPr bwMode="auto">
          <a:xfrm>
            <a:off x="4816932" y="4881422"/>
            <a:ext cx="381000" cy="4572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6232" y="495300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0" dirty="0" smtClean="0"/>
              <a:t>SRA2-2</a:t>
            </a:r>
            <a:endParaRPr lang="en-US" sz="1000" i="0" dirty="0"/>
          </a:p>
        </p:txBody>
      </p:sp>
      <p:sp>
        <p:nvSpPr>
          <p:cNvPr id="24" name="TextBox 23"/>
          <p:cNvSpPr txBox="1"/>
          <p:nvPr/>
        </p:nvSpPr>
        <p:spPr>
          <a:xfrm>
            <a:off x="5617032" y="495300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0" dirty="0" smtClean="0"/>
              <a:t>SRA2-1</a:t>
            </a:r>
            <a:endParaRPr lang="en-US" sz="1000" i="0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397832" y="1524000"/>
            <a:ext cx="0" cy="4267200"/>
          </a:xfrm>
          <a:prstGeom prst="line">
            <a:avLst/>
          </a:prstGeom>
          <a:solidFill>
            <a:srgbClr val="009900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H="1">
            <a:off x="892632" y="3505200"/>
            <a:ext cx="1676400" cy="0"/>
          </a:xfrm>
          <a:prstGeom prst="straightConnector1">
            <a:avLst/>
          </a:prstGeom>
          <a:solidFill>
            <a:srgbClr val="0099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3864432" y="3505200"/>
            <a:ext cx="533400" cy="0"/>
          </a:xfrm>
          <a:prstGeom prst="straightConnector1">
            <a:avLst/>
          </a:prstGeom>
          <a:solidFill>
            <a:srgbClr val="0099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046616" y="5990590"/>
            <a:ext cx="25635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There were no TFPs for SRA 1-1 or SRA 1-2</a:t>
            </a:r>
            <a:endParaRPr lang="en-US" sz="900" dirty="0"/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596370" y="43866"/>
            <a:ext cx="7395246" cy="861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bg1"/>
                </a:solidFill>
              </a:rPr>
              <a:t>We can’t affect what we haven’t measured</a:t>
            </a:r>
            <a:endParaRPr lang="en-US" sz="2800" b="1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29032" y="3265714"/>
            <a:ext cx="8736440" cy="145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55270" y="6221421"/>
            <a:ext cx="8433460" cy="356273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b="1" i="1" kern="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Improved fidelity enables impact analysis</a:t>
            </a:r>
            <a:endParaRPr lang="en-US" sz="2000" b="1" i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7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eft-Right Arrow 21"/>
          <p:cNvSpPr/>
          <p:nvPr/>
        </p:nvSpPr>
        <p:spPr bwMode="auto">
          <a:xfrm>
            <a:off x="381000" y="2743200"/>
            <a:ext cx="8229600" cy="497305"/>
          </a:xfrm>
          <a:prstGeom prst="leftRightArrow">
            <a:avLst/>
          </a:prstGeom>
          <a:solidFill>
            <a:srgbClr val="FFC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52401" y="990600"/>
            <a:ext cx="8839199" cy="762000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 smtClean="0">
                <a:latin typeface="Calibri" pitchFamily="34" charset="0"/>
                <a:cs typeface="Calibri" pitchFamily="34" charset="0"/>
              </a:rPr>
              <a:t>SURFMEPP CONTINUOUSLY MONITORING BAWP EXECUTION</a:t>
            </a:r>
            <a:endParaRPr lang="en-US" sz="2400" b="1" i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634827559"/>
              </p:ext>
            </p:extLst>
          </p:nvPr>
        </p:nvGraphicFramePr>
        <p:xfrm>
          <a:off x="152400" y="1143000"/>
          <a:ext cx="8991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Rectangle 16"/>
          <p:cNvSpPr/>
          <p:nvPr/>
        </p:nvSpPr>
        <p:spPr bwMode="auto">
          <a:xfrm>
            <a:off x="3581400" y="3388895"/>
            <a:ext cx="1768642" cy="649705"/>
          </a:xfrm>
          <a:prstGeom prst="rect">
            <a:avLst/>
          </a:prstGeom>
          <a:solidFill>
            <a:schemeClr val="accent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u="sng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SEA05 SDM INTERFACE </a:t>
            </a:r>
            <a:r>
              <a:rPr lang="en-US" sz="12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TECHNICAL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cs typeface="Calibri" pitchFamily="34" charset="0"/>
              </a:rPr>
              <a:t>ADJUDICATION</a:t>
            </a: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485977681"/>
              </p:ext>
            </p:extLst>
          </p:nvPr>
        </p:nvGraphicFramePr>
        <p:xfrm>
          <a:off x="0" y="3886200"/>
          <a:ext cx="89916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19" name="Straight Arrow Connector 18"/>
          <p:cNvCxnSpPr>
            <a:stCxn id="17" idx="1"/>
          </p:cNvCxnSpPr>
          <p:nvPr/>
        </p:nvCxnSpPr>
        <p:spPr bwMode="auto">
          <a:xfrm flipH="1">
            <a:off x="2061412" y="3713748"/>
            <a:ext cx="1519988" cy="1101835"/>
          </a:xfrm>
          <a:prstGeom prst="straightConnector1">
            <a:avLst/>
          </a:prstGeom>
          <a:solidFill>
            <a:srgbClr val="CCFF99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17" idx="3"/>
          </p:cNvCxnSpPr>
          <p:nvPr/>
        </p:nvCxnSpPr>
        <p:spPr bwMode="auto">
          <a:xfrm>
            <a:off x="5350042" y="3713748"/>
            <a:ext cx="1126958" cy="1086852"/>
          </a:xfrm>
          <a:prstGeom prst="straightConnector1">
            <a:avLst/>
          </a:prstGeom>
          <a:solidFill>
            <a:srgbClr val="CCFF99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Left Arrow 20"/>
          <p:cNvSpPr/>
          <p:nvPr/>
        </p:nvSpPr>
        <p:spPr>
          <a:xfrm>
            <a:off x="381000" y="5257800"/>
            <a:ext cx="8382000" cy="685800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SURFMEPP CONTINUOUSLY DOCUMENTING DEFERRALS</a:t>
            </a:r>
            <a:endParaRPr lang="en-US" sz="2400" b="1" i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ircular Arrow 22"/>
          <p:cNvSpPr/>
          <p:nvPr/>
        </p:nvSpPr>
        <p:spPr>
          <a:xfrm rot="2262263">
            <a:off x="6633492" y="1903295"/>
            <a:ext cx="2478362" cy="3625771"/>
          </a:xfrm>
          <a:prstGeom prst="circularArrow">
            <a:avLst>
              <a:gd name="adj1" fmla="val 6575"/>
              <a:gd name="adj2" fmla="val 1142319"/>
              <a:gd name="adj3" fmla="val 20261521"/>
              <a:gd name="adj4" fmla="val 16690709"/>
              <a:gd name="adj5" fmla="val 1250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" y="2847201"/>
            <a:ext cx="76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latin typeface="Calibri" pitchFamily="34" charset="0"/>
                <a:cs typeface="Calibri" pitchFamily="34" charset="0"/>
              </a:rPr>
              <a:t>CANCELLATION, DEFERRAL, NOTIFICATION SYSTEM (CDNS) – CONTINUOUS DEFERRAL REVIEW FROM E2E</a:t>
            </a:r>
            <a:endParaRPr lang="en-US" sz="1200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Horizontal Scroll 26"/>
          <p:cNvSpPr/>
          <p:nvPr/>
        </p:nvSpPr>
        <p:spPr bwMode="auto">
          <a:xfrm>
            <a:off x="4114800" y="4449567"/>
            <a:ext cx="838200" cy="732033"/>
          </a:xfrm>
          <a:prstGeom prst="horizontalScroll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91000" y="4513302"/>
            <a:ext cx="76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A-155 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NMD REVIEW</a:t>
            </a:r>
            <a:endParaRPr lang="en-US" sz="11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1210" y="3276600"/>
            <a:ext cx="2133600" cy="73866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050" b="1" u="sng" dirty="0" smtClean="0">
                <a:latin typeface="Calibri" pitchFamily="34" charset="0"/>
                <a:cs typeface="Calibri" pitchFamily="34" charset="0"/>
              </a:rPr>
              <a:t>SEA 05 TECHNICAL ENDORSEMENT</a:t>
            </a:r>
          </a:p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Directed assessments</a:t>
            </a:r>
          </a:p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Directed maintenance</a:t>
            </a:r>
          </a:p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Underpinned by CMP tasks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91200" y="3276600"/>
            <a:ext cx="2209800" cy="73866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050" b="1" u="sng" dirty="0" smtClean="0">
                <a:latin typeface="Calibri" pitchFamily="34" charset="0"/>
                <a:cs typeface="Calibri" pitchFamily="34" charset="0"/>
              </a:rPr>
              <a:t>OPNAV N43 FISCAL ACCEPTANCE</a:t>
            </a:r>
          </a:p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OPNAV 4700 Note changed</a:t>
            </a:r>
          </a:p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Increases start in POM13</a:t>
            </a:r>
          </a:p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CNO Avails not </a:t>
            </a:r>
            <a:r>
              <a:rPr lang="en-US" sz="1050" b="1" dirty="0" err="1" smtClean="0">
                <a:latin typeface="Calibri" pitchFamily="34" charset="0"/>
                <a:cs typeface="Calibri" pitchFamily="34" charset="0"/>
              </a:rPr>
              <a:t>flatlined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>
          <a:xfrm>
            <a:off x="1596370" y="43866"/>
            <a:ext cx="7395246" cy="861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SURFMEPP </a:t>
            </a:r>
            <a:r>
              <a:rPr lang="en-US" sz="2800" b="1" dirty="0" smtClean="0">
                <a:solidFill>
                  <a:schemeClr val="bg1"/>
                </a:solidFill>
              </a:rPr>
              <a:t>developed maintenance </a:t>
            </a:r>
            <a:r>
              <a:rPr lang="en-US" sz="2800" b="1" dirty="0">
                <a:solidFill>
                  <a:schemeClr val="bg1"/>
                </a:solidFill>
              </a:rPr>
              <a:t>requirements based on disciplined engineering processes </a:t>
            </a: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30196" y="5992355"/>
            <a:ext cx="8433460" cy="541798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400" b="1" i="1" kern="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Focus now is on process compliance</a:t>
            </a:r>
            <a:endParaRPr lang="en-US" sz="2400" b="1" i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46" y="1154641"/>
            <a:ext cx="3980190" cy="246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61" y="1154641"/>
            <a:ext cx="3885401" cy="246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46" y="3750734"/>
            <a:ext cx="3980190" cy="244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7400" y="2099733"/>
            <a:ext cx="144142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CG 47 class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53235" y="2252133"/>
            <a:ext cx="15440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DDG 51class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9667" y="4790049"/>
            <a:ext cx="142859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FFG 7 class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0161" y="3890372"/>
            <a:ext cx="4275667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600" dirty="0" smtClean="0"/>
              <a:t>The administrative, logistical, and physical time to repair a failure (MDT), continues to decrease.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600" dirty="0" smtClean="0"/>
              <a:t>There is an overall positive trend in equipment being free of mission limiting maintenance.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600" dirty="0" smtClean="0"/>
              <a:t>Analysis underway to determine specific factors that have contributed to increased readiness.</a:t>
            </a:r>
            <a:endParaRPr lang="en-US" sz="1600" dirty="0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1596370" y="43866"/>
            <a:ext cx="7395246" cy="861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bg1"/>
                </a:solidFill>
              </a:rPr>
              <a:t>A disciplined </a:t>
            </a:r>
            <a:r>
              <a:rPr lang="en-US" sz="2800" b="1" dirty="0">
                <a:solidFill>
                  <a:schemeClr val="bg1"/>
                </a:solidFill>
              </a:rPr>
              <a:t>engineering </a:t>
            </a:r>
            <a:r>
              <a:rPr lang="en-US" sz="2800" b="1" dirty="0" smtClean="0">
                <a:solidFill>
                  <a:schemeClr val="bg1"/>
                </a:solidFill>
              </a:rPr>
              <a:t>process leads to improved readiness and more service life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825" y="6265371"/>
            <a:ext cx="4806124" cy="2616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Reference: NSWC Corona Division MRDB data rolled up as of 9/30/12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3"/>
          <p:cNvSpPr>
            <a:spLocks noChangeArrowheads="1"/>
          </p:cNvSpPr>
          <p:nvPr/>
        </p:nvSpPr>
        <p:spPr bwMode="auto">
          <a:xfrm>
            <a:off x="1104887" y="1065213"/>
            <a:ext cx="7009667" cy="45720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1981882" y="1787526"/>
            <a:ext cx="5225816" cy="38164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b="1" dirty="0">
              <a:solidFill>
                <a:schemeClr val="bg1"/>
              </a:solidFill>
            </a:endParaRPr>
          </a:p>
          <a:p>
            <a:pPr algn="ctr" eaLnBrk="1" hangingPunct="1"/>
            <a:endParaRPr lang="en-US" sz="44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800" b="1" dirty="0" smtClean="0">
                <a:solidFill>
                  <a:schemeClr val="bg1"/>
                </a:solidFill>
              </a:rPr>
              <a:t>Mission </a:t>
            </a:r>
            <a:r>
              <a:rPr lang="en-US" sz="1800" b="1" dirty="0">
                <a:solidFill>
                  <a:schemeClr val="bg1"/>
                </a:solidFill>
              </a:rPr>
              <a:t>Effectiveness</a:t>
            </a:r>
          </a:p>
          <a:p>
            <a:pPr algn="ctr" eaLnBrk="1" hangingPunct="1"/>
            <a:endParaRPr lang="en-US" sz="18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800" b="1" dirty="0">
                <a:solidFill>
                  <a:schemeClr val="bg1"/>
                </a:solidFill>
              </a:rPr>
              <a:t>Systems Effectiveness</a:t>
            </a:r>
          </a:p>
          <a:p>
            <a:pPr algn="ctr" eaLnBrk="1" hangingPunct="1"/>
            <a:endParaRPr lang="en-US" sz="18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6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800" b="1" dirty="0">
                <a:solidFill>
                  <a:schemeClr val="bg1"/>
                </a:solidFill>
              </a:rPr>
              <a:t>System/Subsystem/Component Performance</a:t>
            </a: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598808" y="3551838"/>
            <a:ext cx="7924381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724543" y="4557713"/>
            <a:ext cx="7924381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>
            <a:off x="3189455" y="4557713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Line 13"/>
          <p:cNvSpPr>
            <a:spLocks noChangeShapeType="1"/>
          </p:cNvSpPr>
          <p:nvPr/>
        </p:nvSpPr>
        <p:spPr bwMode="auto">
          <a:xfrm rot="10800000" flipV="1">
            <a:off x="5353205" y="3537403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14"/>
          <p:cNvSpPr>
            <a:spLocks noChangeShapeType="1"/>
          </p:cNvSpPr>
          <p:nvPr/>
        </p:nvSpPr>
        <p:spPr bwMode="auto">
          <a:xfrm flipV="1">
            <a:off x="5865042" y="4557713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Text Box 15"/>
          <p:cNvSpPr txBox="1">
            <a:spLocks noChangeArrowheads="1"/>
          </p:cNvSpPr>
          <p:nvPr/>
        </p:nvSpPr>
        <p:spPr bwMode="auto">
          <a:xfrm>
            <a:off x="2737808" y="3625500"/>
            <a:ext cx="6623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Repair</a:t>
            </a:r>
            <a:endParaRPr lang="en-US" sz="1200" b="1" dirty="0"/>
          </a:p>
        </p:txBody>
      </p:sp>
      <p:sp>
        <p:nvSpPr>
          <p:cNvPr id="5136" name="Text Box 17"/>
          <p:cNvSpPr txBox="1">
            <a:spLocks noChangeArrowheads="1"/>
          </p:cNvSpPr>
          <p:nvPr/>
        </p:nvSpPr>
        <p:spPr bwMode="auto">
          <a:xfrm>
            <a:off x="5972762" y="4649789"/>
            <a:ext cx="13988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System Analysis</a:t>
            </a:r>
            <a:endParaRPr lang="en-US" sz="1200" b="1" dirty="0"/>
          </a:p>
        </p:txBody>
      </p:sp>
      <p:sp>
        <p:nvSpPr>
          <p:cNvPr id="5137" name="Text Box 18"/>
          <p:cNvSpPr txBox="1">
            <a:spLocks noChangeArrowheads="1"/>
          </p:cNvSpPr>
          <p:nvPr/>
        </p:nvSpPr>
        <p:spPr bwMode="auto">
          <a:xfrm>
            <a:off x="1832463" y="4666414"/>
            <a:ext cx="12939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Cost Estimates</a:t>
            </a:r>
            <a:endParaRPr lang="en-US" sz="1200" b="1" dirty="0"/>
          </a:p>
        </p:txBody>
      </p:sp>
      <p:sp>
        <p:nvSpPr>
          <p:cNvPr id="5140" name="Text Box 21"/>
          <p:cNvSpPr txBox="1">
            <a:spLocks noChangeArrowheads="1"/>
          </p:cNvSpPr>
          <p:nvPr/>
        </p:nvSpPr>
        <p:spPr bwMode="auto">
          <a:xfrm>
            <a:off x="3766028" y="4648200"/>
            <a:ext cx="16873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Availability Planning</a:t>
            </a:r>
            <a:endParaRPr lang="en-US" sz="1200" b="1" dirty="0"/>
          </a:p>
        </p:txBody>
      </p:sp>
      <p:sp>
        <p:nvSpPr>
          <p:cNvPr id="5141" name="Text Box 22"/>
          <p:cNvSpPr txBox="1">
            <a:spLocks noChangeArrowheads="1"/>
          </p:cNvSpPr>
          <p:nvPr/>
        </p:nvSpPr>
        <p:spPr bwMode="auto">
          <a:xfrm>
            <a:off x="3973168" y="3625500"/>
            <a:ext cx="12731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Modernization </a:t>
            </a:r>
            <a:endParaRPr lang="en-US" sz="1200" b="1" dirty="0"/>
          </a:p>
        </p:txBody>
      </p:sp>
      <p:sp>
        <p:nvSpPr>
          <p:cNvPr id="5142" name="Text Box 23"/>
          <p:cNvSpPr txBox="1">
            <a:spLocks noChangeArrowheads="1"/>
          </p:cNvSpPr>
          <p:nvPr/>
        </p:nvSpPr>
        <p:spPr bwMode="auto">
          <a:xfrm>
            <a:off x="5460137" y="3625500"/>
            <a:ext cx="11592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Maintenance </a:t>
            </a:r>
            <a:endParaRPr lang="en-US" sz="1200" b="1" dirty="0"/>
          </a:p>
        </p:txBody>
      </p:sp>
      <p:sp>
        <p:nvSpPr>
          <p:cNvPr id="5145" name="WordArt 26"/>
          <p:cNvSpPr>
            <a:spLocks noChangeArrowheads="1" noChangeShapeType="1" noTextEdit="1"/>
          </p:cNvSpPr>
          <p:nvPr/>
        </p:nvSpPr>
        <p:spPr bwMode="auto">
          <a:xfrm>
            <a:off x="2501304" y="5629137"/>
            <a:ext cx="4216833" cy="502069"/>
          </a:xfrm>
          <a:prstGeom prst="rect">
            <a:avLst/>
          </a:prstGeom>
          <a:ln>
            <a:noFill/>
          </a:ln>
        </p:spPr>
        <p:txBody>
          <a:bodyPr wrap="none" fromWordArt="1"/>
          <a:lstStyle/>
          <a:p>
            <a:pPr algn="ctr"/>
            <a:r>
              <a:rPr lang="en-US" sz="2200" kern="10" dirty="0">
                <a:latin typeface="+mj-lt"/>
              </a:rPr>
              <a:t>Ship/ Port Engineer</a:t>
            </a:r>
          </a:p>
        </p:txBody>
      </p:sp>
      <p:grpSp>
        <p:nvGrpSpPr>
          <p:cNvPr id="5146" name="Group 21"/>
          <p:cNvGrpSpPr>
            <a:grpSpLocks/>
          </p:cNvGrpSpPr>
          <p:nvPr/>
        </p:nvGrpSpPr>
        <p:grpSpPr bwMode="auto">
          <a:xfrm>
            <a:off x="743402" y="6151839"/>
            <a:ext cx="7657196" cy="415926"/>
            <a:chOff x="-851698" y="5821313"/>
            <a:chExt cx="10262918" cy="535302"/>
          </a:xfrm>
        </p:grpSpPr>
        <p:sp>
          <p:nvSpPr>
            <p:cNvPr id="30" name="Rectangle 2"/>
            <p:cNvSpPr txBox="1">
              <a:spLocks noChangeArrowheads="1"/>
            </p:cNvSpPr>
            <p:nvPr/>
          </p:nvSpPr>
          <p:spPr bwMode="auto">
            <a:xfrm>
              <a:off x="655213" y="5821313"/>
              <a:ext cx="7878270" cy="5353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85000"/>
                </a:lnSpc>
                <a:defRPr/>
              </a:pPr>
              <a:endParaRPr lang="en-US" sz="2800" b="1" i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sp>
          <p:nvSpPr>
            <p:cNvPr id="31" name="Rectangle 2"/>
            <p:cNvSpPr txBox="1">
              <a:spLocks noChangeArrowheads="1"/>
            </p:cNvSpPr>
            <p:nvPr/>
          </p:nvSpPr>
          <p:spPr bwMode="auto">
            <a:xfrm>
              <a:off x="-851698" y="5872685"/>
              <a:ext cx="10262918" cy="469923"/>
            </a:xfrm>
            <a:prstGeom prst="rect">
              <a:avLst/>
            </a:prstGeom>
            <a:gradFill flip="none"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85000"/>
                </a:lnSpc>
                <a:defRPr/>
              </a:pPr>
              <a:r>
                <a:rPr lang="en-US" sz="2400" b="1" i="1" kern="0" dirty="0" smtClean="0">
                  <a:solidFill>
                    <a:schemeClr val="tx2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“Collaborate or Perish!” </a:t>
              </a:r>
              <a:r>
                <a:rPr lang="en-US" b="1" kern="0" dirty="0" smtClean="0">
                  <a:solidFill>
                    <a:schemeClr val="tx2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 (Bratton &amp; </a:t>
              </a:r>
              <a:r>
                <a:rPr lang="en-US" b="1" kern="0" dirty="0" err="1" smtClean="0">
                  <a:solidFill>
                    <a:schemeClr val="tx2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Tumin</a:t>
              </a:r>
              <a:r>
                <a:rPr lang="en-US" b="1" kern="0" dirty="0" smtClean="0">
                  <a:solidFill>
                    <a:schemeClr val="tx2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)</a:t>
              </a:r>
              <a:endParaRPr lang="en-US" sz="2400" b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</p:grpSp>
      <p:sp>
        <p:nvSpPr>
          <p:cNvPr id="5147" name="TextBox 31"/>
          <p:cNvSpPr txBox="1">
            <a:spLocks noChangeArrowheads="1"/>
          </p:cNvSpPr>
          <p:nvPr/>
        </p:nvSpPr>
        <p:spPr bwMode="auto">
          <a:xfrm>
            <a:off x="3784748" y="1565275"/>
            <a:ext cx="15997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b="1" dirty="0" smtClean="0">
                <a:solidFill>
                  <a:schemeClr val="bg1"/>
                </a:solidFill>
              </a:rPr>
              <a:t>Total</a:t>
            </a:r>
          </a:p>
          <a:p>
            <a:pPr algn="ctr" eaLnBrk="1" hangingPunct="1"/>
            <a:r>
              <a:rPr lang="en-US" sz="1800" b="1" dirty="0" smtClean="0">
                <a:solidFill>
                  <a:schemeClr val="bg1"/>
                </a:solidFill>
              </a:rPr>
              <a:t>Operational</a:t>
            </a:r>
          </a:p>
          <a:p>
            <a:pPr algn="ctr" eaLnBrk="1" hangingPunct="1"/>
            <a:r>
              <a:rPr lang="en-US" sz="1800" b="1" dirty="0" smtClean="0">
                <a:solidFill>
                  <a:schemeClr val="bg1"/>
                </a:solidFill>
              </a:rPr>
              <a:t>Cost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149" name="Rectangle 31"/>
          <p:cNvSpPr>
            <a:spLocks noChangeArrowheads="1"/>
          </p:cNvSpPr>
          <p:nvPr/>
        </p:nvSpPr>
        <p:spPr bwMode="auto">
          <a:xfrm>
            <a:off x="3418392" y="3294064"/>
            <a:ext cx="553229" cy="204787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5151" name="Line 13"/>
          <p:cNvSpPr>
            <a:spLocks noChangeShapeType="1"/>
          </p:cNvSpPr>
          <p:nvPr/>
        </p:nvSpPr>
        <p:spPr bwMode="auto">
          <a:xfrm rot="10800000" flipV="1">
            <a:off x="3686669" y="355293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 bwMode="auto">
          <a:xfrm>
            <a:off x="672888" y="134938"/>
            <a:ext cx="7829550" cy="771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Governance is key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647530" y="2454275"/>
            <a:ext cx="792438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876995" y="2410733"/>
            <a:ext cx="7924381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>
            <a:off x="4178521" y="2407558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 rot="10800000" flipV="1">
            <a:off x="4991637" y="2407558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4212087" y="2464253"/>
            <a:ext cx="79526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Mission </a:t>
            </a:r>
            <a:endParaRPr lang="en-US" sz="1200" b="1" dirty="0"/>
          </a:p>
        </p:txBody>
      </p:sp>
      <p:sp>
        <p:nvSpPr>
          <p:cNvPr id="38" name="Text Box 19"/>
          <p:cNvSpPr txBox="1">
            <a:spLocks noChangeArrowheads="1"/>
          </p:cNvSpPr>
          <p:nvPr/>
        </p:nvSpPr>
        <p:spPr bwMode="auto">
          <a:xfrm>
            <a:off x="4979064" y="2464253"/>
            <a:ext cx="787409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/>
              <a:t>Training</a:t>
            </a:r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3370312" y="2464253"/>
            <a:ext cx="854991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200" b="1" dirty="0" smtClean="0"/>
              <a:t>Manning </a:t>
            </a:r>
            <a:endParaRPr lang="en-US" sz="1200" b="1" dirty="0"/>
          </a:p>
        </p:txBody>
      </p:sp>
      <p:sp>
        <p:nvSpPr>
          <p:cNvPr id="5143" name="WordArt 24"/>
          <p:cNvSpPr>
            <a:spLocks noChangeArrowheads="1" noChangeShapeType="1" noTextEdit="1"/>
          </p:cNvSpPr>
          <p:nvPr/>
        </p:nvSpPr>
        <p:spPr bwMode="auto">
          <a:xfrm rot="18424772">
            <a:off x="235008" y="2924591"/>
            <a:ext cx="5454809" cy="1285875"/>
          </a:xfrm>
          <a:prstGeom prst="rect">
            <a:avLst/>
          </a:prstGeom>
          <a:ln>
            <a:noFill/>
          </a:ln>
        </p:spPr>
        <p:txBody>
          <a:bodyPr wrap="none" fromWordArt="1"/>
          <a:lstStyle/>
          <a:p>
            <a:pPr algn="ctr"/>
            <a:r>
              <a:rPr lang="en-US" sz="2200" kern="10" dirty="0" smtClean="0">
                <a:latin typeface="+mj-lt"/>
              </a:rPr>
              <a:t>SPM(Ship Platform </a:t>
            </a:r>
            <a:r>
              <a:rPr lang="en-US" sz="2200" kern="10" dirty="0" err="1" smtClean="0">
                <a:latin typeface="+mj-lt"/>
              </a:rPr>
              <a:t>Mgr</a:t>
            </a:r>
            <a:r>
              <a:rPr lang="en-US" sz="2200" kern="10" dirty="0">
                <a:latin typeface="+mj-lt"/>
              </a:rPr>
              <a:t> </a:t>
            </a:r>
            <a:r>
              <a:rPr lang="en-US" sz="2200" kern="10" dirty="0" smtClean="0">
                <a:latin typeface="+mj-lt"/>
              </a:rPr>
              <a:t>/ TYCOM </a:t>
            </a:r>
            <a:r>
              <a:rPr lang="en-US" sz="2200" kern="10" dirty="0" err="1" smtClean="0">
                <a:latin typeface="+mj-lt"/>
              </a:rPr>
              <a:t>Maint</a:t>
            </a:r>
            <a:r>
              <a:rPr lang="en-US" sz="2200" kern="10" dirty="0" smtClean="0">
                <a:latin typeface="+mj-lt"/>
              </a:rPr>
              <a:t> Officer</a:t>
            </a:r>
            <a:endParaRPr lang="en-US" sz="2200" kern="10" dirty="0">
              <a:latin typeface="+mj-lt"/>
            </a:endParaRPr>
          </a:p>
        </p:txBody>
      </p:sp>
      <p:sp>
        <p:nvSpPr>
          <p:cNvPr id="5144" name="WordArt 25"/>
          <p:cNvSpPr>
            <a:spLocks noChangeArrowheads="1" noChangeShapeType="1" noTextEdit="1"/>
          </p:cNvSpPr>
          <p:nvPr/>
        </p:nvSpPr>
        <p:spPr bwMode="auto">
          <a:xfrm rot="3174778">
            <a:off x="3645101" y="2912008"/>
            <a:ext cx="5160008" cy="1285629"/>
          </a:xfrm>
          <a:prstGeom prst="rect">
            <a:avLst/>
          </a:prstGeom>
          <a:ln>
            <a:noFill/>
          </a:ln>
        </p:spPr>
        <p:txBody>
          <a:bodyPr wrap="none" fromWordArt="1"/>
          <a:lstStyle/>
          <a:p>
            <a:pPr algn="ctr"/>
            <a:r>
              <a:rPr lang="en-US" sz="2200" kern="10" dirty="0">
                <a:latin typeface="+mj-lt"/>
              </a:rPr>
              <a:t>Regional </a:t>
            </a:r>
            <a:r>
              <a:rPr lang="en-US" sz="2200" kern="10" dirty="0" err="1">
                <a:latin typeface="+mj-lt"/>
              </a:rPr>
              <a:t>Maint</a:t>
            </a:r>
            <a:r>
              <a:rPr lang="en-US" sz="2200" kern="10" dirty="0">
                <a:latin typeface="+mj-lt"/>
              </a:rPr>
              <a:t> Commander / Private Yard</a:t>
            </a:r>
          </a:p>
        </p:txBody>
      </p:sp>
    </p:spTree>
    <p:extLst>
      <p:ext uri="{BB962C8B-B14F-4D97-AF65-F5344CB8AC3E}">
        <p14:creationId xmlns:p14="http://schemas.microsoft.com/office/powerpoint/2010/main" val="412823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556" y="2688939"/>
            <a:ext cx="4572000" cy="2081784"/>
          </a:xfrm>
        </p:spPr>
      </p:pic>
    </p:spTree>
    <p:extLst>
      <p:ext uri="{BB962C8B-B14F-4D97-AF65-F5344CB8AC3E}">
        <p14:creationId xmlns:p14="http://schemas.microsoft.com/office/powerpoint/2010/main" val="384913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800" dirty="0" smtClean="0"/>
          </a:p>
          <a:p>
            <a:pPr marL="0" indent="0" algn="ctr">
              <a:buNone/>
            </a:pPr>
            <a:endParaRPr lang="en-US" sz="4800"/>
          </a:p>
          <a:p>
            <a:pPr marL="0" indent="0" algn="ctr">
              <a:buNone/>
            </a:pPr>
            <a:r>
              <a:rPr lang="en-US" sz="4800" smtClean="0"/>
              <a:t>BACKUP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8718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92025" y="6357611"/>
          <a:ext cx="87599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990"/>
                <a:gridCol w="1751990"/>
                <a:gridCol w="1751990"/>
                <a:gridCol w="1751990"/>
                <a:gridCol w="1751990"/>
              </a:tblGrid>
              <a:tr h="316145"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C5I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BAWP / AWP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MODERNIZATION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CORROSION CONTROL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ASSESSMENTS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053" y="272954"/>
            <a:ext cx="7559752" cy="808038"/>
          </a:xfrm>
        </p:spPr>
        <p:txBody>
          <a:bodyPr/>
          <a:lstStyle/>
          <a:p>
            <a:r>
              <a:rPr lang="en-US" b="1" dirty="0" smtClean="0"/>
              <a:t>Surface Team One (ST1) 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1066" y="2934583"/>
            <a:ext cx="1304477" cy="20390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" name="Group 45"/>
          <p:cNvGrpSpPr/>
          <p:nvPr/>
        </p:nvGrpSpPr>
        <p:grpSpPr>
          <a:xfrm>
            <a:off x="1032296" y="2752345"/>
            <a:ext cx="1480870" cy="2140792"/>
            <a:chOff x="957530" y="2655321"/>
            <a:chExt cx="1557070" cy="200007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57530" y="2750392"/>
              <a:ext cx="1371600" cy="190500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0982" y="2700070"/>
              <a:ext cx="1371600" cy="190500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3000" y="2655321"/>
              <a:ext cx="1371600" cy="190500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0" name="TextBox 9"/>
          <p:cNvSpPr txBox="1"/>
          <p:nvPr/>
        </p:nvSpPr>
        <p:spPr>
          <a:xfrm>
            <a:off x="-339304" y="4979954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prstClr val="black"/>
                </a:solidFill>
                <a:latin typeface="Calibri"/>
              </a:rPr>
              <a:t>Charter signed, Feb, 2012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prstClr val="black"/>
                </a:solidFill>
                <a:latin typeface="Calibri"/>
              </a:rPr>
              <a:t>VADM Hunt &amp; RADM Thomas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91050" y="1888232"/>
            <a:ext cx="1295400" cy="338328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99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rgbClr val="000000"/>
                </a:solidFill>
                <a:latin typeface="Arial"/>
              </a:rPr>
              <a:t>CNSL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48375" y="1888232"/>
            <a:ext cx="1524000" cy="338328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99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rgbClr val="000000"/>
                </a:solidFill>
                <a:latin typeface="Arial"/>
              </a:rPr>
              <a:t>CNSP</a:t>
            </a:r>
          </a:p>
        </p:txBody>
      </p:sp>
      <p:sp>
        <p:nvSpPr>
          <p:cNvPr id="13" name="TextBox 49"/>
          <p:cNvSpPr txBox="1">
            <a:spLocks noChangeArrowheads="1"/>
          </p:cNvSpPr>
          <p:nvPr/>
        </p:nvSpPr>
        <p:spPr bwMode="auto">
          <a:xfrm>
            <a:off x="3844868" y="1529054"/>
            <a:ext cx="4846320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kern="0" dirty="0" smtClean="0">
                <a:solidFill>
                  <a:prstClr val="black"/>
                </a:solidFill>
              </a:rPr>
              <a:t>Governance </a:t>
            </a:r>
            <a:r>
              <a:rPr lang="en-US" sz="1400" i="0" kern="0" dirty="0">
                <a:solidFill>
                  <a:prstClr val="black"/>
                </a:solidFill>
              </a:rPr>
              <a:t>Council</a:t>
            </a:r>
          </a:p>
        </p:txBody>
      </p:sp>
      <p:sp>
        <p:nvSpPr>
          <p:cNvPr id="14" name="5-Point Star 88"/>
          <p:cNvSpPr>
            <a:spLocks/>
          </p:cNvSpPr>
          <p:nvPr/>
        </p:nvSpPr>
        <p:spPr bwMode="auto">
          <a:xfrm>
            <a:off x="5276850" y="1922114"/>
            <a:ext cx="228600" cy="210184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5-Point Star 88"/>
          <p:cNvSpPr>
            <a:spLocks/>
          </p:cNvSpPr>
          <p:nvPr/>
        </p:nvSpPr>
        <p:spPr bwMode="auto">
          <a:xfrm>
            <a:off x="5581650" y="1920183"/>
            <a:ext cx="228600" cy="210184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5-Point Star 88"/>
          <p:cNvSpPr>
            <a:spLocks/>
          </p:cNvSpPr>
          <p:nvPr/>
        </p:nvSpPr>
        <p:spPr bwMode="auto">
          <a:xfrm>
            <a:off x="6724650" y="1919111"/>
            <a:ext cx="228600" cy="210184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7" name="5-Point Star 88"/>
          <p:cNvSpPr>
            <a:spLocks/>
          </p:cNvSpPr>
          <p:nvPr/>
        </p:nvSpPr>
        <p:spPr bwMode="auto">
          <a:xfrm>
            <a:off x="7029450" y="1919468"/>
            <a:ext cx="228600" cy="210184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5-Point Star 88"/>
          <p:cNvSpPr>
            <a:spLocks/>
          </p:cNvSpPr>
          <p:nvPr/>
        </p:nvSpPr>
        <p:spPr bwMode="auto">
          <a:xfrm>
            <a:off x="7334250" y="1919825"/>
            <a:ext cx="228600" cy="210184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829050" y="2218196"/>
            <a:ext cx="4876800" cy="457200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</a:rPr>
              <a:t>Executive Steering Committee (ESC)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rgbClr val="1F497D"/>
                </a:solidFill>
                <a:latin typeface="Arial"/>
              </a:rPr>
              <a:t>Co-Chairs: NAVSEA21 / CNRMC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829050" y="2689052"/>
          <a:ext cx="4876800" cy="622656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219200"/>
                <a:gridCol w="1219200"/>
                <a:gridCol w="1219200"/>
                <a:gridCol w="1219200"/>
              </a:tblGrid>
              <a:tr h="320223">
                <a:tc gridSpan="4"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Fleet and TYCOM Members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4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/>
                        <a:t>CPF</a:t>
                      </a:r>
                      <a:r>
                        <a:rPr lang="en-US" sz="1100" baseline="0" dirty="0" smtClean="0"/>
                        <a:t> N43B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/>
                        <a:t>CNSP N43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CNSL N43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/>
                        <a:t>FFC N43B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52400" y="1667758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prstClr val="black"/>
                </a:solidFill>
                <a:latin typeface="Calibri"/>
              </a:rPr>
              <a:t>The unifying mechanism for achieving a coherent, comprehensive and whole Surface Navy Maintenance, Modernization &amp; Sustainment Program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829050" y="3383878"/>
          <a:ext cx="4876800" cy="1947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29429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OPNAV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SYSCOM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Members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</a:tr>
              <a:tr h="285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OPNAV N431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PEO C4I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1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SEA21A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PEO IWS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1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SEA05D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PMS400F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1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SEA04RM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PMS470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1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OPNAV</a:t>
                      </a:r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 N95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OPNAV N96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124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SURFMEPP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3829050" y="1516040"/>
            <a:ext cx="4876800" cy="3840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5772935"/>
            <a:ext cx="899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002060"/>
                </a:solidFill>
                <a:latin typeface="Calibri"/>
              </a:rPr>
              <a:t>Cross-functional collaboration to globally address the needs of both Fleets &amp; TYCOMs</a:t>
            </a:r>
            <a:endParaRPr lang="en-US" sz="1600" dirty="0">
              <a:solidFill>
                <a:srgbClr val="00206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002060"/>
              </a:solidFill>
              <a:latin typeface="Calibri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90500" y="6057196"/>
          <a:ext cx="8763000" cy="308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</a:tblGrid>
              <a:tr h="3083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LESSONS LEARNED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Engineering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METRICS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QUALITY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PLANNING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53374" y="1027421"/>
            <a:ext cx="7637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</a:rPr>
              <a:t>C2 Based on Carrier </a:t>
            </a:r>
            <a:r>
              <a:rPr lang="en-US" sz="2400" b="1" dirty="0">
                <a:solidFill>
                  <a:srgbClr val="002060"/>
                </a:solidFill>
                <a:latin typeface="Calibri"/>
              </a:rPr>
              <a:t>Team One and Submarine Team One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48050" y="1877206"/>
            <a:ext cx="966588" cy="33832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000099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rgbClr val="000000"/>
                </a:solidFill>
                <a:latin typeface="Arial"/>
              </a:rPr>
              <a:t>FFC N43</a:t>
            </a:r>
          </a:p>
        </p:txBody>
      </p:sp>
      <p:sp>
        <p:nvSpPr>
          <p:cNvPr id="30" name="5-Point Star 88"/>
          <p:cNvSpPr>
            <a:spLocks/>
          </p:cNvSpPr>
          <p:nvPr/>
        </p:nvSpPr>
        <p:spPr bwMode="auto">
          <a:xfrm>
            <a:off x="4133850" y="1921758"/>
            <a:ext cx="228600" cy="210183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720013" y="1888232"/>
            <a:ext cx="1295400" cy="33832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000099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rgbClr val="000000"/>
                </a:solidFill>
                <a:latin typeface="Arial"/>
              </a:rPr>
              <a:t>CPF N43</a:t>
            </a:r>
          </a:p>
        </p:txBody>
      </p:sp>
      <p:sp>
        <p:nvSpPr>
          <p:cNvPr id="32" name="5-Point Star 88"/>
          <p:cNvSpPr>
            <a:spLocks/>
          </p:cNvSpPr>
          <p:nvPr/>
        </p:nvSpPr>
        <p:spPr bwMode="auto">
          <a:xfrm>
            <a:off x="8629650" y="1920183"/>
            <a:ext cx="228600" cy="210184"/>
          </a:xfrm>
          <a:custGeom>
            <a:avLst/>
            <a:gdLst>
              <a:gd name="T0" fmla="*/ 0 w 304800"/>
              <a:gd name="T1" fmla="*/ 90349 h 237067"/>
              <a:gd name="T2" fmla="*/ 116424 w 304800"/>
              <a:gd name="T3" fmla="*/ 90350 h 237067"/>
              <a:gd name="T4" fmla="*/ 152400 w 304800"/>
              <a:gd name="T5" fmla="*/ 0 h 237067"/>
              <a:gd name="T6" fmla="*/ 188376 w 304800"/>
              <a:gd name="T7" fmla="*/ 90350 h 237067"/>
              <a:gd name="T8" fmla="*/ 304800 w 304800"/>
              <a:gd name="T9" fmla="*/ 90349 h 237067"/>
              <a:gd name="T10" fmla="*/ 210611 w 304800"/>
              <a:gd name="T11" fmla="*/ 146188 h 237067"/>
              <a:gd name="T12" fmla="*/ 246588 w 304800"/>
              <a:gd name="T13" fmla="*/ 236537 h 237067"/>
              <a:gd name="T14" fmla="*/ 152400 w 304800"/>
              <a:gd name="T15" fmla="*/ 180698 h 237067"/>
              <a:gd name="T16" fmla="*/ 58212 w 304800"/>
              <a:gd name="T17" fmla="*/ 236537 h 237067"/>
              <a:gd name="T18" fmla="*/ 94189 w 304800"/>
              <a:gd name="T19" fmla="*/ 146188 h 237067"/>
              <a:gd name="T20" fmla="*/ 0 w 304800"/>
              <a:gd name="T21" fmla="*/ 90349 h 2370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800"/>
              <a:gd name="T34" fmla="*/ 0 h 237067"/>
              <a:gd name="T35" fmla="*/ 304800 w 304800"/>
              <a:gd name="T36" fmla="*/ 237067 h 2370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800" h="237067">
                <a:moveTo>
                  <a:pt x="0" y="90551"/>
                </a:moveTo>
                <a:lnTo>
                  <a:pt x="116424" y="90552"/>
                </a:lnTo>
                <a:lnTo>
                  <a:pt x="152400" y="0"/>
                </a:lnTo>
                <a:lnTo>
                  <a:pt x="188376" y="90552"/>
                </a:lnTo>
                <a:lnTo>
                  <a:pt x="304800" y="90551"/>
                </a:lnTo>
                <a:lnTo>
                  <a:pt x="210611" y="146515"/>
                </a:lnTo>
                <a:lnTo>
                  <a:pt x="246588" y="237066"/>
                </a:lnTo>
                <a:lnTo>
                  <a:pt x="152400" y="181102"/>
                </a:lnTo>
                <a:lnTo>
                  <a:pt x="58212" y="237066"/>
                </a:lnTo>
                <a:lnTo>
                  <a:pt x="94189" y="146515"/>
                </a:lnTo>
                <a:lnTo>
                  <a:pt x="0" y="90551"/>
                </a:ln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2400" y="5533514"/>
            <a:ext cx="899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2060"/>
                </a:solidFill>
                <a:latin typeface="Calibri"/>
              </a:rPr>
              <a:t>Knowledge Sharing Networks (KSNs)</a:t>
            </a:r>
            <a:endParaRPr lang="en-US" sz="1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8643584" y="6477000"/>
            <a:ext cx="5270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fld id="{72308497-64FB-456C-9528-10F7D478E54D}" type="slidenum">
              <a:rPr lang="en-US" sz="800" b="1">
                <a:solidFill>
                  <a:srgbClr val="000066"/>
                </a:solidFill>
                <a:latin typeface="Arial Narrow" pitchFamily="34" charset="0"/>
                <a:cs typeface="Arial" pitchFamily="34" charset="0"/>
              </a:rPr>
              <a:pPr algn="r" eaLnBrk="0" hangingPunct="0">
                <a:spcBef>
                  <a:spcPct val="50000"/>
                </a:spcBef>
                <a:defRPr/>
              </a:pPr>
              <a:t>13</a:t>
            </a:fld>
            <a:endParaRPr lang="en-US" sz="800" b="1" dirty="0">
              <a:solidFill>
                <a:srgbClr val="000066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0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91069" y="6365836"/>
            <a:ext cx="19106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719618" y="2614680"/>
            <a:ext cx="1799230" cy="2286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99" y="909704"/>
            <a:ext cx="3082119" cy="566737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12713" indent="-11271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prstClr val="black"/>
                </a:solidFill>
              </a:rPr>
              <a:t>Complete CNO Availabilities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prstClr val="black"/>
                </a:solidFill>
              </a:rPr>
              <a:t>  on-time, at cost, to quality 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r>
              <a:rPr lang="en-US" sz="1400" dirty="0">
                <a:solidFill>
                  <a:prstClr val="black"/>
                </a:solidFill>
              </a:rPr>
              <a:t>Focused Execution of Advanced Planning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endParaRPr lang="en-US" sz="600" dirty="0">
              <a:solidFill>
                <a:prstClr val="black"/>
              </a:solidFill>
            </a:endParaRP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r>
              <a:rPr lang="en-US" sz="1400" dirty="0">
                <a:solidFill>
                  <a:prstClr val="black"/>
                </a:solidFill>
              </a:rPr>
              <a:t>Ensure Flag-Level Involvement at key decision points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endParaRPr lang="en-US" sz="600" dirty="0">
              <a:solidFill>
                <a:prstClr val="black"/>
              </a:solidFill>
            </a:endParaRP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r>
              <a:rPr lang="en-US" sz="1400" dirty="0">
                <a:solidFill>
                  <a:prstClr val="black"/>
                </a:solidFill>
              </a:rPr>
              <a:t>Better Control of Growth and New Work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endParaRPr lang="en-US" sz="600" dirty="0">
              <a:solidFill>
                <a:prstClr val="black"/>
              </a:solidFill>
            </a:endParaRP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r>
              <a:rPr lang="en-US" sz="1400" dirty="0">
                <a:solidFill>
                  <a:prstClr val="black"/>
                </a:solidFill>
              </a:rPr>
              <a:t>Manage within Budget / Schedule Controls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endParaRPr lang="en-US" sz="600" dirty="0">
              <a:solidFill>
                <a:prstClr val="black"/>
              </a:solidFill>
            </a:endParaRP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r>
              <a:rPr lang="en-US" sz="1400" dirty="0">
                <a:solidFill>
                  <a:prstClr val="black"/>
                </a:solidFill>
              </a:rPr>
              <a:t>Strategic Modernization &amp; Maintenance integration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endParaRPr lang="en-US" sz="600" dirty="0">
              <a:solidFill>
                <a:prstClr val="black"/>
              </a:solidFill>
            </a:endParaRP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r>
              <a:rPr lang="en-US" sz="1400" dirty="0">
                <a:solidFill>
                  <a:prstClr val="black"/>
                </a:solidFill>
              </a:rPr>
              <a:t>Establish Effective C2 and Define Positional Authority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600" b="1" dirty="0">
              <a:solidFill>
                <a:prstClr val="black"/>
              </a:solidFill>
            </a:endParaRP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prstClr val="black"/>
                </a:solidFill>
              </a:rPr>
              <a:t>Decrease CASREP(s) / FTA(s</a:t>
            </a:r>
            <a:r>
              <a:rPr lang="en-US" sz="1400" b="1" dirty="0" smtClean="0">
                <a:solidFill>
                  <a:prstClr val="black"/>
                </a:solidFill>
              </a:rPr>
              <a:t>)</a:t>
            </a:r>
          </a:p>
          <a:p>
            <a:pPr lvl="1" indent="-223838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‒"/>
              <a:defRPr/>
            </a:pPr>
            <a:endParaRPr lang="en-US" sz="600" b="1" dirty="0">
              <a:solidFill>
                <a:prstClr val="black"/>
              </a:solidFill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8610600" y="6534150"/>
            <a:ext cx="457200" cy="47625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8D77C7-D567-4387-B435-CB892C28E1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399" y="5625736"/>
            <a:ext cx="3559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indent="-11271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prstClr val="black"/>
                </a:solidFill>
                <a:latin typeface="+mn-lt"/>
              </a:rPr>
              <a:t>Increase Shipboard Technical </a:t>
            </a:r>
            <a:r>
              <a:rPr lang="en-US" sz="1400" b="1" dirty="0" smtClean="0">
                <a:solidFill>
                  <a:prstClr val="black"/>
                </a:solidFill>
                <a:latin typeface="+mn-lt"/>
              </a:rPr>
              <a:t>Expertise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prstClr val="black"/>
                </a:solidFill>
                <a:latin typeface="+mn-lt"/>
              </a:rPr>
              <a:t>Assure Quality Oversight</a:t>
            </a:r>
            <a:endParaRPr lang="en-US" sz="1400" b="1" dirty="0">
              <a:solidFill>
                <a:prstClr val="black"/>
              </a:solidFill>
              <a:latin typeface="+mn-lt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563490"/>
              </p:ext>
            </p:extLst>
          </p:nvPr>
        </p:nvGraphicFramePr>
        <p:xfrm>
          <a:off x="3581400" y="965021"/>
          <a:ext cx="5410200" cy="585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1"/>
                <a:gridCol w="2743199"/>
              </a:tblGrid>
              <a:tr h="34997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TACTICAL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42416">
                <a:tc>
                  <a:txBody>
                    <a:bodyPr/>
                    <a:lstStyle/>
                    <a:p>
                      <a:pPr marL="114300" lvl="1" indent="-114300" ea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Integrated Project Team Development (IPTD)</a:t>
                      </a:r>
                    </a:p>
                    <a:p>
                      <a:pPr marL="114300" lvl="1" indent="-114300" ea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RMC Policy</a:t>
                      </a:r>
                      <a:r>
                        <a:rPr lang="en-US" sz="1200" b="0" i="0" kern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Standardization (RPS)</a:t>
                      </a:r>
                    </a:p>
                    <a:p>
                      <a:pPr marL="114300" lvl="1" indent="-114300" ea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Workforce Development (WFD)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Cost Engineering &amp; Analysis CE&amp;A)</a:t>
                      </a:r>
                    </a:p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Total Ship Readiness Assessment TSRA)</a:t>
                      </a:r>
                    </a:p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Quality Assurance Initiative Implementation</a:t>
                      </a:r>
                    </a:p>
                    <a:p>
                      <a:pPr marL="571500" marR="0" lvl="2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itchFamily="34" charset="0"/>
                        <a:buChar char="‒"/>
                        <a:tabLst/>
                        <a:defRPr/>
                      </a:pPr>
                      <a:r>
                        <a:rPr lang="en-US" sz="1200" b="0" i="1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“Find,</a:t>
                      </a:r>
                      <a:r>
                        <a:rPr lang="en-US" sz="1200" b="0" i="1" kern="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Fix, Train”</a:t>
                      </a:r>
                      <a:endParaRPr lang="en-US" sz="1200" b="0" i="1" kern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9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OPERATIONAL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72374">
                <a:tc gridSpan="2">
                  <a:txBody>
                    <a:bodyPr/>
                    <a:lstStyle/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End to End (E2E) Policy/Process Oversight Review</a:t>
                      </a:r>
                    </a:p>
                    <a:p>
                      <a:pPr marL="571500" marR="0" lvl="2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itchFamily="34" charset="0"/>
                        <a:buChar char="‒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Joint Fleet Maintenance Manual Update</a:t>
                      </a:r>
                    </a:p>
                    <a:p>
                      <a:pPr marL="114300" lvl="1" indent="-114300" algn="l" defTabSz="914400" rtl="0" eaLnBrk="0" latin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Develop actionable/credible Surface Ship Maintenance &amp; Modernization Metrics</a:t>
                      </a:r>
                    </a:p>
                    <a:p>
                      <a:pPr marL="114300" lvl="1" indent="-114300" algn="l" defTabSz="914400" rtl="0" eaLnBrk="0" latin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Coordination of Afloat Training Group (ATG) / Surface Force Readiness Manual (SFRM) / Total Ship Readiness Assessment (TSRA) Activities</a:t>
                      </a:r>
                    </a:p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National Contracts Governance</a:t>
                      </a:r>
                    </a:p>
                    <a:p>
                      <a:pPr marL="114300" lvl="1" indent="-114300" algn="l" defTabSz="914400" rtl="0" eaLnBrk="0" latin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RMC Resourcing</a:t>
                      </a:r>
                    </a:p>
                    <a:p>
                      <a:pPr marL="114300" lvl="1" indent="-114300" algn="l" defTabSz="914400" rtl="0" eaLnBrk="0" latin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IMA Reestablishment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8788" lvl="1" indent="-285750" ea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endParaRPr lang="en-US" sz="1600" b="0" i="0" kern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97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STRATEGIC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03072">
                <a:tc gridSpan="2">
                  <a:txBody>
                    <a:bodyPr/>
                    <a:lstStyle/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Mayport ARG, Rota FDNF </a:t>
                      </a:r>
                      <a:r>
                        <a:rPr lang="en-US" sz="1200" b="0" i="0" kern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Laydown</a:t>
                      </a: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14300" marR="0" lvl="1" indent="-1143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200" b="0" i="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PC / MCM Bahrain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8788" lvl="1" indent="-285750" eaLnBrk="0" hangingPunct="0">
                        <a:spcBef>
                          <a:spcPct val="20000"/>
                        </a:spcBef>
                        <a:buFont typeface="Arial" pitchFamily="34" charset="0"/>
                        <a:buChar char="•"/>
                      </a:pPr>
                      <a:endParaRPr lang="en-US" sz="1600" b="0" i="0" kern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2400" y="921373"/>
            <a:ext cx="3068472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PRIORITIES</a:t>
            </a:r>
          </a:p>
        </p:txBody>
      </p:sp>
      <p:grpSp>
        <p:nvGrpSpPr>
          <p:cNvPr id="2" name="Group 16"/>
          <p:cNvGrpSpPr/>
          <p:nvPr/>
        </p:nvGrpSpPr>
        <p:grpSpPr>
          <a:xfrm>
            <a:off x="3590925" y="6278991"/>
            <a:ext cx="5343525" cy="633602"/>
            <a:chOff x="3590925" y="5735209"/>
            <a:chExt cx="5343525" cy="754924"/>
          </a:xfrm>
        </p:grpSpPr>
        <p:sp>
          <p:nvSpPr>
            <p:cNvPr id="13" name="Rectangle 12"/>
            <p:cNvSpPr/>
            <p:nvPr/>
          </p:nvSpPr>
          <p:spPr>
            <a:xfrm>
              <a:off x="3638550" y="5735209"/>
              <a:ext cx="5295900" cy="54474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90925" y="5751469"/>
              <a:ext cx="484274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4300" lvl="1" indent="-114300" eaLnBrk="0" fontAlgn="auto" hangingPunct="0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US" sz="1200" kern="0" dirty="0">
                  <a:solidFill>
                    <a:srgbClr val="000000"/>
                  </a:solidFill>
                  <a:latin typeface="Calibri"/>
                </a:rPr>
                <a:t>SWE Tasking SI-1.2: Execute Surface Maintenance Initiatives to finish CNO Avails on time (“27 in 12”)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" name="Group 17"/>
          <p:cNvGrpSpPr/>
          <p:nvPr/>
        </p:nvGrpSpPr>
        <p:grpSpPr>
          <a:xfrm>
            <a:off x="3590925" y="5767765"/>
            <a:ext cx="5348359" cy="653538"/>
            <a:chOff x="3590925" y="6379192"/>
            <a:chExt cx="5348359" cy="653538"/>
          </a:xfrm>
        </p:grpSpPr>
        <p:sp>
          <p:nvSpPr>
            <p:cNvPr id="16" name="Rectangle 15"/>
            <p:cNvSpPr/>
            <p:nvPr/>
          </p:nvSpPr>
          <p:spPr>
            <a:xfrm>
              <a:off x="3638550" y="6379192"/>
              <a:ext cx="5295900" cy="4572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90925" y="6478732"/>
              <a:ext cx="534835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4300" lvl="1" indent="-114300" eaLnBrk="0" fontAlgn="auto" hangingPunct="0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US" sz="1200" kern="0" dirty="0">
                  <a:solidFill>
                    <a:srgbClr val="000000"/>
                  </a:solidFill>
                  <a:latin typeface="Calibri"/>
                </a:rPr>
                <a:t>Integration of Surface Ship Maintenance &amp; </a:t>
              </a:r>
              <a:r>
                <a:rPr lang="en-US" sz="1200" kern="0" dirty="0" smtClean="0">
                  <a:solidFill>
                    <a:srgbClr val="000000"/>
                  </a:solidFill>
                  <a:latin typeface="Calibri"/>
                </a:rPr>
                <a:t>Modernization Planning </a:t>
              </a:r>
              <a:r>
                <a:rPr lang="en-US" sz="1200" kern="0" dirty="0">
                  <a:solidFill>
                    <a:srgbClr val="000000"/>
                  </a:solidFill>
                  <a:latin typeface="Calibri"/>
                </a:rPr>
                <a:t>&amp; Execution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Slide Number Placeholder 3"/>
          <p:cNvSpPr txBox="1">
            <a:spLocks/>
          </p:cNvSpPr>
          <p:nvPr/>
        </p:nvSpPr>
        <p:spPr>
          <a:xfrm>
            <a:off x="7066271" y="6364355"/>
            <a:ext cx="2133600" cy="365125"/>
          </a:xfrm>
          <a:prstGeom prst="rect">
            <a:avLst/>
          </a:prstGeom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3C76650-4131-4D7B-B859-8ED82B3D0508}" type="slidenum">
              <a:rPr lang="en-US" sz="80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US" sz="800" dirty="0">
              <a:solidFill>
                <a:prstClr val="black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202109" y="272954"/>
            <a:ext cx="7559752" cy="808038"/>
          </a:xfrm>
        </p:spPr>
        <p:txBody>
          <a:bodyPr/>
          <a:lstStyle/>
          <a:p>
            <a:r>
              <a:rPr lang="en-US" b="1" dirty="0" smtClean="0"/>
              <a:t>ST1 Priorities &amp; Actions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634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09144" y="300256"/>
            <a:ext cx="75438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ST1 KSN Accomplishments to date</a:t>
            </a:r>
            <a:endParaRPr kumimoji="1" 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" y="833958"/>
          <a:ext cx="8763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</a:tblGrid>
              <a:tr h="2960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LESSONS LEARNED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Engineering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METRICS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QUALITY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PLANNING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532786"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Executed 6 LLCs, including 46 ships &amp;</a:t>
                      </a:r>
                    </a:p>
                    <a:p>
                      <a:pPr marL="114300" lvl="1" indent="-114300" algn="ctr" defTabSz="914400" rtl="0" eaLnBrk="1" latinLnBrk="0" hangingPunct="1">
                        <a:buFontTx/>
                        <a:buNone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 ship classes since </a:t>
                      </a:r>
                    </a:p>
                    <a:p>
                      <a:pPr marL="114300" lvl="1" indent="-114300" algn="ctr" defTabSz="914400" rtl="0" eaLnBrk="1" latinLnBrk="0" hangingPunct="1">
                        <a:buFontTx/>
                        <a:buNone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 2012</a:t>
                      </a:r>
                    </a:p>
                    <a:p>
                      <a:pPr marL="0" lvl="1" algn="ctr"/>
                      <a:endParaRPr lang="en-US" sz="400" b="1" dirty="0" smtClean="0">
                        <a:solidFill>
                          <a:schemeClr val="tx1"/>
                        </a:solidFill>
                        <a:cs typeface="Arial" charset="0"/>
                      </a:endParaRPr>
                    </a:p>
                    <a:p>
                      <a:pPr marL="114300" lvl="1" indent="-114300" algn="ctr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Integrated Project Team Development</a:t>
                      </a:r>
                      <a:r>
                        <a:rPr lang="en-US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(I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PTD)</a:t>
                      </a:r>
                      <a:endParaRPr lang="en-US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244 TSRA(s) </a:t>
                      </a:r>
                    </a:p>
                    <a:p>
                      <a:pPr marL="114300" lvl="1" indent="-1143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conducted to date  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169 were held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in FY-12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15 new NAVSEA</a:t>
                      </a:r>
                    </a:p>
                    <a:p>
                      <a:pPr marL="228600" lvl="1" indent="-2286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Standard Items,</a:t>
                      </a:r>
                    </a:p>
                    <a:p>
                      <a:pPr marL="228600" lvl="1" indent="-2286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1 Update</a:t>
                      </a:r>
                    </a:p>
                    <a:p>
                      <a:pPr marL="228600" lvl="1" indent="-2286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TSRA full-up FY13</a:t>
                      </a:r>
                      <a:endParaRPr lang="en-US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“27 in 12”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E2E Deep Dive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32 Attributes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200 Metrics in review on each Availability 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Maintenance &amp; Modernization ‘Common</a:t>
                      </a: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</a:rPr>
                        <a:t> Operating Picture’ (COP)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52 EPCP(s), 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31 MST(s)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 New</a:t>
                      </a: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NAVSEA Standard Items,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None/>
                      </a:pP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</a:rPr>
                        <a:t>1 Update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3 SOP(s) 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4 JFMM Inputs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1 of 11 Role Based </a:t>
                      </a:r>
                    </a:p>
                    <a:p>
                      <a:pPr marL="114300" lvl="1" indent="-114300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Desk Guide Inputs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lvl="1" algn="ctr"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Flag Level Review</a:t>
                      </a:r>
                    </a:p>
                    <a:p>
                      <a:pPr marL="0" lvl="1" algn="ctr"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 116 Action Items: </a:t>
                      </a:r>
                    </a:p>
                    <a:p>
                      <a:pPr marL="0" lvl="2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25 - General</a:t>
                      </a:r>
                    </a:p>
                    <a:p>
                      <a:pPr marL="0" lvl="2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40 - East Coast</a:t>
                      </a:r>
                    </a:p>
                    <a:p>
                      <a:pPr marL="0" lvl="2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51 - West Coast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2025" y="3025426"/>
          <a:ext cx="875995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990"/>
                <a:gridCol w="1751990"/>
                <a:gridCol w="1751990"/>
                <a:gridCol w="1751990"/>
                <a:gridCol w="1751990"/>
              </a:tblGrid>
              <a:tr h="500046"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C5I</a:t>
                      </a: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BAWP / AWP</a:t>
                      </a: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MODERNIZATION</a:t>
                      </a: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CORROSION CONTROL</a:t>
                      </a: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400" b="1" cap="all" dirty="0" smtClean="0">
                          <a:ln w="90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</a:rPr>
                        <a:t>ASSESSMENTS</a:t>
                      </a: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970864"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Ranked SWE "head hurter” list for impact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 Conduct 3-4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Pre-Assessments  per</a:t>
                      </a:r>
                    </a:p>
                    <a:p>
                      <a:pPr marL="114300" indent="-114300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Availability (FY11/FY12)</a:t>
                      </a:r>
                    </a:p>
                    <a:p>
                      <a:pPr marL="114300" indent="-114300" algn="ctr"/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Conduct 9-10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ALO Assessments </a:t>
                      </a:r>
                    </a:p>
                    <a:p>
                      <a:pPr marL="114300" indent="-114300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per Availability</a:t>
                      </a:r>
                    </a:p>
                    <a:p>
                      <a:pPr marL="114300" indent="-114300" algn="ctr"/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Add EXCOMM Assessments as Pilot Program (FY11/FY12)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Conduct LOGSAT, MAMSAT, PUBSAT, TESAT on all  Avails</a:t>
                      </a:r>
                      <a:endParaRPr lang="en-US" sz="11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75 BAWPs delivered (33 LANT / 22 PAC / 20 FDNF)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54 BAWP transitioned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to AWPs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6 BAWP ships currently in execution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8 BAWP ships completed avails (1 completed close-out)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Intake</a:t>
                      </a: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Uptake Preservation Handbook</a:t>
                      </a: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</a:rPr>
                        <a:t> in-development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Strategic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Maintenance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&amp;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Modernization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Plan</a:t>
                      </a:r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15 ASLP Surveys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7 closed-out reviews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endParaRPr lang="en-US" sz="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5 Classes, 108 Ships </a:t>
                      </a:r>
                    </a:p>
                    <a:p>
                      <a:pPr marL="114300" indent="-114300"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have initial baseline surveys completed </a:t>
                      </a:r>
                    </a:p>
                    <a:p>
                      <a:pPr marL="114300" indent="-114300"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by close of FY 17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10 of "27 in 12" Ships receiving FY 12 CCAT Support 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Increase of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Corrosion-related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2 Kilos containing </a:t>
                      </a:r>
                    </a:p>
                    <a:p>
                      <a:pPr marL="114300" indent="-114300" algn="ctr">
                        <a:buFontTx/>
                        <a:buNone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Block 10 "C“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CCAT assisted Sailors with more corrosion jobs in first half of FY 12 than all of FY 11 </a:t>
                      </a:r>
                    </a:p>
                    <a:p>
                      <a:pPr marL="114300" indent="-114300" algn="ctr">
                        <a:buFont typeface="Arial" pitchFamily="34" charset="0"/>
                        <a:buChar char="•"/>
                      </a:pP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&gt;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1K jobs,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compared to 855 FY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1000" b="1" cap="all" dirty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4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Identified 150+ assessments &amp; grouped into 8 "clusters" by functional area, 4 with highest potential for improved synergy  </a:t>
                      </a:r>
                    </a:p>
                    <a:p>
                      <a:pPr marL="114300" lvl="1" indent="-114300" algn="ctr">
                        <a:buFontTx/>
                        <a:buNone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Evaluated qualitative ROI for 150+ assessments, 30% have low ROI.  Executing adjudication process for further analysis.</a:t>
                      </a: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endParaRPr lang="en-US" sz="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lvl="1" indent="-114300" algn="ctr">
                        <a:buFont typeface="Arial" pitchFamily="34" charset="0"/>
                        <a:buChar char="•"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1 New</a:t>
                      </a: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</a:rPr>
                        <a:t> NAVSEA </a:t>
                      </a:r>
                    </a:p>
                    <a:p>
                      <a:pPr marL="114300" lvl="1" indent="-114300" algn="ctr">
                        <a:buFontTx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Standard Item</a:t>
                      </a:r>
                      <a:endParaRPr lang="en-US" sz="1100" b="1" cap="all" dirty="0" smtClean="0">
                        <a:ln w="9000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6546519"/>
            <a:ext cx="8991600" cy="33855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algn="ct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Drive Surface Ship Availabilities to consistently achieve Schedule, Quality, Cost Goals</a:t>
            </a:r>
            <a:endParaRPr lang="en-US" sz="12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534400" y="6479068"/>
            <a:ext cx="5270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fld id="{72308497-64FB-456C-9528-10F7D478E54D}" type="slidenum">
              <a:rPr lang="en-US" sz="800" b="1">
                <a:solidFill>
                  <a:srgbClr val="000066"/>
                </a:solidFill>
                <a:latin typeface="Arial Narrow" pitchFamily="34" charset="0"/>
                <a:cs typeface="Arial" pitchFamily="34" charset="0"/>
              </a:rPr>
              <a:pPr algn="r" eaLnBrk="0" hangingPunct="0">
                <a:spcBef>
                  <a:spcPct val="50000"/>
                </a:spcBef>
                <a:defRPr/>
              </a:pPr>
              <a:t>15</a:t>
            </a:fld>
            <a:endParaRPr lang="en-US" sz="800" b="1" dirty="0">
              <a:solidFill>
                <a:srgbClr val="000066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07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rved Left Arrow 25"/>
          <p:cNvSpPr/>
          <p:nvPr/>
        </p:nvSpPr>
        <p:spPr>
          <a:xfrm flipH="1">
            <a:off x="3780896" y="843735"/>
            <a:ext cx="2093912" cy="2312987"/>
          </a:xfrm>
          <a:prstGeom prst="curvedLeftArrow">
            <a:avLst>
              <a:gd name="adj1" fmla="val 55263"/>
              <a:gd name="adj2" fmla="val 3725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urved Left Arrow 6"/>
          <p:cNvSpPr/>
          <p:nvPr/>
        </p:nvSpPr>
        <p:spPr>
          <a:xfrm rot="10800000">
            <a:off x="3746500" y="3954973"/>
            <a:ext cx="2092325" cy="2312988"/>
          </a:xfrm>
          <a:prstGeom prst="curvedLeftArrow">
            <a:avLst>
              <a:gd name="adj1" fmla="val 55263"/>
              <a:gd name="adj2" fmla="val 3725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10" descr="aac9ba886858e529f3a77a8d6ade_gran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5350" y="4020061"/>
            <a:ext cx="2938463" cy="196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 descr="101008-N-9663R-003.JPG"/>
          <p:cNvPicPr>
            <a:picLocks noChangeAspect="1"/>
          </p:cNvPicPr>
          <p:nvPr/>
        </p:nvPicPr>
        <p:blipFill>
          <a:blip r:embed="rId4"/>
          <a:srcRect b="15631"/>
          <a:stretch>
            <a:fillRect/>
          </a:stretch>
        </p:blipFill>
        <p:spPr bwMode="auto">
          <a:xfrm>
            <a:off x="5975350" y="1038211"/>
            <a:ext cx="2924175" cy="1973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3588694" y="1461204"/>
            <a:ext cx="3568399" cy="4003288"/>
          </a:xfrm>
          <a:prstGeom prst="rightArrow">
            <a:avLst/>
          </a:prstGeom>
          <a:solidFill>
            <a:schemeClr val="accent4">
              <a:lumMod val="75000"/>
              <a:alpha val="5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71000"/>
              </a:srgbClr>
            </a:outerShdw>
          </a:effectLst>
          <a:scene3d>
            <a:camera prst="orthographicFront">
              <a:rot lat="20399981" lon="0" rev="0"/>
            </a:camera>
            <a:lightRig rig="threePt" dir="t"/>
          </a:scene3d>
          <a:sp3d extrusionH="165100"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089025" y="1643573"/>
            <a:ext cx="2276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Complexities</a:t>
            </a: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flipH="1" flipV="1">
            <a:off x="11113" y="474117"/>
            <a:ext cx="4032250" cy="5813425"/>
          </a:xfrm>
          <a:custGeom>
            <a:avLst/>
            <a:gdLst>
              <a:gd name="T0" fmla="*/ 207607 w 2012950"/>
              <a:gd name="T1" fmla="*/ 546333 h 1808163"/>
              <a:gd name="T2" fmla="*/ 616264 w 2012950"/>
              <a:gd name="T3" fmla="*/ 222904 h 1808163"/>
              <a:gd name="T4" fmla="*/ 959361 w 2012950"/>
              <a:gd name="T5" fmla="*/ 159529 h 1808163"/>
              <a:gd name="T6" fmla="*/ 1254382 w 2012950"/>
              <a:gd name="T7" fmla="*/ 128934 h 1808163"/>
              <a:gd name="T8" fmla="*/ 1601849 w 2012950"/>
              <a:gd name="T9" fmla="*/ 242572 h 1808163"/>
              <a:gd name="T10" fmla="*/ 1739525 w 2012950"/>
              <a:gd name="T11" fmla="*/ 587855 h 1808163"/>
              <a:gd name="T12" fmla="*/ 1560328 w 2012950"/>
              <a:gd name="T13" fmla="*/ 1092667 h 1808163"/>
              <a:gd name="T14" fmla="*/ 1206304 w 2012950"/>
              <a:gd name="T15" fmla="*/ 1322128 h 1808163"/>
              <a:gd name="T16" fmla="*/ 716789 w 2012950"/>
              <a:gd name="T17" fmla="*/ 1398613 h 1808163"/>
              <a:gd name="T18" fmla="*/ 281908 w 2012950"/>
              <a:gd name="T19" fmla="*/ 1265308 h 1808163"/>
              <a:gd name="T20" fmla="*/ 135491 w 2012950"/>
              <a:gd name="T21" fmla="*/ 926582 h 1808163"/>
              <a:gd name="T22" fmla="*/ 207607 w 2012950"/>
              <a:gd name="T23" fmla="*/ 546333 h 180816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2950" h="1808163">
                <a:moveTo>
                  <a:pt x="226219" y="595312"/>
                </a:moveTo>
                <a:cubicBezTo>
                  <a:pt x="176213" y="307180"/>
                  <a:pt x="454818" y="107156"/>
                  <a:pt x="671513" y="242887"/>
                </a:cubicBezTo>
                <a:cubicBezTo>
                  <a:pt x="739775" y="114300"/>
                  <a:pt x="893762" y="26193"/>
                  <a:pt x="1045369" y="173831"/>
                </a:cubicBezTo>
                <a:cubicBezTo>
                  <a:pt x="1104106" y="14287"/>
                  <a:pt x="1310482" y="28574"/>
                  <a:pt x="1366838" y="140493"/>
                </a:cubicBezTo>
                <a:cubicBezTo>
                  <a:pt x="1424782" y="26193"/>
                  <a:pt x="1692275" y="0"/>
                  <a:pt x="1745456" y="264319"/>
                </a:cubicBezTo>
                <a:cubicBezTo>
                  <a:pt x="1911351" y="295276"/>
                  <a:pt x="1948655" y="528637"/>
                  <a:pt x="1895475" y="640557"/>
                </a:cubicBezTo>
                <a:cubicBezTo>
                  <a:pt x="2012950" y="839787"/>
                  <a:pt x="1963738" y="1117600"/>
                  <a:pt x="1700212" y="1190625"/>
                </a:cubicBezTo>
                <a:cubicBezTo>
                  <a:pt x="1713706" y="1337468"/>
                  <a:pt x="1553369" y="1560514"/>
                  <a:pt x="1314450" y="1440657"/>
                </a:cubicBezTo>
                <a:cubicBezTo>
                  <a:pt x="1258094" y="1661319"/>
                  <a:pt x="951706" y="1808163"/>
                  <a:pt x="781050" y="1524000"/>
                </a:cubicBezTo>
                <a:cubicBezTo>
                  <a:pt x="668338" y="1623219"/>
                  <a:pt x="388937" y="1598613"/>
                  <a:pt x="307181" y="1378744"/>
                </a:cubicBezTo>
                <a:cubicBezTo>
                  <a:pt x="130968" y="1399383"/>
                  <a:pt x="23814" y="1177132"/>
                  <a:pt x="147638" y="1009651"/>
                </a:cubicBezTo>
                <a:cubicBezTo>
                  <a:pt x="0" y="889000"/>
                  <a:pt x="19050" y="625475"/>
                  <a:pt x="226219" y="595312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gamma/>
                  <a:shade val="56078"/>
                  <a:invGamma/>
                </a:schemeClr>
              </a:gs>
            </a:gsLst>
            <a:lin ang="5400000" scaled="1"/>
          </a:gradFill>
          <a:ln w="12700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1047750" y="1545148"/>
            <a:ext cx="22304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500" b="1">
                <a:solidFill>
                  <a:schemeClr val="bg1"/>
                </a:solidFill>
              </a:rPr>
              <a:t>Complexities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48529" y="3050744"/>
            <a:ext cx="18053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Fleet</a:t>
            </a:r>
          </a:p>
        </p:txBody>
      </p:sp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4102100" y="2992948"/>
            <a:ext cx="25415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 b="1" dirty="0">
                <a:solidFill>
                  <a:schemeClr val="bg1"/>
                </a:solidFill>
              </a:rPr>
              <a:t>Solutions</a:t>
            </a:r>
          </a:p>
        </p:txBody>
      </p:sp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059498"/>
            <a:ext cx="1557338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02386"/>
            <a:ext cx="1544638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3315211"/>
            <a:ext cx="152717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13" y="3542223"/>
            <a:ext cx="151923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4550286"/>
            <a:ext cx="15176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3527425" y="4547111"/>
            <a:ext cx="20605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/>
              <a:t>NEW </a:t>
            </a:r>
            <a:r>
              <a:rPr lang="en-US" sz="1100" b="1" dirty="0"/>
              <a:t>CONSTRUCTION</a:t>
            </a:r>
            <a:endParaRPr lang="en-US" sz="1200" b="1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4470400" y="5540886"/>
            <a:ext cx="1504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/>
              <a:t>Embedded Trainers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889" y="85956"/>
            <a:ext cx="8229286" cy="1143000"/>
          </a:xfrm>
        </p:spPr>
        <p:txBody>
          <a:bodyPr/>
          <a:lstStyle/>
          <a:p>
            <a:r>
              <a:rPr lang="en-US" sz="2800" dirty="0" smtClean="0"/>
              <a:t>we must continue to address other factors affecting surface ship readiness</a:t>
            </a:r>
            <a:endParaRPr lang="en-US" sz="2800" dirty="0"/>
          </a:p>
        </p:txBody>
      </p:sp>
      <p:sp>
        <p:nvSpPr>
          <p:cNvPr id="22" name="TextBox 17"/>
          <p:cNvSpPr txBox="1">
            <a:spLocks noChangeArrowheads="1"/>
          </p:cNvSpPr>
          <p:nvPr/>
        </p:nvSpPr>
        <p:spPr bwMode="auto">
          <a:xfrm>
            <a:off x="3998913" y="1241411"/>
            <a:ext cx="915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/>
              <a:t>AMOD</a:t>
            </a:r>
          </a:p>
        </p:txBody>
      </p:sp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4570413" y="900099"/>
            <a:ext cx="12461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/>
              <a:t>School</a:t>
            </a:r>
          </a:p>
          <a:p>
            <a:pPr algn="ctr" eaLnBrk="1" hangingPunct="1"/>
            <a:r>
              <a:rPr lang="en-US" sz="1600" b="1" dirty="0"/>
              <a:t>Houses</a:t>
            </a:r>
          </a:p>
        </p:txBody>
      </p:sp>
    </p:spTree>
    <p:extLst>
      <p:ext uri="{BB962C8B-B14F-4D97-AF65-F5344CB8AC3E}">
        <p14:creationId xmlns:p14="http://schemas.microsoft.com/office/powerpoint/2010/main" val="141606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Briefings Template 18 Nov 0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riefings Template 18 Nov 0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75000"/>
          </a:schemeClr>
        </a:solidFill>
      </a:spPr>
      <a:bodyPr rtlCol="0" anchor="ctr"/>
      <a:lstStyle>
        <a:defPPr algn="ctr">
          <a:defRPr sz="1800" b="1" dirty="0" smtClean="0"/>
        </a:defPPr>
      </a:lstStyle>
      <a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Briefings Template 18 Nov 04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riefings Template 18 Nov 04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riefings Template 18 Nov 04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riefings Template 18 Nov 04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riefings Template 18 Nov 04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riefings Template 18 Nov 04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riefings Template 18 Nov 04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47BF32FAEEE49BE4997D895E34A2F" ma:contentTypeVersion="0" ma:contentTypeDescription="Create a new document." ma:contentTypeScope="" ma:versionID="e50489f9f177f5018354baa19e58b35e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B3F6C7-D494-4B45-9F81-61726D387314}"/>
</file>

<file path=customXml/itemProps2.xml><?xml version="1.0" encoding="utf-8"?>
<ds:datastoreItem xmlns:ds="http://schemas.openxmlformats.org/officeDocument/2006/customXml" ds:itemID="{D813A670-8895-457C-9F53-6E7E07CC3637}"/>
</file>

<file path=customXml/itemProps3.xml><?xml version="1.0" encoding="utf-8"?>
<ds:datastoreItem xmlns:ds="http://schemas.openxmlformats.org/officeDocument/2006/customXml" ds:itemID="{E654D063-29EF-45D4-BEE3-65E09587C00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36469</TotalTime>
  <Words>1667</Words>
  <Application>Microsoft Office PowerPoint</Application>
  <PresentationFormat>On-screen Show (4:3)</PresentationFormat>
  <Paragraphs>444</Paragraphs>
  <Slides>16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4_Briefings Template 18 Nov 04</vt:lpstr>
      <vt:lpstr>Slide</vt:lpstr>
      <vt:lpstr>Surface Ship Sustainment</vt:lpstr>
      <vt:lpstr>PowerPoint Presentation</vt:lpstr>
      <vt:lpstr>PowerPoint Presentation</vt:lpstr>
      <vt:lpstr>The Surface Maintenance Problem Requires Knowing the Constant …</vt:lpstr>
      <vt:lpstr>Pre - Avail Planning matters most</vt:lpstr>
      <vt:lpstr>Insufficient Planning Leads to  Deferrals &amp; Risk</vt:lpstr>
      <vt:lpstr>PowerPoint Presentation</vt:lpstr>
      <vt:lpstr>PowerPoint Presentation</vt:lpstr>
      <vt:lpstr>PowerPoint Presentation</vt:lpstr>
      <vt:lpstr>Governance is key</vt:lpstr>
      <vt:lpstr>PowerPoint Presentation</vt:lpstr>
      <vt:lpstr>PowerPoint Presentation</vt:lpstr>
      <vt:lpstr>Surface Team One (ST1) </vt:lpstr>
      <vt:lpstr>ST1 Priorities &amp; Actions</vt:lpstr>
      <vt:lpstr>PowerPoint Presentation</vt:lpstr>
      <vt:lpstr>we must continue to address other factors affecting surface ship readiness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fotee.kontos</dc:creator>
  <cp:lastModifiedBy>Evans, Stacie A CIV NAVSEA TEAM SHIPS</cp:lastModifiedBy>
  <cp:revision>1750</cp:revision>
  <cp:lastPrinted>2013-01-07T17:09:31Z</cp:lastPrinted>
  <dcterms:created xsi:type="dcterms:W3CDTF">2010-12-06T18:43:06Z</dcterms:created>
  <dcterms:modified xsi:type="dcterms:W3CDTF">2013-01-11T19:50:12Z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3312268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  <property fmtid="{D5CDD505-2E9C-101B-9397-08002B2CF9AE}" pid="5" name="ContentTypeId">
    <vt:lpwstr>0x0101007BB47BF32FAEEE49BE4997D895E34A2F</vt:lpwstr>
  </property>
</Properties>
</file>