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367" r:id="rId2"/>
    <p:sldId id="256" r:id="rId3"/>
    <p:sldId id="266" r:id="rId4"/>
    <p:sldId id="291" r:id="rId5"/>
    <p:sldId id="356" r:id="rId6"/>
    <p:sldId id="293" r:id="rId7"/>
    <p:sldId id="287" r:id="rId8"/>
    <p:sldId id="282" r:id="rId9"/>
    <p:sldId id="288" r:id="rId10"/>
    <p:sldId id="283" r:id="rId11"/>
    <p:sldId id="284" r:id="rId12"/>
    <p:sldId id="289" r:id="rId13"/>
    <p:sldId id="324" r:id="rId14"/>
    <p:sldId id="285" r:id="rId15"/>
    <p:sldId id="259" r:id="rId16"/>
    <p:sldId id="260" r:id="rId17"/>
    <p:sldId id="261" r:id="rId18"/>
    <p:sldId id="292" r:id="rId19"/>
    <p:sldId id="262" r:id="rId20"/>
    <p:sldId id="296" r:id="rId21"/>
    <p:sldId id="263" r:id="rId22"/>
    <p:sldId id="264" r:id="rId23"/>
    <p:sldId id="290" r:id="rId24"/>
    <p:sldId id="294" r:id="rId25"/>
    <p:sldId id="267" r:id="rId26"/>
    <p:sldId id="297" r:id="rId27"/>
    <p:sldId id="268" r:id="rId28"/>
    <p:sldId id="269" r:id="rId29"/>
    <p:sldId id="270" r:id="rId30"/>
    <p:sldId id="301" r:id="rId31"/>
    <p:sldId id="271" r:id="rId32"/>
    <p:sldId id="302" r:id="rId33"/>
    <p:sldId id="272" r:id="rId34"/>
    <p:sldId id="303" r:id="rId35"/>
    <p:sldId id="304" r:id="rId36"/>
    <p:sldId id="273" r:id="rId37"/>
    <p:sldId id="274" r:id="rId38"/>
    <p:sldId id="306" r:id="rId39"/>
    <p:sldId id="307" r:id="rId40"/>
    <p:sldId id="308" r:id="rId41"/>
    <p:sldId id="311" r:id="rId42"/>
    <p:sldId id="309" r:id="rId43"/>
    <p:sldId id="310" r:id="rId44"/>
    <p:sldId id="278" r:id="rId45"/>
    <p:sldId id="313" r:id="rId46"/>
    <p:sldId id="279" r:id="rId47"/>
    <p:sldId id="314" r:id="rId48"/>
    <p:sldId id="319" r:id="rId49"/>
    <p:sldId id="326" r:id="rId50"/>
    <p:sldId id="321" r:id="rId51"/>
    <p:sldId id="322" r:id="rId52"/>
    <p:sldId id="320" r:id="rId53"/>
    <p:sldId id="325" r:id="rId54"/>
    <p:sldId id="318" r:id="rId55"/>
    <p:sldId id="315" r:id="rId56"/>
    <p:sldId id="316" r:id="rId57"/>
    <p:sldId id="317" r:id="rId58"/>
    <p:sldId id="327" r:id="rId59"/>
    <p:sldId id="328" r:id="rId60"/>
    <p:sldId id="329" r:id="rId61"/>
    <p:sldId id="354" r:id="rId62"/>
    <p:sldId id="358" r:id="rId63"/>
    <p:sldId id="355" r:id="rId64"/>
    <p:sldId id="353" r:id="rId65"/>
    <p:sldId id="357" r:id="rId66"/>
    <p:sldId id="330" r:id="rId67"/>
    <p:sldId id="331" r:id="rId68"/>
    <p:sldId id="332" r:id="rId69"/>
    <p:sldId id="333" r:id="rId70"/>
    <p:sldId id="334" r:id="rId71"/>
    <p:sldId id="359" r:id="rId72"/>
    <p:sldId id="335" r:id="rId73"/>
    <p:sldId id="336" r:id="rId74"/>
    <p:sldId id="361" r:id="rId75"/>
    <p:sldId id="362" r:id="rId76"/>
    <p:sldId id="339" r:id="rId77"/>
    <p:sldId id="340" r:id="rId78"/>
    <p:sldId id="341" r:id="rId79"/>
    <p:sldId id="342" r:id="rId80"/>
    <p:sldId id="363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37" r:id="rId89"/>
    <p:sldId id="338" r:id="rId90"/>
    <p:sldId id="360" r:id="rId91"/>
    <p:sldId id="351" r:id="rId92"/>
    <p:sldId id="352" r:id="rId93"/>
    <p:sldId id="365" r:id="rId94"/>
    <p:sldId id="364" r:id="rId9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75" autoAdjust="0"/>
  </p:normalViewPr>
  <p:slideViewPr>
    <p:cSldViewPr>
      <p:cViewPr>
        <p:scale>
          <a:sx n="62" d="100"/>
          <a:sy n="62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76C11-18D9-49E6-9F19-214941BAFA7C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6ACD-2364-42FA-A79B-76EA516D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8" cy="465296"/>
          </a:xfrm>
          <a:prstGeom prst="rect">
            <a:avLst/>
          </a:prstGeom>
        </p:spPr>
        <p:txBody>
          <a:bodyPr vert="horz" lIns="93279" tIns="46641" rIns="93279" bIns="466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5" y="0"/>
            <a:ext cx="3041968" cy="465296"/>
          </a:xfrm>
          <a:prstGeom prst="rect">
            <a:avLst/>
          </a:prstGeom>
        </p:spPr>
        <p:txBody>
          <a:bodyPr vert="horz" lIns="93279" tIns="46641" rIns="93279" bIns="46641" rtlCol="0"/>
          <a:lstStyle>
            <a:lvl1pPr algn="r">
              <a:defRPr sz="1200"/>
            </a:lvl1pPr>
          </a:lstStyle>
          <a:p>
            <a:fld id="{C0774784-3BA8-4C5C-B2CD-744FF09400B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1" rIns="93279" bIns="466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1" rIns="93279" bIns="466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8" cy="465296"/>
          </a:xfrm>
          <a:prstGeom prst="rect">
            <a:avLst/>
          </a:prstGeom>
        </p:spPr>
        <p:txBody>
          <a:bodyPr vert="horz" lIns="93279" tIns="46641" rIns="93279" bIns="466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5" y="8839014"/>
            <a:ext cx="3041968" cy="465296"/>
          </a:xfrm>
          <a:prstGeom prst="rect">
            <a:avLst/>
          </a:prstGeom>
        </p:spPr>
        <p:txBody>
          <a:bodyPr vert="horz" lIns="93279" tIns="46641" rIns="93279" bIns="46641" rtlCol="0" anchor="b"/>
          <a:lstStyle>
            <a:lvl1pPr algn="r">
              <a:defRPr sz="1200"/>
            </a:lvl1pPr>
          </a:lstStyle>
          <a:p>
            <a:fld id="{3BAD2842-C242-410A-8186-104876CAB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b="1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b="1" baseline="0" dirty="0" smtClean="0"/>
          </a:p>
          <a:p>
            <a:r>
              <a:rPr lang="en-US" b="1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7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2842-C242-410A-8186-104876CABD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A26417-7D0A-479D-91E2-EFF884466CD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00CD4C-C711-4059-83EE-8DE591EA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1295400"/>
            <a:ext cx="6781800" cy="1752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Listen only mode </a:t>
            </a:r>
          </a:p>
          <a:p>
            <a:pPr marL="514350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Group login – number attending in Q &amp; A box</a:t>
            </a:r>
          </a:p>
          <a:p>
            <a:pPr marL="514350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Questions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Q &amp; A box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Open lines periodically</a:t>
            </a:r>
          </a:p>
          <a:p>
            <a:pPr marL="514350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F5 full screen</a:t>
            </a:r>
          </a:p>
          <a:p>
            <a:pPr marL="514350" indent="-514350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Will be recorded – Webinar, PowerPoint, and FAQ’s will be available after the week of October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Meeting Logistics</a:t>
            </a:r>
            <a:endParaRPr lang="en-US" sz="4000" b="1" kern="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Calendars added to select start/term dates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# field: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autogenerated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at the time AIMS is added for outgoing agreements; 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nonmodifiable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;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Foreign determination based on recipient table designation of domestic or international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Sequential numbering within location; starts new each FY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Conversion of existing data – agreement #s for existing agreements will auto populate</a:t>
            </a:r>
          </a:p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Outgoing Agreement types added: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Outgoing Interagency (O);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Assistance Type Cooperative Agreement (ATCA) (A);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Standard Cooperative Agreement (B)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Grant (G) – modified in AIMS – was “Project Grant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types in ARIS = AIMS types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Will auto propagate to AIMS from ARIS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Can only be modified in ARIS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Project Title  - upper/lower case entry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Slightly increased size to 148 characters (from 140)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Tooltip added for Agreement type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Tooltip added for SAES, Other, or None 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label to “Performing Institute”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“Award Date” field</a:t>
            </a:r>
          </a:p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Project Info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Autogeneration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when AIMS record is created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1:   58; 59; or 60 – based on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type</a:t>
            </a: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2:   Location Code</a:t>
            </a: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3:   Last Digit of FY  (FY indicator)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4:   Sequential number w/in the location &amp; FY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5:   Foreign indicator – from recipient table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6:   MOU or NFCA indicator from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Type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Agreement Number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Comments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Changed heading to “Internal Comments” – indicates only used for internal purposes; not on executed agreement sent to cooperator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Comments 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required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for all work record transactions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059238" cy="29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/App/Key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Thesaurus – shut off for all agreements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other changes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059238" cy="29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Investigator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Capability to add SY time is removed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Default is 0.00 for reports and prints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other changes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059238" cy="29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-Agreement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295400"/>
            <a:ext cx="7807521" cy="4952999"/>
            <a:chOff x="381000" y="1295400"/>
            <a:chExt cx="7807521" cy="49529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5" y="1295400"/>
              <a:ext cx="7416996" cy="495299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6248400" y="2895600"/>
              <a:ext cx="1676400" cy="381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1000" y="2895600"/>
              <a:ext cx="685800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Congressionally Mandated – yellowed out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For NFCAs only, added Log No. field to connect to associated Incoming Agreement, if applicable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Tooltip for “Reason Research Cannot be Performed by ARS Scientist”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“Provide specific expertise and/or experience the cooperator will provide towards the project’s overall objectives”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Multi Year section (3 fields) removed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Agreement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Budget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1447800"/>
            <a:ext cx="7086600" cy="5070661"/>
            <a:chOff x="1066800" y="1447800"/>
            <a:chExt cx="7086600" cy="507066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1447800"/>
              <a:ext cx="7086600" cy="507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3860800" y="3810000"/>
              <a:ext cx="5334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Agreements Improvement Project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Phase 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Lean Six Sigma (LSS)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Defaulting in Accession # and/or Log # when funding project selected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Warning messages added for incoming funds scenarios, when used to fund outgoing agreement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capability to link to funding project - “go to arrow”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validation between accounting code and project type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new “outgoing interagency” agreements – SBIR will not be assessed at this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Budget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STP/Codes Screens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1" y="1676400"/>
            <a:ext cx="8229599" cy="4114800"/>
            <a:chOff x="457201" y="1676400"/>
            <a:chExt cx="8229599" cy="4114800"/>
          </a:xfrm>
        </p:grpSpPr>
        <p:grpSp>
          <p:nvGrpSpPr>
            <p:cNvPr id="5" name="Group 4"/>
            <p:cNvGrpSpPr/>
            <p:nvPr/>
          </p:nvGrpSpPr>
          <p:grpSpPr>
            <a:xfrm>
              <a:off x="457201" y="1676400"/>
              <a:ext cx="8229599" cy="4114800"/>
              <a:chOff x="381000" y="1295400"/>
              <a:chExt cx="8229599" cy="37338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295400"/>
                <a:ext cx="3820633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65650" y="1295400"/>
                <a:ext cx="4044949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Oval 5"/>
            <p:cNvSpPr/>
            <p:nvPr/>
          </p:nvSpPr>
          <p:spPr>
            <a:xfrm>
              <a:off x="1371600" y="5029200"/>
              <a:ext cx="1828800" cy="3810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Selecting Codes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0619" y="1295400"/>
            <a:ext cx="6862762" cy="5023172"/>
            <a:chOff x="1371600" y="1295400"/>
            <a:chExt cx="6862762" cy="50231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295400"/>
              <a:ext cx="6862762" cy="502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248929" y="1993557"/>
              <a:ext cx="6096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5410200"/>
              <a:ext cx="12954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Selection of coding is based on related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inhouse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codes (similar to incoming  record coding process)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Basic/Applied/Developmental – auto propagate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Special codes – auto propagate (only FBP and SA)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National Program (NP) – auto propagate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Enter percentages for all other coding, as applicable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Totals must = 100% for each category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Once saved, codes are inserted in coding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Modifications/deletions/additions then occur on the regular Coding screen(s)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Selecting Codes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Selected Coding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600"/>
            <a:ext cx="8419394" cy="3897528"/>
            <a:chOff x="272168" y="1893672"/>
            <a:chExt cx="8419394" cy="38975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168" y="1893672"/>
              <a:ext cx="41910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9896" y="1905000"/>
              <a:ext cx="4021666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Dealings/Ethics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1676400"/>
            <a:ext cx="6729412" cy="4815082"/>
            <a:chOff x="1219200" y="1676400"/>
            <a:chExt cx="6729412" cy="481508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676400"/>
              <a:ext cx="6729412" cy="481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1447800" y="4038600"/>
              <a:ext cx="5105400" cy="685800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Reworded Financial Dealings question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Reworded label for “Area Ethics Advisor Review”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Conflict of Interest Documentation section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SEB-102 Certification required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Upload Certification form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Required at RL level or initial level of entry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required for Outgoing Interagency Agreements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Area Ethics Advisor/Area Office will review to ensure conformity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Dealings/Ethics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AIMS–Agreements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number auto generated on AIMS first entry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Type of Agreement – auto populated from ARIS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Nonmodifiable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note below Comments field 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752600"/>
            <a:ext cx="3898900" cy="3962400"/>
            <a:chOff x="1295400" y="1676400"/>
            <a:chExt cx="6337300" cy="4648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76400"/>
              <a:ext cx="6337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529025" y="2590001"/>
              <a:ext cx="1447800" cy="30559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362200" y="5562600"/>
              <a:ext cx="2133600" cy="3328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3333550"/>
              <a:ext cx="5029200" cy="228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Agy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/ARSPI/Finance Screen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ARS PI – phone number required at 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ARS PI – email address auto populates from Delegation of Authority table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modifiable on screen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24400" y="1752600"/>
            <a:ext cx="4114800" cy="3810000"/>
            <a:chOff x="1638300" y="1620250"/>
            <a:chExt cx="5867400" cy="430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8300" y="1620250"/>
              <a:ext cx="5867400" cy="430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2133600" y="4401150"/>
              <a:ext cx="2209800" cy="31765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Cooperator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835650" cy="42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818374" y="3124200"/>
            <a:ext cx="1800725" cy="2478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4114800"/>
            <a:ext cx="2971800" cy="2478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77000" y="3733800"/>
            <a:ext cx="886325" cy="2478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Overview of the LSS Process</a:t>
            </a:r>
          </a:p>
          <a:p>
            <a:endParaRPr lang="en-US" sz="105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General System Changes  </a:t>
            </a:r>
          </a:p>
          <a:p>
            <a:endParaRPr lang="en-US" sz="11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Outgoing Agreements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Screens/Data Entry/Policies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Incoming Agreement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Screens/Data Entry/Policies</a:t>
            </a:r>
          </a:p>
          <a:p>
            <a:endParaRPr lang="en-US" sz="11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Supporting documentation/training materials</a:t>
            </a:r>
          </a:p>
          <a:p>
            <a:endParaRPr lang="en-US" sz="11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Future Changes (integrated and time permitting)</a:t>
            </a: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Agenda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Admin Contact or Sponsored Program Office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Zip +4 required for all domestic agreements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USPS Website link added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SAM link added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ID – auto propagates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SAM Registration Date – auto propagates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Parent ID removed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Confidence Level removed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Phone #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 Address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Cooperator/Sponsor/Recipient Designated Rep (i.e. PI)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 address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Phone #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  <a:endParaRPr lang="en-US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Cooperator Info Screen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Payment/Report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600200"/>
            <a:ext cx="8077200" cy="3962400"/>
            <a:chOff x="533400" y="1600200"/>
            <a:chExt cx="8077200" cy="396240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600200"/>
              <a:ext cx="8077200" cy="3962400"/>
              <a:chOff x="533400" y="1600200"/>
              <a:chExt cx="8077200" cy="3962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400" y="1600200"/>
                <a:ext cx="8077200" cy="3962400"/>
                <a:chOff x="533400" y="1600200"/>
                <a:chExt cx="8077200" cy="3962400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3400" y="1600200"/>
                  <a:ext cx="3962400" cy="396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8200" y="1600200"/>
                  <a:ext cx="3962400" cy="396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" name="Right Arrow 5"/>
              <p:cNvSpPr/>
              <p:nvPr/>
            </p:nvSpPr>
            <p:spPr>
              <a:xfrm>
                <a:off x="533400" y="4427841"/>
                <a:ext cx="381000" cy="152400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 rot="10800000">
              <a:off x="7924800" y="3048000"/>
              <a:ext cx="3810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Label changes –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“Forward Reports To”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“Report of Inventions and Subcontracts”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check box for Final Non-Expendable Property Report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Turn off Management Reports for all Non RSAs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Turn off Payment Section for NFCAs and MOUs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Payment/Report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Accounting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Data is system generated based on outgoing agreement budget data in ARIS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199"/>
            <a:ext cx="3962400" cy="37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Provisions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2155" y="1676400"/>
            <a:ext cx="5820745" cy="4095750"/>
            <a:chOff x="1252155" y="1676400"/>
            <a:chExt cx="5820745" cy="40957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676400"/>
              <a:ext cx="5396500" cy="409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Arrow 3"/>
            <p:cNvSpPr/>
            <p:nvPr/>
          </p:nvSpPr>
          <p:spPr>
            <a:xfrm>
              <a:off x="1252155" y="3505200"/>
              <a:ext cx="6096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0800000">
              <a:off x="6332832" y="4419600"/>
              <a:ext cx="6096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includes the following: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“Sponsor’s Proposal/Award/Agreement”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Other (specify):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Hide Attachment A for all Non RSAs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- Executive Order 13513, Text Messaging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- USDA Research Misconduct Regulation for Extramural Research (75 FR49357)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- USDA Civil Rights Policy Statement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- Financial Assistance use of Universal Identifier (DUNS) and CCR (75 R 55671-55676)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- Sub-award Requirements for FFATA Implementation (75 FR 55663-55671)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Provisions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E-Green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E-green now available in Work file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 can Add 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 can View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Only the level that adds the document can delete, other than ADO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additional options in document type and sub doc type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44" y="1600200"/>
            <a:ext cx="37781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SOW Screens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Accession number in header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other changes</a:t>
            </a:r>
          </a:p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NOTE:  Incoming </a:t>
            </a:r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 No field – only for incoming agreements</a:t>
            </a:r>
          </a:p>
          <a:p>
            <a:endParaRPr lang="en-US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changes to “Parties Agree to” Screen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59238" cy="29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SOW/Budget </a:t>
            </a:r>
            <a:b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Comments Screen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133600"/>
            <a:ext cx="8752737" cy="3657600"/>
            <a:chOff x="228600" y="2133600"/>
            <a:chExt cx="8752737" cy="36576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2153196"/>
              <a:ext cx="4028337" cy="363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133600"/>
              <a:ext cx="448389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Changed label to “SOW/Budget Comments”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check box to indicate Internal Use Only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Required to answer Yes or No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Yes is selected, comments WILL NOT print on the 454/455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Note:  Comments will Print on the 454/455 Budget Page 2 (if check box = No)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SOW/Budget 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Comments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Tooltips – scroll over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Calendars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Reordering tabs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Turning On/Off fields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 propagating of data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Number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autogeneration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ADODR  = “ARS PI”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General Changes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changes at this time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Future phase: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Increase size of description fields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Consolidate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Standardize all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Redesign for better viewing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Budget Screens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- Signature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label – ABFO to SBFO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NPL2 and 3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59" y="1752600"/>
            <a:ext cx="405884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 on Outgoing Agreements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(Incoming Funds Records)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Agreements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List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1600200"/>
            <a:ext cx="6853238" cy="4797055"/>
            <a:chOff x="990600" y="1600200"/>
            <a:chExt cx="6853238" cy="4797055"/>
          </a:xfrm>
        </p:grpSpPr>
        <p:grpSp>
          <p:nvGrpSpPr>
            <p:cNvPr id="7" name="Group 6"/>
            <p:cNvGrpSpPr/>
            <p:nvPr/>
          </p:nvGrpSpPr>
          <p:grpSpPr>
            <a:xfrm>
              <a:off x="990600" y="1600200"/>
              <a:ext cx="6853238" cy="4797055"/>
              <a:chOff x="990600" y="1600200"/>
              <a:chExt cx="6853238" cy="479705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00163" y="1600200"/>
                <a:ext cx="6543675" cy="4797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6703422" y="5344885"/>
                <a:ext cx="685800" cy="3048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990600" y="5486400"/>
                <a:ext cx="762000" cy="76200"/>
              </a:xfrm>
              <a:prstGeom prst="rightArrow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1566012">
              <a:off x="4953000" y="2057400"/>
              <a:ext cx="381000" cy="4572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ARIS to say “Incoming Funds Records”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AIMS entry is the actual “agreement”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“go to” AIMS button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labels: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Record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Delete Record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Add/Generate 416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List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16831" y="1697313"/>
            <a:ext cx="6510338" cy="4517750"/>
            <a:chOff x="1143000" y="1697313"/>
            <a:chExt cx="6510338" cy="4517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0663" y="1697313"/>
              <a:ext cx="6162675" cy="451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5828211" y="2693126"/>
              <a:ext cx="1752600" cy="152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76600" y="3352800"/>
              <a:ext cx="4572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43000" y="4343400"/>
              <a:ext cx="762000" cy="3048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143000" y="3563981"/>
              <a:ext cx="576940" cy="22207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New field added in header – Pre-Award Approval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System generated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First time through Approval date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Never changes;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nonmodifiable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Changed “Contact” to “ARS Principal Investigator”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Formerly “Contact” or “ADODR”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Uniform through all agreements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Removed “Contact Type”  and “Phone Number” fields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ARS PI Email – auto inserted when ARS PI is selected from the LOV (now uses the Delegation of Authority Table)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Message displayed if ARS PI training has not been done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Purpose of Funds field – moved up on screen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Purpose of Funds field– used to turn on and off fields appropriate for the selection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Gifts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Services Only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Research (under/over $25K, No Funds)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Award Date removed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Project Info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two Agreement types: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Interagency Reimbursable Agreements (IRA) (I)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Transfer Research Agreement (MTRA) (H)</a:t>
            </a:r>
          </a:p>
          <a:p>
            <a:pPr lvl="1"/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CRADA (C) – formerly “Trust” when 416 added; will now be shown as “C” on 416 and Incoming Funds Record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Grant Proposal fields – turned off for Gifts and Services Only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Grant Proposal = Yes, Grant Awarded field is activated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“Go To” features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Upload capabilities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E-Green – Office File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SEB-102 (Ethics requirements)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changes will be made in Work, Active, History, Status, Reporting forms, prints, and query fields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LOI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General Changes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Label changes: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ARS Primary Agreement Holder  -  now ARS Agreement Holder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Primary Agreement Log Number – now ARS Agreement Holder Log No.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Primary Agreement Proposed Total Funds – now ARS Proposed Total Funding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ARS Agreement Holder = No, added “go to” arrow that will connect with the Active file  - Agreement Holder (log)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ARS Agreement Holder = No, ARS Proposed Total Funding field is turned off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Primary Agreement Holder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Tooltips added: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ARS Agreement Holder: “Select Yes if this Unit is responsible for executing the actual agreement with the cooperator”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ARS Proposed Total Funding: “Enter the total amount of funding all ARS locations are proposed to receive”</a:t>
            </a:r>
          </a:p>
          <a:p>
            <a:pPr lvl="1"/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Primary Agreement Holder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Autogeneration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Research &lt; = or &gt;$25,000 –  upon entry of AIMS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Services Only – on saving of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Info screen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Gifts - no Agreement Number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Funds to ARS - no Agreement Number</a:t>
            </a:r>
          </a:p>
          <a:p>
            <a:pPr lvl="1"/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ARS Agreement Holder = No, once the ARS Agreement Holder has generated their Agreement Number, it will be auto inserted into the ARS Agreement Holder = No project, as long as the Log No. is listed on the Incoming Funds Record</a:t>
            </a:r>
          </a:p>
          <a:p>
            <a:pPr lvl="1">
              <a:buNone/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Agreement Number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1:   58; 59; or 60 – based on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type</a:t>
            </a: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2:   Location Code</a:t>
            </a: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3:   Last Digit of FY  (FY indicator)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4:    Sequential number w/in the location &amp; FY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5:   Foreign indicator – from recipient table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No. Part 6:   N/A for incoming</a:t>
            </a:r>
          </a:p>
          <a:p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Start Date (FY) and/or agreement type changes, system auto updates agreement number and displays message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Agreement Number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 Gifts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828800"/>
            <a:ext cx="8763000" cy="3886200"/>
            <a:chOff x="228600" y="1828800"/>
            <a:chExt cx="8763000" cy="38862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828800"/>
              <a:ext cx="4326147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828800"/>
              <a:ext cx="4267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ight Arrow 14"/>
            <p:cNvSpPr/>
            <p:nvPr/>
          </p:nvSpPr>
          <p:spPr>
            <a:xfrm rot="8208248">
              <a:off x="3606515" y="4278745"/>
              <a:ext cx="7620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4343400" y="4876800"/>
              <a:ext cx="2286000" cy="16764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Agreement Number for Gifts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Type of Agreement = Trust; system auto inserts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“Is the gift from a prohibited source…”; If yes, message displayed “You must have a waiver from the Agency Administrator to accept a gift from a prohibited source”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Waiver (Yes/No) field added; if waiver = No, cannot approve until =Yes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“Has clearance been received to accept the gift?” - Yes/No option; if No, cannot approve until =Yes</a:t>
            </a: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E-Green Tab added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 Gifts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Services Only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072640"/>
            <a:ext cx="8702040" cy="3825856"/>
            <a:chOff x="304800" y="2072640"/>
            <a:chExt cx="8702040" cy="38258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072640"/>
              <a:ext cx="41148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7240" y="2072640"/>
              <a:ext cx="4419600" cy="382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No. will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autogenerate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upon saving of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Info screen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Type of Service:  Added Recycling/Rebate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E-Green Tab added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Services Only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Comments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label to:  “Internal Comments”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Comments required for all Work records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1"/>
            <a:ext cx="4059238" cy="354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SOF/Funds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905000"/>
            <a:ext cx="8711728" cy="3810000"/>
            <a:chOff x="228600" y="1905000"/>
            <a:chExt cx="8711728" cy="3810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05000"/>
              <a:ext cx="4106559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2897" y="1933830"/>
              <a:ext cx="4337431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Agreements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section modified based on revised P&amp;P329.5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is based on the Original Source of Funds (OSOF), effective October 1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not charged on agreements less than or equal to $10,000 (effective October 1)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Exemption Indicator, Non Profit Indicator, and IPSC Percent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IPSC amount in “Budget Record Details”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Waivers no longer requested; strictly based on SOF Reference Table (Exempt or Non Exempt)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Reason IPSC Changed – BPMS only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SOF/Funds Screen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IPSC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“How Funds to be Used” – now “Budget Record Details”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Only funding that the Unit is getting should be entered here (future Tooltip will be added when new proposal screen added – Phase 2)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Replaced “RSA” with “Extramural”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If funds entered in “Extramural”, must match extramural total on the Org/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Inhouse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screen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IPSC Amount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Incoming- SOF/Funds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Calculation: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Based on IPSC percent for SOF (shown on screen)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Calculated as 10% (or 20%) of total proposed funding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If IPSC  is “Exempt”, no funding can be added in the IPSC field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If IPSC is “Non Exempt”, enter the calculated amount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If not correctly calculated, system will display message indicating not correct, and display the correct amount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Only a warning message, will still allow processing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Incoming- SOF/Funds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fields: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Requesting Waiver; Why Waiver Requested; Waiver Approved by BPMS, Reason Waiver Denied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Cat 1 or 4 Salaries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ARS FTE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Total Proposed Amt has increased from &lt;= $5,000…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SOF/Funds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SOF Reference Table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944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“Organization” – high level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“waived” to “exempt”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Supporting Documentation – to support Exemption policy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City, State, Country</a:t>
            </a:r>
          </a:p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Exempt list also posted on EAD Website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process of “cleaning up” data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SOF Reference Table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 Dealings/Ethics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1524000"/>
            <a:ext cx="6337300" cy="4648200"/>
            <a:chOff x="1447800" y="1524000"/>
            <a:chExt cx="6337300" cy="4648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1524000"/>
              <a:ext cx="6337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1717587" y="3733800"/>
              <a:ext cx="47244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Reworded Financial Dealings question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Reworded label for “Area Ethics Advisor Review”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Conflict of Interest Documentation section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SEB-102 Certification required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Upload Certification form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Required at RL level or initial level of entry at point of award (when entering AIMS)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Not required for Interagency Agreements, Services Only, Gifts, or No Funds to ARS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Area Ethics Advisor/Area Office will review to ensure conformity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Area Director Only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Incoming- Dealings/Ethics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/App/Key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051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-Title/Deliverables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Changed Title field to be Upper/lower case</a:t>
            </a: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Increased length of Title field to 148 characters</a:t>
            </a: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Deliverables label changed to “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Deliverables/Anticipated Products/Outcomes</a:t>
            </a: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Increased size of Deliverables field to unlimited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24400" y="1585785"/>
            <a:ext cx="4127500" cy="4267200"/>
            <a:chOff x="1447800" y="1752600"/>
            <a:chExt cx="6337300" cy="4648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752600"/>
              <a:ext cx="6337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1709346" y="4166286"/>
              <a:ext cx="3472254" cy="457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Outgoing – List Screen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0" y="1676400"/>
            <a:ext cx="5943600" cy="4357688"/>
            <a:chOff x="1600200" y="1676400"/>
            <a:chExt cx="5943600" cy="4357688"/>
          </a:xfrm>
        </p:grpSpPr>
        <p:pic>
          <p:nvPicPr>
            <p:cNvPr id="102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676400"/>
              <a:ext cx="5943600" cy="435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495800" y="2057400"/>
              <a:ext cx="934085" cy="347955"/>
            </a:xfrm>
            <a:prstGeom prst="wedgeRoundRectCallout">
              <a:avLst>
                <a:gd name="adj1" fmla="val -51264"/>
                <a:gd name="adj2" fmla="val 161045"/>
                <a:gd name="adj3" fmla="val 16667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Tab Moved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6323901" y="4775433"/>
              <a:ext cx="865505" cy="25485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 Org/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Inhouse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1524000"/>
            <a:ext cx="6337300" cy="4648200"/>
            <a:chOff x="1447800" y="1524000"/>
            <a:chExt cx="6337300" cy="4648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1524000"/>
              <a:ext cx="6337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1676400" y="2897658"/>
              <a:ext cx="4114800" cy="228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6000" y="3260127"/>
              <a:ext cx="1600200" cy="23271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Work to be Performed” – changed to “Will any funding received be given to another institution or entity (Non ARS)?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Select Yes/No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If Yes, the Non ARS Performing Organization section is activated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additional agreement types in LOV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Agreement total will be validated against Extramural amount in Budget Record Details section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Modified “Description” to “Sub Recipient Organization Name”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“Is the proposed research directed related to the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Inhouse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project of SY”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- Org/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Inhouse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Coding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Coding is no longer required on initial entry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NP code auto propagates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Upon award notification, coding will be required on Incoming Funds Record if under $25,000 or on 416/417 if over $25,000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279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Signature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label – ABFO to SBFO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NPL2 and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Award Process for Agreements w/o 416/417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 Work Record of Incoming Funds Record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Modify Comments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Coding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Upload SEB-102 (if applicable)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AIMS Data (if applicable)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Make any other necessary changes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Approve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Award / Post-Award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Award Process for Agreements w/ 416/417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 Work record of Incoming Funds Record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Generate 416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Comments on 416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Coding on 416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Upload SEB-102 (if applicable)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 AIMS data (if applicable)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Approve</a:t>
            </a:r>
          </a:p>
          <a:p>
            <a:pPr lvl="1"/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NOTE: 416/417 must be entered prior to entering AIMS.  If attempt is made to enter AIMS first, error will be displayed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Award / Post-Award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Generating 416 and </a:t>
            </a:r>
            <a:b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Adding Coding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886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44640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Agreement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number auto generated on AIMS first entry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Type of Agreement – auto populated from ARIS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Nonmodifiable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note below Comments field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1719654"/>
            <a:ext cx="4191000" cy="4022922"/>
            <a:chOff x="4419600" y="1447800"/>
            <a:chExt cx="4343400" cy="4022922"/>
          </a:xfrm>
        </p:grpSpPr>
        <p:grpSp>
          <p:nvGrpSpPr>
            <p:cNvPr id="6" name="Group 5"/>
            <p:cNvGrpSpPr/>
            <p:nvPr/>
          </p:nvGrpSpPr>
          <p:grpSpPr>
            <a:xfrm>
              <a:off x="4419600" y="1447800"/>
              <a:ext cx="4343400" cy="4022922"/>
              <a:chOff x="1447800" y="1615878"/>
              <a:chExt cx="6096000" cy="4642244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7800" y="1615878"/>
                <a:ext cx="6096000" cy="4642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1752600" y="3200400"/>
                <a:ext cx="4876800" cy="2286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362200" y="5410200"/>
                <a:ext cx="2362200" cy="2286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4876800" y="2286000"/>
              <a:ext cx="1447800" cy="152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</a:t>
            </a:r>
            <a:r>
              <a:rPr lang="en-US" sz="37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Agy</a:t>
            </a:r>
            <a:r>
              <a:rPr lang="en-US" sz="3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/ARS PI Screen</a:t>
            </a:r>
            <a:endParaRPr lang="en-US" sz="3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ARS PI – phone number required at </a:t>
            </a:r>
            <a:r>
              <a:rPr lang="en-US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ARS PI – email address auto populates from Delegation of Authority table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modifiable on screen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657869"/>
            <a:ext cx="4279900" cy="4038600"/>
            <a:chOff x="1371600" y="1600200"/>
            <a:chExt cx="6337300" cy="48260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1600200"/>
              <a:ext cx="6337300" cy="482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1878229" y="4793413"/>
              <a:ext cx="2286000" cy="228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Cooperator Info Screen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3350" y="1524000"/>
            <a:ext cx="6337300" cy="4826000"/>
            <a:chOff x="1403350" y="1524000"/>
            <a:chExt cx="6337300" cy="48260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350" y="1524000"/>
              <a:ext cx="6337300" cy="482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1600200" y="3225114"/>
              <a:ext cx="2057400" cy="228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05000" y="4291914"/>
              <a:ext cx="3200400" cy="228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04686" y="3836772"/>
              <a:ext cx="1091514" cy="21418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Agreement Info tab moved to allow for identification of related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inhouse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project earlier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AIMS button to go directly to AIMS screens from List screen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Multiple ways to enter AIMS from ARIS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buttons to “Add Record”, “Delete Record”, “Approve Multiple Records”</a:t>
            </a:r>
          </a:p>
          <a:p>
            <a:pPr lvl="1"/>
            <a:endParaRPr lang="en-US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Outgoing – List Screen</a:t>
            </a:r>
            <a:endParaRPr lang="en-US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Admin Contact or Sponsored Program Office 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Perf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Org Type auto inserts - “01 USDA/ARS Laboratory”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Zip +4 required for all domestic agreements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USPS Website link added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SAM link added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ID – auto propagates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SAMS Registration Date – auto propagates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Parent ID removed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DUNS Confidence Level removed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Phone #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 Address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Cooperator/Sponsor/Recipient Designated Rep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 address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Phone # required at </a:t>
            </a:r>
            <a:r>
              <a:rPr lang="en-US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ADO 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Cooperator Info Screen</a:t>
            </a:r>
            <a:endParaRPr lang="en-US" sz="32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Payment/Report Screen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Label changes – 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“Forward Reports To”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“Report of Inventions and Subcontracts”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check box for Final Non-Expendable Property Report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Turn off Management Reports for all Non RSAs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615" y="1633155"/>
            <a:ext cx="42126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Accounting Screen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changes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203700" cy="427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Provisions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“Agreement includes the following” section: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“Sponsor’s Proposal/ Award/Agreement” label modified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“Other (specify)” section: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Hide Attachment A for all Non RSAs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Added “USDA Civil Rights Policy Statement”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05230"/>
            <a:ext cx="41419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E-Green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E-green now available in Work file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 can Add 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levels can View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Only the level that adds the document can delete, other than ADO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additional options in document type and sub doc type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34069"/>
            <a:ext cx="42798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SOW Screens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Accession number in header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SOMI/Mutual Benefits not required for RCA, TFCA, or IRA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other changes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No changes to “Parties Agree to” Screen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2036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SOW/Budget Comments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Changed label to “SOW/Budget Comments”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check box to indicate Internal Use Only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Required to answer Yes/No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Yes is selected, comments WILL NOT print on the 454/455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Note:  Comments will Print on the 454/455 Budget Page 2 (if check box = No)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755136" cy="4572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42301"/>
            <a:ext cx="3810000" cy="40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changes at this time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Future phase: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Increase size of description fields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Consolidate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Standardize all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Redesign for better viewing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Budget Screens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Posting Screen (ARIS)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changes at this time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949547" cy="39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Posting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3350" y="1680516"/>
            <a:ext cx="6337300" cy="4648200"/>
            <a:chOff x="1295400" y="1828800"/>
            <a:chExt cx="6337300" cy="46482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828800"/>
              <a:ext cx="63373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3937686" y="4761470"/>
              <a:ext cx="1853514" cy="26567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59660" y="4269258"/>
              <a:ext cx="4160139" cy="9144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79572" y="3820299"/>
              <a:ext cx="3048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Outgoing – Project Info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447800"/>
            <a:ext cx="6385810" cy="4572000"/>
            <a:chOff x="1447800" y="1524000"/>
            <a:chExt cx="6385810" cy="4572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1524000"/>
              <a:ext cx="6385810" cy="4572000"/>
              <a:chOff x="1295400" y="1600200"/>
              <a:chExt cx="6385810" cy="457200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447800" y="1600200"/>
                <a:ext cx="6233410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3"/>
              <p:cNvSpPr/>
              <p:nvPr/>
            </p:nvSpPr>
            <p:spPr>
              <a:xfrm>
                <a:off x="2819400" y="3759062"/>
                <a:ext cx="304800" cy="304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202110" y="4777744"/>
                <a:ext cx="1524000" cy="304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371600" y="3581400"/>
                <a:ext cx="914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95400" y="5257800"/>
                <a:ext cx="971725" cy="8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ular Callout 17"/>
            <p:cNvSpPr/>
            <p:nvPr/>
          </p:nvSpPr>
          <p:spPr>
            <a:xfrm>
              <a:off x="6210300" y="1828800"/>
              <a:ext cx="1447800" cy="685800"/>
            </a:xfrm>
            <a:prstGeom prst="wedgeRoundRectCallout">
              <a:avLst>
                <a:gd name="adj1" fmla="val -56851"/>
                <a:gd name="adj2" fmla="val 136611"/>
                <a:gd name="adj3" fmla="val 16667"/>
              </a:avLst>
            </a:prstGeom>
            <a:solidFill>
              <a:schemeClr val="tx2">
                <a:lumMod val="50000"/>
              </a:schemeClr>
            </a:solidFill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alibri" pitchFamily="34" charset="0"/>
                  <a:cs typeface="Calibri" pitchFamily="34" charset="0"/>
                </a:rPr>
                <a:t>Agreement Types added; matches AIMS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Removed  - Fund Authorization field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Modified funding fields to correspond to Budget Record Details format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Added IPSC field – generated from IPSC % and amount of new funds posted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% and Amount – modifiable by BPMS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LOV added for Accounting Codes selection; can still manually enter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Budget Screen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Gifts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ARIS to Dealings or E-Green screen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Services Only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ARIS to Dealings or E-Green screen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Funds to ARS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ARIS – All screens; No AIMS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Research &lt;= or &gt; $25,000  (CRADA, MTRA, IRA, RCA, TFCA)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ARIS and AIMS – all screens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TFCA/RCA/IRA – SOMI/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Mut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Benefits removed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Incoming – Requirements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ARIS Online Manual – Chapter 4C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ARIS Online Manual – Chapter 4D</a:t>
            </a:r>
          </a:p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Powerpoint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Presentation – recorded 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Interagency Agreement Training – EAD website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P&amp;P 321.1 will be revised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IPSC P&amp;P329.5 updated – effective October 1, 2012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Bulletin – 12-220.0 (Gifts)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Additional Documentation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Phase 2: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Streamlining approval process/chain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Email notifications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Addition of Proposal screen for Incoming Agreements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Modification to Work Record Creation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Budget Screen modifications</a:t>
            </a:r>
          </a:p>
          <a:p>
            <a:pPr lvl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Modifying ADO Disapproval Transaction levels</a:t>
            </a:r>
          </a:p>
          <a:p>
            <a:pPr lvl="1"/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Future Phases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 on Incoming Agreements ??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6183</TotalTime>
  <Words>3420</Words>
  <Application>Microsoft Office PowerPoint</Application>
  <PresentationFormat>On-screen Show (4:3)</PresentationFormat>
  <Paragraphs>587</Paragraphs>
  <Slides>94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Paper</vt:lpstr>
      <vt:lpstr>Slide 1</vt:lpstr>
      <vt:lpstr>Lean Six Sigma (LSS)</vt:lpstr>
      <vt:lpstr>Agenda</vt:lpstr>
      <vt:lpstr>General Changes</vt:lpstr>
      <vt:lpstr>General Changes</vt:lpstr>
      <vt:lpstr>Outgoing Agreements</vt:lpstr>
      <vt:lpstr>Outgoing – List Screen</vt:lpstr>
      <vt:lpstr>Outgoing – List Screen</vt:lpstr>
      <vt:lpstr>Outgoing – Project Info Screen</vt:lpstr>
      <vt:lpstr>Outgoing – Project Info Screen</vt:lpstr>
      <vt:lpstr>Outgoing – Project Info Screen</vt:lpstr>
      <vt:lpstr>Outgoing – Project Info Screen</vt:lpstr>
      <vt:lpstr>Outgoing – Agreement Number</vt:lpstr>
      <vt:lpstr>Outgoing – Comments Screen</vt:lpstr>
      <vt:lpstr>Outgoing – Obj/App/Key Screen</vt:lpstr>
      <vt:lpstr>Outgoing – Investigator Screen</vt:lpstr>
      <vt:lpstr>Outgoing -Agreement Info Screen</vt:lpstr>
      <vt:lpstr>Outgoing - Agreement Info Screen</vt:lpstr>
      <vt:lpstr>Outgoing - Budget Screen</vt:lpstr>
      <vt:lpstr>Outgoing - Budget Screen</vt:lpstr>
      <vt:lpstr>Outgoing - STP/Codes Screens</vt:lpstr>
      <vt:lpstr>Outgoing - Selecting Codes Screen</vt:lpstr>
      <vt:lpstr>Outgoing - Selecting Codes Screen</vt:lpstr>
      <vt:lpstr>Outgoing - Selected Coding</vt:lpstr>
      <vt:lpstr>Outgoing - Dealings/Ethics Screen</vt:lpstr>
      <vt:lpstr>Outgoing - Dealings/Ethics Screen</vt:lpstr>
      <vt:lpstr>Outgoing - AIMS–Agreements Screen</vt:lpstr>
      <vt:lpstr>Outgoing - Agy/ARSPI/Finance Screen</vt:lpstr>
      <vt:lpstr>Outgoing - Cooperator Info Screen</vt:lpstr>
      <vt:lpstr>Outgoing - Cooperator Info Screen</vt:lpstr>
      <vt:lpstr>Outgoing - Payment/Report Screen</vt:lpstr>
      <vt:lpstr>Outgoing - Payment/Report Screen</vt:lpstr>
      <vt:lpstr>Outgoing - Accounting Screen</vt:lpstr>
      <vt:lpstr>Outgoing - Provisions Screen</vt:lpstr>
      <vt:lpstr>Outgoing - Provisions Screen</vt:lpstr>
      <vt:lpstr>Outgoing - E-Green Screen</vt:lpstr>
      <vt:lpstr>Outgoing – SOW Screens</vt:lpstr>
      <vt:lpstr>Outgoing - SOW/Budget  Comments Screen</vt:lpstr>
      <vt:lpstr>Outgoing - SOW/Budget  Comments Screen</vt:lpstr>
      <vt:lpstr>Outgoing - Budget Screens</vt:lpstr>
      <vt:lpstr>Outgoing - Signature Screen</vt:lpstr>
      <vt:lpstr>Questions on Outgoing Agreements</vt:lpstr>
      <vt:lpstr>Incoming Agreements</vt:lpstr>
      <vt:lpstr>Incoming – List Screen</vt:lpstr>
      <vt:lpstr>Incoming – List Screen</vt:lpstr>
      <vt:lpstr>Incoming – Project Info Screen</vt:lpstr>
      <vt:lpstr>Incoming – Project Info Screen</vt:lpstr>
      <vt:lpstr>Incoming – Project Info Screen</vt:lpstr>
      <vt:lpstr>Incoming – Project Info Screen</vt:lpstr>
      <vt:lpstr>Incoming – Primary Agreement Holder</vt:lpstr>
      <vt:lpstr>Incoming – Primary Agreement Holder</vt:lpstr>
      <vt:lpstr>Incoming – Agreement Number</vt:lpstr>
      <vt:lpstr>Incoming – Agreement Number</vt:lpstr>
      <vt:lpstr>Incoming - Gifts</vt:lpstr>
      <vt:lpstr>Incoming - Gifts</vt:lpstr>
      <vt:lpstr>Incoming – Services Only</vt:lpstr>
      <vt:lpstr>Incoming – Services Only</vt:lpstr>
      <vt:lpstr>Incoming – Comments Screen</vt:lpstr>
      <vt:lpstr>Incoming – SOF/Funds Screen</vt:lpstr>
      <vt:lpstr>Incoming – SOF/Funds Screen IPSC</vt:lpstr>
      <vt:lpstr>Incoming- SOF/Funds Screen</vt:lpstr>
      <vt:lpstr>Incoming- SOF/Funds Screen</vt:lpstr>
      <vt:lpstr>Incoming – SOF/Funds Screen</vt:lpstr>
      <vt:lpstr>New SOF Reference Table</vt:lpstr>
      <vt:lpstr>New SOF Reference Table</vt:lpstr>
      <vt:lpstr>Incoming - Dealings/Ethics Screen</vt:lpstr>
      <vt:lpstr>Incoming- Dealings/Ethics Screen</vt:lpstr>
      <vt:lpstr>Incoming – Obj/App/Key Screen</vt:lpstr>
      <vt:lpstr>Incoming -Title/Deliverables Screen</vt:lpstr>
      <vt:lpstr>Incoming - Org/Inhouse Screen</vt:lpstr>
      <vt:lpstr>Incoming - Org/Inhouse Screen</vt:lpstr>
      <vt:lpstr>Incoming – Coding Screen</vt:lpstr>
      <vt:lpstr>Incoming – Signature Screen</vt:lpstr>
      <vt:lpstr>Incoming – Award / Post-Award</vt:lpstr>
      <vt:lpstr>Incoming – Award / Post-Award</vt:lpstr>
      <vt:lpstr>Incoming – Generating 416 and  Adding Coding</vt:lpstr>
      <vt:lpstr>Incoming – Agreement Screen</vt:lpstr>
      <vt:lpstr>Incoming – Agy/ARS PI Screen</vt:lpstr>
      <vt:lpstr>Incoming – Cooperator Info Screen</vt:lpstr>
      <vt:lpstr>Incoming – Cooperator Info Screen</vt:lpstr>
      <vt:lpstr>Incoming – Payment/Report Screen</vt:lpstr>
      <vt:lpstr>Incoming – Accounting Screen</vt:lpstr>
      <vt:lpstr>Incoming – Provisions Screen</vt:lpstr>
      <vt:lpstr>Incoming – E-Green Screen</vt:lpstr>
      <vt:lpstr>Incoming – SOW Screens</vt:lpstr>
      <vt:lpstr>Incoming – SOW/Budget Comments</vt:lpstr>
      <vt:lpstr>Incoming – Budget Screens</vt:lpstr>
      <vt:lpstr>Incoming – Posting Screen (ARIS)</vt:lpstr>
      <vt:lpstr>Incoming – Posting Screen</vt:lpstr>
      <vt:lpstr>Incoming – Budget Screen</vt:lpstr>
      <vt:lpstr>Incoming – Requirements </vt:lpstr>
      <vt:lpstr>Additional Documentation</vt:lpstr>
      <vt:lpstr>Future Phases</vt:lpstr>
      <vt:lpstr>Questions on Incoming Agreements ??</vt:lpstr>
    </vt:vector>
  </TitlesOfParts>
  <Company>USDA/ARS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Six Sigma (LSS)</dc:title>
  <dc:creator>jill.stetka</dc:creator>
  <cp:lastModifiedBy>Patty Degen</cp:lastModifiedBy>
  <cp:revision>552</cp:revision>
  <dcterms:created xsi:type="dcterms:W3CDTF">2012-08-24T13:06:59Z</dcterms:created>
  <dcterms:modified xsi:type="dcterms:W3CDTF">2012-09-28T15:55:01Z</dcterms:modified>
</cp:coreProperties>
</file>