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customXml/itemProps6.xml" ContentType="application/vnd.openxmlformats-officedocument.customXmlProperti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7"/>
  </p:sldMasterIdLst>
  <p:notesMasterIdLst>
    <p:notesMasterId r:id="rId19"/>
  </p:notesMasterIdLst>
  <p:handoutMasterIdLst>
    <p:handoutMasterId r:id="rId20"/>
  </p:handoutMasterIdLst>
  <p:sldIdLst>
    <p:sldId id="453" r:id="rId8"/>
    <p:sldId id="454" r:id="rId9"/>
    <p:sldId id="384" r:id="rId10"/>
    <p:sldId id="448" r:id="rId11"/>
    <p:sldId id="451" r:id="rId12"/>
    <p:sldId id="450" r:id="rId13"/>
    <p:sldId id="452" r:id="rId14"/>
    <p:sldId id="440" r:id="rId15"/>
    <p:sldId id="445" r:id="rId16"/>
    <p:sldId id="446" r:id="rId17"/>
    <p:sldId id="447" r:id="rId18"/>
  </p:sldIdLst>
  <p:sldSz cx="9144000" cy="6858000" type="screen4x3"/>
  <p:notesSz cx="6997700" cy="9271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59" autoAdjust="0"/>
    <p:restoredTop sz="86409" autoAdjust="0"/>
  </p:normalViewPr>
  <p:slideViewPr>
    <p:cSldViewPr snapToObjects="1">
      <p:cViewPr>
        <p:scale>
          <a:sx n="90" d="100"/>
          <a:sy n="90" d="100"/>
        </p:scale>
        <p:origin x="-58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9" d="100"/>
          <a:sy n="69" d="100"/>
        </p:scale>
        <p:origin x="-2760" y="-96"/>
      </p:cViewPr>
      <p:guideLst>
        <p:guide orient="horz" pos="2920"/>
        <p:guide pos="2205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2337" cy="4638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746" y="1"/>
            <a:ext cx="3032337" cy="4638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21F87B2-3F93-461F-9174-41614F85E68F}" type="datetimeFigureOut">
              <a:rPr lang="en-US"/>
              <a:pPr>
                <a:defRPr/>
              </a:pPr>
              <a:t>10/11/2012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05551"/>
            <a:ext cx="3032337" cy="4638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746" y="8805551"/>
            <a:ext cx="3032337" cy="4638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03399C3-5C1C-49EF-9F74-80F6E37DE3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888050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2337" cy="4638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6" y="1"/>
            <a:ext cx="3032337" cy="4638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F3F7D07-5EE6-4B8E-BF7A-A6B96958CAEF}" type="datetimeFigureOut">
              <a:rPr lang="en-US"/>
              <a:pPr>
                <a:defRPr/>
              </a:pPr>
              <a:t>10/11/2012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3738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1" y="4404359"/>
            <a:ext cx="5598160" cy="4171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05551"/>
            <a:ext cx="3032337" cy="4638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6" y="8805551"/>
            <a:ext cx="3032337" cy="4638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263F65E-4CEB-4CC6-9E06-A45004B490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081373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63F65E-4CEB-4CC6-9E06-A45004B4902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0102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459" eaLnBrk="0" hangingPunct="0"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1167" indent="-285064" defTabSz="926459" eaLnBrk="0" hangingPunct="0"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0257" indent="-228051" defTabSz="926459" eaLnBrk="0" hangingPunct="0"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96360" indent="-228051" defTabSz="926459" eaLnBrk="0" hangingPunct="0"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2462" indent="-228051" defTabSz="926459" eaLnBrk="0" hangingPunct="0"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08565" indent="-228051" defTabSz="926459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64668" indent="-228051" defTabSz="926459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0770" indent="-228051" defTabSz="926459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76873" indent="-228051" defTabSz="926459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664F4ADB-0319-486F-A965-4092D46D05F1}" type="slidenum">
              <a:rPr lang="en-US" sz="1200" b="0"/>
              <a:pPr eaLnBrk="1" hangingPunct="1"/>
              <a:t>10</a:t>
            </a:fld>
            <a:endParaRPr lang="en-US" sz="1200" b="0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459" eaLnBrk="0" hangingPunct="0"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1167" indent="-285064" defTabSz="926459" eaLnBrk="0" hangingPunct="0"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0257" indent="-228051" defTabSz="926459" eaLnBrk="0" hangingPunct="0"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96360" indent="-228051" defTabSz="926459" eaLnBrk="0" hangingPunct="0"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2462" indent="-228051" defTabSz="926459" eaLnBrk="0" hangingPunct="0"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08565" indent="-228051" defTabSz="926459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64668" indent="-228051" defTabSz="926459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0770" indent="-228051" defTabSz="926459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76873" indent="-228051" defTabSz="926459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664F4ADB-0319-486F-A965-4092D46D05F1}" type="slidenum">
              <a:rPr lang="en-US" sz="1200" b="0"/>
              <a:pPr eaLnBrk="1" hangingPunct="1"/>
              <a:t>11</a:t>
            </a:fld>
            <a:endParaRPr lang="en-US" sz="1200" b="0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459" eaLnBrk="0" hangingPunct="0"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1167" indent="-285064" defTabSz="926459" eaLnBrk="0" hangingPunct="0"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0257" indent="-228051" defTabSz="926459" eaLnBrk="0" hangingPunct="0"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96360" indent="-228051" defTabSz="926459" eaLnBrk="0" hangingPunct="0"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2462" indent="-228051" defTabSz="926459" eaLnBrk="0" hangingPunct="0"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08565" indent="-228051" defTabSz="926459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64668" indent="-228051" defTabSz="926459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0770" indent="-228051" defTabSz="926459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76873" indent="-228051" defTabSz="926459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664F4ADB-0319-486F-A965-4092D46D05F1}" type="slidenum">
              <a:rPr lang="en-US" sz="1200" b="0"/>
              <a:pPr eaLnBrk="1" hangingPunct="1"/>
              <a:t>2</a:t>
            </a:fld>
            <a:endParaRPr lang="en-US" sz="1200" b="0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63F65E-4CEB-4CC6-9E06-A45004B4902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51527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63F65E-4CEB-4CC6-9E06-A45004B4902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0600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63F65E-4CEB-4CC6-9E06-A45004B4902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11538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63F65E-4CEB-4CC6-9E06-A45004B4902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59959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63F65E-4CEB-4CC6-9E06-A45004B4902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97620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459" eaLnBrk="0" hangingPunct="0"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1167" indent="-285064" defTabSz="926459" eaLnBrk="0" hangingPunct="0"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0257" indent="-228051" defTabSz="926459" eaLnBrk="0" hangingPunct="0"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96360" indent="-228051" defTabSz="926459" eaLnBrk="0" hangingPunct="0"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2462" indent="-228051" defTabSz="926459" eaLnBrk="0" hangingPunct="0"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08565" indent="-228051" defTabSz="926459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64668" indent="-228051" defTabSz="926459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0770" indent="-228051" defTabSz="926459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76873" indent="-228051" defTabSz="926459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664F4ADB-0319-486F-A965-4092D46D05F1}" type="slidenum">
              <a:rPr lang="en-US" sz="1200" b="0"/>
              <a:pPr eaLnBrk="1" hangingPunct="1"/>
              <a:t>8</a:t>
            </a:fld>
            <a:endParaRPr lang="en-US" sz="1200" b="0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459" eaLnBrk="0" hangingPunct="0"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1167" indent="-285064" defTabSz="926459" eaLnBrk="0" hangingPunct="0"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0257" indent="-228051" defTabSz="926459" eaLnBrk="0" hangingPunct="0"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96360" indent="-228051" defTabSz="926459" eaLnBrk="0" hangingPunct="0"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2462" indent="-228051" defTabSz="926459" eaLnBrk="0" hangingPunct="0"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08565" indent="-228051" defTabSz="926459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64668" indent="-228051" defTabSz="926459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0770" indent="-228051" defTabSz="926459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76873" indent="-228051" defTabSz="926459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664F4ADB-0319-486F-A965-4092D46D05F1}" type="slidenum">
              <a:rPr lang="en-US" sz="1200" b="0"/>
              <a:pPr eaLnBrk="1" hangingPunct="1"/>
              <a:t>9</a:t>
            </a:fld>
            <a:endParaRPr lang="en-US" sz="1200" b="0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U.S. Department of the Treasury Logo and photo of the Treasury Buildi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33363"/>
            <a:ext cx="83820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1219200" y="1958975"/>
            <a:ext cx="0" cy="1622425"/>
          </a:xfrm>
          <a:prstGeom prst="line">
            <a:avLst/>
          </a:prstGeom>
          <a:noFill/>
          <a:ln w="127000">
            <a:solidFill>
              <a:schemeClr val="accent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958975"/>
            <a:ext cx="7086600" cy="1622425"/>
          </a:xfr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none"/>
        </p:style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7086600" cy="2286000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buFont typeface="Arial" pitchFamily="34" charset="0"/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11/16/2010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Building Integrated Department EA and CPIC Programs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49045-6397-4D77-953B-33DA1E762C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11/16/2010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Building Integrated Department EA and CPIC Programs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D48E-ADF6-4281-BF1C-41C670CE8B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11/16/2010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Building Integrated Department EA and CPIC Programs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1BF05-DB74-4C05-A467-39E721DF65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7"/>
            <a:ext cx="6172200" cy="6778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0880"/>
            <a:ext cx="8229600" cy="5257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11/16/2010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Building Integrated Department EA and CPIC Programs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86A95-69B6-47E9-8995-B6F3C871EC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11/16/2010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Building Integrated Department EA and CPIC Programs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71F38-89E3-4089-8369-C1CE82D87F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45642"/>
            <a:ext cx="4038600" cy="528052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45642"/>
            <a:ext cx="4038600" cy="52805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11/16/2010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Building Integrated Department EA and CPIC Programs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941D1-A9E8-4DFE-AB9C-F9149031F3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08038"/>
            <a:ext cx="4040188" cy="411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219200"/>
            <a:ext cx="4040188" cy="4906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762000"/>
            <a:ext cx="4041775" cy="457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219200"/>
            <a:ext cx="4041775" cy="4906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11/16/2010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Building Integrated Department EA and CPIC Programs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AD8F7-8137-4B12-B2DC-60D2712DDA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11/16/2010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Building Integrated Department EA and CPIC Programs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218ED-3BED-46F4-9A3B-790288F1E2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11/16/2010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Building Integrated Department EA and CPIC Programs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2F778-BE80-4AF3-BB8D-C8AD8915AA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11/16/2010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Building Integrated Department EA and CPIC Programs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29863-B508-49C2-885A-D7F86D5456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612775"/>
            <a:ext cx="7696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11/16/2010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Building Integrated Department EA and CPIC Programs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F5538-B5F7-42D4-AAFE-D2BF809DFC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6200"/>
            <a:ext cx="61722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60064"/>
            <a:ext cx="8229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11/16/2010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Building Integrated Department EA and CPIC Programs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D7DED2-D4B8-4190-A76A-56A26DA5EE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7" descr="U.S. Department of the Treasury Logo and photo of the Treasury Buildi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629400" y="209550"/>
            <a:ext cx="213360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5763" y="1163503"/>
            <a:ext cx="8372475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5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1337930" y="1905000"/>
            <a:ext cx="7086600" cy="1828800"/>
          </a:xfrm>
          <a:ln w="9525"/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Treasury Lessons Learned Overview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1800" dirty="0" smtClean="0"/>
              <a:t>September 25, 2012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00200" y="3733800"/>
            <a:ext cx="7162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Purposes of the presentation:</a:t>
            </a:r>
          </a:p>
          <a:p>
            <a:endParaRPr lang="en-US" dirty="0" smtClean="0">
              <a:latin typeface="+mn-lt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Discuss approaches for enterprise initiatives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Discuss impact of emerging IT trends across Treasury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2737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804863" y="544992"/>
            <a:ext cx="7620000" cy="685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Fiscal IT Project Lessons Learned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B86A95-69B6-47E9-8995-B6F3C871ECC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0792"/>
            <a:ext cx="8229600" cy="5077888"/>
          </a:xfrm>
        </p:spPr>
        <p:txBody>
          <a:bodyPr/>
          <a:lstStyle/>
          <a:p>
            <a:r>
              <a:rPr lang="en-US" sz="2000" dirty="0" smtClean="0"/>
              <a:t>Governance</a:t>
            </a:r>
          </a:p>
          <a:p>
            <a:pPr lvl="1"/>
            <a:r>
              <a:rPr lang="en-US" sz="2000" dirty="0" smtClean="0"/>
              <a:t>Convergence of IT Governance</a:t>
            </a:r>
          </a:p>
          <a:p>
            <a:pPr lvl="1"/>
            <a:r>
              <a:rPr lang="en-US" sz="2000" dirty="0" smtClean="0"/>
              <a:t>Program Area Project Prioritization</a:t>
            </a:r>
          </a:p>
          <a:p>
            <a:pPr lvl="1"/>
            <a:r>
              <a:rPr lang="en-US" sz="2000" dirty="0" smtClean="0"/>
              <a:t>Technical Architecture Review Board (TARB)</a:t>
            </a:r>
          </a:p>
          <a:p>
            <a:pPr lvl="1"/>
            <a:r>
              <a:rPr lang="en-US" sz="2000" dirty="0" smtClean="0"/>
              <a:t>Business Case Analyses (BCAs)</a:t>
            </a:r>
          </a:p>
          <a:p>
            <a:r>
              <a:rPr lang="en-US" sz="2000" dirty="0" smtClean="0"/>
              <a:t>Communication</a:t>
            </a:r>
          </a:p>
          <a:p>
            <a:pPr lvl="1"/>
            <a:r>
              <a:rPr lang="en-US" sz="2000" dirty="0" smtClean="0"/>
              <a:t>Stakeholder Analysis</a:t>
            </a:r>
          </a:p>
          <a:p>
            <a:pPr lvl="1"/>
            <a:r>
              <a:rPr lang="en-US" sz="2000" dirty="0" smtClean="0"/>
              <a:t>Development of Communication Plan</a:t>
            </a:r>
          </a:p>
          <a:p>
            <a:pPr lvl="1"/>
            <a:r>
              <a:rPr lang="en-US" sz="2000" dirty="0" smtClean="0"/>
              <a:t>External Communications with Federal Program Agencies (FPAs)</a:t>
            </a:r>
          </a:p>
          <a:p>
            <a:pPr lvl="1"/>
            <a:r>
              <a:rPr lang="en-US" sz="2000" dirty="0" smtClean="0"/>
              <a:t>Internal Communications with Functional Areas</a:t>
            </a:r>
          </a:p>
          <a:p>
            <a:pPr lvl="1"/>
            <a:r>
              <a:rPr lang="en-US" sz="2000" dirty="0" smtClean="0"/>
              <a:t>Fiscal IT Web Site</a:t>
            </a:r>
          </a:p>
        </p:txBody>
      </p:sp>
    </p:spTree>
    <p:extLst>
      <p:ext uri="{BB962C8B-B14F-4D97-AF65-F5344CB8AC3E}">
        <p14:creationId xmlns="" xmlns:p14="http://schemas.microsoft.com/office/powerpoint/2010/main" val="29941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804863" y="544992"/>
            <a:ext cx="7620000" cy="685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Fiscal IT Project Lessons Learned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B86A95-69B6-47E9-8995-B6F3C871ECC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0792"/>
            <a:ext cx="8229600" cy="5077888"/>
          </a:xfrm>
        </p:spPr>
        <p:txBody>
          <a:bodyPr/>
          <a:lstStyle/>
          <a:p>
            <a:r>
              <a:rPr lang="en-US" sz="2000" dirty="0" smtClean="0"/>
              <a:t>Project Planning &amp; Management</a:t>
            </a:r>
          </a:p>
          <a:p>
            <a:pPr lvl="1"/>
            <a:r>
              <a:rPr lang="en-US" sz="2000" dirty="0" smtClean="0"/>
              <a:t>Joint CIO Decision Making</a:t>
            </a:r>
          </a:p>
          <a:p>
            <a:pPr lvl="1"/>
            <a:r>
              <a:rPr lang="en-US" sz="2000" dirty="0" smtClean="0"/>
              <a:t>Project Plans &amp; Dashboards</a:t>
            </a:r>
          </a:p>
          <a:p>
            <a:pPr lvl="1"/>
            <a:r>
              <a:rPr lang="en-US" sz="2000" dirty="0" smtClean="0"/>
              <a:t>Project Organization (Committees &amp; Project Sponsors)</a:t>
            </a:r>
          </a:p>
          <a:p>
            <a:pPr lvl="1"/>
            <a:r>
              <a:rPr lang="en-US" sz="2000" dirty="0" smtClean="0"/>
              <a:t>Risk Register</a:t>
            </a:r>
          </a:p>
          <a:p>
            <a:pPr lvl="1"/>
            <a:r>
              <a:rPr lang="en-US" sz="2000" dirty="0" smtClean="0"/>
              <a:t>Technical Infrastructure Status Meetings</a:t>
            </a:r>
          </a:p>
          <a:p>
            <a:pPr lvl="1"/>
            <a:r>
              <a:rPr lang="en-US" sz="2000" dirty="0" smtClean="0"/>
              <a:t>Data Center Closure</a:t>
            </a:r>
          </a:p>
          <a:p>
            <a:pPr lvl="1"/>
            <a:r>
              <a:rPr lang="en-US" sz="2000" dirty="0" smtClean="0"/>
              <a:t>Contractor In-Sourcing</a:t>
            </a:r>
          </a:p>
          <a:p>
            <a:pPr lvl="1"/>
            <a:r>
              <a:rPr lang="en-US" sz="2000" dirty="0" smtClean="0"/>
              <a:t>Common Services</a:t>
            </a:r>
          </a:p>
          <a:p>
            <a:pPr lvl="1"/>
            <a:r>
              <a:rPr lang="en-US" sz="2000" dirty="0" smtClean="0"/>
              <a:t>Inventory &amp; Asset Management</a:t>
            </a:r>
          </a:p>
          <a:p>
            <a:r>
              <a:rPr lang="en-US" sz="2000" dirty="0" smtClean="0"/>
              <a:t>Human Capital</a:t>
            </a:r>
          </a:p>
          <a:p>
            <a:pPr lvl="1"/>
            <a:r>
              <a:rPr lang="en-US" sz="2000" dirty="0" smtClean="0"/>
              <a:t>Managing Organizational Change</a:t>
            </a:r>
          </a:p>
          <a:p>
            <a:pPr lvl="1"/>
            <a:r>
              <a:rPr lang="en-US" sz="2000" dirty="0" smtClean="0"/>
              <a:t>Employee Impact &amp; Considerations</a:t>
            </a:r>
          </a:p>
          <a:p>
            <a:pPr lvl="1"/>
            <a:r>
              <a:rPr lang="en-US" sz="2000" dirty="0" smtClean="0"/>
              <a:t>Reorganizations</a:t>
            </a:r>
          </a:p>
        </p:txBody>
      </p:sp>
    </p:spTree>
    <p:extLst>
      <p:ext uri="{BB962C8B-B14F-4D97-AF65-F5344CB8AC3E}">
        <p14:creationId xmlns="" xmlns:p14="http://schemas.microsoft.com/office/powerpoint/2010/main" val="23833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for Enterprise </a:t>
            </a:r>
            <a:r>
              <a:rPr lang="en-US" dirty="0"/>
              <a:t>I</a:t>
            </a:r>
            <a:r>
              <a:rPr lang="en-US" dirty="0" smtClean="0"/>
              <a:t>nitiatives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sz="2200" dirty="0" smtClean="0"/>
              <a:t>Prioritize evaluation of enterprise initiatives</a:t>
            </a:r>
          </a:p>
          <a:p>
            <a:pPr lvl="1"/>
            <a:r>
              <a:rPr lang="en-US" sz="2000" dirty="0"/>
              <a:t>Identify business cases for enterprise </a:t>
            </a:r>
            <a:r>
              <a:rPr lang="en-US" sz="2000" dirty="0" smtClean="0"/>
              <a:t>initiatives</a:t>
            </a:r>
          </a:p>
          <a:p>
            <a:pPr lvl="1"/>
            <a:r>
              <a:rPr lang="en-US" sz="2000" dirty="0" smtClean="0"/>
              <a:t>Document in Bureau </a:t>
            </a:r>
            <a:r>
              <a:rPr lang="en-US" sz="2000" dirty="0"/>
              <a:t>CXO </a:t>
            </a:r>
            <a:r>
              <a:rPr lang="en-US" sz="2000" dirty="0" smtClean="0"/>
              <a:t>performance </a:t>
            </a:r>
            <a:r>
              <a:rPr lang="en-US" sz="2000" dirty="0"/>
              <a:t>plans</a:t>
            </a:r>
          </a:p>
          <a:p>
            <a:pPr lvl="1"/>
            <a:r>
              <a:rPr lang="en-US" sz="2000" dirty="0" smtClean="0"/>
              <a:t>Measure progress in Deputy Secretary Bureau stat sessions</a:t>
            </a:r>
          </a:p>
          <a:p>
            <a:r>
              <a:rPr lang="en-US" sz="2200" dirty="0" smtClean="0"/>
              <a:t>Consistently communicate goals externally to OMB and GAO</a:t>
            </a:r>
          </a:p>
          <a:p>
            <a:pPr lvl="1"/>
            <a:r>
              <a:rPr lang="en-US" sz="1900" dirty="0" smtClean="0"/>
              <a:t>Review alignment with government wide initiatives such as:  DCCI, Digital/Mobile Strategy, Cloud Computing, Shared Services, IPv6, HSPD-12, Sustainability, Strategic Sourcing</a:t>
            </a:r>
          </a:p>
          <a:p>
            <a:r>
              <a:rPr lang="en-US" sz="2200" dirty="0" smtClean="0"/>
              <a:t>Re-use data regularly collected whenever possible to track progress</a:t>
            </a:r>
          </a:p>
          <a:p>
            <a:pPr lvl="1"/>
            <a:r>
              <a:rPr lang="en-US" sz="2000" dirty="0" smtClean="0"/>
              <a:t>CPIC reporting for cost accounting</a:t>
            </a:r>
          </a:p>
          <a:p>
            <a:pPr lvl="1"/>
            <a:r>
              <a:rPr lang="en-US" sz="2000" dirty="0" smtClean="0"/>
              <a:t>Cyber/EA reporting for system accounting</a:t>
            </a:r>
          </a:p>
          <a:p>
            <a:r>
              <a:rPr lang="en-US" sz="2400" dirty="0" smtClean="0"/>
              <a:t>Telecommunication </a:t>
            </a:r>
            <a:r>
              <a:rPr lang="en-US" sz="2400" dirty="0"/>
              <a:t>costs can fluctuate dependent on:</a:t>
            </a:r>
          </a:p>
          <a:p>
            <a:pPr lvl="1"/>
            <a:r>
              <a:rPr lang="en-US" sz="2000" dirty="0"/>
              <a:t>Communication channels (mobile, remote, WIFI)</a:t>
            </a:r>
          </a:p>
          <a:p>
            <a:pPr lvl="1"/>
            <a:r>
              <a:rPr lang="en-US" sz="2000" dirty="0"/>
              <a:t>Number security approaches (PIV, PIV-I, derived credentials, RSA)</a:t>
            </a:r>
          </a:p>
          <a:p>
            <a:pPr lvl="1"/>
            <a:r>
              <a:rPr lang="en-US" sz="2000" dirty="0"/>
              <a:t>Distance between users and IT services</a:t>
            </a:r>
          </a:p>
          <a:p>
            <a:pPr lvl="1"/>
            <a:r>
              <a:rPr lang="en-US" sz="2000" dirty="0"/>
              <a:t>Amount of data transferred</a:t>
            </a:r>
          </a:p>
          <a:p>
            <a:r>
              <a:rPr lang="en-US" sz="2400" dirty="0"/>
              <a:t>Technology changes to impact “virtualization” scope</a:t>
            </a:r>
          </a:p>
          <a:p>
            <a:pPr lvl="1"/>
            <a:r>
              <a:rPr lang="en-US" sz="2000" dirty="0"/>
              <a:t>“Big Data” clusters not likely to be virtualized</a:t>
            </a:r>
          </a:p>
          <a:p>
            <a:pPr lvl="1"/>
            <a:r>
              <a:rPr lang="en-US" sz="2000" dirty="0"/>
              <a:t>Increase in thin clients will lead to more virtual desktop </a:t>
            </a:r>
            <a:r>
              <a:rPr lang="en-US" sz="2000" dirty="0" smtClean="0"/>
              <a:t>infrastructure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6A95-69B6-47E9-8995-B6F3C871ECC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019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1337930" y="1905000"/>
            <a:ext cx="7086600" cy="1828800"/>
          </a:xfrm>
          <a:ln w="9525"/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Fiscal IT Project Lessons Learned Overview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1800" dirty="0" smtClean="0"/>
              <a:t>September 25, 2012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00200" y="3733800"/>
            <a:ext cx="7162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Purposes of the presentation:</a:t>
            </a:r>
          </a:p>
          <a:p>
            <a:endParaRPr lang="en-US" dirty="0" smtClean="0">
              <a:latin typeface="+mn-lt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Shared Service Strategy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Bureau of the Fiscal Service Priorities &amp; Investment Spending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Fiscal IT Project Background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Fiscal IT Project Lessons Learned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7"/>
            <a:ext cx="6172200" cy="906463"/>
          </a:xfrm>
        </p:spPr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Shared Service Strategy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13280"/>
          </a:xfrm>
        </p:spPr>
        <p:txBody>
          <a:bodyPr/>
          <a:lstStyle/>
          <a:p>
            <a:r>
              <a:rPr lang="en-US" sz="2400" dirty="0" smtClean="0"/>
              <a:t>Shared Infrastructure Services</a:t>
            </a:r>
          </a:p>
          <a:p>
            <a:pPr lvl="1"/>
            <a:r>
              <a:rPr lang="en-US" sz="2400" dirty="0" smtClean="0"/>
              <a:t>Network Management (TNet)</a:t>
            </a:r>
          </a:p>
          <a:p>
            <a:pPr lvl="1"/>
            <a:r>
              <a:rPr lang="en-US" sz="2400" dirty="0" smtClean="0"/>
              <a:t>Identity and Access Management (IDAM)</a:t>
            </a:r>
          </a:p>
          <a:p>
            <a:pPr lvl="1"/>
            <a:r>
              <a:rPr lang="en-US" sz="2400" dirty="0" smtClean="0"/>
              <a:t>Public Key Infrastructure (PKI)</a:t>
            </a:r>
          </a:p>
          <a:p>
            <a:r>
              <a:rPr lang="en-US" sz="2400" dirty="0" smtClean="0"/>
              <a:t>Shared Business Services</a:t>
            </a:r>
          </a:p>
          <a:p>
            <a:pPr lvl="1"/>
            <a:r>
              <a:rPr lang="en-US" sz="2400" dirty="0" smtClean="0"/>
              <a:t>Administrative Resource Center (ARC): Financial Management, Human Resources, Investment Accounting, Procurement, IT, Travel Services</a:t>
            </a:r>
          </a:p>
          <a:p>
            <a:pPr lvl="1"/>
            <a:r>
              <a:rPr lang="en-US" sz="2400" dirty="0" smtClean="0"/>
              <a:t>HR Connect (</a:t>
            </a:r>
            <a:r>
              <a:rPr lang="en-US" sz="2400" dirty="0" err="1" smtClean="0"/>
              <a:t>HRC</a:t>
            </a:r>
            <a:r>
              <a:rPr lang="en-US" sz="2400" dirty="0" smtClean="0"/>
              <a:t>): </a:t>
            </a:r>
            <a:r>
              <a:rPr lang="en-US" sz="2400" dirty="0" err="1" smtClean="0"/>
              <a:t>HR</a:t>
            </a:r>
            <a:r>
              <a:rPr lang="en-US" sz="2400" dirty="0" smtClean="0"/>
              <a:t>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B86A95-69B6-47E9-8995-B6F3C871ECC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4965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7"/>
            <a:ext cx="6172200" cy="890543"/>
          </a:xfrm>
        </p:spPr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Bureau of the Fiscal Service Priorities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6088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FY 2013 Priorities</a:t>
            </a:r>
          </a:p>
          <a:p>
            <a:pPr lvl="1"/>
            <a:r>
              <a:rPr lang="en-US" sz="2400" dirty="0" smtClean="0"/>
              <a:t>Consolidation Activities</a:t>
            </a:r>
          </a:p>
          <a:p>
            <a:pPr lvl="2"/>
            <a:r>
              <a:rPr lang="en-US" dirty="0" smtClean="0"/>
              <a:t>Operating under a combined budget structure</a:t>
            </a:r>
          </a:p>
          <a:p>
            <a:pPr lvl="2"/>
            <a:r>
              <a:rPr lang="en-US" dirty="0" smtClean="0"/>
              <a:t>Continue to position the organization for change</a:t>
            </a:r>
          </a:p>
          <a:p>
            <a:pPr lvl="1"/>
            <a:r>
              <a:rPr lang="en-US" sz="2400" dirty="0" smtClean="0"/>
              <a:t>Increase number of electronic transactions</a:t>
            </a:r>
          </a:p>
          <a:p>
            <a:pPr lvl="1"/>
            <a:r>
              <a:rPr lang="en-US" sz="2400" dirty="0" smtClean="0"/>
              <a:t>Reduce improper payments</a:t>
            </a:r>
          </a:p>
          <a:p>
            <a:pPr lvl="1"/>
            <a:r>
              <a:rPr lang="en-US" sz="2400" dirty="0" smtClean="0"/>
              <a:t>Improve effectiveness of debt collection activities</a:t>
            </a:r>
          </a:p>
          <a:p>
            <a:pPr lvl="1"/>
            <a:r>
              <a:rPr lang="en-US" sz="2400" dirty="0" smtClean="0"/>
              <a:t>Streamline government-wide accounting and reporting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B86A95-69B6-47E9-8995-B6F3C871ECC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383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7"/>
            <a:ext cx="6400800" cy="677863"/>
          </a:xfrm>
        </p:spPr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Bureau of the Fiscal Service Investment Spending</a:t>
            </a:r>
            <a:endParaRPr lang="en-US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379" y="1219200"/>
            <a:ext cx="7292051" cy="28956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B86A95-69B6-47E9-8995-B6F3C871ECC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038600"/>
            <a:ext cx="4268972" cy="25464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4038600"/>
            <a:ext cx="3429000" cy="278395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195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7"/>
            <a:ext cx="6477000" cy="677863"/>
          </a:xfrm>
        </p:spPr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Bureau of the Fiscal Service Investment Spending</a:t>
            </a:r>
            <a:endParaRPr lang="en-US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219200"/>
            <a:ext cx="7391400" cy="25908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B86A95-69B6-47E9-8995-B6F3C871ECC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13" y="3492690"/>
            <a:ext cx="4418687" cy="28636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3150" y="3733800"/>
            <a:ext cx="3492500" cy="29876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7294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804863" y="544992"/>
            <a:ext cx="7620000" cy="685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Fiscal IT Project Background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B86A95-69B6-47E9-8995-B6F3C871ECC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0792"/>
            <a:ext cx="8229600" cy="5077888"/>
          </a:xfrm>
        </p:spPr>
        <p:txBody>
          <a:bodyPr/>
          <a:lstStyle/>
          <a:p>
            <a:r>
              <a:rPr lang="en-US" sz="1700" dirty="0" smtClean="0"/>
              <a:t>Project Announcement</a:t>
            </a:r>
          </a:p>
          <a:p>
            <a:pPr lvl="1"/>
            <a:r>
              <a:rPr lang="en-US" sz="1700" dirty="0" smtClean="0"/>
              <a:t>December 9, 2009</a:t>
            </a:r>
          </a:p>
          <a:p>
            <a:r>
              <a:rPr lang="en-US" sz="1700" dirty="0" smtClean="0"/>
              <a:t>Project Objectives</a:t>
            </a:r>
          </a:p>
          <a:p>
            <a:pPr lvl="1"/>
            <a:r>
              <a:rPr lang="en-US" sz="1700" dirty="0" smtClean="0"/>
              <a:t>Consolidate Data Centers</a:t>
            </a:r>
          </a:p>
          <a:p>
            <a:pPr lvl="1"/>
            <a:r>
              <a:rPr lang="en-US" sz="1700" dirty="0" smtClean="0"/>
              <a:t>Create Single Corporate Governing Body</a:t>
            </a:r>
          </a:p>
          <a:p>
            <a:pPr lvl="1"/>
            <a:r>
              <a:rPr lang="en-US" sz="1700" dirty="0" smtClean="0"/>
              <a:t>In-Source Select Contractor Functions</a:t>
            </a:r>
          </a:p>
          <a:p>
            <a:pPr lvl="1"/>
            <a:r>
              <a:rPr lang="en-US" sz="1700" dirty="0" smtClean="0"/>
              <a:t>Consolidate Application Development Methodologies and Infrastructure</a:t>
            </a:r>
          </a:p>
          <a:p>
            <a:r>
              <a:rPr lang="en-US" sz="1700" dirty="0" smtClean="0"/>
              <a:t>Data Center Closure Dates</a:t>
            </a:r>
          </a:p>
          <a:p>
            <a:pPr lvl="1"/>
            <a:r>
              <a:rPr lang="en-US" sz="1700" dirty="0" smtClean="0"/>
              <a:t>Contingency Automated Processing Site (CAPS):  7/29/11</a:t>
            </a:r>
          </a:p>
          <a:p>
            <a:pPr lvl="1"/>
            <a:r>
              <a:rPr lang="en-US" sz="1700" dirty="0" smtClean="0"/>
              <a:t>Philadelphia Regional Operations Center (PROC):  8/30/11</a:t>
            </a:r>
          </a:p>
          <a:p>
            <a:pPr lvl="1"/>
            <a:r>
              <a:rPr lang="en-US" sz="1700" dirty="0" smtClean="0"/>
              <a:t>Hyattsville Regional Operations Center (HROC):  1/31/12</a:t>
            </a:r>
          </a:p>
          <a:p>
            <a:r>
              <a:rPr lang="en-US" sz="1700" dirty="0" smtClean="0"/>
              <a:t>Reorganizations</a:t>
            </a:r>
          </a:p>
          <a:p>
            <a:pPr lvl="1"/>
            <a:r>
              <a:rPr lang="en-US" sz="1700" dirty="0" smtClean="0"/>
              <a:t>Public Debt OIT Phase I:  September 25, 2011</a:t>
            </a:r>
          </a:p>
          <a:p>
            <a:pPr lvl="2"/>
            <a:r>
              <a:rPr lang="en-US" sz="1700" dirty="0" smtClean="0"/>
              <a:t>Impacted Employees:  139 FMS / 9 Public Debt</a:t>
            </a:r>
          </a:p>
          <a:p>
            <a:pPr lvl="2"/>
            <a:r>
              <a:rPr lang="en-US" sz="1700" dirty="0" smtClean="0"/>
              <a:t>Transferred Employees:  99 FMS / 7 Public Debt</a:t>
            </a:r>
          </a:p>
          <a:p>
            <a:pPr lvl="1"/>
            <a:r>
              <a:rPr lang="en-US" sz="1700" dirty="0" smtClean="0"/>
              <a:t>FMS Enterprise Business Information &amp; Security Services (EBISS):  May 1, 2012</a:t>
            </a:r>
          </a:p>
          <a:p>
            <a:pPr lvl="1"/>
            <a:r>
              <a:rPr lang="en-US" sz="1700" dirty="0" smtClean="0"/>
              <a:t>Public Debt OIT Phase II:  May 7, 2012</a:t>
            </a:r>
          </a:p>
        </p:txBody>
      </p:sp>
    </p:spTree>
    <p:extLst>
      <p:ext uri="{BB962C8B-B14F-4D97-AF65-F5344CB8AC3E}">
        <p14:creationId xmlns="" xmlns:p14="http://schemas.microsoft.com/office/powerpoint/2010/main" val="321572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804863" y="544992"/>
            <a:ext cx="7620000" cy="685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Fiscal IT Project Background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B86A95-69B6-47E9-8995-B6F3C871ECC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0792"/>
            <a:ext cx="8229600" cy="5077888"/>
          </a:xfrm>
        </p:spPr>
        <p:txBody>
          <a:bodyPr/>
          <a:lstStyle/>
          <a:p>
            <a:r>
              <a:rPr lang="en-US" sz="2000" dirty="0" smtClean="0"/>
              <a:t>Contract Services</a:t>
            </a:r>
          </a:p>
          <a:p>
            <a:pPr lvl="1"/>
            <a:r>
              <a:rPr lang="en-US" sz="2000" dirty="0" smtClean="0"/>
              <a:t>Enterprise Professional Services – 60 Contractors for Infrastructure Support</a:t>
            </a:r>
          </a:p>
          <a:p>
            <a:pPr lvl="1"/>
            <a:r>
              <a:rPr lang="en-US" sz="2000" dirty="0" smtClean="0"/>
              <a:t>Service Management Contract – 7 Contractors for IT Service </a:t>
            </a:r>
            <a:r>
              <a:rPr lang="en-US" sz="2000" dirty="0"/>
              <a:t>M</a:t>
            </a:r>
            <a:r>
              <a:rPr lang="en-US" sz="2000" dirty="0" smtClean="0"/>
              <a:t>anagement</a:t>
            </a:r>
          </a:p>
          <a:p>
            <a:r>
              <a:rPr lang="en-US" sz="2000" dirty="0" smtClean="0"/>
              <a:t>Governance Structure</a:t>
            </a:r>
          </a:p>
          <a:p>
            <a:pPr lvl="1"/>
            <a:r>
              <a:rPr lang="en-US" sz="2000" dirty="0" smtClean="0"/>
              <a:t>Fiscal IT Security Program</a:t>
            </a:r>
          </a:p>
          <a:p>
            <a:pPr lvl="1"/>
            <a:r>
              <a:rPr lang="en-US" sz="2000" dirty="0" smtClean="0"/>
              <a:t>Technical Architecture Review Board (TARB)</a:t>
            </a:r>
          </a:p>
          <a:p>
            <a:pPr lvl="1"/>
            <a:r>
              <a:rPr lang="en-US" sz="2000" dirty="0" smtClean="0"/>
              <a:t>Capital Planning and Investment Control (CPIC)</a:t>
            </a:r>
          </a:p>
          <a:p>
            <a:pPr lvl="1"/>
            <a:r>
              <a:rPr lang="en-US" sz="2000" dirty="0" smtClean="0"/>
              <a:t>Project Management Methodology</a:t>
            </a:r>
          </a:p>
          <a:p>
            <a:pPr lvl="1"/>
            <a:r>
              <a:rPr lang="en-US" sz="2000" dirty="0" smtClean="0"/>
              <a:t>Total Economic Impact (TEI) Methodology</a:t>
            </a:r>
          </a:p>
          <a:p>
            <a:r>
              <a:rPr lang="en-US" sz="2000" dirty="0" smtClean="0"/>
              <a:t>Application Development Methodologies</a:t>
            </a:r>
          </a:p>
          <a:p>
            <a:r>
              <a:rPr lang="en-US" sz="2000" dirty="0" smtClean="0"/>
              <a:t>Project Estimated Savings</a:t>
            </a:r>
          </a:p>
        </p:txBody>
      </p:sp>
    </p:spTree>
    <p:extLst>
      <p:ext uri="{BB962C8B-B14F-4D97-AF65-F5344CB8AC3E}">
        <p14:creationId xmlns="" xmlns:p14="http://schemas.microsoft.com/office/powerpoint/2010/main" val="356552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?mso-contentType ?>
<SharedContentType xmlns="Microsoft.SharePoint.Taxonomy.ContentTypeSync" SourceId="358c94b6-0c1f-4fd9-98f4-f8d13a80f1e0" ContentTypeId="0x01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A6E71A649F3F459D7E1A1231A48734" ma:contentTypeVersion="0" ma:contentTypeDescription="Create a new document." ma:contentTypeScope="" ma:versionID="9d544749edd180cba6ff8276c0fdd673">
  <xsd:schema xmlns:xsd="http://www.w3.org/2001/XMLSchema" xmlns:xs="http://www.w3.org/2001/XMLSchema" xmlns:p="http://schemas.microsoft.com/office/2006/metadata/properties" xmlns:ns2="52222ef0-b167-44f5-92f7-438fda0857cd" targetNamespace="http://schemas.microsoft.com/office/2006/metadata/properties" ma:root="true" ma:fieldsID="4f185ea82b130c5db065161b19dbbb3a" ns2:_="">
    <xsd:import namespace="52222ef0-b167-44f5-92f7-438fda0857c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22ef0-b167-44f5-92f7-438fda0857cd" elementFormDefault="qualified">
    <xsd:import namespace="http://schemas.microsoft.com/office/2006/documentManagement/types"/>
    <xsd:import namespace="http://schemas.microsoft.com/office/infopath/2007/PartnerControls"/>
    <xsd:element name="_dlc_DocId" ma:index="7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8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9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1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p:properties xmlns:p="http://schemas.microsoft.com/office/2006/metadata/properties" xmlns:xsi="http://www.w3.org/2001/XMLSchema-instance">
  <documentManagement>
    <_dlc_DocId xmlns="52222ef0-b167-44f5-92f7-438fda0857cd">DOOCIO-267-15</_dlc_DocId>
    <_dlc_DocIdUrl xmlns="52222ef0-b167-44f5-92f7-438fda0857cd">
      <Url>http://thegreen.treas.gov/do/ocio/offices/mngt/ea/PMBA/_layouts/DocIdRedir.aspx?ID=DOOCIO-267-15</Url>
      <Description>DOOCIO-267-15</Description>
    </_dlc_DocIdUrl>
  </documentManagement>
</p:properties>
</file>

<file path=customXml/itemProps1.xml><?xml version="1.0" encoding="utf-8"?>
<ds:datastoreItem xmlns:ds="http://schemas.openxmlformats.org/officeDocument/2006/customXml" ds:itemID="{C0EAAC07-714B-432E-A96B-235BD47ABA99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CB7CC5E-6C05-497F-BE3F-2E34AE9B17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E8AB96-CB33-4857-8197-8EC567D07B75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28758DDF-7BC2-4217-9950-EBA7C08511C7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0D564EFA-E27B-4CF6-AF79-8EC5CE1727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22ef0-b167-44f5-92f7-438fda0857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6.xml><?xml version="1.0" encoding="utf-8"?>
<ds:datastoreItem xmlns:ds="http://schemas.openxmlformats.org/officeDocument/2006/customXml" ds:itemID="{C57AB5DD-D054-457B-9863-C5270F9FF87C}">
  <ds:schemaRefs>
    <ds:schemaRef ds:uri="52222ef0-b167-44f5-92f7-438fda0857cd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purl.org/dc/elements/1.1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19710</TotalTime>
  <Words>592</Words>
  <Application>Microsoft Office PowerPoint</Application>
  <PresentationFormat>On-screen Show (4:3)</PresentationFormat>
  <Paragraphs>126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Treasury Lessons Learned Overview  September 25, 2012</vt:lpstr>
      <vt:lpstr>Approaches for Enterprise Initiatives</vt:lpstr>
      <vt:lpstr>Fiscal IT Project Lessons Learned Overview  September 25, 2012</vt:lpstr>
      <vt:lpstr> Shared Service Strategy</vt:lpstr>
      <vt:lpstr> Bureau of the Fiscal Service Priorities</vt:lpstr>
      <vt:lpstr> Bureau of the Fiscal Service Investment Spending</vt:lpstr>
      <vt:lpstr> Bureau of the Fiscal Service Investment Spending</vt:lpstr>
      <vt:lpstr>Fiscal IT Project Background</vt:lpstr>
      <vt:lpstr>Fiscal IT Project Background</vt:lpstr>
      <vt:lpstr>Fiscal IT Project Lessons Learned</vt:lpstr>
      <vt:lpstr>Fiscal IT Project Lessons Learned</vt:lpstr>
    </vt:vector>
  </TitlesOfParts>
  <Company>Georgetown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Treasury Tech Stat Data Center Consolidation Initiative (DCCI)   September 8, 2011</dc:title>
  <dc:creator>Raghav Vajjhala</dc:creator>
  <cp:lastModifiedBy>Adam Hughes</cp:lastModifiedBy>
  <cp:revision>1610</cp:revision>
  <cp:lastPrinted>2011-09-07T19:33:55Z</cp:lastPrinted>
  <dcterms:created xsi:type="dcterms:W3CDTF">2010-12-05T22:23:59Z</dcterms:created>
  <dcterms:modified xsi:type="dcterms:W3CDTF">2012-10-11T19:24:28Z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DOOCIO-267-6</vt:lpwstr>
  </property>
  <property fmtid="{D5CDD505-2E9C-101B-9397-08002B2CF9AE}" pid="3" name="_dlc_DocIdItemGuid">
    <vt:lpwstr>731bd5f6-5192-4511-9392-c020925e434a</vt:lpwstr>
  </property>
  <property fmtid="{D5CDD505-2E9C-101B-9397-08002B2CF9AE}" pid="4" name="_dlc_DocIdUrl">
    <vt:lpwstr>http://thegreen.treas.gov/do/ocio/offices/mngt/ea/PMBA/_layouts/DocIdRedir.aspx?ID=DOOCIO-267-6, DOOCIO-267-6</vt:lpwstr>
  </property>
  <property fmtid="{D5CDD505-2E9C-101B-9397-08002B2CF9AE}" pid="5" name="ContentTypeId">
    <vt:lpwstr>0x01010010A6E71A649F3F459D7E1A1231A48734</vt:lpwstr>
  </property>
</Properties>
</file>