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81" r:id="rId3"/>
    <p:sldId id="282" r:id="rId4"/>
    <p:sldId id="283" r:id="rId5"/>
    <p:sldId id="286" r:id="rId6"/>
    <p:sldId id="285" r:id="rId7"/>
    <p:sldId id="284" r:id="rId8"/>
    <p:sldId id="287" r:id="rId9"/>
    <p:sldId id="288" r:id="rId10"/>
    <p:sldId id="290" r:id="rId11"/>
    <p:sldId id="289" r:id="rId12"/>
    <p:sldId id="291" r:id="rId13"/>
    <p:sldId id="257" r:id="rId14"/>
    <p:sldId id="296" r:id="rId15"/>
    <p:sldId id="295" r:id="rId16"/>
    <p:sldId id="259" r:id="rId17"/>
    <p:sldId id="292" r:id="rId18"/>
    <p:sldId id="274" r:id="rId19"/>
    <p:sldId id="277" r:id="rId20"/>
    <p:sldId id="278" r:id="rId21"/>
    <p:sldId id="258" r:id="rId22"/>
    <p:sldId id="261" r:id="rId23"/>
    <p:sldId id="266" r:id="rId24"/>
    <p:sldId id="267" r:id="rId25"/>
    <p:sldId id="268" r:id="rId26"/>
    <p:sldId id="269" r:id="rId27"/>
    <p:sldId id="280" r:id="rId28"/>
    <p:sldId id="279" r:id="rId29"/>
    <p:sldId id="270" r:id="rId30"/>
    <p:sldId id="271" r:id="rId31"/>
    <p:sldId id="273" r:id="rId32"/>
    <p:sldId id="265" r:id="rId33"/>
    <p:sldId id="272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573" autoAdjust="0"/>
  </p:normalViewPr>
  <p:slideViewPr>
    <p:cSldViewPr>
      <p:cViewPr varScale="1">
        <p:scale>
          <a:sx n="95" d="100"/>
          <a:sy n="95" d="100"/>
        </p:scale>
        <p:origin x="-14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610C6-5AD9-4EE5-8553-AD902D4B2C20}" type="datetimeFigureOut">
              <a:rPr lang="en-US" smtClean="0"/>
              <a:pPr/>
              <a:t>8/22/2012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8072A7-728D-46E7-8414-861AFE8FB2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92316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57" tIns="46579" rIns="93157" bIns="465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57" tIns="46579" rIns="93157" bIns="46579" rtlCol="0"/>
          <a:lstStyle>
            <a:lvl1pPr algn="r">
              <a:defRPr sz="1200"/>
            </a:lvl1pPr>
          </a:lstStyle>
          <a:p>
            <a:fld id="{1E407D60-C13B-49D8-A516-2273383F9D1A}" type="datetimeFigureOut">
              <a:rPr lang="en-US" smtClean="0"/>
              <a:pPr/>
              <a:t>8/22/2012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7" tIns="46579" rIns="93157" bIns="465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57" tIns="46579" rIns="93157" bIns="4657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57" tIns="46579" rIns="93157" bIns="465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57" tIns="46579" rIns="93157" bIns="46579" rtlCol="0" anchor="b"/>
          <a:lstStyle>
            <a:lvl1pPr algn="r">
              <a:defRPr sz="1200"/>
            </a:lvl1pPr>
          </a:lstStyle>
          <a:p>
            <a:fld id="{03594BBC-E213-4222-92E2-D318CF1526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72465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94BBC-E213-4222-92E2-D318CF15265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Existing Traffic</a:t>
            </a:r>
          </a:p>
          <a:p>
            <a:endParaRPr lang="en-US" dirty="0" smtClean="0"/>
          </a:p>
          <a:p>
            <a:r>
              <a:rPr lang="en-US" dirty="0" smtClean="0"/>
              <a:t>Center area lowered to below traffic</a:t>
            </a:r>
          </a:p>
          <a:p>
            <a:r>
              <a:rPr lang="en-US" dirty="0" smtClean="0"/>
              <a:t>Safe</a:t>
            </a:r>
            <a:r>
              <a:rPr lang="en-US" baseline="0" dirty="0" smtClean="0"/>
              <a:t> slopes!</a:t>
            </a:r>
          </a:p>
          <a:p>
            <a:r>
              <a:rPr lang="en-US" baseline="0" dirty="0" smtClean="0"/>
              <a:t>Don’t flood the crane</a:t>
            </a:r>
          </a:p>
          <a:p>
            <a:r>
              <a:rPr lang="en-US" baseline="0" dirty="0" smtClean="0"/>
              <a:t>Don’t move any more dirt than necessary – portions of staging are 1-ft above subgrade, portions are pitched to drain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94BBC-E213-4222-92E2-D318CF1526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0253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94BBC-E213-4222-92E2-D318CF1526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394886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how it looks when everything is going right.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94BBC-E213-4222-92E2-D318CF1526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77524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94BBC-E213-4222-92E2-D318CF15265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94BBC-E213-4222-92E2-D318CF15265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Acknowledge</a:t>
            </a:r>
            <a:r>
              <a:rPr lang="en-US" baseline="0" dirty="0" smtClean="0"/>
              <a:t> Kapur as craftsmen in their trade – listen to their ideas.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94BBC-E213-4222-92E2-D318CF15265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like GPS because of the technology.</a:t>
            </a:r>
          </a:p>
          <a:p>
            <a:endParaRPr lang="en-US" dirty="0" smtClean="0"/>
          </a:p>
          <a:p>
            <a:r>
              <a:rPr lang="en-US" dirty="0" smtClean="0"/>
              <a:t>Technology</a:t>
            </a:r>
            <a:r>
              <a:rPr lang="en-US" baseline="0" dirty="0" smtClean="0"/>
              <a:t> is easy.  People are hard.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Successful GPS is first and foremost a people problem.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94BBC-E213-4222-92E2-D318CF15265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Circles</a:t>
            </a:r>
            <a:r>
              <a:rPr lang="en-US" baseline="0" dirty="0" smtClean="0"/>
              <a:t> of responsibility</a:t>
            </a:r>
          </a:p>
          <a:p>
            <a:endParaRPr lang="en-US" baseline="0" dirty="0" smtClean="0"/>
          </a:p>
          <a:p>
            <a:r>
              <a:rPr lang="en-US" baseline="0" dirty="0" smtClean="0"/>
              <a:t>Division of labor, some overlap –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Contractor and Surveyor work together to decide point locations, set semi-permanent points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DOT provides CAD files as a starting point, Contractor verifies and augments consistent with means and methods</a:t>
            </a:r>
          </a:p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All held together by the idea that we will share our work and check each other’s work and do as much of it as possible pre-construction.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94BBC-E213-4222-92E2-D318CF1526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380570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very macho…</a:t>
            </a:r>
          </a:p>
          <a:p>
            <a:endParaRPr lang="en-US" dirty="0" smtClean="0"/>
          </a:p>
          <a:p>
            <a:r>
              <a:rPr lang="en-US" dirty="0" smtClean="0"/>
              <a:t>Socialism?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94BBC-E213-4222-92E2-D318CF1526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09705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Answer:</a:t>
            </a:r>
            <a:r>
              <a:rPr lang="en-US" baseline="0" dirty="0" smtClean="0"/>
              <a:t>  YES – if you ignore the people problem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you have the right people in the right framework, this is the most efficient, worry-free approach.</a:t>
            </a:r>
          </a:p>
          <a:p>
            <a:endParaRPr lang="en-US" baseline="0" dirty="0" smtClean="0"/>
          </a:p>
          <a:p>
            <a:pPr defTabSz="914207"/>
            <a:r>
              <a:rPr lang="en-US" baseline="0" dirty="0" smtClean="0"/>
              <a:t>Sharing is a difficult concept for lawyers and accountants – do this right and what they don’t know won’t hurt them.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94BBC-E213-4222-92E2-D318CF1526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38057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Based in Oak Creek</a:t>
            </a:r>
          </a:p>
          <a:p>
            <a:r>
              <a:rPr lang="en-US" dirty="0" smtClean="0"/>
              <a:t>50</a:t>
            </a:r>
            <a:r>
              <a:rPr lang="en-US" baseline="0" dirty="0" smtClean="0"/>
              <a:t> years, GPS for 10 of those years</a:t>
            </a:r>
          </a:p>
          <a:p>
            <a:endParaRPr lang="en-US" baseline="0" dirty="0" smtClean="0"/>
          </a:p>
          <a:p>
            <a:r>
              <a:rPr lang="en-US" baseline="0" dirty="0" smtClean="0"/>
              <a:t>Used </a:t>
            </a:r>
            <a:r>
              <a:rPr lang="en-US" baseline="0" dirty="0" err="1" smtClean="0"/>
              <a:t>TerraModel</a:t>
            </a:r>
            <a:r>
              <a:rPr lang="en-US" baseline="0" dirty="0" smtClean="0"/>
              <a:t> exclusively until one year ago.</a:t>
            </a:r>
          </a:p>
          <a:p>
            <a:r>
              <a:rPr lang="en-US" baseline="0" dirty="0" smtClean="0"/>
              <a:t>Transitioning to TBC.</a:t>
            </a:r>
          </a:p>
          <a:p>
            <a:r>
              <a:rPr lang="en-US" baseline="0" dirty="0" smtClean="0"/>
              <a:t>One year from now will be exclusively TBC.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C3D – need rudimentary skills for working with </a:t>
            </a:r>
            <a:r>
              <a:rPr lang="en-US" baseline="0" dirty="0" err="1" smtClean="0"/>
              <a:t>WisDOT</a:t>
            </a:r>
            <a:r>
              <a:rPr lang="en-US" baseline="0" dirty="0" smtClean="0"/>
              <a:t> CAD in its native format</a:t>
            </a:r>
          </a:p>
          <a:p>
            <a:endParaRPr lang="en-US" baseline="0" dirty="0" smtClean="0"/>
          </a:p>
          <a:p>
            <a:r>
              <a:rPr lang="en-US" baseline="0" dirty="0" smtClean="0"/>
              <a:t>VRS for machines – upgrading / beta testing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94BBC-E213-4222-92E2-D318CF15265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“Reasonable people</a:t>
            </a:r>
            <a:r>
              <a:rPr lang="en-US" baseline="0" dirty="0" smtClean="0"/>
              <a:t> will disagree.”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More significantly…“Highly skilled, careful, earnest technicians will disagree.”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Examples:  GPS survey control network (measurement errors), Finish Grade Model (contract document interpretation)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Why have multiple creators of these things?  How are inevitable variations a check?  How are they anything other than a distraction?</a:t>
            </a:r>
          </a:p>
          <a:p>
            <a:endParaRPr lang="en-US" baseline="0" dirty="0" smtClean="0"/>
          </a:p>
          <a:p>
            <a:r>
              <a:rPr lang="en-US" baseline="0" dirty="0" smtClean="0"/>
              <a:t>Sidestep all these potential sources of inconsistency and work to get to ‘One Site’.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94BBC-E213-4222-92E2-D318CF15265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</a:t>
            </a:r>
            <a:r>
              <a:rPr lang="en-US" baseline="0" dirty="0" smtClean="0"/>
              <a:t> equally qualified, conscientious surveyors will get slightly different results on a given level loop – eliminate that source of discrepancy by having only one surveyor.  </a:t>
            </a:r>
          </a:p>
          <a:p>
            <a:r>
              <a:rPr lang="en-US" baseline="0" dirty="0" smtClean="0"/>
              <a:t>All users check for internal consistency within a given tolerance.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94BBC-E213-4222-92E2-D318CF15265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Techniques</a:t>
            </a:r>
            <a:r>
              <a:rPr lang="en-US" baseline="0" dirty="0" smtClean="0"/>
              <a:t> are the minimum required.  Kapur has more advanced techniques.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94BBC-E213-4222-92E2-D318CF15265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94BBC-E213-4222-92E2-D318CF15265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94BBC-E213-4222-92E2-D318CF15265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94BBC-E213-4222-92E2-D318CF15265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94BBC-E213-4222-92E2-D318CF15265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Horizontal error – 0.25-ft</a:t>
            </a:r>
          </a:p>
          <a:p>
            <a:r>
              <a:rPr lang="en-US" dirty="0" smtClean="0"/>
              <a:t>Vertical error – less</a:t>
            </a:r>
            <a:r>
              <a:rPr lang="en-US" baseline="0" dirty="0" smtClean="0"/>
              <a:t> than 0.06-ft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Considerations:</a:t>
            </a:r>
          </a:p>
          <a:p>
            <a:r>
              <a:rPr lang="en-US" baseline="0" dirty="0" smtClean="0"/>
              <a:t>This is error on top of the GPS measurement error</a:t>
            </a:r>
          </a:p>
          <a:p>
            <a:r>
              <a:rPr lang="en-US" baseline="0" dirty="0" smtClean="0"/>
              <a:t>Tapers don’t start on even 50-ft stations</a:t>
            </a:r>
          </a:p>
          <a:p>
            <a:r>
              <a:rPr lang="en-US" baseline="0" dirty="0" smtClean="0"/>
              <a:t>Future – GPS Paving</a:t>
            </a:r>
          </a:p>
          <a:p>
            <a:r>
              <a:rPr lang="en-US" baseline="0" dirty="0" smtClean="0"/>
              <a:t>Landscape areas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94BBC-E213-4222-92E2-D318CF15265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94BBC-E213-4222-92E2-D318CF15265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Benefit</a:t>
            </a:r>
            <a:r>
              <a:rPr lang="en-US" baseline="0" dirty="0" smtClean="0"/>
              <a:t> of Pre-Construction Inspection</a:t>
            </a:r>
          </a:p>
          <a:p>
            <a:pPr marL="171414" indent="-171414">
              <a:buFont typeface="Arial" pitchFamily="34" charset="0"/>
              <a:buChar char="•"/>
            </a:pPr>
            <a:r>
              <a:rPr lang="en-US" baseline="0" dirty="0" smtClean="0"/>
              <a:t>Catch errors early</a:t>
            </a:r>
          </a:p>
          <a:p>
            <a:pPr marL="171414" indent="-171414">
              <a:buFont typeface="Arial" pitchFamily="34" charset="0"/>
              <a:buChar char="•"/>
            </a:pPr>
            <a:r>
              <a:rPr lang="en-US" baseline="0" dirty="0" smtClean="0"/>
              <a:t>Confirm the model matches the contract document</a:t>
            </a:r>
          </a:p>
          <a:p>
            <a:pPr marL="171414" indent="-171414">
              <a:buFont typeface="Arial" pitchFamily="34" charset="0"/>
              <a:buChar char="•"/>
            </a:pPr>
            <a:r>
              <a:rPr lang="en-US" baseline="0" dirty="0" smtClean="0"/>
              <a:t>Once you do this you have a document you can believe in.</a:t>
            </a:r>
          </a:p>
          <a:p>
            <a:pPr marL="171414" indent="-171414">
              <a:buFont typeface="Arial" pitchFamily="34" charset="0"/>
              <a:buChar char="•"/>
            </a:pPr>
            <a:r>
              <a:rPr lang="en-US" baseline="0" dirty="0" smtClean="0"/>
              <a:t>You can check anything, anywhere, anytime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94BBC-E213-4222-92E2-D318CF15265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15% to 25% represents the cost of just the hardware on the machine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are not surveyors or engineers – we use the terms loosely for lack of a better shorthand</a:t>
            </a:r>
          </a:p>
          <a:p>
            <a:endParaRPr lang="en-US" baseline="0" dirty="0" smtClean="0"/>
          </a:p>
          <a:p>
            <a:r>
              <a:rPr lang="en-US" baseline="0" dirty="0" smtClean="0"/>
              <a:t>Training – consistency is exponentially harder when you quickly grow from 3 to 30 systems across the state, learn by doing, support with distribution of basic information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Need to find the balance of information transfer / experiential learning, carrot / stick, metrics and reward for effort</a:t>
            </a:r>
          </a:p>
          <a:p>
            <a:endParaRPr lang="en-US" baseline="0" dirty="0" smtClean="0"/>
          </a:p>
          <a:p>
            <a:pPr defTabSz="914207"/>
            <a:r>
              <a:rPr lang="en-US" dirty="0" smtClean="0"/>
              <a:t>Almost</a:t>
            </a:r>
            <a:r>
              <a:rPr lang="en-US" baseline="0" dirty="0" smtClean="0"/>
              <a:t> $3 million</a:t>
            </a:r>
          </a:p>
          <a:p>
            <a:pPr defTabSz="914207"/>
            <a:endParaRPr lang="en-US" baseline="0" dirty="0" smtClean="0"/>
          </a:p>
          <a:p>
            <a:pPr defTabSz="914207"/>
            <a:r>
              <a:rPr lang="en-US" baseline="0" dirty="0" smtClean="0"/>
              <a:t>Put these costs against overall profit margins – left with qualitative justifications for the capital investment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94BBC-E213-4222-92E2-D318CF15265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Operators need to have complete faith</a:t>
            </a:r>
            <a:r>
              <a:rPr lang="en-US" baseline="0" dirty="0" smtClean="0"/>
              <a:t> in the model.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Do not expect them to ‘figure it out in the field’.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94BBC-E213-4222-92E2-D318CF15265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94BBC-E213-4222-92E2-D318CF15265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94BBC-E213-4222-92E2-D318CF15265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94BBC-E213-4222-92E2-D318CF15265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94BBC-E213-4222-92E2-D318CF15265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Model must be a true</a:t>
            </a:r>
            <a:r>
              <a:rPr lang="en-US" baseline="0" dirty="0" smtClean="0"/>
              <a:t> representation of the contract document</a:t>
            </a:r>
            <a:endParaRPr lang="en-US" dirty="0" smtClean="0"/>
          </a:p>
          <a:p>
            <a:r>
              <a:rPr lang="en-US" dirty="0" smtClean="0"/>
              <a:t>Focus on labels,</a:t>
            </a:r>
            <a:r>
              <a:rPr lang="en-US" baseline="0" dirty="0" smtClean="0"/>
              <a:t> dimensions, numbers</a:t>
            </a:r>
          </a:p>
          <a:p>
            <a:endParaRPr lang="en-US" dirty="0" smtClean="0"/>
          </a:p>
          <a:p>
            <a:r>
              <a:rPr lang="en-US" dirty="0" smtClean="0"/>
              <a:t>Focus on alignments – agonize over the 0.01-ft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94BBC-E213-4222-92E2-D318CF1526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05153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Cost savings?  Perhaps zero, perhaps a lot.</a:t>
            </a:r>
          </a:p>
          <a:p>
            <a:endParaRPr lang="en-US" dirty="0" smtClean="0"/>
          </a:p>
          <a:p>
            <a:r>
              <a:rPr lang="en-US" dirty="0" smtClean="0"/>
              <a:t>Do as much work as possible Pre-Construction – biggest benefits to GPS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94BBC-E213-4222-92E2-D318CF1526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31677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94BBC-E213-4222-92E2-D318CF1526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1681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Alternative based on horizontal alignment, vertical alignment,</a:t>
            </a:r>
            <a:r>
              <a:rPr lang="en-US" baseline="0" dirty="0" smtClean="0"/>
              <a:t> cross-sections – same as engineer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Crude presentation - Did</a:t>
            </a:r>
            <a:r>
              <a:rPr lang="en-US" baseline="0" dirty="0" smtClean="0"/>
              <a:t> it in a day.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94BBC-E213-4222-92E2-D318CF1526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76897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Location – above 20</a:t>
            </a:r>
            <a:r>
              <a:rPr lang="en-US" baseline="30000" dirty="0" smtClean="0"/>
              <a:t>th</a:t>
            </a:r>
            <a:r>
              <a:rPr lang="en-US" baseline="0" dirty="0" smtClean="0"/>
              <a:t> street, looking east, along the WN alignment, looking into the west end of tunnels #1 and #2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Finish grade model is an important starting point.  Planning also requires the existing surface and interim surfaces.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94BBC-E213-4222-92E2-D318CF1526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442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AF55CEB-FB04-496A-8E3C-D45F8DED2DB6}" type="datetimeFigureOut">
              <a:rPr lang="en-US" smtClean="0"/>
              <a:pPr/>
              <a:t>8/22/2012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B840100-381B-422A-827B-F7F7939AE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F55CEB-FB04-496A-8E3C-D45F8DED2DB6}" type="datetimeFigureOut">
              <a:rPr lang="en-US" smtClean="0"/>
              <a:pPr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840100-381B-422A-827B-F7F7939AE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F55CEB-FB04-496A-8E3C-D45F8DED2DB6}" type="datetimeFigureOut">
              <a:rPr lang="en-US" smtClean="0"/>
              <a:pPr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840100-381B-422A-827B-F7F7939AE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F55CEB-FB04-496A-8E3C-D45F8DED2DB6}" type="datetimeFigureOut">
              <a:rPr lang="en-US" smtClean="0"/>
              <a:pPr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840100-381B-422A-827B-F7F7939AE9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F55CEB-FB04-496A-8E3C-D45F8DED2DB6}" type="datetimeFigureOut">
              <a:rPr lang="en-US" smtClean="0"/>
              <a:pPr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840100-381B-422A-827B-F7F7939AE9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F55CEB-FB04-496A-8E3C-D45F8DED2DB6}" type="datetimeFigureOut">
              <a:rPr lang="en-US" smtClean="0"/>
              <a:pPr/>
              <a:t>8/22/2012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840100-381B-422A-827B-F7F7939AE9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F55CEB-FB04-496A-8E3C-D45F8DED2DB6}" type="datetimeFigureOut">
              <a:rPr lang="en-US" smtClean="0"/>
              <a:pPr/>
              <a:t>8/22/2012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840100-381B-422A-827B-F7F7939AE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F55CEB-FB04-496A-8E3C-D45F8DED2DB6}" type="datetimeFigureOut">
              <a:rPr lang="en-US" smtClean="0"/>
              <a:pPr/>
              <a:t>8/22/2012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840100-381B-422A-827B-F7F7939AE9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F55CEB-FB04-496A-8E3C-D45F8DED2DB6}" type="datetimeFigureOut">
              <a:rPr lang="en-US" smtClean="0"/>
              <a:pPr/>
              <a:t>8/22/2012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840100-381B-422A-827B-F7F7939AE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AF55CEB-FB04-496A-8E3C-D45F8DED2DB6}" type="datetimeFigureOut">
              <a:rPr lang="en-US" smtClean="0"/>
              <a:pPr/>
              <a:t>8/22/2012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840100-381B-422A-827B-F7F7939AE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AF55CEB-FB04-496A-8E3C-D45F8DED2DB6}" type="datetimeFigureOut">
              <a:rPr lang="en-US" smtClean="0"/>
              <a:pPr/>
              <a:t>8/22/2012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B840100-381B-422A-827B-F7F7939AE9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AF55CEB-FB04-496A-8E3C-D45F8DED2DB6}" type="datetimeFigureOut">
              <a:rPr lang="en-US" smtClean="0"/>
              <a:pPr/>
              <a:t>8/22/2012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B840100-381B-422A-827B-F7F7939AE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533400"/>
            <a:ext cx="7772400" cy="9144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Predictable Results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700" y="3733800"/>
            <a:ext cx="7772400" cy="1199704"/>
          </a:xfrm>
        </p:spPr>
        <p:txBody>
          <a:bodyPr>
            <a:noAutofit/>
          </a:bodyPr>
          <a:lstStyle/>
          <a:p>
            <a:r>
              <a:rPr lang="en-US" sz="1800" dirty="0" smtClean="0"/>
              <a:t>Edgerton Contractors</a:t>
            </a:r>
          </a:p>
          <a:p>
            <a:r>
              <a:rPr lang="en-US" sz="1800" dirty="0" smtClean="0"/>
              <a:t>Oak Creek, WI</a:t>
            </a:r>
          </a:p>
          <a:p>
            <a:r>
              <a:rPr lang="en-US" sz="1800" dirty="0" smtClean="0"/>
              <a:t>August, 2012</a:t>
            </a:r>
            <a:endParaRPr lang="en-US" sz="1800" dirty="0"/>
          </a:p>
        </p:txBody>
      </p:sp>
      <p:pic>
        <p:nvPicPr>
          <p:cNvPr id="5" name="Picture 4" descr="ECI Logo - 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1" y="6019800"/>
            <a:ext cx="1752599" cy="55744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1905000"/>
            <a:ext cx="8153400" cy="914400"/>
          </a:xfrm>
          <a:prstGeom prst="rect">
            <a:avLst/>
          </a:prstGeom>
        </p:spPr>
        <p:txBody>
          <a:bodyPr vert="horz" anchor="b">
            <a:normAutofit fontScale="77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4000" dirty="0" smtClean="0"/>
              <a:t>GPS Staking and Machine Guidance on the Mitchell Interchange Project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Interim Surfaces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1143000"/>
            <a:ext cx="6781800" cy="3572916"/>
          </a:xfrm>
        </p:spPr>
      </p:pic>
      <p:sp>
        <p:nvSpPr>
          <p:cNvPr id="6" name="TextBox 5"/>
          <p:cNvSpPr txBox="1"/>
          <p:nvPr/>
        </p:nvSpPr>
        <p:spPr>
          <a:xfrm>
            <a:off x="1066800" y="4876800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Visualization during planning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Means and Methods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Confirm safe slopes and adequate storm water control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1161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Match Existing Grades </a:t>
            </a:r>
            <a:br>
              <a:rPr lang="en-US" dirty="0" smtClean="0"/>
            </a:br>
            <a:r>
              <a:rPr lang="en-US" dirty="0" smtClean="0"/>
              <a:t>for Temporary Work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942" t="7366" r="20591" b="6528"/>
          <a:stretch/>
        </p:blipFill>
        <p:spPr>
          <a:xfrm rot="16200000">
            <a:off x="3222392" y="-174391"/>
            <a:ext cx="2461491" cy="6925074"/>
          </a:xfrm>
        </p:spPr>
      </p:pic>
      <p:sp>
        <p:nvSpPr>
          <p:cNvPr id="5" name="TextBox 4"/>
          <p:cNvSpPr txBox="1"/>
          <p:nvPr/>
        </p:nvSpPr>
        <p:spPr>
          <a:xfrm>
            <a:off x="914400" y="495300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Match Grades for Temp Ramp WSB: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Load 2D plan into GPS rover, take shots along match lines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Tweak surface to match existing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Differences, in this case, ranged from 0.18 to 0.29-ft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2778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Existing to Sub-Grade in One Operation</a:t>
            </a:r>
            <a:endParaRPr lang="en-US" sz="3200" dirty="0"/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40" y="1200805"/>
            <a:ext cx="8226320" cy="5181600"/>
          </a:xfrm>
        </p:spPr>
      </p:pic>
      <p:sp>
        <p:nvSpPr>
          <p:cNvPr id="18" name="TextBox 17"/>
          <p:cNvSpPr txBox="1"/>
          <p:nvPr/>
        </p:nvSpPr>
        <p:spPr>
          <a:xfrm>
            <a:off x="5938576" y="2971800"/>
            <a:ext cx="13324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Safe Slope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705600" y="5339834"/>
            <a:ext cx="139493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Sub-Grade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948466" y="5087034"/>
            <a:ext cx="139493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Sub-Grade</a:t>
            </a:r>
          </a:p>
          <a:p>
            <a:pPr algn="ctr"/>
            <a:r>
              <a:rPr lang="en-US" dirty="0" smtClean="0"/>
              <a:t>Step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343400" y="5410200"/>
            <a:ext cx="685800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343400" y="4648200"/>
            <a:ext cx="2003809" cy="762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62000" y="2225320"/>
            <a:ext cx="317106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Clean, straight, geometric </a:t>
            </a:r>
          </a:p>
          <a:p>
            <a:r>
              <a:rPr lang="en-US" dirty="0"/>
              <a:t>s</a:t>
            </a:r>
            <a:r>
              <a:rPr lang="en-US" dirty="0" smtClean="0"/>
              <a:t>lope with sharp breaks.</a:t>
            </a:r>
            <a:endParaRPr lang="en-US" dirty="0"/>
          </a:p>
        </p:txBody>
      </p:sp>
      <p:cxnSp>
        <p:nvCxnSpPr>
          <p:cNvPr id="27" name="Straight Arrow Connector 26"/>
          <p:cNvCxnSpPr>
            <a:stCxn id="25" idx="2"/>
          </p:cNvCxnSpPr>
          <p:nvPr/>
        </p:nvCxnSpPr>
        <p:spPr>
          <a:xfrm>
            <a:off x="2347531" y="2871651"/>
            <a:ext cx="600935" cy="192894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248400" y="3341132"/>
            <a:ext cx="356384" cy="90094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181600" y="1408444"/>
            <a:ext cx="347723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One GPS Hoe, One GPS Dozer</a:t>
            </a:r>
          </a:p>
          <a:p>
            <a:r>
              <a:rPr lang="en-US" dirty="0" smtClean="0"/>
              <a:t>No Stakes or Grade Laborer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2535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Mitchell Interchange – Staged Excavations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4442798" y="3244334"/>
            <a:ext cx="258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42798" y="3244334"/>
            <a:ext cx="258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 descr="C:\Users\BFrederick\Desktop\IMAG2253.jpg"/>
          <p:cNvPicPr>
            <a:picLocks noChangeAspect="1" noChangeArrowheads="1"/>
          </p:cNvPicPr>
          <p:nvPr/>
        </p:nvPicPr>
        <p:blipFill>
          <a:blip r:embed="rId3" cstate="print"/>
          <a:srcRect l="16162" t="15311" r="12121" b="14939"/>
          <a:stretch>
            <a:fillRect/>
          </a:stretch>
        </p:blipFill>
        <p:spPr bwMode="auto">
          <a:xfrm>
            <a:off x="152400" y="1295400"/>
            <a:ext cx="5410200" cy="3124200"/>
          </a:xfrm>
          <a:prstGeom prst="rect">
            <a:avLst/>
          </a:prstGeom>
          <a:noFill/>
        </p:spPr>
      </p:pic>
      <p:pic>
        <p:nvPicPr>
          <p:cNvPr id="1027" name="Picture 3" descr="C:\Users\BFrederick\Desktop\IMAG2254.jpg"/>
          <p:cNvPicPr>
            <a:picLocks noChangeAspect="1" noChangeArrowheads="1"/>
          </p:cNvPicPr>
          <p:nvPr/>
        </p:nvPicPr>
        <p:blipFill>
          <a:blip r:embed="rId4" cstate="print"/>
          <a:srcRect l="7068" r="23661" b="9524"/>
          <a:stretch>
            <a:fillRect/>
          </a:stretch>
        </p:blipFill>
        <p:spPr bwMode="auto">
          <a:xfrm>
            <a:off x="5029200" y="3733800"/>
            <a:ext cx="3733800" cy="2895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553200" y="2667000"/>
            <a:ext cx="24384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Staged excavation for tieback installation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7611335" y="3429000"/>
            <a:ext cx="542065" cy="147174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38200" y="4495800"/>
            <a:ext cx="381000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WN Ramp – Schedule required tunnel construction / tie back installation simultaneously with 1000’ one way access thru a 4 staged excavation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Higher quality earthwork product</a:t>
            </a:r>
          </a:p>
          <a:p>
            <a:r>
              <a:rPr lang="en-US" sz="2400" dirty="0" smtClean="0"/>
              <a:t>“One” Pass excavation achieving higher production rates at lower unit cost</a:t>
            </a:r>
          </a:p>
          <a:p>
            <a:pPr lvl="1"/>
            <a:r>
              <a:rPr lang="en-US" sz="2000" dirty="0" smtClean="0"/>
              <a:t>Eliminated grade stakes for crews</a:t>
            </a:r>
          </a:p>
          <a:p>
            <a:r>
              <a:rPr lang="en-US" sz="2400" dirty="0" smtClean="0"/>
              <a:t>Bid Item savings against traditional bid items</a:t>
            </a:r>
          </a:p>
          <a:p>
            <a:r>
              <a:rPr lang="en-US" sz="2400" dirty="0" smtClean="0"/>
              <a:t>Data driven decisions and negotiations</a:t>
            </a:r>
          </a:p>
          <a:p>
            <a:r>
              <a:rPr lang="en-US" sz="2400" dirty="0" smtClean="0"/>
              <a:t>Increased level of confidence to accelerated schedule execution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GPS Value to the Client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Success on previous </a:t>
            </a:r>
            <a:r>
              <a:rPr lang="en-US" sz="2400" dirty="0"/>
              <a:t>projects:</a:t>
            </a:r>
          </a:p>
          <a:p>
            <a:pPr lvl="1"/>
            <a:r>
              <a:rPr lang="en-US" sz="2000" dirty="0"/>
              <a:t>Marquette Interchange - </a:t>
            </a:r>
            <a:r>
              <a:rPr lang="en-US" sz="2000" dirty="0" smtClean="0"/>
              <a:t>$800 million, multi-phase </a:t>
            </a:r>
            <a:r>
              <a:rPr lang="en-US" sz="2000" dirty="0"/>
              <a:t>i</a:t>
            </a:r>
            <a:r>
              <a:rPr lang="en-US" sz="2000" dirty="0" smtClean="0"/>
              <a:t>nterchange project in downtown Milwaukee</a:t>
            </a:r>
            <a:endParaRPr lang="en-US" sz="2000" dirty="0"/>
          </a:p>
          <a:p>
            <a:pPr lvl="1"/>
            <a:r>
              <a:rPr lang="en-US" sz="2000" dirty="0"/>
              <a:t>Wind Farm Project </a:t>
            </a:r>
            <a:r>
              <a:rPr lang="en-US" sz="2000" dirty="0" smtClean="0"/>
              <a:t>– Design / Build, more than 80 unique turbine sites, 40 </a:t>
            </a:r>
            <a:r>
              <a:rPr lang="en-US" sz="2000" dirty="0"/>
              <a:t>square </a:t>
            </a:r>
            <a:r>
              <a:rPr lang="en-US" sz="2000" dirty="0" smtClean="0"/>
              <a:t>miles</a:t>
            </a:r>
          </a:p>
          <a:p>
            <a:r>
              <a:rPr lang="en-US" sz="2400" dirty="0" smtClean="0"/>
              <a:t>8 Year working relationship based on a shared approach to this kind of work.</a:t>
            </a:r>
          </a:p>
          <a:p>
            <a:r>
              <a:rPr lang="en-US" sz="2400" dirty="0" smtClean="0"/>
              <a:t>The Mitchell Interchange is simply the latest application of the Edgerton / Kapur Template.</a:t>
            </a:r>
          </a:p>
          <a:p>
            <a:r>
              <a:rPr lang="en-US" sz="2400" dirty="0" smtClean="0"/>
              <a:t>Results are predictable.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Edgerton / Kapur Template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95672"/>
          </a:xfrm>
        </p:spPr>
        <p:txBody>
          <a:bodyPr>
            <a:normAutofit/>
          </a:bodyPr>
          <a:lstStyle/>
          <a:p>
            <a:r>
              <a:rPr lang="en-US" dirty="0" smtClean="0"/>
              <a:t>The Team:</a:t>
            </a:r>
          </a:p>
          <a:p>
            <a:pPr lvl="1"/>
            <a:r>
              <a:rPr lang="en-US" dirty="0" smtClean="0"/>
              <a:t>Owner and contractor representatives</a:t>
            </a:r>
          </a:p>
          <a:p>
            <a:pPr lvl="1"/>
            <a:r>
              <a:rPr lang="en-US" dirty="0" smtClean="0"/>
              <a:t>CAD operators, surveyors, inspectors</a:t>
            </a:r>
          </a:p>
          <a:p>
            <a:pPr lvl="1"/>
            <a:r>
              <a:rPr lang="en-US" dirty="0" smtClean="0"/>
              <a:t>Skilled, take pride in their work, just want to build a good project</a:t>
            </a:r>
          </a:p>
          <a:p>
            <a:r>
              <a:rPr lang="en-US" dirty="0" smtClean="0"/>
              <a:t>Operational framework:</a:t>
            </a:r>
          </a:p>
          <a:p>
            <a:pPr lvl="1"/>
            <a:r>
              <a:rPr lang="en-US" dirty="0" smtClean="0"/>
              <a:t>Divide the work.</a:t>
            </a:r>
          </a:p>
          <a:p>
            <a:pPr lvl="1"/>
            <a:r>
              <a:rPr lang="en-US" dirty="0" smtClean="0"/>
              <a:t>Collaboration – not competition.</a:t>
            </a:r>
          </a:p>
          <a:p>
            <a:pPr lvl="1"/>
            <a:r>
              <a:rPr lang="en-US" dirty="0" smtClean="0"/>
              <a:t>Share everything.</a:t>
            </a:r>
          </a:p>
          <a:p>
            <a:pPr lvl="1"/>
            <a:r>
              <a:rPr lang="en-US" dirty="0" smtClean="0"/>
              <a:t>Trust but verify.</a:t>
            </a:r>
          </a:p>
          <a:p>
            <a:r>
              <a:rPr lang="en-US" dirty="0" smtClean="0"/>
              <a:t>Success in this step solves half the problems.</a:t>
            </a:r>
          </a:p>
          <a:p>
            <a:pPr lvl="1"/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Team Effort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967517" y="1148707"/>
            <a:ext cx="5304399" cy="5201277"/>
          </a:xfrm>
          <a:prstGeom prst="ellipse">
            <a:avLst/>
          </a:prstGeom>
          <a:solidFill>
            <a:schemeClr val="bg1">
              <a:lumMod val="85000"/>
            </a:schemeClr>
          </a:solidFill>
          <a:ln w="254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541009" y="1381494"/>
            <a:ext cx="2226338" cy="2226338"/>
          </a:xfrm>
          <a:prstGeom prst="ellipse">
            <a:avLst/>
          </a:prstGeom>
          <a:solidFill>
            <a:srgbClr val="0070C0">
              <a:alpha val="8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520513" y="3188731"/>
            <a:ext cx="2161233" cy="2161233"/>
          </a:xfrm>
          <a:prstGeom prst="ellipse">
            <a:avLst/>
          </a:prstGeom>
          <a:solidFill>
            <a:srgbClr val="92D050">
              <a:alpha val="80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528847" y="3188732"/>
            <a:ext cx="2133600" cy="2133600"/>
          </a:xfrm>
          <a:prstGeom prst="ellipse">
            <a:avLst/>
          </a:prstGeom>
          <a:solidFill>
            <a:srgbClr val="FF0000">
              <a:alpha val="8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78539" y="1879934"/>
            <a:ext cx="1151277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Surveyor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62935" y="2426732"/>
            <a:ext cx="158248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Control and </a:t>
            </a:r>
          </a:p>
          <a:p>
            <a:pPr algn="ctr"/>
            <a:r>
              <a:rPr lang="en-US" dirty="0" smtClean="0"/>
              <a:t>Calibration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23226" y="3749346"/>
            <a:ext cx="1797287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DOT Inspector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25434" y="4296144"/>
            <a:ext cx="134043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Inspection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11677" y="3749346"/>
            <a:ext cx="137890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Contractor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73221" y="4296144"/>
            <a:ext cx="86594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Model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38400" y="2565231"/>
            <a:ext cx="80342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Share</a:t>
            </a:r>
            <a:endParaRPr lang="en-US" dirty="0"/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457200" y="274638"/>
            <a:ext cx="8229600" cy="10207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3600" dirty="0" smtClean="0"/>
              <a:t>Template for Project GPS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3564781" y="5486400"/>
            <a:ext cx="210987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Pre-Construction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006806" y="2565231"/>
            <a:ext cx="83067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Verify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5564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4881" y="2133599"/>
            <a:ext cx="708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Share Everything?</a:t>
            </a:r>
            <a:endParaRPr lang="en-US" sz="6000" dirty="0"/>
          </a:p>
        </p:txBody>
      </p:sp>
    </p:spTree>
    <p:extLst>
      <p:ext uri="{BB962C8B-B14F-4D97-AF65-F5344CB8AC3E}">
        <p14:creationId xmlns="" xmlns:p14="http://schemas.microsoft.com/office/powerpoint/2010/main" val="249731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5493" y="1981200"/>
            <a:ext cx="772839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smtClean="0"/>
              <a:t>Doesn’t that mean that the</a:t>
            </a:r>
          </a:p>
          <a:p>
            <a:pPr algn="ctr"/>
            <a:r>
              <a:rPr lang="en-US" sz="4400" dirty="0" smtClean="0"/>
              <a:t>Blind are leading the Blind?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340621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8329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10 years experience with GPS Staking / Machine Guidance</a:t>
            </a:r>
          </a:p>
          <a:p>
            <a:r>
              <a:rPr lang="en-US" sz="2400" dirty="0" smtClean="0"/>
              <a:t>Machines:  28 Trimble, 1 </a:t>
            </a:r>
            <a:r>
              <a:rPr lang="en-US" sz="2400" dirty="0" err="1" smtClean="0"/>
              <a:t>TopCon</a:t>
            </a:r>
            <a:r>
              <a:rPr lang="en-US" sz="2400" dirty="0" smtClean="0"/>
              <a:t> – Backhoes, Dozers and a Grader</a:t>
            </a:r>
          </a:p>
          <a:p>
            <a:r>
              <a:rPr lang="en-US" sz="2400" dirty="0" smtClean="0"/>
              <a:t>Rovers:  8 Trimble, 1 </a:t>
            </a:r>
            <a:r>
              <a:rPr lang="en-US" sz="2400" dirty="0" err="1" smtClean="0"/>
              <a:t>TopCon</a:t>
            </a:r>
            <a:endParaRPr lang="en-US" sz="2400" dirty="0"/>
          </a:p>
          <a:p>
            <a:r>
              <a:rPr lang="en-US" sz="2400" dirty="0" err="1" smtClean="0"/>
              <a:t>TerraModel</a:t>
            </a:r>
            <a:r>
              <a:rPr lang="en-US" sz="2400" dirty="0" smtClean="0"/>
              <a:t>, Trimble Business Center, Civil 3D</a:t>
            </a:r>
          </a:p>
          <a:p>
            <a:r>
              <a:rPr lang="en-US" sz="2400" dirty="0" smtClean="0"/>
              <a:t>VRS Corrections and remote data transfer for all rovers</a:t>
            </a:r>
          </a:p>
          <a:p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Edgerton GPS Program – Stats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157737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347167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smtClean="0"/>
              <a:t>In order of Importance…</a:t>
            </a:r>
          </a:p>
          <a:p>
            <a:pPr marL="109728" indent="0">
              <a:buNone/>
            </a:pPr>
            <a:endParaRPr lang="en-US" dirty="0" smtClean="0"/>
          </a:p>
          <a:p>
            <a:pPr marL="566928" indent="-457200">
              <a:buFont typeface="+mj-lt"/>
              <a:buAutoNum type="arabicPeriod"/>
            </a:pPr>
            <a:r>
              <a:rPr lang="en-US" dirty="0" smtClean="0"/>
              <a:t>One set of survey control points.</a:t>
            </a:r>
          </a:p>
          <a:p>
            <a:pPr marL="566928" indent="-457200">
              <a:buFont typeface="+mj-lt"/>
              <a:buAutoNum type="arabicPeriod"/>
            </a:pPr>
            <a:r>
              <a:rPr lang="en-US" dirty="0" smtClean="0"/>
              <a:t>One GPS calibration.</a:t>
            </a:r>
          </a:p>
          <a:p>
            <a:pPr marL="566928" indent="-457200">
              <a:buFont typeface="+mj-lt"/>
              <a:buAutoNum type="arabicPeriod"/>
            </a:pPr>
            <a:r>
              <a:rPr lang="en-US" dirty="0" smtClean="0"/>
              <a:t>One set of construction surfaces.</a:t>
            </a:r>
            <a:endParaRPr lang="en-US" dirty="0"/>
          </a:p>
          <a:p>
            <a:pPr marL="566928" indent="-457200">
              <a:buFont typeface="+mj-lt"/>
              <a:buAutoNum type="arabicPeriod"/>
            </a:pPr>
            <a:r>
              <a:rPr lang="en-US" dirty="0" smtClean="0"/>
              <a:t>One GPS infrastructure.</a:t>
            </a:r>
          </a:p>
          <a:p>
            <a:pPr marL="109728" indent="0">
              <a:buNone/>
            </a:pPr>
            <a:endParaRPr lang="en-US" sz="2800" dirty="0" smtClean="0"/>
          </a:p>
          <a:p>
            <a:pPr marL="109728" indent="0">
              <a:buNone/>
            </a:pPr>
            <a:endParaRPr lang="en-US" sz="2800" dirty="0" smtClean="0"/>
          </a:p>
          <a:p>
            <a:pPr lvl="2"/>
            <a:endParaRPr lang="en-US" sz="2800" dirty="0" smtClean="0"/>
          </a:p>
          <a:p>
            <a:pPr lvl="1"/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The Goal:  One Site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403571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Specification 650.3.3.5 Site Calibration:  </a:t>
            </a:r>
          </a:p>
          <a:p>
            <a:pPr marL="109728" indent="0">
              <a:buNone/>
            </a:pPr>
            <a:r>
              <a:rPr lang="en-US" sz="2400" dirty="0" smtClean="0"/>
              <a:t>     </a:t>
            </a:r>
            <a:r>
              <a:rPr lang="en-US" sz="1800" dirty="0" smtClean="0"/>
              <a:t>“Designate </a:t>
            </a:r>
            <a:r>
              <a:rPr lang="en-US" sz="1800" u="sng" dirty="0" smtClean="0"/>
              <a:t>a</a:t>
            </a:r>
            <a:r>
              <a:rPr lang="en-US" sz="1800" dirty="0" smtClean="0"/>
              <a:t> set of control points including a total of at least 6</a:t>
            </a:r>
          </a:p>
          <a:p>
            <a:pPr marL="109728" indent="0">
              <a:buNone/>
            </a:pPr>
            <a:r>
              <a:rPr lang="en-US" sz="1800" dirty="0" smtClean="0"/>
              <a:t>        horizontal and vertical points…”</a:t>
            </a:r>
          </a:p>
          <a:p>
            <a:r>
              <a:rPr lang="en-US" dirty="0" smtClean="0"/>
              <a:t>Contractor and surveyor share the responsibility of selecting / setting points.</a:t>
            </a:r>
          </a:p>
          <a:p>
            <a:r>
              <a:rPr lang="en-US" dirty="0" smtClean="0"/>
              <a:t>Contractor to set base station locations.</a:t>
            </a:r>
          </a:p>
          <a:p>
            <a:r>
              <a:rPr lang="en-US" dirty="0" smtClean="0"/>
              <a:t>Surveyor measures and then publishes NEZ and LLH coordinates on each point for all GPS users on the project.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Survey Control Points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 base station points in the list of control points.</a:t>
            </a:r>
          </a:p>
          <a:p>
            <a:r>
              <a:rPr lang="en-US" dirty="0" smtClean="0"/>
              <a:t>Digital level loops, robotic total station traverses are the minimally acceptable approach.</a:t>
            </a:r>
          </a:p>
          <a:p>
            <a:r>
              <a:rPr lang="en-US" dirty="0" smtClean="0"/>
              <a:t>Consider establishing GPS staking and machine guidance control in the project design phase.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Survey Control Points - Comments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 Provide the generic information that can be used by anyone using any GPS system to stake or grade the site consistent with the surveyor-of-record.</a:t>
            </a:r>
          </a:p>
          <a:p>
            <a:r>
              <a:rPr lang="en-US" dirty="0" smtClean="0"/>
              <a:t>Definition:  Published list of the NEZ coordinates and LLH coordinates for each control point.</a:t>
            </a:r>
          </a:p>
          <a:p>
            <a:r>
              <a:rPr lang="en-US" dirty="0" smtClean="0"/>
              <a:t>All users of the data must verify internal consistency of the data before using for construction.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Site Calibration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169535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control point should be checked.</a:t>
            </a:r>
          </a:p>
          <a:p>
            <a:r>
              <a:rPr lang="en-US" dirty="0" smtClean="0"/>
              <a:t>Results of the check should be shared with the surveyor-of-record.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Site Calibration - Comments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340900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Definition:  Electronic representation of the contract document that can be loaded into survey and machine guidance instruments.</a:t>
            </a:r>
          </a:p>
          <a:p>
            <a:r>
              <a:rPr lang="en-US" dirty="0" smtClean="0"/>
              <a:t>Contractor is responsible for the creation and distribution of Construction Surfaces.</a:t>
            </a:r>
          </a:p>
          <a:p>
            <a:r>
              <a:rPr lang="en-US" dirty="0" smtClean="0"/>
              <a:t>All users check that the surfaces match the contract document before using in the field.</a:t>
            </a:r>
          </a:p>
          <a:p>
            <a:r>
              <a:rPr lang="en-US" dirty="0" smtClean="0"/>
              <a:t>Any and all errors are fixed by the Contractor prior to construction.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Construction Surfaces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147140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Construction </a:t>
            </a:r>
            <a:r>
              <a:rPr lang="en-US" dirty="0"/>
              <a:t>surface should incorporate every line and label in the contract document</a:t>
            </a:r>
            <a:r>
              <a:rPr lang="en-US" dirty="0" smtClean="0"/>
              <a:t>.</a:t>
            </a:r>
          </a:p>
          <a:p>
            <a:pPr marL="109728" indent="0">
              <a:buNone/>
            </a:pPr>
            <a:endParaRPr lang="en-US" u="sng" dirty="0"/>
          </a:p>
          <a:p>
            <a:r>
              <a:rPr lang="en-US" dirty="0" smtClean="0"/>
              <a:t>List of construction surfaces:</a:t>
            </a:r>
            <a:endParaRPr lang="en-US" dirty="0"/>
          </a:p>
          <a:p>
            <a:pPr lvl="1"/>
            <a:r>
              <a:rPr lang="en-US" dirty="0" smtClean="0"/>
              <a:t>Finish Grade – required.</a:t>
            </a:r>
          </a:p>
          <a:p>
            <a:pPr lvl="1"/>
            <a:r>
              <a:rPr lang="en-US" dirty="0" err="1" smtClean="0"/>
              <a:t>SubGrade</a:t>
            </a:r>
            <a:r>
              <a:rPr lang="en-US" dirty="0" smtClean="0"/>
              <a:t> – required.</a:t>
            </a:r>
          </a:p>
          <a:p>
            <a:pPr lvl="1"/>
            <a:r>
              <a:rPr lang="en-US" dirty="0" smtClean="0"/>
              <a:t>Interim </a:t>
            </a:r>
            <a:r>
              <a:rPr lang="en-US" dirty="0"/>
              <a:t>grading surfaces.</a:t>
            </a:r>
          </a:p>
          <a:p>
            <a:pPr lvl="1"/>
            <a:r>
              <a:rPr lang="en-US" dirty="0"/>
              <a:t>Bridge / retaining wall excavation.</a:t>
            </a:r>
          </a:p>
          <a:p>
            <a:pPr lvl="1"/>
            <a:r>
              <a:rPr lang="en-US" dirty="0"/>
              <a:t>Storm sewer excavation.</a:t>
            </a:r>
          </a:p>
          <a:p>
            <a:pPr lvl="1"/>
            <a:r>
              <a:rPr lang="en-US" dirty="0"/>
              <a:t>Stone or other material surfaces.</a:t>
            </a:r>
          </a:p>
          <a:p>
            <a:endParaRPr lang="en-US" u="sng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Construction Surfaces - Comments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389961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6072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u="sng" dirty="0" smtClean="0"/>
              <a:t>SOE reports are not models.</a:t>
            </a:r>
          </a:p>
          <a:p>
            <a:pPr marL="109728" indent="0">
              <a:buNone/>
            </a:pPr>
            <a:endParaRPr lang="en-US" u="sng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Construction Surfaces - Comments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5257800" y="6220752"/>
            <a:ext cx="25146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Edgerton Surface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661868" y="6220752"/>
            <a:ext cx="273813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SOE Report</a:t>
            </a:r>
            <a:endParaRPr lang="en-US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31" y="1600200"/>
            <a:ext cx="3626605" cy="4478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672" y="1600200"/>
            <a:ext cx="3597991" cy="4478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0702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8809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CAD </a:t>
            </a:r>
            <a:r>
              <a:rPr lang="en-US" dirty="0"/>
              <a:t>files reduce model costs significantly.</a:t>
            </a:r>
          </a:p>
          <a:p>
            <a:r>
              <a:rPr lang="en-US" dirty="0" smtClean="0"/>
              <a:t>Format: </a:t>
            </a:r>
            <a:r>
              <a:rPr lang="en-US" dirty="0" err="1" smtClean="0"/>
              <a:t>LandXML</a:t>
            </a:r>
            <a:r>
              <a:rPr lang="en-US" dirty="0" smtClean="0"/>
              <a:t>, Civil3D</a:t>
            </a:r>
            <a:endParaRPr lang="en-US" dirty="0"/>
          </a:p>
          <a:p>
            <a:r>
              <a:rPr lang="en-US" dirty="0" smtClean="0"/>
              <a:t>Include:</a:t>
            </a:r>
          </a:p>
          <a:p>
            <a:pPr lvl="1"/>
            <a:r>
              <a:rPr lang="en-US" dirty="0" smtClean="0"/>
              <a:t>Alignments – Horizontal and Vertical</a:t>
            </a:r>
          </a:p>
          <a:p>
            <a:pPr lvl="1"/>
            <a:r>
              <a:rPr lang="en-US" dirty="0" smtClean="0"/>
              <a:t>All </a:t>
            </a:r>
            <a:r>
              <a:rPr lang="en-US" dirty="0"/>
              <a:t>lines on Plan </a:t>
            </a:r>
            <a:r>
              <a:rPr lang="en-US" dirty="0" smtClean="0"/>
              <a:t>Details</a:t>
            </a:r>
          </a:p>
          <a:p>
            <a:pPr lvl="1"/>
            <a:r>
              <a:rPr lang="en-US" dirty="0"/>
              <a:t>Pre-Construction Topographic Survey</a:t>
            </a:r>
          </a:p>
          <a:p>
            <a:pPr lvl="1"/>
            <a:r>
              <a:rPr lang="en-US" dirty="0"/>
              <a:t>Finish Grade Surface:  </a:t>
            </a:r>
            <a:r>
              <a:rPr lang="en-US" dirty="0" err="1" smtClean="0"/>
              <a:t>breaklines</a:t>
            </a:r>
            <a:r>
              <a:rPr lang="en-US" dirty="0" smtClean="0"/>
              <a:t>, not triangles</a:t>
            </a:r>
            <a:endParaRPr lang="en-US" dirty="0"/>
          </a:p>
          <a:p>
            <a:pPr lvl="1"/>
            <a:r>
              <a:rPr lang="en-US" dirty="0" smtClean="0"/>
              <a:t>ROW limits</a:t>
            </a:r>
          </a:p>
          <a:p>
            <a:pPr lvl="1"/>
            <a:r>
              <a:rPr lang="en-US" dirty="0" smtClean="0"/>
              <a:t>Utilities</a:t>
            </a:r>
          </a:p>
          <a:p>
            <a:pPr lvl="1"/>
            <a:r>
              <a:rPr lang="en-US" dirty="0" smtClean="0"/>
              <a:t>Structure lines, example: CL of bearing for bridge abutments</a:t>
            </a:r>
          </a:p>
          <a:p>
            <a:pPr lvl="1"/>
            <a:r>
              <a:rPr lang="en-US" dirty="0" smtClean="0"/>
              <a:t>Coordinate call-outs for truncated arcs, vertical and horizontal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Construction Surfaces - Comments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10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Send in an RFI on </a:t>
            </a:r>
            <a:r>
              <a:rPr lang="en-US" dirty="0" smtClean="0"/>
              <a:t>all </a:t>
            </a:r>
            <a:r>
              <a:rPr lang="en-US" dirty="0" smtClean="0"/>
              <a:t>inconsistencies.</a:t>
            </a:r>
          </a:p>
          <a:p>
            <a:r>
              <a:rPr lang="en-US" dirty="0" smtClean="0"/>
              <a:t>Visual checks are not adequate.  Numerical checks to the 0.01-ft are required.</a:t>
            </a:r>
          </a:p>
          <a:p>
            <a:r>
              <a:rPr lang="en-US" dirty="0" smtClean="0"/>
              <a:t>Inspectors </a:t>
            </a:r>
            <a:r>
              <a:rPr lang="en-US" dirty="0"/>
              <a:t>benefit by taking a high-profile role in checking the surface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project </a:t>
            </a:r>
            <a:r>
              <a:rPr lang="en-US" dirty="0"/>
              <a:t>gets built and inspected </a:t>
            </a:r>
            <a:r>
              <a:rPr lang="en-US" dirty="0" smtClean="0"/>
              <a:t>twice- once in the office and a second time in the field.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Construction Surfaces - Comments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42046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83291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GPS represents 15% to 25% of the cost of new machines</a:t>
            </a:r>
          </a:p>
          <a:p>
            <a:r>
              <a:rPr lang="en-US" sz="2400" dirty="0"/>
              <a:t>GPS machines require more frequent maintenance: pins, bushings, cutting </a:t>
            </a:r>
            <a:r>
              <a:rPr lang="en-US" sz="2400" dirty="0" smtClean="0"/>
              <a:t>edges</a:t>
            </a:r>
          </a:p>
          <a:p>
            <a:r>
              <a:rPr lang="en-US" sz="2400" dirty="0"/>
              <a:t>Three full-time personnel:  Program Manager, Survey Manager, Engineering </a:t>
            </a:r>
            <a:r>
              <a:rPr lang="en-US" sz="2400" dirty="0" smtClean="0"/>
              <a:t>Manager</a:t>
            </a:r>
            <a:endParaRPr lang="en-US" sz="2400" dirty="0"/>
          </a:p>
          <a:p>
            <a:r>
              <a:rPr lang="en-US" sz="2400" dirty="0" smtClean="0"/>
              <a:t>GPS Machine Guidance Training – creation and distribution of ‘YouTube’ style videos via the internet</a:t>
            </a:r>
          </a:p>
          <a:p>
            <a:r>
              <a:rPr lang="en-US" sz="2400" dirty="0" smtClean="0"/>
              <a:t>GPS Rover Training -  annual classroom session, one-on-one, regular assessments, 12 </a:t>
            </a:r>
            <a:r>
              <a:rPr lang="en-US" sz="2400" dirty="0"/>
              <a:t>month </a:t>
            </a:r>
            <a:r>
              <a:rPr lang="en-US" sz="2400" dirty="0" smtClean="0"/>
              <a:t>process</a:t>
            </a:r>
            <a:endParaRPr lang="en-US" sz="2400" dirty="0"/>
          </a:p>
          <a:p>
            <a:r>
              <a:rPr lang="en-US" sz="2400" dirty="0"/>
              <a:t>Three year hardware development </a:t>
            </a:r>
            <a:r>
              <a:rPr lang="en-US" sz="2400" dirty="0" smtClean="0"/>
              <a:t>cycle</a:t>
            </a:r>
          </a:p>
          <a:p>
            <a:r>
              <a:rPr lang="en-US" sz="2400" dirty="0" smtClean="0"/>
              <a:t>Continuous software and hardware beta testing for Trimble</a:t>
            </a:r>
            <a:endParaRPr lang="en-US" sz="2400" dirty="0"/>
          </a:p>
          <a:p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Edgerton GPS Program - Investment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124014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smtClean="0"/>
              <a:t>Contractors want this responsibility…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sz="2600" dirty="0"/>
              <a:t>Highest repair / downtime risks.</a:t>
            </a:r>
          </a:p>
          <a:p>
            <a:r>
              <a:rPr lang="en-US" sz="2600" dirty="0"/>
              <a:t>Interim surfaces.</a:t>
            </a:r>
          </a:p>
          <a:p>
            <a:r>
              <a:rPr lang="en-US" sz="2600" dirty="0"/>
              <a:t>Means and Methods.</a:t>
            </a:r>
          </a:p>
          <a:p>
            <a:r>
              <a:rPr lang="en-US" sz="2600" dirty="0"/>
              <a:t>Duck-walking and </a:t>
            </a:r>
            <a:r>
              <a:rPr lang="en-US" sz="2600" dirty="0" smtClean="0"/>
              <a:t>landscape contours</a:t>
            </a:r>
            <a:r>
              <a:rPr lang="en-US" sz="2600" dirty="0"/>
              <a:t>.</a:t>
            </a:r>
          </a:p>
          <a:p>
            <a:r>
              <a:rPr lang="en-US" sz="2600" dirty="0"/>
              <a:t>Construction-phase design changes.</a:t>
            </a:r>
          </a:p>
          <a:p>
            <a:r>
              <a:rPr lang="en-US" dirty="0" smtClean="0"/>
              <a:t>Knowledge and control of operators.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Construction Surfaces - Comments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427520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Reasonable effort should be made to accommodate the hardware of all players to enable everyone to use the same source of GPS corrections.</a:t>
            </a:r>
          </a:p>
          <a:p>
            <a:r>
              <a:rPr lang="en-US" dirty="0" smtClean="0"/>
              <a:t>Edgerton can configure base stations to broadcast corrections to </a:t>
            </a:r>
            <a:r>
              <a:rPr lang="en-US" dirty="0" err="1" smtClean="0"/>
              <a:t>TopCon</a:t>
            </a:r>
            <a:r>
              <a:rPr lang="en-US" dirty="0" smtClean="0"/>
              <a:t>, Trimble and Leica – all from one base.</a:t>
            </a:r>
          </a:p>
          <a:p>
            <a:r>
              <a:rPr lang="en-US" dirty="0" smtClean="0"/>
              <a:t>Kapur has purchased survey instruments with radios compatible with machine radios.</a:t>
            </a:r>
          </a:p>
          <a:p>
            <a:r>
              <a:rPr lang="en-US" dirty="0" smtClean="0"/>
              <a:t>VRS simplifies the effort to standardize GPS correction sources.</a:t>
            </a:r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GPS Infrastructure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82709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157472"/>
          </a:xfrm>
        </p:spPr>
        <p:txBody>
          <a:bodyPr>
            <a:normAutofit/>
          </a:bodyPr>
          <a:lstStyle/>
          <a:p>
            <a:r>
              <a:rPr lang="en-US" dirty="0"/>
              <a:t>Multiple sets of eyes </a:t>
            </a:r>
            <a:r>
              <a:rPr lang="en-US" dirty="0" smtClean="0"/>
              <a:t>checking single-source information</a:t>
            </a:r>
            <a:r>
              <a:rPr lang="en-US" dirty="0"/>
              <a:t>.</a:t>
            </a:r>
          </a:p>
          <a:p>
            <a:r>
              <a:rPr lang="en-US" dirty="0" smtClean="0"/>
              <a:t>Eliminate small discrepancies due to measurement tolerances or plan interpretation.</a:t>
            </a:r>
          </a:p>
          <a:p>
            <a:r>
              <a:rPr lang="en-US" dirty="0" smtClean="0"/>
              <a:t>Focus everyone on what they do best.</a:t>
            </a:r>
          </a:p>
          <a:p>
            <a:r>
              <a:rPr lang="en-US" dirty="0" smtClean="0"/>
              <a:t>Perform as much of the process as possible pre-construction – when everything is cheap.</a:t>
            </a:r>
          </a:p>
          <a:p>
            <a:pPr lvl="2"/>
            <a:endParaRPr lang="en-US" sz="2800" dirty="0" smtClean="0"/>
          </a:p>
          <a:p>
            <a:pPr lvl="1"/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Benefits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159090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-6865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Discussion</a:t>
            </a:r>
            <a:endParaRPr lang="en-US" sz="3600" dirty="0"/>
          </a:p>
        </p:txBody>
      </p:sp>
      <p:pic>
        <p:nvPicPr>
          <p:cNvPr id="6" name="Picture 2" descr="C:\Users\BFrederick\Documents\Mitchell Interchange - Construction\Job photos\2011\8-26-11\IMAG2154.jpg"/>
          <p:cNvPicPr>
            <a:picLocks noChangeAspect="1" noChangeArrowheads="1"/>
          </p:cNvPicPr>
          <p:nvPr/>
        </p:nvPicPr>
        <p:blipFill>
          <a:blip r:embed="rId3" cstate="print"/>
          <a:srcRect l="10976" t="15597" r="18292"/>
          <a:stretch>
            <a:fillRect/>
          </a:stretch>
        </p:blipFill>
        <p:spPr bwMode="auto">
          <a:xfrm>
            <a:off x="1981200" y="923624"/>
            <a:ext cx="4953000" cy="3509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57200" y="46482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Edgerton Contractors, Inc.</a:t>
            </a:r>
          </a:p>
          <a:p>
            <a:r>
              <a:rPr lang="en-US" dirty="0" smtClean="0"/>
              <a:t>545 W. Ryan Road</a:t>
            </a:r>
          </a:p>
          <a:p>
            <a:r>
              <a:rPr lang="en-US" dirty="0" smtClean="0"/>
              <a:t>Oak Creek, WI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07392" y="4692576"/>
            <a:ext cx="502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Brady Frederick</a:t>
            </a:r>
          </a:p>
          <a:p>
            <a:pPr lvl="1"/>
            <a:r>
              <a:rPr lang="en-US" sz="1400" dirty="0" smtClean="0"/>
              <a:t>414-349-0432</a:t>
            </a:r>
          </a:p>
          <a:p>
            <a:pPr lvl="1"/>
            <a:r>
              <a:rPr lang="en-US" sz="1400" dirty="0" smtClean="0"/>
              <a:t>bfrederick@edgertoncontractors.com</a:t>
            </a:r>
          </a:p>
          <a:p>
            <a:r>
              <a:rPr lang="en-US" sz="1400" dirty="0" smtClean="0"/>
              <a:t>Jeremy Craven</a:t>
            </a:r>
          </a:p>
          <a:p>
            <a:pPr lvl="1"/>
            <a:r>
              <a:rPr lang="en-US" sz="1400" dirty="0" smtClean="0"/>
              <a:t>414-406-3974</a:t>
            </a:r>
          </a:p>
          <a:p>
            <a:pPr lvl="1"/>
            <a:r>
              <a:rPr lang="en-US" sz="1400" dirty="0" smtClean="0"/>
              <a:t>jcraven@edgertoncontractors.com</a:t>
            </a:r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350390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83291"/>
          </a:xfrm>
        </p:spPr>
        <p:txBody>
          <a:bodyPr>
            <a:normAutofit/>
          </a:bodyPr>
          <a:lstStyle/>
          <a:p>
            <a:r>
              <a:rPr lang="en-US" sz="2400" dirty="0"/>
              <a:t>Pre-build the </a:t>
            </a:r>
            <a:r>
              <a:rPr lang="en-US" sz="2400" dirty="0" smtClean="0"/>
              <a:t>project – plan check and RFI’s</a:t>
            </a:r>
            <a:endParaRPr lang="en-US" sz="2400" dirty="0"/>
          </a:p>
          <a:p>
            <a:r>
              <a:rPr lang="en-US" sz="2400" dirty="0" smtClean="0"/>
              <a:t>Night Work</a:t>
            </a:r>
          </a:p>
          <a:p>
            <a:r>
              <a:rPr lang="en-US" sz="2400" dirty="0" smtClean="0"/>
              <a:t>Alignment-based design alternatives</a:t>
            </a:r>
          </a:p>
          <a:p>
            <a:r>
              <a:rPr lang="en-US" sz="2400" dirty="0" smtClean="0"/>
              <a:t>Design and Visualization of interim surfaces which provide drainage, construction access without over-excavating</a:t>
            </a:r>
            <a:endParaRPr lang="en-US" sz="2400" dirty="0"/>
          </a:p>
          <a:p>
            <a:r>
              <a:rPr lang="en-US" sz="2400" dirty="0"/>
              <a:t>Match existing grades for temporary wideners or cross-overs</a:t>
            </a:r>
          </a:p>
          <a:p>
            <a:r>
              <a:rPr lang="en-US" sz="2400" dirty="0" smtClean="0"/>
              <a:t>Existing Grade to subgrade in one operation</a:t>
            </a:r>
          </a:p>
          <a:p>
            <a:r>
              <a:rPr lang="en-US" sz="2400" dirty="0" smtClean="0"/>
              <a:t>Planning tools / confidence to execute ever challenging construction sequences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Edgerton GPS Program</a:t>
            </a:r>
            <a:br>
              <a:rPr lang="en-US" sz="3600" dirty="0" smtClean="0"/>
            </a:br>
            <a:r>
              <a:rPr lang="en-US" sz="3600" dirty="0" smtClean="0"/>
              <a:t>Impact on Project Management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178191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60438"/>
          </a:xfrm>
        </p:spPr>
        <p:txBody>
          <a:bodyPr/>
          <a:lstStyle/>
          <a:p>
            <a:pPr algn="ctr"/>
            <a:r>
              <a:rPr lang="en-US" dirty="0" smtClean="0"/>
              <a:t>Pre-Build the Project - Checks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971800"/>
            <a:ext cx="5188513" cy="33496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47800"/>
            <a:ext cx="4792417" cy="30939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6977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48" y="3962400"/>
            <a:ext cx="4003962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60438"/>
          </a:xfrm>
        </p:spPr>
        <p:txBody>
          <a:bodyPr/>
          <a:lstStyle/>
          <a:p>
            <a:pPr algn="ctr"/>
            <a:r>
              <a:rPr lang="en-US" dirty="0" smtClean="0"/>
              <a:t>Pre-Build the Project - RFI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342739"/>
            <a:ext cx="3679370" cy="22777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15296"/>
            <a:ext cx="3615475" cy="23341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115296"/>
            <a:ext cx="1815661" cy="23487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646545" y="4334470"/>
            <a:ext cx="361547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RFI:  ECI-042, Wall 420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Horizontal Alignment of Wall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Curve Table inconsistent with coordinate callout.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N 0.05-ft, E 1.82-ft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6812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7" t="-94" r="23361" b="34508"/>
          <a:stretch/>
        </p:blipFill>
        <p:spPr>
          <a:xfrm>
            <a:off x="1524000" y="1219200"/>
            <a:ext cx="6090760" cy="39219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60438"/>
          </a:xfrm>
        </p:spPr>
        <p:txBody>
          <a:bodyPr/>
          <a:lstStyle/>
          <a:p>
            <a:pPr algn="ctr"/>
            <a:r>
              <a:rPr lang="en-US" dirty="0" smtClean="0"/>
              <a:t>Night Work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5562600"/>
            <a:ext cx="66543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Advantages of GPS at night: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Accurate grading in spite of reduced visibility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Increased safety due to fewer personnel on the ground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737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6043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Design Alternatives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47786" y="262014"/>
            <a:ext cx="3509683" cy="54240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676400"/>
            <a:ext cx="3157163" cy="48792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988290" y="5257800"/>
            <a:ext cx="40386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Temporary Alignments:  NSB-NWA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Eliminated a traffic switch.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Saved three weeks on the schedule.</a:t>
            </a:r>
          </a:p>
        </p:txBody>
      </p:sp>
    </p:spTree>
    <p:extLst>
      <p:ext uri="{BB962C8B-B14F-4D97-AF65-F5344CB8AC3E}">
        <p14:creationId xmlns="" xmlns:p14="http://schemas.microsoft.com/office/powerpoint/2010/main" val="54364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Interim Surfaces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77" y="1219200"/>
            <a:ext cx="3210291" cy="2209800"/>
          </a:xfrm>
        </p:spPr>
      </p:pic>
      <p:sp>
        <p:nvSpPr>
          <p:cNvPr id="8" name="TextBox 7"/>
          <p:cNvSpPr txBox="1"/>
          <p:nvPr/>
        </p:nvSpPr>
        <p:spPr>
          <a:xfrm>
            <a:off x="1371600" y="3581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Proposed Surface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219200"/>
            <a:ext cx="3200400" cy="21969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10200" y="3581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Existing Surface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038599"/>
            <a:ext cx="3284576" cy="22563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85900" y="6428506"/>
            <a:ext cx="2086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Interim Surface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0" y="4151126"/>
            <a:ext cx="417934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</a:t>
            </a:r>
            <a:r>
              <a:rPr lang="en-US" baseline="30000" dirty="0" smtClean="0"/>
              <a:t>th</a:t>
            </a:r>
            <a:r>
              <a:rPr lang="en-US" dirty="0" smtClean="0"/>
              <a:t> Street – Looking East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Safe Slopes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Excavate for proposed structures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Temporary Crane Access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Site Drainage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Construction Staging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Minimize over-excavation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523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CC780C5F5F164E8A9D5A17403CC79A" ma:contentTypeVersion="7" ma:contentTypeDescription="Create a new document." ma:contentTypeScope="" ma:versionID="d92ba114010547101ecbce70dbc58159">
  <xsd:schema xmlns:xsd="http://www.w3.org/2001/XMLSchema" xmlns:p="http://schemas.microsoft.com/office/2006/metadata/properties" xmlns:ns1="http://schemas.microsoft.com/sharepoint/v3" xmlns:ns2="a4aa0615-74ab-45ec-bd00-abff9dc60935" targetNamespace="http://schemas.microsoft.com/office/2006/metadata/properties" ma:root="true" ma:fieldsID="0cc27d824ce188c1be557b5f71378bab" ns1:_="" ns2:_="">
    <xsd:import namespace="http://schemas.microsoft.com/sharepoint/v3"/>
    <xsd:import namespace="a4aa0615-74ab-45ec-bd00-abff9dc60935"/>
    <xsd:element name="properties">
      <xsd:complexType>
        <xsd:sequence>
          <xsd:element name="documentManagement">
            <xsd:complexType>
              <xsd:all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2:Topic_x0020_Selection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EmailSender" ma:index="2" nillable="true" ma:displayName="E-Mail Sender" ma:hidden="true" ma:internalName="EmailSender">
      <xsd:simpleType>
        <xsd:restriction base="dms:Note"/>
      </xsd:simpleType>
    </xsd:element>
    <xsd:element name="EmailTo" ma:index="3" nillable="true" ma:displayName="E-Mail To" ma:hidden="true" ma:internalName="EmailTo">
      <xsd:simpleType>
        <xsd:restriction base="dms:Note"/>
      </xsd:simpleType>
    </xsd:element>
    <xsd:element name="EmailCc" ma:index="4" nillable="true" ma:displayName="E-Mail Cc" ma:hidden="true" ma:internalName="EmailCc">
      <xsd:simpleType>
        <xsd:restriction base="dms:Note"/>
      </xsd:simpleType>
    </xsd:element>
    <xsd:element name="EmailFrom" ma:index="5" nillable="true" ma:displayName="E-Mail From" ma:hidden="true" ma:internalName="EmailFrom">
      <xsd:simpleType>
        <xsd:restriction base="dms:Text"/>
      </xsd:simpleType>
    </xsd:element>
    <xsd:element name="EmailSubject" ma:index="6" nillable="true" ma:displayName="E-Mail Subject" ma:hidden="true" ma:internalName="EmailSubject">
      <xsd:simpleType>
        <xsd:restriction base="dms:Text"/>
      </xsd:simpleType>
    </xsd:element>
  </xsd:schema>
  <xsd:schema xmlns:xsd="http://www.w3.org/2001/XMLSchema" xmlns:dms="http://schemas.microsoft.com/office/2006/documentManagement/types" targetNamespace="a4aa0615-74ab-45ec-bd00-abff9dc60935" elementFormDefault="qualified">
    <xsd:import namespace="http://schemas.microsoft.com/office/2006/documentManagement/types"/>
    <xsd:element name="Topic_x0020_Selection" ma:index="7" nillable="true" ma:displayName="Topic Selection" ma:default="General Construction" ma:description="Topic Selection used to filter list." ma:internalName="Topic_x0020_Selection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General Construction"/>
                    <xsd:enumeration value="Automated Equipment"/>
                    <xsd:enumeration value="Cost Estimation"/>
                    <xsd:enumeration value="Construction Quality &amp; Inspection"/>
                    <xsd:enumeration value="Contract Administration"/>
                    <xsd:enumeration value="Life-cycle Cost Analysis"/>
                    <xsd:enumeration value="Local Public Agencies"/>
                    <xsd:enumeration value="Project Management"/>
                    <xsd:enumeration value="Value Engineering"/>
                  </xsd:restrict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EmailTo xmlns="http://schemas.microsoft.com/sharepoint/v3" xsi:nil="true"/>
    <EmailSender xmlns="http://schemas.microsoft.com/sharepoint/v3" xsi:nil="true"/>
    <EmailFrom xmlns="http://schemas.microsoft.com/sharepoint/v3" xsi:nil="true"/>
    <EmailSubject xmlns="http://schemas.microsoft.com/sharepoint/v3" xsi:nil="true"/>
    <Topic_x0020_Selection xmlns="a4aa0615-74ab-45ec-bd00-abff9dc60935">
      <Value>General Construction</Value>
    </Topic_x0020_Selection>
    <EmailCc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44F01BE-A9A5-4C77-852E-70C458F82F7E}"/>
</file>

<file path=customXml/itemProps2.xml><?xml version="1.0" encoding="utf-8"?>
<ds:datastoreItem xmlns:ds="http://schemas.openxmlformats.org/officeDocument/2006/customXml" ds:itemID="{ED619398-F64A-4CE0-A3BE-E99D3C960EFA}"/>
</file>

<file path=customXml/itemProps3.xml><?xml version="1.0" encoding="utf-8"?>
<ds:datastoreItem xmlns:ds="http://schemas.openxmlformats.org/officeDocument/2006/customXml" ds:itemID="{5253C333-BDB0-453C-A999-B98675A95B38}"/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1778</TotalTime>
  <Words>2034</Words>
  <Application>Microsoft Office PowerPoint</Application>
  <PresentationFormat>On-screen Show (4:3)</PresentationFormat>
  <Paragraphs>337</Paragraphs>
  <Slides>33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Concourse</vt:lpstr>
      <vt:lpstr>Predictable Results</vt:lpstr>
      <vt:lpstr>Edgerton GPS Program – Stats</vt:lpstr>
      <vt:lpstr>Edgerton GPS Program - Investment</vt:lpstr>
      <vt:lpstr>Edgerton GPS Program Impact on Project Management</vt:lpstr>
      <vt:lpstr>Pre-Build the Project - Checks</vt:lpstr>
      <vt:lpstr>Pre-Build the Project - RFI</vt:lpstr>
      <vt:lpstr>Night Work</vt:lpstr>
      <vt:lpstr>Design Alternatives</vt:lpstr>
      <vt:lpstr>Interim Surfaces</vt:lpstr>
      <vt:lpstr>Interim Surfaces</vt:lpstr>
      <vt:lpstr>Match Existing Grades  for Temporary Work</vt:lpstr>
      <vt:lpstr>Existing to Sub-Grade in One Operation</vt:lpstr>
      <vt:lpstr>Mitchell Interchange – Staged Excavations</vt:lpstr>
      <vt:lpstr>GPS Value to the Client</vt:lpstr>
      <vt:lpstr>Edgerton / Kapur Template</vt:lpstr>
      <vt:lpstr>Team Effort</vt:lpstr>
      <vt:lpstr>Slide 17</vt:lpstr>
      <vt:lpstr>Slide 18</vt:lpstr>
      <vt:lpstr>Slide 19</vt:lpstr>
      <vt:lpstr>The Goal:  One Site</vt:lpstr>
      <vt:lpstr>Survey Control Points</vt:lpstr>
      <vt:lpstr>Survey Control Points - Comments</vt:lpstr>
      <vt:lpstr>Site Calibration</vt:lpstr>
      <vt:lpstr>Site Calibration - Comments</vt:lpstr>
      <vt:lpstr>Construction Surfaces</vt:lpstr>
      <vt:lpstr>Construction Surfaces - Comments</vt:lpstr>
      <vt:lpstr>Construction Surfaces - Comments</vt:lpstr>
      <vt:lpstr>Construction Surfaces - Comments</vt:lpstr>
      <vt:lpstr>Construction Surfaces - Comments</vt:lpstr>
      <vt:lpstr>Construction Surfaces - Comments</vt:lpstr>
      <vt:lpstr>GPS Infrastructure</vt:lpstr>
      <vt:lpstr>Benefits</vt:lpstr>
      <vt:lpstr>Discussion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Brady Frederick</dc:creator>
  <cp:lastModifiedBy>Brady Frederick</cp:lastModifiedBy>
  <cp:revision>112</cp:revision>
  <cp:lastPrinted>2012-08-21T13:48:34Z</cp:lastPrinted>
  <dcterms:created xsi:type="dcterms:W3CDTF">2012-08-07T14:51:25Z</dcterms:created>
  <dcterms:modified xsi:type="dcterms:W3CDTF">2012-08-22T12:09:04Z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0x01010085CC780C5F5F164E8A9D5A17403CC79A</vt:lpwstr>
  </property>
</Properties>
</file>