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1"/>
  </p:notesMasterIdLst>
  <p:handoutMasterIdLst>
    <p:handoutMasterId r:id="rId32"/>
  </p:handoutMasterIdLst>
  <p:sldIdLst>
    <p:sldId id="356" r:id="rId2"/>
    <p:sldId id="405" r:id="rId3"/>
    <p:sldId id="404" r:id="rId4"/>
    <p:sldId id="406" r:id="rId5"/>
    <p:sldId id="407" r:id="rId6"/>
    <p:sldId id="408" r:id="rId7"/>
    <p:sldId id="409" r:id="rId8"/>
    <p:sldId id="410" r:id="rId9"/>
    <p:sldId id="411" r:id="rId10"/>
    <p:sldId id="413" r:id="rId11"/>
    <p:sldId id="416" r:id="rId12"/>
    <p:sldId id="417" r:id="rId13"/>
    <p:sldId id="414" r:id="rId14"/>
    <p:sldId id="364" r:id="rId15"/>
    <p:sldId id="415" r:id="rId16"/>
    <p:sldId id="365" r:id="rId17"/>
    <p:sldId id="418" r:id="rId18"/>
    <p:sldId id="425" r:id="rId19"/>
    <p:sldId id="426" r:id="rId20"/>
    <p:sldId id="427" r:id="rId21"/>
    <p:sldId id="424" r:id="rId22"/>
    <p:sldId id="420" r:id="rId23"/>
    <p:sldId id="428" r:id="rId24"/>
    <p:sldId id="421" r:id="rId25"/>
    <p:sldId id="429" r:id="rId26"/>
    <p:sldId id="430" r:id="rId27"/>
    <p:sldId id="431" r:id="rId28"/>
    <p:sldId id="432" r:id="rId29"/>
    <p:sldId id="422" r:id="rId30"/>
  </p:sldIdLst>
  <p:sldSz cx="9144000" cy="6858000" type="screen4x3"/>
  <p:notesSz cx="6858000" cy="9144000"/>
  <p:defaultTextStyle>
    <a:defPPr>
      <a:defRPr lang="en-US"/>
    </a:defPPr>
    <a:lvl1pPr algn="l" rtl="0" fontAlgn="base">
      <a:spcBef>
        <a:spcPct val="0"/>
      </a:spcBef>
      <a:spcAft>
        <a:spcPct val="0"/>
      </a:spcAft>
      <a:defRPr sz="2000" kern="1200">
        <a:solidFill>
          <a:schemeClr val="folHlink"/>
        </a:solidFill>
        <a:latin typeface="Arial" charset="0"/>
        <a:ea typeface="+mn-ea"/>
        <a:cs typeface="+mn-cs"/>
      </a:defRPr>
    </a:lvl1pPr>
    <a:lvl2pPr marL="457200" algn="l" rtl="0" fontAlgn="base">
      <a:spcBef>
        <a:spcPct val="0"/>
      </a:spcBef>
      <a:spcAft>
        <a:spcPct val="0"/>
      </a:spcAft>
      <a:defRPr sz="2000" kern="1200">
        <a:solidFill>
          <a:schemeClr val="folHlink"/>
        </a:solidFill>
        <a:latin typeface="Arial" charset="0"/>
        <a:ea typeface="+mn-ea"/>
        <a:cs typeface="+mn-cs"/>
      </a:defRPr>
    </a:lvl2pPr>
    <a:lvl3pPr marL="914400" algn="l" rtl="0" fontAlgn="base">
      <a:spcBef>
        <a:spcPct val="0"/>
      </a:spcBef>
      <a:spcAft>
        <a:spcPct val="0"/>
      </a:spcAft>
      <a:defRPr sz="2000" kern="1200">
        <a:solidFill>
          <a:schemeClr val="folHlink"/>
        </a:solidFill>
        <a:latin typeface="Arial" charset="0"/>
        <a:ea typeface="+mn-ea"/>
        <a:cs typeface="+mn-cs"/>
      </a:defRPr>
    </a:lvl3pPr>
    <a:lvl4pPr marL="1371600" algn="l" rtl="0" fontAlgn="base">
      <a:spcBef>
        <a:spcPct val="0"/>
      </a:spcBef>
      <a:spcAft>
        <a:spcPct val="0"/>
      </a:spcAft>
      <a:defRPr sz="2000" kern="1200">
        <a:solidFill>
          <a:schemeClr val="folHlink"/>
        </a:solidFill>
        <a:latin typeface="Arial" charset="0"/>
        <a:ea typeface="+mn-ea"/>
        <a:cs typeface="+mn-cs"/>
      </a:defRPr>
    </a:lvl4pPr>
    <a:lvl5pPr marL="1828800" algn="l" rtl="0" fontAlgn="base">
      <a:spcBef>
        <a:spcPct val="0"/>
      </a:spcBef>
      <a:spcAft>
        <a:spcPct val="0"/>
      </a:spcAft>
      <a:defRPr sz="2000" kern="1200">
        <a:solidFill>
          <a:schemeClr val="folHlink"/>
        </a:solidFill>
        <a:latin typeface="Arial" charset="0"/>
        <a:ea typeface="+mn-ea"/>
        <a:cs typeface="+mn-cs"/>
      </a:defRPr>
    </a:lvl5pPr>
    <a:lvl6pPr marL="2286000" algn="l" defTabSz="914400" rtl="0" eaLnBrk="1" latinLnBrk="0" hangingPunct="1">
      <a:defRPr sz="2000" kern="1200">
        <a:solidFill>
          <a:schemeClr val="folHlink"/>
        </a:solidFill>
        <a:latin typeface="Arial" charset="0"/>
        <a:ea typeface="+mn-ea"/>
        <a:cs typeface="+mn-cs"/>
      </a:defRPr>
    </a:lvl6pPr>
    <a:lvl7pPr marL="2743200" algn="l" defTabSz="914400" rtl="0" eaLnBrk="1" latinLnBrk="0" hangingPunct="1">
      <a:defRPr sz="2000" kern="1200">
        <a:solidFill>
          <a:schemeClr val="folHlink"/>
        </a:solidFill>
        <a:latin typeface="Arial" charset="0"/>
        <a:ea typeface="+mn-ea"/>
        <a:cs typeface="+mn-cs"/>
      </a:defRPr>
    </a:lvl7pPr>
    <a:lvl8pPr marL="3200400" algn="l" defTabSz="914400" rtl="0" eaLnBrk="1" latinLnBrk="0" hangingPunct="1">
      <a:defRPr sz="2000" kern="1200">
        <a:solidFill>
          <a:schemeClr val="folHlink"/>
        </a:solidFill>
        <a:latin typeface="Arial" charset="0"/>
        <a:ea typeface="+mn-ea"/>
        <a:cs typeface="+mn-cs"/>
      </a:defRPr>
    </a:lvl8pPr>
    <a:lvl9pPr marL="3657600" algn="l" defTabSz="914400" rtl="0" eaLnBrk="1" latinLnBrk="0" hangingPunct="1">
      <a:defRPr sz="2000" kern="1200">
        <a:solidFill>
          <a:schemeClr val="fo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varScale="1">
        <p:scale>
          <a:sx n="89" d="100"/>
          <a:sy n="89" d="100"/>
        </p:scale>
        <p:origin x="-1258" y="-67"/>
      </p:cViewPr>
      <p:guideLst>
        <p:guide orient="horz" pos="2160"/>
        <p:guide pos="2880"/>
      </p:guideLst>
    </p:cSldViewPr>
  </p:slideViewPr>
  <p:outlineViewPr>
    <p:cViewPr>
      <p:scale>
        <a:sx n="33" d="100"/>
        <a:sy n="33" d="100"/>
      </p:scale>
      <p:origin x="0" y="141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3139" y="-1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FED42070-D4EA-4C23-A6CC-5E05F8C19B09}" type="slidenum">
              <a:rPr lang="en-US"/>
              <a:pPr>
                <a:defRPr/>
              </a:pPr>
              <a:t>‹#›</a:t>
            </a:fld>
            <a:endParaRPr lang="en-US"/>
          </a:p>
        </p:txBody>
      </p:sp>
    </p:spTree>
    <p:extLst>
      <p:ext uri="{BB962C8B-B14F-4D97-AF65-F5344CB8AC3E}">
        <p14:creationId xmlns:p14="http://schemas.microsoft.com/office/powerpoint/2010/main" val="108012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585CB5DD-D14E-41A6-827E-C1BF567BE585}" type="slidenum">
              <a:rPr lang="en-US"/>
              <a:pPr>
                <a:defRPr/>
              </a:pPr>
              <a:t>‹#›</a:t>
            </a:fld>
            <a:endParaRPr lang="en-US"/>
          </a:p>
        </p:txBody>
      </p:sp>
    </p:spTree>
    <p:extLst>
      <p:ext uri="{BB962C8B-B14F-4D97-AF65-F5344CB8AC3E}">
        <p14:creationId xmlns:p14="http://schemas.microsoft.com/office/powerpoint/2010/main" val="4095756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2000">
                <a:solidFill>
                  <a:schemeClr val="folHlink"/>
                </a:solidFill>
                <a:latin typeface="Arial" charset="0"/>
              </a:defRPr>
            </a:lvl1pPr>
            <a:lvl2pPr marL="742950" indent="-285750" eaLnBrk="0" hangingPunct="0">
              <a:defRPr sz="2000">
                <a:solidFill>
                  <a:schemeClr val="folHlink"/>
                </a:solidFill>
                <a:latin typeface="Arial" charset="0"/>
              </a:defRPr>
            </a:lvl2pPr>
            <a:lvl3pPr marL="1143000" indent="-228600" eaLnBrk="0" hangingPunct="0">
              <a:defRPr sz="2000">
                <a:solidFill>
                  <a:schemeClr val="folHlink"/>
                </a:solidFill>
                <a:latin typeface="Arial" charset="0"/>
              </a:defRPr>
            </a:lvl3pPr>
            <a:lvl4pPr marL="1600200" indent="-228600" eaLnBrk="0" hangingPunct="0">
              <a:defRPr sz="2000">
                <a:solidFill>
                  <a:schemeClr val="folHlink"/>
                </a:solidFill>
                <a:latin typeface="Arial" charset="0"/>
              </a:defRPr>
            </a:lvl4pPr>
            <a:lvl5pPr marL="2057400" indent="-228600" eaLnBrk="0" hangingPunct="0">
              <a:defRPr sz="2000">
                <a:solidFill>
                  <a:schemeClr val="folHlink"/>
                </a:solidFill>
                <a:latin typeface="Arial" charset="0"/>
              </a:defRPr>
            </a:lvl5pPr>
            <a:lvl6pPr marL="2514600" indent="-228600" eaLnBrk="0" fontAlgn="base" hangingPunct="0">
              <a:spcBef>
                <a:spcPct val="0"/>
              </a:spcBef>
              <a:spcAft>
                <a:spcPct val="0"/>
              </a:spcAft>
              <a:defRPr sz="2000">
                <a:solidFill>
                  <a:schemeClr val="folHlink"/>
                </a:solidFill>
                <a:latin typeface="Arial" charset="0"/>
              </a:defRPr>
            </a:lvl6pPr>
            <a:lvl7pPr marL="2971800" indent="-228600" eaLnBrk="0" fontAlgn="base" hangingPunct="0">
              <a:spcBef>
                <a:spcPct val="0"/>
              </a:spcBef>
              <a:spcAft>
                <a:spcPct val="0"/>
              </a:spcAft>
              <a:defRPr sz="2000">
                <a:solidFill>
                  <a:schemeClr val="folHlink"/>
                </a:solidFill>
                <a:latin typeface="Arial" charset="0"/>
              </a:defRPr>
            </a:lvl7pPr>
            <a:lvl8pPr marL="3429000" indent="-228600" eaLnBrk="0" fontAlgn="base" hangingPunct="0">
              <a:spcBef>
                <a:spcPct val="0"/>
              </a:spcBef>
              <a:spcAft>
                <a:spcPct val="0"/>
              </a:spcAft>
              <a:defRPr sz="2000">
                <a:solidFill>
                  <a:schemeClr val="folHlink"/>
                </a:solidFill>
                <a:latin typeface="Arial" charset="0"/>
              </a:defRPr>
            </a:lvl8pPr>
            <a:lvl9pPr marL="3886200" indent="-228600" eaLnBrk="0" fontAlgn="base" hangingPunct="0">
              <a:spcBef>
                <a:spcPct val="0"/>
              </a:spcBef>
              <a:spcAft>
                <a:spcPct val="0"/>
              </a:spcAft>
              <a:defRPr sz="2000">
                <a:solidFill>
                  <a:schemeClr val="folHlink"/>
                </a:solidFill>
                <a:latin typeface="Arial" charset="0"/>
              </a:defRPr>
            </a:lvl9pPr>
          </a:lstStyle>
          <a:p>
            <a:pPr eaLnBrk="1" hangingPunct="1"/>
            <a:fld id="{B6773A25-E933-42C2-8462-DB7125984F32}" type="slidenum">
              <a:rPr lang="en-US" sz="1200" smtClean="0">
                <a:solidFill>
                  <a:schemeClr val="tx1"/>
                </a:solidFill>
                <a:latin typeface="Times New Roman" pitchFamily="18" charset="0"/>
              </a:rPr>
              <a:pPr eaLnBrk="1" hangingPunct="1"/>
              <a:t>1</a:t>
            </a:fld>
            <a:endParaRPr lang="en-US" sz="1200" smtClean="0">
              <a:solidFill>
                <a:schemeClr val="tx1"/>
              </a:solidFill>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endParaRPr lang="en-US" smtClean="0"/>
          </a:p>
        </p:txBody>
      </p:sp>
      <p:sp>
        <p:nvSpPr>
          <p:cNvPr id="11268" name="Slide Number Placeholder 3"/>
          <p:cNvSpPr>
            <a:spLocks noGrp="1"/>
          </p:cNvSpPr>
          <p:nvPr>
            <p:ph type="sldNum" sz="quarter" idx="5"/>
          </p:nvPr>
        </p:nvSpPr>
        <p:spPr>
          <a:noFill/>
        </p:spPr>
        <p:txBody>
          <a:bodyPr/>
          <a:lstStyle>
            <a:lvl1pPr defTabSz="937009" eaLnBrk="0" hangingPunct="0">
              <a:defRPr sz="2300">
                <a:solidFill>
                  <a:schemeClr val="tx1"/>
                </a:solidFill>
                <a:latin typeface="Times New Roman" pitchFamily="18" charset="0"/>
              </a:defRPr>
            </a:lvl1pPr>
            <a:lvl2pPr marL="702756" indent="-270291" defTabSz="937009" eaLnBrk="0" hangingPunct="0">
              <a:defRPr sz="2300">
                <a:solidFill>
                  <a:schemeClr val="tx1"/>
                </a:solidFill>
                <a:latin typeface="Times New Roman" pitchFamily="18" charset="0"/>
              </a:defRPr>
            </a:lvl2pPr>
            <a:lvl3pPr marL="1081164" indent="-216233" defTabSz="937009" eaLnBrk="0" hangingPunct="0">
              <a:defRPr sz="2300">
                <a:solidFill>
                  <a:schemeClr val="tx1"/>
                </a:solidFill>
                <a:latin typeface="Times New Roman" pitchFamily="18" charset="0"/>
              </a:defRPr>
            </a:lvl3pPr>
            <a:lvl4pPr marL="1513629" indent="-216233" defTabSz="937009" eaLnBrk="0" hangingPunct="0">
              <a:defRPr sz="2300">
                <a:solidFill>
                  <a:schemeClr val="tx1"/>
                </a:solidFill>
                <a:latin typeface="Times New Roman" pitchFamily="18" charset="0"/>
              </a:defRPr>
            </a:lvl4pPr>
            <a:lvl5pPr marL="1946095" indent="-216233" defTabSz="937009" eaLnBrk="0" hangingPunct="0">
              <a:defRPr sz="2300">
                <a:solidFill>
                  <a:schemeClr val="tx1"/>
                </a:solidFill>
                <a:latin typeface="Times New Roman" pitchFamily="18" charset="0"/>
              </a:defRPr>
            </a:lvl5pPr>
            <a:lvl6pPr marL="2378560" indent="-216233" defTabSz="937009" eaLnBrk="0" fontAlgn="base" hangingPunct="0">
              <a:spcBef>
                <a:spcPct val="0"/>
              </a:spcBef>
              <a:spcAft>
                <a:spcPct val="0"/>
              </a:spcAft>
              <a:defRPr sz="2300">
                <a:solidFill>
                  <a:schemeClr val="tx1"/>
                </a:solidFill>
                <a:latin typeface="Times New Roman" pitchFamily="18" charset="0"/>
              </a:defRPr>
            </a:lvl6pPr>
            <a:lvl7pPr marL="2811026" indent="-216233" defTabSz="937009" eaLnBrk="0" fontAlgn="base" hangingPunct="0">
              <a:spcBef>
                <a:spcPct val="0"/>
              </a:spcBef>
              <a:spcAft>
                <a:spcPct val="0"/>
              </a:spcAft>
              <a:defRPr sz="2300">
                <a:solidFill>
                  <a:schemeClr val="tx1"/>
                </a:solidFill>
                <a:latin typeface="Times New Roman" pitchFamily="18" charset="0"/>
              </a:defRPr>
            </a:lvl7pPr>
            <a:lvl8pPr marL="3243491" indent="-216233" defTabSz="937009" eaLnBrk="0" fontAlgn="base" hangingPunct="0">
              <a:spcBef>
                <a:spcPct val="0"/>
              </a:spcBef>
              <a:spcAft>
                <a:spcPct val="0"/>
              </a:spcAft>
              <a:defRPr sz="2300">
                <a:solidFill>
                  <a:schemeClr val="tx1"/>
                </a:solidFill>
                <a:latin typeface="Times New Roman" pitchFamily="18" charset="0"/>
              </a:defRPr>
            </a:lvl8pPr>
            <a:lvl9pPr marL="3675957" indent="-216233" defTabSz="937009" eaLnBrk="0" fontAlgn="base" hangingPunct="0">
              <a:spcBef>
                <a:spcPct val="0"/>
              </a:spcBef>
              <a:spcAft>
                <a:spcPct val="0"/>
              </a:spcAft>
              <a:defRPr sz="2300">
                <a:solidFill>
                  <a:schemeClr val="tx1"/>
                </a:solidFill>
                <a:latin typeface="Times New Roman" pitchFamily="18" charset="0"/>
              </a:defRPr>
            </a:lvl9pPr>
          </a:lstStyle>
          <a:p>
            <a:pPr eaLnBrk="1" hangingPunct="1"/>
            <a:fld id="{77B16FB4-78EE-471A-BDC5-5BAD072FFC6F}" type="slidenum">
              <a:rPr lang="en-US" sz="1200"/>
              <a:pPr eaLnBrk="1" hangingPunct="1"/>
              <a:t>19</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endParaRPr lang="en-US" smtClean="0"/>
          </a:p>
        </p:txBody>
      </p:sp>
      <p:sp>
        <p:nvSpPr>
          <p:cNvPr id="11268" name="Slide Number Placeholder 3"/>
          <p:cNvSpPr>
            <a:spLocks noGrp="1"/>
          </p:cNvSpPr>
          <p:nvPr>
            <p:ph type="sldNum" sz="quarter" idx="5"/>
          </p:nvPr>
        </p:nvSpPr>
        <p:spPr>
          <a:noFill/>
        </p:spPr>
        <p:txBody>
          <a:bodyPr/>
          <a:lstStyle>
            <a:lvl1pPr defTabSz="937009" eaLnBrk="0" hangingPunct="0">
              <a:defRPr sz="2300">
                <a:solidFill>
                  <a:schemeClr val="tx1"/>
                </a:solidFill>
                <a:latin typeface="Times New Roman" pitchFamily="18" charset="0"/>
              </a:defRPr>
            </a:lvl1pPr>
            <a:lvl2pPr marL="702756" indent="-270291" defTabSz="937009" eaLnBrk="0" hangingPunct="0">
              <a:defRPr sz="2300">
                <a:solidFill>
                  <a:schemeClr val="tx1"/>
                </a:solidFill>
                <a:latin typeface="Times New Roman" pitchFamily="18" charset="0"/>
              </a:defRPr>
            </a:lvl2pPr>
            <a:lvl3pPr marL="1081164" indent="-216233" defTabSz="937009" eaLnBrk="0" hangingPunct="0">
              <a:defRPr sz="2300">
                <a:solidFill>
                  <a:schemeClr val="tx1"/>
                </a:solidFill>
                <a:latin typeface="Times New Roman" pitchFamily="18" charset="0"/>
              </a:defRPr>
            </a:lvl3pPr>
            <a:lvl4pPr marL="1513629" indent="-216233" defTabSz="937009" eaLnBrk="0" hangingPunct="0">
              <a:defRPr sz="2300">
                <a:solidFill>
                  <a:schemeClr val="tx1"/>
                </a:solidFill>
                <a:latin typeface="Times New Roman" pitchFamily="18" charset="0"/>
              </a:defRPr>
            </a:lvl4pPr>
            <a:lvl5pPr marL="1946095" indent="-216233" defTabSz="937009" eaLnBrk="0" hangingPunct="0">
              <a:defRPr sz="2300">
                <a:solidFill>
                  <a:schemeClr val="tx1"/>
                </a:solidFill>
                <a:latin typeface="Times New Roman" pitchFamily="18" charset="0"/>
              </a:defRPr>
            </a:lvl5pPr>
            <a:lvl6pPr marL="2378560" indent="-216233" defTabSz="937009" eaLnBrk="0" fontAlgn="base" hangingPunct="0">
              <a:spcBef>
                <a:spcPct val="0"/>
              </a:spcBef>
              <a:spcAft>
                <a:spcPct val="0"/>
              </a:spcAft>
              <a:defRPr sz="2300">
                <a:solidFill>
                  <a:schemeClr val="tx1"/>
                </a:solidFill>
                <a:latin typeface="Times New Roman" pitchFamily="18" charset="0"/>
              </a:defRPr>
            </a:lvl6pPr>
            <a:lvl7pPr marL="2811026" indent="-216233" defTabSz="937009" eaLnBrk="0" fontAlgn="base" hangingPunct="0">
              <a:spcBef>
                <a:spcPct val="0"/>
              </a:spcBef>
              <a:spcAft>
                <a:spcPct val="0"/>
              </a:spcAft>
              <a:defRPr sz="2300">
                <a:solidFill>
                  <a:schemeClr val="tx1"/>
                </a:solidFill>
                <a:latin typeface="Times New Roman" pitchFamily="18" charset="0"/>
              </a:defRPr>
            </a:lvl7pPr>
            <a:lvl8pPr marL="3243491" indent="-216233" defTabSz="937009" eaLnBrk="0" fontAlgn="base" hangingPunct="0">
              <a:spcBef>
                <a:spcPct val="0"/>
              </a:spcBef>
              <a:spcAft>
                <a:spcPct val="0"/>
              </a:spcAft>
              <a:defRPr sz="2300">
                <a:solidFill>
                  <a:schemeClr val="tx1"/>
                </a:solidFill>
                <a:latin typeface="Times New Roman" pitchFamily="18" charset="0"/>
              </a:defRPr>
            </a:lvl8pPr>
            <a:lvl9pPr marL="3675957" indent="-216233" defTabSz="937009" eaLnBrk="0" fontAlgn="base" hangingPunct="0">
              <a:spcBef>
                <a:spcPct val="0"/>
              </a:spcBef>
              <a:spcAft>
                <a:spcPct val="0"/>
              </a:spcAft>
              <a:defRPr sz="2300">
                <a:solidFill>
                  <a:schemeClr val="tx1"/>
                </a:solidFill>
                <a:latin typeface="Times New Roman" pitchFamily="18" charset="0"/>
              </a:defRPr>
            </a:lvl9pPr>
          </a:lstStyle>
          <a:p>
            <a:pPr eaLnBrk="1" hangingPunct="1"/>
            <a:fld id="{77B16FB4-78EE-471A-BDC5-5BAD072FFC6F}" type="slidenum">
              <a:rPr lang="en-US" sz="1200"/>
              <a:pPr eaLnBrk="1" hangingPunct="1"/>
              <a:t>20</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endParaRPr lang="en-US" smtClean="0"/>
          </a:p>
        </p:txBody>
      </p:sp>
      <p:sp>
        <p:nvSpPr>
          <p:cNvPr id="11268" name="Slide Number Placeholder 3"/>
          <p:cNvSpPr>
            <a:spLocks noGrp="1"/>
          </p:cNvSpPr>
          <p:nvPr>
            <p:ph type="sldNum" sz="quarter" idx="5"/>
          </p:nvPr>
        </p:nvSpPr>
        <p:spPr>
          <a:noFill/>
        </p:spPr>
        <p:txBody>
          <a:bodyPr/>
          <a:lstStyle>
            <a:lvl1pPr defTabSz="937009" eaLnBrk="0" hangingPunct="0">
              <a:defRPr sz="2300">
                <a:solidFill>
                  <a:schemeClr val="tx1"/>
                </a:solidFill>
                <a:latin typeface="Times New Roman" pitchFamily="18" charset="0"/>
              </a:defRPr>
            </a:lvl1pPr>
            <a:lvl2pPr marL="702756" indent="-270291" defTabSz="937009" eaLnBrk="0" hangingPunct="0">
              <a:defRPr sz="2300">
                <a:solidFill>
                  <a:schemeClr val="tx1"/>
                </a:solidFill>
                <a:latin typeface="Times New Roman" pitchFamily="18" charset="0"/>
              </a:defRPr>
            </a:lvl2pPr>
            <a:lvl3pPr marL="1081164" indent="-216233" defTabSz="937009" eaLnBrk="0" hangingPunct="0">
              <a:defRPr sz="2300">
                <a:solidFill>
                  <a:schemeClr val="tx1"/>
                </a:solidFill>
                <a:latin typeface="Times New Roman" pitchFamily="18" charset="0"/>
              </a:defRPr>
            </a:lvl3pPr>
            <a:lvl4pPr marL="1513629" indent="-216233" defTabSz="937009" eaLnBrk="0" hangingPunct="0">
              <a:defRPr sz="2300">
                <a:solidFill>
                  <a:schemeClr val="tx1"/>
                </a:solidFill>
                <a:latin typeface="Times New Roman" pitchFamily="18" charset="0"/>
              </a:defRPr>
            </a:lvl4pPr>
            <a:lvl5pPr marL="1946095" indent="-216233" defTabSz="937009" eaLnBrk="0" hangingPunct="0">
              <a:defRPr sz="2300">
                <a:solidFill>
                  <a:schemeClr val="tx1"/>
                </a:solidFill>
                <a:latin typeface="Times New Roman" pitchFamily="18" charset="0"/>
              </a:defRPr>
            </a:lvl5pPr>
            <a:lvl6pPr marL="2378560" indent="-216233" defTabSz="937009" eaLnBrk="0" fontAlgn="base" hangingPunct="0">
              <a:spcBef>
                <a:spcPct val="0"/>
              </a:spcBef>
              <a:spcAft>
                <a:spcPct val="0"/>
              </a:spcAft>
              <a:defRPr sz="2300">
                <a:solidFill>
                  <a:schemeClr val="tx1"/>
                </a:solidFill>
                <a:latin typeface="Times New Roman" pitchFamily="18" charset="0"/>
              </a:defRPr>
            </a:lvl6pPr>
            <a:lvl7pPr marL="2811026" indent="-216233" defTabSz="937009" eaLnBrk="0" fontAlgn="base" hangingPunct="0">
              <a:spcBef>
                <a:spcPct val="0"/>
              </a:spcBef>
              <a:spcAft>
                <a:spcPct val="0"/>
              </a:spcAft>
              <a:defRPr sz="2300">
                <a:solidFill>
                  <a:schemeClr val="tx1"/>
                </a:solidFill>
                <a:latin typeface="Times New Roman" pitchFamily="18" charset="0"/>
              </a:defRPr>
            </a:lvl7pPr>
            <a:lvl8pPr marL="3243491" indent="-216233" defTabSz="937009" eaLnBrk="0" fontAlgn="base" hangingPunct="0">
              <a:spcBef>
                <a:spcPct val="0"/>
              </a:spcBef>
              <a:spcAft>
                <a:spcPct val="0"/>
              </a:spcAft>
              <a:defRPr sz="2300">
                <a:solidFill>
                  <a:schemeClr val="tx1"/>
                </a:solidFill>
                <a:latin typeface="Times New Roman" pitchFamily="18" charset="0"/>
              </a:defRPr>
            </a:lvl8pPr>
            <a:lvl9pPr marL="3675957" indent="-216233" defTabSz="937009" eaLnBrk="0" fontAlgn="base" hangingPunct="0">
              <a:spcBef>
                <a:spcPct val="0"/>
              </a:spcBef>
              <a:spcAft>
                <a:spcPct val="0"/>
              </a:spcAft>
              <a:defRPr sz="2300">
                <a:solidFill>
                  <a:schemeClr val="tx1"/>
                </a:solidFill>
                <a:latin typeface="Times New Roman" pitchFamily="18" charset="0"/>
              </a:defRPr>
            </a:lvl9pPr>
          </a:lstStyle>
          <a:p>
            <a:pPr eaLnBrk="1" hangingPunct="1"/>
            <a:fld id="{77B16FB4-78EE-471A-BDC5-5BAD072FFC6F}" type="slidenum">
              <a:rPr lang="en-US" sz="1200"/>
              <a:pPr eaLnBrk="1" hangingPunct="1"/>
              <a:t>21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a:t>
            </a:r>
          </a:p>
        </p:txBody>
      </p:sp>
      <p:sp>
        <p:nvSpPr>
          <p:cNvPr id="4" name="Slide Number Placeholder 3"/>
          <p:cNvSpPr txBox="1">
            <a:spLocks noGrp="1"/>
          </p:cNvSpPr>
          <p:nvPr/>
        </p:nvSpPr>
        <p:spPr>
          <a:xfrm>
            <a:off x="3884027" y="8684927"/>
            <a:ext cx="2972422" cy="457512"/>
          </a:xfrm>
          <a:prstGeom prst="rect">
            <a:avLst/>
          </a:prstGeom>
          <a:noFill/>
        </p:spPr>
        <p:txBody>
          <a:bodyPr lIns="93862" tIns="46931" rIns="93862" bIns="46931" anchor="b"/>
          <a:lstStyle/>
          <a:p>
            <a:pPr algn="r" defTabSz="910557" fontAlgn="auto">
              <a:spcBef>
                <a:spcPts val="0"/>
              </a:spcBef>
              <a:spcAft>
                <a:spcPts val="0"/>
              </a:spcAft>
              <a:defRPr/>
            </a:pPr>
            <a:fld id="{77537EC5-4B33-47DF-80EF-FCCC3223FB71}" type="slidenum">
              <a:rPr lang="en-US" sz="1100">
                <a:latin typeface="+mn-lt"/>
              </a:rPr>
              <a:pPr algn="r" defTabSz="910557" fontAlgn="auto">
                <a:spcBef>
                  <a:spcPts val="0"/>
                </a:spcBef>
                <a:spcAft>
                  <a:spcPts val="0"/>
                </a:spcAft>
                <a:defRPr/>
              </a:pPr>
              <a:t>25</a:t>
            </a:fld>
            <a:endParaRPr lang="en-US" sz="11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Brad </a:t>
            </a:r>
          </a:p>
          <a:p>
            <a:r>
              <a:rPr lang="en-US" smtClean="0"/>
              <a:t>AhHah – It’s all about the model!  We’d been stressing model development throughout all our training sessions and User Group Meetings, but still weren’t fully embracing it.  We came from a world where we develop our design data, and then produce our primary deliverable (the plan sheets).  We carried that thought process through so that we spend much time using our corridor design tools, and then we get into model development.  This old way of thinking isn’t the best way to embrace 3D Design.  A better way is to develop the Roadway Model objects at the very beginning of corridor design, and monitor model development as the corridor work progresses.  This will prevent any structural problems in the design data which could make surface extraction difficult because the structural problem will be identified when it is created, and will be fixed early on – preventing possible need for rework later in the design process.</a:t>
            </a:r>
          </a:p>
          <a:p>
            <a:endParaRPr lang="en-US" smtClean="0"/>
          </a:p>
          <a:p>
            <a:endParaRPr lang="en-US" smtClean="0"/>
          </a:p>
        </p:txBody>
      </p:sp>
      <p:sp>
        <p:nvSpPr>
          <p:cNvPr id="4" name="Slide Number Placeholder 3"/>
          <p:cNvSpPr txBox="1">
            <a:spLocks noGrp="1"/>
          </p:cNvSpPr>
          <p:nvPr/>
        </p:nvSpPr>
        <p:spPr>
          <a:xfrm>
            <a:off x="3884027" y="8684927"/>
            <a:ext cx="2972422" cy="457512"/>
          </a:xfrm>
          <a:prstGeom prst="rect">
            <a:avLst/>
          </a:prstGeom>
          <a:noFill/>
        </p:spPr>
        <p:txBody>
          <a:bodyPr lIns="93862" tIns="46931" rIns="93862" bIns="46931" anchor="b"/>
          <a:lstStyle/>
          <a:p>
            <a:pPr algn="r" defTabSz="910557" fontAlgn="auto">
              <a:spcBef>
                <a:spcPts val="0"/>
              </a:spcBef>
              <a:spcAft>
                <a:spcPts val="0"/>
              </a:spcAft>
              <a:defRPr/>
            </a:pPr>
            <a:fld id="{70A26A70-DA0F-481B-96E6-AAA7A9AEA412}" type="slidenum">
              <a:rPr lang="en-US" sz="1100">
                <a:latin typeface="+mn-lt"/>
              </a:rPr>
              <a:pPr algn="r" defTabSz="910557" fontAlgn="auto">
                <a:spcBef>
                  <a:spcPts val="0"/>
                </a:spcBef>
                <a:spcAft>
                  <a:spcPts val="0"/>
                </a:spcAft>
                <a:defRPr/>
              </a:pPr>
              <a:t>26</a:t>
            </a:fld>
            <a:endParaRPr lang="en-US" sz="11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Brad </a:t>
            </a:r>
          </a:p>
          <a:p>
            <a:r>
              <a:rPr lang="en-US" smtClean="0"/>
              <a:t>AhHah – It’s all about the model!  We’d been stressing model development throughout all our training sessions and User Group Meetings, but still weren’t fully embracing it.  We came from a world where we develop our design data, and then produce our primary deliverable (the plan sheets).  We carried that thought process through so that we spend much time using our corridor design tools, and then we get into model development.  This old way of thinking isn’t the best way to embrace 3D Design.  A better way is to develop the Roadway Model objects at the very beginning of corridor design, and monitor model development as the corridor work progresses.  This will prevent any structural problems in the design data which could make surface extraction difficult because the structural problem will be identified when it is created, and will be fixed early on – preventing possible need for rework later in the design process.</a:t>
            </a:r>
          </a:p>
          <a:p>
            <a:endParaRPr lang="en-US" smtClean="0"/>
          </a:p>
          <a:p>
            <a:endParaRPr lang="en-US" smtClean="0"/>
          </a:p>
        </p:txBody>
      </p:sp>
      <p:sp>
        <p:nvSpPr>
          <p:cNvPr id="4" name="Slide Number Placeholder 3"/>
          <p:cNvSpPr txBox="1">
            <a:spLocks noGrp="1"/>
          </p:cNvSpPr>
          <p:nvPr/>
        </p:nvSpPr>
        <p:spPr>
          <a:xfrm>
            <a:off x="3884027" y="8684927"/>
            <a:ext cx="2972422" cy="457512"/>
          </a:xfrm>
          <a:prstGeom prst="rect">
            <a:avLst/>
          </a:prstGeom>
          <a:noFill/>
        </p:spPr>
        <p:txBody>
          <a:bodyPr lIns="93862" tIns="46931" rIns="93862" bIns="46931" anchor="b"/>
          <a:lstStyle/>
          <a:p>
            <a:pPr algn="r" defTabSz="910557" fontAlgn="auto">
              <a:spcBef>
                <a:spcPts val="0"/>
              </a:spcBef>
              <a:spcAft>
                <a:spcPts val="0"/>
              </a:spcAft>
              <a:defRPr/>
            </a:pPr>
            <a:fld id="{7E40CB44-8FA2-419B-AFE0-BDBEAD616FB2}" type="slidenum">
              <a:rPr lang="en-US" sz="1100">
                <a:latin typeface="+mn-lt"/>
              </a:rPr>
              <a:pPr algn="r" defTabSz="910557" fontAlgn="auto">
                <a:spcBef>
                  <a:spcPts val="0"/>
                </a:spcBef>
                <a:spcAft>
                  <a:spcPts val="0"/>
                </a:spcAft>
                <a:defRPr/>
              </a:pPr>
              <a:t>27</a:t>
            </a:fld>
            <a:endParaRPr lang="en-US" sz="11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Brad </a:t>
            </a:r>
          </a:p>
          <a:p>
            <a:r>
              <a:rPr lang="en-US" smtClean="0"/>
              <a:t>AhHah – It’s all about the model!  We’d been stressing model development throughout all our training sessions and User Group Meetings, but still weren’t fully embracing it.  We came from a world where we develop our design data, and then produce our primary deliverable (the plan sheets).  We carried that thought process through so that we spend much time using our corridor design tools, and then we get into model development.  This old way of thinking isn’t the best way to embrace 3D Design.  A better way is to develop the Roadway Model objects at the very beginning of corridor design, and monitor model development as the corridor work progresses.  This will prevent any structural problems in the design data which could make surface extraction difficult because the structural problem will be identified when it is created, and will be fixed early on – preventing possible need for rework later in the design process.</a:t>
            </a:r>
          </a:p>
          <a:p>
            <a:endParaRPr lang="en-US" smtClean="0"/>
          </a:p>
          <a:p>
            <a:endParaRPr lang="en-US" smtClean="0"/>
          </a:p>
        </p:txBody>
      </p:sp>
      <p:sp>
        <p:nvSpPr>
          <p:cNvPr id="4" name="Slide Number Placeholder 3"/>
          <p:cNvSpPr txBox="1">
            <a:spLocks noGrp="1"/>
          </p:cNvSpPr>
          <p:nvPr/>
        </p:nvSpPr>
        <p:spPr>
          <a:xfrm>
            <a:off x="3884027" y="8684927"/>
            <a:ext cx="2972422" cy="457512"/>
          </a:xfrm>
          <a:prstGeom prst="rect">
            <a:avLst/>
          </a:prstGeom>
          <a:noFill/>
        </p:spPr>
        <p:txBody>
          <a:bodyPr lIns="93862" tIns="46931" rIns="93862" bIns="46931" anchor="b"/>
          <a:lstStyle/>
          <a:p>
            <a:pPr algn="r" defTabSz="910557" fontAlgn="auto">
              <a:spcBef>
                <a:spcPts val="0"/>
              </a:spcBef>
              <a:spcAft>
                <a:spcPts val="0"/>
              </a:spcAft>
              <a:defRPr/>
            </a:pPr>
            <a:fld id="{9587DAE6-3B36-4316-8FBD-3295E0924004}" type="slidenum">
              <a:rPr lang="en-US" sz="1100">
                <a:latin typeface="+mn-lt"/>
              </a:rPr>
              <a:pPr algn="r" defTabSz="910557" fontAlgn="auto">
                <a:spcBef>
                  <a:spcPts val="0"/>
                </a:spcBef>
                <a:spcAft>
                  <a:spcPts val="0"/>
                </a:spcAft>
                <a:defRPr/>
              </a:pPr>
              <a:t>28</a:t>
            </a:fld>
            <a:endParaRPr lang="en-US" sz="11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2000">
                <a:solidFill>
                  <a:schemeClr val="folHlink"/>
                </a:solidFill>
                <a:latin typeface="Arial" charset="0"/>
              </a:defRPr>
            </a:lvl1pPr>
            <a:lvl2pPr marL="742950" indent="-285750" eaLnBrk="0" hangingPunct="0">
              <a:defRPr sz="2000">
                <a:solidFill>
                  <a:schemeClr val="folHlink"/>
                </a:solidFill>
                <a:latin typeface="Arial" charset="0"/>
              </a:defRPr>
            </a:lvl2pPr>
            <a:lvl3pPr marL="1143000" indent="-228600" eaLnBrk="0" hangingPunct="0">
              <a:defRPr sz="2000">
                <a:solidFill>
                  <a:schemeClr val="folHlink"/>
                </a:solidFill>
                <a:latin typeface="Arial" charset="0"/>
              </a:defRPr>
            </a:lvl3pPr>
            <a:lvl4pPr marL="1600200" indent="-228600" eaLnBrk="0" hangingPunct="0">
              <a:defRPr sz="2000">
                <a:solidFill>
                  <a:schemeClr val="folHlink"/>
                </a:solidFill>
                <a:latin typeface="Arial" charset="0"/>
              </a:defRPr>
            </a:lvl4pPr>
            <a:lvl5pPr marL="2057400" indent="-228600" eaLnBrk="0" hangingPunct="0">
              <a:defRPr sz="2000">
                <a:solidFill>
                  <a:schemeClr val="folHlink"/>
                </a:solidFill>
                <a:latin typeface="Arial" charset="0"/>
              </a:defRPr>
            </a:lvl5pPr>
            <a:lvl6pPr marL="2514600" indent="-228600" eaLnBrk="0" fontAlgn="base" hangingPunct="0">
              <a:spcBef>
                <a:spcPct val="0"/>
              </a:spcBef>
              <a:spcAft>
                <a:spcPct val="0"/>
              </a:spcAft>
              <a:defRPr sz="2000">
                <a:solidFill>
                  <a:schemeClr val="folHlink"/>
                </a:solidFill>
                <a:latin typeface="Arial" charset="0"/>
              </a:defRPr>
            </a:lvl6pPr>
            <a:lvl7pPr marL="2971800" indent="-228600" eaLnBrk="0" fontAlgn="base" hangingPunct="0">
              <a:spcBef>
                <a:spcPct val="0"/>
              </a:spcBef>
              <a:spcAft>
                <a:spcPct val="0"/>
              </a:spcAft>
              <a:defRPr sz="2000">
                <a:solidFill>
                  <a:schemeClr val="folHlink"/>
                </a:solidFill>
                <a:latin typeface="Arial" charset="0"/>
              </a:defRPr>
            </a:lvl7pPr>
            <a:lvl8pPr marL="3429000" indent="-228600" eaLnBrk="0" fontAlgn="base" hangingPunct="0">
              <a:spcBef>
                <a:spcPct val="0"/>
              </a:spcBef>
              <a:spcAft>
                <a:spcPct val="0"/>
              </a:spcAft>
              <a:defRPr sz="2000">
                <a:solidFill>
                  <a:schemeClr val="folHlink"/>
                </a:solidFill>
                <a:latin typeface="Arial" charset="0"/>
              </a:defRPr>
            </a:lvl8pPr>
            <a:lvl9pPr marL="3886200" indent="-228600" eaLnBrk="0" fontAlgn="base" hangingPunct="0">
              <a:spcBef>
                <a:spcPct val="0"/>
              </a:spcBef>
              <a:spcAft>
                <a:spcPct val="0"/>
              </a:spcAft>
              <a:defRPr sz="2000">
                <a:solidFill>
                  <a:schemeClr val="folHlink"/>
                </a:solidFill>
                <a:latin typeface="Arial" charset="0"/>
              </a:defRPr>
            </a:lvl9pPr>
          </a:lstStyle>
          <a:p>
            <a:pPr eaLnBrk="1" hangingPunct="1"/>
            <a:fld id="{30AB1F5D-1BDD-456C-BE06-E5CA5991B7D1}" type="slidenum">
              <a:rPr lang="en-US" sz="1200" smtClean="0">
                <a:solidFill>
                  <a:schemeClr val="tx1"/>
                </a:solidFill>
                <a:latin typeface="Times New Roman" pitchFamily="18" charset="0"/>
              </a:rPr>
              <a:pPr eaLnBrk="1" hangingPunct="1"/>
              <a:t>2</a:t>
            </a:fld>
            <a:endParaRPr lang="en-US" sz="1200" smtClean="0">
              <a:solidFill>
                <a:schemeClr val="tx1"/>
              </a:solidFill>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mtClean="0">
                <a:latin typeface="Times New Roman" pitchFamily="18" charset="0"/>
              </a:rPr>
              <a:t>-Streamlining of information flow, paperless, stakeless construction. </a:t>
            </a:r>
          </a:p>
          <a:p>
            <a:pPr eaLnBrk="1" hangingPunct="1"/>
            <a:r>
              <a:rPr lang="en-US" smtClean="0">
                <a:latin typeface="Times New Roman" pitchFamily="18" charset="0"/>
              </a:rPr>
              <a:t>-Contractors are in the process of adopting the technology. Industry sees benefits. </a:t>
            </a:r>
          </a:p>
          <a:p>
            <a:pPr eaLnBrk="1" hangingPunct="1"/>
            <a:r>
              <a:rPr lang="en-US" smtClean="0">
                <a:latin typeface="Times New Roman" pitchFamily="18" charset="0"/>
              </a:rPr>
              <a:t>-State Departments around the country have begun to implement the technology with a few reservations.  </a:t>
            </a:r>
          </a:p>
          <a:p>
            <a:pPr eaLnBrk="1" hangingPunct="1"/>
            <a:r>
              <a:rPr lang="en-US" smtClean="0">
                <a:latin typeface="Times New Roman" pitchFamily="18" charset="0"/>
              </a:rPr>
              <a:t>-Data compatibility at model level and file level is an issue.  </a:t>
            </a:r>
          </a:p>
          <a:p>
            <a:pPr eaLnBrk="1" hangingPunct="1"/>
            <a:r>
              <a:rPr lang="en-US" smtClean="0">
                <a:latin typeface="Times New Roman" pitchFamily="18" charset="0"/>
              </a:rPr>
              <a:t>-Procedures and measurement of QA/QC for this technology must be addressed.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5CB5DD-D14E-41A6-827E-C1BF567BE585}" type="slidenum">
              <a:rPr lang="en-US" smtClean="0"/>
              <a:pPr>
                <a:defRPr/>
              </a:pPr>
              <a:t>9</a:t>
            </a:fld>
            <a:endParaRPr lang="en-US"/>
          </a:p>
        </p:txBody>
      </p:sp>
    </p:spTree>
    <p:extLst>
      <p:ext uri="{BB962C8B-B14F-4D97-AF65-F5344CB8AC3E}">
        <p14:creationId xmlns:p14="http://schemas.microsoft.com/office/powerpoint/2010/main" val="297594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5CB5DD-D14E-41A6-827E-C1BF567BE585}" type="slidenum">
              <a:rPr lang="en-US" smtClean="0"/>
              <a:pPr>
                <a:defRPr/>
              </a:pPr>
              <a:t>11</a:t>
            </a:fld>
            <a:endParaRPr lang="en-US"/>
          </a:p>
        </p:txBody>
      </p:sp>
    </p:spTree>
    <p:extLst>
      <p:ext uri="{BB962C8B-B14F-4D97-AF65-F5344CB8AC3E}">
        <p14:creationId xmlns:p14="http://schemas.microsoft.com/office/powerpoint/2010/main" val="297594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5CB5DD-D14E-41A6-827E-C1BF567BE585}" type="slidenum">
              <a:rPr lang="en-US" smtClean="0"/>
              <a:pPr>
                <a:defRPr/>
              </a:pPr>
              <a:t>12</a:t>
            </a:fld>
            <a:endParaRPr lang="en-US"/>
          </a:p>
        </p:txBody>
      </p:sp>
    </p:spTree>
    <p:extLst>
      <p:ext uri="{BB962C8B-B14F-4D97-AF65-F5344CB8AC3E}">
        <p14:creationId xmlns:p14="http://schemas.microsoft.com/office/powerpoint/2010/main" val="297594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2000">
                <a:solidFill>
                  <a:schemeClr val="folHlink"/>
                </a:solidFill>
                <a:latin typeface="Arial" charset="0"/>
              </a:defRPr>
            </a:lvl1pPr>
            <a:lvl2pPr marL="742950" indent="-285750" eaLnBrk="0" hangingPunct="0">
              <a:defRPr sz="2000">
                <a:solidFill>
                  <a:schemeClr val="folHlink"/>
                </a:solidFill>
                <a:latin typeface="Arial" charset="0"/>
              </a:defRPr>
            </a:lvl2pPr>
            <a:lvl3pPr marL="1143000" indent="-228600" eaLnBrk="0" hangingPunct="0">
              <a:defRPr sz="2000">
                <a:solidFill>
                  <a:schemeClr val="folHlink"/>
                </a:solidFill>
                <a:latin typeface="Arial" charset="0"/>
              </a:defRPr>
            </a:lvl3pPr>
            <a:lvl4pPr marL="1600200" indent="-228600" eaLnBrk="0" hangingPunct="0">
              <a:defRPr sz="2000">
                <a:solidFill>
                  <a:schemeClr val="folHlink"/>
                </a:solidFill>
                <a:latin typeface="Arial" charset="0"/>
              </a:defRPr>
            </a:lvl4pPr>
            <a:lvl5pPr marL="2057400" indent="-228600" eaLnBrk="0" hangingPunct="0">
              <a:defRPr sz="2000">
                <a:solidFill>
                  <a:schemeClr val="folHlink"/>
                </a:solidFill>
                <a:latin typeface="Arial" charset="0"/>
              </a:defRPr>
            </a:lvl5pPr>
            <a:lvl6pPr marL="2514600" indent="-228600" eaLnBrk="0" fontAlgn="base" hangingPunct="0">
              <a:spcBef>
                <a:spcPct val="0"/>
              </a:spcBef>
              <a:spcAft>
                <a:spcPct val="0"/>
              </a:spcAft>
              <a:defRPr sz="2000">
                <a:solidFill>
                  <a:schemeClr val="folHlink"/>
                </a:solidFill>
                <a:latin typeface="Arial" charset="0"/>
              </a:defRPr>
            </a:lvl6pPr>
            <a:lvl7pPr marL="2971800" indent="-228600" eaLnBrk="0" fontAlgn="base" hangingPunct="0">
              <a:spcBef>
                <a:spcPct val="0"/>
              </a:spcBef>
              <a:spcAft>
                <a:spcPct val="0"/>
              </a:spcAft>
              <a:defRPr sz="2000">
                <a:solidFill>
                  <a:schemeClr val="folHlink"/>
                </a:solidFill>
                <a:latin typeface="Arial" charset="0"/>
              </a:defRPr>
            </a:lvl7pPr>
            <a:lvl8pPr marL="3429000" indent="-228600" eaLnBrk="0" fontAlgn="base" hangingPunct="0">
              <a:spcBef>
                <a:spcPct val="0"/>
              </a:spcBef>
              <a:spcAft>
                <a:spcPct val="0"/>
              </a:spcAft>
              <a:defRPr sz="2000">
                <a:solidFill>
                  <a:schemeClr val="folHlink"/>
                </a:solidFill>
                <a:latin typeface="Arial" charset="0"/>
              </a:defRPr>
            </a:lvl8pPr>
            <a:lvl9pPr marL="3886200" indent="-228600" eaLnBrk="0" fontAlgn="base" hangingPunct="0">
              <a:spcBef>
                <a:spcPct val="0"/>
              </a:spcBef>
              <a:spcAft>
                <a:spcPct val="0"/>
              </a:spcAft>
              <a:defRPr sz="2000">
                <a:solidFill>
                  <a:schemeClr val="folHlink"/>
                </a:solidFill>
                <a:latin typeface="Arial" charset="0"/>
              </a:defRPr>
            </a:lvl9pPr>
          </a:lstStyle>
          <a:p>
            <a:pPr eaLnBrk="1" hangingPunct="1"/>
            <a:fld id="{30AB1F5D-1BDD-456C-BE06-E5CA5991B7D1}" type="slidenum">
              <a:rPr lang="en-US" sz="1200" smtClean="0">
                <a:solidFill>
                  <a:schemeClr val="tx1"/>
                </a:solidFill>
                <a:latin typeface="Times New Roman" pitchFamily="18" charset="0"/>
              </a:rPr>
              <a:pPr eaLnBrk="1" hangingPunct="1"/>
              <a:t>14</a:t>
            </a:fld>
            <a:endParaRPr lang="en-US" sz="1200" smtClean="0">
              <a:solidFill>
                <a:schemeClr val="tx1"/>
              </a:solidFill>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mtClean="0">
                <a:latin typeface="Times New Roman" pitchFamily="18" charset="0"/>
              </a:rPr>
              <a:t>-Streamlining of information flow, paperless, stakeless construction. </a:t>
            </a:r>
          </a:p>
          <a:p>
            <a:pPr eaLnBrk="1" hangingPunct="1"/>
            <a:r>
              <a:rPr lang="en-US" smtClean="0">
                <a:latin typeface="Times New Roman" pitchFamily="18" charset="0"/>
              </a:rPr>
              <a:t>-Contractors are in the process of adopting the technology. Industry sees benefits. </a:t>
            </a:r>
          </a:p>
          <a:p>
            <a:pPr eaLnBrk="1" hangingPunct="1"/>
            <a:r>
              <a:rPr lang="en-US" smtClean="0">
                <a:latin typeface="Times New Roman" pitchFamily="18" charset="0"/>
              </a:rPr>
              <a:t>-State Departments around the country have begun to implement the technology with a few reservations.  </a:t>
            </a:r>
          </a:p>
          <a:p>
            <a:pPr eaLnBrk="1" hangingPunct="1"/>
            <a:r>
              <a:rPr lang="en-US" smtClean="0">
                <a:latin typeface="Times New Roman" pitchFamily="18" charset="0"/>
              </a:rPr>
              <a:t>-Data compatibility at model level and file level is an issue.  </a:t>
            </a:r>
          </a:p>
          <a:p>
            <a:pPr eaLnBrk="1" hangingPunct="1"/>
            <a:r>
              <a:rPr lang="en-US" smtClean="0">
                <a:latin typeface="Times New Roman" pitchFamily="18" charset="0"/>
              </a:rPr>
              <a:t>-Procedures and measurement of QA/QC for this technology must be addressed.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000">
                <a:solidFill>
                  <a:schemeClr val="folHlink"/>
                </a:solidFill>
                <a:latin typeface="Arial" charset="0"/>
              </a:defRPr>
            </a:lvl1pPr>
            <a:lvl2pPr marL="742950" indent="-285750" eaLnBrk="0" hangingPunct="0">
              <a:defRPr sz="2000">
                <a:solidFill>
                  <a:schemeClr val="folHlink"/>
                </a:solidFill>
                <a:latin typeface="Arial" charset="0"/>
              </a:defRPr>
            </a:lvl2pPr>
            <a:lvl3pPr marL="1143000" indent="-228600" eaLnBrk="0" hangingPunct="0">
              <a:defRPr sz="2000">
                <a:solidFill>
                  <a:schemeClr val="folHlink"/>
                </a:solidFill>
                <a:latin typeface="Arial" charset="0"/>
              </a:defRPr>
            </a:lvl3pPr>
            <a:lvl4pPr marL="1600200" indent="-228600" eaLnBrk="0" hangingPunct="0">
              <a:defRPr sz="2000">
                <a:solidFill>
                  <a:schemeClr val="folHlink"/>
                </a:solidFill>
                <a:latin typeface="Arial" charset="0"/>
              </a:defRPr>
            </a:lvl4pPr>
            <a:lvl5pPr marL="2057400" indent="-228600" eaLnBrk="0" hangingPunct="0">
              <a:defRPr sz="2000">
                <a:solidFill>
                  <a:schemeClr val="folHlink"/>
                </a:solidFill>
                <a:latin typeface="Arial" charset="0"/>
              </a:defRPr>
            </a:lvl5pPr>
            <a:lvl6pPr marL="2514600" indent="-228600" eaLnBrk="0" fontAlgn="base" hangingPunct="0">
              <a:spcBef>
                <a:spcPct val="0"/>
              </a:spcBef>
              <a:spcAft>
                <a:spcPct val="0"/>
              </a:spcAft>
              <a:defRPr sz="2000">
                <a:solidFill>
                  <a:schemeClr val="folHlink"/>
                </a:solidFill>
                <a:latin typeface="Arial" charset="0"/>
              </a:defRPr>
            </a:lvl6pPr>
            <a:lvl7pPr marL="2971800" indent="-228600" eaLnBrk="0" fontAlgn="base" hangingPunct="0">
              <a:spcBef>
                <a:spcPct val="0"/>
              </a:spcBef>
              <a:spcAft>
                <a:spcPct val="0"/>
              </a:spcAft>
              <a:defRPr sz="2000">
                <a:solidFill>
                  <a:schemeClr val="folHlink"/>
                </a:solidFill>
                <a:latin typeface="Arial" charset="0"/>
              </a:defRPr>
            </a:lvl7pPr>
            <a:lvl8pPr marL="3429000" indent="-228600" eaLnBrk="0" fontAlgn="base" hangingPunct="0">
              <a:spcBef>
                <a:spcPct val="0"/>
              </a:spcBef>
              <a:spcAft>
                <a:spcPct val="0"/>
              </a:spcAft>
              <a:defRPr sz="2000">
                <a:solidFill>
                  <a:schemeClr val="folHlink"/>
                </a:solidFill>
                <a:latin typeface="Arial" charset="0"/>
              </a:defRPr>
            </a:lvl8pPr>
            <a:lvl9pPr marL="3886200" indent="-228600" eaLnBrk="0" fontAlgn="base" hangingPunct="0">
              <a:spcBef>
                <a:spcPct val="0"/>
              </a:spcBef>
              <a:spcAft>
                <a:spcPct val="0"/>
              </a:spcAft>
              <a:defRPr sz="2000">
                <a:solidFill>
                  <a:schemeClr val="folHlink"/>
                </a:solidFill>
                <a:latin typeface="Arial" charset="0"/>
              </a:defRPr>
            </a:lvl9pPr>
          </a:lstStyle>
          <a:p>
            <a:pPr eaLnBrk="1" hangingPunct="1"/>
            <a:fld id="{77D93F93-595E-4237-AF43-5AF45D05F078}" type="slidenum">
              <a:rPr lang="en-US" sz="1200" smtClean="0">
                <a:solidFill>
                  <a:schemeClr val="tx1"/>
                </a:solidFill>
                <a:latin typeface="Times New Roman" pitchFamily="18" charset="0"/>
              </a:rPr>
              <a:pPr eaLnBrk="1" hangingPunct="1"/>
              <a:t>16</a:t>
            </a:fld>
            <a:endParaRPr lang="en-US" sz="1200" smtClean="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sz="800" smtClean="0">
                <a:latin typeface="Times New Roman" pitchFamily="18"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2000">
                <a:solidFill>
                  <a:schemeClr val="folHlink"/>
                </a:solidFill>
                <a:latin typeface="Arial" charset="0"/>
              </a:defRPr>
            </a:lvl1pPr>
            <a:lvl2pPr marL="742950" indent="-285750" eaLnBrk="0" hangingPunct="0">
              <a:defRPr sz="2000">
                <a:solidFill>
                  <a:schemeClr val="folHlink"/>
                </a:solidFill>
                <a:latin typeface="Arial" charset="0"/>
              </a:defRPr>
            </a:lvl2pPr>
            <a:lvl3pPr marL="1143000" indent="-228600" eaLnBrk="0" hangingPunct="0">
              <a:defRPr sz="2000">
                <a:solidFill>
                  <a:schemeClr val="folHlink"/>
                </a:solidFill>
                <a:latin typeface="Arial" charset="0"/>
              </a:defRPr>
            </a:lvl3pPr>
            <a:lvl4pPr marL="1600200" indent="-228600" eaLnBrk="0" hangingPunct="0">
              <a:defRPr sz="2000">
                <a:solidFill>
                  <a:schemeClr val="folHlink"/>
                </a:solidFill>
                <a:latin typeface="Arial" charset="0"/>
              </a:defRPr>
            </a:lvl4pPr>
            <a:lvl5pPr marL="2057400" indent="-228600" eaLnBrk="0" hangingPunct="0">
              <a:defRPr sz="2000">
                <a:solidFill>
                  <a:schemeClr val="folHlink"/>
                </a:solidFill>
                <a:latin typeface="Arial" charset="0"/>
              </a:defRPr>
            </a:lvl5pPr>
            <a:lvl6pPr marL="2514600" indent="-228600" eaLnBrk="0" fontAlgn="base" hangingPunct="0">
              <a:spcBef>
                <a:spcPct val="0"/>
              </a:spcBef>
              <a:spcAft>
                <a:spcPct val="0"/>
              </a:spcAft>
              <a:defRPr sz="2000">
                <a:solidFill>
                  <a:schemeClr val="folHlink"/>
                </a:solidFill>
                <a:latin typeface="Arial" charset="0"/>
              </a:defRPr>
            </a:lvl6pPr>
            <a:lvl7pPr marL="2971800" indent="-228600" eaLnBrk="0" fontAlgn="base" hangingPunct="0">
              <a:spcBef>
                <a:spcPct val="0"/>
              </a:spcBef>
              <a:spcAft>
                <a:spcPct val="0"/>
              </a:spcAft>
              <a:defRPr sz="2000">
                <a:solidFill>
                  <a:schemeClr val="folHlink"/>
                </a:solidFill>
                <a:latin typeface="Arial" charset="0"/>
              </a:defRPr>
            </a:lvl7pPr>
            <a:lvl8pPr marL="3429000" indent="-228600" eaLnBrk="0" fontAlgn="base" hangingPunct="0">
              <a:spcBef>
                <a:spcPct val="0"/>
              </a:spcBef>
              <a:spcAft>
                <a:spcPct val="0"/>
              </a:spcAft>
              <a:defRPr sz="2000">
                <a:solidFill>
                  <a:schemeClr val="folHlink"/>
                </a:solidFill>
                <a:latin typeface="Arial" charset="0"/>
              </a:defRPr>
            </a:lvl8pPr>
            <a:lvl9pPr marL="3886200" indent="-228600" eaLnBrk="0" fontAlgn="base" hangingPunct="0">
              <a:spcBef>
                <a:spcPct val="0"/>
              </a:spcBef>
              <a:spcAft>
                <a:spcPct val="0"/>
              </a:spcAft>
              <a:defRPr sz="2000">
                <a:solidFill>
                  <a:schemeClr val="folHlink"/>
                </a:solidFill>
                <a:latin typeface="Arial" charset="0"/>
              </a:defRPr>
            </a:lvl9pPr>
          </a:lstStyle>
          <a:p>
            <a:pPr eaLnBrk="1" hangingPunct="1"/>
            <a:fld id="{B6773A25-E933-42C2-8462-DB7125984F32}" type="slidenum">
              <a:rPr lang="en-US" sz="1200" smtClean="0">
                <a:solidFill>
                  <a:schemeClr val="tx1"/>
                </a:solidFill>
                <a:latin typeface="Times New Roman" pitchFamily="18" charset="0"/>
              </a:rPr>
              <a:pPr eaLnBrk="1" hangingPunct="1"/>
              <a:t>17</a:t>
            </a:fld>
            <a:endParaRPr lang="en-US" sz="1200" smtClean="0">
              <a:solidFill>
                <a:schemeClr val="tx1"/>
              </a:solidFill>
              <a:latin typeface="Times New Roman"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03313" y="676275"/>
            <a:ext cx="2922587" cy="2192338"/>
          </a:xfrm>
          <a:ln/>
        </p:spPr>
      </p:sp>
      <p:sp>
        <p:nvSpPr>
          <p:cNvPr id="32771" name="Notes Placeholder 2"/>
          <p:cNvSpPr>
            <a:spLocks noGrp="1"/>
          </p:cNvSpPr>
          <p:nvPr>
            <p:ph type="body" idx="1"/>
          </p:nvPr>
        </p:nvSpPr>
        <p:spPr>
          <a:xfrm>
            <a:off x="455699" y="3088540"/>
            <a:ext cx="6042242" cy="5701918"/>
          </a:xfrm>
          <a:noFill/>
          <a:ln/>
        </p:spPr>
        <p:txBody>
          <a:bodyPr/>
          <a:lstStyle/>
          <a:p>
            <a:endParaRPr lang="en-US" dirty="0" smtClean="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24F11E92-6479-4384-A7F4-4890EF78148B}" type="slidenum">
              <a:rPr lang="en-US" altLang="en-US" smtClean="0">
                <a:latin typeface="Times New Roman" pitchFamily="18" charset="0"/>
              </a:rPr>
              <a:pPr/>
              <a:t>18</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568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45568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E89C86AE-9AE0-4B11-96E5-3328FB01FABC}" type="slidenum">
              <a:rPr lang="en-US"/>
              <a:pPr>
                <a:defRPr/>
              </a:pPr>
              <a:t>‹#›</a:t>
            </a:fld>
            <a:endParaRPr lang="en-US"/>
          </a:p>
        </p:txBody>
      </p:sp>
    </p:spTree>
    <p:extLst>
      <p:ext uri="{BB962C8B-B14F-4D97-AF65-F5344CB8AC3E}">
        <p14:creationId xmlns:p14="http://schemas.microsoft.com/office/powerpoint/2010/main" val="340905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AA0B858-FBC5-455E-9494-A43A5066642F}" type="slidenum">
              <a:rPr lang="en-US"/>
              <a:pPr>
                <a:defRPr/>
              </a:pPr>
              <a:t>‹#›</a:t>
            </a:fld>
            <a:endParaRPr lang="en-US"/>
          </a:p>
        </p:txBody>
      </p:sp>
    </p:spTree>
    <p:extLst>
      <p:ext uri="{BB962C8B-B14F-4D97-AF65-F5344CB8AC3E}">
        <p14:creationId xmlns:p14="http://schemas.microsoft.com/office/powerpoint/2010/main" val="270505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13A3D3A-CC00-43A0-B355-590FAE2FE75E}" type="slidenum">
              <a:rPr lang="en-US"/>
              <a:pPr>
                <a:defRPr/>
              </a:pPr>
              <a:t>‹#›</a:t>
            </a:fld>
            <a:endParaRPr lang="en-US"/>
          </a:p>
        </p:txBody>
      </p:sp>
    </p:spTree>
    <p:extLst>
      <p:ext uri="{BB962C8B-B14F-4D97-AF65-F5344CB8AC3E}">
        <p14:creationId xmlns:p14="http://schemas.microsoft.com/office/powerpoint/2010/main" val="181842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130CBA7-1D05-41E3-A6BB-CAAA0B471A30}" type="slidenum">
              <a:rPr lang="en-US"/>
              <a:pPr>
                <a:defRPr/>
              </a:pPr>
              <a:t>‹#›</a:t>
            </a:fld>
            <a:endParaRPr lang="en-US"/>
          </a:p>
        </p:txBody>
      </p:sp>
    </p:spTree>
    <p:extLst>
      <p:ext uri="{BB962C8B-B14F-4D97-AF65-F5344CB8AC3E}">
        <p14:creationId xmlns:p14="http://schemas.microsoft.com/office/powerpoint/2010/main" val="162716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DE6940E-ADBD-4944-91FE-11F2C8BD3FB1}" type="slidenum">
              <a:rPr lang="en-US"/>
              <a:pPr>
                <a:defRPr/>
              </a:pPr>
              <a:t>‹#›</a:t>
            </a:fld>
            <a:endParaRPr lang="en-US"/>
          </a:p>
        </p:txBody>
      </p:sp>
    </p:spTree>
    <p:extLst>
      <p:ext uri="{BB962C8B-B14F-4D97-AF65-F5344CB8AC3E}">
        <p14:creationId xmlns:p14="http://schemas.microsoft.com/office/powerpoint/2010/main" val="138164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79F0A3C-0261-4FDB-982A-CA9BBC4B34F4}" type="slidenum">
              <a:rPr lang="en-US"/>
              <a:pPr>
                <a:defRPr/>
              </a:pPr>
              <a:t>‹#›</a:t>
            </a:fld>
            <a:endParaRPr lang="en-US"/>
          </a:p>
        </p:txBody>
      </p:sp>
    </p:spTree>
    <p:extLst>
      <p:ext uri="{BB962C8B-B14F-4D97-AF65-F5344CB8AC3E}">
        <p14:creationId xmlns:p14="http://schemas.microsoft.com/office/powerpoint/2010/main" val="26002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C488D49-3803-48C4-87D4-0A3C2D6B0E13}" type="slidenum">
              <a:rPr lang="en-US"/>
              <a:pPr>
                <a:defRPr/>
              </a:pPr>
              <a:t>‹#›</a:t>
            </a:fld>
            <a:endParaRPr lang="en-US"/>
          </a:p>
        </p:txBody>
      </p:sp>
    </p:spTree>
    <p:extLst>
      <p:ext uri="{BB962C8B-B14F-4D97-AF65-F5344CB8AC3E}">
        <p14:creationId xmlns:p14="http://schemas.microsoft.com/office/powerpoint/2010/main" val="56540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0CEC92C-3125-4166-85AD-23D43AA067EF}" type="slidenum">
              <a:rPr lang="en-US"/>
              <a:pPr>
                <a:defRPr/>
              </a:pPr>
              <a:t>‹#›</a:t>
            </a:fld>
            <a:endParaRPr lang="en-US"/>
          </a:p>
        </p:txBody>
      </p:sp>
    </p:spTree>
    <p:extLst>
      <p:ext uri="{BB962C8B-B14F-4D97-AF65-F5344CB8AC3E}">
        <p14:creationId xmlns:p14="http://schemas.microsoft.com/office/powerpoint/2010/main" val="51937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9390775-E7D8-4B20-8277-DF45986163F3}" type="slidenum">
              <a:rPr lang="en-US"/>
              <a:pPr>
                <a:defRPr/>
              </a:pPr>
              <a:t>‹#›</a:t>
            </a:fld>
            <a:endParaRPr lang="en-US"/>
          </a:p>
        </p:txBody>
      </p:sp>
    </p:spTree>
    <p:extLst>
      <p:ext uri="{BB962C8B-B14F-4D97-AF65-F5344CB8AC3E}">
        <p14:creationId xmlns:p14="http://schemas.microsoft.com/office/powerpoint/2010/main" val="158828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19FF70C-1F0E-49E1-BD9C-1E1C07CCE0C7}" type="slidenum">
              <a:rPr lang="en-US"/>
              <a:pPr>
                <a:defRPr/>
              </a:pPr>
              <a:t>‹#›</a:t>
            </a:fld>
            <a:endParaRPr lang="en-US"/>
          </a:p>
        </p:txBody>
      </p:sp>
    </p:spTree>
    <p:extLst>
      <p:ext uri="{BB962C8B-B14F-4D97-AF65-F5344CB8AC3E}">
        <p14:creationId xmlns:p14="http://schemas.microsoft.com/office/powerpoint/2010/main" val="390781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F10CBB5-F59E-4CF3-881F-7BF00527EA0C}" type="slidenum">
              <a:rPr lang="en-US"/>
              <a:pPr>
                <a:defRPr/>
              </a:pPr>
              <a:t>‹#›</a:t>
            </a:fld>
            <a:endParaRPr lang="en-US"/>
          </a:p>
        </p:txBody>
      </p:sp>
    </p:spTree>
    <p:extLst>
      <p:ext uri="{BB962C8B-B14F-4D97-AF65-F5344CB8AC3E}">
        <p14:creationId xmlns:p14="http://schemas.microsoft.com/office/powerpoint/2010/main" val="418176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45465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466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5466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chemeClr val="tx1"/>
                </a:solidFill>
                <a:latin typeface="Times New Roman" charset="0"/>
              </a:defRPr>
            </a:lvl1pPr>
          </a:lstStyle>
          <a:p>
            <a:pPr>
              <a:defRPr/>
            </a:pPr>
            <a:endParaRPr lang="en-US"/>
          </a:p>
        </p:txBody>
      </p:sp>
      <p:sp>
        <p:nvSpPr>
          <p:cNvPr id="45466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chemeClr val="tx1"/>
                </a:solidFill>
                <a:latin typeface="Times New Roman" charset="0"/>
              </a:defRPr>
            </a:lvl1pPr>
          </a:lstStyle>
          <a:p>
            <a:pPr>
              <a:defRPr/>
            </a:pPr>
            <a:endParaRPr lang="en-US"/>
          </a:p>
        </p:txBody>
      </p:sp>
      <p:sp>
        <p:nvSpPr>
          <p:cNvPr id="45466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chemeClr val="tx1"/>
                </a:solidFill>
                <a:latin typeface="Times New Roman" charset="0"/>
              </a:defRPr>
            </a:lvl1pPr>
          </a:lstStyle>
          <a:p>
            <a:pPr>
              <a:defRPr/>
            </a:pPr>
            <a:fld id="{FBFA74C5-0136-4841-A824-71C594CAA27F}"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l"/>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folHlink"/>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l"/>
        <a:defRPr sz="2400">
          <a:solidFill>
            <a:schemeClr val="folHlink"/>
          </a:solidFill>
          <a:latin typeface="+mn-lt"/>
        </a:defRPr>
      </a:lvl3pPr>
      <a:lvl4pPr marL="1600200" indent="-228600" algn="l" rtl="0" eaLnBrk="0" fontAlgn="base" hangingPunct="0">
        <a:spcBef>
          <a:spcPct val="20000"/>
        </a:spcBef>
        <a:spcAft>
          <a:spcPct val="0"/>
        </a:spcAft>
        <a:buClr>
          <a:schemeClr val="hlink"/>
        </a:buClr>
        <a:buChar char="–"/>
        <a:defRPr sz="2000">
          <a:solidFill>
            <a:schemeClr val="folHlink"/>
          </a:solidFill>
          <a:latin typeface="+mn-lt"/>
        </a:defRPr>
      </a:lvl4pPr>
      <a:lvl5pPr marL="2057400" indent="-228600" algn="l" rtl="0" eaLnBrk="0" fontAlgn="base" hangingPunct="0">
        <a:spcBef>
          <a:spcPct val="20000"/>
        </a:spcBef>
        <a:spcAft>
          <a:spcPct val="0"/>
        </a:spcAft>
        <a:buClr>
          <a:schemeClr val="hlink"/>
        </a:buClr>
        <a:buChar char="•"/>
        <a:defRPr sz="2000">
          <a:solidFill>
            <a:schemeClr val="folHlink"/>
          </a:solidFill>
          <a:latin typeface="+mn-lt"/>
        </a:defRPr>
      </a:lvl5pPr>
      <a:lvl6pPr marL="2514600" indent="-228600" algn="l" rtl="0" fontAlgn="base">
        <a:spcBef>
          <a:spcPct val="20000"/>
        </a:spcBef>
        <a:spcAft>
          <a:spcPct val="0"/>
        </a:spcAft>
        <a:buClr>
          <a:schemeClr val="hlink"/>
        </a:buClr>
        <a:buChar char="•"/>
        <a:defRPr sz="2000">
          <a:solidFill>
            <a:schemeClr val="folHlink"/>
          </a:solidFill>
          <a:latin typeface="+mn-lt"/>
        </a:defRPr>
      </a:lvl6pPr>
      <a:lvl7pPr marL="2971800" indent="-228600" algn="l" rtl="0" fontAlgn="base">
        <a:spcBef>
          <a:spcPct val="20000"/>
        </a:spcBef>
        <a:spcAft>
          <a:spcPct val="0"/>
        </a:spcAft>
        <a:buClr>
          <a:schemeClr val="hlink"/>
        </a:buClr>
        <a:buChar char="•"/>
        <a:defRPr sz="2000">
          <a:solidFill>
            <a:schemeClr val="folHlink"/>
          </a:solidFill>
          <a:latin typeface="+mn-lt"/>
        </a:defRPr>
      </a:lvl7pPr>
      <a:lvl8pPr marL="3429000" indent="-228600" algn="l" rtl="0" fontAlgn="base">
        <a:spcBef>
          <a:spcPct val="20000"/>
        </a:spcBef>
        <a:spcAft>
          <a:spcPct val="0"/>
        </a:spcAft>
        <a:buClr>
          <a:schemeClr val="hlink"/>
        </a:buClr>
        <a:buChar char="•"/>
        <a:defRPr sz="2000">
          <a:solidFill>
            <a:schemeClr val="folHlink"/>
          </a:solidFill>
          <a:latin typeface="+mn-lt"/>
        </a:defRPr>
      </a:lvl8pPr>
      <a:lvl9pPr marL="3886200" indent="-228600" algn="l" rtl="0" fontAlgn="base">
        <a:spcBef>
          <a:spcPct val="20000"/>
        </a:spcBef>
        <a:spcAft>
          <a:spcPct val="0"/>
        </a:spcAft>
        <a:buClr>
          <a:schemeClr val="hlink"/>
        </a:buClr>
        <a:buChar char="•"/>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533400" y="1219200"/>
            <a:ext cx="7772400" cy="4953000"/>
          </a:xfrm>
        </p:spPr>
        <p:txBody>
          <a:bodyPr/>
          <a:lstStyle/>
          <a:p>
            <a:pPr eaLnBrk="1" hangingPunct="1">
              <a:defRPr/>
            </a:pPr>
            <a:r>
              <a:rPr lang="en-US" sz="4000" dirty="0" smtClean="0"/>
              <a:t>How are Highway Designs Actually Represented in Surface Models for Automated Machine Guidance and How Should We Control Them?</a:t>
            </a:r>
            <a:r>
              <a:rPr lang="en-US" dirty="0" smtClean="0"/>
              <a:t/>
            </a:r>
            <a:br>
              <a:rPr lang="en-US" dirty="0" smtClean="0"/>
            </a:br>
            <a:r>
              <a:rPr lang="en-US" sz="2800" dirty="0" smtClean="0"/>
              <a:t/>
            </a:r>
            <a:br>
              <a:rPr lang="en-US" sz="2800" dirty="0" smtClean="0"/>
            </a:br>
            <a:r>
              <a:rPr lang="en-US" sz="2400" dirty="0" smtClean="0">
                <a:solidFill>
                  <a:schemeClr val="tx1"/>
                </a:solidFill>
              </a:rPr>
              <a:t>Alan Vonderohe</a:t>
            </a:r>
            <a:br>
              <a:rPr lang="en-US" sz="2400" dirty="0" smtClean="0">
                <a:solidFill>
                  <a:schemeClr val="tx1"/>
                </a:solidFill>
              </a:rPr>
            </a:br>
            <a:r>
              <a:rPr lang="en-US" sz="2400" dirty="0" smtClean="0">
                <a:solidFill>
                  <a:schemeClr val="tx1"/>
                </a:solidFill>
              </a:rPr>
              <a:t>Construction and Materials Support Center</a:t>
            </a:r>
            <a:br>
              <a:rPr lang="en-US" sz="2400" dirty="0" smtClean="0">
                <a:solidFill>
                  <a:schemeClr val="tx1"/>
                </a:solidFill>
              </a:rPr>
            </a:br>
            <a:r>
              <a:rPr lang="en-US" sz="2400" dirty="0" smtClean="0">
                <a:solidFill>
                  <a:schemeClr val="tx1"/>
                </a:solidFill>
              </a:rPr>
              <a:t>University of Wisconsin – Madison</a:t>
            </a:r>
            <a:r>
              <a:rPr lang="en-US" sz="2800" dirty="0" smtClean="0">
                <a:solidFill>
                  <a:schemeClr val="tx1"/>
                </a:solidFill>
              </a:rPr>
              <a:t/>
            </a:r>
            <a:br>
              <a:rPr lang="en-US" sz="2800" dirty="0" smtClean="0">
                <a:solidFill>
                  <a:schemeClr val="tx1"/>
                </a:solidFill>
              </a:rPr>
            </a:br>
            <a:r>
              <a:rPr lang="en-US" sz="3200" dirty="0" smtClean="0"/>
              <a:t/>
            </a:r>
            <a:br>
              <a:rPr lang="en-US" sz="3200" dirty="0" smtClean="0"/>
            </a:br>
            <a:r>
              <a:rPr lang="en-US" sz="2800" dirty="0" smtClean="0"/>
              <a:t>August 21, 2012</a:t>
            </a:r>
            <a:r>
              <a:rPr lang="en-US" dirty="0" smtClean="0"/>
              <a:t/>
            </a:r>
            <a:br>
              <a:rPr lang="en-US" dirty="0" smtClean="0"/>
            </a:br>
            <a:endParaRPr lang="en-US" dirty="0" smtClean="0"/>
          </a:p>
        </p:txBody>
      </p:sp>
      <p:grpSp>
        <p:nvGrpSpPr>
          <p:cNvPr id="3075" name="Group 9"/>
          <p:cNvGrpSpPr>
            <a:grpSpLocks/>
          </p:cNvGrpSpPr>
          <p:nvPr/>
        </p:nvGrpSpPr>
        <p:grpSpPr bwMode="auto">
          <a:xfrm>
            <a:off x="7620000" y="5257800"/>
            <a:ext cx="1143000" cy="1225550"/>
            <a:chOff x="17402" y="4374"/>
            <a:chExt cx="1032" cy="1092"/>
          </a:xfrm>
        </p:grpSpPr>
        <p:sp>
          <p:nvSpPr>
            <p:cNvPr id="3077" name="Rectangle 10"/>
            <p:cNvSpPr>
              <a:spLocks noChangeArrowheads="1"/>
            </p:cNvSpPr>
            <p:nvPr/>
          </p:nvSpPr>
          <p:spPr bwMode="auto">
            <a:xfrm>
              <a:off x="17504" y="4432"/>
              <a:ext cx="902" cy="96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8" name="Picture 11" descr="WisDOT 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2" y="4374"/>
              <a:ext cx="1032"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6" descr="CMS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49875"/>
            <a:ext cx="1905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10" t="1" r="681" b="14283"/>
          <a:stretch/>
        </p:blipFill>
        <p:spPr bwMode="auto">
          <a:xfrm>
            <a:off x="0" y="0"/>
            <a:ext cx="5425495" cy="442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41" r="2154" b="14291"/>
          <a:stretch/>
        </p:blipFill>
        <p:spPr bwMode="auto">
          <a:xfrm>
            <a:off x="3743058" y="2266142"/>
            <a:ext cx="5400942" cy="456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6443529" y="1027038"/>
                <a:ext cx="160499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h</m:t>
                          </m:r>
                        </m:sub>
                      </m:sSub>
                      <m:r>
                        <a:rPr lang="en-US" b="0" i="1" smtClean="0">
                          <a:latin typeface="Cambria Math"/>
                        </a:rPr>
                        <m:t>=0.25 </m:t>
                      </m:r>
                      <m:r>
                        <a:rPr lang="en-US" b="0" i="1" smtClean="0">
                          <a:latin typeface="Cambria Math"/>
                        </a:rPr>
                        <m:t>𝑓𝑡</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443529" y="1027038"/>
                <a:ext cx="1604991" cy="400110"/>
              </a:xfrm>
              <a:prstGeom prst="rect">
                <a:avLst/>
              </a:prstGeom>
              <a:blipFill rotWithShape="1">
                <a:blip r:embed="rId4"/>
                <a:stretch>
                  <a:fillRect b="-16667"/>
                </a:stretch>
              </a:blipFill>
            </p:spPr>
            <p:txBody>
              <a:bodyPr/>
              <a:lstStyle/>
              <a:p>
                <a:r>
                  <a:rPr lang="en-US">
                    <a:noFill/>
                  </a:rPr>
                  <a:t> </a:t>
                </a:r>
              </a:p>
            </p:txBody>
          </p:sp>
        </mc:Fallback>
      </mc:AlternateContent>
      <p:cxnSp>
        <p:nvCxnSpPr>
          <p:cNvPr id="71" name="Straight Arrow Connector 70"/>
          <p:cNvCxnSpPr>
            <a:stCxn id="4" idx="1"/>
          </p:cNvCxnSpPr>
          <p:nvPr/>
        </p:nvCxnSpPr>
        <p:spPr bwMode="auto">
          <a:xfrm flipH="1">
            <a:off x="5425495" y="1227093"/>
            <a:ext cx="1018034" cy="0"/>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5" name="TextBox 74"/>
              <p:cNvSpPr txBox="1"/>
              <p:nvPr/>
            </p:nvSpPr>
            <p:spPr>
              <a:xfrm>
                <a:off x="1179320" y="5368302"/>
                <a:ext cx="1426929" cy="400110"/>
              </a:xfrm>
              <a:prstGeom prst="rect">
                <a:avLst/>
              </a:prstGeom>
              <a:noFill/>
            </p:spPr>
            <p:txBody>
              <a:bodyPr wrap="none"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𝑒</m:t>
                        </m:r>
                      </m:e>
                      <m:sub>
                        <m:r>
                          <a:rPr lang="en-US" b="0" i="1" smtClean="0">
                            <a:latin typeface="Cambria Math"/>
                          </a:rPr>
                          <m:t>𝑚𝑎𝑥</m:t>
                        </m:r>
                      </m:sub>
                    </m:sSub>
                    <m:r>
                      <a:rPr lang="en-US" b="0" i="1" smtClean="0">
                        <a:latin typeface="Cambria Math"/>
                      </a:rPr>
                      <m:t>=6</m:t>
                    </m:r>
                  </m:oMath>
                </a14:m>
                <a:r>
                  <a:rPr lang="en-US" dirty="0" smtClean="0"/>
                  <a:t>%</a:t>
                </a:r>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1179320" y="5368302"/>
                <a:ext cx="1426929" cy="400110"/>
              </a:xfrm>
              <a:prstGeom prst="rect">
                <a:avLst/>
              </a:prstGeom>
              <a:blipFill rotWithShape="1">
                <a:blip r:embed="rId5"/>
                <a:stretch>
                  <a:fillRect t="-6154" r="-3404" b="-29231"/>
                </a:stretch>
              </a:blipFill>
            </p:spPr>
            <p:txBody>
              <a:bodyPr/>
              <a:lstStyle/>
              <a:p>
                <a:r>
                  <a:rPr lang="en-US">
                    <a:noFill/>
                  </a:rPr>
                  <a:t> </a:t>
                </a:r>
              </a:p>
            </p:txBody>
          </p:sp>
        </mc:Fallback>
      </mc:AlternateContent>
      <p:cxnSp>
        <p:nvCxnSpPr>
          <p:cNvPr id="76" name="Straight Arrow Connector 75"/>
          <p:cNvCxnSpPr/>
          <p:nvPr/>
        </p:nvCxnSpPr>
        <p:spPr bwMode="auto">
          <a:xfrm>
            <a:off x="2712747" y="5568357"/>
            <a:ext cx="1018034" cy="0"/>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1078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91" y="0"/>
            <a:ext cx="7772400" cy="1143000"/>
          </a:xfrm>
        </p:spPr>
        <p:txBody>
          <a:bodyPr/>
          <a:lstStyle/>
          <a:p>
            <a:r>
              <a:rPr lang="en-US" sz="4000" dirty="0" smtClean="0"/>
              <a:t>Parabolic Crest Vertical Curves</a:t>
            </a:r>
            <a:endParaRPr lang="en-US" sz="4000" dirty="0"/>
          </a:p>
        </p:txBody>
      </p:sp>
      <p:sp>
        <p:nvSpPr>
          <p:cNvPr id="20" name="TextBox 19"/>
          <p:cNvSpPr txBox="1"/>
          <p:nvPr/>
        </p:nvSpPr>
        <p:spPr>
          <a:xfrm>
            <a:off x="73274" y="3836658"/>
            <a:ext cx="4125040" cy="400110"/>
          </a:xfrm>
          <a:prstGeom prst="rect">
            <a:avLst/>
          </a:prstGeom>
          <a:noFill/>
        </p:spPr>
        <p:txBody>
          <a:bodyPr wrap="none" rtlCol="0">
            <a:spAutoFit/>
          </a:bodyPr>
          <a:lstStyle/>
          <a:p>
            <a:r>
              <a:rPr lang="en-US" dirty="0" smtClean="0">
                <a:solidFill>
                  <a:srgbClr val="FF0000"/>
                </a:solidFill>
              </a:rPr>
              <a:t>Station difference by curve length:</a:t>
            </a:r>
            <a:endParaRPr lang="en-US" dirty="0">
              <a:solidFill>
                <a:srgbClr val="FF0000"/>
              </a:solidFill>
            </a:endParaRPr>
          </a:p>
        </p:txBody>
      </p:sp>
      <p:sp>
        <p:nvSpPr>
          <p:cNvPr id="23" name="TextBox 22"/>
          <p:cNvSpPr txBox="1"/>
          <p:nvPr/>
        </p:nvSpPr>
        <p:spPr>
          <a:xfrm>
            <a:off x="4392536" y="5517642"/>
            <a:ext cx="4264354" cy="707886"/>
          </a:xfrm>
          <a:prstGeom prst="rect">
            <a:avLst/>
          </a:prstGeom>
          <a:noFill/>
        </p:spPr>
        <p:txBody>
          <a:bodyPr wrap="square" rtlCol="0">
            <a:spAutoFit/>
          </a:bodyPr>
          <a:lstStyle/>
          <a:p>
            <a:r>
              <a:rPr lang="en-US" dirty="0" smtClean="0">
                <a:solidFill>
                  <a:srgbClr val="FF0000"/>
                </a:solidFill>
              </a:rPr>
              <a:t>Depends on stopping sight distance and heights of eye and object.</a:t>
            </a:r>
            <a:endParaRPr lang="en-US" dirty="0">
              <a:solidFill>
                <a:srgbClr val="FF0000"/>
              </a:solidFill>
            </a:endParaRPr>
          </a:p>
        </p:txBody>
      </p:sp>
      <p:sp>
        <p:nvSpPr>
          <p:cNvPr id="24" name="TextBox 23"/>
          <p:cNvSpPr txBox="1"/>
          <p:nvPr/>
        </p:nvSpPr>
        <p:spPr>
          <a:xfrm>
            <a:off x="73274" y="5138896"/>
            <a:ext cx="3781933" cy="400110"/>
          </a:xfrm>
          <a:prstGeom prst="rect">
            <a:avLst/>
          </a:prstGeom>
          <a:noFill/>
        </p:spPr>
        <p:txBody>
          <a:bodyPr wrap="none" rtlCol="0">
            <a:spAutoFit/>
          </a:bodyPr>
          <a:lstStyle/>
          <a:p>
            <a:r>
              <a:rPr lang="en-US" dirty="0" smtClean="0">
                <a:solidFill>
                  <a:srgbClr val="FF0000"/>
                </a:solidFill>
              </a:rPr>
              <a:t>Minimized when L is minimized:</a:t>
            </a:r>
            <a:endParaRPr lang="en-US" dirty="0">
              <a:solidFill>
                <a:srgbClr val="FF0000"/>
              </a:solidFill>
            </a:endParaRPr>
          </a:p>
        </p:txBody>
      </p:sp>
      <p:pic>
        <p:nvPicPr>
          <p:cNvPr id="399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71" t="-1244" r="11415" b="7543"/>
          <a:stretch/>
        </p:blipFill>
        <p:spPr bwMode="auto">
          <a:xfrm>
            <a:off x="0" y="863125"/>
            <a:ext cx="5272755" cy="2845750"/>
          </a:xfrm>
          <a:prstGeom prst="rect">
            <a:avLst/>
          </a:prstGeom>
          <a:solidFill>
            <a:schemeClr val="tx1"/>
          </a:solidFill>
          <a:ln>
            <a:noFill/>
          </a:ln>
          <a:effectLst/>
        </p:spPr>
      </p:pic>
      <mc:AlternateContent xmlns:mc="http://schemas.openxmlformats.org/markup-compatibility/2006" xmlns:a14="http://schemas.microsoft.com/office/drawing/2010/main">
        <mc:Choice Requires="a14">
          <p:sp>
            <p:nvSpPr>
              <p:cNvPr id="4" name="Rectangle 3"/>
              <p:cNvSpPr/>
              <p:nvPr/>
            </p:nvSpPr>
            <p:spPr>
              <a:xfrm>
                <a:off x="681080" y="4137212"/>
                <a:ext cx="2270365"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𝑑</m:t>
                          </m:r>
                        </m:e>
                        <m:sub>
                          <m:sSub>
                            <m:sSubPr>
                              <m:ctrlPr>
                                <a:rPr lang="en-US" i="1">
                                  <a:latin typeface="Cambria Math"/>
                                </a:rPr>
                              </m:ctrlPr>
                            </m:sSubPr>
                            <m:e>
                              <m:r>
                                <a:rPr lang="en-US" b="0" i="1" smtClean="0">
                                  <a:latin typeface="Cambria Math"/>
                                </a:rPr>
                                <m:t>𝑣</m:t>
                              </m:r>
                            </m:e>
                            <m:sub>
                              <m:r>
                                <a:rPr lang="en-US" i="1">
                                  <a:latin typeface="Cambria Math"/>
                                </a:rPr>
                                <m:t>𝑚𝑎𝑥</m:t>
                              </m:r>
                            </m:sub>
                          </m:sSub>
                        </m:sub>
                      </m:sSub>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8</m:t>
                              </m:r>
                              <m:r>
                                <a:rPr lang="en-US" i="1">
                                  <a:latin typeface="Cambria Math"/>
                                </a:rPr>
                                <m:t>𝐿</m:t>
                              </m:r>
                              <m:sSub>
                                <m:sSubPr>
                                  <m:ctrlPr>
                                    <a:rPr lang="en-US" i="1">
                                      <a:latin typeface="Cambria Math"/>
                                    </a:rPr>
                                  </m:ctrlPr>
                                </m:sSubPr>
                                <m:e>
                                  <m:r>
                                    <a:rPr lang="en-US" i="1">
                                      <a:latin typeface="Cambria Math"/>
                                    </a:rPr>
                                    <m:t>𝑡</m:t>
                                  </m:r>
                                </m:e>
                                <m:sub>
                                  <m:r>
                                    <a:rPr lang="en-US" i="1">
                                      <a:latin typeface="Cambria Math"/>
                                    </a:rPr>
                                    <m:t>𝑣</m:t>
                                  </m:r>
                                </m:sub>
                              </m:sSub>
                            </m:num>
                            <m:den>
                              <m:sSub>
                                <m:sSubPr>
                                  <m:ctrlPr>
                                    <a:rPr lang="en-US" i="1">
                                      <a:latin typeface="Cambria Math"/>
                                    </a:rPr>
                                  </m:ctrlPr>
                                </m:sSubPr>
                                <m:e>
                                  <m:r>
                                    <a:rPr lang="en-US" i="1">
                                      <a:latin typeface="Cambria Math"/>
                                    </a:rPr>
                                    <m:t>𝑔</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𝑔</m:t>
                                  </m:r>
                                </m:e>
                                <m:sub>
                                  <m:r>
                                    <a:rPr lang="en-US" i="1">
                                      <a:latin typeface="Cambria Math"/>
                                    </a:rPr>
                                    <m:t>2</m:t>
                                  </m:r>
                                </m:sub>
                              </m:sSub>
                            </m:den>
                          </m:f>
                        </m:e>
                      </m:ra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81080" y="4137212"/>
                <a:ext cx="2270365" cy="100168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9391" y="5517642"/>
                <a:ext cx="2893741" cy="955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𝑚𝑖𝑛</m:t>
                          </m:r>
                        </m:sub>
                      </m:sSub>
                      <m:r>
                        <a:rPr lang="en-US" i="1">
                          <a:latin typeface="Cambria Math"/>
                        </a:rPr>
                        <m:t>=</m:t>
                      </m:r>
                      <m:f>
                        <m:fPr>
                          <m:ctrlPr>
                            <a:rPr lang="en-US" i="1">
                              <a:latin typeface="Cambria Math"/>
                            </a:rPr>
                          </m:ctrlPr>
                        </m:fPr>
                        <m:num>
                          <m:d>
                            <m:dPr>
                              <m:ctrlPr>
                                <a:rPr lang="en-US" i="1">
                                  <a:latin typeface="Cambria Math"/>
                                </a:rPr>
                              </m:ctrlPr>
                            </m:dPr>
                            <m:e>
                              <m:sSub>
                                <m:sSubPr>
                                  <m:ctrlPr>
                                    <a:rPr lang="en-US" i="1">
                                      <a:latin typeface="Cambria Math"/>
                                    </a:rPr>
                                  </m:ctrlPr>
                                </m:sSubPr>
                                <m:e>
                                  <m:r>
                                    <a:rPr lang="en-US" i="1">
                                      <a:latin typeface="Cambria Math"/>
                                    </a:rPr>
                                    <m:t>𝑔</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𝑔</m:t>
                                  </m:r>
                                </m:e>
                                <m:sub>
                                  <m:r>
                                    <a:rPr lang="en-US" i="1">
                                      <a:latin typeface="Cambria Math"/>
                                    </a:rPr>
                                    <m:t>2</m:t>
                                  </m:r>
                                </m:sub>
                              </m:sSub>
                            </m:e>
                          </m:d>
                          <m:sSubSup>
                            <m:sSubSupPr>
                              <m:ctrlPr>
                                <a:rPr lang="en-US" i="1">
                                  <a:latin typeface="Cambria Math"/>
                                </a:rPr>
                              </m:ctrlPr>
                            </m:sSubSupPr>
                            <m:e>
                              <m:r>
                                <a:rPr lang="en-US" i="1">
                                  <a:latin typeface="Cambria Math"/>
                                </a:rPr>
                                <m:t>𝑆</m:t>
                              </m:r>
                            </m:e>
                            <m:sub>
                              <m:r>
                                <a:rPr lang="en-US" i="1">
                                  <a:latin typeface="Cambria Math"/>
                                </a:rPr>
                                <m:t>𝑑𝑠</m:t>
                              </m:r>
                            </m:sub>
                            <m:sup>
                              <m:r>
                                <a:rPr lang="en-US" i="1">
                                  <a:latin typeface="Cambria Math"/>
                                </a:rPr>
                                <m:t>2</m:t>
                              </m:r>
                            </m:sup>
                          </m:sSubSup>
                        </m:num>
                        <m:den>
                          <m:sSup>
                            <m:sSupPr>
                              <m:ctrlPr>
                                <a:rPr lang="en-US" i="1">
                                  <a:latin typeface="Cambria Math"/>
                                </a:rPr>
                              </m:ctrlPr>
                            </m:sSupPr>
                            <m:e>
                              <m:d>
                                <m:dPr>
                                  <m:ctrlPr>
                                    <a:rPr lang="en-US" i="1">
                                      <a:latin typeface="Cambria Math"/>
                                    </a:rPr>
                                  </m:ctrlPr>
                                </m:dPr>
                                <m:e>
                                  <m:rad>
                                    <m:radPr>
                                      <m:degHide m:val="on"/>
                                      <m:ctrlPr>
                                        <a:rPr lang="en-US" i="1">
                                          <a:latin typeface="Cambria Math"/>
                                        </a:rPr>
                                      </m:ctrlPr>
                                    </m:radPr>
                                    <m:deg/>
                                    <m:e>
                                      <m:r>
                                        <a:rPr lang="en-US" i="1">
                                          <a:latin typeface="Cambria Math"/>
                                        </a:rPr>
                                        <m:t>2</m:t>
                                      </m:r>
                                      <m:sSub>
                                        <m:sSubPr>
                                          <m:ctrlPr>
                                            <a:rPr lang="en-US" i="1">
                                              <a:latin typeface="Cambria Math"/>
                                            </a:rPr>
                                          </m:ctrlPr>
                                        </m:sSubPr>
                                        <m:e>
                                          <m:r>
                                            <a:rPr lang="en-US" i="1">
                                              <a:latin typeface="Cambria Math"/>
                                            </a:rPr>
                                            <m:t>h</m:t>
                                          </m:r>
                                        </m:e>
                                        <m:sub>
                                          <m:r>
                                            <a:rPr lang="en-US" i="1">
                                              <a:latin typeface="Cambria Math"/>
                                            </a:rPr>
                                            <m:t>1</m:t>
                                          </m:r>
                                        </m:sub>
                                      </m:sSub>
                                    </m:e>
                                  </m:rad>
                                  <m:r>
                                    <a:rPr lang="en-US" i="1">
                                      <a:latin typeface="Cambria Math"/>
                                    </a:rPr>
                                    <m:t>+</m:t>
                                  </m:r>
                                  <m:rad>
                                    <m:radPr>
                                      <m:degHide m:val="on"/>
                                      <m:ctrlPr>
                                        <a:rPr lang="en-US" i="1">
                                          <a:latin typeface="Cambria Math"/>
                                        </a:rPr>
                                      </m:ctrlPr>
                                    </m:radPr>
                                    <m:deg/>
                                    <m:e>
                                      <m:r>
                                        <a:rPr lang="en-US" i="1">
                                          <a:latin typeface="Cambria Math"/>
                                        </a:rPr>
                                        <m:t>2</m:t>
                                      </m:r>
                                      <m:sSub>
                                        <m:sSubPr>
                                          <m:ctrlPr>
                                            <a:rPr lang="en-US" i="1">
                                              <a:latin typeface="Cambria Math"/>
                                            </a:rPr>
                                          </m:ctrlPr>
                                        </m:sSubPr>
                                        <m:e>
                                          <m:r>
                                            <a:rPr lang="en-US" i="1">
                                              <a:latin typeface="Cambria Math"/>
                                            </a:rPr>
                                            <m:t>h</m:t>
                                          </m:r>
                                        </m:e>
                                        <m:sub>
                                          <m:r>
                                            <a:rPr lang="en-US" i="1">
                                              <a:latin typeface="Cambria Math"/>
                                            </a:rPr>
                                            <m:t>2</m:t>
                                          </m:r>
                                        </m:sub>
                                      </m:sSub>
                                    </m:e>
                                  </m:rad>
                                </m:e>
                              </m:d>
                            </m:e>
                            <m:sup>
                              <m:r>
                                <a:rPr lang="en-US" i="1">
                                  <a:latin typeface="Cambria Math"/>
                                </a:rPr>
                                <m:t>2</m:t>
                              </m:r>
                            </m:sup>
                          </m:sSup>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69391" y="5517642"/>
                <a:ext cx="2893741" cy="95596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21621" y="4603696"/>
                <a:ext cx="2357440" cy="831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m:t>
                      </m:r>
                      <m:f>
                        <m:fPr>
                          <m:ctrlPr>
                            <a:rPr lang="en-US" i="1">
                              <a:latin typeface="Cambria Math"/>
                            </a:rPr>
                          </m:ctrlPr>
                        </m:fPr>
                        <m:num>
                          <m:r>
                            <a:rPr lang="en-US" i="1">
                              <a:latin typeface="Cambria Math"/>
                            </a:rPr>
                            <m:t>2</m:t>
                          </m:r>
                          <m:sSub>
                            <m:sSubPr>
                              <m:ctrlPr>
                                <a:rPr lang="en-US" i="1">
                                  <a:latin typeface="Cambria Math"/>
                                </a:rPr>
                              </m:ctrlPr>
                            </m:sSubPr>
                            <m:e>
                              <m:r>
                                <a:rPr lang="en-US" i="1">
                                  <a:latin typeface="Cambria Math"/>
                                </a:rPr>
                                <m:t>𝑆</m:t>
                              </m:r>
                            </m:e>
                            <m:sub>
                              <m:r>
                                <a:rPr lang="en-US" i="1">
                                  <a:latin typeface="Cambria Math"/>
                                </a:rPr>
                                <m:t>𝑑𝑠</m:t>
                              </m:r>
                            </m:sub>
                          </m:sSub>
                          <m:rad>
                            <m:radPr>
                              <m:degHide m:val="on"/>
                              <m:ctrlPr>
                                <a:rPr lang="en-US" i="1">
                                  <a:latin typeface="Cambria Math"/>
                                </a:rPr>
                              </m:ctrlPr>
                            </m:radPr>
                            <m:deg/>
                            <m:e>
                              <m:sSub>
                                <m:sSubPr>
                                  <m:ctrlPr>
                                    <a:rPr lang="en-US" i="1">
                                      <a:latin typeface="Cambria Math"/>
                                    </a:rPr>
                                  </m:ctrlPr>
                                </m:sSubPr>
                                <m:e>
                                  <m:r>
                                    <a:rPr lang="en-US" i="1">
                                      <a:latin typeface="Cambria Math"/>
                                    </a:rPr>
                                    <m:t>𝑡</m:t>
                                  </m:r>
                                </m:e>
                                <m:sub>
                                  <m:r>
                                    <a:rPr lang="en-US" i="1">
                                      <a:latin typeface="Cambria Math"/>
                                    </a:rPr>
                                    <m:t>𝑣</m:t>
                                  </m:r>
                                </m:sub>
                              </m:sSub>
                            </m:e>
                          </m:rad>
                        </m:num>
                        <m:den>
                          <m:rad>
                            <m:radPr>
                              <m:degHide m:val="on"/>
                              <m:ctrlPr>
                                <a:rPr lang="en-US" i="1">
                                  <a:latin typeface="Cambria Math"/>
                                </a:rPr>
                              </m:ctrlPr>
                            </m:radPr>
                            <m:deg/>
                            <m:e>
                              <m:sSub>
                                <m:sSubPr>
                                  <m:ctrlPr>
                                    <a:rPr lang="en-US" i="1">
                                      <a:latin typeface="Cambria Math"/>
                                    </a:rPr>
                                  </m:ctrlPr>
                                </m:sSubPr>
                                <m:e>
                                  <m:r>
                                    <a:rPr lang="en-US" i="1">
                                      <a:latin typeface="Cambria Math"/>
                                    </a:rPr>
                                    <m:t>h</m:t>
                                  </m:r>
                                </m:e>
                                <m:sub>
                                  <m:r>
                                    <a:rPr lang="en-US" i="1">
                                      <a:latin typeface="Cambria Math"/>
                                    </a:rPr>
                                    <m:t>1</m:t>
                                  </m:r>
                                </m:sub>
                              </m:sSub>
                            </m:e>
                          </m:rad>
                          <m:r>
                            <a:rPr lang="en-US" i="1">
                              <a:latin typeface="Cambria Math"/>
                            </a:rPr>
                            <m:t>+</m:t>
                          </m:r>
                          <m:rad>
                            <m:radPr>
                              <m:degHide m:val="on"/>
                              <m:ctrlPr>
                                <a:rPr lang="en-US" i="1">
                                  <a:latin typeface="Cambria Math"/>
                                </a:rPr>
                              </m:ctrlPr>
                            </m:radPr>
                            <m:deg/>
                            <m:e>
                              <m:sSub>
                                <m:sSubPr>
                                  <m:ctrlPr>
                                    <a:rPr lang="en-US" i="1">
                                      <a:latin typeface="Cambria Math"/>
                                    </a:rPr>
                                  </m:ctrlPr>
                                </m:sSubPr>
                                <m:e>
                                  <m:r>
                                    <a:rPr lang="en-US" i="1">
                                      <a:latin typeface="Cambria Math"/>
                                    </a:rPr>
                                    <m:t>h</m:t>
                                  </m:r>
                                </m:e>
                                <m:sub>
                                  <m:r>
                                    <a:rPr lang="en-US" i="1">
                                      <a:latin typeface="Cambria Math"/>
                                    </a:rPr>
                                    <m:t>2</m:t>
                                  </m:r>
                                </m:sub>
                              </m:sSub>
                            </m:e>
                          </m:rad>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221621" y="4603696"/>
                <a:ext cx="2357440" cy="83195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86701" y="1414245"/>
                <a:ext cx="3332258" cy="12011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m:t>
                      </m:r>
                      <m:f>
                        <m:fPr>
                          <m:ctrlPr>
                            <a:rPr lang="en-US" i="1">
                              <a:latin typeface="Cambria Math"/>
                            </a:rPr>
                          </m:ctrlPr>
                        </m:fPr>
                        <m:num>
                          <m:r>
                            <a:rPr lang="en-US" i="1">
                              <a:latin typeface="Cambria Math"/>
                            </a:rPr>
                            <m:t>10</m:t>
                          </m:r>
                          <m:d>
                            <m:dPr>
                              <m:begChr m:val="⌈"/>
                              <m:endChr m:val="⌉"/>
                              <m:ctrlPr>
                                <a:rPr lang="en-US" i="1">
                                  <a:latin typeface="Cambria Math"/>
                                </a:rPr>
                              </m:ctrlPr>
                            </m:dPr>
                            <m:e>
                              <m:f>
                                <m:fPr>
                                  <m:ctrlPr>
                                    <a:rPr lang="en-US" i="1">
                                      <a:latin typeface="Cambria Math"/>
                                    </a:rPr>
                                  </m:ctrlPr>
                                </m:fPr>
                                <m:num>
                                  <m:r>
                                    <a:rPr lang="en-US" i="1">
                                      <a:latin typeface="Cambria Math"/>
                                    </a:rPr>
                                    <m:t>𝑣</m:t>
                                  </m:r>
                                  <m:d>
                                    <m:dPr>
                                      <m:ctrlPr>
                                        <a:rPr lang="en-US" i="1">
                                          <a:latin typeface="Cambria Math"/>
                                        </a:rPr>
                                      </m:ctrlPr>
                                    </m:dPr>
                                    <m:e>
                                      <m:sSub>
                                        <m:sSubPr>
                                          <m:ctrlPr>
                                            <a:rPr lang="en-US" i="1">
                                              <a:latin typeface="Cambria Math"/>
                                            </a:rPr>
                                          </m:ctrlPr>
                                        </m:sSubPr>
                                        <m:e>
                                          <m:r>
                                            <a:rPr lang="en-US" i="1">
                                              <a:latin typeface="Cambria Math"/>
                                            </a:rPr>
                                            <m:t>𝑡</m:t>
                                          </m:r>
                                        </m:e>
                                        <m:sub>
                                          <m:r>
                                            <a:rPr lang="en-US" i="1">
                                              <a:latin typeface="Cambria Math"/>
                                            </a:rPr>
                                            <m:t>𝑟</m:t>
                                          </m:r>
                                        </m:sub>
                                      </m:sSub>
                                      <m:r>
                                        <a:rPr lang="en-US" i="1">
                                          <a:latin typeface="Cambria Math"/>
                                        </a:rPr>
                                        <m:t>+</m:t>
                                      </m:r>
                                      <m:f>
                                        <m:fPr>
                                          <m:ctrlPr>
                                            <a:rPr lang="en-US" i="1">
                                              <a:latin typeface="Cambria Math"/>
                                            </a:rPr>
                                          </m:ctrlPr>
                                        </m:fPr>
                                        <m:num>
                                          <m:r>
                                            <a:rPr lang="en-US" i="1">
                                              <a:latin typeface="Cambria Math"/>
                                            </a:rPr>
                                            <m:t>𝑣</m:t>
                                          </m:r>
                                        </m:num>
                                        <m:den>
                                          <m:r>
                                            <a:rPr lang="en-US" i="1">
                                              <a:latin typeface="Cambria Math"/>
                                            </a:rPr>
                                            <m:t>2</m:t>
                                          </m:r>
                                          <m:r>
                                            <a:rPr lang="en-US" i="1">
                                              <a:latin typeface="Cambria Math"/>
                                            </a:rPr>
                                            <m:t>𝑎</m:t>
                                          </m:r>
                                        </m:den>
                                      </m:f>
                                    </m:e>
                                  </m:d>
                                </m:num>
                                <m:den>
                                  <m:r>
                                    <a:rPr lang="en-US" i="1">
                                      <a:latin typeface="Cambria Math"/>
                                    </a:rPr>
                                    <m:t>5</m:t>
                                  </m:r>
                                </m:den>
                              </m:f>
                            </m:e>
                          </m:d>
                          <m:rad>
                            <m:radPr>
                              <m:degHide m:val="on"/>
                              <m:ctrlPr>
                                <a:rPr lang="en-US" i="1">
                                  <a:latin typeface="Cambria Math"/>
                                </a:rPr>
                              </m:ctrlPr>
                            </m:radPr>
                            <m:deg/>
                            <m:e>
                              <m:sSub>
                                <m:sSubPr>
                                  <m:ctrlPr>
                                    <a:rPr lang="en-US" i="1">
                                      <a:latin typeface="Cambria Math"/>
                                    </a:rPr>
                                  </m:ctrlPr>
                                </m:sSubPr>
                                <m:e>
                                  <m:r>
                                    <a:rPr lang="en-US" i="1">
                                      <a:latin typeface="Cambria Math"/>
                                    </a:rPr>
                                    <m:t>𝑡</m:t>
                                  </m:r>
                                </m:e>
                                <m:sub>
                                  <m:r>
                                    <a:rPr lang="en-US" i="1">
                                      <a:latin typeface="Cambria Math"/>
                                    </a:rPr>
                                    <m:t>𝑣</m:t>
                                  </m:r>
                                </m:sub>
                              </m:sSub>
                            </m:e>
                          </m:rad>
                        </m:num>
                        <m:den>
                          <m:rad>
                            <m:radPr>
                              <m:degHide m:val="on"/>
                              <m:ctrlPr>
                                <a:rPr lang="en-US" i="1">
                                  <a:latin typeface="Cambria Math"/>
                                </a:rPr>
                              </m:ctrlPr>
                            </m:radPr>
                            <m:deg/>
                            <m:e>
                              <m:sSub>
                                <m:sSubPr>
                                  <m:ctrlPr>
                                    <a:rPr lang="en-US" i="1">
                                      <a:latin typeface="Cambria Math"/>
                                    </a:rPr>
                                  </m:ctrlPr>
                                </m:sSubPr>
                                <m:e>
                                  <m:r>
                                    <a:rPr lang="en-US" i="1">
                                      <a:latin typeface="Cambria Math"/>
                                    </a:rPr>
                                    <m:t>h</m:t>
                                  </m:r>
                                </m:e>
                                <m:sub>
                                  <m:r>
                                    <a:rPr lang="en-US" i="1">
                                      <a:latin typeface="Cambria Math"/>
                                    </a:rPr>
                                    <m:t>1</m:t>
                                  </m:r>
                                </m:sub>
                              </m:sSub>
                            </m:e>
                          </m:rad>
                          <m:r>
                            <a:rPr lang="en-US" i="1">
                              <a:latin typeface="Cambria Math"/>
                            </a:rPr>
                            <m:t>+</m:t>
                          </m:r>
                          <m:rad>
                            <m:radPr>
                              <m:degHide m:val="on"/>
                              <m:ctrlPr>
                                <a:rPr lang="en-US" i="1">
                                  <a:latin typeface="Cambria Math"/>
                                </a:rPr>
                              </m:ctrlPr>
                            </m:radPr>
                            <m:deg/>
                            <m:e>
                              <m:sSub>
                                <m:sSubPr>
                                  <m:ctrlPr>
                                    <a:rPr lang="en-US" i="1">
                                      <a:latin typeface="Cambria Math"/>
                                    </a:rPr>
                                  </m:ctrlPr>
                                </m:sSubPr>
                                <m:e>
                                  <m:r>
                                    <a:rPr lang="en-US" i="1">
                                      <a:latin typeface="Cambria Math"/>
                                    </a:rPr>
                                    <m:t>h</m:t>
                                  </m:r>
                                </m:e>
                                <m:sub>
                                  <m:r>
                                    <a:rPr lang="en-US" i="1">
                                      <a:latin typeface="Cambria Math"/>
                                    </a:rPr>
                                    <m:t>2</m:t>
                                  </m:r>
                                </m:sub>
                              </m:sSub>
                            </m:e>
                          </m:rad>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486701" y="1414245"/>
                <a:ext cx="3332258" cy="1201163"/>
              </a:xfrm>
              <a:prstGeom prst="rect">
                <a:avLst/>
              </a:prstGeom>
              <a:blipFill rotWithShape="1">
                <a:blip r:embed="rId7"/>
                <a:stretch>
                  <a:fillRect/>
                </a:stretch>
              </a:blipFill>
            </p:spPr>
            <p:txBody>
              <a:bodyPr/>
              <a:lstStyle/>
              <a:p>
                <a:r>
                  <a:rPr lang="en-US">
                    <a:noFill/>
                  </a:rPr>
                  <a:t> </a:t>
                </a:r>
              </a:p>
            </p:txBody>
          </p:sp>
        </mc:Fallback>
      </mc:AlternateContent>
      <p:sp>
        <p:nvSpPr>
          <p:cNvPr id="149" name="TextBox 148"/>
          <p:cNvSpPr txBox="1"/>
          <p:nvPr/>
        </p:nvSpPr>
        <p:spPr>
          <a:xfrm>
            <a:off x="5400341" y="945642"/>
            <a:ext cx="3743659" cy="707886"/>
          </a:xfrm>
          <a:prstGeom prst="rect">
            <a:avLst/>
          </a:prstGeom>
          <a:noFill/>
        </p:spPr>
        <p:txBody>
          <a:bodyPr wrap="square" rtlCol="0">
            <a:spAutoFit/>
          </a:bodyPr>
          <a:lstStyle/>
          <a:p>
            <a:r>
              <a:rPr lang="en-US" dirty="0" smtClean="0">
                <a:solidFill>
                  <a:srgbClr val="FF0000"/>
                </a:solidFill>
              </a:rPr>
              <a:t>Reaction time and braking time:</a:t>
            </a:r>
            <a:endParaRPr lang="en-US" dirty="0">
              <a:solidFill>
                <a:srgbClr val="FF0000"/>
              </a:solidFill>
            </a:endParaRPr>
          </a:p>
        </p:txBody>
      </p:sp>
      <p:sp>
        <p:nvSpPr>
          <p:cNvPr id="150" name="TextBox 149"/>
          <p:cNvSpPr txBox="1"/>
          <p:nvPr/>
        </p:nvSpPr>
        <p:spPr>
          <a:xfrm>
            <a:off x="5400340" y="2748805"/>
            <a:ext cx="3743659" cy="707886"/>
          </a:xfrm>
          <a:prstGeom prst="rect">
            <a:avLst/>
          </a:prstGeom>
          <a:noFill/>
        </p:spPr>
        <p:txBody>
          <a:bodyPr wrap="square" rtlCol="0">
            <a:spAutoFit/>
          </a:bodyPr>
          <a:lstStyle/>
          <a:p>
            <a:r>
              <a:rPr lang="en-US" dirty="0" smtClean="0">
                <a:solidFill>
                  <a:srgbClr val="FF0000"/>
                </a:solidFill>
              </a:rPr>
              <a:t>AASHTO values yield function of design speed (V):</a:t>
            </a:r>
            <a:endParaRPr lang="en-US"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5547807" y="3588337"/>
                <a:ext cx="3271152" cy="465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1</m:t>
                          </m:r>
                        </m:sub>
                      </m:sSub>
                      <m:d>
                        <m:dPr>
                          <m:begChr m:val="⌈"/>
                          <m:endChr m:val="⌉"/>
                          <m:ctrlPr>
                            <a:rPr lang="en-US" i="1">
                              <a:latin typeface="Cambria Math"/>
                            </a:rPr>
                          </m:ctrlPr>
                        </m:dPr>
                        <m:e>
                          <m:sSub>
                            <m:sSubPr>
                              <m:ctrlPr>
                                <a:rPr lang="en-US" i="1">
                                  <a:latin typeface="Cambria Math"/>
                                </a:rPr>
                              </m:ctrlPr>
                            </m:sSubPr>
                            <m:e>
                              <m:r>
                                <a:rPr lang="en-US" i="1">
                                  <a:latin typeface="Cambria Math"/>
                                </a:rPr>
                                <m:t>𝑢</m:t>
                              </m:r>
                            </m:e>
                            <m:sub>
                              <m:r>
                                <a:rPr lang="en-US" i="1">
                                  <a:latin typeface="Cambria Math"/>
                                </a:rPr>
                                <m:t>2</m:t>
                              </m:r>
                            </m:sub>
                          </m:sSub>
                          <m:r>
                            <a:rPr lang="en-US" i="1">
                              <a:latin typeface="Cambria Math"/>
                            </a:rPr>
                            <m:t>𝑉</m:t>
                          </m:r>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3</m:t>
                              </m:r>
                            </m:sub>
                          </m:sSub>
                          <m:sSup>
                            <m:sSupPr>
                              <m:ctrlPr>
                                <a:rPr lang="en-US" i="1">
                                  <a:latin typeface="Cambria Math"/>
                                </a:rPr>
                              </m:ctrlPr>
                            </m:sSupPr>
                            <m:e>
                              <m:r>
                                <a:rPr lang="en-US" i="1">
                                  <a:latin typeface="Cambria Math"/>
                                </a:rPr>
                                <m:t>𝑉</m:t>
                              </m:r>
                            </m:e>
                            <m:sup>
                              <m:r>
                                <a:rPr lang="en-US" i="1">
                                  <a:latin typeface="Cambria Math"/>
                                </a:rPr>
                                <m:t>2</m:t>
                              </m:r>
                            </m:sup>
                          </m:sSup>
                        </m:e>
                      </m:d>
                      <m:rad>
                        <m:radPr>
                          <m:degHide m:val="on"/>
                          <m:ctrlPr>
                            <a:rPr lang="en-US" i="1">
                              <a:latin typeface="Cambria Math"/>
                            </a:rPr>
                          </m:ctrlPr>
                        </m:radPr>
                        <m:deg/>
                        <m:e>
                          <m:sSub>
                            <m:sSubPr>
                              <m:ctrlPr>
                                <a:rPr lang="en-US" i="1">
                                  <a:latin typeface="Cambria Math"/>
                                </a:rPr>
                              </m:ctrlPr>
                            </m:sSubPr>
                            <m:e>
                              <m:r>
                                <a:rPr lang="en-US" i="1">
                                  <a:latin typeface="Cambria Math"/>
                                </a:rPr>
                                <m:t>𝑡</m:t>
                              </m:r>
                            </m:e>
                            <m:sub>
                              <m:r>
                                <a:rPr lang="en-US" i="1">
                                  <a:latin typeface="Cambria Math"/>
                                </a:rPr>
                                <m:t>𝑣</m:t>
                              </m:r>
                            </m:sub>
                          </m:sSub>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547807" y="3588337"/>
                <a:ext cx="3271152" cy="465064"/>
              </a:xfrm>
              <a:prstGeom prst="rect">
                <a:avLst/>
              </a:prstGeom>
              <a:blipFill rotWithShape="1">
                <a:blip r:embed="rId8"/>
                <a:stretch>
                  <a:fillRect/>
                </a:stretch>
              </a:blipFill>
            </p:spPr>
            <p:txBody>
              <a:bodyPr/>
              <a:lstStyle/>
              <a:p>
                <a:r>
                  <a:rPr lang="en-US">
                    <a:noFill/>
                  </a:rPr>
                  <a:t> </a:t>
                </a:r>
              </a:p>
            </p:txBody>
          </p:sp>
        </mc:Fallback>
      </mc:AlternateContent>
      <p:cxnSp>
        <p:nvCxnSpPr>
          <p:cNvPr id="37888" name="Straight Arrow Connector 37887"/>
          <p:cNvCxnSpPr/>
          <p:nvPr/>
        </p:nvCxnSpPr>
        <p:spPr bwMode="auto">
          <a:xfrm>
            <a:off x="3119215" y="4638054"/>
            <a:ext cx="1079099" cy="233049"/>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Arrow Connector 153"/>
          <p:cNvCxnSpPr/>
          <p:nvPr/>
        </p:nvCxnSpPr>
        <p:spPr bwMode="auto">
          <a:xfrm flipV="1">
            <a:off x="3263132" y="5435655"/>
            <a:ext cx="958489" cy="473229"/>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735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91" y="0"/>
            <a:ext cx="7772400" cy="1143000"/>
          </a:xfrm>
        </p:spPr>
        <p:txBody>
          <a:bodyPr/>
          <a:lstStyle/>
          <a:p>
            <a:r>
              <a:rPr lang="en-US" sz="4000" dirty="0" smtClean="0"/>
              <a:t>Parabolic Sag Vertical Curves</a:t>
            </a:r>
            <a:endParaRPr lang="en-US" sz="4000" dirty="0"/>
          </a:p>
        </p:txBody>
      </p:sp>
      <p:sp>
        <p:nvSpPr>
          <p:cNvPr id="20" name="TextBox 19"/>
          <p:cNvSpPr txBox="1"/>
          <p:nvPr/>
        </p:nvSpPr>
        <p:spPr>
          <a:xfrm>
            <a:off x="282711" y="1290636"/>
            <a:ext cx="4195572" cy="400110"/>
          </a:xfrm>
          <a:prstGeom prst="rect">
            <a:avLst/>
          </a:prstGeom>
          <a:noFill/>
        </p:spPr>
        <p:txBody>
          <a:bodyPr wrap="none" rtlCol="0">
            <a:spAutoFit/>
          </a:bodyPr>
          <a:lstStyle/>
          <a:p>
            <a:r>
              <a:rPr lang="en-US" dirty="0" smtClean="0">
                <a:solidFill>
                  <a:srgbClr val="FF0000"/>
                </a:solidFill>
              </a:rPr>
              <a:t>Station difference by curve length:</a:t>
            </a:r>
            <a:endParaRPr lang="en-US" dirty="0">
              <a:solidFill>
                <a:srgbClr val="FF0000"/>
              </a:solidFill>
            </a:endParaRPr>
          </a:p>
        </p:txBody>
      </p:sp>
      <p:sp>
        <p:nvSpPr>
          <p:cNvPr id="24" name="TextBox 23"/>
          <p:cNvSpPr txBox="1"/>
          <p:nvPr/>
        </p:nvSpPr>
        <p:spPr>
          <a:xfrm>
            <a:off x="257644" y="2819905"/>
            <a:ext cx="3781933" cy="400110"/>
          </a:xfrm>
          <a:prstGeom prst="rect">
            <a:avLst/>
          </a:prstGeom>
          <a:noFill/>
        </p:spPr>
        <p:txBody>
          <a:bodyPr wrap="none" rtlCol="0">
            <a:spAutoFit/>
          </a:bodyPr>
          <a:lstStyle/>
          <a:p>
            <a:r>
              <a:rPr lang="en-US" dirty="0" smtClean="0">
                <a:solidFill>
                  <a:srgbClr val="FF0000"/>
                </a:solidFill>
              </a:rPr>
              <a:t>Minimized when L is minimized:</a:t>
            </a:r>
            <a:endParaRPr lang="en-US" dirty="0">
              <a:solidFill>
                <a:srgbClr val="FF0000"/>
              </a:solidFill>
            </a:endParaRPr>
          </a:p>
        </p:txBody>
      </p:sp>
      <p:sp>
        <p:nvSpPr>
          <p:cNvPr id="149" name="TextBox 148"/>
          <p:cNvSpPr txBox="1"/>
          <p:nvPr/>
        </p:nvSpPr>
        <p:spPr>
          <a:xfrm>
            <a:off x="70891" y="4323409"/>
            <a:ext cx="3424339" cy="707886"/>
          </a:xfrm>
          <a:prstGeom prst="rect">
            <a:avLst/>
          </a:prstGeom>
          <a:noFill/>
        </p:spPr>
        <p:txBody>
          <a:bodyPr wrap="square" rtlCol="0">
            <a:spAutoFit/>
          </a:bodyPr>
          <a:lstStyle/>
          <a:p>
            <a:r>
              <a:rPr lang="en-US" dirty="0" smtClean="0">
                <a:solidFill>
                  <a:srgbClr val="FF0000"/>
                </a:solidFill>
              </a:rPr>
              <a:t>Reaction time and braking time:</a:t>
            </a:r>
            <a:endParaRPr lang="en-US" dirty="0">
              <a:solidFill>
                <a:srgbClr val="FF0000"/>
              </a:solidFill>
            </a:endParaRPr>
          </a:p>
        </p:txBody>
      </p:sp>
      <mc:AlternateContent xmlns:mc="http://schemas.openxmlformats.org/markup-compatibility/2006" xmlns:a14="http://schemas.microsoft.com/office/drawing/2010/main">
        <mc:Choice Requires="a14">
          <p:sp>
            <p:nvSpPr>
              <p:cNvPr id="150" name="TextBox 149"/>
              <p:cNvSpPr txBox="1"/>
              <p:nvPr/>
            </p:nvSpPr>
            <p:spPr>
              <a:xfrm>
                <a:off x="2500138" y="3997038"/>
                <a:ext cx="7255379" cy="13606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=10</m:t>
                      </m:r>
                      <m:d>
                        <m:dPr>
                          <m:begChr m:val="⌈"/>
                          <m:endChr m:val="⌉"/>
                          <m:ctrlPr>
                            <a:rPr lang="en-US" i="1">
                              <a:latin typeface="Cambria Math"/>
                            </a:rPr>
                          </m:ctrlPr>
                        </m:dPr>
                        <m:e>
                          <m:f>
                            <m:fPr>
                              <m:ctrlPr>
                                <a:rPr lang="en-US" i="1">
                                  <a:latin typeface="Cambria Math"/>
                                </a:rPr>
                              </m:ctrlPr>
                            </m:fPr>
                            <m:num>
                              <m:r>
                                <a:rPr lang="en-US" i="1">
                                  <a:latin typeface="Cambria Math"/>
                                </a:rPr>
                                <m:t>𝑣</m:t>
                              </m:r>
                              <m:d>
                                <m:dPr>
                                  <m:ctrlPr>
                                    <a:rPr lang="en-US" i="1">
                                      <a:latin typeface="Cambria Math"/>
                                    </a:rPr>
                                  </m:ctrlPr>
                                </m:dPr>
                                <m:e>
                                  <m:sSub>
                                    <m:sSubPr>
                                      <m:ctrlPr>
                                        <a:rPr lang="en-US" i="1">
                                          <a:latin typeface="Cambria Math"/>
                                        </a:rPr>
                                      </m:ctrlPr>
                                    </m:sSubPr>
                                    <m:e>
                                      <m:r>
                                        <a:rPr lang="en-US" i="1">
                                          <a:latin typeface="Cambria Math"/>
                                        </a:rPr>
                                        <m:t>𝑡</m:t>
                                      </m:r>
                                    </m:e>
                                    <m:sub>
                                      <m:r>
                                        <a:rPr lang="en-US" i="1">
                                          <a:latin typeface="Cambria Math"/>
                                        </a:rPr>
                                        <m:t>𝑟</m:t>
                                      </m:r>
                                    </m:sub>
                                  </m:sSub>
                                  <m:r>
                                    <a:rPr lang="en-US" i="1">
                                      <a:latin typeface="Cambria Math"/>
                                    </a:rPr>
                                    <m:t>+</m:t>
                                  </m:r>
                                  <m:f>
                                    <m:fPr>
                                      <m:ctrlPr>
                                        <a:rPr lang="en-US" i="1">
                                          <a:latin typeface="Cambria Math"/>
                                        </a:rPr>
                                      </m:ctrlPr>
                                    </m:fPr>
                                    <m:num>
                                      <m:r>
                                        <a:rPr lang="en-US" i="1">
                                          <a:latin typeface="Cambria Math"/>
                                        </a:rPr>
                                        <m:t>𝑣</m:t>
                                      </m:r>
                                    </m:num>
                                    <m:den>
                                      <m:r>
                                        <a:rPr lang="en-US" i="1">
                                          <a:latin typeface="Cambria Math"/>
                                        </a:rPr>
                                        <m:t>2</m:t>
                                      </m:r>
                                      <m:r>
                                        <a:rPr lang="en-US" i="1">
                                          <a:latin typeface="Cambria Math"/>
                                        </a:rPr>
                                        <m:t>𝑎</m:t>
                                      </m:r>
                                    </m:den>
                                  </m:f>
                                </m:e>
                              </m:d>
                            </m:num>
                            <m:den>
                              <m:r>
                                <a:rPr lang="en-US" i="1">
                                  <a:latin typeface="Cambria Math"/>
                                </a:rPr>
                                <m:t>5</m:t>
                              </m:r>
                            </m:den>
                          </m:f>
                        </m:e>
                      </m:d>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𝑣</m:t>
                                  </m:r>
                                </m:sub>
                              </m:sSub>
                            </m:num>
                            <m:den>
                              <m:sSub>
                                <m:sSubPr>
                                  <m:ctrlPr>
                                    <a:rPr lang="en-US" i="1">
                                      <a:latin typeface="Cambria Math"/>
                                    </a:rPr>
                                  </m:ctrlPr>
                                </m:sSubPr>
                                <m:e>
                                  <m:r>
                                    <a:rPr lang="en-US" i="1">
                                      <a:latin typeface="Cambria Math"/>
                                    </a:rPr>
                                    <m:t>h</m:t>
                                  </m:r>
                                </m:e>
                                <m:sub>
                                  <m:r>
                                    <a:rPr lang="en-US" i="1">
                                      <a:latin typeface="Cambria Math"/>
                                    </a:rPr>
                                    <m:t>𝑙</m:t>
                                  </m:r>
                                </m:sub>
                              </m:sSub>
                              <m:r>
                                <a:rPr lang="en-US" i="1">
                                  <a:latin typeface="Cambria Math"/>
                                </a:rPr>
                                <m:t>+5</m:t>
                              </m:r>
                              <m:d>
                                <m:dPr>
                                  <m:begChr m:val="⌈"/>
                                  <m:endChr m:val="⌉"/>
                                  <m:ctrlPr>
                                    <a:rPr lang="en-US" i="1">
                                      <a:latin typeface="Cambria Math"/>
                                    </a:rPr>
                                  </m:ctrlPr>
                                </m:dPr>
                                <m:e>
                                  <m:f>
                                    <m:fPr>
                                      <m:ctrlPr>
                                        <a:rPr lang="en-US" i="1">
                                          <a:latin typeface="Cambria Math"/>
                                        </a:rPr>
                                      </m:ctrlPr>
                                    </m:fPr>
                                    <m:num>
                                      <m:r>
                                        <a:rPr lang="en-US" i="1">
                                          <a:latin typeface="Cambria Math"/>
                                        </a:rPr>
                                        <m:t>𝑣</m:t>
                                      </m:r>
                                      <m:d>
                                        <m:dPr>
                                          <m:ctrlPr>
                                            <a:rPr lang="en-US" i="1">
                                              <a:latin typeface="Cambria Math"/>
                                            </a:rPr>
                                          </m:ctrlPr>
                                        </m:dPr>
                                        <m:e>
                                          <m:sSub>
                                            <m:sSubPr>
                                              <m:ctrlPr>
                                                <a:rPr lang="en-US" i="1">
                                                  <a:latin typeface="Cambria Math"/>
                                                </a:rPr>
                                              </m:ctrlPr>
                                            </m:sSubPr>
                                            <m:e>
                                              <m:r>
                                                <a:rPr lang="en-US" i="1">
                                                  <a:latin typeface="Cambria Math"/>
                                                </a:rPr>
                                                <m:t>𝑡</m:t>
                                              </m:r>
                                            </m:e>
                                            <m:sub>
                                              <m:r>
                                                <a:rPr lang="en-US" i="1">
                                                  <a:latin typeface="Cambria Math"/>
                                                </a:rPr>
                                                <m:t>𝑟</m:t>
                                              </m:r>
                                            </m:sub>
                                          </m:sSub>
                                          <m:r>
                                            <a:rPr lang="en-US" i="1">
                                              <a:latin typeface="Cambria Math"/>
                                            </a:rPr>
                                            <m:t>+</m:t>
                                          </m:r>
                                          <m:f>
                                            <m:fPr>
                                              <m:ctrlPr>
                                                <a:rPr lang="en-US" i="1">
                                                  <a:latin typeface="Cambria Math"/>
                                                </a:rPr>
                                              </m:ctrlPr>
                                            </m:fPr>
                                            <m:num>
                                              <m:r>
                                                <a:rPr lang="en-US" i="1">
                                                  <a:latin typeface="Cambria Math"/>
                                                </a:rPr>
                                                <m:t>𝑣</m:t>
                                              </m:r>
                                            </m:num>
                                            <m:den>
                                              <m:r>
                                                <a:rPr lang="en-US" i="1">
                                                  <a:latin typeface="Cambria Math"/>
                                                </a:rPr>
                                                <m:t>2</m:t>
                                              </m:r>
                                              <m:r>
                                                <a:rPr lang="en-US" i="1">
                                                  <a:latin typeface="Cambria Math"/>
                                                </a:rPr>
                                                <m:t>𝑎</m:t>
                                              </m:r>
                                            </m:den>
                                          </m:f>
                                        </m:e>
                                      </m:d>
                                    </m:num>
                                    <m:den>
                                      <m:r>
                                        <a:rPr lang="en-US" i="1">
                                          <a:latin typeface="Cambria Math"/>
                                        </a:rPr>
                                        <m:t>5</m:t>
                                      </m:r>
                                    </m:den>
                                  </m:f>
                                </m:e>
                              </m:d>
                              <m:r>
                                <a:rPr lang="en-US" i="1">
                                  <a:latin typeface="Cambria Math"/>
                                </a:rPr>
                                <m:t>𝑡𝑎𝑛</m:t>
                              </m:r>
                              <m:d>
                                <m:dPr>
                                  <m:ctrlPr>
                                    <a:rPr lang="en-US" i="1">
                                      <a:latin typeface="Cambria Math"/>
                                    </a:rPr>
                                  </m:ctrlPr>
                                </m:dPr>
                                <m:e>
                                  <m:r>
                                    <a:rPr lang="en-US" i="1">
                                      <a:latin typeface="Cambria Math"/>
                                    </a:rPr>
                                    <m:t>𝛼</m:t>
                                  </m:r>
                                </m:e>
                              </m:d>
                            </m:den>
                          </m:f>
                        </m:e>
                      </m:rad>
                    </m:oMath>
                  </m:oMathPara>
                </a14:m>
                <a:endParaRPr lang="en-US" dirty="0">
                  <a:solidFill>
                    <a:srgbClr val="FF0000"/>
                  </a:solidFill>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2500138" y="3997038"/>
                <a:ext cx="7255379" cy="136062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078459" y="1747121"/>
                <a:ext cx="2201435"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m:t>
                      </m:r>
                      <m:rad>
                        <m:radPr>
                          <m:degHide m:val="on"/>
                          <m:ctrlPr>
                            <a:rPr lang="en-US" i="1">
                              <a:latin typeface="Cambria Math"/>
                            </a:rPr>
                          </m:ctrlPr>
                        </m:radPr>
                        <m:deg/>
                        <m:e>
                          <m:f>
                            <m:fPr>
                              <m:ctrlPr>
                                <a:rPr lang="en-US" i="1">
                                  <a:latin typeface="Cambria Math"/>
                                </a:rPr>
                              </m:ctrlPr>
                            </m:fPr>
                            <m:num>
                              <m:r>
                                <a:rPr lang="en-US" i="1">
                                  <a:latin typeface="Cambria Math"/>
                                </a:rPr>
                                <m:t>8</m:t>
                              </m:r>
                              <m:r>
                                <a:rPr lang="en-US" i="1">
                                  <a:latin typeface="Cambria Math"/>
                                </a:rPr>
                                <m:t>𝐿</m:t>
                              </m:r>
                              <m:sSub>
                                <m:sSubPr>
                                  <m:ctrlPr>
                                    <a:rPr lang="en-US" i="1">
                                      <a:latin typeface="Cambria Math"/>
                                    </a:rPr>
                                  </m:ctrlPr>
                                </m:sSubPr>
                                <m:e>
                                  <m:r>
                                    <a:rPr lang="en-US" i="1">
                                      <a:latin typeface="Cambria Math"/>
                                    </a:rPr>
                                    <m:t>𝑡</m:t>
                                  </m:r>
                                </m:e>
                                <m:sub>
                                  <m:r>
                                    <a:rPr lang="en-US" i="1">
                                      <a:latin typeface="Cambria Math"/>
                                    </a:rPr>
                                    <m:t>𝑣</m:t>
                                  </m:r>
                                </m:sub>
                              </m:sSub>
                            </m:num>
                            <m:den>
                              <m:sSub>
                                <m:sSubPr>
                                  <m:ctrlPr>
                                    <a:rPr lang="en-US" i="1">
                                      <a:latin typeface="Cambria Math"/>
                                    </a:rPr>
                                  </m:ctrlPr>
                                </m:sSubPr>
                                <m:e>
                                  <m:r>
                                    <a:rPr lang="en-US" i="1">
                                      <a:latin typeface="Cambria Math"/>
                                    </a:rPr>
                                    <m:t>𝑔</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𝑔</m:t>
                                  </m:r>
                                </m:e>
                                <m:sub>
                                  <m:r>
                                    <a:rPr lang="en-US" i="1">
                                      <a:latin typeface="Cambria Math"/>
                                    </a:rPr>
                                    <m:t>1</m:t>
                                  </m:r>
                                </m:sub>
                              </m:sSub>
                            </m:den>
                          </m:f>
                        </m:e>
                      </m:ra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78459" y="1747121"/>
                <a:ext cx="2201435" cy="100168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2583" y="3417102"/>
                <a:ext cx="3202864" cy="807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𝐿</m:t>
                          </m:r>
                        </m:e>
                        <m:sub>
                          <m:r>
                            <a:rPr lang="en-US" i="1">
                              <a:latin typeface="Cambria Math"/>
                            </a:rPr>
                            <m:t>𝑚𝑖𝑛</m:t>
                          </m:r>
                        </m:sub>
                      </m:sSub>
                      <m:r>
                        <a:rPr lang="en-US" i="1">
                          <a:latin typeface="Cambria Math"/>
                        </a:rPr>
                        <m:t>=</m:t>
                      </m:r>
                      <m:f>
                        <m:fPr>
                          <m:ctrlPr>
                            <a:rPr lang="en-US" i="1">
                              <a:latin typeface="Cambria Math"/>
                            </a:rPr>
                          </m:ctrlPr>
                        </m:fPr>
                        <m:num>
                          <m:d>
                            <m:dPr>
                              <m:ctrlPr>
                                <a:rPr lang="en-US" i="1">
                                  <a:latin typeface="Cambria Math"/>
                                </a:rPr>
                              </m:ctrlPr>
                            </m:dPr>
                            <m:e>
                              <m:sSub>
                                <m:sSubPr>
                                  <m:ctrlPr>
                                    <a:rPr lang="en-US" i="1">
                                      <a:latin typeface="Cambria Math"/>
                                    </a:rPr>
                                  </m:ctrlPr>
                                </m:sSubPr>
                                <m:e>
                                  <m:r>
                                    <a:rPr lang="en-US" i="1">
                                      <a:latin typeface="Cambria Math"/>
                                    </a:rPr>
                                    <m:t>𝑔</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𝑔</m:t>
                                  </m:r>
                                </m:e>
                                <m:sub>
                                  <m:r>
                                    <a:rPr lang="en-US" i="1">
                                      <a:latin typeface="Cambria Math"/>
                                    </a:rPr>
                                    <m:t>1</m:t>
                                  </m:r>
                                </m:sub>
                              </m:sSub>
                            </m:e>
                          </m:d>
                          <m:sSubSup>
                            <m:sSubSupPr>
                              <m:ctrlPr>
                                <a:rPr lang="en-US" i="1">
                                  <a:latin typeface="Cambria Math"/>
                                </a:rPr>
                              </m:ctrlPr>
                            </m:sSubSupPr>
                            <m:e>
                              <m:r>
                                <a:rPr lang="en-US" i="1">
                                  <a:latin typeface="Cambria Math"/>
                                </a:rPr>
                                <m:t>𝑆</m:t>
                              </m:r>
                            </m:e>
                            <m:sub>
                              <m:r>
                                <a:rPr lang="en-US" i="1">
                                  <a:latin typeface="Cambria Math"/>
                                </a:rPr>
                                <m:t>𝑑𝑠</m:t>
                              </m:r>
                            </m:sub>
                            <m:sup>
                              <m:r>
                                <a:rPr lang="en-US" i="1">
                                  <a:latin typeface="Cambria Math"/>
                                </a:rPr>
                                <m:t>2</m:t>
                              </m:r>
                            </m:sup>
                          </m:sSubSup>
                        </m:num>
                        <m:den>
                          <m:r>
                            <a:rPr lang="en-US" i="1">
                              <a:latin typeface="Cambria Math"/>
                            </a:rPr>
                            <m:t>2</m:t>
                          </m:r>
                          <m:d>
                            <m:dPr>
                              <m:begChr m:val="["/>
                              <m:endChr m:val="]"/>
                              <m:ctrlPr>
                                <a:rPr lang="en-US" i="1">
                                  <a:latin typeface="Cambria Math"/>
                                </a:rPr>
                              </m:ctrlPr>
                            </m:dPr>
                            <m:e>
                              <m:sSub>
                                <m:sSubPr>
                                  <m:ctrlPr>
                                    <a:rPr lang="en-US" i="1">
                                      <a:latin typeface="Cambria Math"/>
                                    </a:rPr>
                                  </m:ctrlPr>
                                </m:sSubPr>
                                <m:e>
                                  <m:r>
                                    <a:rPr lang="en-US" i="1">
                                      <a:latin typeface="Cambria Math"/>
                                    </a:rPr>
                                    <m:t>h</m:t>
                                  </m:r>
                                </m:e>
                                <m:sub>
                                  <m:r>
                                    <a:rPr lang="en-US" i="1">
                                      <a:latin typeface="Cambria Math"/>
                                    </a:rPr>
                                    <m:t>𝑙</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𝑑𝑠</m:t>
                                  </m:r>
                                </m:sub>
                              </m:sSub>
                              <m:r>
                                <a:rPr lang="en-US" i="1">
                                  <a:latin typeface="Cambria Math"/>
                                </a:rPr>
                                <m:t>∗</m:t>
                              </m:r>
                              <m:r>
                                <m:rPr>
                                  <m:sty m:val="p"/>
                                </m:rPr>
                                <a:rPr lang="en-US">
                                  <a:latin typeface="Cambria Math"/>
                                </a:rPr>
                                <m:t>tan</m:t>
                              </m:r>
                              <m:d>
                                <m:dPr>
                                  <m:ctrlPr>
                                    <a:rPr lang="en-US" i="1">
                                      <a:latin typeface="Cambria Math"/>
                                    </a:rPr>
                                  </m:ctrlPr>
                                </m:dPr>
                                <m:e>
                                  <m:r>
                                    <a:rPr lang="en-US" i="1">
                                      <a:latin typeface="Cambria Math"/>
                                    </a:rPr>
                                    <m:t>𝛼</m:t>
                                  </m:r>
                                </m:e>
                              </m:d>
                            </m:e>
                          </m:d>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92583" y="3417102"/>
                <a:ext cx="3202864" cy="80752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76742" y="2198619"/>
                <a:ext cx="3693126"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=2</m:t>
                      </m:r>
                      <m:sSub>
                        <m:sSubPr>
                          <m:ctrlPr>
                            <a:rPr lang="en-US" i="1">
                              <a:latin typeface="Cambria Math"/>
                            </a:rPr>
                          </m:ctrlPr>
                        </m:sSubPr>
                        <m:e>
                          <m:r>
                            <a:rPr lang="en-US" i="1">
                              <a:latin typeface="Cambria Math"/>
                            </a:rPr>
                            <m:t>𝑆</m:t>
                          </m:r>
                        </m:e>
                        <m:sub>
                          <m:r>
                            <a:rPr lang="en-US" i="1">
                              <a:latin typeface="Cambria Math"/>
                            </a:rPr>
                            <m:t>𝑑𝑠</m:t>
                          </m:r>
                        </m:sub>
                      </m:sSub>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𝑣</m:t>
                                  </m:r>
                                </m:sub>
                              </m:sSub>
                            </m:num>
                            <m:den>
                              <m:sSub>
                                <m:sSubPr>
                                  <m:ctrlPr>
                                    <a:rPr lang="en-US" i="1">
                                      <a:latin typeface="Cambria Math"/>
                                    </a:rPr>
                                  </m:ctrlPr>
                                </m:sSubPr>
                                <m:e>
                                  <m:r>
                                    <a:rPr lang="en-US" i="1">
                                      <a:latin typeface="Cambria Math"/>
                                    </a:rPr>
                                    <m:t>h</m:t>
                                  </m:r>
                                </m:e>
                                <m:sub>
                                  <m:r>
                                    <a:rPr lang="en-US" i="1">
                                      <a:latin typeface="Cambria Math"/>
                                    </a:rPr>
                                    <m:t>𝑙</m:t>
                                  </m:r>
                                </m:sub>
                              </m:sSub>
                              <m:r>
                                <a:rPr lang="en-US" i="1">
                                  <a:latin typeface="Cambria Math"/>
                                </a:rPr>
                                <m:t>+</m:t>
                              </m:r>
                              <m:sSub>
                                <m:sSubPr>
                                  <m:ctrlPr>
                                    <a:rPr lang="en-US" i="1">
                                      <a:latin typeface="Cambria Math"/>
                                    </a:rPr>
                                  </m:ctrlPr>
                                </m:sSubPr>
                                <m:e>
                                  <m:r>
                                    <a:rPr lang="en-US" i="1">
                                      <a:latin typeface="Cambria Math"/>
                                    </a:rPr>
                                    <m:t>𝑆</m:t>
                                  </m:r>
                                </m:e>
                                <m:sub>
                                  <m:r>
                                    <a:rPr lang="en-US" i="1">
                                      <a:latin typeface="Cambria Math"/>
                                    </a:rPr>
                                    <m:t>𝑑𝑠</m:t>
                                  </m:r>
                                </m:sub>
                              </m:sSub>
                              <m:r>
                                <a:rPr lang="en-US" i="1">
                                  <a:latin typeface="Cambria Math"/>
                                </a:rPr>
                                <m:t>∗</m:t>
                              </m:r>
                              <m:r>
                                <a:rPr lang="en-US" i="1">
                                  <a:latin typeface="Cambria Math"/>
                                </a:rPr>
                                <m:t>𝑡𝑎𝑛</m:t>
                              </m:r>
                              <m:d>
                                <m:dPr>
                                  <m:ctrlPr>
                                    <a:rPr lang="en-US" i="1">
                                      <a:latin typeface="Cambria Math"/>
                                    </a:rPr>
                                  </m:ctrlPr>
                                </m:dPr>
                                <m:e>
                                  <m:r>
                                    <a:rPr lang="en-US" i="1">
                                      <a:latin typeface="Cambria Math"/>
                                    </a:rPr>
                                    <m:t>𝛼</m:t>
                                  </m:r>
                                </m:e>
                              </m:d>
                            </m:den>
                          </m:f>
                        </m:e>
                      </m:ra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676742" y="2198619"/>
                <a:ext cx="3693126" cy="1001684"/>
              </a:xfrm>
              <a:prstGeom prst="rect">
                <a:avLst/>
              </a:prstGeom>
              <a:blipFill rotWithShape="1">
                <a:blip r:embed="rId6"/>
                <a:stretch>
                  <a:fillRect/>
                </a:stretch>
              </a:blipFill>
            </p:spPr>
            <p:txBody>
              <a:bodyPr/>
              <a:lstStyle/>
              <a:p>
                <a:r>
                  <a:rPr lang="en-US">
                    <a:noFill/>
                  </a:rPr>
                  <a:t> </a:t>
                </a:r>
              </a:p>
            </p:txBody>
          </p:sp>
        </mc:Fallback>
      </mc:AlternateContent>
      <p:cxnSp>
        <p:nvCxnSpPr>
          <p:cNvPr id="14" name="Straight Arrow Connector 13"/>
          <p:cNvCxnSpPr>
            <a:endCxn id="12" idx="1"/>
          </p:cNvCxnSpPr>
          <p:nvPr/>
        </p:nvCxnSpPr>
        <p:spPr bwMode="auto">
          <a:xfrm>
            <a:off x="3495230" y="2333003"/>
            <a:ext cx="1181512" cy="366458"/>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3592000" y="2879933"/>
            <a:ext cx="1084742" cy="760576"/>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676742" y="1363697"/>
            <a:ext cx="4533655" cy="707886"/>
          </a:xfrm>
          <a:prstGeom prst="rect">
            <a:avLst/>
          </a:prstGeom>
          <a:noFill/>
        </p:spPr>
        <p:txBody>
          <a:bodyPr wrap="square" rtlCol="0">
            <a:spAutoFit/>
          </a:bodyPr>
          <a:lstStyle/>
          <a:p>
            <a:r>
              <a:rPr lang="en-US" dirty="0" smtClean="0">
                <a:solidFill>
                  <a:srgbClr val="FF0000"/>
                </a:solidFill>
              </a:rPr>
              <a:t>Depends on stopping sight distance and characteristics of </a:t>
            </a:r>
            <a:r>
              <a:rPr lang="en-US" dirty="0" smtClean="0">
                <a:solidFill>
                  <a:srgbClr val="FF0000"/>
                </a:solidFill>
              </a:rPr>
              <a:t>headlights:</a:t>
            </a:r>
            <a:endParaRPr lang="en-US" dirty="0">
              <a:solidFill>
                <a:srgbClr val="FF0000"/>
              </a:solidFill>
            </a:endParaRPr>
          </a:p>
        </p:txBody>
      </p:sp>
      <p:sp>
        <p:nvSpPr>
          <p:cNvPr id="16" name="TextBox 15"/>
          <p:cNvSpPr txBox="1"/>
          <p:nvPr/>
        </p:nvSpPr>
        <p:spPr>
          <a:xfrm>
            <a:off x="1170171" y="5131461"/>
            <a:ext cx="3743659" cy="707886"/>
          </a:xfrm>
          <a:prstGeom prst="rect">
            <a:avLst/>
          </a:prstGeom>
          <a:noFill/>
        </p:spPr>
        <p:txBody>
          <a:bodyPr wrap="square" rtlCol="0">
            <a:spAutoFit/>
          </a:bodyPr>
          <a:lstStyle/>
          <a:p>
            <a:r>
              <a:rPr lang="en-US" dirty="0" smtClean="0">
                <a:solidFill>
                  <a:srgbClr val="FF0000"/>
                </a:solidFill>
              </a:rPr>
              <a:t>AASHTO values yield function of design speed (V):</a:t>
            </a:r>
            <a:endParaRPr lang="en-US" dirty="0">
              <a:solidFill>
                <a:srgbClr val="FF0000"/>
              </a:solidFill>
            </a:endParaRPr>
          </a:p>
        </p:txBody>
      </p:sp>
      <p:cxnSp>
        <p:nvCxnSpPr>
          <p:cNvPr id="8" name="Straight Arrow Connector 7"/>
          <p:cNvCxnSpPr/>
          <p:nvPr/>
        </p:nvCxnSpPr>
        <p:spPr bwMode="auto">
          <a:xfrm flipH="1">
            <a:off x="4717279" y="3066411"/>
            <a:ext cx="1016949" cy="856109"/>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Rectangle 16"/>
              <p:cNvSpPr/>
              <p:nvPr/>
            </p:nvSpPr>
            <p:spPr>
              <a:xfrm>
                <a:off x="2148610" y="5579408"/>
                <a:ext cx="6580263" cy="10016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sSub>
                            <m:sSubPr>
                              <m:ctrlPr>
                                <a:rPr lang="en-US" i="1">
                                  <a:latin typeface="Cambria Math"/>
                                </a:rPr>
                              </m:ctrlPr>
                            </m:sSubPr>
                            <m:e>
                              <m:r>
                                <a:rPr lang="en-US" i="1">
                                  <a:latin typeface="Cambria Math"/>
                                </a:rPr>
                                <m:t>𝑣</m:t>
                              </m:r>
                            </m:e>
                            <m:sub>
                              <m:r>
                                <a:rPr lang="en-US" i="1">
                                  <a:latin typeface="Cambria Math"/>
                                </a:rPr>
                                <m:t>𝑚𝑎𝑥</m:t>
                              </m:r>
                            </m:sub>
                          </m:sSub>
                        </m:sub>
                      </m:sSub>
                      <m:r>
                        <a:rPr lang="en-US" i="1">
                          <a:latin typeface="Cambria Math"/>
                        </a:rPr>
                        <m:t>=33.85</m:t>
                      </m:r>
                      <m:d>
                        <m:dPr>
                          <m:begChr m:val="⌈"/>
                          <m:endChr m:val="⌉"/>
                          <m:ctrlPr>
                            <a:rPr lang="en-US" i="1">
                              <a:latin typeface="Cambria Math"/>
                            </a:rPr>
                          </m:ctrlPr>
                        </m:dPr>
                        <m:e>
                          <m:sSub>
                            <m:sSubPr>
                              <m:ctrlPr>
                                <a:rPr lang="en-US" i="1">
                                  <a:latin typeface="Cambria Math"/>
                                </a:rPr>
                              </m:ctrlPr>
                            </m:sSubPr>
                            <m:e>
                              <m:r>
                                <a:rPr lang="en-US" i="1">
                                  <a:latin typeface="Cambria Math"/>
                                </a:rPr>
                                <m:t>𝑢</m:t>
                              </m:r>
                            </m:e>
                            <m:sub>
                              <m:r>
                                <a:rPr lang="en-US" i="1">
                                  <a:latin typeface="Cambria Math"/>
                                </a:rPr>
                                <m:t>2</m:t>
                              </m:r>
                            </m:sub>
                          </m:sSub>
                          <m:r>
                            <a:rPr lang="en-US" i="1">
                              <a:latin typeface="Cambria Math"/>
                            </a:rPr>
                            <m:t>𝑉</m:t>
                          </m:r>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3</m:t>
                              </m:r>
                            </m:sub>
                          </m:sSub>
                          <m:sSup>
                            <m:sSupPr>
                              <m:ctrlPr>
                                <a:rPr lang="en-US" i="1">
                                  <a:latin typeface="Cambria Math"/>
                                </a:rPr>
                              </m:ctrlPr>
                            </m:sSupPr>
                            <m:e>
                              <m:r>
                                <a:rPr lang="en-US" i="1">
                                  <a:latin typeface="Cambria Math"/>
                                </a:rPr>
                                <m:t>𝑉</m:t>
                              </m:r>
                            </m:e>
                            <m:sup>
                              <m:r>
                                <a:rPr lang="en-US" i="1">
                                  <a:latin typeface="Cambria Math"/>
                                </a:rPr>
                                <m:t>2</m:t>
                              </m:r>
                            </m:sup>
                          </m:sSup>
                        </m:e>
                      </m:d>
                      <m:rad>
                        <m:radPr>
                          <m:degHide m:val="on"/>
                          <m:ctrlPr>
                            <a:rPr lang="en-US" i="1">
                              <a:latin typeface="Cambria Math"/>
                            </a:rPr>
                          </m:ctrlPr>
                        </m:radPr>
                        <m:deg/>
                        <m:e>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𝑣</m:t>
                                  </m:r>
                                </m:sub>
                              </m:sSub>
                            </m:num>
                            <m:den>
                              <m:sSub>
                                <m:sSubPr>
                                  <m:ctrlPr>
                                    <a:rPr lang="en-US" i="1">
                                      <a:latin typeface="Cambria Math"/>
                                    </a:rPr>
                                  </m:ctrlPr>
                                </m:sSubPr>
                                <m:e>
                                  <m:r>
                                    <a:rPr lang="en-US" i="1">
                                      <a:latin typeface="Cambria Math"/>
                                    </a:rPr>
                                    <m:t>𝑢</m:t>
                                  </m:r>
                                </m:e>
                                <m:sub>
                                  <m:r>
                                    <a:rPr lang="en-US" i="1">
                                      <a:latin typeface="Cambria Math"/>
                                    </a:rPr>
                                    <m:t>4</m:t>
                                  </m:r>
                                </m:sub>
                              </m:sSub>
                              <m:r>
                                <a:rPr lang="en-US" i="1">
                                  <a:latin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𝑢</m:t>
                                      </m:r>
                                    </m:e>
                                    <m:sub>
                                      <m:r>
                                        <a:rPr lang="en-US" i="1">
                                          <a:latin typeface="Cambria Math"/>
                                        </a:rPr>
                                        <m:t>2</m:t>
                                      </m:r>
                                    </m:sub>
                                  </m:sSub>
                                  <m:r>
                                    <a:rPr lang="en-US" i="1">
                                      <a:latin typeface="Cambria Math"/>
                                    </a:rPr>
                                    <m:t>𝑉</m:t>
                                  </m:r>
                                  <m:r>
                                    <a:rPr lang="en-US" i="1">
                                      <a:latin typeface="Cambria Math"/>
                                    </a:rPr>
                                    <m:t>+</m:t>
                                  </m:r>
                                  <m:sSub>
                                    <m:sSubPr>
                                      <m:ctrlPr>
                                        <a:rPr lang="en-US" i="1">
                                          <a:latin typeface="Cambria Math"/>
                                        </a:rPr>
                                      </m:ctrlPr>
                                    </m:sSubPr>
                                    <m:e>
                                      <m:r>
                                        <a:rPr lang="en-US" i="1">
                                          <a:latin typeface="Cambria Math"/>
                                        </a:rPr>
                                        <m:t>𝑢</m:t>
                                      </m:r>
                                    </m:e>
                                    <m:sub>
                                      <m:r>
                                        <a:rPr lang="en-US" i="1">
                                          <a:latin typeface="Cambria Math"/>
                                        </a:rPr>
                                        <m:t>3</m:t>
                                      </m:r>
                                    </m:sub>
                                  </m:sSub>
                                  <m:sSup>
                                    <m:sSupPr>
                                      <m:ctrlPr>
                                        <a:rPr lang="en-US" i="1">
                                          <a:latin typeface="Cambria Math"/>
                                        </a:rPr>
                                      </m:ctrlPr>
                                    </m:sSupPr>
                                    <m:e>
                                      <m:r>
                                        <a:rPr lang="en-US" i="1">
                                          <a:latin typeface="Cambria Math"/>
                                        </a:rPr>
                                        <m:t>𝑉</m:t>
                                      </m:r>
                                    </m:e>
                                    <m:sup>
                                      <m:r>
                                        <a:rPr lang="en-US" i="1">
                                          <a:latin typeface="Cambria Math"/>
                                        </a:rPr>
                                        <m:t>2</m:t>
                                      </m:r>
                                    </m:sup>
                                  </m:sSup>
                                </m:e>
                              </m:d>
                            </m:den>
                          </m:f>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148610" y="5579408"/>
                <a:ext cx="6580263" cy="1001684"/>
              </a:xfrm>
              <a:prstGeom prst="rect">
                <a:avLst/>
              </a:prstGeom>
              <a:blipFill rotWithShape="1">
                <a:blip r:embed="rId7"/>
                <a:stretch>
                  <a:fillRect/>
                </a:stretch>
              </a:blipFill>
            </p:spPr>
            <p:txBody>
              <a:bodyPr/>
              <a:lstStyle/>
              <a:p>
                <a:r>
                  <a:rPr lang="en-US">
                    <a:noFill/>
                  </a:rPr>
                  <a:t> </a:t>
                </a:r>
              </a:p>
            </p:txBody>
          </p:sp>
        </mc:Fallback>
      </mc:AlternateContent>
      <p:cxnSp>
        <p:nvCxnSpPr>
          <p:cNvPr id="25" name="Straight Arrow Connector 24"/>
          <p:cNvCxnSpPr/>
          <p:nvPr/>
        </p:nvCxnSpPr>
        <p:spPr bwMode="auto">
          <a:xfrm flipH="1">
            <a:off x="4819829" y="5031295"/>
            <a:ext cx="743483" cy="540563"/>
          </a:xfrm>
          <a:prstGeom prst="straightConnector1">
            <a:avLst/>
          </a:prstGeom>
          <a:solidFill>
            <a:schemeClr val="accent1"/>
          </a:solidFill>
          <a:ln w="1905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904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9" t="1581" r="6515" b="15539"/>
          <a:stretch/>
        </p:blipFill>
        <p:spPr bwMode="auto">
          <a:xfrm>
            <a:off x="982766" y="405738"/>
            <a:ext cx="7242985" cy="6037790"/>
          </a:xfrm>
          <a:prstGeom prst="rect">
            <a:avLst/>
          </a:prstGeom>
          <a:solidFill>
            <a:schemeClr val="tx1"/>
          </a:solidFill>
          <a:ln>
            <a:noFill/>
          </a:ln>
          <a:effectLst/>
        </p:spPr>
      </p:pic>
    </p:spTree>
    <p:extLst>
      <p:ext uri="{BB962C8B-B14F-4D97-AF65-F5344CB8AC3E}">
        <p14:creationId xmlns:p14="http://schemas.microsoft.com/office/powerpoint/2010/main" val="300291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64920" y="389546"/>
            <a:ext cx="9084180" cy="1143000"/>
          </a:xfrm>
        </p:spPr>
        <p:txBody>
          <a:bodyPr/>
          <a:lstStyle/>
          <a:p>
            <a:pPr eaLnBrk="1" hangingPunct="1">
              <a:defRPr/>
            </a:pPr>
            <a:r>
              <a:rPr lang="en-US" sz="4000" dirty="0" smtClean="0"/>
              <a:t>2011 Pilot Project Data Frequency Standard</a:t>
            </a:r>
            <a:endParaRPr lang="en-US" sz="4000" dirty="0" smtClean="0">
              <a:solidFill>
                <a:schemeClr val="folHlink"/>
              </a:solidFill>
            </a:endParaRP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739775" y="1617663"/>
                <a:ext cx="7772400" cy="4859337"/>
              </a:xfrm>
              <a:noFill/>
            </p:spPr>
            <p:txBody>
              <a:bodyPr/>
              <a:lstStyle/>
              <a:p>
                <a:pPr eaLnBrk="1" hangingPunct="1"/>
                <a:r>
                  <a:rPr lang="en-US" sz="2400" dirty="0" smtClean="0">
                    <a:sym typeface="UniversalMath1 BT" pitchFamily="18" charset="2"/>
                  </a:rPr>
                  <a:t>Tolerable errors selected according to sub grade and base course staking tolerances for construction checks from </a:t>
                </a:r>
                <a:r>
                  <a:rPr lang="en-US" sz="2400" dirty="0" err="1" smtClean="0">
                    <a:sym typeface="UniversalMath1 BT" pitchFamily="18" charset="2"/>
                  </a:rPr>
                  <a:t>WisDOT’s</a:t>
                </a:r>
                <a:r>
                  <a:rPr lang="en-US" sz="2400" dirty="0" smtClean="0">
                    <a:sym typeface="UniversalMath1 BT" pitchFamily="18" charset="2"/>
                  </a:rPr>
                  <a:t> Standard Specifications.</a:t>
                </a:r>
                <a:endParaRPr lang="en-US" sz="2000" dirty="0" smtClean="0">
                  <a:sym typeface="UniversalMath1 BT" pitchFamily="18" charset="2"/>
                </a:endParaRPr>
              </a:p>
              <a:p>
                <a:pPr lvl="1" eaLnBrk="1" hangingPunct="1"/>
                <a14:m>
                  <m:oMath xmlns:m="http://schemas.openxmlformats.org/officeDocument/2006/math">
                    <m:sSub>
                      <m:sSubPr>
                        <m:ctrlPr>
                          <a:rPr lang="en-US" sz="2000" i="1" smtClean="0">
                            <a:latin typeface="Cambria Math"/>
                            <a:sym typeface="UniversalMath1 BT" pitchFamily="18" charset="2"/>
                          </a:rPr>
                        </m:ctrlPr>
                      </m:sSubPr>
                      <m:e>
                        <m:r>
                          <a:rPr lang="en-US" sz="2000" b="0" i="1" smtClean="0">
                            <a:latin typeface="Cambria Math"/>
                            <a:sym typeface="UniversalMath1 BT" pitchFamily="18" charset="2"/>
                          </a:rPr>
                          <m:t>𝑡</m:t>
                        </m:r>
                      </m:e>
                      <m:sub>
                        <m:r>
                          <a:rPr lang="en-US" sz="2000" b="0" i="1" smtClean="0">
                            <a:latin typeface="Cambria Math"/>
                            <a:sym typeface="UniversalMath1 BT" pitchFamily="18" charset="2"/>
                          </a:rPr>
                          <m:t>h</m:t>
                        </m:r>
                      </m:sub>
                    </m:sSub>
                    <m:r>
                      <a:rPr lang="en-US" sz="2000" b="0" i="1" smtClean="0">
                        <a:latin typeface="Cambria Math"/>
                        <a:sym typeface="UniversalMath1 BT" pitchFamily="18" charset="2"/>
                      </a:rPr>
                      <m:t>=0.25 </m:t>
                    </m:r>
                    <m:r>
                      <a:rPr lang="en-US" sz="2000" b="0" i="1" smtClean="0">
                        <a:latin typeface="Cambria Math"/>
                        <a:sym typeface="UniversalMath1 BT" pitchFamily="18" charset="2"/>
                      </a:rPr>
                      <m:t>𝑓𝑡</m:t>
                    </m:r>
                    <m:r>
                      <a:rPr lang="en-US" sz="2000" b="0" i="1" smtClean="0">
                        <a:latin typeface="Cambria Math"/>
                        <a:sym typeface="UniversalMath1 BT" pitchFamily="18" charset="2"/>
                      </a:rPr>
                      <m:t>;  </m:t>
                    </m:r>
                    <m:sSub>
                      <m:sSubPr>
                        <m:ctrlPr>
                          <a:rPr lang="en-US" sz="2000" b="0" i="1" smtClean="0">
                            <a:latin typeface="Cambria Math"/>
                            <a:sym typeface="UniversalMath1 BT" pitchFamily="18" charset="2"/>
                          </a:rPr>
                        </m:ctrlPr>
                      </m:sSubPr>
                      <m:e>
                        <m:r>
                          <a:rPr lang="en-US" sz="2000" b="0" i="1" smtClean="0">
                            <a:latin typeface="Cambria Math"/>
                            <a:sym typeface="UniversalMath1 BT" pitchFamily="18" charset="2"/>
                          </a:rPr>
                          <m:t>𝑡</m:t>
                        </m:r>
                      </m:e>
                      <m:sub>
                        <m:r>
                          <a:rPr lang="en-US" sz="2000" b="0" i="1" smtClean="0">
                            <a:latin typeface="Cambria Math"/>
                            <a:sym typeface="UniversalMath1 BT" pitchFamily="18" charset="2"/>
                          </a:rPr>
                          <m:t>𝑣</m:t>
                        </m:r>
                      </m:sub>
                    </m:sSub>
                    <m:r>
                      <a:rPr lang="en-US" sz="2000" b="0" i="1" smtClean="0">
                        <a:latin typeface="Cambria Math"/>
                        <a:sym typeface="UniversalMath1 BT" pitchFamily="18" charset="2"/>
                      </a:rPr>
                      <m:t>=0.03 </m:t>
                    </m:r>
                    <m:r>
                      <a:rPr lang="en-US" sz="2000" b="0" i="1" smtClean="0">
                        <a:latin typeface="Cambria Math"/>
                        <a:sym typeface="UniversalMath1 BT" pitchFamily="18" charset="2"/>
                      </a:rPr>
                      <m:t>𝑓𝑡</m:t>
                    </m:r>
                  </m:oMath>
                </a14:m>
                <a:endParaRPr lang="en-US" sz="2000" b="0" dirty="0" smtClean="0">
                  <a:sym typeface="UniversalMath1 BT" pitchFamily="18" charset="2"/>
                </a:endParaRPr>
              </a:p>
              <a:p>
                <a:pPr lvl="1" eaLnBrk="1" hangingPunct="1"/>
                <a:r>
                  <a:rPr lang="en-US" sz="2000" dirty="0" smtClean="0">
                    <a:sym typeface="UniversalMath1 BT" pitchFamily="18" charset="2"/>
                  </a:rPr>
                  <a:t>Ensures that surface models represent geometric design objects to accuracy used for construction acceptance.</a:t>
                </a:r>
                <a:endParaRPr lang="en-US" sz="1000" dirty="0" smtClean="0">
                  <a:sym typeface="UniversalMath1 BT" pitchFamily="18" charset="2"/>
                </a:endParaRPr>
              </a:p>
              <a:p>
                <a:pPr eaLnBrk="1" hangingPunct="1"/>
                <a:r>
                  <a:rPr lang="en-US" sz="2400" dirty="0" smtClean="0">
                    <a:sym typeface="UniversalMath1 BT" pitchFamily="18" charset="2"/>
                  </a:rPr>
                  <a:t>Generated tables of minimum data frequencies for various design speeds.</a:t>
                </a:r>
              </a:p>
              <a:p>
                <a:pPr eaLnBrk="1" hangingPunct="1"/>
                <a:r>
                  <a:rPr lang="en-US" sz="2400" dirty="0" smtClean="0">
                    <a:sym typeface="UniversalMath1 BT" pitchFamily="18" charset="2"/>
                  </a:rPr>
                  <a:t>Tables aggregated into ranges of design speed supported by 10, 25, and 50 </a:t>
                </a:r>
                <a:r>
                  <a:rPr lang="en-US" sz="2400" dirty="0" err="1" smtClean="0">
                    <a:sym typeface="UniversalMath1 BT" pitchFamily="18" charset="2"/>
                  </a:rPr>
                  <a:t>ft</a:t>
                </a:r>
                <a:r>
                  <a:rPr lang="en-US" sz="2400" dirty="0" smtClean="0">
                    <a:sym typeface="UniversalMath1 BT" pitchFamily="18" charset="2"/>
                  </a:rPr>
                  <a:t> data frequencies.</a:t>
                </a:r>
              </a:p>
              <a:p>
                <a:pPr lvl="1" eaLnBrk="1" hangingPunct="1"/>
                <a:r>
                  <a:rPr lang="en-US" sz="2000" dirty="0" smtClean="0">
                    <a:sym typeface="UniversalMath1 BT" pitchFamily="18" charset="2"/>
                  </a:rPr>
                  <a:t>Ensures data points at full and half stations, corresponding with cross-sections on plans.</a:t>
                </a:r>
              </a:p>
              <a:p>
                <a:pPr lvl="1" eaLnBrk="1" hangingPunct="1"/>
                <a:endParaRPr lang="en-US" sz="2000" dirty="0" smtClean="0">
                  <a:sym typeface="UniversalMath1 BT" pitchFamily="18" charset="2"/>
                </a:endParaRPr>
              </a:p>
              <a:p>
                <a:pPr lvl="1" eaLnBrk="1" hangingPunct="1"/>
                <a:endParaRPr lang="en-US" sz="2000" dirty="0" smtClean="0">
                  <a:sym typeface="UniversalMath1 BT" pitchFamily="18" charset="2"/>
                </a:endParaRPr>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739775" y="1617663"/>
                <a:ext cx="7772400" cy="4859337"/>
              </a:xfrm>
              <a:blipFill rotWithShape="1">
                <a:blip r:embed="rId3"/>
                <a:stretch>
                  <a:fillRect l="-1020" t="-877" r="-117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009168687"/>
                  </p:ext>
                </p:extLst>
              </p:nvPr>
            </p:nvGraphicFramePr>
            <p:xfrm>
              <a:off x="777665" y="145276"/>
              <a:ext cx="7708308" cy="3243920"/>
            </p:xfrm>
            <a:graphic>
              <a:graphicData uri="http://schemas.openxmlformats.org/drawingml/2006/table">
                <a:tbl>
                  <a:tblPr firstRow="1" firstCol="1" bandRow="1">
                    <a:tableStyleId>{5C22544A-7EE6-4342-B048-85BDC9FD1C3A}</a:tableStyleId>
                  </a:tblPr>
                  <a:tblGrid>
                    <a:gridCol w="1927077"/>
                    <a:gridCol w="1927077"/>
                    <a:gridCol w="1927077"/>
                    <a:gridCol w="1927077"/>
                  </a:tblGrid>
                  <a:tr h="521296">
                    <a:tc>
                      <a:txBody>
                        <a:bodyPr/>
                        <a:lstStyle/>
                        <a:p>
                          <a:pPr marL="0" marR="0">
                            <a:lnSpc>
                              <a:spcPct val="115000"/>
                            </a:lnSpc>
                            <a:spcBef>
                              <a:spcPts val="0"/>
                            </a:spcBef>
                            <a:spcAft>
                              <a:spcPts val="0"/>
                            </a:spcAft>
                          </a:pPr>
                          <a:r>
                            <a:rPr lang="en-US" sz="1100" dirty="0">
                              <a:solidFill>
                                <a:schemeClr val="bg2"/>
                              </a:solidFill>
                              <a:effectLst/>
                            </a:rPr>
                            <a:t>Design Speed (mph)</a:t>
                          </a:r>
                          <a:endParaRPr lang="en-US" sz="1100" dirty="0">
                            <a:solidFill>
                              <a:schemeClr val="bg2"/>
                            </a:solidFill>
                            <a:effectLst/>
                            <a:latin typeface="Arial"/>
                            <a:ea typeface="Calibri"/>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100" dirty="0" smtClean="0">
                              <a:solidFill>
                                <a:schemeClr val="bg2"/>
                              </a:solidFill>
                              <a:effectLst/>
                            </a:rPr>
                            <a:t>Horizontal Curve (</a:t>
                          </a:r>
                          <a14:m>
                            <m:oMath xmlns:m="http://schemas.openxmlformats.org/officeDocument/2006/math">
                              <m:sSub>
                                <m:sSubPr>
                                  <m:ctrlPr>
                                    <a:rPr lang="en-US" sz="1100" i="1">
                                      <a:solidFill>
                                        <a:schemeClr val="bg2"/>
                                      </a:solidFill>
                                      <a:effectLst/>
                                      <a:latin typeface="Cambria Math"/>
                                    </a:rPr>
                                  </m:ctrlPr>
                                </m:sSubPr>
                                <m:e>
                                  <m:r>
                                    <a:rPr lang="en-US" sz="1100">
                                      <a:solidFill>
                                        <a:schemeClr val="bg2"/>
                                      </a:solidFill>
                                      <a:effectLst/>
                                      <a:latin typeface="Cambria Math"/>
                                    </a:rPr>
                                    <m:t>𝒅</m:t>
                                  </m:r>
                                </m:e>
                                <m:sub>
                                  <m:sSub>
                                    <m:sSubPr>
                                      <m:ctrlPr>
                                        <a:rPr lang="en-US" sz="1100" i="1">
                                          <a:solidFill>
                                            <a:schemeClr val="bg2"/>
                                          </a:solidFill>
                                          <a:effectLst/>
                                          <a:latin typeface="Cambria Math"/>
                                        </a:rPr>
                                      </m:ctrlPr>
                                    </m:sSubPr>
                                    <m:e>
                                      <m:r>
                                        <a:rPr lang="en-US" sz="1100">
                                          <a:solidFill>
                                            <a:schemeClr val="bg2"/>
                                          </a:solidFill>
                                          <a:effectLst/>
                                          <a:latin typeface="Cambria Math"/>
                                        </a:rPr>
                                        <m:t>𝒉</m:t>
                                      </m:r>
                                    </m:e>
                                    <m:sub>
                                      <m:r>
                                        <a:rPr lang="en-US" sz="1100">
                                          <a:solidFill>
                                            <a:schemeClr val="bg2"/>
                                          </a:solidFill>
                                          <a:effectLst/>
                                          <a:latin typeface="Cambria Math"/>
                                        </a:rPr>
                                        <m:t>𝒎𝒂𝒙</m:t>
                                      </m:r>
                                    </m:sub>
                                  </m:sSub>
                                </m:sub>
                              </m:sSub>
                            </m:oMath>
                          </a14:m>
                          <a:r>
                            <a:rPr lang="en-US" sz="1100" dirty="0">
                              <a:solidFill>
                                <a:schemeClr val="bg2"/>
                              </a:solidFill>
                              <a:effectLst/>
                            </a:rPr>
                            <a:t>) (</a:t>
                          </a:r>
                          <a:r>
                            <a:rPr lang="en-US" sz="1100" dirty="0" err="1">
                              <a:solidFill>
                                <a:schemeClr val="bg2"/>
                              </a:solidFill>
                              <a:effectLst/>
                            </a:rPr>
                            <a:t>ft</a:t>
                          </a:r>
                          <a:r>
                            <a:rPr lang="en-US" sz="1100" dirty="0">
                              <a:solidFill>
                                <a:schemeClr val="bg2"/>
                              </a:solidFill>
                              <a:effectLst/>
                            </a:rPr>
                            <a:t>)</a:t>
                          </a:r>
                          <a:endParaRPr lang="en-US" sz="1100" dirty="0">
                            <a:solidFill>
                              <a:schemeClr val="bg2"/>
                            </a:solidFill>
                            <a:effectLst/>
                            <a:latin typeface="Arial"/>
                            <a:ea typeface="Calibri"/>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100" dirty="0" smtClean="0">
                              <a:solidFill>
                                <a:schemeClr val="bg2"/>
                              </a:solidFill>
                              <a:effectLst/>
                            </a:rPr>
                            <a:t>Crest Vertical Curve</a:t>
                          </a:r>
                        </a:p>
                        <a:p>
                          <a:pPr marL="0" marR="0" algn="ctr">
                            <a:lnSpc>
                              <a:spcPct val="115000"/>
                            </a:lnSpc>
                            <a:spcBef>
                              <a:spcPts val="0"/>
                            </a:spcBef>
                            <a:spcAft>
                              <a:spcPts val="0"/>
                            </a:spcAft>
                          </a:pPr>
                          <a:r>
                            <a:rPr lang="en-US" sz="1100" dirty="0">
                              <a:solidFill>
                                <a:schemeClr val="bg2"/>
                              </a:solidFill>
                              <a:effectLst/>
                            </a:rPr>
                            <a:t>(</a:t>
                          </a:r>
                          <a14:m>
                            <m:oMath xmlns:m="http://schemas.openxmlformats.org/officeDocument/2006/math">
                              <m:sSub>
                                <m:sSubPr>
                                  <m:ctrlPr>
                                    <a:rPr lang="en-US" sz="1100" i="1">
                                      <a:solidFill>
                                        <a:schemeClr val="bg2"/>
                                      </a:solidFill>
                                      <a:effectLst/>
                                      <a:latin typeface="Cambria Math"/>
                                    </a:rPr>
                                  </m:ctrlPr>
                                </m:sSubPr>
                                <m:e>
                                  <m:r>
                                    <a:rPr lang="en-US" sz="1100">
                                      <a:solidFill>
                                        <a:schemeClr val="bg2"/>
                                      </a:solidFill>
                                      <a:effectLst/>
                                      <a:latin typeface="Cambria Math"/>
                                    </a:rPr>
                                    <m:t>𝒅</m:t>
                                  </m:r>
                                </m:e>
                                <m:sub>
                                  <m:sSub>
                                    <m:sSubPr>
                                      <m:ctrlPr>
                                        <a:rPr lang="en-US" sz="1100" i="1">
                                          <a:solidFill>
                                            <a:schemeClr val="bg2"/>
                                          </a:solidFill>
                                          <a:effectLst/>
                                          <a:latin typeface="Cambria Math"/>
                                        </a:rPr>
                                      </m:ctrlPr>
                                    </m:sSubPr>
                                    <m:e>
                                      <m:r>
                                        <a:rPr lang="en-US" sz="1100">
                                          <a:solidFill>
                                            <a:schemeClr val="bg2"/>
                                          </a:solidFill>
                                          <a:effectLst/>
                                          <a:latin typeface="Cambria Math"/>
                                        </a:rPr>
                                        <m:t>𝒗</m:t>
                                      </m:r>
                                    </m:e>
                                    <m:sub>
                                      <m:r>
                                        <a:rPr lang="en-US" sz="1100">
                                          <a:solidFill>
                                            <a:schemeClr val="bg2"/>
                                          </a:solidFill>
                                          <a:effectLst/>
                                          <a:latin typeface="Cambria Math"/>
                                        </a:rPr>
                                        <m:t>𝒎𝒂𝒙</m:t>
                                      </m:r>
                                    </m:sub>
                                  </m:sSub>
                                </m:sub>
                              </m:sSub>
                            </m:oMath>
                          </a14:m>
                          <a:r>
                            <a:rPr lang="en-US" sz="1100" dirty="0">
                              <a:solidFill>
                                <a:schemeClr val="bg2"/>
                              </a:solidFill>
                              <a:effectLst/>
                            </a:rPr>
                            <a:t>) (</a:t>
                          </a:r>
                          <a:r>
                            <a:rPr lang="en-US" sz="1100" dirty="0" err="1">
                              <a:solidFill>
                                <a:schemeClr val="bg2"/>
                              </a:solidFill>
                              <a:effectLst/>
                            </a:rPr>
                            <a:t>ft</a:t>
                          </a:r>
                          <a:r>
                            <a:rPr lang="en-US" sz="1100" dirty="0">
                              <a:solidFill>
                                <a:schemeClr val="bg2"/>
                              </a:solidFill>
                              <a:effectLst/>
                            </a:rPr>
                            <a:t>)</a:t>
                          </a:r>
                          <a:endParaRPr lang="en-US" sz="1100" dirty="0">
                            <a:solidFill>
                              <a:schemeClr val="bg2"/>
                            </a:solidFill>
                            <a:effectLst/>
                            <a:latin typeface="Arial"/>
                            <a:ea typeface="Calibri"/>
                          </a:endParaRPr>
                        </a:p>
                      </a:txBody>
                      <a:tcPr marL="68580" marR="68580" marT="0" marB="0">
                        <a:solidFill>
                          <a:srgbClr val="FFC000"/>
                        </a:solidFill>
                      </a:tcPr>
                    </a:tc>
                    <a:tc>
                      <a:txBody>
                        <a:bodyPr/>
                        <a:lstStyle/>
                        <a:p>
                          <a:pPr marL="0" marR="0" algn="ctr">
                            <a:lnSpc>
                              <a:spcPct val="115000"/>
                            </a:lnSpc>
                            <a:spcBef>
                              <a:spcPts val="0"/>
                            </a:spcBef>
                            <a:spcAft>
                              <a:spcPts val="0"/>
                            </a:spcAft>
                          </a:pPr>
                          <a:r>
                            <a:rPr lang="en-US" sz="1100" dirty="0" smtClean="0">
                              <a:solidFill>
                                <a:schemeClr val="bg2"/>
                              </a:solidFill>
                              <a:effectLst/>
                            </a:rPr>
                            <a:t>Sag Vertical Curve</a:t>
                          </a:r>
                        </a:p>
                        <a:p>
                          <a:pPr marL="0" marR="0" algn="ctr">
                            <a:lnSpc>
                              <a:spcPct val="115000"/>
                            </a:lnSpc>
                            <a:spcBef>
                              <a:spcPts val="0"/>
                            </a:spcBef>
                            <a:spcAft>
                              <a:spcPts val="0"/>
                            </a:spcAft>
                          </a:pPr>
                          <a:r>
                            <a:rPr lang="en-US" sz="1100" dirty="0">
                              <a:solidFill>
                                <a:schemeClr val="bg2"/>
                              </a:solidFill>
                              <a:effectLst/>
                            </a:rPr>
                            <a:t>(</a:t>
                          </a:r>
                          <a14:m>
                            <m:oMath xmlns:m="http://schemas.openxmlformats.org/officeDocument/2006/math">
                              <m:sSub>
                                <m:sSubPr>
                                  <m:ctrlPr>
                                    <a:rPr lang="en-US" sz="1100" i="1">
                                      <a:solidFill>
                                        <a:schemeClr val="bg2"/>
                                      </a:solidFill>
                                      <a:effectLst/>
                                      <a:latin typeface="Cambria Math"/>
                                    </a:rPr>
                                  </m:ctrlPr>
                                </m:sSubPr>
                                <m:e>
                                  <m:r>
                                    <a:rPr lang="en-US" sz="1100">
                                      <a:solidFill>
                                        <a:schemeClr val="bg2"/>
                                      </a:solidFill>
                                      <a:effectLst/>
                                      <a:latin typeface="Cambria Math"/>
                                    </a:rPr>
                                    <m:t>𝒅</m:t>
                                  </m:r>
                                </m:e>
                                <m:sub>
                                  <m:sSub>
                                    <m:sSubPr>
                                      <m:ctrlPr>
                                        <a:rPr lang="en-US" sz="1100" i="1">
                                          <a:solidFill>
                                            <a:schemeClr val="bg2"/>
                                          </a:solidFill>
                                          <a:effectLst/>
                                          <a:latin typeface="Cambria Math"/>
                                        </a:rPr>
                                      </m:ctrlPr>
                                    </m:sSubPr>
                                    <m:e>
                                      <m:r>
                                        <a:rPr lang="en-US" sz="1100">
                                          <a:solidFill>
                                            <a:schemeClr val="bg2"/>
                                          </a:solidFill>
                                          <a:effectLst/>
                                          <a:latin typeface="Cambria Math"/>
                                        </a:rPr>
                                        <m:t>𝒗</m:t>
                                      </m:r>
                                    </m:e>
                                    <m:sub>
                                      <m:r>
                                        <a:rPr lang="en-US" sz="1100">
                                          <a:solidFill>
                                            <a:schemeClr val="bg2"/>
                                          </a:solidFill>
                                          <a:effectLst/>
                                          <a:latin typeface="Cambria Math"/>
                                        </a:rPr>
                                        <m:t>𝒎𝒂𝒙</m:t>
                                      </m:r>
                                    </m:sub>
                                  </m:sSub>
                                </m:sub>
                              </m:sSub>
                            </m:oMath>
                          </a14:m>
                          <a:r>
                            <a:rPr lang="en-US" sz="1100" dirty="0">
                              <a:solidFill>
                                <a:schemeClr val="bg2"/>
                              </a:solidFill>
                              <a:effectLst/>
                            </a:rPr>
                            <a:t>) (</a:t>
                          </a:r>
                          <a:r>
                            <a:rPr lang="en-US" sz="1100" dirty="0" err="1">
                              <a:solidFill>
                                <a:schemeClr val="bg2"/>
                              </a:solidFill>
                              <a:effectLst/>
                            </a:rPr>
                            <a:t>ft</a:t>
                          </a:r>
                          <a:r>
                            <a:rPr lang="en-US" sz="1100" dirty="0">
                              <a:solidFill>
                                <a:schemeClr val="bg2"/>
                              </a:solidFill>
                              <a:effectLst/>
                            </a:rPr>
                            <a:t>)</a:t>
                          </a:r>
                          <a:endParaRPr lang="en-US" sz="1100" dirty="0">
                            <a:solidFill>
                              <a:schemeClr val="bg2"/>
                            </a:solidFill>
                            <a:effectLst/>
                            <a:latin typeface="Arial"/>
                            <a:ea typeface="Calibri"/>
                          </a:endParaRPr>
                        </a:p>
                      </a:txBody>
                      <a:tcPr marL="68580" marR="68580" marT="0" marB="0">
                        <a:solidFill>
                          <a:srgbClr val="FFC000"/>
                        </a:solidFill>
                      </a:tcPr>
                    </a:tc>
                  </a:tr>
                  <a:tr h="301433">
                    <a:tc>
                      <a:txBody>
                        <a:bodyPr/>
                        <a:lstStyle/>
                        <a:p>
                          <a:pPr marL="0" marR="0" algn="ctr">
                            <a:lnSpc>
                              <a:spcPct val="115000"/>
                            </a:lnSpc>
                            <a:spcBef>
                              <a:spcPts val="0"/>
                            </a:spcBef>
                            <a:spcAft>
                              <a:spcPts val="0"/>
                            </a:spcAft>
                          </a:pPr>
                          <a:r>
                            <a:rPr lang="en-US" sz="1100" dirty="0">
                              <a:solidFill>
                                <a:schemeClr val="bg2"/>
                              </a:solidFill>
                              <a:effectLst/>
                            </a:rPr>
                            <a:t>25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16.9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16.3</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24.8</a:t>
                          </a:r>
                          <a:endParaRPr lang="en-US" sz="1100" dirty="0">
                            <a:effectLst/>
                            <a:latin typeface="Arial"/>
                            <a:ea typeface="Calibri"/>
                          </a:endParaRPr>
                        </a:p>
                      </a:txBody>
                      <a:tcPr marL="68580" marR="68580" marT="0" marB="0"/>
                    </a:tc>
                  </a:tr>
                  <a:tr h="252816">
                    <a:tc>
                      <a:txBody>
                        <a:bodyPr/>
                        <a:lstStyle/>
                        <a:p>
                          <a:pPr marL="0" marR="0" algn="ctr">
                            <a:lnSpc>
                              <a:spcPct val="115000"/>
                            </a:lnSpc>
                            <a:spcBef>
                              <a:spcPts val="0"/>
                            </a:spcBef>
                            <a:spcAft>
                              <a:spcPts val="0"/>
                            </a:spcAft>
                          </a:pPr>
                          <a:r>
                            <a:rPr lang="en-US" sz="1100" dirty="0">
                              <a:solidFill>
                                <a:schemeClr val="bg2"/>
                              </a:solidFill>
                              <a:effectLst/>
                            </a:rPr>
                            <a:t>30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21.4</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21.1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29.6</a:t>
                          </a:r>
                          <a:endParaRPr lang="en-US" sz="1100">
                            <a:effectLst/>
                            <a:latin typeface="Arial"/>
                            <a:ea typeface="Calibri"/>
                          </a:endParaRPr>
                        </a:p>
                      </a:txBody>
                      <a:tcPr marL="68580" marR="68580" marT="0" marB="0"/>
                    </a:tc>
                  </a:tr>
                  <a:tr h="291709">
                    <a:tc>
                      <a:txBody>
                        <a:bodyPr/>
                        <a:lstStyle/>
                        <a:p>
                          <a:pPr marL="0" marR="0" algn="ctr">
                            <a:lnSpc>
                              <a:spcPct val="115000"/>
                            </a:lnSpc>
                            <a:spcBef>
                              <a:spcPts val="0"/>
                            </a:spcBef>
                            <a:spcAft>
                              <a:spcPts val="0"/>
                            </a:spcAft>
                          </a:pPr>
                          <a:r>
                            <a:rPr lang="en-US" sz="1100" dirty="0">
                              <a:solidFill>
                                <a:schemeClr val="bg2"/>
                              </a:solidFill>
                              <a:effectLst/>
                            </a:rPr>
                            <a:t>35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26.2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26.4</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34.3</a:t>
                          </a:r>
                          <a:endParaRPr lang="en-US" sz="1100">
                            <a:effectLst/>
                            <a:latin typeface="Arial"/>
                            <a:ea typeface="Calibri"/>
                          </a:endParaRPr>
                        </a:p>
                      </a:txBody>
                      <a:tcPr marL="68580" marR="68580" marT="0" marB="0"/>
                    </a:tc>
                  </a:tr>
                  <a:tr h="291710">
                    <a:tc>
                      <a:txBody>
                        <a:bodyPr/>
                        <a:lstStyle/>
                        <a:p>
                          <a:pPr marL="0" marR="0" algn="ctr">
                            <a:lnSpc>
                              <a:spcPct val="115000"/>
                            </a:lnSpc>
                            <a:spcBef>
                              <a:spcPts val="0"/>
                            </a:spcBef>
                            <a:spcAft>
                              <a:spcPts val="0"/>
                            </a:spcAft>
                          </a:pPr>
                          <a:r>
                            <a:rPr lang="en-US" sz="1100" dirty="0">
                              <a:solidFill>
                                <a:schemeClr val="bg2"/>
                              </a:solidFill>
                              <a:effectLst/>
                            </a:rPr>
                            <a:t>40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31.0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32.2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Calibri"/>
                          </a:endParaRPr>
                        </a:p>
                      </a:txBody>
                      <a:tcPr marL="68580" marR="68580" marT="0" marB="0"/>
                    </a:tc>
                  </a:tr>
                  <a:tr h="272262">
                    <a:tc>
                      <a:txBody>
                        <a:bodyPr/>
                        <a:lstStyle/>
                        <a:p>
                          <a:pPr marL="0" marR="0" algn="ctr">
                            <a:lnSpc>
                              <a:spcPct val="115000"/>
                            </a:lnSpc>
                            <a:spcBef>
                              <a:spcPts val="0"/>
                            </a:spcBef>
                            <a:spcAft>
                              <a:spcPts val="0"/>
                            </a:spcAft>
                          </a:pPr>
                          <a:r>
                            <a:rPr lang="en-US" sz="1100" dirty="0">
                              <a:solidFill>
                                <a:schemeClr val="bg2"/>
                              </a:solidFill>
                              <a:effectLst/>
                            </a:rPr>
                            <a:t>45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35.9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38.0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43.3</a:t>
                          </a:r>
                          <a:endParaRPr lang="en-US" sz="1100">
                            <a:effectLst/>
                            <a:latin typeface="Arial"/>
                            <a:ea typeface="Calibri"/>
                          </a:endParaRPr>
                        </a:p>
                      </a:txBody>
                      <a:tcPr marL="68580" marR="68580" marT="0" marB="0"/>
                    </a:tc>
                  </a:tr>
                  <a:tr h="262539">
                    <a:tc>
                      <a:txBody>
                        <a:bodyPr/>
                        <a:lstStyle/>
                        <a:p>
                          <a:pPr marL="0" marR="0" algn="ctr">
                            <a:lnSpc>
                              <a:spcPct val="115000"/>
                            </a:lnSpc>
                            <a:spcBef>
                              <a:spcPts val="0"/>
                            </a:spcBef>
                            <a:spcAft>
                              <a:spcPts val="0"/>
                            </a:spcAft>
                          </a:pPr>
                          <a:r>
                            <a:rPr lang="en-US" sz="1100" dirty="0">
                              <a:solidFill>
                                <a:schemeClr val="bg2"/>
                              </a:solidFill>
                              <a:effectLst/>
                            </a:rPr>
                            <a:t>50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40.8</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44.8</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48.0</a:t>
                          </a:r>
                          <a:endParaRPr lang="en-US" sz="1100">
                            <a:effectLst/>
                            <a:latin typeface="Arial"/>
                            <a:ea typeface="Calibri"/>
                          </a:endParaRPr>
                        </a:p>
                      </a:txBody>
                      <a:tcPr marL="68580" marR="68580" marT="0" marB="0"/>
                    </a:tc>
                  </a:tr>
                  <a:tr h="252816">
                    <a:tc>
                      <a:txBody>
                        <a:bodyPr/>
                        <a:lstStyle/>
                        <a:p>
                          <a:pPr marL="0" marR="0" algn="ctr">
                            <a:lnSpc>
                              <a:spcPct val="115000"/>
                            </a:lnSpc>
                            <a:spcBef>
                              <a:spcPts val="0"/>
                            </a:spcBef>
                            <a:spcAft>
                              <a:spcPts val="0"/>
                            </a:spcAft>
                          </a:pPr>
                          <a:r>
                            <a:rPr lang="en-US" sz="1100" dirty="0">
                              <a:solidFill>
                                <a:schemeClr val="bg2"/>
                              </a:solidFill>
                              <a:effectLst/>
                            </a:rPr>
                            <a:t>55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46.1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52.2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52.6</a:t>
                          </a:r>
                          <a:endParaRPr lang="en-US" sz="1100">
                            <a:effectLst/>
                            <a:latin typeface="Arial"/>
                            <a:ea typeface="Calibri"/>
                          </a:endParaRPr>
                        </a:p>
                      </a:txBody>
                      <a:tcPr marL="68580" marR="68580" marT="0" marB="0"/>
                    </a:tc>
                  </a:tr>
                  <a:tr h="252814">
                    <a:tc>
                      <a:txBody>
                        <a:bodyPr/>
                        <a:lstStyle/>
                        <a:p>
                          <a:pPr marL="0" marR="0" algn="ctr">
                            <a:lnSpc>
                              <a:spcPct val="115000"/>
                            </a:lnSpc>
                            <a:spcBef>
                              <a:spcPts val="0"/>
                            </a:spcBef>
                            <a:spcAft>
                              <a:spcPts val="0"/>
                            </a:spcAft>
                          </a:pPr>
                          <a:r>
                            <a:rPr lang="en-US" sz="1100" dirty="0">
                              <a:solidFill>
                                <a:schemeClr val="bg2"/>
                              </a:solidFill>
                              <a:effectLst/>
                            </a:rPr>
                            <a:t>60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51.6</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60.1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57.1</a:t>
                          </a:r>
                          <a:endParaRPr lang="en-US" sz="1100">
                            <a:effectLst/>
                            <a:latin typeface="Arial"/>
                            <a:ea typeface="Calibri"/>
                          </a:endParaRPr>
                        </a:p>
                      </a:txBody>
                      <a:tcPr marL="68580" marR="68580" marT="0" marB="0"/>
                    </a:tc>
                  </a:tr>
                  <a:tr h="262539">
                    <a:tc>
                      <a:txBody>
                        <a:bodyPr/>
                        <a:lstStyle/>
                        <a:p>
                          <a:pPr marL="0" marR="0" algn="ctr">
                            <a:lnSpc>
                              <a:spcPct val="115000"/>
                            </a:lnSpc>
                            <a:spcBef>
                              <a:spcPts val="0"/>
                            </a:spcBef>
                            <a:spcAft>
                              <a:spcPts val="0"/>
                            </a:spcAft>
                          </a:pPr>
                          <a:r>
                            <a:rPr lang="en-US" sz="1100" dirty="0">
                              <a:solidFill>
                                <a:schemeClr val="bg2"/>
                              </a:solidFill>
                              <a:effectLst/>
                            </a:rPr>
                            <a:t>65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57.6</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68.0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61.4</a:t>
                          </a:r>
                          <a:endParaRPr lang="en-US" sz="1100">
                            <a:effectLst/>
                            <a:latin typeface="Arial"/>
                            <a:ea typeface="Calibri"/>
                          </a:endParaRPr>
                        </a:p>
                      </a:txBody>
                      <a:tcPr marL="68580" marR="68580" marT="0" marB="0"/>
                    </a:tc>
                  </a:tr>
                  <a:tr h="281986">
                    <a:tc>
                      <a:txBody>
                        <a:bodyPr/>
                        <a:lstStyle/>
                        <a:p>
                          <a:pPr marL="0" marR="0" algn="ctr">
                            <a:lnSpc>
                              <a:spcPct val="115000"/>
                            </a:lnSpc>
                            <a:spcBef>
                              <a:spcPts val="0"/>
                            </a:spcBef>
                            <a:spcAft>
                              <a:spcPts val="0"/>
                            </a:spcAft>
                          </a:pPr>
                          <a:r>
                            <a:rPr lang="en-US" sz="1100" dirty="0">
                              <a:solidFill>
                                <a:schemeClr val="bg2"/>
                              </a:solidFill>
                              <a:effectLst/>
                            </a:rPr>
                            <a:t>70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63.9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77.0</a:t>
                          </a:r>
                          <a:endParaRPr lang="en-US" sz="11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65.9</a:t>
                          </a:r>
                          <a:endParaRPr lang="en-US" sz="1100" dirty="0">
                            <a:effectLst/>
                            <a:latin typeface="Arial"/>
                            <a:ea typeface="Calibri"/>
                          </a:endParaRPr>
                        </a:p>
                      </a:txBody>
                      <a:tcPr marL="68580" marR="68580" marT="0" marB="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09168687"/>
                  </p:ext>
                </p:extLst>
              </p:nvPr>
            </p:nvGraphicFramePr>
            <p:xfrm>
              <a:off x="777665" y="145276"/>
              <a:ext cx="7708308" cy="3243920"/>
            </p:xfrm>
            <a:graphic>
              <a:graphicData uri="http://schemas.openxmlformats.org/drawingml/2006/table">
                <a:tbl>
                  <a:tblPr firstRow="1" firstCol="1" bandRow="1">
                    <a:tableStyleId>{5C22544A-7EE6-4342-B048-85BDC9FD1C3A}</a:tableStyleId>
                  </a:tblPr>
                  <a:tblGrid>
                    <a:gridCol w="1927077"/>
                    <a:gridCol w="1927077"/>
                    <a:gridCol w="1927077"/>
                    <a:gridCol w="1927077"/>
                  </a:tblGrid>
                  <a:tr h="521296">
                    <a:tc>
                      <a:txBody>
                        <a:bodyPr/>
                        <a:lstStyle/>
                        <a:p>
                          <a:pPr marL="0" marR="0">
                            <a:lnSpc>
                              <a:spcPct val="115000"/>
                            </a:lnSpc>
                            <a:spcBef>
                              <a:spcPts val="0"/>
                            </a:spcBef>
                            <a:spcAft>
                              <a:spcPts val="0"/>
                            </a:spcAft>
                          </a:pPr>
                          <a:r>
                            <a:rPr lang="en-US" sz="1100" dirty="0">
                              <a:solidFill>
                                <a:schemeClr val="bg2"/>
                              </a:solidFill>
                              <a:effectLst/>
                            </a:rPr>
                            <a:t>Design Speed (mph)</a:t>
                          </a:r>
                          <a:endParaRPr lang="en-US" sz="1100" dirty="0">
                            <a:solidFill>
                              <a:schemeClr val="bg2"/>
                            </a:solidFill>
                            <a:effectLst/>
                            <a:latin typeface="Arial"/>
                            <a:ea typeface="Calibri"/>
                          </a:endParaRPr>
                        </a:p>
                      </a:txBody>
                      <a:tcPr marL="68580" marR="68580" marT="0" marB="0">
                        <a:solidFill>
                          <a:srgbClr val="FFC000"/>
                        </a:solidFill>
                      </a:tcPr>
                    </a:tc>
                    <a:tc>
                      <a:txBody>
                        <a:bodyPr/>
                        <a:lstStyle/>
                        <a:p>
                          <a:endParaRPr lang="en-US"/>
                        </a:p>
                      </a:txBody>
                      <a:tcPr marL="68580" marR="68580" marT="0" marB="0">
                        <a:blipFill rotWithShape="1">
                          <a:blip r:embed="rId2"/>
                          <a:stretch>
                            <a:fillRect l="-100316" t="-8235" r="-200316" b="-525882"/>
                          </a:stretch>
                        </a:blipFill>
                      </a:tcPr>
                    </a:tc>
                    <a:tc>
                      <a:txBody>
                        <a:bodyPr/>
                        <a:lstStyle/>
                        <a:p>
                          <a:endParaRPr lang="en-US"/>
                        </a:p>
                      </a:txBody>
                      <a:tcPr marL="68580" marR="68580" marT="0" marB="0">
                        <a:blipFill rotWithShape="1">
                          <a:blip r:embed="rId2"/>
                          <a:stretch>
                            <a:fillRect l="-200316" t="-8235" r="-100316" b="-525882"/>
                          </a:stretch>
                        </a:blipFill>
                      </a:tcPr>
                    </a:tc>
                    <a:tc>
                      <a:txBody>
                        <a:bodyPr/>
                        <a:lstStyle/>
                        <a:p>
                          <a:endParaRPr lang="en-US"/>
                        </a:p>
                      </a:txBody>
                      <a:tcPr marL="68580" marR="68580" marT="0" marB="0">
                        <a:blipFill rotWithShape="1">
                          <a:blip r:embed="rId2"/>
                          <a:stretch>
                            <a:fillRect l="-300316" t="-8235" r="-316" b="-525882"/>
                          </a:stretch>
                        </a:blipFill>
                      </a:tcPr>
                    </a:tc>
                  </a:tr>
                  <a:tr h="301433">
                    <a:tc>
                      <a:txBody>
                        <a:bodyPr/>
                        <a:lstStyle/>
                        <a:p>
                          <a:pPr marL="0" marR="0" algn="ctr">
                            <a:lnSpc>
                              <a:spcPct val="115000"/>
                            </a:lnSpc>
                            <a:spcBef>
                              <a:spcPts val="0"/>
                            </a:spcBef>
                            <a:spcAft>
                              <a:spcPts val="0"/>
                            </a:spcAft>
                          </a:pPr>
                          <a:r>
                            <a:rPr lang="en-US" sz="1100" dirty="0">
                              <a:solidFill>
                                <a:schemeClr val="bg2"/>
                              </a:solidFill>
                              <a:effectLst/>
                            </a:rPr>
                            <a:t>25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16.9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16.3</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24.8</a:t>
                          </a:r>
                          <a:endParaRPr lang="en-US" sz="1100" dirty="0">
                            <a:effectLst/>
                            <a:latin typeface="Arial"/>
                            <a:ea typeface="Calibri"/>
                          </a:endParaRPr>
                        </a:p>
                      </a:txBody>
                      <a:tcPr marL="68580" marR="68580" marT="0" marB="0"/>
                    </a:tc>
                  </a:tr>
                  <a:tr h="252816">
                    <a:tc>
                      <a:txBody>
                        <a:bodyPr/>
                        <a:lstStyle/>
                        <a:p>
                          <a:pPr marL="0" marR="0" algn="ctr">
                            <a:lnSpc>
                              <a:spcPct val="115000"/>
                            </a:lnSpc>
                            <a:spcBef>
                              <a:spcPts val="0"/>
                            </a:spcBef>
                            <a:spcAft>
                              <a:spcPts val="0"/>
                            </a:spcAft>
                          </a:pPr>
                          <a:r>
                            <a:rPr lang="en-US" sz="1100" dirty="0">
                              <a:solidFill>
                                <a:schemeClr val="bg2"/>
                              </a:solidFill>
                              <a:effectLst/>
                            </a:rPr>
                            <a:t>30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21.4</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21.1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29.6</a:t>
                          </a:r>
                          <a:endParaRPr lang="en-US" sz="1100">
                            <a:effectLst/>
                            <a:latin typeface="Arial"/>
                            <a:ea typeface="Calibri"/>
                          </a:endParaRPr>
                        </a:p>
                      </a:txBody>
                      <a:tcPr marL="68580" marR="68580" marT="0" marB="0"/>
                    </a:tc>
                  </a:tr>
                  <a:tr h="291709">
                    <a:tc>
                      <a:txBody>
                        <a:bodyPr/>
                        <a:lstStyle/>
                        <a:p>
                          <a:pPr marL="0" marR="0" algn="ctr">
                            <a:lnSpc>
                              <a:spcPct val="115000"/>
                            </a:lnSpc>
                            <a:spcBef>
                              <a:spcPts val="0"/>
                            </a:spcBef>
                            <a:spcAft>
                              <a:spcPts val="0"/>
                            </a:spcAft>
                          </a:pPr>
                          <a:r>
                            <a:rPr lang="en-US" sz="1100" dirty="0">
                              <a:solidFill>
                                <a:schemeClr val="bg2"/>
                              </a:solidFill>
                              <a:effectLst/>
                            </a:rPr>
                            <a:t>35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26.2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26.4</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34.3</a:t>
                          </a:r>
                          <a:endParaRPr lang="en-US" sz="1100">
                            <a:effectLst/>
                            <a:latin typeface="Arial"/>
                            <a:ea typeface="Calibri"/>
                          </a:endParaRPr>
                        </a:p>
                      </a:txBody>
                      <a:tcPr marL="68580" marR="68580" marT="0" marB="0"/>
                    </a:tc>
                  </a:tr>
                  <a:tr h="291710">
                    <a:tc>
                      <a:txBody>
                        <a:bodyPr/>
                        <a:lstStyle/>
                        <a:p>
                          <a:pPr marL="0" marR="0" algn="ctr">
                            <a:lnSpc>
                              <a:spcPct val="115000"/>
                            </a:lnSpc>
                            <a:spcBef>
                              <a:spcPts val="0"/>
                            </a:spcBef>
                            <a:spcAft>
                              <a:spcPts val="0"/>
                            </a:spcAft>
                          </a:pPr>
                          <a:r>
                            <a:rPr lang="en-US" sz="1100" dirty="0">
                              <a:solidFill>
                                <a:schemeClr val="bg2"/>
                              </a:solidFill>
                              <a:effectLst/>
                            </a:rPr>
                            <a:t>40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31.0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32.2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39.0</a:t>
                          </a:r>
                          <a:endParaRPr lang="en-US" sz="1100">
                            <a:effectLst/>
                            <a:latin typeface="Arial"/>
                            <a:ea typeface="Calibri"/>
                          </a:endParaRPr>
                        </a:p>
                      </a:txBody>
                      <a:tcPr marL="68580" marR="68580" marT="0" marB="0"/>
                    </a:tc>
                  </a:tr>
                  <a:tr h="272262">
                    <a:tc>
                      <a:txBody>
                        <a:bodyPr/>
                        <a:lstStyle/>
                        <a:p>
                          <a:pPr marL="0" marR="0" algn="ctr">
                            <a:lnSpc>
                              <a:spcPct val="115000"/>
                            </a:lnSpc>
                            <a:spcBef>
                              <a:spcPts val="0"/>
                            </a:spcBef>
                            <a:spcAft>
                              <a:spcPts val="0"/>
                            </a:spcAft>
                          </a:pPr>
                          <a:r>
                            <a:rPr lang="en-US" sz="1100" dirty="0">
                              <a:solidFill>
                                <a:schemeClr val="bg2"/>
                              </a:solidFill>
                              <a:effectLst/>
                            </a:rPr>
                            <a:t>45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35.9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38.0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43.3</a:t>
                          </a:r>
                          <a:endParaRPr lang="en-US" sz="1100">
                            <a:effectLst/>
                            <a:latin typeface="Arial"/>
                            <a:ea typeface="Calibri"/>
                          </a:endParaRPr>
                        </a:p>
                      </a:txBody>
                      <a:tcPr marL="68580" marR="68580" marT="0" marB="0"/>
                    </a:tc>
                  </a:tr>
                  <a:tr h="262539">
                    <a:tc>
                      <a:txBody>
                        <a:bodyPr/>
                        <a:lstStyle/>
                        <a:p>
                          <a:pPr marL="0" marR="0" algn="ctr">
                            <a:lnSpc>
                              <a:spcPct val="115000"/>
                            </a:lnSpc>
                            <a:spcBef>
                              <a:spcPts val="0"/>
                            </a:spcBef>
                            <a:spcAft>
                              <a:spcPts val="0"/>
                            </a:spcAft>
                          </a:pPr>
                          <a:r>
                            <a:rPr lang="en-US" sz="1100" dirty="0">
                              <a:solidFill>
                                <a:schemeClr val="bg2"/>
                              </a:solidFill>
                              <a:effectLst/>
                            </a:rPr>
                            <a:t>50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40.8</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44.8</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48.0</a:t>
                          </a:r>
                          <a:endParaRPr lang="en-US" sz="1100">
                            <a:effectLst/>
                            <a:latin typeface="Arial"/>
                            <a:ea typeface="Calibri"/>
                          </a:endParaRPr>
                        </a:p>
                      </a:txBody>
                      <a:tcPr marL="68580" marR="68580" marT="0" marB="0"/>
                    </a:tc>
                  </a:tr>
                  <a:tr h="252816">
                    <a:tc>
                      <a:txBody>
                        <a:bodyPr/>
                        <a:lstStyle/>
                        <a:p>
                          <a:pPr marL="0" marR="0" algn="ctr">
                            <a:lnSpc>
                              <a:spcPct val="115000"/>
                            </a:lnSpc>
                            <a:spcBef>
                              <a:spcPts val="0"/>
                            </a:spcBef>
                            <a:spcAft>
                              <a:spcPts val="0"/>
                            </a:spcAft>
                          </a:pPr>
                          <a:r>
                            <a:rPr lang="en-US" sz="1100" dirty="0">
                              <a:solidFill>
                                <a:schemeClr val="bg2"/>
                              </a:solidFill>
                              <a:effectLst/>
                            </a:rPr>
                            <a:t>55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46.1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52.2</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52.6</a:t>
                          </a:r>
                          <a:endParaRPr lang="en-US" sz="1100">
                            <a:effectLst/>
                            <a:latin typeface="Arial"/>
                            <a:ea typeface="Calibri"/>
                          </a:endParaRPr>
                        </a:p>
                      </a:txBody>
                      <a:tcPr marL="68580" marR="68580" marT="0" marB="0"/>
                    </a:tc>
                  </a:tr>
                  <a:tr h="252814">
                    <a:tc>
                      <a:txBody>
                        <a:bodyPr/>
                        <a:lstStyle/>
                        <a:p>
                          <a:pPr marL="0" marR="0" algn="ctr">
                            <a:lnSpc>
                              <a:spcPct val="115000"/>
                            </a:lnSpc>
                            <a:spcBef>
                              <a:spcPts val="0"/>
                            </a:spcBef>
                            <a:spcAft>
                              <a:spcPts val="0"/>
                            </a:spcAft>
                          </a:pPr>
                          <a:r>
                            <a:rPr lang="en-US" sz="1100" dirty="0">
                              <a:solidFill>
                                <a:schemeClr val="bg2"/>
                              </a:solidFill>
                              <a:effectLst/>
                            </a:rPr>
                            <a:t>60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51.6</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60.1</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57.1</a:t>
                          </a:r>
                          <a:endParaRPr lang="en-US" sz="1100">
                            <a:effectLst/>
                            <a:latin typeface="Arial"/>
                            <a:ea typeface="Calibri"/>
                          </a:endParaRPr>
                        </a:p>
                      </a:txBody>
                      <a:tcPr marL="68580" marR="68580" marT="0" marB="0"/>
                    </a:tc>
                  </a:tr>
                  <a:tr h="262539">
                    <a:tc>
                      <a:txBody>
                        <a:bodyPr/>
                        <a:lstStyle/>
                        <a:p>
                          <a:pPr marL="0" marR="0" algn="ctr">
                            <a:lnSpc>
                              <a:spcPct val="115000"/>
                            </a:lnSpc>
                            <a:spcBef>
                              <a:spcPts val="0"/>
                            </a:spcBef>
                            <a:spcAft>
                              <a:spcPts val="0"/>
                            </a:spcAft>
                          </a:pPr>
                          <a:r>
                            <a:rPr lang="en-US" sz="1100" dirty="0">
                              <a:solidFill>
                                <a:schemeClr val="bg2"/>
                              </a:solidFill>
                              <a:effectLst/>
                            </a:rPr>
                            <a:t>65</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57.6</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68.0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61.4</a:t>
                          </a:r>
                          <a:endParaRPr lang="en-US" sz="1100">
                            <a:effectLst/>
                            <a:latin typeface="Arial"/>
                            <a:ea typeface="Calibri"/>
                          </a:endParaRPr>
                        </a:p>
                      </a:txBody>
                      <a:tcPr marL="68580" marR="68580" marT="0" marB="0"/>
                    </a:tc>
                  </a:tr>
                  <a:tr h="281986">
                    <a:tc>
                      <a:txBody>
                        <a:bodyPr/>
                        <a:lstStyle/>
                        <a:p>
                          <a:pPr marL="0" marR="0" algn="ctr">
                            <a:lnSpc>
                              <a:spcPct val="115000"/>
                            </a:lnSpc>
                            <a:spcBef>
                              <a:spcPts val="0"/>
                            </a:spcBef>
                            <a:spcAft>
                              <a:spcPts val="0"/>
                            </a:spcAft>
                          </a:pPr>
                          <a:r>
                            <a:rPr lang="en-US" sz="1100" dirty="0">
                              <a:solidFill>
                                <a:schemeClr val="bg2"/>
                              </a:solidFill>
                              <a:effectLst/>
                            </a:rPr>
                            <a:t>70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63.9</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77.0</a:t>
                          </a:r>
                          <a:endParaRPr lang="en-US" sz="1100" dirty="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65.9</a:t>
                          </a:r>
                          <a:endParaRPr lang="en-US" sz="1100" dirty="0">
                            <a:effectLst/>
                            <a:latin typeface="Arial"/>
                            <a:ea typeface="Calibri"/>
                          </a:endParaRPr>
                        </a:p>
                      </a:txBody>
                      <a:tcPr marL="68580" marR="68580" marT="0" marB="0"/>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3414948266"/>
              </p:ext>
            </p:extLst>
          </p:nvPr>
        </p:nvGraphicFramePr>
        <p:xfrm>
          <a:off x="984686" y="3530998"/>
          <a:ext cx="7321828" cy="1732431"/>
        </p:xfrm>
        <a:graphic>
          <a:graphicData uri="http://schemas.openxmlformats.org/drawingml/2006/table">
            <a:tbl>
              <a:tblPr firstRow="1" firstCol="1" bandRow="1">
                <a:tableStyleId>{5C22544A-7EE6-4342-B048-85BDC9FD1C3A}</a:tableStyleId>
              </a:tblPr>
              <a:tblGrid>
                <a:gridCol w="1830457"/>
                <a:gridCol w="1830457"/>
                <a:gridCol w="1830457"/>
                <a:gridCol w="1830457"/>
              </a:tblGrid>
              <a:tr h="545346">
                <a:tc>
                  <a:txBody>
                    <a:bodyPr/>
                    <a:lstStyle/>
                    <a:p>
                      <a:pPr marL="0" marR="0" algn="ctr">
                        <a:lnSpc>
                          <a:spcPct val="115000"/>
                        </a:lnSpc>
                        <a:spcBef>
                          <a:spcPts val="0"/>
                        </a:spcBef>
                        <a:spcAft>
                          <a:spcPts val="0"/>
                        </a:spcAft>
                      </a:pPr>
                      <a:r>
                        <a:rPr lang="en-US" sz="1100" dirty="0">
                          <a:solidFill>
                            <a:schemeClr val="bg2"/>
                          </a:solidFill>
                          <a:effectLst/>
                        </a:rPr>
                        <a:t>Line Segment Length (</a:t>
                      </a:r>
                      <a:r>
                        <a:rPr lang="en-US" sz="1100" dirty="0" err="1">
                          <a:solidFill>
                            <a:schemeClr val="bg2"/>
                          </a:solidFill>
                          <a:effectLst/>
                        </a:rPr>
                        <a:t>ft</a:t>
                      </a:r>
                      <a:r>
                        <a:rPr lang="en-US" sz="1100" dirty="0">
                          <a:solidFill>
                            <a:schemeClr val="bg2"/>
                          </a:solidFill>
                          <a:effectLst/>
                        </a:rPr>
                        <a:t>)</a:t>
                      </a:r>
                      <a:endParaRPr lang="en-US" sz="1100" dirty="0">
                        <a:solidFill>
                          <a:schemeClr val="bg2"/>
                        </a:solidFill>
                        <a:effectLst/>
                        <a:latin typeface="Arial"/>
                        <a:ea typeface="Calibri"/>
                      </a:endParaRPr>
                    </a:p>
                  </a:txBody>
                  <a:tcPr marL="68580" marR="68580" marT="0" marB="0">
                    <a:solidFill>
                      <a:srgbClr val="FFC000"/>
                    </a:solidFill>
                  </a:tcPr>
                </a:tc>
                <a:tc gridSpan="3">
                  <a:txBody>
                    <a:bodyPr/>
                    <a:lstStyle/>
                    <a:p>
                      <a:pPr marL="0" marR="0" algn="ctr">
                        <a:lnSpc>
                          <a:spcPct val="115000"/>
                        </a:lnSpc>
                        <a:spcBef>
                          <a:spcPts val="0"/>
                        </a:spcBef>
                        <a:spcAft>
                          <a:spcPts val="0"/>
                        </a:spcAft>
                      </a:pPr>
                      <a:r>
                        <a:rPr lang="en-US" sz="1100" dirty="0">
                          <a:solidFill>
                            <a:schemeClr val="bg2"/>
                          </a:solidFill>
                          <a:effectLst/>
                        </a:rPr>
                        <a:t>Design Speed Range (mph)</a:t>
                      </a:r>
                    </a:p>
                    <a:p>
                      <a:pPr marL="0" marR="0">
                        <a:lnSpc>
                          <a:spcPct val="115000"/>
                        </a:lnSpc>
                        <a:spcBef>
                          <a:spcPts val="0"/>
                        </a:spcBef>
                        <a:spcAft>
                          <a:spcPts val="0"/>
                        </a:spcAft>
                      </a:pPr>
                      <a:r>
                        <a:rPr lang="en-US" sz="1100" dirty="0">
                          <a:solidFill>
                            <a:schemeClr val="bg2"/>
                          </a:solidFill>
                          <a:effectLst/>
                        </a:rPr>
                        <a:t>  </a:t>
                      </a:r>
                      <a:r>
                        <a:rPr lang="en-US" sz="1100" dirty="0" smtClean="0">
                          <a:solidFill>
                            <a:schemeClr val="bg2"/>
                          </a:solidFill>
                          <a:effectLst/>
                        </a:rPr>
                        <a:t>   Horizontal </a:t>
                      </a:r>
                      <a:r>
                        <a:rPr lang="en-US" sz="1100" dirty="0">
                          <a:solidFill>
                            <a:schemeClr val="bg2"/>
                          </a:solidFill>
                          <a:effectLst/>
                        </a:rPr>
                        <a:t>Curves      </a:t>
                      </a:r>
                      <a:r>
                        <a:rPr lang="en-US" sz="1100" dirty="0" smtClean="0">
                          <a:solidFill>
                            <a:schemeClr val="bg2"/>
                          </a:solidFill>
                          <a:effectLst/>
                        </a:rPr>
                        <a:t>          Crest </a:t>
                      </a:r>
                      <a:r>
                        <a:rPr lang="en-US" sz="1100" dirty="0">
                          <a:solidFill>
                            <a:schemeClr val="bg2"/>
                          </a:solidFill>
                          <a:effectLst/>
                        </a:rPr>
                        <a:t>Vertical Curves    </a:t>
                      </a:r>
                      <a:r>
                        <a:rPr lang="en-US" sz="1100" dirty="0" smtClean="0">
                          <a:solidFill>
                            <a:schemeClr val="bg2"/>
                          </a:solidFill>
                          <a:effectLst/>
                        </a:rPr>
                        <a:t>         Sag </a:t>
                      </a:r>
                      <a:r>
                        <a:rPr lang="en-US" sz="1100" dirty="0">
                          <a:solidFill>
                            <a:schemeClr val="bg2"/>
                          </a:solidFill>
                          <a:effectLst/>
                        </a:rPr>
                        <a:t>Vertical Curves</a:t>
                      </a:r>
                      <a:endParaRPr lang="en-US" sz="1100" dirty="0">
                        <a:solidFill>
                          <a:schemeClr val="bg2"/>
                        </a:solidFill>
                        <a:effectLst/>
                        <a:latin typeface="Arial"/>
                        <a:ea typeface="Calibri"/>
                      </a:endParaRPr>
                    </a:p>
                  </a:txBody>
                  <a:tcPr marL="68580" marR="68580" marT="0" marB="0">
                    <a:solidFill>
                      <a:srgbClr val="FFC000"/>
                    </a:solidFill>
                  </a:tcPr>
                </a:tc>
                <a:tc hMerge="1">
                  <a:txBody>
                    <a:bodyPr/>
                    <a:lstStyle/>
                    <a:p>
                      <a:endParaRPr lang="en-US"/>
                    </a:p>
                  </a:txBody>
                  <a:tcPr/>
                </a:tc>
                <a:tc hMerge="1">
                  <a:txBody>
                    <a:bodyPr/>
                    <a:lstStyle/>
                    <a:p>
                      <a:endParaRPr lang="en-US"/>
                    </a:p>
                  </a:txBody>
                  <a:tcPr/>
                </a:tc>
              </a:tr>
              <a:tr h="395695">
                <a:tc>
                  <a:txBody>
                    <a:bodyPr/>
                    <a:lstStyle/>
                    <a:p>
                      <a:pPr marL="0" marR="0" algn="ctr">
                        <a:lnSpc>
                          <a:spcPct val="115000"/>
                        </a:lnSpc>
                        <a:spcBef>
                          <a:spcPts val="0"/>
                        </a:spcBef>
                        <a:spcAft>
                          <a:spcPts val="0"/>
                        </a:spcAft>
                      </a:pPr>
                      <a:r>
                        <a:rPr lang="en-US" sz="1100">
                          <a:solidFill>
                            <a:schemeClr val="bg2"/>
                          </a:solidFill>
                          <a:effectLst/>
                        </a:rPr>
                        <a:t>10</a:t>
                      </a:r>
                      <a:endParaRPr lang="en-US" sz="110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&lt;=30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&lt;=30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&lt;=25</a:t>
                      </a:r>
                      <a:endParaRPr lang="en-US" sz="1100">
                        <a:effectLst/>
                        <a:latin typeface="Arial"/>
                        <a:ea typeface="Calibri"/>
                      </a:endParaRPr>
                    </a:p>
                  </a:txBody>
                  <a:tcPr marL="68580" marR="68580" marT="0" marB="0"/>
                </a:tc>
              </a:tr>
              <a:tr h="395695">
                <a:tc>
                  <a:txBody>
                    <a:bodyPr/>
                    <a:lstStyle/>
                    <a:p>
                      <a:pPr marL="0" marR="0" algn="ctr">
                        <a:lnSpc>
                          <a:spcPct val="115000"/>
                        </a:lnSpc>
                        <a:spcBef>
                          <a:spcPts val="0"/>
                        </a:spcBef>
                        <a:spcAft>
                          <a:spcPts val="0"/>
                        </a:spcAft>
                      </a:pPr>
                      <a:r>
                        <a:rPr lang="en-US" sz="1100">
                          <a:solidFill>
                            <a:schemeClr val="bg2"/>
                          </a:solidFill>
                          <a:effectLst/>
                        </a:rPr>
                        <a:t>25</a:t>
                      </a:r>
                      <a:endParaRPr lang="en-US" sz="110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35–55</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35-50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30-50</a:t>
                      </a:r>
                      <a:endParaRPr lang="en-US" sz="1100">
                        <a:effectLst/>
                        <a:latin typeface="Arial"/>
                        <a:ea typeface="Calibri"/>
                      </a:endParaRPr>
                    </a:p>
                  </a:txBody>
                  <a:tcPr marL="68580" marR="68580" marT="0" marB="0"/>
                </a:tc>
              </a:tr>
              <a:tr h="395695">
                <a:tc>
                  <a:txBody>
                    <a:bodyPr/>
                    <a:lstStyle/>
                    <a:p>
                      <a:pPr marL="0" marR="0" algn="ctr">
                        <a:lnSpc>
                          <a:spcPct val="115000"/>
                        </a:lnSpc>
                        <a:spcBef>
                          <a:spcPts val="0"/>
                        </a:spcBef>
                        <a:spcAft>
                          <a:spcPts val="0"/>
                        </a:spcAft>
                      </a:pPr>
                      <a:r>
                        <a:rPr lang="en-US" sz="1100" dirty="0">
                          <a:solidFill>
                            <a:schemeClr val="bg2"/>
                          </a:solidFill>
                          <a:effectLst/>
                        </a:rPr>
                        <a:t>50</a:t>
                      </a:r>
                      <a:endParaRPr lang="en-US" sz="1100" dirty="0">
                        <a:solidFill>
                          <a:schemeClr val="bg2"/>
                        </a:solidFill>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&gt;=60</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a:effectLst/>
                        </a:rPr>
                        <a:t>&gt;=55</a:t>
                      </a:r>
                      <a:endParaRPr lang="en-US" sz="1100">
                        <a:effectLst/>
                        <a:latin typeface="Arial"/>
                        <a:ea typeface="Calibri"/>
                      </a:endParaRPr>
                    </a:p>
                  </a:txBody>
                  <a:tcPr marL="68580" marR="68580" marT="0" marB="0"/>
                </a:tc>
                <a:tc>
                  <a:txBody>
                    <a:bodyPr/>
                    <a:lstStyle/>
                    <a:p>
                      <a:pPr marL="0" marR="0" algn="ctr">
                        <a:lnSpc>
                          <a:spcPct val="115000"/>
                        </a:lnSpc>
                        <a:spcBef>
                          <a:spcPts val="0"/>
                        </a:spcBef>
                        <a:spcAft>
                          <a:spcPts val="0"/>
                        </a:spcAft>
                      </a:pPr>
                      <a:r>
                        <a:rPr lang="en-US" sz="1100" dirty="0">
                          <a:effectLst/>
                        </a:rPr>
                        <a:t>&gt;=55</a:t>
                      </a:r>
                      <a:endParaRPr lang="en-US" sz="1100" dirty="0">
                        <a:effectLst/>
                        <a:latin typeface="Arial"/>
                        <a:ea typeface="Calibri"/>
                      </a:endParaRPr>
                    </a:p>
                  </a:txBody>
                  <a:tcPr marL="68580" marR="68580" marT="0" marB="0"/>
                </a:tc>
              </a:tr>
            </a:tbl>
          </a:graphicData>
        </a:graphic>
      </p:graphicFrame>
      <p:sp>
        <p:nvSpPr>
          <p:cNvPr id="7" name="Rectangle 3"/>
          <p:cNvSpPr txBox="1">
            <a:spLocks noChangeArrowheads="1"/>
          </p:cNvSpPr>
          <p:nvPr/>
        </p:nvSpPr>
        <p:spPr bwMode="auto">
          <a:xfrm>
            <a:off x="304801" y="5531638"/>
            <a:ext cx="8534400" cy="109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l"/>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folHlink"/>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l"/>
              <a:defRPr sz="2400">
                <a:solidFill>
                  <a:schemeClr val="folHlink"/>
                </a:solidFill>
                <a:latin typeface="+mn-lt"/>
              </a:defRPr>
            </a:lvl3pPr>
            <a:lvl4pPr marL="1600200" indent="-228600" algn="l" rtl="0" eaLnBrk="0" fontAlgn="base" hangingPunct="0">
              <a:spcBef>
                <a:spcPct val="20000"/>
              </a:spcBef>
              <a:spcAft>
                <a:spcPct val="0"/>
              </a:spcAft>
              <a:buClr>
                <a:schemeClr val="hlink"/>
              </a:buClr>
              <a:buChar char="–"/>
              <a:defRPr sz="2000">
                <a:solidFill>
                  <a:schemeClr val="folHlink"/>
                </a:solidFill>
                <a:latin typeface="+mn-lt"/>
              </a:defRPr>
            </a:lvl4pPr>
            <a:lvl5pPr marL="2057400" indent="-228600" algn="l" rtl="0" eaLnBrk="0" fontAlgn="base" hangingPunct="0">
              <a:spcBef>
                <a:spcPct val="20000"/>
              </a:spcBef>
              <a:spcAft>
                <a:spcPct val="0"/>
              </a:spcAft>
              <a:buClr>
                <a:schemeClr val="hlink"/>
              </a:buClr>
              <a:buChar char="•"/>
              <a:defRPr sz="2000">
                <a:solidFill>
                  <a:schemeClr val="folHlink"/>
                </a:solidFill>
                <a:latin typeface="+mn-lt"/>
              </a:defRPr>
            </a:lvl5pPr>
            <a:lvl6pPr marL="2514600" indent="-228600" algn="l" rtl="0" fontAlgn="base">
              <a:spcBef>
                <a:spcPct val="20000"/>
              </a:spcBef>
              <a:spcAft>
                <a:spcPct val="0"/>
              </a:spcAft>
              <a:buClr>
                <a:schemeClr val="hlink"/>
              </a:buClr>
              <a:buChar char="•"/>
              <a:defRPr sz="2000">
                <a:solidFill>
                  <a:schemeClr val="folHlink"/>
                </a:solidFill>
                <a:latin typeface="+mn-lt"/>
              </a:defRPr>
            </a:lvl6pPr>
            <a:lvl7pPr marL="2971800" indent="-228600" algn="l" rtl="0" fontAlgn="base">
              <a:spcBef>
                <a:spcPct val="20000"/>
              </a:spcBef>
              <a:spcAft>
                <a:spcPct val="0"/>
              </a:spcAft>
              <a:buClr>
                <a:schemeClr val="hlink"/>
              </a:buClr>
              <a:buChar char="•"/>
              <a:defRPr sz="2000">
                <a:solidFill>
                  <a:schemeClr val="folHlink"/>
                </a:solidFill>
                <a:latin typeface="+mn-lt"/>
              </a:defRPr>
            </a:lvl7pPr>
            <a:lvl8pPr marL="3429000" indent="-228600" algn="l" rtl="0" fontAlgn="base">
              <a:spcBef>
                <a:spcPct val="20000"/>
              </a:spcBef>
              <a:spcAft>
                <a:spcPct val="0"/>
              </a:spcAft>
              <a:buClr>
                <a:schemeClr val="hlink"/>
              </a:buClr>
              <a:buChar char="•"/>
              <a:defRPr sz="2000">
                <a:solidFill>
                  <a:schemeClr val="folHlink"/>
                </a:solidFill>
                <a:latin typeface="+mn-lt"/>
              </a:defRPr>
            </a:lvl8pPr>
            <a:lvl9pPr marL="3886200" indent="-228600" algn="l" rtl="0" fontAlgn="base">
              <a:spcBef>
                <a:spcPct val="20000"/>
              </a:spcBef>
              <a:spcAft>
                <a:spcPct val="0"/>
              </a:spcAft>
              <a:buClr>
                <a:schemeClr val="hlink"/>
              </a:buClr>
              <a:buChar char="•"/>
              <a:defRPr sz="2000">
                <a:solidFill>
                  <a:schemeClr val="folHlink"/>
                </a:solidFill>
                <a:latin typeface="+mn-lt"/>
              </a:defRPr>
            </a:lvl9pPr>
          </a:lstStyle>
          <a:p>
            <a:pPr eaLnBrk="1" hangingPunct="1"/>
            <a:r>
              <a:rPr lang="en-US" sz="2400" dirty="0" smtClean="0">
                <a:sym typeface="UniversalMath1 BT" pitchFamily="18" charset="2"/>
              </a:rPr>
              <a:t>No issues with data frequency reported on four 2011 pilot projects.</a:t>
            </a:r>
            <a:endParaRPr lang="en-US" sz="1800" dirty="0" smtClean="0">
              <a:sym typeface="UniversalMath1 BT" pitchFamily="18" charset="2"/>
            </a:endParaRPr>
          </a:p>
        </p:txBody>
      </p:sp>
    </p:spTree>
    <p:extLst>
      <p:ext uri="{BB962C8B-B14F-4D97-AF65-F5344CB8AC3E}">
        <p14:creationId xmlns:p14="http://schemas.microsoft.com/office/powerpoint/2010/main" val="37168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296121" y="0"/>
            <a:ext cx="8640762" cy="1143000"/>
          </a:xfrm>
        </p:spPr>
        <p:txBody>
          <a:bodyPr/>
          <a:lstStyle/>
          <a:p>
            <a:pPr eaLnBrk="1" hangingPunct="1">
              <a:defRPr/>
            </a:pPr>
            <a:r>
              <a:rPr lang="en-US" sz="4000" dirty="0" smtClean="0"/>
              <a:t>Utility of Data Frequency Functions</a:t>
            </a:r>
            <a:endParaRPr lang="en-US" sz="2400" dirty="0" smtClean="0">
              <a:solidFill>
                <a:schemeClr val="folHlink"/>
              </a:solidFill>
            </a:endParaRPr>
          </a:p>
        </p:txBody>
      </p:sp>
      <p:sp>
        <p:nvSpPr>
          <p:cNvPr id="6147" name="Rectangle 3"/>
          <p:cNvSpPr>
            <a:spLocks noGrp="1" noChangeArrowheads="1"/>
          </p:cNvSpPr>
          <p:nvPr>
            <p:ph type="body" idx="1"/>
          </p:nvPr>
        </p:nvSpPr>
        <p:spPr>
          <a:xfrm>
            <a:off x="296254" y="1028003"/>
            <a:ext cx="8534400" cy="5620626"/>
          </a:xfrm>
          <a:noFill/>
        </p:spPr>
        <p:txBody>
          <a:bodyPr/>
          <a:lstStyle/>
          <a:p>
            <a:pPr eaLnBrk="1" hangingPunct="1"/>
            <a:r>
              <a:rPr lang="en-US" sz="2800" dirty="0" smtClean="0">
                <a:sym typeface="UniversalMath1 BT" pitchFamily="18" charset="2"/>
              </a:rPr>
              <a:t>Two possible implementation </a:t>
            </a:r>
            <a:r>
              <a:rPr lang="en-US" sz="2400" dirty="0" smtClean="0">
                <a:sym typeface="UniversalMath1 BT" pitchFamily="18" charset="2"/>
              </a:rPr>
              <a:t>approaches:</a:t>
            </a:r>
          </a:p>
          <a:p>
            <a:pPr marL="0" indent="0" eaLnBrk="1" hangingPunct="1">
              <a:buNone/>
            </a:pPr>
            <a:r>
              <a:rPr lang="en-US" sz="2400" dirty="0" smtClean="0">
                <a:sym typeface="UniversalMath1 BT" pitchFamily="18" charset="2"/>
              </a:rPr>
              <a:t>	</a:t>
            </a:r>
            <a:r>
              <a:rPr lang="en-US" sz="2400" dirty="0" smtClean="0">
                <a:solidFill>
                  <a:srgbClr val="FF0000"/>
                </a:solidFill>
                <a:sym typeface="UniversalMath1 BT" pitchFamily="18" charset="2"/>
              </a:rPr>
              <a:t>1. </a:t>
            </a:r>
            <a:r>
              <a:rPr lang="en-US" sz="2400" i="1" dirty="0" smtClean="0">
                <a:sym typeface="UniversalMath1 BT" pitchFamily="18" charset="2"/>
              </a:rPr>
              <a:t>A priori </a:t>
            </a:r>
            <a:r>
              <a:rPr lang="en-US" sz="2400" dirty="0" smtClean="0">
                <a:sym typeface="UniversalMath1 BT" pitchFamily="18" charset="2"/>
              </a:rPr>
              <a:t>standards for corridors, projects, or project 	components, based upon design speeds.</a:t>
            </a:r>
          </a:p>
          <a:p>
            <a:pPr marL="0" indent="0" eaLnBrk="1" hangingPunct="1">
              <a:buNone/>
            </a:pPr>
            <a:r>
              <a:rPr lang="en-US" sz="2400" dirty="0">
                <a:sym typeface="UniversalMath1 BT" pitchFamily="18" charset="2"/>
              </a:rPr>
              <a:t>	</a:t>
            </a:r>
            <a:r>
              <a:rPr lang="en-US" sz="2400" dirty="0" smtClean="0">
                <a:sym typeface="UniversalMath1 BT" pitchFamily="18" charset="2"/>
              </a:rPr>
              <a:t>	</a:t>
            </a:r>
            <a:r>
              <a:rPr lang="en-US" sz="2000" dirty="0" smtClean="0">
                <a:solidFill>
                  <a:srgbClr val="FF0000"/>
                </a:solidFill>
                <a:sym typeface="UniversalMath1 BT" pitchFamily="18" charset="2"/>
              </a:rPr>
              <a:t>-</a:t>
            </a:r>
            <a:r>
              <a:rPr lang="en-US" sz="2000" dirty="0" smtClean="0">
                <a:sym typeface="UniversalMath1 BT" pitchFamily="18" charset="2"/>
              </a:rPr>
              <a:t> Ensures all curves are adequately </a:t>
            </a:r>
            <a:r>
              <a:rPr lang="en-US" sz="2000" dirty="0" smtClean="0">
                <a:sym typeface="UniversalMath1 BT" pitchFamily="18" charset="2"/>
              </a:rPr>
              <a:t>(and consistently) 			represented </a:t>
            </a:r>
            <a:r>
              <a:rPr lang="en-US" sz="2000" dirty="0" smtClean="0">
                <a:sym typeface="UniversalMath1 BT" pitchFamily="18" charset="2"/>
              </a:rPr>
              <a:t>but there </a:t>
            </a:r>
            <a:r>
              <a:rPr lang="en-US" sz="2000" dirty="0" smtClean="0">
                <a:sym typeface="UniversalMath1 BT" pitchFamily="18" charset="2"/>
              </a:rPr>
              <a:t>will </a:t>
            </a:r>
            <a:r>
              <a:rPr lang="en-US" sz="2000" dirty="0" smtClean="0">
                <a:sym typeface="UniversalMath1 BT" pitchFamily="18" charset="2"/>
              </a:rPr>
              <a:t>be more data than required.</a:t>
            </a:r>
          </a:p>
          <a:p>
            <a:pPr marL="0" indent="0" eaLnBrk="1" hangingPunct="1">
              <a:buNone/>
            </a:pPr>
            <a:r>
              <a:rPr lang="en-US" sz="2400" dirty="0">
                <a:sym typeface="UniversalMath1 BT" pitchFamily="18" charset="2"/>
              </a:rPr>
              <a:t>	</a:t>
            </a:r>
            <a:r>
              <a:rPr lang="en-US" sz="2400" dirty="0" smtClean="0">
                <a:solidFill>
                  <a:srgbClr val="FF0000"/>
                </a:solidFill>
                <a:sym typeface="UniversalMath1 BT" pitchFamily="18" charset="2"/>
              </a:rPr>
              <a:t>2. </a:t>
            </a:r>
            <a:r>
              <a:rPr lang="en-US" sz="2400" i="1" dirty="0" smtClean="0">
                <a:sym typeface="UniversalMath1 BT" pitchFamily="18" charset="2"/>
              </a:rPr>
              <a:t>A posteriori s</a:t>
            </a:r>
            <a:r>
              <a:rPr lang="en-US" sz="2400" dirty="0" smtClean="0">
                <a:sym typeface="UniversalMath1 BT" pitchFamily="18" charset="2"/>
              </a:rPr>
              <a:t>oftware </a:t>
            </a:r>
            <a:r>
              <a:rPr lang="en-US" sz="2400" dirty="0" smtClean="0">
                <a:sym typeface="UniversalMath1 BT" pitchFamily="18" charset="2"/>
              </a:rPr>
              <a:t>function </a:t>
            </a:r>
            <a:r>
              <a:rPr lang="en-US" sz="2400" dirty="0" smtClean="0">
                <a:sym typeface="UniversalMath1 BT" pitchFamily="18" charset="2"/>
              </a:rPr>
              <a:t>computes required 	data frequency for each design object based upon its 	own characteristics.</a:t>
            </a:r>
          </a:p>
          <a:p>
            <a:pPr marL="0" indent="0" eaLnBrk="1" hangingPunct="1">
              <a:buNone/>
            </a:pPr>
            <a:r>
              <a:rPr lang="en-US" sz="2400" dirty="0">
                <a:sym typeface="UniversalMath1 BT" pitchFamily="18" charset="2"/>
              </a:rPr>
              <a:t>	</a:t>
            </a:r>
            <a:r>
              <a:rPr lang="en-US" sz="2400" dirty="0" smtClean="0">
                <a:sym typeface="UniversalMath1 BT" pitchFamily="18" charset="2"/>
              </a:rPr>
              <a:t>	</a:t>
            </a:r>
            <a:r>
              <a:rPr lang="en-US" sz="2000" dirty="0" smtClean="0">
                <a:solidFill>
                  <a:srgbClr val="FF0000"/>
                </a:solidFill>
                <a:sym typeface="UniversalMath1 BT" pitchFamily="18" charset="2"/>
              </a:rPr>
              <a:t>-</a:t>
            </a:r>
            <a:r>
              <a:rPr lang="en-US" sz="2000" dirty="0" smtClean="0">
                <a:sym typeface="UniversalMath1 BT" pitchFamily="18" charset="2"/>
              </a:rPr>
              <a:t> Data frequencies will vary (and be optimal) along an 			alignment.</a:t>
            </a:r>
          </a:p>
          <a:p>
            <a:pPr eaLnBrk="1" hangingPunct="1"/>
            <a:r>
              <a:rPr lang="en-US" sz="2800" dirty="0" smtClean="0">
                <a:sym typeface="UniversalMath1 BT" pitchFamily="18" charset="2"/>
              </a:rPr>
              <a:t>Parametric forms of developed functions can be used even if AASHTO standards </a:t>
            </a:r>
            <a:r>
              <a:rPr lang="en-US" sz="2800" dirty="0" smtClean="0">
                <a:sym typeface="UniversalMath1 BT" pitchFamily="18" charset="2"/>
              </a:rPr>
              <a:t>for parameter values change</a:t>
            </a:r>
            <a:r>
              <a:rPr lang="en-US" sz="2800" dirty="0" smtClean="0">
                <a:sym typeface="UniversalMath1 BT" pitchFamily="18" charset="2"/>
              </a:rPr>
              <a:t>.</a:t>
            </a:r>
            <a:r>
              <a:rPr lang="en-US" sz="1800" dirty="0">
                <a:sym typeface="UniversalMath1 BT" pitchFamily="18" charset="2"/>
              </a:rPr>
              <a:t>	</a:t>
            </a:r>
            <a:r>
              <a:rPr lang="en-US" sz="1800" dirty="0" smtClean="0">
                <a:sym typeface="UniversalMath1 BT" pitchFamily="18" charset="2"/>
              </a:rPr>
              <a:t>	</a:t>
            </a:r>
          </a:p>
          <a:p>
            <a:pPr marL="0" indent="0" eaLnBrk="1" hangingPunct="1">
              <a:buNone/>
            </a:pPr>
            <a:r>
              <a:rPr lang="en-US" sz="1800" dirty="0" smtClean="0">
                <a:sym typeface="UniversalMath1 BT" pitchFamily="18" charset="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524854" y="911963"/>
            <a:ext cx="7772400" cy="4953000"/>
          </a:xfrm>
        </p:spPr>
        <p:txBody>
          <a:bodyPr/>
          <a:lstStyle/>
          <a:p>
            <a:pPr eaLnBrk="1" hangingPunct="1">
              <a:defRPr/>
            </a:pPr>
            <a:r>
              <a:rPr lang="en-US" sz="4000" dirty="0" smtClean="0"/>
              <a:t>Construction-Side Findings from Four 2011 Data Sharing and HMA Base Course Pilot Projects</a:t>
            </a:r>
            <a:r>
              <a:rPr lang="en-US" dirty="0" smtClean="0"/>
              <a:t/>
            </a:r>
            <a:br>
              <a:rPr lang="en-US" dirty="0" smtClean="0"/>
            </a:br>
            <a:r>
              <a:rPr lang="en-US" sz="2800" dirty="0" smtClean="0"/>
              <a:t/>
            </a:r>
            <a:br>
              <a:rPr lang="en-US" sz="2800" dirty="0" smtClean="0"/>
            </a:br>
            <a:r>
              <a:rPr lang="en-US" sz="2400" dirty="0" smtClean="0">
                <a:solidFill>
                  <a:schemeClr val="tx1"/>
                </a:solidFill>
              </a:rPr>
              <a:t>Alan Vonderohe</a:t>
            </a:r>
            <a:br>
              <a:rPr lang="en-US" sz="2400" dirty="0" smtClean="0">
                <a:solidFill>
                  <a:schemeClr val="tx1"/>
                </a:solidFill>
              </a:rPr>
            </a:br>
            <a:r>
              <a:rPr lang="en-US" sz="2400" dirty="0" smtClean="0">
                <a:solidFill>
                  <a:schemeClr val="tx1"/>
                </a:solidFill>
              </a:rPr>
              <a:t>Construction and Materials Support Center</a:t>
            </a:r>
            <a:br>
              <a:rPr lang="en-US" sz="2400" dirty="0" smtClean="0">
                <a:solidFill>
                  <a:schemeClr val="tx1"/>
                </a:solidFill>
              </a:rPr>
            </a:br>
            <a:r>
              <a:rPr lang="en-US" sz="2400" dirty="0" smtClean="0">
                <a:solidFill>
                  <a:schemeClr val="tx1"/>
                </a:solidFill>
              </a:rPr>
              <a:t>University of Wisconsin – Madison</a:t>
            </a:r>
            <a:r>
              <a:rPr lang="en-US" sz="2800" dirty="0" smtClean="0">
                <a:solidFill>
                  <a:schemeClr val="tx1"/>
                </a:solidFill>
              </a:rPr>
              <a:t/>
            </a:r>
            <a:br>
              <a:rPr lang="en-US" sz="2800" dirty="0" smtClean="0">
                <a:solidFill>
                  <a:schemeClr val="tx1"/>
                </a:solidFill>
              </a:rPr>
            </a:br>
            <a:r>
              <a:rPr lang="en-US" sz="3200" dirty="0" smtClean="0"/>
              <a:t/>
            </a:r>
            <a:br>
              <a:rPr lang="en-US" sz="3200" dirty="0" smtClean="0"/>
            </a:br>
            <a:r>
              <a:rPr lang="en-US" sz="2800" dirty="0" smtClean="0"/>
              <a:t>August 21, 2012</a:t>
            </a:r>
            <a:r>
              <a:rPr lang="en-US" dirty="0" smtClean="0"/>
              <a:t/>
            </a:r>
            <a:br>
              <a:rPr lang="en-US" dirty="0" smtClean="0"/>
            </a:br>
            <a:endParaRPr lang="en-US" dirty="0" smtClean="0"/>
          </a:p>
        </p:txBody>
      </p:sp>
      <p:grpSp>
        <p:nvGrpSpPr>
          <p:cNvPr id="3075" name="Group 9"/>
          <p:cNvGrpSpPr>
            <a:grpSpLocks/>
          </p:cNvGrpSpPr>
          <p:nvPr/>
        </p:nvGrpSpPr>
        <p:grpSpPr bwMode="auto">
          <a:xfrm>
            <a:off x="7620000" y="5257800"/>
            <a:ext cx="1143000" cy="1225550"/>
            <a:chOff x="17402" y="4374"/>
            <a:chExt cx="1032" cy="1092"/>
          </a:xfrm>
        </p:grpSpPr>
        <p:sp>
          <p:nvSpPr>
            <p:cNvPr id="3077" name="Rectangle 10"/>
            <p:cNvSpPr>
              <a:spLocks noChangeArrowheads="1"/>
            </p:cNvSpPr>
            <p:nvPr/>
          </p:nvSpPr>
          <p:spPr bwMode="auto">
            <a:xfrm>
              <a:off x="17504" y="4432"/>
              <a:ext cx="902" cy="96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8" name="Picture 11" descr="WisDOT 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2" y="4374"/>
              <a:ext cx="1032"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6" descr="CMS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49875"/>
            <a:ext cx="1905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997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PPT2B.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1405783" y="4248673"/>
            <a:ext cx="4439540" cy="707886"/>
          </a:xfrm>
          <a:prstGeom prst="rect">
            <a:avLst/>
          </a:prstGeom>
        </p:spPr>
        <p:txBody>
          <a:bodyPr wrap="square">
            <a:spAutoFit/>
          </a:bodyPr>
          <a:lstStyle/>
          <a:p>
            <a:r>
              <a:rPr lang="en-US" dirty="0">
                <a:solidFill>
                  <a:schemeClr val="bg2"/>
                </a:solidFill>
              </a:rPr>
              <a:t>USH 10 Re-Alignment, Bi-Directional to Divided </a:t>
            </a:r>
            <a:r>
              <a:rPr lang="en-US" dirty="0" smtClean="0">
                <a:solidFill>
                  <a:schemeClr val="bg2"/>
                </a:solidFill>
              </a:rPr>
              <a:t>Capacity Expansion.</a:t>
            </a:r>
            <a:endParaRPr lang="en-US" dirty="0">
              <a:solidFill>
                <a:schemeClr val="bg2"/>
              </a:solidFill>
            </a:endParaRPr>
          </a:p>
        </p:txBody>
      </p:sp>
    </p:spTree>
    <p:extLst>
      <p:ext uri="{BB962C8B-B14F-4D97-AF65-F5344CB8AC3E}">
        <p14:creationId xmlns:p14="http://schemas.microsoft.com/office/powerpoint/2010/main" val="3536957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71463" y="269875"/>
            <a:ext cx="8640762" cy="1143000"/>
          </a:xfrm>
        </p:spPr>
        <p:txBody>
          <a:bodyPr/>
          <a:lstStyle/>
          <a:p>
            <a:pPr eaLnBrk="1" hangingPunct="1">
              <a:defRPr/>
            </a:pPr>
            <a:r>
              <a:rPr lang="en-US" sz="4000" dirty="0" smtClean="0"/>
              <a:t>2011 Pilot Project Goals</a:t>
            </a:r>
            <a:endParaRPr lang="en-US" sz="2400" dirty="0" smtClean="0">
              <a:solidFill>
                <a:schemeClr val="folHlink"/>
              </a:solidFill>
            </a:endParaRPr>
          </a:p>
        </p:txBody>
      </p:sp>
      <p:sp>
        <p:nvSpPr>
          <p:cNvPr id="3075" name="Rectangle 3"/>
          <p:cNvSpPr>
            <a:spLocks noGrp="1" noChangeArrowheads="1"/>
          </p:cNvSpPr>
          <p:nvPr>
            <p:ph type="body" idx="1"/>
          </p:nvPr>
        </p:nvSpPr>
        <p:spPr>
          <a:xfrm>
            <a:off x="749300" y="1428750"/>
            <a:ext cx="7772400" cy="4114800"/>
          </a:xfrm>
        </p:spPr>
        <p:txBody>
          <a:bodyPr/>
          <a:lstStyle/>
          <a:p>
            <a:pPr eaLnBrk="1" hangingPunct="1"/>
            <a:r>
              <a:rPr lang="en-US" sz="2400" dirty="0" smtClean="0">
                <a:sym typeface="UniversalMath1 BT" pitchFamily="18" charset="2"/>
              </a:rPr>
              <a:t>Determine </a:t>
            </a:r>
            <a:r>
              <a:rPr lang="en-US" sz="2400" dirty="0">
                <a:sym typeface="UniversalMath1 BT" pitchFamily="18" charset="2"/>
              </a:rPr>
              <a:t>benefits of providing 3D roadway models at </a:t>
            </a:r>
            <a:r>
              <a:rPr lang="en-US" sz="2400" dirty="0" smtClean="0">
                <a:sym typeface="UniversalMath1 BT" pitchFamily="18" charset="2"/>
              </a:rPr>
              <a:t>pre-bid.</a:t>
            </a:r>
            <a:endParaRPr lang="en-US" sz="2400" dirty="0">
              <a:sym typeface="UniversalMath1 BT" pitchFamily="18" charset="2"/>
            </a:endParaRPr>
          </a:p>
          <a:p>
            <a:pPr eaLnBrk="1" hangingPunct="1"/>
            <a:r>
              <a:rPr lang="en-US" sz="2400" dirty="0">
                <a:sym typeface="UniversalMath1 BT" pitchFamily="18" charset="2"/>
              </a:rPr>
              <a:t>Determine utility of 3D models for bid </a:t>
            </a:r>
            <a:r>
              <a:rPr lang="en-US" sz="2400" dirty="0" smtClean="0">
                <a:sym typeface="UniversalMath1 BT" pitchFamily="18" charset="2"/>
              </a:rPr>
              <a:t>preparation.</a:t>
            </a:r>
            <a:endParaRPr lang="en-US" sz="2400" dirty="0">
              <a:sym typeface="UniversalMath1 BT" pitchFamily="18" charset="2"/>
            </a:endParaRPr>
          </a:p>
          <a:p>
            <a:pPr eaLnBrk="1" hangingPunct="1"/>
            <a:r>
              <a:rPr lang="en-US" sz="2400" dirty="0">
                <a:sym typeface="UniversalMath1 BT" pitchFamily="18" charset="2"/>
              </a:rPr>
              <a:t>Establish requirements for “</a:t>
            </a:r>
            <a:r>
              <a:rPr lang="en-US" sz="2400" dirty="0" smtClean="0">
                <a:sym typeface="UniversalMath1 BT" pitchFamily="18" charset="2"/>
              </a:rPr>
              <a:t>construction–ready</a:t>
            </a:r>
            <a:r>
              <a:rPr lang="en-US" sz="2400" dirty="0">
                <a:sym typeface="UniversalMath1 BT" pitchFamily="18" charset="2"/>
              </a:rPr>
              <a:t>” 3D models flowing from design </a:t>
            </a:r>
            <a:r>
              <a:rPr lang="en-US" sz="2400" dirty="0" smtClean="0">
                <a:sym typeface="UniversalMath1 BT" pitchFamily="18" charset="2"/>
              </a:rPr>
              <a:t>process.</a:t>
            </a:r>
            <a:endParaRPr lang="en-US" sz="2400" dirty="0">
              <a:sym typeface="UniversalMath1 BT" pitchFamily="18" charset="2"/>
            </a:endParaRPr>
          </a:p>
          <a:p>
            <a:pPr eaLnBrk="1" hangingPunct="1"/>
            <a:r>
              <a:rPr lang="en-US" sz="2400" dirty="0">
                <a:sym typeface="UniversalMath1 BT" pitchFamily="18" charset="2"/>
              </a:rPr>
              <a:t>Field test “construction readiness” of 3D </a:t>
            </a:r>
            <a:r>
              <a:rPr lang="en-US" sz="2400" dirty="0" smtClean="0">
                <a:sym typeface="UniversalMath1 BT" pitchFamily="18" charset="2"/>
              </a:rPr>
              <a:t>models.</a:t>
            </a:r>
          </a:p>
          <a:p>
            <a:pPr eaLnBrk="1" hangingPunct="1"/>
            <a:r>
              <a:rPr lang="en-US" sz="2400" dirty="0" smtClean="0">
                <a:sym typeface="UniversalMath1 BT" pitchFamily="18" charset="2"/>
              </a:rPr>
              <a:t>Evaluate AMG QA/QC specification components for HMA base course.</a:t>
            </a:r>
            <a:endParaRPr lang="en-US" sz="2400" dirty="0">
              <a:sym typeface="UniversalMath1 BT" pitchFamily="18" charset="2"/>
            </a:endParaRPr>
          </a:p>
          <a:p>
            <a:pPr marL="0" indent="0" eaLnBrk="1" hangingPunct="1">
              <a:buNone/>
            </a:pPr>
            <a:endParaRPr lang="en-US" sz="2400" dirty="0" smtClean="0">
              <a:sym typeface="UniversalMath1 BT" pitchFamily="18" charset="2"/>
            </a:endParaRPr>
          </a:p>
        </p:txBody>
      </p:sp>
    </p:spTree>
    <p:extLst>
      <p:ext uri="{BB962C8B-B14F-4D97-AF65-F5344CB8AC3E}">
        <p14:creationId xmlns:p14="http://schemas.microsoft.com/office/powerpoint/2010/main" val="1409744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28600" y="304800"/>
            <a:ext cx="8640762" cy="1143000"/>
          </a:xfrm>
        </p:spPr>
        <p:txBody>
          <a:bodyPr/>
          <a:lstStyle/>
          <a:p>
            <a:pPr eaLnBrk="1" hangingPunct="1">
              <a:defRPr/>
            </a:pPr>
            <a:r>
              <a:rPr lang="en-US" sz="4000" dirty="0" smtClean="0"/>
              <a:t>Smooth Curves vs. Triangulated Irregular Networks (TINs)</a:t>
            </a:r>
            <a:endParaRPr lang="en-US" sz="2400" dirty="0" smtClean="0">
              <a:solidFill>
                <a:schemeClr val="folHlink"/>
              </a:solidFill>
            </a:endParaRPr>
          </a:p>
        </p:txBody>
      </p:sp>
      <p:sp>
        <p:nvSpPr>
          <p:cNvPr id="4099" name="Rectangle 3"/>
          <p:cNvSpPr>
            <a:spLocks noGrp="1" noChangeArrowheads="1"/>
          </p:cNvSpPr>
          <p:nvPr>
            <p:ph type="body" idx="1"/>
          </p:nvPr>
        </p:nvSpPr>
        <p:spPr>
          <a:xfrm>
            <a:off x="685800" y="1752600"/>
            <a:ext cx="7772400" cy="4859337"/>
          </a:xfrm>
          <a:noFill/>
        </p:spPr>
        <p:txBody>
          <a:bodyPr/>
          <a:lstStyle/>
          <a:p>
            <a:pPr eaLnBrk="1" hangingPunct="1"/>
            <a:r>
              <a:rPr lang="en-US" sz="2400" dirty="0" smtClean="0">
                <a:sym typeface="UniversalMath1 BT" pitchFamily="18" charset="2"/>
              </a:rPr>
              <a:t>Geometric highway design objects consist of mathematically-continuous curves and lines described by equations.</a:t>
            </a:r>
            <a:endParaRPr lang="en-US" sz="2000" dirty="0" smtClean="0">
              <a:sym typeface="UniversalMath1 BT" pitchFamily="18" charset="2"/>
            </a:endParaRPr>
          </a:p>
          <a:p>
            <a:pPr lvl="1" eaLnBrk="1" hangingPunct="1">
              <a:buFontTx/>
              <a:buNone/>
            </a:pPr>
            <a:endParaRPr lang="en-US" sz="1000" dirty="0" smtClean="0">
              <a:sym typeface="UniversalMath1 BT" pitchFamily="18" charset="2"/>
            </a:endParaRPr>
          </a:p>
          <a:p>
            <a:pPr eaLnBrk="1" hangingPunct="1"/>
            <a:r>
              <a:rPr lang="en-US" sz="2400" dirty="0" smtClean="0">
                <a:sym typeface="UniversalMath1 BT" pitchFamily="18" charset="2"/>
              </a:rPr>
              <a:t>Surface models (TINs), in design software and used for construction by AMG, consist of discrete points connected by straight-line segments that become edges of triangles.</a:t>
            </a:r>
          </a:p>
          <a:p>
            <a:pPr lvl="1" eaLnBrk="1" hangingPunct="1"/>
            <a:r>
              <a:rPr lang="en-US" sz="2000" dirty="0" smtClean="0">
                <a:sym typeface="UniversalMath1 BT" pitchFamily="18" charset="2"/>
              </a:rPr>
              <a:t>There are no second-order curves.</a:t>
            </a:r>
          </a:p>
          <a:p>
            <a:pPr lvl="1" eaLnBrk="1" hangingPunct="1"/>
            <a:r>
              <a:rPr lang="en-US" sz="2000" dirty="0" smtClean="0">
                <a:sym typeface="UniversalMath1 BT" pitchFamily="18" charset="2"/>
              </a:rPr>
              <a:t>The only things described by equations are the triangles.</a:t>
            </a:r>
          </a:p>
          <a:p>
            <a:pPr lvl="1" eaLnBrk="1" hangingPunct="1"/>
            <a:endParaRPr lang="en-US" sz="2000" dirty="0" smtClean="0">
              <a:sym typeface="UniversalMath1 BT" pitchFamily="18" charset="2"/>
            </a:endParaRPr>
          </a:p>
          <a:p>
            <a:pPr lvl="1" eaLnBrk="1" hangingPunct="1"/>
            <a:endParaRPr lang="en-US" sz="2000" dirty="0" smtClean="0">
              <a:sym typeface="UniversalMath1 BT" pitchFamily="18" charset="2"/>
            </a:endParaRPr>
          </a:p>
        </p:txBody>
      </p:sp>
    </p:spTree>
    <p:extLst>
      <p:ext uri="{BB962C8B-B14F-4D97-AF65-F5344CB8AC3E}">
        <p14:creationId xmlns:p14="http://schemas.microsoft.com/office/powerpoint/2010/main" val="14968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71463" y="269875"/>
            <a:ext cx="8640762" cy="1143000"/>
          </a:xfrm>
        </p:spPr>
        <p:txBody>
          <a:bodyPr/>
          <a:lstStyle/>
          <a:p>
            <a:pPr eaLnBrk="1" hangingPunct="1">
              <a:defRPr/>
            </a:pPr>
            <a:r>
              <a:rPr lang="en-US" sz="4000" dirty="0" smtClean="0"/>
              <a:t>2011 Pilot Project Methods</a:t>
            </a:r>
            <a:endParaRPr lang="en-US" sz="2400" dirty="0" smtClean="0">
              <a:solidFill>
                <a:schemeClr val="folHlink"/>
              </a:solidFill>
            </a:endParaRPr>
          </a:p>
        </p:txBody>
      </p:sp>
      <p:sp>
        <p:nvSpPr>
          <p:cNvPr id="3075" name="Rectangle 3"/>
          <p:cNvSpPr>
            <a:spLocks noGrp="1" noChangeArrowheads="1"/>
          </p:cNvSpPr>
          <p:nvPr>
            <p:ph type="body" idx="1"/>
          </p:nvPr>
        </p:nvSpPr>
        <p:spPr>
          <a:xfrm>
            <a:off x="749300" y="1428750"/>
            <a:ext cx="7772400" cy="4114800"/>
          </a:xfrm>
        </p:spPr>
        <p:txBody>
          <a:bodyPr/>
          <a:lstStyle/>
          <a:p>
            <a:pPr eaLnBrk="1" hangingPunct="1"/>
            <a:r>
              <a:rPr lang="en-US" sz="2400" dirty="0" smtClean="0">
                <a:sym typeface="UniversalMath1 BT" pitchFamily="18" charset="2"/>
              </a:rPr>
              <a:t>Interviewed all parties requesting pre-bid packages to determine pre-bid uses.</a:t>
            </a:r>
          </a:p>
          <a:p>
            <a:pPr eaLnBrk="1" hangingPunct="1"/>
            <a:r>
              <a:rPr lang="en-US" sz="2400" dirty="0" smtClean="0">
                <a:sym typeface="UniversalMath1 BT" pitchFamily="18" charset="2"/>
              </a:rPr>
              <a:t>Follow-up interviews with winning contractors and sub-contractors to determine post-bid office and field construction uses.</a:t>
            </a:r>
          </a:p>
          <a:p>
            <a:pPr eaLnBrk="1" hangingPunct="1"/>
            <a:r>
              <a:rPr lang="en-US" sz="2400" dirty="0" smtClean="0">
                <a:sym typeface="UniversalMath1 BT" pitchFamily="18" charset="2"/>
              </a:rPr>
              <a:t>Interviewed </a:t>
            </a:r>
            <a:r>
              <a:rPr lang="en-US" sz="2400" dirty="0" err="1" smtClean="0">
                <a:sym typeface="UniversalMath1 BT" pitchFamily="18" charset="2"/>
              </a:rPr>
              <a:t>WisDOT</a:t>
            </a:r>
            <a:r>
              <a:rPr lang="en-US" sz="2400" dirty="0" smtClean="0">
                <a:sym typeface="UniversalMath1 BT" pitchFamily="18" charset="2"/>
              </a:rPr>
              <a:t> design engineers, construction engineers, and supervisors.</a:t>
            </a:r>
          </a:p>
          <a:p>
            <a:pPr eaLnBrk="1" hangingPunct="1"/>
            <a:r>
              <a:rPr lang="en-US" sz="2400" dirty="0" smtClean="0">
                <a:sym typeface="UniversalMath1 BT" pitchFamily="18" charset="2"/>
              </a:rPr>
              <a:t>Site visits to all projects.</a:t>
            </a:r>
          </a:p>
          <a:p>
            <a:pPr eaLnBrk="1" hangingPunct="1"/>
            <a:r>
              <a:rPr lang="en-US" sz="2400" dirty="0" smtClean="0">
                <a:sym typeface="UniversalMath1 BT" pitchFamily="18" charset="2"/>
              </a:rPr>
              <a:t>Return site visits to two projects.</a:t>
            </a:r>
          </a:p>
          <a:p>
            <a:pPr eaLnBrk="1" hangingPunct="1"/>
            <a:endParaRPr lang="en-US" sz="2400" dirty="0">
              <a:sym typeface="UniversalMath1 BT" pitchFamily="18" charset="2"/>
            </a:endParaRPr>
          </a:p>
          <a:p>
            <a:pPr marL="0" indent="0" eaLnBrk="1" hangingPunct="1">
              <a:buNone/>
            </a:pPr>
            <a:endParaRPr lang="en-US" sz="2400" dirty="0" smtClean="0">
              <a:sym typeface="UniversalMath1 BT" pitchFamily="18" charset="2"/>
            </a:endParaRPr>
          </a:p>
        </p:txBody>
      </p:sp>
    </p:spTree>
    <p:extLst>
      <p:ext uri="{BB962C8B-B14F-4D97-AF65-F5344CB8AC3E}">
        <p14:creationId xmlns:p14="http://schemas.microsoft.com/office/powerpoint/2010/main" val="1183411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71463" y="269875"/>
            <a:ext cx="8640762" cy="1143000"/>
          </a:xfrm>
        </p:spPr>
        <p:txBody>
          <a:bodyPr/>
          <a:lstStyle/>
          <a:p>
            <a:pPr eaLnBrk="1" hangingPunct="1">
              <a:defRPr/>
            </a:pPr>
            <a:r>
              <a:rPr lang="en-US" sz="4000" dirty="0">
                <a:sym typeface="UniversalMath1 BT" pitchFamily="18" charset="2"/>
              </a:rPr>
              <a:t>Contractors’ </a:t>
            </a:r>
            <a:r>
              <a:rPr lang="en-US" sz="4000" dirty="0" smtClean="0">
                <a:sym typeface="UniversalMath1 BT" pitchFamily="18" charset="2"/>
              </a:rPr>
              <a:t>Pre-Bid Use </a:t>
            </a:r>
            <a:r>
              <a:rPr lang="en-US" sz="4000" dirty="0">
                <a:sym typeface="UniversalMath1 BT" pitchFamily="18" charset="2"/>
              </a:rPr>
              <a:t>and </a:t>
            </a:r>
            <a:r>
              <a:rPr lang="en-US" sz="4000" dirty="0" smtClean="0">
                <a:sym typeface="UniversalMath1 BT" pitchFamily="18" charset="2"/>
              </a:rPr>
              <a:t>Benefits </a:t>
            </a:r>
            <a:r>
              <a:rPr lang="en-US" sz="4000" dirty="0">
                <a:sym typeface="UniversalMath1 BT" pitchFamily="18" charset="2"/>
              </a:rPr>
              <a:t>of AMG </a:t>
            </a:r>
            <a:r>
              <a:rPr lang="en-US" sz="4000" dirty="0" smtClean="0">
                <a:sym typeface="UniversalMath1 BT" pitchFamily="18" charset="2"/>
              </a:rPr>
              <a:t>Roadway Models</a:t>
            </a:r>
            <a:endParaRPr lang="en-US" sz="2400" dirty="0" smtClean="0">
              <a:solidFill>
                <a:schemeClr val="folHlink"/>
              </a:solidFill>
            </a:endParaRPr>
          </a:p>
        </p:txBody>
      </p:sp>
      <p:sp>
        <p:nvSpPr>
          <p:cNvPr id="3075" name="Rectangle 3"/>
          <p:cNvSpPr>
            <a:spLocks noGrp="1" noChangeArrowheads="1"/>
          </p:cNvSpPr>
          <p:nvPr>
            <p:ph type="body" idx="1"/>
          </p:nvPr>
        </p:nvSpPr>
        <p:spPr>
          <a:xfrm>
            <a:off x="749300" y="1428750"/>
            <a:ext cx="7772400" cy="4114800"/>
          </a:xfrm>
        </p:spPr>
        <p:txBody>
          <a:bodyPr/>
          <a:lstStyle/>
          <a:p>
            <a:pPr marL="0" indent="0" eaLnBrk="1" hangingPunct="1">
              <a:buNone/>
            </a:pPr>
            <a:endParaRPr lang="en-US" sz="2800" dirty="0" smtClean="0">
              <a:sym typeface="UniversalMath1 BT" pitchFamily="18" charset="2"/>
            </a:endParaRPr>
          </a:p>
          <a:p>
            <a:pPr lvl="1" eaLnBrk="1" hangingPunct="1">
              <a:buFont typeface="Arial" pitchFamily="34" charset="0"/>
              <a:buChar char="•"/>
            </a:pPr>
            <a:r>
              <a:rPr lang="en-US" sz="2400" dirty="0" smtClean="0">
                <a:sym typeface="UniversalMath1 BT" pitchFamily="18" charset="2"/>
              </a:rPr>
              <a:t>All nine parties requesting models were able to import data.</a:t>
            </a:r>
          </a:p>
          <a:p>
            <a:pPr lvl="1" eaLnBrk="1" hangingPunct="1">
              <a:buFont typeface="Arial" pitchFamily="34" charset="0"/>
              <a:buChar char="•"/>
            </a:pPr>
            <a:r>
              <a:rPr lang="en-US" sz="2400" dirty="0" smtClean="0">
                <a:sym typeface="UniversalMath1 BT" pitchFamily="18" charset="2"/>
              </a:rPr>
              <a:t>Pre-bid availability frees contractor personnel for preparation of more bids…hence, more competition.</a:t>
            </a:r>
          </a:p>
          <a:p>
            <a:pPr lvl="1" eaLnBrk="1" hangingPunct="1">
              <a:buFont typeface="Arial" pitchFamily="34" charset="0"/>
              <a:buChar char="•"/>
            </a:pPr>
            <a:r>
              <a:rPr lang="en-US" sz="2400" dirty="0" smtClean="0">
                <a:sym typeface="UniversalMath1 BT" pitchFamily="18" charset="2"/>
              </a:rPr>
              <a:t>Better conveyance of design intent reduces risk-taking in bidding.</a:t>
            </a:r>
          </a:p>
          <a:p>
            <a:pPr lvl="1" eaLnBrk="1" hangingPunct="1">
              <a:buFont typeface="Arial" pitchFamily="34" charset="0"/>
              <a:buChar char="•"/>
            </a:pPr>
            <a:r>
              <a:rPr lang="en-US" sz="2400" dirty="0" smtClean="0">
                <a:sym typeface="UniversalMath1 BT" pitchFamily="18" charset="2"/>
              </a:rPr>
              <a:t>Earlier and more effective identification of cost-reduction incentives.</a:t>
            </a:r>
          </a:p>
        </p:txBody>
      </p:sp>
    </p:spTree>
    <p:extLst>
      <p:ext uri="{BB962C8B-B14F-4D97-AF65-F5344CB8AC3E}">
        <p14:creationId xmlns:p14="http://schemas.microsoft.com/office/powerpoint/2010/main" val="1440689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9596" y="1552984"/>
            <a:ext cx="7772400" cy="4114800"/>
          </a:xfrm>
          <a:noFill/>
        </p:spPr>
        <p:txBody>
          <a:bodyPr/>
          <a:lstStyle/>
          <a:p>
            <a:pPr lvl="1" eaLnBrk="1" hangingPunct="1">
              <a:buFont typeface="Arial" pitchFamily="34" charset="0"/>
              <a:buChar char="•"/>
            </a:pPr>
            <a:r>
              <a:rPr lang="en-US" sz="2400" dirty="0" smtClean="0">
                <a:sym typeface="UniversalMath1 BT" pitchFamily="18" charset="2"/>
              </a:rPr>
              <a:t>Inspection </a:t>
            </a:r>
            <a:r>
              <a:rPr lang="en-US" sz="2400" dirty="0" smtClean="0">
                <a:sym typeface="UniversalMath1 BT" pitchFamily="18" charset="2"/>
              </a:rPr>
              <a:t>and checking of models, against plans and for constructability, enhanced by 3D visualization</a:t>
            </a:r>
            <a:r>
              <a:rPr lang="en-US" sz="2400" dirty="0" smtClean="0">
                <a:sym typeface="UniversalMath1 BT" pitchFamily="18" charset="2"/>
              </a:rPr>
              <a:t>.</a:t>
            </a:r>
            <a:endParaRPr lang="en-US" sz="2400" dirty="0" smtClean="0">
              <a:sym typeface="UniversalMath1 BT" pitchFamily="18" charset="2"/>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66" t="19946" r="11875" b="4116"/>
          <a:stretch/>
        </p:blipFill>
        <p:spPr bwMode="auto">
          <a:xfrm>
            <a:off x="4026802" y="3538680"/>
            <a:ext cx="5117198" cy="322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 y="3163032"/>
            <a:ext cx="4867384" cy="208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245825" y="269876"/>
            <a:ext cx="86407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dirty="0" smtClean="0">
                <a:sym typeface="UniversalMath1 BT" pitchFamily="18" charset="2"/>
              </a:rPr>
              <a:t>Contractors’ Pre-Bid Use and Benefits of AMG Roadway Models</a:t>
            </a:r>
            <a:endParaRPr lang="en-US" sz="2400" dirty="0" smtClean="0">
              <a:solidFill>
                <a:schemeClr val="folHlink"/>
              </a:solidFill>
            </a:endParaRPr>
          </a:p>
        </p:txBody>
      </p:sp>
    </p:spTree>
    <p:extLst>
      <p:ext uri="{BB962C8B-B14F-4D97-AF65-F5344CB8AC3E}">
        <p14:creationId xmlns:p14="http://schemas.microsoft.com/office/powerpoint/2010/main" val="3818934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80658" y="238408"/>
            <a:ext cx="869132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3600" dirty="0" smtClean="0"/>
              <a:t>Contractor </a:t>
            </a:r>
            <a:r>
              <a:rPr lang="en-US" sz="3600" dirty="0" smtClean="0"/>
              <a:t>Pre-Bid Use of Models</a:t>
            </a:r>
            <a:endParaRPr lang="en-US" sz="3600" dirty="0" smtClean="0"/>
          </a:p>
        </p:txBody>
      </p:sp>
      <p:sp>
        <p:nvSpPr>
          <p:cNvPr id="7" name="Content Placeholder 2"/>
          <p:cNvSpPr>
            <a:spLocks noGrp="1"/>
          </p:cNvSpPr>
          <p:nvPr>
            <p:ph idx="4294967295"/>
          </p:nvPr>
        </p:nvSpPr>
        <p:spPr>
          <a:xfrm>
            <a:off x="0" y="1333500"/>
            <a:ext cx="4667250" cy="4709584"/>
          </a:xfrm>
        </p:spPr>
        <p:txBody>
          <a:bodyPr/>
          <a:lstStyle/>
          <a:p>
            <a:pPr eaLnBrk="1" hangingPunct="1">
              <a:buFont typeface="Arial" pitchFamily="34" charset="0"/>
              <a:buChar char="•"/>
            </a:pPr>
            <a:r>
              <a:rPr lang="en-US" sz="2800" dirty="0" smtClean="0">
                <a:solidFill>
                  <a:schemeClr val="accent1"/>
                </a:solidFill>
              </a:rPr>
              <a:t>Utility of existing surface is extensive.</a:t>
            </a:r>
          </a:p>
          <a:p>
            <a:pPr lvl="1" eaLnBrk="1" hangingPunct="1">
              <a:buFont typeface="Arial" pitchFamily="34" charset="0"/>
              <a:buChar char="•"/>
            </a:pPr>
            <a:r>
              <a:rPr lang="en-US" sz="2400" dirty="0" smtClean="0">
                <a:solidFill>
                  <a:srgbClr val="FFFF00"/>
                </a:solidFill>
              </a:rPr>
              <a:t>Visualization of surrounding area – beyond ROW.</a:t>
            </a:r>
          </a:p>
          <a:p>
            <a:pPr lvl="2" eaLnBrk="1" hangingPunct="1">
              <a:buFont typeface="Arial" pitchFamily="34" charset="0"/>
              <a:buChar char="•"/>
            </a:pPr>
            <a:r>
              <a:rPr lang="en-US" sz="2000" dirty="0" smtClean="0">
                <a:solidFill>
                  <a:srgbClr val="FFFF00"/>
                </a:solidFill>
              </a:rPr>
              <a:t>Reduces uncertainty in project planning.</a:t>
            </a:r>
          </a:p>
          <a:p>
            <a:pPr lvl="1" eaLnBrk="1" hangingPunct="1">
              <a:buFont typeface="Arial" pitchFamily="34" charset="0"/>
              <a:buChar char="•"/>
            </a:pPr>
            <a:r>
              <a:rPr lang="en-US" sz="2400" dirty="0" smtClean="0">
                <a:solidFill>
                  <a:srgbClr val="FFFF00"/>
                </a:solidFill>
              </a:rPr>
              <a:t>Can identify candidate areas for borrow and waste </a:t>
            </a:r>
            <a:r>
              <a:rPr lang="en-US" sz="2400" u="sng" dirty="0" smtClean="0">
                <a:solidFill>
                  <a:srgbClr val="FFFF00"/>
                </a:solidFill>
              </a:rPr>
              <a:t>and</a:t>
            </a:r>
            <a:r>
              <a:rPr lang="en-US" sz="2400" dirty="0" smtClean="0">
                <a:solidFill>
                  <a:srgbClr val="FFFF00"/>
                </a:solidFill>
              </a:rPr>
              <a:t> compute volumes.</a:t>
            </a:r>
            <a:endParaRPr lang="en-US" sz="2400" u="sng" dirty="0" smtClean="0">
              <a:solidFill>
                <a:srgbClr val="FFFF00"/>
              </a:solidFill>
            </a:endParaRPr>
          </a:p>
          <a:p>
            <a:pPr lvl="2" eaLnBrk="1" hangingPunct="1">
              <a:buFont typeface="Arial" pitchFamily="34" charset="0"/>
              <a:buChar char="•"/>
            </a:pPr>
            <a:r>
              <a:rPr lang="en-US" sz="2000" dirty="0" smtClean="0">
                <a:solidFill>
                  <a:srgbClr val="FFFF00"/>
                </a:solidFill>
              </a:rPr>
              <a:t>Eliminates need for preliminary site survey.</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25896" t="24870" r="4440" b="13029"/>
          <a:stretch>
            <a:fillRect/>
          </a:stretch>
        </p:blipFill>
        <p:spPr bwMode="auto">
          <a:xfrm>
            <a:off x="4603750" y="1126067"/>
            <a:ext cx="4540250" cy="506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3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61938" y="0"/>
            <a:ext cx="8640762" cy="1143000"/>
          </a:xfrm>
        </p:spPr>
        <p:txBody>
          <a:bodyPr/>
          <a:lstStyle/>
          <a:p>
            <a:pPr eaLnBrk="1" hangingPunct="1">
              <a:defRPr/>
            </a:pPr>
            <a:r>
              <a:rPr lang="en-US" sz="4000" dirty="0" smtClean="0">
                <a:sym typeface="UniversalMath1 BT" pitchFamily="18" charset="2"/>
              </a:rPr>
              <a:t>Post-Award </a:t>
            </a:r>
            <a:r>
              <a:rPr lang="en-US" sz="4000" dirty="0">
                <a:sym typeface="UniversalMath1 BT" pitchFamily="18" charset="2"/>
              </a:rPr>
              <a:t>and </a:t>
            </a:r>
            <a:r>
              <a:rPr lang="en-US" sz="4000" dirty="0" smtClean="0">
                <a:sym typeface="UniversalMath1 BT" pitchFamily="18" charset="2"/>
              </a:rPr>
              <a:t>Construction Use </a:t>
            </a:r>
            <a:r>
              <a:rPr lang="en-US" sz="4000" dirty="0">
                <a:sym typeface="UniversalMath1 BT" pitchFamily="18" charset="2"/>
              </a:rPr>
              <a:t>and </a:t>
            </a:r>
            <a:r>
              <a:rPr lang="en-US" sz="4000" dirty="0" smtClean="0">
                <a:sym typeface="UniversalMath1 BT" pitchFamily="18" charset="2"/>
              </a:rPr>
              <a:t>Needs </a:t>
            </a:r>
            <a:r>
              <a:rPr lang="en-US" sz="4000" dirty="0">
                <a:sym typeface="UniversalMath1 BT" pitchFamily="18" charset="2"/>
              </a:rPr>
              <a:t>of AMG </a:t>
            </a:r>
            <a:r>
              <a:rPr lang="en-US" sz="4000" dirty="0" smtClean="0">
                <a:sym typeface="UniversalMath1 BT" pitchFamily="18" charset="2"/>
              </a:rPr>
              <a:t>Roadway Models</a:t>
            </a:r>
            <a:endParaRPr lang="en-US" sz="2400" dirty="0" smtClean="0">
              <a:solidFill>
                <a:schemeClr val="folHlink"/>
              </a:solidFill>
            </a:endParaRPr>
          </a:p>
        </p:txBody>
      </p:sp>
      <p:sp>
        <p:nvSpPr>
          <p:cNvPr id="5123" name="Rectangle 3"/>
          <p:cNvSpPr>
            <a:spLocks noGrp="1" noChangeArrowheads="1"/>
          </p:cNvSpPr>
          <p:nvPr>
            <p:ph type="body" idx="1"/>
          </p:nvPr>
        </p:nvSpPr>
        <p:spPr>
          <a:xfrm>
            <a:off x="678975" y="1216500"/>
            <a:ext cx="7772400" cy="4114800"/>
          </a:xfrm>
          <a:noFill/>
        </p:spPr>
        <p:txBody>
          <a:bodyPr/>
          <a:lstStyle/>
          <a:p>
            <a:pPr lvl="1" eaLnBrk="1" hangingPunct="1">
              <a:buFont typeface="Arial" pitchFamily="34" charset="0"/>
              <a:buChar char="•"/>
            </a:pPr>
            <a:r>
              <a:rPr lang="en-US" sz="2400" dirty="0" smtClean="0">
                <a:sym typeface="UniversalMath1 BT" pitchFamily="18" charset="2"/>
              </a:rPr>
              <a:t>Linear </a:t>
            </a:r>
            <a:r>
              <a:rPr lang="en-US" sz="2400" dirty="0" smtClean="0">
                <a:sym typeface="UniversalMath1 BT" pitchFamily="18" charset="2"/>
              </a:rPr>
              <a:t>features (e.g., edge of pavement, shoulder breaks, ditch flow lines) needed for construction operations.</a:t>
            </a:r>
          </a:p>
          <a:p>
            <a:pPr lvl="2" eaLnBrk="1" hangingPunct="1">
              <a:buFont typeface="Arial" pitchFamily="34" charset="0"/>
              <a:buChar char="•"/>
            </a:pPr>
            <a:r>
              <a:rPr lang="en-US" sz="2000" dirty="0" smtClean="0">
                <a:sym typeface="UniversalMath1 BT" pitchFamily="18" charset="2"/>
              </a:rPr>
              <a:t>Serve as break lines in models but need separate identification</a:t>
            </a:r>
            <a:r>
              <a:rPr lang="en-US" sz="2000" dirty="0" smtClean="0">
                <a:sym typeface="UniversalMath1 BT" pitchFamily="18" charset="2"/>
              </a:rPr>
              <a:t>.</a:t>
            </a:r>
          </a:p>
          <a:p>
            <a:pPr lvl="2" eaLnBrk="1" hangingPunct="1">
              <a:buFont typeface="Arial" pitchFamily="34" charset="0"/>
              <a:buChar char="•"/>
            </a:pPr>
            <a:endParaRPr lang="en-US" sz="2000" dirty="0" smtClean="0">
              <a:sym typeface="UniversalMath1 BT" pitchFamily="18" charset="2"/>
            </a:endParaRPr>
          </a:p>
          <a:p>
            <a:pPr lvl="2" eaLnBrk="1" hangingPunct="1">
              <a:buFont typeface="Arial" pitchFamily="34" charset="0"/>
              <a:buChar char="•"/>
            </a:pPr>
            <a:endParaRPr lang="en-US" sz="2000" dirty="0" smtClean="0">
              <a:sym typeface="UniversalMath1 BT" pitchFamily="18" charset="2"/>
            </a:endParaRPr>
          </a:p>
          <a:p>
            <a:pPr lvl="2" eaLnBrk="1" hangingPunct="1">
              <a:buFont typeface="Arial" pitchFamily="34" charset="0"/>
              <a:buChar char="•"/>
            </a:pPr>
            <a:endParaRPr lang="en-US" sz="2000" dirty="0">
              <a:sym typeface="UniversalMath1 BT" pitchFamily="18" charset="2"/>
            </a:endParaRPr>
          </a:p>
          <a:p>
            <a:pPr lvl="2" eaLnBrk="1" hangingPunct="1">
              <a:buFont typeface="Arial" pitchFamily="34" charset="0"/>
              <a:buChar char="•"/>
            </a:pPr>
            <a:endParaRPr lang="en-US" sz="2000" dirty="0" smtClean="0">
              <a:sym typeface="UniversalMath1 BT" pitchFamily="18" charset="2"/>
            </a:endParaRPr>
          </a:p>
          <a:p>
            <a:pPr lvl="2" eaLnBrk="1" hangingPunct="1">
              <a:buFont typeface="Arial" pitchFamily="34" charset="0"/>
              <a:buChar char="•"/>
            </a:pPr>
            <a:endParaRPr lang="en-US" sz="2000" dirty="0">
              <a:sym typeface="UniversalMath1 BT" pitchFamily="18" charset="2"/>
            </a:endParaRPr>
          </a:p>
          <a:p>
            <a:pPr lvl="2" eaLnBrk="1" hangingPunct="1">
              <a:buFont typeface="Arial" pitchFamily="34" charset="0"/>
              <a:buChar char="•"/>
            </a:pPr>
            <a:endParaRPr lang="en-US" sz="2000" dirty="0" smtClean="0">
              <a:sym typeface="UniversalMath1 BT" pitchFamily="18" charset="2"/>
            </a:endParaRPr>
          </a:p>
          <a:p>
            <a:pPr lvl="2" eaLnBrk="1" hangingPunct="1">
              <a:buFont typeface="Arial" pitchFamily="34" charset="0"/>
              <a:buChar char="•"/>
            </a:pPr>
            <a:endParaRPr lang="en-US" sz="2000" dirty="0" smtClean="0">
              <a:sym typeface="UniversalMath1 BT" pitchFamily="18" charset="2"/>
            </a:endParaRPr>
          </a:p>
          <a:p>
            <a:pPr lvl="1" eaLnBrk="1" hangingPunct="1">
              <a:buFont typeface="Arial" pitchFamily="34" charset="0"/>
              <a:buChar char="•"/>
            </a:pPr>
            <a:r>
              <a:rPr lang="en-US" sz="2400" dirty="0" smtClean="0">
                <a:sym typeface="UniversalMath1 BT" pitchFamily="18" charset="2"/>
              </a:rPr>
              <a:t>Provide all AMG surfaces (e.g., top of select crushed material).</a:t>
            </a:r>
          </a:p>
          <a:p>
            <a:pPr marL="457200" lvl="1" indent="0" eaLnBrk="1" hangingPunct="1">
              <a:buNone/>
            </a:pPr>
            <a:endParaRPr lang="en-US" sz="2400" dirty="0" smtClean="0">
              <a:sym typeface="UniversalMath1 BT" pitchFamily="18" charset="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470" y="2746695"/>
            <a:ext cx="3975977" cy="296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1" y="3050850"/>
            <a:ext cx="4692652" cy="241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142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703907" y="347049"/>
            <a:ext cx="7772400" cy="1143000"/>
          </a:xfrm>
        </p:spPr>
        <p:txBody>
          <a:bodyPr/>
          <a:lstStyle/>
          <a:p>
            <a:pPr eaLnBrk="1" hangingPunct="1"/>
            <a:r>
              <a:rPr lang="en-US" dirty="0" smtClean="0"/>
              <a:t>Construction Activities</a:t>
            </a:r>
          </a:p>
        </p:txBody>
      </p:sp>
      <p:sp>
        <p:nvSpPr>
          <p:cNvPr id="31747" name="Content Placeholder 2"/>
          <p:cNvSpPr>
            <a:spLocks noGrp="1"/>
          </p:cNvSpPr>
          <p:nvPr>
            <p:ph idx="4294967295"/>
          </p:nvPr>
        </p:nvSpPr>
        <p:spPr>
          <a:xfrm>
            <a:off x="439078" y="1353870"/>
            <a:ext cx="8266112" cy="4709583"/>
          </a:xfrm>
        </p:spPr>
        <p:txBody>
          <a:bodyPr/>
          <a:lstStyle/>
          <a:p>
            <a:pPr eaLnBrk="1" hangingPunct="1">
              <a:spcBef>
                <a:spcPts val="300"/>
              </a:spcBef>
              <a:buFont typeface="Arial" pitchFamily="34" charset="0"/>
              <a:buChar char="•"/>
            </a:pPr>
            <a:r>
              <a:rPr lang="en-US" sz="2800" dirty="0" smtClean="0"/>
              <a:t>All earthwork and some HMA base course by AMG</a:t>
            </a:r>
            <a:r>
              <a:rPr lang="en-US" sz="2800" dirty="0" smtClean="0"/>
              <a:t>.</a:t>
            </a:r>
          </a:p>
          <a:p>
            <a:pPr eaLnBrk="1" hangingPunct="1">
              <a:spcBef>
                <a:spcPts val="300"/>
              </a:spcBef>
              <a:buFont typeface="Arial" pitchFamily="34" charset="0"/>
              <a:buChar char="•"/>
            </a:pPr>
            <a:endParaRPr lang="en-US" sz="2800" dirty="0" smtClean="0"/>
          </a:p>
          <a:p>
            <a:pPr eaLnBrk="1" hangingPunct="1">
              <a:spcBef>
                <a:spcPts val="300"/>
              </a:spcBef>
              <a:buFont typeface="Arial" pitchFamily="34" charset="0"/>
              <a:buChar char="•"/>
            </a:pPr>
            <a:r>
              <a:rPr lang="en-US" sz="2800" dirty="0" smtClean="0"/>
              <a:t>Prime contractor, subs, and project engineer use same control for site calibration</a:t>
            </a:r>
            <a:r>
              <a:rPr lang="en-US" sz="2800" dirty="0" smtClean="0"/>
              <a:t>.</a:t>
            </a:r>
          </a:p>
          <a:p>
            <a:pPr eaLnBrk="1" hangingPunct="1">
              <a:spcBef>
                <a:spcPts val="300"/>
              </a:spcBef>
              <a:buFont typeface="Arial" pitchFamily="34" charset="0"/>
              <a:buChar char="•"/>
            </a:pPr>
            <a:endParaRPr lang="en-US" sz="2800" dirty="0" smtClean="0"/>
          </a:p>
          <a:p>
            <a:pPr eaLnBrk="1" hangingPunct="1">
              <a:spcBef>
                <a:spcPts val="300"/>
              </a:spcBef>
              <a:buFont typeface="Arial" pitchFamily="34" charset="0"/>
              <a:buChar char="•"/>
            </a:pPr>
            <a:r>
              <a:rPr lang="en-US" sz="2800" dirty="0" smtClean="0"/>
              <a:t>Very </a:t>
            </a:r>
            <a:r>
              <a:rPr lang="en-US" sz="2800" dirty="0" smtClean="0"/>
              <a:t>little staking.</a:t>
            </a:r>
          </a:p>
          <a:p>
            <a:pPr lvl="1" eaLnBrk="1" hangingPunct="1">
              <a:spcBef>
                <a:spcPts val="300"/>
              </a:spcBef>
              <a:buFont typeface="Arial" pitchFamily="34" charset="0"/>
              <a:buChar char="•"/>
            </a:pPr>
            <a:r>
              <a:rPr lang="en-US" dirty="0" smtClean="0"/>
              <a:t>Slope </a:t>
            </a:r>
            <a:r>
              <a:rPr lang="en-US" dirty="0" smtClean="0"/>
              <a:t>stakes, string lines for concrete base course and for paving. </a:t>
            </a:r>
          </a:p>
        </p:txBody>
      </p:sp>
    </p:spTree>
    <p:extLst>
      <p:ext uri="{BB962C8B-B14F-4D97-AF65-F5344CB8AC3E}">
        <p14:creationId xmlns:p14="http://schemas.microsoft.com/office/powerpoint/2010/main" val="2673484829"/>
      </p:ext>
    </p:extLst>
  </p:cSld>
  <p:clrMapOvr>
    <a:masterClrMapping/>
  </p:clrMapOvr>
  <mc:AlternateContent xmlns:mc="http://schemas.openxmlformats.org/markup-compatibility/2006" xmlns:p14="http://schemas.microsoft.com/office/powerpoint/2010/main">
    <mc:Choice Requires="p14">
      <p:transition spd="slow" p14:dur="2000" advTm="83034"/>
    </mc:Choice>
    <mc:Fallback xmlns="">
      <p:transition spd="slow" advTm="8303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676746" y="112185"/>
            <a:ext cx="7772400" cy="1143000"/>
          </a:xfrm>
        </p:spPr>
        <p:txBody>
          <a:bodyPr/>
          <a:lstStyle/>
          <a:p>
            <a:pPr eaLnBrk="1" hangingPunct="1"/>
            <a:r>
              <a:rPr lang="en-US" dirty="0" smtClean="0"/>
              <a:t>Construction Activities</a:t>
            </a:r>
          </a:p>
        </p:txBody>
      </p:sp>
      <p:pic>
        <p:nvPicPr>
          <p:cNvPr id="32772" name="Picture 5" descr="DSC01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11" y="1255185"/>
            <a:ext cx="2309812" cy="230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DSC013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217" y="1263651"/>
            <a:ext cx="2306637" cy="230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DSC013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863" y="1263651"/>
            <a:ext cx="2289175" cy="229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DSC013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76" y="4231217"/>
            <a:ext cx="23860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9"/>
          <p:cNvSpPr txBox="1">
            <a:spLocks noChangeArrowheads="1"/>
          </p:cNvSpPr>
          <p:nvPr/>
        </p:nvSpPr>
        <p:spPr bwMode="auto">
          <a:xfrm>
            <a:off x="309218" y="3704167"/>
            <a:ext cx="8290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defTabSz="914400" eaLnBrk="1" hangingPunct="1">
              <a:spcBef>
                <a:spcPct val="50000"/>
              </a:spcBef>
            </a:pPr>
            <a:r>
              <a:rPr lang="en-US" b="1" dirty="0">
                <a:solidFill>
                  <a:srgbClr val="FFFF00"/>
                </a:solidFill>
              </a:rPr>
              <a:t>HMA Base Course Fine Grading     </a:t>
            </a:r>
            <a:r>
              <a:rPr lang="en-US" b="1" dirty="0" smtClean="0">
                <a:solidFill>
                  <a:srgbClr val="FFFF00"/>
                </a:solidFill>
              </a:rPr>
              <a:t>      </a:t>
            </a:r>
            <a:r>
              <a:rPr lang="en-US" b="1" dirty="0" smtClean="0">
                <a:solidFill>
                  <a:srgbClr val="FFAA00"/>
                </a:solidFill>
              </a:rPr>
              <a:t>First </a:t>
            </a:r>
            <a:r>
              <a:rPr lang="en-US" b="1" dirty="0">
                <a:solidFill>
                  <a:srgbClr val="FFAA00"/>
                </a:solidFill>
              </a:rPr>
              <a:t>Pass                           </a:t>
            </a:r>
            <a:r>
              <a:rPr lang="en-US" b="1" dirty="0" smtClean="0">
                <a:solidFill>
                  <a:srgbClr val="FFAA00"/>
                </a:solidFill>
              </a:rPr>
              <a:t>       </a:t>
            </a:r>
            <a:r>
              <a:rPr lang="en-US" b="1" dirty="0">
                <a:solidFill>
                  <a:srgbClr val="FFFF00"/>
                </a:solidFill>
              </a:rPr>
              <a:t>Last Pass</a:t>
            </a:r>
          </a:p>
        </p:txBody>
      </p:sp>
      <p:sp>
        <p:nvSpPr>
          <p:cNvPr id="32777" name="Text Box 10"/>
          <p:cNvSpPr txBox="1">
            <a:spLocks noChangeArrowheads="1"/>
          </p:cNvSpPr>
          <p:nvPr/>
        </p:nvSpPr>
        <p:spPr bwMode="auto">
          <a:xfrm>
            <a:off x="2366964" y="5082118"/>
            <a:ext cx="1984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defTabSz="914400" eaLnBrk="1" hangingPunct="1">
              <a:spcBef>
                <a:spcPct val="50000"/>
              </a:spcBef>
            </a:pPr>
            <a:r>
              <a:rPr lang="en-US" b="1">
                <a:solidFill>
                  <a:srgbClr val="FFFF00"/>
                </a:solidFill>
              </a:rPr>
              <a:t>Finished Surface</a:t>
            </a:r>
            <a:endParaRPr lang="en-US" b="1">
              <a:solidFill>
                <a:srgbClr val="FFAA00"/>
              </a:solidFill>
            </a:endParaRPr>
          </a:p>
        </p:txBody>
      </p:sp>
    </p:spTree>
    <p:extLst>
      <p:ext uri="{BB962C8B-B14F-4D97-AF65-F5344CB8AC3E}">
        <p14:creationId xmlns:p14="http://schemas.microsoft.com/office/powerpoint/2010/main" val="3806860001"/>
      </p:ext>
    </p:extLst>
  </p:cSld>
  <p:clrMapOvr>
    <a:masterClrMapping/>
  </p:clrMapOvr>
  <mc:AlternateContent xmlns:mc="http://schemas.openxmlformats.org/markup-compatibility/2006" xmlns:p14="http://schemas.microsoft.com/office/powerpoint/2010/main">
    <mc:Choice Requires="p14">
      <p:transition spd="slow" p14:dur="2000" advTm="72041"/>
    </mc:Choice>
    <mc:Fallback xmlns="">
      <p:transition spd="slow" advTm="72041"/>
    </mc:Fallback>
  </mc:AlternateContent>
  <p:timing>
    <p:tnLst>
      <p:par>
        <p:cTn id="1" dur="indefinite" restart="never" nodeType="tmRoot"/>
      </p:par>
    </p:tnLst>
  </p:timing>
  <p:extLst mod="1">
    <p:ext uri="{3A86A75C-4F4B-4683-9AE1-C65F6400EC91}">
      <p14:laserTraceLst xmlns:p14="http://schemas.microsoft.com/office/powerpoint/2010/main">
        <p14:tracePtLst>
          <p14:tracePt t="17062" x="3879850" y="1797050"/>
          <p14:tracePt t="17422" x="3886200" y="1797050"/>
          <p14:tracePt t="17436" x="3898900" y="1790700"/>
          <p14:tracePt t="17450" x="3905250" y="1790700"/>
          <p14:tracePt t="17461" x="3917950" y="1790700"/>
          <p14:tracePt t="17462" x="3924300" y="1784350"/>
          <p14:tracePt t="17478" x="3930650" y="1784350"/>
          <p14:tracePt t="17495" x="3937000" y="1784350"/>
          <p14:tracePt t="17511" x="3943350" y="1784350"/>
          <p14:tracePt t="17528" x="3949700" y="1778000"/>
          <p14:tracePt t="17545" x="3956050" y="1778000"/>
          <p14:tracePt t="17561" x="3962400" y="1771650"/>
          <p14:tracePt t="17578" x="3968750" y="1771650"/>
          <p14:tracePt t="17595" x="3975100" y="1771650"/>
          <p14:tracePt t="17632" x="3981450" y="1771650"/>
          <p14:tracePt t="17656" x="3987800" y="1765300"/>
          <p14:tracePt t="17680" x="3994150" y="1765300"/>
          <p14:tracePt t="17764" x="4000500" y="1765300"/>
          <p14:tracePt t="17788" x="4006850" y="1765300"/>
          <p14:tracePt t="17804" x="4013200" y="1765300"/>
          <p14:tracePt t="17828" x="4019550" y="1765300"/>
          <p14:tracePt t="17836" x="4025900" y="1765300"/>
          <p14:tracePt t="17854" x="4032250" y="1765300"/>
          <p14:tracePt t="17866" x="4038600" y="1771650"/>
          <p14:tracePt t="17882" x="4044950" y="1771650"/>
          <p14:tracePt t="17904" x="4051300" y="1771650"/>
          <p14:tracePt t="17968" x="4057650" y="1771650"/>
          <p14:tracePt t="17976" x="4064000" y="1771650"/>
          <p14:tracePt t="17978" x="4070350" y="1771650"/>
          <p14:tracePt t="17995" x="4076700" y="1771650"/>
          <p14:tracePt t="17995" x="4083050" y="1778000"/>
          <p14:tracePt t="18030" x="4089400" y="1778000"/>
          <p14:tracePt t="18046" x="4095750" y="1778000"/>
          <p14:tracePt t="18046" x="4102100" y="1778000"/>
          <p14:tracePt t="18116" x="4108450" y="1778000"/>
          <p14:tracePt t="18124" x="4114800" y="1778000"/>
          <p14:tracePt t="18132" x="4121150" y="1778000"/>
          <p14:tracePt t="18145" x="4133850" y="1778000"/>
          <p14:tracePt t="18145" x="4140200" y="1778000"/>
          <p14:tracePt t="18161" x="4152900" y="1771650"/>
          <p14:tracePt t="18178" x="4165600" y="1771650"/>
          <p14:tracePt t="18226" x="4171950" y="1771650"/>
          <p14:tracePt t="18258" x="4178300" y="1771650"/>
          <p14:tracePt t="18272" x="4178300" y="1765300"/>
          <p14:tracePt t="18280" x="4184650" y="1765300"/>
          <p14:tracePt t="18304" x="4191000" y="1765300"/>
          <p14:tracePt t="18312" x="4197350" y="1765300"/>
          <p14:tracePt t="18312" x="4203700" y="1765300"/>
          <p14:tracePt t="18328" x="4210050" y="1765300"/>
          <p14:tracePt t="18345" x="4222750" y="1765300"/>
          <p14:tracePt t="18361" x="4235450" y="1765300"/>
          <p14:tracePt t="18378" x="4241800" y="1765300"/>
          <p14:tracePt t="18395" x="4248150" y="1765300"/>
          <p14:tracePt t="18411" x="4254500" y="1765300"/>
          <p14:tracePt t="18428" x="4260850" y="1765300"/>
          <p14:tracePt t="18445" x="4273550" y="1765300"/>
          <p14:tracePt t="18461" x="4279900" y="1765300"/>
          <p14:tracePt t="18478" x="4286250" y="1765300"/>
          <p14:tracePt t="18495" x="4292600" y="1765300"/>
          <p14:tracePt t="18511" x="4298950" y="1765300"/>
          <p14:tracePt t="18528" x="4305300" y="1765300"/>
          <p14:tracePt t="18545" x="4318000" y="1765300"/>
          <p14:tracePt t="18561" x="4324350" y="1765300"/>
          <p14:tracePt t="18578" x="4337050" y="1771650"/>
          <p14:tracePt t="18595" x="4343400" y="1771650"/>
          <p14:tracePt t="18611" x="4362450" y="1771650"/>
          <p14:tracePt t="18628" x="4368800" y="1778000"/>
          <p14:tracePt t="18680" x="4375150" y="1778000"/>
          <p14:tracePt t="18718" x="4381500" y="1778000"/>
          <p14:tracePt t="18742" x="4387850" y="1778000"/>
          <p14:tracePt t="18754" x="4394200" y="1778000"/>
          <p14:tracePt t="18766" x="4400550" y="1778000"/>
          <p14:tracePt t="18780" x="4406900" y="1778000"/>
          <p14:tracePt t="18796" x="4413250" y="1778000"/>
          <p14:tracePt t="18820" x="4419600" y="1778000"/>
          <p14:tracePt t="18828" x="4425950" y="1778000"/>
          <p14:tracePt t="18828" x="4432300" y="1778000"/>
          <p14:tracePt t="18850" x="4438650" y="1778000"/>
          <p14:tracePt t="18858" x="4445000" y="1778000"/>
          <p14:tracePt t="18866" x="4451350" y="1778000"/>
          <p14:tracePt t="18898" x="4457700" y="1778000"/>
          <p14:tracePt t="18936" x="4464050" y="1778000"/>
          <p14:tracePt t="18966" x="4470400" y="1778000"/>
          <p14:tracePt t="18977" x="4476750" y="1778000"/>
          <p14:tracePt t="19001" x="4483100" y="1778000"/>
          <p14:tracePt t="19009" x="4489450" y="1778000"/>
          <p14:tracePt t="19015" x="4495800" y="1778000"/>
          <p14:tracePt t="19038" x="4502150" y="1778000"/>
          <p14:tracePt t="19039" x="4502150" y="1784350"/>
          <p14:tracePt t="19046" x="4508500" y="1784350"/>
          <p14:tracePt t="19062" x="4521200" y="1784350"/>
          <p14:tracePt t="19079" x="4527550" y="1784350"/>
          <p14:tracePt t="19117" x="4533900" y="1784350"/>
          <p14:tracePt t="19125" x="4533900" y="1790700"/>
          <p14:tracePt t="19133" x="4540250" y="1790700"/>
          <p14:tracePt t="19195" x="4546600" y="1790700"/>
          <p14:tracePt t="19235" x="4552950" y="1790700"/>
          <p14:tracePt t="19297" x="4559300" y="1790700"/>
          <p14:tracePt t="19321" x="4565650" y="1790700"/>
          <p14:tracePt t="19345" x="4572000" y="1790700"/>
          <p14:tracePt t="19375" x="4578350" y="1790700"/>
          <p14:tracePt t="19383" x="4578350" y="1797050"/>
          <p14:tracePt t="19391" x="4584700" y="1797050"/>
          <p14:tracePt t="19423" x="4591050" y="1797050"/>
          <p14:tracePt t="19445" x="4597400" y="1797050"/>
          <p14:tracePt t="19493" x="4603750" y="1797050"/>
          <p14:tracePt t="19531" x="4610100" y="1797050"/>
          <p14:tracePt t="19555" x="4616450" y="1797050"/>
          <p14:tracePt t="19679" x="4622800" y="1797050"/>
          <p14:tracePt t="19775" x="4629150" y="1797050"/>
          <p14:tracePt t="19805" x="4635500" y="1797050"/>
          <p14:tracePt t="19821" x="4635500" y="1790700"/>
          <p14:tracePt t="19829" x="4641850" y="1790700"/>
          <p14:tracePt t="19853" x="4648200" y="1790700"/>
          <p14:tracePt t="19867" x="4654550" y="1790700"/>
          <p14:tracePt t="19931" x="4660900" y="1790700"/>
          <p14:tracePt t="19969" x="4667250" y="1790700"/>
          <p14:tracePt t="19977" x="4667250" y="1784350"/>
          <p14:tracePt t="19988" x="4673600" y="1784350"/>
          <p14:tracePt t="20002" x="4679950" y="1784350"/>
          <p14:tracePt t="20019" x="4679950" y="1778000"/>
          <p14:tracePt t="20072" x="4686300" y="1778000"/>
          <p14:tracePt t="20104" x="4692650" y="1778000"/>
          <p14:tracePt t="20190" x="4699000" y="1771650"/>
          <p14:tracePt t="20338" x="4705350" y="1771650"/>
          <p14:tracePt t="20478" x="4711700" y="1771650"/>
          <p14:tracePt t="20822" x="4711700" y="1765300"/>
          <p14:tracePt t="20852" x="4705350" y="1765300"/>
          <p14:tracePt t="20868" x="4699000" y="1765300"/>
          <p14:tracePt t="20892" x="4692650" y="1765300"/>
          <p14:tracePt t="20900" x="4686300" y="1765300"/>
          <p14:tracePt t="20924" x="4679950" y="1765300"/>
          <p14:tracePt t="20932" x="4673600" y="1765300"/>
          <p14:tracePt t="20938" x="4654550" y="1765300"/>
          <p14:tracePt t="20946" x="4641850" y="1765300"/>
          <p14:tracePt t="20963" x="4629150" y="1765300"/>
          <p14:tracePt t="20980" x="4616450" y="1765300"/>
          <p14:tracePt t="20996" x="4603750" y="1765300"/>
          <p14:tracePt t="21013" x="4584700" y="1765300"/>
          <p14:tracePt t="21030" x="4565650" y="1765300"/>
          <p14:tracePt t="21046" x="4559300" y="1765300"/>
          <p14:tracePt t="21063" x="4552950" y="1765300"/>
          <p14:tracePt t="21134" x="4552950" y="1771650"/>
          <p14:tracePt t="21150" x="4552950" y="1778000"/>
          <p14:tracePt t="21158" x="4546600" y="1778000"/>
          <p14:tracePt t="21174" x="4546600" y="1784350"/>
          <p14:tracePt t="21196" x="4540250" y="1790700"/>
          <p14:tracePt t="21206" x="4533900" y="1790700"/>
          <p14:tracePt t="21228" x="4527550" y="1790700"/>
          <p14:tracePt t="21236" x="4527550" y="1797050"/>
          <p14:tracePt t="21244" x="4521200" y="1797050"/>
          <p14:tracePt t="21247" x="4514850" y="1797050"/>
          <p14:tracePt t="21282" x="4508500" y="1797050"/>
          <p14:tracePt t="21282" x="4502150" y="1797050"/>
          <p14:tracePt t="21296" x="4495800" y="1797050"/>
          <p14:tracePt t="21296" x="4489450" y="1797050"/>
          <p14:tracePt t="21314" x="4470400" y="1797050"/>
          <p14:tracePt t="21330" x="4464050" y="1797050"/>
          <p14:tracePt t="21347" x="4451350" y="1797050"/>
          <p14:tracePt t="21363" x="4445000" y="1797050"/>
          <p14:tracePt t="21380" x="4432300" y="1797050"/>
          <p14:tracePt t="21396" x="4425950" y="1797050"/>
          <p14:tracePt t="21413" x="4406900" y="1797050"/>
          <p14:tracePt t="21430" x="4400550" y="1797050"/>
          <p14:tracePt t="21446" x="4387850" y="1797050"/>
          <p14:tracePt t="21463" x="4375150" y="1797050"/>
          <p14:tracePt t="21480" x="4356100" y="1797050"/>
          <p14:tracePt t="21496" x="4349750" y="1790700"/>
          <p14:tracePt t="21513" x="4343400" y="1790700"/>
          <p14:tracePt t="21530" x="4337050" y="1790700"/>
          <p14:tracePt t="21596" x="4330700" y="1790700"/>
          <p14:tracePt t="21634" x="4324350" y="1797050"/>
          <p14:tracePt t="21650" x="4318000" y="1797050"/>
          <p14:tracePt t="21658" x="4311650" y="1797050"/>
          <p14:tracePt t="21666" x="4305300" y="1803400"/>
          <p14:tracePt t="21681" x="4292600" y="1803400"/>
          <p14:tracePt t="21696" x="4279900" y="1809750"/>
          <p14:tracePt t="21697" x="4267200" y="1809750"/>
          <p14:tracePt t="21713" x="4254500" y="1809750"/>
          <p14:tracePt t="21730" x="4248150" y="1816100"/>
          <p14:tracePt t="21747" x="4241800" y="1816100"/>
          <p14:tracePt t="21763" x="4235450" y="1816100"/>
          <p14:tracePt t="21780" x="4229100" y="1816100"/>
          <p14:tracePt t="21796" x="4222750" y="1816100"/>
          <p14:tracePt t="21813" x="4210050" y="1828800"/>
          <p14:tracePt t="21830" x="4197350" y="1828800"/>
          <p14:tracePt t="21847" x="4184650" y="1828800"/>
          <p14:tracePt t="21863" x="4165600" y="1828800"/>
          <p14:tracePt t="21880" x="4152900" y="1828800"/>
          <p14:tracePt t="21896" x="4140200" y="1828800"/>
          <p14:tracePt t="21913" x="4133850" y="1828800"/>
          <p14:tracePt t="21930" x="4121150" y="1828800"/>
          <p14:tracePt t="21946" x="4114800" y="1828800"/>
          <p14:tracePt t="21963" x="4108450" y="1828800"/>
          <p14:tracePt t="21980" x="4102100" y="1828800"/>
          <p14:tracePt t="21996" x="4095750" y="1828800"/>
          <p14:tracePt t="22039" x="4089400" y="1828800"/>
          <p14:tracePt t="22064" x="4083050" y="1835150"/>
          <p14:tracePt t="22080" x="4076700" y="1835150"/>
          <p14:tracePt t="22088" x="4070350" y="1841500"/>
          <p14:tracePt t="22094" x="4064000" y="1841500"/>
          <p14:tracePt t="22104" x="4051300" y="1841500"/>
          <p14:tracePt t="22113" x="4038600" y="1847850"/>
          <p14:tracePt t="22130" x="4032250" y="1847850"/>
          <p14:tracePt t="22146" x="4019550" y="1847850"/>
          <p14:tracePt t="22163" x="4013200" y="1847850"/>
          <p14:tracePt t="22180" x="4000500" y="1847850"/>
          <p14:tracePt t="22196" x="3987800" y="1847850"/>
          <p14:tracePt t="22213" x="3975100" y="1847850"/>
          <p14:tracePt t="22230" x="3968750" y="1847850"/>
          <p14:tracePt t="22246" x="3962400" y="1847850"/>
          <p14:tracePt t="22263" x="3956050" y="1847850"/>
          <p14:tracePt t="22280" x="3949700" y="1847850"/>
          <p14:tracePt t="22296" x="3937000" y="1847850"/>
          <p14:tracePt t="22313" x="3911600" y="1841500"/>
          <p14:tracePt t="22330" x="3898900" y="1841500"/>
          <p14:tracePt t="22346" x="3886200" y="1835150"/>
          <p14:tracePt t="22363" x="3879850" y="1835150"/>
          <p14:tracePt t="22380" x="3873500" y="1835150"/>
          <p14:tracePt t="22396" x="3867150" y="1835150"/>
          <p14:tracePt t="22932" x="3873500" y="1835150"/>
          <p14:tracePt t="22932" x="0" y="0"/>
        </p14:tracePtLst>
        <p14:tracePtLst>
          <p14:tracePt t="28609" x="4743450" y="2705100"/>
          <p14:tracePt t="28617" x="4705350" y="2698750"/>
          <p14:tracePt t="28625" x="4692650" y="2698750"/>
          <p14:tracePt t="28633" x="4648200" y="2698750"/>
          <p14:tracePt t="28641" x="4603750" y="2692400"/>
          <p14:tracePt t="28649" x="4540250" y="2686050"/>
          <p14:tracePt t="28665" x="4508500" y="2673350"/>
          <p14:tracePt t="28681" x="4489450" y="2660650"/>
          <p14:tracePt t="28703" x="4476750" y="2647950"/>
          <p14:tracePt t="28713" x="4457700" y="2628900"/>
          <p14:tracePt t="28746" x="4432300" y="2609850"/>
          <p14:tracePt t="28751" x="4400550" y="2597150"/>
          <p14:tracePt t="28763" x="4375150" y="2584450"/>
          <p14:tracePt t="28781" x="4362450" y="2571750"/>
          <p14:tracePt t="28797" x="4356100" y="2559050"/>
          <p14:tracePt t="28813" x="4356100" y="2533650"/>
          <p14:tracePt t="28837" x="4356100" y="2514600"/>
          <p14:tracePt t="28851" x="4356100" y="2482850"/>
          <p14:tracePt t="28867" x="4362450" y="2444750"/>
          <p14:tracePt t="28883" x="4368800" y="2413000"/>
          <p14:tracePt t="28899" x="4375150" y="2368550"/>
          <p14:tracePt t="28915" x="4381500" y="2324100"/>
          <p14:tracePt t="28929" x="4387850" y="2279650"/>
          <p14:tracePt t="28946" x="4387850" y="2247900"/>
          <p14:tracePt t="28962" x="4406900" y="2216150"/>
          <p14:tracePt t="28979" x="4432300" y="2184400"/>
          <p14:tracePt t="28996" x="4470400" y="2146300"/>
          <p14:tracePt t="29013" x="4521200" y="2114550"/>
          <p14:tracePt t="29029" x="4578350" y="2057400"/>
          <p14:tracePt t="29046" x="4616450" y="2025650"/>
          <p14:tracePt t="29062" x="4641850" y="1993900"/>
          <p14:tracePt t="29079" x="4648200" y="1987550"/>
          <p14:tracePt t="29096" x="4660900" y="1981200"/>
          <p14:tracePt t="29112" x="4667250" y="1974850"/>
          <p14:tracePt t="29129" x="4673600" y="1974850"/>
          <p14:tracePt t="29146" x="4686300" y="1974850"/>
          <p14:tracePt t="29163" x="4699000" y="1968500"/>
          <p14:tracePt t="29179" x="4718050" y="1949450"/>
          <p14:tracePt t="29195" x="4749800" y="1943100"/>
          <p14:tracePt t="29211" x="4775200" y="1930400"/>
          <p14:tracePt t="29228" x="4800600" y="1930400"/>
          <p14:tracePt t="29245" x="4819650" y="1924050"/>
          <p14:tracePt t="29262" x="4832350" y="1924050"/>
          <p14:tracePt t="29278" x="4845050" y="1917700"/>
          <p14:tracePt t="29295" x="4864100" y="1911350"/>
          <p14:tracePt t="29311" x="4876800" y="1911350"/>
          <p14:tracePt t="29328" x="4895850" y="1911350"/>
          <p14:tracePt t="29345" x="4933950" y="1911350"/>
          <p14:tracePt t="29362" x="4972050" y="1911350"/>
          <p14:tracePt t="29378" x="5029200" y="1924050"/>
          <p14:tracePt t="29395" x="5080000" y="1936750"/>
          <p14:tracePt t="29411" x="5118100" y="1949450"/>
          <p14:tracePt t="29428" x="5156200" y="1962150"/>
          <p14:tracePt t="29445" x="5168900" y="1962150"/>
          <p14:tracePt t="29538" x="5168900" y="1968500"/>
          <p14:tracePt t="29554" x="5181600" y="1968500"/>
          <p14:tracePt t="29563" x="5200650" y="1993900"/>
          <p14:tracePt t="29563" x="5257800" y="2012950"/>
          <p14:tracePt t="29578" x="5308600" y="2044700"/>
          <p14:tracePt t="29595" x="5346700" y="2070100"/>
          <p14:tracePt t="29611" x="5365750" y="2082800"/>
          <p14:tracePt t="29648" x="5365750" y="2089150"/>
          <p14:tracePt t="29661" x="5372100" y="2089150"/>
          <p14:tracePt t="29662" x="5378450" y="2101850"/>
          <p14:tracePt t="29678" x="5378450" y="2139950"/>
          <p14:tracePt t="29695" x="5378450" y="2178050"/>
          <p14:tracePt t="29711" x="5378450" y="2209800"/>
          <p14:tracePt t="29728" x="5378450" y="2247900"/>
          <p14:tracePt t="29745" x="5378450" y="2273300"/>
          <p14:tracePt t="29762" x="5378450" y="2311400"/>
          <p14:tracePt t="29778" x="5378450" y="2330450"/>
          <p14:tracePt t="29795" x="5378450" y="2362200"/>
          <p14:tracePt t="29811" x="5365750" y="2400300"/>
          <p14:tracePt t="29828" x="5353050" y="2419350"/>
          <p14:tracePt t="29845" x="5340350" y="2457450"/>
          <p14:tracePt t="29862" x="5321300" y="2470150"/>
          <p14:tracePt t="29878" x="5289550" y="2495550"/>
          <p14:tracePt t="29895" x="5270500" y="2508250"/>
          <p14:tracePt t="29911" x="5251450" y="2527300"/>
          <p14:tracePt t="29928" x="5213350" y="2540000"/>
          <p14:tracePt t="29945" x="5200650" y="2546350"/>
          <p14:tracePt t="29962" x="5175250" y="2546350"/>
          <p14:tracePt t="29978" x="5156200" y="2546350"/>
          <p14:tracePt t="29995" x="5124450" y="2546350"/>
          <p14:tracePt t="30011" x="5067300" y="2546350"/>
          <p14:tracePt t="30028" x="4984750" y="2546350"/>
          <p14:tracePt t="30045" x="4902200" y="2533650"/>
          <p14:tracePt t="30062" x="4749800" y="2489200"/>
          <p14:tracePt t="30078" x="4673600" y="2470150"/>
          <p14:tracePt t="30095" x="4622800" y="2451100"/>
          <p14:tracePt t="30111" x="4572000" y="2438400"/>
          <p14:tracePt t="30128" x="4540250" y="2419350"/>
          <p14:tracePt t="30145" x="4514850" y="2413000"/>
          <p14:tracePt t="30162" x="4406900" y="2362200"/>
          <p14:tracePt t="30178" x="4324350" y="2317750"/>
          <p14:tracePt t="30195" x="4267200" y="2298700"/>
          <p14:tracePt t="30211" x="4229100" y="2273300"/>
          <p14:tracePt t="30228" x="4203700" y="2260600"/>
          <p14:tracePt t="30245" x="4184650" y="2254250"/>
          <p14:tracePt t="30261" x="4178300" y="2254250"/>
          <p14:tracePt t="30278" x="4171950" y="2247900"/>
          <p14:tracePt t="30295" x="4165600" y="2241550"/>
          <p14:tracePt t="30311" x="4146550" y="2228850"/>
          <p14:tracePt t="30328" x="4133850" y="2222500"/>
          <p14:tracePt t="30345" x="4127500" y="2216150"/>
          <p14:tracePt t="30361" x="4127500" y="2209800"/>
          <p14:tracePt t="30378" x="4121150" y="2197100"/>
          <p14:tracePt t="30395" x="4114800" y="2184400"/>
          <p14:tracePt t="30411" x="4114800" y="2146300"/>
          <p14:tracePt t="30428" x="4108450" y="2082800"/>
          <p14:tracePt t="30445" x="4108450" y="2057400"/>
          <p14:tracePt t="30462" x="4108450" y="2032000"/>
          <p14:tracePt t="30478" x="4108450" y="2019300"/>
          <p14:tracePt t="30495" x="4114800" y="2006600"/>
          <p14:tracePt t="30511" x="4127500" y="1981200"/>
          <p14:tracePt t="30528" x="4140200" y="1962150"/>
          <p14:tracePt t="30545" x="4146550" y="1943100"/>
          <p14:tracePt t="30562" x="4184650" y="1898650"/>
          <p14:tracePt t="30578" x="4203700" y="1885950"/>
          <p14:tracePt t="30595" x="4235450" y="1860550"/>
          <p14:tracePt t="30611" x="4254500" y="1841500"/>
          <p14:tracePt t="30628" x="4286250" y="1816100"/>
          <p14:tracePt t="30645" x="4311650" y="1803400"/>
          <p14:tracePt t="30661" x="4330700" y="1784350"/>
          <p14:tracePt t="30678" x="4368800" y="1778000"/>
          <p14:tracePt t="30695" x="4387850" y="1771650"/>
          <p14:tracePt t="30711" x="4413250" y="1765300"/>
          <p14:tracePt t="30728" x="4432300" y="1758950"/>
          <p14:tracePt t="30745" x="4464050" y="1752600"/>
          <p14:tracePt t="30761" x="4483100" y="1739900"/>
          <p14:tracePt t="30778" x="4495800" y="1739900"/>
          <p14:tracePt t="30795" x="4514850" y="1733550"/>
          <p14:tracePt t="30811" x="4552950" y="1720850"/>
          <p14:tracePt t="30828" x="4578350" y="1714500"/>
          <p14:tracePt t="30845" x="4603750" y="1708150"/>
          <p14:tracePt t="30861" x="4622800" y="1708150"/>
          <p14:tracePt t="30878" x="4641850" y="1708150"/>
          <p14:tracePt t="30895" x="4660900" y="1701800"/>
          <p14:tracePt t="30911" x="4673600" y="1701800"/>
          <p14:tracePt t="30928" x="4711700" y="1708150"/>
          <p14:tracePt t="30945" x="4737100" y="1714500"/>
          <p14:tracePt t="30961" x="4762500" y="1714500"/>
          <p14:tracePt t="30978" x="4787900" y="1733550"/>
          <p14:tracePt t="30995" x="4845050" y="1746250"/>
          <p14:tracePt t="31011" x="4946650" y="1771650"/>
          <p14:tracePt t="31028" x="5086350" y="1797050"/>
          <p14:tracePt t="31045" x="5219700" y="1835150"/>
          <p14:tracePt t="31061" x="5314950" y="1847850"/>
          <p14:tracePt t="31078" x="5321300" y="1854200"/>
          <p14:tracePt t="31178" x="5327650" y="1860550"/>
          <p14:tracePt t="31187" x="5334000" y="1866900"/>
          <p14:tracePt t="31194" x="5340350" y="1879600"/>
          <p14:tracePt t="31211" x="5365750" y="1905000"/>
          <p14:tracePt t="31212" x="5391150" y="1924050"/>
          <p14:tracePt t="31228" x="5397500" y="1936750"/>
          <p14:tracePt t="31245" x="5410200" y="1949450"/>
          <p14:tracePt t="31261" x="5416550" y="1955800"/>
          <p14:tracePt t="31278" x="5416550" y="1962150"/>
          <p14:tracePt t="31295" x="5422900" y="1962150"/>
          <p14:tracePt t="31311" x="5422900" y="1968500"/>
          <p14:tracePt t="31328" x="5422900" y="1981200"/>
          <p14:tracePt t="31345" x="5422900" y="1987550"/>
          <p14:tracePt t="31361" x="5422900" y="2000250"/>
          <p14:tracePt t="31378" x="5422900" y="2012950"/>
          <p14:tracePt t="31395" x="5422900" y="2019300"/>
          <p14:tracePt t="31411" x="5422900" y="2032000"/>
          <p14:tracePt t="31428" x="5422900" y="2051050"/>
          <p14:tracePt t="31445" x="5429250" y="2063750"/>
          <p14:tracePt t="31462" x="5429250" y="2082800"/>
          <p14:tracePt t="31478" x="5429250" y="2095500"/>
          <p14:tracePt t="31495" x="5429250" y="2108200"/>
          <p14:tracePt t="31511" x="5429250" y="2114550"/>
          <p14:tracePt t="31546" x="5429250" y="2120900"/>
          <p14:tracePt t="31562" x="5429250" y="2127250"/>
          <p14:tracePt t="31586" x="5429250" y="2133600"/>
          <p14:tracePt t="31602" x="5429250" y="2139950"/>
          <p14:tracePt t="31611" x="5429250" y="2146300"/>
          <p14:tracePt t="31612" x="5429250" y="2178050"/>
          <p14:tracePt t="31628" x="5429250" y="2209800"/>
          <p14:tracePt t="31645" x="5429250" y="2247900"/>
          <p14:tracePt t="31661" x="5429250" y="2292350"/>
          <p14:tracePt t="31678" x="5435600" y="2400300"/>
          <p14:tracePt t="31678" x="0" y="0"/>
        </p14:tracePtLst>
        <p14:tracePtLst>
          <p14:tracePt t="33807" x="4597400" y="2908300"/>
          <p14:tracePt t="34001" x="4597400" y="2895600"/>
          <p14:tracePt t="34009" x="4597400" y="2882900"/>
          <p14:tracePt t="34017" x="4597400" y="2876550"/>
          <p14:tracePt t="34023" x="4597400" y="2863850"/>
          <p14:tracePt t="34031" x="4603750" y="2857500"/>
          <p14:tracePt t="34045" x="4610100" y="2851150"/>
          <p14:tracePt t="34062" x="4610100" y="2844800"/>
          <p14:tracePt t="34141" x="4616450" y="2844800"/>
          <p14:tracePt t="34203" x="4622800" y="2844800"/>
          <p14:tracePt t="34219" x="4629150" y="2838450"/>
          <p14:tracePt t="34227" x="4635500" y="2838450"/>
          <p14:tracePt t="34251" x="4641850" y="2832100"/>
          <p14:tracePt t="34337" x="4641850" y="2825750"/>
          <p14:tracePt t="34345" x="4648200" y="2825750"/>
          <p14:tracePt t="34351" x="4648200" y="2819400"/>
          <p14:tracePt t="34383" x="4654550" y="2813050"/>
          <p14:tracePt t="34407" x="4654550" y="2806700"/>
          <p14:tracePt t="34421" x="4660900" y="2806700"/>
          <p14:tracePt t="34429" x="4660900" y="2800350"/>
          <p14:tracePt t="34438" x="4667250" y="2794000"/>
          <p14:tracePt t="34445" x="4673600" y="2794000"/>
          <p14:tracePt t="34462" x="4686300" y="2781300"/>
          <p14:tracePt t="34479" x="4699000" y="2774950"/>
          <p14:tracePt t="34495" x="4711700" y="2768600"/>
          <p14:tracePt t="34539" x="4711700" y="2762250"/>
          <p14:tracePt t="34571" x="4718050" y="2762250"/>
          <p14:tracePt t="34780" x="4711700" y="2768600"/>
          <p14:tracePt t="34788" x="4705350" y="2768600"/>
          <p14:tracePt t="34795" x="4699000" y="2781300"/>
          <p14:tracePt t="34812" x="4692650" y="2787650"/>
          <p14:tracePt t="34812" x="4686300" y="2794000"/>
          <p14:tracePt t="34828" x="4667250" y="2806700"/>
          <p14:tracePt t="34844" x="4660900" y="2813050"/>
          <p14:tracePt t="34861" x="4648200" y="2819400"/>
          <p14:tracePt t="34878" x="4641850" y="2825750"/>
          <p14:tracePt t="34895" x="4622800" y="2838450"/>
          <p14:tracePt t="34911" x="4603750" y="2838450"/>
          <p14:tracePt t="34928" x="4584700" y="2851150"/>
          <p14:tracePt t="34944" x="4565650" y="2851150"/>
          <p14:tracePt t="34961" x="4546600" y="2857500"/>
          <p14:tracePt t="34978" x="4533900" y="2870200"/>
          <p14:tracePt t="34994" x="4521200" y="2876550"/>
          <p14:tracePt t="35011" x="4508500" y="2889250"/>
          <p14:tracePt t="35029" x="4495800" y="2895600"/>
          <p14:tracePt t="35044" x="4489450" y="2908300"/>
          <p14:tracePt t="35062" x="4470400" y="2921000"/>
          <p14:tracePt t="35079" x="4464050" y="2927350"/>
          <p14:tracePt t="35095" x="4451350" y="2927350"/>
          <p14:tracePt t="35112" x="4438650" y="2933700"/>
          <p14:tracePt t="35129" x="4432300" y="2940050"/>
          <p14:tracePt t="35145" x="4425950" y="2946400"/>
          <p14:tracePt t="35162" x="4419600" y="2952750"/>
          <p14:tracePt t="35179" x="4406900" y="2959100"/>
          <p14:tracePt t="35196" x="4400550" y="2965450"/>
          <p14:tracePt t="35212" x="4394200" y="2971800"/>
          <p14:tracePt t="35251" x="4387850" y="2971800"/>
          <p14:tracePt t="35264" x="4387850" y="2978150"/>
          <p14:tracePt t="35288" x="4381500" y="2978150"/>
          <p14:tracePt t="35312" x="4381500" y="2984500"/>
          <p14:tracePt t="35320" x="4375150" y="2984500"/>
          <p14:tracePt t="35336" x="4375150" y="2990850"/>
          <p14:tracePt t="35344" x="4368800" y="2997200"/>
          <p14:tracePt t="35366" x="4368800" y="3009900"/>
          <p14:tracePt t="35374" x="4362450" y="3009900"/>
          <p14:tracePt t="35382" x="4356100" y="3016250"/>
          <p14:tracePt t="35394" x="4343400" y="3022600"/>
          <p14:tracePt t="35411" x="4337050" y="3035300"/>
          <p14:tracePt t="35428" x="4330700" y="3041650"/>
          <p14:tracePt t="35444" x="4318000" y="3048000"/>
          <p14:tracePt t="35461" x="4318000" y="3054350"/>
          <p14:tracePt t="35500" x="4311650" y="3054350"/>
          <p14:tracePt t="35514" x="4311650" y="3060700"/>
          <p14:tracePt t="35530" x="4305300" y="3067050"/>
          <p14:tracePt t="35530" x="4305300" y="3073400"/>
          <p14:tracePt t="35544" x="4305300" y="3079750"/>
          <p14:tracePt t="35562" x="4298950" y="3086100"/>
          <p14:tracePt t="35579" x="4298950" y="3092450"/>
          <p14:tracePt t="35595" x="4298950" y="3098800"/>
          <p14:tracePt t="35612" x="4292600" y="3111500"/>
          <p14:tracePt t="35629" x="4292600" y="3117850"/>
          <p14:tracePt t="35645" x="4286250" y="3124200"/>
          <p14:tracePt t="35662" x="4279900" y="3136900"/>
          <p14:tracePt t="35679" x="4279900" y="3143250"/>
          <p14:tracePt t="35695" x="4273550" y="3149600"/>
          <p14:tracePt t="35712" x="4273550" y="3162300"/>
          <p14:tracePt t="35752" x="4267200" y="3168650"/>
          <p14:tracePt t="35766" x="4267200" y="3175000"/>
          <p14:tracePt t="35788" x="4267200" y="3181350"/>
          <p14:tracePt t="35804" x="4267200" y="3187700"/>
          <p14:tracePt t="35828" x="4260850" y="3187700"/>
          <p14:tracePt t="36453" x="4267200" y="3187700"/>
          <p14:tracePt t="36461" x="4279900" y="3187700"/>
          <p14:tracePt t="36469" x="4286250" y="3187700"/>
          <p14:tracePt t="36477" x="4298950" y="3187700"/>
          <p14:tracePt t="36479" x="4318000" y="3181350"/>
          <p14:tracePt t="36495" x="4337050" y="3175000"/>
          <p14:tracePt t="36512" x="4356100" y="3168650"/>
          <p14:tracePt t="36529" x="4368800" y="3168650"/>
          <p14:tracePt t="36545" x="4381500" y="3162300"/>
          <p14:tracePt t="36562" x="4387850" y="3155950"/>
          <p14:tracePt t="36579" x="4394200" y="3155950"/>
          <p14:tracePt t="36595" x="4400550" y="3155950"/>
          <p14:tracePt t="36612" x="4400550" y="3149600"/>
          <p14:tracePt t="36629" x="4406900" y="3149600"/>
          <p14:tracePt t="36645" x="4406900" y="3143250"/>
          <p14:tracePt t="36662" x="4419600" y="3136900"/>
          <p14:tracePt t="36679" x="4425950" y="3130550"/>
          <p14:tracePt t="36695" x="4438650" y="3124200"/>
          <p14:tracePt t="36712" x="4451350" y="3117850"/>
          <p14:tracePt t="36729" x="4457700" y="3111500"/>
          <p14:tracePt t="36745" x="4457700" y="3105150"/>
          <p14:tracePt t="36762" x="4464050" y="3098800"/>
          <p14:tracePt t="36779" x="4470400" y="3086100"/>
          <p14:tracePt t="36795" x="4476750" y="3079750"/>
          <p14:tracePt t="36812" x="4483100" y="3067050"/>
          <p14:tracePt t="36812" x="4489450" y="3060700"/>
          <p14:tracePt t="36829" x="4502150" y="3054350"/>
          <p14:tracePt t="36845" x="4502150" y="3041650"/>
          <p14:tracePt t="36862" x="4508500" y="3035300"/>
          <p14:tracePt t="36899" x="4514850" y="3028950"/>
          <p14:tracePt t="36915" x="4514850" y="3022600"/>
          <p14:tracePt t="36929" x="4521200" y="3016250"/>
          <p14:tracePt t="36953" x="4521200" y="3009900"/>
          <p14:tracePt t="36985" x="4521200" y="3003550"/>
          <p14:tracePt t="36993" x="4527550" y="3003550"/>
          <p14:tracePt t="37015" x="4527550" y="2997200"/>
          <p14:tracePt t="37039" x="4527550" y="2990850"/>
          <p14:tracePt t="37047" x="4533900" y="2990850"/>
          <p14:tracePt t="37055" x="4533900" y="2984500"/>
          <p14:tracePt t="37071" x="4533900" y="2978150"/>
          <p14:tracePt t="37079" x="4540250" y="2978150"/>
          <p14:tracePt t="37079" x="4546600" y="2971800"/>
          <p14:tracePt t="37095" x="4546600" y="2965450"/>
          <p14:tracePt t="37112" x="4552950" y="2965450"/>
          <p14:tracePt t="37128" x="4552950" y="2959100"/>
          <p14:tracePt t="37145" x="4559300" y="2959100"/>
          <p14:tracePt t="37162" x="4565650" y="2952750"/>
          <p14:tracePt t="37179" x="4565650" y="2946400"/>
          <p14:tracePt t="37195" x="4572000" y="2940050"/>
          <p14:tracePt t="37235" x="4578350" y="2933700"/>
          <p14:tracePt t="37251" x="4584700" y="2927350"/>
          <p14:tracePt t="37267" x="4591050" y="2927350"/>
          <p14:tracePt t="37278" x="4591050" y="2921000"/>
          <p14:tracePt t="37279" x="4597400" y="2921000"/>
          <p14:tracePt t="37295" x="4597400" y="2914650"/>
          <p14:tracePt t="37312" x="4610100" y="2908300"/>
          <p14:tracePt t="37329" x="4616450" y="2908300"/>
          <p14:tracePt t="37345" x="4616450" y="2901950"/>
          <p14:tracePt t="37362" x="4622800" y="2895600"/>
          <p14:tracePt t="37379" x="4629150" y="2889250"/>
          <p14:tracePt t="37395" x="4635500" y="2889250"/>
          <p14:tracePt t="37412" x="4641850" y="2876550"/>
          <p14:tracePt t="37429" x="4648200" y="2870200"/>
          <p14:tracePt t="37445" x="4654550" y="2870200"/>
          <p14:tracePt t="37462" x="4660900" y="2863850"/>
          <p14:tracePt t="37479" x="4667250" y="2863850"/>
          <p14:tracePt t="37495" x="4673600" y="2857500"/>
          <p14:tracePt t="37531" x="4673600" y="2851150"/>
          <p14:tracePt t="37532" x="4679950" y="2851150"/>
          <p14:tracePt t="37563" x="4686300" y="2844800"/>
          <p14:tracePt t="37597" x="4686300" y="2838450"/>
          <p14:tracePt t="37601" x="4692650" y="2838450"/>
          <p14:tracePt t="37625" x="4692650" y="2832100"/>
          <p14:tracePt t="37649" x="4699000" y="2825750"/>
          <p14:tracePt t="37673" x="4705350" y="2825750"/>
          <p14:tracePt t="37687" x="4705350" y="2819400"/>
          <p14:tracePt t="37711" x="4711700" y="2813050"/>
          <p14:tracePt t="37743" x="4711700" y="2806700"/>
          <p14:tracePt t="37751" x="4718050" y="2806700"/>
          <p14:tracePt t="37759" x="4718050" y="2800350"/>
          <p14:tracePt t="37765" x="4724400" y="2794000"/>
          <p14:tracePt t="37779" x="4730750" y="2781300"/>
          <p14:tracePt t="37795" x="4737100" y="2774950"/>
          <p14:tracePt t="37812" x="4743450" y="2762250"/>
          <p14:tracePt t="37851" x="4749800" y="2755900"/>
          <p14:tracePt t="37859" x="4749800" y="2749550"/>
          <p14:tracePt t="37883" x="4756150" y="2743200"/>
          <p14:tracePt t="37907" x="4756150" y="2736850"/>
          <p14:tracePt t="37915" x="4762500" y="2730500"/>
          <p14:tracePt t="37931" x="4768850" y="2724150"/>
          <p14:tracePt t="37945" x="4768850" y="2717800"/>
          <p14:tracePt t="37945" x="4775200" y="2711450"/>
          <p14:tracePt t="37985" x="4781550" y="2705100"/>
          <p14:tracePt t="37993" x="4781550" y="2698750"/>
          <p14:tracePt t="37997" x="4787900" y="2698750"/>
          <p14:tracePt t="38012" x="4787900" y="2692400"/>
          <p14:tracePt t="38028" x="4787900" y="2686050"/>
          <p14:tracePt t="38046" x="4794250" y="2679700"/>
          <p14:tracePt t="38062" x="4800600" y="2667000"/>
          <p14:tracePt t="38079" x="4806950" y="2660650"/>
          <p14:tracePt t="38095" x="4813300" y="2654300"/>
          <p14:tracePt t="38112" x="4813300" y="2647950"/>
          <p14:tracePt t="38128" x="4819650" y="2641600"/>
          <p14:tracePt t="38173" x="4819650" y="2635250"/>
          <p14:tracePt t="38203" x="4819650" y="2628900"/>
          <p14:tracePt t="38235" x="4826000" y="2622550"/>
          <p14:tracePt t="38281" x="4826000" y="2616200"/>
          <p14:tracePt t="38321" x="4826000" y="2609850"/>
          <p14:tracePt t="38329" x="4832350" y="2609850"/>
          <p14:tracePt t="38351" x="4832350" y="2603500"/>
          <p14:tracePt t="38383" x="4838700" y="2603500"/>
          <p14:tracePt t="38407" x="4838700" y="2597150"/>
          <p14:tracePt t="38437" x="4845050" y="2590800"/>
          <p14:tracePt t="38493" x="4845050" y="2584450"/>
          <p14:tracePt t="38555" x="4851400" y="2584450"/>
          <p14:tracePt t="38571" x="4851400" y="2578100"/>
          <p14:tracePt t="38595" x="4857750" y="2578100"/>
          <p14:tracePt t="38609" x="4857750" y="2571750"/>
          <p14:tracePt t="38673" x="4864100" y="2571750"/>
          <p14:tracePt t="38687" x="4864100" y="2565400"/>
          <p14:tracePt t="38711" x="4870450" y="2565400"/>
          <p14:tracePt t="38742" x="4870450" y="2559050"/>
          <p14:tracePt t="38754" x="4876800" y="2559050"/>
          <p14:tracePt t="38773" x="4883150" y="2559050"/>
          <p14:tracePt t="38813" x="4889500" y="2552700"/>
          <p14:tracePt t="38837" x="4889500" y="2546350"/>
          <p14:tracePt t="38854" x="4895850" y="2546350"/>
          <p14:tracePt t="38867" x="4895850" y="2540000"/>
          <p14:tracePt t="38874" x="4902200" y="2540000"/>
          <p14:tracePt t="38898" x="4908550" y="2533650"/>
          <p14:tracePt t="38914" x="4914900" y="2527300"/>
          <p14:tracePt t="38937" x="4921250" y="2527300"/>
          <p14:tracePt t="38968" x="4921250" y="2520950"/>
          <p14:tracePt t="39000" x="4927600" y="2520950"/>
          <p14:tracePt t="39008" x="4927600" y="2514600"/>
          <p14:tracePt t="39039" x="4933950" y="2514600"/>
          <p14:tracePt t="39047" x="4933950" y="2508250"/>
          <p14:tracePt t="39078" x="4940300" y="2508250"/>
          <p14:tracePt t="39088" x="4940300" y="2501900"/>
          <p14:tracePt t="39133" x="4946650" y="2501900"/>
          <p14:tracePt t="39156" x="4946650" y="2495550"/>
          <p14:tracePt t="39179" x="4953000" y="2495550"/>
          <p14:tracePt t="39195" x="4953000" y="2489200"/>
          <p14:tracePt t="39234" x="4959350" y="2489200"/>
          <p14:tracePt t="39242" x="4959350" y="2482850"/>
          <p14:tracePt t="39280" x="4965700" y="2482850"/>
          <p14:tracePt t="39297" x="4965700" y="2476500"/>
          <p14:tracePt t="39320" x="4965700" y="2470150"/>
          <p14:tracePt t="39328" x="4972050" y="2470150"/>
          <p14:tracePt t="39358" x="4972050" y="2463800"/>
          <p14:tracePt t="39382" x="4978400" y="2457450"/>
          <p14:tracePt t="39414" x="4978400" y="2451100"/>
          <p14:tracePt t="39428" x="4984750" y="2451100"/>
          <p14:tracePt t="39460" x="4984750" y="2444750"/>
          <p14:tracePt t="39500" x="4991100" y="2444750"/>
          <p14:tracePt t="39514" x="4991100" y="2438400"/>
          <p14:tracePt t="39530" x="4991100" y="2432050"/>
          <p14:tracePt t="39570" x="4997450" y="2432050"/>
          <p14:tracePt t="39578" x="4997450" y="2425700"/>
          <p14:tracePt t="39594" x="4997450" y="2419350"/>
          <p14:tracePt t="39608" x="5003800" y="2419350"/>
          <p14:tracePt t="39614" x="5003800" y="2413000"/>
          <p14:tracePt t="39640" x="5003800" y="2406650"/>
          <p14:tracePt t="39647" x="5010150" y="2406650"/>
          <p14:tracePt t="39710" x="5010150" y="2400300"/>
          <p14:tracePt t="39772" x="5010150" y="2393950"/>
          <p14:tracePt t="39787" x="5016500" y="2387600"/>
          <p14:tracePt t="39787" x="5016500" y="2381250"/>
          <p14:tracePt t="39795" x="5022850" y="2381250"/>
          <p14:tracePt t="40344" x="5022850" y="2374900"/>
          <p14:tracePt t="40772" x="5022850" y="2368550"/>
          <p14:tracePt t="40796" x="5022850" y="2362200"/>
          <p14:tracePt t="40836" x="5029200" y="2362200"/>
          <p14:tracePt t="40858" x="5029200" y="2355850"/>
          <p14:tracePt t="40936" x="5035550" y="2355850"/>
          <p14:tracePt t="40946" x="5035550" y="2349500"/>
          <p14:tracePt t="41194" x="5035550" y="2343150"/>
          <p14:tracePt t="41250" x="5041900" y="2336800"/>
          <p14:tracePt t="42304" x="5048250" y="2336800"/>
          <p14:tracePt t="42312" x="5054600" y="2330450"/>
          <p14:tracePt t="42342" x="5060950" y="2330450"/>
          <p14:tracePt t="42368" x="5060950" y="2324100"/>
          <p14:tracePt t="42374" x="5067300" y="2324100"/>
          <p14:tracePt t="42436" x="5073650" y="2324100"/>
          <p14:tracePt t="42548" x="5080000" y="2324100"/>
          <p14:tracePt t="42600" x="5086350" y="2324100"/>
          <p14:tracePt t="42632" x="5092700" y="2324100"/>
          <p14:tracePt t="42657" x="5099050" y="2324100"/>
          <p14:tracePt t="42718" x="5105400" y="2324100"/>
          <p14:tracePt t="42734" x="5111750" y="2317750"/>
          <p14:tracePt t="42750" x="5111750" y="2311400"/>
          <p14:tracePt t="42773" x="5118100" y="2311400"/>
          <p14:tracePt t="42780" x="5124450" y="2305050"/>
          <p14:tracePt t="42796" x="5130800" y="2305050"/>
          <p14:tracePt t="42797" x="5137150" y="2305050"/>
          <p14:tracePt t="42811" x="5137150" y="2298700"/>
          <p14:tracePt t="42811" x="5143500" y="2298700"/>
          <p14:tracePt t="42890" x="5149850" y="2298700"/>
          <p14:tracePt t="42976" x="5156200" y="2298700"/>
          <p14:tracePt t="43008" x="5162550" y="2298700"/>
          <p14:tracePt t="43038" x="5168900" y="2298700"/>
          <p14:tracePt t="43046" x="5168900" y="2292350"/>
          <p14:tracePt t="43078" x="5175250" y="2292350"/>
          <p14:tracePt t="43092" x="5175250" y="2286000"/>
          <p14:tracePt t="43100" x="5181600" y="2286000"/>
          <p14:tracePt t="43148" x="5187950" y="2279650"/>
          <p14:tracePt t="43218" x="5194300" y="2273300"/>
          <p14:tracePt t="43304" x="5200650" y="2266950"/>
          <p14:tracePt t="43398" x="5207000" y="2260600"/>
          <p14:tracePt t="43460" x="5207000" y="2254250"/>
          <p14:tracePt t="43476" x="5213350" y="2254250"/>
          <p14:tracePt t="43516" x="5213350" y="2247900"/>
          <p14:tracePt t="43600" x="5213350" y="2241550"/>
          <p14:tracePt t="43656" x="5219700" y="2241550"/>
          <p14:tracePt t="43670" x="5219700" y="2235200"/>
          <p14:tracePt t="43702" x="5226050" y="2235200"/>
          <p14:tracePt t="43718" x="5226050" y="2228850"/>
          <p14:tracePt t="43764" x="5226050" y="2222500"/>
          <p14:tracePt t="43780" x="5232400" y="2222500"/>
          <p14:tracePt t="43796" x="5232400" y="2216150"/>
          <p14:tracePt t="43866" x="5238750" y="2209800"/>
          <p14:tracePt t="43898" x="5238750" y="2203450"/>
          <p14:tracePt t="43922" x="5245100" y="2203450"/>
          <p14:tracePt t="43937" x="5245100" y="2197100"/>
          <p14:tracePt t="43960" x="5245100" y="2190750"/>
          <p14:tracePt t="43976" x="5251450" y="2184400"/>
          <p14:tracePt t="44000" x="5251450" y="2178050"/>
          <p14:tracePt t="44003" x="5257800" y="2178050"/>
          <p14:tracePt t="44011" x="5257800" y="2171700"/>
          <p14:tracePt t="44028" x="5264150" y="2165350"/>
          <p14:tracePt t="44045" x="5264150" y="2159000"/>
          <p14:tracePt t="44061" x="5270500" y="2152650"/>
          <p14:tracePt t="44061" x="5270500" y="2146300"/>
          <p14:tracePt t="44078" x="5276850" y="2133600"/>
          <p14:tracePt t="44095" x="5283200" y="2120900"/>
          <p14:tracePt t="44111" x="5289550" y="2114550"/>
          <p14:tracePt t="44128" x="5289550" y="2108200"/>
          <p14:tracePt t="44145" x="5295900" y="2095500"/>
          <p14:tracePt t="44161" x="5295900" y="2082800"/>
          <p14:tracePt t="44178" x="5295900" y="2070100"/>
          <p14:tracePt t="44195" x="5302250" y="2057400"/>
          <p14:tracePt t="44211" x="5302250" y="2051050"/>
          <p14:tracePt t="44228" x="5302250" y="2044700"/>
          <p14:tracePt t="44288" x="5302250" y="2038350"/>
          <p14:tracePt t="44312" x="5308600" y="2032000"/>
          <p14:tracePt t="44328" x="5308600" y="2025650"/>
          <p14:tracePt t="45100" x="5308600" y="2032000"/>
          <p14:tracePt t="45108" x="5308600" y="2038350"/>
          <p14:tracePt t="45120" x="5308600" y="2044700"/>
          <p14:tracePt t="45124" x="5308600" y="2051050"/>
          <p14:tracePt t="45128" x="5308600" y="2063750"/>
          <p14:tracePt t="45145" x="5308600" y="2070100"/>
          <p14:tracePt t="45161" x="5308600" y="2076450"/>
          <p14:tracePt t="45178" x="5308600" y="2082800"/>
          <p14:tracePt t="45195" x="5308600" y="2089150"/>
          <p14:tracePt t="45211" x="5302250" y="2095500"/>
          <p14:tracePt t="45228" x="5302250" y="2101850"/>
          <p14:tracePt t="45245" x="5302250" y="2108200"/>
          <p14:tracePt t="45261" x="5295900" y="2108200"/>
          <p14:tracePt t="45278" x="5295900" y="2114550"/>
          <p14:tracePt t="45295" x="5289550" y="2120900"/>
          <p14:tracePt t="45311" x="5289550" y="2127250"/>
          <p14:tracePt t="45328" x="5283200" y="2133600"/>
          <p14:tracePt t="45374" x="5276850" y="2133600"/>
          <p14:tracePt t="45382" x="5276850" y="2139950"/>
          <p14:tracePt t="45398" x="5270500" y="2139950"/>
          <p14:tracePt t="45414" x="5264150" y="2146300"/>
          <p14:tracePt t="45436" x="5257800" y="2146300"/>
          <p14:tracePt t="45445" x="5257800" y="2152650"/>
          <p14:tracePt t="45461" x="5251450" y="2152650"/>
          <p14:tracePt t="45462" x="5251450" y="2159000"/>
          <p14:tracePt t="45478" x="5245100" y="2159000"/>
          <p14:tracePt t="45495" x="5245100" y="2165350"/>
          <p14:tracePt t="45546" x="5238750" y="2171700"/>
          <p14:tracePt t="45578" x="5238750" y="2178050"/>
          <p14:tracePt t="45594" x="5232400" y="2178050"/>
          <p14:tracePt t="45600" x="5226050" y="2178050"/>
          <p14:tracePt t="45620" x="5219700" y="2178050"/>
          <p14:tracePt t="45621" x="5219700" y="2184400"/>
          <p14:tracePt t="45628" x="5213350" y="2184400"/>
          <p14:tracePt t="45645" x="5207000" y="2184400"/>
          <p14:tracePt t="45661" x="5200650" y="2184400"/>
          <p14:tracePt t="45678" x="5187950" y="2190750"/>
          <p14:tracePt t="45695" x="5181600" y="2190750"/>
          <p14:tracePt t="45711" x="5175250" y="2197100"/>
          <p14:tracePt t="45728" x="5168900" y="2197100"/>
          <p14:tracePt t="45745" x="5162550" y="2203450"/>
          <p14:tracePt t="45780" x="5156200" y="2209800"/>
          <p14:tracePt t="45820" x="5149850" y="2209800"/>
          <p14:tracePt t="46086" x="5156200" y="2203450"/>
          <p14:tracePt t="46094" x="5168900" y="2184400"/>
          <p14:tracePt t="46104" x="5175250" y="2184400"/>
          <p14:tracePt t="46115" x="5181600" y="2178050"/>
          <p14:tracePt t="46128" x="5187950" y="2171700"/>
          <p14:tracePt t="46144" x="5200650" y="2165350"/>
          <p14:tracePt t="46162" x="5213350" y="2165350"/>
          <p14:tracePt t="46178" x="5226050" y="2152650"/>
          <p14:tracePt t="46195" x="5251450" y="2139950"/>
          <p14:tracePt t="46211" x="5264150" y="2133600"/>
          <p14:tracePt t="46228" x="5283200" y="2127250"/>
          <p14:tracePt t="46245" x="5289550" y="2120900"/>
          <p14:tracePt t="46279" x="5289550" y="2114550"/>
          <p14:tracePt t="46280" x="5295900" y="2114550"/>
          <p14:tracePt t="46414" x="5302250" y="2108200"/>
          <p14:tracePt t="46436" x="5308600" y="2108200"/>
          <p14:tracePt t="46508" x="5308600" y="2101850"/>
          <p14:tracePt t="46616" x="5314950" y="2101850"/>
          <p14:tracePt t="46640" x="5314950" y="2095500"/>
          <p14:tracePt t="46672" x="5314950" y="2089150"/>
          <p14:tracePt t="46694" x="5321300" y="2089150"/>
          <p14:tracePt t="46702" x="5321300" y="2082800"/>
          <p14:tracePt t="46718" x="5327650" y="2082800"/>
          <p14:tracePt t="46750" x="5327650" y="2076450"/>
          <p14:tracePt t="46780" x="5334000" y="2076450"/>
          <p14:tracePt t="46796" x="5334000" y="2070100"/>
          <p14:tracePt t="46820" x="5334000" y="2063750"/>
          <p14:tracePt t="46837" x="5334000" y="2057400"/>
          <p14:tracePt t="46841" x="5340350" y="2057400"/>
          <p14:tracePt t="46952" x="5340350" y="2051050"/>
          <p14:tracePt t="46992" x="5346700" y="2044700"/>
          <p14:tracePt t="47016" x="5353050" y="2044700"/>
          <p14:tracePt t="47022" x="5353050" y="2038350"/>
          <p14:tracePt t="47038" x="5359400" y="2032000"/>
          <p14:tracePt t="47054" x="5365750" y="2032000"/>
          <p14:tracePt t="47070" x="5365750" y="2025650"/>
          <p14:tracePt t="47078" x="5372100" y="2025650"/>
          <p14:tracePt t="47100" x="5378450" y="2019300"/>
          <p14:tracePt t="47124" x="5384800" y="2012950"/>
          <p14:tracePt t="47148" x="5391150" y="2006600"/>
          <p14:tracePt t="47170" x="5397500" y="2006600"/>
          <p14:tracePt t="47186" x="5403850" y="2000250"/>
          <p14:tracePt t="47202" x="5410200" y="1993900"/>
          <p14:tracePt t="47242" x="5416550" y="1993900"/>
          <p14:tracePt t="47266" x="5416550" y="1987550"/>
          <p14:tracePt t="47320" x="5422900" y="1987550"/>
          <p14:tracePt t="47330" x="5429250" y="1987550"/>
          <p14:tracePt t="47337" x="5429250" y="1981200"/>
          <p14:tracePt t="47344" x="5435600" y="1981200"/>
          <p14:tracePt t="47361" x="5441950" y="1974850"/>
          <p14:tracePt t="47378" x="5448300" y="1968500"/>
          <p14:tracePt t="47414" x="5448300" y="1962150"/>
          <p14:tracePt t="47452" x="5454650" y="1962150"/>
          <p14:tracePt t="47476" x="5454650" y="1955800"/>
          <p14:tracePt t="47506" x="5454650" y="1949450"/>
          <p14:tracePt t="47538" x="5461000" y="1949450"/>
          <p14:tracePt t="47586" x="5467350" y="1949450"/>
          <p14:tracePt t="47686" x="5473700" y="1949450"/>
          <p14:tracePt t="47772" x="5473700" y="1943100"/>
          <p14:tracePt t="47804" x="5480050" y="1943100"/>
          <p14:tracePt t="47820" x="5480050" y="1936750"/>
          <p14:tracePt t="47828" x="5486400" y="1936750"/>
          <p14:tracePt t="47837" x="5486400" y="1930400"/>
          <p14:tracePt t="47874" x="5486400" y="1924050"/>
          <p14:tracePt t="47882" x="5492750" y="1924050"/>
          <p14:tracePt t="47952" x="5492750" y="1917700"/>
          <p14:tracePt t="47963" x="5499100" y="1911350"/>
          <p14:tracePt t="47984" x="5499100" y="1905000"/>
          <p14:tracePt t="48022" x="5499100" y="1898650"/>
          <p14:tracePt t="48046" x="5505450" y="1898650"/>
          <p14:tracePt t="48390" x="5505450" y="1892300"/>
          <p14:tracePt t="48460" x="5511800" y="1892300"/>
          <p14:tracePt t="48592" x="5511800" y="1885950"/>
          <p14:tracePt t="50008" x="5511800" y="1892300"/>
          <p14:tracePt t="50014" x="5511800" y="1911350"/>
          <p14:tracePt t="50022" x="5505450" y="1924050"/>
          <p14:tracePt t="50030" x="5499100" y="1955800"/>
          <p14:tracePt t="50044" x="5486400" y="1987550"/>
          <p14:tracePt t="50061" x="5461000" y="2032000"/>
          <p14:tracePt t="50078" x="5416550" y="2089150"/>
          <p14:tracePt t="50094" x="5391150" y="2139950"/>
          <p14:tracePt t="50111" x="5378450" y="2171700"/>
          <p14:tracePt t="50127" x="5372100" y="2209800"/>
          <p14:tracePt t="50144" x="5365750" y="2235200"/>
          <p14:tracePt t="50161" x="5359400" y="2260600"/>
          <p14:tracePt t="50178" x="5346700" y="2279650"/>
          <p14:tracePt t="50194" x="5340350" y="2292350"/>
          <p14:tracePt t="50211" x="5334000" y="2298700"/>
          <p14:tracePt t="50228" x="5321300" y="2311400"/>
          <p14:tracePt t="50244" x="5289550" y="2324100"/>
          <p14:tracePt t="50261" x="5270500" y="2330450"/>
          <p14:tracePt t="50278" x="5245100" y="2336800"/>
          <p14:tracePt t="50294" x="5213350" y="2343150"/>
          <p14:tracePt t="50311" x="5175250" y="2355850"/>
          <p14:tracePt t="50328" x="5118100" y="2374900"/>
          <p14:tracePt t="50344" x="5067300" y="2393950"/>
          <p14:tracePt t="50361" x="5016500" y="2432050"/>
          <p14:tracePt t="50378" x="4953000" y="2451100"/>
          <p14:tracePt t="50394" x="4870450" y="2470150"/>
          <p14:tracePt t="50411" x="4806950" y="2489200"/>
          <p14:tracePt t="50427" x="4756150" y="2514600"/>
          <p14:tracePt t="50444" x="4718050" y="2520950"/>
          <p14:tracePt t="50461" x="4679950" y="2533650"/>
          <p14:tracePt t="50478" x="4641850" y="2552700"/>
          <p14:tracePt t="50494" x="4616450" y="2571750"/>
          <p14:tracePt t="50511" x="4591050" y="2584450"/>
          <p14:tracePt t="50527" x="4572000" y="2603500"/>
          <p14:tracePt t="50544" x="4552950" y="2628900"/>
          <p14:tracePt t="50561" x="4540250" y="2647950"/>
          <p14:tracePt t="50578" x="4508500" y="2686050"/>
          <p14:tracePt t="50594" x="4489450" y="2705100"/>
          <p14:tracePt t="50611" x="4476750" y="2724150"/>
          <p14:tracePt t="50627" x="4464050" y="2736850"/>
          <p14:tracePt t="50644" x="4451350" y="2749550"/>
          <p14:tracePt t="50661" x="4432300" y="2762250"/>
          <p14:tracePt t="50661" x="4432300" y="2774950"/>
          <p14:tracePt t="50678" x="4419600" y="2794000"/>
          <p14:tracePt t="50694" x="4406900" y="2813050"/>
          <p14:tracePt t="50711" x="4400550" y="2832100"/>
          <p14:tracePt t="50728" x="4394200" y="2851150"/>
          <p14:tracePt t="50744" x="4394200" y="2863850"/>
          <p14:tracePt t="50761" x="4387850" y="2870200"/>
          <p14:tracePt t="50778" x="4381500" y="2882900"/>
          <p14:tracePt t="50794" x="4375150" y="2889250"/>
          <p14:tracePt t="50811" x="4375150" y="2895600"/>
          <p14:tracePt t="50827" x="4362450" y="2921000"/>
          <p14:tracePt t="50844" x="4356100" y="2940050"/>
          <p14:tracePt t="50861" x="4349750" y="2946400"/>
          <p14:tracePt t="50878" x="4343400" y="2959100"/>
          <p14:tracePt t="50894" x="4337050" y="2965450"/>
          <p14:tracePt t="50938" x="4330700" y="2971800"/>
          <p14:tracePt t="51000" x="4337050" y="2946400"/>
          <p14:tracePt t="51008" x="4343400" y="2914650"/>
          <p14:tracePt t="51014" x="4356100" y="2895600"/>
          <p14:tracePt t="51022" x="4362450" y="2851150"/>
          <p14:tracePt t="51030" x="4375150" y="2819400"/>
          <p14:tracePt t="51044" x="4394200" y="2787650"/>
          <p14:tracePt t="51061" x="4400550" y="2768600"/>
          <p14:tracePt t="51061" x="4400550" y="2755900"/>
          <p14:tracePt t="51078" x="4413250" y="2736850"/>
          <p14:tracePt t="51094" x="4432300" y="2717800"/>
          <p14:tracePt t="51111" x="4451350" y="2698750"/>
          <p14:tracePt t="51128" x="4483100" y="2686050"/>
          <p14:tracePt t="51144" x="4508500" y="2667000"/>
          <p14:tracePt t="51161" x="4546600" y="2635250"/>
          <p14:tracePt t="51178" x="4591050" y="2584450"/>
          <p14:tracePt t="51194" x="4629150" y="2559050"/>
          <p14:tracePt t="51211" x="4654550" y="2527300"/>
          <p14:tracePt t="51227" x="4679950" y="2508250"/>
          <p14:tracePt t="51245" x="4705350" y="2482850"/>
          <p14:tracePt t="51261" x="4724400" y="2463800"/>
          <p14:tracePt t="51278" x="4730750" y="2444750"/>
          <p14:tracePt t="51294" x="4737100" y="2432050"/>
          <p14:tracePt t="51311" x="4768850" y="2419350"/>
          <p14:tracePt t="51327" x="4806950" y="2393950"/>
          <p14:tracePt t="51344" x="4838700" y="2381250"/>
          <p14:tracePt t="51361" x="4889500" y="2368550"/>
          <p14:tracePt t="51377" x="4921250" y="2349500"/>
          <p14:tracePt t="51394" x="4946650" y="2336800"/>
          <p14:tracePt t="51411" x="4953000" y="2330450"/>
          <p14:tracePt t="51428" x="4972050" y="2311400"/>
          <p14:tracePt t="51444" x="4984750" y="2298700"/>
          <p14:tracePt t="51461" x="4997450" y="2273300"/>
          <p14:tracePt t="51477" x="5010150" y="2254250"/>
          <p14:tracePt t="51494" x="5022850" y="2247900"/>
          <p14:tracePt t="51511" x="5041900" y="2228850"/>
          <p14:tracePt t="51528" x="5060950" y="2216150"/>
          <p14:tracePt t="51544" x="5080000" y="2197100"/>
          <p14:tracePt t="51561" x="5099050" y="2178050"/>
          <p14:tracePt t="51577" x="5118100" y="2159000"/>
          <p14:tracePt t="51594" x="5130800" y="2146300"/>
          <p14:tracePt t="51611" x="5130800" y="2139950"/>
          <p14:tracePt t="51628" x="5130800" y="2133600"/>
          <p14:tracePt t="51644" x="5137150" y="2127250"/>
          <p14:tracePt t="51661" x="5143500" y="2120900"/>
          <p14:tracePt t="51677" x="5149850" y="2095500"/>
          <p14:tracePt t="51694" x="5162550" y="2082800"/>
          <p14:tracePt t="51711" x="5175250" y="2063750"/>
          <p14:tracePt t="51728" x="5187950" y="2051050"/>
          <p14:tracePt t="51744" x="5200650" y="2032000"/>
          <p14:tracePt t="51761" x="5213350" y="2012950"/>
          <p14:tracePt t="51777" x="5226050" y="2006600"/>
          <p14:tracePt t="51794" x="5232400" y="2000250"/>
          <p14:tracePt t="51811" x="5232400" y="1993900"/>
          <p14:tracePt t="51827" x="5238750" y="1993900"/>
          <p14:tracePt t="51844" x="5245100" y="1987550"/>
          <p14:tracePt t="51861" x="5251450" y="1981200"/>
          <p14:tracePt t="51877" x="5264150" y="1974850"/>
          <p14:tracePt t="51894" x="5276850" y="1968500"/>
          <p14:tracePt t="51911" x="5289550" y="1962150"/>
          <p14:tracePt t="51927" x="5308600" y="1949450"/>
          <p14:tracePt t="51944" x="5321300" y="1936750"/>
          <p14:tracePt t="51961" x="5340350" y="1930400"/>
          <p14:tracePt t="51977" x="5353050" y="1924050"/>
          <p14:tracePt t="51994" x="5365750" y="1911350"/>
          <p14:tracePt t="52011" x="5384800" y="1911350"/>
          <p14:tracePt t="52027" x="5391150" y="1905000"/>
          <p14:tracePt t="52044" x="5403850" y="1892300"/>
          <p14:tracePt t="52061" x="5416550" y="1892300"/>
          <p14:tracePt t="52077" x="5429250" y="1885950"/>
          <p14:tracePt t="52094" x="5441950" y="1879600"/>
          <p14:tracePt t="52111" x="5454650" y="1879600"/>
          <p14:tracePt t="52127" x="5461000" y="1873250"/>
          <p14:tracePt t="52144" x="5473700" y="1873250"/>
          <p14:tracePt t="52161" x="5492750" y="1866900"/>
          <p14:tracePt t="52177" x="5505450" y="1866900"/>
          <p14:tracePt t="52218" x="5511800" y="1866900"/>
          <p14:tracePt t="52256" x="5518150" y="1866900"/>
          <p14:tracePt t="52272" x="5524500" y="1866900"/>
          <p14:tracePt t="52280" x="5530850" y="1866900"/>
          <p14:tracePt t="52296" x="5530850" y="1873250"/>
          <p14:tracePt t="52296" x="5537200" y="1873250"/>
          <p14:tracePt t="52311" x="5543550" y="1879600"/>
          <p14:tracePt t="52327" x="5549900" y="1892300"/>
          <p14:tracePt t="52344" x="5556250" y="1905000"/>
          <p14:tracePt t="52361" x="5568950" y="1924050"/>
          <p14:tracePt t="52377" x="5575300" y="1949450"/>
          <p14:tracePt t="52394" x="5581650" y="1987550"/>
          <p14:tracePt t="52411" x="5594350" y="2012950"/>
          <p14:tracePt t="52427" x="5613400" y="2070100"/>
          <p14:tracePt t="52444" x="5626100" y="2089150"/>
          <p14:tracePt t="52461" x="5632450" y="2114550"/>
          <p14:tracePt t="52477" x="5638800" y="2146300"/>
          <p14:tracePt t="52494" x="5645150" y="2171700"/>
          <p14:tracePt t="52511" x="5645150" y="2209800"/>
          <p14:tracePt t="52527" x="5645150" y="2247900"/>
          <p14:tracePt t="52544" x="5645150" y="2286000"/>
          <p14:tracePt t="52561" x="5638800" y="2324100"/>
          <p14:tracePt t="52577" x="5626100" y="2387600"/>
          <p14:tracePt t="52594" x="5607050" y="2419350"/>
          <p14:tracePt t="52611" x="5588000" y="2444750"/>
          <p14:tracePt t="52627" x="5581650" y="2463800"/>
          <p14:tracePt t="52644" x="5562600" y="2482850"/>
          <p14:tracePt t="52661" x="5549900" y="2501900"/>
          <p14:tracePt t="52677" x="5530850" y="2527300"/>
          <p14:tracePt t="52694" x="5505450" y="2552700"/>
          <p14:tracePt t="52711" x="5480050" y="2578100"/>
          <p14:tracePt t="52727" x="5461000" y="2609850"/>
          <p14:tracePt t="52744" x="5429250" y="2635250"/>
          <p14:tracePt t="52761" x="5372100" y="2673350"/>
          <p14:tracePt t="52777" x="5346700" y="2692400"/>
          <p14:tracePt t="52794" x="5314950" y="2724150"/>
          <p14:tracePt t="52811" x="5289550" y="2743200"/>
          <p14:tracePt t="52827" x="5251450" y="2774950"/>
          <p14:tracePt t="52844" x="5226050" y="2800350"/>
          <p14:tracePt t="52861" x="5200650" y="2819400"/>
          <p14:tracePt t="52877" x="5181600" y="2832100"/>
          <p14:tracePt t="52894" x="5168900" y="2851150"/>
          <p14:tracePt t="52911" x="5149850" y="2863850"/>
          <p14:tracePt t="52927" x="5118100" y="2895600"/>
          <p14:tracePt t="52944" x="5086350" y="2933700"/>
          <p14:tracePt t="52961" x="5060950" y="2952750"/>
          <p14:tracePt t="52977" x="5022850" y="2984500"/>
          <p14:tracePt t="52994" x="4984750" y="2997200"/>
          <p14:tracePt t="53011" x="4972050" y="3009900"/>
          <p14:tracePt t="53027" x="4953000" y="3022600"/>
          <p14:tracePt t="53044" x="4914900" y="3035300"/>
          <p14:tracePt t="53061" x="4889500" y="3041650"/>
          <p14:tracePt t="53077" x="4851400" y="3048000"/>
          <p14:tracePt t="53094" x="4832350" y="3054350"/>
          <p14:tracePt t="53111" x="4819650" y="3060700"/>
          <p14:tracePt t="53127" x="4806950" y="3060700"/>
          <p14:tracePt t="53144" x="4787900" y="3067050"/>
          <p14:tracePt t="53161" x="4768850" y="3067050"/>
          <p14:tracePt t="53177" x="4718050" y="3073400"/>
          <p14:tracePt t="53194" x="4673600" y="3073400"/>
          <p14:tracePt t="53211" x="4610100" y="3073400"/>
          <p14:tracePt t="53227" x="4540250" y="3060700"/>
          <p14:tracePt t="53244" x="4464050" y="3035300"/>
          <p14:tracePt t="53261" x="4432300" y="3016250"/>
          <p14:tracePt t="53277" x="4406900" y="2997200"/>
          <p14:tracePt t="53294" x="4387850" y="2984500"/>
          <p14:tracePt t="53311" x="4368800" y="2959100"/>
          <p14:tracePt t="53327" x="4343400" y="2921000"/>
          <p14:tracePt t="53344" x="4337050" y="2901950"/>
          <p14:tracePt t="53361" x="4318000" y="2876550"/>
          <p14:tracePt t="53377" x="4311650" y="2851150"/>
          <p14:tracePt t="53394" x="4305300" y="2806700"/>
          <p14:tracePt t="53411" x="4279900" y="2762250"/>
          <p14:tracePt t="53427" x="4273550" y="2711450"/>
          <p14:tracePt t="53444" x="4267200" y="2679700"/>
          <p14:tracePt t="53461" x="4260850" y="2641600"/>
          <p14:tracePt t="53477" x="4260850" y="2603500"/>
          <p14:tracePt t="53494" x="4267200" y="2565400"/>
          <p14:tracePt t="53511" x="4273550" y="2546350"/>
          <p14:tracePt t="53527" x="4286250" y="2520950"/>
          <p14:tracePt t="53544" x="4305300" y="2501900"/>
          <p14:tracePt t="53561" x="4324350" y="2482850"/>
          <p14:tracePt t="53577" x="4349750" y="2463800"/>
          <p14:tracePt t="53594" x="4356100" y="2451100"/>
          <p14:tracePt t="53611" x="4375150" y="2438400"/>
          <p14:tracePt t="53627" x="4394200" y="2425700"/>
          <p14:tracePt t="53644" x="4419600" y="2413000"/>
          <p14:tracePt t="53661" x="4457700" y="2393950"/>
          <p14:tracePt t="53677" x="4527550" y="2374900"/>
          <p14:tracePt t="53694" x="4584700" y="2368550"/>
          <p14:tracePt t="53711" x="4622800" y="2362200"/>
          <p14:tracePt t="53727" x="4641850" y="2355850"/>
          <p14:tracePt t="53744" x="4648200" y="2355850"/>
          <p14:tracePt t="53761" x="4654550" y="2355850"/>
          <p14:tracePt t="53777" x="4660900" y="2355850"/>
          <p14:tracePt t="53834" x="4667250" y="2355850"/>
          <p14:tracePt t="53842" x="4673600" y="2355850"/>
          <p14:tracePt t="53850" x="4692650" y="2355850"/>
          <p14:tracePt t="53858" x="4730750" y="2362200"/>
          <p14:tracePt t="53877" x="4787900" y="2374900"/>
          <p14:tracePt t="53878" x="4870450" y="2387600"/>
          <p14:tracePt t="53894" x="4914900" y="2406650"/>
          <p14:tracePt t="53912" x="4927600" y="2406650"/>
          <p14:tracePt t="53928" x="4933950" y="2406650"/>
          <p14:tracePt t="54007" x="4933950" y="2387600"/>
          <p14:tracePt t="54015" x="4933950" y="2381250"/>
          <p14:tracePt t="54023" x="4933950" y="2374900"/>
          <p14:tracePt t="54031" x="4933950" y="2355850"/>
          <p14:tracePt t="54045" x="4933950" y="2349500"/>
          <p14:tracePt t="54061" x="4933950" y="2330450"/>
          <p14:tracePt t="54078" x="4933950" y="2311400"/>
          <p14:tracePt t="54095" x="4940300" y="2298700"/>
          <p14:tracePt t="54112" x="4940300" y="2286000"/>
          <p14:tracePt t="54128" x="4940300" y="2266950"/>
          <p14:tracePt t="54145" x="4940300" y="2260600"/>
          <p14:tracePt t="54162" x="4940300" y="2247900"/>
          <p14:tracePt t="54178" x="4940300" y="2216150"/>
          <p14:tracePt t="54195" x="4940300" y="2197100"/>
          <p14:tracePt t="54212" x="4946650" y="2184400"/>
          <p14:tracePt t="54228" x="4953000" y="2171700"/>
          <p14:tracePt t="54245" x="4965700" y="2159000"/>
          <p14:tracePt t="54261" x="4978400" y="2152650"/>
          <p14:tracePt t="54279" x="4997450" y="2139950"/>
          <p14:tracePt t="54295" x="5010150" y="2139950"/>
          <p14:tracePt t="54312" x="5029200" y="2133600"/>
          <p14:tracePt t="54328" x="5041900" y="2127250"/>
          <p14:tracePt t="54345" x="5054600" y="2127250"/>
          <p14:tracePt t="54361" x="5080000" y="2127250"/>
          <p14:tracePt t="54378" x="5124450" y="2120900"/>
          <p14:tracePt t="54395" x="5156200" y="2120900"/>
          <p14:tracePt t="54412" x="5187950" y="2114550"/>
          <p14:tracePt t="54428" x="5226050" y="2114550"/>
          <p14:tracePt t="54445" x="5232400" y="2114550"/>
          <p14:tracePt t="54461" x="5245100" y="2114550"/>
          <p14:tracePt t="54478" x="5257800" y="2101850"/>
          <p14:tracePt t="54495" x="5270500" y="2095500"/>
          <p14:tracePt t="54512" x="5276850" y="2089150"/>
          <p14:tracePt t="54528" x="5289550" y="2076450"/>
          <p14:tracePt t="54545" x="5302250" y="2070100"/>
          <p14:tracePt t="54561" x="5314950" y="2063750"/>
          <p14:tracePt t="54578" x="5327650" y="2051050"/>
          <p14:tracePt t="54595" x="5334000" y="2051050"/>
          <p14:tracePt t="54612" x="5340350" y="2044700"/>
          <p14:tracePt t="54628" x="5346700" y="2044700"/>
          <p14:tracePt t="54645" x="5359400" y="2044700"/>
          <p14:tracePt t="54661" x="5365750" y="2038350"/>
          <p14:tracePt t="54678" x="5372100" y="2032000"/>
          <p14:tracePt t="54695" x="5378450" y="2032000"/>
          <p14:tracePt t="54711" x="5378450" y="2025650"/>
          <p14:tracePt t="54788" x="5384800" y="2025650"/>
          <p14:tracePt t="54804" x="5391150" y="2019300"/>
          <p14:tracePt t="54821" x="5397500" y="2019300"/>
          <p14:tracePt t="54828" x="5397500" y="2012950"/>
          <p14:tracePt t="54850" x="5403850" y="2012950"/>
          <p14:tracePt t="54874" x="5403850" y="2006600"/>
          <p14:tracePt t="54890" x="5410200" y="2006600"/>
          <p14:tracePt t="54906" x="5410200" y="2000250"/>
          <p14:tracePt t="54914" x="5416550" y="2000250"/>
          <p14:tracePt t="54922" x="5416550" y="1993900"/>
          <p14:tracePt t="54928" x="5422900" y="1987550"/>
          <p14:tracePt t="54945" x="5429250" y="1981200"/>
          <p14:tracePt t="54962" x="5435600" y="1981200"/>
          <p14:tracePt t="54978" x="5435600" y="1974850"/>
          <p14:tracePt t="54995" x="5441950" y="1968500"/>
          <p14:tracePt t="55011" x="5448300" y="1968500"/>
          <p14:tracePt t="55028" x="5448300" y="1962150"/>
          <p14:tracePt t="55045" x="5461000" y="1955800"/>
          <p14:tracePt t="55062" x="5480050" y="1943100"/>
          <p14:tracePt t="55078" x="5492750" y="1936750"/>
          <p14:tracePt t="55095" x="5499100" y="1930400"/>
          <p14:tracePt t="55272" x="5505450" y="1930400"/>
          <p14:tracePt t="55280" x="5505450" y="1936750"/>
          <p14:tracePt t="55297" x="5505450" y="1943100"/>
          <p14:tracePt t="55297" x="5505450" y="1949450"/>
          <p14:tracePt t="55311" x="5505450" y="1955800"/>
          <p14:tracePt t="55328" x="5518150" y="1981200"/>
          <p14:tracePt t="55345" x="5518150" y="2000250"/>
          <p14:tracePt t="55362" x="5518150" y="2025650"/>
          <p14:tracePt t="55378" x="5518150" y="2057400"/>
          <p14:tracePt t="55395" x="5518150" y="2101850"/>
          <p14:tracePt t="55411" x="5518150" y="2159000"/>
          <p14:tracePt t="55428" x="5492750" y="2247900"/>
          <p14:tracePt t="55445" x="5492750" y="2279650"/>
          <p14:tracePt t="55462" x="5486400" y="2305050"/>
          <p14:tracePt t="55478" x="5486400" y="2317750"/>
          <p14:tracePt t="55495" x="5480050" y="2324100"/>
          <p14:tracePt t="55511" x="5480050" y="2343150"/>
          <p14:tracePt t="55528" x="5473700" y="2355850"/>
          <p14:tracePt t="55545" x="5467350" y="2374900"/>
          <p14:tracePt t="55562" x="5461000" y="2387600"/>
          <p14:tracePt t="55578" x="5448300" y="2406650"/>
          <p14:tracePt t="55595" x="5435600" y="2419350"/>
          <p14:tracePt t="55611" x="5416550" y="2425700"/>
          <p14:tracePt t="55628" x="5403850" y="2438400"/>
          <p14:tracePt t="55645" x="5384800" y="2444750"/>
          <p14:tracePt t="55661" x="5365750" y="2457450"/>
          <p14:tracePt t="55678" x="5340350" y="2470150"/>
          <p14:tracePt t="55695" x="5314950" y="2476500"/>
          <p14:tracePt t="55711" x="5302250" y="2482850"/>
          <p14:tracePt t="55728" x="5264150" y="2501900"/>
          <p14:tracePt t="55745" x="5238750" y="2514600"/>
          <p14:tracePt t="55762" x="5200650" y="2533650"/>
          <p14:tracePt t="55778" x="5168900" y="2546350"/>
          <p14:tracePt t="55795" x="5143500" y="2552700"/>
          <p14:tracePt t="55811" x="5111750" y="2565400"/>
          <p14:tracePt t="55828" x="5073650" y="2590800"/>
          <p14:tracePt t="55845" x="5048250" y="2609850"/>
          <p14:tracePt t="55861" x="5035550" y="2635250"/>
          <p14:tracePt t="55878" x="5029200" y="2641600"/>
          <p14:tracePt t="55895" x="5029200" y="2647950"/>
          <p14:tracePt t="55911" x="5022850" y="2654300"/>
          <p14:tracePt t="55928" x="5016500" y="2673350"/>
          <p14:tracePt t="55945" x="5010150" y="2679700"/>
          <p14:tracePt t="55961" x="5003800" y="2686050"/>
          <p14:tracePt t="55978" x="4991100" y="2692400"/>
          <p14:tracePt t="55995" x="4978400" y="2698750"/>
          <p14:tracePt t="56011" x="4959350" y="2711450"/>
          <p14:tracePt t="56028" x="4946650" y="2717800"/>
          <p14:tracePt t="56045" x="4940300" y="2730500"/>
          <p14:tracePt t="56062" x="4921250" y="2743200"/>
          <p14:tracePt t="56078" x="4914900" y="2755900"/>
          <p14:tracePt t="56095" x="4908550" y="2762250"/>
          <p14:tracePt t="56111" x="4908550" y="2768600"/>
          <p14:tracePt t="56128" x="4902200" y="2768600"/>
          <p14:tracePt t="56145" x="4895850" y="2774950"/>
          <p14:tracePt t="56161" x="4889500" y="2787650"/>
          <p14:tracePt t="56178" x="4883150" y="2794000"/>
          <p14:tracePt t="56195" x="4876800" y="2800350"/>
          <p14:tracePt t="56211" x="4870450" y="2800350"/>
          <p14:tracePt t="56228" x="4864100" y="2806700"/>
          <p14:tracePt t="56245" x="4864100" y="2813050"/>
          <p14:tracePt t="56261" x="4857750" y="2819400"/>
          <p14:tracePt t="56278" x="4857750" y="2825750"/>
          <p14:tracePt t="56295" x="4851400" y="2832100"/>
          <p14:tracePt t="56312" x="4845050" y="2838450"/>
          <p14:tracePt t="56328" x="4838700" y="2844800"/>
          <p14:tracePt t="56414" x="4832350" y="2844800"/>
          <p14:tracePt t="56508" x="4832350" y="2838450"/>
          <p14:tracePt t="56514" x="4832350" y="2832100"/>
          <p14:tracePt t="56522" x="4832350" y="2825750"/>
          <p14:tracePt t="56530" x="4832350" y="2806700"/>
          <p14:tracePt t="56545" x="4832350" y="2787650"/>
          <p14:tracePt t="56561" x="4832350" y="2774950"/>
          <p14:tracePt t="56578" x="4826000" y="2768600"/>
          <p14:tracePt t="56686" x="4826000" y="2762250"/>
          <p14:tracePt t="56694" x="4819650" y="2749550"/>
          <p14:tracePt t="56711" x="4819650" y="2736850"/>
          <p14:tracePt t="56712" x="4813300" y="2724150"/>
          <p14:tracePt t="56728" x="4800600" y="2705100"/>
          <p14:tracePt t="56745" x="4800600" y="2698750"/>
          <p14:tracePt t="56898" x="4800600" y="2692400"/>
          <p14:tracePt t="56907" x="4800600" y="2679700"/>
          <p14:tracePt t="56914" x="4800600" y="2673350"/>
          <p14:tracePt t="56920" x="4800600" y="2660650"/>
          <p14:tracePt t="56928" x="4800600" y="2628900"/>
          <p14:tracePt t="56945" x="4800600" y="2616200"/>
          <p14:tracePt t="56961" x="4800600" y="2603500"/>
          <p14:tracePt t="57328" x="4800600" y="2609850"/>
          <p14:tracePt t="57328" x="0" y="0"/>
        </p14:tracePtLst>
        <p14:tracePtLst>
          <p14:tracePt t="60726" x="7734300" y="2508250"/>
          <p14:tracePt t="61008" x="7734300" y="2514600"/>
          <p14:tracePt t="61020" x="7734300" y="2520950"/>
          <p14:tracePt t="61020" x="7734300" y="2540000"/>
          <p14:tracePt t="61028" x="7734300" y="2559050"/>
          <p14:tracePt t="61044" x="7734300" y="2584450"/>
          <p14:tracePt t="61061" x="7734300" y="2616200"/>
          <p14:tracePt t="61078" x="7740650" y="2679700"/>
          <p14:tracePt t="61094" x="7740650" y="2724150"/>
          <p14:tracePt t="61111" x="7747000" y="2768600"/>
          <p14:tracePt t="61128" x="7747000" y="2819400"/>
          <p14:tracePt t="61144" x="7747000" y="2851150"/>
          <p14:tracePt t="61161" x="7727950" y="2901950"/>
          <p14:tracePt t="61178" x="7721600" y="2933700"/>
          <p14:tracePt t="61194" x="7721600" y="2971800"/>
          <p14:tracePt t="61211" x="7721600" y="2984500"/>
          <p14:tracePt t="61228" x="7721600" y="2990850"/>
          <p14:tracePt t="61578" x="7715250" y="2997200"/>
          <p14:tracePt t="61710" x="7708900" y="2997200"/>
          <p14:tracePt t="61718" x="7702550" y="2990850"/>
          <p14:tracePt t="61726" x="7696200" y="2984500"/>
          <p14:tracePt t="61734" x="7689850" y="2978150"/>
          <p14:tracePt t="61744" x="7670800" y="2971800"/>
          <p14:tracePt t="61761" x="7658100" y="2971800"/>
          <p14:tracePt t="61778" x="7651750" y="2965450"/>
          <p14:tracePt t="61794" x="7639050" y="2965450"/>
          <p14:tracePt t="61811" x="7626350" y="2965450"/>
          <p14:tracePt t="61828" x="7581900" y="2971800"/>
          <p14:tracePt t="61844" x="7531100" y="2971800"/>
          <p14:tracePt t="61861" x="7429500" y="2971800"/>
          <p14:tracePt t="61878" x="7321550" y="2959100"/>
          <p14:tracePt t="61894" x="7258050" y="2946400"/>
          <p14:tracePt t="61911" x="7219950" y="2940050"/>
          <p14:tracePt t="61928" x="7200900" y="2927350"/>
          <p14:tracePt t="61944" x="7194550" y="2927350"/>
          <p14:tracePt t="61992" x="7188200" y="2927350"/>
          <p14:tracePt t="62006" x="7169150" y="2921000"/>
          <p14:tracePt t="62014" x="7162800" y="2921000"/>
          <p14:tracePt t="62022" x="7150100" y="2921000"/>
          <p14:tracePt t="62032" x="7118350" y="2921000"/>
          <p14:tracePt t="62044" x="7061200" y="2914650"/>
          <p14:tracePt t="62061" x="7029450" y="2914650"/>
          <p14:tracePt t="62078" x="6985000" y="2908300"/>
          <p14:tracePt t="62094" x="6965950" y="2908300"/>
          <p14:tracePt t="62111" x="6953250" y="2901950"/>
          <p14:tracePt t="62128" x="6946900" y="2895600"/>
          <p14:tracePt t="62144" x="6940550" y="2889250"/>
          <p14:tracePt t="62161" x="6934200" y="2882900"/>
          <p14:tracePt t="62178" x="6908800" y="2857500"/>
          <p14:tracePt t="62194" x="6889750" y="2838450"/>
          <p14:tracePt t="62211" x="6877050" y="2832100"/>
          <p14:tracePt t="62228" x="6851650" y="2813050"/>
          <p14:tracePt t="62244" x="6838950" y="2813050"/>
          <p14:tracePt t="62390" x="6832600" y="2806700"/>
          <p14:tracePt t="62403" x="6826250" y="2800350"/>
          <p14:tracePt t="62411" x="6819900" y="2794000"/>
          <p14:tracePt t="62411" x="6800850" y="2774950"/>
          <p14:tracePt t="62428" x="6794500" y="2774950"/>
          <p14:tracePt t="62678" x="6794500" y="2768600"/>
          <p14:tracePt t="62686" x="6794500" y="2762250"/>
          <p14:tracePt t="64288" x="6788150" y="2762250"/>
          <p14:tracePt t="64296" x="6781800" y="2781300"/>
          <p14:tracePt t="64311" x="6769100" y="2794000"/>
          <p14:tracePt t="64312" x="6762750" y="2838450"/>
          <p14:tracePt t="64327" x="6743700" y="2876550"/>
          <p14:tracePt t="64344" x="6724650" y="2927350"/>
          <p14:tracePt t="64361" x="6705600" y="2965450"/>
          <p14:tracePt t="64377" x="6680200" y="3009900"/>
          <p14:tracePt t="64394" x="6654800" y="3054350"/>
          <p14:tracePt t="64411" x="6629400" y="3098800"/>
          <p14:tracePt t="64411" x="6616700" y="3143250"/>
          <p14:tracePt t="64428" x="6597650" y="3213100"/>
          <p14:tracePt t="64444" x="6578600" y="3276600"/>
          <p14:tracePt t="64461" x="6559550" y="3346450"/>
          <p14:tracePt t="64477" x="6540500" y="3397250"/>
          <p14:tracePt t="64494" x="6508750" y="3448050"/>
          <p14:tracePt t="64511" x="6489700" y="3511550"/>
          <p14:tracePt t="64527" x="6470650" y="3568700"/>
          <p14:tracePt t="64544" x="6451600" y="3644900"/>
          <p14:tracePt t="64561" x="6426200" y="3727450"/>
          <p14:tracePt t="64577" x="6388100" y="3835400"/>
          <p14:tracePt t="64594" x="6356350" y="3924300"/>
          <p14:tracePt t="64611" x="6337300" y="4025900"/>
          <p14:tracePt t="64627" x="6311900" y="4159250"/>
          <p14:tracePt t="64644" x="6299200" y="4260850"/>
          <p14:tracePt t="64661" x="6292850" y="4381500"/>
          <p14:tracePt t="64677" x="6292850" y="4502150"/>
          <p14:tracePt t="64694" x="6292850" y="4559300"/>
          <p14:tracePt t="64711" x="6292850" y="4616450"/>
          <p14:tracePt t="64727" x="6286500" y="4654550"/>
          <p14:tracePt t="64744" x="6280150" y="4705350"/>
          <p14:tracePt t="64761" x="6261100" y="4794250"/>
          <p14:tracePt t="64778" x="6242050" y="4857750"/>
          <p14:tracePt t="64794" x="6229350" y="4940300"/>
          <p14:tracePt t="64811" x="6210300" y="5016500"/>
          <p14:tracePt t="64827" x="6197600" y="5105400"/>
          <p14:tracePt t="64844" x="6191250" y="5130800"/>
          <p14:tracePt t="64861" x="6191250" y="5162550"/>
          <p14:tracePt t="64877" x="6191250" y="5187950"/>
          <p14:tracePt t="64894" x="6184900" y="5219700"/>
          <p14:tracePt t="64911" x="6178550" y="5245100"/>
          <p14:tracePt t="64927" x="6159500" y="5295900"/>
          <p14:tracePt t="64944" x="6146800" y="5346700"/>
          <p14:tracePt t="64961" x="6121400" y="5397500"/>
          <p14:tracePt t="64977" x="6102350" y="5435600"/>
          <p14:tracePt t="64994" x="6083300" y="5486400"/>
          <p14:tracePt t="65011" x="6057900" y="5530850"/>
          <p14:tracePt t="65027" x="6038850" y="5562600"/>
          <p14:tracePt t="65044" x="6026150" y="5588000"/>
          <p14:tracePt t="65061" x="6000750" y="5619750"/>
          <p14:tracePt t="65077" x="5981700" y="5651500"/>
          <p14:tracePt t="65094" x="5962650" y="5657850"/>
          <p14:tracePt t="65111" x="5956300" y="5670550"/>
          <p14:tracePt t="65127" x="5949950" y="5676900"/>
          <p14:tracePt t="65144" x="5943600" y="5683250"/>
          <p14:tracePt t="65161" x="5930900" y="5689600"/>
          <p14:tracePt t="65177" x="5911850" y="5695950"/>
          <p14:tracePt t="65194" x="5886450" y="5715000"/>
          <p14:tracePt t="65211" x="5861050" y="5727700"/>
          <p14:tracePt t="65227" x="5842000" y="5746750"/>
          <p14:tracePt t="65244" x="5822950" y="5753100"/>
          <p14:tracePt t="65261" x="5810250" y="5759450"/>
          <p14:tracePt t="65277" x="5791200" y="5759450"/>
          <p14:tracePt t="65294" x="5778500" y="5765800"/>
          <p14:tracePt t="65311" x="5759450" y="5772150"/>
          <p14:tracePt t="65327" x="5727700" y="5778500"/>
          <p14:tracePt t="65344" x="5721350" y="5784850"/>
          <p14:tracePt t="65361" x="5708650" y="5784850"/>
          <p14:tracePt t="65377" x="5702300" y="5791200"/>
          <p14:tracePt t="65394" x="5695950" y="5791200"/>
          <p14:tracePt t="65428" x="5689600" y="5791200"/>
          <p14:tracePt t="65428" x="5689600" y="5797550"/>
          <p14:tracePt t="65444" x="5676900" y="5797550"/>
          <p14:tracePt t="65484" x="5670550" y="5797550"/>
          <p14:tracePt t="65522" x="5664200" y="5797550"/>
          <p14:tracePt t="65546" x="5657850" y="5797550"/>
          <p14:tracePt t="65578" x="5657850" y="5791200"/>
          <p14:tracePt t="65592" x="5651500" y="5784850"/>
          <p14:tracePt t="65608" x="5651500" y="5778500"/>
          <p14:tracePt t="69162" x="5657850" y="5778500"/>
          <p14:tracePt t="70398" x="5664200" y="5778500"/>
          <p14:tracePt t="70421" x="5670550" y="5778500"/>
          <p14:tracePt t="70506" x="5676900" y="5778500"/>
          <p14:tracePt t="70554" x="5683250" y="5778500"/>
          <p14:tracePt t="70592" x="5689600" y="5778500"/>
          <p14:tracePt t="70592"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dirty="0" smtClean="0"/>
              <a:t>Construction Activities</a:t>
            </a:r>
          </a:p>
        </p:txBody>
      </p:sp>
      <p:sp>
        <p:nvSpPr>
          <p:cNvPr id="33796" name="Text Box 8"/>
          <p:cNvSpPr txBox="1">
            <a:spLocks noChangeArrowheads="1"/>
          </p:cNvSpPr>
          <p:nvPr/>
        </p:nvSpPr>
        <p:spPr bwMode="auto">
          <a:xfrm>
            <a:off x="401030" y="1672167"/>
            <a:ext cx="8010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defTabSz="914400" eaLnBrk="1" hangingPunct="1">
              <a:spcBef>
                <a:spcPct val="50000"/>
              </a:spcBef>
            </a:pPr>
            <a:r>
              <a:rPr lang="en-US" sz="2400" b="1" dirty="0">
                <a:solidFill>
                  <a:srgbClr val="FFFF00"/>
                </a:solidFill>
              </a:rPr>
              <a:t>HMA </a:t>
            </a:r>
            <a:r>
              <a:rPr lang="en-US" sz="2400" b="1" dirty="0" smtClean="0">
                <a:solidFill>
                  <a:srgbClr val="FFFF00"/>
                </a:solidFill>
              </a:rPr>
              <a:t>base course finished surface checks against plan elevations </a:t>
            </a:r>
            <a:r>
              <a:rPr lang="en-US" sz="2400" b="1" dirty="0">
                <a:solidFill>
                  <a:srgbClr val="FFFF00"/>
                </a:solidFill>
              </a:rPr>
              <a:t>(</a:t>
            </a:r>
            <a:r>
              <a:rPr lang="en-US" sz="2400" b="1" dirty="0" err="1">
                <a:solidFill>
                  <a:srgbClr val="FFFF00"/>
                </a:solidFill>
              </a:rPr>
              <a:t>ft</a:t>
            </a:r>
            <a:r>
              <a:rPr lang="en-US" sz="2400" b="1" dirty="0" smtClean="0">
                <a:solidFill>
                  <a:srgbClr val="FFFF00"/>
                </a:solidFill>
              </a:rPr>
              <a:t>):</a:t>
            </a:r>
            <a:endParaRPr lang="en-US" sz="2400" b="1" dirty="0">
              <a:solidFill>
                <a:srgbClr val="FFFF00"/>
              </a:solidFill>
            </a:endParaRPr>
          </a:p>
        </p:txBody>
      </p:sp>
      <p:sp>
        <p:nvSpPr>
          <p:cNvPr id="33797" name="Text Box 10"/>
          <p:cNvSpPr txBox="1">
            <a:spLocks noChangeArrowheads="1"/>
          </p:cNvSpPr>
          <p:nvPr/>
        </p:nvSpPr>
        <p:spPr bwMode="auto">
          <a:xfrm>
            <a:off x="397993" y="2857541"/>
            <a:ext cx="80221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defTabSz="914400" eaLnBrk="1" hangingPunct="1"/>
            <a:r>
              <a:rPr lang="en-US" sz="2000" b="1" dirty="0"/>
              <a:t>Station                  </a:t>
            </a:r>
            <a:r>
              <a:rPr lang="en-US" sz="2000" b="1" dirty="0" smtClean="0"/>
              <a:t>    Left</a:t>
            </a:r>
            <a:r>
              <a:rPr lang="en-US" sz="2000" b="1" dirty="0"/>
              <a:t>                  </a:t>
            </a:r>
            <a:r>
              <a:rPr lang="en-US" sz="2000" b="1" dirty="0" smtClean="0"/>
              <a:t> </a:t>
            </a:r>
            <a:r>
              <a:rPr lang="en-US" sz="2000" b="1" dirty="0"/>
              <a:t>Center                  Right             </a:t>
            </a:r>
          </a:p>
          <a:p>
            <a:pPr defTabSz="914400" eaLnBrk="1" hangingPunct="1"/>
            <a:r>
              <a:rPr lang="en-US" sz="2000" b="1" dirty="0"/>
              <a:t>                                </a:t>
            </a:r>
          </a:p>
          <a:p>
            <a:pPr defTabSz="914400" eaLnBrk="1" hangingPunct="1"/>
            <a:r>
              <a:rPr lang="en-US" sz="2000" b="1" dirty="0"/>
              <a:t>152+50                  16’lt (-.03)           0’ (-.04)                16’rt (-.</a:t>
            </a:r>
            <a:r>
              <a:rPr lang="en-US" sz="2000" b="1" dirty="0" smtClean="0"/>
              <a:t>02)</a:t>
            </a:r>
          </a:p>
          <a:p>
            <a:pPr defTabSz="914400" eaLnBrk="1" hangingPunct="1"/>
            <a:r>
              <a:rPr lang="en-US" sz="2000" b="1" dirty="0" smtClean="0"/>
              <a:t>158+00                  16’lt (+.02)          0’ (+.05)               16’rt (+.04) 12+50</a:t>
            </a:r>
            <a:r>
              <a:rPr lang="en-US" sz="2000" b="1" dirty="0"/>
              <a:t>                    12’lt (-.06)           0’ (-.03)                12’rt (-.</a:t>
            </a:r>
            <a:r>
              <a:rPr lang="en-US" sz="2000" b="1" dirty="0" smtClean="0"/>
              <a:t>03) 16+00</a:t>
            </a:r>
            <a:r>
              <a:rPr lang="en-US" sz="2000" b="1" dirty="0"/>
              <a:t>                    12’lt (+.01)          0’ (+.03)               12’rt (+.04)</a:t>
            </a:r>
          </a:p>
        </p:txBody>
      </p:sp>
      <p:sp>
        <p:nvSpPr>
          <p:cNvPr id="6" name="Text Box 8"/>
          <p:cNvSpPr txBox="1">
            <a:spLocks noChangeArrowheads="1"/>
          </p:cNvSpPr>
          <p:nvPr/>
        </p:nvSpPr>
        <p:spPr bwMode="auto">
          <a:xfrm>
            <a:off x="1133475" y="5292966"/>
            <a:ext cx="7079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ea typeface="ヒラギノ角ゴ Pro W3"/>
                <a:cs typeface="ヒラギノ角ゴ Pro W3"/>
              </a:defRPr>
            </a:lvl1pPr>
            <a:lvl2pPr marL="742950" indent="-285750" eaLnBrk="0" hangingPunct="0">
              <a:defRPr sz="1600">
                <a:solidFill>
                  <a:schemeClr val="tx1"/>
                </a:solidFill>
                <a:latin typeface="Arial" pitchFamily="34" charset="0"/>
                <a:ea typeface="ヒラギノ角ゴ Pro W3"/>
                <a:cs typeface="ヒラギノ角ゴ Pro W3"/>
              </a:defRPr>
            </a:lvl2pPr>
            <a:lvl3pPr marL="1143000" indent="-228600" eaLnBrk="0" hangingPunct="0">
              <a:defRPr sz="1600">
                <a:solidFill>
                  <a:schemeClr val="tx1"/>
                </a:solidFill>
                <a:latin typeface="Arial" pitchFamily="34" charset="0"/>
                <a:ea typeface="ヒラギノ角ゴ Pro W3"/>
                <a:cs typeface="ヒラギノ角ゴ Pro W3"/>
              </a:defRPr>
            </a:lvl3pPr>
            <a:lvl4pPr marL="1600200" indent="-228600" eaLnBrk="0" hangingPunct="0">
              <a:defRPr sz="1600">
                <a:solidFill>
                  <a:schemeClr val="tx1"/>
                </a:solidFill>
                <a:latin typeface="Arial" pitchFamily="34" charset="0"/>
                <a:ea typeface="ヒラギノ角ゴ Pro W3"/>
                <a:cs typeface="ヒラギノ角ゴ Pro W3"/>
              </a:defRPr>
            </a:lvl4pPr>
            <a:lvl5pPr marL="2057400" indent="-228600" eaLnBrk="0" hangingPunct="0">
              <a:defRPr sz="16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1600">
                <a:solidFill>
                  <a:schemeClr val="tx1"/>
                </a:solidFill>
                <a:latin typeface="Arial" pitchFamily="34" charset="0"/>
                <a:ea typeface="ヒラギノ角ゴ Pro W3"/>
                <a:cs typeface="ヒラギノ角ゴ Pro W3"/>
              </a:defRPr>
            </a:lvl9pPr>
          </a:lstStyle>
          <a:p>
            <a:pPr marL="342900" indent="-342900" defTabSz="914400" eaLnBrk="1" hangingPunct="1">
              <a:spcBef>
                <a:spcPct val="50000"/>
              </a:spcBef>
              <a:buClr>
                <a:srgbClr val="FF0000"/>
              </a:buClr>
              <a:buFont typeface="Arial" pitchFamily="34" charset="0"/>
              <a:buChar char="•"/>
            </a:pPr>
            <a:r>
              <a:rPr lang="en-US" sz="2400" b="1" dirty="0" smtClean="0">
                <a:solidFill>
                  <a:srgbClr val="FFFF00"/>
                </a:solidFill>
              </a:rPr>
              <a:t>Meets specification but sample is small.</a:t>
            </a:r>
            <a:endParaRPr lang="en-US" sz="2400" b="1" dirty="0">
              <a:solidFill>
                <a:srgbClr val="FFFF00"/>
              </a:solidFill>
            </a:endParaRPr>
          </a:p>
        </p:txBody>
      </p:sp>
    </p:spTree>
    <p:extLst>
      <p:ext uri="{BB962C8B-B14F-4D97-AF65-F5344CB8AC3E}">
        <p14:creationId xmlns:p14="http://schemas.microsoft.com/office/powerpoint/2010/main" val="863061801"/>
      </p:ext>
    </p:extLst>
  </p:cSld>
  <p:clrMapOvr>
    <a:masterClrMapping/>
  </p:clrMapOvr>
  <mc:AlternateContent xmlns:mc="http://schemas.openxmlformats.org/markup-compatibility/2006" xmlns:p14="http://schemas.microsoft.com/office/powerpoint/2010/main">
    <mc:Choice Requires="p14">
      <p:transition spd="slow" p14:dur="2000" advTm="71936"/>
    </mc:Choice>
    <mc:Fallback xmlns="">
      <p:transition spd="slow" advTm="7193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40121" y="0"/>
            <a:ext cx="7772400" cy="1143000"/>
          </a:xfrm>
        </p:spPr>
        <p:txBody>
          <a:bodyPr/>
          <a:lstStyle/>
          <a:p>
            <a:pPr eaLnBrk="1" hangingPunct="1"/>
            <a:r>
              <a:rPr lang="en-US" dirty="0" smtClean="0"/>
              <a:t>Other Construction Benefits</a:t>
            </a:r>
          </a:p>
        </p:txBody>
      </p:sp>
      <p:sp>
        <p:nvSpPr>
          <p:cNvPr id="34819" name="Content Placeholder 2"/>
          <p:cNvSpPr>
            <a:spLocks noGrp="1"/>
          </p:cNvSpPr>
          <p:nvPr>
            <p:ph idx="4294967295"/>
          </p:nvPr>
        </p:nvSpPr>
        <p:spPr>
          <a:xfrm>
            <a:off x="487402" y="1020374"/>
            <a:ext cx="8266112" cy="3347036"/>
          </a:xfrm>
        </p:spPr>
        <p:txBody>
          <a:bodyPr/>
          <a:lstStyle/>
          <a:p>
            <a:pPr eaLnBrk="1" hangingPunct="1">
              <a:spcBef>
                <a:spcPts val="300"/>
              </a:spcBef>
              <a:buFont typeface="Arial" pitchFamily="34" charset="0"/>
              <a:buChar char="•"/>
            </a:pPr>
            <a:r>
              <a:rPr lang="en-US" sz="2800" dirty="0" smtClean="0"/>
              <a:t>One model for all AMG operations – all players on same page</a:t>
            </a:r>
            <a:r>
              <a:rPr lang="en-US" sz="2800" dirty="0" smtClean="0"/>
              <a:t>.</a:t>
            </a:r>
          </a:p>
          <a:p>
            <a:pPr eaLnBrk="1" hangingPunct="1">
              <a:spcBef>
                <a:spcPts val="300"/>
              </a:spcBef>
              <a:buFont typeface="Arial" pitchFamily="34" charset="0"/>
              <a:buChar char="•"/>
            </a:pPr>
            <a:endParaRPr lang="en-US" sz="2800" dirty="0" smtClean="0"/>
          </a:p>
          <a:p>
            <a:pPr eaLnBrk="1" hangingPunct="1">
              <a:spcBef>
                <a:spcPts val="300"/>
              </a:spcBef>
              <a:buFont typeface="Arial" pitchFamily="34" charset="0"/>
              <a:buChar char="•"/>
            </a:pPr>
            <a:r>
              <a:rPr lang="en-US" sz="2800" dirty="0" smtClean="0"/>
              <a:t>Fewer design revisions during construction – fewer delays</a:t>
            </a:r>
            <a:r>
              <a:rPr lang="en-US" sz="2800" dirty="0" smtClean="0"/>
              <a:t>.</a:t>
            </a:r>
          </a:p>
          <a:p>
            <a:pPr eaLnBrk="1" hangingPunct="1">
              <a:spcBef>
                <a:spcPts val="300"/>
              </a:spcBef>
              <a:buFont typeface="Arial" pitchFamily="34" charset="0"/>
              <a:buChar char="•"/>
            </a:pPr>
            <a:endParaRPr lang="en-US" sz="2800" dirty="0" smtClean="0"/>
          </a:p>
          <a:p>
            <a:pPr eaLnBrk="1" hangingPunct="1">
              <a:spcBef>
                <a:spcPts val="300"/>
              </a:spcBef>
              <a:buFont typeface="Arial" pitchFamily="34" charset="0"/>
              <a:buChar char="•"/>
            </a:pPr>
            <a:r>
              <a:rPr lang="en-US" sz="2800" dirty="0" smtClean="0"/>
              <a:t>Engineer </a:t>
            </a:r>
            <a:r>
              <a:rPr lang="en-US" sz="2800" dirty="0" smtClean="0"/>
              <a:t>can check construction work at will – fewer delays</a:t>
            </a:r>
            <a:r>
              <a:rPr lang="en-US" sz="2800" dirty="0" smtClean="0"/>
              <a:t>.</a:t>
            </a:r>
          </a:p>
          <a:p>
            <a:pPr eaLnBrk="1" hangingPunct="1">
              <a:spcBef>
                <a:spcPts val="300"/>
              </a:spcBef>
              <a:buFont typeface="Arial" pitchFamily="34" charset="0"/>
              <a:buChar char="•"/>
            </a:pPr>
            <a:endParaRPr lang="en-US" sz="2800" dirty="0" smtClean="0"/>
          </a:p>
          <a:p>
            <a:pPr eaLnBrk="1" hangingPunct="1">
              <a:spcBef>
                <a:spcPts val="300"/>
              </a:spcBef>
              <a:buFont typeface="Arial" pitchFamily="34" charset="0"/>
              <a:buChar char="•"/>
            </a:pPr>
            <a:r>
              <a:rPr lang="en-US" sz="2800" dirty="0" smtClean="0">
                <a:sym typeface="UniversalMath1 BT" pitchFamily="18" charset="2"/>
              </a:rPr>
              <a:t>Data </a:t>
            </a:r>
            <a:r>
              <a:rPr lang="en-US" sz="2800" dirty="0">
                <a:sym typeface="UniversalMath1 BT" pitchFamily="18" charset="2"/>
              </a:rPr>
              <a:t>flows begin to lower barriers between design and construction.</a:t>
            </a:r>
          </a:p>
          <a:p>
            <a:pPr marL="0" indent="0" eaLnBrk="1" hangingPunct="1">
              <a:spcBef>
                <a:spcPts val="300"/>
              </a:spcBef>
              <a:buNone/>
            </a:pPr>
            <a:endParaRPr lang="en-US" sz="2800" dirty="0" smtClean="0"/>
          </a:p>
        </p:txBody>
      </p:sp>
    </p:spTree>
    <p:extLst>
      <p:ext uri="{BB962C8B-B14F-4D97-AF65-F5344CB8AC3E}">
        <p14:creationId xmlns:p14="http://schemas.microsoft.com/office/powerpoint/2010/main" val="3202184089"/>
      </p:ext>
    </p:extLst>
  </p:cSld>
  <p:clrMapOvr>
    <a:masterClrMapping/>
  </p:clrMapOvr>
  <mc:AlternateContent xmlns:mc="http://schemas.openxmlformats.org/markup-compatibility/2006" xmlns:p14="http://schemas.microsoft.com/office/powerpoint/2010/main">
    <mc:Choice Requires="p14">
      <p:transition spd="slow" p14:dur="2000" advTm="60300"/>
    </mc:Choice>
    <mc:Fallback xmlns="">
      <p:transition spd="slow" advTm="603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261938" y="193675"/>
            <a:ext cx="8640762" cy="1143000"/>
          </a:xfrm>
        </p:spPr>
        <p:txBody>
          <a:bodyPr/>
          <a:lstStyle/>
          <a:p>
            <a:pPr eaLnBrk="1" hangingPunct="1">
              <a:defRPr/>
            </a:pPr>
            <a:r>
              <a:rPr lang="en-US" sz="4000" dirty="0" smtClean="0"/>
              <a:t>Other Findings from 2011 Pilots</a:t>
            </a:r>
            <a:endParaRPr lang="en-US" sz="2400" dirty="0" smtClean="0">
              <a:solidFill>
                <a:schemeClr val="folHlink"/>
              </a:solidFill>
            </a:endParaRPr>
          </a:p>
        </p:txBody>
      </p:sp>
      <p:sp>
        <p:nvSpPr>
          <p:cNvPr id="6147" name="Rectangle 3"/>
          <p:cNvSpPr>
            <a:spLocks noGrp="1" noChangeArrowheads="1"/>
          </p:cNvSpPr>
          <p:nvPr>
            <p:ph type="body" idx="1"/>
          </p:nvPr>
        </p:nvSpPr>
        <p:spPr>
          <a:xfrm>
            <a:off x="214461" y="1267256"/>
            <a:ext cx="4861741" cy="4114800"/>
          </a:xfrm>
          <a:noFill/>
        </p:spPr>
        <p:txBody>
          <a:bodyPr/>
          <a:lstStyle/>
          <a:p>
            <a:pPr eaLnBrk="1" hangingPunct="1"/>
            <a:r>
              <a:rPr lang="en-US" sz="2800" dirty="0" smtClean="0">
                <a:sym typeface="UniversalMath1 BT" pitchFamily="18" charset="2"/>
              </a:rPr>
              <a:t>Well-configured</a:t>
            </a:r>
            <a:r>
              <a:rPr lang="en-US" sz="2800" dirty="0" smtClean="0">
                <a:sym typeface="UniversalMath1 BT" pitchFamily="18" charset="2"/>
              </a:rPr>
              <a:t>, corridor-consistent geodetic control is essential</a:t>
            </a:r>
            <a:r>
              <a:rPr lang="en-US" sz="2800" dirty="0" smtClean="0">
                <a:sym typeface="UniversalMath1 BT" pitchFamily="18" charset="2"/>
              </a:rPr>
              <a:t>.</a:t>
            </a:r>
          </a:p>
          <a:p>
            <a:pPr eaLnBrk="1" hangingPunct="1"/>
            <a:endParaRPr lang="en-US" sz="2800" dirty="0" smtClean="0">
              <a:sym typeface="UniversalMath1 BT" pitchFamily="18" charset="2"/>
            </a:endParaRPr>
          </a:p>
          <a:p>
            <a:pPr eaLnBrk="1" hangingPunct="1"/>
            <a:r>
              <a:rPr lang="en-US" sz="2800" dirty="0" err="1" smtClean="0">
                <a:sym typeface="UniversalMath1 BT" pitchFamily="18" charset="2"/>
              </a:rPr>
              <a:t>WisCORS</a:t>
            </a:r>
            <a:r>
              <a:rPr lang="en-US" sz="2800" dirty="0" smtClean="0">
                <a:sym typeface="UniversalMath1 BT" pitchFamily="18" charset="2"/>
              </a:rPr>
              <a:t> (real-time network) </a:t>
            </a:r>
            <a:r>
              <a:rPr lang="en-US" sz="2800" dirty="0" smtClean="0">
                <a:sym typeface="UniversalMath1 BT" pitchFamily="18" charset="2"/>
              </a:rPr>
              <a:t>used extensively for rovers and beginning to be used on machines (potential for elimination of local base station</a:t>
            </a:r>
            <a:r>
              <a:rPr lang="en-US" sz="2800" dirty="0" smtClean="0">
                <a:sym typeface="UniversalMath1 BT" pitchFamily="18" charset="2"/>
              </a:rPr>
              <a:t>).</a:t>
            </a:r>
            <a:endParaRPr lang="en-US" sz="2800" dirty="0" smtClean="0">
              <a:sym typeface="UniversalMath1 BT" pitchFamily="18" charset="2"/>
            </a:endParaRPr>
          </a:p>
        </p:txBody>
      </p:sp>
      <p:pic>
        <p:nvPicPr>
          <p:cNvPr id="4" name="Picture 5" descr="wiscor"/>
          <p:cNvPicPr>
            <a:picLocks noChangeAspect="1" noChangeArrowheads="1"/>
          </p:cNvPicPr>
          <p:nvPr/>
        </p:nvPicPr>
        <p:blipFill>
          <a:blip r:embed="rId2">
            <a:extLst>
              <a:ext uri="{28A0092B-C50C-407E-A947-70E740481C1C}">
                <a14:useLocalDpi xmlns:a14="http://schemas.microsoft.com/office/drawing/2010/main" val="0"/>
              </a:ext>
            </a:extLst>
          </a:blip>
          <a:srcRect l="26518" t="13246" r="16298" b="11090"/>
          <a:stretch>
            <a:fillRect/>
          </a:stretch>
        </p:blipFill>
        <p:spPr bwMode="auto">
          <a:xfrm>
            <a:off x="5212964" y="1345717"/>
            <a:ext cx="1657855" cy="222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ase_station1"/>
          <p:cNvPicPr>
            <a:picLocks noChangeAspect="1" noChangeArrowheads="1"/>
          </p:cNvPicPr>
          <p:nvPr/>
        </p:nvPicPr>
        <p:blipFill>
          <a:blip r:embed="rId3">
            <a:extLst>
              <a:ext uri="{28A0092B-C50C-407E-A947-70E740481C1C}">
                <a14:useLocalDpi xmlns:a14="http://schemas.microsoft.com/office/drawing/2010/main" val="0"/>
              </a:ext>
            </a:extLst>
          </a:blip>
          <a:srcRect l="4370" t="25772" b="4704"/>
          <a:stretch>
            <a:fillRect/>
          </a:stretch>
        </p:blipFill>
        <p:spPr bwMode="auto">
          <a:xfrm>
            <a:off x="7042849" y="2458305"/>
            <a:ext cx="2041330" cy="262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zer2"/>
          <p:cNvPicPr>
            <a:picLocks noChangeAspect="1" noChangeArrowheads="1"/>
          </p:cNvPicPr>
          <p:nvPr/>
        </p:nvPicPr>
        <p:blipFill>
          <a:blip r:embed="rId4">
            <a:extLst>
              <a:ext uri="{28A0092B-C50C-407E-A947-70E740481C1C}">
                <a14:useLocalDpi xmlns:a14="http://schemas.microsoft.com/office/drawing/2010/main" val="0"/>
              </a:ext>
            </a:extLst>
          </a:blip>
          <a:srcRect l="11565" r="7043" b="15411"/>
          <a:stretch>
            <a:fillRect/>
          </a:stretch>
        </p:blipFill>
        <p:spPr bwMode="auto">
          <a:xfrm>
            <a:off x="5033502" y="4076355"/>
            <a:ext cx="1927920" cy="200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28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3600" dirty="0" smtClean="0"/>
              <a:t>Circular Horizontal Curves; Parabolic Vertical Curves</a:t>
            </a:r>
            <a:endParaRPr lang="en-US" sz="3600"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54" t="19409" r="11948" b="4097"/>
          <a:stretch/>
        </p:blipFill>
        <p:spPr bwMode="auto">
          <a:xfrm>
            <a:off x="304800" y="1314762"/>
            <a:ext cx="8682547" cy="55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03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4000" dirty="0" smtClean="0"/>
              <a:t>A Mesh of Triangles</a:t>
            </a:r>
            <a:endParaRPr lang="en-US" sz="40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51" t="9997" b="10397"/>
          <a:stretch/>
        </p:blipFill>
        <p:spPr bwMode="auto">
          <a:xfrm>
            <a:off x="149427" y="1447800"/>
            <a:ext cx="8880965"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81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4000" dirty="0" smtClean="0"/>
              <a:t>Curves Appear Smooth</a:t>
            </a:r>
            <a:endParaRPr lang="en-US" sz="4000" dirty="0"/>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6" t="15284" r="4673" b="14602"/>
          <a:stretch/>
        </p:blipFill>
        <p:spPr bwMode="auto">
          <a:xfrm>
            <a:off x="0" y="1752600"/>
            <a:ext cx="9144000" cy="407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963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sz="4000" dirty="0" smtClean="0"/>
              <a:t>Curves are Not Smooth</a:t>
            </a:r>
            <a:br>
              <a:rPr lang="en-US" sz="4000" dirty="0" smtClean="0"/>
            </a:br>
            <a:r>
              <a:rPr lang="en-US" sz="4000" dirty="0" smtClean="0"/>
              <a:t>(They are Not Curves)</a:t>
            </a:r>
            <a:endParaRPr lang="en-US" sz="4000" dirty="0"/>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5" t="15420" r="4477" b="14135"/>
          <a:stretch/>
        </p:blipFill>
        <p:spPr bwMode="auto">
          <a:xfrm>
            <a:off x="-17058" y="2308789"/>
            <a:ext cx="9161058"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8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724400" cy="1143000"/>
          </a:xfrm>
        </p:spPr>
        <p:txBody>
          <a:bodyPr/>
          <a:lstStyle/>
          <a:p>
            <a:r>
              <a:rPr lang="en-US" sz="4000" dirty="0" smtClean="0">
                <a:solidFill>
                  <a:srgbClr val="FF0000"/>
                </a:solidFill>
              </a:rPr>
              <a:t>Model Development</a:t>
            </a:r>
            <a:br>
              <a:rPr lang="en-US" sz="4000" dirty="0" smtClean="0">
                <a:solidFill>
                  <a:srgbClr val="FF0000"/>
                </a:solidFill>
              </a:rPr>
            </a:br>
            <a:r>
              <a:rPr lang="en-US" sz="4000" dirty="0" smtClean="0">
                <a:solidFill>
                  <a:srgbClr val="FF0000"/>
                </a:solidFill>
              </a:rPr>
              <a:t>Issue</a:t>
            </a:r>
            <a:endParaRPr lang="en-US" sz="4000" dirty="0">
              <a:solidFill>
                <a:srgbClr val="FF0000"/>
              </a:solidFill>
            </a:endParaRPr>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8" t="785" r="10868" b="77898"/>
          <a:stretch/>
        </p:blipFill>
        <p:spPr bwMode="auto">
          <a:xfrm>
            <a:off x="3253811" y="838200"/>
            <a:ext cx="5423731" cy="1447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txBox="1">
            <a:spLocks noChangeArrowheads="1"/>
          </p:cNvSpPr>
          <p:nvPr/>
        </p:nvSpPr>
        <p:spPr bwMode="auto">
          <a:xfrm>
            <a:off x="739775" y="24384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l"/>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folHlink"/>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l"/>
              <a:defRPr sz="2400">
                <a:solidFill>
                  <a:schemeClr val="folHlink"/>
                </a:solidFill>
                <a:latin typeface="+mn-lt"/>
              </a:defRPr>
            </a:lvl3pPr>
            <a:lvl4pPr marL="1600200" indent="-228600" algn="l" rtl="0" eaLnBrk="0" fontAlgn="base" hangingPunct="0">
              <a:spcBef>
                <a:spcPct val="20000"/>
              </a:spcBef>
              <a:spcAft>
                <a:spcPct val="0"/>
              </a:spcAft>
              <a:buClr>
                <a:schemeClr val="hlink"/>
              </a:buClr>
              <a:buChar char="–"/>
              <a:defRPr sz="2000">
                <a:solidFill>
                  <a:schemeClr val="folHlink"/>
                </a:solidFill>
                <a:latin typeface="+mn-lt"/>
              </a:defRPr>
            </a:lvl4pPr>
            <a:lvl5pPr marL="2057400" indent="-228600" algn="l" rtl="0" eaLnBrk="0" fontAlgn="base" hangingPunct="0">
              <a:spcBef>
                <a:spcPct val="20000"/>
              </a:spcBef>
              <a:spcAft>
                <a:spcPct val="0"/>
              </a:spcAft>
              <a:buClr>
                <a:schemeClr val="hlink"/>
              </a:buClr>
              <a:buChar char="•"/>
              <a:defRPr sz="2000">
                <a:solidFill>
                  <a:schemeClr val="folHlink"/>
                </a:solidFill>
                <a:latin typeface="+mn-lt"/>
              </a:defRPr>
            </a:lvl5pPr>
            <a:lvl6pPr marL="2514600" indent="-228600" algn="l" rtl="0" fontAlgn="base">
              <a:spcBef>
                <a:spcPct val="20000"/>
              </a:spcBef>
              <a:spcAft>
                <a:spcPct val="0"/>
              </a:spcAft>
              <a:buClr>
                <a:schemeClr val="hlink"/>
              </a:buClr>
              <a:buChar char="•"/>
              <a:defRPr sz="2000">
                <a:solidFill>
                  <a:schemeClr val="folHlink"/>
                </a:solidFill>
                <a:latin typeface="+mn-lt"/>
              </a:defRPr>
            </a:lvl6pPr>
            <a:lvl7pPr marL="2971800" indent="-228600" algn="l" rtl="0" fontAlgn="base">
              <a:spcBef>
                <a:spcPct val="20000"/>
              </a:spcBef>
              <a:spcAft>
                <a:spcPct val="0"/>
              </a:spcAft>
              <a:buClr>
                <a:schemeClr val="hlink"/>
              </a:buClr>
              <a:buChar char="•"/>
              <a:defRPr sz="2000">
                <a:solidFill>
                  <a:schemeClr val="folHlink"/>
                </a:solidFill>
                <a:latin typeface="+mn-lt"/>
              </a:defRPr>
            </a:lvl7pPr>
            <a:lvl8pPr marL="3429000" indent="-228600" algn="l" rtl="0" fontAlgn="base">
              <a:spcBef>
                <a:spcPct val="20000"/>
              </a:spcBef>
              <a:spcAft>
                <a:spcPct val="0"/>
              </a:spcAft>
              <a:buClr>
                <a:schemeClr val="hlink"/>
              </a:buClr>
              <a:buChar char="•"/>
              <a:defRPr sz="2000">
                <a:solidFill>
                  <a:schemeClr val="folHlink"/>
                </a:solidFill>
                <a:latin typeface="+mn-lt"/>
              </a:defRPr>
            </a:lvl8pPr>
            <a:lvl9pPr marL="3886200" indent="-228600" algn="l" rtl="0" fontAlgn="base">
              <a:spcBef>
                <a:spcPct val="20000"/>
              </a:spcBef>
              <a:spcAft>
                <a:spcPct val="0"/>
              </a:spcAft>
              <a:buClr>
                <a:schemeClr val="hlink"/>
              </a:buClr>
              <a:buChar char="•"/>
              <a:defRPr sz="2000">
                <a:solidFill>
                  <a:schemeClr val="folHlink"/>
                </a:solidFill>
                <a:latin typeface="+mn-lt"/>
              </a:defRPr>
            </a:lvl9pPr>
          </a:lstStyle>
          <a:p>
            <a:pPr eaLnBrk="1" hangingPunct="1"/>
            <a:r>
              <a:rPr lang="en-US" sz="2400" dirty="0" smtClean="0">
                <a:sym typeface="UniversalMath1 BT" pitchFamily="18" charset="2"/>
              </a:rPr>
              <a:t>Short line segments:</a:t>
            </a:r>
          </a:p>
          <a:p>
            <a:pPr lvl="1" eaLnBrk="1" hangingPunct="1"/>
            <a:r>
              <a:rPr lang="en-US" sz="2000" dirty="0" smtClean="0">
                <a:sym typeface="UniversalMath1 BT" pitchFamily="18" charset="2"/>
              </a:rPr>
              <a:t>More accurate representation; larger file sizes; greater compute times; greater data transfer times; more data management issues.</a:t>
            </a:r>
          </a:p>
          <a:p>
            <a:pPr eaLnBrk="1" hangingPunct="1"/>
            <a:r>
              <a:rPr lang="en-US" sz="2400" dirty="0" smtClean="0">
                <a:sym typeface="UniversalMath1 BT" pitchFamily="18" charset="2"/>
              </a:rPr>
              <a:t>Long line segments:</a:t>
            </a:r>
          </a:p>
          <a:p>
            <a:pPr lvl="1" eaLnBrk="1" hangingPunct="1"/>
            <a:r>
              <a:rPr lang="en-US" sz="2000" dirty="0" smtClean="0">
                <a:sym typeface="UniversalMath1 BT" pitchFamily="18" charset="2"/>
              </a:rPr>
              <a:t>Decreased data management issues but </a:t>
            </a:r>
            <a:r>
              <a:rPr lang="en-US" sz="2000" u="sng" dirty="0" smtClean="0">
                <a:sym typeface="UniversalMath1 BT" pitchFamily="18" charset="2"/>
              </a:rPr>
              <a:t>increased risk of under-representation of design</a:t>
            </a:r>
            <a:r>
              <a:rPr lang="en-US" sz="2000" dirty="0" smtClean="0">
                <a:sym typeface="UniversalMath1 BT" pitchFamily="18" charset="2"/>
              </a:rPr>
              <a:t>.</a:t>
            </a:r>
          </a:p>
          <a:p>
            <a:pPr eaLnBrk="1" hangingPunct="1"/>
            <a:r>
              <a:rPr lang="en-US" sz="2400" dirty="0" smtClean="0">
                <a:sym typeface="UniversalMath1 BT" pitchFamily="18" charset="2"/>
              </a:rPr>
              <a:t>Optimum line segment length (data frequency / data density):</a:t>
            </a:r>
          </a:p>
          <a:p>
            <a:pPr lvl="1" eaLnBrk="1" hangingPunct="1"/>
            <a:r>
              <a:rPr lang="en-US" sz="2000" dirty="0" smtClean="0">
                <a:sym typeface="UniversalMath1 BT" pitchFamily="18" charset="2"/>
              </a:rPr>
              <a:t>Maximum length that yields threshold tolerable error.</a:t>
            </a:r>
          </a:p>
          <a:p>
            <a:pPr lvl="1" eaLnBrk="1" hangingPunct="1"/>
            <a:endParaRPr lang="en-US" sz="2000" dirty="0" smtClean="0">
              <a:sym typeface="UniversalMath1 BT" pitchFamily="18" charset="2"/>
            </a:endParaRPr>
          </a:p>
          <a:p>
            <a:pPr lvl="1" eaLnBrk="1" hangingPunct="1"/>
            <a:endParaRPr lang="en-US" sz="2000" dirty="0" smtClean="0">
              <a:sym typeface="UniversalMath1 BT" pitchFamily="18" charset="2"/>
            </a:endParaRPr>
          </a:p>
          <a:p>
            <a:pPr lvl="1" eaLnBrk="1" hangingPunct="1"/>
            <a:endParaRPr lang="en-US" sz="2000" dirty="0" smtClean="0">
              <a:sym typeface="UniversalMath1 BT" pitchFamily="18" charset="2"/>
            </a:endParaRPr>
          </a:p>
        </p:txBody>
      </p:sp>
    </p:spTree>
    <p:extLst>
      <p:ext uri="{BB962C8B-B14F-4D97-AF65-F5344CB8AC3E}">
        <p14:creationId xmlns:p14="http://schemas.microsoft.com/office/powerpoint/2010/main" val="404517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71103" y="104684"/>
                <a:ext cx="8391970" cy="1143000"/>
              </a:xfrm>
            </p:spPr>
            <p:txBody>
              <a:bodyPr/>
              <a:lstStyle/>
              <a:p>
                <a:r>
                  <a:rPr lang="en-US" sz="4000" dirty="0" smtClean="0"/>
                  <a:t>Curve; Line Segment; and Errors (</a:t>
                </a:r>
                <a14:m>
                  <m:oMath xmlns:m="http://schemas.openxmlformats.org/officeDocument/2006/math">
                    <m:r>
                      <a:rPr lang="en-US" sz="4000" i="1" smtClean="0">
                        <a:latin typeface="Cambria Math"/>
                        <a:ea typeface="Cambria Math"/>
                      </a:rPr>
                      <m:t>𝛿</m:t>
                    </m:r>
                  </m:oMath>
                </a14:m>
                <a:r>
                  <a:rPr lang="en-US" sz="4000" dirty="0" smtClean="0"/>
                  <a:t>)</a:t>
                </a:r>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71103" y="104684"/>
                <a:ext cx="8391970" cy="1143000"/>
              </a:xfrm>
              <a:blipFill rotWithShape="1">
                <a:blip r:embed="rId2"/>
                <a:stretch>
                  <a:fillRect l="-2687" r="-3050" b="-7447"/>
                </a:stretch>
              </a:blipFill>
            </p:spPr>
            <p:txBody>
              <a:bodyPr/>
              <a:lstStyle/>
              <a:p>
                <a:r>
                  <a:rPr lang="en-US">
                    <a:noFill/>
                  </a:rPr>
                  <a:t> </a:t>
                </a:r>
              </a:p>
            </p:txBody>
          </p:sp>
        </mc:Fallback>
      </mc:AlternateContent>
      <p:pic>
        <p:nvPicPr>
          <p:cNvPr id="3686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4159" t="16323" r="36262" b="60987"/>
          <a:stretch/>
        </p:blipFill>
        <p:spPr bwMode="auto">
          <a:xfrm>
            <a:off x="1294051" y="1068222"/>
            <a:ext cx="6238532" cy="257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1" name="Rectangle 3"/>
              <p:cNvSpPr txBox="1">
                <a:spLocks noChangeArrowheads="1"/>
              </p:cNvSpPr>
              <p:nvPr/>
            </p:nvSpPr>
            <p:spPr bwMode="auto">
              <a:xfrm>
                <a:off x="371103" y="3728475"/>
                <a:ext cx="8534400" cy="12879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l"/>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folHlink"/>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l"/>
                  <a:defRPr sz="2400">
                    <a:solidFill>
                      <a:schemeClr val="folHlink"/>
                    </a:solidFill>
                    <a:latin typeface="+mn-lt"/>
                  </a:defRPr>
                </a:lvl3pPr>
                <a:lvl4pPr marL="1600200" indent="-228600" algn="l" rtl="0" eaLnBrk="0" fontAlgn="base" hangingPunct="0">
                  <a:spcBef>
                    <a:spcPct val="20000"/>
                  </a:spcBef>
                  <a:spcAft>
                    <a:spcPct val="0"/>
                  </a:spcAft>
                  <a:buClr>
                    <a:schemeClr val="hlink"/>
                  </a:buClr>
                  <a:buChar char="–"/>
                  <a:defRPr sz="2000">
                    <a:solidFill>
                      <a:schemeClr val="folHlink"/>
                    </a:solidFill>
                    <a:latin typeface="+mn-lt"/>
                  </a:defRPr>
                </a:lvl4pPr>
                <a:lvl5pPr marL="2057400" indent="-228600" algn="l" rtl="0" eaLnBrk="0" fontAlgn="base" hangingPunct="0">
                  <a:spcBef>
                    <a:spcPct val="20000"/>
                  </a:spcBef>
                  <a:spcAft>
                    <a:spcPct val="0"/>
                  </a:spcAft>
                  <a:buClr>
                    <a:schemeClr val="hlink"/>
                  </a:buClr>
                  <a:buChar char="•"/>
                  <a:defRPr sz="2000">
                    <a:solidFill>
                      <a:schemeClr val="folHlink"/>
                    </a:solidFill>
                    <a:latin typeface="+mn-lt"/>
                  </a:defRPr>
                </a:lvl5pPr>
                <a:lvl6pPr marL="2514600" indent="-228600" algn="l" rtl="0" fontAlgn="base">
                  <a:spcBef>
                    <a:spcPct val="20000"/>
                  </a:spcBef>
                  <a:spcAft>
                    <a:spcPct val="0"/>
                  </a:spcAft>
                  <a:buClr>
                    <a:schemeClr val="hlink"/>
                  </a:buClr>
                  <a:buChar char="•"/>
                  <a:defRPr sz="2000">
                    <a:solidFill>
                      <a:schemeClr val="folHlink"/>
                    </a:solidFill>
                    <a:latin typeface="+mn-lt"/>
                  </a:defRPr>
                </a:lvl6pPr>
                <a:lvl7pPr marL="2971800" indent="-228600" algn="l" rtl="0" fontAlgn="base">
                  <a:spcBef>
                    <a:spcPct val="20000"/>
                  </a:spcBef>
                  <a:spcAft>
                    <a:spcPct val="0"/>
                  </a:spcAft>
                  <a:buClr>
                    <a:schemeClr val="hlink"/>
                  </a:buClr>
                  <a:buChar char="•"/>
                  <a:defRPr sz="2000">
                    <a:solidFill>
                      <a:schemeClr val="folHlink"/>
                    </a:solidFill>
                    <a:latin typeface="+mn-lt"/>
                  </a:defRPr>
                </a:lvl7pPr>
                <a:lvl8pPr marL="3429000" indent="-228600" algn="l" rtl="0" fontAlgn="base">
                  <a:spcBef>
                    <a:spcPct val="20000"/>
                  </a:spcBef>
                  <a:spcAft>
                    <a:spcPct val="0"/>
                  </a:spcAft>
                  <a:buClr>
                    <a:schemeClr val="hlink"/>
                  </a:buClr>
                  <a:buChar char="•"/>
                  <a:defRPr sz="2000">
                    <a:solidFill>
                      <a:schemeClr val="folHlink"/>
                    </a:solidFill>
                    <a:latin typeface="+mn-lt"/>
                  </a:defRPr>
                </a:lvl8pPr>
                <a:lvl9pPr marL="3886200" indent="-228600" algn="l" rtl="0" fontAlgn="base">
                  <a:spcBef>
                    <a:spcPct val="20000"/>
                  </a:spcBef>
                  <a:spcAft>
                    <a:spcPct val="0"/>
                  </a:spcAft>
                  <a:buClr>
                    <a:schemeClr val="hlink"/>
                  </a:buClr>
                  <a:buChar char="•"/>
                  <a:defRPr sz="2000">
                    <a:solidFill>
                      <a:schemeClr val="folHlink"/>
                    </a:solidFill>
                    <a:latin typeface="+mn-lt"/>
                  </a:defRPr>
                </a:lvl9pPr>
              </a:lstStyle>
              <a:p>
                <a:pPr eaLnBrk="1" hangingPunct="1"/>
                <a:r>
                  <a:rPr lang="en-US" sz="2800" dirty="0" smtClean="0">
                    <a:sym typeface="UniversalMath1 BT" pitchFamily="18" charset="2"/>
                  </a:rPr>
                  <a:t>How to maximize d while holding </a:t>
                </a:r>
                <a14:m>
                  <m:oMath xmlns:m="http://schemas.openxmlformats.org/officeDocument/2006/math">
                    <m:sSub>
                      <m:sSubPr>
                        <m:ctrlPr>
                          <a:rPr lang="en-US" sz="2800" i="1" smtClean="0">
                            <a:latin typeface="Cambria Math"/>
                            <a:sym typeface="UniversalMath1 BT" pitchFamily="18" charset="2"/>
                          </a:rPr>
                        </m:ctrlPr>
                      </m:sSubPr>
                      <m:e>
                        <m:r>
                          <a:rPr lang="en-US" sz="2800" i="1" smtClean="0">
                            <a:latin typeface="Cambria Math"/>
                            <a:ea typeface="Cambria Math"/>
                            <a:sym typeface="UniversalMath1 BT" pitchFamily="18" charset="2"/>
                          </a:rPr>
                          <m:t>𝛿</m:t>
                        </m:r>
                      </m:e>
                      <m:sub>
                        <m:r>
                          <a:rPr lang="en-US" sz="2800" b="0" i="1" smtClean="0">
                            <a:latin typeface="Cambria Math"/>
                            <a:sym typeface="UniversalMath1 BT" pitchFamily="18" charset="2"/>
                          </a:rPr>
                          <m:t>𝑚𝑎𝑥</m:t>
                        </m:r>
                      </m:sub>
                    </m:sSub>
                  </m:oMath>
                </a14:m>
                <a:r>
                  <a:rPr lang="en-US" sz="2800" dirty="0" smtClean="0">
                    <a:sym typeface="UniversalMath1 BT" pitchFamily="18" charset="2"/>
                  </a:rPr>
                  <a:t> to a pre-determined tolerance?</a:t>
                </a:r>
              </a:p>
              <a:p>
                <a:pPr eaLnBrk="1" hangingPunct="1"/>
                <a:r>
                  <a:rPr lang="en-US" sz="2800" dirty="0" smtClean="0">
                    <a:sym typeface="UniversalMath1 BT" pitchFamily="18" charset="2"/>
                  </a:rPr>
                  <a:t>Derive relationships among d, </a:t>
                </a:r>
                <a14:m>
                  <m:oMath xmlns:m="http://schemas.openxmlformats.org/officeDocument/2006/math">
                    <m:sSub>
                      <m:sSubPr>
                        <m:ctrlPr>
                          <a:rPr lang="en-US" sz="2800" i="1" smtClean="0">
                            <a:latin typeface="Cambria Math"/>
                            <a:sym typeface="UniversalMath1 BT" pitchFamily="18" charset="2"/>
                          </a:rPr>
                        </m:ctrlPr>
                      </m:sSubPr>
                      <m:e>
                        <m:r>
                          <a:rPr lang="en-US" sz="2800" i="1" smtClean="0">
                            <a:latin typeface="Cambria Math"/>
                            <a:ea typeface="Cambria Math"/>
                            <a:sym typeface="UniversalMath1 BT" pitchFamily="18" charset="2"/>
                          </a:rPr>
                          <m:t>𝛿</m:t>
                        </m:r>
                      </m:e>
                      <m:sub>
                        <m:r>
                          <a:rPr lang="en-US" sz="2800" b="0" i="1" smtClean="0">
                            <a:latin typeface="Cambria Math"/>
                            <a:sym typeface="UniversalMath1 BT" pitchFamily="18" charset="2"/>
                          </a:rPr>
                          <m:t>𝑚𝑎𝑥</m:t>
                        </m:r>
                      </m:sub>
                    </m:sSub>
                  </m:oMath>
                </a14:m>
                <a:r>
                  <a:rPr lang="en-US" sz="2800" dirty="0" smtClean="0">
                    <a:sym typeface="UniversalMath1 BT" pitchFamily="18" charset="2"/>
                  </a:rPr>
                  <a:t>, curve parameters, and design </a:t>
                </a:r>
                <a:r>
                  <a:rPr lang="en-US" sz="2800" dirty="0" smtClean="0">
                    <a:sym typeface="UniversalMath1 BT" pitchFamily="18" charset="2"/>
                  </a:rPr>
                  <a:t>speed </a:t>
                </a:r>
                <a:r>
                  <a:rPr lang="en-US" sz="2800" dirty="0" smtClean="0">
                    <a:sym typeface="UniversalMath1 BT" pitchFamily="18" charset="2"/>
                  </a:rPr>
                  <a:t>using geometry, physics, quantifiable human factors, and existing AASHTO standards. </a:t>
                </a:r>
              </a:p>
            </p:txBody>
          </p:sp>
        </mc:Choice>
        <mc:Fallback>
          <p:sp>
            <p:nvSpPr>
              <p:cNvPr id="51" name="Rectangle 3"/>
              <p:cNvSpPr txBox="1">
                <a:spLocks noRot="1" noChangeAspect="1" noMove="1" noResize="1" noEditPoints="1" noAdjustHandles="1" noChangeArrowheads="1" noChangeShapeType="1" noTextEdit="1"/>
              </p:cNvSpPr>
              <p:nvPr/>
            </p:nvSpPr>
            <p:spPr bwMode="auto">
              <a:xfrm>
                <a:off x="371103" y="3728475"/>
                <a:ext cx="8534400" cy="1287907"/>
              </a:xfrm>
              <a:prstGeom prst="rect">
                <a:avLst/>
              </a:prstGeom>
              <a:blipFill rotWithShape="1">
                <a:blip r:embed="rId4"/>
                <a:stretch>
                  <a:fillRect l="-1286" t="-4739" b="-1260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06048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691" y="0"/>
            <a:ext cx="7772400" cy="1143000"/>
          </a:xfrm>
        </p:spPr>
        <p:txBody>
          <a:bodyPr/>
          <a:lstStyle/>
          <a:p>
            <a:r>
              <a:rPr lang="en-US" sz="4000" dirty="0" smtClean="0"/>
              <a:t>Circular Horizontal Curves</a:t>
            </a:r>
            <a:endParaRPr lang="en-US" sz="4000" dirty="0"/>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75"/>
          <a:stretch/>
        </p:blipFill>
        <p:spPr bwMode="auto">
          <a:xfrm>
            <a:off x="418743" y="2000665"/>
            <a:ext cx="3986940" cy="398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2079048" y="1298961"/>
                <a:ext cx="2746906" cy="490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𝑑</m:t>
                          </m:r>
                        </m:e>
                        <m:sub>
                          <m:sSub>
                            <m:sSubPr>
                              <m:ctrlPr>
                                <a:rPr lang="en-US" i="1">
                                  <a:latin typeface="Cambria Math"/>
                                </a:rPr>
                              </m:ctrlPr>
                            </m:sSubPr>
                            <m:e>
                              <m:r>
                                <a:rPr lang="en-US" i="1">
                                  <a:latin typeface="Cambria Math"/>
                                </a:rPr>
                                <m:t>h</m:t>
                              </m:r>
                            </m:e>
                            <m:sub>
                              <m:r>
                                <a:rPr lang="en-US" i="1">
                                  <a:latin typeface="Cambria Math"/>
                                </a:rPr>
                                <m:t>𝑚𝑎𝑥</m:t>
                              </m:r>
                            </m:sub>
                          </m:sSub>
                        </m:sub>
                      </m:sSub>
                      <m:r>
                        <a:rPr lang="en-US" i="1">
                          <a:latin typeface="Cambria Math"/>
                        </a:rPr>
                        <m:t>=2</m:t>
                      </m:r>
                      <m:rad>
                        <m:radPr>
                          <m:degHide m:val="on"/>
                          <m:ctrlPr>
                            <a:rPr lang="en-US" i="1">
                              <a:latin typeface="Cambria Math"/>
                            </a:rPr>
                          </m:ctrlPr>
                        </m:radPr>
                        <m:deg/>
                        <m:e>
                          <m:sSub>
                            <m:sSubPr>
                              <m:ctrlPr>
                                <a:rPr lang="en-US" i="1">
                                  <a:latin typeface="Cambria Math"/>
                                </a:rPr>
                              </m:ctrlPr>
                            </m:sSubPr>
                            <m:e>
                              <m:r>
                                <a:rPr lang="en-US" i="1">
                                  <a:latin typeface="Cambria Math"/>
                                </a:rPr>
                                <m:t>𝑡</m:t>
                              </m:r>
                            </m:e>
                            <m:sub>
                              <m:r>
                                <a:rPr lang="en-US" i="1">
                                  <a:latin typeface="Cambria Math"/>
                                </a:rPr>
                                <m:t>h</m:t>
                              </m:r>
                            </m:sub>
                          </m:sSub>
                          <m:d>
                            <m:dPr>
                              <m:ctrlPr>
                                <a:rPr lang="en-US" i="1">
                                  <a:latin typeface="Cambria Math"/>
                                </a:rPr>
                              </m:ctrlPr>
                            </m:dPr>
                            <m:e>
                              <m:r>
                                <a:rPr lang="en-US" i="1">
                                  <a:latin typeface="Cambria Math"/>
                                </a:rPr>
                                <m:t>2</m:t>
                              </m:r>
                              <m:r>
                                <a:rPr lang="en-US" i="1">
                                  <a:latin typeface="Cambria Math"/>
                                </a:rPr>
                                <m:t>𝑅</m:t>
                              </m:r>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h</m:t>
                                  </m:r>
                                </m:sub>
                              </m:sSub>
                            </m:e>
                          </m:d>
                        </m:e>
                      </m:ra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79048" y="1298961"/>
                <a:ext cx="2746906" cy="49026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067632" y="1687756"/>
                <a:ext cx="2938240" cy="654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𝑙</m:t>
                          </m:r>
                        </m:e>
                        <m:sub>
                          <m:r>
                            <a:rPr lang="en-US" i="1">
                              <a:latin typeface="Cambria Math"/>
                            </a:rPr>
                            <m:t>𝑚𝑎𝑥</m:t>
                          </m:r>
                        </m:sub>
                      </m:sSub>
                      <m:r>
                        <a:rPr lang="en-US" i="1">
                          <a:latin typeface="Cambria Math"/>
                        </a:rPr>
                        <m:t>=2</m:t>
                      </m:r>
                      <m:r>
                        <a:rPr lang="en-US" i="1">
                          <a:latin typeface="Cambria Math"/>
                        </a:rPr>
                        <m:t>𝑅</m:t>
                      </m:r>
                      <m:sSup>
                        <m:sSupPr>
                          <m:ctrlPr>
                            <a:rPr lang="en-US" i="1">
                              <a:latin typeface="Cambria Math"/>
                            </a:rPr>
                          </m:ctrlPr>
                        </m:sSupPr>
                        <m:e>
                          <m:r>
                            <a:rPr lang="en-US" i="1">
                              <a:latin typeface="Cambria Math"/>
                            </a:rPr>
                            <m:t>𝑐𝑜𝑠</m:t>
                          </m:r>
                        </m:e>
                        <m:sup>
                          <m:r>
                            <a:rPr lang="en-US" i="1">
                              <a:latin typeface="Cambria Math"/>
                            </a:rPr>
                            <m:t>−1</m:t>
                          </m:r>
                        </m:sup>
                      </m:sSup>
                      <m:d>
                        <m:dPr>
                          <m:ctrlPr>
                            <a:rPr lang="en-US" i="1">
                              <a:latin typeface="Cambria Math"/>
                            </a:rPr>
                          </m:ctrlPr>
                        </m:dPr>
                        <m:e>
                          <m:r>
                            <a:rPr lang="en-US" i="1">
                              <a:latin typeface="Cambria Math"/>
                            </a:rPr>
                            <m:t>1−</m:t>
                          </m:r>
                          <m:f>
                            <m:fPr>
                              <m:ctrlPr>
                                <a:rPr lang="en-US" i="1">
                                  <a:latin typeface="Cambria Math"/>
                                </a:rPr>
                              </m:ctrlPr>
                            </m:fPr>
                            <m:num>
                              <m:sSub>
                                <m:sSubPr>
                                  <m:ctrlPr>
                                    <a:rPr lang="en-US" i="1">
                                      <a:latin typeface="Cambria Math"/>
                                    </a:rPr>
                                  </m:ctrlPr>
                                </m:sSubPr>
                                <m:e>
                                  <m:r>
                                    <a:rPr lang="en-US" i="1">
                                      <a:latin typeface="Cambria Math"/>
                                    </a:rPr>
                                    <m:t>𝑡</m:t>
                                  </m:r>
                                </m:e>
                                <m:sub>
                                  <m:r>
                                    <a:rPr lang="en-US" i="1">
                                      <a:latin typeface="Cambria Math"/>
                                    </a:rPr>
                                    <m:t>h</m:t>
                                  </m:r>
                                </m:sub>
                              </m:sSub>
                            </m:num>
                            <m:den>
                              <m:r>
                                <a:rPr lang="en-US" i="1">
                                  <a:latin typeface="Cambria Math"/>
                                </a:rPr>
                                <m:t>𝑅</m:t>
                              </m:r>
                            </m:den>
                          </m:f>
                        </m:e>
                      </m:d>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067632" y="1687756"/>
                <a:ext cx="2938240" cy="6547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096967" y="2862839"/>
                <a:ext cx="3254288" cy="813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𝑚𝑖𝑛</m:t>
                          </m:r>
                        </m:sub>
                      </m:sSub>
                      <m:r>
                        <a:rPr lang="en-US" i="1">
                          <a:latin typeface="Cambria Math"/>
                        </a:rPr>
                        <m:t>=</m:t>
                      </m:r>
                      <m:f>
                        <m:fPr>
                          <m:ctrlPr>
                            <a:rPr lang="en-US" i="1">
                              <a:latin typeface="Cambria Math"/>
                            </a:rPr>
                          </m:ctrlPr>
                        </m:fPr>
                        <m:num>
                          <m:sSup>
                            <m:sSupPr>
                              <m:ctrlPr>
                                <a:rPr lang="en-US" i="1">
                                  <a:latin typeface="Cambria Math"/>
                                </a:rPr>
                              </m:ctrlPr>
                            </m:sSupPr>
                            <m:e>
                              <m:r>
                                <a:rPr lang="en-US" i="1">
                                  <a:latin typeface="Cambria Math"/>
                                </a:rPr>
                                <m:t>𝑣</m:t>
                              </m:r>
                            </m:e>
                            <m:sup>
                              <m:r>
                                <a:rPr lang="en-US" i="1">
                                  <a:latin typeface="Cambria Math"/>
                                </a:rPr>
                                <m:t>2</m:t>
                              </m:r>
                            </m:sup>
                          </m:sSup>
                        </m:num>
                        <m:den>
                          <m:r>
                            <a:rPr lang="en-US" i="1">
                              <a:latin typeface="Cambria Math"/>
                            </a:rPr>
                            <m:t>𝑔</m:t>
                          </m:r>
                          <m:r>
                            <a:rPr lang="en-US" i="1">
                              <a:latin typeface="Cambria Math"/>
                            </a:rPr>
                            <m:t>(0.01</m:t>
                          </m:r>
                          <m:sSub>
                            <m:sSubPr>
                              <m:ctrlPr>
                                <a:rPr lang="en-US" i="1">
                                  <a:latin typeface="Cambria Math"/>
                                </a:rPr>
                              </m:ctrlPr>
                            </m:sSubPr>
                            <m:e>
                              <m:r>
                                <a:rPr lang="en-US" i="1">
                                  <a:latin typeface="Cambria Math"/>
                                </a:rPr>
                                <m:t>𝑒</m:t>
                              </m:r>
                            </m:e>
                            <m:sub>
                              <m:r>
                                <a:rPr lang="en-US" i="1">
                                  <a:latin typeface="Cambria Math"/>
                                </a:rPr>
                                <m:t>𝑚𝑎𝑥</m:t>
                              </m:r>
                            </m:sub>
                          </m:sSub>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𝑚𝑎𝑥</m:t>
                              </m:r>
                            </m:sub>
                          </m:sSub>
                          <m:r>
                            <a:rPr lang="en-US" i="1">
                              <a:latin typeface="Cambria Math"/>
                            </a:rPr>
                            <m:t>)</m:t>
                          </m:r>
                        </m:den>
                      </m:f>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5096967" y="2862839"/>
                <a:ext cx="3254288" cy="813300"/>
              </a:xfrm>
              <a:prstGeom prst="rect">
                <a:avLst/>
              </a:prstGeom>
              <a:blipFill rotWithShape="1">
                <a:blip r:embed="rId6"/>
                <a:stretch>
                  <a:fillRect/>
                </a:stretch>
              </a:blipFill>
            </p:spPr>
            <p:txBody>
              <a:bodyPr/>
              <a:lstStyle/>
              <a:p>
                <a:r>
                  <a:rPr lang="en-US">
                    <a:noFill/>
                  </a:rPr>
                  <a:t> </a:t>
                </a:r>
              </a:p>
            </p:txBody>
          </p:sp>
        </mc:Fallback>
      </mc:AlternateContent>
      <p:sp>
        <p:nvSpPr>
          <p:cNvPr id="20" name="TextBox 19"/>
          <p:cNvSpPr txBox="1"/>
          <p:nvPr/>
        </p:nvSpPr>
        <p:spPr>
          <a:xfrm>
            <a:off x="418743" y="1298961"/>
            <a:ext cx="1723549" cy="400110"/>
          </a:xfrm>
          <a:prstGeom prst="rect">
            <a:avLst/>
          </a:prstGeom>
          <a:noFill/>
        </p:spPr>
        <p:txBody>
          <a:bodyPr wrap="none" rtlCol="0">
            <a:spAutoFit/>
          </a:bodyPr>
          <a:lstStyle/>
          <a:p>
            <a:r>
              <a:rPr lang="en-US" dirty="0" smtClean="0">
                <a:solidFill>
                  <a:srgbClr val="FF0000"/>
                </a:solidFill>
              </a:rPr>
              <a:t>Chord length:</a:t>
            </a:r>
            <a:endParaRPr lang="en-US" dirty="0">
              <a:solidFill>
                <a:srgbClr val="FF0000"/>
              </a:solidFill>
            </a:endParaRPr>
          </a:p>
        </p:txBody>
      </p:sp>
      <p:sp>
        <p:nvSpPr>
          <p:cNvPr id="23" name="TextBox 22"/>
          <p:cNvSpPr txBox="1"/>
          <p:nvPr/>
        </p:nvSpPr>
        <p:spPr>
          <a:xfrm>
            <a:off x="4958243" y="1389113"/>
            <a:ext cx="3895810" cy="400110"/>
          </a:xfrm>
          <a:prstGeom prst="rect">
            <a:avLst/>
          </a:prstGeom>
          <a:noFill/>
        </p:spPr>
        <p:txBody>
          <a:bodyPr wrap="none" rtlCol="0">
            <a:spAutoFit/>
          </a:bodyPr>
          <a:lstStyle/>
          <a:p>
            <a:r>
              <a:rPr lang="en-US" dirty="0" smtClean="0">
                <a:solidFill>
                  <a:srgbClr val="FF0000"/>
                </a:solidFill>
              </a:rPr>
              <a:t>Curve length (station difference):</a:t>
            </a:r>
            <a:endParaRPr lang="en-US" dirty="0">
              <a:solidFill>
                <a:srgbClr val="FF0000"/>
              </a:solidFill>
            </a:endParaRPr>
          </a:p>
        </p:txBody>
      </p:sp>
      <p:sp>
        <p:nvSpPr>
          <p:cNvPr id="24" name="TextBox 23"/>
          <p:cNvSpPr txBox="1"/>
          <p:nvPr/>
        </p:nvSpPr>
        <p:spPr>
          <a:xfrm>
            <a:off x="4958243" y="2479821"/>
            <a:ext cx="3834704" cy="400110"/>
          </a:xfrm>
          <a:prstGeom prst="rect">
            <a:avLst/>
          </a:prstGeom>
          <a:noFill/>
        </p:spPr>
        <p:txBody>
          <a:bodyPr wrap="none" rtlCol="0">
            <a:spAutoFit/>
          </a:bodyPr>
          <a:lstStyle/>
          <a:p>
            <a:r>
              <a:rPr lang="en-US" dirty="0" smtClean="0">
                <a:solidFill>
                  <a:srgbClr val="FF0000"/>
                </a:solidFill>
              </a:rPr>
              <a:t>Minimized when R is minimized:</a:t>
            </a:r>
            <a:endParaRPr lang="en-US" dirty="0">
              <a:solidFill>
                <a:srgbClr val="FF0000"/>
              </a:solidFill>
            </a:endParaRPr>
          </a:p>
        </p:txBody>
      </p:sp>
      <p:pic>
        <p:nvPicPr>
          <p:cNvPr id="3789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457" r="16441"/>
          <a:stretch/>
        </p:blipFill>
        <p:spPr bwMode="auto">
          <a:xfrm>
            <a:off x="3949002" y="4384724"/>
            <a:ext cx="5194998" cy="2473276"/>
          </a:xfrm>
          <a:prstGeom prst="rect">
            <a:avLst/>
          </a:prstGeom>
          <a:solidFill>
            <a:schemeClr val="tx1"/>
          </a:solidFill>
          <a:ln>
            <a:noFill/>
          </a:ln>
          <a:effectLst/>
        </p:spPr>
      </p:pic>
      <p:sp>
        <p:nvSpPr>
          <p:cNvPr id="28" name="TextBox 27"/>
          <p:cNvSpPr txBox="1"/>
          <p:nvPr/>
        </p:nvSpPr>
        <p:spPr>
          <a:xfrm>
            <a:off x="4958243" y="3800325"/>
            <a:ext cx="3531736" cy="400110"/>
          </a:xfrm>
          <a:prstGeom prst="rect">
            <a:avLst/>
          </a:prstGeom>
          <a:noFill/>
        </p:spPr>
        <p:txBody>
          <a:bodyPr wrap="none" rtlCol="0">
            <a:spAutoFit/>
          </a:bodyPr>
          <a:lstStyle/>
          <a:p>
            <a:r>
              <a:rPr lang="en-US" dirty="0" smtClean="0">
                <a:solidFill>
                  <a:srgbClr val="FF0000"/>
                </a:solidFill>
              </a:rPr>
              <a:t>Function of design speed (V):</a:t>
            </a:r>
            <a:endParaRPr lang="en-US" dirty="0">
              <a:solidFill>
                <a:srgbClr val="FF0000"/>
              </a:solidFill>
            </a:endParaRPr>
          </a:p>
        </p:txBody>
      </p:sp>
    </p:spTree>
    <p:extLst>
      <p:ext uri="{BB962C8B-B14F-4D97-AF65-F5344CB8AC3E}">
        <p14:creationId xmlns:p14="http://schemas.microsoft.com/office/powerpoint/2010/main" val="108174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Arial"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CC780C5F5F164E8A9D5A17403CC79A" ma:contentTypeVersion="7" ma:contentTypeDescription="Create a new document." ma:contentTypeScope="" ma:versionID="d92ba114010547101ecbce70dbc58159">
  <xsd:schema xmlns:xsd="http://www.w3.org/2001/XMLSchema" xmlns:p="http://schemas.microsoft.com/office/2006/metadata/properties" xmlns:ns1="http://schemas.microsoft.com/sharepoint/v3" xmlns:ns2="a4aa0615-74ab-45ec-bd00-abff9dc60935" targetNamespace="http://schemas.microsoft.com/office/2006/metadata/properties" ma:root="true" ma:fieldsID="0cc27d824ce188c1be557b5f71378bab" ns1:_="" ns2:_="">
    <xsd:import namespace="http://schemas.microsoft.com/sharepoint/v3"/>
    <xsd:import namespace="a4aa0615-74ab-45ec-bd00-abff9dc60935"/>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Topic_x0020_Selec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2" nillable="true" ma:displayName="E-Mail Sender" ma:hidden="true" ma:internalName="EmailSender">
      <xsd:simpleType>
        <xsd:restriction base="dms:Note"/>
      </xsd:simpleType>
    </xsd:element>
    <xsd:element name="EmailTo" ma:index="3" nillable="true" ma:displayName="E-Mail To" ma:hidden="true" ma:internalName="EmailTo">
      <xsd:simpleType>
        <xsd:restriction base="dms:Note"/>
      </xsd:simpleType>
    </xsd:element>
    <xsd:element name="EmailCc" ma:index="4" nillable="true" ma:displayName="E-Mail Cc" ma:hidden="true" ma:internalName="EmailCc">
      <xsd:simpleType>
        <xsd:restriction base="dms:Note"/>
      </xsd:simpleType>
    </xsd:element>
    <xsd:element name="EmailFrom" ma:index="5" nillable="true" ma:displayName="E-Mail From" ma:hidden="true" ma:internalName="EmailFrom">
      <xsd:simpleType>
        <xsd:restriction base="dms:Text"/>
      </xsd:simpleType>
    </xsd:element>
    <xsd:element name="EmailSubject" ma:index="6" nillable="true" ma:displayName="E-Mail Subject" ma:hidden="true" ma:internalName="EmailSubject">
      <xsd:simpleType>
        <xsd:restriction base="dms:Text"/>
      </xsd:simpleType>
    </xsd:element>
  </xsd:schema>
  <xsd:schema xmlns:xsd="http://www.w3.org/2001/XMLSchema" xmlns:dms="http://schemas.microsoft.com/office/2006/documentManagement/types" targetNamespace="a4aa0615-74ab-45ec-bd00-abff9dc60935" elementFormDefault="qualified">
    <xsd:import namespace="http://schemas.microsoft.com/office/2006/documentManagement/types"/>
    <xsd:element name="Topic_x0020_Selection" ma:index="7" nillable="true" ma:displayName="Topic Selection" ma:default="General Construction" ma:description="Topic Selection used to filter list." ma:internalName="Topic_x0020_Selection" ma:requiredMultiChoice="true">
      <xsd:complexType>
        <xsd:complexContent>
          <xsd:extension base="dms:MultiChoice">
            <xsd:sequence>
              <xsd:element name="Value" maxOccurs="unbounded" minOccurs="0" nillable="true">
                <xsd:simpleType>
                  <xsd:restriction base="dms:Choice">
                    <xsd:enumeration value="General Construction"/>
                    <xsd:enumeration value="Automated Equipment"/>
                    <xsd:enumeration value="Cost Estimation"/>
                    <xsd:enumeration value="Construction Quality &amp; Inspection"/>
                    <xsd:enumeration value="Contract Administration"/>
                    <xsd:enumeration value="Life-cycle Cost Analysis"/>
                    <xsd:enumeration value="Local Public Agencies"/>
                    <xsd:enumeration value="Project Management"/>
                    <xsd:enumeration value="Value Engineerin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Topic_x0020_Selection xmlns="a4aa0615-74ab-45ec-bd00-abff9dc60935">
      <Value>General Construction</Value>
    </Topic_x0020_Selection>
    <EmailCc xmlns="http://schemas.microsoft.com/sharepoint/v3" xsi:nil="true"/>
  </documentManagement>
</p:properties>
</file>

<file path=customXml/itemProps1.xml><?xml version="1.0" encoding="utf-8"?>
<ds:datastoreItem xmlns:ds="http://schemas.openxmlformats.org/officeDocument/2006/customXml" ds:itemID="{9E8F1E72-B5AC-42E8-A480-9898F8501AA8}"/>
</file>

<file path=customXml/itemProps2.xml><?xml version="1.0" encoding="utf-8"?>
<ds:datastoreItem xmlns:ds="http://schemas.openxmlformats.org/officeDocument/2006/customXml" ds:itemID="{AA23ABBB-304A-4C37-865C-B01B4648D06D}"/>
</file>

<file path=customXml/itemProps3.xml><?xml version="1.0" encoding="utf-8"?>
<ds:datastoreItem xmlns:ds="http://schemas.openxmlformats.org/officeDocument/2006/customXml" ds:itemID="{49F1C2F7-A45C-427F-A3FD-603D67E0090B}"/>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2043</TotalTime>
  <Words>2130</Words>
  <Application>Microsoft Office PowerPoint</Application>
  <PresentationFormat>On-screen Show (4:3)</PresentationFormat>
  <Paragraphs>233</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Soaring</vt:lpstr>
      <vt:lpstr>How are Highway Designs Actually Represented in Surface Models for Automated Machine Guidance and How Should We Control Them?  Alan Vonderohe Construction and Materials Support Center University of Wisconsin – Madison  August 21, 2012 </vt:lpstr>
      <vt:lpstr>Smooth Curves vs. Triangulated Irregular Networks (TINs)</vt:lpstr>
      <vt:lpstr>Circular Horizontal Curves; Parabolic Vertical Curves</vt:lpstr>
      <vt:lpstr>A Mesh of Triangles</vt:lpstr>
      <vt:lpstr>Curves Appear Smooth</vt:lpstr>
      <vt:lpstr>Curves are Not Smooth (They are Not Curves)</vt:lpstr>
      <vt:lpstr>Model Development Issue</vt:lpstr>
      <vt:lpstr>Curve; Line Segment; and Errors (δ)</vt:lpstr>
      <vt:lpstr>Circular Horizontal Curves</vt:lpstr>
      <vt:lpstr>PowerPoint Presentation</vt:lpstr>
      <vt:lpstr>Parabolic Crest Vertical Curves</vt:lpstr>
      <vt:lpstr>Parabolic Sag Vertical Curves</vt:lpstr>
      <vt:lpstr>PowerPoint Presentation</vt:lpstr>
      <vt:lpstr>2011 Pilot Project Data Frequency Standard</vt:lpstr>
      <vt:lpstr>PowerPoint Presentation</vt:lpstr>
      <vt:lpstr>Utility of Data Frequency Functions</vt:lpstr>
      <vt:lpstr>Construction-Side Findings from Four 2011 Data Sharing and HMA Base Course Pilot Projects  Alan Vonderohe Construction and Materials Support Center University of Wisconsin – Madison  August 21, 2012 </vt:lpstr>
      <vt:lpstr>PowerPoint Presentation</vt:lpstr>
      <vt:lpstr>2011 Pilot Project Goals</vt:lpstr>
      <vt:lpstr>2011 Pilot Project Methods</vt:lpstr>
      <vt:lpstr>Contractors’ Pre-Bid Use and Benefits of AMG Roadway Models</vt:lpstr>
      <vt:lpstr>PowerPoint Presentation</vt:lpstr>
      <vt:lpstr>PowerPoint Presentation</vt:lpstr>
      <vt:lpstr>Post-Award and Construction Use and Needs of AMG Roadway Models</vt:lpstr>
      <vt:lpstr>Construction Activities</vt:lpstr>
      <vt:lpstr>Construction Activities</vt:lpstr>
      <vt:lpstr>Construction Activities</vt:lpstr>
      <vt:lpstr>Other Construction Benefits</vt:lpstr>
      <vt:lpstr>Other Findings from 2011 Pilots</vt:lpstr>
    </vt:vector>
  </TitlesOfParts>
  <Company>Dane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WCCS – Diann’s part</dc:title>
  <dc:creator>dkd1</dc:creator>
  <cp:lastModifiedBy>Alan</cp:lastModifiedBy>
  <cp:revision>141</cp:revision>
  <dcterms:created xsi:type="dcterms:W3CDTF">2005-01-24T14:36:34Z</dcterms:created>
  <dcterms:modified xsi:type="dcterms:W3CDTF">2012-08-21T11:01:07Z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0x01010085CC780C5F5F164E8A9D5A17403CC79A</vt:lpwstr>
  </property>
</Properties>
</file>